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65" r:id="rId6"/>
    <p:sldMasterId id="2147483670" r:id="rId7"/>
    <p:sldMasterId id="2147483675" r:id="rId8"/>
  </p:sldMasterIdLst>
  <p:notesMasterIdLst>
    <p:notesMasterId r:id="rId63"/>
  </p:notesMasterIdLst>
  <p:handoutMasterIdLst>
    <p:handoutMasterId r:id="rId64"/>
  </p:handoutMasterIdLst>
  <p:sldIdLst>
    <p:sldId id="256" r:id="rId9"/>
    <p:sldId id="288" r:id="rId10"/>
    <p:sldId id="370" r:id="rId11"/>
    <p:sldId id="16295" r:id="rId12"/>
    <p:sldId id="16036" r:id="rId13"/>
    <p:sldId id="16247" r:id="rId14"/>
    <p:sldId id="265" r:id="rId15"/>
    <p:sldId id="2144327264" r:id="rId16"/>
    <p:sldId id="2144327243" r:id="rId17"/>
    <p:sldId id="16161" r:id="rId18"/>
    <p:sldId id="16162" r:id="rId19"/>
    <p:sldId id="16176" r:id="rId20"/>
    <p:sldId id="2144327255" r:id="rId21"/>
    <p:sldId id="2144327290" r:id="rId22"/>
    <p:sldId id="2144327285" r:id="rId23"/>
    <p:sldId id="16226" r:id="rId24"/>
    <p:sldId id="2144327252" r:id="rId25"/>
    <p:sldId id="2144327253" r:id="rId26"/>
    <p:sldId id="16318" r:id="rId27"/>
    <p:sldId id="2144327259" r:id="rId28"/>
    <p:sldId id="16165" r:id="rId29"/>
    <p:sldId id="16155" r:id="rId30"/>
    <p:sldId id="16229" r:id="rId31"/>
    <p:sldId id="2144327265" r:id="rId32"/>
    <p:sldId id="271" r:id="rId33"/>
    <p:sldId id="2144327249" r:id="rId34"/>
    <p:sldId id="2144327250" r:id="rId35"/>
    <p:sldId id="2368" r:id="rId36"/>
    <p:sldId id="2144327291" r:id="rId37"/>
    <p:sldId id="2144327286" r:id="rId38"/>
    <p:sldId id="16118" r:id="rId39"/>
    <p:sldId id="2891" r:id="rId40"/>
    <p:sldId id="2144327247" r:id="rId41"/>
    <p:sldId id="16305" r:id="rId42"/>
    <p:sldId id="2144327292" r:id="rId43"/>
    <p:sldId id="2144327287" r:id="rId44"/>
    <p:sldId id="16185" r:id="rId45"/>
    <p:sldId id="2144327268" r:id="rId46"/>
    <p:sldId id="260" r:id="rId47"/>
    <p:sldId id="2144327275" r:id="rId48"/>
    <p:sldId id="16335" r:id="rId49"/>
    <p:sldId id="2144327244" r:id="rId50"/>
    <p:sldId id="2144327260" r:id="rId51"/>
    <p:sldId id="2144327283" r:id="rId52"/>
    <p:sldId id="2144327293" r:id="rId53"/>
    <p:sldId id="16288" r:id="rId54"/>
    <p:sldId id="2144327294" r:id="rId55"/>
    <p:sldId id="279" r:id="rId56"/>
    <p:sldId id="2144327300" r:id="rId57"/>
    <p:sldId id="2144327301" r:id="rId58"/>
    <p:sldId id="2144327302" r:id="rId59"/>
    <p:sldId id="2144327303" r:id="rId60"/>
    <p:sldId id="2144327304" r:id="rId61"/>
    <p:sldId id="2144327305" r:id="rId6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Grey" initials="KG" lastIdx="46" clrIdx="0">
    <p:extLst>
      <p:ext uri="{19B8F6BF-5375-455C-9EA6-DF929625EA0E}">
        <p15:presenceInfo xmlns:p15="http://schemas.microsoft.com/office/powerpoint/2012/main" userId="S::kathyg@thevab.com::22e59b4b-9f3d-435f-a82c-af8fffbcfca0" providerId="AD"/>
      </p:ext>
    </p:extLst>
  </p:cmAuthor>
  <p:cmAuthor id="2" name="Leah Montner Dixon" initials="LMD" lastIdx="25" clrIdx="1">
    <p:extLst>
      <p:ext uri="{19B8F6BF-5375-455C-9EA6-DF929625EA0E}">
        <p15:presenceInfo xmlns:p15="http://schemas.microsoft.com/office/powerpoint/2012/main" userId="S::leahm@thevab.com::d5b2ae9e-9213-4442-b7df-4db8cbe51e5d" providerId="AD"/>
      </p:ext>
    </p:extLst>
  </p:cmAuthor>
  <p:cmAuthor id="3" name="Danielle Delauro" initials="DD" lastIdx="18" clrIdx="2">
    <p:extLst>
      <p:ext uri="{19B8F6BF-5375-455C-9EA6-DF929625EA0E}">
        <p15:presenceInfo xmlns:p15="http://schemas.microsoft.com/office/powerpoint/2012/main" userId="S-1-5-21-196352387-3830531953-789369879-1177" providerId="AD"/>
      </p:ext>
    </p:extLst>
  </p:cmAuthor>
  <p:cmAuthor id="4" name="Marianne Vita" initials="MV" lastIdx="1" clrIdx="3">
    <p:extLst>
      <p:ext uri="{19B8F6BF-5375-455C-9EA6-DF929625EA0E}">
        <p15:presenceInfo xmlns:p15="http://schemas.microsoft.com/office/powerpoint/2012/main" userId="S::mariannev@thevab.com::35b1102d-d340-4a85-a709-12ee727aa48b" providerId="AD"/>
      </p:ext>
    </p:extLst>
  </p:cmAuthor>
  <p:cmAuthor id="5" name="Jason Wiese" initials="JW" lastIdx="13" clrIdx="4">
    <p:extLst>
      <p:ext uri="{19B8F6BF-5375-455C-9EA6-DF929625EA0E}">
        <p15:presenceInfo xmlns:p15="http://schemas.microsoft.com/office/powerpoint/2012/main" userId="S::jasonw@thevab.com::4bff8d5b-7de6-4655-b397-69b0afc81113" providerId="AD"/>
      </p:ext>
    </p:extLst>
  </p:cmAuthor>
  <p:cmAuthor id="6" name="Danielle Delauro" initials="DD [2]" lastIdx="2" clrIdx="5">
    <p:extLst>
      <p:ext uri="{19B8F6BF-5375-455C-9EA6-DF929625EA0E}">
        <p15:presenceInfo xmlns:p15="http://schemas.microsoft.com/office/powerpoint/2012/main" userId="S::danielled@thevab.com::79c3a64d-209a-45df-902b-7cba6cccf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F3"/>
    <a:srgbClr val="1B1464"/>
    <a:srgbClr val="E84A99"/>
    <a:srgbClr val="F4F6FA"/>
    <a:srgbClr val="FFE900"/>
    <a:srgbClr val="EBEAFA"/>
    <a:srgbClr val="7ED2F6"/>
    <a:srgbClr val="66C5AD"/>
    <a:srgbClr val="E3E9F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B6912-283A-4D7A-994A-A426F4A198AA}" v="1" dt="2021-09-10T20:34:22.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rgbClr val="1F1A62"/>
                </a:solidFill>
                <a:latin typeface="Helvetica" pitchFamily="2" charset="0"/>
                <a:ea typeface="+mn-ea"/>
                <a:cs typeface="+mn-cs"/>
              </a:defRPr>
            </a:pPr>
            <a:r>
              <a:rPr lang="en-US" sz="1400" b="1" u="sng" dirty="0">
                <a:solidFill>
                  <a:srgbClr val="1F1A62"/>
                </a:solidFill>
                <a:latin typeface="Helvetica" pitchFamily="2" charset="0"/>
                <a:ea typeface="Open Sans" panose="020B0606030504020204" pitchFamily="34" charset="0"/>
                <a:cs typeface="Open Sans" panose="020B0606030504020204" pitchFamily="34" charset="0"/>
              </a:rPr>
              <a:t>Growth in</a:t>
            </a:r>
            <a:r>
              <a:rPr lang="en-US" sz="1400" b="1" u="sng" baseline="0" dirty="0">
                <a:solidFill>
                  <a:srgbClr val="1F1A62"/>
                </a:solidFill>
                <a:latin typeface="Helvetica" pitchFamily="2" charset="0"/>
                <a:ea typeface="Open Sans" panose="020B0606030504020204" pitchFamily="34" charset="0"/>
                <a:cs typeface="Open Sans" panose="020B0606030504020204" pitchFamily="34" charset="0"/>
              </a:rPr>
              <a:t> Streaming Viewing Hours</a:t>
            </a:r>
          </a:p>
          <a:p>
            <a:pPr>
              <a:defRPr sz="1400" b="1" u="sng">
                <a:solidFill>
                  <a:srgbClr val="1F1A62"/>
                </a:solidFill>
                <a:latin typeface="Helvetica" pitchFamily="2" charset="0"/>
              </a:defRPr>
            </a:pPr>
            <a:r>
              <a:rPr lang="en-US" sz="1400" b="0" u="none" baseline="0" dirty="0">
                <a:solidFill>
                  <a:srgbClr val="1F1A62"/>
                </a:solidFill>
                <a:latin typeface="Helvetica" pitchFamily="2" charset="0"/>
                <a:ea typeface="Open Sans" panose="020B0606030504020204" pitchFamily="34" charset="0"/>
                <a:cs typeface="Open Sans" panose="020B0606030504020204" pitchFamily="34" charset="0"/>
              </a:rPr>
              <a:t>Q4 2018 vs. Q4 2019</a:t>
            </a:r>
            <a:endParaRPr lang="en-US" sz="1400" b="0" u="none" dirty="0">
              <a:solidFill>
                <a:srgbClr val="1F1A62"/>
              </a:solidFill>
              <a:latin typeface="Helvetica" pitchFamily="2" charset="0"/>
              <a:ea typeface="Open Sans" panose="020B0606030504020204" pitchFamily="34" charset="0"/>
              <a:cs typeface="Open Sans" panose="020B0606030504020204" pitchFamily="34" charset="0"/>
            </a:endParaRPr>
          </a:p>
        </c:rich>
      </c:tx>
      <c:layout>
        <c:manualLayout>
          <c:xMode val="edge"/>
          <c:yMode val="edge"/>
          <c:x val="0.3294386252288769"/>
          <c:y val="1.0668629375204448E-2"/>
        </c:manualLayout>
      </c:layout>
      <c:overlay val="0"/>
      <c:spPr>
        <a:noFill/>
        <a:ln>
          <a:noFill/>
        </a:ln>
        <a:effectLst/>
      </c:spPr>
      <c:txPr>
        <a:bodyPr rot="0" spcFirstLastPara="1" vertOverflow="ellipsis" vert="horz" wrap="square" anchor="ctr" anchorCtr="1"/>
        <a:lstStyle/>
        <a:p>
          <a:pPr>
            <a:defRPr sz="1400" b="1" i="0" u="sng" strike="noStrike" kern="1200" spc="0" baseline="0">
              <a:solidFill>
                <a:srgbClr val="1F1A62"/>
              </a:solidFill>
              <a:latin typeface="Helvetica" pitchFamily="2" charset="0"/>
              <a:ea typeface="+mn-ea"/>
              <a:cs typeface="+mn-cs"/>
            </a:defRPr>
          </a:pPr>
          <a:endParaRPr lang="en-US"/>
        </a:p>
      </c:txPr>
    </c:title>
    <c:autoTitleDeleted val="0"/>
    <c:plotArea>
      <c:layout>
        <c:manualLayout>
          <c:layoutTarget val="inner"/>
          <c:xMode val="edge"/>
          <c:yMode val="edge"/>
          <c:x val="0.12023014034776411"/>
          <c:y val="0.12463199214916584"/>
          <c:w val="0.74177982433544576"/>
          <c:h val="0.7839014284156580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84A99"/>
              </a:solidFill>
              <a:ln>
                <a:noFill/>
              </a:ln>
              <a:effectLst/>
            </c:spPr>
            <c:extLst>
              <c:ext xmlns:c16="http://schemas.microsoft.com/office/drawing/2014/chart" uri="{C3380CC4-5D6E-409C-BE32-E72D297353CC}">
                <c16:uniqueId val="{00000001-6949-4609-ACCD-4DE8647F7DBC}"/>
              </c:ext>
            </c:extLst>
          </c:dPt>
          <c:dPt>
            <c:idx val="1"/>
            <c:invertIfNegative val="0"/>
            <c:bubble3D val="0"/>
            <c:spPr>
              <a:solidFill>
                <a:srgbClr val="E84A99"/>
              </a:solidFill>
              <a:ln>
                <a:noFill/>
              </a:ln>
              <a:effectLst/>
            </c:spPr>
            <c:extLst>
              <c:ext xmlns:c16="http://schemas.microsoft.com/office/drawing/2014/chart" uri="{C3380CC4-5D6E-409C-BE32-E72D297353CC}">
                <c16:uniqueId val="{00000003-6949-4609-ACCD-4DE8647F7DBC}"/>
              </c:ext>
            </c:extLst>
          </c:dPt>
          <c:dPt>
            <c:idx val="2"/>
            <c:invertIfNegative val="0"/>
            <c:bubble3D val="0"/>
            <c:spPr>
              <a:solidFill>
                <a:srgbClr val="00C0F3"/>
              </a:solidFill>
              <a:ln>
                <a:noFill/>
              </a:ln>
              <a:effectLst/>
            </c:spPr>
            <c:extLst>
              <c:ext xmlns:c16="http://schemas.microsoft.com/office/drawing/2014/chart" uri="{C3380CC4-5D6E-409C-BE32-E72D297353CC}">
                <c16:uniqueId val="{00000005-6949-4609-ACCD-4DE8647F7DBC}"/>
              </c:ext>
            </c:extLst>
          </c:dPt>
          <c:dPt>
            <c:idx val="3"/>
            <c:invertIfNegative val="0"/>
            <c:bubble3D val="0"/>
            <c:spPr>
              <a:solidFill>
                <a:srgbClr val="1F1A62"/>
              </a:solidFill>
              <a:ln>
                <a:noFill/>
              </a:ln>
              <a:effectLst/>
            </c:spPr>
            <c:extLst>
              <c:ext xmlns:c16="http://schemas.microsoft.com/office/drawing/2014/chart" uri="{C3380CC4-5D6E-409C-BE32-E72D297353CC}">
                <c16:uniqueId val="{00000007-6949-4609-ACCD-4DE8647F7DBC}"/>
              </c:ext>
            </c:extLst>
          </c:dPt>
          <c:dLbls>
            <c:dLbl>
              <c:idx val="0"/>
              <c:tx>
                <c:rich>
                  <a:bodyPr/>
                  <a:lstStyle/>
                  <a:p>
                    <a:r>
                      <a:rPr lang="en-US" dirty="0"/>
                      <a:t>+</a:t>
                    </a:r>
                    <a:fld id="{74BC9E20-D1F9-416A-8713-A2390006086B}"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49-4609-ACCD-4DE8647F7DBC}"/>
                </c:ext>
              </c:extLst>
            </c:dLbl>
            <c:dLbl>
              <c:idx val="1"/>
              <c:tx>
                <c:rich>
                  <a:bodyPr/>
                  <a:lstStyle/>
                  <a:p>
                    <a:r>
                      <a:rPr lang="en-US" dirty="0"/>
                      <a:t>+</a:t>
                    </a:r>
                    <a:fld id="{825CF815-860A-4C03-B7F0-F0D1C72B8C5D}"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49-4609-ACCD-4DE8647F7DBC}"/>
                </c:ext>
              </c:extLst>
            </c:dLbl>
            <c:dLbl>
              <c:idx val="2"/>
              <c:tx>
                <c:rich>
                  <a:bodyPr/>
                  <a:lstStyle/>
                  <a:p>
                    <a:r>
                      <a:rPr lang="en-US" dirty="0"/>
                      <a:t>+</a:t>
                    </a:r>
                    <a:fld id="{EFF0526D-810C-4C23-A3B3-1869F988C33B}"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49-4609-ACCD-4DE8647F7DBC}"/>
                </c:ext>
              </c:extLst>
            </c:dLbl>
            <c:dLbl>
              <c:idx val="3"/>
              <c:tx>
                <c:rich>
                  <a:bodyPr/>
                  <a:lstStyle/>
                  <a:p>
                    <a:r>
                      <a:rPr lang="en-US" dirty="0"/>
                      <a:t>+</a:t>
                    </a:r>
                    <a:fld id="{4FC628FB-392F-4A4A-99B8-E6CF599AD34E}"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949-4609-ACCD-4DE8647F7DB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itchFamily="2"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Mobile</c:v>
                </c:pt>
                <c:pt idx="1">
                  <c:v>PC</c:v>
                </c:pt>
                <c:pt idx="2">
                  <c:v>Connected TV</c:v>
                </c:pt>
                <c:pt idx="3">
                  <c:v>Overall</c:v>
                </c:pt>
              </c:strCache>
            </c:strRef>
          </c:cat>
          <c:val>
            <c:numRef>
              <c:f>Sheet1!$B$2:$B$5</c:f>
              <c:numCache>
                <c:formatCode>0%</c:formatCode>
                <c:ptCount val="4"/>
                <c:pt idx="0">
                  <c:v>0.54</c:v>
                </c:pt>
                <c:pt idx="1">
                  <c:v>0.2</c:v>
                </c:pt>
                <c:pt idx="2">
                  <c:v>0.56999999999999995</c:v>
                </c:pt>
                <c:pt idx="3">
                  <c:v>0.57999999999999996</c:v>
                </c:pt>
              </c:numCache>
            </c:numRef>
          </c:val>
          <c:extLst>
            <c:ext xmlns:c16="http://schemas.microsoft.com/office/drawing/2014/chart" uri="{C3380CC4-5D6E-409C-BE32-E72D297353CC}">
              <c16:uniqueId val="{00000008-6949-4609-ACCD-4DE8647F7DBC}"/>
            </c:ext>
          </c:extLst>
        </c:ser>
        <c:dLbls>
          <c:showLegendKey val="0"/>
          <c:showVal val="0"/>
          <c:showCatName val="0"/>
          <c:showSerName val="0"/>
          <c:showPercent val="0"/>
          <c:showBubbleSize val="0"/>
        </c:dLbls>
        <c:gapWidth val="219"/>
        <c:axId val="279812728"/>
        <c:axId val="279813120"/>
      </c:barChart>
      <c:catAx>
        <c:axId val="27981272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itchFamily="2" charset="0"/>
                <a:ea typeface="Open Sans" panose="020B0606030504020204" pitchFamily="34" charset="0"/>
                <a:cs typeface="Open Sans" panose="020B0606030504020204" pitchFamily="34" charset="0"/>
              </a:defRPr>
            </a:pPr>
            <a:endParaRPr lang="en-US"/>
          </a:p>
        </c:txPr>
        <c:crossAx val="279813120"/>
        <c:crosses val="autoZero"/>
        <c:auto val="1"/>
        <c:lblAlgn val="ctr"/>
        <c:lblOffset val="100"/>
        <c:noMultiLvlLbl val="0"/>
      </c:catAx>
      <c:valAx>
        <c:axId val="279813120"/>
        <c:scaling>
          <c:orientation val="minMax"/>
          <c:min val="0"/>
        </c:scaling>
        <c:delete val="1"/>
        <c:axPos val="b"/>
        <c:numFmt formatCode="0%" sourceLinked="1"/>
        <c:majorTickMark val="out"/>
        <c:minorTickMark val="none"/>
        <c:tickLblPos val="nextTo"/>
        <c:crossAx val="279812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r>
              <a:rPr lang="en-US" sz="1200" b="1"/>
              <a:t>10 Commercials / Break,</a:t>
            </a:r>
          </a:p>
          <a:p>
            <a:pPr>
              <a:defRPr sz="1200" b="1"/>
            </a:pPr>
            <a:r>
              <a:rPr lang="en-US" sz="1200" b="1"/>
              <a:t>Each 6 Seconds Long</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10 Commercials / Break, Each 6 Seconds Long</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A8B0-41CA-BD09-67B8CDAF0E79}"/>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2-A8B0-41CA-BD09-67B8CDAF0E79}"/>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3-A8B0-41CA-BD09-67B8CDAF0E79}"/>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4-A8B0-41CA-BD09-67B8CDAF0E7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Fine with this and I'd continue to use it</c:v>
                </c:pt>
                <c:pt idx="1">
                  <c:v>More than I'd like but would still continue to use</c:v>
                </c:pt>
                <c:pt idx="2">
                  <c:v>I'd think about no longer using it</c:v>
                </c:pt>
                <c:pt idx="3">
                  <c:v>I'd definitely stop using it</c:v>
                </c:pt>
              </c:strCache>
            </c:strRef>
          </c:cat>
          <c:val>
            <c:numRef>
              <c:f>Sheet1!$B$2:$B$5</c:f>
              <c:numCache>
                <c:formatCode>0%</c:formatCode>
                <c:ptCount val="4"/>
                <c:pt idx="0">
                  <c:v>0.27</c:v>
                </c:pt>
                <c:pt idx="1">
                  <c:v>0.3</c:v>
                </c:pt>
                <c:pt idx="2">
                  <c:v>0.27</c:v>
                </c:pt>
                <c:pt idx="3">
                  <c:v>0.17</c:v>
                </c:pt>
              </c:numCache>
            </c:numRef>
          </c:val>
          <c:extLst>
            <c:ext xmlns:c16="http://schemas.microsoft.com/office/drawing/2014/chart" uri="{C3380CC4-5D6E-409C-BE32-E72D297353CC}">
              <c16:uniqueId val="{00000000-A8B0-41CA-BD09-67B8CDAF0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r>
              <a:rPr lang="en-US" sz="1200" b="1"/>
              <a:t>4 Commercials / Break,</a:t>
            </a:r>
          </a:p>
          <a:p>
            <a:pPr>
              <a:defRPr sz="1200" b="1"/>
            </a:pPr>
            <a:r>
              <a:rPr lang="en-US" sz="1200" b="1"/>
              <a:t>Each 15 Seconds Long</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4 Commercials / Break, Each 15 Seconds Long</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B42A-4543-99FF-581100505D1A}"/>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B42A-4543-99FF-581100505D1A}"/>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B42A-4543-99FF-581100505D1A}"/>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B42A-4543-99FF-581100505D1A}"/>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Fine with this and I'd continue to use it</c:v>
                </c:pt>
                <c:pt idx="1">
                  <c:v>More than I'd like but would still continue to use</c:v>
                </c:pt>
                <c:pt idx="2">
                  <c:v>I'd think about no longer using it</c:v>
                </c:pt>
                <c:pt idx="3">
                  <c:v>I'd definitely stop using it</c:v>
                </c:pt>
              </c:strCache>
            </c:strRef>
          </c:cat>
          <c:val>
            <c:numRef>
              <c:f>Sheet1!$B$2:$B$5</c:f>
              <c:numCache>
                <c:formatCode>0%</c:formatCode>
                <c:ptCount val="4"/>
                <c:pt idx="0">
                  <c:v>0.33</c:v>
                </c:pt>
                <c:pt idx="1">
                  <c:v>0.33</c:v>
                </c:pt>
                <c:pt idx="2">
                  <c:v>0.24</c:v>
                </c:pt>
                <c:pt idx="3">
                  <c:v>0.1</c:v>
                </c:pt>
              </c:numCache>
            </c:numRef>
          </c:val>
          <c:extLst>
            <c:ext xmlns:c16="http://schemas.microsoft.com/office/drawing/2014/chart" uri="{C3380CC4-5D6E-409C-BE32-E72D297353CC}">
              <c16:uniqueId val="{00000008-B42A-4543-99FF-581100505D1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r>
              <a:rPr lang="en-US" sz="1200" b="1"/>
              <a:t>2 Commercials / Break,</a:t>
            </a:r>
          </a:p>
          <a:p>
            <a:pPr>
              <a:defRPr sz="1200" b="1"/>
            </a:pPr>
            <a:r>
              <a:rPr lang="en-US" sz="1200" b="1"/>
              <a:t>Each 30 Seconds Long</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2 Commercials / Break, Each 30 Seconds Long</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0A8E-4730-94C1-C9B238DDC221}"/>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0A8E-4730-94C1-C9B238DDC221}"/>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0A8E-4730-94C1-C9B238DDC221}"/>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0A8E-4730-94C1-C9B238DDC221}"/>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Fine with this and I'd continue to use it</c:v>
                </c:pt>
                <c:pt idx="1">
                  <c:v>More than I'd like but would still continue to use</c:v>
                </c:pt>
                <c:pt idx="2">
                  <c:v>I'd think about no longer using it</c:v>
                </c:pt>
                <c:pt idx="3">
                  <c:v>I'd definitely stop using it</c:v>
                </c:pt>
              </c:strCache>
            </c:strRef>
          </c:cat>
          <c:val>
            <c:numRef>
              <c:f>Sheet1!$B$2:$B$5</c:f>
              <c:numCache>
                <c:formatCode>0%</c:formatCode>
                <c:ptCount val="4"/>
                <c:pt idx="0">
                  <c:v>0.42</c:v>
                </c:pt>
                <c:pt idx="1">
                  <c:v>0.31</c:v>
                </c:pt>
                <c:pt idx="2">
                  <c:v>0.19</c:v>
                </c:pt>
                <c:pt idx="3">
                  <c:v>0.08</c:v>
                </c:pt>
              </c:numCache>
            </c:numRef>
          </c:val>
          <c:extLst>
            <c:ext xmlns:c16="http://schemas.microsoft.com/office/drawing/2014/chart" uri="{C3380CC4-5D6E-409C-BE32-E72D297353CC}">
              <c16:uniqueId val="{00000008-0A8E-4730-94C1-C9B238DDC2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r>
              <a:rPr lang="en-US" sz="1600" b="1"/>
              <a:t>P16-24</a:t>
            </a:r>
          </a:p>
        </c:rich>
      </c:tx>
      <c:layout>
        <c:manualLayout>
          <c:xMode val="edge"/>
          <c:yMode val="edge"/>
          <c:x val="0.38820958833444491"/>
          <c:y val="9.505489981812330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P16-24</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A8B0-41CA-BD09-67B8CDAF0E79}"/>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2-A8B0-41CA-BD09-67B8CDAF0E79}"/>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3-A8B0-41CA-BD09-67B8CDAF0E79}"/>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4-A8B0-41CA-BD09-67B8CDAF0E7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I'd continue to use it</c:v>
                </c:pt>
                <c:pt idx="1">
                  <c:v>I'd think about cancelling</c:v>
                </c:pt>
                <c:pt idx="2">
                  <c:v>I'd definitely stop using it</c:v>
                </c:pt>
              </c:strCache>
            </c:strRef>
          </c:cat>
          <c:val>
            <c:numRef>
              <c:f>Sheet1!$B$2:$B$4</c:f>
              <c:numCache>
                <c:formatCode>0%</c:formatCode>
                <c:ptCount val="3"/>
                <c:pt idx="0">
                  <c:v>0.68</c:v>
                </c:pt>
                <c:pt idx="1">
                  <c:v>0.21</c:v>
                </c:pt>
                <c:pt idx="2">
                  <c:v>0.11</c:v>
                </c:pt>
              </c:numCache>
            </c:numRef>
          </c:val>
          <c:extLst>
            <c:ext xmlns:c16="http://schemas.microsoft.com/office/drawing/2014/chart" uri="{C3380CC4-5D6E-409C-BE32-E72D297353CC}">
              <c16:uniqueId val="{00000000-A8B0-41CA-BD09-67B8CDAF0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r>
              <a:rPr lang="en-US" sz="1600" b="1"/>
              <a:t>A35-74</a:t>
            </a:r>
          </a:p>
        </c:rich>
      </c:tx>
      <c:layout>
        <c:manualLayout>
          <c:xMode val="edge"/>
          <c:yMode val="edge"/>
          <c:x val="0.38820958833444491"/>
          <c:y val="9.505489981812330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P35-74</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DB13-4ECA-BE92-978452C94346}"/>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DB13-4ECA-BE92-978452C94346}"/>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DB13-4ECA-BE92-978452C94346}"/>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DB13-4ECA-BE92-978452C94346}"/>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I'd continue to use it</c:v>
                </c:pt>
                <c:pt idx="1">
                  <c:v>I'd think about cancelling</c:v>
                </c:pt>
                <c:pt idx="2">
                  <c:v>I'd definitely stop using it</c:v>
                </c:pt>
              </c:strCache>
            </c:strRef>
          </c:cat>
          <c:val>
            <c:numRef>
              <c:f>Sheet1!$B$2:$B$4</c:f>
              <c:numCache>
                <c:formatCode>0%</c:formatCode>
                <c:ptCount val="3"/>
                <c:pt idx="0">
                  <c:v>0.54</c:v>
                </c:pt>
                <c:pt idx="1">
                  <c:v>0.28999999999999998</c:v>
                </c:pt>
                <c:pt idx="2">
                  <c:v>0.17</c:v>
                </c:pt>
              </c:numCache>
            </c:numRef>
          </c:val>
          <c:extLst>
            <c:ext xmlns:c16="http://schemas.microsoft.com/office/drawing/2014/chart" uri="{C3380CC4-5D6E-409C-BE32-E72D297353CC}">
              <c16:uniqueId val="{00000008-DB13-4ECA-BE92-978452C943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r>
              <a:rPr lang="en-US" sz="1600" b="1"/>
              <a:t>P16-24</a:t>
            </a:r>
          </a:p>
        </c:rich>
      </c:tx>
      <c:layout>
        <c:manualLayout>
          <c:xMode val="edge"/>
          <c:yMode val="edge"/>
          <c:x val="0.38820958833444491"/>
          <c:y val="9.505489981812330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P16-24</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C6FA-46AE-9DD5-AFFAA8C2B460}"/>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6FA-46AE-9DD5-AFFAA8C2B460}"/>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C6FA-46AE-9DD5-AFFAA8C2B460}"/>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C6FA-46AE-9DD5-AFFAA8C2B460}"/>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I'd continue to use it</c:v>
                </c:pt>
                <c:pt idx="1">
                  <c:v>I'd think about cancelling</c:v>
                </c:pt>
                <c:pt idx="2">
                  <c:v>I'd definitely stop using it</c:v>
                </c:pt>
              </c:strCache>
            </c:strRef>
          </c:cat>
          <c:val>
            <c:numRef>
              <c:f>Sheet1!$B$2:$B$4</c:f>
              <c:numCache>
                <c:formatCode>0%</c:formatCode>
                <c:ptCount val="3"/>
                <c:pt idx="0">
                  <c:v>0.64</c:v>
                </c:pt>
                <c:pt idx="1">
                  <c:v>0.24</c:v>
                </c:pt>
                <c:pt idx="2">
                  <c:v>0.12</c:v>
                </c:pt>
              </c:numCache>
            </c:numRef>
          </c:val>
          <c:extLst>
            <c:ext xmlns:c16="http://schemas.microsoft.com/office/drawing/2014/chart" uri="{C3380CC4-5D6E-409C-BE32-E72D297353CC}">
              <c16:uniqueId val="{00000008-C6FA-46AE-9DD5-AFFAA8C2B4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r>
              <a:rPr lang="en-US" sz="1600" b="1"/>
              <a:t>A35-74</a:t>
            </a:r>
          </a:p>
        </c:rich>
      </c:tx>
      <c:layout>
        <c:manualLayout>
          <c:xMode val="edge"/>
          <c:yMode val="edge"/>
          <c:x val="0.38820958833444491"/>
          <c:y val="9.505489981812330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P35-74</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B876-4AD6-925F-954A81C31F93}"/>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B876-4AD6-925F-954A81C31F93}"/>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B876-4AD6-925F-954A81C31F93}"/>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B876-4AD6-925F-954A81C31F93}"/>
              </c:ext>
            </c:extLst>
          </c:dPt>
          <c:dLbls>
            <c:dLbl>
              <c:idx val="2"/>
              <c:layout>
                <c:manualLayout>
                  <c:x val="4.3960880436604031E-2"/>
                  <c:y val="9.2674209262411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76-4AD6-925F-954A81C31F93}"/>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I'd continue to use it</c:v>
                </c:pt>
                <c:pt idx="1">
                  <c:v>I'd think about cancelling</c:v>
                </c:pt>
                <c:pt idx="2">
                  <c:v>I'd definitely stop using it</c:v>
                </c:pt>
              </c:strCache>
            </c:strRef>
          </c:cat>
          <c:val>
            <c:numRef>
              <c:f>Sheet1!$B$2:$B$4</c:f>
              <c:numCache>
                <c:formatCode>0%</c:formatCode>
                <c:ptCount val="3"/>
                <c:pt idx="0">
                  <c:v>0.78</c:v>
                </c:pt>
                <c:pt idx="1">
                  <c:v>0.17</c:v>
                </c:pt>
                <c:pt idx="2">
                  <c:v>0.05</c:v>
                </c:pt>
              </c:numCache>
            </c:numRef>
          </c:val>
          <c:extLst>
            <c:ext xmlns:c16="http://schemas.microsoft.com/office/drawing/2014/chart" uri="{C3380CC4-5D6E-409C-BE32-E72D297353CC}">
              <c16:uniqueId val="{00000008-B876-4AD6-925F-954A81C31F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noFill/>
            <a:ln>
              <a:noFill/>
            </a:ln>
          </c:spPr>
          <c:dPt>
            <c:idx val="0"/>
            <c:bubble3D val="0"/>
            <c:spPr>
              <a:noFill/>
              <a:ln w="19050">
                <a:noFill/>
              </a:ln>
              <a:effectLst/>
            </c:spPr>
            <c:extLst>
              <c:ext xmlns:c16="http://schemas.microsoft.com/office/drawing/2014/chart" uri="{C3380CC4-5D6E-409C-BE32-E72D297353CC}">
                <c16:uniqueId val="{00000001-91A9-431E-93D0-0552991398E9}"/>
              </c:ext>
            </c:extLst>
          </c:dPt>
          <c:dPt>
            <c:idx val="1"/>
            <c:bubble3D val="0"/>
            <c:spPr>
              <a:noFill/>
              <a:ln w="19050">
                <a:noFill/>
              </a:ln>
              <a:effectLst/>
            </c:spPr>
            <c:extLst>
              <c:ext xmlns:c16="http://schemas.microsoft.com/office/drawing/2014/chart" uri="{C3380CC4-5D6E-409C-BE32-E72D297353CC}">
                <c16:uniqueId val="{00000003-91A9-431E-93D0-0552991398E9}"/>
              </c:ext>
            </c:extLst>
          </c:dPt>
          <c:dPt>
            <c:idx val="2"/>
            <c:bubble3D val="0"/>
            <c:spPr>
              <a:noFill/>
              <a:ln w="19050">
                <a:noFill/>
              </a:ln>
              <a:effectLst/>
            </c:spPr>
            <c:extLst>
              <c:ext xmlns:c16="http://schemas.microsoft.com/office/drawing/2014/chart" uri="{C3380CC4-5D6E-409C-BE32-E72D297353CC}">
                <c16:uniqueId val="{00000005-91A9-431E-93D0-0552991398E9}"/>
              </c:ext>
            </c:extLst>
          </c:dPt>
          <c:cat>
            <c:strRef>
              <c:f>Sheet1!$A$2:$A$4</c:f>
              <c:strCache>
                <c:ptCount val="3"/>
                <c:pt idx="0">
                  <c:v>I'd continue to use it</c:v>
                </c:pt>
                <c:pt idx="1">
                  <c:v>I'd think about cancelling</c:v>
                </c:pt>
                <c:pt idx="2">
                  <c:v>I'd definitely stop using it</c:v>
                </c:pt>
              </c:strCache>
            </c:strRef>
          </c:cat>
          <c:val>
            <c:numRef>
              <c:f>Sheet1!$B$2:$B$4</c:f>
              <c:numCache>
                <c:formatCode>General</c:formatCode>
                <c:ptCount val="3"/>
              </c:numCache>
            </c:numRef>
          </c:val>
          <c:extLst>
            <c:ext xmlns:c16="http://schemas.microsoft.com/office/drawing/2014/chart" uri="{C3380CC4-5D6E-409C-BE32-E72D297353CC}">
              <c16:uniqueId val="{00000008-91A9-431E-93D0-0552991398E9}"/>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r"/>
      <c:layout>
        <c:manualLayout>
          <c:xMode val="edge"/>
          <c:yMode val="edge"/>
          <c:x val="0"/>
          <c:y val="0.11608133708482327"/>
          <c:w val="1"/>
          <c:h val="0.7049181554858652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r>
              <a:rPr lang="en-US" sz="1600" b="1" u="sng"/>
              <a:t>Global</a:t>
            </a:r>
            <a:r>
              <a:rPr lang="en-US" sz="1600" b="1" u="sng" baseline="0"/>
              <a:t> </a:t>
            </a:r>
            <a:r>
              <a:rPr lang="en-US" sz="1600" b="1" u="sng"/>
              <a:t>AVOD Revenue</a:t>
            </a:r>
          </a:p>
          <a:p>
            <a:pPr>
              <a:defRPr sz="1600"/>
            </a:pPr>
            <a:r>
              <a:rPr lang="en-US" sz="1600"/>
              <a:t>$ in billions</a:t>
            </a:r>
          </a:p>
        </c:rich>
      </c:tx>
      <c:layout>
        <c:manualLayout>
          <c:xMode val="edge"/>
          <c:yMode val="edge"/>
          <c:x val="0.35268226595694352"/>
          <c:y val="4.741489364687000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9913438081606904E-2"/>
          <c:y val="5.1474392646222604E-2"/>
          <c:w val="0.96017308316213745"/>
          <c:h val="0.8439253615378266"/>
        </c:manualLayout>
      </c:layout>
      <c:barChart>
        <c:barDir val="col"/>
        <c:grouping val="clustered"/>
        <c:varyColors val="0"/>
        <c:ser>
          <c:idx val="0"/>
          <c:order val="0"/>
          <c:tx>
            <c:strRef>
              <c:f>Sheet1!$B$1</c:f>
              <c:strCache>
                <c:ptCount val="1"/>
                <c:pt idx="0">
                  <c:v>Series 1</c:v>
                </c:pt>
              </c:strCache>
            </c:strRef>
          </c:tx>
          <c:spPr>
            <a:solidFill>
              <a:srgbClr val="00C0F3"/>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5-390E-43A7-ADAA-80F5B74150F4}"/>
              </c:ext>
            </c:extLst>
          </c:dPt>
          <c:dPt>
            <c:idx val="2"/>
            <c:invertIfNegative val="0"/>
            <c:bubble3D val="0"/>
            <c:spPr>
              <a:solidFill>
                <a:srgbClr val="00C0F3"/>
              </a:solidFill>
              <a:ln>
                <a:noFill/>
              </a:ln>
              <a:effectLst/>
            </c:spPr>
            <c:extLst>
              <c:ext xmlns:c16="http://schemas.microsoft.com/office/drawing/2014/chart" uri="{C3380CC4-5D6E-409C-BE32-E72D297353CC}">
                <c16:uniqueId val="{00000003-3EAF-4040-99DA-9A31313B6D87}"/>
              </c:ext>
            </c:extLst>
          </c:dPt>
          <c:dLbls>
            <c:dLbl>
              <c:idx val="2"/>
              <c:spPr>
                <a:noFill/>
                <a:ln>
                  <a:noFill/>
                </a:ln>
                <a:effectLst/>
              </c:spPr>
              <c:txPr>
                <a:bodyPr rot="0" spcFirstLastPara="1" vertOverflow="ellipsis" vert="horz" wrap="square" anchor="ctr" anchorCtr="1"/>
                <a:lstStyle/>
                <a:p>
                  <a:pPr algn="ct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EAF-4040-99DA-9A31313B6D87}"/>
                </c:ext>
              </c:extLst>
            </c:dLbl>
            <c:spPr>
              <a:noFill/>
              <a:ln>
                <a:noFill/>
              </a:ln>
              <a:effectLst/>
            </c:spPr>
            <c:txPr>
              <a:bodyPr rot="0" spcFirstLastPara="1" vertOverflow="ellipsis" vert="horz" wrap="square" anchor="ctr" anchorCtr="1"/>
              <a:lstStyle/>
              <a:p>
                <a:pP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2">
                  <c:v>2025</c:v>
                </c:pt>
              </c:numCache>
            </c:numRef>
          </c:cat>
          <c:val>
            <c:numRef>
              <c:f>Sheet1!$B$2:$B$4</c:f>
              <c:numCache>
                <c:formatCode>General</c:formatCode>
                <c:ptCount val="3"/>
                <c:pt idx="0" formatCode="&quot;$&quot;#,##0.0">
                  <c:v>24.3</c:v>
                </c:pt>
                <c:pt idx="2" formatCode="&quot;$&quot;#,##0.0">
                  <c:v>53.5</c:v>
                </c:pt>
              </c:numCache>
            </c:numRef>
          </c:val>
          <c:extLst>
            <c:ext xmlns:c16="http://schemas.microsoft.com/office/drawing/2014/chart" uri="{C3380CC4-5D6E-409C-BE32-E72D297353CC}">
              <c16:uniqueId val="{00000000-390E-43A7-ADAA-80F5B74150F4}"/>
            </c:ext>
          </c:extLst>
        </c:ser>
        <c:dLbls>
          <c:showLegendKey val="0"/>
          <c:showVal val="0"/>
          <c:showCatName val="0"/>
          <c:showSerName val="0"/>
          <c:showPercent val="0"/>
          <c:showBubbleSize val="0"/>
        </c:dLbls>
        <c:gapWidth val="219"/>
        <c:overlap val="-27"/>
        <c:axId val="284215952"/>
        <c:axId val="284216344"/>
      </c:barChart>
      <c:catAx>
        <c:axId val="28421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284216344"/>
        <c:crosses val="autoZero"/>
        <c:auto val="1"/>
        <c:lblAlgn val="ctr"/>
        <c:lblOffset val="100"/>
        <c:noMultiLvlLbl val="0"/>
      </c:catAx>
      <c:valAx>
        <c:axId val="284216344"/>
        <c:scaling>
          <c:orientation val="minMax"/>
        </c:scaling>
        <c:delete val="1"/>
        <c:axPos val="l"/>
        <c:numFmt formatCode="&quot;$&quot;#,##0.0" sourceLinked="1"/>
        <c:majorTickMark val="none"/>
        <c:minorTickMark val="none"/>
        <c:tickLblPos val="nextTo"/>
        <c:crossAx val="28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spc="0" baseline="0">
                <a:solidFill>
                  <a:schemeClr val="tx1">
                    <a:lumMod val="65000"/>
                    <a:lumOff val="35000"/>
                  </a:schemeClr>
                </a:solidFill>
                <a:latin typeface="Helvetica Light" panose="020B0403020202020204" pitchFamily="34" charset="0"/>
                <a:ea typeface="+mn-ea"/>
                <a:cs typeface="+mn-cs"/>
              </a:defRPr>
            </a:pPr>
            <a:r>
              <a:rPr lang="en-US" sz="1600" b="1" i="0" u="sng">
                <a:solidFill>
                  <a:srgbClr val="1F1A62"/>
                </a:solidFill>
                <a:latin typeface="Helvetica Light" panose="020B0403020202020204" pitchFamily="34" charset="0"/>
              </a:rPr>
              <a:t>Reasons for Subscribing to Additional Paid Video Streaming Services </a:t>
            </a:r>
          </a:p>
        </c:rich>
      </c:tx>
      <c:overlay val="0"/>
      <c:spPr>
        <a:noFill/>
        <a:ln>
          <a:noFill/>
        </a:ln>
        <a:effectLst/>
      </c:spPr>
      <c:txPr>
        <a:bodyPr rot="0" spcFirstLastPara="1" vertOverflow="ellipsis" vert="horz" wrap="square" anchor="ctr" anchorCtr="1"/>
        <a:lstStyle/>
        <a:p>
          <a:pPr>
            <a:defRPr sz="1600" b="1" i="0" u="sng" strike="noStrike" kern="1200" spc="0" baseline="0">
              <a:solidFill>
                <a:schemeClr val="tx1">
                  <a:lumMod val="65000"/>
                  <a:lumOff val="35000"/>
                </a:schemeClr>
              </a:solidFill>
              <a:latin typeface="Helvetica Light" panose="020B0403020202020204"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Reasons for Subscribing to Additional Paid Video Streaming Services</c:v>
                </c:pt>
              </c:strCache>
            </c:strRef>
          </c:tx>
          <c:spPr>
            <a:solidFill>
              <a:srgbClr val="E84A99"/>
            </a:solidFill>
            <a:ln>
              <a:noFill/>
            </a:ln>
            <a:effectLst/>
          </c:spPr>
          <c:invertIfNegative val="0"/>
          <c:dPt>
            <c:idx val="1"/>
            <c:invertIfNegative val="0"/>
            <c:bubble3D val="0"/>
            <c:spPr>
              <a:solidFill>
                <a:srgbClr val="00C0F3"/>
              </a:solidFill>
              <a:ln>
                <a:noFill/>
              </a:ln>
              <a:effectLst/>
            </c:spPr>
            <c:extLst>
              <c:ext xmlns:c16="http://schemas.microsoft.com/office/drawing/2014/chart" uri="{C3380CC4-5D6E-409C-BE32-E72D297353CC}">
                <c16:uniqueId val="{00000007-7FD2-4238-8777-49DFFF7A757A}"/>
              </c:ext>
            </c:extLst>
          </c:dPt>
          <c:dPt>
            <c:idx val="2"/>
            <c:invertIfNegative val="0"/>
            <c:bubble3D val="0"/>
            <c:spPr>
              <a:solidFill>
                <a:srgbClr val="00C0F3"/>
              </a:solidFill>
              <a:ln>
                <a:noFill/>
              </a:ln>
              <a:effectLst/>
            </c:spPr>
            <c:extLst>
              <c:ext xmlns:c16="http://schemas.microsoft.com/office/drawing/2014/chart" uri="{C3380CC4-5D6E-409C-BE32-E72D297353CC}">
                <c16:uniqueId val="{00000005-7FD2-4238-8777-49DFFF7A757A}"/>
              </c:ext>
            </c:extLst>
          </c:dPt>
          <c:dPt>
            <c:idx val="4"/>
            <c:invertIfNegative val="0"/>
            <c:bubble3D val="0"/>
            <c:spPr>
              <a:solidFill>
                <a:srgbClr val="00C0F3"/>
              </a:solidFill>
              <a:ln>
                <a:noFill/>
              </a:ln>
              <a:effectLst/>
            </c:spPr>
            <c:extLst>
              <c:ext xmlns:c16="http://schemas.microsoft.com/office/drawing/2014/chart" uri="{C3380CC4-5D6E-409C-BE32-E72D297353CC}">
                <c16:uniqueId val="{00000006-7FD2-4238-8777-49DFFF7A757A}"/>
              </c:ext>
            </c:extLst>
          </c:dPt>
          <c:dPt>
            <c:idx val="5"/>
            <c:invertIfNegative val="0"/>
            <c:bubble3D val="0"/>
            <c:spPr>
              <a:solidFill>
                <a:srgbClr val="00C0F3"/>
              </a:solidFill>
              <a:ln>
                <a:noFill/>
              </a:ln>
              <a:effectLst/>
            </c:spPr>
            <c:extLst>
              <c:ext xmlns:c16="http://schemas.microsoft.com/office/drawing/2014/chart" uri="{C3380CC4-5D6E-409C-BE32-E72D297353CC}">
                <c16:uniqueId val="{00000004-7FD2-4238-8777-49DFFF7A757A}"/>
              </c:ext>
            </c:extLst>
          </c:dPt>
          <c:dPt>
            <c:idx val="7"/>
            <c:invertIfNegative val="0"/>
            <c:bubble3D val="0"/>
            <c:spPr>
              <a:solidFill>
                <a:srgbClr val="00C0F3"/>
              </a:solidFill>
              <a:ln>
                <a:noFill/>
              </a:ln>
              <a:effectLst/>
            </c:spPr>
            <c:extLst>
              <c:ext xmlns:c16="http://schemas.microsoft.com/office/drawing/2014/chart" uri="{C3380CC4-5D6E-409C-BE32-E72D297353CC}">
                <c16:uniqueId val="{00000001-7FD2-4238-8777-49DFFF7A757A}"/>
              </c:ext>
            </c:extLst>
          </c:dPt>
          <c:dPt>
            <c:idx val="8"/>
            <c:invertIfNegative val="0"/>
            <c:bubble3D val="0"/>
            <c:spPr>
              <a:solidFill>
                <a:srgbClr val="00C0F3"/>
              </a:solidFill>
              <a:ln>
                <a:noFill/>
              </a:ln>
              <a:effectLst/>
            </c:spPr>
            <c:extLst>
              <c:ext xmlns:c16="http://schemas.microsoft.com/office/drawing/2014/chart" uri="{C3380CC4-5D6E-409C-BE32-E72D297353CC}">
                <c16:uniqueId val="{00000002-7FD2-4238-8777-49DFFF7A757A}"/>
              </c:ext>
            </c:extLst>
          </c:dPt>
          <c:dPt>
            <c:idx val="9"/>
            <c:invertIfNegative val="0"/>
            <c:bubble3D val="0"/>
            <c:spPr>
              <a:solidFill>
                <a:srgbClr val="00C0F3"/>
              </a:solidFill>
              <a:ln>
                <a:noFill/>
              </a:ln>
              <a:effectLst/>
            </c:spPr>
            <c:extLst>
              <c:ext xmlns:c16="http://schemas.microsoft.com/office/drawing/2014/chart" uri="{C3380CC4-5D6E-409C-BE32-E72D297353CC}">
                <c16:uniqueId val="{00000003-7FD2-4238-8777-49DFFF7A757A}"/>
              </c:ext>
            </c:extLst>
          </c:dPt>
          <c:dPt>
            <c:idx val="10"/>
            <c:invertIfNegative val="0"/>
            <c:bubble3D val="0"/>
            <c:spPr>
              <a:solidFill>
                <a:srgbClr val="00C0F3"/>
              </a:solidFill>
              <a:ln>
                <a:noFill/>
              </a:ln>
              <a:effectLst/>
            </c:spPr>
            <c:extLst>
              <c:ext xmlns:c16="http://schemas.microsoft.com/office/drawing/2014/chart" uri="{C3380CC4-5D6E-409C-BE32-E72D297353CC}">
                <c16:uniqueId val="{00000000-7FD2-4238-8777-49DFFF7A757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 access content "on the go" or on mobile devices</c:v>
                </c:pt>
                <c:pt idx="1">
                  <c:v>To access live content (e.g. sports, local news, etc.)</c:v>
                </c:pt>
                <c:pt idx="2">
                  <c:v>To enjoy a la carte options</c:v>
                </c:pt>
                <c:pt idx="3">
                  <c:v>Flexibility of cancellation policy</c:v>
                </c:pt>
                <c:pt idx="4">
                  <c:v>To control playback of content</c:v>
                </c:pt>
                <c:pt idx="5">
                  <c:v>To access content with limited or no commercials</c:v>
                </c:pt>
                <c:pt idx="6">
                  <c:v>To replace other more expensive TV services</c:v>
                </c:pt>
                <c:pt idx="7">
                  <c:v>To access original content exclusive to streaming platforms</c:v>
                </c:pt>
                <c:pt idx="8">
                  <c:v>To watch a particular program that I have heard about</c:v>
                </c:pt>
                <c:pt idx="9">
                  <c:v>To watch programs I used to watch on TV and can't find anywhere else</c:v>
                </c:pt>
                <c:pt idx="10">
                  <c:v>To expand the content that I have available</c:v>
                </c:pt>
              </c:strCache>
            </c:strRef>
          </c:cat>
          <c:val>
            <c:numRef>
              <c:f>Sheet1!$B$2:$B$12</c:f>
              <c:numCache>
                <c:formatCode>0%</c:formatCode>
                <c:ptCount val="11"/>
                <c:pt idx="0">
                  <c:v>0.18</c:v>
                </c:pt>
                <c:pt idx="1">
                  <c:v>0.19</c:v>
                </c:pt>
                <c:pt idx="2">
                  <c:v>0.19</c:v>
                </c:pt>
                <c:pt idx="3">
                  <c:v>0.21</c:v>
                </c:pt>
                <c:pt idx="4">
                  <c:v>0.21</c:v>
                </c:pt>
                <c:pt idx="5">
                  <c:v>0.28000000000000003</c:v>
                </c:pt>
                <c:pt idx="6">
                  <c:v>0.28999999999999998</c:v>
                </c:pt>
                <c:pt idx="7">
                  <c:v>0.35</c:v>
                </c:pt>
                <c:pt idx="8">
                  <c:v>0.37</c:v>
                </c:pt>
                <c:pt idx="9">
                  <c:v>0.37</c:v>
                </c:pt>
                <c:pt idx="10">
                  <c:v>0.47</c:v>
                </c:pt>
              </c:numCache>
            </c:numRef>
          </c:val>
          <c:extLst>
            <c:ext xmlns:c16="http://schemas.microsoft.com/office/drawing/2014/chart" uri="{C3380CC4-5D6E-409C-BE32-E72D297353CC}">
              <c16:uniqueId val="{00000000-243E-4489-B722-3BB987B7644B}"/>
            </c:ext>
          </c:extLst>
        </c:ser>
        <c:dLbls>
          <c:showLegendKey val="0"/>
          <c:showVal val="0"/>
          <c:showCatName val="0"/>
          <c:showSerName val="0"/>
          <c:showPercent val="0"/>
          <c:showBubbleSize val="0"/>
        </c:dLbls>
        <c:gapWidth val="182"/>
        <c:axId val="1359389359"/>
        <c:axId val="1393598271"/>
      </c:barChart>
      <c:catAx>
        <c:axId val="1359389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Light" panose="020B0403020202020204" pitchFamily="34" charset="0"/>
                <a:ea typeface="+mn-ea"/>
                <a:cs typeface="+mn-cs"/>
              </a:defRPr>
            </a:pPr>
            <a:endParaRPr lang="en-US"/>
          </a:p>
        </c:txPr>
        <c:crossAx val="1393598271"/>
        <c:crosses val="autoZero"/>
        <c:auto val="1"/>
        <c:lblAlgn val="ctr"/>
        <c:lblOffset val="100"/>
        <c:noMultiLvlLbl val="0"/>
      </c:catAx>
      <c:valAx>
        <c:axId val="1393598271"/>
        <c:scaling>
          <c:orientation val="minMax"/>
        </c:scaling>
        <c:delete val="1"/>
        <c:axPos val="b"/>
        <c:numFmt formatCode="0%" sourceLinked="1"/>
        <c:majorTickMark val="none"/>
        <c:minorTickMark val="none"/>
        <c:tickLblPos val="nextTo"/>
        <c:crossAx val="1359389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82113266035417E-2"/>
          <c:y val="0.10009351861570234"/>
          <c:w val="0.95203225135787017"/>
          <c:h val="0.78402531000254883"/>
        </c:manualLayout>
      </c:layout>
      <c:barChart>
        <c:barDir val="col"/>
        <c:grouping val="stacked"/>
        <c:varyColors val="0"/>
        <c:ser>
          <c:idx val="0"/>
          <c:order val="0"/>
          <c:tx>
            <c:strRef>
              <c:f>Sheet1!$B$1</c:f>
              <c:strCache>
                <c:ptCount val="1"/>
                <c:pt idx="0">
                  <c:v>Others</c:v>
                </c:pt>
              </c:strCache>
            </c:strRef>
          </c:tx>
          <c:spPr>
            <a:solidFill>
              <a:srgbClr val="1F1A62"/>
            </a:solidFill>
            <a:ln>
              <a:noFill/>
            </a:ln>
            <a:effectLst/>
          </c:spPr>
          <c:invertIfNegative val="0"/>
          <c:dLbls>
            <c:dLbl>
              <c:idx val="0"/>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3C7-4A7F-923C-35BA361D3FA3}"/>
                </c:ext>
              </c:extLst>
            </c:dLbl>
            <c:dLbl>
              <c:idx val="1"/>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3C7-4A7F-923C-35BA361D3FA3}"/>
                </c:ext>
              </c:extLst>
            </c:dLbl>
            <c:dLbl>
              <c:idx val="2"/>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3C7-4A7F-923C-35BA361D3FA3}"/>
                </c:ext>
              </c:extLst>
            </c:dLbl>
            <c:dLbl>
              <c:idx val="3"/>
              <c:tx>
                <c:rich>
                  <a:bodyPr/>
                  <a:lstStyle/>
                  <a:p>
                    <a:r>
                      <a:rPr lang="en-US"/>
                      <a:t>31%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3C7-4A7F-923C-35BA361D3FA3}"/>
                </c:ext>
              </c:extLst>
            </c:dLbl>
            <c:dLbl>
              <c:idx val="4"/>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3C7-4A7F-923C-35BA361D3FA3}"/>
                </c:ext>
              </c:extLst>
            </c:dLbl>
            <c:dLbl>
              <c:idx val="5"/>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layout>
                    <c:manualLayout>
                      <c:w val="4.8668443878767675E-2"/>
                      <c:h val="5.9243265576763848E-2"/>
                    </c:manualLayout>
                  </c15:layout>
                  <c15:showDataLabelsRange val="0"/>
                </c:ext>
                <c:ext xmlns:c16="http://schemas.microsoft.com/office/drawing/2014/chart" uri="{C3380CC4-5D6E-409C-BE32-E72D297353CC}">
                  <c16:uniqueId val="{00000009-B3C7-4A7F-923C-35BA361D3FA3}"/>
                </c:ext>
              </c:extLst>
            </c:dLbl>
            <c:dLbl>
              <c:idx val="6"/>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3C7-4A7F-923C-35BA361D3FA3}"/>
                </c:ext>
              </c:extLst>
            </c:dLbl>
            <c:dLbl>
              <c:idx val="7"/>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3C7-4A7F-923C-35BA361D3FA3}"/>
                </c:ext>
              </c:extLst>
            </c:dLbl>
            <c:dLbl>
              <c:idx val="8"/>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09D-4BFE-AEB1-481B72407277}"/>
                </c:ext>
              </c:extLst>
            </c:dLbl>
            <c:dLbl>
              <c:idx val="9"/>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0E-4E88-8E85-F6920E6038C1}"/>
                </c:ext>
              </c:extLst>
            </c:dLbl>
            <c:dLbl>
              <c:idx val="10"/>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A0E-4E88-8E85-F6920E6038C1}"/>
                </c:ext>
              </c:extLst>
            </c:dLbl>
            <c:dLbl>
              <c:idx val="11"/>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0E-4E88-8E85-F6920E6038C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 2/24</c:v>
                </c:pt>
                <c:pt idx="1">
                  <c:v>w/o 3/2</c:v>
                </c:pt>
                <c:pt idx="2">
                  <c:v>w/o 3/9</c:v>
                </c:pt>
                <c:pt idx="3">
                  <c:v>w/o 3/16</c:v>
                </c:pt>
                <c:pt idx="4">
                  <c:v>w/o 3/23</c:v>
                </c:pt>
                <c:pt idx="5">
                  <c:v>w/o 3/30</c:v>
                </c:pt>
                <c:pt idx="6">
                  <c:v>w/o 4/6</c:v>
                </c:pt>
                <c:pt idx="7">
                  <c:v>w/o 4/13</c:v>
                </c:pt>
                <c:pt idx="8">
                  <c:v>w/o 4/20</c:v>
                </c:pt>
                <c:pt idx="9">
                  <c:v>w/o 4/27</c:v>
                </c:pt>
                <c:pt idx="10">
                  <c:v>w/o 5/4</c:v>
                </c:pt>
                <c:pt idx="11">
                  <c:v>w/o 5/11</c:v>
                </c:pt>
              </c:strCache>
            </c:strRef>
          </c:cat>
          <c:val>
            <c:numRef>
              <c:f>Sheet1!$B$2:$B$13</c:f>
              <c:numCache>
                <c:formatCode>General</c:formatCode>
                <c:ptCount val="12"/>
                <c:pt idx="0" formatCode="0.0">
                  <c:v>32.4</c:v>
                </c:pt>
                <c:pt idx="1">
                  <c:v>31.5</c:v>
                </c:pt>
                <c:pt idx="2">
                  <c:v>36.299999999999997</c:v>
                </c:pt>
                <c:pt idx="3">
                  <c:v>48.5</c:v>
                </c:pt>
                <c:pt idx="4">
                  <c:v>46.800000000000004</c:v>
                </c:pt>
                <c:pt idx="5">
                  <c:v>46.6</c:v>
                </c:pt>
                <c:pt idx="6">
                  <c:v>45.800000000000004</c:v>
                </c:pt>
                <c:pt idx="7">
                  <c:v>43.7</c:v>
                </c:pt>
                <c:pt idx="8">
                  <c:v>42.5</c:v>
                </c:pt>
                <c:pt idx="9">
                  <c:v>42.5</c:v>
                </c:pt>
                <c:pt idx="10">
                  <c:v>41.6</c:v>
                </c:pt>
                <c:pt idx="11">
                  <c:v>39.299999999999997</c:v>
                </c:pt>
              </c:numCache>
            </c:numRef>
          </c:val>
          <c:extLst>
            <c:ext xmlns:c16="http://schemas.microsoft.com/office/drawing/2014/chart" uri="{C3380CC4-5D6E-409C-BE32-E72D297353CC}">
              <c16:uniqueId val="{00000000-F68B-402C-A561-CEDB08E4D404}"/>
            </c:ext>
          </c:extLst>
        </c:ser>
        <c:ser>
          <c:idx val="1"/>
          <c:order val="1"/>
          <c:tx>
            <c:strRef>
              <c:f>Sheet1!$C$1</c:f>
              <c:strCache>
                <c:ptCount val="1"/>
                <c:pt idx="0">
                  <c:v>YouTube</c:v>
                </c:pt>
              </c:strCache>
            </c:strRef>
          </c:tx>
          <c:spPr>
            <a:solidFill>
              <a:srgbClr val="ED3C8D"/>
            </a:solidFill>
            <a:ln>
              <a:noFill/>
            </a:ln>
            <a:effectLst/>
          </c:spPr>
          <c:invertIfNegative val="0"/>
          <c:dLbls>
            <c:dLbl>
              <c:idx val="0"/>
              <c:tx>
                <c:rich>
                  <a:bodyPr/>
                  <a:lstStyle/>
                  <a:p>
                    <a:r>
                      <a:rPr lang="en-US"/>
                      <a:t>22%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3C7-4A7F-923C-35BA361D3FA3}"/>
                </c:ext>
              </c:extLst>
            </c:dLbl>
            <c:dLbl>
              <c:idx val="1"/>
              <c:tx>
                <c:rich>
                  <a:bodyPr/>
                  <a:lstStyle/>
                  <a:p>
                    <a:r>
                      <a:rPr lang="en-US"/>
                      <a:t>22%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3C7-4A7F-923C-35BA361D3FA3}"/>
                </c:ext>
              </c:extLst>
            </c:dLbl>
            <c:dLbl>
              <c:idx val="2"/>
              <c:tx>
                <c:rich>
                  <a:bodyPr/>
                  <a:lstStyle/>
                  <a:p>
                    <a:r>
                      <a:rPr lang="en-US"/>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3C7-4A7F-923C-35BA361D3FA3}"/>
                </c:ext>
              </c:extLst>
            </c:dLbl>
            <c:dLbl>
              <c:idx val="3"/>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3C7-4A7F-923C-35BA361D3FA3}"/>
                </c:ext>
              </c:extLst>
            </c:dLbl>
            <c:dLbl>
              <c:idx val="4"/>
              <c:tx>
                <c:rich>
                  <a:bodyPr/>
                  <a:lstStyle/>
                  <a:p>
                    <a:r>
                      <a:rPr lang="en-US"/>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3C7-4A7F-923C-35BA361D3FA3}"/>
                </c:ext>
              </c:extLst>
            </c:dLbl>
            <c:dLbl>
              <c:idx val="5"/>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3C7-4A7F-923C-35BA361D3FA3}"/>
                </c:ext>
              </c:extLst>
            </c:dLbl>
            <c:dLbl>
              <c:idx val="6"/>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3C7-4A7F-923C-35BA361D3FA3}"/>
                </c:ext>
              </c:extLst>
            </c:dLbl>
            <c:dLbl>
              <c:idx val="7"/>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3C7-4A7F-923C-35BA361D3FA3}"/>
                </c:ext>
              </c:extLst>
            </c:dLbl>
            <c:dLbl>
              <c:idx val="8"/>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09D-4BFE-AEB1-481B72407277}"/>
                </c:ext>
              </c:extLst>
            </c:dLbl>
            <c:dLbl>
              <c:idx val="9"/>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A0E-4E88-8E85-F6920E6038C1}"/>
                </c:ext>
              </c:extLst>
            </c:dLbl>
            <c:dLbl>
              <c:idx val="10"/>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A0E-4E88-8E85-F6920E6038C1}"/>
                </c:ext>
              </c:extLst>
            </c:dLbl>
            <c:dLbl>
              <c:idx val="11"/>
              <c:tx>
                <c:rich>
                  <a:bodyPr/>
                  <a:lstStyle/>
                  <a:p>
                    <a:r>
                      <a:rPr lang="en-US"/>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A0E-4E88-8E85-F6920E6038C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 2/24</c:v>
                </c:pt>
                <c:pt idx="1">
                  <c:v>w/o 3/2</c:v>
                </c:pt>
                <c:pt idx="2">
                  <c:v>w/o 3/9</c:v>
                </c:pt>
                <c:pt idx="3">
                  <c:v>w/o 3/16</c:v>
                </c:pt>
                <c:pt idx="4">
                  <c:v>w/o 3/23</c:v>
                </c:pt>
                <c:pt idx="5">
                  <c:v>w/o 3/30</c:v>
                </c:pt>
                <c:pt idx="6">
                  <c:v>w/o 4/6</c:v>
                </c:pt>
                <c:pt idx="7">
                  <c:v>w/o 4/13</c:v>
                </c:pt>
                <c:pt idx="8">
                  <c:v>w/o 4/20</c:v>
                </c:pt>
                <c:pt idx="9">
                  <c:v>w/o 4/27</c:v>
                </c:pt>
                <c:pt idx="10">
                  <c:v>w/o 5/4</c:v>
                </c:pt>
                <c:pt idx="11">
                  <c:v>w/o 5/11</c:v>
                </c:pt>
              </c:strCache>
            </c:strRef>
          </c:cat>
          <c:val>
            <c:numRef>
              <c:f>Sheet1!$C$2:$C$13</c:f>
              <c:numCache>
                <c:formatCode>General</c:formatCode>
                <c:ptCount val="12"/>
                <c:pt idx="0" formatCode="0.0">
                  <c:v>25</c:v>
                </c:pt>
                <c:pt idx="1">
                  <c:v>25.900000000000002</c:v>
                </c:pt>
                <c:pt idx="2">
                  <c:v>29.099999999999998</c:v>
                </c:pt>
                <c:pt idx="3">
                  <c:v>31.6</c:v>
                </c:pt>
                <c:pt idx="4">
                  <c:v>34.699999999999996</c:v>
                </c:pt>
                <c:pt idx="5">
                  <c:v>31.2</c:v>
                </c:pt>
                <c:pt idx="6" formatCode="0.0">
                  <c:v>33</c:v>
                </c:pt>
                <c:pt idx="7">
                  <c:v>30.2</c:v>
                </c:pt>
                <c:pt idx="8">
                  <c:v>29.099999999999998</c:v>
                </c:pt>
                <c:pt idx="9">
                  <c:v>30.2</c:v>
                </c:pt>
                <c:pt idx="10">
                  <c:v>27.4</c:v>
                </c:pt>
                <c:pt idx="11">
                  <c:v>29.3</c:v>
                </c:pt>
              </c:numCache>
            </c:numRef>
          </c:val>
          <c:extLst>
            <c:ext xmlns:c16="http://schemas.microsoft.com/office/drawing/2014/chart" uri="{C3380CC4-5D6E-409C-BE32-E72D297353CC}">
              <c16:uniqueId val="{00000000-B3C7-4A7F-923C-35BA361D3FA3}"/>
            </c:ext>
          </c:extLst>
        </c:ser>
        <c:ser>
          <c:idx val="2"/>
          <c:order val="2"/>
          <c:tx>
            <c:strRef>
              <c:f>Sheet1!$D$1</c:f>
              <c:strCache>
                <c:ptCount val="1"/>
                <c:pt idx="0">
                  <c:v>Netflix</c:v>
                </c:pt>
              </c:strCache>
            </c:strRef>
          </c:tx>
          <c:spPr>
            <a:solidFill>
              <a:srgbClr val="00BFF2"/>
            </a:solidFill>
            <a:ln>
              <a:noFill/>
            </a:ln>
            <a:effectLst/>
          </c:spPr>
          <c:invertIfNegative val="0"/>
          <c:dLbls>
            <c:dLbl>
              <c:idx val="0"/>
              <c:tx>
                <c:rich>
                  <a:bodyPr/>
                  <a:lstStyle/>
                  <a:p>
                    <a:r>
                      <a:rPr lang="en-US"/>
                      <a:t>31%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3C7-4A7F-923C-35BA361D3FA3}"/>
                </c:ext>
              </c:extLst>
            </c:dLbl>
            <c:dLbl>
              <c:idx val="1"/>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3C7-4A7F-923C-35BA361D3FA3}"/>
                </c:ext>
              </c:extLst>
            </c:dLbl>
            <c:dLbl>
              <c:idx val="2"/>
              <c:tx>
                <c:rich>
                  <a:bodyPr/>
                  <a:lstStyle/>
                  <a:p>
                    <a:r>
                      <a:rPr lang="en-US"/>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3C7-4A7F-923C-35BA361D3FA3}"/>
                </c:ext>
              </c:extLst>
            </c:dLbl>
            <c:dLbl>
              <c:idx val="3"/>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3C7-4A7F-923C-35BA361D3FA3}"/>
                </c:ext>
              </c:extLst>
            </c:dLbl>
            <c:dLbl>
              <c:idx val="4"/>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3C7-4A7F-923C-35BA361D3FA3}"/>
                </c:ext>
              </c:extLst>
            </c:dLbl>
            <c:dLbl>
              <c:idx val="5"/>
              <c:tx>
                <c:rich>
                  <a:bodyPr/>
                  <a:lstStyle/>
                  <a:p>
                    <a:r>
                      <a:rPr lang="en-US"/>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3C7-4A7F-923C-35BA361D3FA3}"/>
                </c:ext>
              </c:extLst>
            </c:dLbl>
            <c:dLbl>
              <c:idx val="6"/>
              <c:tx>
                <c:rich>
                  <a:bodyPr/>
                  <a:lstStyle/>
                  <a:p>
                    <a:r>
                      <a:rPr lang="en-US"/>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B3C7-4A7F-923C-35BA361D3FA3}"/>
                </c:ext>
              </c:extLst>
            </c:dLbl>
            <c:dLbl>
              <c:idx val="7"/>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B3C7-4A7F-923C-35BA361D3FA3}"/>
                </c:ext>
              </c:extLst>
            </c:dLbl>
            <c:dLbl>
              <c:idx val="8"/>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09D-4BFE-AEB1-481B72407277}"/>
                </c:ext>
              </c:extLst>
            </c:dLbl>
            <c:dLbl>
              <c:idx val="9"/>
              <c:tx>
                <c:rich>
                  <a:bodyPr/>
                  <a:lstStyle/>
                  <a:p>
                    <a:r>
                      <a:rPr lang="en-US"/>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A0E-4E88-8E85-F6920E6038C1}"/>
                </c:ext>
              </c:extLst>
            </c:dLbl>
            <c:dLbl>
              <c:idx val="10"/>
              <c:tx>
                <c:rich>
                  <a:bodyPr/>
                  <a:lstStyle/>
                  <a:p>
                    <a:r>
                      <a:rPr lang="en-US"/>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A0E-4E88-8E85-F6920E6038C1}"/>
                </c:ext>
              </c:extLst>
            </c:dLbl>
            <c:dLbl>
              <c:idx val="11"/>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A0E-4E88-8E85-F6920E6038C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 2/24</c:v>
                </c:pt>
                <c:pt idx="1">
                  <c:v>w/o 3/2</c:v>
                </c:pt>
                <c:pt idx="2">
                  <c:v>w/o 3/9</c:v>
                </c:pt>
                <c:pt idx="3">
                  <c:v>w/o 3/16</c:v>
                </c:pt>
                <c:pt idx="4">
                  <c:v>w/o 3/23</c:v>
                </c:pt>
                <c:pt idx="5">
                  <c:v>w/o 3/30</c:v>
                </c:pt>
                <c:pt idx="6">
                  <c:v>w/o 4/6</c:v>
                </c:pt>
                <c:pt idx="7">
                  <c:v>w/o 4/13</c:v>
                </c:pt>
                <c:pt idx="8">
                  <c:v>w/o 4/20</c:v>
                </c:pt>
                <c:pt idx="9">
                  <c:v>w/o 4/27</c:v>
                </c:pt>
                <c:pt idx="10">
                  <c:v>w/o 5/4</c:v>
                </c:pt>
                <c:pt idx="11">
                  <c:v>w/o 5/11</c:v>
                </c:pt>
              </c:strCache>
            </c:strRef>
          </c:cat>
          <c:val>
            <c:numRef>
              <c:f>Sheet1!$D$2:$D$13</c:f>
              <c:numCache>
                <c:formatCode>General</c:formatCode>
                <c:ptCount val="12"/>
                <c:pt idx="0" formatCode="0.0">
                  <c:v>35.4</c:v>
                </c:pt>
                <c:pt idx="1">
                  <c:v>37.299999999999997</c:v>
                </c:pt>
                <c:pt idx="2">
                  <c:v>38.4</c:v>
                </c:pt>
                <c:pt idx="3">
                  <c:v>45.4</c:v>
                </c:pt>
                <c:pt idx="4">
                  <c:v>53.300000000000004</c:v>
                </c:pt>
                <c:pt idx="5">
                  <c:v>52.5</c:v>
                </c:pt>
                <c:pt idx="6" formatCode="0.0">
                  <c:v>56.000000000000007</c:v>
                </c:pt>
                <c:pt idx="7">
                  <c:v>50.2</c:v>
                </c:pt>
                <c:pt idx="8">
                  <c:v>47.3</c:v>
                </c:pt>
                <c:pt idx="9">
                  <c:v>49.6</c:v>
                </c:pt>
                <c:pt idx="10">
                  <c:v>47.3</c:v>
                </c:pt>
                <c:pt idx="11">
                  <c:v>45.7</c:v>
                </c:pt>
              </c:numCache>
            </c:numRef>
          </c:val>
          <c:extLst>
            <c:ext xmlns:c16="http://schemas.microsoft.com/office/drawing/2014/chart" uri="{C3380CC4-5D6E-409C-BE32-E72D297353CC}">
              <c16:uniqueId val="{00000001-B3C7-4A7F-923C-35BA361D3FA3}"/>
            </c:ext>
          </c:extLst>
        </c:ser>
        <c:ser>
          <c:idx val="3"/>
          <c:order val="3"/>
          <c:tx>
            <c:strRef>
              <c:f>Sheet1!$E$1</c:f>
              <c:strCache>
                <c:ptCount val="1"/>
                <c:pt idx="0">
                  <c:v>Hulu</c:v>
                </c:pt>
              </c:strCache>
            </c:strRef>
          </c:tx>
          <c:spPr>
            <a:solidFill>
              <a:srgbClr val="FFE600"/>
            </a:solidFill>
            <a:ln>
              <a:noFill/>
            </a:ln>
            <a:effectLst/>
          </c:spPr>
          <c:invertIfNegative val="0"/>
          <c:dLbls>
            <c:dLbl>
              <c:idx val="0"/>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B3C7-4A7F-923C-35BA361D3FA3}"/>
                </c:ext>
              </c:extLst>
            </c:dLbl>
            <c:dLbl>
              <c:idx val="1"/>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B3C7-4A7F-923C-35BA361D3FA3}"/>
                </c:ext>
              </c:extLst>
            </c:dLbl>
            <c:dLbl>
              <c:idx val="2"/>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layout>
                    <c:manualLayout>
                      <c:w val="4.6312402538631378E-2"/>
                      <c:h val="5.9137474031091056E-2"/>
                    </c:manualLayout>
                  </c15:layout>
                  <c15:showDataLabelsRange val="0"/>
                </c:ext>
                <c:ext xmlns:c16="http://schemas.microsoft.com/office/drawing/2014/chart" uri="{C3380CC4-5D6E-409C-BE32-E72D297353CC}">
                  <c16:uniqueId val="{0000001E-B3C7-4A7F-923C-35BA361D3FA3}"/>
                </c:ext>
              </c:extLst>
            </c:dLbl>
            <c:dLbl>
              <c:idx val="3"/>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B3C7-4A7F-923C-35BA361D3FA3}"/>
                </c:ext>
              </c:extLst>
            </c:dLbl>
            <c:dLbl>
              <c:idx val="4"/>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B3C7-4A7F-923C-35BA361D3FA3}"/>
                </c:ext>
              </c:extLst>
            </c:dLbl>
            <c:dLbl>
              <c:idx val="5"/>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B3C7-4A7F-923C-35BA361D3FA3}"/>
                </c:ext>
              </c:extLst>
            </c:dLbl>
            <c:dLbl>
              <c:idx val="6"/>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B3C7-4A7F-923C-35BA361D3FA3}"/>
                </c:ext>
              </c:extLst>
            </c:dLbl>
            <c:dLbl>
              <c:idx val="7"/>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B3C7-4A7F-923C-35BA361D3FA3}"/>
                </c:ext>
              </c:extLst>
            </c:dLbl>
            <c:dLbl>
              <c:idx val="8"/>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09D-4BFE-AEB1-481B72407277}"/>
                </c:ext>
              </c:extLst>
            </c:dLbl>
            <c:dLbl>
              <c:idx val="9"/>
              <c:tx>
                <c:rich>
                  <a:bodyPr/>
                  <a:lstStyle/>
                  <a:p>
                    <a:r>
                      <a:rPr lang="en-US"/>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A0E-4E88-8E85-F6920E6038C1}"/>
                </c:ext>
              </c:extLst>
            </c:dLbl>
            <c:dLbl>
              <c:idx val="10"/>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A0E-4E88-8E85-F6920E6038C1}"/>
                </c:ext>
              </c:extLst>
            </c:dLbl>
            <c:dLbl>
              <c:idx val="11"/>
              <c:tx>
                <c:rich>
                  <a:bodyPr/>
                  <a:lstStyle/>
                  <a:p>
                    <a:r>
                      <a:rPr lang="en-US"/>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A0E-4E88-8E85-F6920E6038C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 2/24</c:v>
                </c:pt>
                <c:pt idx="1">
                  <c:v>w/o 3/2</c:v>
                </c:pt>
                <c:pt idx="2">
                  <c:v>w/o 3/9</c:v>
                </c:pt>
                <c:pt idx="3">
                  <c:v>w/o 3/16</c:v>
                </c:pt>
                <c:pt idx="4">
                  <c:v>w/o 3/23</c:v>
                </c:pt>
                <c:pt idx="5">
                  <c:v>w/o 3/30</c:v>
                </c:pt>
                <c:pt idx="6">
                  <c:v>w/o 4/6</c:v>
                </c:pt>
                <c:pt idx="7">
                  <c:v>w/o 4/13</c:v>
                </c:pt>
                <c:pt idx="8">
                  <c:v>w/o 4/20</c:v>
                </c:pt>
                <c:pt idx="9">
                  <c:v>w/o 4/27</c:v>
                </c:pt>
                <c:pt idx="10">
                  <c:v>w/o 5/4</c:v>
                </c:pt>
                <c:pt idx="11">
                  <c:v>w/o 5/11</c:v>
                </c:pt>
              </c:strCache>
            </c:strRef>
          </c:cat>
          <c:val>
            <c:numRef>
              <c:f>Sheet1!$E$2:$E$13</c:f>
              <c:numCache>
                <c:formatCode>General</c:formatCode>
                <c:ptCount val="12"/>
                <c:pt idx="0" formatCode="0.0">
                  <c:v>11.9</c:v>
                </c:pt>
                <c:pt idx="1">
                  <c:v>10.5</c:v>
                </c:pt>
                <c:pt idx="2">
                  <c:v>12.4</c:v>
                </c:pt>
                <c:pt idx="3">
                  <c:v>15.8</c:v>
                </c:pt>
                <c:pt idx="4">
                  <c:v>20.9</c:v>
                </c:pt>
                <c:pt idx="5">
                  <c:v>19.2</c:v>
                </c:pt>
                <c:pt idx="6">
                  <c:v>20.9</c:v>
                </c:pt>
                <c:pt idx="7">
                  <c:v>18.600000000000001</c:v>
                </c:pt>
                <c:pt idx="8">
                  <c:v>17.2</c:v>
                </c:pt>
                <c:pt idx="9">
                  <c:v>15.9</c:v>
                </c:pt>
                <c:pt idx="10">
                  <c:v>16.8</c:v>
                </c:pt>
                <c:pt idx="11">
                  <c:v>16</c:v>
                </c:pt>
              </c:numCache>
            </c:numRef>
          </c:val>
          <c:extLst>
            <c:ext xmlns:c16="http://schemas.microsoft.com/office/drawing/2014/chart" uri="{C3380CC4-5D6E-409C-BE32-E72D297353CC}">
              <c16:uniqueId val="{00000002-B3C7-4A7F-923C-35BA361D3FA3}"/>
            </c:ext>
          </c:extLst>
        </c:ser>
        <c:ser>
          <c:idx val="4"/>
          <c:order val="4"/>
          <c:tx>
            <c:strRef>
              <c:f>Sheet1!$F$1</c:f>
              <c:strCache>
                <c:ptCount val="1"/>
                <c:pt idx="0">
                  <c:v>Amazon</c:v>
                </c:pt>
              </c:strCache>
            </c:strRef>
          </c:tx>
          <c:spPr>
            <a:solidFill>
              <a:srgbClr val="4EBEA4"/>
            </a:solidFill>
            <a:ln>
              <a:noFill/>
            </a:ln>
            <a:effectLst/>
          </c:spPr>
          <c:invertIfNegative val="0"/>
          <c:dLbls>
            <c:dLbl>
              <c:idx val="0"/>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B3C7-4A7F-923C-35BA361D3FA3}"/>
                </c:ext>
              </c:extLst>
            </c:dLbl>
            <c:dLbl>
              <c:idx val="1"/>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B3C7-4A7F-923C-35BA361D3FA3}"/>
                </c:ext>
              </c:extLst>
            </c:dLbl>
            <c:dLbl>
              <c:idx val="2"/>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B3C7-4A7F-923C-35BA361D3FA3}"/>
                </c:ext>
              </c:extLst>
            </c:dLbl>
            <c:dLbl>
              <c:idx val="3"/>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B3C7-4A7F-923C-35BA361D3FA3}"/>
                </c:ext>
              </c:extLst>
            </c:dLbl>
            <c:dLbl>
              <c:idx val="4"/>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B3C7-4A7F-923C-35BA361D3FA3}"/>
                </c:ext>
              </c:extLst>
            </c:dLbl>
            <c:dLbl>
              <c:idx val="5"/>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B3C7-4A7F-923C-35BA361D3FA3}"/>
                </c:ext>
              </c:extLst>
            </c:dLbl>
            <c:dLbl>
              <c:idx val="6"/>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B3C7-4A7F-923C-35BA361D3FA3}"/>
                </c:ext>
              </c:extLst>
            </c:dLbl>
            <c:dLbl>
              <c:idx val="7"/>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B3C7-4A7F-923C-35BA361D3FA3}"/>
                </c:ext>
              </c:extLst>
            </c:dLbl>
            <c:dLbl>
              <c:idx val="8"/>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09D-4BFE-AEB1-481B72407277}"/>
                </c:ext>
              </c:extLst>
            </c:dLbl>
            <c:dLbl>
              <c:idx val="9"/>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A0E-4E88-8E85-F6920E6038C1}"/>
                </c:ext>
              </c:extLst>
            </c:dLbl>
            <c:dLbl>
              <c:idx val="10"/>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A0E-4E88-8E85-F6920E6038C1}"/>
                </c:ext>
              </c:extLst>
            </c:dLbl>
            <c:dLbl>
              <c:idx val="11"/>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A0E-4E88-8E85-F6920E6038C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 2/24</c:v>
                </c:pt>
                <c:pt idx="1">
                  <c:v>w/o 3/2</c:v>
                </c:pt>
                <c:pt idx="2">
                  <c:v>w/o 3/9</c:v>
                </c:pt>
                <c:pt idx="3">
                  <c:v>w/o 3/16</c:v>
                </c:pt>
                <c:pt idx="4">
                  <c:v>w/o 3/23</c:v>
                </c:pt>
                <c:pt idx="5">
                  <c:v>w/o 3/30</c:v>
                </c:pt>
                <c:pt idx="6">
                  <c:v>w/o 4/6</c:v>
                </c:pt>
                <c:pt idx="7">
                  <c:v>w/o 4/13</c:v>
                </c:pt>
                <c:pt idx="8">
                  <c:v>w/o 4/20</c:v>
                </c:pt>
                <c:pt idx="9">
                  <c:v>w/o 4/27</c:v>
                </c:pt>
                <c:pt idx="10">
                  <c:v>w/o 5/4</c:v>
                </c:pt>
                <c:pt idx="11">
                  <c:v>w/o 5/11</c:v>
                </c:pt>
              </c:strCache>
            </c:strRef>
          </c:cat>
          <c:val>
            <c:numRef>
              <c:f>Sheet1!$F$2:$F$13</c:f>
              <c:numCache>
                <c:formatCode>General</c:formatCode>
                <c:ptCount val="12"/>
                <c:pt idx="0" formatCode="0.0">
                  <c:v>10.199999999999999</c:v>
                </c:pt>
                <c:pt idx="1">
                  <c:v>11.200000000000001</c:v>
                </c:pt>
                <c:pt idx="2">
                  <c:v>11.4</c:v>
                </c:pt>
                <c:pt idx="3">
                  <c:v>14.7</c:v>
                </c:pt>
                <c:pt idx="4" formatCode="0.0">
                  <c:v>13</c:v>
                </c:pt>
                <c:pt idx="5">
                  <c:v>11.799999999999999</c:v>
                </c:pt>
                <c:pt idx="6">
                  <c:v>14.2</c:v>
                </c:pt>
                <c:pt idx="7">
                  <c:v>11.899999999999999</c:v>
                </c:pt>
                <c:pt idx="8">
                  <c:v>11.1</c:v>
                </c:pt>
                <c:pt idx="9">
                  <c:v>12.1</c:v>
                </c:pt>
                <c:pt idx="10">
                  <c:v>12</c:v>
                </c:pt>
                <c:pt idx="11">
                  <c:v>11.4</c:v>
                </c:pt>
              </c:numCache>
            </c:numRef>
          </c:val>
          <c:extLst>
            <c:ext xmlns:c16="http://schemas.microsoft.com/office/drawing/2014/chart" uri="{C3380CC4-5D6E-409C-BE32-E72D297353CC}">
              <c16:uniqueId val="{00000003-B3C7-4A7F-923C-35BA361D3FA3}"/>
            </c:ext>
          </c:extLst>
        </c:ser>
        <c:dLbls>
          <c:showLegendKey val="0"/>
          <c:showVal val="0"/>
          <c:showCatName val="0"/>
          <c:showSerName val="0"/>
          <c:showPercent val="0"/>
          <c:showBubbleSize val="0"/>
        </c:dLbls>
        <c:gapWidth val="150"/>
        <c:overlap val="100"/>
        <c:axId val="1381399296"/>
        <c:axId val="1693302416"/>
      </c:barChart>
      <c:catAx>
        <c:axId val="1381399296"/>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693302416"/>
        <c:crosses val="autoZero"/>
        <c:auto val="1"/>
        <c:lblAlgn val="ctr"/>
        <c:lblOffset val="100"/>
        <c:noMultiLvlLbl val="0"/>
      </c:catAx>
      <c:valAx>
        <c:axId val="1693302416"/>
        <c:scaling>
          <c:orientation val="minMax"/>
          <c:max val="200"/>
          <c:min val="0"/>
        </c:scaling>
        <c:delete val="1"/>
        <c:axPos val="l"/>
        <c:numFmt formatCode="0.0" sourceLinked="1"/>
        <c:majorTickMark val="out"/>
        <c:minorTickMark val="none"/>
        <c:tickLblPos val="nextTo"/>
        <c:crossAx val="1381399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r>
              <a:rPr lang="en-US" sz="1600" b="1" u="sng">
                <a:solidFill>
                  <a:srgbClr val="1F1A62"/>
                </a:solidFill>
                <a:latin typeface="Helvetica Light" panose="020B0403020202020204"/>
              </a:rPr>
              <a:t>Netflix</a:t>
            </a:r>
            <a:endParaRPr lang="en-US" sz="1800" b="1" u="sng">
              <a:solidFill>
                <a:srgbClr val="1F1A62"/>
              </a:solidFill>
              <a:latin typeface="Helvetica Light" panose="020B0403020202020204"/>
            </a:endParaRPr>
          </a:p>
          <a:p>
            <a:pPr>
              <a:defRPr sz="1800" u="sng">
                <a:solidFill>
                  <a:srgbClr val="1F1A62"/>
                </a:solidFill>
                <a:latin typeface="Helvetica Light" panose="020B0403020202020204"/>
              </a:defRPr>
            </a:pPr>
            <a:r>
              <a:rPr lang="en-US" sz="1100" b="0" u="none">
                <a:solidFill>
                  <a:srgbClr val="1F1A62"/>
                </a:solidFill>
                <a:latin typeface="Helvetica Light" panose="020B0403020202020204"/>
              </a:rPr>
              <a:t>%</a:t>
            </a:r>
            <a:r>
              <a:rPr lang="en-US" sz="1100" b="0" u="none" baseline="0">
                <a:solidFill>
                  <a:srgbClr val="1F1A62"/>
                </a:solidFill>
                <a:latin typeface="Helvetica Light" panose="020B0403020202020204"/>
              </a:rPr>
              <a:t> of Netflix Users</a:t>
            </a:r>
            <a:endParaRPr lang="en-US" sz="1100" b="0" u="none">
              <a:solidFill>
                <a:srgbClr val="1F1A62"/>
              </a:solidFill>
              <a:latin typeface="Helvetica Light" panose="020B0403020202020204"/>
            </a:endParaRPr>
          </a:p>
        </c:rich>
      </c:tx>
      <c:layout>
        <c:manualLayout>
          <c:xMode val="edge"/>
          <c:yMode val="edge"/>
          <c:x val="0.31921340700706619"/>
          <c:y val="2.6774888098424293E-2"/>
        </c:manualLayout>
      </c:layout>
      <c:overlay val="0"/>
      <c:spPr>
        <a:noFill/>
        <a:ln>
          <a:noFill/>
        </a:ln>
        <a:effectLst/>
      </c:spPr>
      <c:txPr>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endParaRPr lang="en-US"/>
        </a:p>
      </c:txPr>
    </c:title>
    <c:autoTitleDeleted val="0"/>
    <c:plotArea>
      <c:layout>
        <c:manualLayout>
          <c:layoutTarget val="inner"/>
          <c:xMode val="edge"/>
          <c:yMode val="edge"/>
          <c:x val="0.22042990645661686"/>
          <c:y val="0.2129948843095181"/>
          <c:w val="0.56887121713608735"/>
          <c:h val="0.63260511587532231"/>
        </c:manualLayout>
      </c:layout>
      <c:pieChart>
        <c:varyColors val="1"/>
        <c:ser>
          <c:idx val="0"/>
          <c:order val="0"/>
          <c:tx>
            <c:strRef>
              <c:f>Sheet1!$B$1</c:f>
              <c:strCache>
                <c:ptCount val="1"/>
                <c:pt idx="0">
                  <c:v>Netflix</c:v>
                </c:pt>
              </c:strCache>
            </c:strRef>
          </c:tx>
          <c:spPr>
            <a:ln>
              <a:noFill/>
            </a:ln>
          </c:spPr>
          <c:dPt>
            <c:idx val="0"/>
            <c:bubble3D val="0"/>
            <c:spPr>
              <a:solidFill>
                <a:srgbClr val="1B1464"/>
              </a:solidFill>
              <a:ln w="19050">
                <a:noFill/>
              </a:ln>
              <a:effectLst/>
            </c:spPr>
            <c:extLst>
              <c:ext xmlns:c16="http://schemas.microsoft.com/office/drawing/2014/chart" uri="{C3380CC4-5D6E-409C-BE32-E72D297353CC}">
                <c16:uniqueId val="{00000001-5017-4CC8-8C91-5B3B858A9A5E}"/>
              </c:ext>
            </c:extLst>
          </c:dPt>
          <c:dPt>
            <c:idx val="1"/>
            <c:bubble3D val="0"/>
            <c:spPr>
              <a:solidFill>
                <a:srgbClr val="00BFF2"/>
              </a:solidFill>
              <a:ln w="19050">
                <a:noFill/>
              </a:ln>
              <a:effectLst/>
            </c:spPr>
            <c:extLst>
              <c:ext xmlns:c16="http://schemas.microsoft.com/office/drawing/2014/chart" uri="{C3380CC4-5D6E-409C-BE32-E72D297353CC}">
                <c16:uniqueId val="{00000003-5017-4CC8-8C91-5B3B858A9A5E}"/>
              </c:ext>
            </c:extLst>
          </c:dPt>
          <c:dPt>
            <c:idx val="2"/>
            <c:bubble3D val="0"/>
            <c:spPr>
              <a:solidFill>
                <a:srgbClr val="E84A99"/>
              </a:solidFill>
              <a:ln w="19050">
                <a:noFill/>
              </a:ln>
              <a:effectLst/>
            </c:spPr>
            <c:extLst>
              <c:ext xmlns:c16="http://schemas.microsoft.com/office/drawing/2014/chart" uri="{C3380CC4-5D6E-409C-BE32-E72D297353CC}">
                <c16:uniqueId val="{00000005-5017-4CC8-8C91-5B3B858A9A5E}"/>
              </c:ext>
            </c:extLst>
          </c:dPt>
          <c:dPt>
            <c:idx val="3"/>
            <c:bubble3D val="0"/>
            <c:spPr>
              <a:solidFill>
                <a:schemeClr val="bg1">
                  <a:lumMod val="75000"/>
                </a:schemeClr>
              </a:solidFill>
              <a:ln w="19050">
                <a:noFill/>
              </a:ln>
              <a:effectLst/>
            </c:spPr>
            <c:extLst>
              <c:ext xmlns:c16="http://schemas.microsoft.com/office/drawing/2014/chart" uri="{C3380CC4-5D6E-409C-BE32-E72D297353CC}">
                <c16:uniqueId val="{00000007-5017-4CC8-8C91-5B3B858A9A5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017-4CC8-8C91-5B3B858A9A5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017-4CC8-8C91-5B3B858A9A5E}"/>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017-4CC8-8C91-5B3B858A9A5E}"/>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017-4CC8-8C91-5B3B858A9A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Original Content (TV series, movies, comedy specieals, etc.)</c:v>
                </c:pt>
                <c:pt idx="1">
                  <c:v>Network TV Series (Prior and Current Seasons)</c:v>
                </c:pt>
                <c:pt idx="2">
                  <c:v>Movies (Older and Recent)</c:v>
                </c:pt>
                <c:pt idx="3">
                  <c:v>Other</c:v>
                </c:pt>
              </c:strCache>
            </c:strRef>
          </c:cat>
          <c:val>
            <c:numRef>
              <c:f>Sheet1!$B$2:$B$5</c:f>
              <c:numCache>
                <c:formatCode>0%</c:formatCode>
                <c:ptCount val="4"/>
                <c:pt idx="0">
                  <c:v>0.44</c:v>
                </c:pt>
                <c:pt idx="1">
                  <c:v>0.28999999999999998</c:v>
                </c:pt>
                <c:pt idx="2">
                  <c:v>0.26</c:v>
                </c:pt>
                <c:pt idx="3">
                  <c:v>0.01</c:v>
                </c:pt>
              </c:numCache>
            </c:numRef>
          </c:val>
          <c:extLst>
            <c:ext xmlns:c16="http://schemas.microsoft.com/office/drawing/2014/chart" uri="{C3380CC4-5D6E-409C-BE32-E72D297353CC}">
              <c16:uniqueId val="{0000000E-5017-4CC8-8C91-5B3B858A9A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r>
              <a:rPr lang="en-US" sz="1600" b="1" u="sng">
                <a:solidFill>
                  <a:srgbClr val="1F1A62"/>
                </a:solidFill>
                <a:latin typeface="Helvetica Light" panose="020B0403020202020204"/>
              </a:rPr>
              <a:t>Amazon Prime Video</a:t>
            </a:r>
          </a:p>
          <a:p>
            <a:pPr>
              <a:defRPr sz="1800" u="sng">
                <a:solidFill>
                  <a:srgbClr val="1F1A62"/>
                </a:solidFill>
                <a:latin typeface="Helvetica Light" panose="020B0403020202020204"/>
              </a:defRPr>
            </a:pPr>
            <a:r>
              <a:rPr lang="en-US" sz="1100" b="0" u="none">
                <a:solidFill>
                  <a:srgbClr val="1F1A62"/>
                </a:solidFill>
                <a:latin typeface="Helvetica Light" panose="020B0403020202020204"/>
              </a:rPr>
              <a:t>%</a:t>
            </a:r>
            <a:r>
              <a:rPr lang="en-US" sz="1100" b="0" u="none" baseline="0">
                <a:solidFill>
                  <a:srgbClr val="1F1A62"/>
                </a:solidFill>
                <a:latin typeface="Helvetica Light" panose="020B0403020202020204"/>
              </a:rPr>
              <a:t> of Amazon Prime Video Users</a:t>
            </a:r>
            <a:endParaRPr lang="en-US" sz="1100" b="0" u="none">
              <a:solidFill>
                <a:srgbClr val="1F1A62"/>
              </a:solidFill>
              <a:latin typeface="Helvetica Light" panose="020B0403020202020204"/>
            </a:endParaRPr>
          </a:p>
        </c:rich>
      </c:tx>
      <c:layout>
        <c:manualLayout>
          <c:xMode val="edge"/>
          <c:yMode val="edge"/>
          <c:x val="0.21616754728082735"/>
          <c:y val="2.6774888098424293E-2"/>
        </c:manualLayout>
      </c:layout>
      <c:overlay val="0"/>
      <c:spPr>
        <a:noFill/>
        <a:ln>
          <a:noFill/>
        </a:ln>
        <a:effectLst/>
      </c:spPr>
      <c:txPr>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endParaRPr lang="en-US"/>
        </a:p>
      </c:txPr>
    </c:title>
    <c:autoTitleDeleted val="0"/>
    <c:plotArea>
      <c:layout>
        <c:manualLayout>
          <c:layoutTarget val="inner"/>
          <c:xMode val="edge"/>
          <c:yMode val="edge"/>
          <c:x val="0.22042990645661686"/>
          <c:y val="0.2129948843095181"/>
          <c:w val="0.56887121713608735"/>
          <c:h val="0.63260511587532231"/>
        </c:manualLayout>
      </c:layout>
      <c:pieChart>
        <c:varyColors val="1"/>
        <c:ser>
          <c:idx val="0"/>
          <c:order val="0"/>
          <c:tx>
            <c:strRef>
              <c:f>Sheet1!$B$1</c:f>
              <c:strCache>
                <c:ptCount val="1"/>
                <c:pt idx="0">
                  <c:v>Amazon Prime Video</c:v>
                </c:pt>
              </c:strCache>
            </c:strRef>
          </c:tx>
          <c:spPr>
            <a:ln>
              <a:noFill/>
            </a:ln>
          </c:spPr>
          <c:dPt>
            <c:idx val="0"/>
            <c:bubble3D val="0"/>
            <c:spPr>
              <a:solidFill>
                <a:srgbClr val="1B1464"/>
              </a:solidFill>
              <a:ln w="19050">
                <a:noFill/>
              </a:ln>
              <a:effectLst/>
            </c:spPr>
            <c:extLst>
              <c:ext xmlns:c16="http://schemas.microsoft.com/office/drawing/2014/chart" uri="{C3380CC4-5D6E-409C-BE32-E72D297353CC}">
                <c16:uniqueId val="{00000001-5CBD-4603-B958-3D44B07B3687}"/>
              </c:ext>
            </c:extLst>
          </c:dPt>
          <c:dPt>
            <c:idx val="1"/>
            <c:bubble3D val="0"/>
            <c:spPr>
              <a:solidFill>
                <a:srgbClr val="00C0F3"/>
              </a:solidFill>
              <a:ln w="19050">
                <a:noFill/>
              </a:ln>
              <a:effectLst/>
            </c:spPr>
            <c:extLst>
              <c:ext xmlns:c16="http://schemas.microsoft.com/office/drawing/2014/chart" uri="{C3380CC4-5D6E-409C-BE32-E72D297353CC}">
                <c16:uniqueId val="{00000003-5CBD-4603-B958-3D44B07B3687}"/>
              </c:ext>
            </c:extLst>
          </c:dPt>
          <c:dPt>
            <c:idx val="2"/>
            <c:bubble3D val="0"/>
            <c:spPr>
              <a:solidFill>
                <a:srgbClr val="E84A99"/>
              </a:solidFill>
              <a:ln w="19050">
                <a:noFill/>
              </a:ln>
              <a:effectLst/>
            </c:spPr>
            <c:extLst>
              <c:ext xmlns:c16="http://schemas.microsoft.com/office/drawing/2014/chart" uri="{C3380CC4-5D6E-409C-BE32-E72D297353CC}">
                <c16:uniqueId val="{00000005-5CBD-4603-B958-3D44B07B3687}"/>
              </c:ext>
            </c:extLst>
          </c:dPt>
          <c:dPt>
            <c:idx val="3"/>
            <c:bubble3D val="0"/>
            <c:spPr>
              <a:solidFill>
                <a:schemeClr val="bg1">
                  <a:lumMod val="75000"/>
                </a:schemeClr>
              </a:solidFill>
              <a:ln w="19050">
                <a:noFill/>
              </a:ln>
              <a:effectLst/>
            </c:spPr>
            <c:extLst>
              <c:ext xmlns:c16="http://schemas.microsoft.com/office/drawing/2014/chart" uri="{C3380CC4-5D6E-409C-BE32-E72D297353CC}">
                <c16:uniqueId val="{00000007-5CBD-4603-B958-3D44B07B3687}"/>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CBD-4603-B958-3D44B07B3687}"/>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CBD-4603-B958-3D44B07B3687}"/>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CBD-4603-B958-3D44B07B3687}"/>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Original Content (TV series, movies, comedy specieals, etc.)</c:v>
                </c:pt>
                <c:pt idx="1">
                  <c:v>Network TV Series (Prior and Current Seasons)</c:v>
                </c:pt>
                <c:pt idx="2">
                  <c:v>Movies (Older and Recent)</c:v>
                </c:pt>
                <c:pt idx="3">
                  <c:v>Other</c:v>
                </c:pt>
              </c:strCache>
            </c:strRef>
          </c:cat>
          <c:val>
            <c:numRef>
              <c:f>Sheet1!$B$2:$B$5</c:f>
              <c:numCache>
                <c:formatCode>0%</c:formatCode>
                <c:ptCount val="4"/>
                <c:pt idx="0">
                  <c:v>0.4</c:v>
                </c:pt>
                <c:pt idx="1">
                  <c:v>0.21</c:v>
                </c:pt>
                <c:pt idx="2">
                  <c:v>0.38</c:v>
                </c:pt>
                <c:pt idx="3">
                  <c:v>0.01</c:v>
                </c:pt>
              </c:numCache>
            </c:numRef>
          </c:val>
          <c:extLst>
            <c:ext xmlns:c16="http://schemas.microsoft.com/office/drawing/2014/chart" uri="{C3380CC4-5D6E-409C-BE32-E72D297353CC}">
              <c16:uniqueId val="{0000000E-5CBD-4603-B958-3D44B07B36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r>
              <a:rPr lang="en-US" sz="1600" b="1" u="sng">
                <a:solidFill>
                  <a:srgbClr val="1F1A62"/>
                </a:solidFill>
                <a:latin typeface="Helvetica Light" panose="020B0403020202020204"/>
              </a:rPr>
              <a:t>Hulu</a:t>
            </a:r>
            <a:endParaRPr lang="en-US" sz="1800" b="1" u="sng">
              <a:solidFill>
                <a:srgbClr val="1F1A62"/>
              </a:solidFill>
              <a:latin typeface="Helvetica Light" panose="020B0403020202020204"/>
            </a:endParaRPr>
          </a:p>
          <a:p>
            <a:pPr>
              <a:defRPr sz="1800" u="sng">
                <a:solidFill>
                  <a:srgbClr val="1F1A62"/>
                </a:solidFill>
                <a:latin typeface="Helvetica Light" panose="020B0403020202020204"/>
              </a:defRPr>
            </a:pPr>
            <a:r>
              <a:rPr lang="en-US" sz="1100" b="0" u="none">
                <a:solidFill>
                  <a:srgbClr val="1F1A62"/>
                </a:solidFill>
                <a:latin typeface="Helvetica Light" panose="020B0403020202020204"/>
              </a:rPr>
              <a:t>%</a:t>
            </a:r>
            <a:r>
              <a:rPr lang="en-US" sz="1100" b="0" u="none" baseline="0">
                <a:solidFill>
                  <a:srgbClr val="1F1A62"/>
                </a:solidFill>
                <a:latin typeface="Helvetica Light" panose="020B0403020202020204"/>
              </a:rPr>
              <a:t> of Hulu Users</a:t>
            </a:r>
            <a:endParaRPr lang="en-US" sz="1100" b="0" u="none">
              <a:solidFill>
                <a:srgbClr val="1F1A62"/>
              </a:solidFill>
              <a:latin typeface="Helvetica Light" panose="020B0403020202020204"/>
            </a:endParaRPr>
          </a:p>
        </c:rich>
      </c:tx>
      <c:layout>
        <c:manualLayout>
          <c:xMode val="edge"/>
          <c:yMode val="edge"/>
          <c:x val="0.35245400691875606"/>
          <c:y val="2.67748880984243E-2"/>
        </c:manualLayout>
      </c:layout>
      <c:overlay val="0"/>
      <c:spPr>
        <a:noFill/>
        <a:ln>
          <a:noFill/>
        </a:ln>
        <a:effectLst/>
      </c:spPr>
      <c:txPr>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endParaRPr lang="en-US"/>
        </a:p>
      </c:txPr>
    </c:title>
    <c:autoTitleDeleted val="0"/>
    <c:plotArea>
      <c:layout>
        <c:manualLayout>
          <c:layoutTarget val="inner"/>
          <c:xMode val="edge"/>
          <c:yMode val="edge"/>
          <c:x val="0.22042990645661686"/>
          <c:y val="0.2129948843095181"/>
          <c:w val="0.56887121713608735"/>
          <c:h val="0.63260511587532231"/>
        </c:manualLayout>
      </c:layout>
      <c:pieChart>
        <c:varyColors val="1"/>
        <c:ser>
          <c:idx val="0"/>
          <c:order val="0"/>
          <c:tx>
            <c:strRef>
              <c:f>Sheet1!$B$1</c:f>
              <c:strCache>
                <c:ptCount val="1"/>
                <c:pt idx="0">
                  <c:v>Hulu</c:v>
                </c:pt>
              </c:strCache>
            </c:strRef>
          </c:tx>
          <c:spPr>
            <a:ln>
              <a:noFill/>
            </a:ln>
          </c:spPr>
          <c:dPt>
            <c:idx val="0"/>
            <c:bubble3D val="0"/>
            <c:spPr>
              <a:solidFill>
                <a:srgbClr val="1B1464"/>
              </a:solidFill>
              <a:ln w="19050">
                <a:noFill/>
              </a:ln>
              <a:effectLst/>
            </c:spPr>
            <c:extLst>
              <c:ext xmlns:c16="http://schemas.microsoft.com/office/drawing/2014/chart" uri="{C3380CC4-5D6E-409C-BE32-E72D297353CC}">
                <c16:uniqueId val="{00000001-0D1E-43DD-991B-9C434C728ACC}"/>
              </c:ext>
            </c:extLst>
          </c:dPt>
          <c:dPt>
            <c:idx val="1"/>
            <c:bubble3D val="0"/>
            <c:spPr>
              <a:solidFill>
                <a:srgbClr val="00C0F3"/>
              </a:solidFill>
              <a:ln w="19050">
                <a:noFill/>
              </a:ln>
              <a:effectLst/>
            </c:spPr>
            <c:extLst>
              <c:ext xmlns:c16="http://schemas.microsoft.com/office/drawing/2014/chart" uri="{C3380CC4-5D6E-409C-BE32-E72D297353CC}">
                <c16:uniqueId val="{00000003-0D1E-43DD-991B-9C434C728ACC}"/>
              </c:ext>
            </c:extLst>
          </c:dPt>
          <c:dPt>
            <c:idx val="2"/>
            <c:bubble3D val="0"/>
            <c:spPr>
              <a:solidFill>
                <a:srgbClr val="E84A99"/>
              </a:solidFill>
              <a:ln w="19050">
                <a:noFill/>
              </a:ln>
              <a:effectLst/>
            </c:spPr>
            <c:extLst>
              <c:ext xmlns:c16="http://schemas.microsoft.com/office/drawing/2014/chart" uri="{C3380CC4-5D6E-409C-BE32-E72D297353CC}">
                <c16:uniqueId val="{00000005-0D1E-43DD-991B-9C434C728ACC}"/>
              </c:ext>
            </c:extLst>
          </c:dPt>
          <c:dPt>
            <c:idx val="3"/>
            <c:bubble3D val="0"/>
            <c:spPr>
              <a:solidFill>
                <a:schemeClr val="accent3"/>
              </a:solidFill>
              <a:ln w="19050">
                <a:noFill/>
              </a:ln>
              <a:effectLst/>
            </c:spPr>
            <c:extLst>
              <c:ext xmlns:c16="http://schemas.microsoft.com/office/drawing/2014/chart" uri="{C3380CC4-5D6E-409C-BE32-E72D297353CC}">
                <c16:uniqueId val="{00000007-0D1E-43DD-991B-9C434C728ACC}"/>
              </c:ext>
            </c:extLst>
          </c:dPt>
          <c:dLbls>
            <c:dLbl>
              <c:idx val="3"/>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D1E-43DD-991B-9C434C728ACC}"/>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Original Content (TV series, movies, comedy specieals, etc.)</c:v>
                </c:pt>
                <c:pt idx="1">
                  <c:v>Network TV Series (Prior and Current Seasons)</c:v>
                </c:pt>
                <c:pt idx="2">
                  <c:v>Movies (Older and Recent)</c:v>
                </c:pt>
                <c:pt idx="3">
                  <c:v>Other</c:v>
                </c:pt>
              </c:strCache>
            </c:strRef>
          </c:cat>
          <c:val>
            <c:numRef>
              <c:f>Sheet1!$B$2:$B$5</c:f>
              <c:numCache>
                <c:formatCode>0%</c:formatCode>
                <c:ptCount val="4"/>
                <c:pt idx="0">
                  <c:v>0.33</c:v>
                </c:pt>
                <c:pt idx="1">
                  <c:v>0.51</c:v>
                </c:pt>
                <c:pt idx="2">
                  <c:v>0.16</c:v>
                </c:pt>
                <c:pt idx="3">
                  <c:v>3.3999999999999998E-3</c:v>
                </c:pt>
              </c:numCache>
            </c:numRef>
          </c:val>
          <c:extLst>
            <c:ext xmlns:c16="http://schemas.microsoft.com/office/drawing/2014/chart" uri="{C3380CC4-5D6E-409C-BE32-E72D297353CC}">
              <c16:uniqueId val="{0000000E-0D1E-43DD-991B-9C434C728A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 of Users</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1017-47E8-8C00-0F59DD99FF07}"/>
              </c:ext>
            </c:extLst>
          </c:dPt>
          <c:dPt>
            <c:idx val="1"/>
            <c:bubble3D val="0"/>
            <c:explosion val="1"/>
            <c:spPr>
              <a:solidFill>
                <a:srgbClr val="00C0F3"/>
              </a:solidFill>
              <a:ln w="19050">
                <a:solidFill>
                  <a:schemeClr val="lt1"/>
                </a:solidFill>
              </a:ln>
              <a:effectLst/>
            </c:spPr>
            <c:extLst>
              <c:ext xmlns:c16="http://schemas.microsoft.com/office/drawing/2014/chart" uri="{C3380CC4-5D6E-409C-BE32-E72D297353CC}">
                <c16:uniqueId val="{00000003-1017-47E8-8C00-0F59DD99FF07}"/>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1017-47E8-8C00-0F59DD99FF07}"/>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1017-47E8-8C00-0F59DD99FF07}"/>
              </c:ext>
            </c:extLst>
          </c:dPt>
          <c:cat>
            <c:strRef>
              <c:f>Sheet1!$A$2:$A$5</c:f>
              <c:strCache>
                <c:ptCount val="4"/>
                <c:pt idx="0">
                  <c:v>Original Content (TV series, movies, comedy specieals, etc.)</c:v>
                </c:pt>
                <c:pt idx="1">
                  <c:v>Network TV Series (Prior and Current Seasons)</c:v>
                </c:pt>
                <c:pt idx="2">
                  <c:v>Movies (Older and Recent)</c:v>
                </c:pt>
                <c:pt idx="3">
                  <c:v>Other</c:v>
                </c:pt>
              </c:strCache>
            </c:strRef>
          </c:cat>
          <c:val>
            <c:numRef>
              <c:f>Sheet1!$B$2:$B$5</c:f>
              <c:numCache>
                <c:formatCode>General</c:formatCode>
                <c:ptCount val="4"/>
              </c:numCache>
            </c:numRef>
          </c:val>
          <c:extLst>
            <c:ext xmlns:c16="http://schemas.microsoft.com/office/drawing/2014/chart" uri="{C3380CC4-5D6E-409C-BE32-E72D297353CC}">
              <c16:uniqueId val="{0000000C-1017-47E8-8C00-0F59DD99FF07}"/>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legendEntry>
      <c:legendEntry>
        <c:idx val="3"/>
        <c:txPr>
          <a:bodyPr rot="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legendEntry>
      <c:layout>
        <c:manualLayout>
          <c:xMode val="edge"/>
          <c:yMode val="edge"/>
          <c:x val="0"/>
          <c:y val="0"/>
          <c:w val="1"/>
          <c:h val="1"/>
        </c:manualLayout>
      </c:layout>
      <c:overlay val="0"/>
      <c:spPr>
        <a:solidFill>
          <a:schemeClr val="bg1"/>
        </a:solidFill>
        <a:ln>
          <a:solidFill>
            <a:srgbClr val="1B1464"/>
          </a:solidFill>
        </a:ln>
        <a:effectLst/>
      </c:spPr>
      <c:txPr>
        <a:bodyPr rot="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showDLblsOverMax val="0"/>
  </c:chart>
  <c:spPr>
    <a:noFill/>
    <a:ln>
      <a:solidFill>
        <a:srgbClr val="1B1464"/>
      </a:solidFill>
    </a:ln>
    <a:effectLst/>
  </c:spPr>
  <c:txPr>
    <a:bodyPr/>
    <a:lstStyle/>
    <a:p>
      <a:pPr>
        <a:defRPr sz="1100">
          <a:solidFill>
            <a:srgbClr val="1B1464"/>
          </a:solidFill>
          <a:latin typeface="Helvetica" panose="020B0403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F1A62"/>
                </a:solidFill>
                <a:latin typeface="Helvetica" panose="020B0403020202020204" pitchFamily="34" charset="0"/>
                <a:ea typeface="+mn-ea"/>
                <a:cs typeface="+mn-cs"/>
              </a:defRPr>
            </a:pPr>
            <a:r>
              <a:rPr lang="en-US" sz="1200" b="1" u="sng"/>
              <a:t>Top 20 TV Shows Watched for the </a:t>
            </a:r>
            <a:r>
              <a:rPr lang="en-US" sz="1200" b="1" i="1" u="sng"/>
              <a:t>First Time</a:t>
            </a:r>
            <a:r>
              <a:rPr lang="en-US" sz="1200" b="1" u="sng"/>
              <a:t> While Quarantined</a:t>
            </a:r>
          </a:p>
          <a:p>
            <a:pPr>
              <a:defRPr/>
            </a:pPr>
            <a:r>
              <a:rPr lang="en-US" sz="1200"/>
              <a:t>%</a:t>
            </a:r>
            <a:r>
              <a:rPr lang="en-US" sz="1200" baseline="0"/>
              <a:t> of Users </a:t>
            </a:r>
            <a:endParaRPr lang="en-US" sz="1200"/>
          </a:p>
        </c:rich>
      </c:tx>
      <c:layout>
        <c:manualLayout>
          <c:xMode val="edge"/>
          <c:yMode val="edge"/>
          <c:x val="0.21296062184362499"/>
          <c:y val="3.25944524916129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2943128867654129"/>
          <c:y val="0.13811938457905878"/>
          <c:w val="0.69101246756635448"/>
          <c:h val="0.81570500995694906"/>
        </c:manualLayout>
      </c:layout>
      <c:barChart>
        <c:barDir val="bar"/>
        <c:grouping val="clustered"/>
        <c:varyColors val="0"/>
        <c:ser>
          <c:idx val="0"/>
          <c:order val="0"/>
          <c:tx>
            <c:strRef>
              <c:f>Sheet1!$B$1</c:f>
              <c:strCache>
                <c:ptCount val="1"/>
                <c:pt idx="0">
                  <c:v>Programs Watched for the First Time While Quarantined</c:v>
                </c:pt>
              </c:strCache>
            </c:strRef>
          </c:tx>
          <c:spPr>
            <a:solidFill>
              <a:schemeClr val="accent1"/>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16-971A-4556-A028-8ECD3D590AFC}"/>
              </c:ext>
            </c:extLst>
          </c:dPt>
          <c:dPt>
            <c:idx val="1"/>
            <c:invertIfNegative val="0"/>
            <c:bubble3D val="0"/>
            <c:spPr>
              <a:solidFill>
                <a:srgbClr val="00C0F3"/>
              </a:solidFill>
              <a:ln>
                <a:noFill/>
              </a:ln>
              <a:effectLst/>
            </c:spPr>
            <c:extLst>
              <c:ext xmlns:c16="http://schemas.microsoft.com/office/drawing/2014/chart" uri="{C3380CC4-5D6E-409C-BE32-E72D297353CC}">
                <c16:uniqueId val="{00000015-971A-4556-A028-8ECD3D590AFC}"/>
              </c:ext>
            </c:extLst>
          </c:dPt>
          <c:dPt>
            <c:idx val="2"/>
            <c:invertIfNegative val="0"/>
            <c:bubble3D val="0"/>
            <c:spPr>
              <a:solidFill>
                <a:srgbClr val="00C0F3"/>
              </a:solidFill>
              <a:ln>
                <a:noFill/>
              </a:ln>
              <a:effectLst/>
            </c:spPr>
            <c:extLst>
              <c:ext xmlns:c16="http://schemas.microsoft.com/office/drawing/2014/chart" uri="{C3380CC4-5D6E-409C-BE32-E72D297353CC}">
                <c16:uniqueId val="{00000012-971A-4556-A028-8ECD3D590AFC}"/>
              </c:ext>
            </c:extLst>
          </c:dPt>
          <c:dPt>
            <c:idx val="3"/>
            <c:invertIfNegative val="0"/>
            <c:bubble3D val="0"/>
            <c:spPr>
              <a:solidFill>
                <a:srgbClr val="00C0F3"/>
              </a:solidFill>
              <a:ln>
                <a:noFill/>
              </a:ln>
              <a:effectLst/>
            </c:spPr>
            <c:extLst>
              <c:ext xmlns:c16="http://schemas.microsoft.com/office/drawing/2014/chart" uri="{C3380CC4-5D6E-409C-BE32-E72D297353CC}">
                <c16:uniqueId val="{00000011-971A-4556-A028-8ECD3D590AFC}"/>
              </c:ext>
            </c:extLst>
          </c:dPt>
          <c:dPt>
            <c:idx val="4"/>
            <c:invertIfNegative val="0"/>
            <c:bubble3D val="0"/>
            <c:spPr>
              <a:solidFill>
                <a:srgbClr val="E84A99"/>
              </a:solidFill>
              <a:ln>
                <a:noFill/>
              </a:ln>
              <a:effectLst/>
            </c:spPr>
            <c:extLst>
              <c:ext xmlns:c16="http://schemas.microsoft.com/office/drawing/2014/chart" uri="{C3380CC4-5D6E-409C-BE32-E72D297353CC}">
                <c16:uniqueId val="{00000013-971A-4556-A028-8ECD3D590AFC}"/>
              </c:ext>
            </c:extLst>
          </c:dPt>
          <c:dPt>
            <c:idx val="5"/>
            <c:invertIfNegative val="0"/>
            <c:bubble3D val="0"/>
            <c:spPr>
              <a:solidFill>
                <a:srgbClr val="1F1A62"/>
              </a:solidFill>
              <a:ln>
                <a:noFill/>
              </a:ln>
              <a:effectLst/>
            </c:spPr>
            <c:extLst>
              <c:ext xmlns:c16="http://schemas.microsoft.com/office/drawing/2014/chart" uri="{C3380CC4-5D6E-409C-BE32-E72D297353CC}">
                <c16:uniqueId val="{00000014-971A-4556-A028-8ECD3D590AFC}"/>
              </c:ext>
            </c:extLst>
          </c:dPt>
          <c:dPt>
            <c:idx val="6"/>
            <c:invertIfNegative val="0"/>
            <c:bubble3D val="0"/>
            <c:spPr>
              <a:solidFill>
                <a:srgbClr val="00C0F3"/>
              </a:solidFill>
              <a:ln>
                <a:noFill/>
              </a:ln>
              <a:effectLst/>
            </c:spPr>
            <c:extLst>
              <c:ext xmlns:c16="http://schemas.microsoft.com/office/drawing/2014/chart" uri="{C3380CC4-5D6E-409C-BE32-E72D297353CC}">
                <c16:uniqueId val="{00000010-971A-4556-A028-8ECD3D590AFC}"/>
              </c:ext>
            </c:extLst>
          </c:dPt>
          <c:dPt>
            <c:idx val="7"/>
            <c:invertIfNegative val="0"/>
            <c:bubble3D val="0"/>
            <c:spPr>
              <a:solidFill>
                <a:srgbClr val="00C0F3"/>
              </a:solidFill>
              <a:ln>
                <a:noFill/>
              </a:ln>
              <a:effectLst/>
            </c:spPr>
            <c:extLst>
              <c:ext xmlns:c16="http://schemas.microsoft.com/office/drawing/2014/chart" uri="{C3380CC4-5D6E-409C-BE32-E72D297353CC}">
                <c16:uniqueId val="{0000000F-971A-4556-A028-8ECD3D590AFC}"/>
              </c:ext>
            </c:extLst>
          </c:dPt>
          <c:dPt>
            <c:idx val="8"/>
            <c:invertIfNegative val="0"/>
            <c:bubble3D val="0"/>
            <c:spPr>
              <a:solidFill>
                <a:srgbClr val="E84A99"/>
              </a:solidFill>
              <a:ln>
                <a:noFill/>
              </a:ln>
              <a:effectLst/>
            </c:spPr>
            <c:extLst>
              <c:ext xmlns:c16="http://schemas.microsoft.com/office/drawing/2014/chart" uri="{C3380CC4-5D6E-409C-BE32-E72D297353CC}">
                <c16:uniqueId val="{0000000E-971A-4556-A028-8ECD3D590AFC}"/>
              </c:ext>
            </c:extLst>
          </c:dPt>
          <c:dPt>
            <c:idx val="9"/>
            <c:invertIfNegative val="0"/>
            <c:bubble3D val="0"/>
            <c:spPr>
              <a:solidFill>
                <a:srgbClr val="00C0F3"/>
              </a:solidFill>
              <a:ln>
                <a:noFill/>
              </a:ln>
              <a:effectLst/>
            </c:spPr>
            <c:extLst>
              <c:ext xmlns:c16="http://schemas.microsoft.com/office/drawing/2014/chart" uri="{C3380CC4-5D6E-409C-BE32-E72D297353CC}">
                <c16:uniqueId val="{0000000D-971A-4556-A028-8ECD3D590AFC}"/>
              </c:ext>
            </c:extLst>
          </c:dPt>
          <c:dPt>
            <c:idx val="10"/>
            <c:invertIfNegative val="0"/>
            <c:bubble3D val="0"/>
            <c:spPr>
              <a:solidFill>
                <a:srgbClr val="00C0F3"/>
              </a:solidFill>
              <a:ln>
                <a:noFill/>
              </a:ln>
              <a:effectLst/>
            </c:spPr>
            <c:extLst>
              <c:ext xmlns:c16="http://schemas.microsoft.com/office/drawing/2014/chart" uri="{C3380CC4-5D6E-409C-BE32-E72D297353CC}">
                <c16:uniqueId val="{0000000C-971A-4556-A028-8ECD3D590AFC}"/>
              </c:ext>
            </c:extLst>
          </c:dPt>
          <c:dPt>
            <c:idx val="11"/>
            <c:invertIfNegative val="0"/>
            <c:bubble3D val="0"/>
            <c:spPr>
              <a:solidFill>
                <a:srgbClr val="1F1A62"/>
              </a:solidFill>
              <a:ln>
                <a:noFill/>
              </a:ln>
              <a:effectLst/>
            </c:spPr>
            <c:extLst>
              <c:ext xmlns:c16="http://schemas.microsoft.com/office/drawing/2014/chart" uri="{C3380CC4-5D6E-409C-BE32-E72D297353CC}">
                <c16:uniqueId val="{0000000B-971A-4556-A028-8ECD3D590AFC}"/>
              </c:ext>
            </c:extLst>
          </c:dPt>
          <c:dPt>
            <c:idx val="12"/>
            <c:invertIfNegative val="0"/>
            <c:bubble3D val="0"/>
            <c:spPr>
              <a:solidFill>
                <a:srgbClr val="00C0F3"/>
              </a:solidFill>
              <a:ln>
                <a:noFill/>
              </a:ln>
              <a:effectLst/>
            </c:spPr>
            <c:extLst>
              <c:ext xmlns:c16="http://schemas.microsoft.com/office/drawing/2014/chart" uri="{C3380CC4-5D6E-409C-BE32-E72D297353CC}">
                <c16:uniqueId val="{0000000A-971A-4556-A028-8ECD3D590AFC}"/>
              </c:ext>
            </c:extLst>
          </c:dPt>
          <c:dPt>
            <c:idx val="13"/>
            <c:invertIfNegative val="0"/>
            <c:bubble3D val="0"/>
            <c:spPr>
              <a:solidFill>
                <a:srgbClr val="00C0F3"/>
              </a:solidFill>
              <a:ln>
                <a:noFill/>
              </a:ln>
              <a:effectLst/>
            </c:spPr>
            <c:extLst>
              <c:ext xmlns:c16="http://schemas.microsoft.com/office/drawing/2014/chart" uri="{C3380CC4-5D6E-409C-BE32-E72D297353CC}">
                <c16:uniqueId val="{00000009-971A-4556-A028-8ECD3D590AFC}"/>
              </c:ext>
            </c:extLst>
          </c:dPt>
          <c:dPt>
            <c:idx val="14"/>
            <c:invertIfNegative val="0"/>
            <c:bubble3D val="0"/>
            <c:spPr>
              <a:solidFill>
                <a:srgbClr val="00C0F3"/>
              </a:solidFill>
              <a:ln>
                <a:noFill/>
              </a:ln>
              <a:effectLst/>
            </c:spPr>
            <c:extLst>
              <c:ext xmlns:c16="http://schemas.microsoft.com/office/drawing/2014/chart" uri="{C3380CC4-5D6E-409C-BE32-E72D297353CC}">
                <c16:uniqueId val="{00000008-971A-4556-A028-8ECD3D590AFC}"/>
              </c:ext>
            </c:extLst>
          </c:dPt>
          <c:dPt>
            <c:idx val="15"/>
            <c:invertIfNegative val="0"/>
            <c:bubble3D val="0"/>
            <c:spPr>
              <a:solidFill>
                <a:srgbClr val="E84A99"/>
              </a:solidFill>
              <a:ln>
                <a:noFill/>
              </a:ln>
              <a:effectLst/>
            </c:spPr>
            <c:extLst>
              <c:ext xmlns:c16="http://schemas.microsoft.com/office/drawing/2014/chart" uri="{C3380CC4-5D6E-409C-BE32-E72D297353CC}">
                <c16:uniqueId val="{00000007-971A-4556-A028-8ECD3D590AFC}"/>
              </c:ext>
            </c:extLst>
          </c:dPt>
          <c:dPt>
            <c:idx val="16"/>
            <c:invertIfNegative val="0"/>
            <c:bubble3D val="0"/>
            <c:spPr>
              <a:solidFill>
                <a:srgbClr val="E84A99"/>
              </a:solidFill>
              <a:ln>
                <a:noFill/>
              </a:ln>
              <a:effectLst/>
            </c:spPr>
            <c:extLst>
              <c:ext xmlns:c16="http://schemas.microsoft.com/office/drawing/2014/chart" uri="{C3380CC4-5D6E-409C-BE32-E72D297353CC}">
                <c16:uniqueId val="{00000006-971A-4556-A028-8ECD3D590AFC}"/>
              </c:ext>
            </c:extLst>
          </c:dPt>
          <c:dPt>
            <c:idx val="17"/>
            <c:invertIfNegative val="0"/>
            <c:bubble3D val="0"/>
            <c:spPr>
              <a:solidFill>
                <a:srgbClr val="00C0F3"/>
              </a:solidFill>
              <a:ln>
                <a:noFill/>
              </a:ln>
              <a:effectLst/>
            </c:spPr>
            <c:extLst>
              <c:ext xmlns:c16="http://schemas.microsoft.com/office/drawing/2014/chart" uri="{C3380CC4-5D6E-409C-BE32-E72D297353CC}">
                <c16:uniqueId val="{00000005-971A-4556-A028-8ECD3D590AFC}"/>
              </c:ext>
            </c:extLst>
          </c:dPt>
          <c:dPt>
            <c:idx val="18"/>
            <c:invertIfNegative val="0"/>
            <c:bubble3D val="0"/>
            <c:spPr>
              <a:solidFill>
                <a:srgbClr val="1F1A62"/>
              </a:solidFill>
              <a:ln>
                <a:noFill/>
              </a:ln>
              <a:effectLst/>
            </c:spPr>
            <c:extLst>
              <c:ext xmlns:c16="http://schemas.microsoft.com/office/drawing/2014/chart" uri="{C3380CC4-5D6E-409C-BE32-E72D297353CC}">
                <c16:uniqueId val="{00000004-971A-4556-A028-8ECD3D590AFC}"/>
              </c:ext>
            </c:extLst>
          </c:dPt>
          <c:dPt>
            <c:idx val="19"/>
            <c:invertIfNegative val="0"/>
            <c:bubble3D val="0"/>
            <c:spPr>
              <a:solidFill>
                <a:srgbClr val="1F1A62"/>
              </a:solidFill>
              <a:ln>
                <a:noFill/>
              </a:ln>
              <a:effectLst/>
            </c:spPr>
            <c:extLst>
              <c:ext xmlns:c16="http://schemas.microsoft.com/office/drawing/2014/chart" uri="{C3380CC4-5D6E-409C-BE32-E72D297353CC}">
                <c16:uniqueId val="{00000003-971A-4556-A028-8ECD3D590AF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Altered Carbon</c:v>
                </c:pt>
                <c:pt idx="1">
                  <c:v>Schitt's Creek</c:v>
                </c:pt>
                <c:pt idx="2">
                  <c:v>Brooklyn Nine-Nine</c:v>
                </c:pt>
                <c:pt idx="3">
                  <c:v>Lost</c:v>
                </c:pt>
                <c:pt idx="4">
                  <c:v>Homeland</c:v>
                </c:pt>
                <c:pt idx="5">
                  <c:v>Money Heist*</c:v>
                </c:pt>
                <c:pt idx="6">
                  <c:v>Devs</c:v>
                </c:pt>
                <c:pt idx="7">
                  <c:v>Parks and Recreation</c:v>
                </c:pt>
                <c:pt idx="8">
                  <c:v>The Wire</c:v>
                </c:pt>
                <c:pt idx="9">
                  <c:v>Killing Eve</c:v>
                </c:pt>
                <c:pt idx="10">
                  <c:v>The Walking Dead</c:v>
                </c:pt>
                <c:pt idx="11">
                  <c:v>Stranger Things</c:v>
                </c:pt>
                <c:pt idx="12">
                  <c:v>The Good Place</c:v>
                </c:pt>
                <c:pt idx="13">
                  <c:v>The Office (U.S.)</c:v>
                </c:pt>
                <c:pt idx="14">
                  <c:v>Better Call Saul</c:v>
                </c:pt>
                <c:pt idx="15">
                  <c:v>Westworld</c:v>
                </c:pt>
                <c:pt idx="16">
                  <c:v>Game of Thrones</c:v>
                </c:pt>
                <c:pt idx="17">
                  <c:v>Breaking Bad</c:v>
                </c:pt>
                <c:pt idx="18">
                  <c:v>Tiger King: Murder, Mayhem, and Madness</c:v>
                </c:pt>
                <c:pt idx="19">
                  <c:v>Ozark</c:v>
                </c:pt>
              </c:strCache>
            </c:strRef>
          </c:cat>
          <c:val>
            <c:numRef>
              <c:f>Sheet1!$B$2:$B$21</c:f>
              <c:numCache>
                <c:formatCode>0%</c:formatCode>
                <c:ptCount val="20"/>
                <c:pt idx="0">
                  <c:v>3.3799999999999997E-2</c:v>
                </c:pt>
                <c:pt idx="1">
                  <c:v>3.4099999999999998E-2</c:v>
                </c:pt>
                <c:pt idx="2">
                  <c:v>3.44E-2</c:v>
                </c:pt>
                <c:pt idx="3">
                  <c:v>3.5000000000000003E-2</c:v>
                </c:pt>
                <c:pt idx="4">
                  <c:v>3.6299999999999999E-2</c:v>
                </c:pt>
                <c:pt idx="5">
                  <c:v>3.7499999999999999E-2</c:v>
                </c:pt>
                <c:pt idx="6">
                  <c:v>3.8399999999999997E-2</c:v>
                </c:pt>
                <c:pt idx="7">
                  <c:v>4.0599999999999997E-2</c:v>
                </c:pt>
                <c:pt idx="8">
                  <c:v>4.0899999999999999E-2</c:v>
                </c:pt>
                <c:pt idx="9">
                  <c:v>4.2799999999999998E-2</c:v>
                </c:pt>
                <c:pt idx="10">
                  <c:v>4.4999999999999998E-2</c:v>
                </c:pt>
                <c:pt idx="11">
                  <c:v>4.6199999999999998E-2</c:v>
                </c:pt>
                <c:pt idx="12">
                  <c:v>4.8099999999999997E-2</c:v>
                </c:pt>
                <c:pt idx="13">
                  <c:v>5.0200000000000002E-2</c:v>
                </c:pt>
                <c:pt idx="14">
                  <c:v>5.9200000000000003E-2</c:v>
                </c:pt>
                <c:pt idx="15">
                  <c:v>5.9499999999999997E-2</c:v>
                </c:pt>
                <c:pt idx="16">
                  <c:v>6.5699999999999995E-2</c:v>
                </c:pt>
                <c:pt idx="17">
                  <c:v>8.1600000000000006E-2</c:v>
                </c:pt>
                <c:pt idx="18">
                  <c:v>8.4699999999999998E-2</c:v>
                </c:pt>
                <c:pt idx="19">
                  <c:v>8.5900000000000004E-2</c:v>
                </c:pt>
              </c:numCache>
            </c:numRef>
          </c:val>
          <c:extLst>
            <c:ext xmlns:c16="http://schemas.microsoft.com/office/drawing/2014/chart" uri="{C3380CC4-5D6E-409C-BE32-E72D297353CC}">
              <c16:uniqueId val="{00000000-971A-4556-A028-8ECD3D590AFC}"/>
            </c:ext>
          </c:extLst>
        </c:ser>
        <c:dLbls>
          <c:showLegendKey val="0"/>
          <c:showVal val="0"/>
          <c:showCatName val="0"/>
          <c:showSerName val="0"/>
          <c:showPercent val="0"/>
          <c:showBubbleSize val="0"/>
        </c:dLbls>
        <c:gapWidth val="182"/>
        <c:axId val="66392271"/>
        <c:axId val="1957647391"/>
      </c:barChart>
      <c:catAx>
        <c:axId val="66392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crossAx val="1957647391"/>
        <c:crosses val="autoZero"/>
        <c:auto val="1"/>
        <c:lblAlgn val="ctr"/>
        <c:lblOffset val="100"/>
        <c:noMultiLvlLbl val="0"/>
      </c:catAx>
      <c:valAx>
        <c:axId val="1957647391"/>
        <c:scaling>
          <c:orientation val="minMax"/>
        </c:scaling>
        <c:delete val="1"/>
        <c:axPos val="b"/>
        <c:numFmt formatCode="0%" sourceLinked="1"/>
        <c:majorTickMark val="none"/>
        <c:minorTickMark val="none"/>
        <c:tickLblPos val="nextTo"/>
        <c:crossAx val="66392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mn-ea"/>
                <a:cs typeface="+mn-cs"/>
              </a:defRPr>
            </a:pPr>
            <a:r>
              <a:rPr lang="en-US" sz="1600" b="1" u="sng"/>
              <a:t>2020 Estimated Programming Expenses: Originals vs. Acquisitions </a:t>
            </a:r>
          </a:p>
          <a:p>
            <a:pPr>
              <a:defRPr sz="1600"/>
            </a:pPr>
            <a:r>
              <a:rPr lang="en-US" sz="1600"/>
              <a:t>% Original vs. Acquisition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Acquisitions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Disney+</c:v>
                </c:pt>
                <c:pt idx="1">
                  <c:v>Apple TV+</c:v>
                </c:pt>
                <c:pt idx="2">
                  <c:v>Hulu</c:v>
                </c:pt>
                <c:pt idx="3">
                  <c:v>Amazon Prime Video</c:v>
                </c:pt>
                <c:pt idx="4">
                  <c:v>Netflix</c:v>
                </c:pt>
              </c:strCache>
            </c:strRef>
          </c:cat>
          <c:val>
            <c:numRef>
              <c:f>Sheet1!$B$2:$B$6</c:f>
              <c:numCache>
                <c:formatCode>0%</c:formatCode>
                <c:ptCount val="5"/>
                <c:pt idx="0">
                  <c:v>0.57999999999999996</c:v>
                </c:pt>
                <c:pt idx="1">
                  <c:v>0.87</c:v>
                </c:pt>
                <c:pt idx="2">
                  <c:v>0.88500000000000001</c:v>
                </c:pt>
                <c:pt idx="3">
                  <c:v>0.76300000000000001</c:v>
                </c:pt>
                <c:pt idx="4">
                  <c:v>0.71099999999999997</c:v>
                </c:pt>
              </c:numCache>
            </c:numRef>
          </c:val>
          <c:extLst>
            <c:ext xmlns:c16="http://schemas.microsoft.com/office/drawing/2014/chart" uri="{C3380CC4-5D6E-409C-BE32-E72D297353CC}">
              <c16:uniqueId val="{00000000-27E7-4E02-B785-1414DE20E968}"/>
            </c:ext>
          </c:extLst>
        </c:ser>
        <c:ser>
          <c:idx val="1"/>
          <c:order val="1"/>
          <c:tx>
            <c:strRef>
              <c:f>Sheet1!$C$1</c:f>
              <c:strCache>
                <c:ptCount val="1"/>
                <c:pt idx="0">
                  <c:v>Originals</c:v>
                </c:pt>
              </c:strCache>
            </c:strRef>
          </c:tx>
          <c:spPr>
            <a:solidFill>
              <a:srgbClr val="00C0F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Disney+</c:v>
                </c:pt>
                <c:pt idx="1">
                  <c:v>Apple TV+</c:v>
                </c:pt>
                <c:pt idx="2">
                  <c:v>Hulu</c:v>
                </c:pt>
                <c:pt idx="3">
                  <c:v>Amazon Prime Video</c:v>
                </c:pt>
                <c:pt idx="4">
                  <c:v>Netflix</c:v>
                </c:pt>
              </c:strCache>
            </c:strRef>
          </c:cat>
          <c:val>
            <c:numRef>
              <c:f>Sheet1!$C$2:$C$6</c:f>
              <c:numCache>
                <c:formatCode>0%</c:formatCode>
                <c:ptCount val="5"/>
                <c:pt idx="0">
                  <c:v>0.42</c:v>
                </c:pt>
                <c:pt idx="1">
                  <c:v>0.13</c:v>
                </c:pt>
                <c:pt idx="2">
                  <c:v>0.115</c:v>
                </c:pt>
                <c:pt idx="3">
                  <c:v>0.23699999999999999</c:v>
                </c:pt>
                <c:pt idx="4">
                  <c:v>0.28899999999999998</c:v>
                </c:pt>
              </c:numCache>
            </c:numRef>
          </c:val>
          <c:extLst>
            <c:ext xmlns:c16="http://schemas.microsoft.com/office/drawing/2014/chart" uri="{C3380CC4-5D6E-409C-BE32-E72D297353CC}">
              <c16:uniqueId val="{00000000-F3FF-4AD9-BA9C-1202D663EB8A}"/>
            </c:ext>
          </c:extLst>
        </c:ser>
        <c:dLbls>
          <c:showLegendKey val="0"/>
          <c:showVal val="0"/>
          <c:showCatName val="0"/>
          <c:showSerName val="0"/>
          <c:showPercent val="0"/>
          <c:showBubbleSize val="0"/>
        </c:dLbls>
        <c:gapWidth val="182"/>
        <c:overlap val="100"/>
        <c:axId val="1158682879"/>
        <c:axId val="789196015"/>
      </c:barChart>
      <c:catAx>
        <c:axId val="115868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789196015"/>
        <c:crosses val="autoZero"/>
        <c:auto val="1"/>
        <c:lblAlgn val="ctr"/>
        <c:lblOffset val="100"/>
        <c:noMultiLvlLbl val="0"/>
      </c:catAx>
      <c:valAx>
        <c:axId val="789196015"/>
        <c:scaling>
          <c:orientation val="minMax"/>
        </c:scaling>
        <c:delete val="1"/>
        <c:axPos val="l"/>
        <c:numFmt formatCode="0%" sourceLinked="1"/>
        <c:majorTickMark val="none"/>
        <c:minorTickMark val="none"/>
        <c:tickLblPos val="nextTo"/>
        <c:crossAx val="115868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u="sng">
                <a:solidFill>
                  <a:srgbClr val="1B1464"/>
                </a:solidFill>
                <a:latin typeface="Helvetica" panose="020B0403020202020204" pitchFamily="34" charset="0"/>
              </a:rPr>
              <a:t>Are</a:t>
            </a:r>
            <a:r>
              <a:rPr lang="en-US" sz="1200" b="1" u="sng" baseline="0">
                <a:solidFill>
                  <a:srgbClr val="1B1464"/>
                </a:solidFill>
                <a:latin typeface="Helvetica" panose="020B0403020202020204" pitchFamily="34" charset="0"/>
              </a:rPr>
              <a:t> You Doing This More or Less Now vs. A Month Ago?</a:t>
            </a:r>
          </a:p>
          <a:p>
            <a:pPr>
              <a:defRPr sz="1200"/>
            </a:pPr>
            <a:r>
              <a:rPr lang="en-US" sz="1200" baseline="0">
                <a:solidFill>
                  <a:srgbClr val="1B1464"/>
                </a:solidFill>
                <a:latin typeface="Helvetica" panose="020B0403020202020204" pitchFamily="34" charset="0"/>
              </a:rPr>
              <a:t>Among Users of Each One</a:t>
            </a:r>
            <a:endParaRPr lang="en-US" sz="1200">
              <a:solidFill>
                <a:srgbClr val="1B1464"/>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489467399271518"/>
          <c:y val="0.17942416192762711"/>
          <c:w val="0.46332280644170093"/>
          <c:h val="0.67568888302533914"/>
        </c:manualLayout>
      </c:layout>
      <c:barChart>
        <c:barDir val="bar"/>
        <c:grouping val="stacked"/>
        <c:varyColors val="0"/>
        <c:ser>
          <c:idx val="0"/>
          <c:order val="0"/>
          <c:tx>
            <c:strRef>
              <c:f>Sheet1!$B$1</c:f>
              <c:strCache>
                <c:ptCount val="1"/>
                <c:pt idx="0">
                  <c:v>A lot more</c:v>
                </c:pt>
              </c:strCache>
            </c:strRef>
          </c:tx>
          <c:spPr>
            <a:solidFill>
              <a:srgbClr val="1B1464"/>
            </a:solidFill>
            <a:ln w="19050">
              <a:noFill/>
            </a:ln>
            <a:effectLst/>
          </c:spPr>
          <c:invertIfNegative val="0"/>
          <c:dPt>
            <c:idx val="0"/>
            <c:invertIfNegative val="0"/>
            <c:bubble3D val="0"/>
            <c:spPr>
              <a:solidFill>
                <a:srgbClr val="1B1464"/>
              </a:solidFill>
              <a:ln w="19050">
                <a:noFill/>
              </a:ln>
              <a:effectLst/>
            </c:spPr>
            <c:extLst>
              <c:ext xmlns:c16="http://schemas.microsoft.com/office/drawing/2014/chart" uri="{C3380CC4-5D6E-409C-BE32-E72D297353CC}">
                <c16:uniqueId val="{00000001-5017-4CC8-8C91-5B3B858A9A5E}"/>
              </c:ext>
            </c:extLst>
          </c:dPt>
          <c:dPt>
            <c:idx val="1"/>
            <c:invertIfNegative val="0"/>
            <c:bubble3D val="0"/>
            <c:spPr>
              <a:solidFill>
                <a:srgbClr val="1B1464"/>
              </a:solidFill>
              <a:ln w="19050">
                <a:noFill/>
              </a:ln>
              <a:effectLst/>
            </c:spPr>
            <c:extLst>
              <c:ext xmlns:c16="http://schemas.microsoft.com/office/drawing/2014/chart" uri="{C3380CC4-5D6E-409C-BE32-E72D297353CC}">
                <c16:uniqueId val="{00000003-5017-4CC8-8C91-5B3B858A9A5E}"/>
              </c:ext>
            </c:extLst>
          </c:dPt>
          <c:dPt>
            <c:idx val="2"/>
            <c:invertIfNegative val="0"/>
            <c:bubble3D val="0"/>
            <c:spPr>
              <a:solidFill>
                <a:srgbClr val="1B1464"/>
              </a:solidFill>
              <a:ln w="19050">
                <a:noFill/>
              </a:ln>
              <a:effectLst/>
            </c:spPr>
            <c:extLst>
              <c:ext xmlns:c16="http://schemas.microsoft.com/office/drawing/2014/chart" uri="{C3380CC4-5D6E-409C-BE32-E72D297353CC}">
                <c16:uniqueId val="{00000005-5017-4CC8-8C91-5B3B858A9A5E}"/>
              </c:ext>
            </c:extLst>
          </c:dPt>
          <c:dPt>
            <c:idx val="3"/>
            <c:invertIfNegative val="0"/>
            <c:bubble3D val="0"/>
            <c:spPr>
              <a:solidFill>
                <a:srgbClr val="1B1464"/>
              </a:solidFill>
              <a:ln w="19050">
                <a:noFill/>
              </a:ln>
              <a:effectLst/>
            </c:spPr>
            <c:extLst>
              <c:ext xmlns:c16="http://schemas.microsoft.com/office/drawing/2014/chart" uri="{C3380CC4-5D6E-409C-BE32-E72D297353CC}">
                <c16:uniqueId val="{00000007-5017-4CC8-8C91-5B3B858A9A5E}"/>
              </c:ext>
            </c:extLst>
          </c:dPt>
          <c:dPt>
            <c:idx val="4"/>
            <c:invertIfNegative val="0"/>
            <c:bubble3D val="0"/>
            <c:spPr>
              <a:solidFill>
                <a:srgbClr val="1B1464"/>
              </a:solidFill>
              <a:ln w="19050">
                <a:noFill/>
              </a:ln>
              <a:effectLst/>
            </c:spPr>
            <c:extLst>
              <c:ext xmlns:c16="http://schemas.microsoft.com/office/drawing/2014/chart" uri="{C3380CC4-5D6E-409C-BE32-E72D297353CC}">
                <c16:uniqueId val="{00000009-5017-4CC8-8C91-5B3B858A9A5E}"/>
              </c:ext>
            </c:extLst>
          </c:dPt>
          <c:dPt>
            <c:idx val="5"/>
            <c:invertIfNegative val="0"/>
            <c:bubble3D val="0"/>
            <c:spPr>
              <a:solidFill>
                <a:srgbClr val="1B1464"/>
              </a:solidFill>
              <a:ln w="19050">
                <a:noFill/>
              </a:ln>
              <a:effectLst/>
            </c:spPr>
            <c:extLst>
              <c:ext xmlns:c16="http://schemas.microsoft.com/office/drawing/2014/chart" uri="{C3380CC4-5D6E-409C-BE32-E72D297353CC}">
                <c16:uniqueId val="{0000000B-5017-4CC8-8C91-5B3B858A9A5E}"/>
              </c:ext>
            </c:extLst>
          </c:dPt>
          <c:dPt>
            <c:idx val="6"/>
            <c:invertIfNegative val="0"/>
            <c:bubble3D val="0"/>
            <c:spPr>
              <a:solidFill>
                <a:srgbClr val="1B1464"/>
              </a:solidFill>
              <a:ln w="19050">
                <a:noFill/>
              </a:ln>
              <a:effectLst/>
            </c:spPr>
            <c:extLst>
              <c:ext xmlns:c16="http://schemas.microsoft.com/office/drawing/2014/chart" uri="{C3380CC4-5D6E-409C-BE32-E72D297353CC}">
                <c16:uniqueId val="{0000000D-5017-4CC8-8C91-5B3B858A9A5E}"/>
              </c:ext>
            </c:extLst>
          </c:dPt>
          <c:dLbls>
            <c:dLbl>
              <c:idx val="6"/>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5017-4CC8-8C91-5B3B858A9A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3"/>
                <c:pt idx="1">
                  <c:v>Cable TV</c:v>
                </c:pt>
                <c:pt idx="2">
                  <c:v>Broadcast TV</c:v>
                </c:pt>
              </c:strCache>
            </c:strRef>
          </c:cat>
          <c:val>
            <c:numRef>
              <c:f>Sheet1!$B$2:$B$7</c:f>
              <c:numCache>
                <c:formatCode>0%</c:formatCode>
                <c:ptCount val="6"/>
                <c:pt idx="0">
                  <c:v>0.28999999999999998</c:v>
                </c:pt>
                <c:pt idx="1">
                  <c:v>0.31</c:v>
                </c:pt>
                <c:pt idx="2">
                  <c:v>0.32</c:v>
                </c:pt>
                <c:pt idx="3">
                  <c:v>0.35</c:v>
                </c:pt>
                <c:pt idx="4">
                  <c:v>0.37</c:v>
                </c:pt>
                <c:pt idx="5">
                  <c:v>0.36</c:v>
                </c:pt>
              </c:numCache>
            </c:numRef>
          </c:val>
          <c:extLst>
            <c:ext xmlns:c16="http://schemas.microsoft.com/office/drawing/2014/chart" uri="{C3380CC4-5D6E-409C-BE32-E72D297353CC}">
              <c16:uniqueId val="{0000000E-5017-4CC8-8C91-5B3B858A9A5E}"/>
            </c:ext>
          </c:extLst>
        </c:ser>
        <c:ser>
          <c:idx val="1"/>
          <c:order val="1"/>
          <c:tx>
            <c:strRef>
              <c:f>Sheet1!$C$1</c:f>
              <c:strCache>
                <c:ptCount val="1"/>
                <c:pt idx="0">
                  <c:v>A lot + a little</c:v>
                </c:pt>
              </c:strCache>
            </c:strRef>
          </c:tx>
          <c:spPr>
            <a:solidFill>
              <a:srgbClr val="00C0F3"/>
            </a:solidFill>
            <a:ln w="19050">
              <a:noFill/>
            </a:ln>
            <a:effectLst/>
          </c:spPr>
          <c:invertIfNegative val="0"/>
          <c:cat>
            <c:strRef>
              <c:f>Sheet1!$A$2:$A$7</c:f>
              <c:strCache>
                <c:ptCount val="3"/>
                <c:pt idx="1">
                  <c:v>Cable TV</c:v>
                </c:pt>
                <c:pt idx="2">
                  <c:v>Broadcast TV</c:v>
                </c:pt>
              </c:strCache>
            </c:strRef>
          </c:cat>
          <c:val>
            <c:numRef>
              <c:f>Sheet1!$C$2:$C$7</c:f>
              <c:numCache>
                <c:formatCode>0%</c:formatCode>
                <c:ptCount val="6"/>
                <c:pt idx="0">
                  <c:v>0.27</c:v>
                </c:pt>
                <c:pt idx="1">
                  <c:v>0.26</c:v>
                </c:pt>
                <c:pt idx="2">
                  <c:v>0.26</c:v>
                </c:pt>
                <c:pt idx="3">
                  <c:v>0.31</c:v>
                </c:pt>
                <c:pt idx="4">
                  <c:v>0.28999999999999998</c:v>
                </c:pt>
                <c:pt idx="5">
                  <c:v>0.32</c:v>
                </c:pt>
              </c:numCache>
            </c:numRef>
          </c:val>
          <c:extLst>
            <c:ext xmlns:c16="http://schemas.microsoft.com/office/drawing/2014/chart" uri="{C3380CC4-5D6E-409C-BE32-E72D297353CC}">
              <c16:uniqueId val="{00000000-935E-4B80-8360-00998D88DF37}"/>
            </c:ext>
          </c:extLst>
        </c:ser>
        <c:dLbls>
          <c:showLegendKey val="0"/>
          <c:showVal val="0"/>
          <c:showCatName val="0"/>
          <c:showSerName val="0"/>
          <c:showPercent val="0"/>
          <c:showBubbleSize val="0"/>
        </c:dLbls>
        <c:gapWidth val="100"/>
        <c:overlap val="100"/>
        <c:axId val="1493664304"/>
        <c:axId val="1884325440"/>
      </c:barChart>
      <c:valAx>
        <c:axId val="1884325440"/>
        <c:scaling>
          <c:orientation val="minMax"/>
        </c:scaling>
        <c:delete val="1"/>
        <c:axPos val="b"/>
        <c:numFmt formatCode="0%" sourceLinked="1"/>
        <c:majorTickMark val="out"/>
        <c:minorTickMark val="none"/>
        <c:tickLblPos val="nextTo"/>
        <c:crossAx val="1493664304"/>
        <c:crosses val="autoZero"/>
        <c:crossBetween val="between"/>
      </c:valAx>
      <c:catAx>
        <c:axId val="1493664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1884325440"/>
        <c:crosses val="autoZero"/>
        <c:auto val="1"/>
        <c:lblAlgn val="ctr"/>
        <c:lblOffset val="100"/>
        <c:noMultiLvlLbl val="0"/>
      </c:catAx>
      <c:spPr>
        <a:noFill/>
        <a:ln>
          <a:noFill/>
        </a:ln>
        <a:effectLst/>
      </c:spPr>
    </c:plotArea>
    <c:legend>
      <c:legendPos val="b"/>
      <c:layout>
        <c:manualLayout>
          <c:xMode val="edge"/>
          <c:yMode val="edge"/>
          <c:x val="0.30847609908196028"/>
          <c:y val="0.91030363047436758"/>
          <c:w val="0.45806822250614326"/>
          <c:h val="6.7586448145206965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u="sng">
                <a:solidFill>
                  <a:srgbClr val="1B1464"/>
                </a:solidFill>
                <a:latin typeface="Helvetica" panose="020B0403020202020204" pitchFamily="34" charset="0"/>
              </a:rPr>
              <a:t>In a month from now do you think you’ll be doing this more or less than today?</a:t>
            </a:r>
            <a:endParaRPr lang="en-US" sz="1200" b="1" u="sng" baseline="0">
              <a:solidFill>
                <a:srgbClr val="1B1464"/>
              </a:solidFill>
              <a:latin typeface="Helvetica" panose="020B0403020202020204" pitchFamily="34" charset="0"/>
            </a:endParaRPr>
          </a:p>
          <a:p>
            <a:pPr>
              <a:defRPr sz="1200"/>
            </a:pPr>
            <a:r>
              <a:rPr lang="en-US" sz="1200" baseline="0">
                <a:solidFill>
                  <a:srgbClr val="1B1464"/>
                </a:solidFill>
                <a:latin typeface="Helvetica" panose="020B0403020202020204" pitchFamily="34" charset="0"/>
              </a:rPr>
              <a:t>% a lot or a little more: among users of each</a:t>
            </a:r>
            <a:endParaRPr lang="en-US" sz="1200">
              <a:solidFill>
                <a:srgbClr val="1B1464"/>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489467399271518"/>
          <c:y val="0.17942416192762711"/>
          <c:w val="0.46332280644170093"/>
          <c:h val="0.67568888302533914"/>
        </c:manualLayout>
      </c:layout>
      <c:barChart>
        <c:barDir val="bar"/>
        <c:grouping val="stacked"/>
        <c:varyColors val="0"/>
        <c:ser>
          <c:idx val="0"/>
          <c:order val="0"/>
          <c:tx>
            <c:strRef>
              <c:f>Sheet1!$B$1</c:f>
              <c:strCache>
                <c:ptCount val="1"/>
                <c:pt idx="0">
                  <c:v>A lot more</c:v>
                </c:pt>
              </c:strCache>
            </c:strRef>
          </c:tx>
          <c:spPr>
            <a:solidFill>
              <a:srgbClr val="E84A99"/>
            </a:solidFill>
            <a:ln w="19050">
              <a:noFill/>
            </a:ln>
            <a:effectLst/>
          </c:spPr>
          <c:invertIfNegative val="0"/>
          <c:dPt>
            <c:idx val="0"/>
            <c:invertIfNegative val="0"/>
            <c:bubble3D val="0"/>
            <c:spPr>
              <a:solidFill>
                <a:srgbClr val="E84A99"/>
              </a:solidFill>
              <a:ln w="19050">
                <a:noFill/>
              </a:ln>
              <a:effectLst/>
            </c:spPr>
            <c:extLst>
              <c:ext xmlns:c16="http://schemas.microsoft.com/office/drawing/2014/chart" uri="{C3380CC4-5D6E-409C-BE32-E72D297353CC}">
                <c16:uniqueId val="{00000001-5BEC-4B39-9C78-CECD7BA49CA0}"/>
              </c:ext>
            </c:extLst>
          </c:dPt>
          <c:dPt>
            <c:idx val="1"/>
            <c:invertIfNegative val="0"/>
            <c:bubble3D val="0"/>
            <c:spPr>
              <a:solidFill>
                <a:srgbClr val="E84A99"/>
              </a:solidFill>
              <a:ln w="19050">
                <a:noFill/>
              </a:ln>
              <a:effectLst/>
            </c:spPr>
            <c:extLst>
              <c:ext xmlns:c16="http://schemas.microsoft.com/office/drawing/2014/chart" uri="{C3380CC4-5D6E-409C-BE32-E72D297353CC}">
                <c16:uniqueId val="{00000003-5BEC-4B39-9C78-CECD7BA49CA0}"/>
              </c:ext>
            </c:extLst>
          </c:dPt>
          <c:dPt>
            <c:idx val="2"/>
            <c:invertIfNegative val="0"/>
            <c:bubble3D val="0"/>
            <c:spPr>
              <a:solidFill>
                <a:srgbClr val="E84A99"/>
              </a:solidFill>
              <a:ln w="19050">
                <a:noFill/>
              </a:ln>
              <a:effectLst/>
            </c:spPr>
            <c:extLst>
              <c:ext xmlns:c16="http://schemas.microsoft.com/office/drawing/2014/chart" uri="{C3380CC4-5D6E-409C-BE32-E72D297353CC}">
                <c16:uniqueId val="{00000005-5BEC-4B39-9C78-CECD7BA49CA0}"/>
              </c:ext>
            </c:extLst>
          </c:dPt>
          <c:dPt>
            <c:idx val="3"/>
            <c:invertIfNegative val="0"/>
            <c:bubble3D val="0"/>
            <c:spPr>
              <a:solidFill>
                <a:srgbClr val="E84A99"/>
              </a:solidFill>
              <a:ln w="19050">
                <a:noFill/>
              </a:ln>
              <a:effectLst/>
            </c:spPr>
            <c:extLst>
              <c:ext xmlns:c16="http://schemas.microsoft.com/office/drawing/2014/chart" uri="{C3380CC4-5D6E-409C-BE32-E72D297353CC}">
                <c16:uniqueId val="{00000007-5BEC-4B39-9C78-CECD7BA49CA0}"/>
              </c:ext>
            </c:extLst>
          </c:dPt>
          <c:dPt>
            <c:idx val="4"/>
            <c:invertIfNegative val="0"/>
            <c:bubble3D val="0"/>
            <c:spPr>
              <a:solidFill>
                <a:srgbClr val="E84A99"/>
              </a:solidFill>
              <a:ln w="19050">
                <a:noFill/>
              </a:ln>
              <a:effectLst/>
            </c:spPr>
            <c:extLst>
              <c:ext xmlns:c16="http://schemas.microsoft.com/office/drawing/2014/chart" uri="{C3380CC4-5D6E-409C-BE32-E72D297353CC}">
                <c16:uniqueId val="{00000009-5BEC-4B39-9C78-CECD7BA49CA0}"/>
              </c:ext>
            </c:extLst>
          </c:dPt>
          <c:dPt>
            <c:idx val="5"/>
            <c:invertIfNegative val="0"/>
            <c:bubble3D val="0"/>
            <c:spPr>
              <a:solidFill>
                <a:srgbClr val="E84A99"/>
              </a:solidFill>
              <a:ln w="19050">
                <a:noFill/>
              </a:ln>
              <a:effectLst/>
            </c:spPr>
            <c:extLst>
              <c:ext xmlns:c16="http://schemas.microsoft.com/office/drawing/2014/chart" uri="{C3380CC4-5D6E-409C-BE32-E72D297353CC}">
                <c16:uniqueId val="{0000000B-5BEC-4B39-9C78-CECD7BA49CA0}"/>
              </c:ext>
            </c:extLst>
          </c:dPt>
          <c:dPt>
            <c:idx val="6"/>
            <c:invertIfNegative val="0"/>
            <c:bubble3D val="0"/>
            <c:spPr>
              <a:solidFill>
                <a:srgbClr val="E84A99"/>
              </a:solidFill>
              <a:ln w="19050">
                <a:noFill/>
              </a:ln>
              <a:effectLst/>
            </c:spPr>
            <c:extLst>
              <c:ext xmlns:c16="http://schemas.microsoft.com/office/drawing/2014/chart" uri="{C3380CC4-5D6E-409C-BE32-E72D297353CC}">
                <c16:uniqueId val="{0000000D-5BEC-4B39-9C78-CECD7BA49CA0}"/>
              </c:ext>
            </c:extLst>
          </c:dPt>
          <c:dLbls>
            <c:dLbl>
              <c:idx val="6"/>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5BEC-4B39-9C78-CECD7BA49CA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Cable TV</c:v>
                </c:pt>
                <c:pt idx="1">
                  <c:v>Broadcast TV</c:v>
                </c:pt>
              </c:strCache>
            </c:strRef>
          </c:cat>
          <c:val>
            <c:numRef>
              <c:f>Sheet1!$B$2:$B$7</c:f>
              <c:numCache>
                <c:formatCode>0%</c:formatCode>
                <c:ptCount val="6"/>
                <c:pt idx="0">
                  <c:v>0.22</c:v>
                </c:pt>
                <c:pt idx="1">
                  <c:v>0.25</c:v>
                </c:pt>
                <c:pt idx="2">
                  <c:v>0.22</c:v>
                </c:pt>
                <c:pt idx="3">
                  <c:v>0.28000000000000003</c:v>
                </c:pt>
                <c:pt idx="4">
                  <c:v>0.28000000000000003</c:v>
                </c:pt>
                <c:pt idx="5">
                  <c:v>0.28999999999999998</c:v>
                </c:pt>
              </c:numCache>
            </c:numRef>
          </c:val>
          <c:extLst>
            <c:ext xmlns:c16="http://schemas.microsoft.com/office/drawing/2014/chart" uri="{C3380CC4-5D6E-409C-BE32-E72D297353CC}">
              <c16:uniqueId val="{0000000E-5BEC-4B39-9C78-CECD7BA49CA0}"/>
            </c:ext>
          </c:extLst>
        </c:ser>
        <c:ser>
          <c:idx val="1"/>
          <c:order val="1"/>
          <c:tx>
            <c:strRef>
              <c:f>Sheet1!$C$1</c:f>
              <c:strCache>
                <c:ptCount val="1"/>
                <c:pt idx="0">
                  <c:v>A lot + a little</c:v>
                </c:pt>
              </c:strCache>
            </c:strRef>
          </c:tx>
          <c:spPr>
            <a:solidFill>
              <a:srgbClr val="F6B8D7"/>
            </a:solidFill>
            <a:ln w="19050">
              <a:noFill/>
            </a:ln>
            <a:effectLst/>
          </c:spPr>
          <c:invertIfNegative val="0"/>
          <c:cat>
            <c:strRef>
              <c:f>Sheet1!$A$2:$A$7</c:f>
              <c:strCache>
                <c:ptCount val="2"/>
                <c:pt idx="0">
                  <c:v>Cable TV</c:v>
                </c:pt>
                <c:pt idx="1">
                  <c:v>Broadcast TV</c:v>
                </c:pt>
              </c:strCache>
            </c:strRef>
          </c:cat>
          <c:val>
            <c:numRef>
              <c:f>Sheet1!$C$2:$C$7</c:f>
              <c:numCache>
                <c:formatCode>0%</c:formatCode>
                <c:ptCount val="6"/>
                <c:pt idx="0">
                  <c:v>0.24</c:v>
                </c:pt>
                <c:pt idx="1">
                  <c:v>0.22</c:v>
                </c:pt>
                <c:pt idx="2">
                  <c:v>0.26</c:v>
                </c:pt>
                <c:pt idx="3">
                  <c:v>0.24</c:v>
                </c:pt>
                <c:pt idx="4">
                  <c:v>0.28000000000000003</c:v>
                </c:pt>
                <c:pt idx="5">
                  <c:v>0.34</c:v>
                </c:pt>
              </c:numCache>
            </c:numRef>
          </c:val>
          <c:extLst>
            <c:ext xmlns:c16="http://schemas.microsoft.com/office/drawing/2014/chart" uri="{C3380CC4-5D6E-409C-BE32-E72D297353CC}">
              <c16:uniqueId val="{0000000F-5BEC-4B39-9C78-CECD7BA49CA0}"/>
            </c:ext>
          </c:extLst>
        </c:ser>
        <c:dLbls>
          <c:showLegendKey val="0"/>
          <c:showVal val="0"/>
          <c:showCatName val="0"/>
          <c:showSerName val="0"/>
          <c:showPercent val="0"/>
          <c:showBubbleSize val="0"/>
        </c:dLbls>
        <c:gapWidth val="100"/>
        <c:overlap val="100"/>
        <c:axId val="1493664304"/>
        <c:axId val="1884325440"/>
      </c:barChart>
      <c:valAx>
        <c:axId val="1884325440"/>
        <c:scaling>
          <c:orientation val="minMax"/>
        </c:scaling>
        <c:delete val="1"/>
        <c:axPos val="b"/>
        <c:numFmt formatCode="0%" sourceLinked="1"/>
        <c:majorTickMark val="out"/>
        <c:minorTickMark val="none"/>
        <c:tickLblPos val="nextTo"/>
        <c:crossAx val="1493664304"/>
        <c:crosses val="autoZero"/>
        <c:crossBetween val="between"/>
      </c:valAx>
      <c:catAx>
        <c:axId val="1493664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1884325440"/>
        <c:crosses val="autoZero"/>
        <c:auto val="1"/>
        <c:lblAlgn val="ctr"/>
        <c:lblOffset val="100"/>
        <c:noMultiLvlLbl val="0"/>
      </c:catAx>
      <c:spPr>
        <a:noFill/>
        <a:ln>
          <a:noFill/>
        </a:ln>
        <a:effectLst/>
      </c:spPr>
    </c:plotArea>
    <c:legend>
      <c:legendPos val="b"/>
      <c:layout>
        <c:manualLayout>
          <c:xMode val="edge"/>
          <c:yMode val="edge"/>
          <c:x val="0.30847609908196028"/>
          <c:y val="0.91030363047436758"/>
          <c:w val="0.45806822250614326"/>
          <c:h val="6.7586448145206965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sng"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52794102279836819"/>
          <c:y val="0.13375931500656388"/>
          <c:w val="0.43286826299209347"/>
          <c:h val="0.77084016397154587"/>
        </c:manualLayout>
      </c:layout>
      <c:barChart>
        <c:barDir val="bar"/>
        <c:grouping val="clustered"/>
        <c:varyColors val="0"/>
        <c:ser>
          <c:idx val="0"/>
          <c:order val="0"/>
          <c:tx>
            <c:strRef>
              <c:f>Sheet1!$B$1</c:f>
              <c:strCache>
                <c:ptCount val="1"/>
                <c:pt idx="0">
                  <c:v>Reasons for Cancelling OTT Subscription</c:v>
                </c:pt>
              </c:strCache>
            </c:strRef>
          </c:tx>
          <c:spPr>
            <a:solidFill>
              <a:srgbClr val="E84A99"/>
            </a:solidFill>
            <a:ln>
              <a:noFill/>
            </a:ln>
            <a:effectLst/>
          </c:spPr>
          <c:invertIfNegative val="0"/>
          <c:cat>
            <c:strRef>
              <c:f>Sheet1!$A$2:$A$9</c:f>
              <c:strCache>
                <c:ptCount val="8"/>
                <c:pt idx="0">
                  <c:v>The service took away programs that I liked to watch</c:v>
                </c:pt>
                <c:pt idx="1">
                  <c:v>I like to change services occasionally to find new things to watch</c:v>
                </c:pt>
                <c:pt idx="2">
                  <c:v>Ddin't have time to use the service</c:v>
                </c:pt>
                <c:pt idx="3">
                  <c:v>Decided to use a better, alternative service instead</c:v>
                </c:pt>
                <c:pt idx="4">
                  <c:v>The promotional price for the service ended</c:v>
                </c:pt>
                <c:pt idx="5">
                  <c:v>The service raised its price</c:v>
                </c:pt>
                <c:pt idx="6">
                  <c:v>Couldn't find good programs to watch</c:v>
                </c:pt>
                <c:pt idx="7">
                  <c:v>Needed to cut household expenses</c:v>
                </c:pt>
              </c:strCache>
            </c:strRef>
          </c:cat>
          <c:val>
            <c:numRef>
              <c:f>Sheet1!$B$2:$B$9</c:f>
              <c:numCache>
                <c:formatCode>0%</c:formatCode>
                <c:ptCount val="8"/>
                <c:pt idx="0">
                  <c:v>0.09</c:v>
                </c:pt>
                <c:pt idx="1">
                  <c:v>0.11</c:v>
                </c:pt>
                <c:pt idx="2">
                  <c:v>0.15</c:v>
                </c:pt>
                <c:pt idx="3">
                  <c:v>0.17</c:v>
                </c:pt>
                <c:pt idx="4">
                  <c:v>0.19</c:v>
                </c:pt>
                <c:pt idx="5">
                  <c:v>0.2</c:v>
                </c:pt>
                <c:pt idx="6">
                  <c:v>0.22</c:v>
                </c:pt>
                <c:pt idx="7">
                  <c:v>0.31</c:v>
                </c:pt>
              </c:numCache>
            </c:numRef>
          </c:val>
          <c:extLst>
            <c:ext xmlns:c16="http://schemas.microsoft.com/office/drawing/2014/chart" uri="{C3380CC4-5D6E-409C-BE32-E72D297353CC}">
              <c16:uniqueId val="{00000000-FA6C-48AF-9E9F-C3E624D1BD81}"/>
            </c:ext>
          </c:extLst>
        </c:ser>
        <c:dLbls>
          <c:showLegendKey val="0"/>
          <c:showVal val="0"/>
          <c:showCatName val="0"/>
          <c:showSerName val="0"/>
          <c:showPercent val="0"/>
          <c:showBubbleSize val="0"/>
        </c:dLbls>
        <c:gapWidth val="182"/>
        <c:axId val="239407951"/>
        <c:axId val="626194159"/>
      </c:barChart>
      <c:catAx>
        <c:axId val="2394079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626194159"/>
        <c:crosses val="autoZero"/>
        <c:auto val="1"/>
        <c:lblAlgn val="ctr"/>
        <c:lblOffset val="100"/>
        <c:noMultiLvlLbl val="0"/>
      </c:catAx>
      <c:valAx>
        <c:axId val="62619415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39407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sng" strike="noStrike" kern="1200" spc="0" baseline="0">
                <a:solidFill>
                  <a:srgbClr val="1F1A62"/>
                </a:solidFill>
                <a:latin typeface="Helvetica Light" panose="020B0403020202020204"/>
                <a:ea typeface="+mn-ea"/>
                <a:cs typeface="+mn-cs"/>
              </a:defRPr>
            </a:pPr>
            <a:r>
              <a:rPr lang="en-US" sz="1600" b="1" u="sng">
                <a:solidFill>
                  <a:srgbClr val="1F1A62"/>
                </a:solidFill>
                <a:latin typeface="Helvetica Light" panose="020B0403020202020204"/>
              </a:rPr>
              <a:t>% of New Streaming</a:t>
            </a:r>
            <a:r>
              <a:rPr lang="en-US" sz="1600" b="1" u="sng" baseline="0">
                <a:solidFill>
                  <a:srgbClr val="1F1A62"/>
                </a:solidFill>
                <a:latin typeface="Helvetica Light" panose="020B0403020202020204"/>
              </a:rPr>
              <a:t> Service Subscribers by Subscription Type</a:t>
            </a:r>
          </a:p>
          <a:p>
            <a:pPr>
              <a:defRPr sz="1600" u="sng">
                <a:solidFill>
                  <a:srgbClr val="1F1A62"/>
                </a:solidFill>
                <a:latin typeface="Helvetica Light" panose="020B0403020202020204"/>
              </a:defRPr>
            </a:pPr>
            <a:r>
              <a:rPr lang="en-US" sz="1200" b="0" u="none" baseline="0">
                <a:solidFill>
                  <a:srgbClr val="1F1A62"/>
                </a:solidFill>
                <a:latin typeface="Helvetica Light" panose="020B0403020202020204"/>
              </a:rPr>
              <a:t>Paid vs. Free Subscription</a:t>
            </a:r>
            <a:endParaRPr lang="en-US" sz="1200" b="0" u="none">
              <a:solidFill>
                <a:srgbClr val="1F1A62"/>
              </a:solidFill>
              <a:latin typeface="Helvetica Light" panose="020B0403020202020204"/>
            </a:endParaRPr>
          </a:p>
        </c:rich>
      </c:tx>
      <c:layout>
        <c:manualLayout>
          <c:xMode val="edge"/>
          <c:yMode val="edge"/>
          <c:x val="0.14942574211787843"/>
          <c:y val="3.8146447701589883E-2"/>
        </c:manualLayout>
      </c:layout>
      <c:overlay val="0"/>
      <c:spPr>
        <a:noFill/>
        <a:ln>
          <a:noFill/>
        </a:ln>
        <a:effectLst/>
      </c:spPr>
      <c:txPr>
        <a:bodyPr rot="0" spcFirstLastPara="1" vertOverflow="ellipsis" vert="horz" wrap="square" anchor="ctr" anchorCtr="1"/>
        <a:lstStyle/>
        <a:p>
          <a:pPr>
            <a:defRPr sz="1600" b="0" i="0" u="sng" strike="noStrike" kern="1200" spc="0" baseline="0">
              <a:solidFill>
                <a:srgbClr val="1F1A62"/>
              </a:solidFill>
              <a:latin typeface="Helvetica Light" panose="020B0403020202020204"/>
              <a:ea typeface="+mn-ea"/>
              <a:cs typeface="+mn-cs"/>
            </a:defRPr>
          </a:pPr>
          <a:endParaRPr lang="en-US"/>
        </a:p>
      </c:txPr>
    </c:title>
    <c:autoTitleDeleted val="0"/>
    <c:plotArea>
      <c:layout>
        <c:manualLayout>
          <c:layoutTarget val="inner"/>
          <c:xMode val="edge"/>
          <c:yMode val="edge"/>
          <c:x val="0.31665360662118702"/>
          <c:y val="0.18822718832030166"/>
          <c:w val="0.5706456271894782"/>
          <c:h val="0.73144138351227816"/>
        </c:manualLayout>
      </c:layout>
      <c:barChart>
        <c:barDir val="bar"/>
        <c:grouping val="clustered"/>
        <c:varyColors val="0"/>
        <c:ser>
          <c:idx val="0"/>
          <c:order val="0"/>
          <c:tx>
            <c:strRef>
              <c:f>Sheet1!$B$1</c:f>
              <c:strCache>
                <c:ptCount val="1"/>
                <c:pt idx="0">
                  <c:v>Free Trial</c:v>
                </c:pt>
              </c:strCache>
            </c:strRef>
          </c:tx>
          <c:spPr>
            <a:solidFill>
              <a:srgbClr val="00C0F3"/>
            </a:solidFill>
            <a:ln w="19050">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1"/>
                <c:pt idx="0">
                  <c:v>Other streaming services*</c:v>
                </c:pt>
              </c:strCache>
            </c:strRef>
          </c:cat>
          <c:val>
            <c:numRef>
              <c:f>Sheet1!$B$2:$B$7</c:f>
              <c:numCache>
                <c:formatCode>0%</c:formatCode>
                <c:ptCount val="6"/>
                <c:pt idx="0">
                  <c:v>0.6</c:v>
                </c:pt>
                <c:pt idx="1">
                  <c:v>0.44</c:v>
                </c:pt>
                <c:pt idx="2">
                  <c:v>0.31</c:v>
                </c:pt>
                <c:pt idx="3">
                  <c:v>0.28000000000000003</c:v>
                </c:pt>
                <c:pt idx="4">
                  <c:v>0.24</c:v>
                </c:pt>
                <c:pt idx="5">
                  <c:v>0.23</c:v>
                </c:pt>
              </c:numCache>
            </c:numRef>
          </c:val>
          <c:extLst>
            <c:ext xmlns:c16="http://schemas.microsoft.com/office/drawing/2014/chart" uri="{C3380CC4-5D6E-409C-BE32-E72D297353CC}">
              <c16:uniqueId val="{0000000E-07F0-4919-8DEF-07B7F065A5CC}"/>
            </c:ext>
          </c:extLst>
        </c:ser>
        <c:ser>
          <c:idx val="1"/>
          <c:order val="1"/>
          <c:tx>
            <c:strRef>
              <c:f>Sheet1!$C$1</c:f>
              <c:strCache>
                <c:ptCount val="1"/>
                <c:pt idx="0">
                  <c:v>Paid Subscription</c:v>
                </c:pt>
              </c:strCache>
            </c:strRef>
          </c:tx>
          <c:spPr>
            <a:solidFill>
              <a:srgbClr val="1F1A62"/>
            </a:solidFill>
            <a:ln w="19050">
              <a:noFill/>
            </a:ln>
            <a:effectLst/>
          </c:spPr>
          <c:invertIfNegative val="0"/>
          <c:dPt>
            <c:idx val="1"/>
            <c:invertIfNegative val="0"/>
            <c:bubble3D val="0"/>
            <c:spPr>
              <a:solidFill>
                <a:srgbClr val="1F1A62"/>
              </a:solidFill>
              <a:ln w="19050">
                <a:noFill/>
              </a:ln>
              <a:effectLst/>
            </c:spPr>
            <c:extLst>
              <c:ext xmlns:c16="http://schemas.microsoft.com/office/drawing/2014/chart" uri="{C3380CC4-5D6E-409C-BE32-E72D297353CC}">
                <c16:uniqueId val="{00000001-366D-40DD-981D-36CB18E572E2}"/>
              </c:ext>
            </c:extLst>
          </c:dPt>
          <c:dPt>
            <c:idx val="2"/>
            <c:invertIfNegative val="0"/>
            <c:bubble3D val="0"/>
            <c:spPr>
              <a:solidFill>
                <a:srgbClr val="1F1A62"/>
              </a:solidFill>
              <a:ln w="19050">
                <a:noFill/>
              </a:ln>
              <a:effectLst/>
            </c:spPr>
            <c:extLst>
              <c:ext xmlns:c16="http://schemas.microsoft.com/office/drawing/2014/chart" uri="{C3380CC4-5D6E-409C-BE32-E72D297353CC}">
                <c16:uniqueId val="{00000003-366D-40DD-981D-36CB18E572E2}"/>
              </c:ext>
            </c:extLst>
          </c:dPt>
          <c:dPt>
            <c:idx val="3"/>
            <c:invertIfNegative val="0"/>
            <c:bubble3D val="0"/>
            <c:spPr>
              <a:solidFill>
                <a:srgbClr val="1F1A62"/>
              </a:solidFill>
              <a:ln w="19050">
                <a:noFill/>
              </a:ln>
              <a:effectLst/>
            </c:spPr>
            <c:extLst>
              <c:ext xmlns:c16="http://schemas.microsoft.com/office/drawing/2014/chart" uri="{C3380CC4-5D6E-409C-BE32-E72D297353CC}">
                <c16:uniqueId val="{00000005-366D-40DD-981D-36CB18E572E2}"/>
              </c:ext>
            </c:extLst>
          </c:dPt>
          <c:dPt>
            <c:idx val="4"/>
            <c:invertIfNegative val="0"/>
            <c:bubble3D val="0"/>
            <c:spPr>
              <a:solidFill>
                <a:srgbClr val="1F1A62"/>
              </a:solidFill>
              <a:ln w="19050">
                <a:noFill/>
              </a:ln>
              <a:effectLst/>
            </c:spPr>
            <c:extLst>
              <c:ext xmlns:c16="http://schemas.microsoft.com/office/drawing/2014/chart" uri="{C3380CC4-5D6E-409C-BE32-E72D297353CC}">
                <c16:uniqueId val="{00000007-366D-40DD-981D-36CB18E572E2}"/>
              </c:ext>
            </c:extLst>
          </c:dPt>
          <c:dPt>
            <c:idx val="5"/>
            <c:invertIfNegative val="0"/>
            <c:bubble3D val="0"/>
            <c:spPr>
              <a:solidFill>
                <a:srgbClr val="1F1A62"/>
              </a:solidFill>
              <a:ln w="19050">
                <a:noFill/>
              </a:ln>
              <a:effectLst/>
            </c:spPr>
            <c:extLst>
              <c:ext xmlns:c16="http://schemas.microsoft.com/office/drawing/2014/chart" uri="{C3380CC4-5D6E-409C-BE32-E72D297353CC}">
                <c16:uniqueId val="{00000009-366D-40DD-981D-36CB18E572E2}"/>
              </c:ext>
            </c:extLst>
          </c:dPt>
          <c:dLbls>
            <c:dLbl>
              <c:idx val="5"/>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66D-40DD-981D-36CB18E572E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1"/>
                <c:pt idx="0">
                  <c:v>Other streaming services*</c:v>
                </c:pt>
              </c:strCache>
            </c:strRef>
          </c:cat>
          <c:val>
            <c:numRef>
              <c:f>Sheet1!$C$2:$C$7</c:f>
              <c:numCache>
                <c:formatCode>0%</c:formatCode>
                <c:ptCount val="6"/>
                <c:pt idx="0">
                  <c:v>0.52</c:v>
                </c:pt>
                <c:pt idx="1">
                  <c:v>0.56000000000000005</c:v>
                </c:pt>
                <c:pt idx="2">
                  <c:v>0.69</c:v>
                </c:pt>
                <c:pt idx="3">
                  <c:v>0.72</c:v>
                </c:pt>
                <c:pt idx="4">
                  <c:v>0.76</c:v>
                </c:pt>
                <c:pt idx="5">
                  <c:v>0.77</c:v>
                </c:pt>
              </c:numCache>
            </c:numRef>
          </c:val>
          <c:extLst>
            <c:ext xmlns:c16="http://schemas.microsoft.com/office/drawing/2014/chart" uri="{C3380CC4-5D6E-409C-BE32-E72D297353CC}">
              <c16:uniqueId val="{0000000F-07F0-4919-8DEF-07B7F065A5CC}"/>
            </c:ext>
          </c:extLst>
        </c:ser>
        <c:dLbls>
          <c:showLegendKey val="0"/>
          <c:showVal val="0"/>
          <c:showCatName val="0"/>
          <c:showSerName val="0"/>
          <c:showPercent val="0"/>
          <c:showBubbleSize val="0"/>
        </c:dLbls>
        <c:gapWidth val="100"/>
        <c:axId val="1493664304"/>
        <c:axId val="1884325440"/>
      </c:barChart>
      <c:valAx>
        <c:axId val="1884325440"/>
        <c:scaling>
          <c:orientation val="minMax"/>
        </c:scaling>
        <c:delete val="1"/>
        <c:axPos val="b"/>
        <c:numFmt formatCode="0%" sourceLinked="1"/>
        <c:majorTickMark val="out"/>
        <c:minorTickMark val="none"/>
        <c:tickLblPos val="nextTo"/>
        <c:crossAx val="1493664304"/>
        <c:crosses val="autoZero"/>
        <c:crossBetween val="between"/>
      </c:valAx>
      <c:catAx>
        <c:axId val="1493664304"/>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8843254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25E-2"/>
          <c:y val="0.14788214388802601"/>
          <c:w val="0.96562499999999996"/>
          <c:h val="0.68229998985955898"/>
        </c:manualLayout>
      </c:layout>
      <c:barChart>
        <c:barDir val="col"/>
        <c:grouping val="clustered"/>
        <c:varyColors val="0"/>
        <c:ser>
          <c:idx val="0"/>
          <c:order val="0"/>
          <c:tx>
            <c:strRef>
              <c:f>Sheet1!$B$1</c:f>
              <c:strCache>
                <c:ptCount val="1"/>
                <c:pt idx="0">
                  <c:v>P18-24</c:v>
                </c:pt>
              </c:strCache>
            </c:strRef>
          </c:tx>
          <c:spPr>
            <a:solidFill>
              <a:srgbClr val="00C0F3"/>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1-C1AA-42DE-89B5-8F0AEECB42E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Sheet1!$B$2:$B$3</c:f>
              <c:numCache>
                <c:formatCode>0%</c:formatCode>
                <c:ptCount val="2"/>
                <c:pt idx="0">
                  <c:v>0.7</c:v>
                </c:pt>
                <c:pt idx="1">
                  <c:v>0.37</c:v>
                </c:pt>
              </c:numCache>
            </c:numRef>
          </c:val>
          <c:extLst>
            <c:ext xmlns:c16="http://schemas.microsoft.com/office/drawing/2014/chart" uri="{C3380CC4-5D6E-409C-BE32-E72D297353CC}">
              <c16:uniqueId val="{00000002-B4C0-4B90-841F-A4D594C5B7C9}"/>
            </c:ext>
          </c:extLst>
        </c:ser>
        <c:ser>
          <c:idx val="1"/>
          <c:order val="1"/>
          <c:tx>
            <c:strRef>
              <c:f>Sheet1!$C$1</c:f>
              <c:strCache>
                <c:ptCount val="1"/>
                <c:pt idx="0">
                  <c:v>P25-34</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Sheet1!$C$2:$C$3</c:f>
              <c:numCache>
                <c:formatCode>0%</c:formatCode>
                <c:ptCount val="2"/>
                <c:pt idx="0">
                  <c:v>0.57999999999999996</c:v>
                </c:pt>
                <c:pt idx="1">
                  <c:v>0.38</c:v>
                </c:pt>
              </c:numCache>
            </c:numRef>
          </c:val>
          <c:extLst>
            <c:ext xmlns:c16="http://schemas.microsoft.com/office/drawing/2014/chart" uri="{C3380CC4-5D6E-409C-BE32-E72D297353CC}">
              <c16:uniqueId val="{00000000-EDEA-49F2-A582-5B7E06A9D4B9}"/>
            </c:ext>
          </c:extLst>
        </c:ser>
        <c:ser>
          <c:idx val="2"/>
          <c:order val="2"/>
          <c:tx>
            <c:strRef>
              <c:f>Sheet1!$D$1</c:f>
              <c:strCache>
                <c:ptCount val="1"/>
                <c:pt idx="0">
                  <c:v>P35-44</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Sheet1!$D$2:$D$3</c:f>
              <c:numCache>
                <c:formatCode>0%</c:formatCode>
                <c:ptCount val="2"/>
                <c:pt idx="0">
                  <c:v>0.61</c:v>
                </c:pt>
                <c:pt idx="1">
                  <c:v>0.44</c:v>
                </c:pt>
              </c:numCache>
            </c:numRef>
          </c:val>
          <c:extLst>
            <c:ext xmlns:c16="http://schemas.microsoft.com/office/drawing/2014/chart" uri="{C3380CC4-5D6E-409C-BE32-E72D297353CC}">
              <c16:uniqueId val="{00000001-EDEA-49F2-A582-5B7E06A9D4B9}"/>
            </c:ext>
          </c:extLst>
        </c:ser>
        <c:ser>
          <c:idx val="4"/>
          <c:order val="3"/>
          <c:tx>
            <c:strRef>
              <c:f>Sheet1!$F$1</c:f>
              <c:strCache>
                <c:ptCount val="1"/>
                <c:pt idx="0">
                  <c:v>HHI $100k+</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Sheet1!$F$2:$F$3</c:f>
              <c:numCache>
                <c:formatCode>0%</c:formatCode>
                <c:ptCount val="2"/>
                <c:pt idx="0">
                  <c:v>0.61</c:v>
                </c:pt>
                <c:pt idx="1">
                  <c:v>0.37</c:v>
                </c:pt>
              </c:numCache>
            </c:numRef>
          </c:val>
          <c:extLst>
            <c:ext xmlns:c16="http://schemas.microsoft.com/office/drawing/2014/chart" uri="{C3380CC4-5D6E-409C-BE32-E72D297353CC}">
              <c16:uniqueId val="{00000005-EE37-42A9-AB84-C8782EF2CED2}"/>
            </c:ext>
          </c:extLst>
        </c:ser>
        <c:ser>
          <c:idx val="5"/>
          <c:order val="4"/>
          <c:tx>
            <c:strRef>
              <c:f>Sheet1!$G$1</c:f>
              <c:strCache>
                <c:ptCount val="1"/>
                <c:pt idx="0">
                  <c:v>HH w/ kids</c:v>
                </c:pt>
              </c:strCache>
            </c:strRef>
          </c:tx>
          <c:spPr>
            <a:solidFill>
              <a:srgbClr val="7ED2F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Sheet1!$G$2:$G$3</c:f>
              <c:numCache>
                <c:formatCode>0%</c:formatCode>
                <c:ptCount val="2"/>
                <c:pt idx="0">
                  <c:v>0.65</c:v>
                </c:pt>
                <c:pt idx="1">
                  <c:v>0.42</c:v>
                </c:pt>
              </c:numCache>
            </c:numRef>
          </c:val>
          <c:extLst>
            <c:ext xmlns:c16="http://schemas.microsoft.com/office/drawing/2014/chart" uri="{C3380CC4-5D6E-409C-BE32-E72D297353CC}">
              <c16:uniqueId val="{00000006-EE37-42A9-AB84-C8782EF2CED2}"/>
            </c:ext>
          </c:extLst>
        </c:ser>
        <c:dLbls>
          <c:showLegendKey val="0"/>
          <c:showVal val="0"/>
          <c:showCatName val="0"/>
          <c:showSerName val="0"/>
          <c:showPercent val="0"/>
          <c:showBubbleSize val="0"/>
        </c:dLbls>
        <c:gapWidth val="219"/>
        <c:overlap val="-27"/>
        <c:axId val="-2114212800"/>
        <c:axId val="-2124220848"/>
      </c:barChart>
      <c:catAx>
        <c:axId val="-211421280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2124220848"/>
        <c:crosses val="autoZero"/>
        <c:auto val="1"/>
        <c:lblAlgn val="ctr"/>
        <c:lblOffset val="100"/>
        <c:noMultiLvlLbl val="0"/>
      </c:catAx>
      <c:valAx>
        <c:axId val="-2124220848"/>
        <c:scaling>
          <c:orientation val="minMax"/>
        </c:scaling>
        <c:delete val="1"/>
        <c:axPos val="l"/>
        <c:numFmt formatCode="0%" sourceLinked="1"/>
        <c:majorTickMark val="out"/>
        <c:minorTickMark val="none"/>
        <c:tickLblPos val="nextTo"/>
        <c:crossAx val="-2114212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r>
              <a:rPr lang="en-US" sz="1600" b="1" u="sng">
                <a:solidFill>
                  <a:srgbClr val="1F1A62"/>
                </a:solidFill>
                <a:latin typeface="Helvetica Light" panose="020B0403020202020204"/>
              </a:rPr>
              <a:t>New</a:t>
            </a:r>
            <a:r>
              <a:rPr lang="en-US" sz="1600" b="1" u="sng" baseline="0">
                <a:solidFill>
                  <a:srgbClr val="1F1A62"/>
                </a:solidFill>
                <a:latin typeface="Helvetica Light" panose="020B0403020202020204"/>
              </a:rPr>
              <a:t> Budget Added By Media Type</a:t>
            </a:r>
          </a:p>
          <a:p>
            <a:pPr>
              <a:defRPr sz="1800" u="sng">
                <a:solidFill>
                  <a:srgbClr val="1F1A62"/>
                </a:solidFill>
                <a:latin typeface="Helvetica Light" panose="020B0403020202020204"/>
              </a:defRPr>
            </a:pPr>
            <a:r>
              <a:rPr lang="en-US" sz="1400" b="0" u="none" baseline="0">
                <a:solidFill>
                  <a:srgbClr val="1F1A62"/>
                </a:solidFill>
                <a:latin typeface="Helvetica Light" panose="020B0403020202020204"/>
              </a:rPr>
              <a:t>% of Advertisers Who Had New Budget Added</a:t>
            </a:r>
            <a:endParaRPr lang="en-US" sz="1400" b="0" u="none">
              <a:solidFill>
                <a:srgbClr val="1F1A62"/>
              </a:solidFill>
              <a:latin typeface="Helvetica Light" panose="020B0403020202020204"/>
            </a:endParaRPr>
          </a:p>
        </c:rich>
      </c:tx>
      <c:layout>
        <c:manualLayout>
          <c:xMode val="edge"/>
          <c:yMode val="edge"/>
          <c:x val="0.18215936422141821"/>
          <c:y val="4.108078983248141E-2"/>
        </c:manualLayout>
      </c:layout>
      <c:overlay val="0"/>
      <c:spPr>
        <a:noFill/>
        <a:ln>
          <a:noFill/>
        </a:ln>
        <a:effectLst/>
      </c:spPr>
      <c:txPr>
        <a:bodyPr rot="0" spcFirstLastPara="1" vertOverflow="ellipsis" vert="horz" wrap="square" anchor="ctr" anchorCtr="1"/>
        <a:lstStyle/>
        <a:p>
          <a:pPr>
            <a:defRPr sz="1800" b="0" i="0" u="sng" strike="noStrike" kern="1200" spc="0" baseline="0">
              <a:solidFill>
                <a:srgbClr val="1F1A62"/>
              </a:solidFill>
              <a:latin typeface="Helvetica Light" panose="020B0403020202020204"/>
              <a:ea typeface="+mn-ea"/>
              <a:cs typeface="+mn-cs"/>
            </a:defRPr>
          </a:pPr>
          <a:endParaRPr lang="en-US"/>
        </a:p>
      </c:txPr>
    </c:title>
    <c:autoTitleDeleted val="0"/>
    <c:plotArea>
      <c:layout>
        <c:manualLayout>
          <c:layoutTarget val="inner"/>
          <c:xMode val="edge"/>
          <c:yMode val="edge"/>
          <c:x val="0.49064671107491364"/>
          <c:y val="0.20876758323654238"/>
          <c:w val="0.46332280644170093"/>
          <c:h val="0.73144138351227816"/>
        </c:manualLayout>
      </c:layout>
      <c:barChart>
        <c:barDir val="bar"/>
        <c:grouping val="clustered"/>
        <c:varyColors val="0"/>
        <c:ser>
          <c:idx val="0"/>
          <c:order val="0"/>
          <c:tx>
            <c:strRef>
              <c:f>Sheet1!$B$1</c:f>
              <c:strCache>
                <c:ptCount val="1"/>
                <c:pt idx="0">
                  <c:v>New Budget Added</c:v>
                </c:pt>
              </c:strCache>
            </c:strRef>
          </c:tx>
          <c:spPr>
            <a:solidFill>
              <a:srgbClr val="E84A99"/>
            </a:solidFill>
            <a:ln w="19050">
              <a:noFill/>
            </a:ln>
            <a:effectLst/>
          </c:spPr>
          <c:invertIfNegative val="0"/>
          <c:dPt>
            <c:idx val="3"/>
            <c:invertIfNegative val="0"/>
            <c:bubble3D val="0"/>
            <c:spPr>
              <a:solidFill>
                <a:srgbClr val="E84A99"/>
              </a:solidFill>
              <a:ln w="19050">
                <a:noFill/>
              </a:ln>
              <a:effectLst/>
            </c:spPr>
            <c:extLst>
              <c:ext xmlns:c16="http://schemas.microsoft.com/office/drawing/2014/chart" uri="{C3380CC4-5D6E-409C-BE32-E72D297353CC}">
                <c16:uniqueId val="{00000007-2ED3-438F-B61D-F9F17EC55CBE}"/>
              </c:ext>
            </c:extLst>
          </c:dPt>
          <c:dPt>
            <c:idx val="4"/>
            <c:invertIfNegative val="0"/>
            <c:bubble3D val="0"/>
            <c:spPr>
              <a:solidFill>
                <a:srgbClr val="E84A99"/>
              </a:solidFill>
              <a:ln w="19050">
                <a:noFill/>
              </a:ln>
              <a:effectLst/>
            </c:spPr>
            <c:extLst>
              <c:ext xmlns:c16="http://schemas.microsoft.com/office/drawing/2014/chart" uri="{C3380CC4-5D6E-409C-BE32-E72D297353CC}">
                <c16:uniqueId val="{00000009-2ED3-438F-B61D-F9F17EC55CBE}"/>
              </c:ext>
            </c:extLst>
          </c:dPt>
          <c:dPt>
            <c:idx val="5"/>
            <c:invertIfNegative val="0"/>
            <c:bubble3D val="0"/>
            <c:spPr>
              <a:solidFill>
                <a:srgbClr val="E84A99"/>
              </a:solidFill>
              <a:ln w="19050">
                <a:noFill/>
              </a:ln>
              <a:effectLst/>
            </c:spPr>
            <c:extLst>
              <c:ext xmlns:c16="http://schemas.microsoft.com/office/drawing/2014/chart" uri="{C3380CC4-5D6E-409C-BE32-E72D297353CC}">
                <c16:uniqueId val="{0000000B-2ED3-438F-B61D-F9F17EC55CBE}"/>
              </c:ext>
            </c:extLst>
          </c:dPt>
          <c:dPt>
            <c:idx val="6"/>
            <c:invertIfNegative val="0"/>
            <c:bubble3D val="0"/>
            <c:spPr>
              <a:solidFill>
                <a:srgbClr val="E84A99"/>
              </a:solidFill>
              <a:ln w="19050">
                <a:noFill/>
              </a:ln>
              <a:effectLst/>
            </c:spPr>
            <c:extLst>
              <c:ext xmlns:c16="http://schemas.microsoft.com/office/drawing/2014/chart" uri="{C3380CC4-5D6E-409C-BE32-E72D297353CC}">
                <c16:uniqueId val="{0000000D-2ED3-438F-B61D-F9F17EC55CBE}"/>
              </c:ext>
            </c:extLst>
          </c:dPt>
          <c:dPt>
            <c:idx val="7"/>
            <c:invertIfNegative val="0"/>
            <c:bubble3D val="0"/>
            <c:spPr>
              <a:solidFill>
                <a:srgbClr val="E84A99"/>
              </a:solidFill>
              <a:ln w="19050">
                <a:noFill/>
              </a:ln>
              <a:effectLst/>
            </c:spPr>
            <c:extLst>
              <c:ext xmlns:c16="http://schemas.microsoft.com/office/drawing/2014/chart" uri="{C3380CC4-5D6E-409C-BE32-E72D297353CC}">
                <c16:uniqueId val="{00000009-F986-4239-8174-B158C2204899}"/>
              </c:ext>
            </c:extLst>
          </c:dPt>
          <c:dPt>
            <c:idx val="8"/>
            <c:invertIfNegative val="0"/>
            <c:bubble3D val="0"/>
            <c:spPr>
              <a:solidFill>
                <a:srgbClr val="E84A99"/>
              </a:solidFill>
              <a:ln w="19050">
                <a:noFill/>
              </a:ln>
              <a:effectLst/>
            </c:spPr>
            <c:extLst>
              <c:ext xmlns:c16="http://schemas.microsoft.com/office/drawing/2014/chart" uri="{C3380CC4-5D6E-409C-BE32-E72D297353CC}">
                <c16:uniqueId val="{0000000B-F986-4239-8174-B158C2204899}"/>
              </c:ext>
            </c:extLst>
          </c:dPt>
          <c:dPt>
            <c:idx val="9"/>
            <c:invertIfNegative val="0"/>
            <c:bubble3D val="0"/>
            <c:spPr>
              <a:solidFill>
                <a:srgbClr val="E84A99"/>
              </a:solidFill>
              <a:ln w="19050">
                <a:noFill/>
              </a:ln>
              <a:effectLst/>
            </c:spPr>
            <c:extLst>
              <c:ext xmlns:c16="http://schemas.microsoft.com/office/drawing/2014/chart" uri="{C3380CC4-5D6E-409C-BE32-E72D297353CC}">
                <c16:uniqueId val="{0000000D-F986-4239-8174-B158C2204899}"/>
              </c:ext>
            </c:extLst>
          </c:dPt>
          <c:dLbls>
            <c:dLbl>
              <c:idx val="9"/>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F986-4239-8174-B158C220489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Display</c:v>
                </c:pt>
                <c:pt idx="1">
                  <c:v>eCommerce</c:v>
                </c:pt>
                <c:pt idx="2">
                  <c:v>Linear TV (Broadcast)</c:v>
                </c:pt>
                <c:pt idx="3">
                  <c:v>Terrestrial Radio</c:v>
                </c:pt>
                <c:pt idx="4">
                  <c:v>Search (Paid)</c:v>
                </c:pt>
                <c:pt idx="5">
                  <c:v>Digital Audio</c:v>
                </c:pt>
                <c:pt idx="6">
                  <c:v>OTT/CTV</c:v>
                </c:pt>
                <c:pt idx="7">
                  <c:v>Linear TV (Cable)</c:v>
                </c:pt>
                <c:pt idx="8">
                  <c:v>Digital Video</c:v>
                </c:pt>
                <c:pt idx="9">
                  <c:v>Social Media (Paid)</c:v>
                </c:pt>
              </c:strCache>
            </c:strRef>
          </c:cat>
          <c:val>
            <c:numRef>
              <c:f>Sheet1!$B$2:$B$11</c:f>
              <c:numCache>
                <c:formatCode>0%</c:formatCode>
                <c:ptCount val="10"/>
                <c:pt idx="0">
                  <c:v>0.17</c:v>
                </c:pt>
                <c:pt idx="1">
                  <c:v>0.17</c:v>
                </c:pt>
                <c:pt idx="2">
                  <c:v>0.25</c:v>
                </c:pt>
                <c:pt idx="3">
                  <c:v>0.25</c:v>
                </c:pt>
                <c:pt idx="4">
                  <c:v>0.31</c:v>
                </c:pt>
                <c:pt idx="5">
                  <c:v>0.33</c:v>
                </c:pt>
                <c:pt idx="6">
                  <c:v>0.43</c:v>
                </c:pt>
                <c:pt idx="7">
                  <c:v>0.43</c:v>
                </c:pt>
                <c:pt idx="8">
                  <c:v>0.44</c:v>
                </c:pt>
                <c:pt idx="9">
                  <c:v>0.64</c:v>
                </c:pt>
              </c:numCache>
            </c:numRef>
          </c:val>
          <c:extLst>
            <c:ext xmlns:c16="http://schemas.microsoft.com/office/drawing/2014/chart" uri="{C3380CC4-5D6E-409C-BE32-E72D297353CC}">
              <c16:uniqueId val="{0000000E-2ED3-438F-B61D-F9F17EC55CBE}"/>
            </c:ext>
          </c:extLst>
        </c:ser>
        <c:dLbls>
          <c:showLegendKey val="0"/>
          <c:showVal val="0"/>
          <c:showCatName val="0"/>
          <c:showSerName val="0"/>
          <c:showPercent val="0"/>
          <c:showBubbleSize val="0"/>
        </c:dLbls>
        <c:gapWidth val="100"/>
        <c:axId val="1493664304"/>
        <c:axId val="1884325440"/>
      </c:barChart>
      <c:valAx>
        <c:axId val="1884325440"/>
        <c:scaling>
          <c:orientation val="minMax"/>
        </c:scaling>
        <c:delete val="1"/>
        <c:axPos val="b"/>
        <c:numFmt formatCode="0%" sourceLinked="1"/>
        <c:majorTickMark val="out"/>
        <c:minorTickMark val="none"/>
        <c:tickLblPos val="nextTo"/>
        <c:crossAx val="1493664304"/>
        <c:crosses val="autoZero"/>
        <c:crossBetween val="between"/>
      </c:valAx>
      <c:catAx>
        <c:axId val="1493664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88432544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r>
              <a:rPr lang="en-US" sz="1600" b="1" u="sng"/>
              <a:t>US OTT Revenue</a:t>
            </a:r>
          </a:p>
          <a:p>
            <a:pPr>
              <a:defRPr sz="2000"/>
            </a:pPr>
            <a:r>
              <a:rPr lang="en-US" sz="1600"/>
              <a:t>$ in billions</a:t>
            </a:r>
          </a:p>
        </c:rich>
      </c:tx>
      <c:layout>
        <c:manualLayout>
          <c:xMode val="edge"/>
          <c:yMode val="edge"/>
          <c:x val="0.38422073351273839"/>
          <c:y val="6.660211931432755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9913438081606904E-2"/>
          <c:y val="5.1474392646222604E-2"/>
          <c:w val="0.96017308316213745"/>
          <c:h val="0.8439253615378266"/>
        </c:manualLayout>
      </c:layout>
      <c:barChart>
        <c:barDir val="col"/>
        <c:grouping val="clustered"/>
        <c:varyColors val="0"/>
        <c:ser>
          <c:idx val="0"/>
          <c:order val="0"/>
          <c:tx>
            <c:strRef>
              <c:f>Sheet1!$B$1</c:f>
              <c:strCache>
                <c:ptCount val="1"/>
                <c:pt idx="0">
                  <c:v>Series 1</c:v>
                </c:pt>
              </c:strCache>
            </c:strRef>
          </c:tx>
          <c:spPr>
            <a:solidFill>
              <a:srgbClr val="00C0F3"/>
            </a:solidFill>
            <a:ln>
              <a:noFill/>
            </a:ln>
            <a:effectLst/>
          </c:spPr>
          <c:invertIfNegative val="0"/>
          <c:dPt>
            <c:idx val="0"/>
            <c:invertIfNegative val="0"/>
            <c:bubble3D val="0"/>
            <c:spPr>
              <a:solidFill>
                <a:srgbClr val="E84A99"/>
              </a:solidFill>
              <a:ln>
                <a:noFill/>
              </a:ln>
              <a:effectLst/>
            </c:spPr>
            <c:extLst>
              <c:ext xmlns:c16="http://schemas.microsoft.com/office/drawing/2014/chart" uri="{C3380CC4-5D6E-409C-BE32-E72D297353CC}">
                <c16:uniqueId val="{00000001-7EB8-48F4-B9EB-5E0F51D304F9}"/>
              </c:ext>
            </c:extLst>
          </c:dPt>
          <c:dPt>
            <c:idx val="2"/>
            <c:invertIfNegative val="0"/>
            <c:bubble3D val="0"/>
            <c:spPr>
              <a:solidFill>
                <a:srgbClr val="E84A99"/>
              </a:solidFill>
              <a:ln>
                <a:noFill/>
              </a:ln>
              <a:effectLst/>
            </c:spPr>
            <c:extLst>
              <c:ext xmlns:c16="http://schemas.microsoft.com/office/drawing/2014/chart" uri="{C3380CC4-5D6E-409C-BE32-E72D297353CC}">
                <c16:uniqueId val="{00000003-7EB8-48F4-B9EB-5E0F51D304F9}"/>
              </c:ext>
            </c:extLst>
          </c:dPt>
          <c:dLbls>
            <c:dLbl>
              <c:idx val="2"/>
              <c:spPr>
                <a:noFill/>
                <a:ln>
                  <a:noFill/>
                </a:ln>
                <a:effectLst/>
              </c:spPr>
              <c:txPr>
                <a:bodyPr rot="0" spcFirstLastPara="1" vertOverflow="ellipsis" vert="horz" wrap="square" anchor="ctr" anchorCtr="1"/>
                <a:lstStyle/>
                <a:p>
                  <a:pPr algn="ct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EB8-48F4-B9EB-5E0F51D304F9}"/>
                </c:ext>
              </c:extLst>
            </c:dLbl>
            <c:spPr>
              <a:noFill/>
              <a:ln>
                <a:noFill/>
              </a:ln>
              <a:effectLst/>
            </c:spPr>
            <c:txPr>
              <a:bodyPr rot="0" spcFirstLastPara="1" vertOverflow="ellipsis" vert="horz" wrap="square" anchor="ctr" anchorCtr="1"/>
              <a:lstStyle/>
              <a:p>
                <a:pP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2">
                  <c:v>2025</c:v>
                </c:pt>
              </c:numCache>
            </c:numRef>
          </c:cat>
          <c:val>
            <c:numRef>
              <c:f>Sheet1!$B$2:$B$4</c:f>
              <c:numCache>
                <c:formatCode>General</c:formatCode>
                <c:ptCount val="3"/>
                <c:pt idx="0" formatCode="&quot;$&quot;#,##0.0">
                  <c:v>35</c:v>
                </c:pt>
                <c:pt idx="2" formatCode="&quot;$&quot;#,##0.0">
                  <c:v>68</c:v>
                </c:pt>
              </c:numCache>
            </c:numRef>
          </c:val>
          <c:extLst>
            <c:ext xmlns:c16="http://schemas.microsoft.com/office/drawing/2014/chart" uri="{C3380CC4-5D6E-409C-BE32-E72D297353CC}">
              <c16:uniqueId val="{00000004-7EB8-48F4-B9EB-5E0F51D304F9}"/>
            </c:ext>
          </c:extLst>
        </c:ser>
        <c:dLbls>
          <c:showLegendKey val="0"/>
          <c:showVal val="0"/>
          <c:showCatName val="0"/>
          <c:showSerName val="0"/>
          <c:showPercent val="0"/>
          <c:showBubbleSize val="0"/>
        </c:dLbls>
        <c:gapWidth val="219"/>
        <c:overlap val="-27"/>
        <c:axId val="284215952"/>
        <c:axId val="284216344"/>
      </c:barChart>
      <c:catAx>
        <c:axId val="28421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284216344"/>
        <c:crosses val="autoZero"/>
        <c:auto val="1"/>
        <c:lblAlgn val="ctr"/>
        <c:lblOffset val="100"/>
        <c:noMultiLvlLbl val="0"/>
      </c:catAx>
      <c:valAx>
        <c:axId val="284216344"/>
        <c:scaling>
          <c:orientation val="minMax"/>
        </c:scaling>
        <c:delete val="1"/>
        <c:axPos val="l"/>
        <c:numFmt formatCode="&quot;$&quot;#,##0.0" sourceLinked="1"/>
        <c:majorTickMark val="none"/>
        <c:minorTickMark val="none"/>
        <c:tickLblPos val="nextTo"/>
        <c:crossAx val="28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25E-2"/>
          <c:y val="0.14788214388802629"/>
          <c:w val="0.96562499999999996"/>
          <c:h val="0.68229998985955931"/>
        </c:manualLayout>
      </c:layout>
      <c:barChart>
        <c:barDir val="col"/>
        <c:grouping val="clustered"/>
        <c:varyColors val="0"/>
        <c:ser>
          <c:idx val="0"/>
          <c:order val="0"/>
          <c:tx>
            <c:strRef>
              <c:f>Sheet1!$B$1</c:f>
              <c:strCache>
                <c:ptCount val="1"/>
                <c:pt idx="0">
                  <c:v>Total Respondents</c:v>
                </c:pt>
              </c:strCache>
            </c:strRef>
          </c:tx>
          <c:spPr>
            <a:solidFill>
              <a:srgbClr val="00C0F3"/>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1-46CF-411B-BA08-198046B85EA0}"/>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Sheet1!$B$2:$B$3</c:f>
              <c:numCache>
                <c:formatCode>0%</c:formatCode>
                <c:ptCount val="2"/>
                <c:pt idx="0">
                  <c:v>0.54</c:v>
                </c:pt>
                <c:pt idx="1">
                  <c:v>0.31</c:v>
                </c:pt>
              </c:numCache>
            </c:numRef>
          </c:val>
          <c:extLst>
            <c:ext xmlns:c16="http://schemas.microsoft.com/office/drawing/2014/chart" uri="{C3380CC4-5D6E-409C-BE32-E72D297353CC}">
              <c16:uniqueId val="{00000002-B4C0-4B90-841F-A4D594C5B7C9}"/>
            </c:ext>
          </c:extLst>
        </c:ser>
        <c:ser>
          <c:idx val="1"/>
          <c:order val="1"/>
          <c:tx>
            <c:strRef>
              <c:f>Sheet1!$C$1</c:f>
              <c:strCache>
                <c:ptCount val="1"/>
                <c:pt idx="0">
                  <c:v>Hispanic</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Sheet1!$C$2:$C$3</c:f>
              <c:numCache>
                <c:formatCode>0%</c:formatCode>
                <c:ptCount val="2"/>
                <c:pt idx="0">
                  <c:v>0.67</c:v>
                </c:pt>
                <c:pt idx="1">
                  <c:v>0.35</c:v>
                </c:pt>
              </c:numCache>
            </c:numRef>
          </c:val>
          <c:extLst>
            <c:ext xmlns:c16="http://schemas.microsoft.com/office/drawing/2014/chart" uri="{C3380CC4-5D6E-409C-BE32-E72D297353CC}">
              <c16:uniqueId val="{00000000-EDEA-49F2-A582-5B7E06A9D4B9}"/>
            </c:ext>
          </c:extLst>
        </c:ser>
        <c:ser>
          <c:idx val="2"/>
          <c:order val="2"/>
          <c:tx>
            <c:strRef>
              <c:f>Sheet1!$D$1</c:f>
              <c:strCache>
                <c:ptCount val="1"/>
                <c:pt idx="0">
                  <c:v>Non-Hispanic White</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Sheet1!$D$2:$D$3</c:f>
              <c:numCache>
                <c:formatCode>0%</c:formatCode>
                <c:ptCount val="2"/>
                <c:pt idx="0">
                  <c:v>0.5</c:v>
                </c:pt>
                <c:pt idx="1">
                  <c:v>0.28999999999999998</c:v>
                </c:pt>
              </c:numCache>
            </c:numRef>
          </c:val>
          <c:extLst>
            <c:ext xmlns:c16="http://schemas.microsoft.com/office/drawing/2014/chart" uri="{C3380CC4-5D6E-409C-BE32-E72D297353CC}">
              <c16:uniqueId val="{00000001-EDEA-49F2-A582-5B7E06A9D4B9}"/>
            </c:ext>
          </c:extLst>
        </c:ser>
        <c:ser>
          <c:idx val="3"/>
          <c:order val="3"/>
          <c:tx>
            <c:strRef>
              <c:f>Sheet1!$E$1</c:f>
              <c:strCache>
                <c:ptCount val="1"/>
                <c:pt idx="0">
                  <c:v>Non-Hispanic Black</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SVOD Service</c:v>
                </c:pt>
                <c:pt idx="1">
                  <c:v>AVOD Service</c:v>
                </c:pt>
              </c:strCache>
            </c:strRef>
          </c:cat>
          <c:val>
            <c:numRef>
              <c:f>Sheet1!$E$2:$E$3</c:f>
              <c:numCache>
                <c:formatCode>0%</c:formatCode>
                <c:ptCount val="2"/>
                <c:pt idx="0">
                  <c:v>0.55000000000000004</c:v>
                </c:pt>
                <c:pt idx="1">
                  <c:v>0.36</c:v>
                </c:pt>
              </c:numCache>
            </c:numRef>
          </c:val>
          <c:extLst>
            <c:ext xmlns:c16="http://schemas.microsoft.com/office/drawing/2014/chart" uri="{C3380CC4-5D6E-409C-BE32-E72D297353CC}">
              <c16:uniqueId val="{00000000-7A94-421B-879C-18C12752EEA0}"/>
            </c:ext>
          </c:extLst>
        </c:ser>
        <c:dLbls>
          <c:showLegendKey val="0"/>
          <c:showVal val="0"/>
          <c:showCatName val="0"/>
          <c:showSerName val="0"/>
          <c:showPercent val="0"/>
          <c:showBubbleSize val="0"/>
        </c:dLbls>
        <c:gapWidth val="219"/>
        <c:overlap val="-27"/>
        <c:axId val="920541368"/>
        <c:axId val="920542008"/>
      </c:barChart>
      <c:catAx>
        <c:axId val="9205413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920542008"/>
        <c:crosses val="autoZero"/>
        <c:auto val="1"/>
        <c:lblAlgn val="ctr"/>
        <c:lblOffset val="100"/>
        <c:noMultiLvlLbl val="0"/>
      </c:catAx>
      <c:valAx>
        <c:axId val="920542008"/>
        <c:scaling>
          <c:orientation val="minMax"/>
        </c:scaling>
        <c:delete val="1"/>
        <c:axPos val="l"/>
        <c:numFmt formatCode="0%" sourceLinked="1"/>
        <c:majorTickMark val="out"/>
        <c:minorTickMark val="none"/>
        <c:tickLblPos val="nextTo"/>
        <c:crossAx val="920541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P18-34</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Sheet1!$B$2</c:f>
              <c:numCache>
                <c:formatCode>0%</c:formatCode>
                <c:ptCount val="1"/>
                <c:pt idx="0">
                  <c:v>0.62</c:v>
                </c:pt>
              </c:numCache>
            </c:numRef>
          </c:val>
          <c:extLst>
            <c:ext xmlns:c16="http://schemas.microsoft.com/office/drawing/2014/chart" uri="{C3380CC4-5D6E-409C-BE32-E72D297353CC}">
              <c16:uniqueId val="{00000000-F87F-4346-BF28-D4E5A7D50817}"/>
            </c:ext>
          </c:extLst>
        </c:ser>
        <c:ser>
          <c:idx val="1"/>
          <c:order val="1"/>
          <c:tx>
            <c:strRef>
              <c:f>Sheet1!$C$1</c:f>
              <c:strCache>
                <c:ptCount val="1"/>
                <c:pt idx="0">
                  <c:v>P35-44</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Sheet1!$C$2</c:f>
              <c:numCache>
                <c:formatCode>0%</c:formatCode>
                <c:ptCount val="1"/>
                <c:pt idx="0">
                  <c:v>0.72</c:v>
                </c:pt>
              </c:numCache>
            </c:numRef>
          </c:val>
          <c:extLst>
            <c:ext xmlns:c16="http://schemas.microsoft.com/office/drawing/2014/chart" uri="{C3380CC4-5D6E-409C-BE32-E72D297353CC}">
              <c16:uniqueId val="{00000001-F87F-4346-BF28-D4E5A7D50817}"/>
            </c:ext>
          </c:extLst>
        </c:ser>
        <c:ser>
          <c:idx val="2"/>
          <c:order val="2"/>
          <c:tx>
            <c:strRef>
              <c:f>Sheet1!$D$1</c:f>
              <c:strCache>
                <c:ptCount val="1"/>
                <c:pt idx="0">
                  <c:v>HHI $100k+</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Sheet1!$D$2</c:f>
              <c:numCache>
                <c:formatCode>0%</c:formatCode>
                <c:ptCount val="1"/>
                <c:pt idx="0">
                  <c:v>0.68</c:v>
                </c:pt>
              </c:numCache>
            </c:numRef>
          </c:val>
          <c:extLst>
            <c:ext xmlns:c16="http://schemas.microsoft.com/office/drawing/2014/chart" uri="{C3380CC4-5D6E-409C-BE32-E72D297353CC}">
              <c16:uniqueId val="{00000002-F87F-4346-BF28-D4E5A7D50817}"/>
            </c:ext>
          </c:extLst>
        </c:ser>
        <c:ser>
          <c:idx val="3"/>
          <c:order val="3"/>
          <c:tx>
            <c:strRef>
              <c:f>Sheet1!$E$1</c:f>
              <c:strCache>
                <c:ptCount val="1"/>
                <c:pt idx="0">
                  <c:v>Married</c:v>
                </c:pt>
              </c:strCache>
            </c:strRef>
          </c:tx>
          <c:spPr>
            <a:solidFill>
              <a:srgbClr val="FFE9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Sheet1!$E$2</c:f>
              <c:numCache>
                <c:formatCode>0%</c:formatCode>
                <c:ptCount val="1"/>
                <c:pt idx="0">
                  <c:v>0.57999999999999996</c:v>
                </c:pt>
              </c:numCache>
            </c:numRef>
          </c:val>
          <c:extLst>
            <c:ext xmlns:c16="http://schemas.microsoft.com/office/drawing/2014/chart" uri="{C3380CC4-5D6E-409C-BE32-E72D297353CC}">
              <c16:uniqueId val="{00000003-F87F-4346-BF28-D4E5A7D50817}"/>
            </c:ext>
          </c:extLst>
        </c:ser>
        <c:ser>
          <c:idx val="4"/>
          <c:order val="4"/>
          <c:tx>
            <c:strRef>
              <c:f>Sheet1!$F$1</c:f>
              <c:strCache>
                <c:ptCount val="1"/>
                <c:pt idx="0">
                  <c:v>HH w/ Kids</c:v>
                </c:pt>
              </c:strCache>
            </c:strRef>
          </c:tx>
          <c:spPr>
            <a:solidFill>
              <a:srgbClr val="7ED2F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Sheet1!$F$2</c:f>
              <c:numCache>
                <c:formatCode>0%</c:formatCode>
                <c:ptCount val="1"/>
                <c:pt idx="0">
                  <c:v>0.7</c:v>
                </c:pt>
              </c:numCache>
            </c:numRef>
          </c:val>
          <c:extLst>
            <c:ext xmlns:c16="http://schemas.microsoft.com/office/drawing/2014/chart" uri="{C3380CC4-5D6E-409C-BE32-E72D297353CC}">
              <c16:uniqueId val="{00000004-F87F-4346-BF28-D4E5A7D50817}"/>
            </c:ext>
          </c:extLst>
        </c:ser>
        <c:ser>
          <c:idx val="5"/>
          <c:order val="5"/>
          <c:tx>
            <c:strRef>
              <c:f>Sheet1!$G$1</c:f>
              <c:strCache>
                <c:ptCount val="1"/>
                <c:pt idx="0">
                  <c:v>Hispanic</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Sheet1!$G$2</c:f>
              <c:numCache>
                <c:formatCode>0%</c:formatCode>
                <c:ptCount val="1"/>
                <c:pt idx="0">
                  <c:v>0.63</c:v>
                </c:pt>
              </c:numCache>
            </c:numRef>
          </c:val>
          <c:extLst>
            <c:ext xmlns:c16="http://schemas.microsoft.com/office/drawing/2014/chart" uri="{C3380CC4-5D6E-409C-BE32-E72D297353CC}">
              <c16:uniqueId val="{00000005-F87F-4346-BF28-D4E5A7D50817}"/>
            </c:ext>
          </c:extLst>
        </c:ser>
        <c:ser>
          <c:idx val="6"/>
          <c:order val="6"/>
          <c:tx>
            <c:strRef>
              <c:f>Sheet1!$H$1</c:f>
              <c:strCache>
                <c:ptCount val="1"/>
                <c:pt idx="0">
                  <c:v>Non-Hispanic Black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learned how to use more features on my smart TV or a TV related device/platform</c:v>
                </c:pt>
              </c:strCache>
            </c:strRef>
          </c:cat>
          <c:val>
            <c:numRef>
              <c:f>Sheet1!$H$2</c:f>
              <c:numCache>
                <c:formatCode>0%</c:formatCode>
                <c:ptCount val="1"/>
                <c:pt idx="0">
                  <c:v>0.66</c:v>
                </c:pt>
              </c:numCache>
            </c:numRef>
          </c:val>
          <c:extLst>
            <c:ext xmlns:c16="http://schemas.microsoft.com/office/drawing/2014/chart" uri="{C3380CC4-5D6E-409C-BE32-E72D297353CC}">
              <c16:uniqueId val="{00000006-F87F-4346-BF28-D4E5A7D50817}"/>
            </c:ext>
          </c:extLst>
        </c:ser>
        <c:dLbls>
          <c:showLegendKey val="0"/>
          <c:showVal val="0"/>
          <c:showCatName val="0"/>
          <c:showSerName val="0"/>
          <c:showPercent val="0"/>
          <c:showBubbleSize val="0"/>
        </c:dLbls>
        <c:gapWidth val="219"/>
        <c:overlap val="-27"/>
        <c:axId val="47989248"/>
        <c:axId val="32693696"/>
      </c:barChart>
      <c:catAx>
        <c:axId val="4798924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E3E9F1"/>
                </a:solidFill>
                <a:latin typeface="+mn-lt"/>
                <a:ea typeface="+mn-ea"/>
                <a:cs typeface="+mn-cs"/>
              </a:defRPr>
            </a:pPr>
            <a:endParaRPr lang="en-US"/>
          </a:p>
        </c:txPr>
        <c:crossAx val="32693696"/>
        <c:crosses val="autoZero"/>
        <c:auto val="1"/>
        <c:lblAlgn val="ctr"/>
        <c:lblOffset val="100"/>
        <c:noMultiLvlLbl val="0"/>
      </c:catAx>
      <c:valAx>
        <c:axId val="32693696"/>
        <c:scaling>
          <c:orientation val="minMax"/>
        </c:scaling>
        <c:delete val="1"/>
        <c:axPos val="l"/>
        <c:numFmt formatCode="0%" sourceLinked="1"/>
        <c:majorTickMark val="none"/>
        <c:minorTickMark val="none"/>
        <c:tickLblPos val="nextTo"/>
        <c:crossAx val="47989248"/>
        <c:crosses val="autoZero"/>
        <c:crossBetween val="between"/>
      </c:valAx>
      <c:spPr>
        <a:noFill/>
        <a:ln>
          <a:noFill/>
        </a:ln>
        <a:effectLst/>
      </c:spPr>
    </c:plotArea>
    <c:legend>
      <c:legendPos val="t"/>
      <c:layout>
        <c:manualLayout>
          <c:xMode val="edge"/>
          <c:yMode val="edge"/>
          <c:x val="1.6652479671292714E-2"/>
          <c:y val="2.3965783654392014E-2"/>
          <c:w val="0.96897555526822399"/>
          <c:h val="0.2262936097848331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r>
              <a:rPr lang="en-US" sz="1600" b="1" u="sng"/>
              <a:t>Streaming Services HH Reach % Growth</a:t>
            </a:r>
          </a:p>
          <a:p>
            <a:pPr>
              <a:defRPr sz="1600"/>
            </a:pPr>
            <a:r>
              <a:rPr lang="en-US" sz="1600"/>
              <a:t>Januar</a:t>
            </a:r>
            <a:r>
              <a:rPr lang="en-US" sz="1600" baseline="0"/>
              <a:t>y 2020 vs. March 2020</a:t>
            </a:r>
            <a:endParaRPr lang="en-US" sz="1600"/>
          </a:p>
        </c:rich>
      </c:tx>
      <c:layout>
        <c:manualLayout>
          <c:xMode val="edge"/>
          <c:yMode val="edge"/>
          <c:x val="0.29748994773430254"/>
          <c:y val="3.645068406727538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9913438081606904E-2"/>
          <c:y val="0.32324208114550168"/>
          <c:w val="0.96017308316213745"/>
          <c:h val="0.57215763039222822"/>
        </c:manualLayout>
      </c:layout>
      <c:barChart>
        <c:barDir val="col"/>
        <c:grouping val="clustered"/>
        <c:varyColors val="0"/>
        <c:ser>
          <c:idx val="0"/>
          <c:order val="0"/>
          <c:tx>
            <c:strRef>
              <c:f>Sheet1!$B$1</c:f>
              <c:strCache>
                <c:ptCount val="1"/>
                <c:pt idx="0">
                  <c:v>20-Jan</c:v>
                </c:pt>
              </c:strCache>
            </c:strRef>
          </c:tx>
          <c:spPr>
            <a:solidFill>
              <a:srgbClr val="1F1A62"/>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1-45B9-4361-A32C-136B533B797E}"/>
              </c:ext>
            </c:extLst>
          </c:dPt>
          <c:dPt>
            <c:idx val="1"/>
            <c:invertIfNegative val="0"/>
            <c:bubble3D val="0"/>
            <c:spPr>
              <a:solidFill>
                <a:srgbClr val="1F1A62"/>
              </a:solidFill>
              <a:ln>
                <a:noFill/>
              </a:ln>
              <a:effectLst/>
            </c:spPr>
            <c:extLst>
              <c:ext xmlns:c16="http://schemas.microsoft.com/office/drawing/2014/chart" uri="{C3380CC4-5D6E-409C-BE32-E72D297353CC}">
                <c16:uniqueId val="{00000003-45B9-4361-A32C-136B533B797E}"/>
              </c:ext>
            </c:extLst>
          </c:dPt>
          <c:dLbls>
            <c:dLbl>
              <c:idx val="0"/>
              <c:spPr>
                <a:noFill/>
                <a:ln>
                  <a:noFill/>
                </a:ln>
                <a:effectLst/>
              </c:spPr>
              <c:txPr>
                <a:bodyPr rot="0" spcFirstLastPara="1" vertOverflow="ellipsis" vert="horz" wrap="square" anchor="ctr" anchorCtr="1"/>
                <a:lstStyle/>
                <a:p>
                  <a:pPr algn="ct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5B9-4361-A32C-136B533B797E}"/>
                </c:ext>
              </c:extLst>
            </c:dLbl>
            <c:spPr>
              <a:noFill/>
              <a:ln>
                <a:noFill/>
              </a:ln>
              <a:effectLst/>
            </c:spPr>
            <c:txPr>
              <a:bodyPr rot="0" spcFirstLastPara="1" vertOverflow="ellipsis" vert="horz" wrap="square" anchor="ctr" anchorCtr="1"/>
              <a:lstStyle/>
              <a:p>
                <a:pP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Subscription</c:v>
                </c:pt>
                <c:pt idx="1">
                  <c:v>Ad-Supported</c:v>
                </c:pt>
              </c:strCache>
            </c:strRef>
          </c:cat>
          <c:val>
            <c:numRef>
              <c:f>Sheet1!$B$2:$B$3</c:f>
              <c:numCache>
                <c:formatCode>#,##0</c:formatCode>
                <c:ptCount val="2"/>
                <c:pt idx="0">
                  <c:v>54626000</c:v>
                </c:pt>
                <c:pt idx="1">
                  <c:v>57466000</c:v>
                </c:pt>
              </c:numCache>
            </c:numRef>
          </c:val>
          <c:extLst>
            <c:ext xmlns:c16="http://schemas.microsoft.com/office/drawing/2014/chart" uri="{C3380CC4-5D6E-409C-BE32-E72D297353CC}">
              <c16:uniqueId val="{00000006-45B9-4361-A32C-136B533B797E}"/>
            </c:ext>
          </c:extLst>
        </c:ser>
        <c:ser>
          <c:idx val="1"/>
          <c:order val="1"/>
          <c:tx>
            <c:strRef>
              <c:f>Sheet1!$C$1</c:f>
              <c:strCache>
                <c:ptCount val="1"/>
                <c:pt idx="0">
                  <c:v>20-Mar</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Subscription</c:v>
                </c:pt>
                <c:pt idx="1">
                  <c:v>Ad-Supported</c:v>
                </c:pt>
              </c:strCache>
            </c:strRef>
          </c:cat>
          <c:val>
            <c:numRef>
              <c:f>Sheet1!$C$2:$C$3</c:f>
              <c:numCache>
                <c:formatCode>#,##0</c:formatCode>
                <c:ptCount val="2"/>
                <c:pt idx="0">
                  <c:v>60447000</c:v>
                </c:pt>
                <c:pt idx="1">
                  <c:v>63609000</c:v>
                </c:pt>
              </c:numCache>
            </c:numRef>
          </c:val>
          <c:extLst>
            <c:ext xmlns:c16="http://schemas.microsoft.com/office/drawing/2014/chart" uri="{C3380CC4-5D6E-409C-BE32-E72D297353CC}">
              <c16:uniqueId val="{00000007-45B9-4361-A32C-136B533B797E}"/>
            </c:ext>
          </c:extLst>
        </c:ser>
        <c:dLbls>
          <c:showLegendKey val="0"/>
          <c:showVal val="0"/>
          <c:showCatName val="0"/>
          <c:showSerName val="0"/>
          <c:showPercent val="0"/>
          <c:showBubbleSize val="0"/>
        </c:dLbls>
        <c:gapWidth val="219"/>
        <c:overlap val="-27"/>
        <c:axId val="284215952"/>
        <c:axId val="284216344"/>
      </c:barChart>
      <c:catAx>
        <c:axId val="28421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284216344"/>
        <c:crosses val="autoZero"/>
        <c:auto val="1"/>
        <c:lblAlgn val="ctr"/>
        <c:lblOffset val="100"/>
        <c:noMultiLvlLbl val="0"/>
      </c:catAx>
      <c:valAx>
        <c:axId val="284216344"/>
        <c:scaling>
          <c:orientation val="minMax"/>
          <c:min val="0"/>
        </c:scaling>
        <c:delete val="1"/>
        <c:axPos val="l"/>
        <c:numFmt formatCode="#,##0" sourceLinked="1"/>
        <c:majorTickMark val="out"/>
        <c:minorTickMark val="none"/>
        <c:tickLblPos val="nextTo"/>
        <c:crossAx val="28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4531453454002E-3"/>
          <c:y val="0.144721343216906"/>
          <c:w val="0.98799447794211503"/>
          <c:h val="0.68229998985955898"/>
        </c:manualLayout>
      </c:layout>
      <c:barChart>
        <c:barDir val="col"/>
        <c:grouping val="clustered"/>
        <c:varyColors val="0"/>
        <c:ser>
          <c:idx val="1"/>
          <c:order val="0"/>
          <c:tx>
            <c:strRef>
              <c:f>Sheet1!$B$1</c:f>
              <c:strCache>
                <c:ptCount val="1"/>
                <c:pt idx="0">
                  <c:v>P18-34</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Sheet1!$B$2:$B$4</c:f>
              <c:numCache>
                <c:formatCode>0%</c:formatCode>
                <c:ptCount val="3"/>
                <c:pt idx="0">
                  <c:v>0.48</c:v>
                </c:pt>
                <c:pt idx="1">
                  <c:v>0.48</c:v>
                </c:pt>
                <c:pt idx="2">
                  <c:v>0.14000000000000001</c:v>
                </c:pt>
              </c:numCache>
            </c:numRef>
          </c:val>
          <c:extLst>
            <c:ext xmlns:c16="http://schemas.microsoft.com/office/drawing/2014/chart" uri="{C3380CC4-5D6E-409C-BE32-E72D297353CC}">
              <c16:uniqueId val="{00000003-B4C0-4B90-841F-A4D594C5B7C9}"/>
            </c:ext>
          </c:extLst>
        </c:ser>
        <c:ser>
          <c:idx val="3"/>
          <c:order val="1"/>
          <c:tx>
            <c:strRef>
              <c:f>Sheet1!$C$1</c:f>
              <c:strCache>
                <c:ptCount val="1"/>
                <c:pt idx="0">
                  <c:v>P35-44</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Sheet1!$C$2:$C$4</c:f>
              <c:numCache>
                <c:formatCode>0%</c:formatCode>
                <c:ptCount val="3"/>
                <c:pt idx="0">
                  <c:v>0.47</c:v>
                </c:pt>
                <c:pt idx="1">
                  <c:v>0.55000000000000004</c:v>
                </c:pt>
                <c:pt idx="2">
                  <c:v>0.11</c:v>
                </c:pt>
              </c:numCache>
            </c:numRef>
          </c:val>
          <c:extLst>
            <c:ext xmlns:c16="http://schemas.microsoft.com/office/drawing/2014/chart" uri="{C3380CC4-5D6E-409C-BE32-E72D297353CC}">
              <c16:uniqueId val="{00000005-B4C0-4B90-841F-A4D594C5B7C9}"/>
            </c:ext>
          </c:extLst>
        </c:ser>
        <c:ser>
          <c:idx val="4"/>
          <c:order val="2"/>
          <c:tx>
            <c:strRef>
              <c:f>Sheet1!$D$1</c:f>
              <c:strCache>
                <c:ptCount val="1"/>
                <c:pt idx="0">
                  <c:v>P45-54</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Sheet1!$D$2:$D$4</c:f>
              <c:numCache>
                <c:formatCode>0%</c:formatCode>
                <c:ptCount val="3"/>
                <c:pt idx="0">
                  <c:v>0.28999999999999998</c:v>
                </c:pt>
                <c:pt idx="1">
                  <c:v>0.27</c:v>
                </c:pt>
                <c:pt idx="2">
                  <c:v>0.06</c:v>
                </c:pt>
              </c:numCache>
            </c:numRef>
          </c:val>
          <c:extLst>
            <c:ext xmlns:c16="http://schemas.microsoft.com/office/drawing/2014/chart" uri="{C3380CC4-5D6E-409C-BE32-E72D297353CC}">
              <c16:uniqueId val="{00000002-315A-4BD7-886A-CB30BB9C715D}"/>
            </c:ext>
          </c:extLst>
        </c:ser>
        <c:ser>
          <c:idx val="6"/>
          <c:order val="3"/>
          <c:tx>
            <c:strRef>
              <c:f>Sheet1!$E$1</c:f>
              <c:strCache>
                <c:ptCount val="1"/>
                <c:pt idx="0">
                  <c:v>P55+</c:v>
                </c:pt>
              </c:strCache>
            </c:strRef>
          </c:tx>
          <c:spPr>
            <a:solidFill>
              <a:srgbClr val="FFE9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Sheet1!$E$2:$E$4</c:f>
              <c:numCache>
                <c:formatCode>0%</c:formatCode>
                <c:ptCount val="3"/>
                <c:pt idx="0">
                  <c:v>0.17</c:v>
                </c:pt>
                <c:pt idx="1">
                  <c:v>0.09</c:v>
                </c:pt>
                <c:pt idx="2">
                  <c:v>0.03</c:v>
                </c:pt>
              </c:numCache>
            </c:numRef>
          </c:val>
          <c:extLst>
            <c:ext xmlns:c16="http://schemas.microsoft.com/office/drawing/2014/chart" uri="{C3380CC4-5D6E-409C-BE32-E72D297353CC}">
              <c16:uniqueId val="{00000004-315A-4BD7-886A-CB30BB9C715D}"/>
            </c:ext>
          </c:extLst>
        </c:ser>
        <c:ser>
          <c:idx val="0"/>
          <c:order val="4"/>
          <c:tx>
            <c:strRef>
              <c:f>Sheet1!$F$1</c:f>
              <c:strCache>
                <c:ptCount val="1"/>
                <c:pt idx="0">
                  <c:v>HHI $100k+</c:v>
                </c:pt>
              </c:strCache>
            </c:strRef>
          </c:tx>
          <c:spPr>
            <a:solidFill>
              <a:srgbClr val="7ED2F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Sheet1!$F$2:$F$4</c:f>
              <c:numCache>
                <c:formatCode>0%</c:formatCode>
                <c:ptCount val="3"/>
                <c:pt idx="0">
                  <c:v>0.42</c:v>
                </c:pt>
                <c:pt idx="1">
                  <c:v>0.49</c:v>
                </c:pt>
                <c:pt idx="2">
                  <c:v>0.14000000000000001</c:v>
                </c:pt>
              </c:numCache>
            </c:numRef>
          </c:val>
          <c:extLst>
            <c:ext xmlns:c16="http://schemas.microsoft.com/office/drawing/2014/chart" uri="{C3380CC4-5D6E-409C-BE32-E72D297353CC}">
              <c16:uniqueId val="{00000000-99DA-406C-B3B9-D1DF45009DF5}"/>
            </c:ext>
          </c:extLst>
        </c:ser>
        <c:ser>
          <c:idx val="5"/>
          <c:order val="6"/>
          <c:tx>
            <c:strRef>
              <c:f>Sheet1!$H$1</c:f>
              <c:strCache>
                <c:ptCount val="1"/>
                <c:pt idx="0">
                  <c:v>HH w/ Kids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Sheet1!$H$2:$H$4</c:f>
              <c:numCache>
                <c:formatCode>0%</c:formatCode>
                <c:ptCount val="3"/>
                <c:pt idx="0">
                  <c:v>0.47</c:v>
                </c:pt>
                <c:pt idx="1">
                  <c:v>0.54</c:v>
                </c:pt>
                <c:pt idx="2">
                  <c:v>0.15</c:v>
                </c:pt>
              </c:numCache>
            </c:numRef>
          </c:val>
          <c:extLst>
            <c:ext xmlns:c16="http://schemas.microsoft.com/office/drawing/2014/chart" uri="{C3380CC4-5D6E-409C-BE32-E72D297353CC}">
              <c16:uniqueId val="{00000002-99DA-406C-B3B9-D1DF45009DF5}"/>
            </c:ext>
          </c:extLst>
        </c:ser>
        <c:dLbls>
          <c:showLegendKey val="0"/>
          <c:showVal val="0"/>
          <c:showCatName val="0"/>
          <c:showSerName val="0"/>
          <c:showPercent val="0"/>
          <c:showBubbleSize val="0"/>
        </c:dLbls>
        <c:gapWidth val="219"/>
        <c:axId val="-2099804640"/>
        <c:axId val="-2099800000"/>
        <c:extLst>
          <c:ext xmlns:c15="http://schemas.microsoft.com/office/drawing/2012/chart" uri="{02D57815-91ED-43cb-92C2-25804820EDAC}">
            <c15:filteredBarSeries>
              <c15:ser>
                <c:idx val="2"/>
                <c:order val="5"/>
                <c:tx>
                  <c:strRef>
                    <c:extLst>
                      <c:ext uri="{02D57815-91ED-43cb-92C2-25804820EDAC}">
                        <c15:formulaRef>
                          <c15:sqref>Sheet1!$G$1</c15:sqref>
                        </c15:formulaRef>
                      </c:ext>
                    </c:extLst>
                    <c:strCache>
                      <c:ptCount val="1"/>
                      <c:pt idx="0">
                        <c:v>Married</c:v>
                      </c:pt>
                    </c:strCache>
                  </c:strRef>
                </c:tx>
                <c:spPr>
                  <a:solidFill>
                    <a:schemeClr val="accent3"/>
                  </a:solidFill>
                  <a:ln>
                    <a:noFill/>
                  </a:ln>
                  <a:effectLst/>
                </c:spPr>
                <c:invertIfNegative val="0"/>
                <c:cat>
                  <c:strRef>
                    <c:extLst>
                      <c:ext uri="{02D57815-91ED-43cb-92C2-25804820EDAC}">
                        <c15:formulaRef>
                          <c15:sqref>Sheet1!$A$2:$A$4</c15:sqref>
                        </c15:formulaRef>
                      </c:ext>
                    </c:extLst>
                    <c:strCache>
                      <c:ptCount val="3"/>
                      <c:pt idx="0">
                        <c:v>Watched a free streaming service</c:v>
                      </c:pt>
                      <c:pt idx="1">
                        <c:v>Added a new streaming service</c:v>
                      </c:pt>
                      <c:pt idx="2">
                        <c:v>Unsubscribed from a streaming service</c:v>
                      </c:pt>
                    </c:strCache>
                  </c:strRef>
                </c:cat>
                <c:val>
                  <c:numRef>
                    <c:extLst>
                      <c:ext uri="{02D57815-91ED-43cb-92C2-25804820EDAC}">
                        <c15:formulaRef>
                          <c15:sqref>Sheet1!$G$2:$G$4</c15:sqref>
                        </c15:formulaRef>
                      </c:ext>
                    </c:extLst>
                    <c:numCache>
                      <c:formatCode>0%</c:formatCode>
                      <c:ptCount val="3"/>
                      <c:pt idx="0">
                        <c:v>0.35</c:v>
                      </c:pt>
                      <c:pt idx="1">
                        <c:v>0.41</c:v>
                      </c:pt>
                      <c:pt idx="2">
                        <c:v>0.1</c:v>
                      </c:pt>
                    </c:numCache>
                  </c:numRef>
                </c:val>
                <c:extLst>
                  <c:ext xmlns:c16="http://schemas.microsoft.com/office/drawing/2014/chart" uri="{C3380CC4-5D6E-409C-BE32-E72D297353CC}">
                    <c16:uniqueId val="{00000001-99DA-406C-B3B9-D1DF45009DF5}"/>
                  </c:ext>
                </c:extLst>
              </c15:ser>
            </c15:filteredBarSeries>
          </c:ext>
        </c:extLst>
      </c:barChart>
      <c:catAx>
        <c:axId val="-209980464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2099800000"/>
        <c:crosses val="autoZero"/>
        <c:auto val="1"/>
        <c:lblAlgn val="ctr"/>
        <c:lblOffset val="100"/>
        <c:noMultiLvlLbl val="0"/>
      </c:catAx>
      <c:valAx>
        <c:axId val="-2099800000"/>
        <c:scaling>
          <c:orientation val="minMax"/>
        </c:scaling>
        <c:delete val="1"/>
        <c:axPos val="l"/>
        <c:numFmt formatCode="0%" sourceLinked="1"/>
        <c:majorTickMark val="out"/>
        <c:minorTickMark val="none"/>
        <c:tickLblPos val="nextTo"/>
        <c:crossAx val="-2099804640"/>
        <c:crosses val="autoZero"/>
        <c:crossBetween val="between"/>
      </c:valAx>
      <c:spPr>
        <a:noFill/>
        <a:ln>
          <a:noFill/>
        </a:ln>
        <a:effectLst/>
      </c:spPr>
    </c:plotArea>
    <c:legend>
      <c:legendPos val="t"/>
      <c:layout>
        <c:manualLayout>
          <c:xMode val="edge"/>
          <c:yMode val="edge"/>
          <c:x val="0.30108502269745602"/>
          <c:y val="1.5803430215412001E-2"/>
          <c:w val="0.43253268633746689"/>
          <c:h val="6.500834346453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4531453454037E-3"/>
          <c:y val="0.17316751760464796"/>
          <c:w val="0.98799447794211481"/>
          <c:h val="0.65385385933453866"/>
        </c:manualLayout>
      </c:layout>
      <c:barChart>
        <c:barDir val="col"/>
        <c:grouping val="clustered"/>
        <c:varyColors val="0"/>
        <c:ser>
          <c:idx val="1"/>
          <c:order val="0"/>
          <c:tx>
            <c:strRef>
              <c:f>Sheet1!$B$1</c:f>
              <c:strCache>
                <c:ptCount val="1"/>
                <c:pt idx="0">
                  <c:v>Total Respondents</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Sheet1!$B$2:$B$4</c:f>
              <c:numCache>
                <c:formatCode>0%</c:formatCode>
                <c:ptCount val="3"/>
                <c:pt idx="0">
                  <c:v>0.37</c:v>
                </c:pt>
                <c:pt idx="1">
                  <c:v>0.36</c:v>
                </c:pt>
                <c:pt idx="2">
                  <c:v>0.09</c:v>
                </c:pt>
              </c:numCache>
            </c:numRef>
          </c:val>
          <c:extLst>
            <c:ext xmlns:c16="http://schemas.microsoft.com/office/drawing/2014/chart" uri="{C3380CC4-5D6E-409C-BE32-E72D297353CC}">
              <c16:uniqueId val="{00000003-B4C0-4B90-841F-A4D594C5B7C9}"/>
            </c:ext>
          </c:extLst>
        </c:ser>
        <c:ser>
          <c:idx val="2"/>
          <c:order val="1"/>
          <c:tx>
            <c:strRef>
              <c:f>Sheet1!$C$1</c:f>
              <c:strCache>
                <c:ptCount val="1"/>
                <c:pt idx="0">
                  <c:v>Hispanic</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Sheet1!$C$2:$C$4</c:f>
              <c:numCache>
                <c:formatCode>0%</c:formatCode>
                <c:ptCount val="3"/>
                <c:pt idx="0">
                  <c:v>0.45</c:v>
                </c:pt>
                <c:pt idx="1">
                  <c:v>0.46</c:v>
                </c:pt>
                <c:pt idx="2">
                  <c:v>0.13</c:v>
                </c:pt>
              </c:numCache>
            </c:numRef>
          </c:val>
          <c:extLst>
            <c:ext xmlns:c16="http://schemas.microsoft.com/office/drawing/2014/chart" uri="{C3380CC4-5D6E-409C-BE32-E72D297353CC}">
              <c16:uniqueId val="{00000004-B4C0-4B90-841F-A4D594C5B7C9}"/>
            </c:ext>
          </c:extLst>
        </c:ser>
        <c:ser>
          <c:idx val="3"/>
          <c:order val="2"/>
          <c:tx>
            <c:strRef>
              <c:f>Sheet1!$D$1</c:f>
              <c:strCache>
                <c:ptCount val="1"/>
                <c:pt idx="0">
                  <c:v>Non-Hispanic White</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Sheet1!$D$2:$D$4</c:f>
              <c:numCache>
                <c:formatCode>0%</c:formatCode>
                <c:ptCount val="3"/>
                <c:pt idx="0">
                  <c:v>0.32</c:v>
                </c:pt>
                <c:pt idx="1">
                  <c:v>0.32</c:v>
                </c:pt>
                <c:pt idx="2">
                  <c:v>0.06</c:v>
                </c:pt>
              </c:numCache>
            </c:numRef>
          </c:val>
          <c:extLst>
            <c:ext xmlns:c16="http://schemas.microsoft.com/office/drawing/2014/chart" uri="{C3380CC4-5D6E-409C-BE32-E72D297353CC}">
              <c16:uniqueId val="{00000005-B4C0-4B90-841F-A4D594C5B7C9}"/>
            </c:ext>
          </c:extLst>
        </c:ser>
        <c:ser>
          <c:idx val="4"/>
          <c:order val="3"/>
          <c:tx>
            <c:strRef>
              <c:f>Sheet1!$E$1</c:f>
              <c:strCache>
                <c:ptCount val="1"/>
                <c:pt idx="0">
                  <c:v>Non-Hispanic Black</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Watched a free streaming service</c:v>
                </c:pt>
                <c:pt idx="1">
                  <c:v>Added a new streaming service</c:v>
                </c:pt>
                <c:pt idx="2">
                  <c:v>Unsubscribed from a streaming service</c:v>
                </c:pt>
              </c:strCache>
            </c:strRef>
          </c:cat>
          <c:val>
            <c:numRef>
              <c:f>Sheet1!$E$2:$E$4</c:f>
              <c:numCache>
                <c:formatCode>0%</c:formatCode>
                <c:ptCount val="3"/>
                <c:pt idx="0">
                  <c:v>0.46</c:v>
                </c:pt>
                <c:pt idx="1">
                  <c:v>0.4</c:v>
                </c:pt>
                <c:pt idx="2">
                  <c:v>0.15</c:v>
                </c:pt>
              </c:numCache>
            </c:numRef>
          </c:val>
          <c:extLst>
            <c:ext xmlns:c16="http://schemas.microsoft.com/office/drawing/2014/chart" uri="{C3380CC4-5D6E-409C-BE32-E72D297353CC}">
              <c16:uniqueId val="{00000002-315A-4BD7-886A-CB30BB9C715D}"/>
            </c:ext>
          </c:extLst>
        </c:ser>
        <c:dLbls>
          <c:showLegendKey val="0"/>
          <c:showVal val="0"/>
          <c:showCatName val="0"/>
          <c:showSerName val="0"/>
          <c:showPercent val="0"/>
          <c:showBubbleSize val="0"/>
        </c:dLbls>
        <c:gapWidth val="219"/>
        <c:axId val="920541368"/>
        <c:axId val="920542008"/>
      </c:barChart>
      <c:catAx>
        <c:axId val="9205413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920542008"/>
        <c:crosses val="autoZero"/>
        <c:auto val="1"/>
        <c:lblAlgn val="ctr"/>
        <c:lblOffset val="100"/>
        <c:noMultiLvlLbl val="0"/>
      </c:catAx>
      <c:valAx>
        <c:axId val="920542008"/>
        <c:scaling>
          <c:orientation val="minMax"/>
        </c:scaling>
        <c:delete val="1"/>
        <c:axPos val="l"/>
        <c:numFmt formatCode="0%" sourceLinked="1"/>
        <c:majorTickMark val="out"/>
        <c:minorTickMark val="none"/>
        <c:tickLblPos val="nextTo"/>
        <c:crossAx val="920541368"/>
        <c:crosses val="autoZero"/>
        <c:crossBetween val="between"/>
      </c:valAx>
      <c:spPr>
        <a:noFill/>
        <a:ln>
          <a:noFill/>
        </a:ln>
        <a:effectLst/>
      </c:spPr>
    </c:plotArea>
    <c:legend>
      <c:legendPos val="t"/>
      <c:layout>
        <c:manualLayout>
          <c:xMode val="edge"/>
          <c:yMode val="edge"/>
          <c:x val="0.25421216027221855"/>
          <c:y val="1.5803430215411952E-2"/>
          <c:w val="0.48845082196054718"/>
          <c:h val="9.230273399342726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noFill/>
            <a:ln>
              <a:noFill/>
            </a:ln>
          </c:spPr>
          <c:dPt>
            <c:idx val="0"/>
            <c:bubble3D val="0"/>
            <c:spPr>
              <a:noFill/>
              <a:ln w="19050">
                <a:noFill/>
              </a:ln>
              <a:effectLst/>
            </c:spPr>
            <c:extLst>
              <c:ext xmlns:c16="http://schemas.microsoft.com/office/drawing/2014/chart" uri="{C3380CC4-5D6E-409C-BE32-E72D297353CC}">
                <c16:uniqueId val="{00000001-7D1B-4D2E-A3C7-F69CBFE3E869}"/>
              </c:ext>
            </c:extLst>
          </c:dPt>
          <c:dPt>
            <c:idx val="1"/>
            <c:bubble3D val="0"/>
            <c:spPr>
              <a:noFill/>
              <a:ln w="19050">
                <a:noFill/>
              </a:ln>
              <a:effectLst/>
            </c:spPr>
            <c:extLst>
              <c:ext xmlns:c16="http://schemas.microsoft.com/office/drawing/2014/chart" uri="{C3380CC4-5D6E-409C-BE32-E72D297353CC}">
                <c16:uniqueId val="{00000003-7D1B-4D2E-A3C7-F69CBFE3E869}"/>
              </c:ext>
            </c:extLst>
          </c:dPt>
          <c:dPt>
            <c:idx val="2"/>
            <c:bubble3D val="0"/>
            <c:spPr>
              <a:noFill/>
              <a:ln w="19050">
                <a:noFill/>
              </a:ln>
              <a:effectLst/>
            </c:spPr>
            <c:extLst>
              <c:ext xmlns:c16="http://schemas.microsoft.com/office/drawing/2014/chart" uri="{C3380CC4-5D6E-409C-BE32-E72D297353CC}">
                <c16:uniqueId val="{00000005-7D1B-4D2E-A3C7-F69CBFE3E869}"/>
              </c:ext>
            </c:extLst>
          </c:dPt>
          <c:dPt>
            <c:idx val="3"/>
            <c:bubble3D val="0"/>
            <c:spPr>
              <a:noFill/>
              <a:ln w="19050">
                <a:noFill/>
              </a:ln>
              <a:effectLst/>
            </c:spPr>
            <c:extLst>
              <c:ext xmlns:c16="http://schemas.microsoft.com/office/drawing/2014/chart" uri="{C3380CC4-5D6E-409C-BE32-E72D297353CC}">
                <c16:uniqueId val="{00000007-7D1B-4D2E-A3C7-F69CBFE3E869}"/>
              </c:ext>
            </c:extLst>
          </c:dPt>
          <c:cat>
            <c:strRef>
              <c:f>Sheet1!$A$2:$A$5</c:f>
              <c:strCache>
                <c:ptCount val="4"/>
                <c:pt idx="0">
                  <c:v>Fine with this and I'd continue to use it</c:v>
                </c:pt>
                <c:pt idx="1">
                  <c:v>More than I'd like but would still continue to use</c:v>
                </c:pt>
                <c:pt idx="2">
                  <c:v>I'd think about no longer using it</c:v>
                </c:pt>
                <c:pt idx="3">
                  <c:v>I'd definitely stop using it</c:v>
                </c:pt>
              </c:strCache>
            </c:strRef>
          </c:cat>
          <c:val>
            <c:numRef>
              <c:f>Sheet1!$B$2:$B$5</c:f>
              <c:numCache>
                <c:formatCode>General</c:formatCode>
                <c:ptCount val="4"/>
              </c:numCache>
            </c:numRef>
          </c:val>
          <c:extLst>
            <c:ext xmlns:c16="http://schemas.microsoft.com/office/drawing/2014/chart" uri="{C3380CC4-5D6E-409C-BE32-E72D297353CC}">
              <c16:uniqueId val="{00000008-7D1B-4D2E-A3C7-F69CBFE3E869}"/>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r"/>
      <c:layout>
        <c:manualLayout>
          <c:xMode val="edge"/>
          <c:yMode val="edge"/>
          <c:x val="0"/>
          <c:y val="0.11608133708482327"/>
          <c:w val="1"/>
          <c:h val="0.7049181554858652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FF4083-CE32-4C92-88B1-64E14CABF989}"/>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8E3981CE-79CD-4706-9D74-52B29FF1D87D}"/>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AD5B0C2-BE37-46F6-BA8A-2460E9CC6E1B}" type="datetimeFigureOut">
              <a:rPr lang="en-US" smtClean="0"/>
              <a:t>9/10/2021</a:t>
            </a:fld>
            <a:endParaRPr lang="en-US"/>
          </a:p>
        </p:txBody>
      </p:sp>
      <p:sp>
        <p:nvSpPr>
          <p:cNvPr id="4" name="Footer Placeholder 3">
            <a:extLst>
              <a:ext uri="{FF2B5EF4-FFF2-40B4-BE49-F238E27FC236}">
                <a16:creationId xmlns:a16="http://schemas.microsoft.com/office/drawing/2014/main" id="{20806B7E-7E18-47C4-8661-E3113B629E2A}"/>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F49147-4A06-4892-8C8E-866DCAB23562}"/>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E3D4E3E-532F-4724-8FFF-7C0666A2E14E}" type="slidenum">
              <a:rPr lang="en-US" smtClean="0"/>
              <a:t>‹#›</a:t>
            </a:fld>
            <a:endParaRPr lang="en-US"/>
          </a:p>
        </p:txBody>
      </p:sp>
    </p:spTree>
    <p:extLst>
      <p:ext uri="{BB962C8B-B14F-4D97-AF65-F5344CB8AC3E}">
        <p14:creationId xmlns:p14="http://schemas.microsoft.com/office/powerpoint/2010/main" val="185327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C769033-CC82-0C4F-9180-62F036320BDF}" type="datetimeFigureOut">
              <a:rPr lang="en-US" smtClean="0"/>
              <a:t>9/10/2021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15BE2-BB6E-D846-B0CB-BE207E4BB8A8}" type="slidenum">
              <a:rPr lang="en-US" smtClean="0"/>
              <a:t>1</a:t>
            </a:fld>
            <a:endParaRPr lang="en-US" dirty="0"/>
          </a:p>
        </p:txBody>
      </p:sp>
    </p:spTree>
    <p:extLst>
      <p:ext uri="{BB962C8B-B14F-4D97-AF65-F5344CB8AC3E}">
        <p14:creationId xmlns:p14="http://schemas.microsoft.com/office/powerpoint/2010/main" val="130407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32</a:t>
            </a:fld>
            <a:endParaRPr lang="en-US"/>
          </a:p>
        </p:txBody>
      </p:sp>
    </p:spTree>
    <p:extLst>
      <p:ext uri="{BB962C8B-B14F-4D97-AF65-F5344CB8AC3E}">
        <p14:creationId xmlns:p14="http://schemas.microsoft.com/office/powerpoint/2010/main" val="354248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34</a:t>
            </a:fld>
            <a:endParaRPr lang="en-US"/>
          </a:p>
        </p:txBody>
      </p:sp>
    </p:spTree>
    <p:extLst>
      <p:ext uri="{BB962C8B-B14F-4D97-AF65-F5344CB8AC3E}">
        <p14:creationId xmlns:p14="http://schemas.microsoft.com/office/powerpoint/2010/main" val="878223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37</a:t>
            </a:fld>
            <a:endParaRPr lang="en-US"/>
          </a:p>
        </p:txBody>
      </p:sp>
    </p:spTree>
    <p:extLst>
      <p:ext uri="{BB962C8B-B14F-4D97-AF65-F5344CB8AC3E}">
        <p14:creationId xmlns:p14="http://schemas.microsoft.com/office/powerpoint/2010/main" val="80192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with reasons for subscribing +</a:t>
            </a:r>
          </a:p>
        </p:txBody>
      </p:sp>
      <p:sp>
        <p:nvSpPr>
          <p:cNvPr id="4" name="Slide Number Placeholder 3"/>
          <p:cNvSpPr>
            <a:spLocks noGrp="1"/>
          </p:cNvSpPr>
          <p:nvPr>
            <p:ph type="sldNum" sz="quarter" idx="5"/>
          </p:nvPr>
        </p:nvSpPr>
        <p:spPr/>
        <p:txBody>
          <a:bodyPr/>
          <a:lstStyle/>
          <a:p>
            <a:pPr defTabSz="942289">
              <a:defRPr/>
            </a:pPr>
            <a:fld id="{78617B1A-36F3-4E2C-9CEF-DEB3506193FE}" type="slidenum">
              <a:rPr lang="en-US">
                <a:solidFill>
                  <a:prstClr val="black"/>
                </a:solidFill>
                <a:latin typeface="Calibri" panose="020F0502020204030204"/>
              </a:rPr>
              <a:pPr defTabSz="942289">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266890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41</a:t>
            </a:fld>
            <a:endParaRPr lang="en-US"/>
          </a:p>
        </p:txBody>
      </p:sp>
    </p:spTree>
    <p:extLst>
      <p:ext uri="{BB962C8B-B14F-4D97-AF65-F5344CB8AC3E}">
        <p14:creationId xmlns:p14="http://schemas.microsoft.com/office/powerpoint/2010/main" val="216127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47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15BE2-BB6E-D846-B0CB-BE207E4BB8A8}" type="slidenum">
              <a:rPr lang="en-US" smtClean="0"/>
              <a:t>10</a:t>
            </a:fld>
            <a:endParaRPr lang="en-US"/>
          </a:p>
        </p:txBody>
      </p:sp>
    </p:spTree>
    <p:extLst>
      <p:ext uri="{BB962C8B-B14F-4D97-AF65-F5344CB8AC3E}">
        <p14:creationId xmlns:p14="http://schemas.microsoft.com/office/powerpoint/2010/main" val="307792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2289">
              <a:defRPr/>
            </a:pPr>
            <a:fld id="{F3615BE2-BB6E-D846-B0CB-BE207E4BB8A8}" type="slidenum">
              <a:rPr lang="en-US">
                <a:solidFill>
                  <a:prstClr val="black"/>
                </a:solidFill>
                <a:latin typeface="Calibri" panose="020F0502020204030204"/>
              </a:rPr>
              <a:pPr defTabSz="942289">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2428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15BE2-BB6E-D846-B0CB-BE207E4BB8A8}" type="slidenum">
              <a:rPr lang="en-US" smtClean="0"/>
              <a:t>12</a:t>
            </a:fld>
            <a:endParaRPr lang="en-US"/>
          </a:p>
        </p:txBody>
      </p:sp>
    </p:spTree>
    <p:extLst>
      <p:ext uri="{BB962C8B-B14F-4D97-AF65-F5344CB8AC3E}">
        <p14:creationId xmlns:p14="http://schemas.microsoft.com/office/powerpoint/2010/main" val="264428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15BE2-BB6E-D846-B0CB-BE207E4BB8A8}" type="slidenum">
              <a:rPr lang="en-US" smtClean="0"/>
              <a:t>16</a:t>
            </a:fld>
            <a:endParaRPr lang="en-US"/>
          </a:p>
        </p:txBody>
      </p:sp>
    </p:spTree>
    <p:extLst>
      <p:ext uri="{BB962C8B-B14F-4D97-AF65-F5344CB8AC3E}">
        <p14:creationId xmlns:p14="http://schemas.microsoft.com/office/powerpoint/2010/main" val="346673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F3615BE2-BB6E-D846-B0CB-BE207E4BB8A8}" type="slidenum">
              <a:rPr lang="en-US">
                <a:solidFill>
                  <a:prstClr val="black"/>
                </a:solidFill>
                <a:latin typeface="Calibri" panose="020F0502020204030204"/>
              </a:rPr>
              <a:pPr defTabSz="942289">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4999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15BE2-BB6E-D846-B0CB-BE207E4BB8A8}" type="slidenum">
              <a:rPr lang="en-US" smtClean="0"/>
              <a:t>21</a:t>
            </a:fld>
            <a:endParaRPr lang="en-US"/>
          </a:p>
        </p:txBody>
      </p:sp>
    </p:spTree>
    <p:extLst>
      <p:ext uri="{BB962C8B-B14F-4D97-AF65-F5344CB8AC3E}">
        <p14:creationId xmlns:p14="http://schemas.microsoft.com/office/powerpoint/2010/main" val="172473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15BE2-BB6E-D846-B0CB-BE207E4BB8A8}" type="slidenum">
              <a:rPr lang="en-US" smtClean="0"/>
              <a:t>22</a:t>
            </a:fld>
            <a:endParaRPr lang="en-US"/>
          </a:p>
        </p:txBody>
      </p:sp>
    </p:spTree>
    <p:extLst>
      <p:ext uri="{BB962C8B-B14F-4D97-AF65-F5344CB8AC3E}">
        <p14:creationId xmlns:p14="http://schemas.microsoft.com/office/powerpoint/2010/main" val="3324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15BE2-BB6E-D846-B0CB-BE207E4BB8A8}" type="slidenum">
              <a:rPr lang="en-US" smtClean="0"/>
              <a:t>23</a:t>
            </a:fld>
            <a:endParaRPr lang="en-US" dirty="0"/>
          </a:p>
        </p:txBody>
      </p:sp>
    </p:spTree>
    <p:extLst>
      <p:ext uri="{BB962C8B-B14F-4D97-AF65-F5344CB8AC3E}">
        <p14:creationId xmlns:p14="http://schemas.microsoft.com/office/powerpoint/2010/main" val="274017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12923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44368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pPr defTabSz="914400"/>
            <a:endParaRPr lang="en-US">
              <a:solidFill>
                <a:prstClr val="white"/>
              </a:solidFill>
            </a:endParaRPr>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988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04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914400"/>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649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endParaRPr lang="en-US"/>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627949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88248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86129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pPr defTabSz="914400"/>
            <a:endParaRPr lang="en-US">
              <a:solidFill>
                <a:prstClr val="white"/>
              </a:solidFill>
            </a:endParaRPr>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26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10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53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914400"/>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67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9/10/2021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9/10/2021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003620"/>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pPr defTabSz="914400"/>
            <a:fld id="{FC623D9C-B141-0E44-9A0E-426DA6A043B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1321036"/>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376369639"/>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pPr defTabSz="914400"/>
            <a:fld id="{FC623D9C-B141-0E44-9A0E-426DA6A043B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1514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thevab.com/insight/as-time-goes-b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thevab.com/insight/as-time-goes-by" TargetMode="Externa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thevab.com/insight/as-time-goes-by" TargetMode="Externa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thevab.com/insight/as-time-goes-by"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hyperlink" Target="https://thevab.com/insight/as-time-goes-by"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s://thevab.com/insight/as-time-goes-b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thevab.com/insight/as-time-goes-by" TargetMode="Externa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thevab.com/insight/as-time-goes-by" TargetMode="Externa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61.png"/><Relationship Id="rId21" Type="http://schemas.openxmlformats.org/officeDocument/2006/relationships/image" Target="../media/image77.png"/><Relationship Id="rId7" Type="http://schemas.openxmlformats.org/officeDocument/2006/relationships/image" Target="../media/image64.png"/><Relationship Id="rId12" Type="http://schemas.openxmlformats.org/officeDocument/2006/relationships/image" Target="../media/image68.png"/><Relationship Id="rId17" Type="http://schemas.openxmlformats.org/officeDocument/2006/relationships/image" Target="../media/image73.jpeg"/><Relationship Id="rId2" Type="http://schemas.openxmlformats.org/officeDocument/2006/relationships/image" Target="../media/image16.png"/><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29.gif"/><Relationship Id="rId5" Type="http://schemas.openxmlformats.org/officeDocument/2006/relationships/image" Target="../media/image6.png"/><Relationship Id="rId15" Type="http://schemas.openxmlformats.org/officeDocument/2006/relationships/image" Target="../media/image71.png"/><Relationship Id="rId10" Type="http://schemas.openxmlformats.org/officeDocument/2006/relationships/image" Target="../media/image67.png"/><Relationship Id="rId19" Type="http://schemas.openxmlformats.org/officeDocument/2006/relationships/image" Target="../media/image75.png"/><Relationship Id="rId4" Type="http://schemas.openxmlformats.org/officeDocument/2006/relationships/image" Target="../media/image62.png"/><Relationship Id="rId9" Type="http://schemas.openxmlformats.org/officeDocument/2006/relationships/image" Target="../media/image66.png"/><Relationship Id="rId14" Type="http://schemas.openxmlformats.org/officeDocument/2006/relationships/image" Target="../media/image70.png"/><Relationship Id="rId22"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7.xml"/><Relationship Id="rId4" Type="http://schemas.openxmlformats.org/officeDocument/2006/relationships/slide" Target="slide3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16.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12.xml"/><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6.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jpe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chart" Target="../charts/chart26.xml"/><Relationship Id="rId7" Type="http://schemas.openxmlformats.org/officeDocument/2006/relationships/image" Target="../media/image10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tiff"/><Relationship Id="rId4" Type="http://schemas.openxmlformats.org/officeDocument/2006/relationships/image" Target="../media/image101.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3.png"/><Relationship Id="rId18" Type="http://schemas.openxmlformats.org/officeDocument/2006/relationships/image" Target="../media/image115.png"/><Relationship Id="rId3" Type="http://schemas.openxmlformats.org/officeDocument/2006/relationships/image" Target="../media/image6.png"/><Relationship Id="rId7" Type="http://schemas.openxmlformats.org/officeDocument/2006/relationships/image" Target="../media/image108.png"/><Relationship Id="rId12" Type="http://schemas.openxmlformats.org/officeDocument/2006/relationships/image" Target="../media/image112.png"/><Relationship Id="rId17" Type="http://schemas.openxmlformats.org/officeDocument/2006/relationships/image" Target="../media/image104.png"/><Relationship Id="rId2" Type="http://schemas.openxmlformats.org/officeDocument/2006/relationships/notesSlide" Target="../notesSlides/notesSlide14.xml"/><Relationship Id="rId16"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7.png"/><Relationship Id="rId5" Type="http://schemas.openxmlformats.org/officeDocument/2006/relationships/image" Target="../media/image106.png"/><Relationship Id="rId15" Type="http://schemas.openxmlformats.org/officeDocument/2006/relationships/image" Target="../media/image102.tiff"/><Relationship Id="rId10" Type="http://schemas.openxmlformats.org/officeDocument/2006/relationships/image" Target="../media/image111.png"/><Relationship Id="rId4" Type="http://schemas.openxmlformats.org/officeDocument/2006/relationships/chart" Target="../charts/chart29.xml"/><Relationship Id="rId9" Type="http://schemas.openxmlformats.org/officeDocument/2006/relationships/image" Target="../media/image110.png"/><Relationship Id="rId14" Type="http://schemas.openxmlformats.org/officeDocument/2006/relationships/image" Target="../media/image101.png"/></Relationships>
</file>

<file path=ppt/slides/_rels/slide42.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3.png"/><Relationship Id="rId3" Type="http://schemas.openxmlformats.org/officeDocument/2006/relationships/image" Target="../media/image116.jpeg"/><Relationship Id="rId7" Type="http://schemas.openxmlformats.org/officeDocument/2006/relationships/image" Target="../media/image119.tiff"/><Relationship Id="rId12" Type="http://schemas.openxmlformats.org/officeDocument/2006/relationships/image" Target="../media/image102.tiff"/><Relationship Id="rId17" Type="http://schemas.openxmlformats.org/officeDocument/2006/relationships/image" Target="../media/image124.jpeg"/><Relationship Id="rId2" Type="http://schemas.openxmlformats.org/officeDocument/2006/relationships/image" Target="../media/image6.png"/><Relationship Id="rId16"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0.png"/><Relationship Id="rId5" Type="http://schemas.openxmlformats.org/officeDocument/2006/relationships/image" Target="../media/image117.png"/><Relationship Id="rId15" Type="http://schemas.openxmlformats.org/officeDocument/2006/relationships/image" Target="../media/image122.jpeg"/><Relationship Id="rId10" Type="http://schemas.openxmlformats.org/officeDocument/2006/relationships/image" Target="../media/image120.png"/><Relationship Id="rId4" Type="http://schemas.openxmlformats.org/officeDocument/2006/relationships/image" Target="../media/image7.png"/><Relationship Id="rId9" Type="http://schemas.openxmlformats.org/officeDocument/2006/relationships/image" Target="../media/image104.png"/><Relationship Id="rId14" Type="http://schemas.openxmlformats.org/officeDocument/2006/relationships/image" Target="../media/image121.png"/></Relationships>
</file>

<file path=ppt/slides/_rels/slide4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chart" Target="../charts/chart30.xml"/><Relationship Id="rId7" Type="http://schemas.openxmlformats.org/officeDocument/2006/relationships/image" Target="../media/image12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6.png"/><Relationship Id="rId10" Type="http://schemas.openxmlformats.org/officeDocument/2006/relationships/image" Target="../media/image130.png"/><Relationship Id="rId4" Type="http://schemas.openxmlformats.org/officeDocument/2006/relationships/image" Target="../media/image125.png"/><Relationship Id="rId9" Type="http://schemas.openxmlformats.org/officeDocument/2006/relationships/image" Target="../media/image129.png"/></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8.jpeg"/><Relationship Id="rId3" Type="http://schemas.openxmlformats.org/officeDocument/2006/relationships/image" Target="../media/image135.png"/><Relationship Id="rId7" Type="http://schemas.openxmlformats.org/officeDocument/2006/relationships/image" Target="../media/image137.png"/><Relationship Id="rId12" Type="http://schemas.openxmlformats.org/officeDocument/2006/relationships/hyperlink" Target="https://thevab.com/insight/VAB-Streaming-Week" TargetMode="External"/><Relationship Id="rId2" Type="http://schemas.openxmlformats.org/officeDocument/2006/relationships/hyperlink" Target="https://thevab.com/" TargetMode="External"/><Relationship Id="rId16"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hyperlink" Target="http://www.thevab.com/" TargetMode="External"/><Relationship Id="rId11" Type="http://schemas.openxmlformats.org/officeDocument/2006/relationships/image" Target="../media/image5.png"/><Relationship Id="rId5" Type="http://schemas.openxmlformats.org/officeDocument/2006/relationships/image" Target="../media/image136.png"/><Relationship Id="rId15" Type="http://schemas.openxmlformats.org/officeDocument/2006/relationships/image" Target="../media/image139.png"/><Relationship Id="rId10" Type="http://schemas.openxmlformats.org/officeDocument/2006/relationships/hyperlink" Target="https://thevab.com/our-team/kathy-grey" TargetMode="External"/><Relationship Id="rId4" Type="http://schemas.openxmlformats.org/officeDocument/2006/relationships/hyperlink" Target="https://twitter.com/VABintel" TargetMode="External"/><Relationship Id="rId9" Type="http://schemas.openxmlformats.org/officeDocument/2006/relationships/hyperlink" Target="https://thevab.com/our-team/leah-montner-dixon" TargetMode="External"/><Relationship Id="rId14" Type="http://schemas.openxmlformats.org/officeDocument/2006/relationships/hyperlink" Target="https://thevab.com/insight/full-recap"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143.jpeg"/><Relationship Id="rId3" Type="http://schemas.openxmlformats.org/officeDocument/2006/relationships/image" Target="../media/image8.png"/><Relationship Id="rId7"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8.png"/><Relationship Id="rId4" Type="http://schemas.openxmlformats.org/officeDocument/2006/relationships/image" Target="../media/image142.png"/></Relationships>
</file>

<file path=ppt/slides/_rels/slide51.xml.rels><?xml version="1.0" encoding="UTF-8" standalone="yes"?>
<Relationships xmlns="http://schemas.openxmlformats.org/package/2006/relationships"><Relationship Id="rId3" Type="http://schemas.openxmlformats.org/officeDocument/2006/relationships/image" Target="../media/image102.tif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4.png"/></Relationships>
</file>

<file path=ppt/slides/_rels/slide52.xml.rels><?xml version="1.0" encoding="UTF-8" standalone="yes"?>
<Relationships xmlns="http://schemas.openxmlformats.org/package/2006/relationships"><Relationship Id="rId3" Type="http://schemas.openxmlformats.org/officeDocument/2006/relationships/image" Target="../media/image145.tif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1.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19.tiff"/><Relationship Id="rId4" Type="http://schemas.openxmlformats.org/officeDocument/2006/relationships/image" Target="../media/image149.png"/></Relationships>
</file>

<file path=ppt/slides/_rels/slide5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54.png"/><Relationship Id="rId4" Type="http://schemas.openxmlformats.org/officeDocument/2006/relationships/image" Target="../media/image15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corporate.discovery.com/discovery-newsroom/discovery-announces-the-global-launch-of-discovery-the-definitive-streaming-service-for-the-best-real-life-entertainment-in-the-world-debuting-january-4-2021/"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jpeg"/><Relationship Id="rId4" Type="http://schemas.openxmlformats.org/officeDocument/2006/relationships/image" Target="../media/image10.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6.png"/><Relationship Id="rId16" Type="http://schemas.openxmlformats.org/officeDocument/2006/relationships/image" Target="../media/image29.gif"/><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jpeg"/><Relationship Id="rId22"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descr="A picture containing computer&#10;&#10;Description automatically generated">
            <a:extLst>
              <a:ext uri="{FF2B5EF4-FFF2-40B4-BE49-F238E27FC236}">
                <a16:creationId xmlns:a16="http://schemas.microsoft.com/office/drawing/2014/main" id="{02178F2D-D777-4349-BB9A-2CBAF2E0EE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 y="0"/>
            <a:ext cx="12190539" cy="6858000"/>
          </a:xfrm>
          <a:prstGeom prst="rect">
            <a:avLst/>
          </a:prstGeom>
        </p:spPr>
      </p:pic>
      <p:sp>
        <p:nvSpPr>
          <p:cNvPr id="16" name="TextBox 15">
            <a:extLst>
              <a:ext uri="{FF2B5EF4-FFF2-40B4-BE49-F238E27FC236}">
                <a16:creationId xmlns:a16="http://schemas.microsoft.com/office/drawing/2014/main" id="{6221F8CC-F383-48CF-A6FF-503D34E748C6}"/>
              </a:ext>
            </a:extLst>
          </p:cNvPr>
          <p:cNvSpPr txBox="1"/>
          <p:nvPr/>
        </p:nvSpPr>
        <p:spPr>
          <a:xfrm>
            <a:off x="398216" y="3020319"/>
            <a:ext cx="2298357" cy="323165"/>
          </a:xfrm>
          <a:prstGeom prst="rect">
            <a:avLst/>
          </a:prstGeom>
          <a:noFill/>
        </p:spPr>
        <p:txBody>
          <a:bodyPr wrap="square" rtlCol="0">
            <a:spAutoFit/>
          </a:bodyPr>
          <a:lstStyle/>
          <a:p>
            <a:r>
              <a:rPr lang="en-US" sz="1500" b="1" dirty="0">
                <a:solidFill>
                  <a:srgbClr val="E84A99"/>
                </a:solidFill>
                <a:latin typeface="Helvetica" pitchFamily="2" charset="0"/>
              </a:rPr>
              <a:t>June – 2020</a:t>
            </a:r>
          </a:p>
        </p:txBody>
      </p:sp>
      <p:pic>
        <p:nvPicPr>
          <p:cNvPr id="18" name="Picture 17" descr="A picture containing drawing&#10;&#10;Description automatically generated">
            <a:extLst>
              <a:ext uri="{FF2B5EF4-FFF2-40B4-BE49-F238E27FC236}">
                <a16:creationId xmlns:a16="http://schemas.microsoft.com/office/drawing/2014/main" id="{12FD8F4F-2075-442B-BA15-9EE24193A0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3469" y="5777977"/>
            <a:ext cx="2085727" cy="660480"/>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98216" y="3868233"/>
            <a:ext cx="6828085" cy="1631216"/>
          </a:xfrm>
          <a:prstGeom prst="rect">
            <a:avLst/>
          </a:prstGeom>
          <a:noFill/>
        </p:spPr>
        <p:txBody>
          <a:bodyPr wrap="square" rtlCol="0" anchor="t">
            <a:spAutoFit/>
          </a:bodyPr>
          <a:lstStyle/>
          <a:p>
            <a:r>
              <a:rPr lang="en-US" sz="2800" b="1" dirty="0">
                <a:solidFill>
                  <a:schemeClr val="bg1"/>
                </a:solidFill>
                <a:latin typeface="Helvetica"/>
                <a:cs typeface="Helvetica"/>
              </a:rPr>
              <a:t>Navigating the Flood</a:t>
            </a:r>
          </a:p>
          <a:p>
            <a:r>
              <a:rPr lang="en-US" sz="2400" dirty="0">
                <a:solidFill>
                  <a:schemeClr val="bg1"/>
                </a:solidFill>
                <a:latin typeface="Helvetica"/>
                <a:ea typeface="+mn-lt"/>
                <a:cs typeface="+mn-lt"/>
              </a:rPr>
              <a:t>Charting Your Way Through </a:t>
            </a:r>
          </a:p>
          <a:p>
            <a:r>
              <a:rPr lang="en-US" sz="2400" dirty="0">
                <a:solidFill>
                  <a:schemeClr val="bg1"/>
                </a:solidFill>
                <a:latin typeface="Helvetica"/>
                <a:ea typeface="+mn-lt"/>
                <a:cs typeface="+mn-lt"/>
              </a:rPr>
              <a:t>Today’s Streaming Ecosystem</a:t>
            </a:r>
          </a:p>
          <a:p>
            <a:endParaRPr lang="en-US" sz="2400" dirty="0">
              <a:solidFill>
                <a:schemeClr val="bg1"/>
              </a:solidFill>
              <a:latin typeface="Helvetica" panose="020B0403020202020204" pitchFamily="34" charset="0"/>
              <a:cs typeface="Helvetica"/>
            </a:endParaRPr>
          </a:p>
        </p:txBody>
      </p:sp>
      <p:cxnSp>
        <p:nvCxnSpPr>
          <p:cNvPr id="19" name="Straight Connector 18">
            <a:extLst>
              <a:ext uri="{FF2B5EF4-FFF2-40B4-BE49-F238E27FC236}">
                <a16:creationId xmlns:a16="http://schemas.microsoft.com/office/drawing/2014/main" id="{AE9B4049-7C91-471A-807A-6CEE2341B2B8}"/>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6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708544"/>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10</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Box 10">
            <a:extLst>
              <a:ext uri="{FF2B5EF4-FFF2-40B4-BE49-F238E27FC236}">
                <a16:creationId xmlns:a16="http://schemas.microsoft.com/office/drawing/2014/main" id="{29E081BE-B669-44C4-8916-25AE25315AA8}"/>
              </a:ext>
            </a:extLst>
          </p:cNvPr>
          <p:cNvSpPr txBox="1"/>
          <p:nvPr/>
        </p:nvSpPr>
        <p:spPr>
          <a:xfrm>
            <a:off x="1" y="2437155"/>
            <a:ext cx="12191999" cy="584775"/>
          </a:xfrm>
          <a:prstGeom prst="rect">
            <a:avLst/>
          </a:prstGeom>
          <a:noFill/>
        </p:spPr>
        <p:txBody>
          <a:bodyPr wrap="square" rtlCol="0">
            <a:spAutoFit/>
          </a:bodyPr>
          <a:lstStyle/>
          <a:p>
            <a:pPr algn="ctr"/>
            <a:r>
              <a:rPr lang="en-US" sz="1600" b="1" u="sng">
                <a:solidFill>
                  <a:srgbClr val="1F1A62"/>
                </a:solidFill>
                <a:latin typeface="Helvetica" panose="020B0604020202020204" pitchFamily="34" charset="0"/>
                <a:cs typeface="Helvetica" panose="020B0604020202020204" pitchFamily="34" charset="0"/>
              </a:rPr>
              <a:t>% Of Respondents Who Increased Usage By Platform Since COVID-19 Outbreak</a:t>
            </a:r>
            <a:br>
              <a:rPr lang="en-US" sz="1600">
                <a:solidFill>
                  <a:srgbClr val="1F1A62"/>
                </a:solidFill>
                <a:latin typeface="Helvetica" panose="020B0604020202020204" pitchFamily="34" charset="0"/>
                <a:cs typeface="Helvetica" panose="020B0604020202020204" pitchFamily="34" charset="0"/>
              </a:rPr>
            </a:br>
            <a:r>
              <a:rPr lang="en-US" sz="1600">
                <a:solidFill>
                  <a:srgbClr val="1F1A62"/>
                </a:solidFill>
                <a:latin typeface="Helvetica" panose="020B0604020202020204" pitchFamily="34" charset="0"/>
                <a:cs typeface="Helvetica" panose="020B0604020202020204" pitchFamily="34" charset="0"/>
              </a:rPr>
              <a:t>P18+</a:t>
            </a:r>
          </a:p>
        </p:txBody>
      </p:sp>
      <p:sp>
        <p:nvSpPr>
          <p:cNvPr id="13" name="TextBox 12">
            <a:extLst>
              <a:ext uri="{FF2B5EF4-FFF2-40B4-BE49-F238E27FC236}">
                <a16:creationId xmlns:a16="http://schemas.microsoft.com/office/drawing/2014/main" id="{7ED5B12F-D758-4446-AE3F-BA2BB84FC3B2}"/>
              </a:ext>
            </a:extLst>
          </p:cNvPr>
          <p:cNvSpPr txBox="1"/>
          <p:nvPr/>
        </p:nvSpPr>
        <p:spPr>
          <a:xfrm>
            <a:off x="526244" y="5927307"/>
            <a:ext cx="11665755" cy="646331"/>
          </a:xfrm>
          <a:prstGeom prst="rect">
            <a:avLst/>
          </a:prstGeom>
          <a:noFill/>
        </p:spPr>
        <p:txBody>
          <a:bodyPr wrap="square" rtlCol="0">
            <a:spAutoFit/>
          </a:bodyPr>
          <a:lstStyle/>
          <a:p>
            <a:r>
              <a:rPr lang="en-US" sz="900">
                <a:solidFill>
                  <a:srgbClr val="1F1A62"/>
                </a:solidFill>
                <a:latin typeface="Helvetica" panose="020B0604020202020204" pitchFamily="34" charset="0"/>
                <a:cs typeface="Helvetica" panose="020B0604020202020204" pitchFamily="34" charset="0"/>
              </a:rPr>
              <a:t>Source: </a:t>
            </a:r>
            <a:r>
              <a:rPr lang="en-US" sz="900">
                <a:solidFill>
                  <a:srgbClr val="1F1A62"/>
                </a:solidFill>
                <a:latin typeface="Helvetica" panose="020B0403020202020204" pitchFamily="34" charset="0"/>
                <a:cs typeface="Helvetica" panose="020B0604020202020204" pitchFamily="34" charset="0"/>
              </a:rPr>
              <a:t>VAB’s </a:t>
            </a:r>
            <a:r>
              <a:rPr lang="en-US" sz="900">
                <a:solidFill>
                  <a:prstClr val="black"/>
                </a:solidFill>
                <a:latin typeface="Helvetica" panose="020B0403020202020204" pitchFamily="34" charset="0"/>
                <a:hlinkClick r:id="rId4"/>
              </a:rPr>
              <a:t>'As Time Goes By: How Media Consumption Is Helping America Cope’</a:t>
            </a:r>
            <a:r>
              <a:rPr lang="en-US" sz="900">
                <a:solidFill>
                  <a:prstClr val="black"/>
                </a:solidFill>
                <a:latin typeface="Helvetica" panose="020B0403020202020204" pitchFamily="34" charset="0"/>
              </a:rPr>
              <a:t>. </a:t>
            </a:r>
            <a:r>
              <a:rPr lang="en-US" sz="900">
                <a:solidFill>
                  <a:srgbClr val="1F1A62"/>
                </a:solidFill>
                <a:latin typeface="Helvetica" panose="020B0604020202020204" pitchFamily="34" charset="0"/>
                <a:cs typeface="Helvetica" panose="020B0604020202020204" pitchFamily="34" charset="0"/>
              </a:rPr>
              <a:t>VAB / Lucid ‘Media Usage In The Time of COVID-19 Survey,’ April 2020. Survey base: P18+ &amp; household subscribes to cable, telco, internet TV or satellite TV (n=1,004). Q2: When thinking about how you’ve spent your time during the COVID-19 Pandemic, have you increased, decreased or spent the same amount of time with the following media? SVOD: Subscription Video On Demand (e.g. Netflix, Amazon Prime Video), AVOD: Ad-Supported Video On Demand (e.g. Tubi, Roku). </a:t>
            </a:r>
            <a:r>
              <a:rPr lang="en-US" sz="900">
                <a:solidFill>
                  <a:srgbClr val="1F1A62"/>
                </a:solidFill>
                <a:latin typeface="Helvetica"/>
                <a:cs typeface="Helvetica"/>
              </a:rPr>
              <a:t>Q7: Thinking of your behavior since the start of COVID-19, please indicate below how much you agree or disagree with the following statements &amp; Q9: Thinking of your behavior during the COVID-19 Pandemic, please indicate below how much you agree or disagree with the following statements.</a:t>
            </a:r>
            <a:endParaRPr lang="en-US" sz="900">
              <a:solidFill>
                <a:srgbClr val="1F1A62"/>
              </a:solidFill>
              <a:latin typeface="Helvetica" panose="020B0604020202020204" pitchFamily="34" charset="0"/>
              <a:cs typeface="Helvetica" panose="020B0604020202020204" pitchFamily="34" charset="0"/>
            </a:endParaRPr>
          </a:p>
        </p:txBody>
      </p:sp>
      <p:sp>
        <p:nvSpPr>
          <p:cNvPr id="14" name="Rectangle 13">
            <a:extLst>
              <a:ext uri="{FF2B5EF4-FFF2-40B4-BE49-F238E27FC236}">
                <a16:creationId xmlns:a16="http://schemas.microsoft.com/office/drawing/2014/main" id="{96A8196F-1F9D-47F8-8408-BC9AEF17103C}"/>
              </a:ext>
            </a:extLst>
          </p:cNvPr>
          <p:cNvSpPr/>
          <p:nvPr/>
        </p:nvSpPr>
        <p:spPr>
          <a:xfrm>
            <a:off x="186168" y="224761"/>
            <a:ext cx="11441388" cy="830997"/>
          </a:xfrm>
          <a:prstGeom prst="rect">
            <a:avLst/>
          </a:prstGeom>
        </p:spPr>
        <p:txBody>
          <a:bodyPr wrap="square" anchor="t">
            <a:spAutoFit/>
          </a:bodyPr>
          <a:lstStyle/>
          <a:p>
            <a:r>
              <a:rPr lang="en-US" sz="2400" b="1" dirty="0">
                <a:solidFill>
                  <a:srgbClr val="1F1A62"/>
                </a:solidFill>
                <a:latin typeface="Helvetica"/>
                <a:ea typeface="Open Sans" panose="020B0606030504020204" pitchFamily="34" charset="0"/>
                <a:cs typeface="Open Sans" panose="020B0606030504020204" pitchFamily="34" charset="0"/>
              </a:rPr>
              <a:t>According to a recent </a:t>
            </a:r>
            <a:r>
              <a:rPr lang="en-US" sz="2400" b="1" dirty="0">
                <a:solidFill>
                  <a:srgbClr val="1F1A62"/>
                </a:solidFill>
                <a:latin typeface="Helvetica"/>
                <a:ea typeface="Open Sans" panose="020B0606030504020204" pitchFamily="34" charset="0"/>
                <a:cs typeface="Open Sans" panose="020B0606030504020204" pitchFamily="34" charset="0"/>
                <a:hlinkClick r:id="rId4"/>
              </a:rPr>
              <a:t>VAB custom study</a:t>
            </a:r>
            <a:r>
              <a:rPr lang="en-US" sz="2400" b="1" dirty="0">
                <a:solidFill>
                  <a:srgbClr val="1F1A62"/>
                </a:solidFill>
                <a:latin typeface="Helvetica"/>
                <a:ea typeface="Open Sans" panose="020B0606030504020204" pitchFamily="34" charset="0"/>
                <a:cs typeface="Open Sans" panose="020B0606030504020204" pitchFamily="34" charset="0"/>
              </a:rPr>
              <a:t>, viewers have been binging more than ever &amp; ramping up their streaming viewing via both SVOD &amp; AVOD</a:t>
            </a:r>
            <a:endParaRPr lang="en-US" sz="2400" b="1" dirty="0">
              <a:solidFill>
                <a:srgbClr val="1F1A62"/>
              </a:solidFill>
              <a:latin typeface="Helvetica" panose="020B0604020202020204" pitchFamily="2"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04429181-342C-4E3B-A49E-B6BE758714AB}"/>
              </a:ext>
            </a:extLst>
          </p:cNvPr>
          <p:cNvGrpSpPr/>
          <p:nvPr/>
        </p:nvGrpSpPr>
        <p:grpSpPr>
          <a:xfrm>
            <a:off x="2427511" y="3647624"/>
            <a:ext cx="1190249" cy="1197705"/>
            <a:chOff x="1709734" y="3147495"/>
            <a:chExt cx="1190249" cy="1197705"/>
          </a:xfrm>
        </p:grpSpPr>
        <p:sp>
          <p:nvSpPr>
            <p:cNvPr id="42" name="TextBox 41">
              <a:extLst>
                <a:ext uri="{FF2B5EF4-FFF2-40B4-BE49-F238E27FC236}">
                  <a16:creationId xmlns:a16="http://schemas.microsoft.com/office/drawing/2014/main" id="{58966E90-843D-4F01-957A-1E62338EFFBE}"/>
                </a:ext>
              </a:extLst>
            </p:cNvPr>
            <p:cNvSpPr txBox="1"/>
            <p:nvPr/>
          </p:nvSpPr>
          <p:spPr>
            <a:xfrm>
              <a:off x="1735450" y="3147495"/>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54%</a:t>
              </a:r>
            </a:p>
          </p:txBody>
        </p:sp>
        <p:sp>
          <p:nvSpPr>
            <p:cNvPr id="43" name="TextBox 42">
              <a:extLst>
                <a:ext uri="{FF2B5EF4-FFF2-40B4-BE49-F238E27FC236}">
                  <a16:creationId xmlns:a16="http://schemas.microsoft.com/office/drawing/2014/main" id="{44C6D690-7B1D-4D72-B5CD-482888215952}"/>
                </a:ext>
              </a:extLst>
            </p:cNvPr>
            <p:cNvSpPr txBox="1"/>
            <p:nvPr/>
          </p:nvSpPr>
          <p:spPr>
            <a:xfrm>
              <a:off x="1709734" y="3698869"/>
              <a:ext cx="1164533" cy="646331"/>
            </a:xfrm>
            <a:prstGeom prst="rect">
              <a:avLst/>
            </a:prstGeom>
            <a:noFill/>
          </p:spPr>
          <p:txBody>
            <a:bodyPr wrap="square" rtlCol="0" anchor="ctr">
              <a:spAutoFit/>
            </a:bodyPr>
            <a:lstStyle/>
            <a:p>
              <a:pPr algn="ctr"/>
              <a:r>
                <a:rPr lang="en-US" b="1">
                  <a:solidFill>
                    <a:srgbClr val="1F1A62"/>
                  </a:solidFill>
                  <a:latin typeface="Helvetica" panose="020B0403020202020204" pitchFamily="34" charset="0"/>
                </a:rPr>
                <a:t>SVOD</a:t>
              </a:r>
            </a:p>
            <a:p>
              <a:pPr algn="ctr"/>
              <a:r>
                <a:rPr lang="en-US" b="1">
                  <a:solidFill>
                    <a:srgbClr val="1F1A62"/>
                  </a:solidFill>
                  <a:latin typeface="Helvetica" panose="020B0403020202020204" pitchFamily="34" charset="0"/>
                </a:rPr>
                <a:t>Service</a:t>
              </a:r>
            </a:p>
          </p:txBody>
        </p:sp>
      </p:grpSp>
      <p:grpSp>
        <p:nvGrpSpPr>
          <p:cNvPr id="5" name="Group 4">
            <a:extLst>
              <a:ext uri="{FF2B5EF4-FFF2-40B4-BE49-F238E27FC236}">
                <a16:creationId xmlns:a16="http://schemas.microsoft.com/office/drawing/2014/main" id="{7F741437-8016-4ED7-9CEB-339D0993CF80}"/>
              </a:ext>
            </a:extLst>
          </p:cNvPr>
          <p:cNvGrpSpPr/>
          <p:nvPr/>
        </p:nvGrpSpPr>
        <p:grpSpPr>
          <a:xfrm>
            <a:off x="6713315" y="3628705"/>
            <a:ext cx="1484137" cy="1235543"/>
            <a:chOff x="6836426" y="2983380"/>
            <a:chExt cx="1484137" cy="1235543"/>
          </a:xfrm>
        </p:grpSpPr>
        <p:sp>
          <p:nvSpPr>
            <p:cNvPr id="48" name="TextBox 47">
              <a:extLst>
                <a:ext uri="{FF2B5EF4-FFF2-40B4-BE49-F238E27FC236}">
                  <a16:creationId xmlns:a16="http://schemas.microsoft.com/office/drawing/2014/main" id="{E8E1CF17-DA37-4836-A3E3-D55D72907244}"/>
                </a:ext>
              </a:extLst>
            </p:cNvPr>
            <p:cNvSpPr txBox="1"/>
            <p:nvPr/>
          </p:nvSpPr>
          <p:spPr>
            <a:xfrm>
              <a:off x="6996229" y="2983380"/>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31%</a:t>
              </a:r>
            </a:p>
          </p:txBody>
        </p:sp>
        <p:sp>
          <p:nvSpPr>
            <p:cNvPr id="49" name="TextBox 48">
              <a:extLst>
                <a:ext uri="{FF2B5EF4-FFF2-40B4-BE49-F238E27FC236}">
                  <a16:creationId xmlns:a16="http://schemas.microsoft.com/office/drawing/2014/main" id="{A7EFCD72-0B8F-48F5-9746-C89664D3E785}"/>
                </a:ext>
              </a:extLst>
            </p:cNvPr>
            <p:cNvSpPr txBox="1"/>
            <p:nvPr/>
          </p:nvSpPr>
          <p:spPr>
            <a:xfrm>
              <a:off x="6836426" y="3572592"/>
              <a:ext cx="1484137" cy="646331"/>
            </a:xfrm>
            <a:prstGeom prst="rect">
              <a:avLst/>
            </a:prstGeom>
            <a:noFill/>
          </p:spPr>
          <p:txBody>
            <a:bodyPr wrap="square" rtlCol="0" anchor="ctr">
              <a:spAutoFit/>
            </a:bodyPr>
            <a:lstStyle/>
            <a:p>
              <a:pPr algn="ctr"/>
              <a:r>
                <a:rPr lang="en-US" b="1">
                  <a:solidFill>
                    <a:srgbClr val="1F1A62"/>
                  </a:solidFill>
                  <a:latin typeface="Helvetica" panose="020B0403020202020204" pitchFamily="34" charset="0"/>
                </a:rPr>
                <a:t>AVOD</a:t>
              </a:r>
            </a:p>
            <a:p>
              <a:pPr algn="ctr"/>
              <a:r>
                <a:rPr lang="en-US" b="1">
                  <a:solidFill>
                    <a:srgbClr val="1F1A62"/>
                  </a:solidFill>
                  <a:latin typeface="Helvetica" panose="020B0403020202020204" pitchFamily="34" charset="0"/>
                </a:rPr>
                <a:t>Service</a:t>
              </a:r>
            </a:p>
          </p:txBody>
        </p:sp>
      </p:grpSp>
      <p:pic>
        <p:nvPicPr>
          <p:cNvPr id="54" name="Picture 53" descr="A close up of a sign&#10;&#10;Description automatically generated">
            <a:extLst>
              <a:ext uri="{FF2B5EF4-FFF2-40B4-BE49-F238E27FC236}">
                <a16:creationId xmlns:a16="http://schemas.microsoft.com/office/drawing/2014/main" id="{7A33C9B9-C7F6-410E-8F4D-A507558160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2224" y="3351414"/>
            <a:ext cx="1790124" cy="1790124"/>
          </a:xfrm>
          <a:prstGeom prst="rect">
            <a:avLst/>
          </a:prstGeom>
        </p:spPr>
      </p:pic>
      <p:pic>
        <p:nvPicPr>
          <p:cNvPr id="57" name="Picture 56" descr="A screen shot of a computer&#10;&#10;Description automatically generated">
            <a:extLst>
              <a:ext uri="{FF2B5EF4-FFF2-40B4-BE49-F238E27FC236}">
                <a16:creationId xmlns:a16="http://schemas.microsoft.com/office/drawing/2014/main" id="{1859D059-6587-4DE5-B368-BE2D69F28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7651" y="3383057"/>
            <a:ext cx="1726838" cy="1726838"/>
          </a:xfrm>
          <a:prstGeom prst="rect">
            <a:avLst/>
          </a:prstGeom>
        </p:spPr>
      </p:pic>
      <p:sp>
        <p:nvSpPr>
          <p:cNvPr id="58" name="TextBox 57">
            <a:extLst>
              <a:ext uri="{FF2B5EF4-FFF2-40B4-BE49-F238E27FC236}">
                <a16:creationId xmlns:a16="http://schemas.microsoft.com/office/drawing/2014/main" id="{0796B30E-B970-471A-95B6-4F37938FACB8}"/>
              </a:ext>
            </a:extLst>
          </p:cNvPr>
          <p:cNvSpPr txBox="1"/>
          <p:nvPr/>
        </p:nvSpPr>
        <p:spPr>
          <a:xfrm>
            <a:off x="186170" y="1081921"/>
            <a:ext cx="10899520" cy="584775"/>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Blip>
                <a:blip r:embed="rId7"/>
              </a:buBlip>
              <a:tabLst/>
              <a:defRPr kumimoji="0" sz="1600" b="0" i="0" u="none" strike="noStrike" cap="none" spc="0" normalizeH="0" baseline="0">
                <a:ln>
                  <a:noFill/>
                </a:ln>
                <a:solidFill>
                  <a:srgbClr val="1F1A62"/>
                </a:solidFill>
                <a:effectLst/>
                <a:uLnTx/>
                <a:uFillTx/>
                <a:latin typeface="Helvetica" pitchFamily="2" charset="0"/>
              </a:defRPr>
            </a:lvl1pPr>
          </a:lstStyle>
          <a:p>
            <a:r>
              <a:rPr lang="en-US" dirty="0"/>
              <a:t>As entertainment options have been primarily contained to the home, people have had more time to watch video, with </a:t>
            </a:r>
            <a:r>
              <a:rPr lang="en-US" b="1" dirty="0">
                <a:solidFill>
                  <a:srgbClr val="E84A99"/>
                </a:solidFill>
              </a:rPr>
              <a:t>70%</a:t>
            </a:r>
            <a:r>
              <a:rPr lang="en-US" dirty="0"/>
              <a:t> saying they have been binge-wanting more TV shows and movies during the COVID-19 outbreak</a:t>
            </a:r>
          </a:p>
        </p:txBody>
      </p:sp>
    </p:spTree>
    <p:extLst>
      <p:ext uri="{BB962C8B-B14F-4D97-AF65-F5344CB8AC3E}">
        <p14:creationId xmlns:p14="http://schemas.microsoft.com/office/powerpoint/2010/main" val="206770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9" name="Chart 8">
            <a:extLst>
              <a:ext uri="{FF2B5EF4-FFF2-40B4-BE49-F238E27FC236}">
                <a16:creationId xmlns:a16="http://schemas.microsoft.com/office/drawing/2014/main" id="{30E62159-B859-4D55-A3F2-86B4A20C4B26}"/>
              </a:ext>
            </a:extLst>
          </p:cNvPr>
          <p:cNvGraphicFramePr/>
          <p:nvPr>
            <p:extLst>
              <p:ext uri="{D42A27DB-BD31-4B8C-83A1-F6EECF244321}">
                <p14:modId xmlns:p14="http://schemas.microsoft.com/office/powerpoint/2010/main" val="376364519"/>
              </p:ext>
            </p:extLst>
          </p:nvPr>
        </p:nvGraphicFramePr>
        <p:xfrm>
          <a:off x="0" y="2262785"/>
          <a:ext cx="12192556" cy="40181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9E081BE-B669-44C4-8916-25AE25315AA8}"/>
              </a:ext>
            </a:extLst>
          </p:cNvPr>
          <p:cNvSpPr txBox="1"/>
          <p:nvPr/>
        </p:nvSpPr>
        <p:spPr>
          <a:xfrm>
            <a:off x="2635596" y="1738464"/>
            <a:ext cx="69460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Increase In Platform Usage Since COVID-19 Outbreak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 who increased usage</a:t>
            </a:r>
          </a:p>
        </p:txBody>
      </p:sp>
      <p:sp>
        <p:nvSpPr>
          <p:cNvPr id="13" name="TextBox 12">
            <a:extLst>
              <a:ext uri="{FF2B5EF4-FFF2-40B4-BE49-F238E27FC236}">
                <a16:creationId xmlns:a16="http://schemas.microsoft.com/office/drawing/2014/main" id="{7ED5B12F-D758-4446-AE3F-BA2BB84FC3B2}"/>
              </a:ext>
            </a:extLst>
          </p:cNvPr>
          <p:cNvSpPr txBox="1"/>
          <p:nvPr/>
        </p:nvSpPr>
        <p:spPr>
          <a:xfrm>
            <a:off x="526244" y="6059611"/>
            <a:ext cx="11119005" cy="507831"/>
          </a:xfrm>
          <a:prstGeom prst="rect">
            <a:avLst/>
          </a:prstGeom>
          <a:noFill/>
        </p:spPr>
        <p:txBody>
          <a:bodyPr wrap="square" rtlCol="0">
            <a:spAutoFit/>
          </a:bodyPr>
          <a:lstStyle/>
          <a:p>
            <a:pPr lvl="0">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lang="en-US" sz="900">
                <a:solidFill>
                  <a:srgbClr val="1F1A62"/>
                </a:solidFill>
                <a:latin typeface="Helvetica" panose="020B0403020202020204" pitchFamily="34" charset="0"/>
                <a:cs typeface="Helvetica" panose="020B0604020202020204" pitchFamily="34" charset="0"/>
              </a:rPr>
              <a:t>VAB’s </a:t>
            </a:r>
            <a:r>
              <a:rPr lang="en-US" sz="900">
                <a:solidFill>
                  <a:prstClr val="black"/>
                </a:solidFill>
                <a:latin typeface="Helvetica" panose="020B0403020202020204" pitchFamily="34" charset="0"/>
                <a:hlinkClick r:id="rId5"/>
              </a:rPr>
              <a:t>'As Time Goes By: How Media Consumption Is Helping America Cope’</a:t>
            </a:r>
            <a:r>
              <a:rPr lang="en-US" sz="900">
                <a:solidFill>
                  <a:prstClr val="black"/>
                </a:solidFill>
                <a:latin typeface="Helvetica" panose="020B0403020202020204" pitchFamily="34" charset="0"/>
              </a:rPr>
              <a:t>. </a:t>
            </a:r>
            <a:r>
              <a:rPr lang="en-US" sz="900">
                <a:solidFill>
                  <a:srgbClr val="1F1A62"/>
                </a:solidFill>
                <a:latin typeface="Helvetica" panose="020B0604020202020204" pitchFamily="34" charset="0"/>
                <a:cs typeface="Helvetica" panose="020B0604020202020204" pitchFamily="34" charset="0"/>
              </a:rPr>
              <a:t>VAB / Lucid ‘Media Usage In The Time of COVID-19 Survey,’ April 2020. </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Survey base: P18+ &amp; household subscribes to cable, telco, internet TV or satellite TV (n=1,004). Q2: When thinking about how you’ve spent your time during the COVID-19 Pandemic, have you increased, decreased or spent the same amount of time with the following media? SVOD: Subscription Video On Demand (e.g. Netflix, Amazon Prime Video), AVOD: Ad-Supported Video On Demand (e.g. Tubi, Roku).</a:t>
            </a:r>
          </a:p>
        </p:txBody>
      </p:sp>
      <p:sp>
        <p:nvSpPr>
          <p:cNvPr id="14" name="Rectangle 13">
            <a:extLst>
              <a:ext uri="{FF2B5EF4-FFF2-40B4-BE49-F238E27FC236}">
                <a16:creationId xmlns:a16="http://schemas.microsoft.com/office/drawing/2014/main" id="{96A8196F-1F9D-47F8-8408-BC9AEF17103C}"/>
              </a:ext>
            </a:extLst>
          </p:cNvPr>
          <p:cNvSpPr/>
          <p:nvPr/>
        </p:nvSpPr>
        <p:spPr>
          <a:xfrm>
            <a:off x="131991" y="270462"/>
            <a:ext cx="11953293" cy="1292662"/>
          </a:xfrm>
          <a:prstGeom prst="rect">
            <a:avLst/>
          </a:prstGeom>
        </p:spPr>
        <p:txBody>
          <a:bodyPr wrap="square" anchor="t">
            <a:spAutoFit/>
          </a:bodyPr>
          <a:lstStyle/>
          <a:p>
            <a:pPr>
              <a:defRPr/>
            </a:pPr>
            <a:r>
              <a:rPr kumimoji="0" lang="en-US" sz="2600" b="1" i="0" u="none" strike="noStrike" kern="1200" cap="none" spc="0" normalizeH="0" baseline="0" noProof="0" dirty="0">
                <a:ln>
                  <a:noFill/>
                </a:ln>
                <a:solidFill>
                  <a:srgbClr val="1B1464"/>
                </a:solidFill>
                <a:effectLst/>
                <a:uLnTx/>
                <a:uFillTx/>
                <a:latin typeface="Helvetica"/>
                <a:ea typeface="Open Sans" panose="020B0606030504020204" pitchFamily="34" charset="0"/>
                <a:cs typeface="Open Sans" panose="020B0606030504020204" pitchFamily="34" charset="0"/>
              </a:rPr>
              <a:t>Life stage </a:t>
            </a:r>
            <a:r>
              <a:rPr kumimoji="0" lang="en-US" sz="2600" b="1" i="0" u="none" strike="noStrike" kern="1200" cap="none" spc="0" normalizeH="0" baseline="0" noProof="0" dirty="0">
                <a:ln>
                  <a:noFill/>
                </a:ln>
                <a:solidFill>
                  <a:srgbClr val="1B1464"/>
                </a:solidFill>
                <a:effectLst/>
                <a:uLnTx/>
                <a:uFillTx/>
                <a:latin typeface="Helvetica"/>
                <a:cs typeface="Helvetica"/>
              </a:rPr>
              <a:t>appears to be </a:t>
            </a:r>
            <a:r>
              <a:rPr kumimoji="0" lang="en-US" sz="2600" b="1" i="0" u="none" strike="noStrike" kern="1200" cap="none" spc="0" normalizeH="0" baseline="0" noProof="0" dirty="0">
                <a:ln>
                  <a:noFill/>
                </a:ln>
                <a:solidFill>
                  <a:srgbClr val="1B1464"/>
                </a:solidFill>
                <a:effectLst/>
                <a:uLnTx/>
                <a:uFillTx/>
                <a:latin typeface="Helvetica"/>
                <a:ea typeface="Open Sans" panose="020B0606030504020204" pitchFamily="34" charset="0"/>
                <a:cs typeface="Open Sans" panose="020B0606030504020204" pitchFamily="34" charset="0"/>
              </a:rPr>
              <a:t>a driving force across much of the platform usage growth, as Gen X &amp; households with children increase their use </a:t>
            </a:r>
          </a:p>
          <a:p>
            <a:pPr>
              <a:defRPr/>
            </a:pPr>
            <a:r>
              <a:rPr kumimoji="0" lang="en-US" sz="2600" b="1" i="0" u="none" strike="noStrike" kern="1200" cap="none" spc="0" normalizeH="0" baseline="0" noProof="0" dirty="0">
                <a:ln>
                  <a:noFill/>
                </a:ln>
                <a:solidFill>
                  <a:srgbClr val="1B1464"/>
                </a:solidFill>
                <a:effectLst/>
                <a:uLnTx/>
                <a:uFillTx/>
                <a:latin typeface="Helvetica"/>
                <a:ea typeface="Open Sans" panose="020B0606030504020204" pitchFamily="34" charset="0"/>
                <a:cs typeface="Open Sans" panose="020B0606030504020204" pitchFamily="34" charset="0"/>
              </a:rPr>
              <a:t>of </a:t>
            </a:r>
            <a:r>
              <a:rPr lang="en-US" sz="2600" b="1" dirty="0">
                <a:solidFill>
                  <a:srgbClr val="1B1464"/>
                </a:solidFill>
                <a:latin typeface="Helvetica"/>
                <a:ea typeface="Open Sans" panose="020B0606030504020204" pitchFamily="34" charset="0"/>
                <a:cs typeface="Open Sans" panose="020B0606030504020204" pitchFamily="34" charset="0"/>
              </a:rPr>
              <a:t>both SVOD</a:t>
            </a:r>
            <a:r>
              <a:rPr kumimoji="0" lang="en-US" sz="2600" b="1" i="0" u="none" strike="noStrike" kern="1200" cap="none" spc="0" normalizeH="0" baseline="0" noProof="0" dirty="0">
                <a:ln>
                  <a:noFill/>
                </a:ln>
                <a:solidFill>
                  <a:srgbClr val="1B1464"/>
                </a:solidFill>
                <a:effectLst/>
                <a:uLnTx/>
                <a:uFillTx/>
                <a:latin typeface="Helvetica"/>
                <a:ea typeface="Open Sans" panose="020B0606030504020204" pitchFamily="34" charset="0"/>
                <a:cs typeface="Open Sans" panose="020B0606030504020204" pitchFamily="34" charset="0"/>
              </a:rPr>
              <a:t> and AVOD services</a:t>
            </a:r>
          </a:p>
        </p:txBody>
      </p:sp>
    </p:spTree>
    <p:extLst>
      <p:ext uri="{BB962C8B-B14F-4D97-AF65-F5344CB8AC3E}">
        <p14:creationId xmlns:p14="http://schemas.microsoft.com/office/powerpoint/2010/main" val="320106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12</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9" name="Chart 8">
            <a:extLst>
              <a:ext uri="{FF2B5EF4-FFF2-40B4-BE49-F238E27FC236}">
                <a16:creationId xmlns:a16="http://schemas.microsoft.com/office/drawing/2014/main" id="{30E62159-B859-4D55-A3F2-86B4A20C4B26}"/>
              </a:ext>
            </a:extLst>
          </p:cNvPr>
          <p:cNvGraphicFramePr/>
          <p:nvPr>
            <p:extLst>
              <p:ext uri="{D42A27DB-BD31-4B8C-83A1-F6EECF244321}">
                <p14:modId xmlns:p14="http://schemas.microsoft.com/office/powerpoint/2010/main" val="2962747460"/>
              </p:ext>
            </p:extLst>
          </p:nvPr>
        </p:nvGraphicFramePr>
        <p:xfrm>
          <a:off x="0" y="2262785"/>
          <a:ext cx="12192556" cy="40181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9E081BE-B669-44C4-8916-25AE25315AA8}"/>
              </a:ext>
            </a:extLst>
          </p:cNvPr>
          <p:cNvSpPr txBox="1"/>
          <p:nvPr/>
        </p:nvSpPr>
        <p:spPr>
          <a:xfrm>
            <a:off x="2635596" y="1738464"/>
            <a:ext cx="6946085" cy="584775"/>
          </a:xfrm>
          <a:prstGeom prst="rect">
            <a:avLst/>
          </a:prstGeom>
          <a:noFill/>
        </p:spPr>
        <p:txBody>
          <a:bodyPr wrap="square" rtlCol="0">
            <a:spAutoFit/>
          </a:bodyPr>
          <a:lstStyle/>
          <a:p>
            <a:pPr algn="ctr"/>
            <a:r>
              <a:rPr lang="en-US" sz="1600" b="1" u="sng">
                <a:solidFill>
                  <a:srgbClr val="1F1A62"/>
                </a:solidFill>
                <a:latin typeface="Helvetica" panose="020B0604020202020204" pitchFamily="34" charset="0"/>
                <a:cs typeface="Helvetica" panose="020B0604020202020204" pitchFamily="34" charset="0"/>
              </a:rPr>
              <a:t>Increase In Platform Usage Since COVID-19 Outbreak</a:t>
            </a:r>
          </a:p>
          <a:p>
            <a:pPr algn="ctr"/>
            <a:r>
              <a:rPr lang="en-US" sz="1600">
                <a:solidFill>
                  <a:srgbClr val="1F1A62"/>
                </a:solidFill>
                <a:latin typeface="Helvetica" panose="020B0604020202020204" pitchFamily="34" charset="0"/>
                <a:cs typeface="Helvetica" panose="020B0604020202020204" pitchFamily="34" charset="0"/>
              </a:rPr>
              <a:t>% of respondents who increased usage</a:t>
            </a:r>
          </a:p>
        </p:txBody>
      </p:sp>
      <p:sp>
        <p:nvSpPr>
          <p:cNvPr id="13" name="TextBox 12">
            <a:extLst>
              <a:ext uri="{FF2B5EF4-FFF2-40B4-BE49-F238E27FC236}">
                <a16:creationId xmlns:a16="http://schemas.microsoft.com/office/drawing/2014/main" id="{7ED5B12F-D758-4446-AE3F-BA2BB84FC3B2}"/>
              </a:ext>
            </a:extLst>
          </p:cNvPr>
          <p:cNvSpPr txBox="1"/>
          <p:nvPr/>
        </p:nvSpPr>
        <p:spPr>
          <a:xfrm>
            <a:off x="526244" y="6160604"/>
            <a:ext cx="11471488" cy="369332"/>
          </a:xfrm>
          <a:prstGeom prst="rect">
            <a:avLst/>
          </a:prstGeom>
          <a:noFill/>
        </p:spPr>
        <p:txBody>
          <a:bodyPr wrap="square" rtlCol="0" anchor="t">
            <a:spAutoFit/>
          </a:bodyPr>
          <a:lstStyle/>
          <a:p>
            <a:r>
              <a:rPr lang="en-US" sz="900">
                <a:solidFill>
                  <a:srgbClr val="1F1A62"/>
                </a:solidFill>
                <a:latin typeface="Helvetica"/>
                <a:cs typeface="Helvetica"/>
              </a:rPr>
              <a:t>Source: VAB’s </a:t>
            </a:r>
            <a:r>
              <a:rPr lang="en-US" sz="900">
                <a:latin typeface="Helvetica"/>
                <a:cs typeface="Helvetica"/>
                <a:hlinkClick r:id="rId5"/>
              </a:rPr>
              <a:t>'As Time Goes By: How Media Consumption Is Helping America Cope’</a:t>
            </a:r>
            <a:r>
              <a:rPr lang="en-US" sz="900">
                <a:latin typeface="Helvetica"/>
                <a:cs typeface="Helvetica"/>
              </a:rPr>
              <a:t>. </a:t>
            </a:r>
            <a:r>
              <a:rPr lang="en-US" sz="900">
                <a:solidFill>
                  <a:srgbClr val="1F1A62"/>
                </a:solidFill>
                <a:latin typeface="Helvetica"/>
                <a:cs typeface="Helvetica"/>
              </a:rPr>
              <a:t>VAB / Lucid ‘Media Usage In The Time of COVID-19 Survey,’ April 2020. Survey base: P18+ &amp; household subscribes to cable, telco, internet TV or satellite TV (n=1,004). Q2: When thinking about how you’ve spent your time during the COVID-19 Pandemic, have you increased, decreased or spent the same amount of time with the following media?</a:t>
            </a:r>
          </a:p>
        </p:txBody>
      </p:sp>
      <p:sp>
        <p:nvSpPr>
          <p:cNvPr id="14" name="Rectangle 13">
            <a:extLst>
              <a:ext uri="{FF2B5EF4-FFF2-40B4-BE49-F238E27FC236}">
                <a16:creationId xmlns:a16="http://schemas.microsoft.com/office/drawing/2014/main" id="{96A8196F-1F9D-47F8-8408-BC9AEF17103C}"/>
              </a:ext>
            </a:extLst>
          </p:cNvPr>
          <p:cNvSpPr/>
          <p:nvPr/>
        </p:nvSpPr>
        <p:spPr>
          <a:xfrm>
            <a:off x="131991" y="393867"/>
            <a:ext cx="11953293" cy="492443"/>
          </a:xfrm>
          <a:prstGeom prst="rect">
            <a:avLst/>
          </a:prstGeom>
        </p:spPr>
        <p:txBody>
          <a:bodyPr wrap="square" anchor="t">
            <a:spAutoFit/>
          </a:bodyPr>
          <a:lstStyle/>
          <a:p>
            <a:r>
              <a:rPr lang="en-US" sz="2600" b="1" dirty="0">
                <a:solidFill>
                  <a:srgbClr val="1B1464"/>
                </a:solidFill>
                <a:latin typeface="Helvetica"/>
                <a:cs typeface="Helvetica"/>
              </a:rPr>
              <a:t>Multicultural viewers have also increased their streaming service usage</a:t>
            </a:r>
          </a:p>
        </p:txBody>
      </p:sp>
      <p:sp>
        <p:nvSpPr>
          <p:cNvPr id="16" name="TextBox 15">
            <a:extLst>
              <a:ext uri="{FF2B5EF4-FFF2-40B4-BE49-F238E27FC236}">
                <a16:creationId xmlns:a16="http://schemas.microsoft.com/office/drawing/2014/main" id="{60591DB6-F3D5-4438-9F38-5CA46C3B8B3B}"/>
              </a:ext>
            </a:extLst>
          </p:cNvPr>
          <p:cNvSpPr txBox="1"/>
          <p:nvPr/>
        </p:nvSpPr>
        <p:spPr>
          <a:xfrm>
            <a:off x="131991" y="1010176"/>
            <a:ext cx="11998665" cy="338554"/>
          </a:xfrm>
          <a:prstGeom prst="rect">
            <a:avLst/>
          </a:prstGeom>
          <a:noFill/>
        </p:spPr>
        <p:txBody>
          <a:bodyPr wrap="square" rtlCol="0" anchor="t">
            <a:spAutoFit/>
          </a:bodyPr>
          <a:lstStyle>
            <a:defPPr>
              <a:defRPr lang="en-US"/>
            </a:defPPr>
            <a:lvl1pPr marL="285750" marR="0" lvl="0" indent="-285750" fontAlgn="auto">
              <a:lnSpc>
                <a:spcPct val="100000"/>
              </a:lnSpc>
              <a:spcBef>
                <a:spcPts val="0"/>
              </a:spcBef>
              <a:spcAft>
                <a:spcPts val="0"/>
              </a:spcAft>
              <a:buClrTx/>
              <a:buSzTx/>
              <a:buBlip>
                <a:blip r:embed="rId6"/>
              </a:buBlip>
              <a:tabLst/>
              <a:defRPr kumimoji="0" sz="1600" b="0" i="0" u="none" strike="noStrike" cap="none" spc="0" normalizeH="0" baseline="0">
                <a:ln>
                  <a:noFill/>
                </a:ln>
                <a:solidFill>
                  <a:srgbClr val="1F1A62"/>
                </a:solidFill>
                <a:effectLst/>
                <a:uLnTx/>
                <a:uFillTx/>
                <a:latin typeface="Helvetica" pitchFamily="2" charset="0"/>
              </a:defRPr>
            </a:lvl1pPr>
          </a:lstStyle>
          <a:p>
            <a:r>
              <a:rPr lang="en-US" dirty="0">
                <a:latin typeface="Helvetica"/>
                <a:cs typeface="Helvetica"/>
              </a:rPr>
              <a:t>This is due to the wide variety of content offerings featuring and produced by diverse talent across video streaming services</a:t>
            </a:r>
            <a:endParaRPr lang="en-US" dirty="0"/>
          </a:p>
        </p:txBody>
      </p:sp>
    </p:spTree>
    <p:extLst>
      <p:ext uri="{BB962C8B-B14F-4D97-AF65-F5344CB8AC3E}">
        <p14:creationId xmlns:p14="http://schemas.microsoft.com/office/powerpoint/2010/main" val="46057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6618BC4-91A7-447A-9FAF-CF986497C2BB}"/>
              </a:ext>
            </a:extLst>
          </p:cNvPr>
          <p:cNvSpPr txBox="1"/>
          <p:nvPr/>
        </p:nvSpPr>
        <p:spPr>
          <a:xfrm>
            <a:off x="119873" y="257913"/>
            <a:ext cx="11952253" cy="830997"/>
          </a:xfrm>
          <a:prstGeom prst="rect">
            <a:avLst/>
          </a:prstGeom>
          <a:noFill/>
        </p:spPr>
        <p:txBody>
          <a:bodyPr wrap="square" rtlCol="0">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And engaging with video-streaming-related content on social media has become a haven for isolated viewers seeking a sense of community and connection</a:t>
            </a:r>
          </a:p>
        </p:txBody>
      </p:sp>
      <p:pic>
        <p:nvPicPr>
          <p:cNvPr id="9" name="Picture 8" descr="A person lying on a bed&#10;&#10;Description automatically generated">
            <a:extLst>
              <a:ext uri="{FF2B5EF4-FFF2-40B4-BE49-F238E27FC236}">
                <a16:creationId xmlns:a16="http://schemas.microsoft.com/office/drawing/2014/main" id="{C6B23DB9-683E-45F4-AAC8-823A22B88A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19652"/>
            <a:ext cx="4746818" cy="3966019"/>
          </a:xfrm>
          <a:prstGeom prst="rect">
            <a:avLst/>
          </a:prstGeom>
        </p:spPr>
      </p:pic>
      <p:sp>
        <p:nvSpPr>
          <p:cNvPr id="16" name="Rectangle 15">
            <a:extLst>
              <a:ext uri="{FF2B5EF4-FFF2-40B4-BE49-F238E27FC236}">
                <a16:creationId xmlns:a16="http://schemas.microsoft.com/office/drawing/2014/main" id="{B32ACD8B-A77D-434A-99E8-953689B9A54B}"/>
              </a:ext>
            </a:extLst>
          </p:cNvPr>
          <p:cNvSpPr/>
          <p:nvPr/>
        </p:nvSpPr>
        <p:spPr>
          <a:xfrm>
            <a:off x="4746818" y="1916082"/>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E7B0017-C854-4245-84EB-3BAC792119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F122705E-CFCC-4D8E-8290-CDCE8C503B1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A4F3F65F-0AA4-44C8-AFFC-1E355F8ADA1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Rectangle 6">
            <a:extLst>
              <a:ext uri="{FF2B5EF4-FFF2-40B4-BE49-F238E27FC236}">
                <a16:creationId xmlns:a16="http://schemas.microsoft.com/office/drawing/2014/main" id="{29B81232-4E1D-48B6-9FC0-D1057F47CAB7}"/>
              </a:ext>
            </a:extLst>
          </p:cNvPr>
          <p:cNvSpPr/>
          <p:nvPr/>
        </p:nvSpPr>
        <p:spPr>
          <a:xfrm>
            <a:off x="494728" y="6072148"/>
            <a:ext cx="11707320" cy="450690"/>
          </a:xfrm>
          <a:prstGeom prst="rect">
            <a:avLst/>
          </a:prstGeom>
        </p:spPr>
        <p:txBody>
          <a:bodyPr vert="horz">
            <a:noAutofit/>
          </a:bodyPr>
          <a:lstStyle/>
          <a:p>
            <a:pPr defTabSz="457200">
              <a:spcBef>
                <a:spcPct val="20000"/>
              </a:spcBef>
            </a:pPr>
            <a:r>
              <a:rPr lang="en-US" sz="900">
                <a:solidFill>
                  <a:srgbClr val="1F1A62"/>
                </a:solidFill>
                <a:latin typeface="Helvetica" pitchFamily="2" charset="0"/>
                <a:ea typeface="Open Sans" panose="020B0606030504020204" pitchFamily="34" charset="0"/>
                <a:cs typeface="Open Sans" panose="020B0606030504020204" pitchFamily="34" charset="0"/>
              </a:rPr>
              <a:t>Source: Nielsen Social Content Ratings. Live/new, linear and 24/7, 3/1/19-4/15/19 and 3/1/20-4/15/20. Interactions are a measure of total relevant social media activity on Facebook, Instagram Business Accounts, and Twitter. Social activity is measured from three hours before through three hours after broadcast, local time. Owned engagements for Facebook include comments, shares, and likes. Owned engagements for Instagram business accounts include comments and likes. Owned engagements for Twitter include retweets, quotes, replies, and likes.</a:t>
            </a:r>
          </a:p>
        </p:txBody>
      </p:sp>
      <p:sp>
        <p:nvSpPr>
          <p:cNvPr id="8" name="Rectangle 7">
            <a:extLst>
              <a:ext uri="{FF2B5EF4-FFF2-40B4-BE49-F238E27FC236}">
                <a16:creationId xmlns:a16="http://schemas.microsoft.com/office/drawing/2014/main" id="{7C028D6B-0F10-48CC-A58D-DA012BCCA10A}"/>
              </a:ext>
            </a:extLst>
          </p:cNvPr>
          <p:cNvSpPr/>
          <p:nvPr/>
        </p:nvSpPr>
        <p:spPr>
          <a:xfrm>
            <a:off x="5401824" y="2675800"/>
            <a:ext cx="6106685" cy="602673"/>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Helvetica" panose="020B0403020202020204" pitchFamily="34" charset="0"/>
              </a:rPr>
              <a:t>Streaming Services</a:t>
            </a:r>
          </a:p>
        </p:txBody>
      </p:sp>
      <p:graphicFrame>
        <p:nvGraphicFramePr>
          <p:cNvPr id="10" name="Table 10">
            <a:extLst>
              <a:ext uri="{FF2B5EF4-FFF2-40B4-BE49-F238E27FC236}">
                <a16:creationId xmlns:a16="http://schemas.microsoft.com/office/drawing/2014/main" id="{B4A4D206-42D4-496B-AEC4-472674480805}"/>
              </a:ext>
            </a:extLst>
          </p:cNvPr>
          <p:cNvGraphicFramePr>
            <a:graphicFrameLocks noGrp="1"/>
          </p:cNvGraphicFramePr>
          <p:nvPr>
            <p:extLst>
              <p:ext uri="{D42A27DB-BD31-4B8C-83A1-F6EECF244321}">
                <p14:modId xmlns:p14="http://schemas.microsoft.com/office/powerpoint/2010/main" val="13938105"/>
              </p:ext>
            </p:extLst>
          </p:nvPr>
        </p:nvGraphicFramePr>
        <p:xfrm>
          <a:off x="5401824" y="3346388"/>
          <a:ext cx="6106686" cy="1691640"/>
        </p:xfrm>
        <a:graphic>
          <a:graphicData uri="http://schemas.openxmlformats.org/drawingml/2006/table">
            <a:tbl>
              <a:tblPr firstRow="1" bandRow="1">
                <a:tableStyleId>{5C22544A-7EE6-4342-B048-85BDC9FD1C3A}</a:tableStyleId>
              </a:tblPr>
              <a:tblGrid>
                <a:gridCol w="2035562">
                  <a:extLst>
                    <a:ext uri="{9D8B030D-6E8A-4147-A177-3AD203B41FA5}">
                      <a16:colId xmlns:a16="http://schemas.microsoft.com/office/drawing/2014/main" val="4054139337"/>
                    </a:ext>
                  </a:extLst>
                </a:gridCol>
                <a:gridCol w="2035562">
                  <a:extLst>
                    <a:ext uri="{9D8B030D-6E8A-4147-A177-3AD203B41FA5}">
                      <a16:colId xmlns:a16="http://schemas.microsoft.com/office/drawing/2014/main" val="4241664282"/>
                    </a:ext>
                  </a:extLst>
                </a:gridCol>
                <a:gridCol w="2035562">
                  <a:extLst>
                    <a:ext uri="{9D8B030D-6E8A-4147-A177-3AD203B41FA5}">
                      <a16:colId xmlns:a16="http://schemas.microsoft.com/office/drawing/2014/main" val="1723241730"/>
                    </a:ext>
                  </a:extLst>
                </a:gridCol>
              </a:tblGrid>
              <a:tr h="370840">
                <a:tc>
                  <a:txBody>
                    <a:bodyPr/>
                    <a:lstStyle/>
                    <a:p>
                      <a:pPr algn="ctr"/>
                      <a:r>
                        <a:rPr lang="en-US" sz="1600">
                          <a:latin typeface="Helvetica" panose="020B0403020202020204" pitchFamily="34" charset="0"/>
                        </a:rPr>
                        <a:t>Dates</a:t>
                      </a:r>
                    </a:p>
                  </a:txBody>
                  <a:tcPr marL="68701" marR="68701">
                    <a:solidFill>
                      <a:srgbClr val="00C0F3"/>
                    </a:solidFill>
                  </a:tcPr>
                </a:tc>
                <a:tc>
                  <a:txBody>
                    <a:bodyPr/>
                    <a:lstStyle/>
                    <a:p>
                      <a:pPr algn="ctr"/>
                      <a:r>
                        <a:rPr lang="en-US" sz="1600">
                          <a:latin typeface="Helvetica" panose="020B0403020202020204" pitchFamily="34" charset="0"/>
                        </a:rPr>
                        <a:t>No. of Programs</a:t>
                      </a:r>
                    </a:p>
                  </a:txBody>
                  <a:tcPr marL="68701" marR="68701">
                    <a:solidFill>
                      <a:srgbClr val="00C0F3"/>
                    </a:solidFill>
                  </a:tcPr>
                </a:tc>
                <a:tc>
                  <a:txBody>
                    <a:bodyPr/>
                    <a:lstStyle/>
                    <a:p>
                      <a:pPr algn="ctr"/>
                      <a:r>
                        <a:rPr lang="en-US" sz="1600">
                          <a:latin typeface="Helvetica" panose="020B0403020202020204" pitchFamily="34" charset="0"/>
                        </a:rPr>
                        <a:t>Total Social Interactions</a:t>
                      </a:r>
                    </a:p>
                  </a:txBody>
                  <a:tcPr marL="68701" marR="68701">
                    <a:solidFill>
                      <a:srgbClr val="00C0F3"/>
                    </a:solidFill>
                  </a:tcPr>
                </a:tc>
                <a:extLst>
                  <a:ext uri="{0D108BD9-81ED-4DB2-BD59-A6C34878D82A}">
                    <a16:rowId xmlns:a16="http://schemas.microsoft.com/office/drawing/2014/main" val="2166224820"/>
                  </a:ext>
                </a:extLst>
              </a:tr>
              <a:tr h="370840">
                <a:tc>
                  <a:txBody>
                    <a:bodyPr/>
                    <a:lstStyle/>
                    <a:p>
                      <a:pPr algn="ctr"/>
                      <a:r>
                        <a:rPr lang="en-US">
                          <a:solidFill>
                            <a:srgbClr val="1F1A62"/>
                          </a:solidFill>
                          <a:latin typeface="Helvetica" panose="020B0403020202020204" pitchFamily="34" charset="0"/>
                        </a:rPr>
                        <a:t>3/1/19 – 4/15/19</a:t>
                      </a:r>
                    </a:p>
                  </a:txBody>
                  <a:tcPr marL="68701" marR="68701"/>
                </a:tc>
                <a:tc>
                  <a:txBody>
                    <a:bodyPr/>
                    <a:lstStyle/>
                    <a:p>
                      <a:pPr algn="ctr"/>
                      <a:r>
                        <a:rPr lang="en-US">
                          <a:solidFill>
                            <a:srgbClr val="1F1A62"/>
                          </a:solidFill>
                          <a:latin typeface="Helvetica" panose="020B0403020202020204" pitchFamily="34" charset="0"/>
                        </a:rPr>
                        <a:t>125</a:t>
                      </a:r>
                    </a:p>
                  </a:txBody>
                  <a:tcPr marL="68701" marR="68701"/>
                </a:tc>
                <a:tc>
                  <a:txBody>
                    <a:bodyPr/>
                    <a:lstStyle/>
                    <a:p>
                      <a:pPr algn="ctr"/>
                      <a:r>
                        <a:rPr lang="en-US">
                          <a:solidFill>
                            <a:srgbClr val="1F1A62"/>
                          </a:solidFill>
                          <a:latin typeface="Helvetica" panose="020B0403020202020204" pitchFamily="34" charset="0"/>
                        </a:rPr>
                        <a:t>71,841,480</a:t>
                      </a:r>
                    </a:p>
                  </a:txBody>
                  <a:tcPr marL="68701" marR="68701"/>
                </a:tc>
                <a:extLst>
                  <a:ext uri="{0D108BD9-81ED-4DB2-BD59-A6C34878D82A}">
                    <a16:rowId xmlns:a16="http://schemas.microsoft.com/office/drawing/2014/main" val="1807834272"/>
                  </a:ext>
                </a:extLst>
              </a:tr>
              <a:tr h="370840">
                <a:tc>
                  <a:txBody>
                    <a:bodyPr/>
                    <a:lstStyle/>
                    <a:p>
                      <a:pPr algn="ctr"/>
                      <a:r>
                        <a:rPr lang="en-US">
                          <a:solidFill>
                            <a:srgbClr val="1F1A62"/>
                          </a:solidFill>
                          <a:latin typeface="Helvetica" panose="020B0403020202020204" pitchFamily="34" charset="0"/>
                        </a:rPr>
                        <a:t>3/1/20 – 4/15/20</a:t>
                      </a:r>
                    </a:p>
                  </a:txBody>
                  <a:tcPr marL="68701" marR="68701"/>
                </a:tc>
                <a:tc>
                  <a:txBody>
                    <a:bodyPr/>
                    <a:lstStyle/>
                    <a:p>
                      <a:pPr algn="ctr"/>
                      <a:r>
                        <a:rPr lang="en-US">
                          <a:solidFill>
                            <a:srgbClr val="1F1A62"/>
                          </a:solidFill>
                          <a:latin typeface="Helvetica" panose="020B0403020202020204" pitchFamily="34" charset="0"/>
                        </a:rPr>
                        <a:t>125</a:t>
                      </a:r>
                    </a:p>
                  </a:txBody>
                  <a:tcPr marL="68701" marR="68701"/>
                </a:tc>
                <a:tc>
                  <a:txBody>
                    <a:bodyPr/>
                    <a:lstStyle/>
                    <a:p>
                      <a:pPr algn="ctr"/>
                      <a:r>
                        <a:rPr lang="en-US">
                          <a:solidFill>
                            <a:srgbClr val="1F1A62"/>
                          </a:solidFill>
                          <a:latin typeface="Helvetica" panose="020B0403020202020204" pitchFamily="34" charset="0"/>
                        </a:rPr>
                        <a:t>108,992,501</a:t>
                      </a:r>
                    </a:p>
                  </a:txBody>
                  <a:tcPr marL="68701" marR="68701"/>
                </a:tc>
                <a:extLst>
                  <a:ext uri="{0D108BD9-81ED-4DB2-BD59-A6C34878D82A}">
                    <a16:rowId xmlns:a16="http://schemas.microsoft.com/office/drawing/2014/main" val="1747486696"/>
                  </a:ext>
                </a:extLst>
              </a:tr>
              <a:tr h="370840">
                <a:tc>
                  <a:txBody>
                    <a:bodyPr/>
                    <a:lstStyle/>
                    <a:p>
                      <a:pPr algn="ctr"/>
                      <a:r>
                        <a:rPr lang="en-US" b="1">
                          <a:solidFill>
                            <a:srgbClr val="1F1A62"/>
                          </a:solidFill>
                          <a:latin typeface="Helvetica" panose="020B0403020202020204" pitchFamily="34" charset="0"/>
                        </a:rPr>
                        <a:t>% Change</a:t>
                      </a:r>
                    </a:p>
                  </a:txBody>
                  <a:tcPr marL="68701" marR="68701"/>
                </a:tc>
                <a:tc>
                  <a:txBody>
                    <a:bodyPr/>
                    <a:lstStyle/>
                    <a:p>
                      <a:pPr algn="ctr"/>
                      <a:endParaRPr lang="en-US" b="1">
                        <a:solidFill>
                          <a:srgbClr val="1F1A62"/>
                        </a:solidFill>
                        <a:latin typeface="Helvetica" panose="020B0403020202020204" pitchFamily="34" charset="0"/>
                      </a:endParaRPr>
                    </a:p>
                  </a:txBody>
                  <a:tcPr marL="68701" marR="68701"/>
                </a:tc>
                <a:tc>
                  <a:txBody>
                    <a:bodyPr/>
                    <a:lstStyle/>
                    <a:p>
                      <a:pPr algn="ctr"/>
                      <a:r>
                        <a:rPr lang="en-US" b="1">
                          <a:solidFill>
                            <a:srgbClr val="1F1A62"/>
                          </a:solidFill>
                          <a:latin typeface="Helvetica" panose="020B0403020202020204" pitchFamily="34" charset="0"/>
                        </a:rPr>
                        <a:t>+52%</a:t>
                      </a:r>
                    </a:p>
                  </a:txBody>
                  <a:tcPr marL="68701" marR="68701"/>
                </a:tc>
                <a:extLst>
                  <a:ext uri="{0D108BD9-81ED-4DB2-BD59-A6C34878D82A}">
                    <a16:rowId xmlns:a16="http://schemas.microsoft.com/office/drawing/2014/main" val="1585929928"/>
                  </a:ext>
                </a:extLst>
              </a:tr>
            </a:tbl>
          </a:graphicData>
        </a:graphic>
      </p:graphicFrame>
      <p:sp>
        <p:nvSpPr>
          <p:cNvPr id="13" name="TextBox 12">
            <a:extLst>
              <a:ext uri="{FF2B5EF4-FFF2-40B4-BE49-F238E27FC236}">
                <a16:creationId xmlns:a16="http://schemas.microsoft.com/office/drawing/2014/main" id="{33D71E2E-0325-4445-A932-872C90F48E9A}"/>
              </a:ext>
            </a:extLst>
          </p:cNvPr>
          <p:cNvSpPr txBox="1"/>
          <p:nvPr/>
        </p:nvSpPr>
        <p:spPr>
          <a:xfrm>
            <a:off x="119873" y="1145643"/>
            <a:ext cx="11112571" cy="584775"/>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Blip>
                <a:blip r:embed="rId4"/>
              </a:buBlip>
              <a:tabLst/>
              <a:defRPr kumimoji="0" sz="1600" b="0" i="0" u="none" strike="noStrike" cap="none" spc="0" normalizeH="0" baseline="0">
                <a:ln>
                  <a:noFill/>
                </a:ln>
                <a:solidFill>
                  <a:srgbClr val="1F1A62"/>
                </a:solidFill>
                <a:effectLst/>
                <a:uLnTx/>
                <a:uFillTx/>
                <a:latin typeface="Helvetica" pitchFamily="2" charset="0"/>
              </a:defRPr>
            </a:lvl1pPr>
          </a:lstStyle>
          <a:p>
            <a:r>
              <a:rPr lang="en-US" dirty="0"/>
              <a:t>Social media has become the new water cooler when it comes to discussing the latest episode of your favorite show, as we see a </a:t>
            </a:r>
            <a:r>
              <a:rPr lang="en-US" b="1" dirty="0">
                <a:solidFill>
                  <a:srgbClr val="E84A99"/>
                </a:solidFill>
              </a:rPr>
              <a:t>50% </a:t>
            </a:r>
            <a:r>
              <a:rPr lang="en-US" dirty="0"/>
              <a:t>increase in social interactions with TV programming</a:t>
            </a:r>
          </a:p>
        </p:txBody>
      </p:sp>
    </p:spTree>
    <p:extLst>
      <p:ext uri="{BB962C8B-B14F-4D97-AF65-F5344CB8AC3E}">
        <p14:creationId xmlns:p14="http://schemas.microsoft.com/office/powerpoint/2010/main" val="3674242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AD0D50-5F2C-4427-9A61-806FC96834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0" y="0"/>
            <a:ext cx="4533532"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838331" y="271362"/>
            <a:ext cx="735367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Summary: </a:t>
            </a:r>
            <a:r>
              <a:rPr kumimoji="0" lang="en-US" sz="2800" b="1" i="0" u="none" strike="noStrike" kern="1200" cap="none" spc="0" normalizeH="0" baseline="0" noProof="0">
                <a:ln>
                  <a:noFill/>
                </a:ln>
                <a:solidFill>
                  <a:srgbClr val="E84A99"/>
                </a:solidFill>
                <a:effectLst/>
                <a:uLnTx/>
                <a:uFillTx/>
                <a:latin typeface="Helvetica" pitchFamily="2" charset="0"/>
                <a:ea typeface="+mn-ea"/>
                <a:cs typeface="+mn-cs"/>
              </a:rPr>
              <a:t>How COVID-19 Has Impacted Video Streaming Behaviors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5F67BC5F-9D6C-4430-93A4-21657AF7B869}"/>
              </a:ext>
            </a:extLst>
          </p:cNvPr>
          <p:cNvSpPr/>
          <p:nvPr/>
        </p:nvSpPr>
        <p:spPr>
          <a:xfrm>
            <a:off x="4838331" y="1563220"/>
            <a:ext cx="7150469" cy="2862322"/>
          </a:xfrm>
          <a:prstGeom prst="rect">
            <a:avLst/>
          </a:prstGeom>
        </p:spPr>
        <p:txBody>
          <a:bodyPr wrap="square" anchor="t">
            <a:spAutoFit/>
          </a:bodyPr>
          <a:lstStyle/>
          <a:p>
            <a:pPr marL="285750" indent="-285750">
              <a:buBlip>
                <a:blip r:embed="rId4"/>
              </a:buBlip>
              <a:defRPr/>
            </a:pPr>
            <a:r>
              <a:rPr kumimoji="0" lang="en-US" sz="1800" b="1" i="0" u="none" strike="noStrike" kern="1200" cap="none" spc="0" normalizeH="0" baseline="0" noProof="0">
                <a:ln>
                  <a:noFill/>
                </a:ln>
                <a:solidFill>
                  <a:srgbClr val="002060"/>
                </a:solidFill>
                <a:effectLst/>
                <a:uLnTx/>
                <a:uFillTx/>
                <a:latin typeface="Helvetica"/>
                <a:cs typeface="Helvetica"/>
              </a:rPr>
              <a:t>Streaming video, which was already </a:t>
            </a:r>
            <a:r>
              <a:rPr lang="en-US" b="1">
                <a:solidFill>
                  <a:srgbClr val="002060"/>
                </a:solidFill>
                <a:latin typeface="Helvetica"/>
                <a:cs typeface="Helvetica"/>
              </a:rPr>
              <a:t>experiencing</a:t>
            </a:r>
            <a:r>
              <a:rPr kumimoji="0" lang="en-US" sz="1800" b="1" i="0" u="none" strike="noStrike" kern="1200" cap="none" spc="0" normalizeH="0" baseline="0" noProof="0">
                <a:ln>
                  <a:noFill/>
                </a:ln>
                <a:solidFill>
                  <a:srgbClr val="002060"/>
                </a:solidFill>
                <a:effectLst/>
                <a:uLnTx/>
                <a:uFillTx/>
                <a:latin typeface="Helvetica"/>
                <a:cs typeface="Helvetica"/>
              </a:rPr>
              <a:t> significant growth ahead of the COVID-19 </a:t>
            </a:r>
            <a:r>
              <a:rPr lang="en-US" b="1">
                <a:solidFill>
                  <a:srgbClr val="002060"/>
                </a:solidFill>
                <a:latin typeface="Helvetica"/>
                <a:cs typeface="Helvetica"/>
              </a:rPr>
              <a:t>pandemic</a:t>
            </a:r>
            <a:r>
              <a:rPr kumimoji="0" lang="en-US" sz="1800" b="1" i="0" u="none" strike="noStrike" kern="1200" cap="none" spc="0" normalizeH="0" baseline="0" noProof="0">
                <a:ln>
                  <a:noFill/>
                </a:ln>
                <a:solidFill>
                  <a:srgbClr val="002060"/>
                </a:solidFill>
                <a:effectLst/>
                <a:uLnTx/>
                <a:uFillTx/>
                <a:latin typeface="Helvetica"/>
                <a:cs typeface="Helvetica"/>
              </a:rPr>
              <a:t>, has seen major spikes in viewership since </a:t>
            </a:r>
            <a:r>
              <a:rPr lang="en-US" b="1">
                <a:solidFill>
                  <a:srgbClr val="002060"/>
                </a:solidFill>
                <a:latin typeface="Helvetica"/>
                <a:cs typeface="Helvetica"/>
              </a:rPr>
              <a:t>stay-at-home directives </a:t>
            </a:r>
            <a:r>
              <a:rPr kumimoji="0" lang="en-US" sz="1800" b="1" i="0" u="none" strike="noStrike" kern="1200" cap="none" spc="0" normalizeH="0" baseline="0" noProof="0">
                <a:ln>
                  <a:noFill/>
                </a:ln>
                <a:solidFill>
                  <a:srgbClr val="002060"/>
                </a:solidFill>
                <a:effectLst/>
                <a:uLnTx/>
                <a:uFillTx/>
                <a:latin typeface="Helvetica"/>
                <a:cs typeface="Helvetica"/>
              </a:rPr>
              <a:t>took effect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3200" b="1">
              <a:solidFill>
                <a:srgbClr val="002060"/>
              </a:solidFill>
              <a:latin typeface="Helvetica" panose="020B0403020202020204" pitchFamily="34" charset="0"/>
            </a:endParaRPr>
          </a:p>
          <a:p>
            <a:pPr marL="285750" indent="-285750">
              <a:buBlip>
                <a:blip r:embed="rId4"/>
              </a:buBlip>
              <a:defRPr/>
            </a:pPr>
            <a:r>
              <a:rPr lang="en-US" b="1">
                <a:solidFill>
                  <a:srgbClr val="002060"/>
                </a:solidFill>
                <a:latin typeface="Helvetica"/>
                <a:cs typeface="Helvetica"/>
              </a:rPr>
              <a:t>While time spent streaming video has since leveled off, video devices and programming, in addition to streaming-related online interactions, has given viewers something to center around and find community in while isolated </a:t>
            </a:r>
            <a:endParaRPr lang="en-US" b="1">
              <a:solidFill>
                <a:srgbClr val="002060"/>
              </a:solidFill>
              <a:latin typeface="Helvetica" panose="020B0403020202020204" pitchFamily="34" charset="0"/>
              <a:cs typeface="Helvetica"/>
            </a:endParaRPr>
          </a:p>
        </p:txBody>
      </p:sp>
    </p:spTree>
    <p:extLst>
      <p:ext uri="{BB962C8B-B14F-4D97-AF65-F5344CB8AC3E}">
        <p14:creationId xmlns:p14="http://schemas.microsoft.com/office/powerpoint/2010/main" val="364723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11E24-0B7E-F145-9B34-6C1E832C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760" y="0"/>
            <a:ext cx="8922890" cy="5194998"/>
          </a:xfrm>
          <a:prstGeom prst="rect">
            <a:avLst/>
          </a:prstGeom>
        </p:spPr>
      </p:pic>
      <p:cxnSp>
        <p:nvCxnSpPr>
          <p:cNvPr id="8" name="Straight Connector 7">
            <a:extLst>
              <a:ext uri="{FF2B5EF4-FFF2-40B4-BE49-F238E27FC236}">
                <a16:creationId xmlns:a16="http://schemas.microsoft.com/office/drawing/2014/main" id="{01D38475-14B3-498E-8337-430E2186AC36}"/>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AFA321F-70E4-43DB-8C96-0F72FC20BBD3}"/>
              </a:ext>
            </a:extLst>
          </p:cNvPr>
          <p:cNvSpPr txBox="1"/>
          <p:nvPr/>
        </p:nvSpPr>
        <p:spPr>
          <a:xfrm>
            <a:off x="382083" y="3434080"/>
            <a:ext cx="7254664" cy="1261884"/>
          </a:xfrm>
          <a:prstGeom prst="rect">
            <a:avLst/>
          </a:prstGeom>
          <a:noFill/>
        </p:spPr>
        <p:txBody>
          <a:bodyPr wrap="square" rtlCol="0">
            <a:spAutoFit/>
          </a:bodyPr>
          <a:lstStyle/>
          <a:p>
            <a:pPr lvl="0">
              <a:defRPr/>
            </a:pPr>
            <a:r>
              <a:rPr lang="en-US" sz="3800" b="1">
                <a:solidFill>
                  <a:prstClr val="white"/>
                </a:solidFill>
                <a:latin typeface="Helvetica" pitchFamily="2" charset="0"/>
              </a:rPr>
              <a:t>Streaming Smart: Exploring Growth in TV-Tech &amp; Services</a:t>
            </a:r>
          </a:p>
        </p:txBody>
      </p:sp>
    </p:spTree>
    <p:extLst>
      <p:ext uri="{BB962C8B-B14F-4D97-AF65-F5344CB8AC3E}">
        <p14:creationId xmlns:p14="http://schemas.microsoft.com/office/powerpoint/2010/main" val="297587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67165"/>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16</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TextBox 12">
            <a:extLst>
              <a:ext uri="{FF2B5EF4-FFF2-40B4-BE49-F238E27FC236}">
                <a16:creationId xmlns:a16="http://schemas.microsoft.com/office/drawing/2014/main" id="{7ED5B12F-D758-4446-AE3F-BA2BB84FC3B2}"/>
              </a:ext>
            </a:extLst>
          </p:cNvPr>
          <p:cNvSpPr txBox="1"/>
          <p:nvPr/>
        </p:nvSpPr>
        <p:spPr>
          <a:xfrm>
            <a:off x="532465" y="6215790"/>
            <a:ext cx="11119005" cy="369332"/>
          </a:xfrm>
          <a:prstGeom prst="rect">
            <a:avLst/>
          </a:prstGeom>
          <a:noFill/>
        </p:spPr>
        <p:txBody>
          <a:bodyPr wrap="square" rtlCol="0" anchor="t">
            <a:spAutoFit/>
          </a:bodyPr>
          <a:lstStyle/>
          <a:p>
            <a:r>
              <a:rPr lang="en-US" sz="900">
                <a:solidFill>
                  <a:srgbClr val="1F1A62"/>
                </a:solidFill>
                <a:latin typeface="Helvetica"/>
                <a:cs typeface="Helvetica"/>
              </a:rPr>
              <a:t>Source: VAB’s </a:t>
            </a:r>
            <a:r>
              <a:rPr lang="en-US" sz="900">
                <a:latin typeface="Helvetica"/>
                <a:cs typeface="Helvetica"/>
                <a:hlinkClick r:id="rId4"/>
              </a:rPr>
              <a:t>'As Time Goes By: How Media Consumption Is Helping America Cope’</a:t>
            </a:r>
            <a:r>
              <a:rPr lang="en-US" sz="900">
                <a:latin typeface="Helvetica"/>
                <a:cs typeface="Helvetica"/>
              </a:rPr>
              <a:t>. </a:t>
            </a:r>
            <a:r>
              <a:rPr lang="en-US" sz="900">
                <a:solidFill>
                  <a:srgbClr val="1F1A62"/>
                </a:solidFill>
                <a:latin typeface="Helvetica"/>
                <a:cs typeface="Helvetica"/>
              </a:rPr>
              <a:t>VAB / Lucid ‘Media Usage In The Time of COVID-19 Survey,’ April 2020. Survey base: P18+ &amp; household subscribes to cable, telco, internet TV or satellite TV (n=1,004). Q9: Thinking of your behavior during the COVID-19 Pandemic, please indicate below how much you agree or disagree with the following statements.</a:t>
            </a:r>
            <a:endParaRPr lang="en-US" sz="900">
              <a:solidFill>
                <a:srgbClr val="1F1A62"/>
              </a:solidFill>
              <a:latin typeface="Helvetica" panose="020B0604020202020204" pitchFamily="34" charset="0"/>
              <a:cs typeface="Helvetica" panose="020B0604020202020204" pitchFamily="34" charset="0"/>
            </a:endParaRPr>
          </a:p>
        </p:txBody>
      </p:sp>
      <p:sp>
        <p:nvSpPr>
          <p:cNvPr id="14" name="Rectangle 13">
            <a:extLst>
              <a:ext uri="{FF2B5EF4-FFF2-40B4-BE49-F238E27FC236}">
                <a16:creationId xmlns:a16="http://schemas.microsoft.com/office/drawing/2014/main" id="{96A8196F-1F9D-47F8-8408-BC9AEF17103C}"/>
              </a:ext>
            </a:extLst>
          </p:cNvPr>
          <p:cNvSpPr/>
          <p:nvPr/>
        </p:nvSpPr>
        <p:spPr>
          <a:xfrm>
            <a:off x="283558" y="241741"/>
            <a:ext cx="11953293" cy="1292662"/>
          </a:xfrm>
          <a:prstGeom prst="rect">
            <a:avLst/>
          </a:prstGeom>
        </p:spPr>
        <p:txBody>
          <a:bodyPr wrap="square">
            <a:spAutoFit/>
          </a:bodyPr>
          <a:lstStyle/>
          <a:p>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With more time in their day, consumers have expanded their options by </a:t>
            </a:r>
            <a:r>
              <a:rPr lang="en-US" sz="2600" b="1">
                <a:solidFill>
                  <a:srgbClr val="E84A99"/>
                </a:solidFill>
                <a:latin typeface="Helvetica" panose="020B0604020202020204" pitchFamily="2" charset="0"/>
                <a:ea typeface="Open Sans" panose="020B0606030504020204" pitchFamily="34" charset="0"/>
                <a:cs typeface="Open Sans" panose="020B0606030504020204" pitchFamily="34" charset="0"/>
              </a:rPr>
              <a:t>utilizing new platforms and discovering the full functionality </a:t>
            </a:r>
            <a:r>
              <a:rPr lang="en-US" sz="2600" b="1">
                <a:solidFill>
                  <a:srgbClr val="002060"/>
                </a:solidFill>
                <a:latin typeface="Helvetica" panose="020B0604020202020204" pitchFamily="2" charset="0"/>
                <a:ea typeface="Open Sans" panose="020B0606030504020204" pitchFamily="34" charset="0"/>
                <a:cs typeface="Open Sans" panose="020B0606030504020204" pitchFamily="34" charset="0"/>
              </a:rPr>
              <a:t>of their existing devices</a:t>
            </a:r>
          </a:p>
        </p:txBody>
      </p:sp>
      <p:sp>
        <p:nvSpPr>
          <p:cNvPr id="26" name="TextBox 25">
            <a:extLst>
              <a:ext uri="{FF2B5EF4-FFF2-40B4-BE49-F238E27FC236}">
                <a16:creationId xmlns:a16="http://schemas.microsoft.com/office/drawing/2014/main" id="{295C70F8-3047-4B9D-9796-79D1293D1B30}"/>
              </a:ext>
            </a:extLst>
          </p:cNvPr>
          <p:cNvSpPr txBox="1"/>
          <p:nvPr/>
        </p:nvSpPr>
        <p:spPr>
          <a:xfrm>
            <a:off x="1419083" y="4402899"/>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84%</a:t>
            </a:r>
          </a:p>
        </p:txBody>
      </p:sp>
      <p:sp>
        <p:nvSpPr>
          <p:cNvPr id="27" name="TextBox 26">
            <a:extLst>
              <a:ext uri="{FF2B5EF4-FFF2-40B4-BE49-F238E27FC236}">
                <a16:creationId xmlns:a16="http://schemas.microsoft.com/office/drawing/2014/main" id="{D8361B45-377B-440D-9942-40B5917D602B}"/>
              </a:ext>
            </a:extLst>
          </p:cNvPr>
          <p:cNvSpPr txBox="1"/>
          <p:nvPr/>
        </p:nvSpPr>
        <p:spPr>
          <a:xfrm>
            <a:off x="926724" y="5077449"/>
            <a:ext cx="2149249" cy="738664"/>
          </a:xfrm>
          <a:prstGeom prst="rect">
            <a:avLst/>
          </a:prstGeom>
          <a:noFill/>
        </p:spPr>
        <p:txBody>
          <a:bodyPr wrap="square" rtlCol="0" anchor="ctr">
            <a:spAutoFit/>
          </a:bodyPr>
          <a:lstStyle/>
          <a:p>
            <a:pPr algn="ctr"/>
            <a:r>
              <a:rPr lang="en-US" sz="1400" b="1">
                <a:solidFill>
                  <a:srgbClr val="1F1A62"/>
                </a:solidFill>
                <a:latin typeface="Helvetica" panose="020B0403020202020204" pitchFamily="34" charset="0"/>
              </a:rPr>
              <a:t>“I have more time to watch/listen/read media”</a:t>
            </a:r>
          </a:p>
        </p:txBody>
      </p:sp>
      <p:sp>
        <p:nvSpPr>
          <p:cNvPr id="30" name="TextBox 29">
            <a:extLst>
              <a:ext uri="{FF2B5EF4-FFF2-40B4-BE49-F238E27FC236}">
                <a16:creationId xmlns:a16="http://schemas.microsoft.com/office/drawing/2014/main" id="{82FDCA69-87E1-4D1B-BF4B-9024258A9E93}"/>
              </a:ext>
            </a:extLst>
          </p:cNvPr>
          <p:cNvSpPr txBox="1"/>
          <p:nvPr/>
        </p:nvSpPr>
        <p:spPr>
          <a:xfrm>
            <a:off x="5455365" y="4402899"/>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66%</a:t>
            </a:r>
          </a:p>
        </p:txBody>
      </p:sp>
      <p:sp>
        <p:nvSpPr>
          <p:cNvPr id="31" name="TextBox 30">
            <a:extLst>
              <a:ext uri="{FF2B5EF4-FFF2-40B4-BE49-F238E27FC236}">
                <a16:creationId xmlns:a16="http://schemas.microsoft.com/office/drawing/2014/main" id="{AC3CB09C-9DB2-42E9-9F50-1CF2130D7969}"/>
              </a:ext>
            </a:extLst>
          </p:cNvPr>
          <p:cNvSpPr txBox="1"/>
          <p:nvPr/>
        </p:nvSpPr>
        <p:spPr>
          <a:xfrm>
            <a:off x="4675837" y="5077449"/>
            <a:ext cx="2688589" cy="830997"/>
          </a:xfrm>
          <a:prstGeom prst="rect">
            <a:avLst/>
          </a:prstGeom>
          <a:noFill/>
        </p:spPr>
        <p:txBody>
          <a:bodyPr wrap="square" rtlCol="0" anchor="ctr">
            <a:spAutoFit/>
          </a:bodyPr>
          <a:lstStyle/>
          <a:p>
            <a:pPr algn="ctr"/>
            <a:r>
              <a:rPr lang="en-US" sz="1400" b="1">
                <a:solidFill>
                  <a:srgbClr val="1F1A62"/>
                </a:solidFill>
                <a:latin typeface="Helvetica" panose="020B0403020202020204" pitchFamily="34" charset="0"/>
              </a:rPr>
              <a:t>“I am more open to trying new types of media”</a:t>
            </a:r>
            <a:br>
              <a:rPr lang="en-US" sz="1400" b="1">
                <a:solidFill>
                  <a:srgbClr val="1F1A62"/>
                </a:solidFill>
                <a:latin typeface="Helvetica" panose="020B0403020202020204" pitchFamily="34" charset="0"/>
              </a:rPr>
            </a:br>
            <a:r>
              <a:rPr lang="en-US" sz="1000">
                <a:solidFill>
                  <a:srgbClr val="1F1A62"/>
                </a:solidFill>
                <a:latin typeface="Helvetica" panose="020B0403020202020204" pitchFamily="34" charset="0"/>
              </a:rPr>
              <a:t>(e.g. new streaming services, podcasts, social media platforms, </a:t>
            </a:r>
            <a:r>
              <a:rPr lang="en-US" sz="1000" err="1">
                <a:solidFill>
                  <a:srgbClr val="1F1A62"/>
                </a:solidFill>
                <a:latin typeface="Helvetica" panose="020B0403020202020204" pitchFamily="34" charset="0"/>
              </a:rPr>
              <a:t>etc</a:t>
            </a:r>
            <a:r>
              <a:rPr lang="en-US" sz="1000">
                <a:solidFill>
                  <a:srgbClr val="1F1A62"/>
                </a:solidFill>
                <a:latin typeface="Helvetica" panose="020B0403020202020204" pitchFamily="34" charset="0"/>
              </a:rPr>
              <a:t>)</a:t>
            </a:r>
          </a:p>
        </p:txBody>
      </p:sp>
      <p:sp>
        <p:nvSpPr>
          <p:cNvPr id="36" name="TextBox 35">
            <a:extLst>
              <a:ext uri="{FF2B5EF4-FFF2-40B4-BE49-F238E27FC236}">
                <a16:creationId xmlns:a16="http://schemas.microsoft.com/office/drawing/2014/main" id="{00E85A12-B5CE-4EAF-9AFA-FD536F5F1DF1}"/>
              </a:ext>
            </a:extLst>
          </p:cNvPr>
          <p:cNvSpPr txBox="1"/>
          <p:nvPr/>
        </p:nvSpPr>
        <p:spPr>
          <a:xfrm>
            <a:off x="-1813" y="1752186"/>
            <a:ext cx="12191999" cy="584775"/>
          </a:xfrm>
          <a:prstGeom prst="rect">
            <a:avLst/>
          </a:prstGeom>
          <a:noFill/>
        </p:spPr>
        <p:txBody>
          <a:bodyPr wrap="square" rtlCol="0">
            <a:spAutoFit/>
          </a:bodyPr>
          <a:lstStyle/>
          <a:p>
            <a:pPr algn="ctr"/>
            <a:r>
              <a:rPr lang="en-US" sz="1600" b="1" u="sng">
                <a:solidFill>
                  <a:srgbClr val="1F1A62"/>
                </a:solidFill>
                <a:latin typeface="Helvetica" panose="020B0403020202020204" pitchFamily="34" charset="0"/>
              </a:rPr>
              <a:t>% of respondents who agree with the statement</a:t>
            </a:r>
            <a:br>
              <a:rPr lang="en-US" sz="1600" u="sng">
                <a:solidFill>
                  <a:srgbClr val="1F1A62"/>
                </a:solidFill>
                <a:latin typeface="Helvetica" panose="020B0403020202020204" pitchFamily="34" charset="0"/>
              </a:rPr>
            </a:br>
            <a:r>
              <a:rPr lang="en-US" sz="1600">
                <a:solidFill>
                  <a:srgbClr val="1F1A62"/>
                </a:solidFill>
                <a:latin typeface="Helvetica" panose="020B0403020202020204" pitchFamily="34" charset="0"/>
              </a:rPr>
              <a:t>P18+</a:t>
            </a:r>
          </a:p>
        </p:txBody>
      </p:sp>
      <p:sp>
        <p:nvSpPr>
          <p:cNvPr id="33" name="TextBox 32">
            <a:extLst>
              <a:ext uri="{FF2B5EF4-FFF2-40B4-BE49-F238E27FC236}">
                <a16:creationId xmlns:a16="http://schemas.microsoft.com/office/drawing/2014/main" id="{82D52FBD-6045-4425-AE30-5BECF47FBD14}"/>
              </a:ext>
            </a:extLst>
          </p:cNvPr>
          <p:cNvSpPr txBox="1"/>
          <p:nvPr/>
        </p:nvSpPr>
        <p:spPr>
          <a:xfrm>
            <a:off x="9349204" y="4402899"/>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54%</a:t>
            </a:r>
          </a:p>
        </p:txBody>
      </p:sp>
      <p:sp>
        <p:nvSpPr>
          <p:cNvPr id="34" name="TextBox 33">
            <a:extLst>
              <a:ext uri="{FF2B5EF4-FFF2-40B4-BE49-F238E27FC236}">
                <a16:creationId xmlns:a16="http://schemas.microsoft.com/office/drawing/2014/main" id="{6CB97DFA-B104-4CE7-BECA-2F7C7BFD9706}"/>
              </a:ext>
            </a:extLst>
          </p:cNvPr>
          <p:cNvSpPr txBox="1"/>
          <p:nvPr/>
        </p:nvSpPr>
        <p:spPr>
          <a:xfrm>
            <a:off x="8795769" y="5077449"/>
            <a:ext cx="2270015" cy="954107"/>
          </a:xfrm>
          <a:prstGeom prst="rect">
            <a:avLst/>
          </a:prstGeom>
          <a:noFill/>
        </p:spPr>
        <p:txBody>
          <a:bodyPr wrap="square" rtlCol="0" anchor="ctr">
            <a:spAutoFit/>
          </a:bodyPr>
          <a:lstStyle/>
          <a:p>
            <a:pPr algn="ctr"/>
            <a:r>
              <a:rPr lang="en-US" sz="1400" b="1">
                <a:solidFill>
                  <a:srgbClr val="1F1A62"/>
                </a:solidFill>
                <a:latin typeface="Helvetica" panose="020B0403020202020204" pitchFamily="34" charset="0"/>
              </a:rPr>
              <a:t>“I have learned how to use more features on my smart TV or a TV related device/platform”</a:t>
            </a:r>
          </a:p>
        </p:txBody>
      </p:sp>
      <p:pic>
        <p:nvPicPr>
          <p:cNvPr id="18" name="Picture 17" descr="A close up of a clock&#10;&#10;Description automatically generated">
            <a:extLst>
              <a:ext uri="{FF2B5EF4-FFF2-40B4-BE49-F238E27FC236}">
                <a16:creationId xmlns:a16="http://schemas.microsoft.com/office/drawing/2014/main" id="{87CC346F-E2F0-4AC9-91DB-5ECC8A06F7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2618" y="2442782"/>
            <a:ext cx="1797460" cy="1797460"/>
          </a:xfrm>
          <a:prstGeom prst="rect">
            <a:avLst/>
          </a:prstGeom>
        </p:spPr>
      </p:pic>
      <p:pic>
        <p:nvPicPr>
          <p:cNvPr id="19" name="Picture 18" descr="A picture containing light, drawing&#10;&#10;Description automatically generated">
            <a:extLst>
              <a:ext uri="{FF2B5EF4-FFF2-40B4-BE49-F238E27FC236}">
                <a16:creationId xmlns:a16="http://schemas.microsoft.com/office/drawing/2014/main" id="{754C2E5A-FC49-433C-9139-5152E675AA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4235" y="2493724"/>
            <a:ext cx="1743530" cy="1743530"/>
          </a:xfrm>
          <a:prstGeom prst="rect">
            <a:avLst/>
          </a:prstGeom>
        </p:spPr>
      </p:pic>
      <p:pic>
        <p:nvPicPr>
          <p:cNvPr id="20" name="Picture 19" descr="A screen shot of a computer&#10;&#10;Description automatically generated">
            <a:extLst>
              <a:ext uri="{FF2B5EF4-FFF2-40B4-BE49-F238E27FC236}">
                <a16:creationId xmlns:a16="http://schemas.microsoft.com/office/drawing/2014/main" id="{9C44A65A-B988-4DEC-9079-FD6726CDDE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66255" y="2392189"/>
            <a:ext cx="2129042" cy="2129042"/>
          </a:xfrm>
          <a:prstGeom prst="rect">
            <a:avLst/>
          </a:prstGeom>
        </p:spPr>
      </p:pic>
    </p:spTree>
    <p:extLst>
      <p:ext uri="{BB962C8B-B14F-4D97-AF65-F5344CB8AC3E}">
        <p14:creationId xmlns:p14="http://schemas.microsoft.com/office/powerpoint/2010/main" val="3045017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7AF02D-0329-447D-A7C6-BEB3900730B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AE2D020-957F-4F4A-9232-AEC7796085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E3059E92-81F5-4F63-B212-7AF2E89D0F8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CBFC4C90-09CF-4DB9-9158-52914F556CF3}"/>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 Placeholder 3">
            <a:extLst>
              <a:ext uri="{FF2B5EF4-FFF2-40B4-BE49-F238E27FC236}">
                <a16:creationId xmlns:a16="http://schemas.microsoft.com/office/drawing/2014/main" id="{FBCF52EB-0496-418C-B598-A2D19310D981}"/>
              </a:ext>
            </a:extLst>
          </p:cNvPr>
          <p:cNvSpPr txBox="1">
            <a:spLocks/>
          </p:cNvSpPr>
          <p:nvPr/>
        </p:nvSpPr>
        <p:spPr>
          <a:xfrm>
            <a:off x="476431" y="6317654"/>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1F1A62"/>
                </a:solidFill>
                <a:effectLst/>
                <a:uLnTx/>
                <a:uFillTx/>
                <a:latin typeface="Helvetica" panose="020B0604020202020204" pitchFamily="34" charset="0"/>
                <a:ea typeface="+mn-ea"/>
              </a:rPr>
              <a:t>Source: Parks Associates via Advanced Television, May 20, 2020. Comscore, April 2020. Comscore Total Home Panel Custom Reporting, March 2019 – March 2020. </a:t>
            </a:r>
          </a:p>
        </p:txBody>
      </p:sp>
      <p:sp>
        <p:nvSpPr>
          <p:cNvPr id="13" name="Rectangle 12">
            <a:extLst>
              <a:ext uri="{FF2B5EF4-FFF2-40B4-BE49-F238E27FC236}">
                <a16:creationId xmlns:a16="http://schemas.microsoft.com/office/drawing/2014/main" id="{E72461F9-3805-493F-9CC3-5142E63ED4B9}"/>
              </a:ext>
            </a:extLst>
          </p:cNvPr>
          <p:cNvSpPr/>
          <p:nvPr/>
        </p:nvSpPr>
        <p:spPr>
          <a:xfrm>
            <a:off x="223585" y="132805"/>
            <a:ext cx="11065306" cy="830997"/>
          </a:xfrm>
          <a:prstGeom prst="rect">
            <a:avLst/>
          </a:prstGeom>
        </p:spPr>
        <p:txBody>
          <a:bodyPr wrap="square" anchor="t">
            <a:spAutoFit/>
          </a:bodyPr>
          <a:lstStyle/>
          <a:p>
            <a:pPr>
              <a:defRPr/>
            </a:pPr>
            <a:r>
              <a:rPr lang="en-US" sz="2400" b="1" dirty="0">
                <a:solidFill>
                  <a:srgbClr val="1F1A62"/>
                </a:solidFill>
                <a:latin typeface="Helvetica"/>
                <a:cs typeface="Helvetica"/>
              </a:rPr>
              <a:t>As multiple people confined together at home seek to watch their own programming, </a:t>
            </a:r>
            <a:r>
              <a:rPr lang="en-US" sz="2400" b="1" dirty="0">
                <a:solidFill>
                  <a:srgbClr val="E84A99"/>
                </a:solidFill>
                <a:latin typeface="Helvetica"/>
                <a:cs typeface="Helvetica"/>
              </a:rPr>
              <a:t>cross-platform</a:t>
            </a:r>
            <a:r>
              <a:rPr lang="en-US" sz="2400" b="1" dirty="0">
                <a:solidFill>
                  <a:srgbClr val="1F1A62"/>
                </a:solidFill>
                <a:latin typeface="Helvetica"/>
                <a:cs typeface="Helvetica"/>
              </a:rPr>
              <a:t> viewing has led to growth across devices</a:t>
            </a:r>
            <a:endParaRPr kumimoji="0" lang="en-US" sz="2400" b="1" i="0" u="none" strike="noStrike" kern="1200" cap="none" spc="0" normalizeH="0" baseline="0" noProof="0" dirty="0">
              <a:ln>
                <a:noFill/>
              </a:ln>
              <a:solidFill>
                <a:srgbClr val="1F1A62"/>
              </a:solidFill>
              <a:effectLst/>
              <a:uLnTx/>
              <a:uFillTx/>
              <a:latin typeface="Helvetica"/>
              <a:cs typeface="Helvetica"/>
            </a:endParaRPr>
          </a:p>
        </p:txBody>
      </p:sp>
      <p:sp>
        <p:nvSpPr>
          <p:cNvPr id="7" name="TextBox 6">
            <a:extLst>
              <a:ext uri="{FF2B5EF4-FFF2-40B4-BE49-F238E27FC236}">
                <a16:creationId xmlns:a16="http://schemas.microsoft.com/office/drawing/2014/main" id="{C974B1CD-BC6B-464F-A437-900B6BE2C3F4}"/>
              </a:ext>
            </a:extLst>
          </p:cNvPr>
          <p:cNvSpPr txBox="1"/>
          <p:nvPr/>
        </p:nvSpPr>
        <p:spPr>
          <a:xfrm>
            <a:off x="1989939" y="1930400"/>
            <a:ext cx="8212123" cy="584775"/>
          </a:xfrm>
          <a:prstGeom prst="rect">
            <a:avLst/>
          </a:prstGeom>
          <a:noFill/>
        </p:spPr>
        <p:txBody>
          <a:bodyPr wrap="square" rtlCol="0">
            <a:spAutoFit/>
          </a:bodyPr>
          <a:lstStyle/>
          <a:p>
            <a:pPr algn="ctr"/>
            <a:r>
              <a:rPr lang="en-US" sz="1600" b="1" u="sng">
                <a:solidFill>
                  <a:srgbClr val="1F1A62"/>
                </a:solidFill>
                <a:latin typeface="Helvetica" panose="020B0403020202020204" pitchFamily="34" charset="0"/>
              </a:rPr>
              <a:t>Percent Change in Average Monthly In-Home Data Usage by Device</a:t>
            </a:r>
          </a:p>
          <a:p>
            <a:pPr algn="ctr"/>
            <a:r>
              <a:rPr lang="en-US" sz="1600">
                <a:solidFill>
                  <a:srgbClr val="1F1A62"/>
                </a:solidFill>
                <a:latin typeface="Helvetica" panose="020B0403020202020204" pitchFamily="34" charset="0"/>
              </a:rPr>
              <a:t>2019 vs 2020 – Gigabytes Received</a:t>
            </a:r>
          </a:p>
        </p:txBody>
      </p:sp>
      <p:sp>
        <p:nvSpPr>
          <p:cNvPr id="15" name="TextBox 14">
            <a:extLst>
              <a:ext uri="{FF2B5EF4-FFF2-40B4-BE49-F238E27FC236}">
                <a16:creationId xmlns:a16="http://schemas.microsoft.com/office/drawing/2014/main" id="{EF52AE0F-22D1-4197-9655-AE52EF0C16FE}"/>
              </a:ext>
            </a:extLst>
          </p:cNvPr>
          <p:cNvSpPr txBox="1"/>
          <p:nvPr/>
        </p:nvSpPr>
        <p:spPr>
          <a:xfrm>
            <a:off x="223584" y="1045576"/>
            <a:ext cx="11525012" cy="584775"/>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Blip>
                <a:blip r:embed="rId3"/>
              </a:buBlip>
              <a:tabLst/>
              <a:defRPr kumimoji="0" sz="1600" b="0" i="0" u="none" strike="noStrike" cap="none" spc="0" normalizeH="0" baseline="0">
                <a:ln>
                  <a:noFill/>
                </a:ln>
                <a:solidFill>
                  <a:srgbClr val="1F1A62"/>
                </a:solidFill>
                <a:effectLst/>
                <a:uLnTx/>
                <a:uFillTx/>
                <a:latin typeface="Helvetica" pitchFamily="2" charset="0"/>
              </a:defRPr>
            </a:lvl1pPr>
          </a:lstStyle>
          <a:p>
            <a:r>
              <a:rPr lang="en-US" dirty="0"/>
              <a:t>Some of the biggest increases in use have occurred on Smart TVs and streaming boxes / sticks, which makes sense as more than </a:t>
            </a:r>
            <a:r>
              <a:rPr lang="en-US" b="1" dirty="0">
                <a:solidFill>
                  <a:srgbClr val="E84A99"/>
                </a:solidFill>
              </a:rPr>
              <a:t>two-thirds</a:t>
            </a:r>
            <a:r>
              <a:rPr lang="en-US" dirty="0"/>
              <a:t> (</a:t>
            </a:r>
            <a:r>
              <a:rPr lang="en-US" b="1" dirty="0">
                <a:solidFill>
                  <a:srgbClr val="E84A99"/>
                </a:solidFill>
              </a:rPr>
              <a:t>67%</a:t>
            </a:r>
            <a:r>
              <a:rPr lang="en-US" dirty="0"/>
              <a:t>) of U.S. broadband households own and use at least one Internet-connected video device</a:t>
            </a:r>
          </a:p>
        </p:txBody>
      </p:sp>
      <p:sp>
        <p:nvSpPr>
          <p:cNvPr id="42" name="Rectangle 41">
            <a:extLst>
              <a:ext uri="{FF2B5EF4-FFF2-40B4-BE49-F238E27FC236}">
                <a16:creationId xmlns:a16="http://schemas.microsoft.com/office/drawing/2014/main" id="{B99DF271-BE9B-47E3-9050-F31FBB859242}"/>
              </a:ext>
            </a:extLst>
          </p:cNvPr>
          <p:cNvSpPr/>
          <p:nvPr/>
        </p:nvSpPr>
        <p:spPr>
          <a:xfrm>
            <a:off x="1091884"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ock, drawing&#10;&#10;Description automatically generated">
            <a:extLst>
              <a:ext uri="{FF2B5EF4-FFF2-40B4-BE49-F238E27FC236}">
                <a16:creationId xmlns:a16="http://schemas.microsoft.com/office/drawing/2014/main" id="{B78DD320-190B-48B9-A783-3CEF15540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6876" y="2694031"/>
            <a:ext cx="724815" cy="724815"/>
          </a:xfrm>
          <a:prstGeom prst="rect">
            <a:avLst/>
          </a:prstGeom>
        </p:spPr>
      </p:pic>
      <p:sp>
        <p:nvSpPr>
          <p:cNvPr id="49" name="TextBox 48">
            <a:extLst>
              <a:ext uri="{FF2B5EF4-FFF2-40B4-BE49-F238E27FC236}">
                <a16:creationId xmlns:a16="http://schemas.microsoft.com/office/drawing/2014/main" id="{59CBFE03-613D-4A87-BFD6-6979646BC265}"/>
              </a:ext>
            </a:extLst>
          </p:cNvPr>
          <p:cNvSpPr txBox="1"/>
          <p:nvPr/>
        </p:nvSpPr>
        <p:spPr>
          <a:xfrm>
            <a:off x="1222536" y="3574680"/>
            <a:ext cx="1033495" cy="276999"/>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Phone</a:t>
            </a:r>
          </a:p>
        </p:txBody>
      </p:sp>
      <p:sp>
        <p:nvSpPr>
          <p:cNvPr id="43" name="Rectangle 42">
            <a:extLst>
              <a:ext uri="{FF2B5EF4-FFF2-40B4-BE49-F238E27FC236}">
                <a16:creationId xmlns:a16="http://schemas.microsoft.com/office/drawing/2014/main" id="{C34CFC1C-F627-41A6-B359-25E6CCE60005}"/>
              </a:ext>
            </a:extLst>
          </p:cNvPr>
          <p:cNvSpPr/>
          <p:nvPr/>
        </p:nvSpPr>
        <p:spPr>
          <a:xfrm>
            <a:off x="2505615"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9B2388FE-86AA-4CCE-8CF9-58BC0B9273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54366" y="2719545"/>
            <a:ext cx="797296" cy="797296"/>
          </a:xfrm>
          <a:prstGeom prst="rect">
            <a:avLst/>
          </a:prstGeom>
        </p:spPr>
      </p:pic>
      <p:sp>
        <p:nvSpPr>
          <p:cNvPr id="50" name="TextBox 49">
            <a:extLst>
              <a:ext uri="{FF2B5EF4-FFF2-40B4-BE49-F238E27FC236}">
                <a16:creationId xmlns:a16="http://schemas.microsoft.com/office/drawing/2014/main" id="{BD9865E8-81DB-4986-88F9-BA0BC9DDFE3A}"/>
              </a:ext>
            </a:extLst>
          </p:cNvPr>
          <p:cNvSpPr txBox="1"/>
          <p:nvPr/>
        </p:nvSpPr>
        <p:spPr>
          <a:xfrm>
            <a:off x="2636267" y="3574680"/>
            <a:ext cx="1033495" cy="276999"/>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Smart TV</a:t>
            </a:r>
          </a:p>
        </p:txBody>
      </p:sp>
      <p:sp>
        <p:nvSpPr>
          <p:cNvPr id="44" name="Rectangle 43">
            <a:extLst>
              <a:ext uri="{FF2B5EF4-FFF2-40B4-BE49-F238E27FC236}">
                <a16:creationId xmlns:a16="http://schemas.microsoft.com/office/drawing/2014/main" id="{2642B0AF-BB02-41AD-BDC8-4B5C3F526CB0}"/>
              </a:ext>
            </a:extLst>
          </p:cNvPr>
          <p:cNvSpPr/>
          <p:nvPr/>
        </p:nvSpPr>
        <p:spPr>
          <a:xfrm>
            <a:off x="3919346"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drawing, clock&#10;&#10;Description automatically generated">
            <a:extLst>
              <a:ext uri="{FF2B5EF4-FFF2-40B4-BE49-F238E27FC236}">
                <a16:creationId xmlns:a16="http://schemas.microsoft.com/office/drawing/2014/main" id="{8BACCB7B-3D1C-47EB-88C5-1FAE0A545E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37284" y="2772624"/>
            <a:ext cx="658923" cy="658923"/>
          </a:xfrm>
          <a:prstGeom prst="rect">
            <a:avLst/>
          </a:prstGeom>
        </p:spPr>
      </p:pic>
      <p:sp>
        <p:nvSpPr>
          <p:cNvPr id="51" name="TextBox 50">
            <a:extLst>
              <a:ext uri="{FF2B5EF4-FFF2-40B4-BE49-F238E27FC236}">
                <a16:creationId xmlns:a16="http://schemas.microsoft.com/office/drawing/2014/main" id="{B0172CA9-5CDB-49E0-840E-24857A80BAD6}"/>
              </a:ext>
            </a:extLst>
          </p:cNvPr>
          <p:cNvSpPr txBox="1"/>
          <p:nvPr/>
        </p:nvSpPr>
        <p:spPr>
          <a:xfrm>
            <a:off x="3992966" y="3426931"/>
            <a:ext cx="1147559" cy="461665"/>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Streaming Box / Stick</a:t>
            </a:r>
          </a:p>
        </p:txBody>
      </p:sp>
      <p:sp>
        <p:nvSpPr>
          <p:cNvPr id="45" name="Rectangle 44">
            <a:extLst>
              <a:ext uri="{FF2B5EF4-FFF2-40B4-BE49-F238E27FC236}">
                <a16:creationId xmlns:a16="http://schemas.microsoft.com/office/drawing/2014/main" id="{7313E6A1-D088-4D88-9B07-2D9DFF58925D}"/>
              </a:ext>
            </a:extLst>
          </p:cNvPr>
          <p:cNvSpPr/>
          <p:nvPr/>
        </p:nvSpPr>
        <p:spPr>
          <a:xfrm>
            <a:off x="5333077"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drawing&#10;&#10;Description automatically generated">
            <a:extLst>
              <a:ext uri="{FF2B5EF4-FFF2-40B4-BE49-F238E27FC236}">
                <a16:creationId xmlns:a16="http://schemas.microsoft.com/office/drawing/2014/main" id="{D12F8315-F137-4420-87D4-189BA8836218}"/>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41963" y="2679680"/>
            <a:ext cx="877026" cy="877026"/>
          </a:xfrm>
          <a:prstGeom prst="rect">
            <a:avLst/>
          </a:prstGeom>
        </p:spPr>
      </p:pic>
      <p:sp>
        <p:nvSpPr>
          <p:cNvPr id="52" name="TextBox 51">
            <a:extLst>
              <a:ext uri="{FF2B5EF4-FFF2-40B4-BE49-F238E27FC236}">
                <a16:creationId xmlns:a16="http://schemas.microsoft.com/office/drawing/2014/main" id="{FEBED7FC-A5BB-4E24-9264-FD5E785802DB}"/>
              </a:ext>
            </a:extLst>
          </p:cNvPr>
          <p:cNvSpPr txBox="1"/>
          <p:nvPr/>
        </p:nvSpPr>
        <p:spPr>
          <a:xfrm>
            <a:off x="5406697" y="3574680"/>
            <a:ext cx="1147559" cy="276999"/>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Tablet</a:t>
            </a:r>
          </a:p>
        </p:txBody>
      </p:sp>
      <p:sp>
        <p:nvSpPr>
          <p:cNvPr id="46" name="Rectangle 45">
            <a:extLst>
              <a:ext uri="{FF2B5EF4-FFF2-40B4-BE49-F238E27FC236}">
                <a16:creationId xmlns:a16="http://schemas.microsoft.com/office/drawing/2014/main" id="{20E1D4E9-1F56-4923-A985-FC01610F6026}"/>
              </a:ext>
            </a:extLst>
          </p:cNvPr>
          <p:cNvSpPr/>
          <p:nvPr/>
        </p:nvSpPr>
        <p:spPr>
          <a:xfrm>
            <a:off x="6746808"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close up of a logo&#10;&#10;Description automatically generated">
            <a:extLst>
              <a:ext uri="{FF2B5EF4-FFF2-40B4-BE49-F238E27FC236}">
                <a16:creationId xmlns:a16="http://schemas.microsoft.com/office/drawing/2014/main" id="{0579BC85-A6C8-44C8-8F7A-A55E2F54C42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64746" y="2759923"/>
            <a:ext cx="658923" cy="658923"/>
          </a:xfrm>
          <a:prstGeom prst="rect">
            <a:avLst/>
          </a:prstGeom>
        </p:spPr>
      </p:pic>
      <p:sp>
        <p:nvSpPr>
          <p:cNvPr id="53" name="TextBox 52">
            <a:extLst>
              <a:ext uri="{FF2B5EF4-FFF2-40B4-BE49-F238E27FC236}">
                <a16:creationId xmlns:a16="http://schemas.microsoft.com/office/drawing/2014/main" id="{4193C230-5095-418E-AD55-926974AEDE66}"/>
              </a:ext>
            </a:extLst>
          </p:cNvPr>
          <p:cNvSpPr txBox="1"/>
          <p:nvPr/>
        </p:nvSpPr>
        <p:spPr>
          <a:xfrm>
            <a:off x="6820428" y="3426931"/>
            <a:ext cx="1147559" cy="461665"/>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Gaming Console</a:t>
            </a:r>
          </a:p>
        </p:txBody>
      </p:sp>
      <p:sp>
        <p:nvSpPr>
          <p:cNvPr id="47" name="Rectangle 46">
            <a:extLst>
              <a:ext uri="{FF2B5EF4-FFF2-40B4-BE49-F238E27FC236}">
                <a16:creationId xmlns:a16="http://schemas.microsoft.com/office/drawing/2014/main" id="{CED38A67-FBCF-421F-A889-DC70C872CB37}"/>
              </a:ext>
            </a:extLst>
          </p:cNvPr>
          <p:cNvSpPr/>
          <p:nvPr/>
        </p:nvSpPr>
        <p:spPr>
          <a:xfrm>
            <a:off x="8160539"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 up of a sign&#10;&#10;Description automatically generated">
            <a:extLst>
              <a:ext uri="{FF2B5EF4-FFF2-40B4-BE49-F238E27FC236}">
                <a16:creationId xmlns:a16="http://schemas.microsoft.com/office/drawing/2014/main" id="{88BA724B-DCA1-4CB7-A5A6-29557067941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45531" y="2626809"/>
            <a:ext cx="724815" cy="724815"/>
          </a:xfrm>
          <a:prstGeom prst="rect">
            <a:avLst/>
          </a:prstGeom>
        </p:spPr>
      </p:pic>
      <p:sp>
        <p:nvSpPr>
          <p:cNvPr id="54" name="TextBox 53">
            <a:extLst>
              <a:ext uri="{FF2B5EF4-FFF2-40B4-BE49-F238E27FC236}">
                <a16:creationId xmlns:a16="http://schemas.microsoft.com/office/drawing/2014/main" id="{A25C4369-798F-4FD8-95CC-9A451068CE2A}"/>
              </a:ext>
            </a:extLst>
          </p:cNvPr>
          <p:cNvSpPr txBox="1"/>
          <p:nvPr/>
        </p:nvSpPr>
        <p:spPr>
          <a:xfrm>
            <a:off x="8234159" y="3426931"/>
            <a:ext cx="1147559" cy="461665"/>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Smart Speaker</a:t>
            </a:r>
          </a:p>
        </p:txBody>
      </p:sp>
      <p:sp>
        <p:nvSpPr>
          <p:cNvPr id="48" name="Rectangle 47">
            <a:extLst>
              <a:ext uri="{FF2B5EF4-FFF2-40B4-BE49-F238E27FC236}">
                <a16:creationId xmlns:a16="http://schemas.microsoft.com/office/drawing/2014/main" id="{90004B2E-68E8-4E46-B0DE-96EE8A2C3831}"/>
              </a:ext>
            </a:extLst>
          </p:cNvPr>
          <p:cNvSpPr/>
          <p:nvPr/>
        </p:nvSpPr>
        <p:spPr>
          <a:xfrm>
            <a:off x="9574268" y="3977906"/>
            <a:ext cx="1294798" cy="1993597"/>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picture containing object, clock&#10;&#10;Description automatically generated">
            <a:extLst>
              <a:ext uri="{FF2B5EF4-FFF2-40B4-BE49-F238E27FC236}">
                <a16:creationId xmlns:a16="http://schemas.microsoft.com/office/drawing/2014/main" id="{3D37DEA8-65FE-4A6E-BA83-36E7A0C96AF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23019" y="2719545"/>
            <a:ext cx="797296" cy="797296"/>
          </a:xfrm>
          <a:prstGeom prst="rect">
            <a:avLst/>
          </a:prstGeom>
        </p:spPr>
      </p:pic>
      <p:sp>
        <p:nvSpPr>
          <p:cNvPr id="55" name="TextBox 54">
            <a:extLst>
              <a:ext uri="{FF2B5EF4-FFF2-40B4-BE49-F238E27FC236}">
                <a16:creationId xmlns:a16="http://schemas.microsoft.com/office/drawing/2014/main" id="{B96C0D14-EBE1-40EA-B863-952861C29EF0}"/>
              </a:ext>
            </a:extLst>
          </p:cNvPr>
          <p:cNvSpPr txBox="1"/>
          <p:nvPr/>
        </p:nvSpPr>
        <p:spPr>
          <a:xfrm>
            <a:off x="9647888" y="3574680"/>
            <a:ext cx="1147559" cy="276999"/>
          </a:xfrm>
          <a:prstGeom prst="rect">
            <a:avLst/>
          </a:prstGeom>
          <a:noFill/>
        </p:spPr>
        <p:txBody>
          <a:bodyPr wrap="square" rtlCol="0">
            <a:spAutoFit/>
          </a:bodyPr>
          <a:lstStyle/>
          <a:p>
            <a:pPr algn="ctr"/>
            <a:r>
              <a:rPr lang="en-US" sz="1200" b="1" u="sng">
                <a:solidFill>
                  <a:srgbClr val="1B1464"/>
                </a:solidFill>
                <a:latin typeface="Helvetica" panose="020B0403020202020204" pitchFamily="34" charset="0"/>
              </a:rPr>
              <a:t>PC / Mac</a:t>
            </a:r>
          </a:p>
        </p:txBody>
      </p:sp>
      <p:cxnSp>
        <p:nvCxnSpPr>
          <p:cNvPr id="65" name="Straight Connector 64">
            <a:extLst>
              <a:ext uri="{FF2B5EF4-FFF2-40B4-BE49-F238E27FC236}">
                <a16:creationId xmlns:a16="http://schemas.microsoft.com/office/drawing/2014/main" id="{4B950FBE-1B5B-4D14-B310-9ED8CF3DA3AA}"/>
              </a:ext>
            </a:extLst>
          </p:cNvPr>
          <p:cNvCxnSpPr>
            <a:cxnSpLocks/>
          </p:cNvCxnSpPr>
          <p:nvPr/>
        </p:nvCxnSpPr>
        <p:spPr>
          <a:xfrm>
            <a:off x="1089714" y="4656731"/>
            <a:ext cx="9779352" cy="0"/>
          </a:xfrm>
          <a:prstGeom prst="line">
            <a:avLst/>
          </a:prstGeom>
          <a:ln w="12700">
            <a:solidFill>
              <a:srgbClr val="1B1464"/>
            </a:solidFill>
          </a:ln>
          <a:effectLst/>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CA1703F-2334-4E25-ADB2-33E28761969B}"/>
              </a:ext>
            </a:extLst>
          </p:cNvPr>
          <p:cNvCxnSpPr>
            <a:cxnSpLocks/>
          </p:cNvCxnSpPr>
          <p:nvPr/>
        </p:nvCxnSpPr>
        <p:spPr>
          <a:xfrm>
            <a:off x="1089714" y="5321744"/>
            <a:ext cx="9779352" cy="0"/>
          </a:xfrm>
          <a:prstGeom prst="line">
            <a:avLst/>
          </a:prstGeom>
          <a:ln w="12700">
            <a:solidFill>
              <a:srgbClr val="1B1464"/>
            </a:solidFill>
          </a:ln>
          <a:effectLst/>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7949649-BC16-4BE3-ABCD-F2345DCABE38}"/>
              </a:ext>
            </a:extLst>
          </p:cNvPr>
          <p:cNvSpPr txBox="1"/>
          <p:nvPr/>
        </p:nvSpPr>
        <p:spPr>
          <a:xfrm>
            <a:off x="100099" y="4157402"/>
            <a:ext cx="1008075" cy="338554"/>
          </a:xfrm>
          <a:prstGeom prst="rect">
            <a:avLst/>
          </a:prstGeom>
          <a:noFill/>
        </p:spPr>
        <p:txBody>
          <a:bodyPr wrap="square" rtlCol="0">
            <a:spAutoFit/>
          </a:bodyPr>
          <a:lstStyle/>
          <a:p>
            <a:pPr algn="r"/>
            <a:r>
              <a:rPr lang="en-US" sz="1600" b="1">
                <a:solidFill>
                  <a:srgbClr val="1B1464"/>
                </a:solidFill>
                <a:latin typeface="Helvetica" panose="020B0403020202020204" pitchFamily="34" charset="0"/>
              </a:rPr>
              <a:t>January</a:t>
            </a:r>
          </a:p>
        </p:txBody>
      </p:sp>
      <p:sp>
        <p:nvSpPr>
          <p:cNvPr id="74" name="TextBox 73">
            <a:extLst>
              <a:ext uri="{FF2B5EF4-FFF2-40B4-BE49-F238E27FC236}">
                <a16:creationId xmlns:a16="http://schemas.microsoft.com/office/drawing/2014/main" id="{24FCD918-AE1D-48D3-B02B-89EF9AD3A702}"/>
              </a:ext>
            </a:extLst>
          </p:cNvPr>
          <p:cNvSpPr txBox="1"/>
          <p:nvPr/>
        </p:nvSpPr>
        <p:spPr>
          <a:xfrm>
            <a:off x="10626" y="4816785"/>
            <a:ext cx="1097548" cy="338554"/>
          </a:xfrm>
          <a:prstGeom prst="rect">
            <a:avLst/>
          </a:prstGeom>
          <a:noFill/>
        </p:spPr>
        <p:txBody>
          <a:bodyPr wrap="square" rtlCol="0">
            <a:spAutoFit/>
          </a:bodyPr>
          <a:lstStyle/>
          <a:p>
            <a:pPr algn="r"/>
            <a:r>
              <a:rPr lang="en-US" sz="1600" b="1">
                <a:solidFill>
                  <a:srgbClr val="1B1464"/>
                </a:solidFill>
                <a:latin typeface="Helvetica" panose="020B0403020202020204" pitchFamily="34" charset="0"/>
              </a:rPr>
              <a:t>February</a:t>
            </a:r>
          </a:p>
        </p:txBody>
      </p:sp>
      <p:sp>
        <p:nvSpPr>
          <p:cNvPr id="75" name="TextBox 74">
            <a:extLst>
              <a:ext uri="{FF2B5EF4-FFF2-40B4-BE49-F238E27FC236}">
                <a16:creationId xmlns:a16="http://schemas.microsoft.com/office/drawing/2014/main" id="{F24A209E-5C55-4116-A40A-22B186926A40}"/>
              </a:ext>
            </a:extLst>
          </p:cNvPr>
          <p:cNvSpPr txBox="1"/>
          <p:nvPr/>
        </p:nvSpPr>
        <p:spPr>
          <a:xfrm>
            <a:off x="275054" y="5476079"/>
            <a:ext cx="833120" cy="338554"/>
          </a:xfrm>
          <a:prstGeom prst="rect">
            <a:avLst/>
          </a:prstGeom>
          <a:noFill/>
        </p:spPr>
        <p:txBody>
          <a:bodyPr wrap="square" rtlCol="0">
            <a:spAutoFit/>
          </a:bodyPr>
          <a:lstStyle/>
          <a:p>
            <a:pPr algn="r"/>
            <a:r>
              <a:rPr lang="en-US" sz="1600" b="1">
                <a:solidFill>
                  <a:srgbClr val="1B1464"/>
                </a:solidFill>
                <a:latin typeface="Helvetica" panose="020B0403020202020204" pitchFamily="34" charset="0"/>
              </a:rPr>
              <a:t>March</a:t>
            </a:r>
          </a:p>
        </p:txBody>
      </p:sp>
      <p:sp>
        <p:nvSpPr>
          <p:cNvPr id="76" name="TextBox 75">
            <a:extLst>
              <a:ext uri="{FF2B5EF4-FFF2-40B4-BE49-F238E27FC236}">
                <a16:creationId xmlns:a16="http://schemas.microsoft.com/office/drawing/2014/main" id="{32D23A9D-5C38-4231-86D3-2206E11EB584}"/>
              </a:ext>
            </a:extLst>
          </p:cNvPr>
          <p:cNvSpPr txBox="1"/>
          <p:nvPr/>
        </p:nvSpPr>
        <p:spPr>
          <a:xfrm>
            <a:off x="10880342" y="3615522"/>
            <a:ext cx="1301032" cy="307777"/>
          </a:xfrm>
          <a:prstGeom prst="rect">
            <a:avLst/>
          </a:prstGeom>
          <a:noFill/>
        </p:spPr>
        <p:txBody>
          <a:bodyPr wrap="square" rtlCol="0">
            <a:spAutoFit/>
          </a:bodyPr>
          <a:lstStyle/>
          <a:p>
            <a:pPr algn="ctr"/>
            <a:r>
              <a:rPr lang="en-US" sz="1400" b="1" u="sng">
                <a:solidFill>
                  <a:srgbClr val="1B1464"/>
                </a:solidFill>
                <a:latin typeface="Helvetica" panose="020B0403020202020204" pitchFamily="34" charset="0"/>
              </a:rPr>
              <a:t>Grand Total</a:t>
            </a:r>
          </a:p>
        </p:txBody>
      </p:sp>
      <p:sp>
        <p:nvSpPr>
          <p:cNvPr id="78" name="TextBox 77">
            <a:extLst>
              <a:ext uri="{FF2B5EF4-FFF2-40B4-BE49-F238E27FC236}">
                <a16:creationId xmlns:a16="http://schemas.microsoft.com/office/drawing/2014/main" id="{D701560D-421A-42D0-8BFF-2B6AD485F56E}"/>
              </a:ext>
            </a:extLst>
          </p:cNvPr>
          <p:cNvSpPr txBox="1"/>
          <p:nvPr/>
        </p:nvSpPr>
        <p:spPr>
          <a:xfrm>
            <a:off x="1341588" y="4142013"/>
            <a:ext cx="795391" cy="369332"/>
          </a:xfrm>
          <a:prstGeom prst="rect">
            <a:avLst/>
          </a:prstGeom>
          <a:noFill/>
        </p:spPr>
        <p:txBody>
          <a:bodyPr wrap="square" rtlCol="0">
            <a:spAutoFit/>
          </a:bodyPr>
          <a:lstStyle/>
          <a:p>
            <a:r>
              <a:rPr lang="en-US" b="1" dirty="0">
                <a:solidFill>
                  <a:srgbClr val="00C0F3"/>
                </a:solidFill>
                <a:latin typeface="Helvetica" panose="020B0403020202020204" pitchFamily="34" charset="0"/>
              </a:rPr>
              <a:t>+21%</a:t>
            </a:r>
          </a:p>
        </p:txBody>
      </p:sp>
      <p:sp>
        <p:nvSpPr>
          <p:cNvPr id="79" name="TextBox 78">
            <a:extLst>
              <a:ext uri="{FF2B5EF4-FFF2-40B4-BE49-F238E27FC236}">
                <a16:creationId xmlns:a16="http://schemas.microsoft.com/office/drawing/2014/main" id="{2C2E45FE-42CF-4815-BC67-879214442D1C}"/>
              </a:ext>
            </a:extLst>
          </p:cNvPr>
          <p:cNvSpPr txBox="1"/>
          <p:nvPr/>
        </p:nvSpPr>
        <p:spPr>
          <a:xfrm>
            <a:off x="1341588" y="4801396"/>
            <a:ext cx="795391" cy="369332"/>
          </a:xfrm>
          <a:prstGeom prst="rect">
            <a:avLst/>
          </a:prstGeom>
          <a:noFill/>
        </p:spPr>
        <p:txBody>
          <a:bodyPr wrap="square" rtlCol="0">
            <a:spAutoFit/>
          </a:bodyPr>
          <a:lstStyle/>
          <a:p>
            <a:r>
              <a:rPr lang="en-US" b="1" dirty="0">
                <a:solidFill>
                  <a:srgbClr val="00C0F3"/>
                </a:solidFill>
                <a:latin typeface="Helvetica" panose="020B0403020202020204" pitchFamily="34" charset="0"/>
              </a:rPr>
              <a:t>+27%</a:t>
            </a:r>
          </a:p>
        </p:txBody>
      </p:sp>
      <p:sp>
        <p:nvSpPr>
          <p:cNvPr id="80" name="TextBox 79">
            <a:extLst>
              <a:ext uri="{FF2B5EF4-FFF2-40B4-BE49-F238E27FC236}">
                <a16:creationId xmlns:a16="http://schemas.microsoft.com/office/drawing/2014/main" id="{4C0A3751-E368-4039-8A3D-A4694383AD0D}"/>
              </a:ext>
            </a:extLst>
          </p:cNvPr>
          <p:cNvSpPr txBox="1"/>
          <p:nvPr/>
        </p:nvSpPr>
        <p:spPr>
          <a:xfrm>
            <a:off x="1341588"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+43%</a:t>
            </a:r>
          </a:p>
        </p:txBody>
      </p:sp>
      <p:sp>
        <p:nvSpPr>
          <p:cNvPr id="81" name="TextBox 80">
            <a:extLst>
              <a:ext uri="{FF2B5EF4-FFF2-40B4-BE49-F238E27FC236}">
                <a16:creationId xmlns:a16="http://schemas.microsoft.com/office/drawing/2014/main" id="{186636C2-909A-4136-92FC-F9EBAB06307D}"/>
              </a:ext>
            </a:extLst>
          </p:cNvPr>
          <p:cNvSpPr txBox="1"/>
          <p:nvPr/>
        </p:nvSpPr>
        <p:spPr>
          <a:xfrm>
            <a:off x="2755319" y="4142013"/>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+26%</a:t>
            </a:r>
          </a:p>
        </p:txBody>
      </p:sp>
      <p:sp>
        <p:nvSpPr>
          <p:cNvPr id="82" name="TextBox 81">
            <a:extLst>
              <a:ext uri="{FF2B5EF4-FFF2-40B4-BE49-F238E27FC236}">
                <a16:creationId xmlns:a16="http://schemas.microsoft.com/office/drawing/2014/main" id="{081088F8-E63F-4A7C-A392-5A54894B86E3}"/>
              </a:ext>
            </a:extLst>
          </p:cNvPr>
          <p:cNvSpPr txBox="1"/>
          <p:nvPr/>
        </p:nvSpPr>
        <p:spPr>
          <a:xfrm>
            <a:off x="2755319" y="4801396"/>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+22%</a:t>
            </a:r>
          </a:p>
        </p:txBody>
      </p:sp>
      <p:sp>
        <p:nvSpPr>
          <p:cNvPr id="83" name="TextBox 82">
            <a:extLst>
              <a:ext uri="{FF2B5EF4-FFF2-40B4-BE49-F238E27FC236}">
                <a16:creationId xmlns:a16="http://schemas.microsoft.com/office/drawing/2014/main" id="{9A44D701-E2F5-4A8D-BF96-457F68EAA20D}"/>
              </a:ext>
            </a:extLst>
          </p:cNvPr>
          <p:cNvSpPr txBox="1"/>
          <p:nvPr/>
        </p:nvSpPr>
        <p:spPr>
          <a:xfrm>
            <a:off x="2755319"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+41%</a:t>
            </a:r>
          </a:p>
        </p:txBody>
      </p:sp>
      <p:sp>
        <p:nvSpPr>
          <p:cNvPr id="87" name="TextBox 86">
            <a:extLst>
              <a:ext uri="{FF2B5EF4-FFF2-40B4-BE49-F238E27FC236}">
                <a16:creationId xmlns:a16="http://schemas.microsoft.com/office/drawing/2014/main" id="{EF1CF9FD-8290-4937-86CF-C196DE2C5433}"/>
              </a:ext>
            </a:extLst>
          </p:cNvPr>
          <p:cNvSpPr txBox="1"/>
          <p:nvPr/>
        </p:nvSpPr>
        <p:spPr>
          <a:xfrm>
            <a:off x="4169050" y="4142013"/>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+24%</a:t>
            </a:r>
          </a:p>
        </p:txBody>
      </p:sp>
      <p:sp>
        <p:nvSpPr>
          <p:cNvPr id="88" name="TextBox 87">
            <a:extLst>
              <a:ext uri="{FF2B5EF4-FFF2-40B4-BE49-F238E27FC236}">
                <a16:creationId xmlns:a16="http://schemas.microsoft.com/office/drawing/2014/main" id="{032F0F2D-4CDB-4433-8F5B-6B614147F1EB}"/>
              </a:ext>
            </a:extLst>
          </p:cNvPr>
          <p:cNvSpPr txBox="1"/>
          <p:nvPr/>
        </p:nvSpPr>
        <p:spPr>
          <a:xfrm>
            <a:off x="4169050" y="4801396"/>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+21%</a:t>
            </a:r>
          </a:p>
        </p:txBody>
      </p:sp>
      <p:sp>
        <p:nvSpPr>
          <p:cNvPr id="89" name="TextBox 88">
            <a:extLst>
              <a:ext uri="{FF2B5EF4-FFF2-40B4-BE49-F238E27FC236}">
                <a16:creationId xmlns:a16="http://schemas.microsoft.com/office/drawing/2014/main" id="{8A82766A-69AE-4851-AA79-2524E640F3C9}"/>
              </a:ext>
            </a:extLst>
          </p:cNvPr>
          <p:cNvSpPr txBox="1"/>
          <p:nvPr/>
        </p:nvSpPr>
        <p:spPr>
          <a:xfrm>
            <a:off x="4169050"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+36%</a:t>
            </a:r>
          </a:p>
        </p:txBody>
      </p:sp>
      <p:sp>
        <p:nvSpPr>
          <p:cNvPr id="90" name="TextBox 89">
            <a:extLst>
              <a:ext uri="{FF2B5EF4-FFF2-40B4-BE49-F238E27FC236}">
                <a16:creationId xmlns:a16="http://schemas.microsoft.com/office/drawing/2014/main" id="{338E44E1-0868-40D1-86C0-FF8A62299166}"/>
              </a:ext>
            </a:extLst>
          </p:cNvPr>
          <p:cNvSpPr txBox="1"/>
          <p:nvPr/>
        </p:nvSpPr>
        <p:spPr>
          <a:xfrm>
            <a:off x="5582781" y="4142013"/>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+18%</a:t>
            </a:r>
          </a:p>
        </p:txBody>
      </p:sp>
      <p:sp>
        <p:nvSpPr>
          <p:cNvPr id="91" name="TextBox 90">
            <a:extLst>
              <a:ext uri="{FF2B5EF4-FFF2-40B4-BE49-F238E27FC236}">
                <a16:creationId xmlns:a16="http://schemas.microsoft.com/office/drawing/2014/main" id="{19FB5AFC-D9B8-406E-8E03-FA6D0573D8B6}"/>
              </a:ext>
            </a:extLst>
          </p:cNvPr>
          <p:cNvSpPr txBox="1"/>
          <p:nvPr/>
        </p:nvSpPr>
        <p:spPr>
          <a:xfrm>
            <a:off x="5582781" y="4801396"/>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+15%</a:t>
            </a:r>
          </a:p>
        </p:txBody>
      </p:sp>
      <p:sp>
        <p:nvSpPr>
          <p:cNvPr id="92" name="TextBox 91">
            <a:extLst>
              <a:ext uri="{FF2B5EF4-FFF2-40B4-BE49-F238E27FC236}">
                <a16:creationId xmlns:a16="http://schemas.microsoft.com/office/drawing/2014/main" id="{B1457800-0FD9-4B93-A30F-9EC898083532}"/>
              </a:ext>
            </a:extLst>
          </p:cNvPr>
          <p:cNvSpPr txBox="1"/>
          <p:nvPr/>
        </p:nvSpPr>
        <p:spPr>
          <a:xfrm>
            <a:off x="5582781"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+24%</a:t>
            </a:r>
          </a:p>
        </p:txBody>
      </p:sp>
      <p:sp>
        <p:nvSpPr>
          <p:cNvPr id="93" name="TextBox 92">
            <a:extLst>
              <a:ext uri="{FF2B5EF4-FFF2-40B4-BE49-F238E27FC236}">
                <a16:creationId xmlns:a16="http://schemas.microsoft.com/office/drawing/2014/main" id="{7F5FFDC9-9BAD-4BF2-93D6-E8618D72C132}"/>
              </a:ext>
            </a:extLst>
          </p:cNvPr>
          <p:cNvSpPr txBox="1"/>
          <p:nvPr/>
        </p:nvSpPr>
        <p:spPr>
          <a:xfrm>
            <a:off x="6996512" y="4142013"/>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+6%</a:t>
            </a:r>
          </a:p>
        </p:txBody>
      </p:sp>
      <p:sp>
        <p:nvSpPr>
          <p:cNvPr id="94" name="TextBox 93">
            <a:extLst>
              <a:ext uri="{FF2B5EF4-FFF2-40B4-BE49-F238E27FC236}">
                <a16:creationId xmlns:a16="http://schemas.microsoft.com/office/drawing/2014/main" id="{3A680F23-C82D-4D57-95BD-24CEB42CD7FB}"/>
              </a:ext>
            </a:extLst>
          </p:cNvPr>
          <p:cNvSpPr txBox="1"/>
          <p:nvPr/>
        </p:nvSpPr>
        <p:spPr>
          <a:xfrm>
            <a:off x="6996512" y="4801396"/>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+12%</a:t>
            </a:r>
          </a:p>
        </p:txBody>
      </p:sp>
      <p:sp>
        <p:nvSpPr>
          <p:cNvPr id="95" name="TextBox 94">
            <a:extLst>
              <a:ext uri="{FF2B5EF4-FFF2-40B4-BE49-F238E27FC236}">
                <a16:creationId xmlns:a16="http://schemas.microsoft.com/office/drawing/2014/main" id="{8A631FEE-AD57-459D-AF40-54DB89598DD9}"/>
              </a:ext>
            </a:extLst>
          </p:cNvPr>
          <p:cNvSpPr txBox="1"/>
          <p:nvPr/>
        </p:nvSpPr>
        <p:spPr>
          <a:xfrm>
            <a:off x="6996512"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+15%</a:t>
            </a:r>
          </a:p>
        </p:txBody>
      </p:sp>
      <p:sp>
        <p:nvSpPr>
          <p:cNvPr id="96" name="TextBox 95">
            <a:extLst>
              <a:ext uri="{FF2B5EF4-FFF2-40B4-BE49-F238E27FC236}">
                <a16:creationId xmlns:a16="http://schemas.microsoft.com/office/drawing/2014/main" id="{294CBDFD-52A8-4ADD-910F-2E96E68895AF}"/>
              </a:ext>
            </a:extLst>
          </p:cNvPr>
          <p:cNvSpPr txBox="1"/>
          <p:nvPr/>
        </p:nvSpPr>
        <p:spPr>
          <a:xfrm>
            <a:off x="8410243" y="4142013"/>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+7%</a:t>
            </a:r>
          </a:p>
        </p:txBody>
      </p:sp>
      <p:sp>
        <p:nvSpPr>
          <p:cNvPr id="97" name="TextBox 96">
            <a:extLst>
              <a:ext uri="{FF2B5EF4-FFF2-40B4-BE49-F238E27FC236}">
                <a16:creationId xmlns:a16="http://schemas.microsoft.com/office/drawing/2014/main" id="{AF7753AB-3571-4290-B50F-342107026264}"/>
              </a:ext>
            </a:extLst>
          </p:cNvPr>
          <p:cNvSpPr txBox="1"/>
          <p:nvPr/>
        </p:nvSpPr>
        <p:spPr>
          <a:xfrm>
            <a:off x="8410243" y="4801396"/>
            <a:ext cx="795391" cy="369332"/>
          </a:xfrm>
          <a:prstGeom prst="rect">
            <a:avLst/>
          </a:prstGeom>
          <a:noFill/>
        </p:spPr>
        <p:txBody>
          <a:bodyPr wrap="square" rtlCol="0">
            <a:spAutoFit/>
          </a:bodyPr>
          <a:lstStyle/>
          <a:p>
            <a:r>
              <a:rPr lang="en-US" b="1">
                <a:solidFill>
                  <a:srgbClr val="FF0000"/>
                </a:solidFill>
                <a:latin typeface="Helvetica" panose="020B0403020202020204" pitchFamily="34" charset="0"/>
              </a:rPr>
              <a:t>-4%</a:t>
            </a:r>
          </a:p>
        </p:txBody>
      </p:sp>
      <p:sp>
        <p:nvSpPr>
          <p:cNvPr id="98" name="TextBox 97">
            <a:extLst>
              <a:ext uri="{FF2B5EF4-FFF2-40B4-BE49-F238E27FC236}">
                <a16:creationId xmlns:a16="http://schemas.microsoft.com/office/drawing/2014/main" id="{39454061-67D6-4582-B8AF-787F44B4D4E6}"/>
              </a:ext>
            </a:extLst>
          </p:cNvPr>
          <p:cNvSpPr txBox="1"/>
          <p:nvPr/>
        </p:nvSpPr>
        <p:spPr>
          <a:xfrm>
            <a:off x="8410243"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+12%</a:t>
            </a:r>
          </a:p>
        </p:txBody>
      </p:sp>
      <p:sp>
        <p:nvSpPr>
          <p:cNvPr id="99" name="TextBox 98">
            <a:extLst>
              <a:ext uri="{FF2B5EF4-FFF2-40B4-BE49-F238E27FC236}">
                <a16:creationId xmlns:a16="http://schemas.microsoft.com/office/drawing/2014/main" id="{A5BC6BAA-6B77-43F3-9EA9-061D845FB6E1}"/>
              </a:ext>
            </a:extLst>
          </p:cNvPr>
          <p:cNvSpPr txBox="1"/>
          <p:nvPr/>
        </p:nvSpPr>
        <p:spPr>
          <a:xfrm>
            <a:off x="9823972" y="4142013"/>
            <a:ext cx="795391" cy="369332"/>
          </a:xfrm>
          <a:prstGeom prst="rect">
            <a:avLst/>
          </a:prstGeom>
          <a:noFill/>
        </p:spPr>
        <p:txBody>
          <a:bodyPr wrap="square" rtlCol="0">
            <a:spAutoFit/>
          </a:bodyPr>
          <a:lstStyle/>
          <a:p>
            <a:r>
              <a:rPr lang="en-US" b="1">
                <a:solidFill>
                  <a:srgbClr val="FF0000"/>
                </a:solidFill>
                <a:latin typeface="Helvetica" panose="020B0403020202020204" pitchFamily="34" charset="0"/>
              </a:rPr>
              <a:t>-3%</a:t>
            </a:r>
          </a:p>
        </p:txBody>
      </p:sp>
      <p:sp>
        <p:nvSpPr>
          <p:cNvPr id="100" name="TextBox 99">
            <a:extLst>
              <a:ext uri="{FF2B5EF4-FFF2-40B4-BE49-F238E27FC236}">
                <a16:creationId xmlns:a16="http://schemas.microsoft.com/office/drawing/2014/main" id="{5B442976-5CED-43E1-83DC-E82E1F7CD8FB}"/>
              </a:ext>
            </a:extLst>
          </p:cNvPr>
          <p:cNvSpPr txBox="1"/>
          <p:nvPr/>
        </p:nvSpPr>
        <p:spPr>
          <a:xfrm>
            <a:off x="9823972" y="4801396"/>
            <a:ext cx="795391" cy="369332"/>
          </a:xfrm>
          <a:prstGeom prst="rect">
            <a:avLst/>
          </a:prstGeom>
          <a:noFill/>
        </p:spPr>
        <p:txBody>
          <a:bodyPr wrap="square" rtlCol="0">
            <a:spAutoFit/>
          </a:bodyPr>
          <a:lstStyle/>
          <a:p>
            <a:r>
              <a:rPr lang="en-US" b="1">
                <a:solidFill>
                  <a:srgbClr val="FF0000"/>
                </a:solidFill>
                <a:latin typeface="Helvetica" panose="020B0403020202020204" pitchFamily="34" charset="0"/>
              </a:rPr>
              <a:t>-5%</a:t>
            </a:r>
          </a:p>
        </p:txBody>
      </p:sp>
      <p:sp>
        <p:nvSpPr>
          <p:cNvPr id="101" name="TextBox 100">
            <a:extLst>
              <a:ext uri="{FF2B5EF4-FFF2-40B4-BE49-F238E27FC236}">
                <a16:creationId xmlns:a16="http://schemas.microsoft.com/office/drawing/2014/main" id="{8AD1C7E7-3B3F-45B4-8A33-B79EA29D9560}"/>
              </a:ext>
            </a:extLst>
          </p:cNvPr>
          <p:cNvSpPr txBox="1"/>
          <p:nvPr/>
        </p:nvSpPr>
        <p:spPr>
          <a:xfrm>
            <a:off x="9823972" y="5460690"/>
            <a:ext cx="795391" cy="369332"/>
          </a:xfrm>
          <a:prstGeom prst="rect">
            <a:avLst/>
          </a:prstGeom>
          <a:noFill/>
        </p:spPr>
        <p:txBody>
          <a:bodyPr wrap="square" rtlCol="0">
            <a:spAutoFit/>
          </a:bodyPr>
          <a:lstStyle/>
          <a:p>
            <a:r>
              <a:rPr lang="en-US" b="1">
                <a:solidFill>
                  <a:srgbClr val="00C0F3"/>
                </a:solidFill>
                <a:latin typeface="Helvetica" panose="020B0403020202020204" pitchFamily="34" charset="0"/>
              </a:rPr>
              <a:t>+9%</a:t>
            </a:r>
          </a:p>
        </p:txBody>
      </p:sp>
      <p:sp>
        <p:nvSpPr>
          <p:cNvPr id="102" name="TextBox 101">
            <a:extLst>
              <a:ext uri="{FF2B5EF4-FFF2-40B4-BE49-F238E27FC236}">
                <a16:creationId xmlns:a16="http://schemas.microsoft.com/office/drawing/2014/main" id="{40EE4C5E-576B-4044-B25E-3F36A91AD17D}"/>
              </a:ext>
            </a:extLst>
          </p:cNvPr>
          <p:cNvSpPr txBox="1"/>
          <p:nvPr/>
        </p:nvSpPr>
        <p:spPr>
          <a:xfrm>
            <a:off x="11001526" y="4068687"/>
            <a:ext cx="1058665" cy="461665"/>
          </a:xfrm>
          <a:prstGeom prst="rect">
            <a:avLst/>
          </a:prstGeom>
          <a:noFill/>
        </p:spPr>
        <p:txBody>
          <a:bodyPr wrap="square" rtlCol="0">
            <a:spAutoFit/>
          </a:bodyPr>
          <a:lstStyle/>
          <a:p>
            <a:r>
              <a:rPr lang="en-US" sz="2400" b="1">
                <a:solidFill>
                  <a:srgbClr val="00C0F3"/>
                </a:solidFill>
                <a:latin typeface="Helvetica" panose="020B0403020202020204" pitchFamily="34" charset="0"/>
              </a:rPr>
              <a:t>+16%</a:t>
            </a:r>
          </a:p>
        </p:txBody>
      </p:sp>
      <p:sp>
        <p:nvSpPr>
          <p:cNvPr id="103" name="TextBox 102">
            <a:extLst>
              <a:ext uri="{FF2B5EF4-FFF2-40B4-BE49-F238E27FC236}">
                <a16:creationId xmlns:a16="http://schemas.microsoft.com/office/drawing/2014/main" id="{79D0A5C7-4644-447D-BD81-48ED4F3196E6}"/>
              </a:ext>
            </a:extLst>
          </p:cNvPr>
          <p:cNvSpPr txBox="1"/>
          <p:nvPr/>
        </p:nvSpPr>
        <p:spPr>
          <a:xfrm>
            <a:off x="11022711" y="4728070"/>
            <a:ext cx="1058665" cy="461665"/>
          </a:xfrm>
          <a:prstGeom prst="rect">
            <a:avLst/>
          </a:prstGeom>
          <a:noFill/>
        </p:spPr>
        <p:txBody>
          <a:bodyPr wrap="square" rtlCol="0">
            <a:spAutoFit/>
          </a:bodyPr>
          <a:lstStyle/>
          <a:p>
            <a:r>
              <a:rPr lang="en-US" sz="2400" b="1">
                <a:solidFill>
                  <a:srgbClr val="00C0F3"/>
                </a:solidFill>
                <a:latin typeface="Helvetica" panose="020B0403020202020204" pitchFamily="34" charset="0"/>
              </a:rPr>
              <a:t>+16%</a:t>
            </a:r>
          </a:p>
        </p:txBody>
      </p:sp>
      <p:sp>
        <p:nvSpPr>
          <p:cNvPr id="104" name="TextBox 103">
            <a:extLst>
              <a:ext uri="{FF2B5EF4-FFF2-40B4-BE49-F238E27FC236}">
                <a16:creationId xmlns:a16="http://schemas.microsoft.com/office/drawing/2014/main" id="{16CEF11D-1E93-4E1D-B95C-D24C803EDC57}"/>
              </a:ext>
            </a:extLst>
          </p:cNvPr>
          <p:cNvSpPr txBox="1"/>
          <p:nvPr/>
        </p:nvSpPr>
        <p:spPr>
          <a:xfrm>
            <a:off x="11022710" y="5387364"/>
            <a:ext cx="1058665" cy="461665"/>
          </a:xfrm>
          <a:prstGeom prst="rect">
            <a:avLst/>
          </a:prstGeom>
          <a:noFill/>
        </p:spPr>
        <p:txBody>
          <a:bodyPr wrap="square" rtlCol="0">
            <a:spAutoFit/>
          </a:bodyPr>
          <a:lstStyle/>
          <a:p>
            <a:r>
              <a:rPr lang="en-US" sz="2400" b="1">
                <a:solidFill>
                  <a:srgbClr val="00C0F3"/>
                </a:solidFill>
                <a:latin typeface="Helvetica" panose="020B0403020202020204" pitchFamily="34" charset="0"/>
              </a:rPr>
              <a:t>+28%</a:t>
            </a:r>
          </a:p>
        </p:txBody>
      </p:sp>
    </p:spTree>
    <p:extLst>
      <p:ext uri="{BB962C8B-B14F-4D97-AF65-F5344CB8AC3E}">
        <p14:creationId xmlns:p14="http://schemas.microsoft.com/office/powerpoint/2010/main" val="4008341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7AF02D-0329-447D-A7C6-BEB3900730BD}"/>
              </a:ext>
            </a:extLst>
          </p:cNvPr>
          <p:cNvSpPr/>
          <p:nvPr/>
        </p:nvSpPr>
        <p:spPr>
          <a:xfrm>
            <a:off x="-21518" y="1708969"/>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AE2D020-957F-4F4A-9232-AEC7796085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E3059E92-81F5-4F63-B212-7AF2E89D0F8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CBFC4C90-09CF-4DB9-9158-52914F556CF3}"/>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 Placeholder 3">
            <a:extLst>
              <a:ext uri="{FF2B5EF4-FFF2-40B4-BE49-F238E27FC236}">
                <a16:creationId xmlns:a16="http://schemas.microsoft.com/office/drawing/2014/main" id="{FBCF52EB-0496-418C-B598-A2D19310D981}"/>
              </a:ext>
            </a:extLst>
          </p:cNvPr>
          <p:cNvSpPr txBox="1">
            <a:spLocks/>
          </p:cNvSpPr>
          <p:nvPr/>
        </p:nvSpPr>
        <p:spPr>
          <a:xfrm>
            <a:off x="476431" y="6317654"/>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altLang="en-US" sz="900" b="0" i="0" u="none" strike="noStrike" kern="1200" cap="none" spc="0" normalizeH="0" baseline="0" noProof="0" dirty="0">
                <a:ln>
                  <a:noFill/>
                </a:ln>
                <a:solidFill>
                  <a:srgbClr val="1F1A62"/>
                </a:solidFill>
                <a:effectLst/>
                <a:uLnTx/>
                <a:uFillTx/>
                <a:latin typeface="Helvetica" panose="020B0604020202020204" pitchFamily="34" charset="0"/>
                <a:ea typeface="+mn-ea"/>
              </a:rPr>
              <a:t>Source: Comscore, April 2020. Comscore OTT Intelligence, March 2020, U.S</a:t>
            </a:r>
            <a:r>
              <a:rPr lang="en-US" altLang="en-US" dirty="0"/>
              <a:t>. Business Insider Intelligence via LinkedIn, 5/22/20. </a:t>
            </a:r>
            <a:endParaRPr kumimoji="0" lang="en-US" altLang="en-US" sz="900" b="0" i="0" u="none" strike="noStrike" kern="1200" cap="none" spc="0" normalizeH="0" baseline="0" noProof="0" dirty="0">
              <a:ln>
                <a:noFill/>
              </a:ln>
              <a:solidFill>
                <a:srgbClr val="1F1A62"/>
              </a:solidFill>
              <a:effectLst/>
              <a:uLnTx/>
              <a:uFillTx/>
              <a:latin typeface="Helvetica" panose="020B0604020202020204" pitchFamily="34" charset="0"/>
              <a:ea typeface="+mn-ea"/>
            </a:endParaRPr>
          </a:p>
        </p:txBody>
      </p:sp>
      <p:sp>
        <p:nvSpPr>
          <p:cNvPr id="13" name="Rectangle 12">
            <a:extLst>
              <a:ext uri="{FF2B5EF4-FFF2-40B4-BE49-F238E27FC236}">
                <a16:creationId xmlns:a16="http://schemas.microsoft.com/office/drawing/2014/main" id="{E72461F9-3805-493F-9CC3-5142E63ED4B9}"/>
              </a:ext>
            </a:extLst>
          </p:cNvPr>
          <p:cNvSpPr/>
          <p:nvPr/>
        </p:nvSpPr>
        <p:spPr>
          <a:xfrm>
            <a:off x="110587" y="162335"/>
            <a:ext cx="12061767" cy="769441"/>
          </a:xfrm>
          <a:prstGeom prst="rect">
            <a:avLst/>
          </a:prstGeom>
        </p:spPr>
        <p:txBody>
          <a:bodyPr wrap="square">
            <a:spAutoFit/>
          </a:bodyPr>
          <a:lstStyle/>
          <a:p>
            <a:pPr lvl="0">
              <a:defRPr/>
            </a:pPr>
            <a:r>
              <a:rPr kumimoji="0" lang="en-US" sz="2200" b="1" i="0" u="none" strike="noStrike" kern="1200" cap="none" spc="0" normalizeH="0" baseline="0" noProof="0" dirty="0">
                <a:ln>
                  <a:noFill/>
                </a:ln>
                <a:solidFill>
                  <a:srgbClr val="1F1A62"/>
                </a:solidFill>
                <a:effectLst/>
                <a:uLnTx/>
                <a:uFillTx/>
                <a:latin typeface="Helvetica" pitchFamily="2" charset="0"/>
                <a:ea typeface="+mn-ea"/>
                <a:cs typeface="+mn-cs"/>
              </a:rPr>
              <a:t>However, the largest screen in the home continues to be a preferred video device, with homes watching </a:t>
            </a:r>
            <a:r>
              <a:rPr lang="en-US" sz="2200" b="1" dirty="0">
                <a:solidFill>
                  <a:srgbClr val="1F1A62"/>
                </a:solidFill>
                <a:latin typeface="Helvetica" pitchFamily="2" charset="0"/>
              </a:rPr>
              <a:t>100 hours of content a month on average via their Connected TV </a:t>
            </a:r>
            <a:endParaRPr kumimoji="0" lang="en-US" sz="22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2F4A8567-65A5-47DB-8ADA-F4CF8C05D31B}"/>
              </a:ext>
            </a:extLst>
          </p:cNvPr>
          <p:cNvSpPr/>
          <p:nvPr/>
        </p:nvSpPr>
        <p:spPr>
          <a:xfrm>
            <a:off x="990545" y="2025760"/>
            <a:ext cx="4876795" cy="1583189"/>
          </a:xfrm>
          <a:prstGeom prst="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ard&#10;&#10;Description automatically generated">
            <a:extLst>
              <a:ext uri="{FF2B5EF4-FFF2-40B4-BE49-F238E27FC236}">
                <a16:creationId xmlns:a16="http://schemas.microsoft.com/office/drawing/2014/main" id="{113F5B39-EA78-4EEF-83E4-9F301A8297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7138" y="2316109"/>
            <a:ext cx="1619406" cy="1002489"/>
          </a:xfrm>
          <a:prstGeom prst="rect">
            <a:avLst/>
          </a:prstGeom>
        </p:spPr>
      </p:pic>
      <p:sp>
        <p:nvSpPr>
          <p:cNvPr id="21" name="TextBox 20">
            <a:extLst>
              <a:ext uri="{FF2B5EF4-FFF2-40B4-BE49-F238E27FC236}">
                <a16:creationId xmlns:a16="http://schemas.microsoft.com/office/drawing/2014/main" id="{1C45C58C-81EF-4DA3-A6B5-D9105DCE5D7B}"/>
              </a:ext>
            </a:extLst>
          </p:cNvPr>
          <p:cNvSpPr txBox="1"/>
          <p:nvPr/>
        </p:nvSpPr>
        <p:spPr>
          <a:xfrm>
            <a:off x="2953026" y="2492801"/>
            <a:ext cx="2329613" cy="830997"/>
          </a:xfrm>
          <a:prstGeom prst="rect">
            <a:avLst/>
          </a:prstGeom>
          <a:noFill/>
        </p:spPr>
        <p:txBody>
          <a:bodyPr wrap="square" rtlCol="0">
            <a:spAutoFit/>
          </a:bodyPr>
          <a:lstStyle/>
          <a:p>
            <a:pPr algn="ctr"/>
            <a:r>
              <a:rPr lang="en-US" sz="2800" b="1">
                <a:solidFill>
                  <a:srgbClr val="00C0F3"/>
                </a:solidFill>
                <a:latin typeface="Helvetica" panose="020B0403020202020204" pitchFamily="34" charset="0"/>
              </a:rPr>
              <a:t>72.4 MM </a:t>
            </a:r>
          </a:p>
          <a:p>
            <a:pPr algn="ctr"/>
            <a:r>
              <a:rPr lang="en-US" sz="2000">
                <a:solidFill>
                  <a:srgbClr val="1F1A62"/>
                </a:solidFill>
                <a:latin typeface="Helvetica" panose="020B0403020202020204" pitchFamily="34" charset="0"/>
              </a:rPr>
              <a:t>homes used CTV</a:t>
            </a:r>
          </a:p>
        </p:txBody>
      </p:sp>
      <p:sp>
        <p:nvSpPr>
          <p:cNvPr id="23" name="Rectangle 22">
            <a:extLst>
              <a:ext uri="{FF2B5EF4-FFF2-40B4-BE49-F238E27FC236}">
                <a16:creationId xmlns:a16="http://schemas.microsoft.com/office/drawing/2014/main" id="{61298666-FCB1-47CC-BDBA-8F86F0D0F57B}"/>
              </a:ext>
            </a:extLst>
          </p:cNvPr>
          <p:cNvSpPr/>
          <p:nvPr/>
        </p:nvSpPr>
        <p:spPr>
          <a:xfrm>
            <a:off x="5963823" y="2020785"/>
            <a:ext cx="5237632" cy="1590580"/>
          </a:xfrm>
          <a:prstGeom prst="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6230D730-7CCE-46F9-9A3D-AD79A01580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4392" y="2196325"/>
            <a:ext cx="1167322" cy="1167322"/>
          </a:xfrm>
          <a:prstGeom prst="rect">
            <a:avLst/>
          </a:prstGeom>
        </p:spPr>
      </p:pic>
      <p:sp>
        <p:nvSpPr>
          <p:cNvPr id="24" name="TextBox 23">
            <a:extLst>
              <a:ext uri="{FF2B5EF4-FFF2-40B4-BE49-F238E27FC236}">
                <a16:creationId xmlns:a16="http://schemas.microsoft.com/office/drawing/2014/main" id="{1307EFC6-7881-412A-A239-B8FCA26A0E9A}"/>
              </a:ext>
            </a:extLst>
          </p:cNvPr>
          <p:cNvSpPr txBox="1"/>
          <p:nvPr/>
        </p:nvSpPr>
        <p:spPr>
          <a:xfrm>
            <a:off x="7674594" y="2383934"/>
            <a:ext cx="3121687" cy="830997"/>
          </a:xfrm>
          <a:prstGeom prst="rect">
            <a:avLst/>
          </a:prstGeom>
          <a:noFill/>
        </p:spPr>
        <p:txBody>
          <a:bodyPr wrap="square" rtlCol="0">
            <a:spAutoFit/>
          </a:bodyPr>
          <a:lstStyle/>
          <a:p>
            <a:pPr algn="ctr"/>
            <a:r>
              <a:rPr lang="en-US" sz="2800" b="1">
                <a:solidFill>
                  <a:srgbClr val="00C0F3"/>
                </a:solidFill>
                <a:latin typeface="Helvetica" panose="020B0403020202020204" pitchFamily="34" charset="0"/>
              </a:rPr>
              <a:t>72% Reach </a:t>
            </a:r>
          </a:p>
          <a:p>
            <a:pPr algn="ctr"/>
            <a:r>
              <a:rPr lang="en-US" sz="2000">
                <a:solidFill>
                  <a:srgbClr val="1F1A62"/>
                </a:solidFill>
                <a:latin typeface="Helvetica" panose="020B0403020202020204" pitchFamily="34" charset="0"/>
              </a:rPr>
              <a:t>among homes with Wi-Fi</a:t>
            </a:r>
          </a:p>
        </p:txBody>
      </p:sp>
      <p:sp>
        <p:nvSpPr>
          <p:cNvPr id="26" name="Rectangle 25">
            <a:extLst>
              <a:ext uri="{FF2B5EF4-FFF2-40B4-BE49-F238E27FC236}">
                <a16:creationId xmlns:a16="http://schemas.microsoft.com/office/drawing/2014/main" id="{D4DB4E62-0B59-48CD-8308-8C18A5DBCFEA}"/>
              </a:ext>
            </a:extLst>
          </p:cNvPr>
          <p:cNvSpPr/>
          <p:nvPr/>
        </p:nvSpPr>
        <p:spPr>
          <a:xfrm>
            <a:off x="1019131" y="3982354"/>
            <a:ext cx="5344469" cy="1781376"/>
          </a:xfrm>
          <a:prstGeom prst="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clock&#10;&#10;Description automatically generated">
            <a:extLst>
              <a:ext uri="{FF2B5EF4-FFF2-40B4-BE49-F238E27FC236}">
                <a16:creationId xmlns:a16="http://schemas.microsoft.com/office/drawing/2014/main" id="{A6FB7657-24A9-4103-B365-2256E1B108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6884" y="4390677"/>
            <a:ext cx="964729" cy="964729"/>
          </a:xfrm>
          <a:prstGeom prst="rect">
            <a:avLst/>
          </a:prstGeom>
        </p:spPr>
      </p:pic>
      <p:sp>
        <p:nvSpPr>
          <p:cNvPr id="27" name="TextBox 26">
            <a:extLst>
              <a:ext uri="{FF2B5EF4-FFF2-40B4-BE49-F238E27FC236}">
                <a16:creationId xmlns:a16="http://schemas.microsoft.com/office/drawing/2014/main" id="{341157E2-528A-4C52-B647-7E25F5E12822}"/>
              </a:ext>
            </a:extLst>
          </p:cNvPr>
          <p:cNvSpPr txBox="1"/>
          <p:nvPr/>
        </p:nvSpPr>
        <p:spPr>
          <a:xfrm>
            <a:off x="905244" y="4337658"/>
            <a:ext cx="4326904" cy="1138773"/>
          </a:xfrm>
          <a:prstGeom prst="rect">
            <a:avLst/>
          </a:prstGeom>
          <a:noFill/>
        </p:spPr>
        <p:txBody>
          <a:bodyPr wrap="square" rtlCol="0">
            <a:spAutoFit/>
          </a:bodyPr>
          <a:lstStyle/>
          <a:p>
            <a:pPr algn="ctr"/>
            <a:r>
              <a:rPr lang="en-US" sz="2000">
                <a:solidFill>
                  <a:srgbClr val="1F1A62"/>
                </a:solidFill>
                <a:latin typeface="Helvetica" panose="020B0403020202020204" pitchFamily="34" charset="0"/>
              </a:rPr>
              <a:t>The average home viewed</a:t>
            </a:r>
          </a:p>
          <a:p>
            <a:pPr algn="ctr"/>
            <a:r>
              <a:rPr lang="en-US" sz="2800" b="1">
                <a:solidFill>
                  <a:srgbClr val="00C0F3"/>
                </a:solidFill>
                <a:latin typeface="Helvetica" panose="020B0403020202020204" pitchFamily="34" charset="0"/>
              </a:rPr>
              <a:t>100 Hours</a:t>
            </a:r>
          </a:p>
          <a:p>
            <a:pPr algn="ctr"/>
            <a:r>
              <a:rPr lang="en-US" sz="2000">
                <a:solidFill>
                  <a:srgbClr val="1F1A62"/>
                </a:solidFill>
                <a:latin typeface="Helvetica" panose="020B0403020202020204" pitchFamily="34" charset="0"/>
              </a:rPr>
              <a:t>of CTV content across the month</a:t>
            </a:r>
          </a:p>
        </p:txBody>
      </p:sp>
      <p:sp>
        <p:nvSpPr>
          <p:cNvPr id="29" name="Rectangle 28">
            <a:extLst>
              <a:ext uri="{FF2B5EF4-FFF2-40B4-BE49-F238E27FC236}">
                <a16:creationId xmlns:a16="http://schemas.microsoft.com/office/drawing/2014/main" id="{97819BD5-6DFC-4B6B-A2FD-F204551B03D4}"/>
              </a:ext>
            </a:extLst>
          </p:cNvPr>
          <p:cNvSpPr/>
          <p:nvPr/>
        </p:nvSpPr>
        <p:spPr>
          <a:xfrm>
            <a:off x="6714120" y="3982354"/>
            <a:ext cx="4482098" cy="1781375"/>
          </a:xfrm>
          <a:prstGeom prst="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sign&#10;&#10;Description automatically generated">
            <a:extLst>
              <a:ext uri="{FF2B5EF4-FFF2-40B4-BE49-F238E27FC236}">
                <a16:creationId xmlns:a16="http://schemas.microsoft.com/office/drawing/2014/main" id="{33DA401B-F46C-4F85-B8C3-B1DE1951F6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61774" y="4390677"/>
            <a:ext cx="964729" cy="964729"/>
          </a:xfrm>
          <a:prstGeom prst="rect">
            <a:avLst/>
          </a:prstGeom>
        </p:spPr>
      </p:pic>
      <p:sp>
        <p:nvSpPr>
          <p:cNvPr id="30" name="TextBox 29">
            <a:extLst>
              <a:ext uri="{FF2B5EF4-FFF2-40B4-BE49-F238E27FC236}">
                <a16:creationId xmlns:a16="http://schemas.microsoft.com/office/drawing/2014/main" id="{7B924926-7058-4676-AAFF-7CBF80A2789A}"/>
              </a:ext>
            </a:extLst>
          </p:cNvPr>
          <p:cNvSpPr txBox="1"/>
          <p:nvPr/>
        </p:nvSpPr>
        <p:spPr>
          <a:xfrm>
            <a:off x="6808060" y="4242099"/>
            <a:ext cx="3250867" cy="1261884"/>
          </a:xfrm>
          <a:prstGeom prst="rect">
            <a:avLst/>
          </a:prstGeom>
          <a:noFill/>
        </p:spPr>
        <p:txBody>
          <a:bodyPr wrap="square" rtlCol="0">
            <a:spAutoFit/>
          </a:bodyPr>
          <a:lstStyle/>
          <a:p>
            <a:pPr algn="ctr"/>
            <a:r>
              <a:rPr lang="en-US" sz="2000">
                <a:solidFill>
                  <a:srgbClr val="1F1A62"/>
                </a:solidFill>
                <a:latin typeface="Helvetica" panose="020B0403020202020204" pitchFamily="34" charset="0"/>
              </a:rPr>
              <a:t>…this was spread across</a:t>
            </a:r>
          </a:p>
          <a:p>
            <a:pPr algn="ctr"/>
            <a:r>
              <a:rPr lang="en-US" sz="2800" b="1">
                <a:solidFill>
                  <a:srgbClr val="00C0F3"/>
                </a:solidFill>
                <a:latin typeface="Helvetica" panose="020B0403020202020204" pitchFamily="34" charset="0"/>
              </a:rPr>
              <a:t>19 average </a:t>
            </a:r>
          </a:p>
          <a:p>
            <a:pPr algn="ctr"/>
            <a:r>
              <a:rPr lang="en-US" sz="2800" b="1">
                <a:solidFill>
                  <a:srgbClr val="00C0F3"/>
                </a:solidFill>
                <a:latin typeface="Helvetica" panose="020B0403020202020204" pitchFamily="34" charset="0"/>
              </a:rPr>
              <a:t>viewing days</a:t>
            </a:r>
          </a:p>
        </p:txBody>
      </p:sp>
      <p:grpSp>
        <p:nvGrpSpPr>
          <p:cNvPr id="51" name="Group 50">
            <a:extLst>
              <a:ext uri="{FF2B5EF4-FFF2-40B4-BE49-F238E27FC236}">
                <a16:creationId xmlns:a16="http://schemas.microsoft.com/office/drawing/2014/main" id="{1FA6096D-EECD-4F1F-B153-BEA5E5A6327F}"/>
              </a:ext>
            </a:extLst>
          </p:cNvPr>
          <p:cNvGrpSpPr/>
          <p:nvPr/>
        </p:nvGrpSpPr>
        <p:grpSpPr>
          <a:xfrm>
            <a:off x="5143351" y="1748476"/>
            <a:ext cx="759820" cy="788518"/>
            <a:chOff x="4958303" y="1855156"/>
            <a:chExt cx="759820" cy="788518"/>
          </a:xfrm>
        </p:grpSpPr>
        <p:sp>
          <p:nvSpPr>
            <p:cNvPr id="33" name="Oval 32">
              <a:extLst>
                <a:ext uri="{FF2B5EF4-FFF2-40B4-BE49-F238E27FC236}">
                  <a16:creationId xmlns:a16="http://schemas.microsoft.com/office/drawing/2014/main" id="{FB3CA540-DBAB-4437-808E-B990CB99E064}"/>
                </a:ext>
              </a:extLst>
            </p:cNvPr>
            <p:cNvSpPr/>
            <p:nvPr/>
          </p:nvSpPr>
          <p:spPr>
            <a:xfrm>
              <a:off x="4958303" y="1855156"/>
              <a:ext cx="759820" cy="788518"/>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65CE62-412E-455A-A4BA-3914CC5DB93D}"/>
                </a:ext>
              </a:extLst>
            </p:cNvPr>
            <p:cNvSpPr txBox="1"/>
            <p:nvPr/>
          </p:nvSpPr>
          <p:spPr>
            <a:xfrm>
              <a:off x="4967070" y="1925952"/>
              <a:ext cx="742286" cy="646331"/>
            </a:xfrm>
            <a:prstGeom prst="rect">
              <a:avLst/>
            </a:prstGeom>
            <a:noFill/>
          </p:spPr>
          <p:txBody>
            <a:bodyPr wrap="square" rtlCol="0">
              <a:spAutoFit/>
            </a:bodyPr>
            <a:lstStyle/>
            <a:p>
              <a:pPr algn="ctr"/>
              <a:r>
                <a:rPr lang="en-US" b="1">
                  <a:solidFill>
                    <a:schemeClr val="bg1"/>
                  </a:solidFill>
                  <a:latin typeface="Helvetica" panose="020B0403020202020204" pitchFamily="34" charset="0"/>
                </a:rPr>
                <a:t>64.6 MM</a:t>
              </a:r>
              <a:endParaRPr lang="en-US" sz="1400">
                <a:solidFill>
                  <a:schemeClr val="bg1"/>
                </a:solidFill>
                <a:latin typeface="Helvetica" panose="020B0403020202020204" pitchFamily="34" charset="0"/>
              </a:endParaRPr>
            </a:p>
          </p:txBody>
        </p:sp>
      </p:grpSp>
      <p:grpSp>
        <p:nvGrpSpPr>
          <p:cNvPr id="50" name="Group 49">
            <a:extLst>
              <a:ext uri="{FF2B5EF4-FFF2-40B4-BE49-F238E27FC236}">
                <a16:creationId xmlns:a16="http://schemas.microsoft.com/office/drawing/2014/main" id="{509A48DA-A56F-453B-AB8B-169C2B9B6001}"/>
              </a:ext>
            </a:extLst>
          </p:cNvPr>
          <p:cNvGrpSpPr/>
          <p:nvPr/>
        </p:nvGrpSpPr>
        <p:grpSpPr>
          <a:xfrm>
            <a:off x="10669103" y="1748476"/>
            <a:ext cx="759820" cy="788518"/>
            <a:chOff x="10669103" y="1855156"/>
            <a:chExt cx="759820" cy="788518"/>
          </a:xfrm>
        </p:grpSpPr>
        <p:sp>
          <p:nvSpPr>
            <p:cNvPr id="37" name="Oval 36">
              <a:extLst>
                <a:ext uri="{FF2B5EF4-FFF2-40B4-BE49-F238E27FC236}">
                  <a16:creationId xmlns:a16="http://schemas.microsoft.com/office/drawing/2014/main" id="{D6128968-4FFE-4F21-AD23-F9DABFD2BC95}"/>
                </a:ext>
              </a:extLst>
            </p:cNvPr>
            <p:cNvSpPr/>
            <p:nvPr/>
          </p:nvSpPr>
          <p:spPr>
            <a:xfrm>
              <a:off x="10669103" y="1855156"/>
              <a:ext cx="759820" cy="788518"/>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893675C-B1F9-4AD3-9D59-08E621F98221}"/>
                </a:ext>
              </a:extLst>
            </p:cNvPr>
            <p:cNvSpPr txBox="1"/>
            <p:nvPr/>
          </p:nvSpPr>
          <p:spPr>
            <a:xfrm>
              <a:off x="10677870" y="2079840"/>
              <a:ext cx="742286" cy="369332"/>
            </a:xfrm>
            <a:prstGeom prst="rect">
              <a:avLst/>
            </a:prstGeom>
            <a:noFill/>
          </p:spPr>
          <p:txBody>
            <a:bodyPr wrap="square" rtlCol="0">
              <a:spAutoFit/>
            </a:bodyPr>
            <a:lstStyle/>
            <a:p>
              <a:pPr algn="ctr"/>
              <a:r>
                <a:rPr lang="en-US" b="1">
                  <a:solidFill>
                    <a:schemeClr val="bg1"/>
                  </a:solidFill>
                  <a:latin typeface="Helvetica" panose="020B0403020202020204" pitchFamily="34" charset="0"/>
                </a:rPr>
                <a:t>66%</a:t>
              </a:r>
              <a:endParaRPr lang="en-US" sz="1400">
                <a:solidFill>
                  <a:schemeClr val="bg1"/>
                </a:solidFill>
                <a:latin typeface="Helvetica" panose="020B0403020202020204" pitchFamily="34" charset="0"/>
              </a:endParaRPr>
            </a:p>
          </p:txBody>
        </p:sp>
      </p:grpSp>
      <p:grpSp>
        <p:nvGrpSpPr>
          <p:cNvPr id="42" name="Group 41">
            <a:extLst>
              <a:ext uri="{FF2B5EF4-FFF2-40B4-BE49-F238E27FC236}">
                <a16:creationId xmlns:a16="http://schemas.microsoft.com/office/drawing/2014/main" id="{E8F57220-7531-47C7-857F-A105213529AB}"/>
              </a:ext>
            </a:extLst>
          </p:cNvPr>
          <p:cNvGrpSpPr/>
          <p:nvPr/>
        </p:nvGrpSpPr>
        <p:grpSpPr>
          <a:xfrm>
            <a:off x="5056086" y="5890026"/>
            <a:ext cx="2079828" cy="404634"/>
            <a:chOff x="5386359" y="5806610"/>
            <a:chExt cx="2079828" cy="404634"/>
          </a:xfrm>
        </p:grpSpPr>
        <p:sp>
          <p:nvSpPr>
            <p:cNvPr id="39" name="Oval 38">
              <a:extLst>
                <a:ext uri="{FF2B5EF4-FFF2-40B4-BE49-F238E27FC236}">
                  <a16:creationId xmlns:a16="http://schemas.microsoft.com/office/drawing/2014/main" id="{10BF1B6B-72EC-4495-805A-A27F28CA207B}"/>
                </a:ext>
              </a:extLst>
            </p:cNvPr>
            <p:cNvSpPr/>
            <p:nvPr/>
          </p:nvSpPr>
          <p:spPr>
            <a:xfrm>
              <a:off x="5386359" y="5806610"/>
              <a:ext cx="389907" cy="404634"/>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850C0DC-2FA0-4AE2-AAD5-0C78B2B4C41F}"/>
                </a:ext>
              </a:extLst>
            </p:cNvPr>
            <p:cNvSpPr txBox="1"/>
            <p:nvPr/>
          </p:nvSpPr>
          <p:spPr>
            <a:xfrm>
              <a:off x="5823865" y="5824261"/>
              <a:ext cx="1642322" cy="369332"/>
            </a:xfrm>
            <a:prstGeom prst="rect">
              <a:avLst/>
            </a:prstGeom>
            <a:noFill/>
          </p:spPr>
          <p:txBody>
            <a:bodyPr wrap="square" rtlCol="0">
              <a:spAutoFit/>
            </a:bodyPr>
            <a:lstStyle/>
            <a:p>
              <a:r>
                <a:rPr lang="en-US" b="1">
                  <a:solidFill>
                    <a:srgbClr val="1F1A62"/>
                  </a:solidFill>
                  <a:latin typeface="Helvetica" panose="020B0403020202020204" pitchFamily="34" charset="0"/>
                </a:rPr>
                <a:t>= April 2019</a:t>
              </a:r>
            </a:p>
          </p:txBody>
        </p:sp>
      </p:grpSp>
      <p:grpSp>
        <p:nvGrpSpPr>
          <p:cNvPr id="52" name="Group 51">
            <a:extLst>
              <a:ext uri="{FF2B5EF4-FFF2-40B4-BE49-F238E27FC236}">
                <a16:creationId xmlns:a16="http://schemas.microsoft.com/office/drawing/2014/main" id="{76A53C33-21D8-48E3-A792-D5A643340EBF}"/>
              </a:ext>
            </a:extLst>
          </p:cNvPr>
          <p:cNvGrpSpPr/>
          <p:nvPr/>
        </p:nvGrpSpPr>
        <p:grpSpPr>
          <a:xfrm>
            <a:off x="5782888" y="3708309"/>
            <a:ext cx="924774" cy="788518"/>
            <a:chOff x="5889568" y="3806390"/>
            <a:chExt cx="924774" cy="788518"/>
          </a:xfrm>
        </p:grpSpPr>
        <p:sp>
          <p:nvSpPr>
            <p:cNvPr id="43" name="Oval 42">
              <a:extLst>
                <a:ext uri="{FF2B5EF4-FFF2-40B4-BE49-F238E27FC236}">
                  <a16:creationId xmlns:a16="http://schemas.microsoft.com/office/drawing/2014/main" id="{57183E27-65CA-4F22-A07E-79090D9FBBE8}"/>
                </a:ext>
              </a:extLst>
            </p:cNvPr>
            <p:cNvSpPr/>
            <p:nvPr/>
          </p:nvSpPr>
          <p:spPr>
            <a:xfrm>
              <a:off x="5972241" y="3806390"/>
              <a:ext cx="759820" cy="788518"/>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FF439D8-768D-42C3-BB02-92518EF5D30D}"/>
                </a:ext>
              </a:extLst>
            </p:cNvPr>
            <p:cNvSpPr txBox="1"/>
            <p:nvPr/>
          </p:nvSpPr>
          <p:spPr>
            <a:xfrm>
              <a:off x="5889568" y="3892426"/>
              <a:ext cx="924774" cy="615553"/>
            </a:xfrm>
            <a:prstGeom prst="rect">
              <a:avLst/>
            </a:prstGeom>
            <a:noFill/>
          </p:spPr>
          <p:txBody>
            <a:bodyPr wrap="square" rtlCol="0">
              <a:spAutoFit/>
            </a:bodyPr>
            <a:lstStyle/>
            <a:p>
              <a:pPr algn="ctr"/>
              <a:r>
                <a:rPr lang="en-US" sz="1700" b="1">
                  <a:solidFill>
                    <a:schemeClr val="bg1"/>
                  </a:solidFill>
                  <a:latin typeface="Helvetica" panose="020B0403020202020204" pitchFamily="34" charset="0"/>
                </a:rPr>
                <a:t>85 Hours</a:t>
              </a:r>
              <a:endParaRPr lang="en-US" sz="1700">
                <a:solidFill>
                  <a:schemeClr val="bg1"/>
                </a:solidFill>
                <a:latin typeface="Helvetica" panose="020B0403020202020204" pitchFamily="34" charset="0"/>
              </a:endParaRPr>
            </a:p>
          </p:txBody>
        </p:sp>
      </p:grpSp>
      <p:grpSp>
        <p:nvGrpSpPr>
          <p:cNvPr id="49" name="Group 48">
            <a:extLst>
              <a:ext uri="{FF2B5EF4-FFF2-40B4-BE49-F238E27FC236}">
                <a16:creationId xmlns:a16="http://schemas.microsoft.com/office/drawing/2014/main" id="{0507DBDD-A7B5-456B-81A0-FF53617654C7}"/>
              </a:ext>
            </a:extLst>
          </p:cNvPr>
          <p:cNvGrpSpPr/>
          <p:nvPr/>
        </p:nvGrpSpPr>
        <p:grpSpPr>
          <a:xfrm>
            <a:off x="10765550" y="3708309"/>
            <a:ext cx="759820" cy="788518"/>
            <a:chOff x="10765550" y="3692269"/>
            <a:chExt cx="759820" cy="788518"/>
          </a:xfrm>
        </p:grpSpPr>
        <p:sp>
          <p:nvSpPr>
            <p:cNvPr id="45" name="Oval 44">
              <a:extLst>
                <a:ext uri="{FF2B5EF4-FFF2-40B4-BE49-F238E27FC236}">
                  <a16:creationId xmlns:a16="http://schemas.microsoft.com/office/drawing/2014/main" id="{2DD0127D-3D77-4077-8D48-C0326211E941}"/>
                </a:ext>
              </a:extLst>
            </p:cNvPr>
            <p:cNvSpPr/>
            <p:nvPr/>
          </p:nvSpPr>
          <p:spPr>
            <a:xfrm>
              <a:off x="10765550" y="3692269"/>
              <a:ext cx="759820" cy="788518"/>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98070DF-3851-47A1-A313-3F36A5234E1D}"/>
                </a:ext>
              </a:extLst>
            </p:cNvPr>
            <p:cNvSpPr txBox="1"/>
            <p:nvPr/>
          </p:nvSpPr>
          <p:spPr>
            <a:xfrm>
              <a:off x="10774317" y="3763065"/>
              <a:ext cx="742286" cy="646331"/>
            </a:xfrm>
            <a:prstGeom prst="rect">
              <a:avLst/>
            </a:prstGeom>
            <a:noFill/>
          </p:spPr>
          <p:txBody>
            <a:bodyPr wrap="square" rtlCol="0">
              <a:spAutoFit/>
            </a:bodyPr>
            <a:lstStyle/>
            <a:p>
              <a:pPr algn="ctr"/>
              <a:r>
                <a:rPr lang="en-US" b="1">
                  <a:solidFill>
                    <a:schemeClr val="bg1"/>
                  </a:solidFill>
                  <a:latin typeface="Helvetica" panose="020B0403020202020204" pitchFamily="34" charset="0"/>
                </a:rPr>
                <a:t>17.4 Days</a:t>
              </a:r>
              <a:endParaRPr lang="en-US" sz="1400">
                <a:solidFill>
                  <a:schemeClr val="bg1"/>
                </a:solidFill>
                <a:latin typeface="Helvetica" panose="020B0403020202020204" pitchFamily="34" charset="0"/>
              </a:endParaRPr>
            </a:p>
          </p:txBody>
        </p:sp>
      </p:grpSp>
      <p:sp>
        <p:nvSpPr>
          <p:cNvPr id="35" name="Rectangle 34">
            <a:extLst>
              <a:ext uri="{FF2B5EF4-FFF2-40B4-BE49-F238E27FC236}">
                <a16:creationId xmlns:a16="http://schemas.microsoft.com/office/drawing/2014/main" id="{819D5909-8DE8-45C9-9F96-F286D82941FA}"/>
              </a:ext>
            </a:extLst>
          </p:cNvPr>
          <p:cNvSpPr/>
          <p:nvPr/>
        </p:nvSpPr>
        <p:spPr>
          <a:xfrm>
            <a:off x="110587" y="1016065"/>
            <a:ext cx="11582108" cy="584775"/>
          </a:xfrm>
          <a:prstGeom prst="rect">
            <a:avLst/>
          </a:prstGeom>
          <a:noFill/>
        </p:spPr>
        <p:txBody>
          <a:bodyPr wrap="square" rtlCol="0" anchor="t">
            <a:spAutoFit/>
          </a:bodyPr>
          <a:lstStyle/>
          <a:p>
            <a:pPr marL="285750" indent="-285750">
              <a:buBlip>
                <a:blip r:embed="rId7"/>
              </a:buBlip>
            </a:pPr>
            <a:r>
              <a:rPr lang="en-US" sz="1600" dirty="0">
                <a:solidFill>
                  <a:srgbClr val="1F1A62"/>
                </a:solidFill>
                <a:latin typeface="Helvetica"/>
                <a:cs typeface="Helvetica"/>
              </a:rPr>
              <a:t>Advertisers have become very aware of the amount of time viewers are spending with CTV, with ad spend on CTV projected to reach an estimated </a:t>
            </a:r>
            <a:r>
              <a:rPr lang="en-US" sz="1600" b="1" dirty="0">
                <a:solidFill>
                  <a:srgbClr val="E84A99"/>
                </a:solidFill>
                <a:latin typeface="Helvetica"/>
                <a:cs typeface="Helvetica"/>
              </a:rPr>
              <a:t>$10.8 billion </a:t>
            </a:r>
            <a:r>
              <a:rPr lang="en-US" sz="1600" dirty="0">
                <a:solidFill>
                  <a:srgbClr val="1F1A62"/>
                </a:solidFill>
                <a:latin typeface="Helvetica"/>
                <a:cs typeface="Helvetica"/>
              </a:rPr>
              <a:t>by 2021, a </a:t>
            </a:r>
            <a:r>
              <a:rPr lang="en-US" sz="1600" b="1" dirty="0">
                <a:solidFill>
                  <a:srgbClr val="E84A99"/>
                </a:solidFill>
                <a:latin typeface="Helvetica"/>
                <a:cs typeface="Helvetica"/>
              </a:rPr>
              <a:t>56%</a:t>
            </a:r>
            <a:r>
              <a:rPr lang="en-US" sz="1600" dirty="0">
                <a:solidFill>
                  <a:srgbClr val="1F1A62"/>
                </a:solidFill>
                <a:latin typeface="Helvetica"/>
                <a:cs typeface="Helvetica"/>
              </a:rPr>
              <a:t> increase over 2 years </a:t>
            </a:r>
          </a:p>
        </p:txBody>
      </p:sp>
    </p:spTree>
    <p:extLst>
      <p:ext uri="{BB962C8B-B14F-4D97-AF65-F5344CB8AC3E}">
        <p14:creationId xmlns:p14="http://schemas.microsoft.com/office/powerpoint/2010/main" val="380305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video game remote control&#10;&#10;Description automatically generated">
            <a:extLst>
              <a:ext uri="{FF2B5EF4-FFF2-40B4-BE49-F238E27FC236}">
                <a16:creationId xmlns:a16="http://schemas.microsoft.com/office/drawing/2014/main" id="{81EBA106-BF59-4B81-AA7A-C70B8C5F34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3020" y="0"/>
            <a:ext cx="6288980" cy="6858000"/>
          </a:xfrm>
          <a:prstGeom prst="rect">
            <a:avLst/>
          </a:prstGeom>
        </p:spPr>
      </p:pic>
      <p:sp>
        <p:nvSpPr>
          <p:cNvPr id="15" name="Rectangle 14">
            <a:extLst>
              <a:ext uri="{FF2B5EF4-FFF2-40B4-BE49-F238E27FC236}">
                <a16:creationId xmlns:a16="http://schemas.microsoft.com/office/drawing/2014/main" id="{0DA9CAF2-4DEE-4020-90F6-B71D77891DBD}"/>
              </a:ext>
            </a:extLst>
          </p:cNvPr>
          <p:cNvSpPr/>
          <p:nvPr/>
        </p:nvSpPr>
        <p:spPr>
          <a:xfrm>
            <a:off x="0" y="0"/>
            <a:ext cx="5903021" cy="68691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7A93F70-BDAF-4669-8944-2F32F472EB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80976826-E818-4380-A385-C145BD16CE3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7F80F5D6-1CAF-4532-B7BA-FC6A26D328FA}"/>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2" name="Rectangle 21">
            <a:extLst>
              <a:ext uri="{FF2B5EF4-FFF2-40B4-BE49-F238E27FC236}">
                <a16:creationId xmlns:a16="http://schemas.microsoft.com/office/drawing/2014/main" id="{6A0C4A65-5C06-4960-A23C-F8B3CE01DE96}"/>
              </a:ext>
            </a:extLst>
          </p:cNvPr>
          <p:cNvSpPr/>
          <p:nvPr/>
        </p:nvSpPr>
        <p:spPr>
          <a:xfrm>
            <a:off x="96246" y="289307"/>
            <a:ext cx="5631454" cy="1200329"/>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mn-lt"/>
                <a:ea typeface="+mn-ea"/>
                <a:cs typeface="+mn-cs"/>
              </a:defRPr>
            </a:pPr>
            <a:r>
              <a:rPr lang="en-US" sz="2400" b="1">
                <a:solidFill>
                  <a:srgbClr val="1F1A62"/>
                </a:solidFill>
                <a:latin typeface="Helvetica"/>
                <a:cs typeface="Helvetica"/>
              </a:rPr>
              <a:t>Many people are spending time learning about </a:t>
            </a:r>
            <a:r>
              <a:rPr kumimoji="0" lang="en-US" sz="2400" b="1" i="0" u="none" strike="noStrike" kern="1200" cap="none" spc="0" normalizeH="0" baseline="0" noProof="0">
                <a:ln>
                  <a:noFill/>
                </a:ln>
                <a:solidFill>
                  <a:srgbClr val="E84A99"/>
                </a:solidFill>
                <a:effectLst/>
                <a:uLnTx/>
                <a:uFillTx/>
                <a:latin typeface="Helvetica"/>
                <a:cs typeface="Helvetica"/>
              </a:rPr>
              <a:t>new features </a:t>
            </a:r>
            <a:r>
              <a:rPr lang="en-US" sz="2400" b="1">
                <a:solidFill>
                  <a:srgbClr val="1F1A62"/>
                </a:solidFill>
                <a:latin typeface="Helvetica"/>
                <a:cs typeface="Helvetica"/>
              </a:rPr>
              <a:t>on</a:t>
            </a:r>
            <a:r>
              <a:rPr kumimoji="0" lang="en-US" sz="2400" b="1" i="0" u="none" strike="noStrike" kern="1200" cap="none" spc="0" normalizeH="0" baseline="0" noProof="0">
                <a:ln>
                  <a:noFill/>
                </a:ln>
                <a:solidFill>
                  <a:srgbClr val="E84A99"/>
                </a:solidFill>
                <a:effectLst/>
                <a:uLnTx/>
                <a:uFillTx/>
                <a:latin typeface="Helvetica"/>
                <a:cs typeface="Helvetica"/>
              </a:rPr>
              <a:t> </a:t>
            </a:r>
            <a:r>
              <a:rPr lang="en-US" sz="2400" b="1">
                <a:solidFill>
                  <a:srgbClr val="1F1A62"/>
                </a:solidFill>
                <a:latin typeface="Helvetica"/>
                <a:cs typeface="Helvetica"/>
              </a:rPr>
              <a:t>their</a:t>
            </a:r>
            <a:r>
              <a:rPr kumimoji="0" lang="en-US" sz="2400" b="1" i="0" u="none" strike="noStrike" kern="1200" cap="none" spc="0" normalizeH="0" baseline="0" noProof="0">
                <a:ln>
                  <a:noFill/>
                </a:ln>
                <a:solidFill>
                  <a:srgbClr val="E84A99"/>
                </a:solidFill>
                <a:effectLst/>
                <a:uLnTx/>
                <a:uFillTx/>
                <a:latin typeface="Helvetica"/>
                <a:cs typeface="Helvetica"/>
              </a:rPr>
              <a:t> smart TVs </a:t>
            </a:r>
            <a:r>
              <a:rPr lang="en-US" sz="2400" b="1">
                <a:solidFill>
                  <a:srgbClr val="1F1A62"/>
                </a:solidFill>
                <a:latin typeface="Helvetica"/>
                <a:cs typeface="Helvetica"/>
              </a:rPr>
              <a:t>and</a:t>
            </a:r>
            <a:r>
              <a:rPr kumimoji="0" lang="en-US" sz="2400" b="1" i="0" u="none" strike="noStrike" kern="1200" cap="none" spc="0" normalizeH="0" baseline="0" noProof="0">
                <a:ln>
                  <a:noFill/>
                </a:ln>
                <a:solidFill>
                  <a:srgbClr val="E84A99"/>
                </a:solidFill>
                <a:effectLst/>
                <a:uLnTx/>
                <a:uFillTx/>
                <a:latin typeface="Helvetica"/>
                <a:cs typeface="Helvetica"/>
              </a:rPr>
              <a:t> connected devices</a:t>
            </a:r>
          </a:p>
        </p:txBody>
      </p:sp>
      <p:sp>
        <p:nvSpPr>
          <p:cNvPr id="9" name="TextBox 8">
            <a:extLst>
              <a:ext uri="{FF2B5EF4-FFF2-40B4-BE49-F238E27FC236}">
                <a16:creationId xmlns:a16="http://schemas.microsoft.com/office/drawing/2014/main" id="{D8E3F9CD-7319-466F-8CE5-8D59B9E58014}"/>
              </a:ext>
            </a:extLst>
          </p:cNvPr>
          <p:cNvSpPr txBox="1"/>
          <p:nvPr/>
        </p:nvSpPr>
        <p:spPr>
          <a:xfrm>
            <a:off x="526244" y="5961086"/>
            <a:ext cx="5398293" cy="58477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lang="en-US" sz="800">
                <a:solidFill>
                  <a:srgbClr val="1F1A62"/>
                </a:solidFill>
                <a:latin typeface="Helvetica" panose="020B0403020202020204" pitchFamily="34" charset="0"/>
                <a:cs typeface="Helvetica" panose="020B0604020202020204" pitchFamily="34" charset="0"/>
              </a:rPr>
              <a:t>VAB’s </a:t>
            </a:r>
            <a:r>
              <a:rPr lang="en-US" sz="800">
                <a:solidFill>
                  <a:prstClr val="black"/>
                </a:solidFill>
                <a:latin typeface="Helvetica" panose="020B0403020202020204" pitchFamily="34" charset="0"/>
                <a:hlinkClick r:id="rId5"/>
              </a:rPr>
              <a:t>'As Time Goes By: How Media Consumption Is Helping America Cope’</a:t>
            </a:r>
            <a:r>
              <a:rPr lang="en-US" sz="800">
                <a:solidFill>
                  <a:prstClr val="black"/>
                </a:solidFill>
                <a:latin typeface="Helvetica" panose="020B0403020202020204" pitchFamily="34" charset="0"/>
              </a:rPr>
              <a:t>. </a:t>
            </a:r>
            <a:r>
              <a:rPr lang="en-US" sz="800">
                <a:solidFill>
                  <a:srgbClr val="1F1A62"/>
                </a:solidFill>
                <a:latin typeface="Helvetica" panose="020B0604020202020204" pitchFamily="34" charset="0"/>
                <a:cs typeface="Helvetica" panose="020B0604020202020204" pitchFamily="34" charset="0"/>
              </a:rPr>
              <a:t>VAB / Lucid ‘Media Usage In The Time of COVID-19 Survey,’ April 2020.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Survey base: P18+ &amp; household subscribes to cable, telco, internet TV or satellite TV (n=1,004). Q9: Thinking of your behavior during the COVID-19 Pandemic, please indicate below how much you agree or disagree with the following statement, top 2 box (agree completely or agree somewhat).</a:t>
            </a:r>
          </a:p>
        </p:txBody>
      </p:sp>
      <p:sp>
        <p:nvSpPr>
          <p:cNvPr id="10" name="TextBox 9">
            <a:extLst>
              <a:ext uri="{FF2B5EF4-FFF2-40B4-BE49-F238E27FC236}">
                <a16:creationId xmlns:a16="http://schemas.microsoft.com/office/drawing/2014/main" id="{D3C16EB9-9C41-4578-8C6A-E5AC79DFC4A8}"/>
              </a:ext>
            </a:extLst>
          </p:cNvPr>
          <p:cNvSpPr txBox="1"/>
          <p:nvPr/>
        </p:nvSpPr>
        <p:spPr>
          <a:xfrm>
            <a:off x="13386" y="1948398"/>
            <a:ext cx="588150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have learned how to use more features on my </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smart TV or a TV related device/platform”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Top 2 Box (Agree Completely or Agree Somewhat)</a:t>
            </a:r>
          </a:p>
        </p:txBody>
      </p:sp>
      <p:graphicFrame>
        <p:nvGraphicFramePr>
          <p:cNvPr id="5" name="Chart 4">
            <a:extLst>
              <a:ext uri="{FF2B5EF4-FFF2-40B4-BE49-F238E27FC236}">
                <a16:creationId xmlns:a16="http://schemas.microsoft.com/office/drawing/2014/main" id="{A6AF48AE-83D2-4A62-A0BE-D4342125D866}"/>
              </a:ext>
            </a:extLst>
          </p:cNvPr>
          <p:cNvGraphicFramePr/>
          <p:nvPr>
            <p:extLst>
              <p:ext uri="{D42A27DB-BD31-4B8C-83A1-F6EECF244321}">
                <p14:modId xmlns:p14="http://schemas.microsoft.com/office/powerpoint/2010/main" val="771910713"/>
              </p:ext>
            </p:extLst>
          </p:nvPr>
        </p:nvGraphicFramePr>
        <p:xfrm>
          <a:off x="169896" y="2785754"/>
          <a:ext cx="5568480" cy="31795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2857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6FF6F6A-0012-413C-B3D5-DDAC566A96CF}"/>
              </a:ext>
            </a:extLst>
          </p:cNvPr>
          <p:cNvPicPr>
            <a:picLocks noChangeAspect="1"/>
          </p:cNvPicPr>
          <p:nvPr/>
        </p:nvPicPr>
        <p:blipFill>
          <a:blip r:embed="rId2" cstate="screen">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1" y="4269336"/>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645026" y="4252054"/>
            <a:ext cx="3183572" cy="14710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endParaRPr kumimoji="0" lang="en-US" sz="9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80" y="4252054"/>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E84A99"/>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dirty="0">
                <a:ln>
                  <a:noFill/>
                </a:ln>
                <a:solidFill>
                  <a:srgbClr val="1F1A62"/>
                </a:solidFill>
                <a:effectLst/>
                <a:uLnTx/>
                <a:uFillTx/>
                <a:latin typeface="Helvetica" pitchFamily="2" charset="0"/>
                <a:ea typeface="+mn-ea"/>
                <a:cs typeface="+mn-cs"/>
              </a:rPr>
              <a:t>simplify</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dirty="0">
                <a:ln>
                  <a:noFill/>
                </a:ln>
                <a:solidFill>
                  <a:srgbClr val="E84A99"/>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dirty="0">
                <a:ln>
                  <a:noFill/>
                </a:ln>
                <a:solidFill>
                  <a:srgbClr val="00BFF2"/>
                </a:solidFill>
                <a:effectLst/>
                <a:uLnTx/>
                <a:uFillTx/>
                <a:latin typeface="Helvetica" pitchFamily="2" charset="0"/>
                <a:ea typeface="+mn-ea"/>
                <a:cs typeface="+mn-cs"/>
              </a:rPr>
              <a:t>transform</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the way marketers look at their media strategy.  </a:t>
            </a:r>
          </a:p>
        </p:txBody>
      </p:sp>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22535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7AF02D-0329-447D-A7C6-BEB3900730BD}"/>
              </a:ext>
            </a:extLst>
          </p:cNvPr>
          <p:cNvSpPr/>
          <p:nvPr/>
        </p:nvSpPr>
        <p:spPr>
          <a:xfrm>
            <a:off x="-21518" y="1701573"/>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AE2D020-957F-4F4A-9232-AEC7796085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E3059E92-81F5-4F63-B212-7AF2E89D0F8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CBFC4C90-09CF-4DB9-9158-52914F556CF3}"/>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 Placeholder 3">
            <a:extLst>
              <a:ext uri="{FF2B5EF4-FFF2-40B4-BE49-F238E27FC236}">
                <a16:creationId xmlns:a16="http://schemas.microsoft.com/office/drawing/2014/main" id="{FBCF52EB-0496-418C-B598-A2D19310D981}"/>
              </a:ext>
            </a:extLst>
          </p:cNvPr>
          <p:cNvSpPr txBox="1">
            <a:spLocks/>
          </p:cNvSpPr>
          <p:nvPr/>
        </p:nvSpPr>
        <p:spPr>
          <a:xfrm>
            <a:off x="476431" y="6317654"/>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1F1A62"/>
                </a:solidFill>
                <a:effectLst/>
                <a:uLnTx/>
                <a:uFillTx/>
                <a:latin typeface="Helvetica" panose="020B0604020202020204" pitchFamily="34" charset="0"/>
                <a:ea typeface="+mn-ea"/>
              </a:rPr>
              <a:t>Source: Comscore, April 2020.</a:t>
            </a:r>
          </a:p>
        </p:txBody>
      </p:sp>
      <p:sp>
        <p:nvSpPr>
          <p:cNvPr id="13" name="Rectangle 12">
            <a:extLst>
              <a:ext uri="{FF2B5EF4-FFF2-40B4-BE49-F238E27FC236}">
                <a16:creationId xmlns:a16="http://schemas.microsoft.com/office/drawing/2014/main" id="{E72461F9-3805-493F-9CC3-5142E63ED4B9}"/>
              </a:ext>
            </a:extLst>
          </p:cNvPr>
          <p:cNvSpPr/>
          <p:nvPr/>
        </p:nvSpPr>
        <p:spPr>
          <a:xfrm>
            <a:off x="128960" y="449636"/>
            <a:ext cx="12038343" cy="892552"/>
          </a:xfrm>
          <a:prstGeom prst="rect">
            <a:avLst/>
          </a:prstGeom>
        </p:spPr>
        <p:txBody>
          <a:bodyPr wrap="square" anchor="t">
            <a:spAutoFit/>
          </a:bodyPr>
          <a:lstStyle/>
          <a:p>
            <a:pPr>
              <a:defRPr/>
            </a:pPr>
            <a:r>
              <a:rPr lang="en-US" sz="2600" b="1" dirty="0">
                <a:solidFill>
                  <a:srgbClr val="1F1A62"/>
                </a:solidFill>
                <a:latin typeface="Helvetica"/>
                <a:cs typeface="Helvetica"/>
              </a:rPr>
              <a:t>Rising interest in TV-related tech may be attributed to video streaming </a:t>
            </a:r>
            <a:r>
              <a:rPr kumimoji="0" lang="en-US" sz="2600" b="1" i="0" u="none" strike="noStrike" kern="1200" cap="none" spc="0" normalizeH="0" baseline="0" noProof="0" dirty="0">
                <a:ln>
                  <a:noFill/>
                </a:ln>
                <a:solidFill>
                  <a:srgbClr val="1F1A62"/>
                </a:solidFill>
                <a:effectLst/>
                <a:uLnTx/>
                <a:uFillTx/>
                <a:latin typeface="Helvetica"/>
                <a:cs typeface="Helvetica"/>
              </a:rPr>
              <a:t>services </a:t>
            </a:r>
            <a:r>
              <a:rPr lang="en-US" sz="2600" b="1" dirty="0">
                <a:solidFill>
                  <a:srgbClr val="1F1A62"/>
                </a:solidFill>
                <a:latin typeface="Helvetica"/>
                <a:cs typeface="Helvetica"/>
              </a:rPr>
              <a:t>increasing</a:t>
            </a:r>
            <a:r>
              <a:rPr kumimoji="0" lang="en-US" sz="2600" b="1" i="0" u="none" strike="noStrike" kern="1200" cap="none" spc="0" normalizeH="0" baseline="0" noProof="0" dirty="0">
                <a:ln>
                  <a:noFill/>
                </a:ln>
                <a:solidFill>
                  <a:srgbClr val="1F1A62"/>
                </a:solidFill>
                <a:effectLst/>
                <a:uLnTx/>
                <a:uFillTx/>
                <a:latin typeface="Helvetica"/>
                <a:cs typeface="Helvetica"/>
              </a:rPr>
              <a:t> their reach, growing </a:t>
            </a:r>
            <a:r>
              <a:rPr kumimoji="0" lang="en-US" sz="2600" b="1" i="0" u="none" strike="noStrike" kern="1200" cap="none" spc="0" normalizeH="0" baseline="0" noProof="0" dirty="0">
                <a:ln>
                  <a:noFill/>
                </a:ln>
                <a:solidFill>
                  <a:srgbClr val="E84A99"/>
                </a:solidFill>
                <a:effectLst/>
                <a:uLnTx/>
                <a:uFillTx/>
                <a:latin typeface="Helvetica"/>
                <a:cs typeface="Helvetica"/>
              </a:rPr>
              <a:t>11%</a:t>
            </a:r>
            <a:r>
              <a:rPr kumimoji="0" lang="en-US" sz="2600" b="1" i="0" u="none" strike="noStrike" kern="1200" cap="none" spc="0" normalizeH="0" baseline="0" noProof="0" dirty="0">
                <a:ln>
                  <a:noFill/>
                </a:ln>
                <a:solidFill>
                  <a:srgbClr val="1F1A62"/>
                </a:solidFill>
                <a:effectLst/>
                <a:uLnTx/>
                <a:uFillTx/>
                <a:latin typeface="Helvetica"/>
                <a:cs typeface="Helvetica"/>
              </a:rPr>
              <a:t> from January to March 2020</a:t>
            </a:r>
          </a:p>
        </p:txBody>
      </p:sp>
      <p:graphicFrame>
        <p:nvGraphicFramePr>
          <p:cNvPr id="36" name="Chart 35">
            <a:extLst>
              <a:ext uri="{FF2B5EF4-FFF2-40B4-BE49-F238E27FC236}">
                <a16:creationId xmlns:a16="http://schemas.microsoft.com/office/drawing/2014/main" id="{0B486480-BD32-483D-880F-0EDA1CA39C90}"/>
              </a:ext>
            </a:extLst>
          </p:cNvPr>
          <p:cNvGraphicFramePr/>
          <p:nvPr>
            <p:extLst>
              <p:ext uri="{D42A27DB-BD31-4B8C-83A1-F6EECF244321}">
                <p14:modId xmlns:p14="http://schemas.microsoft.com/office/powerpoint/2010/main" val="4137974853"/>
              </p:ext>
            </p:extLst>
          </p:nvPr>
        </p:nvGraphicFramePr>
        <p:xfrm>
          <a:off x="736291" y="1729196"/>
          <a:ext cx="10719418" cy="4600255"/>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oup 39">
            <a:extLst>
              <a:ext uri="{FF2B5EF4-FFF2-40B4-BE49-F238E27FC236}">
                <a16:creationId xmlns:a16="http://schemas.microsoft.com/office/drawing/2014/main" id="{8BFEFC65-9F68-442B-8C8A-2980FA477651}"/>
              </a:ext>
            </a:extLst>
          </p:cNvPr>
          <p:cNvGrpSpPr/>
          <p:nvPr/>
        </p:nvGrpSpPr>
        <p:grpSpPr>
          <a:xfrm>
            <a:off x="3915970" y="2656944"/>
            <a:ext cx="674805" cy="592425"/>
            <a:chOff x="4929956" y="1890997"/>
            <a:chExt cx="816515" cy="716834"/>
          </a:xfrm>
        </p:grpSpPr>
        <p:sp>
          <p:nvSpPr>
            <p:cNvPr id="47" name="Oval 46">
              <a:extLst>
                <a:ext uri="{FF2B5EF4-FFF2-40B4-BE49-F238E27FC236}">
                  <a16:creationId xmlns:a16="http://schemas.microsoft.com/office/drawing/2014/main" id="{3491B980-22F4-4E3C-978D-B12569809A07}"/>
                </a:ext>
              </a:extLst>
            </p:cNvPr>
            <p:cNvSpPr/>
            <p:nvPr/>
          </p:nvSpPr>
          <p:spPr>
            <a:xfrm>
              <a:off x="4958303" y="1890997"/>
              <a:ext cx="759820" cy="716834"/>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TextBox 47">
              <a:extLst>
                <a:ext uri="{FF2B5EF4-FFF2-40B4-BE49-F238E27FC236}">
                  <a16:creationId xmlns:a16="http://schemas.microsoft.com/office/drawing/2014/main" id="{83A1D315-05C9-4278-B9ED-F85BA630D33F}"/>
                </a:ext>
              </a:extLst>
            </p:cNvPr>
            <p:cNvSpPr txBox="1"/>
            <p:nvPr/>
          </p:nvSpPr>
          <p:spPr>
            <a:xfrm>
              <a:off x="4929956" y="2089849"/>
              <a:ext cx="816515" cy="372409"/>
            </a:xfrm>
            <a:prstGeom prst="rect">
              <a:avLst/>
            </a:prstGeom>
            <a:noFill/>
          </p:spPr>
          <p:txBody>
            <a:bodyPr wrap="square" rtlCol="0">
              <a:spAutoFit/>
            </a:bodyPr>
            <a:lstStyle/>
            <a:p>
              <a:pPr algn="ctr"/>
              <a:r>
                <a:rPr lang="en-US" sz="1400" b="1">
                  <a:solidFill>
                    <a:schemeClr val="bg1"/>
                  </a:solidFill>
                  <a:latin typeface="Helvetica" panose="020B0403020202020204" pitchFamily="34" charset="0"/>
                </a:rPr>
                <a:t>+11%</a:t>
              </a:r>
              <a:endParaRPr lang="en-US" sz="1100">
                <a:solidFill>
                  <a:schemeClr val="bg1"/>
                </a:solidFill>
                <a:latin typeface="Helvetica" panose="020B0403020202020204" pitchFamily="34" charset="0"/>
              </a:endParaRPr>
            </a:p>
          </p:txBody>
        </p:sp>
      </p:grpSp>
      <p:grpSp>
        <p:nvGrpSpPr>
          <p:cNvPr id="53" name="Group 52">
            <a:extLst>
              <a:ext uri="{FF2B5EF4-FFF2-40B4-BE49-F238E27FC236}">
                <a16:creationId xmlns:a16="http://schemas.microsoft.com/office/drawing/2014/main" id="{A10225E5-BC6B-48F0-BE9A-521AC517183A}"/>
              </a:ext>
            </a:extLst>
          </p:cNvPr>
          <p:cNvGrpSpPr/>
          <p:nvPr/>
        </p:nvGrpSpPr>
        <p:grpSpPr>
          <a:xfrm>
            <a:off x="9031834" y="2452575"/>
            <a:ext cx="674805" cy="592425"/>
            <a:chOff x="4929956" y="1890997"/>
            <a:chExt cx="816515" cy="716834"/>
          </a:xfrm>
        </p:grpSpPr>
        <p:sp>
          <p:nvSpPr>
            <p:cNvPr id="54" name="Oval 53">
              <a:extLst>
                <a:ext uri="{FF2B5EF4-FFF2-40B4-BE49-F238E27FC236}">
                  <a16:creationId xmlns:a16="http://schemas.microsoft.com/office/drawing/2014/main" id="{D0DF773B-03B9-4009-B880-7ACD260488C8}"/>
                </a:ext>
              </a:extLst>
            </p:cNvPr>
            <p:cNvSpPr/>
            <p:nvPr/>
          </p:nvSpPr>
          <p:spPr>
            <a:xfrm>
              <a:off x="4958303" y="1890997"/>
              <a:ext cx="759820" cy="716834"/>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TextBox 54">
              <a:extLst>
                <a:ext uri="{FF2B5EF4-FFF2-40B4-BE49-F238E27FC236}">
                  <a16:creationId xmlns:a16="http://schemas.microsoft.com/office/drawing/2014/main" id="{B2CC64DD-2304-435F-AE9E-5B03FB7CB0B0}"/>
                </a:ext>
              </a:extLst>
            </p:cNvPr>
            <p:cNvSpPr txBox="1"/>
            <p:nvPr/>
          </p:nvSpPr>
          <p:spPr>
            <a:xfrm>
              <a:off x="4929956" y="2089849"/>
              <a:ext cx="816515" cy="372409"/>
            </a:xfrm>
            <a:prstGeom prst="rect">
              <a:avLst/>
            </a:prstGeom>
            <a:noFill/>
          </p:spPr>
          <p:txBody>
            <a:bodyPr wrap="square" rtlCol="0">
              <a:spAutoFit/>
            </a:bodyPr>
            <a:lstStyle/>
            <a:p>
              <a:pPr algn="ctr"/>
              <a:r>
                <a:rPr lang="en-US" sz="1400" b="1">
                  <a:solidFill>
                    <a:schemeClr val="bg1"/>
                  </a:solidFill>
                  <a:latin typeface="Helvetica" panose="020B0403020202020204" pitchFamily="34" charset="0"/>
                </a:rPr>
                <a:t>+11%</a:t>
              </a:r>
              <a:endParaRPr lang="en-US" sz="1100">
                <a:solidFill>
                  <a:schemeClr val="bg1"/>
                </a:solidFill>
                <a:latin typeface="Helvetica" panose="020B0403020202020204" pitchFamily="34" charset="0"/>
              </a:endParaRPr>
            </a:p>
          </p:txBody>
        </p:sp>
      </p:grpSp>
    </p:spTree>
    <p:extLst>
      <p:ext uri="{BB962C8B-B14F-4D97-AF65-F5344CB8AC3E}">
        <p14:creationId xmlns:p14="http://schemas.microsoft.com/office/powerpoint/2010/main" val="198012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85013"/>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21</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96A8196F-1F9D-47F8-8408-BC9AEF17103C}"/>
              </a:ext>
            </a:extLst>
          </p:cNvPr>
          <p:cNvSpPr/>
          <p:nvPr/>
        </p:nvSpPr>
        <p:spPr>
          <a:xfrm>
            <a:off x="283559" y="404495"/>
            <a:ext cx="11749730" cy="892552"/>
          </a:xfrm>
          <a:prstGeom prst="rect">
            <a:avLst/>
          </a:prstGeom>
        </p:spPr>
        <p:txBody>
          <a:bodyPr wrap="square">
            <a:spAutoFit/>
          </a:bodyPr>
          <a:lstStyle/>
          <a:p>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With more time at their disposal, viewers have been taking the time to </a:t>
            </a:r>
            <a:r>
              <a:rPr lang="en-US" sz="2600" b="1" dirty="0">
                <a:solidFill>
                  <a:srgbClr val="1B1464"/>
                </a:solidFill>
                <a:latin typeface="Helvetica" panose="020B0604020202020204" pitchFamily="2" charset="0"/>
                <a:ea typeface="Open Sans" panose="020B0606030504020204" pitchFamily="34" charset="0"/>
                <a:cs typeface="Open Sans" panose="020B0606030504020204" pitchFamily="34" charset="0"/>
              </a:rPr>
              <a:t>sample</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 both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ad-supported</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 and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subscription</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 </a:t>
            </a:r>
            <a:r>
              <a:rPr lang="en-US" sz="2600" b="1" dirty="0">
                <a:solidFill>
                  <a:srgbClr val="1B1464"/>
                </a:solidFill>
                <a:latin typeface="Helvetica" panose="020B0604020202020204" pitchFamily="2" charset="0"/>
                <a:ea typeface="Open Sans" panose="020B0606030504020204" pitchFamily="34" charset="0"/>
                <a:cs typeface="Open Sans" panose="020B0606030504020204" pitchFamily="34" charset="0"/>
              </a:rPr>
              <a:t>streaming services </a:t>
            </a:r>
          </a:p>
        </p:txBody>
      </p:sp>
      <p:sp>
        <p:nvSpPr>
          <p:cNvPr id="26" name="TextBox 25">
            <a:extLst>
              <a:ext uri="{FF2B5EF4-FFF2-40B4-BE49-F238E27FC236}">
                <a16:creationId xmlns:a16="http://schemas.microsoft.com/office/drawing/2014/main" id="{295C70F8-3047-4B9D-9796-79D1293D1B30}"/>
              </a:ext>
            </a:extLst>
          </p:cNvPr>
          <p:cNvSpPr txBox="1"/>
          <p:nvPr/>
        </p:nvSpPr>
        <p:spPr>
          <a:xfrm>
            <a:off x="1581539" y="4254000"/>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37%</a:t>
            </a:r>
          </a:p>
        </p:txBody>
      </p:sp>
      <p:sp>
        <p:nvSpPr>
          <p:cNvPr id="27" name="TextBox 26">
            <a:extLst>
              <a:ext uri="{FF2B5EF4-FFF2-40B4-BE49-F238E27FC236}">
                <a16:creationId xmlns:a16="http://schemas.microsoft.com/office/drawing/2014/main" id="{D8361B45-377B-440D-9942-40B5917D602B}"/>
              </a:ext>
            </a:extLst>
          </p:cNvPr>
          <p:cNvSpPr txBox="1"/>
          <p:nvPr/>
        </p:nvSpPr>
        <p:spPr>
          <a:xfrm>
            <a:off x="909344" y="4943420"/>
            <a:ext cx="2453284" cy="707886"/>
          </a:xfrm>
          <a:prstGeom prst="rect">
            <a:avLst/>
          </a:prstGeom>
          <a:noFill/>
        </p:spPr>
        <p:txBody>
          <a:bodyPr wrap="square" rtlCol="0" anchor="ctr">
            <a:spAutoFit/>
          </a:bodyPr>
          <a:lstStyle/>
          <a:p>
            <a:pPr algn="ctr"/>
            <a:r>
              <a:rPr lang="en-US" sz="2000" b="1">
                <a:solidFill>
                  <a:srgbClr val="1F1A62"/>
                </a:solidFill>
                <a:latin typeface="Helvetica" panose="020B0403020202020204" pitchFamily="34" charset="0"/>
              </a:rPr>
              <a:t>Watched a free streaming service</a:t>
            </a:r>
          </a:p>
        </p:txBody>
      </p:sp>
      <p:sp>
        <p:nvSpPr>
          <p:cNvPr id="28" name="TextBox 27">
            <a:extLst>
              <a:ext uri="{FF2B5EF4-FFF2-40B4-BE49-F238E27FC236}">
                <a16:creationId xmlns:a16="http://schemas.microsoft.com/office/drawing/2014/main" id="{A3C1315C-C509-41B1-B5A5-78979D5D1530}"/>
              </a:ext>
            </a:extLst>
          </p:cNvPr>
          <p:cNvSpPr txBox="1"/>
          <p:nvPr/>
        </p:nvSpPr>
        <p:spPr>
          <a:xfrm>
            <a:off x="5490533" y="4254000"/>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36%</a:t>
            </a:r>
          </a:p>
        </p:txBody>
      </p:sp>
      <p:sp>
        <p:nvSpPr>
          <p:cNvPr id="30" name="TextBox 29">
            <a:extLst>
              <a:ext uri="{FF2B5EF4-FFF2-40B4-BE49-F238E27FC236}">
                <a16:creationId xmlns:a16="http://schemas.microsoft.com/office/drawing/2014/main" id="{82FDCA69-87E1-4D1B-BF4B-9024258A9E93}"/>
              </a:ext>
            </a:extLst>
          </p:cNvPr>
          <p:cNvSpPr txBox="1"/>
          <p:nvPr/>
        </p:nvSpPr>
        <p:spPr>
          <a:xfrm>
            <a:off x="9118395" y="4254000"/>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9%</a:t>
            </a:r>
          </a:p>
        </p:txBody>
      </p:sp>
      <p:sp>
        <p:nvSpPr>
          <p:cNvPr id="34" name="TextBox 33">
            <a:extLst>
              <a:ext uri="{FF2B5EF4-FFF2-40B4-BE49-F238E27FC236}">
                <a16:creationId xmlns:a16="http://schemas.microsoft.com/office/drawing/2014/main" id="{1B16EB37-9425-4CF6-AA99-B455F9426AB7}"/>
              </a:ext>
            </a:extLst>
          </p:cNvPr>
          <p:cNvSpPr txBox="1"/>
          <p:nvPr/>
        </p:nvSpPr>
        <p:spPr>
          <a:xfrm>
            <a:off x="-1813" y="1721706"/>
            <a:ext cx="12191999" cy="584775"/>
          </a:xfrm>
          <a:prstGeom prst="rect">
            <a:avLst/>
          </a:prstGeom>
          <a:noFill/>
        </p:spPr>
        <p:txBody>
          <a:bodyPr wrap="square" rtlCol="0">
            <a:spAutoFit/>
          </a:bodyPr>
          <a:lstStyle/>
          <a:p>
            <a:pPr algn="ctr"/>
            <a:r>
              <a:rPr lang="en-US" sz="1600" b="1" u="sng">
                <a:solidFill>
                  <a:srgbClr val="1F1A62"/>
                </a:solidFill>
                <a:latin typeface="Helvetica" panose="020B0403020202020204" pitchFamily="34" charset="0"/>
              </a:rPr>
              <a:t>Since the COVID-19 Pandemic, have you done any of the following?</a:t>
            </a:r>
            <a:br>
              <a:rPr lang="en-US" sz="1600" u="sng">
                <a:solidFill>
                  <a:srgbClr val="1F1A62"/>
                </a:solidFill>
                <a:latin typeface="Helvetica" panose="020B0403020202020204" pitchFamily="34" charset="0"/>
              </a:rPr>
            </a:br>
            <a:r>
              <a:rPr lang="en-US" sz="1600">
                <a:solidFill>
                  <a:srgbClr val="1F1A62"/>
                </a:solidFill>
                <a:latin typeface="Helvetica" panose="020B0403020202020204" pitchFamily="34" charset="0"/>
              </a:rPr>
              <a:t>P18+</a:t>
            </a:r>
          </a:p>
        </p:txBody>
      </p:sp>
      <p:sp>
        <p:nvSpPr>
          <p:cNvPr id="21" name="TextBox 20">
            <a:extLst>
              <a:ext uri="{FF2B5EF4-FFF2-40B4-BE49-F238E27FC236}">
                <a16:creationId xmlns:a16="http://schemas.microsoft.com/office/drawing/2014/main" id="{BC8F9836-56D1-42EA-9747-9DB2882DD7A3}"/>
              </a:ext>
            </a:extLst>
          </p:cNvPr>
          <p:cNvSpPr txBox="1"/>
          <p:nvPr/>
        </p:nvSpPr>
        <p:spPr>
          <a:xfrm>
            <a:off x="481665" y="6185646"/>
            <a:ext cx="11119005" cy="369332"/>
          </a:xfrm>
          <a:prstGeom prst="rect">
            <a:avLst/>
          </a:prstGeom>
          <a:noFill/>
        </p:spPr>
        <p:txBody>
          <a:bodyPr wrap="square" rtlCol="0">
            <a:spAutoFit/>
          </a:bodyPr>
          <a:lstStyle/>
          <a:p>
            <a:r>
              <a:rPr lang="en-US" sz="900">
                <a:solidFill>
                  <a:srgbClr val="1F1A62"/>
                </a:solidFill>
                <a:latin typeface="Helvetica" panose="020B0604020202020204" pitchFamily="34" charset="0"/>
                <a:cs typeface="Helvetica" panose="020B0604020202020204" pitchFamily="34" charset="0"/>
              </a:rPr>
              <a:t>Source: </a:t>
            </a:r>
            <a:r>
              <a:rPr lang="en-US" sz="900">
                <a:solidFill>
                  <a:srgbClr val="1F1A62"/>
                </a:solidFill>
                <a:latin typeface="Helvetica" panose="020B0403020202020204" pitchFamily="34" charset="0"/>
                <a:cs typeface="Helvetica" panose="020B0604020202020204" pitchFamily="34" charset="0"/>
              </a:rPr>
              <a:t>VAB’s </a:t>
            </a:r>
            <a:r>
              <a:rPr lang="en-US" sz="900">
                <a:solidFill>
                  <a:prstClr val="black"/>
                </a:solidFill>
                <a:latin typeface="Helvetica" panose="020B0403020202020204" pitchFamily="34" charset="0"/>
                <a:hlinkClick r:id="rId4"/>
              </a:rPr>
              <a:t>'As Time Goes By: How Media Consumption Is Helping America Cope’</a:t>
            </a:r>
            <a:r>
              <a:rPr lang="en-US" sz="900">
                <a:solidFill>
                  <a:prstClr val="black"/>
                </a:solidFill>
                <a:latin typeface="Helvetica" panose="020B0403020202020204" pitchFamily="34" charset="0"/>
              </a:rPr>
              <a:t>. </a:t>
            </a:r>
            <a:r>
              <a:rPr lang="en-US" sz="900">
                <a:solidFill>
                  <a:srgbClr val="1F1A62"/>
                </a:solidFill>
                <a:latin typeface="Helvetica" panose="020B0604020202020204" pitchFamily="34" charset="0"/>
                <a:cs typeface="Helvetica" panose="020B0604020202020204" pitchFamily="34" charset="0"/>
              </a:rPr>
              <a:t>VAB / Lucid ‘Media Usage In The Time of COVID-19 Survey,’ April 2020. Survey base: P18+ &amp; household subscribes to cable, telco, internet TV or satellite TV (n=1,004). Q10: Since the COVID-19 Pandemic, have you done any of the following? Note: Percentages don’t add to 100% because it excludes “none of the above” response. </a:t>
            </a:r>
          </a:p>
        </p:txBody>
      </p:sp>
      <p:sp>
        <p:nvSpPr>
          <p:cNvPr id="15" name="Rectangle 14">
            <a:extLst>
              <a:ext uri="{FF2B5EF4-FFF2-40B4-BE49-F238E27FC236}">
                <a16:creationId xmlns:a16="http://schemas.microsoft.com/office/drawing/2014/main" id="{58DB40D0-403B-4860-8B1C-EE1FE91ECAB6}"/>
              </a:ext>
            </a:extLst>
          </p:cNvPr>
          <p:cNvSpPr/>
          <p:nvPr/>
        </p:nvSpPr>
        <p:spPr>
          <a:xfrm>
            <a:off x="714678" y="5602498"/>
            <a:ext cx="2842616" cy="276999"/>
          </a:xfrm>
          <a:prstGeom prst="rect">
            <a:avLst/>
          </a:prstGeom>
        </p:spPr>
        <p:txBody>
          <a:bodyPr wrap="square">
            <a:spAutoFit/>
          </a:bodyPr>
          <a:lstStyle/>
          <a:p>
            <a:pPr algn="ctr"/>
            <a:r>
              <a:rPr lang="pl-PL" sz="1200">
                <a:solidFill>
                  <a:srgbClr val="1F1A62"/>
                </a:solidFill>
                <a:latin typeface="Helvetica" panose="020B0403020202020204" pitchFamily="34" charset="0"/>
              </a:rPr>
              <a:t>(e.g. R</a:t>
            </a:r>
            <a:r>
              <a:rPr lang="en-US" sz="1200" err="1">
                <a:solidFill>
                  <a:srgbClr val="1F1A62"/>
                </a:solidFill>
                <a:latin typeface="Helvetica" panose="020B0403020202020204" pitchFamily="34" charset="0"/>
              </a:rPr>
              <a:t>oku</a:t>
            </a:r>
            <a:r>
              <a:rPr lang="pl-PL" sz="1200">
                <a:solidFill>
                  <a:srgbClr val="1F1A62"/>
                </a:solidFill>
                <a:latin typeface="Helvetica" panose="020B0403020202020204" pitchFamily="34" charset="0"/>
              </a:rPr>
              <a:t>, Pluto or Tubi)</a:t>
            </a:r>
            <a:endParaRPr lang="en-US" sz="1200"/>
          </a:p>
        </p:txBody>
      </p:sp>
      <p:sp>
        <p:nvSpPr>
          <p:cNvPr id="33" name="TextBox 32">
            <a:extLst>
              <a:ext uri="{FF2B5EF4-FFF2-40B4-BE49-F238E27FC236}">
                <a16:creationId xmlns:a16="http://schemas.microsoft.com/office/drawing/2014/main" id="{BA689D15-B1F8-4388-B6D2-9D8441844B84}"/>
              </a:ext>
            </a:extLst>
          </p:cNvPr>
          <p:cNvSpPr txBox="1"/>
          <p:nvPr/>
        </p:nvSpPr>
        <p:spPr>
          <a:xfrm>
            <a:off x="4843654" y="4943420"/>
            <a:ext cx="2453284" cy="707886"/>
          </a:xfrm>
          <a:prstGeom prst="rect">
            <a:avLst/>
          </a:prstGeom>
          <a:noFill/>
        </p:spPr>
        <p:txBody>
          <a:bodyPr wrap="square" rtlCol="0" anchor="ctr">
            <a:spAutoFit/>
          </a:bodyPr>
          <a:lstStyle/>
          <a:p>
            <a:pPr algn="ctr"/>
            <a:r>
              <a:rPr lang="en-US" sz="2000" b="1">
                <a:solidFill>
                  <a:srgbClr val="1F1A62"/>
                </a:solidFill>
                <a:latin typeface="Helvetica" panose="020B0403020202020204" pitchFamily="34" charset="0"/>
              </a:rPr>
              <a:t>Added a new streaming service</a:t>
            </a:r>
          </a:p>
        </p:txBody>
      </p:sp>
      <p:sp>
        <p:nvSpPr>
          <p:cNvPr id="36" name="Rectangle 35">
            <a:extLst>
              <a:ext uri="{FF2B5EF4-FFF2-40B4-BE49-F238E27FC236}">
                <a16:creationId xmlns:a16="http://schemas.microsoft.com/office/drawing/2014/main" id="{C2FF8344-1308-440F-9668-C6FCF4BE58CC}"/>
              </a:ext>
            </a:extLst>
          </p:cNvPr>
          <p:cNvSpPr/>
          <p:nvPr/>
        </p:nvSpPr>
        <p:spPr>
          <a:xfrm>
            <a:off x="4539241" y="5602498"/>
            <a:ext cx="3062110" cy="276999"/>
          </a:xfrm>
          <a:prstGeom prst="rect">
            <a:avLst/>
          </a:prstGeom>
        </p:spPr>
        <p:txBody>
          <a:bodyPr wrap="square">
            <a:spAutoFit/>
          </a:bodyPr>
          <a:lstStyle/>
          <a:p>
            <a:pPr algn="ctr"/>
            <a:r>
              <a:rPr lang="en-US" sz="1200">
                <a:solidFill>
                  <a:srgbClr val="1F1A62"/>
                </a:solidFill>
                <a:latin typeface="Helvetica" panose="020B0403020202020204" pitchFamily="34" charset="0"/>
              </a:rPr>
              <a:t>(i.e., Apple TV+, Disney+, Netflix, etc.)</a:t>
            </a:r>
            <a:endParaRPr lang="en-US" sz="1200"/>
          </a:p>
        </p:txBody>
      </p:sp>
      <p:sp>
        <p:nvSpPr>
          <p:cNvPr id="37" name="TextBox 36">
            <a:extLst>
              <a:ext uri="{FF2B5EF4-FFF2-40B4-BE49-F238E27FC236}">
                <a16:creationId xmlns:a16="http://schemas.microsoft.com/office/drawing/2014/main" id="{41E7E311-8E40-4F8D-A92F-8C59176F4C6C}"/>
              </a:ext>
            </a:extLst>
          </p:cNvPr>
          <p:cNvSpPr txBox="1"/>
          <p:nvPr/>
        </p:nvSpPr>
        <p:spPr>
          <a:xfrm>
            <a:off x="8371682" y="4894612"/>
            <a:ext cx="2597555" cy="707886"/>
          </a:xfrm>
          <a:prstGeom prst="rect">
            <a:avLst/>
          </a:prstGeom>
          <a:noFill/>
        </p:spPr>
        <p:txBody>
          <a:bodyPr wrap="square" rtlCol="0" anchor="ctr">
            <a:spAutoFit/>
          </a:bodyPr>
          <a:lstStyle/>
          <a:p>
            <a:pPr algn="ctr"/>
            <a:r>
              <a:rPr lang="en-US" sz="2000" b="1">
                <a:solidFill>
                  <a:srgbClr val="1F1A62"/>
                </a:solidFill>
                <a:latin typeface="Helvetica" panose="020B0403020202020204" pitchFamily="34" charset="0"/>
              </a:rPr>
              <a:t>Unsubscribed from a streaming service</a:t>
            </a:r>
          </a:p>
        </p:txBody>
      </p:sp>
      <p:sp>
        <p:nvSpPr>
          <p:cNvPr id="38" name="Rectangle 37">
            <a:extLst>
              <a:ext uri="{FF2B5EF4-FFF2-40B4-BE49-F238E27FC236}">
                <a16:creationId xmlns:a16="http://schemas.microsoft.com/office/drawing/2014/main" id="{2D25C11E-A4A9-48F4-8086-FD8B1D60D408}"/>
              </a:ext>
            </a:extLst>
          </p:cNvPr>
          <p:cNvSpPr/>
          <p:nvPr/>
        </p:nvSpPr>
        <p:spPr>
          <a:xfrm>
            <a:off x="8121632" y="5553690"/>
            <a:ext cx="3062110" cy="276999"/>
          </a:xfrm>
          <a:prstGeom prst="rect">
            <a:avLst/>
          </a:prstGeom>
        </p:spPr>
        <p:txBody>
          <a:bodyPr wrap="square">
            <a:spAutoFit/>
          </a:bodyPr>
          <a:lstStyle/>
          <a:p>
            <a:pPr algn="ctr"/>
            <a:r>
              <a:rPr lang="en-US" sz="1200">
                <a:solidFill>
                  <a:srgbClr val="1F1A62"/>
                </a:solidFill>
                <a:latin typeface="Helvetica" panose="020B0403020202020204" pitchFamily="34" charset="0"/>
              </a:rPr>
              <a:t>(i.e., Apple TV+, Netflix, etc.)</a:t>
            </a:r>
            <a:endParaRPr lang="en-US" sz="1200"/>
          </a:p>
        </p:txBody>
      </p:sp>
      <p:pic>
        <p:nvPicPr>
          <p:cNvPr id="22" name="Picture 21" descr="A picture containing drawing, clock&#10;&#10;Description automatically generated">
            <a:extLst>
              <a:ext uri="{FF2B5EF4-FFF2-40B4-BE49-F238E27FC236}">
                <a16:creationId xmlns:a16="http://schemas.microsoft.com/office/drawing/2014/main" id="{623640E9-A2FA-4E10-ABF6-905A59FA88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1300" y="2338141"/>
            <a:ext cx="1945009" cy="1945009"/>
          </a:xfrm>
          <a:prstGeom prst="rect">
            <a:avLst/>
          </a:prstGeom>
        </p:spPr>
      </p:pic>
      <p:pic>
        <p:nvPicPr>
          <p:cNvPr id="23" name="Picture 22" descr="A picture containing clock, drawing, plate&#10;&#10;Description automatically generated">
            <a:extLst>
              <a:ext uri="{FF2B5EF4-FFF2-40B4-BE49-F238E27FC236}">
                <a16:creationId xmlns:a16="http://schemas.microsoft.com/office/drawing/2014/main" id="{4376551E-DD97-4D23-9B41-25A757127A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3897" y="2351008"/>
            <a:ext cx="1824206" cy="1824206"/>
          </a:xfrm>
          <a:prstGeom prst="rect">
            <a:avLst/>
          </a:prstGeom>
        </p:spPr>
      </p:pic>
      <p:pic>
        <p:nvPicPr>
          <p:cNvPr id="29" name="Picture 28" descr="A picture containing clock&#10;&#10;Description automatically generated">
            <a:extLst>
              <a:ext uri="{FF2B5EF4-FFF2-40B4-BE49-F238E27FC236}">
                <a16:creationId xmlns:a16="http://schemas.microsoft.com/office/drawing/2014/main" id="{334EFB70-7235-48C5-BA55-F865DB39A6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88558" y="2278168"/>
            <a:ext cx="1824206" cy="1824206"/>
          </a:xfrm>
          <a:prstGeom prst="rect">
            <a:avLst/>
          </a:prstGeom>
        </p:spPr>
      </p:pic>
    </p:spTree>
    <p:extLst>
      <p:ext uri="{BB962C8B-B14F-4D97-AF65-F5344CB8AC3E}">
        <p14:creationId xmlns:p14="http://schemas.microsoft.com/office/powerpoint/2010/main" val="5872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22</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9" name="Chart 8">
            <a:extLst>
              <a:ext uri="{FF2B5EF4-FFF2-40B4-BE49-F238E27FC236}">
                <a16:creationId xmlns:a16="http://schemas.microsoft.com/office/drawing/2014/main" id="{30E62159-B859-4D55-A3F2-86B4A20C4B26}"/>
              </a:ext>
            </a:extLst>
          </p:cNvPr>
          <p:cNvGraphicFramePr/>
          <p:nvPr>
            <p:extLst>
              <p:ext uri="{D42A27DB-BD31-4B8C-83A1-F6EECF244321}">
                <p14:modId xmlns:p14="http://schemas.microsoft.com/office/powerpoint/2010/main" val="4198537705"/>
              </p:ext>
            </p:extLst>
          </p:nvPr>
        </p:nvGraphicFramePr>
        <p:xfrm>
          <a:off x="0" y="2262785"/>
          <a:ext cx="12192556" cy="40181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9E081BE-B669-44C4-8916-25AE25315AA8}"/>
              </a:ext>
            </a:extLst>
          </p:cNvPr>
          <p:cNvSpPr txBox="1"/>
          <p:nvPr/>
        </p:nvSpPr>
        <p:spPr>
          <a:xfrm>
            <a:off x="2635596" y="1738464"/>
            <a:ext cx="6946085" cy="523220"/>
          </a:xfrm>
          <a:prstGeom prst="rect">
            <a:avLst/>
          </a:prstGeom>
          <a:noFill/>
        </p:spPr>
        <p:txBody>
          <a:bodyPr wrap="square" rtlCol="0">
            <a:spAutoFit/>
          </a:bodyPr>
          <a:lstStyle/>
          <a:p>
            <a:pPr algn="ctr"/>
            <a:r>
              <a:rPr lang="en-US" sz="1600" b="1" u="sng">
                <a:solidFill>
                  <a:srgbClr val="1F1A62"/>
                </a:solidFill>
                <a:latin typeface="Helvetica" panose="020B0604020202020204" pitchFamily="34" charset="0"/>
                <a:cs typeface="Helvetica" panose="020B0604020202020204" pitchFamily="34" charset="0"/>
              </a:rPr>
              <a:t>Since the COVID-19 Pandemic, have you done any of the following?</a:t>
            </a:r>
            <a:br>
              <a:rPr lang="en-US" sz="1600" b="1" u="sng">
                <a:solidFill>
                  <a:srgbClr val="1F1A62"/>
                </a:solidFill>
                <a:latin typeface="Helvetica" panose="020B0604020202020204" pitchFamily="34" charset="0"/>
                <a:cs typeface="Helvetica" panose="020B0604020202020204" pitchFamily="34" charset="0"/>
              </a:rPr>
            </a:br>
            <a:r>
              <a:rPr lang="en-US" sz="1200">
                <a:solidFill>
                  <a:srgbClr val="1F1A62"/>
                </a:solidFill>
                <a:latin typeface="Helvetica" panose="020B0604020202020204" pitchFamily="34" charset="0"/>
                <a:cs typeface="Helvetica" panose="020B0604020202020204" pitchFamily="34" charset="0"/>
              </a:rPr>
              <a:t>% of respondents who done the following</a:t>
            </a:r>
          </a:p>
        </p:txBody>
      </p:sp>
      <p:sp>
        <p:nvSpPr>
          <p:cNvPr id="13" name="TextBox 12">
            <a:extLst>
              <a:ext uri="{FF2B5EF4-FFF2-40B4-BE49-F238E27FC236}">
                <a16:creationId xmlns:a16="http://schemas.microsoft.com/office/drawing/2014/main" id="{7ED5B12F-D758-4446-AE3F-BA2BB84FC3B2}"/>
              </a:ext>
            </a:extLst>
          </p:cNvPr>
          <p:cNvSpPr txBox="1"/>
          <p:nvPr/>
        </p:nvSpPr>
        <p:spPr>
          <a:xfrm>
            <a:off x="481665" y="6185422"/>
            <a:ext cx="11119005" cy="369332"/>
          </a:xfrm>
          <a:prstGeom prst="rect">
            <a:avLst/>
          </a:prstGeom>
          <a:noFill/>
        </p:spPr>
        <p:txBody>
          <a:bodyPr wrap="square" rtlCol="0">
            <a:spAutoFit/>
          </a:bodyPr>
          <a:lstStyle/>
          <a:p>
            <a:r>
              <a:rPr lang="en-US" sz="900">
                <a:solidFill>
                  <a:srgbClr val="1F1A62"/>
                </a:solidFill>
                <a:latin typeface="Helvetica" panose="020B0604020202020204" pitchFamily="34" charset="0"/>
                <a:cs typeface="Helvetica" panose="020B0604020202020204" pitchFamily="34" charset="0"/>
              </a:rPr>
              <a:t>Source: </a:t>
            </a:r>
            <a:r>
              <a:rPr lang="en-US" sz="900">
                <a:solidFill>
                  <a:srgbClr val="1F1A62"/>
                </a:solidFill>
                <a:latin typeface="Helvetica" panose="020B0403020202020204" pitchFamily="34" charset="0"/>
                <a:cs typeface="Helvetica" panose="020B0604020202020204" pitchFamily="34" charset="0"/>
              </a:rPr>
              <a:t>VAB’s </a:t>
            </a:r>
            <a:r>
              <a:rPr lang="en-US" sz="900">
                <a:solidFill>
                  <a:prstClr val="black"/>
                </a:solidFill>
                <a:latin typeface="Helvetica" panose="020B0403020202020204" pitchFamily="34" charset="0"/>
                <a:hlinkClick r:id="rId5"/>
              </a:rPr>
              <a:t>'As Time Goes By: How Media Consumption Is Helping America Cope’</a:t>
            </a:r>
            <a:r>
              <a:rPr lang="en-US" sz="900">
                <a:solidFill>
                  <a:prstClr val="black"/>
                </a:solidFill>
                <a:latin typeface="Helvetica" panose="020B0403020202020204" pitchFamily="34" charset="0"/>
              </a:rPr>
              <a:t>. </a:t>
            </a:r>
            <a:r>
              <a:rPr lang="en-US" sz="900">
                <a:solidFill>
                  <a:srgbClr val="1F1A62"/>
                </a:solidFill>
                <a:latin typeface="Helvetica" panose="020B0604020202020204" pitchFamily="34" charset="0"/>
                <a:cs typeface="Helvetica" panose="020B0604020202020204" pitchFamily="34" charset="0"/>
              </a:rPr>
              <a:t>VAB / Lucid ‘Media Usage In The Time of COVID-19 Survey,’ April 2020. Survey base: P18+ &amp; household subscribes to cable, telco, internet TV or satellite TV (n=1,004). Q10: Since the COVID-19 Pandemic, have you done any of the following? Note: Percentages don’t add to 100% because it excludes “none of the above” response. </a:t>
            </a:r>
          </a:p>
        </p:txBody>
      </p:sp>
      <p:sp>
        <p:nvSpPr>
          <p:cNvPr id="14" name="Rectangle 13">
            <a:extLst>
              <a:ext uri="{FF2B5EF4-FFF2-40B4-BE49-F238E27FC236}">
                <a16:creationId xmlns:a16="http://schemas.microsoft.com/office/drawing/2014/main" id="{96A8196F-1F9D-47F8-8408-BC9AEF17103C}"/>
              </a:ext>
            </a:extLst>
          </p:cNvPr>
          <p:cNvSpPr/>
          <p:nvPr/>
        </p:nvSpPr>
        <p:spPr>
          <a:xfrm>
            <a:off x="186739" y="268027"/>
            <a:ext cx="11843798" cy="1292662"/>
          </a:xfrm>
          <a:prstGeom prst="rect">
            <a:avLst/>
          </a:prstGeom>
        </p:spPr>
        <p:txBody>
          <a:bodyPr wrap="square">
            <a:spAutoFit/>
          </a:bodyPr>
          <a:lstStyle/>
          <a:p>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Young adults, along with households with kids desperately in need of entertainment, have been the key drivers behind the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growth of video streaming services</a:t>
            </a:r>
          </a:p>
        </p:txBody>
      </p:sp>
      <p:sp>
        <p:nvSpPr>
          <p:cNvPr id="16" name="TextBox 15">
            <a:extLst>
              <a:ext uri="{FF2B5EF4-FFF2-40B4-BE49-F238E27FC236}">
                <a16:creationId xmlns:a16="http://schemas.microsoft.com/office/drawing/2014/main" id="{F6CD378E-EA68-4E1D-B091-57C298742E94}"/>
              </a:ext>
            </a:extLst>
          </p:cNvPr>
          <p:cNvSpPr txBox="1"/>
          <p:nvPr/>
        </p:nvSpPr>
        <p:spPr>
          <a:xfrm>
            <a:off x="973293" y="5860485"/>
            <a:ext cx="2142069" cy="215444"/>
          </a:xfrm>
          <a:prstGeom prst="rect">
            <a:avLst/>
          </a:prstGeom>
          <a:noFill/>
        </p:spPr>
        <p:txBody>
          <a:bodyPr wrap="square" rtlCol="0">
            <a:spAutoFit/>
          </a:bodyPr>
          <a:lstStyle/>
          <a:p>
            <a:pPr algn="ctr"/>
            <a:r>
              <a:rPr lang="en-US" sz="800">
                <a:solidFill>
                  <a:srgbClr val="1F1A62"/>
                </a:solidFill>
                <a:latin typeface="Helvetica" panose="020B0403020202020204" pitchFamily="34" charset="0"/>
              </a:rPr>
              <a:t> (i.e. Roku, Tubi, or </a:t>
            </a:r>
            <a:r>
              <a:rPr lang="en-US" sz="800" err="1">
                <a:solidFill>
                  <a:srgbClr val="1F1A62"/>
                </a:solidFill>
                <a:latin typeface="Helvetica" panose="020B0403020202020204" pitchFamily="34" charset="0"/>
              </a:rPr>
              <a:t>PlutoTV</a:t>
            </a:r>
            <a:r>
              <a:rPr lang="en-US" sz="800">
                <a:solidFill>
                  <a:srgbClr val="1F1A62"/>
                </a:solidFill>
                <a:latin typeface="Helvetica" panose="020B0403020202020204" pitchFamily="34" charset="0"/>
              </a:rPr>
              <a:t>)</a:t>
            </a:r>
          </a:p>
        </p:txBody>
      </p:sp>
      <p:sp>
        <p:nvSpPr>
          <p:cNvPr id="17" name="TextBox 16">
            <a:extLst>
              <a:ext uri="{FF2B5EF4-FFF2-40B4-BE49-F238E27FC236}">
                <a16:creationId xmlns:a16="http://schemas.microsoft.com/office/drawing/2014/main" id="{63404C31-4A0F-40FB-A9C2-83465B85D10E}"/>
              </a:ext>
            </a:extLst>
          </p:cNvPr>
          <p:cNvSpPr txBox="1"/>
          <p:nvPr/>
        </p:nvSpPr>
        <p:spPr>
          <a:xfrm>
            <a:off x="4970132" y="5860485"/>
            <a:ext cx="2142069" cy="215444"/>
          </a:xfrm>
          <a:prstGeom prst="rect">
            <a:avLst/>
          </a:prstGeom>
          <a:noFill/>
        </p:spPr>
        <p:txBody>
          <a:bodyPr wrap="square" rtlCol="0">
            <a:spAutoFit/>
          </a:bodyPr>
          <a:lstStyle/>
          <a:p>
            <a:pPr algn="ctr"/>
            <a:r>
              <a:rPr lang="en-US" sz="800">
                <a:solidFill>
                  <a:srgbClr val="1F1A62"/>
                </a:solidFill>
                <a:latin typeface="Helvetica" panose="020B0403020202020204" pitchFamily="34" charset="0"/>
              </a:rPr>
              <a:t>(i.e., Apple TV+, Disney+, Netflix, etc.)</a:t>
            </a:r>
          </a:p>
        </p:txBody>
      </p:sp>
    </p:spTree>
    <p:extLst>
      <p:ext uri="{BB962C8B-B14F-4D97-AF65-F5344CB8AC3E}">
        <p14:creationId xmlns:p14="http://schemas.microsoft.com/office/powerpoint/2010/main" val="356948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23</a:t>
            </a:fld>
            <a:endParaRPr lang="en-US"/>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9" name="Chart 8">
            <a:extLst>
              <a:ext uri="{FF2B5EF4-FFF2-40B4-BE49-F238E27FC236}">
                <a16:creationId xmlns:a16="http://schemas.microsoft.com/office/drawing/2014/main" id="{30E62159-B859-4D55-A3F2-86B4A20C4B26}"/>
              </a:ext>
            </a:extLst>
          </p:cNvPr>
          <p:cNvGraphicFramePr/>
          <p:nvPr>
            <p:extLst>
              <p:ext uri="{D42A27DB-BD31-4B8C-83A1-F6EECF244321}">
                <p14:modId xmlns:p14="http://schemas.microsoft.com/office/powerpoint/2010/main" val="3028619021"/>
              </p:ext>
            </p:extLst>
          </p:nvPr>
        </p:nvGraphicFramePr>
        <p:xfrm>
          <a:off x="0" y="2262785"/>
          <a:ext cx="12192556" cy="40181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9E081BE-B669-44C4-8916-25AE25315AA8}"/>
              </a:ext>
            </a:extLst>
          </p:cNvPr>
          <p:cNvSpPr txBox="1"/>
          <p:nvPr/>
        </p:nvSpPr>
        <p:spPr>
          <a:xfrm>
            <a:off x="2635596" y="1738464"/>
            <a:ext cx="6946085" cy="523220"/>
          </a:xfrm>
          <a:prstGeom prst="rect">
            <a:avLst/>
          </a:prstGeom>
          <a:noFill/>
        </p:spPr>
        <p:txBody>
          <a:bodyPr wrap="square" rtlCol="0">
            <a:spAutoFit/>
          </a:bodyPr>
          <a:lstStyle/>
          <a:p>
            <a:pPr algn="ctr"/>
            <a:r>
              <a:rPr lang="en-US" sz="1600" b="1" u="sng">
                <a:solidFill>
                  <a:srgbClr val="1F1A62"/>
                </a:solidFill>
                <a:latin typeface="Helvetica" panose="020B0604020202020204" pitchFamily="34" charset="0"/>
                <a:cs typeface="Helvetica" panose="020B0604020202020204" pitchFamily="34" charset="0"/>
              </a:rPr>
              <a:t>Behavior During COVID-19 Outbreak</a:t>
            </a:r>
          </a:p>
          <a:p>
            <a:pPr algn="ctr"/>
            <a:r>
              <a:rPr lang="en-US" sz="1200">
                <a:solidFill>
                  <a:srgbClr val="1F1A62"/>
                </a:solidFill>
                <a:latin typeface="Helvetica" panose="020B0604020202020204" pitchFamily="34" charset="0"/>
                <a:cs typeface="Helvetica" panose="020B0604020202020204" pitchFamily="34" charset="0"/>
              </a:rPr>
              <a:t>% of respondents who done the following</a:t>
            </a:r>
          </a:p>
        </p:txBody>
      </p:sp>
      <p:sp>
        <p:nvSpPr>
          <p:cNvPr id="13" name="TextBox 12">
            <a:extLst>
              <a:ext uri="{FF2B5EF4-FFF2-40B4-BE49-F238E27FC236}">
                <a16:creationId xmlns:a16="http://schemas.microsoft.com/office/drawing/2014/main" id="{7ED5B12F-D758-4446-AE3F-BA2BB84FC3B2}"/>
              </a:ext>
            </a:extLst>
          </p:cNvPr>
          <p:cNvSpPr txBox="1"/>
          <p:nvPr/>
        </p:nvSpPr>
        <p:spPr>
          <a:xfrm>
            <a:off x="491825" y="6205742"/>
            <a:ext cx="11119005" cy="369332"/>
          </a:xfrm>
          <a:prstGeom prst="rect">
            <a:avLst/>
          </a:prstGeom>
          <a:noFill/>
        </p:spPr>
        <p:txBody>
          <a:bodyPr wrap="square" rtlCol="0">
            <a:spAutoFit/>
          </a:bodyPr>
          <a:lstStyle/>
          <a:p>
            <a:r>
              <a:rPr lang="en-US" sz="900">
                <a:solidFill>
                  <a:srgbClr val="1F1A62"/>
                </a:solidFill>
                <a:latin typeface="Helvetica" panose="020B0604020202020204" pitchFamily="34" charset="0"/>
                <a:cs typeface="Helvetica" panose="020B0604020202020204" pitchFamily="34" charset="0"/>
              </a:rPr>
              <a:t>Source: </a:t>
            </a:r>
            <a:r>
              <a:rPr lang="en-US" sz="900">
                <a:solidFill>
                  <a:srgbClr val="1F1A62"/>
                </a:solidFill>
                <a:latin typeface="Helvetica" panose="020B0403020202020204" pitchFamily="34" charset="0"/>
                <a:cs typeface="Helvetica" panose="020B0604020202020204" pitchFamily="34" charset="0"/>
              </a:rPr>
              <a:t>VAB’s </a:t>
            </a:r>
            <a:r>
              <a:rPr lang="en-US" sz="900">
                <a:solidFill>
                  <a:prstClr val="black"/>
                </a:solidFill>
                <a:latin typeface="Helvetica" panose="020B0403020202020204" pitchFamily="34" charset="0"/>
                <a:hlinkClick r:id="rId5"/>
              </a:rPr>
              <a:t>'As Time Goes By: How Media Consumption Is Helping America Cope’</a:t>
            </a:r>
            <a:r>
              <a:rPr lang="en-US" sz="900">
                <a:solidFill>
                  <a:prstClr val="black"/>
                </a:solidFill>
                <a:latin typeface="Helvetica" panose="020B0403020202020204" pitchFamily="34" charset="0"/>
              </a:rPr>
              <a:t>. </a:t>
            </a:r>
            <a:r>
              <a:rPr lang="en-US" sz="900">
                <a:solidFill>
                  <a:srgbClr val="1F1A62"/>
                </a:solidFill>
                <a:latin typeface="Helvetica" panose="020B0604020202020204" pitchFamily="34" charset="0"/>
                <a:cs typeface="Helvetica" panose="020B0604020202020204" pitchFamily="34" charset="0"/>
              </a:rPr>
              <a:t>VAB / Lucid ‘Media Usage In The Time of COVID-19 Survey,’ April 2020. Survey base: P18+ &amp; household subscribes to cable, telco, internet TV or satellite TV (n=1,004). Q10.Since the COVID-19 Pandemic, have you done any of the following? Note: Percentages don’t add to 100% because it excludes “none of the above” response. </a:t>
            </a:r>
          </a:p>
        </p:txBody>
      </p:sp>
      <p:sp>
        <p:nvSpPr>
          <p:cNvPr id="14" name="Rectangle 13">
            <a:extLst>
              <a:ext uri="{FF2B5EF4-FFF2-40B4-BE49-F238E27FC236}">
                <a16:creationId xmlns:a16="http://schemas.microsoft.com/office/drawing/2014/main" id="{96A8196F-1F9D-47F8-8408-BC9AEF17103C}"/>
              </a:ext>
            </a:extLst>
          </p:cNvPr>
          <p:cNvSpPr/>
          <p:nvPr/>
        </p:nvSpPr>
        <p:spPr>
          <a:xfrm>
            <a:off x="131991" y="366650"/>
            <a:ext cx="11953293" cy="892552"/>
          </a:xfrm>
          <a:prstGeom prst="rect">
            <a:avLst/>
          </a:prstGeom>
        </p:spPr>
        <p:txBody>
          <a:bodyPr wrap="square">
            <a:spAutoFit/>
          </a:bodyPr>
          <a:lstStyle/>
          <a:p>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Multicultural</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 audiences have been even more inclined to add new streaming services, including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ad supported </a:t>
            </a:r>
            <a:r>
              <a:rPr lang="en-US" sz="2600" b="1" dirty="0">
                <a:solidFill>
                  <a:srgbClr val="1B1464"/>
                </a:solidFill>
                <a:latin typeface="Helvetica" panose="020B0604020202020204" pitchFamily="2" charset="0"/>
                <a:ea typeface="Open Sans" panose="020B0606030504020204" pitchFamily="34" charset="0"/>
                <a:cs typeface="Open Sans" panose="020B0606030504020204" pitchFamily="34" charset="0"/>
              </a:rPr>
              <a:t>video streaming services</a:t>
            </a:r>
          </a:p>
        </p:txBody>
      </p:sp>
      <p:sp>
        <p:nvSpPr>
          <p:cNvPr id="15" name="TextBox 14">
            <a:extLst>
              <a:ext uri="{FF2B5EF4-FFF2-40B4-BE49-F238E27FC236}">
                <a16:creationId xmlns:a16="http://schemas.microsoft.com/office/drawing/2014/main" id="{0A9258C6-1245-4C2F-A0F9-693062D1C73B}"/>
              </a:ext>
            </a:extLst>
          </p:cNvPr>
          <p:cNvSpPr txBox="1"/>
          <p:nvPr/>
        </p:nvSpPr>
        <p:spPr>
          <a:xfrm>
            <a:off x="973293" y="5860485"/>
            <a:ext cx="2142069" cy="215444"/>
          </a:xfrm>
          <a:prstGeom prst="rect">
            <a:avLst/>
          </a:prstGeom>
          <a:noFill/>
        </p:spPr>
        <p:txBody>
          <a:bodyPr wrap="square" rtlCol="0">
            <a:spAutoFit/>
          </a:bodyPr>
          <a:lstStyle/>
          <a:p>
            <a:pPr algn="ctr"/>
            <a:r>
              <a:rPr lang="en-US" sz="800" dirty="0">
                <a:solidFill>
                  <a:srgbClr val="1F1A62"/>
                </a:solidFill>
                <a:latin typeface="Helvetica" panose="020B0403020202020204" pitchFamily="34" charset="0"/>
              </a:rPr>
              <a:t> (i.e. Roku, Tubi, or PlutoTV)</a:t>
            </a:r>
          </a:p>
        </p:txBody>
      </p:sp>
      <p:sp>
        <p:nvSpPr>
          <p:cNvPr id="18" name="TextBox 17">
            <a:extLst>
              <a:ext uri="{FF2B5EF4-FFF2-40B4-BE49-F238E27FC236}">
                <a16:creationId xmlns:a16="http://schemas.microsoft.com/office/drawing/2014/main" id="{938812A0-BEFB-4E4A-A940-15D369545FA4}"/>
              </a:ext>
            </a:extLst>
          </p:cNvPr>
          <p:cNvSpPr txBox="1"/>
          <p:nvPr/>
        </p:nvSpPr>
        <p:spPr>
          <a:xfrm>
            <a:off x="4970132" y="5860485"/>
            <a:ext cx="2142069" cy="215444"/>
          </a:xfrm>
          <a:prstGeom prst="rect">
            <a:avLst/>
          </a:prstGeom>
          <a:noFill/>
        </p:spPr>
        <p:txBody>
          <a:bodyPr wrap="square" rtlCol="0">
            <a:spAutoFit/>
          </a:bodyPr>
          <a:lstStyle/>
          <a:p>
            <a:pPr algn="ctr"/>
            <a:r>
              <a:rPr lang="en-US" sz="800" dirty="0">
                <a:solidFill>
                  <a:srgbClr val="1F1A62"/>
                </a:solidFill>
                <a:latin typeface="Helvetica" panose="020B0403020202020204" pitchFamily="34" charset="0"/>
              </a:rPr>
              <a:t>(i.e., Apple TV+, Disney+, Netflix, etc.)</a:t>
            </a:r>
          </a:p>
        </p:txBody>
      </p:sp>
    </p:spTree>
    <p:extLst>
      <p:ext uri="{BB962C8B-B14F-4D97-AF65-F5344CB8AC3E}">
        <p14:creationId xmlns:p14="http://schemas.microsoft.com/office/powerpoint/2010/main" val="2459128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D6706A-1C5E-4022-9EE0-2E7E05D9AD58}"/>
              </a:ext>
            </a:extLst>
          </p:cNvPr>
          <p:cNvPicPr>
            <a:picLocks noChangeAspect="1"/>
          </p:cNvPicPr>
          <p:nvPr/>
        </p:nvPicPr>
        <p:blipFill>
          <a:blip r:embed="rId2" cstate="screen">
            <a:alphaModFix amt="6000"/>
            <a:extLst>
              <a:ext uri="{28A0092B-C50C-407E-A947-70E740481C1C}">
                <a14:useLocalDpi xmlns:a14="http://schemas.microsoft.com/office/drawing/2010/main"/>
              </a:ext>
            </a:extLst>
          </a:blip>
          <a:stretch>
            <a:fillRect/>
          </a:stretch>
        </p:blipFill>
        <p:spPr>
          <a:xfrm>
            <a:off x="420380" y="0"/>
            <a:ext cx="11779250" cy="6858000"/>
          </a:xfrm>
          <a:prstGeom prst="rect">
            <a:avLst/>
          </a:prstGeom>
        </p:spPr>
      </p:pic>
      <p:sp>
        <p:nvSpPr>
          <p:cNvPr id="46" name="Rectangle: Rounded Corners 45">
            <a:extLst>
              <a:ext uri="{FF2B5EF4-FFF2-40B4-BE49-F238E27FC236}">
                <a16:creationId xmlns:a16="http://schemas.microsoft.com/office/drawing/2014/main" id="{BA778584-E27A-4C02-A303-A8F67E183A18}"/>
              </a:ext>
            </a:extLst>
          </p:cNvPr>
          <p:cNvSpPr/>
          <p:nvPr/>
        </p:nvSpPr>
        <p:spPr>
          <a:xfrm>
            <a:off x="226808" y="1217466"/>
            <a:ext cx="6854644" cy="114118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2530BA2-F707-4E2C-A147-28B542A5A3D3}"/>
              </a:ext>
            </a:extLst>
          </p:cNvPr>
          <p:cNvPicPr>
            <a:picLocks noChangeAspect="1"/>
          </p:cNvPicPr>
          <p:nvPr/>
        </p:nvPicPr>
        <p:blipFill>
          <a:blip r:embed="rId3"/>
          <a:stretch>
            <a:fillRect/>
          </a:stretch>
        </p:blipFill>
        <p:spPr>
          <a:xfrm>
            <a:off x="328929" y="1611729"/>
            <a:ext cx="6677025" cy="704850"/>
          </a:xfrm>
          <a:prstGeom prst="rect">
            <a:avLst/>
          </a:prstGeom>
        </p:spPr>
      </p:pic>
      <p:pic>
        <p:nvPicPr>
          <p:cNvPr id="2060" name="Picture 12">
            <a:extLst>
              <a:ext uri="{FF2B5EF4-FFF2-40B4-BE49-F238E27FC236}">
                <a16:creationId xmlns:a16="http://schemas.microsoft.com/office/drawing/2014/main" id="{FD08D3C2-9113-418D-A7D8-795F6126124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2143" y="1354129"/>
            <a:ext cx="1009882" cy="40395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Rounded Corners 40">
            <a:extLst>
              <a:ext uri="{FF2B5EF4-FFF2-40B4-BE49-F238E27FC236}">
                <a16:creationId xmlns:a16="http://schemas.microsoft.com/office/drawing/2014/main" id="{89E2EC7E-AAE5-4559-9EBA-B37E4B222716}"/>
              </a:ext>
            </a:extLst>
          </p:cNvPr>
          <p:cNvSpPr/>
          <p:nvPr/>
        </p:nvSpPr>
        <p:spPr>
          <a:xfrm>
            <a:off x="228711" y="5231393"/>
            <a:ext cx="5760501" cy="96256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Rectangle 17">
            <a:extLst>
              <a:ext uri="{FF2B5EF4-FFF2-40B4-BE49-F238E27FC236}">
                <a16:creationId xmlns:a16="http://schemas.microsoft.com/office/drawing/2014/main" id="{32ECA48E-00F0-41FD-86BC-7EFA6ED08A5A}"/>
              </a:ext>
            </a:extLst>
          </p:cNvPr>
          <p:cNvSpPr/>
          <p:nvPr/>
        </p:nvSpPr>
        <p:spPr>
          <a:xfrm>
            <a:off x="185920" y="192878"/>
            <a:ext cx="11996060" cy="892552"/>
          </a:xfrm>
          <a:prstGeom prst="rect">
            <a:avLst/>
          </a:prstGeom>
        </p:spPr>
        <p:txBody>
          <a:bodyPr wrap="square">
            <a:spAutoFit/>
          </a:bodyPr>
          <a:lstStyle/>
          <a:p>
            <a:pPr lvl="0">
              <a:defRPr/>
            </a:pPr>
            <a:r>
              <a:rPr lang="en-US" sz="2600" b="1" dirty="0">
                <a:solidFill>
                  <a:srgbClr val="1F1A62"/>
                </a:solidFill>
                <a:latin typeface="Helvetica" pitchFamily="2" charset="0"/>
              </a:rPr>
              <a:t>The current climate has led to indicators that COVID may put AVOD services’ growth at a faster pace than previously expected</a:t>
            </a:r>
          </a:p>
        </p:txBody>
      </p:sp>
      <p:sp>
        <p:nvSpPr>
          <p:cNvPr id="22" name="Rectangle: Rounded Corners 21">
            <a:extLst>
              <a:ext uri="{FF2B5EF4-FFF2-40B4-BE49-F238E27FC236}">
                <a16:creationId xmlns:a16="http://schemas.microsoft.com/office/drawing/2014/main" id="{4D7C1EE4-F29B-4202-A2BE-84F1C3E39E22}"/>
              </a:ext>
            </a:extLst>
          </p:cNvPr>
          <p:cNvSpPr/>
          <p:nvPr/>
        </p:nvSpPr>
        <p:spPr>
          <a:xfrm>
            <a:off x="8208689" y="3742575"/>
            <a:ext cx="3721779" cy="141063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21AA7BB4-F375-4F32-9AB4-4BF2B758F90E}"/>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52661" y="4055895"/>
            <a:ext cx="3639212" cy="1061994"/>
          </a:xfrm>
          <a:prstGeom prst="rect">
            <a:avLst/>
          </a:prstGeom>
        </p:spPr>
      </p:pic>
      <p:pic>
        <p:nvPicPr>
          <p:cNvPr id="24" name="Picture 2">
            <a:extLst>
              <a:ext uri="{FF2B5EF4-FFF2-40B4-BE49-F238E27FC236}">
                <a16:creationId xmlns:a16="http://schemas.microsoft.com/office/drawing/2014/main" id="{1C557E2C-A686-4A19-BC89-F3AAE21CFC8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34116" y="3855136"/>
            <a:ext cx="541353" cy="19488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FD9C8D2F-566D-45E5-A0D2-CA5A9F905FEF}"/>
              </a:ext>
            </a:extLst>
          </p:cNvPr>
          <p:cNvSpPr/>
          <p:nvPr/>
        </p:nvSpPr>
        <p:spPr>
          <a:xfrm>
            <a:off x="284958" y="2575843"/>
            <a:ext cx="3947913" cy="130228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4AB95E7-46B5-4C29-B32C-1A062BB060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8357" y="2944382"/>
            <a:ext cx="3806642" cy="822623"/>
          </a:xfrm>
          <a:prstGeom prst="rect">
            <a:avLst/>
          </a:prstGeom>
        </p:spPr>
      </p:pic>
      <p:pic>
        <p:nvPicPr>
          <p:cNvPr id="2050" name="Picture 2" descr="Viacom Music and Logo Group Revamps Apps - Broadcasting &amp; Cable">
            <a:extLst>
              <a:ext uri="{FF2B5EF4-FFF2-40B4-BE49-F238E27FC236}">
                <a16:creationId xmlns:a16="http://schemas.microsoft.com/office/drawing/2014/main" id="{8CBA30D5-9420-408B-A7EC-06DE3A44E1B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3892" y="2633718"/>
            <a:ext cx="357293" cy="3572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3A55714-EDA0-4731-B8EE-91C305774898}"/>
              </a:ext>
            </a:extLst>
          </p:cNvPr>
          <p:cNvPicPr>
            <a:picLocks noChangeAspect="1"/>
          </p:cNvPicPr>
          <p:nvPr/>
        </p:nvPicPr>
        <p:blipFill>
          <a:blip r:embed="rId10"/>
          <a:stretch>
            <a:fillRect/>
          </a:stretch>
        </p:blipFill>
        <p:spPr>
          <a:xfrm>
            <a:off x="321486" y="5646601"/>
            <a:ext cx="5429250" cy="450273"/>
          </a:xfrm>
          <a:prstGeom prst="rect">
            <a:avLst/>
          </a:prstGeom>
        </p:spPr>
      </p:pic>
      <p:pic>
        <p:nvPicPr>
          <p:cNvPr id="2052" name="Picture 4">
            <a:extLst>
              <a:ext uri="{FF2B5EF4-FFF2-40B4-BE49-F238E27FC236}">
                <a16:creationId xmlns:a16="http://schemas.microsoft.com/office/drawing/2014/main" id="{34B7E2FE-8251-44E9-9113-D52765B2DDD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33365" y="5468835"/>
            <a:ext cx="1868896" cy="18066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60251901-2238-45D9-A166-B39B1DBB2576}"/>
              </a:ext>
            </a:extLst>
          </p:cNvPr>
          <p:cNvSpPr/>
          <p:nvPr/>
        </p:nvSpPr>
        <p:spPr>
          <a:xfrm>
            <a:off x="8230888" y="2496902"/>
            <a:ext cx="3699580" cy="1121484"/>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D4190FD-16ED-46EB-B720-D333A47E43F5}"/>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287924" y="2853271"/>
            <a:ext cx="3642543" cy="679846"/>
          </a:xfrm>
          <a:prstGeom prst="rect">
            <a:avLst/>
          </a:prstGeom>
        </p:spPr>
      </p:pic>
      <p:pic>
        <p:nvPicPr>
          <p:cNvPr id="6" name="Picture 5">
            <a:extLst>
              <a:ext uri="{FF2B5EF4-FFF2-40B4-BE49-F238E27FC236}">
                <a16:creationId xmlns:a16="http://schemas.microsoft.com/office/drawing/2014/main" id="{BC3619B2-4D3E-4649-81A2-C52F8BBEBB33}"/>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8287924" y="2508674"/>
            <a:ext cx="987566" cy="443689"/>
          </a:xfrm>
          <a:prstGeom prst="rect">
            <a:avLst/>
          </a:prstGeom>
        </p:spPr>
      </p:pic>
      <p:sp>
        <p:nvSpPr>
          <p:cNvPr id="43" name="Rectangle: Rounded Corners 42">
            <a:extLst>
              <a:ext uri="{FF2B5EF4-FFF2-40B4-BE49-F238E27FC236}">
                <a16:creationId xmlns:a16="http://schemas.microsoft.com/office/drawing/2014/main" id="{896244C4-3E12-4063-8892-33FE2229B7B1}"/>
              </a:ext>
            </a:extLst>
          </p:cNvPr>
          <p:cNvSpPr/>
          <p:nvPr/>
        </p:nvSpPr>
        <p:spPr>
          <a:xfrm>
            <a:off x="261532" y="4055895"/>
            <a:ext cx="4376525" cy="99337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9C16612-14FE-425E-8445-A237D1D4F50E}"/>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322824" y="4453800"/>
            <a:ext cx="4315233" cy="522408"/>
          </a:xfrm>
          <a:prstGeom prst="rect">
            <a:avLst/>
          </a:prstGeom>
        </p:spPr>
      </p:pic>
      <p:pic>
        <p:nvPicPr>
          <p:cNvPr id="8" name="Picture 7">
            <a:extLst>
              <a:ext uri="{FF2B5EF4-FFF2-40B4-BE49-F238E27FC236}">
                <a16:creationId xmlns:a16="http://schemas.microsoft.com/office/drawing/2014/main" id="{FC5D6A2C-8360-4484-AC2F-BFFAEDEA195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53007" y="4166591"/>
            <a:ext cx="752725" cy="295714"/>
          </a:xfrm>
          <a:prstGeom prst="rect">
            <a:avLst/>
          </a:prstGeom>
        </p:spPr>
      </p:pic>
      <p:sp>
        <p:nvSpPr>
          <p:cNvPr id="44" name="Rectangle: Rounded Corners 43">
            <a:extLst>
              <a:ext uri="{FF2B5EF4-FFF2-40B4-BE49-F238E27FC236}">
                <a16:creationId xmlns:a16="http://schemas.microsoft.com/office/drawing/2014/main" id="{29D3BE96-43C5-42E7-9246-0AFBD4D7892D}"/>
              </a:ext>
            </a:extLst>
          </p:cNvPr>
          <p:cNvSpPr/>
          <p:nvPr/>
        </p:nvSpPr>
        <p:spPr>
          <a:xfrm>
            <a:off x="4706661" y="3973576"/>
            <a:ext cx="3410578" cy="1121484"/>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DA50406-C0AC-4BB6-9023-18713017D1E7}"/>
              </a:ext>
            </a:extLst>
          </p:cNvPr>
          <p:cNvPicPr>
            <a:picLocks noChangeAspect="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78362" y="4350389"/>
            <a:ext cx="3338877" cy="688207"/>
          </a:xfrm>
          <a:prstGeom prst="rect">
            <a:avLst/>
          </a:prstGeom>
        </p:spPr>
      </p:pic>
      <p:pic>
        <p:nvPicPr>
          <p:cNvPr id="2056" name="Picture 8" descr="The Ultimate Guide To British History Dramas On Streaming, Part II ...">
            <a:extLst>
              <a:ext uri="{FF2B5EF4-FFF2-40B4-BE49-F238E27FC236}">
                <a16:creationId xmlns:a16="http://schemas.microsoft.com/office/drawing/2014/main" id="{DE528DA5-4D10-4F3F-8A60-C1C7776464DC}"/>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828683" y="4049765"/>
            <a:ext cx="615385" cy="33406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44">
            <a:extLst>
              <a:ext uri="{FF2B5EF4-FFF2-40B4-BE49-F238E27FC236}">
                <a16:creationId xmlns:a16="http://schemas.microsoft.com/office/drawing/2014/main" id="{AEDE7FB9-4016-4BC0-AE63-2C5E6D9BAAE6}"/>
              </a:ext>
            </a:extLst>
          </p:cNvPr>
          <p:cNvSpPr/>
          <p:nvPr/>
        </p:nvSpPr>
        <p:spPr>
          <a:xfrm>
            <a:off x="4510705" y="2633718"/>
            <a:ext cx="3331072" cy="122085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80CC214-F7BB-4B9B-8D7B-3F546F518B0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576232" y="2986687"/>
            <a:ext cx="3217081" cy="746505"/>
          </a:xfrm>
          <a:prstGeom prst="rect">
            <a:avLst/>
          </a:prstGeom>
        </p:spPr>
      </p:pic>
      <p:pic>
        <p:nvPicPr>
          <p:cNvPr id="2058" name="Picture 10" descr="mediapost logo - Conviva">
            <a:extLst>
              <a:ext uri="{FF2B5EF4-FFF2-40B4-BE49-F238E27FC236}">
                <a16:creationId xmlns:a16="http://schemas.microsoft.com/office/drawing/2014/main" id="{D5BEF27C-AE3C-48F3-8E34-584DCFDC951F}"/>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509660" y="2575293"/>
            <a:ext cx="1287119" cy="643559"/>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Rounded Corners 38">
            <a:extLst>
              <a:ext uri="{FF2B5EF4-FFF2-40B4-BE49-F238E27FC236}">
                <a16:creationId xmlns:a16="http://schemas.microsoft.com/office/drawing/2014/main" id="{6AB6D9F7-C067-49B5-8079-A87C389FE2E0}"/>
              </a:ext>
            </a:extLst>
          </p:cNvPr>
          <p:cNvSpPr/>
          <p:nvPr/>
        </p:nvSpPr>
        <p:spPr>
          <a:xfrm>
            <a:off x="6232918" y="5266594"/>
            <a:ext cx="5760501" cy="96256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27EC765-DCB5-43B4-906A-383B7C60039D}"/>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6258960" y="5662772"/>
            <a:ext cx="5565434" cy="551033"/>
          </a:xfrm>
          <a:prstGeom prst="rect">
            <a:avLst/>
          </a:prstGeom>
        </p:spPr>
      </p:pic>
      <p:pic>
        <p:nvPicPr>
          <p:cNvPr id="4098" name="Picture 2">
            <a:extLst>
              <a:ext uri="{FF2B5EF4-FFF2-40B4-BE49-F238E27FC236}">
                <a16:creationId xmlns:a16="http://schemas.microsoft.com/office/drawing/2014/main" id="{0FF4C55E-74C9-4F64-AFDE-122861F3019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38159" y="5277794"/>
            <a:ext cx="1110870" cy="444348"/>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Rounded Corners 46">
            <a:extLst>
              <a:ext uri="{FF2B5EF4-FFF2-40B4-BE49-F238E27FC236}">
                <a16:creationId xmlns:a16="http://schemas.microsoft.com/office/drawing/2014/main" id="{C4324B0E-92DF-4175-A662-F85834851F44}"/>
              </a:ext>
            </a:extLst>
          </p:cNvPr>
          <p:cNvSpPr/>
          <p:nvPr/>
        </p:nvSpPr>
        <p:spPr>
          <a:xfrm>
            <a:off x="7350144" y="1240307"/>
            <a:ext cx="4421476" cy="107127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A49C16DC-4A2A-4D8D-8156-7109F2918EB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402977" y="1732967"/>
            <a:ext cx="4234622" cy="479056"/>
          </a:xfrm>
          <a:prstGeom prst="rect">
            <a:avLst/>
          </a:prstGeom>
        </p:spPr>
      </p:pic>
      <p:pic>
        <p:nvPicPr>
          <p:cNvPr id="19" name="Picture 18">
            <a:extLst>
              <a:ext uri="{FF2B5EF4-FFF2-40B4-BE49-F238E27FC236}">
                <a16:creationId xmlns:a16="http://schemas.microsoft.com/office/drawing/2014/main" id="{48985809-DD82-4696-9390-D56D1D620D5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384988" y="1303075"/>
            <a:ext cx="1135541" cy="431742"/>
          </a:xfrm>
          <a:prstGeom prst="rect">
            <a:avLst/>
          </a:prstGeom>
        </p:spPr>
      </p:pic>
    </p:spTree>
    <p:extLst>
      <p:ext uri="{BB962C8B-B14F-4D97-AF65-F5344CB8AC3E}">
        <p14:creationId xmlns:p14="http://schemas.microsoft.com/office/powerpoint/2010/main" val="186622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397B1C-6ABE-412D-A862-9A2159B7A713}"/>
              </a:ext>
            </a:extLst>
          </p:cNvPr>
          <p:cNvSpPr/>
          <p:nvPr/>
        </p:nvSpPr>
        <p:spPr>
          <a:xfrm>
            <a:off x="-8879"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B270CDA-2F30-4E0C-9113-96A83327F9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Slide Number Placeholder 5">
            <a:extLst>
              <a:ext uri="{FF2B5EF4-FFF2-40B4-BE49-F238E27FC236}">
                <a16:creationId xmlns:a16="http://schemas.microsoft.com/office/drawing/2014/main" id="{50F675ED-21C7-4D83-BECE-EAE781AD2A0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7A3BCE9E-AA92-412B-A405-1FC735817B79}"/>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57E5B85A-7AF9-4189-B0C5-AAE8BAD5A093}"/>
              </a:ext>
            </a:extLst>
          </p:cNvPr>
          <p:cNvSpPr txBox="1"/>
          <p:nvPr/>
        </p:nvSpPr>
        <p:spPr>
          <a:xfrm>
            <a:off x="473555" y="6188010"/>
            <a:ext cx="11119005" cy="369332"/>
          </a:xfrm>
          <a:prstGeom prst="rect">
            <a:avLst/>
          </a:prstGeom>
          <a:noFill/>
        </p:spPr>
        <p:txBody>
          <a:bodyPr wrap="square" rtlCol="0" anchor="t">
            <a:spAutoFit/>
          </a:bodyPr>
          <a:lstStyle/>
          <a:p>
            <a:pPr>
              <a:defRPr/>
            </a:pPr>
            <a:r>
              <a:rPr kumimoji="0" lang="en-US" sz="900" b="0" i="0" u="none" strike="noStrike" kern="1200" cap="none" spc="0" normalizeH="0" baseline="0" noProof="0" dirty="0">
                <a:ln>
                  <a:noFill/>
                </a:ln>
                <a:solidFill>
                  <a:srgbClr val="1F1A62"/>
                </a:solidFill>
                <a:effectLst/>
                <a:uLnTx/>
                <a:uFillTx/>
                <a:latin typeface="Helvetica"/>
                <a:cs typeface="Helvetica"/>
              </a:rPr>
              <a:t>Source: </a:t>
            </a:r>
            <a:r>
              <a:rPr lang="en-US" sz="900" dirty="0">
                <a:solidFill>
                  <a:srgbClr val="1F1A62"/>
                </a:solidFill>
                <a:latin typeface="Helvetica"/>
                <a:cs typeface="Helvetica"/>
              </a:rPr>
              <a:t>Inscape, VIZIO Ads, 2020. Data courtesy of VIZIO Ads, using anonymous panel of 10+ million </a:t>
            </a:r>
            <a:r>
              <a:rPr lang="en-US" sz="900" dirty="0" err="1">
                <a:solidFill>
                  <a:srgbClr val="1F1A62"/>
                </a:solidFill>
                <a:latin typeface="Helvetica"/>
                <a:cs typeface="Helvetica"/>
              </a:rPr>
              <a:t>SmartCast</a:t>
            </a:r>
            <a:r>
              <a:rPr lang="en-US" sz="900" dirty="0">
                <a:solidFill>
                  <a:srgbClr val="1F1A62"/>
                </a:solidFill>
                <a:latin typeface="Helvetica"/>
                <a:cs typeface="Helvetica"/>
              </a:rPr>
              <a:t> users and Inscape’s panel of 14+ million opt-in TVs, comparing usage the week of 3/9/20 vs. 4/6/20. VIZIO </a:t>
            </a:r>
            <a:r>
              <a:rPr lang="en-US" sz="900" dirty="0" err="1">
                <a:solidFill>
                  <a:srgbClr val="1F1A62"/>
                </a:solidFill>
                <a:latin typeface="Helvetica"/>
                <a:cs typeface="Helvetica"/>
              </a:rPr>
              <a:t>SmartCast</a:t>
            </a:r>
            <a:r>
              <a:rPr lang="en-US" sz="900" dirty="0">
                <a:solidFill>
                  <a:srgbClr val="1F1A62"/>
                </a:solidFill>
                <a:latin typeface="Helvetica"/>
                <a:cs typeface="Helvetica"/>
              </a:rPr>
              <a:t> products are smart devices but there are no built-in applications. Instead you "cast" or "fling" the content to the display.</a:t>
            </a:r>
          </a:p>
        </p:txBody>
      </p:sp>
      <p:pic>
        <p:nvPicPr>
          <p:cNvPr id="1026" name="Picture 2" descr="Inscape Claims Viewing Data From 10M Connected TVs - Broadcasting ...">
            <a:extLst>
              <a:ext uri="{FF2B5EF4-FFF2-40B4-BE49-F238E27FC236}">
                <a16:creationId xmlns:a16="http://schemas.microsoft.com/office/drawing/2014/main" id="{A5DF81D0-B3CE-4D3C-BB93-219677F3D6B9}"/>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592427" y="114995"/>
            <a:ext cx="1404129" cy="307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zio launches ad business – Digital TV Europe">
            <a:extLst>
              <a:ext uri="{FF2B5EF4-FFF2-40B4-BE49-F238E27FC236}">
                <a16:creationId xmlns:a16="http://schemas.microsoft.com/office/drawing/2014/main" id="{5B3927FB-F1D9-4729-B535-EA10A2636713}"/>
              </a:ext>
            </a:extLst>
          </p:cNvPr>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975454" y="142389"/>
            <a:ext cx="1112965" cy="25224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5B033BC-5695-4770-BCDD-9381DBF1AAB3}"/>
              </a:ext>
            </a:extLst>
          </p:cNvPr>
          <p:cNvSpPr txBox="1"/>
          <p:nvPr/>
        </p:nvSpPr>
        <p:spPr>
          <a:xfrm>
            <a:off x="3647294" y="1982683"/>
            <a:ext cx="4897412" cy="584775"/>
          </a:xfrm>
          <a:prstGeom prst="rect">
            <a:avLst/>
          </a:prstGeom>
          <a:noFill/>
        </p:spPr>
        <p:txBody>
          <a:bodyPr wrap="square" rtlCol="0" anchor="t">
            <a:spAutoFit/>
          </a:bodyPr>
          <a:lstStyle/>
          <a:p>
            <a:pPr algn="ctr"/>
            <a:r>
              <a:rPr lang="en-US" sz="1600" b="1" u="sng">
                <a:solidFill>
                  <a:srgbClr val="1F1A62"/>
                </a:solidFill>
                <a:latin typeface="Helvetica"/>
                <a:cs typeface="Helvetica"/>
              </a:rPr>
              <a:t>VIZIO </a:t>
            </a:r>
            <a:r>
              <a:rPr lang="en-US" sz="1600" b="1" u="sng" err="1">
                <a:solidFill>
                  <a:srgbClr val="1F1A62"/>
                </a:solidFill>
                <a:latin typeface="Helvetica"/>
                <a:cs typeface="Helvetica"/>
              </a:rPr>
              <a:t>SmartCast</a:t>
            </a:r>
            <a:r>
              <a:rPr lang="en-US" sz="1600" b="1" u="sng">
                <a:solidFill>
                  <a:srgbClr val="1F1A62"/>
                </a:solidFill>
                <a:latin typeface="Helvetica"/>
                <a:cs typeface="Helvetica"/>
              </a:rPr>
              <a:t> Platform Viewership Trends: </a:t>
            </a:r>
            <a:endParaRPr lang="en-US" sz="1600" b="1" u="sng">
              <a:solidFill>
                <a:srgbClr val="1F1A62"/>
              </a:solidFill>
              <a:latin typeface="Helvetica" panose="020B0403020202020204" pitchFamily="34" charset="0"/>
            </a:endParaRPr>
          </a:p>
          <a:p>
            <a:pPr algn="ctr"/>
            <a:r>
              <a:rPr lang="en-US" sz="1600">
                <a:solidFill>
                  <a:srgbClr val="1F1A62"/>
                </a:solidFill>
                <a:latin typeface="Helvetica"/>
                <a:cs typeface="Helvetica"/>
              </a:rPr>
              <a:t>Week of 4/6/20 vs. Week of 3/9/20</a:t>
            </a:r>
          </a:p>
        </p:txBody>
      </p:sp>
      <p:cxnSp>
        <p:nvCxnSpPr>
          <p:cNvPr id="21" name="Straight Connector 20">
            <a:extLst>
              <a:ext uri="{FF2B5EF4-FFF2-40B4-BE49-F238E27FC236}">
                <a16:creationId xmlns:a16="http://schemas.microsoft.com/office/drawing/2014/main" id="{4B64F6DC-E946-4972-AA1F-DDF74288979C}"/>
              </a:ext>
            </a:extLst>
          </p:cNvPr>
          <p:cNvCxnSpPr/>
          <p:nvPr/>
        </p:nvCxnSpPr>
        <p:spPr>
          <a:xfrm>
            <a:off x="5717733" y="2740716"/>
            <a:ext cx="0" cy="3072552"/>
          </a:xfrm>
          <a:prstGeom prst="line">
            <a:avLst/>
          </a:prstGeom>
          <a:ln w="19050">
            <a:solidFill>
              <a:srgbClr val="1B1464"/>
            </a:solidFill>
          </a:ln>
          <a:effectLst/>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15FC645-C920-4130-886A-B2F73839BD18}"/>
              </a:ext>
            </a:extLst>
          </p:cNvPr>
          <p:cNvGrpSpPr/>
          <p:nvPr/>
        </p:nvGrpSpPr>
        <p:grpSpPr>
          <a:xfrm>
            <a:off x="6666980" y="2673309"/>
            <a:ext cx="4821675" cy="3330570"/>
            <a:chOff x="6731076" y="2673309"/>
            <a:chExt cx="4821675" cy="3330570"/>
          </a:xfrm>
        </p:grpSpPr>
        <p:sp>
          <p:nvSpPr>
            <p:cNvPr id="11" name="Oval 10">
              <a:extLst>
                <a:ext uri="{FF2B5EF4-FFF2-40B4-BE49-F238E27FC236}">
                  <a16:creationId xmlns:a16="http://schemas.microsoft.com/office/drawing/2014/main" id="{B6A169B5-BE68-4E1E-BB58-F1BD9AE98C43}"/>
                </a:ext>
              </a:extLst>
            </p:cNvPr>
            <p:cNvSpPr/>
            <p:nvPr/>
          </p:nvSpPr>
          <p:spPr>
            <a:xfrm>
              <a:off x="7774712" y="2673309"/>
              <a:ext cx="2734402" cy="2655419"/>
            </a:xfrm>
            <a:prstGeom prst="ellipse">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Helvetica" panose="020B0403020202020204" pitchFamily="34" charset="0"/>
                </a:rPr>
                <a:t>+74%</a:t>
              </a:r>
            </a:p>
          </p:txBody>
        </p:sp>
        <p:sp>
          <p:nvSpPr>
            <p:cNvPr id="25" name="TextBox 24">
              <a:extLst>
                <a:ext uri="{FF2B5EF4-FFF2-40B4-BE49-F238E27FC236}">
                  <a16:creationId xmlns:a16="http://schemas.microsoft.com/office/drawing/2014/main" id="{4C76D02D-9C44-4803-BDDB-4E6C19446609}"/>
                </a:ext>
              </a:extLst>
            </p:cNvPr>
            <p:cNvSpPr txBox="1"/>
            <p:nvPr/>
          </p:nvSpPr>
          <p:spPr>
            <a:xfrm>
              <a:off x="6731076" y="5487894"/>
              <a:ext cx="4821675" cy="515985"/>
            </a:xfrm>
            <a:prstGeom prst="rect">
              <a:avLst/>
            </a:prstGeom>
            <a:noFill/>
          </p:spPr>
          <p:txBody>
            <a:bodyPr wrap="square" rtlCol="0">
              <a:spAutoFit/>
            </a:bodyPr>
            <a:lstStyle/>
            <a:p>
              <a:pPr algn="ctr"/>
              <a:r>
                <a:rPr lang="en-US" sz="2400">
                  <a:solidFill>
                    <a:srgbClr val="1F1A62"/>
                  </a:solidFill>
                  <a:latin typeface="Helvetica" panose="020B0403020202020204" pitchFamily="34" charset="0"/>
                </a:rPr>
                <a:t>Increase in </a:t>
              </a:r>
              <a:r>
                <a:rPr lang="en-US" sz="2400" b="1">
                  <a:solidFill>
                    <a:srgbClr val="1F1A62"/>
                  </a:solidFill>
                  <a:latin typeface="Helvetica" panose="020B0403020202020204" pitchFamily="34" charset="0"/>
                </a:rPr>
                <a:t>AVOD</a:t>
              </a:r>
              <a:r>
                <a:rPr lang="en-US" sz="2400">
                  <a:solidFill>
                    <a:srgbClr val="1F1A62"/>
                  </a:solidFill>
                  <a:latin typeface="Helvetica" panose="020B0403020202020204" pitchFamily="34" charset="0"/>
                </a:rPr>
                <a:t> App Usage</a:t>
              </a:r>
            </a:p>
          </p:txBody>
        </p:sp>
      </p:grpSp>
      <p:grpSp>
        <p:nvGrpSpPr>
          <p:cNvPr id="2" name="Group 1">
            <a:extLst>
              <a:ext uri="{FF2B5EF4-FFF2-40B4-BE49-F238E27FC236}">
                <a16:creationId xmlns:a16="http://schemas.microsoft.com/office/drawing/2014/main" id="{B8DEE8EE-44B9-4868-A3A6-DA1B101E6F49}"/>
              </a:ext>
            </a:extLst>
          </p:cNvPr>
          <p:cNvGrpSpPr/>
          <p:nvPr/>
        </p:nvGrpSpPr>
        <p:grpSpPr>
          <a:xfrm>
            <a:off x="703346" y="2673309"/>
            <a:ext cx="4065141" cy="3294232"/>
            <a:chOff x="716471" y="2673309"/>
            <a:chExt cx="4065141" cy="3294232"/>
          </a:xfrm>
        </p:grpSpPr>
        <p:sp>
          <p:nvSpPr>
            <p:cNvPr id="12" name="Oval 11">
              <a:extLst>
                <a:ext uri="{FF2B5EF4-FFF2-40B4-BE49-F238E27FC236}">
                  <a16:creationId xmlns:a16="http://schemas.microsoft.com/office/drawing/2014/main" id="{FC134F10-F22B-4E44-B355-8B4A51C22A75}"/>
                </a:ext>
              </a:extLst>
            </p:cNvPr>
            <p:cNvSpPr/>
            <p:nvPr/>
          </p:nvSpPr>
          <p:spPr>
            <a:xfrm>
              <a:off x="1381841" y="2673309"/>
              <a:ext cx="2734402" cy="2655419"/>
            </a:xfrm>
            <a:prstGeom prst="ellipse">
              <a:avLst/>
            </a:prstGeom>
            <a:solidFill>
              <a:srgbClr val="E84A99"/>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Helvetica" panose="020B0403020202020204" pitchFamily="34" charset="0"/>
                </a:rPr>
                <a:t>+20%</a:t>
              </a:r>
            </a:p>
          </p:txBody>
        </p:sp>
        <p:sp>
          <p:nvSpPr>
            <p:cNvPr id="26" name="TextBox 25">
              <a:extLst>
                <a:ext uri="{FF2B5EF4-FFF2-40B4-BE49-F238E27FC236}">
                  <a16:creationId xmlns:a16="http://schemas.microsoft.com/office/drawing/2014/main" id="{617C72AA-9D99-428A-AD53-388E30C12213}"/>
                </a:ext>
              </a:extLst>
            </p:cNvPr>
            <p:cNvSpPr txBox="1"/>
            <p:nvPr/>
          </p:nvSpPr>
          <p:spPr>
            <a:xfrm>
              <a:off x="716471" y="5505876"/>
              <a:ext cx="4065141" cy="461665"/>
            </a:xfrm>
            <a:prstGeom prst="rect">
              <a:avLst/>
            </a:prstGeom>
            <a:noFill/>
          </p:spPr>
          <p:txBody>
            <a:bodyPr wrap="square" rtlCol="0">
              <a:spAutoFit/>
            </a:bodyPr>
            <a:lstStyle/>
            <a:p>
              <a:pPr algn="ctr"/>
              <a:r>
                <a:rPr lang="en-US" sz="2400">
                  <a:solidFill>
                    <a:srgbClr val="1F1A62"/>
                  </a:solidFill>
                  <a:latin typeface="Helvetica" panose="020B0403020202020204" pitchFamily="34" charset="0"/>
                </a:rPr>
                <a:t>Increase in </a:t>
              </a:r>
              <a:r>
                <a:rPr lang="en-US" sz="2400" b="1">
                  <a:solidFill>
                    <a:srgbClr val="1F1A62"/>
                  </a:solidFill>
                  <a:latin typeface="Helvetica" panose="020B0403020202020204" pitchFamily="34" charset="0"/>
                </a:rPr>
                <a:t>all</a:t>
              </a:r>
              <a:r>
                <a:rPr lang="en-US" sz="2400">
                  <a:solidFill>
                    <a:srgbClr val="1F1A62"/>
                  </a:solidFill>
                  <a:latin typeface="Helvetica" panose="020B0403020202020204" pitchFamily="34" charset="0"/>
                </a:rPr>
                <a:t> App Usage</a:t>
              </a:r>
            </a:p>
          </p:txBody>
        </p:sp>
      </p:grpSp>
      <p:sp>
        <p:nvSpPr>
          <p:cNvPr id="35" name="Rectangle 34">
            <a:extLst>
              <a:ext uri="{FF2B5EF4-FFF2-40B4-BE49-F238E27FC236}">
                <a16:creationId xmlns:a16="http://schemas.microsoft.com/office/drawing/2014/main" id="{523016E5-8741-4119-B5B2-9381DE323BB6}"/>
              </a:ext>
            </a:extLst>
          </p:cNvPr>
          <p:cNvSpPr/>
          <p:nvPr/>
        </p:nvSpPr>
        <p:spPr>
          <a:xfrm>
            <a:off x="89467" y="518694"/>
            <a:ext cx="1203834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During the COVID-19 outbreak, AVOD app usage on Smart TVs has seen significant growth, especially when compared to overall use</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330897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9B06BB0-5075-4667-82C6-3D991508474C}"/>
              </a:ext>
            </a:extLst>
          </p:cNvPr>
          <p:cNvSpPr/>
          <p:nvPr/>
        </p:nvSpPr>
        <p:spPr>
          <a:xfrm>
            <a:off x="0" y="169928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3E9A940-8825-4F07-A4A0-4DFB2D6FB624}"/>
              </a:ext>
            </a:extLst>
          </p:cNvPr>
          <p:cNvSpPr txBox="1"/>
          <p:nvPr/>
        </p:nvSpPr>
        <p:spPr>
          <a:xfrm>
            <a:off x="234052" y="184428"/>
            <a:ext cx="11927097" cy="830997"/>
          </a:xfrm>
          <a:prstGeom prst="rect">
            <a:avLst/>
          </a:prstGeom>
        </p:spPr>
        <p:txBody>
          <a:bodyPr wrap="square" anchor="t">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a:defRPr/>
            </a:pPr>
            <a:r>
              <a:rPr lang="en-US" dirty="0">
                <a:latin typeface="Helvetica"/>
                <a:cs typeface="Helvetica"/>
              </a:rPr>
              <a:t>The majority of AVOD viewers are not deterred from using the service by the presence of ads</a:t>
            </a:r>
            <a:endParaRPr kumimoji="0" lang="en-US" b="1" i="0" u="none" strike="noStrike" kern="1200" cap="none" spc="0" normalizeH="0" baseline="0" noProof="0" dirty="0">
              <a:ln>
                <a:noFill/>
              </a:ln>
              <a:solidFill>
                <a:srgbClr val="1F1A62"/>
              </a:solidFill>
              <a:effectLst/>
              <a:uLnTx/>
              <a:uFillTx/>
              <a:latin typeface="Helvetica"/>
              <a:cs typeface="Helvetica"/>
            </a:endParaRPr>
          </a:p>
        </p:txBody>
      </p:sp>
      <p:pic>
        <p:nvPicPr>
          <p:cNvPr id="15" name="Picture 14">
            <a:extLst>
              <a:ext uri="{FF2B5EF4-FFF2-40B4-BE49-F238E27FC236}">
                <a16:creationId xmlns:a16="http://schemas.microsoft.com/office/drawing/2014/main" id="{73C41783-53FC-4FC5-8A33-C211AA3449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C46AF77F-1A17-4367-A438-76FEE1E995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537CAD8-24C7-4F8A-AEF9-782ADAC88A4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26" name="Group 25">
            <a:extLst>
              <a:ext uri="{FF2B5EF4-FFF2-40B4-BE49-F238E27FC236}">
                <a16:creationId xmlns:a16="http://schemas.microsoft.com/office/drawing/2014/main" id="{5D887CF7-88BD-477D-A5B7-B2ED81DE4482}"/>
              </a:ext>
            </a:extLst>
          </p:cNvPr>
          <p:cNvGrpSpPr/>
          <p:nvPr/>
        </p:nvGrpSpPr>
        <p:grpSpPr>
          <a:xfrm>
            <a:off x="711407" y="5647464"/>
            <a:ext cx="10769187" cy="402850"/>
            <a:chOff x="711407" y="5827251"/>
            <a:chExt cx="10769187" cy="402850"/>
          </a:xfrm>
        </p:grpSpPr>
        <p:graphicFrame>
          <p:nvGraphicFramePr>
            <p:cNvPr id="22" name="Chart 21">
              <a:extLst>
                <a:ext uri="{FF2B5EF4-FFF2-40B4-BE49-F238E27FC236}">
                  <a16:creationId xmlns:a16="http://schemas.microsoft.com/office/drawing/2014/main" id="{387933C2-E054-407B-A711-01FED60AEF24}"/>
                </a:ext>
              </a:extLst>
            </p:cNvPr>
            <p:cNvGraphicFramePr/>
            <p:nvPr>
              <p:extLst>
                <p:ext uri="{D42A27DB-BD31-4B8C-83A1-F6EECF244321}">
                  <p14:modId xmlns:p14="http://schemas.microsoft.com/office/powerpoint/2010/main" val="2433629399"/>
                </p:ext>
              </p:extLst>
            </p:nvPr>
          </p:nvGraphicFramePr>
          <p:xfrm>
            <a:off x="711407" y="5827251"/>
            <a:ext cx="10769187" cy="40285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39547A7F-590A-4879-A51F-11375DC4566B}"/>
                </a:ext>
              </a:extLst>
            </p:cNvPr>
            <p:cNvSpPr/>
            <p:nvPr/>
          </p:nvSpPr>
          <p:spPr>
            <a:xfrm>
              <a:off x="726317" y="5922181"/>
              <a:ext cx="142000" cy="150645"/>
            </a:xfrm>
            <a:prstGeom prst="rect">
              <a:avLst/>
            </a:prstGeom>
            <a:solidFill>
              <a:srgbClr val="1F1A62"/>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4A5B0A-CEA9-4DC8-AFD4-170AB2A40773}"/>
                </a:ext>
              </a:extLst>
            </p:cNvPr>
            <p:cNvSpPr/>
            <p:nvPr/>
          </p:nvSpPr>
          <p:spPr>
            <a:xfrm>
              <a:off x="3621915" y="5922181"/>
              <a:ext cx="142000" cy="150645"/>
            </a:xfrm>
            <a:prstGeom prst="rect">
              <a:avLst/>
            </a:prstGeom>
            <a:solidFill>
              <a:srgbClr val="00C0F3"/>
            </a:solidFill>
            <a:ln>
              <a:solidFill>
                <a:srgbClr val="00C0F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C5BFE27-0CD9-49BF-ACB3-63329554CD93}"/>
                </a:ext>
              </a:extLst>
            </p:cNvPr>
            <p:cNvSpPr/>
            <p:nvPr/>
          </p:nvSpPr>
          <p:spPr>
            <a:xfrm>
              <a:off x="7102872" y="5922181"/>
              <a:ext cx="142000" cy="150645"/>
            </a:xfrm>
            <a:prstGeom prst="rect">
              <a:avLst/>
            </a:prstGeom>
            <a:solidFill>
              <a:srgbClr val="E84A99"/>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B7F22A7-9D1A-4A5B-A197-1675F73BDA6C}"/>
                </a:ext>
              </a:extLst>
            </p:cNvPr>
            <p:cNvSpPr/>
            <p:nvPr/>
          </p:nvSpPr>
          <p:spPr>
            <a:xfrm>
              <a:off x="9523953" y="5922181"/>
              <a:ext cx="142000" cy="150645"/>
            </a:xfrm>
            <a:prstGeom prst="rect">
              <a:avLst/>
            </a:prstGeom>
            <a:solidFill>
              <a:srgbClr val="66C5AD"/>
            </a:solidFill>
            <a:ln>
              <a:solidFill>
                <a:srgbClr val="66C5A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250FBB0-64BB-4610-9E37-E7CC9FB791DE}"/>
              </a:ext>
            </a:extLst>
          </p:cNvPr>
          <p:cNvSpPr txBox="1"/>
          <p:nvPr/>
        </p:nvSpPr>
        <p:spPr>
          <a:xfrm>
            <a:off x="1722169" y="1719769"/>
            <a:ext cx="8747663" cy="523220"/>
          </a:xfrm>
          <a:prstGeom prst="rect">
            <a:avLst/>
          </a:prstGeom>
          <a:noFill/>
        </p:spPr>
        <p:txBody>
          <a:bodyPr wrap="square" rtlCol="0">
            <a:spAutoFit/>
          </a:bodyPr>
          <a:lstStyle/>
          <a:p>
            <a:pPr algn="ctr"/>
            <a:r>
              <a:rPr lang="en-US" sz="1400" b="1" u="sng">
                <a:solidFill>
                  <a:srgbClr val="1F1A62"/>
                </a:solidFill>
                <a:latin typeface="Helvetica" panose="020B0403020202020204" pitchFamily="34" charset="0"/>
              </a:rPr>
              <a:t>Likelihood To Continue Using AVOD Services Under Different Ad Scenarios</a:t>
            </a:r>
          </a:p>
          <a:p>
            <a:pPr algn="ctr"/>
            <a:r>
              <a:rPr lang="en-US" sz="1400">
                <a:solidFill>
                  <a:srgbClr val="1F1A62"/>
                </a:solidFill>
                <a:latin typeface="Helvetica" panose="020B0403020202020204" pitchFamily="34" charset="0"/>
              </a:rPr>
              <a:t>Among AVOD Users</a:t>
            </a:r>
          </a:p>
        </p:txBody>
      </p:sp>
      <p:graphicFrame>
        <p:nvGraphicFramePr>
          <p:cNvPr id="4" name="Chart 3">
            <a:extLst>
              <a:ext uri="{FF2B5EF4-FFF2-40B4-BE49-F238E27FC236}">
                <a16:creationId xmlns:a16="http://schemas.microsoft.com/office/drawing/2014/main" id="{E5D99588-9922-4746-B3DE-BBB2AD923046}"/>
              </a:ext>
            </a:extLst>
          </p:cNvPr>
          <p:cNvGraphicFramePr/>
          <p:nvPr>
            <p:extLst>
              <p:ext uri="{D42A27DB-BD31-4B8C-83A1-F6EECF244321}">
                <p14:modId xmlns:p14="http://schemas.microsoft.com/office/powerpoint/2010/main" val="3394694554"/>
              </p:ext>
            </p:extLst>
          </p:nvPr>
        </p:nvGraphicFramePr>
        <p:xfrm>
          <a:off x="-4379" y="2437418"/>
          <a:ext cx="3043490" cy="3157984"/>
        </p:xfrm>
        <a:graphic>
          <a:graphicData uri="http://schemas.openxmlformats.org/drawingml/2006/chart">
            <c:chart xmlns:c="http://schemas.openxmlformats.org/drawingml/2006/chart" xmlns:r="http://schemas.openxmlformats.org/officeDocument/2006/relationships" r:id="rId4"/>
          </a:graphicData>
        </a:graphic>
      </p:graphicFrame>
      <p:sp>
        <p:nvSpPr>
          <p:cNvPr id="27" name="Right Brace 26">
            <a:extLst>
              <a:ext uri="{FF2B5EF4-FFF2-40B4-BE49-F238E27FC236}">
                <a16:creationId xmlns:a16="http://schemas.microsoft.com/office/drawing/2014/main" id="{C1DBF3F5-1822-485A-B85A-1B1308D70FA2}"/>
              </a:ext>
            </a:extLst>
          </p:cNvPr>
          <p:cNvSpPr/>
          <p:nvPr/>
        </p:nvSpPr>
        <p:spPr>
          <a:xfrm>
            <a:off x="2510402" y="3089699"/>
            <a:ext cx="525785" cy="2342077"/>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6384AA8A-A2E6-4B8A-A31E-82FE28F75E11}"/>
              </a:ext>
            </a:extLst>
          </p:cNvPr>
          <p:cNvSpPr txBox="1"/>
          <p:nvPr/>
        </p:nvSpPr>
        <p:spPr>
          <a:xfrm>
            <a:off x="3081589" y="3814460"/>
            <a:ext cx="973656" cy="892552"/>
          </a:xfrm>
          <a:prstGeom prst="rect">
            <a:avLst/>
          </a:prstGeom>
          <a:solidFill>
            <a:schemeClr val="bg1"/>
          </a:solidFill>
          <a:ln>
            <a:solidFill>
              <a:srgbClr val="1F1A62"/>
            </a:solidFill>
          </a:ln>
        </p:spPr>
        <p:txBody>
          <a:bodyPr wrap="square" rtlCol="0" anchor="ctr">
            <a:spAutoFit/>
          </a:bodyPr>
          <a:lstStyle/>
          <a:p>
            <a:pPr algn="ctr"/>
            <a:r>
              <a:rPr lang="en-US" sz="1600" b="1">
                <a:latin typeface="Helvetica" panose="020B0403020202020204" pitchFamily="34" charset="0"/>
              </a:rPr>
              <a:t>57% </a:t>
            </a:r>
            <a:r>
              <a:rPr lang="en-US" sz="1200" b="1">
                <a:latin typeface="Helvetica" panose="020B0403020202020204" pitchFamily="34" charset="0"/>
              </a:rPr>
              <a:t>would continue to use</a:t>
            </a:r>
          </a:p>
        </p:txBody>
      </p:sp>
      <p:graphicFrame>
        <p:nvGraphicFramePr>
          <p:cNvPr id="18" name="Chart 17">
            <a:extLst>
              <a:ext uri="{FF2B5EF4-FFF2-40B4-BE49-F238E27FC236}">
                <a16:creationId xmlns:a16="http://schemas.microsoft.com/office/drawing/2014/main" id="{5D16931C-5007-4493-88C6-BFC72D48EB06}"/>
              </a:ext>
            </a:extLst>
          </p:cNvPr>
          <p:cNvGraphicFramePr/>
          <p:nvPr>
            <p:extLst>
              <p:ext uri="{D42A27DB-BD31-4B8C-83A1-F6EECF244321}">
                <p14:modId xmlns:p14="http://schemas.microsoft.com/office/powerpoint/2010/main" val="3159528881"/>
              </p:ext>
            </p:extLst>
          </p:nvPr>
        </p:nvGraphicFramePr>
        <p:xfrm>
          <a:off x="4038509" y="2437418"/>
          <a:ext cx="3043490" cy="3157984"/>
        </p:xfrm>
        <a:graphic>
          <a:graphicData uri="http://schemas.openxmlformats.org/drawingml/2006/chart">
            <c:chart xmlns:c="http://schemas.openxmlformats.org/drawingml/2006/chart" xmlns:r="http://schemas.openxmlformats.org/officeDocument/2006/relationships" r:id="rId5"/>
          </a:graphicData>
        </a:graphic>
      </p:graphicFrame>
      <p:sp>
        <p:nvSpPr>
          <p:cNvPr id="28" name="Right Brace 27">
            <a:extLst>
              <a:ext uri="{FF2B5EF4-FFF2-40B4-BE49-F238E27FC236}">
                <a16:creationId xmlns:a16="http://schemas.microsoft.com/office/drawing/2014/main" id="{B254EA6B-8F3E-48BA-B222-E333765A9A50}"/>
              </a:ext>
            </a:extLst>
          </p:cNvPr>
          <p:cNvSpPr/>
          <p:nvPr/>
        </p:nvSpPr>
        <p:spPr>
          <a:xfrm>
            <a:off x="6559835" y="3089699"/>
            <a:ext cx="525785" cy="2342077"/>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A681DE3F-2A72-420B-A738-7DBD2B898E0D}"/>
              </a:ext>
            </a:extLst>
          </p:cNvPr>
          <p:cNvSpPr txBox="1"/>
          <p:nvPr/>
        </p:nvSpPr>
        <p:spPr>
          <a:xfrm>
            <a:off x="7139734" y="3779859"/>
            <a:ext cx="973656" cy="892552"/>
          </a:xfrm>
          <a:prstGeom prst="rect">
            <a:avLst/>
          </a:prstGeom>
          <a:solidFill>
            <a:schemeClr val="bg1"/>
          </a:solidFill>
          <a:ln>
            <a:solidFill>
              <a:srgbClr val="1F1A62"/>
            </a:solidFill>
          </a:ln>
        </p:spPr>
        <p:txBody>
          <a:bodyPr wrap="square" rtlCol="0" anchor="ctr">
            <a:spAutoFit/>
          </a:bodyPr>
          <a:lstStyle>
            <a:defPPr>
              <a:defRPr lang="en-US"/>
            </a:defPPr>
            <a:lvl1pPr algn="ctr">
              <a:defRPr sz="1200" b="1">
                <a:latin typeface="Helvetica" panose="020B0403020202020204" pitchFamily="34" charset="0"/>
              </a:defRPr>
            </a:lvl1pPr>
          </a:lstStyle>
          <a:p>
            <a:r>
              <a:rPr lang="en-US" sz="1600"/>
              <a:t>66% </a:t>
            </a:r>
            <a:r>
              <a:rPr lang="en-US"/>
              <a:t>would continue to use</a:t>
            </a:r>
          </a:p>
        </p:txBody>
      </p:sp>
      <p:graphicFrame>
        <p:nvGraphicFramePr>
          <p:cNvPr id="40" name="Chart 39">
            <a:extLst>
              <a:ext uri="{FF2B5EF4-FFF2-40B4-BE49-F238E27FC236}">
                <a16:creationId xmlns:a16="http://schemas.microsoft.com/office/drawing/2014/main" id="{328D1BD9-1127-46D7-9C6A-C3E378919222}"/>
              </a:ext>
            </a:extLst>
          </p:cNvPr>
          <p:cNvGraphicFramePr/>
          <p:nvPr>
            <p:extLst>
              <p:ext uri="{D42A27DB-BD31-4B8C-83A1-F6EECF244321}">
                <p14:modId xmlns:p14="http://schemas.microsoft.com/office/powerpoint/2010/main" val="4241034330"/>
              </p:ext>
            </p:extLst>
          </p:nvPr>
        </p:nvGraphicFramePr>
        <p:xfrm>
          <a:off x="8096654" y="2433864"/>
          <a:ext cx="3043490" cy="3157984"/>
        </p:xfrm>
        <a:graphic>
          <a:graphicData uri="http://schemas.openxmlformats.org/drawingml/2006/chart">
            <c:chart xmlns:c="http://schemas.openxmlformats.org/drawingml/2006/chart" xmlns:r="http://schemas.openxmlformats.org/officeDocument/2006/relationships" r:id="rId6"/>
          </a:graphicData>
        </a:graphic>
      </p:graphicFrame>
      <p:sp>
        <p:nvSpPr>
          <p:cNvPr id="29" name="Right Brace 28">
            <a:extLst>
              <a:ext uri="{FF2B5EF4-FFF2-40B4-BE49-F238E27FC236}">
                <a16:creationId xmlns:a16="http://schemas.microsoft.com/office/drawing/2014/main" id="{2C4146F0-5778-4B1E-88C7-E593C2E60E8B}"/>
              </a:ext>
            </a:extLst>
          </p:cNvPr>
          <p:cNvSpPr/>
          <p:nvPr/>
        </p:nvSpPr>
        <p:spPr>
          <a:xfrm>
            <a:off x="10605529" y="3110480"/>
            <a:ext cx="525785" cy="2342077"/>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3A091465-630F-4D24-804D-38CC307A6B7E}"/>
              </a:ext>
            </a:extLst>
          </p:cNvPr>
          <p:cNvSpPr txBox="1"/>
          <p:nvPr/>
        </p:nvSpPr>
        <p:spPr>
          <a:xfrm>
            <a:off x="11222723" y="3786170"/>
            <a:ext cx="973656" cy="892552"/>
          </a:xfrm>
          <a:prstGeom prst="rect">
            <a:avLst/>
          </a:prstGeom>
          <a:solidFill>
            <a:schemeClr val="bg1"/>
          </a:solidFill>
          <a:ln>
            <a:solidFill>
              <a:srgbClr val="1F1A62"/>
            </a:solidFill>
          </a:ln>
        </p:spPr>
        <p:txBody>
          <a:bodyPr wrap="square" rtlCol="0" anchor="ctr">
            <a:spAutoFit/>
          </a:bodyPr>
          <a:lstStyle>
            <a:defPPr>
              <a:defRPr lang="en-US"/>
            </a:defPPr>
            <a:lvl1pPr algn="ctr">
              <a:defRPr sz="1200" b="1">
                <a:latin typeface="Helvetica" panose="020B0403020202020204" pitchFamily="34" charset="0"/>
              </a:defRPr>
            </a:lvl1pPr>
          </a:lstStyle>
          <a:p>
            <a:r>
              <a:rPr lang="en-US" sz="1600"/>
              <a:t>73% </a:t>
            </a:r>
            <a:r>
              <a:rPr lang="en-US"/>
              <a:t>would continue to use</a:t>
            </a:r>
          </a:p>
        </p:txBody>
      </p:sp>
      <p:sp>
        <p:nvSpPr>
          <p:cNvPr id="45" name="Text Placeholder 3">
            <a:extLst>
              <a:ext uri="{FF2B5EF4-FFF2-40B4-BE49-F238E27FC236}">
                <a16:creationId xmlns:a16="http://schemas.microsoft.com/office/drawing/2014/main" id="{E4812075-1732-4BD2-A2CB-2299758E839C}"/>
              </a:ext>
            </a:extLst>
          </p:cNvPr>
          <p:cNvSpPr txBox="1">
            <a:spLocks/>
          </p:cNvSpPr>
          <p:nvPr/>
        </p:nvSpPr>
        <p:spPr>
          <a:xfrm>
            <a:off x="503094" y="6067751"/>
            <a:ext cx="11688906" cy="50783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Hub Entertainment Research via Cynopsis Media, 4/29/2020. Data based on Hub Entertainment Research survey of 2,000 TV consumers. Base = AVOD Users (n=799).Q. </a:t>
            </a:r>
            <a:r>
              <a:rPr kumimoji="0" lang="en-US" altLang="en-US" sz="900" b="0" i="1" u="none" strike="noStrike" kern="1200" cap="none" spc="0" normalizeH="0" baseline="0" noProof="0">
                <a:ln>
                  <a:noFill/>
                </a:ln>
                <a:solidFill>
                  <a:srgbClr val="1F1A62"/>
                </a:solidFill>
                <a:effectLst/>
                <a:uLnTx/>
                <a:uFillTx/>
                <a:latin typeface="Helvetica" panose="020B0604020202020204" pitchFamily="34" charset="0"/>
                <a:ea typeface="+mn-ea"/>
              </a:rPr>
              <a:t>Think again about the free online TV services with ads you said you use. Assume you were watching a half hour show on one of these services. And assume that there would be 3 commercial breaks in the show. Below we’ve listed different possibilities for the length and number of specific commercials in each commercial break. For each, tell us how you feel.</a:t>
            </a:r>
            <a:endPar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35" name="TextBox 34">
            <a:extLst>
              <a:ext uri="{FF2B5EF4-FFF2-40B4-BE49-F238E27FC236}">
                <a16:creationId xmlns:a16="http://schemas.microsoft.com/office/drawing/2014/main" id="{6B70151D-DC89-4E4B-9B61-A41AE3122989}"/>
              </a:ext>
            </a:extLst>
          </p:cNvPr>
          <p:cNvSpPr txBox="1"/>
          <p:nvPr/>
        </p:nvSpPr>
        <p:spPr>
          <a:xfrm>
            <a:off x="234052" y="998619"/>
            <a:ext cx="11712645" cy="584775"/>
          </a:xfrm>
          <a:prstGeom prst="rect">
            <a:avLst/>
          </a:prstGeom>
          <a:noFill/>
        </p:spPr>
        <p:txBody>
          <a:bodyPr wrap="square" rtlCol="0">
            <a:spAutoFit/>
          </a:bodyPr>
          <a:lstStyle>
            <a:defPPr>
              <a:defRPr lang="en-US"/>
            </a:defPPr>
            <a:lvl1pPr marL="285750" indent="-285750">
              <a:buBlip>
                <a:blip r:embed="rId7"/>
              </a:buBlip>
              <a:defRPr sz="1600">
                <a:solidFill>
                  <a:srgbClr val="1F1A62"/>
                </a:solidFill>
                <a:latin typeface="Helvetica" pitchFamily="2" charset="0"/>
              </a:defRPr>
            </a:lvl1pPr>
          </a:lstStyle>
          <a:p>
            <a:r>
              <a:rPr lang="en-US"/>
              <a:t>While the majority of those surveyed would continue to use a service regardless of commercial breaks, many prefer fewer interruptions with longer commercials</a:t>
            </a:r>
          </a:p>
        </p:txBody>
      </p:sp>
    </p:spTree>
    <p:extLst>
      <p:ext uri="{BB962C8B-B14F-4D97-AF65-F5344CB8AC3E}">
        <p14:creationId xmlns:p14="http://schemas.microsoft.com/office/powerpoint/2010/main" val="319853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97DFD4C-72C6-466E-995D-D568D4DC9130}"/>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3E9A940-8825-4F07-A4A0-4DFB2D6FB624}"/>
              </a:ext>
            </a:extLst>
          </p:cNvPr>
          <p:cNvSpPr txBox="1"/>
          <p:nvPr/>
        </p:nvSpPr>
        <p:spPr>
          <a:xfrm>
            <a:off x="132450" y="367408"/>
            <a:ext cx="11927097"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This holds true among younger AVOD users, although they prefer more ads of shorter lengths within a break</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5" name="Picture 14">
            <a:extLst>
              <a:ext uri="{FF2B5EF4-FFF2-40B4-BE49-F238E27FC236}">
                <a16:creationId xmlns:a16="http://schemas.microsoft.com/office/drawing/2014/main" id="{73C41783-53FC-4FC5-8A33-C211AA3449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C46AF77F-1A17-4367-A438-76FEE1E995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537CAD8-24C7-4F8A-AEF9-782ADAC88A4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Box 4">
            <a:extLst>
              <a:ext uri="{FF2B5EF4-FFF2-40B4-BE49-F238E27FC236}">
                <a16:creationId xmlns:a16="http://schemas.microsoft.com/office/drawing/2014/main" id="{B250FBB0-64BB-4610-9E37-E7CC9FB791DE}"/>
              </a:ext>
            </a:extLst>
          </p:cNvPr>
          <p:cNvSpPr txBox="1"/>
          <p:nvPr/>
        </p:nvSpPr>
        <p:spPr>
          <a:xfrm>
            <a:off x="1875989" y="1821702"/>
            <a:ext cx="84400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Likelihood To Continue Using AVOD Services Under Different Ad Scenarios, By Demo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a:ln>
                  <a:noFill/>
                </a:ln>
                <a:solidFill>
                  <a:srgbClr val="1F1A62"/>
                </a:solidFill>
                <a:effectLst/>
                <a:uLnTx/>
                <a:uFillTx/>
                <a:latin typeface="Helvetica" panose="020B0403020202020204" pitchFamily="34" charset="0"/>
                <a:ea typeface="+mn-ea"/>
                <a:cs typeface="+mn-cs"/>
              </a:rPr>
              <a:t>Among AVOD Users</a:t>
            </a:r>
          </a:p>
        </p:txBody>
      </p:sp>
      <p:graphicFrame>
        <p:nvGraphicFramePr>
          <p:cNvPr id="4" name="Chart 3">
            <a:extLst>
              <a:ext uri="{FF2B5EF4-FFF2-40B4-BE49-F238E27FC236}">
                <a16:creationId xmlns:a16="http://schemas.microsoft.com/office/drawing/2014/main" id="{E5D99588-9922-4746-B3DE-BBB2AD923046}"/>
              </a:ext>
            </a:extLst>
          </p:cNvPr>
          <p:cNvGraphicFramePr/>
          <p:nvPr>
            <p:extLst>
              <p:ext uri="{D42A27DB-BD31-4B8C-83A1-F6EECF244321}">
                <p14:modId xmlns:p14="http://schemas.microsoft.com/office/powerpoint/2010/main" val="4031608561"/>
              </p:ext>
            </p:extLst>
          </p:nvPr>
        </p:nvGraphicFramePr>
        <p:xfrm>
          <a:off x="-43037" y="2603500"/>
          <a:ext cx="3043490" cy="3157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a16="http://schemas.microsoft.com/office/drawing/2014/main" id="{D9CD363A-327F-4F08-9424-1832A7B606B9}"/>
              </a:ext>
            </a:extLst>
          </p:cNvPr>
          <p:cNvGraphicFramePr/>
          <p:nvPr>
            <p:extLst>
              <p:ext uri="{D42A27DB-BD31-4B8C-83A1-F6EECF244321}">
                <p14:modId xmlns:p14="http://schemas.microsoft.com/office/powerpoint/2010/main" val="766725485"/>
              </p:ext>
            </p:extLst>
          </p:nvPr>
        </p:nvGraphicFramePr>
        <p:xfrm>
          <a:off x="3026482" y="2603500"/>
          <a:ext cx="3043490" cy="3157984"/>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Connector 2">
            <a:extLst>
              <a:ext uri="{FF2B5EF4-FFF2-40B4-BE49-F238E27FC236}">
                <a16:creationId xmlns:a16="http://schemas.microsoft.com/office/drawing/2014/main" id="{6D45C6A6-32E7-4CDE-9FCB-1A64A8627C38}"/>
              </a:ext>
            </a:extLst>
          </p:cNvPr>
          <p:cNvCxnSpPr>
            <a:cxnSpLocks/>
          </p:cNvCxnSpPr>
          <p:nvPr/>
        </p:nvCxnSpPr>
        <p:spPr>
          <a:xfrm>
            <a:off x="6096001" y="2574074"/>
            <a:ext cx="0" cy="32168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41" name="Chart 40">
            <a:extLst>
              <a:ext uri="{FF2B5EF4-FFF2-40B4-BE49-F238E27FC236}">
                <a16:creationId xmlns:a16="http://schemas.microsoft.com/office/drawing/2014/main" id="{8579C996-7D17-4113-B280-FF0FD4C540EF}"/>
              </a:ext>
            </a:extLst>
          </p:cNvPr>
          <p:cNvGraphicFramePr/>
          <p:nvPr>
            <p:extLst>
              <p:ext uri="{D42A27DB-BD31-4B8C-83A1-F6EECF244321}">
                <p14:modId xmlns:p14="http://schemas.microsoft.com/office/powerpoint/2010/main" val="2970248547"/>
              </p:ext>
            </p:extLst>
          </p:nvPr>
        </p:nvGraphicFramePr>
        <p:xfrm>
          <a:off x="6122029" y="2603500"/>
          <a:ext cx="3043490" cy="31579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Chart 41">
            <a:extLst>
              <a:ext uri="{FF2B5EF4-FFF2-40B4-BE49-F238E27FC236}">
                <a16:creationId xmlns:a16="http://schemas.microsoft.com/office/drawing/2014/main" id="{F163A84A-A853-433D-8716-3DA37C0EFC75}"/>
              </a:ext>
            </a:extLst>
          </p:cNvPr>
          <p:cNvGraphicFramePr/>
          <p:nvPr>
            <p:extLst>
              <p:ext uri="{D42A27DB-BD31-4B8C-83A1-F6EECF244321}">
                <p14:modId xmlns:p14="http://schemas.microsoft.com/office/powerpoint/2010/main" val="3100727150"/>
              </p:ext>
            </p:extLst>
          </p:nvPr>
        </p:nvGraphicFramePr>
        <p:xfrm>
          <a:off x="9191547" y="2603500"/>
          <a:ext cx="3043490" cy="3157984"/>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0EB5A663-1ACF-430F-AF98-96C8809E2001}"/>
              </a:ext>
            </a:extLst>
          </p:cNvPr>
          <p:cNvSpPr txBox="1"/>
          <p:nvPr/>
        </p:nvSpPr>
        <p:spPr>
          <a:xfrm>
            <a:off x="873521" y="2368793"/>
            <a:ext cx="4279892" cy="276999"/>
          </a:xfrm>
          <a:prstGeom prst="rect">
            <a:avLst/>
          </a:prstGeom>
          <a:noFill/>
        </p:spPr>
        <p:txBody>
          <a:bodyPr wrap="square" rtlCol="0">
            <a:spAutoFit/>
          </a:bodyPr>
          <a:lstStyle/>
          <a:p>
            <a:pPr algn="ctr"/>
            <a:r>
              <a:rPr lang="en-US" sz="1200" b="1" u="sng">
                <a:solidFill>
                  <a:srgbClr val="1F1A62"/>
                </a:solidFill>
                <a:latin typeface="Helvetica" panose="020B0403020202020204" pitchFamily="34" charset="0"/>
              </a:rPr>
              <a:t>10 Commercials / Break, Each 6 Seconds Long</a:t>
            </a:r>
          </a:p>
        </p:txBody>
      </p:sp>
      <p:sp>
        <p:nvSpPr>
          <p:cNvPr id="43" name="TextBox 42">
            <a:extLst>
              <a:ext uri="{FF2B5EF4-FFF2-40B4-BE49-F238E27FC236}">
                <a16:creationId xmlns:a16="http://schemas.microsoft.com/office/drawing/2014/main" id="{4E5A5ED4-A51B-44D9-ACAC-AC02418347CD}"/>
              </a:ext>
            </a:extLst>
          </p:cNvPr>
          <p:cNvSpPr txBox="1"/>
          <p:nvPr/>
        </p:nvSpPr>
        <p:spPr>
          <a:xfrm>
            <a:off x="7077630" y="2393312"/>
            <a:ext cx="4279892" cy="276999"/>
          </a:xfrm>
          <a:prstGeom prst="rect">
            <a:avLst/>
          </a:prstGeom>
          <a:noFill/>
        </p:spPr>
        <p:txBody>
          <a:bodyPr wrap="square" rtlCol="0">
            <a:spAutoFit/>
          </a:bodyPr>
          <a:lstStyle/>
          <a:p>
            <a:pPr algn="ctr"/>
            <a:r>
              <a:rPr lang="en-US" sz="1200" b="1" u="sng">
                <a:solidFill>
                  <a:srgbClr val="1F1A62"/>
                </a:solidFill>
                <a:latin typeface="Helvetica" panose="020B0403020202020204" pitchFamily="34" charset="0"/>
              </a:rPr>
              <a:t>2 Commercials / Break, Each 30 Seconds Long</a:t>
            </a:r>
          </a:p>
        </p:txBody>
      </p:sp>
      <p:sp>
        <p:nvSpPr>
          <p:cNvPr id="44" name="Text Placeholder 3">
            <a:extLst>
              <a:ext uri="{FF2B5EF4-FFF2-40B4-BE49-F238E27FC236}">
                <a16:creationId xmlns:a16="http://schemas.microsoft.com/office/drawing/2014/main" id="{40B05C07-9538-4878-BC5A-F803C0E14FC9}"/>
              </a:ext>
            </a:extLst>
          </p:cNvPr>
          <p:cNvSpPr txBox="1">
            <a:spLocks/>
          </p:cNvSpPr>
          <p:nvPr/>
        </p:nvSpPr>
        <p:spPr>
          <a:xfrm>
            <a:off x="503094" y="6067751"/>
            <a:ext cx="11688906" cy="50783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Hub Entertainment Research via Cynopsis Media, 4/29/2020. Data based on Hub Entertainment Research survey of 2,000 TV consumers. Base = AVOD Users (n=799).Q. </a:t>
            </a:r>
            <a:r>
              <a:rPr kumimoji="0" lang="en-US" altLang="en-US" sz="900" b="0" i="1" u="none" strike="noStrike" kern="1200" cap="none" spc="0" normalizeH="0" baseline="0" noProof="0">
                <a:ln>
                  <a:noFill/>
                </a:ln>
                <a:solidFill>
                  <a:srgbClr val="1F1A62"/>
                </a:solidFill>
                <a:effectLst/>
                <a:uLnTx/>
                <a:uFillTx/>
                <a:latin typeface="Helvetica" panose="020B0604020202020204" pitchFamily="34" charset="0"/>
                <a:ea typeface="+mn-ea"/>
              </a:rPr>
              <a:t>Think again about the free online TV services with ads you said you use. Assume you were watching a half hour show on one of these services. And assume that there would be 3 commercial breaks in the show. Below we’ve listed different possibilities for the length and number of specific commercials in each commercial break. For each, tell us how you feel.</a:t>
            </a:r>
            <a:endPar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grpSp>
        <p:nvGrpSpPr>
          <p:cNvPr id="2" name="Group 1">
            <a:extLst>
              <a:ext uri="{FF2B5EF4-FFF2-40B4-BE49-F238E27FC236}">
                <a16:creationId xmlns:a16="http://schemas.microsoft.com/office/drawing/2014/main" id="{2D201E0B-E841-4DA1-9556-B8A751767685}"/>
              </a:ext>
            </a:extLst>
          </p:cNvPr>
          <p:cNvGrpSpPr/>
          <p:nvPr/>
        </p:nvGrpSpPr>
        <p:grpSpPr>
          <a:xfrm>
            <a:off x="2752591" y="5766262"/>
            <a:ext cx="6686818" cy="366227"/>
            <a:chOff x="2752591" y="5635634"/>
            <a:chExt cx="6686818" cy="366227"/>
          </a:xfrm>
        </p:grpSpPr>
        <p:graphicFrame>
          <p:nvGraphicFramePr>
            <p:cNvPr id="26" name="Chart 25">
              <a:extLst>
                <a:ext uri="{FF2B5EF4-FFF2-40B4-BE49-F238E27FC236}">
                  <a16:creationId xmlns:a16="http://schemas.microsoft.com/office/drawing/2014/main" id="{C28B966B-2C50-4F07-89FD-BD981C3F0065}"/>
                </a:ext>
              </a:extLst>
            </p:cNvPr>
            <p:cNvGraphicFramePr/>
            <p:nvPr>
              <p:extLst>
                <p:ext uri="{D42A27DB-BD31-4B8C-83A1-F6EECF244321}">
                  <p14:modId xmlns:p14="http://schemas.microsoft.com/office/powerpoint/2010/main" val="3892374564"/>
                </p:ext>
              </p:extLst>
            </p:nvPr>
          </p:nvGraphicFramePr>
          <p:xfrm>
            <a:off x="2752591" y="5635634"/>
            <a:ext cx="6686818" cy="366227"/>
          </p:xfrm>
          <a:graphic>
            <a:graphicData uri="http://schemas.openxmlformats.org/drawingml/2006/chart">
              <c:chart xmlns:c="http://schemas.openxmlformats.org/drawingml/2006/chart" xmlns:r="http://schemas.openxmlformats.org/officeDocument/2006/relationships" r:id="rId7"/>
            </a:graphicData>
          </a:graphic>
        </p:graphicFrame>
        <p:sp>
          <p:nvSpPr>
            <p:cNvPr id="27" name="Rectangle 26">
              <a:extLst>
                <a:ext uri="{FF2B5EF4-FFF2-40B4-BE49-F238E27FC236}">
                  <a16:creationId xmlns:a16="http://schemas.microsoft.com/office/drawing/2014/main" id="{F9EAF022-7479-4542-84F7-8880588D85D2}"/>
                </a:ext>
              </a:extLst>
            </p:cNvPr>
            <p:cNvSpPr/>
            <p:nvPr/>
          </p:nvSpPr>
          <p:spPr>
            <a:xfrm>
              <a:off x="3047649" y="5723329"/>
              <a:ext cx="142000" cy="150645"/>
            </a:xfrm>
            <a:prstGeom prst="rect">
              <a:avLst/>
            </a:prstGeom>
            <a:solidFill>
              <a:srgbClr val="1F1A62"/>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D4E21DC-7C84-463D-9C96-D8DB68DAA5AA}"/>
                </a:ext>
              </a:extLst>
            </p:cNvPr>
            <p:cNvSpPr/>
            <p:nvPr/>
          </p:nvSpPr>
          <p:spPr>
            <a:xfrm>
              <a:off x="4947129" y="5723329"/>
              <a:ext cx="142000" cy="150645"/>
            </a:xfrm>
            <a:prstGeom prst="rect">
              <a:avLst/>
            </a:prstGeom>
            <a:solidFill>
              <a:srgbClr val="00C0F3"/>
            </a:solidFill>
            <a:ln>
              <a:solidFill>
                <a:srgbClr val="00C0F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3DA2B5-A71B-479A-8842-6AA7E247A9F6}"/>
                </a:ext>
              </a:extLst>
            </p:cNvPr>
            <p:cNvSpPr/>
            <p:nvPr/>
          </p:nvSpPr>
          <p:spPr>
            <a:xfrm>
              <a:off x="7212667" y="5723329"/>
              <a:ext cx="142000" cy="150645"/>
            </a:xfrm>
            <a:prstGeom prst="rect">
              <a:avLst/>
            </a:prstGeom>
            <a:solidFill>
              <a:srgbClr val="E84A99"/>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66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8434B85-474D-43BB-B6A0-B2F1E3E2B64C}"/>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930B6C01-6E11-4027-ACF1-998D3DD0AD3C}"/>
              </a:ext>
            </a:extLst>
          </p:cNvPr>
          <p:cNvGraphicFramePr/>
          <p:nvPr>
            <p:extLst>
              <p:ext uri="{D42A27DB-BD31-4B8C-83A1-F6EECF244321}">
                <p14:modId xmlns:p14="http://schemas.microsoft.com/office/powerpoint/2010/main" val="1930933829"/>
              </p:ext>
            </p:extLst>
          </p:nvPr>
        </p:nvGraphicFramePr>
        <p:xfrm>
          <a:off x="2069172" y="1696160"/>
          <a:ext cx="8053657" cy="4633291"/>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93B6DC6D-4947-4EE2-80F5-747F246B5095}"/>
              </a:ext>
            </a:extLst>
          </p:cNvPr>
          <p:cNvCxnSpPr/>
          <p:nvPr/>
        </p:nvCxnSpPr>
        <p:spPr>
          <a:xfrm>
            <a:off x="3973380" y="5981131"/>
            <a:ext cx="4140994" cy="0"/>
          </a:xfrm>
          <a:prstGeom prst="line">
            <a:avLst/>
          </a:prstGeom>
          <a:ln>
            <a:solidFill>
              <a:srgbClr val="1F1A6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C0241F-C3F2-4EF2-AD20-1E6E82B53DA5}"/>
              </a:ext>
            </a:extLst>
          </p:cNvPr>
          <p:cNvCxnSpPr>
            <a:cxnSpLocks/>
          </p:cNvCxnSpPr>
          <p:nvPr/>
        </p:nvCxnSpPr>
        <p:spPr>
          <a:xfrm flipV="1">
            <a:off x="4060801" y="2431701"/>
            <a:ext cx="3947735" cy="1773089"/>
          </a:xfrm>
          <a:prstGeom prst="straightConnector1">
            <a:avLst/>
          </a:prstGeom>
          <a:ln>
            <a:solidFill>
              <a:srgbClr val="1F1A6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61F80C5-865F-4EDF-B090-52370E9B6E52}"/>
              </a:ext>
            </a:extLst>
          </p:cNvPr>
          <p:cNvSpPr txBox="1"/>
          <p:nvPr/>
        </p:nvSpPr>
        <p:spPr>
          <a:xfrm rot="20133441">
            <a:off x="4755160" y="3036273"/>
            <a:ext cx="182748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+120%</a:t>
            </a:r>
          </a:p>
        </p:txBody>
      </p:sp>
      <p:sp>
        <p:nvSpPr>
          <p:cNvPr id="13" name="Text Placeholder 3">
            <a:extLst>
              <a:ext uri="{FF2B5EF4-FFF2-40B4-BE49-F238E27FC236}">
                <a16:creationId xmlns:a16="http://schemas.microsoft.com/office/drawing/2014/main" id="{22761FE8-CAAA-41C7-9AE8-BEE45AAD4DE6}"/>
              </a:ext>
            </a:extLst>
          </p:cNvPr>
          <p:cNvSpPr txBox="1">
            <a:spLocks/>
          </p:cNvSpPr>
          <p:nvPr/>
        </p:nvSpPr>
        <p:spPr>
          <a:xfrm>
            <a:off x="476431" y="6359137"/>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Digital TV Research via Cynopsis Media (North American AVOD Revenues), May 19, 2020.</a:t>
            </a:r>
          </a:p>
        </p:txBody>
      </p:sp>
      <p:sp>
        <p:nvSpPr>
          <p:cNvPr id="14" name="TextBox 13">
            <a:extLst>
              <a:ext uri="{FF2B5EF4-FFF2-40B4-BE49-F238E27FC236}">
                <a16:creationId xmlns:a16="http://schemas.microsoft.com/office/drawing/2014/main" id="{C3E9A940-8825-4F07-A4A0-4DFB2D6FB624}"/>
              </a:ext>
            </a:extLst>
          </p:cNvPr>
          <p:cNvSpPr txBox="1"/>
          <p:nvPr/>
        </p:nvSpPr>
        <p:spPr>
          <a:xfrm>
            <a:off x="272434" y="273676"/>
            <a:ext cx="11343833" cy="83099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viewers turn to ad-supported video streaming options, advertisers are expected to make significant investments in AVOD over the next 5 years</a:t>
            </a:r>
            <a:endParaRPr kumimoji="0" lang="en-US"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5" name="Picture 14">
            <a:extLst>
              <a:ext uri="{FF2B5EF4-FFF2-40B4-BE49-F238E27FC236}">
                <a16:creationId xmlns:a16="http://schemas.microsoft.com/office/drawing/2014/main" id="{73C41783-53FC-4FC5-8A33-C211AA3449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C46AF77F-1A17-4367-A438-76FEE1E995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537CAD8-24C7-4F8A-AEF9-782ADAC88A4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TextBox 19">
            <a:extLst>
              <a:ext uri="{FF2B5EF4-FFF2-40B4-BE49-F238E27FC236}">
                <a16:creationId xmlns:a16="http://schemas.microsoft.com/office/drawing/2014/main" id="{D1A74BAC-8FD0-4715-9A69-E8B172475CE3}"/>
              </a:ext>
            </a:extLst>
          </p:cNvPr>
          <p:cNvSpPr txBox="1"/>
          <p:nvPr/>
        </p:nvSpPr>
        <p:spPr>
          <a:xfrm>
            <a:off x="272434" y="1196807"/>
            <a:ext cx="11446658" cy="338554"/>
          </a:xfrm>
          <a:prstGeom prst="rect">
            <a:avLst/>
          </a:prstGeom>
          <a:noFill/>
        </p:spPr>
        <p:txBody>
          <a:bodyPr wrap="square" rtlCol="0">
            <a:spAutoFit/>
          </a:bodyPr>
          <a:lstStyle>
            <a:defPPr>
              <a:defRPr lang="en-US"/>
            </a:defPPr>
            <a:lvl1pPr marL="285750" indent="-285750">
              <a:buBlip>
                <a:blip r:embed="rId4"/>
              </a:buBlip>
              <a:defRPr sz="1600">
                <a:solidFill>
                  <a:srgbClr val="1F1A62"/>
                </a:solidFill>
                <a:latin typeface="Helvetica" pitchFamily="2" charset="0"/>
              </a:defRPr>
            </a:lvl1pPr>
          </a:lstStyle>
          <a:p>
            <a:r>
              <a:rPr lang="en-US"/>
              <a:t>AVOD revenues are projected to increase </a:t>
            </a:r>
            <a:r>
              <a:rPr lang="en-US" b="1">
                <a:solidFill>
                  <a:srgbClr val="E84A99"/>
                </a:solidFill>
              </a:rPr>
              <a:t>120%</a:t>
            </a:r>
            <a:r>
              <a:rPr lang="en-US"/>
              <a:t> by 2025</a:t>
            </a:r>
          </a:p>
        </p:txBody>
      </p:sp>
    </p:spTree>
    <p:extLst>
      <p:ext uri="{BB962C8B-B14F-4D97-AF65-F5344CB8AC3E}">
        <p14:creationId xmlns:p14="http://schemas.microsoft.com/office/powerpoint/2010/main" val="35659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AD0D50-5F2C-4427-9A61-806FC96834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0" y="0"/>
            <a:ext cx="4533532"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838331" y="271362"/>
            <a:ext cx="7353670" cy="954107"/>
          </a:xfrm>
          <a:prstGeom prst="rect">
            <a:avLst/>
          </a:prstGeom>
        </p:spPr>
        <p:txBody>
          <a:bodyPr wrap="square">
            <a:spAutoFit/>
          </a:bodyPr>
          <a:lstStyle/>
          <a:p>
            <a:pPr lvl="0">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Summary: </a:t>
            </a:r>
            <a:r>
              <a:rPr lang="en-US" sz="2800" b="1">
                <a:solidFill>
                  <a:srgbClr val="E84A99"/>
                </a:solidFill>
                <a:latin typeface="Helvetica" pitchFamily="2" charset="0"/>
              </a:rPr>
              <a:t>Streaming Smart: Exploring Growth in TV-Tech &amp; Services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5F67BC5F-9D6C-4430-93A4-21657AF7B869}"/>
              </a:ext>
            </a:extLst>
          </p:cNvPr>
          <p:cNvSpPr/>
          <p:nvPr/>
        </p:nvSpPr>
        <p:spPr>
          <a:xfrm>
            <a:off x="4838331" y="1563220"/>
            <a:ext cx="7150469" cy="3785652"/>
          </a:xfrm>
          <a:prstGeom prst="rect">
            <a:avLst/>
          </a:prstGeom>
        </p:spPr>
        <p:txBody>
          <a:bodyPr wrap="square" anchor="t">
            <a:spAutoFit/>
          </a:bodyPr>
          <a:lstStyle/>
          <a:p>
            <a:pPr marL="285750" indent="-285750">
              <a:buBlip>
                <a:blip r:embed="rId4"/>
              </a:buBlip>
              <a:defRPr/>
            </a:pPr>
            <a:r>
              <a:rPr kumimoji="0" lang="en-US" sz="1800" b="1" i="0" u="none" strike="noStrike" kern="1200" cap="none" spc="0" normalizeH="0" baseline="0" noProof="0">
                <a:ln>
                  <a:noFill/>
                </a:ln>
                <a:solidFill>
                  <a:srgbClr val="002060"/>
                </a:solidFill>
                <a:effectLst/>
                <a:uLnTx/>
                <a:uFillTx/>
                <a:latin typeface="Helvetica"/>
                <a:cs typeface="Helvetica"/>
              </a:rPr>
              <a:t>With more time to spare, many have been spending their quarantine </a:t>
            </a:r>
            <a:r>
              <a:rPr lang="en-US" b="1">
                <a:solidFill>
                  <a:srgbClr val="002060"/>
                </a:solidFill>
                <a:latin typeface="Helvetica"/>
                <a:cs typeface="Helvetica"/>
              </a:rPr>
              <a:t>exploring new</a:t>
            </a:r>
            <a:r>
              <a:rPr kumimoji="0" lang="en-US" sz="1800" b="1" i="0" u="none" strike="noStrike" kern="1200" cap="none" spc="0" normalizeH="0" baseline="0" noProof="0">
                <a:ln>
                  <a:noFill/>
                </a:ln>
                <a:solidFill>
                  <a:srgbClr val="002060"/>
                </a:solidFill>
                <a:effectLst/>
                <a:uLnTx/>
                <a:uFillTx/>
                <a:latin typeface="Helvetica"/>
                <a:cs typeface="Helvetica"/>
              </a:rPr>
              <a:t> forms of media and learning about new features on their video devices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2800" b="1">
              <a:solidFill>
                <a:srgbClr val="002060"/>
              </a:solidFill>
              <a:latin typeface="Helvetica" panose="020B0403020202020204" pitchFamily="34" charset="0"/>
            </a:endParaRPr>
          </a:p>
          <a:p>
            <a:pPr marL="285750" lvl="0" indent="-285750">
              <a:buBlip>
                <a:blip r:embed="rId4"/>
              </a:buBlip>
              <a:defRPr/>
            </a:pPr>
            <a:r>
              <a:rPr lang="en-US" b="1">
                <a:solidFill>
                  <a:srgbClr val="002060"/>
                </a:solidFill>
                <a:latin typeface="Helvetica" panose="020B0403020202020204" pitchFamily="34" charset="0"/>
              </a:rPr>
              <a:t>Usage is up across most devices, with Smart TVs and connected devices seeing the biggest jumps as people devote even more time to video streaming</a:t>
            </a:r>
          </a:p>
          <a:p>
            <a:pPr marL="285750" lvl="0" indent="-285750">
              <a:buBlip>
                <a:blip r:embed="rId4"/>
              </a:buBlip>
              <a:defRPr/>
            </a:pPr>
            <a:endParaRPr lang="en-US" sz="2800" b="1">
              <a:solidFill>
                <a:srgbClr val="002060"/>
              </a:solidFill>
              <a:latin typeface="Helvetica" panose="020B0403020202020204" pitchFamily="34" charset="0"/>
            </a:endParaRPr>
          </a:p>
          <a:p>
            <a:pPr marL="285750" indent="-285750">
              <a:buBlip>
                <a:blip r:embed="rId4"/>
              </a:buBlip>
              <a:defRPr/>
            </a:pPr>
            <a:r>
              <a:rPr lang="en-US" b="1">
                <a:solidFill>
                  <a:srgbClr val="002060"/>
                </a:solidFill>
                <a:latin typeface="Helvetica"/>
                <a:cs typeface="Helvetica"/>
              </a:rPr>
              <a:t>Consumers have ramped up viewing on both paid SVOD services and free AVOD services, giving advertisers the opportunity to reach consumers in this increasingly relevant format</a:t>
            </a:r>
            <a:endParaRPr lang="en-US" sz="1800" b="1" i="0" u="none" strike="noStrike" kern="1200" cap="none" spc="0" normalizeH="0" baseline="0" noProof="0">
              <a:ln>
                <a:noFill/>
              </a:ln>
              <a:solidFill>
                <a:srgbClr val="002060"/>
              </a:solidFill>
              <a:effectLst/>
              <a:uLnTx/>
              <a:uFillTx/>
              <a:latin typeface="Helvetica" panose="020B0403020202020204" pitchFamily="34" charset="0"/>
              <a:cs typeface="Helvetica"/>
            </a:endParaRPr>
          </a:p>
        </p:txBody>
      </p:sp>
    </p:spTree>
    <p:extLst>
      <p:ext uri="{BB962C8B-B14F-4D97-AF65-F5344CB8AC3E}">
        <p14:creationId xmlns:p14="http://schemas.microsoft.com/office/powerpoint/2010/main" val="325477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599924" y="462813"/>
            <a:ext cx="583819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1A62"/>
                </a:solidFill>
                <a:effectLst/>
                <a:uLnTx/>
                <a:uFillTx/>
                <a:latin typeface="Helvetica" pitchFamily="2" charset="0"/>
                <a:ea typeface="+mn-ea"/>
                <a:cs typeface="+mn-cs"/>
              </a:rPr>
              <a:t>Contents</a:t>
            </a:r>
          </a:p>
        </p:txBody>
      </p:sp>
      <p:sp>
        <p:nvSpPr>
          <p:cNvPr id="22" name="Rectangle 21">
            <a:hlinkClick r:id="" action="ppaction://noaction"/>
            <a:extLst>
              <a:ext uri="{FF2B5EF4-FFF2-40B4-BE49-F238E27FC236}">
                <a16:creationId xmlns:a16="http://schemas.microsoft.com/office/drawing/2014/main" id="{5662B8C0-2D15-4CC0-B90F-4D03E5D80DCC}"/>
              </a:ext>
            </a:extLst>
          </p:cNvPr>
          <p:cNvSpPr/>
          <p:nvPr/>
        </p:nvSpPr>
        <p:spPr>
          <a:xfrm>
            <a:off x="687206" y="4689181"/>
            <a:ext cx="5349240"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38E4E64-8304-4F05-BE28-54FBE3786229}"/>
              </a:ext>
            </a:extLst>
          </p:cNvPr>
          <p:cNvSpPr txBox="1"/>
          <p:nvPr/>
        </p:nvSpPr>
        <p:spPr>
          <a:xfrm>
            <a:off x="738997" y="4781756"/>
            <a:ext cx="42691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4</a:t>
            </a:r>
          </a:p>
        </p:txBody>
      </p:sp>
      <p:sp>
        <p:nvSpPr>
          <p:cNvPr id="3" name="Rectangle 2">
            <a:hlinkClick r:id="rId2" action="ppaction://hlinksldjump"/>
            <a:extLst>
              <a:ext uri="{FF2B5EF4-FFF2-40B4-BE49-F238E27FC236}">
                <a16:creationId xmlns:a16="http://schemas.microsoft.com/office/drawing/2014/main" id="{E0770FBE-2F7B-4124-AD1B-4C6E820FDFBE}"/>
              </a:ext>
            </a:extLst>
          </p:cNvPr>
          <p:cNvSpPr/>
          <p:nvPr/>
        </p:nvSpPr>
        <p:spPr>
          <a:xfrm>
            <a:off x="1172968" y="4827923"/>
            <a:ext cx="3516625" cy="584775"/>
          </a:xfrm>
          <a:prstGeom prst="rect">
            <a:avLst/>
          </a:prstGeom>
        </p:spPr>
        <p:txBody>
          <a:bodyPr wrap="square">
            <a:spAutoFit/>
          </a:bodyPr>
          <a:lstStyle/>
          <a:p>
            <a:r>
              <a:rPr lang="en-US" sz="1600" b="1" dirty="0">
                <a:solidFill>
                  <a:srgbClr val="1F1A62"/>
                </a:solidFill>
                <a:latin typeface="Helvetica" pitchFamily="2" charset="0"/>
              </a:rPr>
              <a:t>Content As The Driving Force For Video Streamers</a:t>
            </a:r>
          </a:p>
        </p:txBody>
      </p:sp>
      <p:sp>
        <p:nvSpPr>
          <p:cNvPr id="32" name="Rectangle 31">
            <a:hlinkClick r:id="" action="ppaction://noaction"/>
            <a:extLst>
              <a:ext uri="{FF2B5EF4-FFF2-40B4-BE49-F238E27FC236}">
                <a16:creationId xmlns:a16="http://schemas.microsoft.com/office/drawing/2014/main" id="{41435D2A-5CC2-4B0D-A23C-0718D960A784}"/>
              </a:ext>
            </a:extLst>
          </p:cNvPr>
          <p:cNvSpPr/>
          <p:nvPr/>
        </p:nvSpPr>
        <p:spPr>
          <a:xfrm>
            <a:off x="689513" y="1924091"/>
            <a:ext cx="5349240"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F7933F0-B6B0-499A-9322-8D04709157A0}"/>
              </a:ext>
            </a:extLst>
          </p:cNvPr>
          <p:cNvSpPr txBox="1"/>
          <p:nvPr/>
        </p:nvSpPr>
        <p:spPr>
          <a:xfrm>
            <a:off x="736550" y="201666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1</a:t>
            </a:r>
          </a:p>
        </p:txBody>
      </p:sp>
      <p:sp>
        <p:nvSpPr>
          <p:cNvPr id="38" name="Rectangle 37">
            <a:hlinkClick r:id="rId3" action="ppaction://hlinksldjump"/>
            <a:extLst>
              <a:ext uri="{FF2B5EF4-FFF2-40B4-BE49-F238E27FC236}">
                <a16:creationId xmlns:a16="http://schemas.microsoft.com/office/drawing/2014/main" id="{9E0F203F-346B-4008-8A8E-221BACC05B2B}"/>
              </a:ext>
            </a:extLst>
          </p:cNvPr>
          <p:cNvSpPr/>
          <p:nvPr/>
        </p:nvSpPr>
        <p:spPr>
          <a:xfrm>
            <a:off x="1136436" y="2185943"/>
            <a:ext cx="490231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itchFamily="2" charset="0"/>
                <a:ea typeface="+mn-ea"/>
                <a:cs typeface="+mn-cs"/>
              </a:rPr>
              <a:t>What You’ll Learn</a:t>
            </a:r>
            <a:endPar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64" name="Rectangle 63">
            <a:hlinkClick r:id="" action="ppaction://noaction"/>
            <a:extLst>
              <a:ext uri="{FF2B5EF4-FFF2-40B4-BE49-F238E27FC236}">
                <a16:creationId xmlns:a16="http://schemas.microsoft.com/office/drawing/2014/main" id="{88577AC2-8349-4687-BB11-12F6409F32BA}"/>
              </a:ext>
            </a:extLst>
          </p:cNvPr>
          <p:cNvSpPr/>
          <p:nvPr/>
        </p:nvSpPr>
        <p:spPr>
          <a:xfrm>
            <a:off x="6096000" y="1924091"/>
            <a:ext cx="5346343"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12300822-F1C1-4E85-A740-7D9581868BE5}"/>
              </a:ext>
            </a:extLst>
          </p:cNvPr>
          <p:cNvSpPr txBox="1"/>
          <p:nvPr/>
        </p:nvSpPr>
        <p:spPr>
          <a:xfrm>
            <a:off x="6108362" y="201666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5</a:t>
            </a:r>
          </a:p>
        </p:txBody>
      </p:sp>
      <p:sp>
        <p:nvSpPr>
          <p:cNvPr id="5" name="Rectangle 4">
            <a:hlinkClick r:id="rId4" action="ppaction://hlinksldjump"/>
            <a:extLst>
              <a:ext uri="{FF2B5EF4-FFF2-40B4-BE49-F238E27FC236}">
                <a16:creationId xmlns:a16="http://schemas.microsoft.com/office/drawing/2014/main" id="{1240B111-60C5-4638-822D-5071226F3931}"/>
              </a:ext>
            </a:extLst>
          </p:cNvPr>
          <p:cNvSpPr/>
          <p:nvPr/>
        </p:nvSpPr>
        <p:spPr>
          <a:xfrm>
            <a:off x="6577858" y="2062833"/>
            <a:ext cx="4864485" cy="584775"/>
          </a:xfrm>
          <a:prstGeom prst="rect">
            <a:avLst/>
          </a:prstGeom>
        </p:spPr>
        <p:txBody>
          <a:bodyPr wrap="square">
            <a:spAutoFit/>
          </a:bodyPr>
          <a:lstStyle/>
          <a:p>
            <a:r>
              <a:rPr lang="en-US" sz="1600" b="1" dirty="0">
                <a:solidFill>
                  <a:srgbClr val="1F1A62"/>
                </a:solidFill>
                <a:latin typeface="Helvetica" pitchFamily="2" charset="0"/>
              </a:rPr>
              <a:t>Indicators of What Lies Ahead for Consumer Behavior &amp; Advertiser Opportunity</a:t>
            </a:r>
          </a:p>
        </p:txBody>
      </p:sp>
      <p:sp>
        <p:nvSpPr>
          <p:cNvPr id="33" name="Rectangle 32">
            <a:hlinkClick r:id="" action="ppaction://noaction"/>
            <a:extLst>
              <a:ext uri="{FF2B5EF4-FFF2-40B4-BE49-F238E27FC236}">
                <a16:creationId xmlns:a16="http://schemas.microsoft.com/office/drawing/2014/main" id="{3FBE39E5-C72C-4F3D-B70C-EE1A165D068E}"/>
              </a:ext>
            </a:extLst>
          </p:cNvPr>
          <p:cNvSpPr/>
          <p:nvPr/>
        </p:nvSpPr>
        <p:spPr>
          <a:xfrm>
            <a:off x="689513" y="2845788"/>
            <a:ext cx="5349240"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F3BD5574-98AC-41F5-85EE-251CA685BDEE}"/>
              </a:ext>
            </a:extLst>
          </p:cNvPr>
          <p:cNvSpPr txBox="1"/>
          <p:nvPr/>
        </p:nvSpPr>
        <p:spPr>
          <a:xfrm>
            <a:off x="736550" y="2938363"/>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2</a:t>
            </a:r>
          </a:p>
        </p:txBody>
      </p:sp>
      <p:sp>
        <p:nvSpPr>
          <p:cNvPr id="27" name="Rectangle 26">
            <a:hlinkClick r:id="rId5" action="ppaction://hlinksldjump"/>
            <a:extLst>
              <a:ext uri="{FF2B5EF4-FFF2-40B4-BE49-F238E27FC236}">
                <a16:creationId xmlns:a16="http://schemas.microsoft.com/office/drawing/2014/main" id="{9E0F203F-346B-4008-8A8E-221BACC05B2B}"/>
              </a:ext>
            </a:extLst>
          </p:cNvPr>
          <p:cNvSpPr/>
          <p:nvPr/>
        </p:nvSpPr>
        <p:spPr>
          <a:xfrm>
            <a:off x="1136436" y="2984530"/>
            <a:ext cx="4902317" cy="584775"/>
          </a:xfrm>
          <a:prstGeom prst="rect">
            <a:avLst/>
          </a:prstGeom>
        </p:spPr>
        <p:txBody>
          <a:bodyPr wrap="square">
            <a:spAutoFit/>
          </a:bodyPr>
          <a:lstStyle/>
          <a:p>
            <a:pPr lvl="0">
              <a:defRPr/>
            </a:pPr>
            <a:r>
              <a:rPr lang="en-US" sz="1600" b="1" dirty="0">
                <a:solidFill>
                  <a:srgbClr val="1F1A62"/>
                </a:solidFill>
                <a:latin typeface="Helvetica" pitchFamily="2" charset="0"/>
              </a:rPr>
              <a:t>How COVID-19 Has Impacted Video </a:t>
            </a:r>
          </a:p>
          <a:p>
            <a:pPr lvl="0">
              <a:defRPr/>
            </a:pPr>
            <a:r>
              <a:rPr lang="en-US" sz="1600" b="1" dirty="0">
                <a:solidFill>
                  <a:srgbClr val="1F1A62"/>
                </a:solidFill>
                <a:latin typeface="Helvetica" pitchFamily="2" charset="0"/>
              </a:rPr>
              <a:t>Streaming Behaviors</a:t>
            </a:r>
          </a:p>
        </p:txBody>
      </p:sp>
      <p:sp>
        <p:nvSpPr>
          <p:cNvPr id="25" name="Rectangle 24">
            <a:hlinkClick r:id="" action="ppaction://noaction"/>
            <a:extLst>
              <a:ext uri="{FF2B5EF4-FFF2-40B4-BE49-F238E27FC236}">
                <a16:creationId xmlns:a16="http://schemas.microsoft.com/office/drawing/2014/main" id="{00EEB3A9-A93D-4A06-93E0-DD62DC2EB158}"/>
              </a:ext>
            </a:extLst>
          </p:cNvPr>
          <p:cNvSpPr/>
          <p:nvPr/>
        </p:nvSpPr>
        <p:spPr>
          <a:xfrm>
            <a:off x="6105181" y="2845788"/>
            <a:ext cx="5349240"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AC59483-C1C2-4C3B-85BD-32EE53B61E98}"/>
              </a:ext>
            </a:extLst>
          </p:cNvPr>
          <p:cNvSpPr txBox="1"/>
          <p:nvPr/>
        </p:nvSpPr>
        <p:spPr>
          <a:xfrm>
            <a:off x="6156972" y="2938363"/>
            <a:ext cx="42691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6</a:t>
            </a:r>
          </a:p>
        </p:txBody>
      </p:sp>
      <p:sp>
        <p:nvSpPr>
          <p:cNvPr id="29" name="Rectangle 28">
            <a:hlinkClick r:id="rId6" action="ppaction://hlinksldjump"/>
            <a:extLst>
              <a:ext uri="{FF2B5EF4-FFF2-40B4-BE49-F238E27FC236}">
                <a16:creationId xmlns:a16="http://schemas.microsoft.com/office/drawing/2014/main" id="{A665DE16-3093-44DB-8080-C530241EF8B4}"/>
              </a:ext>
            </a:extLst>
          </p:cNvPr>
          <p:cNvSpPr/>
          <p:nvPr/>
        </p:nvSpPr>
        <p:spPr>
          <a:xfrm>
            <a:off x="6544780" y="3107640"/>
            <a:ext cx="4864485" cy="338554"/>
          </a:xfrm>
          <a:prstGeom prst="rect">
            <a:avLst/>
          </a:prstGeom>
        </p:spPr>
        <p:txBody>
          <a:bodyPr wrap="square">
            <a:spAutoFit/>
          </a:bodyPr>
          <a:lstStyle/>
          <a:p>
            <a:r>
              <a:rPr lang="en-US" sz="1600" b="1" dirty="0">
                <a:solidFill>
                  <a:srgbClr val="1F1A62"/>
                </a:solidFill>
                <a:latin typeface="Helvetica" pitchFamily="2" charset="0"/>
              </a:rPr>
              <a:t>Key Takeaways For Marketers</a:t>
            </a:r>
          </a:p>
        </p:txBody>
      </p:sp>
      <p:sp>
        <p:nvSpPr>
          <p:cNvPr id="34" name="Rectangle 33">
            <a:hlinkClick r:id="" action="ppaction://noaction"/>
            <a:extLst>
              <a:ext uri="{FF2B5EF4-FFF2-40B4-BE49-F238E27FC236}">
                <a16:creationId xmlns:a16="http://schemas.microsoft.com/office/drawing/2014/main" id="{803108AD-CE54-4553-B12B-47A8A3C4E834}"/>
              </a:ext>
            </a:extLst>
          </p:cNvPr>
          <p:cNvSpPr/>
          <p:nvPr/>
        </p:nvSpPr>
        <p:spPr>
          <a:xfrm>
            <a:off x="689513" y="3767485"/>
            <a:ext cx="5349240" cy="86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752EC354-E5F2-48AA-AB37-5381C0758D64}"/>
              </a:ext>
            </a:extLst>
          </p:cNvPr>
          <p:cNvSpPr txBox="1"/>
          <p:nvPr/>
        </p:nvSpPr>
        <p:spPr>
          <a:xfrm>
            <a:off x="736550" y="386006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3</a:t>
            </a:r>
          </a:p>
        </p:txBody>
      </p:sp>
      <p:sp>
        <p:nvSpPr>
          <p:cNvPr id="65" name="Rectangle 64">
            <a:hlinkClick r:id="" action="ppaction://noaction"/>
            <a:extLst>
              <a:ext uri="{FF2B5EF4-FFF2-40B4-BE49-F238E27FC236}">
                <a16:creationId xmlns:a16="http://schemas.microsoft.com/office/drawing/2014/main" id="{9D368DFE-25BF-4A3C-8861-2D80FC04904C}"/>
              </a:ext>
            </a:extLst>
          </p:cNvPr>
          <p:cNvSpPr/>
          <p:nvPr/>
        </p:nvSpPr>
        <p:spPr>
          <a:xfrm>
            <a:off x="6094403" y="3767485"/>
            <a:ext cx="5349240" cy="86225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4CA4402C-7DBA-4AFE-B3C4-91595657DBD9}"/>
              </a:ext>
            </a:extLst>
          </p:cNvPr>
          <p:cNvSpPr txBox="1"/>
          <p:nvPr/>
        </p:nvSpPr>
        <p:spPr>
          <a:xfrm>
            <a:off x="6141440" y="386006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E84A99"/>
                </a:solidFill>
                <a:effectLst/>
                <a:uLnTx/>
                <a:uFillTx/>
                <a:latin typeface="Helvetica" pitchFamily="2" charset="0"/>
                <a:ea typeface="+mn-ea"/>
                <a:cs typeface="+mn-cs"/>
              </a:rPr>
              <a:t>7</a:t>
            </a:r>
          </a:p>
        </p:txBody>
      </p:sp>
      <p:sp>
        <p:nvSpPr>
          <p:cNvPr id="28" name="Rectangle 27">
            <a:hlinkClick r:id="rId7" action="ppaction://hlinksldjump"/>
            <a:extLst>
              <a:ext uri="{FF2B5EF4-FFF2-40B4-BE49-F238E27FC236}">
                <a16:creationId xmlns:a16="http://schemas.microsoft.com/office/drawing/2014/main" id="{9E0F203F-346B-4008-8A8E-221BACC05B2B}"/>
              </a:ext>
            </a:extLst>
          </p:cNvPr>
          <p:cNvSpPr/>
          <p:nvPr/>
        </p:nvSpPr>
        <p:spPr>
          <a:xfrm>
            <a:off x="1136436" y="3906227"/>
            <a:ext cx="4902317" cy="584775"/>
          </a:xfrm>
          <a:prstGeom prst="rect">
            <a:avLst/>
          </a:prstGeom>
        </p:spPr>
        <p:txBody>
          <a:bodyPr wrap="square">
            <a:spAutoFit/>
          </a:bodyPr>
          <a:lstStyle/>
          <a:p>
            <a:pPr lvl="0">
              <a:defRPr/>
            </a:pPr>
            <a:r>
              <a:rPr lang="en-US" sz="1600" b="1" dirty="0">
                <a:solidFill>
                  <a:srgbClr val="1F1A62"/>
                </a:solidFill>
                <a:latin typeface="Helvetica" pitchFamily="2" charset="0"/>
              </a:rPr>
              <a:t>Streaming Smart: Exploring Growth in </a:t>
            </a:r>
          </a:p>
          <a:p>
            <a:pPr lvl="0">
              <a:defRPr/>
            </a:pPr>
            <a:r>
              <a:rPr lang="en-US" sz="1600" b="1" dirty="0">
                <a:solidFill>
                  <a:srgbClr val="1F1A62"/>
                </a:solidFill>
                <a:latin typeface="Helvetica" pitchFamily="2" charset="0"/>
              </a:rPr>
              <a:t>TV-Tech &amp; Services</a:t>
            </a:r>
          </a:p>
        </p:txBody>
      </p:sp>
      <p:sp>
        <p:nvSpPr>
          <p:cNvPr id="31" name="Rectangle 30">
            <a:hlinkClick r:id="rId8" action="ppaction://hlinksldjump"/>
            <a:extLst>
              <a:ext uri="{FF2B5EF4-FFF2-40B4-BE49-F238E27FC236}">
                <a16:creationId xmlns:a16="http://schemas.microsoft.com/office/drawing/2014/main" id="{541DD364-FE12-4A4C-BA27-E3102253B0D2}"/>
              </a:ext>
            </a:extLst>
          </p:cNvPr>
          <p:cNvSpPr/>
          <p:nvPr/>
        </p:nvSpPr>
        <p:spPr>
          <a:xfrm>
            <a:off x="6624895" y="3906227"/>
            <a:ext cx="4864485" cy="584775"/>
          </a:xfrm>
          <a:prstGeom prst="rect">
            <a:avLst/>
          </a:prstGeom>
        </p:spPr>
        <p:txBody>
          <a:bodyPr wrap="square">
            <a:spAutoFit/>
          </a:bodyPr>
          <a:lstStyle/>
          <a:p>
            <a:r>
              <a:rPr lang="en-US" sz="1600" b="1" dirty="0">
                <a:solidFill>
                  <a:schemeClr val="bg1"/>
                </a:solidFill>
                <a:latin typeface="Helvetica" pitchFamily="2" charset="0"/>
              </a:rPr>
              <a:t>Members Exclusive Section</a:t>
            </a:r>
          </a:p>
          <a:p>
            <a:r>
              <a:rPr lang="en-US" sz="1600" dirty="0">
                <a:solidFill>
                  <a:schemeClr val="bg1"/>
                </a:solidFill>
                <a:latin typeface="Helvetica" pitchFamily="2" charset="0"/>
              </a:rPr>
              <a:t>Video Streaming Services Directory</a:t>
            </a:r>
          </a:p>
        </p:txBody>
      </p:sp>
    </p:spTree>
    <p:extLst>
      <p:ext uri="{BB962C8B-B14F-4D97-AF65-F5344CB8AC3E}">
        <p14:creationId xmlns:p14="http://schemas.microsoft.com/office/powerpoint/2010/main" val="1460676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11E24-0B7E-F145-9B34-6C1E832C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760" y="0"/>
            <a:ext cx="8922890" cy="5194998"/>
          </a:xfrm>
          <a:prstGeom prst="rect">
            <a:avLst/>
          </a:prstGeom>
        </p:spPr>
      </p:pic>
      <p:cxnSp>
        <p:nvCxnSpPr>
          <p:cNvPr id="8" name="Straight Connector 7">
            <a:extLst>
              <a:ext uri="{FF2B5EF4-FFF2-40B4-BE49-F238E27FC236}">
                <a16:creationId xmlns:a16="http://schemas.microsoft.com/office/drawing/2014/main" id="{01D38475-14B3-498E-8337-430E2186AC36}"/>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AFA321F-70E4-43DB-8C96-0F72FC20BBD3}"/>
              </a:ext>
            </a:extLst>
          </p:cNvPr>
          <p:cNvSpPr txBox="1"/>
          <p:nvPr/>
        </p:nvSpPr>
        <p:spPr>
          <a:xfrm>
            <a:off x="382082" y="3434080"/>
            <a:ext cx="7345099" cy="1261884"/>
          </a:xfrm>
          <a:prstGeom prst="rect">
            <a:avLst/>
          </a:prstGeom>
          <a:noFill/>
        </p:spPr>
        <p:txBody>
          <a:bodyPr wrap="square" rtlCol="0">
            <a:spAutoFit/>
          </a:bodyPr>
          <a:lstStyle/>
          <a:p>
            <a:pPr lvl="0">
              <a:defRPr/>
            </a:pPr>
            <a:r>
              <a:rPr lang="en-US" sz="3800" b="1">
                <a:solidFill>
                  <a:prstClr val="white"/>
                </a:solidFill>
                <a:latin typeface="Helvetica" pitchFamily="2" charset="0"/>
              </a:rPr>
              <a:t>Content As The Driving Force For Video Streamers</a:t>
            </a:r>
          </a:p>
        </p:txBody>
      </p:sp>
    </p:spTree>
    <p:extLst>
      <p:ext uri="{BB962C8B-B14F-4D97-AF65-F5344CB8AC3E}">
        <p14:creationId xmlns:p14="http://schemas.microsoft.com/office/powerpoint/2010/main" val="2327245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154586" y="195015"/>
            <a:ext cx="1144665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1A62"/>
                </a:solidFill>
                <a:latin typeface="Helvetica" pitchFamily="2" charset="0"/>
              </a:rPr>
              <a:t>Content has long been a powerful driving factor for subscribers looking to add a paid streaming service to their lineup </a:t>
            </a:r>
            <a:endParaRPr kumimoji="0" lang="en-US" sz="24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338D239D-E6E2-45FA-88AF-BB78DD6BA1E3}"/>
              </a:ext>
            </a:extLst>
          </p:cNvPr>
          <p:cNvSpPr txBox="1"/>
          <p:nvPr/>
        </p:nvSpPr>
        <p:spPr>
          <a:xfrm>
            <a:off x="154585" y="1206967"/>
            <a:ext cx="11446658" cy="338554"/>
          </a:xfrm>
          <a:prstGeom prst="rect">
            <a:avLst/>
          </a:prstGeom>
          <a:noFill/>
        </p:spPr>
        <p:txBody>
          <a:bodyPr wrap="square" rtlCol="0">
            <a:spAutoFit/>
          </a:bodyPr>
          <a:lstStyle>
            <a:defPPr>
              <a:defRPr lang="en-US"/>
            </a:defPPr>
            <a:lvl1pPr marL="285750" indent="-285750">
              <a:buBlip>
                <a:blip r:embed="rId2"/>
              </a:buBlip>
              <a:defRPr sz="1600">
                <a:solidFill>
                  <a:srgbClr val="1F1A62"/>
                </a:solidFill>
                <a:latin typeface="Helvetica" pitchFamily="2" charset="0"/>
              </a:defRPr>
            </a:lvl1pPr>
          </a:lstStyle>
          <a:p>
            <a:r>
              <a:rPr lang="en-US"/>
              <a:t>The top 4 reasons people say they will add additional services all relate to content</a:t>
            </a:r>
          </a:p>
        </p:txBody>
      </p:sp>
      <p:pic>
        <p:nvPicPr>
          <p:cNvPr id="14" name="Picture 13">
            <a:extLst>
              <a:ext uri="{FF2B5EF4-FFF2-40B4-BE49-F238E27FC236}">
                <a16:creationId xmlns:a16="http://schemas.microsoft.com/office/drawing/2014/main" id="{BE375D3E-FF90-4F3E-B433-EA8AAA4B96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E7FD6E71-F3C5-4777-8E71-A66B3C479AB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373BA2DE-F344-41B3-A564-1E66D9DED66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1" name="Chart 10">
            <a:extLst>
              <a:ext uri="{FF2B5EF4-FFF2-40B4-BE49-F238E27FC236}">
                <a16:creationId xmlns:a16="http://schemas.microsoft.com/office/drawing/2014/main" id="{08A656C8-598C-4D12-8993-C2D163D4BBED}"/>
              </a:ext>
            </a:extLst>
          </p:cNvPr>
          <p:cNvGraphicFramePr/>
          <p:nvPr>
            <p:extLst>
              <p:ext uri="{D42A27DB-BD31-4B8C-83A1-F6EECF244321}">
                <p14:modId xmlns:p14="http://schemas.microsoft.com/office/powerpoint/2010/main" val="2565052197"/>
              </p:ext>
            </p:extLst>
          </p:nvPr>
        </p:nvGraphicFramePr>
        <p:xfrm>
          <a:off x="168310" y="1810277"/>
          <a:ext cx="11855381" cy="4168086"/>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71DECF9D-A1CB-4EA1-8882-370F471D1D91}"/>
              </a:ext>
            </a:extLst>
          </p:cNvPr>
          <p:cNvSpPr/>
          <p:nvPr/>
        </p:nvSpPr>
        <p:spPr>
          <a:xfrm>
            <a:off x="458458" y="6328173"/>
            <a:ext cx="6096000" cy="2308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Nielsen Total Audience Report, Q3 2019.</a:t>
            </a:r>
          </a:p>
        </p:txBody>
      </p:sp>
      <p:grpSp>
        <p:nvGrpSpPr>
          <p:cNvPr id="12" name="Group 11">
            <a:extLst>
              <a:ext uri="{FF2B5EF4-FFF2-40B4-BE49-F238E27FC236}">
                <a16:creationId xmlns:a16="http://schemas.microsoft.com/office/drawing/2014/main" id="{32127EA6-6439-4523-8864-C4A2B60A5BF3}"/>
              </a:ext>
            </a:extLst>
          </p:cNvPr>
          <p:cNvGrpSpPr/>
          <p:nvPr/>
        </p:nvGrpSpPr>
        <p:grpSpPr>
          <a:xfrm>
            <a:off x="4324183" y="6023221"/>
            <a:ext cx="3891794" cy="276999"/>
            <a:chOff x="4672640" y="5910881"/>
            <a:chExt cx="3891794" cy="276999"/>
          </a:xfrm>
        </p:grpSpPr>
        <p:grpSp>
          <p:nvGrpSpPr>
            <p:cNvPr id="20" name="Group 19">
              <a:extLst>
                <a:ext uri="{FF2B5EF4-FFF2-40B4-BE49-F238E27FC236}">
                  <a16:creationId xmlns:a16="http://schemas.microsoft.com/office/drawing/2014/main" id="{F8E8ACED-BC6B-4A8D-AC94-7AAF3569FF6C}"/>
                </a:ext>
              </a:extLst>
            </p:cNvPr>
            <p:cNvGrpSpPr/>
            <p:nvPr/>
          </p:nvGrpSpPr>
          <p:grpSpPr>
            <a:xfrm>
              <a:off x="4672640" y="5910881"/>
              <a:ext cx="2860976" cy="276999"/>
              <a:chOff x="4667560" y="5910881"/>
              <a:chExt cx="2860976" cy="276999"/>
            </a:xfrm>
          </p:grpSpPr>
          <p:sp>
            <p:nvSpPr>
              <p:cNvPr id="25" name="Rectangle 24">
                <a:extLst>
                  <a:ext uri="{FF2B5EF4-FFF2-40B4-BE49-F238E27FC236}">
                    <a16:creationId xmlns:a16="http://schemas.microsoft.com/office/drawing/2014/main" id="{D4C8D8E5-4415-4E5A-B7C9-69A17231E54F}"/>
                  </a:ext>
                </a:extLst>
              </p:cNvPr>
              <p:cNvSpPr/>
              <p:nvPr/>
            </p:nvSpPr>
            <p:spPr>
              <a:xfrm>
                <a:off x="4667560" y="5988540"/>
                <a:ext cx="132080" cy="121680"/>
              </a:xfrm>
              <a:prstGeom prst="rect">
                <a:avLst/>
              </a:prstGeom>
              <a:solidFill>
                <a:srgbClr val="00C0F3"/>
              </a:solidFill>
              <a:ln>
                <a:solidFill>
                  <a:srgbClr val="00C0F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90BA62F-6EB4-45C1-829D-C426F5157813}"/>
                  </a:ext>
                </a:extLst>
              </p:cNvPr>
              <p:cNvSpPr txBox="1"/>
              <p:nvPr/>
            </p:nvSpPr>
            <p:spPr>
              <a:xfrm>
                <a:off x="4789480" y="5910881"/>
                <a:ext cx="2739056" cy="276999"/>
              </a:xfrm>
              <a:prstGeom prst="rect">
                <a:avLst/>
              </a:prstGeom>
              <a:noFill/>
            </p:spPr>
            <p:txBody>
              <a:bodyPr wrap="square" rtlCol="0">
                <a:spAutoFit/>
              </a:bodyPr>
              <a:lstStyle/>
              <a:p>
                <a:r>
                  <a:rPr lang="en-US" sz="1200">
                    <a:solidFill>
                      <a:srgbClr val="1F1A62"/>
                    </a:solidFill>
                    <a:latin typeface="Helvetica" panose="020B0403020202020204" pitchFamily="34" charset="0"/>
                  </a:rPr>
                  <a:t>Content-related Reason</a:t>
                </a:r>
              </a:p>
            </p:txBody>
          </p:sp>
        </p:grpSp>
        <p:grpSp>
          <p:nvGrpSpPr>
            <p:cNvPr id="22" name="Group 21">
              <a:extLst>
                <a:ext uri="{FF2B5EF4-FFF2-40B4-BE49-F238E27FC236}">
                  <a16:creationId xmlns:a16="http://schemas.microsoft.com/office/drawing/2014/main" id="{AC6E074D-5FD8-43C3-B6A7-F6BD005E7FA7}"/>
                </a:ext>
              </a:extLst>
            </p:cNvPr>
            <p:cNvGrpSpPr/>
            <p:nvPr/>
          </p:nvGrpSpPr>
          <p:grpSpPr>
            <a:xfrm>
              <a:off x="6591508" y="5910881"/>
              <a:ext cx="1972926" cy="276999"/>
              <a:chOff x="6591508" y="5910881"/>
              <a:chExt cx="1972926" cy="276999"/>
            </a:xfrm>
          </p:grpSpPr>
          <p:sp>
            <p:nvSpPr>
              <p:cNvPr id="23" name="Rectangle 22">
                <a:extLst>
                  <a:ext uri="{FF2B5EF4-FFF2-40B4-BE49-F238E27FC236}">
                    <a16:creationId xmlns:a16="http://schemas.microsoft.com/office/drawing/2014/main" id="{FC67CF50-525C-4180-8E08-56C4F0EAD3C5}"/>
                  </a:ext>
                </a:extLst>
              </p:cNvPr>
              <p:cNvSpPr/>
              <p:nvPr/>
            </p:nvSpPr>
            <p:spPr>
              <a:xfrm>
                <a:off x="6591508" y="5988540"/>
                <a:ext cx="132080" cy="121680"/>
              </a:xfrm>
              <a:prstGeom prst="rect">
                <a:avLst/>
              </a:prstGeom>
              <a:solidFill>
                <a:srgbClr val="E84A99"/>
              </a:solidFill>
              <a:ln>
                <a:solidFill>
                  <a:srgbClr val="E84A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A7EC22F-274B-48EC-BD4C-DA467BF0B1BF}"/>
                  </a:ext>
                </a:extLst>
              </p:cNvPr>
              <p:cNvSpPr txBox="1"/>
              <p:nvPr/>
            </p:nvSpPr>
            <p:spPr>
              <a:xfrm>
                <a:off x="6693621" y="5910881"/>
                <a:ext cx="1870813" cy="276999"/>
              </a:xfrm>
              <a:prstGeom prst="rect">
                <a:avLst/>
              </a:prstGeom>
              <a:noFill/>
            </p:spPr>
            <p:txBody>
              <a:bodyPr wrap="square" rtlCol="0">
                <a:spAutoFit/>
              </a:bodyPr>
              <a:lstStyle/>
              <a:p>
                <a:r>
                  <a:rPr lang="en-US" sz="1200">
                    <a:solidFill>
                      <a:srgbClr val="1F1A62"/>
                    </a:solidFill>
                    <a:latin typeface="Helvetica" panose="020B0403020202020204" pitchFamily="34" charset="0"/>
                  </a:rPr>
                  <a:t>Other Reason</a:t>
                </a:r>
              </a:p>
            </p:txBody>
          </p:sp>
        </p:grpSp>
      </p:grpSp>
    </p:spTree>
    <p:extLst>
      <p:ext uri="{BB962C8B-B14F-4D97-AF65-F5344CB8AC3E}">
        <p14:creationId xmlns:p14="http://schemas.microsoft.com/office/powerpoint/2010/main" val="901825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1" y="312340"/>
            <a:ext cx="11985352" cy="769441"/>
          </a:xfrm>
          <a:prstGeom prst="rect">
            <a:avLst/>
          </a:prstGeom>
        </p:spPr>
        <p:txBody>
          <a:bodyPr wrap="square" anchor="t">
            <a:spAutoFit/>
          </a:bodyPr>
          <a:lstStyle/>
          <a:p>
            <a:pPr>
              <a:defRPr/>
            </a:pPr>
            <a:r>
              <a:rPr lang="en-US" sz="2200" b="1" dirty="0">
                <a:solidFill>
                  <a:srgbClr val="1F1A62"/>
                </a:solidFill>
                <a:latin typeface="Helvetica"/>
                <a:cs typeface="Helvetica"/>
              </a:rPr>
              <a:t>Despite the amount of buzz that original programming generates, across all streaming services over half of subscribers most enjoy watching TV series and movies</a:t>
            </a:r>
            <a:endParaRPr kumimoji="0" lang="en-US" sz="2200" b="1" i="0" u="none" strike="noStrike" kern="1200" cap="none" spc="0" normalizeH="0" baseline="0" noProof="0" dirty="0">
              <a:ln>
                <a:noFill/>
              </a:ln>
              <a:solidFill>
                <a:srgbClr val="FF0000"/>
              </a:solidFill>
              <a:effectLst/>
              <a:uLnTx/>
              <a:uFillTx/>
              <a:latin typeface="Helvetica"/>
              <a:cs typeface="Helvetica"/>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Rectangle 5">
            <a:extLst>
              <a:ext uri="{FF2B5EF4-FFF2-40B4-BE49-F238E27FC236}">
                <a16:creationId xmlns:a16="http://schemas.microsoft.com/office/drawing/2014/main" id="{7399A69E-181A-4326-90D8-65B0B96EC63B}"/>
              </a:ext>
            </a:extLst>
          </p:cNvPr>
          <p:cNvSpPr/>
          <p:nvPr/>
        </p:nvSpPr>
        <p:spPr>
          <a:xfrm>
            <a:off x="490082" y="6175067"/>
            <a:ext cx="1170879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S&amp;P Global Market Intelligence; Netflix – Kagan U.S. Consumer Insights survey, March 2019, Q: Of the content you view on Netflix Streaming which would you say is the content you most enjoy viewing? Base: Netflix users, 2017 – 1,480; 2018 – 1,447. *Network TV show episodes added to Netflix after a season conclusion. Original TV program examples include Queer Eye, The Crown, Marvel's Luke Cage; Amazon Prime Video – Kagan U.S. Consumer Insights survey, September 2018, Q: You indicated that you currently have a subscription to Amazon Prime Video. Which of the following types of video content do you view from the service? Base: Amazon Prime Video users, 2018 – 952. *In previous surveys original content was only presented as one selection for original TV programs. Original TV program examples include The Man in the High Castle, Sneaky Pete; Hulu - Kagan U.S. Consumer Insights survey, September 2018, Q: Of the content you view on Hulu which would you say is the content you most enjoy viewing? Base: Hulu users, 2017 – 549; 2018 – 588. *In previous surveys original content was only presented as one selection for original TV programs. Original TV program examples include The Handmaid's Tail, Castle Rock, Difficult People. </a:t>
            </a:r>
            <a:r>
              <a:rPr lang="en-US" sz="500">
                <a:solidFill>
                  <a:srgbClr val="1B1464"/>
                </a:solidFill>
                <a:latin typeface="Helvetica" panose="020B0403020202020204" pitchFamily="34" charset="0"/>
              </a:rPr>
              <a:t>‘</a:t>
            </a:r>
            <a:r>
              <a:rPr lang="en-US" sz="500" err="1">
                <a:solidFill>
                  <a:srgbClr val="1B1464"/>
                </a:solidFill>
                <a:latin typeface="Helvetica" panose="020B0403020202020204" pitchFamily="34" charset="0"/>
              </a:rPr>
              <a:t>Oriignal</a:t>
            </a:r>
            <a:r>
              <a:rPr lang="en-US" sz="500">
                <a:solidFill>
                  <a:srgbClr val="1B1464"/>
                </a:solidFill>
                <a:latin typeface="Helvetica" panose="020B0403020202020204" pitchFamily="34" charset="0"/>
              </a:rPr>
              <a:t> Content’ includes original TV programs (i.e., Tiger King), original movies, documentaries, comedy specials, etc. ‘Network TV Series’ includes prior seasons of Network TV series and current seasons of Network TV episodes. ‘Movies’ includes recent movies (released w/in past 2 years) and older movies (released 2+ years ago).</a:t>
            </a:r>
            <a:endParaRPr kumimoji="0" lang="en-US" sz="5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 name="TextBox 1">
            <a:extLst>
              <a:ext uri="{FF2B5EF4-FFF2-40B4-BE49-F238E27FC236}">
                <a16:creationId xmlns:a16="http://schemas.microsoft.com/office/drawing/2014/main" id="{5A70DA71-882B-45A3-9E28-AD98274E379F}"/>
              </a:ext>
            </a:extLst>
          </p:cNvPr>
          <p:cNvSpPr txBox="1"/>
          <p:nvPr/>
        </p:nvSpPr>
        <p:spPr>
          <a:xfrm>
            <a:off x="4440735" y="1693364"/>
            <a:ext cx="32949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Content Most Enjoyed On…</a:t>
            </a:r>
          </a:p>
        </p:txBody>
      </p:sp>
      <p:grpSp>
        <p:nvGrpSpPr>
          <p:cNvPr id="3" name="Group 2">
            <a:extLst>
              <a:ext uri="{FF2B5EF4-FFF2-40B4-BE49-F238E27FC236}">
                <a16:creationId xmlns:a16="http://schemas.microsoft.com/office/drawing/2014/main" id="{DB1B69DC-8CDA-4502-9F74-75C6F174F46B}"/>
              </a:ext>
            </a:extLst>
          </p:cNvPr>
          <p:cNvGrpSpPr/>
          <p:nvPr/>
        </p:nvGrpSpPr>
        <p:grpSpPr>
          <a:xfrm>
            <a:off x="371964" y="1999340"/>
            <a:ext cx="11448072" cy="4074116"/>
            <a:chOff x="-43929" y="1999340"/>
            <a:chExt cx="11448072" cy="4074116"/>
          </a:xfrm>
        </p:grpSpPr>
        <p:graphicFrame>
          <p:nvGraphicFramePr>
            <p:cNvPr id="18" name="Chart 17">
              <a:extLst>
                <a:ext uri="{FF2B5EF4-FFF2-40B4-BE49-F238E27FC236}">
                  <a16:creationId xmlns:a16="http://schemas.microsoft.com/office/drawing/2014/main" id="{85CDA5C0-7404-4A51-BD23-B21E5418787B}"/>
                </a:ext>
              </a:extLst>
            </p:cNvPr>
            <p:cNvGraphicFramePr/>
            <p:nvPr>
              <p:extLst>
                <p:ext uri="{D42A27DB-BD31-4B8C-83A1-F6EECF244321}">
                  <p14:modId xmlns:p14="http://schemas.microsoft.com/office/powerpoint/2010/main" val="871909305"/>
                </p:ext>
              </p:extLst>
            </p:nvPr>
          </p:nvGraphicFramePr>
          <p:xfrm>
            <a:off x="-43929" y="1999340"/>
            <a:ext cx="3820629" cy="40741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A89DF0A7-2170-4D43-A898-6C139965A002}"/>
                </a:ext>
              </a:extLst>
            </p:cNvPr>
            <p:cNvGraphicFramePr/>
            <p:nvPr>
              <p:extLst>
                <p:ext uri="{D42A27DB-BD31-4B8C-83A1-F6EECF244321}">
                  <p14:modId xmlns:p14="http://schemas.microsoft.com/office/powerpoint/2010/main" val="2666989142"/>
                </p:ext>
              </p:extLst>
            </p:nvPr>
          </p:nvGraphicFramePr>
          <p:xfrm>
            <a:off x="3769792" y="1999340"/>
            <a:ext cx="3820629" cy="40741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8F1326B5-0076-43F6-A01F-21FAD33ADDA6}"/>
                </a:ext>
              </a:extLst>
            </p:cNvPr>
            <p:cNvGraphicFramePr/>
            <p:nvPr>
              <p:extLst>
                <p:ext uri="{D42A27DB-BD31-4B8C-83A1-F6EECF244321}">
                  <p14:modId xmlns:p14="http://schemas.microsoft.com/office/powerpoint/2010/main" val="3730514701"/>
                </p:ext>
              </p:extLst>
            </p:nvPr>
          </p:nvGraphicFramePr>
          <p:xfrm>
            <a:off x="7583514" y="1999340"/>
            <a:ext cx="3820629" cy="4074116"/>
          </p:xfrm>
          <a:graphic>
            <a:graphicData uri="http://schemas.openxmlformats.org/drawingml/2006/chart">
              <c:chart xmlns:c="http://schemas.openxmlformats.org/drawingml/2006/chart" xmlns:r="http://schemas.openxmlformats.org/officeDocument/2006/relationships" r:id="rId6"/>
            </a:graphicData>
          </a:graphic>
        </p:graphicFrame>
        <p:cxnSp>
          <p:nvCxnSpPr>
            <p:cNvPr id="16" name="Straight Connector 15">
              <a:extLst>
                <a:ext uri="{FF2B5EF4-FFF2-40B4-BE49-F238E27FC236}">
                  <a16:creationId xmlns:a16="http://schemas.microsoft.com/office/drawing/2014/main" id="{564B95B3-EEA5-44E2-93AE-AAF6A6001180}"/>
                </a:ext>
              </a:extLst>
            </p:cNvPr>
            <p:cNvCxnSpPr/>
            <p:nvPr/>
          </p:nvCxnSpPr>
          <p:spPr>
            <a:xfrm>
              <a:off x="3773246" y="2488713"/>
              <a:ext cx="0" cy="3075050"/>
            </a:xfrm>
            <a:prstGeom prst="line">
              <a:avLst/>
            </a:prstGeom>
            <a:ln w="38100">
              <a:solidFill>
                <a:srgbClr val="66C5AD"/>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5BDC78-9B85-4AC4-AB91-D434B88A643F}"/>
                </a:ext>
              </a:extLst>
            </p:cNvPr>
            <p:cNvCxnSpPr/>
            <p:nvPr/>
          </p:nvCxnSpPr>
          <p:spPr>
            <a:xfrm>
              <a:off x="7586967" y="2488713"/>
              <a:ext cx="0" cy="3075050"/>
            </a:xfrm>
            <a:prstGeom prst="line">
              <a:avLst/>
            </a:prstGeom>
            <a:ln w="38100">
              <a:solidFill>
                <a:srgbClr val="66C5AD"/>
              </a:solidFill>
            </a:ln>
            <a:effectLst/>
          </p:spPr>
          <p:style>
            <a:lnRef idx="1">
              <a:schemeClr val="accent1"/>
            </a:lnRef>
            <a:fillRef idx="0">
              <a:schemeClr val="accent1"/>
            </a:fillRef>
            <a:effectRef idx="0">
              <a:schemeClr val="accent1"/>
            </a:effectRef>
            <a:fontRef idx="minor">
              <a:schemeClr val="tx1"/>
            </a:fontRef>
          </p:style>
        </p:cxnSp>
      </p:grpSp>
      <p:graphicFrame>
        <p:nvGraphicFramePr>
          <p:cNvPr id="20" name="Chart 19">
            <a:extLst>
              <a:ext uri="{FF2B5EF4-FFF2-40B4-BE49-F238E27FC236}">
                <a16:creationId xmlns:a16="http://schemas.microsoft.com/office/drawing/2014/main" id="{EF387555-1892-47AB-BB50-15E505E49112}"/>
              </a:ext>
            </a:extLst>
          </p:cNvPr>
          <p:cNvGraphicFramePr/>
          <p:nvPr>
            <p:extLst>
              <p:ext uri="{D42A27DB-BD31-4B8C-83A1-F6EECF244321}">
                <p14:modId xmlns:p14="http://schemas.microsoft.com/office/powerpoint/2010/main" val="1039226155"/>
              </p:ext>
            </p:extLst>
          </p:nvPr>
        </p:nvGraphicFramePr>
        <p:xfrm>
          <a:off x="630624" y="5765654"/>
          <a:ext cx="10930752" cy="400111"/>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1">
            <a:extLst>
              <a:ext uri="{FF2B5EF4-FFF2-40B4-BE49-F238E27FC236}">
                <a16:creationId xmlns:a16="http://schemas.microsoft.com/office/drawing/2014/main" id="{C0C25EAE-0536-4B1B-A2CF-2CD395FAC050}"/>
              </a:ext>
            </a:extLst>
          </p:cNvPr>
          <p:cNvSpPr txBox="1"/>
          <p:nvPr/>
        </p:nvSpPr>
        <p:spPr>
          <a:xfrm>
            <a:off x="198881" y="1173393"/>
            <a:ext cx="11446658" cy="307777"/>
          </a:xfrm>
          <a:prstGeom prst="rect">
            <a:avLst/>
          </a:prstGeom>
          <a:noFill/>
        </p:spPr>
        <p:txBody>
          <a:bodyPr wrap="square" rtlCol="0">
            <a:spAutoFit/>
          </a:bodyPr>
          <a:lstStyle>
            <a:defPPr>
              <a:defRPr lang="en-US"/>
            </a:defPPr>
            <a:lvl1pPr marL="285750" indent="-285750">
              <a:buBlip>
                <a:blip r:embed="rId8"/>
              </a:buBlip>
              <a:defRPr sz="1600">
                <a:solidFill>
                  <a:srgbClr val="1F1A62"/>
                </a:solidFill>
                <a:latin typeface="Helvetica" pitchFamily="2" charset="0"/>
              </a:defRPr>
            </a:lvl1pPr>
          </a:lstStyle>
          <a:p>
            <a:r>
              <a:rPr lang="en-US" sz="1400" dirty="0"/>
              <a:t>When looking at content preferences among some of the top paid streaming services, original content accounts for less than half</a:t>
            </a:r>
          </a:p>
        </p:txBody>
      </p:sp>
    </p:spTree>
    <p:extLst>
      <p:ext uri="{BB962C8B-B14F-4D97-AF65-F5344CB8AC3E}">
        <p14:creationId xmlns:p14="http://schemas.microsoft.com/office/powerpoint/2010/main" val="3277801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BFD1CF-BECA-4424-8792-DBE789124B9E}"/>
              </a:ext>
            </a:extLst>
          </p:cNvPr>
          <p:cNvSpPr/>
          <p:nvPr/>
        </p:nvSpPr>
        <p:spPr>
          <a:xfrm>
            <a:off x="-21518" y="1708969"/>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299C591-7FC0-4EB1-9CF6-BB3B3A7D8A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Slide Number Placeholder 5">
            <a:extLst>
              <a:ext uri="{FF2B5EF4-FFF2-40B4-BE49-F238E27FC236}">
                <a16:creationId xmlns:a16="http://schemas.microsoft.com/office/drawing/2014/main" id="{0555ECBE-CAB8-4BFB-B02B-7233C463F9C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AAAF91BB-A202-42D2-B44B-A6CA2BD84966}"/>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AFDCA397-B345-4437-B405-AB6E157B4CCF}"/>
              </a:ext>
            </a:extLst>
          </p:cNvPr>
          <p:cNvSpPr txBox="1"/>
          <p:nvPr/>
        </p:nvSpPr>
        <p:spPr>
          <a:xfrm>
            <a:off x="549136" y="6255074"/>
            <a:ext cx="111190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a:t>
            </a:r>
            <a:r>
              <a:rPr lang="en-US" sz="700" err="1">
                <a:solidFill>
                  <a:srgbClr val="1F1A62"/>
                </a:solidFill>
                <a:latin typeface="Helvetica" panose="020B0604020202020204" pitchFamily="34" charset="0"/>
                <a:cs typeface="Helvetica" panose="020B0604020202020204" pitchFamily="34" charset="0"/>
              </a:rPr>
              <a:t>Reelgood</a:t>
            </a:r>
            <a:r>
              <a:rPr lang="en-US" sz="700">
                <a:solidFill>
                  <a:srgbClr val="1F1A62"/>
                </a:solidFill>
                <a:latin typeface="Helvetica" panose="020B0604020202020204" pitchFamily="34" charset="0"/>
                <a:cs typeface="Helvetica" panose="020B0604020202020204" pitchFamily="34" charset="0"/>
              </a:rPr>
              <a:t> data, 2020. Reflects use over period of March 16 – April 26, 2020. Data based on  ‘tracks’ = measurement markers created when a streaming video user watches a show for the first time.  *’Money Heist’ first aired on Spanish-language network </a:t>
            </a:r>
            <a:r>
              <a:rPr lang="en-US" sz="700" err="1">
                <a:solidFill>
                  <a:srgbClr val="1F1A62"/>
                </a:solidFill>
                <a:latin typeface="Helvetica" panose="020B0604020202020204" pitchFamily="34" charset="0"/>
                <a:cs typeface="Helvetica" panose="020B0604020202020204" pitchFamily="34" charset="0"/>
              </a:rPr>
              <a:t>Antena</a:t>
            </a:r>
            <a:r>
              <a:rPr lang="en-US" sz="700">
                <a:solidFill>
                  <a:srgbClr val="1F1A62"/>
                </a:solidFill>
                <a:latin typeface="Helvetica" panose="020B0604020202020204" pitchFamily="34" charset="0"/>
                <a:cs typeface="Helvetica" panose="020B0604020202020204" pitchFamily="34" charset="0"/>
              </a:rPr>
              <a:t> 3 in 2017 before Netflix acquired global streaming rights.</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0" name="Chart 9">
            <a:extLst>
              <a:ext uri="{FF2B5EF4-FFF2-40B4-BE49-F238E27FC236}">
                <a16:creationId xmlns:a16="http://schemas.microsoft.com/office/drawing/2014/main" id="{98B8EBA3-F6E0-4850-8DAE-BCA3EA43F72A}"/>
              </a:ext>
            </a:extLst>
          </p:cNvPr>
          <p:cNvGraphicFramePr/>
          <p:nvPr>
            <p:extLst>
              <p:ext uri="{D42A27DB-BD31-4B8C-83A1-F6EECF244321}">
                <p14:modId xmlns:p14="http://schemas.microsoft.com/office/powerpoint/2010/main" val="1935681461"/>
              </p:ext>
            </p:extLst>
          </p:nvPr>
        </p:nvGraphicFramePr>
        <p:xfrm>
          <a:off x="1336090" y="1636305"/>
          <a:ext cx="9519821" cy="4120277"/>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47BC18D8-DE28-422D-858D-03303118175B}"/>
              </a:ext>
            </a:extLst>
          </p:cNvPr>
          <p:cNvGrpSpPr/>
          <p:nvPr/>
        </p:nvGrpSpPr>
        <p:grpSpPr>
          <a:xfrm>
            <a:off x="2622734" y="5697521"/>
            <a:ext cx="6946533" cy="276999"/>
            <a:chOff x="2622734" y="5910881"/>
            <a:chExt cx="6946533" cy="276999"/>
          </a:xfrm>
        </p:grpSpPr>
        <p:grpSp>
          <p:nvGrpSpPr>
            <p:cNvPr id="18" name="Group 17">
              <a:extLst>
                <a:ext uri="{FF2B5EF4-FFF2-40B4-BE49-F238E27FC236}">
                  <a16:creationId xmlns:a16="http://schemas.microsoft.com/office/drawing/2014/main" id="{59530067-9705-479A-BFE7-03A2139E9278}"/>
                </a:ext>
              </a:extLst>
            </p:cNvPr>
            <p:cNvGrpSpPr/>
            <p:nvPr/>
          </p:nvGrpSpPr>
          <p:grpSpPr>
            <a:xfrm>
              <a:off x="2622734" y="5910881"/>
              <a:ext cx="1987181" cy="276999"/>
              <a:chOff x="2622734" y="5910881"/>
              <a:chExt cx="1987181" cy="276999"/>
            </a:xfrm>
          </p:grpSpPr>
          <p:sp>
            <p:nvSpPr>
              <p:cNvPr id="11" name="Rectangle 10">
                <a:extLst>
                  <a:ext uri="{FF2B5EF4-FFF2-40B4-BE49-F238E27FC236}">
                    <a16:creationId xmlns:a16="http://schemas.microsoft.com/office/drawing/2014/main" id="{0E89842B-CB4E-47C4-871D-3D8812EC2386}"/>
                  </a:ext>
                </a:extLst>
              </p:cNvPr>
              <p:cNvSpPr/>
              <p:nvPr/>
            </p:nvSpPr>
            <p:spPr>
              <a:xfrm>
                <a:off x="2622734" y="5988540"/>
                <a:ext cx="132080" cy="121680"/>
              </a:xfrm>
              <a:prstGeom prst="rect">
                <a:avLst/>
              </a:prstGeom>
              <a:solidFill>
                <a:srgbClr val="1F1A62"/>
              </a:solidFill>
              <a:ln>
                <a:solidFill>
                  <a:srgbClr val="1F1A6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F1A6F3-021C-4AC9-A96C-EBEF119EE519}"/>
                  </a:ext>
                </a:extLst>
              </p:cNvPr>
              <p:cNvSpPr txBox="1"/>
              <p:nvPr/>
            </p:nvSpPr>
            <p:spPr>
              <a:xfrm>
                <a:off x="2751300" y="5910881"/>
                <a:ext cx="1858615" cy="276999"/>
              </a:xfrm>
              <a:prstGeom prst="rect">
                <a:avLst/>
              </a:prstGeom>
              <a:noFill/>
            </p:spPr>
            <p:txBody>
              <a:bodyPr wrap="square" rtlCol="0">
                <a:spAutoFit/>
              </a:bodyPr>
              <a:lstStyle/>
              <a:p>
                <a:r>
                  <a:rPr lang="en-US" sz="1200">
                    <a:solidFill>
                      <a:srgbClr val="1F1A62"/>
                    </a:solidFill>
                    <a:latin typeface="Helvetica" panose="020B0403020202020204" pitchFamily="34" charset="0"/>
                  </a:rPr>
                  <a:t>Netflix Original Program</a:t>
                </a:r>
              </a:p>
            </p:txBody>
          </p:sp>
        </p:grpSp>
        <p:grpSp>
          <p:nvGrpSpPr>
            <p:cNvPr id="19" name="Group 18">
              <a:extLst>
                <a:ext uri="{FF2B5EF4-FFF2-40B4-BE49-F238E27FC236}">
                  <a16:creationId xmlns:a16="http://schemas.microsoft.com/office/drawing/2014/main" id="{A6C61465-6C15-4354-885C-DFD854DFCB69}"/>
                </a:ext>
              </a:extLst>
            </p:cNvPr>
            <p:cNvGrpSpPr/>
            <p:nvPr/>
          </p:nvGrpSpPr>
          <p:grpSpPr>
            <a:xfrm>
              <a:off x="4672640" y="5910881"/>
              <a:ext cx="2860976" cy="276999"/>
              <a:chOff x="4667560" y="5910881"/>
              <a:chExt cx="2860976" cy="276999"/>
            </a:xfrm>
          </p:grpSpPr>
          <p:sp>
            <p:nvSpPr>
              <p:cNvPr id="12" name="Rectangle 11">
                <a:extLst>
                  <a:ext uri="{FF2B5EF4-FFF2-40B4-BE49-F238E27FC236}">
                    <a16:creationId xmlns:a16="http://schemas.microsoft.com/office/drawing/2014/main" id="{BE3893D7-1E10-4A46-8CA2-B8F49EB29220}"/>
                  </a:ext>
                </a:extLst>
              </p:cNvPr>
              <p:cNvSpPr/>
              <p:nvPr/>
            </p:nvSpPr>
            <p:spPr>
              <a:xfrm>
                <a:off x="4667560" y="5988540"/>
                <a:ext cx="132080" cy="121680"/>
              </a:xfrm>
              <a:prstGeom prst="rect">
                <a:avLst/>
              </a:prstGeom>
              <a:solidFill>
                <a:srgbClr val="00C0F3"/>
              </a:solidFill>
              <a:ln>
                <a:solidFill>
                  <a:srgbClr val="00C0F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F2A8132-6E84-40AD-BAF7-F4F6A11311AE}"/>
                  </a:ext>
                </a:extLst>
              </p:cNvPr>
              <p:cNvSpPr txBox="1"/>
              <p:nvPr/>
            </p:nvSpPr>
            <p:spPr>
              <a:xfrm>
                <a:off x="4789480" y="5910881"/>
                <a:ext cx="2739056" cy="276999"/>
              </a:xfrm>
              <a:prstGeom prst="rect">
                <a:avLst/>
              </a:prstGeom>
              <a:noFill/>
            </p:spPr>
            <p:txBody>
              <a:bodyPr wrap="square" rtlCol="0">
                <a:spAutoFit/>
              </a:bodyPr>
              <a:lstStyle/>
              <a:p>
                <a:r>
                  <a:rPr lang="en-US" sz="1200">
                    <a:solidFill>
                      <a:srgbClr val="1F1A62"/>
                    </a:solidFill>
                    <a:latin typeface="Helvetica" panose="020B0403020202020204" pitchFamily="34" charset="0"/>
                  </a:rPr>
                  <a:t>Broadcast / Cable Original Program</a:t>
                </a:r>
              </a:p>
            </p:txBody>
          </p:sp>
        </p:grpSp>
        <p:grpSp>
          <p:nvGrpSpPr>
            <p:cNvPr id="20" name="Group 19">
              <a:extLst>
                <a:ext uri="{FF2B5EF4-FFF2-40B4-BE49-F238E27FC236}">
                  <a16:creationId xmlns:a16="http://schemas.microsoft.com/office/drawing/2014/main" id="{B2D16115-8D76-4CD1-853B-C1EFEF17813B}"/>
                </a:ext>
              </a:extLst>
            </p:cNvPr>
            <p:cNvGrpSpPr/>
            <p:nvPr/>
          </p:nvGrpSpPr>
          <p:grpSpPr>
            <a:xfrm>
              <a:off x="7596341" y="5910881"/>
              <a:ext cx="1972926" cy="276999"/>
              <a:chOff x="7596341" y="5910881"/>
              <a:chExt cx="1972926" cy="276999"/>
            </a:xfrm>
          </p:grpSpPr>
          <p:sp>
            <p:nvSpPr>
              <p:cNvPr id="13" name="Rectangle 12">
                <a:extLst>
                  <a:ext uri="{FF2B5EF4-FFF2-40B4-BE49-F238E27FC236}">
                    <a16:creationId xmlns:a16="http://schemas.microsoft.com/office/drawing/2014/main" id="{4A810B7F-9C98-4C95-B072-8405BD0C5912}"/>
                  </a:ext>
                </a:extLst>
              </p:cNvPr>
              <p:cNvSpPr/>
              <p:nvPr/>
            </p:nvSpPr>
            <p:spPr>
              <a:xfrm>
                <a:off x="7596341" y="5988540"/>
                <a:ext cx="132080" cy="121680"/>
              </a:xfrm>
              <a:prstGeom prst="rect">
                <a:avLst/>
              </a:prstGeom>
              <a:solidFill>
                <a:srgbClr val="E84A99"/>
              </a:solidFill>
              <a:ln>
                <a:solidFill>
                  <a:srgbClr val="E84A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24C31F1-345B-418A-B439-F6847E937986}"/>
                  </a:ext>
                </a:extLst>
              </p:cNvPr>
              <p:cNvSpPr txBox="1"/>
              <p:nvPr/>
            </p:nvSpPr>
            <p:spPr>
              <a:xfrm>
                <a:off x="7698454" y="5910881"/>
                <a:ext cx="1870813" cy="276999"/>
              </a:xfrm>
              <a:prstGeom prst="rect">
                <a:avLst/>
              </a:prstGeom>
              <a:noFill/>
            </p:spPr>
            <p:txBody>
              <a:bodyPr wrap="square" rtlCol="0">
                <a:spAutoFit/>
              </a:bodyPr>
              <a:lstStyle/>
              <a:p>
                <a:r>
                  <a:rPr lang="en-US" sz="1200">
                    <a:solidFill>
                      <a:srgbClr val="1F1A62"/>
                    </a:solidFill>
                    <a:latin typeface="Helvetica" panose="020B0403020202020204" pitchFamily="34" charset="0"/>
                  </a:rPr>
                  <a:t>HBO Original Program</a:t>
                </a:r>
              </a:p>
            </p:txBody>
          </p:sp>
        </p:grpSp>
      </p:grpSp>
      <p:sp>
        <p:nvSpPr>
          <p:cNvPr id="22" name="TextBox 21">
            <a:extLst>
              <a:ext uri="{FF2B5EF4-FFF2-40B4-BE49-F238E27FC236}">
                <a16:creationId xmlns:a16="http://schemas.microsoft.com/office/drawing/2014/main" id="{6D0E03EF-AE45-444E-9017-D7F7A751F54D}"/>
              </a:ext>
            </a:extLst>
          </p:cNvPr>
          <p:cNvSpPr txBox="1"/>
          <p:nvPr/>
        </p:nvSpPr>
        <p:spPr>
          <a:xfrm>
            <a:off x="503435" y="6015262"/>
            <a:ext cx="111190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100% = total number of times these 20 shows were tracked for the first time by </a:t>
            </a:r>
            <a:r>
              <a:rPr kumimoji="0" lang="en-US" sz="10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Reelgood</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users between March 16 – April 26, 2020.</a:t>
            </a:r>
          </a:p>
        </p:txBody>
      </p:sp>
      <p:sp>
        <p:nvSpPr>
          <p:cNvPr id="24" name="Rectangle 23">
            <a:extLst>
              <a:ext uri="{FF2B5EF4-FFF2-40B4-BE49-F238E27FC236}">
                <a16:creationId xmlns:a16="http://schemas.microsoft.com/office/drawing/2014/main" id="{8490E82B-9DDB-4C73-81DB-2A4EC5626442}"/>
              </a:ext>
            </a:extLst>
          </p:cNvPr>
          <p:cNvSpPr/>
          <p:nvPr/>
        </p:nvSpPr>
        <p:spPr>
          <a:xfrm>
            <a:off x="71508" y="223329"/>
            <a:ext cx="11669842" cy="1292662"/>
          </a:xfrm>
          <a:prstGeom prst="rect">
            <a:avLst/>
          </a:prstGeom>
        </p:spPr>
        <p:txBody>
          <a:bodyPr wrap="square" anchor="t">
            <a:spAutoFit/>
          </a:bodyPr>
          <a:lstStyle/>
          <a:p>
            <a:pPr>
              <a:defRPr/>
            </a:pPr>
            <a:r>
              <a:rPr lang="en-US" sz="2600" b="1" dirty="0">
                <a:solidFill>
                  <a:srgbClr val="1F1A62"/>
                </a:solidFill>
                <a:latin typeface="Helvetica"/>
                <a:cs typeface="Helvetica"/>
              </a:rPr>
              <a:t>And with many new productions on hold, acquired content on streaming services could have a long shelf-life as many are watching older seasons of popular programs for the very first time while in quarantine</a:t>
            </a:r>
          </a:p>
        </p:txBody>
      </p:sp>
    </p:spTree>
    <p:extLst>
      <p:ext uri="{BB962C8B-B14F-4D97-AF65-F5344CB8AC3E}">
        <p14:creationId xmlns:p14="http://schemas.microsoft.com/office/powerpoint/2010/main" val="788566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A9BD52-22B7-4404-B679-C90CC3B0BCE7}"/>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3">
            <a:extLst>
              <a:ext uri="{FF2B5EF4-FFF2-40B4-BE49-F238E27FC236}">
                <a16:creationId xmlns:a16="http://schemas.microsoft.com/office/drawing/2014/main" id="{22761FE8-CAAA-41C7-9AE8-BEE45AAD4DE6}"/>
              </a:ext>
            </a:extLst>
          </p:cNvPr>
          <p:cNvSpPr txBox="1">
            <a:spLocks/>
          </p:cNvSpPr>
          <p:nvPr/>
        </p:nvSpPr>
        <p:spPr>
          <a:xfrm>
            <a:off x="493483" y="6177949"/>
            <a:ext cx="11810966"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altLang="en-US" b="0" i="0" u="none" strike="noStrike" kern="1200" cap="none" spc="0" normalizeH="0" baseline="0" noProof="0">
                <a:ln>
                  <a:noFill/>
                </a:ln>
                <a:solidFill>
                  <a:srgbClr val="1F1A62"/>
                </a:solidFill>
                <a:effectLst/>
                <a:uLnTx/>
                <a:uFillTx/>
                <a:latin typeface="Helvetica" panose="020B0604020202020204" pitchFamily="34" charset="0"/>
                <a:ea typeface="+mn-ea"/>
              </a:rPr>
              <a:t>Source: </a:t>
            </a:r>
            <a:r>
              <a:rPr lang="en-US">
                <a:solidFill>
                  <a:srgbClr val="1B1464"/>
                </a:solidFill>
                <a:latin typeface="Helvetica" panose="020B0403020202020204" pitchFamily="34" charset="0"/>
              </a:rPr>
              <a:t>S&amp;P Global Market Intelligence, 2020. ‘Acquisitions’ refers to programming that originally aired on another network / platform, but is now owned / bought by a streaming service. Disney+ data as of November 2019. Apple TV+ data compiled December 2019, Hulu data as of March 2019. Amazon Prime data as of April 2019, includes global content costs. Netflix data as of August 2019. Represents amortized programming costs.</a:t>
            </a:r>
            <a:endParaRPr kumimoji="0" lang="en-US" altLang="en-US"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14" name="TextBox 13">
            <a:extLst>
              <a:ext uri="{FF2B5EF4-FFF2-40B4-BE49-F238E27FC236}">
                <a16:creationId xmlns:a16="http://schemas.microsoft.com/office/drawing/2014/main" id="{C3E9A940-8825-4F07-A4A0-4DFB2D6FB624}"/>
              </a:ext>
            </a:extLst>
          </p:cNvPr>
          <p:cNvSpPr txBox="1"/>
          <p:nvPr/>
        </p:nvSpPr>
        <p:spPr>
          <a:xfrm>
            <a:off x="187486" y="196257"/>
            <a:ext cx="11801494" cy="129266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Knowing this, many of the top services devote a sizable portion of their programming expenses to acquired content rather than their own original productions</a:t>
            </a:r>
          </a:p>
        </p:txBody>
      </p:sp>
      <p:pic>
        <p:nvPicPr>
          <p:cNvPr id="15" name="Picture 14">
            <a:extLst>
              <a:ext uri="{FF2B5EF4-FFF2-40B4-BE49-F238E27FC236}">
                <a16:creationId xmlns:a16="http://schemas.microsoft.com/office/drawing/2014/main" id="{73C41783-53FC-4FC5-8A33-C211AA3449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C46AF77F-1A17-4367-A438-76FEE1E995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537CAD8-24C7-4F8A-AEF9-782ADAC88A4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4" name="Chart 3">
            <a:extLst>
              <a:ext uri="{FF2B5EF4-FFF2-40B4-BE49-F238E27FC236}">
                <a16:creationId xmlns:a16="http://schemas.microsoft.com/office/drawing/2014/main" id="{C392D549-6F35-40FB-A2D8-C1007EF521D1}"/>
              </a:ext>
            </a:extLst>
          </p:cNvPr>
          <p:cNvGraphicFramePr/>
          <p:nvPr>
            <p:extLst>
              <p:ext uri="{D42A27DB-BD31-4B8C-83A1-F6EECF244321}">
                <p14:modId xmlns:p14="http://schemas.microsoft.com/office/powerpoint/2010/main" val="1781514701"/>
              </p:ext>
            </p:extLst>
          </p:nvPr>
        </p:nvGraphicFramePr>
        <p:xfrm>
          <a:off x="1651423" y="1824998"/>
          <a:ext cx="8889149" cy="44835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7327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AD0D50-5F2C-4427-9A61-806FC96834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0" y="0"/>
            <a:ext cx="4533532"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838331" y="271362"/>
            <a:ext cx="7137244" cy="954107"/>
          </a:xfrm>
          <a:prstGeom prst="rect">
            <a:avLst/>
          </a:prstGeom>
        </p:spPr>
        <p:txBody>
          <a:bodyPr wrap="square">
            <a:spAutoFit/>
          </a:bodyPr>
          <a:lstStyle/>
          <a:p>
            <a:pPr lvl="0">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Summary: </a:t>
            </a:r>
            <a:r>
              <a:rPr lang="en-US" sz="2800" b="1">
                <a:solidFill>
                  <a:srgbClr val="E84A99"/>
                </a:solidFill>
                <a:latin typeface="Helvetica" pitchFamily="2" charset="0"/>
              </a:rPr>
              <a:t>Content As The Driving Force For Video Streamers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5F67BC5F-9D6C-4430-93A4-21657AF7B869}"/>
              </a:ext>
            </a:extLst>
          </p:cNvPr>
          <p:cNvSpPr/>
          <p:nvPr/>
        </p:nvSpPr>
        <p:spPr>
          <a:xfrm>
            <a:off x="4838331" y="1563220"/>
            <a:ext cx="6961097" cy="3724096"/>
          </a:xfrm>
          <a:prstGeom prst="rect">
            <a:avLst/>
          </a:prstGeom>
        </p:spPr>
        <p:txBody>
          <a:bodyPr wrap="square" anchor="t">
            <a:spAutoFit/>
          </a:bodyPr>
          <a:lstStyle/>
          <a:p>
            <a:pPr marL="285750" indent="-285750">
              <a:buBlip>
                <a:blip r:embed="rId4"/>
              </a:buBlip>
              <a:defRPr/>
            </a:pPr>
            <a:r>
              <a:rPr lang="en-US" b="1">
                <a:solidFill>
                  <a:srgbClr val="002060"/>
                </a:solidFill>
                <a:latin typeface="Helvetica"/>
                <a:cs typeface="Helvetica"/>
              </a:rPr>
              <a:t>Content is a powerful driving factor for consumers when considering adding a paid </a:t>
            </a:r>
            <a:r>
              <a:rPr lang="en-US" b="1">
                <a:solidFill>
                  <a:srgbClr val="1F1A62"/>
                </a:solidFill>
                <a:latin typeface="Helvetica"/>
                <a:cs typeface="Helvetica"/>
              </a:rPr>
              <a:t>streaming service to their lineup </a:t>
            </a:r>
            <a:endParaRPr lang="en-US">
              <a:latin typeface="Helvetica"/>
              <a:ea typeface="+mn-lt"/>
              <a:cs typeface="+mn-lt"/>
            </a:endParaRPr>
          </a:p>
          <a:p>
            <a:pPr marL="285750" indent="-285750">
              <a:buBlip>
                <a:blip r:embed="rId4"/>
              </a:buBlip>
              <a:defRPr/>
            </a:pPr>
            <a:endParaRPr lang="en-US" sz="2800" b="1">
              <a:solidFill>
                <a:srgbClr val="002060"/>
              </a:solidFill>
              <a:latin typeface="Helvetica" panose="020B0403020202020204" pitchFamily="34" charset="0"/>
              <a:cs typeface="Helvetica" panose="020B0403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b="1">
                <a:solidFill>
                  <a:srgbClr val="002060"/>
                </a:solidFill>
                <a:latin typeface="Helvetica"/>
                <a:cs typeface="Helvetica"/>
              </a:rPr>
              <a:t>While original programming is a big draw, viewers often turn to classic favorites, and during quarantine people are watching older seasons of popular shows for the very first time, indicating the enduring appeal of acquired TV programs</a:t>
            </a: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a:ln>
                <a:noFill/>
              </a:ln>
              <a:solidFill>
                <a:srgbClr val="002060"/>
              </a:solidFill>
              <a:effectLst/>
              <a:uLnTx/>
              <a:uFillTx/>
              <a:latin typeface="Helvetica" panose="020B04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b="1">
                <a:solidFill>
                  <a:srgbClr val="002060"/>
                </a:solidFill>
                <a:latin typeface="Helvetica"/>
                <a:cs typeface="Helvetica"/>
              </a:rPr>
              <a:t>With so much existing content that continues to draw in new viewers, major streaming players still devote the majority of their programming budget to acquired content</a:t>
            </a:r>
            <a:endParaRPr kumimoji="0" lang="en-US" sz="1800" b="0" i="0" u="none" strike="noStrike" kern="1200" cap="none" spc="0" normalizeH="0" baseline="0" noProof="0">
              <a:ln>
                <a:noFill/>
              </a:ln>
              <a:solidFill>
                <a:srgbClr val="002060"/>
              </a:solidFill>
              <a:effectLst/>
              <a:uLnTx/>
              <a:uFillTx/>
              <a:latin typeface="Helvetica"/>
              <a:cs typeface="Helvetica"/>
            </a:endParaRPr>
          </a:p>
        </p:txBody>
      </p:sp>
    </p:spTree>
    <p:extLst>
      <p:ext uri="{BB962C8B-B14F-4D97-AF65-F5344CB8AC3E}">
        <p14:creationId xmlns:p14="http://schemas.microsoft.com/office/powerpoint/2010/main" val="1956462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11E24-0B7E-F145-9B34-6C1E832C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760" y="0"/>
            <a:ext cx="8922890" cy="5194998"/>
          </a:xfrm>
          <a:prstGeom prst="rect">
            <a:avLst/>
          </a:prstGeom>
        </p:spPr>
      </p:pic>
      <p:cxnSp>
        <p:nvCxnSpPr>
          <p:cNvPr id="8" name="Straight Connector 7">
            <a:extLst>
              <a:ext uri="{FF2B5EF4-FFF2-40B4-BE49-F238E27FC236}">
                <a16:creationId xmlns:a16="http://schemas.microsoft.com/office/drawing/2014/main" id="{01D38475-14B3-498E-8337-430E2186AC36}"/>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AFA321F-70E4-43DB-8C96-0F72FC20BBD3}"/>
              </a:ext>
            </a:extLst>
          </p:cNvPr>
          <p:cNvSpPr txBox="1"/>
          <p:nvPr/>
        </p:nvSpPr>
        <p:spPr>
          <a:xfrm>
            <a:off x="382082" y="3434080"/>
            <a:ext cx="7531429" cy="1938992"/>
          </a:xfrm>
          <a:prstGeom prst="rect">
            <a:avLst/>
          </a:prstGeom>
          <a:noFill/>
        </p:spPr>
        <p:txBody>
          <a:bodyPr wrap="square" rtlCol="0" anchor="t">
            <a:spAutoFit/>
          </a:bodyPr>
          <a:lstStyle/>
          <a:p>
            <a:pPr>
              <a:defRPr/>
            </a:pPr>
            <a:r>
              <a:rPr lang="en-US" sz="4000" b="1" dirty="0">
                <a:solidFill>
                  <a:schemeClr val="bg1"/>
                </a:solidFill>
                <a:latin typeface="Helvetica"/>
                <a:cs typeface="Helvetica"/>
              </a:rPr>
              <a:t>Indicators of What Lies Ahead for Consumer Behavior &amp; Advertiser Opportunity</a:t>
            </a:r>
          </a:p>
        </p:txBody>
      </p:sp>
    </p:spTree>
    <p:extLst>
      <p:ext uri="{BB962C8B-B14F-4D97-AF65-F5344CB8AC3E}">
        <p14:creationId xmlns:p14="http://schemas.microsoft.com/office/powerpoint/2010/main" val="3591850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E9C9A4F-5D82-4B50-B450-F220360AABD6}"/>
              </a:ext>
            </a:extLst>
          </p:cNvPr>
          <p:cNvPicPr>
            <a:picLocks noChangeAspect="1"/>
          </p:cNvPicPr>
          <p:nvPr/>
        </p:nvPicPr>
        <p:blipFill>
          <a:blip r:embed="rId3" cstate="screen">
            <a:alphaModFix amt="11000"/>
            <a:extLst>
              <a:ext uri="{28A0092B-C50C-407E-A947-70E740481C1C}">
                <a14:useLocalDpi xmlns:a14="http://schemas.microsoft.com/office/drawing/2010/main"/>
              </a:ext>
            </a:extLst>
          </a:blip>
          <a:stretch>
            <a:fillRect/>
          </a:stretch>
        </p:blipFill>
        <p:spPr>
          <a:xfrm>
            <a:off x="420380" y="0"/>
            <a:ext cx="11779250" cy="68580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Rectangle 17">
            <a:extLst>
              <a:ext uri="{FF2B5EF4-FFF2-40B4-BE49-F238E27FC236}">
                <a16:creationId xmlns:a16="http://schemas.microsoft.com/office/drawing/2014/main" id="{32ECA48E-00F0-41FD-86BC-7EFA6ED08A5A}"/>
              </a:ext>
            </a:extLst>
          </p:cNvPr>
          <p:cNvSpPr/>
          <p:nvPr/>
        </p:nvSpPr>
        <p:spPr>
          <a:xfrm>
            <a:off x="97970" y="255115"/>
            <a:ext cx="11996060" cy="1292662"/>
          </a:xfrm>
          <a:prstGeom prst="rect">
            <a:avLst/>
          </a:prstGeom>
        </p:spPr>
        <p:txBody>
          <a:bodyPr wrap="square" anchor="t">
            <a:spAutoFit/>
          </a:bodyPr>
          <a:lstStyle/>
          <a:p>
            <a:pPr>
              <a:defRPr/>
            </a:pPr>
            <a:r>
              <a:rPr lang="en-US" sz="2600" b="1" dirty="0">
                <a:solidFill>
                  <a:srgbClr val="1F1A62"/>
                </a:solidFill>
                <a:latin typeface="Helvetica"/>
                <a:cs typeface="Helvetica"/>
              </a:rPr>
              <a:t>At present, the future of video streaming is unclear although there is plenty of speculation, with major companies beginning to pivot their strategy in response</a:t>
            </a:r>
          </a:p>
        </p:txBody>
      </p:sp>
      <p:grpSp>
        <p:nvGrpSpPr>
          <p:cNvPr id="14" name="Group 13">
            <a:extLst>
              <a:ext uri="{FF2B5EF4-FFF2-40B4-BE49-F238E27FC236}">
                <a16:creationId xmlns:a16="http://schemas.microsoft.com/office/drawing/2014/main" id="{A37074D2-0BF5-47DD-B941-E6F870142223}"/>
              </a:ext>
            </a:extLst>
          </p:cNvPr>
          <p:cNvGrpSpPr/>
          <p:nvPr/>
        </p:nvGrpSpPr>
        <p:grpSpPr>
          <a:xfrm>
            <a:off x="9726411" y="5104331"/>
            <a:ext cx="2346683" cy="1199478"/>
            <a:chOff x="9743616" y="5160392"/>
            <a:chExt cx="2346683" cy="1199478"/>
          </a:xfrm>
        </p:grpSpPr>
        <p:sp>
          <p:nvSpPr>
            <p:cNvPr id="35" name="Rectangle: Rounded Corners 34">
              <a:extLst>
                <a:ext uri="{FF2B5EF4-FFF2-40B4-BE49-F238E27FC236}">
                  <a16:creationId xmlns:a16="http://schemas.microsoft.com/office/drawing/2014/main" id="{685665E2-E744-466E-8272-E2B54A02F12D}"/>
                </a:ext>
              </a:extLst>
            </p:cNvPr>
            <p:cNvSpPr/>
            <p:nvPr/>
          </p:nvSpPr>
          <p:spPr>
            <a:xfrm>
              <a:off x="9743616" y="5160392"/>
              <a:ext cx="2346683" cy="1199478"/>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813CB34E-F153-4D71-A5FB-A838C60539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46331" y="5515136"/>
              <a:ext cx="2181345" cy="752822"/>
            </a:xfrm>
            <a:prstGeom prst="rect">
              <a:avLst/>
            </a:prstGeom>
          </p:spPr>
        </p:pic>
        <p:pic>
          <p:nvPicPr>
            <p:cNvPr id="37" name="Picture 2">
              <a:extLst>
                <a:ext uri="{FF2B5EF4-FFF2-40B4-BE49-F238E27FC236}">
                  <a16:creationId xmlns:a16="http://schemas.microsoft.com/office/drawing/2014/main" id="{2595FCE3-7305-4F4C-91CC-753BB926084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25311" y="5256369"/>
              <a:ext cx="871854" cy="290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822D4647-E999-4946-969B-BA15F72C4FF3}"/>
              </a:ext>
            </a:extLst>
          </p:cNvPr>
          <p:cNvGrpSpPr/>
          <p:nvPr/>
        </p:nvGrpSpPr>
        <p:grpSpPr>
          <a:xfrm>
            <a:off x="4470156" y="5104331"/>
            <a:ext cx="5210199" cy="979449"/>
            <a:chOff x="4562360" y="5155423"/>
            <a:chExt cx="5210199" cy="979449"/>
          </a:xfrm>
        </p:grpSpPr>
        <p:sp>
          <p:nvSpPr>
            <p:cNvPr id="38" name="Rectangle: Rounded Corners 37">
              <a:extLst>
                <a:ext uri="{FF2B5EF4-FFF2-40B4-BE49-F238E27FC236}">
                  <a16:creationId xmlns:a16="http://schemas.microsoft.com/office/drawing/2014/main" id="{116BB822-B666-484A-9AAF-4F3F236D7BDA}"/>
                </a:ext>
              </a:extLst>
            </p:cNvPr>
            <p:cNvSpPr/>
            <p:nvPr/>
          </p:nvSpPr>
          <p:spPr>
            <a:xfrm>
              <a:off x="4562360" y="5155423"/>
              <a:ext cx="5210199" cy="97944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77FACD8B-E5F3-4559-A5FA-095BB9B3ABD8}"/>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62554" y="5528754"/>
              <a:ext cx="5110005" cy="528774"/>
            </a:xfrm>
            <a:prstGeom prst="rect">
              <a:avLst/>
            </a:prstGeom>
          </p:spPr>
        </p:pic>
        <p:pic>
          <p:nvPicPr>
            <p:cNvPr id="40" name="Picture 39">
              <a:extLst>
                <a:ext uri="{FF2B5EF4-FFF2-40B4-BE49-F238E27FC236}">
                  <a16:creationId xmlns:a16="http://schemas.microsoft.com/office/drawing/2014/main" id="{70131A1F-1F81-46E7-A2A7-FC9252CAD1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62554" y="5260898"/>
              <a:ext cx="1899581" cy="213662"/>
            </a:xfrm>
            <a:prstGeom prst="rect">
              <a:avLst/>
            </a:prstGeom>
          </p:spPr>
        </p:pic>
      </p:grpSp>
      <p:grpSp>
        <p:nvGrpSpPr>
          <p:cNvPr id="12" name="Group 11">
            <a:extLst>
              <a:ext uri="{FF2B5EF4-FFF2-40B4-BE49-F238E27FC236}">
                <a16:creationId xmlns:a16="http://schemas.microsoft.com/office/drawing/2014/main" id="{55B15AAF-D0C9-44DF-84A6-8DFE64048243}"/>
              </a:ext>
            </a:extLst>
          </p:cNvPr>
          <p:cNvGrpSpPr/>
          <p:nvPr/>
        </p:nvGrpSpPr>
        <p:grpSpPr>
          <a:xfrm>
            <a:off x="118906" y="5104331"/>
            <a:ext cx="4305195" cy="998769"/>
            <a:chOff x="384973" y="5164033"/>
            <a:chExt cx="4305195" cy="998769"/>
          </a:xfrm>
        </p:grpSpPr>
        <p:sp>
          <p:nvSpPr>
            <p:cNvPr id="45" name="Rectangle: Rounded Corners 44">
              <a:extLst>
                <a:ext uri="{FF2B5EF4-FFF2-40B4-BE49-F238E27FC236}">
                  <a16:creationId xmlns:a16="http://schemas.microsoft.com/office/drawing/2014/main" id="{FF47FBAE-FD83-49FB-A370-A688773E2C1B}"/>
                </a:ext>
              </a:extLst>
            </p:cNvPr>
            <p:cNvSpPr/>
            <p:nvPr/>
          </p:nvSpPr>
          <p:spPr>
            <a:xfrm>
              <a:off x="384973" y="5164033"/>
              <a:ext cx="4305195" cy="99876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25574C4-8918-48DB-A3B8-E76D93F38159}"/>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1670" y="5494959"/>
              <a:ext cx="4225348" cy="609968"/>
            </a:xfrm>
            <a:prstGeom prst="rect">
              <a:avLst/>
            </a:prstGeom>
          </p:spPr>
        </p:pic>
        <p:pic>
          <p:nvPicPr>
            <p:cNvPr id="1026" name="Picture 2" descr="Brand New: New Logo and Identity for The Verge done In-house">
              <a:extLst>
                <a:ext uri="{FF2B5EF4-FFF2-40B4-BE49-F238E27FC236}">
                  <a16:creationId xmlns:a16="http://schemas.microsoft.com/office/drawing/2014/main" id="{9AC43AE1-92C5-499B-929F-27D7DBBF670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7084" y="5269817"/>
              <a:ext cx="1063735" cy="1946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F9130890-CFC5-4163-B241-721B6838D692}"/>
              </a:ext>
            </a:extLst>
          </p:cNvPr>
          <p:cNvGrpSpPr/>
          <p:nvPr/>
        </p:nvGrpSpPr>
        <p:grpSpPr>
          <a:xfrm>
            <a:off x="8726712" y="3400155"/>
            <a:ext cx="3389413" cy="1025712"/>
            <a:chOff x="7796264" y="2010459"/>
            <a:chExt cx="3389413" cy="1025712"/>
          </a:xfrm>
        </p:grpSpPr>
        <p:sp>
          <p:nvSpPr>
            <p:cNvPr id="24" name="Rectangle: Rounded Corners 23">
              <a:extLst>
                <a:ext uri="{FF2B5EF4-FFF2-40B4-BE49-F238E27FC236}">
                  <a16:creationId xmlns:a16="http://schemas.microsoft.com/office/drawing/2014/main" id="{493E04F3-F99C-4E6D-AFDD-E9833BB97E1B}"/>
                </a:ext>
              </a:extLst>
            </p:cNvPr>
            <p:cNvSpPr/>
            <p:nvPr/>
          </p:nvSpPr>
          <p:spPr>
            <a:xfrm>
              <a:off x="7796264" y="2010459"/>
              <a:ext cx="3389413" cy="102571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4EA45ABC-1AD9-41ED-B1BE-DDBC97A983D2}"/>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10877" y="2342517"/>
              <a:ext cx="3199086" cy="612934"/>
            </a:xfrm>
            <a:prstGeom prst="rect">
              <a:avLst/>
            </a:prstGeom>
          </p:spPr>
        </p:pic>
        <p:pic>
          <p:nvPicPr>
            <p:cNvPr id="27" name="Picture 26">
              <a:extLst>
                <a:ext uri="{FF2B5EF4-FFF2-40B4-BE49-F238E27FC236}">
                  <a16:creationId xmlns:a16="http://schemas.microsoft.com/office/drawing/2014/main" id="{480C5DAB-E308-4D4D-9569-1363FD34801E}"/>
                </a:ext>
              </a:extLst>
            </p:cNvPr>
            <p:cNvPicPr>
              <a:picLocks noChangeAspect="1"/>
            </p:cNvPicPr>
            <p:nvPr/>
          </p:nvPicPr>
          <p:blipFill>
            <a:blip r:embed="rId12"/>
            <a:stretch>
              <a:fillRect/>
            </a:stretch>
          </p:blipFill>
          <p:spPr>
            <a:xfrm>
              <a:off x="7893676" y="2088986"/>
              <a:ext cx="987566" cy="307720"/>
            </a:xfrm>
            <a:prstGeom prst="rect">
              <a:avLst/>
            </a:prstGeom>
          </p:spPr>
        </p:pic>
      </p:grpSp>
      <p:grpSp>
        <p:nvGrpSpPr>
          <p:cNvPr id="47" name="Group 46">
            <a:extLst>
              <a:ext uri="{FF2B5EF4-FFF2-40B4-BE49-F238E27FC236}">
                <a16:creationId xmlns:a16="http://schemas.microsoft.com/office/drawing/2014/main" id="{6DC19296-3494-4D72-9581-A0B4ADCE1810}"/>
              </a:ext>
            </a:extLst>
          </p:cNvPr>
          <p:cNvGrpSpPr/>
          <p:nvPr/>
        </p:nvGrpSpPr>
        <p:grpSpPr>
          <a:xfrm>
            <a:off x="3356446" y="3400155"/>
            <a:ext cx="2428609" cy="1414175"/>
            <a:chOff x="4303534" y="3590421"/>
            <a:chExt cx="2428609" cy="1414175"/>
          </a:xfrm>
        </p:grpSpPr>
        <p:sp>
          <p:nvSpPr>
            <p:cNvPr id="32" name="Rectangle: Rounded Corners 31">
              <a:extLst>
                <a:ext uri="{FF2B5EF4-FFF2-40B4-BE49-F238E27FC236}">
                  <a16:creationId xmlns:a16="http://schemas.microsoft.com/office/drawing/2014/main" id="{09C9CD1F-FB2B-4084-A559-766B85E1176C}"/>
                </a:ext>
              </a:extLst>
            </p:cNvPr>
            <p:cNvSpPr/>
            <p:nvPr/>
          </p:nvSpPr>
          <p:spPr>
            <a:xfrm>
              <a:off x="4303534" y="3590421"/>
              <a:ext cx="2397012" cy="1414175"/>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DE078EE-415B-4C48-B8E4-6C8CD6B4908A}"/>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35132" y="4008665"/>
              <a:ext cx="2397011" cy="837953"/>
            </a:xfrm>
            <a:prstGeom prst="rect">
              <a:avLst/>
            </a:prstGeom>
          </p:spPr>
        </p:pic>
        <p:pic>
          <p:nvPicPr>
            <p:cNvPr id="34" name="Picture 33">
              <a:extLst>
                <a:ext uri="{FF2B5EF4-FFF2-40B4-BE49-F238E27FC236}">
                  <a16:creationId xmlns:a16="http://schemas.microsoft.com/office/drawing/2014/main" id="{76860E7C-8BD3-4048-BEBF-A86A37ADD50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349911" y="3734152"/>
              <a:ext cx="751153" cy="213662"/>
            </a:xfrm>
            <a:prstGeom prst="rect">
              <a:avLst/>
            </a:prstGeom>
          </p:spPr>
        </p:pic>
      </p:grpSp>
      <p:grpSp>
        <p:nvGrpSpPr>
          <p:cNvPr id="16" name="Group 15">
            <a:extLst>
              <a:ext uri="{FF2B5EF4-FFF2-40B4-BE49-F238E27FC236}">
                <a16:creationId xmlns:a16="http://schemas.microsoft.com/office/drawing/2014/main" id="{F53F9FB2-703A-4118-B2B4-6B573829ED08}"/>
              </a:ext>
            </a:extLst>
          </p:cNvPr>
          <p:cNvGrpSpPr/>
          <p:nvPr/>
        </p:nvGrpSpPr>
        <p:grpSpPr>
          <a:xfrm>
            <a:off x="75876" y="3400155"/>
            <a:ext cx="3221755" cy="1315248"/>
            <a:chOff x="420380" y="3335921"/>
            <a:chExt cx="3221755" cy="1315248"/>
          </a:xfrm>
        </p:grpSpPr>
        <p:sp>
          <p:nvSpPr>
            <p:cNvPr id="41" name="Rectangle: Rounded Corners 40">
              <a:extLst>
                <a:ext uri="{FF2B5EF4-FFF2-40B4-BE49-F238E27FC236}">
                  <a16:creationId xmlns:a16="http://schemas.microsoft.com/office/drawing/2014/main" id="{542602E7-7848-4A1F-A0AD-0AB391BBC95C}"/>
                </a:ext>
              </a:extLst>
            </p:cNvPr>
            <p:cNvSpPr/>
            <p:nvPr/>
          </p:nvSpPr>
          <p:spPr>
            <a:xfrm>
              <a:off x="420380" y="3335921"/>
              <a:ext cx="3221755" cy="1315248"/>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176367A4-A392-4D65-98F7-F11B7E89AFA4}"/>
                </a:ext>
              </a:extLst>
            </p:cNvPr>
            <p:cNvPicPr>
              <a:picLocks noChangeAspect="1"/>
            </p:cNvPicPr>
            <p:nvPr/>
          </p:nvPicPr>
          <p:blipFill>
            <a:blip r:embed="rId12"/>
            <a:stretch>
              <a:fillRect/>
            </a:stretch>
          </p:blipFill>
          <p:spPr>
            <a:xfrm>
              <a:off x="477714" y="3447370"/>
              <a:ext cx="987566" cy="307720"/>
            </a:xfrm>
            <a:prstGeom prst="rect">
              <a:avLst/>
            </a:prstGeom>
          </p:spPr>
        </p:pic>
        <p:pic>
          <p:nvPicPr>
            <p:cNvPr id="43" name="Picture 42">
              <a:extLst>
                <a:ext uri="{FF2B5EF4-FFF2-40B4-BE49-F238E27FC236}">
                  <a16:creationId xmlns:a16="http://schemas.microsoft.com/office/drawing/2014/main" id="{93B4AD44-9A5F-444C-93C6-F436C2FC853A}"/>
                </a:ext>
              </a:extLst>
            </p:cNvPr>
            <p:cNvPicPr>
              <a:picLocks noChangeAspect="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5663" y="4178219"/>
              <a:ext cx="3082161" cy="462548"/>
            </a:xfrm>
            <a:prstGeom prst="rect">
              <a:avLst/>
            </a:prstGeom>
          </p:spPr>
        </p:pic>
        <p:pic>
          <p:nvPicPr>
            <p:cNvPr id="44" name="Picture 43">
              <a:extLst>
                <a:ext uri="{FF2B5EF4-FFF2-40B4-BE49-F238E27FC236}">
                  <a16:creationId xmlns:a16="http://schemas.microsoft.com/office/drawing/2014/main" id="{FA6E62EE-0A11-4E30-B04B-236A7674D6AC}"/>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99714" y="3725290"/>
              <a:ext cx="3082161" cy="394840"/>
            </a:xfrm>
            <a:prstGeom prst="rect">
              <a:avLst/>
            </a:prstGeom>
          </p:spPr>
        </p:pic>
      </p:grpSp>
      <p:grpSp>
        <p:nvGrpSpPr>
          <p:cNvPr id="48" name="Group 47">
            <a:extLst>
              <a:ext uri="{FF2B5EF4-FFF2-40B4-BE49-F238E27FC236}">
                <a16:creationId xmlns:a16="http://schemas.microsoft.com/office/drawing/2014/main" id="{79C7733E-E1BA-49FB-9A6F-B68F79328BBC}"/>
              </a:ext>
            </a:extLst>
          </p:cNvPr>
          <p:cNvGrpSpPr/>
          <p:nvPr/>
        </p:nvGrpSpPr>
        <p:grpSpPr>
          <a:xfrm>
            <a:off x="5843870" y="3400155"/>
            <a:ext cx="2824028" cy="998769"/>
            <a:chOff x="7705266" y="3701794"/>
            <a:chExt cx="2824028" cy="998769"/>
          </a:xfrm>
        </p:grpSpPr>
        <p:sp>
          <p:nvSpPr>
            <p:cNvPr id="46" name="Rectangle: Rounded Corners 45">
              <a:extLst>
                <a:ext uri="{FF2B5EF4-FFF2-40B4-BE49-F238E27FC236}">
                  <a16:creationId xmlns:a16="http://schemas.microsoft.com/office/drawing/2014/main" id="{4B2F7D3E-EFC6-49F4-BC3C-B97C1AFFF5F1}"/>
                </a:ext>
              </a:extLst>
            </p:cNvPr>
            <p:cNvSpPr/>
            <p:nvPr/>
          </p:nvSpPr>
          <p:spPr>
            <a:xfrm>
              <a:off x="7705266" y="3701794"/>
              <a:ext cx="2824028" cy="99876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354287A-ECAE-444D-8C71-357D7D59827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764220" y="4028378"/>
              <a:ext cx="2636712" cy="565533"/>
            </a:xfrm>
            <a:prstGeom prst="rect">
              <a:avLst/>
            </a:prstGeom>
          </p:spPr>
        </p:pic>
        <p:pic>
          <p:nvPicPr>
            <p:cNvPr id="1028" name="Picture 4" descr="Adweek - Wikipedia">
              <a:extLst>
                <a:ext uri="{FF2B5EF4-FFF2-40B4-BE49-F238E27FC236}">
                  <a16:creationId xmlns:a16="http://schemas.microsoft.com/office/drawing/2014/main" id="{8A6620DF-19E5-4460-A4AC-CA0D07C4A1CD}"/>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775519" y="3780045"/>
              <a:ext cx="595488" cy="2143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BD5A8651-69E9-4C99-AE59-55BF96A1EDA9}"/>
              </a:ext>
            </a:extLst>
          </p:cNvPr>
          <p:cNvGrpSpPr/>
          <p:nvPr/>
        </p:nvGrpSpPr>
        <p:grpSpPr>
          <a:xfrm>
            <a:off x="211110" y="1888618"/>
            <a:ext cx="3548928" cy="1221537"/>
            <a:chOff x="428888" y="1992596"/>
            <a:chExt cx="3548928" cy="1221537"/>
          </a:xfrm>
        </p:grpSpPr>
        <p:sp>
          <p:nvSpPr>
            <p:cNvPr id="21" name="Rectangle: Rounded Corners 20">
              <a:extLst>
                <a:ext uri="{FF2B5EF4-FFF2-40B4-BE49-F238E27FC236}">
                  <a16:creationId xmlns:a16="http://schemas.microsoft.com/office/drawing/2014/main" id="{53F4B121-D710-44AA-8831-DBFB3F93C7C7}"/>
                </a:ext>
              </a:extLst>
            </p:cNvPr>
            <p:cNvSpPr/>
            <p:nvPr/>
          </p:nvSpPr>
          <p:spPr>
            <a:xfrm>
              <a:off x="428888" y="1992596"/>
              <a:ext cx="3536664" cy="122153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808DB16B-F325-46E9-85B4-D6EB74A6AF77}"/>
                </a:ext>
              </a:extLst>
            </p:cNvPr>
            <p:cNvPicPr>
              <a:picLocks noChangeAspect="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0999" y="2396876"/>
              <a:ext cx="3456817" cy="710180"/>
            </a:xfrm>
            <a:prstGeom prst="rect">
              <a:avLst/>
            </a:prstGeom>
          </p:spPr>
        </p:pic>
        <p:pic>
          <p:nvPicPr>
            <p:cNvPr id="23" name="Picture 2" descr="Bloomberg logo - Conviva">
              <a:extLst>
                <a:ext uri="{FF2B5EF4-FFF2-40B4-BE49-F238E27FC236}">
                  <a16:creationId xmlns:a16="http://schemas.microsoft.com/office/drawing/2014/main" id="{3614012B-9D07-4A29-A506-719967A99A23}"/>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553278" y="2114384"/>
              <a:ext cx="1170109" cy="270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866B3D3A-1042-410F-BDA9-76FC77711C10}"/>
              </a:ext>
            </a:extLst>
          </p:cNvPr>
          <p:cNvGrpSpPr/>
          <p:nvPr/>
        </p:nvGrpSpPr>
        <p:grpSpPr>
          <a:xfrm>
            <a:off x="3877318" y="1888618"/>
            <a:ext cx="3310309" cy="1104389"/>
            <a:chOff x="4189992" y="2033830"/>
            <a:chExt cx="3310309" cy="1104389"/>
          </a:xfrm>
        </p:grpSpPr>
        <p:sp>
          <p:nvSpPr>
            <p:cNvPr id="10" name="Rectangle: Rounded Corners 9">
              <a:extLst>
                <a:ext uri="{FF2B5EF4-FFF2-40B4-BE49-F238E27FC236}">
                  <a16:creationId xmlns:a16="http://schemas.microsoft.com/office/drawing/2014/main" id="{FE10CC3F-B02B-483D-936B-35A10A52AA31}"/>
                </a:ext>
              </a:extLst>
            </p:cNvPr>
            <p:cNvSpPr/>
            <p:nvPr/>
          </p:nvSpPr>
          <p:spPr>
            <a:xfrm>
              <a:off x="4189992" y="2033830"/>
              <a:ext cx="3310309" cy="11043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5336DFD-1FB4-424D-BAA1-B2DEA31680B7}"/>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348428" y="2404913"/>
              <a:ext cx="3040232" cy="650082"/>
            </a:xfrm>
            <a:prstGeom prst="rect">
              <a:avLst/>
            </a:prstGeom>
          </p:spPr>
        </p:pic>
        <p:pic>
          <p:nvPicPr>
            <p:cNvPr id="2050" name="Picture 2" descr="Variety logo Blooloop">
              <a:extLst>
                <a:ext uri="{FF2B5EF4-FFF2-40B4-BE49-F238E27FC236}">
                  <a16:creationId xmlns:a16="http://schemas.microsoft.com/office/drawing/2014/main" id="{E934890C-3C25-45E0-8B14-05E4036FBD68}"/>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351312" y="2139766"/>
              <a:ext cx="772271" cy="2651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1032A172-EF8F-4026-A54A-5B7C2281ED55}"/>
              </a:ext>
            </a:extLst>
          </p:cNvPr>
          <p:cNvGrpSpPr/>
          <p:nvPr/>
        </p:nvGrpSpPr>
        <p:grpSpPr>
          <a:xfrm>
            <a:off x="7304907" y="1888618"/>
            <a:ext cx="4675984" cy="998769"/>
            <a:chOff x="4648039" y="5164200"/>
            <a:chExt cx="4675984" cy="998769"/>
          </a:xfrm>
        </p:grpSpPr>
        <p:sp>
          <p:nvSpPr>
            <p:cNvPr id="28" name="Rectangle: Rounded Corners 27">
              <a:extLst>
                <a:ext uri="{FF2B5EF4-FFF2-40B4-BE49-F238E27FC236}">
                  <a16:creationId xmlns:a16="http://schemas.microsoft.com/office/drawing/2014/main" id="{E76F4399-546C-48C7-ABAA-4DC265204AA6}"/>
                </a:ext>
              </a:extLst>
            </p:cNvPr>
            <p:cNvSpPr/>
            <p:nvPr/>
          </p:nvSpPr>
          <p:spPr>
            <a:xfrm>
              <a:off x="4648039" y="5164200"/>
              <a:ext cx="4675984" cy="99876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21270D0-CB6A-4C77-A074-EB371989BEE7}"/>
                </a:ext>
              </a:extLst>
            </p:cNvPr>
            <p:cNvPicPr>
              <a:picLocks noChangeAspect="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80783" y="5579791"/>
              <a:ext cx="4543239" cy="473142"/>
            </a:xfrm>
            <a:prstGeom prst="rect">
              <a:avLst/>
            </a:prstGeom>
          </p:spPr>
        </p:pic>
        <p:pic>
          <p:nvPicPr>
            <p:cNvPr id="9" name="Picture 8">
              <a:extLst>
                <a:ext uri="{FF2B5EF4-FFF2-40B4-BE49-F238E27FC236}">
                  <a16:creationId xmlns:a16="http://schemas.microsoft.com/office/drawing/2014/main" id="{F639F0C4-5A8C-4F6F-8AD2-85382A6B1BEF}"/>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727885" y="5278856"/>
              <a:ext cx="1590940" cy="295714"/>
            </a:xfrm>
            <a:prstGeom prst="rect">
              <a:avLst/>
            </a:prstGeom>
          </p:spPr>
        </p:pic>
      </p:grpSp>
    </p:spTree>
    <p:extLst>
      <p:ext uri="{BB962C8B-B14F-4D97-AF65-F5344CB8AC3E}">
        <p14:creationId xmlns:p14="http://schemas.microsoft.com/office/powerpoint/2010/main" val="679576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61631" y="212076"/>
            <a:ext cx="1177869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Use of streaming services has increased significantly among consumers who are actively social distancing, and these viewers expect to continue this behavior in</a:t>
            </a:r>
            <a:r>
              <a:rPr lang="en-US" sz="2600" b="1" dirty="0">
                <a:solidFill>
                  <a:srgbClr val="1F1A62"/>
                </a:solidFill>
                <a:latin typeface="Helvetica" pitchFamily="2" charset="0"/>
              </a:rPr>
              <a:t> the foreseeable future</a:t>
            </a:r>
            <a:endParaRPr kumimoji="0" lang="en-US" sz="2600" b="1" i="0" u="none" strike="noStrike" kern="1200" cap="none" spc="0" normalizeH="0" baseline="0" noProof="0" dirty="0">
              <a:ln>
                <a:noFill/>
              </a:ln>
              <a:solidFill>
                <a:srgbClr val="FF0000"/>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Rectangle 5">
            <a:extLst>
              <a:ext uri="{FF2B5EF4-FFF2-40B4-BE49-F238E27FC236}">
                <a16:creationId xmlns:a16="http://schemas.microsoft.com/office/drawing/2014/main" id="{7399A69E-181A-4326-90D8-65B0B96EC63B}"/>
              </a:ext>
            </a:extLst>
          </p:cNvPr>
          <p:cNvSpPr/>
          <p:nvPr/>
        </p:nvSpPr>
        <p:spPr>
          <a:xfrm>
            <a:off x="442023" y="6217244"/>
            <a:ext cx="1159757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Hub Entertainment Research, </a:t>
            </a:r>
            <a:r>
              <a:rPr kumimoji="0" lang="en-US" sz="9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TV and Social Distancing</a:t>
            </a:r>
            <a:r>
              <a:rPr kumimoji="0" lang="en-US" sz="9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March 2020. Survey of 1,276 TV consumers in the U.S. about how the Coronavirus and social distancing are changing their entertainment needs and choices. Q: </a:t>
            </a:r>
            <a:r>
              <a:rPr kumimoji="0" lang="en-US" sz="9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Are you doing this more or less now vs. a month ago?</a:t>
            </a:r>
            <a:r>
              <a:rPr kumimoji="0" lang="en-US" sz="9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Base: people who are social distancing.</a:t>
            </a: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18" name="Chart 17">
            <a:extLst>
              <a:ext uri="{FF2B5EF4-FFF2-40B4-BE49-F238E27FC236}">
                <a16:creationId xmlns:a16="http://schemas.microsoft.com/office/drawing/2014/main" id="{85CDA5C0-7404-4A51-BD23-B21E5418787B}"/>
              </a:ext>
            </a:extLst>
          </p:cNvPr>
          <p:cNvGraphicFramePr/>
          <p:nvPr>
            <p:extLst>
              <p:ext uri="{D42A27DB-BD31-4B8C-83A1-F6EECF244321}">
                <p14:modId xmlns:p14="http://schemas.microsoft.com/office/powerpoint/2010/main" val="3256715715"/>
              </p:ext>
            </p:extLst>
          </p:nvPr>
        </p:nvGraphicFramePr>
        <p:xfrm>
          <a:off x="228171" y="1785011"/>
          <a:ext cx="5867829" cy="4328057"/>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2" descr="Image result for disney+ streaming service logo">
            <a:extLst>
              <a:ext uri="{FF2B5EF4-FFF2-40B4-BE49-F238E27FC236}">
                <a16:creationId xmlns:a16="http://schemas.microsoft.com/office/drawing/2014/main" id="{8D3B644E-8063-4BAA-8E4F-C793DB81EA6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4971" y="2507445"/>
            <a:ext cx="863800" cy="4693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2FAF7D9-8507-40D4-8425-64279B2BA7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653" y="3723092"/>
            <a:ext cx="826118" cy="221401"/>
          </a:xfrm>
          <a:prstGeom prst="rect">
            <a:avLst/>
          </a:prstGeom>
        </p:spPr>
      </p:pic>
      <p:pic>
        <p:nvPicPr>
          <p:cNvPr id="17" name="Picture 2" descr="Image result for amazon video logo">
            <a:extLst>
              <a:ext uri="{FF2B5EF4-FFF2-40B4-BE49-F238E27FC236}">
                <a16:creationId xmlns:a16="http://schemas.microsoft.com/office/drawing/2014/main" id="{8E61F24E-97AE-4B8B-BA21-FB8D162014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72685" y="5171524"/>
            <a:ext cx="936086" cy="2878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Branding – Hulu Press">
            <a:extLst>
              <a:ext uri="{FF2B5EF4-FFF2-40B4-BE49-F238E27FC236}">
                <a16:creationId xmlns:a16="http://schemas.microsoft.com/office/drawing/2014/main" id="{65B1A2F0-2861-47C6-939A-39939FDA765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85467" y="2991021"/>
            <a:ext cx="1123304" cy="5967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C7AD8F-C361-41D8-A4D3-621D3EF7D412}"/>
              </a:ext>
            </a:extLst>
          </p:cNvPr>
          <p:cNvSpPr txBox="1"/>
          <p:nvPr/>
        </p:nvSpPr>
        <p:spPr>
          <a:xfrm>
            <a:off x="4911207" y="2603297"/>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68%</a:t>
            </a:r>
          </a:p>
        </p:txBody>
      </p:sp>
      <p:sp>
        <p:nvSpPr>
          <p:cNvPr id="20" name="TextBox 19">
            <a:extLst>
              <a:ext uri="{FF2B5EF4-FFF2-40B4-BE49-F238E27FC236}">
                <a16:creationId xmlns:a16="http://schemas.microsoft.com/office/drawing/2014/main" id="{36C70188-C24E-4870-9887-87DACBA6D06A}"/>
              </a:ext>
            </a:extLst>
          </p:cNvPr>
          <p:cNvSpPr txBox="1"/>
          <p:nvPr/>
        </p:nvSpPr>
        <p:spPr>
          <a:xfrm>
            <a:off x="4852211" y="3100555"/>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66%</a:t>
            </a:r>
          </a:p>
        </p:txBody>
      </p:sp>
      <p:sp>
        <p:nvSpPr>
          <p:cNvPr id="22" name="TextBox 21">
            <a:extLst>
              <a:ext uri="{FF2B5EF4-FFF2-40B4-BE49-F238E27FC236}">
                <a16:creationId xmlns:a16="http://schemas.microsoft.com/office/drawing/2014/main" id="{6DC4801A-A56B-4AFB-8B2B-7FA244B86C0B}"/>
              </a:ext>
            </a:extLst>
          </p:cNvPr>
          <p:cNvSpPr txBox="1"/>
          <p:nvPr/>
        </p:nvSpPr>
        <p:spPr>
          <a:xfrm>
            <a:off x="4852211" y="3598886"/>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66%</a:t>
            </a:r>
          </a:p>
        </p:txBody>
      </p:sp>
      <p:sp>
        <p:nvSpPr>
          <p:cNvPr id="23" name="TextBox 22">
            <a:extLst>
              <a:ext uri="{FF2B5EF4-FFF2-40B4-BE49-F238E27FC236}">
                <a16:creationId xmlns:a16="http://schemas.microsoft.com/office/drawing/2014/main" id="{0628562C-D6FE-4B4B-813A-6C8AF9674CD4}"/>
              </a:ext>
            </a:extLst>
          </p:cNvPr>
          <p:cNvSpPr txBox="1"/>
          <p:nvPr/>
        </p:nvSpPr>
        <p:spPr>
          <a:xfrm>
            <a:off x="4542331" y="4097217"/>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58%</a:t>
            </a:r>
          </a:p>
        </p:txBody>
      </p:sp>
      <p:sp>
        <p:nvSpPr>
          <p:cNvPr id="24" name="TextBox 23">
            <a:extLst>
              <a:ext uri="{FF2B5EF4-FFF2-40B4-BE49-F238E27FC236}">
                <a16:creationId xmlns:a16="http://schemas.microsoft.com/office/drawing/2014/main" id="{FFD7554D-D7EC-4763-9754-9AF17AE3D741}"/>
              </a:ext>
            </a:extLst>
          </p:cNvPr>
          <p:cNvSpPr txBox="1"/>
          <p:nvPr/>
        </p:nvSpPr>
        <p:spPr>
          <a:xfrm>
            <a:off x="4542331" y="4591892"/>
            <a:ext cx="690880" cy="335756"/>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57%</a:t>
            </a:r>
          </a:p>
        </p:txBody>
      </p:sp>
      <p:sp>
        <p:nvSpPr>
          <p:cNvPr id="26" name="TextBox 25">
            <a:extLst>
              <a:ext uri="{FF2B5EF4-FFF2-40B4-BE49-F238E27FC236}">
                <a16:creationId xmlns:a16="http://schemas.microsoft.com/office/drawing/2014/main" id="{2CB0A293-85CD-43A1-88EB-ADAB669793CB}"/>
              </a:ext>
            </a:extLst>
          </p:cNvPr>
          <p:cNvSpPr txBox="1"/>
          <p:nvPr/>
        </p:nvSpPr>
        <p:spPr>
          <a:xfrm>
            <a:off x="4481371" y="5045359"/>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18%</a:t>
            </a:r>
          </a:p>
        </p:txBody>
      </p:sp>
      <p:cxnSp>
        <p:nvCxnSpPr>
          <p:cNvPr id="27" name="Straight Connector 26">
            <a:extLst>
              <a:ext uri="{FF2B5EF4-FFF2-40B4-BE49-F238E27FC236}">
                <a16:creationId xmlns:a16="http://schemas.microsoft.com/office/drawing/2014/main" id="{C2E15E70-ECCA-40DD-8F00-3282F36F3FC9}"/>
              </a:ext>
            </a:extLst>
          </p:cNvPr>
          <p:cNvCxnSpPr/>
          <p:nvPr/>
        </p:nvCxnSpPr>
        <p:spPr>
          <a:xfrm>
            <a:off x="6096000" y="2569248"/>
            <a:ext cx="0" cy="3382555"/>
          </a:xfrm>
          <a:prstGeom prst="line">
            <a:avLst/>
          </a:prstGeom>
          <a:ln w="38100">
            <a:solidFill>
              <a:srgbClr val="E84A99"/>
            </a:solidFill>
          </a:ln>
          <a:effectLst/>
        </p:spPr>
        <p:style>
          <a:lnRef idx="1">
            <a:schemeClr val="accent1"/>
          </a:lnRef>
          <a:fillRef idx="0">
            <a:schemeClr val="accent1"/>
          </a:fillRef>
          <a:effectRef idx="0">
            <a:schemeClr val="accent1"/>
          </a:effectRef>
          <a:fontRef idx="minor">
            <a:schemeClr val="tx1"/>
          </a:fontRef>
        </p:style>
      </p:cxnSp>
      <p:graphicFrame>
        <p:nvGraphicFramePr>
          <p:cNvPr id="28" name="Chart 27">
            <a:extLst>
              <a:ext uri="{FF2B5EF4-FFF2-40B4-BE49-F238E27FC236}">
                <a16:creationId xmlns:a16="http://schemas.microsoft.com/office/drawing/2014/main" id="{BFCBD6D9-A684-43F7-BD23-7163CD74119B}"/>
              </a:ext>
            </a:extLst>
          </p:cNvPr>
          <p:cNvGraphicFramePr/>
          <p:nvPr>
            <p:extLst>
              <p:ext uri="{D42A27DB-BD31-4B8C-83A1-F6EECF244321}">
                <p14:modId xmlns:p14="http://schemas.microsoft.com/office/powerpoint/2010/main" val="138602667"/>
              </p:ext>
            </p:extLst>
          </p:nvPr>
        </p:nvGraphicFramePr>
        <p:xfrm>
          <a:off x="5938091" y="1804189"/>
          <a:ext cx="5867829" cy="4328057"/>
        </p:xfrm>
        <a:graphic>
          <a:graphicData uri="http://schemas.openxmlformats.org/drawingml/2006/chart">
            <c:chart xmlns:c="http://schemas.openxmlformats.org/drawingml/2006/chart" xmlns:r="http://schemas.openxmlformats.org/officeDocument/2006/relationships" r:id="rId8"/>
          </a:graphicData>
        </a:graphic>
      </p:graphicFrame>
      <p:pic>
        <p:nvPicPr>
          <p:cNvPr id="29" name="Picture 2" descr="Image result for disney+ streaming service logo">
            <a:extLst>
              <a:ext uri="{FF2B5EF4-FFF2-40B4-BE49-F238E27FC236}">
                <a16:creationId xmlns:a16="http://schemas.microsoft.com/office/drawing/2014/main" id="{CA4F00EC-173A-4BA1-A488-BC1D723C9F1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4891" y="2526623"/>
            <a:ext cx="863800" cy="4693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03315804-4A56-4CF8-BB35-45DB26C72E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92595" y="3248444"/>
            <a:ext cx="826118" cy="221401"/>
          </a:xfrm>
          <a:prstGeom prst="rect">
            <a:avLst/>
          </a:prstGeom>
        </p:spPr>
      </p:pic>
      <p:pic>
        <p:nvPicPr>
          <p:cNvPr id="31" name="Picture 2" descr="Image result for amazon video logo">
            <a:extLst>
              <a:ext uri="{FF2B5EF4-FFF2-40B4-BE49-F238E27FC236}">
                <a16:creationId xmlns:a16="http://schemas.microsoft.com/office/drawing/2014/main" id="{B86CF65F-6A6C-401A-A10B-8A2A1D64F72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82627" y="4238118"/>
            <a:ext cx="936086" cy="2878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Branding – Hulu Press">
            <a:extLst>
              <a:ext uri="{FF2B5EF4-FFF2-40B4-BE49-F238E27FC236}">
                <a16:creationId xmlns:a16="http://schemas.microsoft.com/office/drawing/2014/main" id="{521D4E80-DEE7-44EA-9D05-F45326AB095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66003" y="3485174"/>
            <a:ext cx="1123304" cy="59675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B57AB22-56C9-46D7-AA81-524A18BBCD29}"/>
              </a:ext>
            </a:extLst>
          </p:cNvPr>
          <p:cNvSpPr txBox="1"/>
          <p:nvPr/>
        </p:nvSpPr>
        <p:spPr>
          <a:xfrm>
            <a:off x="10494938" y="2636242"/>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63%</a:t>
            </a:r>
          </a:p>
        </p:txBody>
      </p:sp>
      <p:sp>
        <p:nvSpPr>
          <p:cNvPr id="34" name="TextBox 33">
            <a:extLst>
              <a:ext uri="{FF2B5EF4-FFF2-40B4-BE49-F238E27FC236}">
                <a16:creationId xmlns:a16="http://schemas.microsoft.com/office/drawing/2014/main" id="{9AA4992F-B803-410D-B69B-BD1F8F18959C}"/>
              </a:ext>
            </a:extLst>
          </p:cNvPr>
          <p:cNvSpPr txBox="1"/>
          <p:nvPr/>
        </p:nvSpPr>
        <p:spPr>
          <a:xfrm>
            <a:off x="10275687" y="3119733"/>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56%</a:t>
            </a:r>
          </a:p>
        </p:txBody>
      </p:sp>
      <p:sp>
        <p:nvSpPr>
          <p:cNvPr id="35" name="TextBox 34">
            <a:extLst>
              <a:ext uri="{FF2B5EF4-FFF2-40B4-BE49-F238E27FC236}">
                <a16:creationId xmlns:a16="http://schemas.microsoft.com/office/drawing/2014/main" id="{4187AE92-8CE8-4BED-BBDC-309153E1FE8E}"/>
              </a:ext>
            </a:extLst>
          </p:cNvPr>
          <p:cNvSpPr txBox="1"/>
          <p:nvPr/>
        </p:nvSpPr>
        <p:spPr>
          <a:xfrm>
            <a:off x="10149498" y="3606778"/>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52%</a:t>
            </a:r>
          </a:p>
        </p:txBody>
      </p:sp>
      <p:sp>
        <p:nvSpPr>
          <p:cNvPr id="36" name="TextBox 35">
            <a:extLst>
              <a:ext uri="{FF2B5EF4-FFF2-40B4-BE49-F238E27FC236}">
                <a16:creationId xmlns:a16="http://schemas.microsoft.com/office/drawing/2014/main" id="{70CFA61A-8308-4F75-BC2F-8707793B47A0}"/>
              </a:ext>
            </a:extLst>
          </p:cNvPr>
          <p:cNvSpPr txBox="1"/>
          <p:nvPr/>
        </p:nvSpPr>
        <p:spPr>
          <a:xfrm>
            <a:off x="9961538" y="4075859"/>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48%</a:t>
            </a:r>
          </a:p>
        </p:txBody>
      </p:sp>
      <p:sp>
        <p:nvSpPr>
          <p:cNvPr id="37" name="TextBox 36">
            <a:extLst>
              <a:ext uri="{FF2B5EF4-FFF2-40B4-BE49-F238E27FC236}">
                <a16:creationId xmlns:a16="http://schemas.microsoft.com/office/drawing/2014/main" id="{64C3AC07-2763-46D4-9603-C9E410281914}"/>
              </a:ext>
            </a:extLst>
          </p:cNvPr>
          <p:cNvSpPr txBox="1"/>
          <p:nvPr/>
        </p:nvSpPr>
        <p:spPr>
          <a:xfrm>
            <a:off x="9961538" y="4577314"/>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47%</a:t>
            </a:r>
          </a:p>
        </p:txBody>
      </p:sp>
      <p:sp>
        <p:nvSpPr>
          <p:cNvPr id="38" name="TextBox 37">
            <a:extLst>
              <a:ext uri="{FF2B5EF4-FFF2-40B4-BE49-F238E27FC236}">
                <a16:creationId xmlns:a16="http://schemas.microsoft.com/office/drawing/2014/main" id="{D3F3403F-E2C8-490F-B614-0EB07B95EB49}"/>
              </a:ext>
            </a:extLst>
          </p:cNvPr>
          <p:cNvSpPr txBox="1"/>
          <p:nvPr/>
        </p:nvSpPr>
        <p:spPr>
          <a:xfrm>
            <a:off x="9930247" y="5074108"/>
            <a:ext cx="690880" cy="369332"/>
          </a:xfrm>
          <a:prstGeom prst="rect">
            <a:avLst/>
          </a:prstGeom>
          <a:noFill/>
        </p:spPr>
        <p:txBody>
          <a:bodyPr wrap="square" rtlCol="0">
            <a:spAutoFit/>
          </a:bodyPr>
          <a:lstStyle/>
          <a:p>
            <a:pPr algn="ctr"/>
            <a:r>
              <a:rPr lang="en-US" b="1">
                <a:solidFill>
                  <a:srgbClr val="1B1464"/>
                </a:solidFill>
                <a:latin typeface="Helvetica" panose="020B0403020202020204" pitchFamily="34" charset="0"/>
              </a:rPr>
              <a:t>46%</a:t>
            </a:r>
          </a:p>
        </p:txBody>
      </p:sp>
    </p:spTree>
    <p:extLst>
      <p:ext uri="{BB962C8B-B14F-4D97-AF65-F5344CB8AC3E}">
        <p14:creationId xmlns:p14="http://schemas.microsoft.com/office/powerpoint/2010/main" val="630498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FEFA2-59AA-4E75-B339-6BBC630CD3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C082A11B-2874-416B-8093-463551920B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0CCA35C5-BC5F-472E-AC04-61C2CE5B720E}"/>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extBox 1">
            <a:extLst>
              <a:ext uri="{FF2B5EF4-FFF2-40B4-BE49-F238E27FC236}">
                <a16:creationId xmlns:a16="http://schemas.microsoft.com/office/drawing/2014/main" id="{204A379B-6F74-411B-87AD-C7577467C07D}"/>
              </a:ext>
            </a:extLst>
          </p:cNvPr>
          <p:cNvSpPr txBox="1"/>
          <p:nvPr/>
        </p:nvSpPr>
        <p:spPr>
          <a:xfrm>
            <a:off x="177606" y="1116389"/>
            <a:ext cx="11071589" cy="584775"/>
          </a:xfrm>
          <a:prstGeom prst="rect">
            <a:avLst/>
          </a:prstGeom>
          <a:noFill/>
        </p:spPr>
        <p:txBody>
          <a:bodyPr wrap="square" rtlCol="0">
            <a:spAutoFit/>
          </a:bodyPr>
          <a:lstStyle>
            <a:defPPr>
              <a:defRPr lang="en-US"/>
            </a:defPPr>
            <a:lvl1pPr marL="285750" indent="-285750">
              <a:buBlip>
                <a:blip r:embed="rId4"/>
              </a:buBlip>
              <a:defRPr sz="1600">
                <a:solidFill>
                  <a:srgbClr val="1F1A62"/>
                </a:solidFill>
                <a:latin typeface="Helvetica" pitchFamily="2" charset="0"/>
              </a:defRPr>
            </a:lvl1pPr>
          </a:lstStyle>
          <a:p>
            <a:r>
              <a:rPr lang="en-US"/>
              <a:t>Factors such as seasonal sports or interest in a limited-run series initially drive sign-ups, but can play a big role in why people cancel</a:t>
            </a:r>
          </a:p>
        </p:txBody>
      </p:sp>
      <p:sp>
        <p:nvSpPr>
          <p:cNvPr id="10" name="TextBox 9">
            <a:extLst>
              <a:ext uri="{FF2B5EF4-FFF2-40B4-BE49-F238E27FC236}">
                <a16:creationId xmlns:a16="http://schemas.microsoft.com/office/drawing/2014/main" id="{E3E68373-CD08-4227-AEBB-77515F0AF04C}"/>
              </a:ext>
            </a:extLst>
          </p:cNvPr>
          <p:cNvSpPr txBox="1"/>
          <p:nvPr/>
        </p:nvSpPr>
        <p:spPr>
          <a:xfrm>
            <a:off x="177606" y="231656"/>
            <a:ext cx="11927097" cy="83099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 OTT / SVOD industry is known to have a relatively high churn rate, with cost being the number one reason for cancelling a service</a:t>
            </a:r>
            <a:endParaRPr kumimoji="0" lang="en-US"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E2106A26-ABF9-4427-ABA3-3D34D35F10F8}"/>
              </a:ext>
            </a:extLst>
          </p:cNvPr>
          <p:cNvSpPr/>
          <p:nvPr/>
        </p:nvSpPr>
        <p:spPr>
          <a:xfrm>
            <a:off x="0" y="1790623"/>
            <a:ext cx="4768788" cy="3973161"/>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A6077EF-0727-4CE5-BDF6-33C247070EE8}"/>
              </a:ext>
            </a:extLst>
          </p:cNvPr>
          <p:cNvSpPr/>
          <p:nvPr/>
        </p:nvSpPr>
        <p:spPr>
          <a:xfrm>
            <a:off x="4746818" y="1790623"/>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hart 12">
            <a:extLst>
              <a:ext uri="{FF2B5EF4-FFF2-40B4-BE49-F238E27FC236}">
                <a16:creationId xmlns:a16="http://schemas.microsoft.com/office/drawing/2014/main" id="{D40D8D7F-19FD-437E-A91C-39D8E36871E4}"/>
              </a:ext>
            </a:extLst>
          </p:cNvPr>
          <p:cNvGraphicFramePr/>
          <p:nvPr>
            <p:extLst>
              <p:ext uri="{D42A27DB-BD31-4B8C-83A1-F6EECF244321}">
                <p14:modId xmlns:p14="http://schemas.microsoft.com/office/powerpoint/2010/main" val="884479747"/>
              </p:ext>
            </p:extLst>
          </p:nvPr>
        </p:nvGraphicFramePr>
        <p:xfrm>
          <a:off x="4741686" y="1845038"/>
          <a:ext cx="7445182" cy="386432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 Placeholder 3">
            <a:extLst>
              <a:ext uri="{FF2B5EF4-FFF2-40B4-BE49-F238E27FC236}">
                <a16:creationId xmlns:a16="http://schemas.microsoft.com/office/drawing/2014/main" id="{3E8A0EC4-B498-4438-8DA5-6C19D3E6C0DE}"/>
              </a:ext>
            </a:extLst>
          </p:cNvPr>
          <p:cNvSpPr txBox="1">
            <a:spLocks/>
          </p:cNvSpPr>
          <p:nvPr/>
        </p:nvSpPr>
        <p:spPr>
          <a:xfrm>
            <a:off x="526244" y="6336624"/>
            <a:ext cx="11289836"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Parks Associates, </a:t>
            </a:r>
            <a:r>
              <a:rPr kumimoji="0" lang="en-US" altLang="en-US" sz="900" b="0" i="1" u="none" strike="noStrike" kern="1200" cap="none" spc="0" normalizeH="0" baseline="0" noProof="0">
                <a:ln>
                  <a:noFill/>
                </a:ln>
                <a:solidFill>
                  <a:srgbClr val="1F1A62"/>
                </a:solidFill>
                <a:effectLst/>
                <a:uLnTx/>
                <a:uFillTx/>
                <a:latin typeface="Helvetica" panose="020B0604020202020204" pitchFamily="34" charset="0"/>
                <a:ea typeface="+mn-ea"/>
              </a:rPr>
              <a:t>Driving Engagement and Reducing Churn in OTT</a:t>
            </a:r>
            <a:r>
              <a:rPr kumimoji="0" lang="en-US" altLang="en-US" sz="900" b="0" u="none" strike="noStrike" kern="1200" cap="none" spc="0" normalizeH="0" baseline="0" noProof="0">
                <a:ln>
                  <a:noFill/>
                </a:ln>
                <a:solidFill>
                  <a:srgbClr val="1F1A62"/>
                </a:solidFill>
                <a:effectLst/>
                <a:uLnTx/>
                <a:uFillTx/>
                <a:latin typeface="Helvetica" panose="020B0604020202020204" pitchFamily="34" charset="0"/>
                <a:ea typeface="+mn-ea"/>
              </a:rPr>
              <a:t>, March 2020. Base = U.S. </a:t>
            </a:r>
            <a:r>
              <a:rPr lang="en-US" altLang="en-US"/>
              <a:t>Broadband households who canceled at least one OTT service in past 12 months.</a:t>
            </a:r>
            <a:endParaRPr kumimoji="0" lang="en-US" altLang="en-US" sz="900" b="0" i="1"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17" name="TextBox 16">
            <a:extLst>
              <a:ext uri="{FF2B5EF4-FFF2-40B4-BE49-F238E27FC236}">
                <a16:creationId xmlns:a16="http://schemas.microsoft.com/office/drawing/2014/main" id="{0EC0B262-6EDE-4913-A67C-00E9AFE2736E}"/>
              </a:ext>
            </a:extLst>
          </p:cNvPr>
          <p:cNvSpPr txBox="1"/>
          <p:nvPr/>
        </p:nvSpPr>
        <p:spPr>
          <a:xfrm>
            <a:off x="181349" y="2699985"/>
            <a:ext cx="4406090" cy="2154436"/>
          </a:xfrm>
          <a:prstGeom prst="rect">
            <a:avLst/>
          </a:prstGeom>
          <a:noFill/>
        </p:spPr>
        <p:txBody>
          <a:bodyPr wrap="square" rtlCol="0">
            <a:spAutoFit/>
          </a:bodyPr>
          <a:lstStyle/>
          <a:p>
            <a:pPr algn="ctr"/>
            <a:r>
              <a:rPr lang="en-US" sz="6600" b="1" dirty="0">
                <a:solidFill>
                  <a:srgbClr val="FFE900"/>
                </a:solidFill>
                <a:latin typeface="Helvetica" panose="020B0403020202020204" pitchFamily="34" charset="0"/>
              </a:rPr>
              <a:t>35%</a:t>
            </a:r>
          </a:p>
          <a:p>
            <a:pPr algn="ctr"/>
            <a:r>
              <a:rPr lang="en-US" sz="2400" b="1" dirty="0">
                <a:solidFill>
                  <a:srgbClr val="00C0F3"/>
                </a:solidFill>
                <a:latin typeface="Helvetica" panose="020B0403020202020204" pitchFamily="34" charset="0"/>
              </a:rPr>
              <a:t>Churn Rate Among </a:t>
            </a:r>
          </a:p>
          <a:p>
            <a:pPr algn="ctr"/>
            <a:r>
              <a:rPr lang="en-US" sz="2400" b="1" dirty="0">
                <a:solidFill>
                  <a:srgbClr val="00C0F3"/>
                </a:solidFill>
                <a:latin typeface="Helvetica" panose="020B0403020202020204" pitchFamily="34" charset="0"/>
              </a:rPr>
              <a:t>All OTT Services</a:t>
            </a:r>
          </a:p>
          <a:p>
            <a:pPr algn="ctr"/>
            <a:r>
              <a:rPr lang="en-US" sz="2000" b="1" dirty="0">
                <a:solidFill>
                  <a:srgbClr val="00C0F3"/>
                </a:solidFill>
                <a:latin typeface="Helvetica" panose="020B0403020202020204" pitchFamily="34" charset="0"/>
              </a:rPr>
              <a:t>(2019)</a:t>
            </a:r>
          </a:p>
        </p:txBody>
      </p:sp>
    </p:spTree>
    <p:extLst>
      <p:ext uri="{BB962C8B-B14F-4D97-AF65-F5344CB8AC3E}">
        <p14:creationId xmlns:p14="http://schemas.microsoft.com/office/powerpoint/2010/main" val="336928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73029"/>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3" y="670405"/>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F1A62"/>
                </a:solidFill>
                <a:effectLst/>
                <a:uLnTx/>
                <a:uFillTx/>
                <a:latin typeface="Helvetica" pitchFamily="2" charset="0"/>
                <a:ea typeface="+mn-ea"/>
                <a:cs typeface="+mn-cs"/>
              </a:rPr>
              <a:t>What You’ll Learn…</a:t>
            </a:r>
            <a:endParaRPr kumimoji="0" lang="en-US" sz="30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B03E04A7-B551-462A-BC4E-3156488723A9}"/>
              </a:ext>
            </a:extLst>
          </p:cNvPr>
          <p:cNvSpPr/>
          <p:nvPr/>
        </p:nvSpPr>
        <p:spPr>
          <a:xfrm>
            <a:off x="458631" y="2355588"/>
            <a:ext cx="11274739" cy="3785652"/>
          </a:xfrm>
          <a:prstGeom prst="rect">
            <a:avLst/>
          </a:prstGeom>
          <a:noFill/>
        </p:spPr>
        <p:txBody>
          <a:bodyPr wrap="square" rtlCol="0" anchor="t">
            <a:spAutoFit/>
          </a:bodyPr>
          <a:lstStyle/>
          <a:p>
            <a:pPr marL="285750" indent="-285750">
              <a:buBlip>
                <a:blip r:embed="rId3"/>
              </a:buBlip>
            </a:pPr>
            <a:r>
              <a:rPr lang="en-US" sz="2000" dirty="0">
                <a:solidFill>
                  <a:srgbClr val="1B1464"/>
                </a:solidFill>
                <a:latin typeface="Helvetica"/>
                <a:cs typeface="Helvetica"/>
              </a:rPr>
              <a:t>How COVID-19 has changed the mindset of viewers when it comes to video</a:t>
            </a:r>
            <a:endParaRPr lang="en-US" dirty="0"/>
          </a:p>
          <a:p>
            <a:pPr marL="285750" indent="-285750">
              <a:buBlip>
                <a:blip r:embed="rId3"/>
              </a:buBlip>
            </a:pPr>
            <a:endParaRPr lang="en-US" sz="2000" dirty="0">
              <a:solidFill>
                <a:srgbClr val="1B1464"/>
              </a:solidFill>
              <a:latin typeface="Helvetica" panose="020B0403020202020204" pitchFamily="34" charset="0"/>
              <a:cs typeface="Helvetica"/>
            </a:endParaRPr>
          </a:p>
          <a:p>
            <a:pPr marL="285750" indent="-285750">
              <a:buBlip>
                <a:blip r:embed="rId3"/>
              </a:buBlip>
            </a:pPr>
            <a:endParaRPr lang="en-US" sz="2000" dirty="0">
              <a:solidFill>
                <a:srgbClr val="1B1464"/>
              </a:solidFill>
              <a:latin typeface="Helvetica" panose="020B0403020202020204" pitchFamily="34" charset="0"/>
              <a:ea typeface="Times New Roman" panose="02020603050405020304" pitchFamily="18" charset="0"/>
              <a:cs typeface="Helvetica" panose="020B0403020202020204" pitchFamily="34" charset="0"/>
            </a:endParaRPr>
          </a:p>
          <a:p>
            <a:pPr marL="285750" indent="-285750">
              <a:buBlip>
                <a:blip r:embed="rId3"/>
              </a:buBlip>
            </a:pPr>
            <a:r>
              <a:rPr lang="en-US" sz="2000" dirty="0">
                <a:solidFill>
                  <a:srgbClr val="1B1464"/>
                </a:solidFill>
                <a:latin typeface="Helvetica"/>
                <a:ea typeface="Times New Roman" panose="02020603050405020304" pitchFamily="18" charset="0"/>
                <a:cs typeface="Helvetica"/>
              </a:rPr>
              <a:t>The most up-to-date coverage of the current video streaming ecosystem, including the newest services and the impact they have had on the streaming landscape</a:t>
            </a:r>
            <a:endParaRPr lang="en-US" sz="2400" dirty="0">
              <a:solidFill>
                <a:srgbClr val="1B1464"/>
              </a:solidFill>
              <a:latin typeface="Helvetica"/>
              <a:ea typeface="Calibri" panose="020F0502020204030204" pitchFamily="34" charset="0"/>
              <a:cs typeface="Helvetica"/>
            </a:endParaRPr>
          </a:p>
          <a:p>
            <a:pPr marL="285750" indent="-285750">
              <a:buBlip>
                <a:blip r:embed="rId3"/>
              </a:buBlip>
            </a:pPr>
            <a:endParaRPr lang="en-US" sz="2000" dirty="0">
              <a:solidFill>
                <a:srgbClr val="1B1464"/>
              </a:solidFill>
              <a:latin typeface="Helvetica" panose="020B0403020202020204" pitchFamily="34" charset="0"/>
            </a:endParaRPr>
          </a:p>
          <a:p>
            <a:pPr marL="285750" indent="-285750">
              <a:buBlip>
                <a:blip r:embed="rId3"/>
              </a:buBlip>
            </a:pPr>
            <a:endParaRPr lang="en-US" sz="2000" dirty="0">
              <a:solidFill>
                <a:srgbClr val="1B1464"/>
              </a:solidFill>
              <a:latin typeface="Helvetica" panose="020B0403020202020204" pitchFamily="34" charset="0"/>
            </a:endParaRPr>
          </a:p>
          <a:p>
            <a:pPr marL="285750" indent="-285750">
              <a:buBlip>
                <a:blip r:embed="rId3"/>
              </a:buBlip>
            </a:pPr>
            <a:r>
              <a:rPr lang="en-US" sz="2000" dirty="0">
                <a:solidFill>
                  <a:srgbClr val="1B1464"/>
                </a:solidFill>
                <a:latin typeface="Helvetica"/>
                <a:ea typeface="Times New Roman" panose="02020603050405020304" pitchFamily="18" charset="0"/>
                <a:cs typeface="Helvetica"/>
              </a:rPr>
              <a:t>Discover unique opportunities for marketers looking to expand their video campaigns within ad-supported streaming video</a:t>
            </a:r>
            <a:endParaRPr lang="en-US" sz="2000" dirty="0">
              <a:solidFill>
                <a:srgbClr val="1B1464"/>
              </a:solidFill>
              <a:latin typeface="Helvetica"/>
              <a:cs typeface="Helvetica"/>
            </a:endParaRPr>
          </a:p>
          <a:p>
            <a:pPr marL="285750" indent="-285750">
              <a:buBlip>
                <a:blip r:embed="rId3"/>
              </a:buBlip>
            </a:pPr>
            <a:endParaRPr lang="en-US" sz="2000" dirty="0">
              <a:solidFill>
                <a:srgbClr val="1B1464"/>
              </a:solidFill>
              <a:latin typeface="Helvetica" panose="020B0403020202020204" pitchFamily="34" charset="0"/>
            </a:endParaRPr>
          </a:p>
          <a:p>
            <a:pPr marL="285750" indent="-285750">
              <a:buBlip>
                <a:blip r:embed="rId3"/>
              </a:buBlip>
            </a:pPr>
            <a:endParaRPr lang="en-US" sz="2000" dirty="0">
              <a:solidFill>
                <a:srgbClr val="1B1464"/>
              </a:solidFill>
              <a:latin typeface="Helvetica" panose="020B0403020202020204" pitchFamily="34" charset="0"/>
            </a:endParaRPr>
          </a:p>
          <a:p>
            <a:pPr marL="285750" indent="-285750">
              <a:buBlip>
                <a:blip r:embed="rId3"/>
              </a:buBlip>
            </a:pPr>
            <a:endParaRPr lang="en-US" sz="2000" dirty="0">
              <a:solidFill>
                <a:srgbClr val="1B1464"/>
              </a:solidFill>
              <a:latin typeface="Helvetica" panose="020B0403020202020204" pitchFamily="34" charset="0"/>
            </a:endParaRPr>
          </a:p>
        </p:txBody>
      </p:sp>
    </p:spTree>
    <p:extLst>
      <p:ext uri="{BB962C8B-B14F-4D97-AF65-F5344CB8AC3E}">
        <p14:creationId xmlns:p14="http://schemas.microsoft.com/office/powerpoint/2010/main" val="2713857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26BBC3E2-DCD0-4056-AD45-1CEAF4A141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sp>
        <p:nvSpPr>
          <p:cNvPr id="21" name="Rectangle 20">
            <a:extLst>
              <a:ext uri="{FF2B5EF4-FFF2-40B4-BE49-F238E27FC236}">
                <a16:creationId xmlns:a16="http://schemas.microsoft.com/office/drawing/2014/main" id="{829EA325-84C8-4E91-9F89-E18665AC3034}"/>
              </a:ext>
            </a:extLst>
          </p:cNvPr>
          <p:cNvSpPr/>
          <p:nvPr/>
        </p:nvSpPr>
        <p:spPr>
          <a:xfrm>
            <a:off x="-1" y="0"/>
            <a:ext cx="5903021" cy="686915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ECB613-4712-44A3-B9C6-60094AF1B101}"/>
              </a:ext>
            </a:extLst>
          </p:cNvPr>
          <p:cNvSpPr txBox="1"/>
          <p:nvPr/>
        </p:nvSpPr>
        <p:spPr>
          <a:xfrm>
            <a:off x="141707" y="2356154"/>
            <a:ext cx="5356269" cy="1938992"/>
          </a:xfrm>
          <a:prstGeom prst="rect">
            <a:avLst/>
          </a:prstGeom>
          <a:noFill/>
        </p:spPr>
        <p:txBody>
          <a:bodyPr wrap="square" rtlCol="0">
            <a:spAutoFit/>
          </a:bodyPr>
          <a:lstStyle/>
          <a:p>
            <a:pPr algn="ctr"/>
            <a:r>
              <a:rPr lang="en-US" sz="2400">
                <a:solidFill>
                  <a:srgbClr val="1F1A62"/>
                </a:solidFill>
                <a:latin typeface="Helvetica" panose="020B0403020202020204" pitchFamily="34" charset="0"/>
              </a:rPr>
              <a:t>In fact, over </a:t>
            </a:r>
            <a:r>
              <a:rPr lang="en-US" sz="2400" b="1">
                <a:solidFill>
                  <a:srgbClr val="00C0F3"/>
                </a:solidFill>
                <a:latin typeface="Helvetica" panose="020B0403020202020204" pitchFamily="34" charset="0"/>
              </a:rPr>
              <a:t>1/3</a:t>
            </a:r>
            <a:r>
              <a:rPr lang="en-US" sz="2400">
                <a:solidFill>
                  <a:srgbClr val="1F1A62"/>
                </a:solidFill>
                <a:latin typeface="Helvetica" panose="020B0403020202020204" pitchFamily="34" charset="0"/>
              </a:rPr>
              <a:t> (</a:t>
            </a:r>
            <a:r>
              <a:rPr lang="en-US" sz="2400" b="1">
                <a:solidFill>
                  <a:srgbClr val="00C0F3"/>
                </a:solidFill>
                <a:latin typeface="Helvetica" panose="020B0403020202020204" pitchFamily="34" charset="0"/>
              </a:rPr>
              <a:t>37%</a:t>
            </a:r>
            <a:r>
              <a:rPr lang="en-US" sz="2400">
                <a:solidFill>
                  <a:srgbClr val="1F1A62"/>
                </a:solidFill>
                <a:latin typeface="Helvetica" panose="020B0403020202020204" pitchFamily="34" charset="0"/>
              </a:rPr>
              <a:t>) of surveyed U.S. adults would </a:t>
            </a:r>
          </a:p>
          <a:p>
            <a:pPr algn="ctr"/>
            <a:r>
              <a:rPr lang="en-US" sz="2400" b="1">
                <a:solidFill>
                  <a:srgbClr val="00C0F3"/>
                </a:solidFill>
                <a:latin typeface="Helvetica" panose="020B0403020202020204" pitchFamily="34" charset="0"/>
              </a:rPr>
              <a:t>cancel a streaming subscription</a:t>
            </a:r>
            <a:r>
              <a:rPr lang="en-US" sz="2400" b="1">
                <a:solidFill>
                  <a:srgbClr val="E84A99"/>
                </a:solidFill>
                <a:latin typeface="Helvetica" panose="020B0403020202020204" pitchFamily="34" charset="0"/>
              </a:rPr>
              <a:t> </a:t>
            </a:r>
          </a:p>
          <a:p>
            <a:pPr algn="ctr"/>
            <a:r>
              <a:rPr lang="en-US" sz="2400">
                <a:solidFill>
                  <a:srgbClr val="1F1A62"/>
                </a:solidFill>
                <a:latin typeface="Helvetica" panose="020B0403020202020204" pitchFamily="34" charset="0"/>
              </a:rPr>
              <a:t>if they lost their job and were looking </a:t>
            </a:r>
            <a:r>
              <a:rPr lang="en-US" sz="2400">
                <a:solidFill>
                  <a:srgbClr val="1B1464"/>
                </a:solidFill>
                <a:latin typeface="Helvetica" panose="020B0403020202020204" pitchFamily="34" charset="0"/>
              </a:rPr>
              <a:t>to</a:t>
            </a:r>
            <a:r>
              <a:rPr lang="en-US" sz="2400">
                <a:solidFill>
                  <a:srgbClr val="00C0F3"/>
                </a:solidFill>
                <a:latin typeface="Helvetica" panose="020B0403020202020204" pitchFamily="34" charset="0"/>
              </a:rPr>
              <a:t> </a:t>
            </a:r>
            <a:r>
              <a:rPr lang="en-US" sz="2400" b="1">
                <a:solidFill>
                  <a:srgbClr val="00C0F3"/>
                </a:solidFill>
                <a:latin typeface="Helvetica" panose="020B0403020202020204" pitchFamily="34" charset="0"/>
              </a:rPr>
              <a:t>reduce household expenses </a:t>
            </a:r>
          </a:p>
        </p:txBody>
      </p:sp>
      <p:sp>
        <p:nvSpPr>
          <p:cNvPr id="6" name="Text Placeholder 3">
            <a:extLst>
              <a:ext uri="{FF2B5EF4-FFF2-40B4-BE49-F238E27FC236}">
                <a16:creationId xmlns:a16="http://schemas.microsoft.com/office/drawing/2014/main" id="{3A424CBA-11B4-4435-B304-04B210E2FFD3}"/>
              </a:ext>
            </a:extLst>
          </p:cNvPr>
          <p:cNvSpPr txBox="1">
            <a:spLocks/>
          </p:cNvSpPr>
          <p:nvPr/>
        </p:nvSpPr>
        <p:spPr>
          <a:xfrm>
            <a:off x="535176" y="6065134"/>
            <a:ext cx="5356269" cy="50783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a:t>
            </a:r>
            <a:r>
              <a:rPr lang="en-US" altLang="en-US"/>
              <a:t>2020 </a:t>
            </a: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S&amp;P Global Market Intelligence, Kagan U.S. Coronavirus survey completed March 29, 2020. Base = 974 Internet adults (excluding “no answers”). Q: </a:t>
            </a:r>
            <a:r>
              <a:rPr kumimoji="0" lang="en-US" altLang="en-US" sz="900" b="0" i="1" u="none" strike="noStrike" kern="1200" cap="none" spc="0" normalizeH="0" baseline="0" noProof="0">
                <a:ln>
                  <a:noFill/>
                </a:ln>
                <a:solidFill>
                  <a:srgbClr val="1F1A62"/>
                </a:solidFill>
                <a:effectLst/>
                <a:uLnTx/>
                <a:uFillTx/>
                <a:latin typeface="Helvetica" panose="020B0604020202020204" pitchFamily="34" charset="0"/>
                <a:ea typeface="+mn-ea"/>
              </a:rPr>
              <a:t>If you lost your job and were looking to reduce household expenses, please rank in order of most likely to cancel to least likely to cancel. </a:t>
            </a:r>
            <a:endPar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7" name="TextBox 6">
            <a:extLst>
              <a:ext uri="{FF2B5EF4-FFF2-40B4-BE49-F238E27FC236}">
                <a16:creationId xmlns:a16="http://schemas.microsoft.com/office/drawing/2014/main" id="{D8D0FC5A-8608-4284-A982-B7D206E56D15}"/>
              </a:ext>
            </a:extLst>
          </p:cNvPr>
          <p:cNvSpPr txBox="1"/>
          <p:nvPr/>
        </p:nvSpPr>
        <p:spPr>
          <a:xfrm>
            <a:off x="132449" y="209078"/>
            <a:ext cx="5770571" cy="1692771"/>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Record unemployment levels and reduced income could threaten to increase churn for many paid streaming services</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9" name="Picture 8">
            <a:extLst>
              <a:ext uri="{FF2B5EF4-FFF2-40B4-BE49-F238E27FC236}">
                <a16:creationId xmlns:a16="http://schemas.microsoft.com/office/drawing/2014/main" id="{AFEEE34D-0BBB-435F-A0E4-FF5A61A28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Slide Number Placeholder 5">
            <a:extLst>
              <a:ext uri="{FF2B5EF4-FFF2-40B4-BE49-F238E27FC236}">
                <a16:creationId xmlns:a16="http://schemas.microsoft.com/office/drawing/2014/main" id="{B68AEF46-30E2-4F40-9DE2-E3A89ADA88C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B84F4C79-C174-46C0-94FE-F871790B6DCD}"/>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77084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34F85D-2CAB-49EE-86DF-4597A27C3FCA}"/>
              </a:ext>
            </a:extLst>
          </p:cNvPr>
          <p:cNvSpPr/>
          <p:nvPr/>
        </p:nvSpPr>
        <p:spPr>
          <a:xfrm>
            <a:off x="0" y="1916082"/>
            <a:ext cx="4768788" cy="3973161"/>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583154A-3D7D-4401-B49E-861E2DD259DC}"/>
              </a:ext>
            </a:extLst>
          </p:cNvPr>
          <p:cNvSpPr/>
          <p:nvPr/>
        </p:nvSpPr>
        <p:spPr>
          <a:xfrm>
            <a:off x="4746818" y="1916082"/>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8A4BE5-1123-406B-9D82-FEB036564D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33551FD6-E1BA-45B7-8287-22BCE934D53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41</a:t>
            </a:fld>
            <a:endParaRPr lang="en-US"/>
          </a:p>
        </p:txBody>
      </p:sp>
      <p:sp>
        <p:nvSpPr>
          <p:cNvPr id="6" name="Rectangle 5">
            <a:extLst>
              <a:ext uri="{FF2B5EF4-FFF2-40B4-BE49-F238E27FC236}">
                <a16:creationId xmlns:a16="http://schemas.microsoft.com/office/drawing/2014/main" id="{BF746726-E1C4-4AD0-9110-F43AE8A52D8D}"/>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136DB26F-FEA0-4D3C-9F44-FC4762A0D0DA}"/>
              </a:ext>
            </a:extLst>
          </p:cNvPr>
          <p:cNvSpPr txBox="1"/>
          <p:nvPr/>
        </p:nvSpPr>
        <p:spPr>
          <a:xfrm>
            <a:off x="536496" y="6052642"/>
            <a:ext cx="11523051" cy="507831"/>
          </a:xfrm>
          <a:prstGeom prst="rect">
            <a:avLst/>
          </a:prstGeom>
          <a:noFill/>
        </p:spPr>
        <p:txBody>
          <a:bodyPr wrap="square" rtlCol="0">
            <a:spAutoFit/>
          </a:bodyPr>
          <a:lstStyle/>
          <a:p>
            <a:r>
              <a:rPr lang="en-US" sz="900" dirty="0">
                <a:solidFill>
                  <a:srgbClr val="1F1A62"/>
                </a:solidFill>
                <a:latin typeface="Helvetica" panose="020B0604020202020204" pitchFamily="34" charset="0"/>
                <a:cs typeface="Helvetica" panose="020B0604020202020204" pitchFamily="34" charset="0"/>
              </a:rPr>
              <a:t>Source: Morning Consult, Poll conducted 4/16/20 – 4/18/20 among 923 U.S. adults who have signed up for a streaming service in the past month, with a margin of error of +/-3%. *’Other streaming services’ include ESPN+, </a:t>
            </a:r>
            <a:r>
              <a:rPr lang="en-US" sz="900" dirty="0" err="1">
                <a:solidFill>
                  <a:srgbClr val="1F1A62"/>
                </a:solidFill>
                <a:latin typeface="Helvetica" panose="020B0604020202020204" pitchFamily="34" charset="0"/>
                <a:cs typeface="Helvetica" panose="020B0604020202020204" pitchFamily="34" charset="0"/>
              </a:rPr>
              <a:t>Quibi</a:t>
            </a:r>
            <a:r>
              <a:rPr lang="en-US" sz="900" dirty="0">
                <a:solidFill>
                  <a:srgbClr val="1F1A62"/>
                </a:solidFill>
                <a:latin typeface="Helvetica" panose="020B0604020202020204" pitchFamily="34" charset="0"/>
                <a:cs typeface="Helvetica" panose="020B0604020202020204" pitchFamily="34" charset="0"/>
              </a:rPr>
              <a:t>, YouTube TV, Apple TV+, Showtime Now, CBS All Access and Sundance Now. Figures do not add up to 100 as the shares with paid subscriptions and free trials were calculated separately to avoid double-counting respondents who have signed up for multiple services. </a:t>
            </a:r>
          </a:p>
        </p:txBody>
      </p:sp>
      <p:graphicFrame>
        <p:nvGraphicFramePr>
          <p:cNvPr id="8" name="Chart 7">
            <a:extLst>
              <a:ext uri="{FF2B5EF4-FFF2-40B4-BE49-F238E27FC236}">
                <a16:creationId xmlns:a16="http://schemas.microsoft.com/office/drawing/2014/main" id="{A274C02D-CE9D-4E22-AAD6-D5974A591F80}"/>
              </a:ext>
            </a:extLst>
          </p:cNvPr>
          <p:cNvGraphicFramePr/>
          <p:nvPr>
            <p:extLst>
              <p:ext uri="{D42A27DB-BD31-4B8C-83A1-F6EECF244321}">
                <p14:modId xmlns:p14="http://schemas.microsoft.com/office/powerpoint/2010/main" val="525693730"/>
              </p:ext>
            </p:extLst>
          </p:nvPr>
        </p:nvGraphicFramePr>
        <p:xfrm>
          <a:off x="4791362" y="1943113"/>
          <a:ext cx="7238077" cy="393459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53354379-950D-4BB9-B424-4860ABFF867B}"/>
              </a:ext>
            </a:extLst>
          </p:cNvPr>
          <p:cNvSpPr txBox="1"/>
          <p:nvPr/>
        </p:nvSpPr>
        <p:spPr>
          <a:xfrm>
            <a:off x="166317" y="349592"/>
            <a:ext cx="11927097" cy="830997"/>
          </a:xfrm>
          <a:prstGeom prst="rect">
            <a:avLst/>
          </a:prstGeom>
        </p:spPr>
        <p:txBody>
          <a:bodyPr wrap="square" anchor="t">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a:defRPr/>
            </a:pPr>
            <a:r>
              <a:rPr lang="en-US" dirty="0">
                <a:latin typeface="Helvetica"/>
                <a:cs typeface="Helvetica"/>
              </a:rPr>
              <a:t>Cash-strapped consumers in need of entertainment have turned to free trials, with many services providing free access to draw in new subscribers</a:t>
            </a:r>
            <a:endParaRPr kumimoji="0" lang="en-US" b="1" i="0" u="none" strike="noStrike" kern="1200" cap="none" spc="0" normalizeH="0" baseline="0" noProof="0" dirty="0">
              <a:ln>
                <a:noFill/>
              </a:ln>
              <a:solidFill>
                <a:srgbClr val="1F1A62"/>
              </a:solidFill>
              <a:effectLst/>
              <a:uLnTx/>
              <a:uFillTx/>
              <a:latin typeface="Helvetica"/>
              <a:cs typeface="Helvetica"/>
            </a:endParaRPr>
          </a:p>
        </p:txBody>
      </p:sp>
      <p:grpSp>
        <p:nvGrpSpPr>
          <p:cNvPr id="23" name="Group 22">
            <a:extLst>
              <a:ext uri="{FF2B5EF4-FFF2-40B4-BE49-F238E27FC236}">
                <a16:creationId xmlns:a16="http://schemas.microsoft.com/office/drawing/2014/main" id="{F9EB1CEF-3F15-4400-BE5C-4BDC88803CD6}"/>
              </a:ext>
            </a:extLst>
          </p:cNvPr>
          <p:cNvGrpSpPr/>
          <p:nvPr/>
        </p:nvGrpSpPr>
        <p:grpSpPr>
          <a:xfrm>
            <a:off x="643115" y="2929115"/>
            <a:ext cx="3403708" cy="808616"/>
            <a:chOff x="536496" y="2946868"/>
            <a:chExt cx="3403708" cy="808616"/>
          </a:xfrm>
        </p:grpSpPr>
        <p:sp>
          <p:nvSpPr>
            <p:cNvPr id="12" name="Rectangle: Rounded Corners 11">
              <a:extLst>
                <a:ext uri="{FF2B5EF4-FFF2-40B4-BE49-F238E27FC236}">
                  <a16:creationId xmlns:a16="http://schemas.microsoft.com/office/drawing/2014/main" id="{B48CF770-ADD2-4FF4-9685-E1E8E4626BF4}"/>
                </a:ext>
              </a:extLst>
            </p:cNvPr>
            <p:cNvSpPr/>
            <p:nvPr/>
          </p:nvSpPr>
          <p:spPr>
            <a:xfrm>
              <a:off x="536496" y="2946868"/>
              <a:ext cx="3403708" cy="80861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63982B2-9D57-4E73-A602-5DC6757CDF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7014" y="3234604"/>
              <a:ext cx="3279364" cy="407625"/>
            </a:xfrm>
            <a:prstGeom prst="rect">
              <a:avLst/>
            </a:prstGeom>
          </p:spPr>
        </p:pic>
        <p:pic>
          <p:nvPicPr>
            <p:cNvPr id="1028" name="Picture 4">
              <a:extLst>
                <a:ext uri="{FF2B5EF4-FFF2-40B4-BE49-F238E27FC236}">
                  <a16:creationId xmlns:a16="http://schemas.microsoft.com/office/drawing/2014/main" id="{CFDCDF1B-A08A-47F8-8520-48935E84EFD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3188" y="3023023"/>
              <a:ext cx="1198190" cy="2094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ED51BB8E-74E3-476C-B856-42CC8AC5D58A}"/>
              </a:ext>
            </a:extLst>
          </p:cNvPr>
          <p:cNvGrpSpPr/>
          <p:nvPr/>
        </p:nvGrpSpPr>
        <p:grpSpPr>
          <a:xfrm>
            <a:off x="742744" y="4756289"/>
            <a:ext cx="3204450" cy="1016096"/>
            <a:chOff x="604204" y="4709989"/>
            <a:chExt cx="3204450" cy="1016096"/>
          </a:xfrm>
        </p:grpSpPr>
        <p:sp>
          <p:nvSpPr>
            <p:cNvPr id="15" name="Rectangle: Rounded Corners 14">
              <a:extLst>
                <a:ext uri="{FF2B5EF4-FFF2-40B4-BE49-F238E27FC236}">
                  <a16:creationId xmlns:a16="http://schemas.microsoft.com/office/drawing/2014/main" id="{715AF09C-C62D-4924-9271-BD68819242DB}"/>
                </a:ext>
              </a:extLst>
            </p:cNvPr>
            <p:cNvSpPr/>
            <p:nvPr/>
          </p:nvSpPr>
          <p:spPr>
            <a:xfrm>
              <a:off x="604204" y="4709989"/>
              <a:ext cx="3204450" cy="101609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2F85578-8F90-4883-8CFC-21A91137154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0770" y="4867505"/>
              <a:ext cx="910487" cy="2306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863AE5A-D6F6-4F73-82FC-243E16EF7A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7211" y="5160583"/>
              <a:ext cx="3118436" cy="508335"/>
            </a:xfrm>
            <a:prstGeom prst="rect">
              <a:avLst/>
            </a:prstGeom>
          </p:spPr>
        </p:pic>
      </p:grpSp>
      <p:grpSp>
        <p:nvGrpSpPr>
          <p:cNvPr id="16" name="Group 15">
            <a:extLst>
              <a:ext uri="{FF2B5EF4-FFF2-40B4-BE49-F238E27FC236}">
                <a16:creationId xmlns:a16="http://schemas.microsoft.com/office/drawing/2014/main" id="{CD7EF839-1C15-42AF-8EAC-0AB9214A5520}"/>
              </a:ext>
            </a:extLst>
          </p:cNvPr>
          <p:cNvGrpSpPr/>
          <p:nvPr/>
        </p:nvGrpSpPr>
        <p:grpSpPr>
          <a:xfrm>
            <a:off x="278745" y="3842702"/>
            <a:ext cx="4132448" cy="808616"/>
            <a:chOff x="162561" y="3814721"/>
            <a:chExt cx="4132448" cy="808616"/>
          </a:xfrm>
        </p:grpSpPr>
        <p:sp>
          <p:nvSpPr>
            <p:cNvPr id="18" name="Rectangle: Rounded Corners 17">
              <a:extLst>
                <a:ext uri="{FF2B5EF4-FFF2-40B4-BE49-F238E27FC236}">
                  <a16:creationId xmlns:a16="http://schemas.microsoft.com/office/drawing/2014/main" id="{9ED31A1C-9EDA-4F16-A768-EB71008B452F}"/>
                </a:ext>
              </a:extLst>
            </p:cNvPr>
            <p:cNvSpPr/>
            <p:nvPr/>
          </p:nvSpPr>
          <p:spPr>
            <a:xfrm>
              <a:off x="162561" y="3814721"/>
              <a:ext cx="4132448" cy="80861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27E564B-B73F-4D58-81F2-84A513FA9D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0832" y="4166420"/>
              <a:ext cx="3841225" cy="429659"/>
            </a:xfrm>
            <a:prstGeom prst="rect">
              <a:avLst/>
            </a:prstGeom>
          </p:spPr>
        </p:pic>
        <p:pic>
          <p:nvPicPr>
            <p:cNvPr id="1030" name="Picture 6" descr="TechCrunch - Wikipedia">
              <a:extLst>
                <a:ext uri="{FF2B5EF4-FFF2-40B4-BE49-F238E27FC236}">
                  <a16:creationId xmlns:a16="http://schemas.microsoft.com/office/drawing/2014/main" id="{87BE12CB-BBCA-40FF-B00E-4BF01F66269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3346" y="3937445"/>
              <a:ext cx="369751" cy="18487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C27A4719-2BF5-4CA5-ACFB-7CA5C6477947}"/>
              </a:ext>
            </a:extLst>
          </p:cNvPr>
          <p:cNvSpPr txBox="1"/>
          <p:nvPr/>
        </p:nvSpPr>
        <p:spPr>
          <a:xfrm>
            <a:off x="166317" y="1301558"/>
            <a:ext cx="11071589" cy="338554"/>
          </a:xfrm>
          <a:prstGeom prst="rect">
            <a:avLst/>
          </a:prstGeom>
          <a:noFill/>
        </p:spPr>
        <p:txBody>
          <a:bodyPr wrap="square" rtlCol="0">
            <a:spAutoFit/>
          </a:bodyPr>
          <a:lstStyle>
            <a:defPPr>
              <a:defRPr lang="en-US"/>
            </a:defPPr>
            <a:lvl1pPr marL="285750" indent="-285750">
              <a:buBlip>
                <a:blip r:embed="rId11"/>
              </a:buBlip>
              <a:defRPr sz="1600">
                <a:solidFill>
                  <a:srgbClr val="1F1A62"/>
                </a:solidFill>
                <a:latin typeface="Helvetica" pitchFamily="2" charset="0"/>
              </a:defRPr>
            </a:lvl1pPr>
          </a:lstStyle>
          <a:p>
            <a:r>
              <a:rPr lang="en-US"/>
              <a:t>However, whether those who have signed up for a free trial end up subscribing later remains a question</a:t>
            </a:r>
          </a:p>
        </p:txBody>
      </p:sp>
      <p:grpSp>
        <p:nvGrpSpPr>
          <p:cNvPr id="21" name="Group 20">
            <a:extLst>
              <a:ext uri="{FF2B5EF4-FFF2-40B4-BE49-F238E27FC236}">
                <a16:creationId xmlns:a16="http://schemas.microsoft.com/office/drawing/2014/main" id="{6AB0FAC4-E042-4E09-8CB0-3A51ABCAC9CE}"/>
              </a:ext>
            </a:extLst>
          </p:cNvPr>
          <p:cNvGrpSpPr/>
          <p:nvPr/>
        </p:nvGrpSpPr>
        <p:grpSpPr>
          <a:xfrm>
            <a:off x="191001" y="1998137"/>
            <a:ext cx="4307936" cy="826007"/>
            <a:chOff x="219441" y="1998137"/>
            <a:chExt cx="4307936" cy="826007"/>
          </a:xfrm>
        </p:grpSpPr>
        <p:sp>
          <p:nvSpPr>
            <p:cNvPr id="22" name="Rectangle: Rounded Corners 21">
              <a:extLst>
                <a:ext uri="{FF2B5EF4-FFF2-40B4-BE49-F238E27FC236}">
                  <a16:creationId xmlns:a16="http://schemas.microsoft.com/office/drawing/2014/main" id="{291C8808-A182-40DA-AAF9-2A6EA618D08B}"/>
                </a:ext>
              </a:extLst>
            </p:cNvPr>
            <p:cNvSpPr/>
            <p:nvPr/>
          </p:nvSpPr>
          <p:spPr>
            <a:xfrm>
              <a:off x="219441" y="1998137"/>
              <a:ext cx="4307936" cy="82600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F59B4D4-CE65-4925-AA29-C5813A3D165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7310" y="2332190"/>
              <a:ext cx="4088005" cy="440309"/>
            </a:xfrm>
            <a:prstGeom prst="rect">
              <a:avLst/>
            </a:prstGeom>
          </p:spPr>
        </p:pic>
        <p:pic>
          <p:nvPicPr>
            <p:cNvPr id="3074" name="Picture 2" descr="consumer-reports-logo - Lake Geneva Public Library">
              <a:extLst>
                <a:ext uri="{FF2B5EF4-FFF2-40B4-BE49-F238E27FC236}">
                  <a16:creationId xmlns:a16="http://schemas.microsoft.com/office/drawing/2014/main" id="{1E680B0C-0222-4CD3-AE96-9D79ABCB3DE6}"/>
                </a:ext>
              </a:extLst>
            </p:cNvPr>
            <p:cNvPicPr>
              <a:picLocks noChangeAspect="1" noChangeArrowheads="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t="20878" b="24751"/>
            <a:stretch/>
          </p:blipFill>
          <p:spPr bwMode="auto">
            <a:xfrm>
              <a:off x="351520" y="2045637"/>
              <a:ext cx="929979" cy="284422"/>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 descr="Image result for disney+ streaming service logo">
            <a:extLst>
              <a:ext uri="{FF2B5EF4-FFF2-40B4-BE49-F238E27FC236}">
                <a16:creationId xmlns:a16="http://schemas.microsoft.com/office/drawing/2014/main" id="{2C8CD975-A638-45E0-8399-6AE4D52D2A8D}"/>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194652" y="3671766"/>
            <a:ext cx="713885" cy="3878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50B44F1-2C43-4C4F-976D-40D881CBBFE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76086" y="2834207"/>
            <a:ext cx="751016" cy="201274"/>
          </a:xfrm>
          <a:prstGeom prst="rect">
            <a:avLst/>
          </a:prstGeom>
        </p:spPr>
      </p:pic>
      <p:pic>
        <p:nvPicPr>
          <p:cNvPr id="30" name="Picture 2" descr="Image result for amazon video logo">
            <a:extLst>
              <a:ext uri="{FF2B5EF4-FFF2-40B4-BE49-F238E27FC236}">
                <a16:creationId xmlns:a16="http://schemas.microsoft.com/office/drawing/2014/main" id="{3625FCFF-B186-46A5-96CA-4F401E89C90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164782" y="3310675"/>
            <a:ext cx="773625" cy="2378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Branding – Hulu Press">
            <a:extLst>
              <a:ext uri="{FF2B5EF4-FFF2-40B4-BE49-F238E27FC236}">
                <a16:creationId xmlns:a16="http://schemas.microsoft.com/office/drawing/2014/main" id="{D8322D3E-1773-4C3D-9135-E85714DE58B8}"/>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041002" y="4116234"/>
            <a:ext cx="1021185" cy="5425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9894C34D-317A-4F20-B892-692580D33983}"/>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128877" y="4769232"/>
            <a:ext cx="845435" cy="15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83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7AF02D-0329-447D-A7C6-BEB3900730BD}"/>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AE2D020-957F-4F4A-9232-AEC7796085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E3059E92-81F5-4F63-B212-7AF2E89D0F8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CBFC4C90-09CF-4DB9-9158-52914F556CF3}"/>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5122" name="Picture 2" descr="Fox Using iSpot Data to Benchmark Ad Impacts - Broadcasting &amp; Cable">
            <a:extLst>
              <a:ext uri="{FF2B5EF4-FFF2-40B4-BE49-F238E27FC236}">
                <a16:creationId xmlns:a16="http://schemas.microsoft.com/office/drawing/2014/main" id="{8F9CDC6F-93C2-4A73-9D6E-9E8A70581133}"/>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38500" y="6085997"/>
            <a:ext cx="1160437" cy="3795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3">
            <a:extLst>
              <a:ext uri="{FF2B5EF4-FFF2-40B4-BE49-F238E27FC236}">
                <a16:creationId xmlns:a16="http://schemas.microsoft.com/office/drawing/2014/main" id="{A5DB2FA1-96F5-4B73-A692-A0A54D0BE121}"/>
              </a:ext>
            </a:extLst>
          </p:cNvPr>
          <p:cNvSpPr txBox="1">
            <a:spLocks/>
          </p:cNvSpPr>
          <p:nvPr/>
        </p:nvSpPr>
        <p:spPr>
          <a:xfrm>
            <a:off x="422108" y="6188110"/>
            <a:ext cx="10093660"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a:t>
            </a:r>
            <a:r>
              <a:rPr lang="en-US" altLang="en-US"/>
              <a:t>VAB analysis of iSpot.tv data, 3/18/2019 – 5/24/2019 vs. 3/16/2020 – 5/26/2020. *The above brands represent a sampling of those included in </a:t>
            </a:r>
            <a:r>
              <a:rPr lang="en-US" altLang="en-US" err="1"/>
              <a:t>iSpot’s</a:t>
            </a:r>
            <a:r>
              <a:rPr lang="en-US" altLang="en-US"/>
              <a:t> ‘Video Streaming Services’ industry. Brands with no % change vs. YAG did not exist during measurement period in 2019.</a:t>
            </a:r>
            <a:endPar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13" name="TextBox 12">
            <a:extLst>
              <a:ext uri="{FF2B5EF4-FFF2-40B4-BE49-F238E27FC236}">
                <a16:creationId xmlns:a16="http://schemas.microsoft.com/office/drawing/2014/main" id="{3ABC1A2D-7F17-4F20-BD59-072B4D0E7953}"/>
              </a:ext>
            </a:extLst>
          </p:cNvPr>
          <p:cNvSpPr txBox="1"/>
          <p:nvPr/>
        </p:nvSpPr>
        <p:spPr>
          <a:xfrm>
            <a:off x="132512" y="142258"/>
            <a:ext cx="11952253" cy="830997"/>
          </a:xfrm>
          <a:prstGeom prst="rect">
            <a:avLst/>
          </a:prstGeom>
          <a:noFill/>
        </p:spPr>
        <p:txBody>
          <a:bodyPr wrap="square" rtlCol="0" anchor="t">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algn="l">
              <a:defRPr/>
            </a:pPr>
            <a:r>
              <a:rPr lang="en-US" sz="2400" b="1" dirty="0">
                <a:solidFill>
                  <a:srgbClr val="1F1A62"/>
                </a:solidFill>
                <a:latin typeface="Helvetica"/>
              </a:rPr>
              <a:t>In response, video streaming services have been pouring money into TV ad spend in hopes of attracting new subscribers</a:t>
            </a:r>
            <a:endParaRPr kumimoji="0" lang="en-US" sz="2400" b="1" i="0" u="none" strike="noStrike" kern="1200" cap="none" spc="0" normalizeH="0" baseline="0" noProof="0" dirty="0">
              <a:ln>
                <a:noFill/>
              </a:ln>
              <a:solidFill>
                <a:srgbClr val="1F1A62"/>
              </a:solidFill>
              <a:effectLst/>
              <a:uLnTx/>
              <a:uFillTx/>
              <a:latin typeface="Helvetica"/>
            </a:endParaRPr>
          </a:p>
        </p:txBody>
      </p:sp>
      <p:sp>
        <p:nvSpPr>
          <p:cNvPr id="2" name="TextBox 1">
            <a:extLst>
              <a:ext uri="{FF2B5EF4-FFF2-40B4-BE49-F238E27FC236}">
                <a16:creationId xmlns:a16="http://schemas.microsoft.com/office/drawing/2014/main" id="{3FEC8D5C-BB3F-409E-9538-597BE177C3F2}"/>
              </a:ext>
            </a:extLst>
          </p:cNvPr>
          <p:cNvSpPr txBox="1"/>
          <p:nvPr/>
        </p:nvSpPr>
        <p:spPr>
          <a:xfrm>
            <a:off x="132512" y="1012166"/>
            <a:ext cx="10924841" cy="584775"/>
          </a:xfrm>
          <a:prstGeom prst="rect">
            <a:avLst/>
          </a:prstGeom>
          <a:noFill/>
        </p:spPr>
        <p:txBody>
          <a:bodyPr wrap="square" rtlCol="0">
            <a:spAutoFit/>
          </a:bodyPr>
          <a:lstStyle/>
          <a:p>
            <a:pPr marL="285750" indent="-285750">
              <a:buBlip>
                <a:blip r:embed="rId4"/>
              </a:buBlip>
            </a:pPr>
            <a:r>
              <a:rPr lang="en-US" sz="1600">
                <a:solidFill>
                  <a:srgbClr val="1F1A62"/>
                </a:solidFill>
                <a:latin typeface="Helvetica" panose="020B0403020202020204" pitchFamily="34" charset="0"/>
              </a:rPr>
              <a:t>According to </a:t>
            </a:r>
            <a:r>
              <a:rPr lang="en-US" sz="1600" err="1">
                <a:solidFill>
                  <a:srgbClr val="1F1A62"/>
                </a:solidFill>
                <a:latin typeface="Helvetica" panose="020B0403020202020204" pitchFamily="34" charset="0"/>
              </a:rPr>
              <a:t>iSpot</a:t>
            </a:r>
            <a:r>
              <a:rPr lang="en-US" sz="1600">
                <a:solidFill>
                  <a:srgbClr val="1F1A62"/>
                </a:solidFill>
                <a:latin typeface="Helvetica" panose="020B0403020202020204" pitchFamily="34" charset="0"/>
              </a:rPr>
              <a:t>, the ‘Video Streaming Service’ industry increased their TV spend by </a:t>
            </a:r>
            <a:r>
              <a:rPr lang="en-US" sz="1600" b="1">
                <a:solidFill>
                  <a:srgbClr val="E84A99"/>
                </a:solidFill>
                <a:latin typeface="Helvetica" panose="020B0403020202020204" pitchFamily="34" charset="0"/>
              </a:rPr>
              <a:t>145%</a:t>
            </a:r>
            <a:r>
              <a:rPr lang="en-US" sz="1600">
                <a:solidFill>
                  <a:srgbClr val="1F1A62"/>
                </a:solidFill>
                <a:latin typeface="Helvetica" panose="020B0403020202020204" pitchFamily="34" charset="0"/>
              </a:rPr>
              <a:t> since the start of the COVID-19 outbreak vs. the same time period in 2019, for a total of </a:t>
            </a:r>
            <a:r>
              <a:rPr lang="en-US" sz="1600" b="1">
                <a:solidFill>
                  <a:srgbClr val="E84A99"/>
                </a:solidFill>
                <a:latin typeface="Helvetica" panose="020B0403020202020204" pitchFamily="34" charset="0"/>
              </a:rPr>
              <a:t>$185MM</a:t>
            </a:r>
          </a:p>
        </p:txBody>
      </p:sp>
      <p:sp>
        <p:nvSpPr>
          <p:cNvPr id="57" name="Rectangle: Rounded Corners 56">
            <a:extLst>
              <a:ext uri="{FF2B5EF4-FFF2-40B4-BE49-F238E27FC236}">
                <a16:creationId xmlns:a16="http://schemas.microsoft.com/office/drawing/2014/main" id="{C4176414-1F1E-4E4E-88E0-A90E7D75D4BA}"/>
              </a:ext>
            </a:extLst>
          </p:cNvPr>
          <p:cNvSpPr/>
          <p:nvPr/>
        </p:nvSpPr>
        <p:spPr>
          <a:xfrm>
            <a:off x="5231338" y="484443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Image result for pluto tv logo">
            <a:extLst>
              <a:ext uri="{FF2B5EF4-FFF2-40B4-BE49-F238E27FC236}">
                <a16:creationId xmlns:a16="http://schemas.microsoft.com/office/drawing/2014/main" id="{5150E742-9B0A-481C-9FE3-5FD2B5FE088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11712" y="4921646"/>
            <a:ext cx="768578" cy="205955"/>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Rounded Corners 57">
            <a:extLst>
              <a:ext uri="{FF2B5EF4-FFF2-40B4-BE49-F238E27FC236}">
                <a16:creationId xmlns:a16="http://schemas.microsoft.com/office/drawing/2014/main" id="{37BF772D-35B4-4D59-BD51-37DB62EB5763}"/>
              </a:ext>
            </a:extLst>
          </p:cNvPr>
          <p:cNvSpPr/>
          <p:nvPr/>
        </p:nvSpPr>
        <p:spPr>
          <a:xfrm>
            <a:off x="7938662" y="484443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8" descr="Image result for peacock streaming logo">
            <a:extLst>
              <a:ext uri="{FF2B5EF4-FFF2-40B4-BE49-F238E27FC236}">
                <a16:creationId xmlns:a16="http://schemas.microsoft.com/office/drawing/2014/main" id="{AE92A2F4-B3C9-45B8-B3E8-FBF6C088DB3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
          <a:stretch/>
        </p:blipFill>
        <p:spPr bwMode="auto">
          <a:xfrm>
            <a:off x="8271947" y="4893987"/>
            <a:ext cx="1045406" cy="337149"/>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Rounded Corners 55">
            <a:extLst>
              <a:ext uri="{FF2B5EF4-FFF2-40B4-BE49-F238E27FC236}">
                <a16:creationId xmlns:a16="http://schemas.microsoft.com/office/drawing/2014/main" id="{4A1C83F3-11E1-4ABF-917D-1A600C302D8D}"/>
              </a:ext>
            </a:extLst>
          </p:cNvPr>
          <p:cNvSpPr/>
          <p:nvPr/>
        </p:nvSpPr>
        <p:spPr>
          <a:xfrm>
            <a:off x="2524013" y="484443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DFF71AA2-F08E-4E4A-B74B-3485B164620E}"/>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78751" y="4846055"/>
            <a:ext cx="1019851" cy="361197"/>
          </a:xfrm>
          <a:prstGeom prst="rect">
            <a:avLst/>
          </a:prstGeom>
        </p:spPr>
      </p:pic>
      <p:sp>
        <p:nvSpPr>
          <p:cNvPr id="51" name="Rectangle: Rounded Corners 50">
            <a:extLst>
              <a:ext uri="{FF2B5EF4-FFF2-40B4-BE49-F238E27FC236}">
                <a16:creationId xmlns:a16="http://schemas.microsoft.com/office/drawing/2014/main" id="{A555E994-C2C7-4D12-B532-4C1D55EFC34C}"/>
              </a:ext>
            </a:extLst>
          </p:cNvPr>
          <p:cNvSpPr/>
          <p:nvPr/>
        </p:nvSpPr>
        <p:spPr>
          <a:xfrm>
            <a:off x="407552" y="368298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Image result for disney+ streaming service logo">
            <a:extLst>
              <a:ext uri="{FF2B5EF4-FFF2-40B4-BE49-F238E27FC236}">
                <a16:creationId xmlns:a16="http://schemas.microsoft.com/office/drawing/2014/main" id="{8D37433A-D083-469C-9DFB-197E953EE10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15273" y="3737798"/>
            <a:ext cx="713885" cy="3878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D7E918CF-D5BC-44E7-BB73-3F8A1162B2D9}"/>
              </a:ext>
            </a:extLst>
          </p:cNvPr>
          <p:cNvSpPr/>
          <p:nvPr/>
        </p:nvSpPr>
        <p:spPr>
          <a:xfrm>
            <a:off x="2822903" y="2465698"/>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Branding – Hulu Press">
            <a:extLst>
              <a:ext uri="{FF2B5EF4-FFF2-40B4-BE49-F238E27FC236}">
                <a16:creationId xmlns:a16="http://schemas.microsoft.com/office/drawing/2014/main" id="{D471AE0C-E330-4ECF-94B6-0C3916A361B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23391" y="2421079"/>
            <a:ext cx="928350" cy="493186"/>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Rounded Corners 51">
            <a:extLst>
              <a:ext uri="{FF2B5EF4-FFF2-40B4-BE49-F238E27FC236}">
                <a16:creationId xmlns:a16="http://schemas.microsoft.com/office/drawing/2014/main" id="{DEF7117D-7153-413A-80D2-5987378C9CDD}"/>
              </a:ext>
            </a:extLst>
          </p:cNvPr>
          <p:cNvSpPr/>
          <p:nvPr/>
        </p:nvSpPr>
        <p:spPr>
          <a:xfrm>
            <a:off x="2822903" y="368298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Shape 299">
            <a:extLst>
              <a:ext uri="{FF2B5EF4-FFF2-40B4-BE49-F238E27FC236}">
                <a16:creationId xmlns:a16="http://schemas.microsoft.com/office/drawing/2014/main" id="{28C7DE2F-9C1B-4DF7-A5A8-9F342F3939F2}"/>
              </a:ext>
            </a:extLst>
          </p:cNvPr>
          <p:cNvPicPr preferRelativeResize="0"/>
          <p:nvPr/>
        </p:nvPicPr>
        <p:blipFill>
          <a:blip r:embed="rId10" cstate="screen">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3372538" y="3731609"/>
            <a:ext cx="630056" cy="337909"/>
          </a:xfrm>
          <a:prstGeom prst="rect">
            <a:avLst/>
          </a:prstGeom>
          <a:noFill/>
          <a:ln>
            <a:noFill/>
          </a:ln>
        </p:spPr>
      </p:pic>
      <p:sp>
        <p:nvSpPr>
          <p:cNvPr id="41" name="Rectangle: Rounded Corners 40">
            <a:extLst>
              <a:ext uri="{FF2B5EF4-FFF2-40B4-BE49-F238E27FC236}">
                <a16:creationId xmlns:a16="http://schemas.microsoft.com/office/drawing/2014/main" id="{075D9AB0-B607-4C0D-A8B3-D274496C40F3}"/>
              </a:ext>
            </a:extLst>
          </p:cNvPr>
          <p:cNvSpPr/>
          <p:nvPr/>
        </p:nvSpPr>
        <p:spPr>
          <a:xfrm>
            <a:off x="5227518" y="2465698"/>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4" descr="Image result for appletv+ streaming service logo">
            <a:extLst>
              <a:ext uri="{FF2B5EF4-FFF2-40B4-BE49-F238E27FC236}">
                <a16:creationId xmlns:a16="http://schemas.microsoft.com/office/drawing/2014/main" id="{7CC12C07-8F7D-482F-9763-8220B066A8E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715332" y="2534833"/>
            <a:ext cx="753698" cy="26567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2F3FDAB7-D261-41FE-88D0-A4B6DEA8A8FD}"/>
              </a:ext>
            </a:extLst>
          </p:cNvPr>
          <p:cNvSpPr/>
          <p:nvPr/>
        </p:nvSpPr>
        <p:spPr>
          <a:xfrm>
            <a:off x="5227518" y="368298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1C657A6-E5CA-4295-9F36-DDF4BC5F52B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50810" y="3809075"/>
            <a:ext cx="682742" cy="182976"/>
          </a:xfrm>
          <a:prstGeom prst="rect">
            <a:avLst/>
          </a:prstGeom>
        </p:spPr>
      </p:pic>
      <p:sp>
        <p:nvSpPr>
          <p:cNvPr id="42" name="Rectangle: Rounded Corners 41">
            <a:extLst>
              <a:ext uri="{FF2B5EF4-FFF2-40B4-BE49-F238E27FC236}">
                <a16:creationId xmlns:a16="http://schemas.microsoft.com/office/drawing/2014/main" id="{D6F60004-4026-4F5C-A03A-4C31644F309C}"/>
              </a:ext>
            </a:extLst>
          </p:cNvPr>
          <p:cNvSpPr/>
          <p:nvPr/>
        </p:nvSpPr>
        <p:spPr>
          <a:xfrm>
            <a:off x="407552" y="2465698"/>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Image result for amazon video logo">
            <a:extLst>
              <a:ext uri="{FF2B5EF4-FFF2-40B4-BE49-F238E27FC236}">
                <a16:creationId xmlns:a16="http://schemas.microsoft.com/office/drawing/2014/main" id="{6D8BD16C-19E6-40A5-BFE7-9C0C2E31D35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04172" y="2523749"/>
            <a:ext cx="936086" cy="287846"/>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Rounded Corners 53">
            <a:extLst>
              <a:ext uri="{FF2B5EF4-FFF2-40B4-BE49-F238E27FC236}">
                <a16:creationId xmlns:a16="http://schemas.microsoft.com/office/drawing/2014/main" id="{FA26698E-5C41-4EAD-86A6-0521CA261A4B}"/>
              </a:ext>
            </a:extLst>
          </p:cNvPr>
          <p:cNvSpPr/>
          <p:nvPr/>
        </p:nvSpPr>
        <p:spPr>
          <a:xfrm>
            <a:off x="7635953" y="368298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Image result for hbomax logo">
            <a:extLst>
              <a:ext uri="{FF2B5EF4-FFF2-40B4-BE49-F238E27FC236}">
                <a16:creationId xmlns:a16="http://schemas.microsoft.com/office/drawing/2014/main" id="{765F6D7F-DBFB-4035-9B2D-DA2904267891}"/>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185356" y="3752293"/>
            <a:ext cx="630521" cy="29654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Rounded Corners 42">
            <a:extLst>
              <a:ext uri="{FF2B5EF4-FFF2-40B4-BE49-F238E27FC236}">
                <a16:creationId xmlns:a16="http://schemas.microsoft.com/office/drawing/2014/main" id="{9DF56BFC-BA59-4A6D-A88B-7FFA4C97D5AF}"/>
              </a:ext>
            </a:extLst>
          </p:cNvPr>
          <p:cNvSpPr/>
          <p:nvPr/>
        </p:nvSpPr>
        <p:spPr>
          <a:xfrm>
            <a:off x="7635953" y="2465698"/>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Image result for ATT TV Now logo">
            <a:extLst>
              <a:ext uri="{FF2B5EF4-FFF2-40B4-BE49-F238E27FC236}">
                <a16:creationId xmlns:a16="http://schemas.microsoft.com/office/drawing/2014/main" id="{8389A5AE-7B52-455F-AC20-EEB89C44A5B1}"/>
              </a:ext>
            </a:extLst>
          </p:cNvPr>
          <p:cNvPicPr>
            <a:picLocks noChangeAspect="1" noChangeArrowheads="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3697" y="2448114"/>
            <a:ext cx="853839" cy="43911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E923E522-84E5-4982-BE0C-958682D745F7}"/>
              </a:ext>
            </a:extLst>
          </p:cNvPr>
          <p:cNvSpPr/>
          <p:nvPr/>
        </p:nvSpPr>
        <p:spPr>
          <a:xfrm>
            <a:off x="10040567" y="3682985"/>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Image result for cbs all access logo">
            <a:extLst>
              <a:ext uri="{FF2B5EF4-FFF2-40B4-BE49-F238E27FC236}">
                <a16:creationId xmlns:a16="http://schemas.microsoft.com/office/drawing/2014/main" id="{606E49C2-3808-4092-AE09-4ABD96A6F269}"/>
              </a:ext>
            </a:extLst>
          </p:cNvPr>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4643" y="3686505"/>
            <a:ext cx="581174" cy="428116"/>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Rounded Corners 43">
            <a:extLst>
              <a:ext uri="{FF2B5EF4-FFF2-40B4-BE49-F238E27FC236}">
                <a16:creationId xmlns:a16="http://schemas.microsoft.com/office/drawing/2014/main" id="{C54DF21B-2998-49A4-AC7F-F5EB6A039F88}"/>
              </a:ext>
            </a:extLst>
          </p:cNvPr>
          <p:cNvSpPr/>
          <p:nvPr/>
        </p:nvSpPr>
        <p:spPr>
          <a:xfrm>
            <a:off x="10040567" y="2465698"/>
            <a:ext cx="1729327" cy="880177"/>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2" descr="Image result for quibi logo streaming">
            <a:extLst>
              <a:ext uri="{FF2B5EF4-FFF2-40B4-BE49-F238E27FC236}">
                <a16:creationId xmlns:a16="http://schemas.microsoft.com/office/drawing/2014/main" id="{25F9086E-852E-44CF-9EA8-859745CC5FC4}"/>
              </a:ext>
            </a:extLst>
          </p:cNvPr>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52283" y="2457844"/>
            <a:ext cx="705895" cy="419656"/>
          </a:xfrm>
          <a:prstGeom prst="rect">
            <a:avLst/>
          </a:prstGeom>
          <a:noFill/>
          <a:extLst>
            <a:ext uri="{909E8E84-426E-40DD-AFC4-6F175D3DCCD1}">
              <a14:hiddenFill xmlns:a14="http://schemas.microsoft.com/office/drawing/2010/main">
                <a:solidFill>
                  <a:srgbClr val="FFFFFF"/>
                </a:solidFill>
              </a14:hiddenFill>
            </a:ext>
          </a:extLst>
        </p:spPr>
      </p:pic>
      <p:sp>
        <p:nvSpPr>
          <p:cNvPr id="1038" name="TextBox 1037">
            <a:extLst>
              <a:ext uri="{FF2B5EF4-FFF2-40B4-BE49-F238E27FC236}">
                <a16:creationId xmlns:a16="http://schemas.microsoft.com/office/drawing/2014/main" id="{CA541C4A-A23C-418A-A7D1-65F534ACD54D}"/>
              </a:ext>
            </a:extLst>
          </p:cNvPr>
          <p:cNvSpPr txBox="1"/>
          <p:nvPr/>
        </p:nvSpPr>
        <p:spPr>
          <a:xfrm>
            <a:off x="3024444" y="1742120"/>
            <a:ext cx="6143113" cy="553998"/>
          </a:xfrm>
          <a:prstGeom prst="rect">
            <a:avLst/>
          </a:prstGeom>
          <a:noFill/>
        </p:spPr>
        <p:txBody>
          <a:bodyPr wrap="square" rtlCol="0">
            <a:spAutoFit/>
          </a:bodyPr>
          <a:lstStyle/>
          <a:p>
            <a:pPr algn="ctr"/>
            <a:r>
              <a:rPr lang="en-US" sz="1600" b="1" u="sng">
                <a:solidFill>
                  <a:srgbClr val="1F1A62"/>
                </a:solidFill>
                <a:latin typeface="Helvetica" panose="020B0403020202020204" pitchFamily="34" charset="0"/>
              </a:rPr>
              <a:t>Video Streaming Services’ National TV Spend*</a:t>
            </a:r>
          </a:p>
          <a:p>
            <a:pPr algn="ctr"/>
            <a:r>
              <a:rPr lang="en-US" sz="1400">
                <a:solidFill>
                  <a:srgbClr val="1F1A62"/>
                </a:solidFill>
                <a:latin typeface="Helvetica" panose="020B0403020202020204" pitchFamily="34" charset="0"/>
              </a:rPr>
              <a:t>March 16</a:t>
            </a:r>
            <a:r>
              <a:rPr lang="en-US" sz="1400" baseline="30000">
                <a:solidFill>
                  <a:srgbClr val="1F1A62"/>
                </a:solidFill>
                <a:latin typeface="Helvetica" panose="020B0403020202020204" pitchFamily="34" charset="0"/>
              </a:rPr>
              <a:t>th</a:t>
            </a:r>
            <a:r>
              <a:rPr lang="en-US" sz="1400">
                <a:solidFill>
                  <a:srgbClr val="1F1A62"/>
                </a:solidFill>
                <a:latin typeface="Helvetica" panose="020B0403020202020204" pitchFamily="34" charset="0"/>
              </a:rPr>
              <a:t> – May 24</a:t>
            </a:r>
            <a:r>
              <a:rPr lang="en-US" sz="1400" baseline="30000">
                <a:solidFill>
                  <a:srgbClr val="1F1A62"/>
                </a:solidFill>
                <a:latin typeface="Helvetica" panose="020B0403020202020204" pitchFamily="34" charset="0"/>
              </a:rPr>
              <a:t>th</a:t>
            </a:r>
            <a:r>
              <a:rPr lang="en-US" sz="1400">
                <a:solidFill>
                  <a:srgbClr val="1F1A62"/>
                </a:solidFill>
                <a:latin typeface="Helvetica" panose="020B0403020202020204" pitchFamily="34" charset="0"/>
              </a:rPr>
              <a:t>, 2020</a:t>
            </a:r>
          </a:p>
        </p:txBody>
      </p:sp>
      <p:sp>
        <p:nvSpPr>
          <p:cNvPr id="1039" name="TextBox 1038">
            <a:extLst>
              <a:ext uri="{FF2B5EF4-FFF2-40B4-BE49-F238E27FC236}">
                <a16:creationId xmlns:a16="http://schemas.microsoft.com/office/drawing/2014/main" id="{98249418-3996-4636-AFC3-56F7CD4551E6}"/>
              </a:ext>
            </a:extLst>
          </p:cNvPr>
          <p:cNvSpPr txBox="1"/>
          <p:nvPr/>
        </p:nvSpPr>
        <p:spPr>
          <a:xfrm>
            <a:off x="3037932" y="297233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$38.5MM</a:t>
            </a:r>
          </a:p>
        </p:txBody>
      </p:sp>
      <p:sp>
        <p:nvSpPr>
          <p:cNvPr id="82" name="TextBox 81">
            <a:extLst>
              <a:ext uri="{FF2B5EF4-FFF2-40B4-BE49-F238E27FC236}">
                <a16:creationId xmlns:a16="http://schemas.microsoft.com/office/drawing/2014/main" id="{E476486B-E897-4324-98BE-9F9B92A2C7DC}"/>
              </a:ext>
            </a:extLst>
          </p:cNvPr>
          <p:cNvSpPr txBox="1"/>
          <p:nvPr/>
        </p:nvSpPr>
        <p:spPr>
          <a:xfrm>
            <a:off x="5442547" y="297233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$37.5MM</a:t>
            </a:r>
          </a:p>
        </p:txBody>
      </p:sp>
      <p:sp>
        <p:nvSpPr>
          <p:cNvPr id="83" name="TextBox 82">
            <a:extLst>
              <a:ext uri="{FF2B5EF4-FFF2-40B4-BE49-F238E27FC236}">
                <a16:creationId xmlns:a16="http://schemas.microsoft.com/office/drawing/2014/main" id="{1A249268-19EE-4F5B-A94F-EDCFB65C3D0F}"/>
              </a:ext>
            </a:extLst>
          </p:cNvPr>
          <p:cNvSpPr txBox="1"/>
          <p:nvPr/>
        </p:nvSpPr>
        <p:spPr>
          <a:xfrm>
            <a:off x="622581" y="297233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$63MM</a:t>
            </a:r>
          </a:p>
        </p:txBody>
      </p:sp>
      <p:sp>
        <p:nvSpPr>
          <p:cNvPr id="84" name="TextBox 83">
            <a:extLst>
              <a:ext uri="{FF2B5EF4-FFF2-40B4-BE49-F238E27FC236}">
                <a16:creationId xmlns:a16="http://schemas.microsoft.com/office/drawing/2014/main" id="{5ABFCD13-C628-4A78-9FEC-C5F03D0B5401}"/>
              </a:ext>
            </a:extLst>
          </p:cNvPr>
          <p:cNvSpPr txBox="1"/>
          <p:nvPr/>
        </p:nvSpPr>
        <p:spPr>
          <a:xfrm>
            <a:off x="7850980" y="2975165"/>
            <a:ext cx="1299268" cy="369332"/>
          </a:xfrm>
          <a:prstGeom prst="rect">
            <a:avLst/>
          </a:prstGeom>
          <a:noFill/>
        </p:spPr>
        <p:txBody>
          <a:bodyPr wrap="square" rtlCol="0">
            <a:spAutoFit/>
          </a:bodyPr>
          <a:lstStyle/>
          <a:p>
            <a:pPr algn="ctr"/>
            <a:r>
              <a:rPr lang="en-US" b="1" dirty="0">
                <a:solidFill>
                  <a:srgbClr val="1F1A62"/>
                </a:solidFill>
                <a:latin typeface="Helvetica" panose="020B0403020202020204" pitchFamily="34" charset="0"/>
              </a:rPr>
              <a:t>$30MM</a:t>
            </a:r>
          </a:p>
        </p:txBody>
      </p:sp>
      <p:sp>
        <p:nvSpPr>
          <p:cNvPr id="85" name="TextBox 84">
            <a:extLst>
              <a:ext uri="{FF2B5EF4-FFF2-40B4-BE49-F238E27FC236}">
                <a16:creationId xmlns:a16="http://schemas.microsoft.com/office/drawing/2014/main" id="{F73E3D72-A1C5-49E4-A522-42571D9C0458}"/>
              </a:ext>
            </a:extLst>
          </p:cNvPr>
          <p:cNvSpPr txBox="1"/>
          <p:nvPr/>
        </p:nvSpPr>
        <p:spPr>
          <a:xfrm>
            <a:off x="10255595" y="2974736"/>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$24.7MM</a:t>
            </a:r>
          </a:p>
        </p:txBody>
      </p:sp>
      <p:sp>
        <p:nvSpPr>
          <p:cNvPr id="86" name="TextBox 85">
            <a:extLst>
              <a:ext uri="{FF2B5EF4-FFF2-40B4-BE49-F238E27FC236}">
                <a16:creationId xmlns:a16="http://schemas.microsoft.com/office/drawing/2014/main" id="{D919430C-8200-4ACA-84BF-B0EE9AFBCF4F}"/>
              </a:ext>
            </a:extLst>
          </p:cNvPr>
          <p:cNvSpPr txBox="1"/>
          <p:nvPr/>
        </p:nvSpPr>
        <p:spPr>
          <a:xfrm>
            <a:off x="622581" y="4180616"/>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$16.6MM</a:t>
            </a:r>
          </a:p>
        </p:txBody>
      </p:sp>
      <p:sp>
        <p:nvSpPr>
          <p:cNvPr id="87" name="TextBox 86">
            <a:extLst>
              <a:ext uri="{FF2B5EF4-FFF2-40B4-BE49-F238E27FC236}">
                <a16:creationId xmlns:a16="http://schemas.microsoft.com/office/drawing/2014/main" id="{784FA2D3-E66F-4F54-9EE1-494580994428}"/>
              </a:ext>
            </a:extLst>
          </p:cNvPr>
          <p:cNvSpPr txBox="1"/>
          <p:nvPr/>
        </p:nvSpPr>
        <p:spPr>
          <a:xfrm>
            <a:off x="3037932" y="417806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$12MM</a:t>
            </a:r>
          </a:p>
        </p:txBody>
      </p:sp>
      <p:sp>
        <p:nvSpPr>
          <p:cNvPr id="88" name="TextBox 87">
            <a:extLst>
              <a:ext uri="{FF2B5EF4-FFF2-40B4-BE49-F238E27FC236}">
                <a16:creationId xmlns:a16="http://schemas.microsoft.com/office/drawing/2014/main" id="{A6D6CDD9-E9B4-4931-A091-B8E70659311B}"/>
              </a:ext>
            </a:extLst>
          </p:cNvPr>
          <p:cNvSpPr txBox="1"/>
          <p:nvPr/>
        </p:nvSpPr>
        <p:spPr>
          <a:xfrm>
            <a:off x="5442547" y="417806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$8.8MM</a:t>
            </a:r>
          </a:p>
        </p:txBody>
      </p:sp>
      <p:sp>
        <p:nvSpPr>
          <p:cNvPr id="89" name="TextBox 88">
            <a:extLst>
              <a:ext uri="{FF2B5EF4-FFF2-40B4-BE49-F238E27FC236}">
                <a16:creationId xmlns:a16="http://schemas.microsoft.com/office/drawing/2014/main" id="{944811B8-4F1D-4A39-AAB9-B59E18800B80}"/>
              </a:ext>
            </a:extLst>
          </p:cNvPr>
          <p:cNvSpPr txBox="1"/>
          <p:nvPr/>
        </p:nvSpPr>
        <p:spPr>
          <a:xfrm>
            <a:off x="7839738" y="4178068"/>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$5MM</a:t>
            </a:r>
          </a:p>
        </p:txBody>
      </p:sp>
      <p:sp>
        <p:nvSpPr>
          <p:cNvPr id="90" name="TextBox 89">
            <a:extLst>
              <a:ext uri="{FF2B5EF4-FFF2-40B4-BE49-F238E27FC236}">
                <a16:creationId xmlns:a16="http://schemas.microsoft.com/office/drawing/2014/main" id="{345E63D8-15FC-4104-B8AE-57F5BEC6E4B1}"/>
              </a:ext>
            </a:extLst>
          </p:cNvPr>
          <p:cNvSpPr txBox="1"/>
          <p:nvPr/>
        </p:nvSpPr>
        <p:spPr>
          <a:xfrm>
            <a:off x="10281696" y="4129791"/>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$3MM</a:t>
            </a:r>
          </a:p>
        </p:txBody>
      </p:sp>
      <p:sp>
        <p:nvSpPr>
          <p:cNvPr id="91" name="TextBox 90">
            <a:extLst>
              <a:ext uri="{FF2B5EF4-FFF2-40B4-BE49-F238E27FC236}">
                <a16:creationId xmlns:a16="http://schemas.microsoft.com/office/drawing/2014/main" id="{13174A9B-5BA1-4F6F-9B95-D4BBB7044C9A}"/>
              </a:ext>
            </a:extLst>
          </p:cNvPr>
          <p:cNvSpPr txBox="1"/>
          <p:nvPr/>
        </p:nvSpPr>
        <p:spPr>
          <a:xfrm>
            <a:off x="2745199" y="5336230"/>
            <a:ext cx="1299268" cy="369332"/>
          </a:xfrm>
          <a:prstGeom prst="rect">
            <a:avLst/>
          </a:prstGeom>
          <a:noFill/>
        </p:spPr>
        <p:txBody>
          <a:bodyPr wrap="square" rtlCol="0">
            <a:spAutoFit/>
          </a:bodyPr>
          <a:lstStyle/>
          <a:p>
            <a:pPr algn="ctr"/>
            <a:r>
              <a:rPr lang="en-US" b="1" dirty="0">
                <a:solidFill>
                  <a:srgbClr val="1F1A62"/>
                </a:solidFill>
                <a:latin typeface="Helvetica" panose="020B0403020202020204" pitchFamily="34" charset="0"/>
              </a:rPr>
              <a:t>$1MM</a:t>
            </a:r>
          </a:p>
        </p:txBody>
      </p:sp>
      <p:sp>
        <p:nvSpPr>
          <p:cNvPr id="92" name="TextBox 91">
            <a:extLst>
              <a:ext uri="{FF2B5EF4-FFF2-40B4-BE49-F238E27FC236}">
                <a16:creationId xmlns:a16="http://schemas.microsoft.com/office/drawing/2014/main" id="{A11C4268-A900-48E9-8374-1C9BBC4AF782}"/>
              </a:ext>
            </a:extLst>
          </p:cNvPr>
          <p:cNvSpPr txBox="1"/>
          <p:nvPr/>
        </p:nvSpPr>
        <p:spPr>
          <a:xfrm>
            <a:off x="5446365" y="5336230"/>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$24K</a:t>
            </a:r>
          </a:p>
        </p:txBody>
      </p:sp>
      <p:sp>
        <p:nvSpPr>
          <p:cNvPr id="93" name="TextBox 92">
            <a:extLst>
              <a:ext uri="{FF2B5EF4-FFF2-40B4-BE49-F238E27FC236}">
                <a16:creationId xmlns:a16="http://schemas.microsoft.com/office/drawing/2014/main" id="{CBDD58C0-DFD0-4FBE-94E9-A268874F91B9}"/>
              </a:ext>
            </a:extLst>
          </p:cNvPr>
          <p:cNvSpPr txBox="1"/>
          <p:nvPr/>
        </p:nvSpPr>
        <p:spPr>
          <a:xfrm>
            <a:off x="8145016" y="5336230"/>
            <a:ext cx="1299268" cy="369332"/>
          </a:xfrm>
          <a:prstGeom prst="rect">
            <a:avLst/>
          </a:prstGeom>
          <a:noFill/>
        </p:spPr>
        <p:txBody>
          <a:bodyPr wrap="square" rtlCol="0">
            <a:spAutoFit/>
          </a:bodyPr>
          <a:lstStyle/>
          <a:p>
            <a:pPr algn="ctr"/>
            <a:r>
              <a:rPr lang="en-US" b="1">
                <a:solidFill>
                  <a:srgbClr val="1F1A62"/>
                </a:solidFill>
                <a:latin typeface="Helvetica" panose="020B0403020202020204" pitchFamily="34" charset="0"/>
              </a:rPr>
              <a:t>$21K</a:t>
            </a:r>
          </a:p>
        </p:txBody>
      </p:sp>
      <p:grpSp>
        <p:nvGrpSpPr>
          <p:cNvPr id="1043" name="Group 1042">
            <a:extLst>
              <a:ext uri="{FF2B5EF4-FFF2-40B4-BE49-F238E27FC236}">
                <a16:creationId xmlns:a16="http://schemas.microsoft.com/office/drawing/2014/main" id="{D780495E-BC2A-4D54-8741-63D4A8DD90D2}"/>
              </a:ext>
            </a:extLst>
          </p:cNvPr>
          <p:cNvGrpSpPr/>
          <p:nvPr/>
        </p:nvGrpSpPr>
        <p:grpSpPr>
          <a:xfrm>
            <a:off x="4171241" y="2323698"/>
            <a:ext cx="763215" cy="614418"/>
            <a:chOff x="1774267" y="2323698"/>
            <a:chExt cx="763215" cy="614418"/>
          </a:xfrm>
        </p:grpSpPr>
        <p:sp>
          <p:nvSpPr>
            <p:cNvPr id="1040" name="Oval 1039">
              <a:extLst>
                <a:ext uri="{FF2B5EF4-FFF2-40B4-BE49-F238E27FC236}">
                  <a16:creationId xmlns:a16="http://schemas.microsoft.com/office/drawing/2014/main" id="{59085058-7986-4B3D-9B25-41310F83B2D6}"/>
                </a:ext>
              </a:extLst>
            </p:cNvPr>
            <p:cNvSpPr/>
            <p:nvPr/>
          </p:nvSpPr>
          <p:spPr>
            <a:xfrm>
              <a:off x="1843004" y="2323698"/>
              <a:ext cx="589304" cy="614418"/>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anose="020B0403020202020204" pitchFamily="34" charset="0"/>
              </a:endParaRPr>
            </a:p>
          </p:txBody>
        </p:sp>
        <p:sp>
          <p:nvSpPr>
            <p:cNvPr id="1041" name="TextBox 1040">
              <a:extLst>
                <a:ext uri="{FF2B5EF4-FFF2-40B4-BE49-F238E27FC236}">
                  <a16:creationId xmlns:a16="http://schemas.microsoft.com/office/drawing/2014/main" id="{1293DDA3-A89D-4353-AAA7-46D24A37E522}"/>
                </a:ext>
              </a:extLst>
            </p:cNvPr>
            <p:cNvSpPr txBox="1"/>
            <p:nvPr/>
          </p:nvSpPr>
          <p:spPr>
            <a:xfrm>
              <a:off x="1774267" y="2489924"/>
              <a:ext cx="763215" cy="276999"/>
            </a:xfrm>
            <a:prstGeom prst="rect">
              <a:avLst/>
            </a:prstGeom>
            <a:noFill/>
          </p:spPr>
          <p:txBody>
            <a:bodyPr wrap="square" rtlCol="0">
              <a:spAutoFit/>
            </a:bodyPr>
            <a:lstStyle/>
            <a:p>
              <a:pPr algn="ctr"/>
              <a:r>
                <a:rPr lang="en-US" sz="1200">
                  <a:solidFill>
                    <a:schemeClr val="bg1"/>
                  </a:solidFill>
                  <a:latin typeface="Helvetica" panose="020B0403020202020204" pitchFamily="34" charset="0"/>
                </a:rPr>
                <a:t>+216%</a:t>
              </a:r>
            </a:p>
          </p:txBody>
        </p:sp>
      </p:grpSp>
      <p:grpSp>
        <p:nvGrpSpPr>
          <p:cNvPr id="1042" name="Group 1041">
            <a:extLst>
              <a:ext uri="{FF2B5EF4-FFF2-40B4-BE49-F238E27FC236}">
                <a16:creationId xmlns:a16="http://schemas.microsoft.com/office/drawing/2014/main" id="{C34897C1-77CF-4598-9EF3-F743526394CB}"/>
              </a:ext>
            </a:extLst>
          </p:cNvPr>
          <p:cNvGrpSpPr/>
          <p:nvPr/>
        </p:nvGrpSpPr>
        <p:grpSpPr>
          <a:xfrm>
            <a:off x="5200779" y="5866783"/>
            <a:ext cx="1790443" cy="313492"/>
            <a:chOff x="5561373" y="5982529"/>
            <a:chExt cx="1790443" cy="313492"/>
          </a:xfrm>
        </p:grpSpPr>
        <p:sp>
          <p:nvSpPr>
            <p:cNvPr id="96" name="Oval 95">
              <a:extLst>
                <a:ext uri="{FF2B5EF4-FFF2-40B4-BE49-F238E27FC236}">
                  <a16:creationId xmlns:a16="http://schemas.microsoft.com/office/drawing/2014/main" id="{0C519F75-4B15-43D0-83AA-FD4E93C52016}"/>
                </a:ext>
              </a:extLst>
            </p:cNvPr>
            <p:cNvSpPr/>
            <p:nvPr/>
          </p:nvSpPr>
          <p:spPr>
            <a:xfrm>
              <a:off x="5561373" y="5982529"/>
              <a:ext cx="300678" cy="313492"/>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latin typeface="Helvetica" panose="020B0403020202020204" pitchFamily="34" charset="0"/>
                </a:rPr>
                <a:t>%</a:t>
              </a:r>
            </a:p>
          </p:txBody>
        </p:sp>
        <p:sp>
          <p:nvSpPr>
            <p:cNvPr id="97" name="Text Placeholder 3">
              <a:extLst>
                <a:ext uri="{FF2B5EF4-FFF2-40B4-BE49-F238E27FC236}">
                  <a16:creationId xmlns:a16="http://schemas.microsoft.com/office/drawing/2014/main" id="{2C235DD0-3563-4D73-B7C9-CE192BD43167}"/>
                </a:ext>
              </a:extLst>
            </p:cNvPr>
            <p:cNvSpPr txBox="1">
              <a:spLocks/>
            </p:cNvSpPr>
            <p:nvPr/>
          </p:nvSpPr>
          <p:spPr>
            <a:xfrm>
              <a:off x="5851458" y="6012317"/>
              <a:ext cx="1500358" cy="25391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a:ln>
                    <a:noFill/>
                  </a:ln>
                  <a:solidFill>
                    <a:srgbClr val="1F1A62"/>
                  </a:solidFill>
                  <a:effectLst/>
                  <a:uLnTx/>
                  <a:uFillTx/>
                  <a:latin typeface="Helvetica" panose="020B0604020202020204" pitchFamily="34" charset="0"/>
                  <a:ea typeface="+mn-ea"/>
                </a:rPr>
                <a:t>= % change vs. YAG</a:t>
              </a:r>
            </a:p>
          </p:txBody>
        </p:sp>
      </p:grpSp>
      <p:grpSp>
        <p:nvGrpSpPr>
          <p:cNvPr id="103" name="Group 102">
            <a:extLst>
              <a:ext uri="{FF2B5EF4-FFF2-40B4-BE49-F238E27FC236}">
                <a16:creationId xmlns:a16="http://schemas.microsoft.com/office/drawing/2014/main" id="{35B08194-3B4E-4CE1-957A-72DBDA60D9CA}"/>
              </a:ext>
            </a:extLst>
          </p:cNvPr>
          <p:cNvGrpSpPr/>
          <p:nvPr/>
        </p:nvGrpSpPr>
        <p:grpSpPr>
          <a:xfrm>
            <a:off x="1796852" y="2313904"/>
            <a:ext cx="763215" cy="614418"/>
            <a:chOff x="1774267" y="2323698"/>
            <a:chExt cx="763215" cy="614418"/>
          </a:xfrm>
        </p:grpSpPr>
        <p:sp>
          <p:nvSpPr>
            <p:cNvPr id="104" name="Oval 103">
              <a:extLst>
                <a:ext uri="{FF2B5EF4-FFF2-40B4-BE49-F238E27FC236}">
                  <a16:creationId xmlns:a16="http://schemas.microsoft.com/office/drawing/2014/main" id="{22AE8142-9D24-4400-B418-BBF45DD1BCDF}"/>
                </a:ext>
              </a:extLst>
            </p:cNvPr>
            <p:cNvSpPr/>
            <p:nvPr/>
          </p:nvSpPr>
          <p:spPr>
            <a:xfrm>
              <a:off x="1843004" y="2323698"/>
              <a:ext cx="589304" cy="614418"/>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anose="020B0403020202020204" pitchFamily="34" charset="0"/>
              </a:endParaRPr>
            </a:p>
          </p:txBody>
        </p:sp>
        <p:sp>
          <p:nvSpPr>
            <p:cNvPr id="105" name="TextBox 104">
              <a:extLst>
                <a:ext uri="{FF2B5EF4-FFF2-40B4-BE49-F238E27FC236}">
                  <a16:creationId xmlns:a16="http://schemas.microsoft.com/office/drawing/2014/main" id="{BDA908FB-7F1D-4054-BF6B-E55812170398}"/>
                </a:ext>
              </a:extLst>
            </p:cNvPr>
            <p:cNvSpPr txBox="1"/>
            <p:nvPr/>
          </p:nvSpPr>
          <p:spPr>
            <a:xfrm>
              <a:off x="1774267" y="2489924"/>
              <a:ext cx="763215" cy="276999"/>
            </a:xfrm>
            <a:prstGeom prst="rect">
              <a:avLst/>
            </a:prstGeom>
            <a:noFill/>
          </p:spPr>
          <p:txBody>
            <a:bodyPr wrap="square" rtlCol="0">
              <a:spAutoFit/>
            </a:bodyPr>
            <a:lstStyle/>
            <a:p>
              <a:pPr algn="ctr"/>
              <a:r>
                <a:rPr lang="en-US" sz="1200">
                  <a:solidFill>
                    <a:schemeClr val="bg1"/>
                  </a:solidFill>
                  <a:latin typeface="Helvetica" panose="020B0403020202020204" pitchFamily="34" charset="0"/>
                </a:rPr>
                <a:t>+136%</a:t>
              </a:r>
            </a:p>
          </p:txBody>
        </p:sp>
      </p:grpSp>
      <p:grpSp>
        <p:nvGrpSpPr>
          <p:cNvPr id="115" name="Group 114">
            <a:extLst>
              <a:ext uri="{FF2B5EF4-FFF2-40B4-BE49-F238E27FC236}">
                <a16:creationId xmlns:a16="http://schemas.microsoft.com/office/drawing/2014/main" id="{22A4416D-C954-4BC1-A378-2A694D644E6F}"/>
              </a:ext>
            </a:extLst>
          </p:cNvPr>
          <p:cNvGrpSpPr/>
          <p:nvPr/>
        </p:nvGrpSpPr>
        <p:grpSpPr>
          <a:xfrm>
            <a:off x="4148098" y="3448672"/>
            <a:ext cx="763215" cy="614418"/>
            <a:chOff x="1774267" y="2323698"/>
            <a:chExt cx="763215" cy="614418"/>
          </a:xfrm>
        </p:grpSpPr>
        <p:sp>
          <p:nvSpPr>
            <p:cNvPr id="116" name="Oval 115">
              <a:extLst>
                <a:ext uri="{FF2B5EF4-FFF2-40B4-BE49-F238E27FC236}">
                  <a16:creationId xmlns:a16="http://schemas.microsoft.com/office/drawing/2014/main" id="{FB2F5526-9B92-4492-A804-482D63A80FAC}"/>
                </a:ext>
              </a:extLst>
            </p:cNvPr>
            <p:cNvSpPr/>
            <p:nvPr/>
          </p:nvSpPr>
          <p:spPr>
            <a:xfrm>
              <a:off x="1843004" y="2323698"/>
              <a:ext cx="589304" cy="614418"/>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anose="020B0403020202020204" pitchFamily="34" charset="0"/>
              </a:endParaRPr>
            </a:p>
          </p:txBody>
        </p:sp>
        <p:sp>
          <p:nvSpPr>
            <p:cNvPr id="117" name="TextBox 116">
              <a:extLst>
                <a:ext uri="{FF2B5EF4-FFF2-40B4-BE49-F238E27FC236}">
                  <a16:creationId xmlns:a16="http://schemas.microsoft.com/office/drawing/2014/main" id="{2DD590F1-27EA-482B-A6C2-2FFB1335DBBF}"/>
                </a:ext>
              </a:extLst>
            </p:cNvPr>
            <p:cNvSpPr txBox="1"/>
            <p:nvPr/>
          </p:nvSpPr>
          <p:spPr>
            <a:xfrm>
              <a:off x="1774267" y="2489924"/>
              <a:ext cx="763215" cy="276999"/>
            </a:xfrm>
            <a:prstGeom prst="rect">
              <a:avLst/>
            </a:prstGeom>
            <a:noFill/>
          </p:spPr>
          <p:txBody>
            <a:bodyPr wrap="square" rtlCol="0">
              <a:spAutoFit/>
            </a:bodyPr>
            <a:lstStyle/>
            <a:p>
              <a:pPr algn="ctr"/>
              <a:r>
                <a:rPr lang="en-US" sz="1200">
                  <a:solidFill>
                    <a:schemeClr val="bg1"/>
                  </a:solidFill>
                  <a:latin typeface="Helvetica" panose="020B0403020202020204" pitchFamily="34" charset="0"/>
                </a:rPr>
                <a:t>+39%</a:t>
              </a:r>
            </a:p>
          </p:txBody>
        </p:sp>
      </p:grpSp>
      <p:grpSp>
        <p:nvGrpSpPr>
          <p:cNvPr id="118" name="Group 117">
            <a:extLst>
              <a:ext uri="{FF2B5EF4-FFF2-40B4-BE49-F238E27FC236}">
                <a16:creationId xmlns:a16="http://schemas.microsoft.com/office/drawing/2014/main" id="{E478DE1F-7A44-4900-8B0F-8F840770C909}"/>
              </a:ext>
            </a:extLst>
          </p:cNvPr>
          <p:cNvGrpSpPr/>
          <p:nvPr/>
        </p:nvGrpSpPr>
        <p:grpSpPr>
          <a:xfrm>
            <a:off x="6635194" y="3448672"/>
            <a:ext cx="763215" cy="614418"/>
            <a:chOff x="1774267" y="2323698"/>
            <a:chExt cx="763215" cy="614418"/>
          </a:xfrm>
        </p:grpSpPr>
        <p:sp>
          <p:nvSpPr>
            <p:cNvPr id="119" name="Oval 118">
              <a:extLst>
                <a:ext uri="{FF2B5EF4-FFF2-40B4-BE49-F238E27FC236}">
                  <a16:creationId xmlns:a16="http://schemas.microsoft.com/office/drawing/2014/main" id="{067F56AD-153B-4065-8B32-F018041FA93F}"/>
                </a:ext>
              </a:extLst>
            </p:cNvPr>
            <p:cNvSpPr/>
            <p:nvPr/>
          </p:nvSpPr>
          <p:spPr>
            <a:xfrm>
              <a:off x="1843004" y="2323698"/>
              <a:ext cx="589304" cy="614418"/>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anose="020B0403020202020204" pitchFamily="34" charset="0"/>
              </a:endParaRPr>
            </a:p>
          </p:txBody>
        </p:sp>
        <p:sp>
          <p:nvSpPr>
            <p:cNvPr id="120" name="TextBox 119">
              <a:extLst>
                <a:ext uri="{FF2B5EF4-FFF2-40B4-BE49-F238E27FC236}">
                  <a16:creationId xmlns:a16="http://schemas.microsoft.com/office/drawing/2014/main" id="{5F1FD8BC-2554-431E-BC7C-C6C518E46615}"/>
                </a:ext>
              </a:extLst>
            </p:cNvPr>
            <p:cNvSpPr txBox="1"/>
            <p:nvPr/>
          </p:nvSpPr>
          <p:spPr>
            <a:xfrm>
              <a:off x="1774267" y="2489924"/>
              <a:ext cx="763215" cy="276999"/>
            </a:xfrm>
            <a:prstGeom prst="rect">
              <a:avLst/>
            </a:prstGeom>
            <a:noFill/>
          </p:spPr>
          <p:txBody>
            <a:bodyPr wrap="square" rtlCol="0">
              <a:spAutoFit/>
            </a:bodyPr>
            <a:lstStyle/>
            <a:p>
              <a:pPr algn="ctr"/>
              <a:r>
                <a:rPr lang="en-US" sz="1200">
                  <a:solidFill>
                    <a:schemeClr val="bg1"/>
                  </a:solidFill>
                  <a:latin typeface="Helvetica" panose="020B0403020202020204" pitchFamily="34" charset="0"/>
                </a:rPr>
                <a:t>+138%</a:t>
              </a:r>
            </a:p>
          </p:txBody>
        </p:sp>
      </p:grpSp>
      <p:grpSp>
        <p:nvGrpSpPr>
          <p:cNvPr id="124" name="Group 123">
            <a:extLst>
              <a:ext uri="{FF2B5EF4-FFF2-40B4-BE49-F238E27FC236}">
                <a16:creationId xmlns:a16="http://schemas.microsoft.com/office/drawing/2014/main" id="{C4030EC7-1516-4313-924E-BD2C8627DF37}"/>
              </a:ext>
            </a:extLst>
          </p:cNvPr>
          <p:cNvGrpSpPr/>
          <p:nvPr/>
        </p:nvGrpSpPr>
        <p:grpSpPr>
          <a:xfrm>
            <a:off x="11521570" y="3448672"/>
            <a:ext cx="763215" cy="614418"/>
            <a:chOff x="1774267" y="2323698"/>
            <a:chExt cx="763215" cy="614418"/>
          </a:xfrm>
        </p:grpSpPr>
        <p:sp>
          <p:nvSpPr>
            <p:cNvPr id="125" name="Oval 124">
              <a:extLst>
                <a:ext uri="{FF2B5EF4-FFF2-40B4-BE49-F238E27FC236}">
                  <a16:creationId xmlns:a16="http://schemas.microsoft.com/office/drawing/2014/main" id="{EB95A27E-95B1-4699-9B11-7DFDA2D31C93}"/>
                </a:ext>
              </a:extLst>
            </p:cNvPr>
            <p:cNvSpPr/>
            <p:nvPr/>
          </p:nvSpPr>
          <p:spPr>
            <a:xfrm>
              <a:off x="1843004" y="2323698"/>
              <a:ext cx="589304" cy="614418"/>
            </a:xfrm>
            <a:prstGeom prst="ellipse">
              <a:avLst/>
            </a:prstGeom>
            <a:solidFill>
              <a:srgbClr val="00B05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anose="020B0403020202020204" pitchFamily="34" charset="0"/>
              </a:endParaRPr>
            </a:p>
          </p:txBody>
        </p:sp>
        <p:sp>
          <p:nvSpPr>
            <p:cNvPr id="126" name="TextBox 125">
              <a:extLst>
                <a:ext uri="{FF2B5EF4-FFF2-40B4-BE49-F238E27FC236}">
                  <a16:creationId xmlns:a16="http://schemas.microsoft.com/office/drawing/2014/main" id="{D0560349-134F-4319-BC1A-50928FE65E51}"/>
                </a:ext>
              </a:extLst>
            </p:cNvPr>
            <p:cNvSpPr txBox="1"/>
            <p:nvPr/>
          </p:nvSpPr>
          <p:spPr>
            <a:xfrm>
              <a:off x="1774267" y="2489924"/>
              <a:ext cx="763215" cy="276999"/>
            </a:xfrm>
            <a:prstGeom prst="rect">
              <a:avLst/>
            </a:prstGeom>
            <a:noFill/>
          </p:spPr>
          <p:txBody>
            <a:bodyPr wrap="square" rtlCol="0">
              <a:spAutoFit/>
            </a:bodyPr>
            <a:lstStyle/>
            <a:p>
              <a:pPr algn="ctr"/>
              <a:r>
                <a:rPr lang="en-US" sz="1200">
                  <a:solidFill>
                    <a:schemeClr val="bg1"/>
                  </a:solidFill>
                  <a:latin typeface="Helvetica" panose="020B0403020202020204" pitchFamily="34" charset="0"/>
                </a:rPr>
                <a:t>+113%</a:t>
              </a:r>
            </a:p>
          </p:txBody>
        </p:sp>
      </p:grpSp>
    </p:spTree>
    <p:extLst>
      <p:ext uri="{BB962C8B-B14F-4D97-AF65-F5344CB8AC3E}">
        <p14:creationId xmlns:p14="http://schemas.microsoft.com/office/powerpoint/2010/main" val="3959428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4F65A4-5AF7-4ACA-A499-A816BDBF28A9}"/>
              </a:ext>
            </a:extLst>
          </p:cNvPr>
          <p:cNvSpPr/>
          <p:nvPr/>
        </p:nvSpPr>
        <p:spPr>
          <a:xfrm>
            <a:off x="0" y="1916082"/>
            <a:ext cx="4768788" cy="3973161"/>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B507344-D736-4E77-BA3C-2EB2DE38A05D}"/>
              </a:ext>
            </a:extLst>
          </p:cNvPr>
          <p:cNvSpPr/>
          <p:nvPr/>
        </p:nvSpPr>
        <p:spPr>
          <a:xfrm>
            <a:off x="4746818" y="1916082"/>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26664A-E3D6-49C6-A648-D7162A0DFA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2404AD00-3B25-4A2A-A668-9729CF328E8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CD791F7-5BC6-4D3A-9053-E57C3484F0E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0B2F4346-78EF-4A81-AD9E-B8D0D8E82FE7}"/>
              </a:ext>
            </a:extLst>
          </p:cNvPr>
          <p:cNvSpPr txBox="1"/>
          <p:nvPr/>
        </p:nvSpPr>
        <p:spPr>
          <a:xfrm>
            <a:off x="526244" y="6074449"/>
            <a:ext cx="11388948" cy="507831"/>
          </a:xfrm>
          <a:prstGeom prst="rect">
            <a:avLst/>
          </a:prstGeom>
          <a:noFill/>
        </p:spPr>
        <p:txBody>
          <a:bodyPr wrap="square" rtlCol="0">
            <a:spAutoFit/>
          </a:bodyPr>
          <a:lstStyle/>
          <a:p>
            <a:pPr lvl="0">
              <a:defRPr/>
            </a:pP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‘Advertiser Perceptions, Coronavirus Effect on Advertising’ </a:t>
            </a:r>
            <a:r>
              <a:rPr lang="en-US" sz="900">
                <a:solidFill>
                  <a:srgbClr val="1B1464"/>
                </a:solidFill>
                <a:latin typeface="Helvetica" panose="020B0604020202020204" pitchFamily="34" charset="0"/>
                <a:cs typeface="Helvetica" panose="020B0604020202020204" pitchFamily="34" charset="0"/>
              </a:rPr>
              <a:t>Report. Q13b1. Have any media types retained their budgets, had budget added or were the beneficiaries of any budgeting reallocation due to the Coronavirus (Covid-19) outbreak?Q13bN. And which media types, if any, retained their budgets/usage or were the beneficiaries of any budgeting reallocation due to the Coronavirus (Covid-19) outbreak?.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Survey fielded April 1-4, 2020, 152 interviews conducted.</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p:txBody>
      </p:sp>
      <p:graphicFrame>
        <p:nvGraphicFramePr>
          <p:cNvPr id="12" name="Chart 11">
            <a:extLst>
              <a:ext uri="{FF2B5EF4-FFF2-40B4-BE49-F238E27FC236}">
                <a16:creationId xmlns:a16="http://schemas.microsoft.com/office/drawing/2014/main" id="{F6351825-D94D-4D82-B619-0CCA3E0DB369}"/>
              </a:ext>
            </a:extLst>
          </p:cNvPr>
          <p:cNvGraphicFramePr/>
          <p:nvPr>
            <p:extLst>
              <p:ext uri="{D42A27DB-BD31-4B8C-83A1-F6EECF244321}">
                <p14:modId xmlns:p14="http://schemas.microsoft.com/office/powerpoint/2010/main" val="3891395022"/>
              </p:ext>
            </p:extLst>
          </p:nvPr>
        </p:nvGraphicFramePr>
        <p:xfrm>
          <a:off x="5257023" y="1785011"/>
          <a:ext cx="5867829" cy="432805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70E0DCF6-0424-4D7B-861C-30F66D595F5D}"/>
              </a:ext>
            </a:extLst>
          </p:cNvPr>
          <p:cNvSpPr/>
          <p:nvPr/>
        </p:nvSpPr>
        <p:spPr>
          <a:xfrm>
            <a:off x="198883" y="298504"/>
            <a:ext cx="11793091" cy="892552"/>
          </a:xfrm>
          <a:prstGeom prst="rect">
            <a:avLst/>
          </a:prstGeom>
        </p:spPr>
        <p:txBody>
          <a:bodyPr wrap="square" anchor="t">
            <a:spAutoFit/>
          </a:bodyPr>
          <a:lstStyle/>
          <a:p>
            <a:pPr>
              <a:defRPr/>
            </a:pPr>
            <a:r>
              <a:rPr lang="en-US" sz="2600" b="1" dirty="0">
                <a:solidFill>
                  <a:srgbClr val="1F1A62"/>
                </a:solidFill>
                <a:latin typeface="Helvetica"/>
                <a:cs typeface="Helvetica"/>
              </a:rPr>
              <a:t>And</a:t>
            </a:r>
            <a:r>
              <a:rPr kumimoji="0" lang="en-US" sz="2600" b="1" i="0" u="none" strike="noStrike" kern="1200" cap="none" spc="0" normalizeH="0" baseline="0" noProof="0" dirty="0">
                <a:ln>
                  <a:noFill/>
                </a:ln>
                <a:solidFill>
                  <a:srgbClr val="1F1A62"/>
                </a:solidFill>
                <a:effectLst/>
                <a:uLnTx/>
                <a:uFillTx/>
                <a:latin typeface="Helvetica"/>
                <a:cs typeface="Helvetica"/>
              </a:rPr>
              <a:t> advertisers have reallocated or reconsidered their budgets in response to </a:t>
            </a:r>
            <a:r>
              <a:rPr lang="en-US" sz="2600" b="1" dirty="0">
                <a:solidFill>
                  <a:srgbClr val="1F1A62"/>
                </a:solidFill>
                <a:latin typeface="Helvetica"/>
                <a:cs typeface="Helvetica"/>
              </a:rPr>
              <a:t>these changes</a:t>
            </a:r>
            <a:r>
              <a:rPr kumimoji="0" lang="en-US" sz="2600" b="1" i="0" u="none" strike="noStrike" kern="1200" cap="none" spc="0" normalizeH="0" baseline="0" noProof="0" dirty="0">
                <a:ln>
                  <a:noFill/>
                </a:ln>
                <a:solidFill>
                  <a:srgbClr val="1F1A62"/>
                </a:solidFill>
                <a:effectLst/>
                <a:uLnTx/>
                <a:uFillTx/>
                <a:latin typeface="Helvetica"/>
                <a:cs typeface="Helvetica"/>
              </a:rPr>
              <a:t> in consumer behavior</a:t>
            </a:r>
          </a:p>
        </p:txBody>
      </p:sp>
      <p:sp>
        <p:nvSpPr>
          <p:cNvPr id="14" name="Rectangle 13">
            <a:extLst>
              <a:ext uri="{FF2B5EF4-FFF2-40B4-BE49-F238E27FC236}">
                <a16:creationId xmlns:a16="http://schemas.microsoft.com/office/drawing/2014/main" id="{8D4B3FCF-4344-412E-BA73-534748B6D078}"/>
              </a:ext>
            </a:extLst>
          </p:cNvPr>
          <p:cNvSpPr/>
          <p:nvPr/>
        </p:nvSpPr>
        <p:spPr>
          <a:xfrm>
            <a:off x="7218944" y="3615969"/>
            <a:ext cx="2871938" cy="325589"/>
          </a:xfrm>
          <a:prstGeom prst="rect">
            <a:avLst/>
          </a:prstGeom>
          <a:no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34516B4A-5833-450F-B03C-19CDB42DEDEB}"/>
              </a:ext>
            </a:extLst>
          </p:cNvPr>
          <p:cNvSpPr/>
          <p:nvPr/>
        </p:nvSpPr>
        <p:spPr>
          <a:xfrm>
            <a:off x="443897" y="2053526"/>
            <a:ext cx="3379807" cy="1119280"/>
          </a:xfrm>
          <a:prstGeom prst="roundRect">
            <a:avLst/>
          </a:prstGeom>
          <a:solidFill>
            <a:schemeClr val="bg1"/>
          </a:solidFill>
          <a:ln>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41085F6-1C9A-453E-BBB1-8C6FD6786B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760" y="2457254"/>
            <a:ext cx="3052672" cy="679854"/>
          </a:xfrm>
          <a:prstGeom prst="rect">
            <a:avLst/>
          </a:prstGeom>
        </p:spPr>
      </p:pic>
      <p:pic>
        <p:nvPicPr>
          <p:cNvPr id="3074" name="Picture 2">
            <a:extLst>
              <a:ext uri="{FF2B5EF4-FFF2-40B4-BE49-F238E27FC236}">
                <a16:creationId xmlns:a16="http://schemas.microsoft.com/office/drawing/2014/main" id="{8ABF197E-4DAA-4AF2-8A62-807C771350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669" y="2109942"/>
            <a:ext cx="719285" cy="2908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99B1865-9A4A-4310-807D-FA9A72A9479C}"/>
              </a:ext>
            </a:extLst>
          </p:cNvPr>
          <p:cNvSpPr/>
          <p:nvPr/>
        </p:nvSpPr>
        <p:spPr>
          <a:xfrm>
            <a:off x="198883" y="1286596"/>
            <a:ext cx="11708793" cy="401321"/>
          </a:xfrm>
          <a:prstGeom prst="rect">
            <a:avLst/>
          </a:prstGeom>
        </p:spPr>
        <p:txBody>
          <a:bodyPr wrap="square">
            <a:noAutofit/>
          </a:bodyPr>
          <a:lstStyle/>
          <a:p>
            <a:pPr marL="285750" marR="0" lvl="0" indent="-285750" algn="l" defTabSz="586199" rtl="0" eaLnBrk="1" fontAlgn="auto" latinLnBrk="0" hangingPunct="1">
              <a:lnSpc>
                <a:spcPct val="100000"/>
              </a:lnSpc>
              <a:spcBef>
                <a:spcPts val="0"/>
              </a:spcBef>
              <a:spcAft>
                <a:spcPts val="0"/>
              </a:spcAft>
              <a:buClrTx/>
              <a:buSzTx/>
              <a:buBlip>
                <a:blip r:embed="rId6"/>
              </a:buBlip>
              <a:tabLst/>
              <a:defRPr/>
            </a:pPr>
            <a:r>
              <a:rPr kumimoji="0" lang="en-US" sz="1600" b="1" i="0" u="none" strike="noStrike" kern="1200" cap="none" spc="0" normalizeH="0" baseline="0" noProof="0">
                <a:ln>
                  <a:noFill/>
                </a:ln>
                <a:solidFill>
                  <a:srgbClr val="E84A99"/>
                </a:solidFill>
                <a:effectLst/>
                <a:uLnTx/>
                <a:uFillTx/>
                <a:latin typeface="Helvetica" pitchFamily="2" charset="0"/>
                <a:ea typeface="+mn-ea"/>
                <a:cs typeface="+mn-cs"/>
              </a:rPr>
              <a:t>43%</a:t>
            </a:r>
            <a:r>
              <a:rPr kumimoji="0" lang="en-US" sz="1600" i="0" u="none" strike="noStrike" kern="1200" cap="none" spc="0" normalizeH="0" baseline="0" noProof="0">
                <a:ln>
                  <a:noFill/>
                </a:ln>
                <a:solidFill>
                  <a:srgbClr val="E84A99"/>
                </a:solidFill>
                <a:effectLst/>
                <a:uLnTx/>
                <a:uFillTx/>
                <a:latin typeface="Helvetica" pitchFamily="2" charset="0"/>
                <a:ea typeface="+mn-ea"/>
                <a:cs typeface="+mn-cs"/>
              </a:rPr>
              <a:t> </a:t>
            </a:r>
            <a:r>
              <a:rPr kumimoji="0" lang="en-US" sz="1600" i="0" u="none" strike="noStrike" kern="1200" cap="none" spc="0" normalizeH="0" baseline="0" noProof="0">
                <a:ln>
                  <a:noFill/>
                </a:ln>
                <a:solidFill>
                  <a:srgbClr val="1F1A62"/>
                </a:solidFill>
                <a:effectLst/>
                <a:uLnTx/>
                <a:uFillTx/>
                <a:latin typeface="Helvetica" pitchFamily="2" charset="0"/>
                <a:ea typeface="+mn-ea"/>
                <a:cs typeface="+mn-cs"/>
              </a:rPr>
              <a:t>of surveyed advertisers have added to their OTT / CTV budget during the COVID-19 Pandemic, on par with cable TV</a:t>
            </a:r>
            <a:endParaRPr kumimoji="0" lang="en-US" sz="1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3" name="Rectangle: Rounded Corners 22">
            <a:extLst>
              <a:ext uri="{FF2B5EF4-FFF2-40B4-BE49-F238E27FC236}">
                <a16:creationId xmlns:a16="http://schemas.microsoft.com/office/drawing/2014/main" id="{D820138D-33C2-4DEA-92E4-EEA1DA14A978}"/>
              </a:ext>
            </a:extLst>
          </p:cNvPr>
          <p:cNvSpPr/>
          <p:nvPr/>
        </p:nvSpPr>
        <p:spPr>
          <a:xfrm>
            <a:off x="1262419" y="3311346"/>
            <a:ext cx="2996164" cy="1190882"/>
          </a:xfrm>
          <a:prstGeom prst="roundRect">
            <a:avLst/>
          </a:prstGeom>
          <a:solidFill>
            <a:schemeClr val="bg1"/>
          </a:solidFill>
          <a:ln>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4E6B836-E608-4F4A-836B-19C656602B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75789" y="3729481"/>
            <a:ext cx="2868066" cy="654405"/>
          </a:xfrm>
          <a:prstGeom prst="rect">
            <a:avLst/>
          </a:prstGeom>
        </p:spPr>
      </p:pic>
      <p:pic>
        <p:nvPicPr>
          <p:cNvPr id="3076" name="Picture 4" descr="mediapost logo - Conviva">
            <a:extLst>
              <a:ext uri="{FF2B5EF4-FFF2-40B4-BE49-F238E27FC236}">
                <a16:creationId xmlns:a16="http://schemas.microsoft.com/office/drawing/2014/main" id="{462BBBAA-B233-4A44-A2E8-353983A610F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62419" y="3394619"/>
            <a:ext cx="1287119" cy="30857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C4863297-873D-4975-95F3-97E4CBE2A99B}"/>
              </a:ext>
            </a:extLst>
          </p:cNvPr>
          <p:cNvSpPr/>
          <p:nvPr/>
        </p:nvSpPr>
        <p:spPr>
          <a:xfrm>
            <a:off x="546751" y="4600294"/>
            <a:ext cx="2819642" cy="1190882"/>
          </a:xfrm>
          <a:prstGeom prst="roundRect">
            <a:avLst/>
          </a:prstGeom>
          <a:solidFill>
            <a:schemeClr val="bg1"/>
          </a:solidFill>
          <a:ln>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E3E8AE7D-74FF-470C-B2D3-582FA762F2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4973" y="5024148"/>
            <a:ext cx="2649205" cy="650082"/>
          </a:xfrm>
          <a:prstGeom prst="rect">
            <a:avLst/>
          </a:prstGeom>
        </p:spPr>
      </p:pic>
      <p:pic>
        <p:nvPicPr>
          <p:cNvPr id="3080" name="Picture 8" descr="forbes-logo-black-transparent |">
            <a:extLst>
              <a:ext uri="{FF2B5EF4-FFF2-40B4-BE49-F238E27FC236}">
                <a16:creationId xmlns:a16="http://schemas.microsoft.com/office/drawing/2014/main" id="{9C980BD0-B370-428A-83B3-794621BFCFA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8827" y="4776630"/>
            <a:ext cx="900218" cy="23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96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4B755C-359C-4681-BC04-4F98A78118F2}"/>
              </a:ext>
            </a:extLst>
          </p:cNvPr>
          <p:cNvSpPr/>
          <p:nvPr/>
        </p:nvSpPr>
        <p:spPr>
          <a:xfrm>
            <a:off x="0" y="1726670"/>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969F76D-7A3F-4BFE-AABA-B5FFD17E6D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Slide Number Placeholder 5">
            <a:extLst>
              <a:ext uri="{FF2B5EF4-FFF2-40B4-BE49-F238E27FC236}">
                <a16:creationId xmlns:a16="http://schemas.microsoft.com/office/drawing/2014/main" id="{848DC0B1-9215-4AEF-BF83-F7B40FD5AA9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669F7284-25E6-410D-9111-A41C9B4AEB4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 Placeholder 3">
            <a:extLst>
              <a:ext uri="{FF2B5EF4-FFF2-40B4-BE49-F238E27FC236}">
                <a16:creationId xmlns:a16="http://schemas.microsoft.com/office/drawing/2014/main" id="{77FB05F0-87E4-4FD7-945C-192A5E769334}"/>
              </a:ext>
            </a:extLst>
          </p:cNvPr>
          <p:cNvSpPr txBox="1">
            <a:spLocks/>
          </p:cNvSpPr>
          <p:nvPr/>
        </p:nvSpPr>
        <p:spPr>
          <a:xfrm>
            <a:off x="476431" y="6339041"/>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Digital TV Research via Cynopsis </a:t>
            </a:r>
            <a:r>
              <a:rPr lang="en-US" altLang="en-US"/>
              <a:t>Media</a:t>
            </a: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 May 19, 2020.</a:t>
            </a:r>
          </a:p>
        </p:txBody>
      </p:sp>
      <p:graphicFrame>
        <p:nvGraphicFramePr>
          <p:cNvPr id="12" name="Chart 11">
            <a:extLst>
              <a:ext uri="{FF2B5EF4-FFF2-40B4-BE49-F238E27FC236}">
                <a16:creationId xmlns:a16="http://schemas.microsoft.com/office/drawing/2014/main" id="{7D96235A-BA40-4686-BA58-B9FF441B5515}"/>
              </a:ext>
            </a:extLst>
          </p:cNvPr>
          <p:cNvGraphicFramePr/>
          <p:nvPr>
            <p:extLst>
              <p:ext uri="{D42A27DB-BD31-4B8C-83A1-F6EECF244321}">
                <p14:modId xmlns:p14="http://schemas.microsoft.com/office/powerpoint/2010/main" val="2651993550"/>
              </p:ext>
            </p:extLst>
          </p:nvPr>
        </p:nvGraphicFramePr>
        <p:xfrm>
          <a:off x="2069172" y="1696160"/>
          <a:ext cx="8053657" cy="4633291"/>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244513B2-A1D4-4E90-83CF-E43606696708}"/>
              </a:ext>
            </a:extLst>
          </p:cNvPr>
          <p:cNvCxnSpPr/>
          <p:nvPr/>
        </p:nvCxnSpPr>
        <p:spPr>
          <a:xfrm>
            <a:off x="3973380" y="5981131"/>
            <a:ext cx="4140994" cy="0"/>
          </a:xfrm>
          <a:prstGeom prst="line">
            <a:avLst/>
          </a:prstGeom>
          <a:ln>
            <a:solidFill>
              <a:srgbClr val="1F1A6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0375776-53C6-4269-9FBB-C4AC894A7510}"/>
              </a:ext>
            </a:extLst>
          </p:cNvPr>
          <p:cNvCxnSpPr>
            <a:cxnSpLocks/>
          </p:cNvCxnSpPr>
          <p:nvPr/>
        </p:nvCxnSpPr>
        <p:spPr>
          <a:xfrm flipV="1">
            <a:off x="4060801" y="2431701"/>
            <a:ext cx="3947735" cy="1773089"/>
          </a:xfrm>
          <a:prstGeom prst="straightConnector1">
            <a:avLst/>
          </a:prstGeom>
          <a:ln>
            <a:solidFill>
              <a:srgbClr val="1F1A6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D242763-940F-4EA8-84B4-6FDB14F4652B}"/>
              </a:ext>
            </a:extLst>
          </p:cNvPr>
          <p:cNvSpPr txBox="1"/>
          <p:nvPr/>
        </p:nvSpPr>
        <p:spPr>
          <a:xfrm rot="20133441">
            <a:off x="4755160" y="3036273"/>
            <a:ext cx="182748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+94%</a:t>
            </a:r>
          </a:p>
        </p:txBody>
      </p:sp>
      <p:sp>
        <p:nvSpPr>
          <p:cNvPr id="16" name="Rectangle 15">
            <a:extLst>
              <a:ext uri="{FF2B5EF4-FFF2-40B4-BE49-F238E27FC236}">
                <a16:creationId xmlns:a16="http://schemas.microsoft.com/office/drawing/2014/main" id="{970DBDDE-8A72-4DAD-9FAD-D8D26301E303}"/>
              </a:ext>
            </a:extLst>
          </p:cNvPr>
          <p:cNvSpPr/>
          <p:nvPr/>
        </p:nvSpPr>
        <p:spPr>
          <a:xfrm>
            <a:off x="182879" y="378662"/>
            <a:ext cx="11744961" cy="892552"/>
          </a:xfrm>
          <a:prstGeom prst="rect">
            <a:avLst/>
          </a:prstGeom>
        </p:spPr>
        <p:txBody>
          <a:bodyPr wrap="square">
            <a:spAutoFit/>
          </a:bodyPr>
          <a:lstStyle/>
          <a:p>
            <a:r>
              <a:rPr lang="en-US" sz="2600" b="1" dirty="0">
                <a:solidFill>
                  <a:srgbClr val="1F1A62"/>
                </a:solidFill>
                <a:latin typeface="Helvetica" pitchFamily="2" charset="0"/>
              </a:rPr>
              <a:t>In fact, OTT is expected to reap double the revenue by 2025 as advertisers seek to follow viewing trends among target audiences</a:t>
            </a:r>
          </a:p>
        </p:txBody>
      </p:sp>
    </p:spTree>
    <p:extLst>
      <p:ext uri="{BB962C8B-B14F-4D97-AF65-F5344CB8AC3E}">
        <p14:creationId xmlns:p14="http://schemas.microsoft.com/office/powerpoint/2010/main" val="1243085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AD0D50-5F2C-4427-9A61-806FC96834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0" y="0"/>
            <a:ext cx="4533532"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838331" y="271362"/>
            <a:ext cx="7353670" cy="523220"/>
          </a:xfrm>
          <a:prstGeom prst="rect">
            <a:avLst/>
          </a:prstGeom>
        </p:spPr>
        <p:txBody>
          <a:bodyPr wrap="square">
            <a:spAutoFit/>
          </a:bodyPr>
          <a:lstStyle/>
          <a:p>
            <a:pPr lvl="0">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Summary: </a:t>
            </a:r>
            <a:r>
              <a:rPr lang="en-US" sz="2800" b="1">
                <a:solidFill>
                  <a:srgbClr val="E84A99"/>
                </a:solidFill>
                <a:latin typeface="Helvetica" pitchFamily="2" charset="0"/>
              </a:rPr>
              <a:t>Indicators for What Lies Ahead</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5F67BC5F-9D6C-4430-93A4-21657AF7B869}"/>
              </a:ext>
            </a:extLst>
          </p:cNvPr>
          <p:cNvSpPr/>
          <p:nvPr/>
        </p:nvSpPr>
        <p:spPr>
          <a:xfrm>
            <a:off x="4670742" y="1563220"/>
            <a:ext cx="7353669" cy="4001095"/>
          </a:xfrm>
          <a:prstGeom prst="rect">
            <a:avLst/>
          </a:prstGeom>
        </p:spPr>
        <p:txBody>
          <a:bodyPr wrap="square" anchor="t">
            <a:spAutoFit/>
          </a:bodyPr>
          <a:lstStyle/>
          <a:p>
            <a:pPr marL="285750" indent="-285750">
              <a:buBlip>
                <a:blip r:embed="rId4"/>
              </a:buBlip>
              <a:defRPr/>
            </a:pPr>
            <a:r>
              <a:rPr lang="en-US" b="1">
                <a:solidFill>
                  <a:srgbClr val="1B1464"/>
                </a:solidFill>
                <a:latin typeface="Helvetica"/>
                <a:cs typeface="Helvetica"/>
              </a:rPr>
              <a:t>Viewers are willing to pay for quality content; however, they are also open to cutting expenses and turning to ad-supported entertainment options</a:t>
            </a:r>
            <a:endParaRPr lang="en-US">
              <a:ea typeface="+mn-lt"/>
              <a:cs typeface="+mn-lt"/>
            </a:endParaRPr>
          </a:p>
          <a:p>
            <a:pPr marL="285750" indent="-285750">
              <a:buBlip>
                <a:blip r:embed="rId4"/>
              </a:buBlip>
              <a:defRPr/>
            </a:pPr>
            <a:endParaRPr lang="en-US" sz="2800" b="1">
              <a:solidFill>
                <a:srgbClr val="1B1464"/>
              </a:solidFill>
              <a:latin typeface="Helvetica"/>
              <a:cs typeface="Helvetica"/>
            </a:endParaRPr>
          </a:p>
          <a:p>
            <a:pPr marL="285750" indent="-285750">
              <a:buBlip>
                <a:blip r:embed="rId4"/>
              </a:buBlip>
              <a:defRPr/>
            </a:pPr>
            <a:r>
              <a:rPr kumimoji="0" lang="en-US" sz="1800" b="1" i="0" u="none" strike="noStrike" kern="1200" cap="none" spc="0" normalizeH="0" baseline="0" noProof="0">
                <a:ln>
                  <a:noFill/>
                </a:ln>
                <a:solidFill>
                  <a:srgbClr val="002060"/>
                </a:solidFill>
                <a:effectLst/>
                <a:uLnTx/>
                <a:uFillTx/>
                <a:latin typeface="Helvetica"/>
                <a:cs typeface="Helvetica"/>
              </a:rPr>
              <a:t>An industry that is already predisposed to a high rate of churn will need to fight hard for cash-strapped subscribers - </a:t>
            </a:r>
            <a:r>
              <a:rPr lang="en-US" b="1">
                <a:solidFill>
                  <a:srgbClr val="002060"/>
                </a:solidFill>
                <a:latin typeface="Helvetica"/>
                <a:cs typeface="Helvetica"/>
              </a:rPr>
              <a:t>balancing consumer needs with superior user experience, content and viewing options could hold the key to success</a:t>
            </a:r>
          </a:p>
          <a:p>
            <a:pPr marL="285750" indent="-285750">
              <a:buBlip>
                <a:blip r:embed="rId4"/>
              </a:buBlip>
              <a:defRPr/>
            </a:pPr>
            <a:endParaRPr lang="en-US" sz="2800" b="1">
              <a:solidFill>
                <a:srgbClr val="002060"/>
              </a:solidFill>
              <a:latin typeface="Helvetica"/>
              <a:cs typeface="Helvetica"/>
            </a:endParaRPr>
          </a:p>
          <a:p>
            <a:pPr marL="285750" indent="-285750">
              <a:buBlip>
                <a:blip r:embed="rId4"/>
              </a:buBlip>
              <a:defRPr/>
            </a:pPr>
            <a:r>
              <a:rPr lang="en-US" b="1">
                <a:solidFill>
                  <a:srgbClr val="002060"/>
                </a:solidFill>
                <a:latin typeface="Helvetica"/>
                <a:cs typeface="Helvetica"/>
              </a:rPr>
              <a:t>Even in this current crisis, advertisers appear to be following the trends in viewing behaviors, as they devote more ad dollars to the streaming space hoping to break through the cluttered landscape and win the loyalty of consumers</a:t>
            </a:r>
            <a:endParaRPr lang="en-US">
              <a:cs typeface="Calibri" panose="020F0502020204030204"/>
            </a:endParaRPr>
          </a:p>
        </p:txBody>
      </p:sp>
    </p:spTree>
    <p:extLst>
      <p:ext uri="{BB962C8B-B14F-4D97-AF65-F5344CB8AC3E}">
        <p14:creationId xmlns:p14="http://schemas.microsoft.com/office/powerpoint/2010/main" val="2906147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372230" y="134872"/>
            <a:ext cx="11655709" cy="492443"/>
          </a:xfrm>
          <a:prstGeom prst="rect">
            <a:avLst/>
          </a:prstGeom>
        </p:spPr>
        <p:txBody>
          <a:bodyPr wrap="square">
            <a:spAutoFit/>
          </a:bodyPr>
          <a:lstStyle/>
          <a:p>
            <a:r>
              <a:rPr lang="en-US" sz="2600" b="1">
                <a:solidFill>
                  <a:srgbClr val="1F1A62"/>
                </a:solidFill>
                <a:latin typeface="Helvetica" pitchFamily="2" charset="0"/>
              </a:rPr>
              <a:t>Key Takeaways for Marketers </a:t>
            </a:r>
          </a:p>
        </p:txBody>
      </p:sp>
      <p:pic>
        <p:nvPicPr>
          <p:cNvPr id="15" name="Picture 14">
            <a:extLst>
              <a:ext uri="{FF2B5EF4-FFF2-40B4-BE49-F238E27FC236}">
                <a16:creationId xmlns:a16="http://schemas.microsoft.com/office/drawing/2014/main" id="{9BFCDF52-D14A-4E96-BA44-E745229089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5D3B3670-8805-4FE4-9F5B-D8B32CB9A750}"/>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46</a:t>
            </a:fld>
            <a:endParaRPr lang="en-US"/>
          </a:p>
        </p:txBody>
      </p:sp>
      <p:sp>
        <p:nvSpPr>
          <p:cNvPr id="18" name="Rectangle 17">
            <a:extLst>
              <a:ext uri="{FF2B5EF4-FFF2-40B4-BE49-F238E27FC236}">
                <a16:creationId xmlns:a16="http://schemas.microsoft.com/office/drawing/2014/main" id="{D9768B62-0054-4F1F-93E0-8A73E64ADCA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bg1"/>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6" name="TextBox 25">
            <a:extLst>
              <a:ext uri="{FF2B5EF4-FFF2-40B4-BE49-F238E27FC236}">
                <a16:creationId xmlns:a16="http://schemas.microsoft.com/office/drawing/2014/main" id="{20F5265B-AE6D-4487-A325-FDA3A89A8D5A}"/>
              </a:ext>
            </a:extLst>
          </p:cNvPr>
          <p:cNvSpPr txBox="1"/>
          <p:nvPr/>
        </p:nvSpPr>
        <p:spPr>
          <a:xfrm>
            <a:off x="498043" y="728084"/>
            <a:ext cx="10925960" cy="830997"/>
          </a:xfrm>
          <a:prstGeom prst="rect">
            <a:avLst/>
          </a:prstGeom>
          <a:noFill/>
        </p:spPr>
        <p:txBody>
          <a:bodyPr wrap="square" rtlCol="0" anchor="t">
            <a:spAutoFit/>
          </a:bodyPr>
          <a:lstStyle/>
          <a:p>
            <a:pPr marL="342900" indent="-342900">
              <a:buBlip>
                <a:blip r:embed="rId3"/>
              </a:buBlip>
              <a:defRPr/>
            </a:pPr>
            <a:r>
              <a:rPr lang="en-US" sz="1600" dirty="0">
                <a:solidFill>
                  <a:srgbClr val="1F1A62"/>
                </a:solidFill>
                <a:latin typeface="Helvetica Light"/>
              </a:rPr>
              <a:t>Everything else might be in flux, but video streaming has been consistently on the rise. As viewers spend time exploring their options and trying out different types of services, both paid and ad-supported, marketers will need to adapt in real time to their behavioral shifts in order to make a significant impact</a:t>
            </a:r>
            <a:endParaRPr lang="en-US" dirty="0"/>
          </a:p>
        </p:txBody>
      </p:sp>
      <p:sp>
        <p:nvSpPr>
          <p:cNvPr id="19" name="Rectangle 18">
            <a:extLst>
              <a:ext uri="{FF2B5EF4-FFF2-40B4-BE49-F238E27FC236}">
                <a16:creationId xmlns:a16="http://schemas.microsoft.com/office/drawing/2014/main" id="{418FBA9D-5467-400F-B84B-3AFB548CA79D}"/>
              </a:ext>
            </a:extLst>
          </p:cNvPr>
          <p:cNvSpPr/>
          <p:nvPr/>
        </p:nvSpPr>
        <p:spPr>
          <a:xfrm>
            <a:off x="9175908" y="2904485"/>
            <a:ext cx="2906122" cy="329167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Rectangle 22">
            <a:extLst>
              <a:ext uri="{FF2B5EF4-FFF2-40B4-BE49-F238E27FC236}">
                <a16:creationId xmlns:a16="http://schemas.microsoft.com/office/drawing/2014/main" id="{3EB08E1D-901E-4A7A-9518-390F2A24D36C}"/>
              </a:ext>
            </a:extLst>
          </p:cNvPr>
          <p:cNvSpPr/>
          <p:nvPr/>
        </p:nvSpPr>
        <p:spPr>
          <a:xfrm>
            <a:off x="9246015" y="3055811"/>
            <a:ext cx="2736639" cy="323165"/>
          </a:xfrm>
          <a:prstGeom prst="rect">
            <a:avLst/>
          </a:prstGeom>
        </p:spPr>
        <p:txBody>
          <a:bodyPr wrap="square">
            <a:spAutoFit/>
          </a:bodyPr>
          <a:lstStyle/>
          <a:p>
            <a:r>
              <a:rPr lang="en-US" sz="1500" b="1">
                <a:solidFill>
                  <a:srgbClr val="FFE900"/>
                </a:solidFill>
                <a:latin typeface="Helvetica" pitchFamily="2" charset="0"/>
              </a:rPr>
              <a:t>Focus on the Future</a:t>
            </a:r>
          </a:p>
        </p:txBody>
      </p:sp>
      <p:sp>
        <p:nvSpPr>
          <p:cNvPr id="27" name="TextBox 26">
            <a:extLst>
              <a:ext uri="{FF2B5EF4-FFF2-40B4-BE49-F238E27FC236}">
                <a16:creationId xmlns:a16="http://schemas.microsoft.com/office/drawing/2014/main" id="{748077D4-1218-433F-8AB8-65A5EBDF5A2A}"/>
              </a:ext>
            </a:extLst>
          </p:cNvPr>
          <p:cNvSpPr txBox="1"/>
          <p:nvPr/>
        </p:nvSpPr>
        <p:spPr>
          <a:xfrm>
            <a:off x="9246015" y="3685745"/>
            <a:ext cx="2765909" cy="1938992"/>
          </a:xfrm>
          <a:prstGeom prst="rect">
            <a:avLst/>
          </a:prstGeom>
          <a:noFill/>
        </p:spPr>
        <p:txBody>
          <a:bodyPr wrap="square" rtlCol="0" anchor="t">
            <a:spAutoFit/>
          </a:bodyPr>
          <a:lstStyle/>
          <a:p>
            <a:r>
              <a:rPr lang="en-US" sz="1500" b="1">
                <a:solidFill>
                  <a:srgbClr val="FFE900"/>
                </a:solidFill>
                <a:latin typeface="Helvetica Light" panose="020B0403020202020204"/>
                <a:cs typeface="Helvetica"/>
              </a:rPr>
              <a:t>No one is sure </a:t>
            </a:r>
            <a:r>
              <a:rPr lang="en-US" sz="1500">
                <a:solidFill>
                  <a:schemeClr val="bg1"/>
                </a:solidFill>
                <a:latin typeface="Helvetica Light" panose="020B0403020202020204"/>
                <a:cs typeface="Helvetica"/>
              </a:rPr>
              <a:t>how long current trends will last beyond the pandemic, but </a:t>
            </a:r>
            <a:r>
              <a:rPr lang="en-US" sz="1500" b="1">
                <a:solidFill>
                  <a:srgbClr val="FFE900"/>
                </a:solidFill>
                <a:latin typeface="Helvetica Light" panose="020B0403020202020204"/>
                <a:cs typeface="Helvetica"/>
              </a:rPr>
              <a:t>the focus should always be on the audience</a:t>
            </a:r>
            <a:r>
              <a:rPr lang="en-US" sz="1500">
                <a:solidFill>
                  <a:schemeClr val="bg1"/>
                </a:solidFill>
                <a:latin typeface="Helvetica Light" panose="020B0403020202020204"/>
                <a:cs typeface="Helvetica"/>
              </a:rPr>
              <a:t>. While viewing continues to shift, the </a:t>
            </a:r>
            <a:r>
              <a:rPr lang="en-US" sz="1500" b="1">
                <a:solidFill>
                  <a:srgbClr val="FFE900"/>
                </a:solidFill>
                <a:latin typeface="Helvetica Light" panose="020B0403020202020204"/>
                <a:cs typeface="Helvetica"/>
              </a:rPr>
              <a:t>ability to adapt and evolve </a:t>
            </a:r>
            <a:r>
              <a:rPr lang="en-US" sz="1500">
                <a:solidFill>
                  <a:schemeClr val="bg1"/>
                </a:solidFill>
                <a:latin typeface="Helvetica Light" panose="020B0403020202020204"/>
                <a:cs typeface="Helvetica"/>
              </a:rPr>
              <a:t>along with your audience is the goal.</a:t>
            </a:r>
          </a:p>
        </p:txBody>
      </p:sp>
      <p:pic>
        <p:nvPicPr>
          <p:cNvPr id="11" name="Picture 10" descr="A close up of a logo&#10;&#10;Description automatically generated">
            <a:extLst>
              <a:ext uri="{FF2B5EF4-FFF2-40B4-BE49-F238E27FC236}">
                <a16:creationId xmlns:a16="http://schemas.microsoft.com/office/drawing/2014/main" id="{760FD9D6-287E-4BC5-81AB-2A2293D0F3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46605" y="1750698"/>
            <a:ext cx="964729" cy="964729"/>
          </a:xfrm>
          <a:prstGeom prst="rect">
            <a:avLst/>
          </a:prstGeom>
        </p:spPr>
      </p:pic>
      <p:sp>
        <p:nvSpPr>
          <p:cNvPr id="28" name="Rectangle 27">
            <a:extLst>
              <a:ext uri="{FF2B5EF4-FFF2-40B4-BE49-F238E27FC236}">
                <a16:creationId xmlns:a16="http://schemas.microsoft.com/office/drawing/2014/main" id="{611A2BD2-28EE-844C-ABD0-1BBA2351FC49}"/>
              </a:ext>
            </a:extLst>
          </p:cNvPr>
          <p:cNvSpPr/>
          <p:nvPr/>
        </p:nvSpPr>
        <p:spPr>
          <a:xfrm>
            <a:off x="3133685" y="2904485"/>
            <a:ext cx="2906122" cy="329167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Rectangle 19">
            <a:extLst>
              <a:ext uri="{FF2B5EF4-FFF2-40B4-BE49-F238E27FC236}">
                <a16:creationId xmlns:a16="http://schemas.microsoft.com/office/drawing/2014/main" id="{5A946C3F-2658-4712-BB41-7D9F5E03F122}"/>
              </a:ext>
            </a:extLst>
          </p:cNvPr>
          <p:cNvSpPr/>
          <p:nvPr/>
        </p:nvSpPr>
        <p:spPr>
          <a:xfrm>
            <a:off x="3131081" y="3055811"/>
            <a:ext cx="2906123" cy="323165"/>
          </a:xfrm>
          <a:prstGeom prst="rect">
            <a:avLst/>
          </a:prstGeom>
        </p:spPr>
        <p:txBody>
          <a:bodyPr wrap="square">
            <a:spAutoFit/>
          </a:bodyPr>
          <a:lstStyle/>
          <a:p>
            <a:r>
              <a:rPr lang="en-US" sz="1500" b="1">
                <a:solidFill>
                  <a:srgbClr val="FFE900"/>
                </a:solidFill>
                <a:latin typeface="Helvetica" pitchFamily="2" charset="0"/>
              </a:rPr>
              <a:t>Expand Reach Through AVOD</a:t>
            </a:r>
          </a:p>
        </p:txBody>
      </p:sp>
      <p:sp>
        <p:nvSpPr>
          <p:cNvPr id="21" name="TextBox 20">
            <a:extLst>
              <a:ext uri="{FF2B5EF4-FFF2-40B4-BE49-F238E27FC236}">
                <a16:creationId xmlns:a16="http://schemas.microsoft.com/office/drawing/2014/main" id="{0E8BD5A8-C553-4E34-B5A2-4123683D3746}"/>
              </a:ext>
            </a:extLst>
          </p:cNvPr>
          <p:cNvSpPr txBox="1"/>
          <p:nvPr/>
        </p:nvSpPr>
        <p:spPr>
          <a:xfrm>
            <a:off x="3131081" y="3685745"/>
            <a:ext cx="2882301" cy="1246495"/>
          </a:xfrm>
          <a:prstGeom prst="rect">
            <a:avLst/>
          </a:prstGeom>
          <a:noFill/>
        </p:spPr>
        <p:txBody>
          <a:bodyPr wrap="square" rtlCol="0" anchor="t">
            <a:spAutoFit/>
          </a:bodyPr>
          <a:lstStyle/>
          <a:p>
            <a:r>
              <a:rPr lang="en-US" sz="1500">
                <a:solidFill>
                  <a:schemeClr val="bg1"/>
                </a:solidFill>
                <a:latin typeface="Helvetica Light" panose="020B0403020202020204"/>
                <a:cs typeface="Helvetica"/>
              </a:rPr>
              <a:t>With people out of work and adopting free ad-supported services, advertisers should </a:t>
            </a:r>
            <a:r>
              <a:rPr lang="en-US" sz="1500" b="1">
                <a:solidFill>
                  <a:srgbClr val="FFE900"/>
                </a:solidFill>
                <a:latin typeface="Helvetica Light" panose="020B0403020202020204"/>
                <a:cs typeface="Helvetica"/>
              </a:rPr>
              <a:t>follow the eyeballs</a:t>
            </a:r>
            <a:r>
              <a:rPr lang="en-US" sz="1500">
                <a:solidFill>
                  <a:schemeClr val="bg1"/>
                </a:solidFill>
                <a:latin typeface="Helvetica Light" panose="020B0403020202020204"/>
                <a:cs typeface="Helvetica"/>
              </a:rPr>
              <a:t> to these new and expanding platforms.</a:t>
            </a:r>
          </a:p>
        </p:txBody>
      </p:sp>
      <p:pic>
        <p:nvPicPr>
          <p:cNvPr id="6" name="Picture 5" descr="A close up of a logo&#10;&#10;Description automatically generated">
            <a:extLst>
              <a:ext uri="{FF2B5EF4-FFF2-40B4-BE49-F238E27FC236}">
                <a16:creationId xmlns:a16="http://schemas.microsoft.com/office/drawing/2014/main" id="{3EE03F9A-C8BA-46A6-8B63-70BFE0A132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6145" y="1702461"/>
            <a:ext cx="1061202" cy="1061202"/>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109970" y="2904485"/>
            <a:ext cx="2906122" cy="329167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Rectangle 29">
            <a:extLst>
              <a:ext uri="{FF2B5EF4-FFF2-40B4-BE49-F238E27FC236}">
                <a16:creationId xmlns:a16="http://schemas.microsoft.com/office/drawing/2014/main" id="{C0E1F46B-70E6-5C48-A3D3-CAA938A36A27}"/>
              </a:ext>
            </a:extLst>
          </p:cNvPr>
          <p:cNvSpPr/>
          <p:nvPr/>
        </p:nvSpPr>
        <p:spPr>
          <a:xfrm>
            <a:off x="157063" y="3055811"/>
            <a:ext cx="2811936" cy="553998"/>
          </a:xfrm>
          <a:prstGeom prst="rect">
            <a:avLst/>
          </a:prstGeom>
        </p:spPr>
        <p:txBody>
          <a:bodyPr wrap="square">
            <a:spAutoFit/>
          </a:bodyPr>
          <a:lstStyle/>
          <a:p>
            <a:r>
              <a:rPr lang="en-US" sz="1500" b="1" dirty="0">
                <a:solidFill>
                  <a:srgbClr val="FFE900"/>
                </a:solidFill>
                <a:latin typeface="Helvetica" pitchFamily="2" charset="0"/>
              </a:rPr>
              <a:t>Exploration Leads to More Opportunity</a:t>
            </a:r>
          </a:p>
        </p:txBody>
      </p:sp>
      <p:sp>
        <p:nvSpPr>
          <p:cNvPr id="33" name="TextBox 32">
            <a:extLst>
              <a:ext uri="{FF2B5EF4-FFF2-40B4-BE49-F238E27FC236}">
                <a16:creationId xmlns:a16="http://schemas.microsoft.com/office/drawing/2014/main" id="{5560C96A-2084-0840-B88B-E4DD518EDBA0}"/>
              </a:ext>
            </a:extLst>
          </p:cNvPr>
          <p:cNvSpPr txBox="1"/>
          <p:nvPr/>
        </p:nvSpPr>
        <p:spPr>
          <a:xfrm>
            <a:off x="157063" y="3685745"/>
            <a:ext cx="2728377" cy="1708160"/>
          </a:xfrm>
          <a:prstGeom prst="rect">
            <a:avLst/>
          </a:prstGeom>
          <a:noFill/>
        </p:spPr>
        <p:txBody>
          <a:bodyPr wrap="square" rtlCol="0" anchor="t">
            <a:spAutoFit/>
          </a:bodyPr>
          <a:lstStyle/>
          <a:p>
            <a:r>
              <a:rPr lang="en-US" sz="1500" b="1" dirty="0">
                <a:solidFill>
                  <a:srgbClr val="FFE900"/>
                </a:solidFill>
                <a:latin typeface="Helvetica Light" panose="020B0403020202020204"/>
                <a:cs typeface="Helvetica"/>
              </a:rPr>
              <a:t>36%</a:t>
            </a:r>
            <a:r>
              <a:rPr lang="en-US" sz="1500" dirty="0">
                <a:solidFill>
                  <a:schemeClr val="bg1"/>
                </a:solidFill>
                <a:latin typeface="Helvetica Light" panose="020B0403020202020204"/>
                <a:cs typeface="Helvetica"/>
              </a:rPr>
              <a:t> of viewers have added a </a:t>
            </a:r>
            <a:r>
              <a:rPr lang="en-US" sz="1500" b="1" dirty="0">
                <a:solidFill>
                  <a:srgbClr val="FFE900"/>
                </a:solidFill>
                <a:latin typeface="Helvetica Light" panose="020B0403020202020204"/>
                <a:cs typeface="Helvetica"/>
              </a:rPr>
              <a:t>new streaming service </a:t>
            </a:r>
            <a:r>
              <a:rPr lang="en-US" sz="1500" dirty="0">
                <a:solidFill>
                  <a:schemeClr val="bg1"/>
                </a:solidFill>
                <a:latin typeface="Helvetica Light" panose="020B0403020202020204"/>
                <a:cs typeface="Helvetica"/>
              </a:rPr>
              <a:t>during the COVID-19 Pandemic. </a:t>
            </a:r>
            <a:r>
              <a:rPr lang="en-US" sz="1500" b="1" dirty="0">
                <a:solidFill>
                  <a:srgbClr val="FFE900"/>
                </a:solidFill>
                <a:latin typeface="Helvetica Light" panose="020B0403020202020204"/>
                <a:cs typeface="Helvetica"/>
              </a:rPr>
              <a:t>New audiences</a:t>
            </a:r>
            <a:r>
              <a:rPr lang="en-US" sz="1500" dirty="0">
                <a:solidFill>
                  <a:srgbClr val="FFE900"/>
                </a:solidFill>
                <a:latin typeface="Helvetica Light" panose="020B0403020202020204"/>
                <a:cs typeface="Helvetica"/>
              </a:rPr>
              <a:t> </a:t>
            </a:r>
            <a:r>
              <a:rPr lang="en-US" sz="1500" dirty="0">
                <a:solidFill>
                  <a:schemeClr val="bg1"/>
                </a:solidFill>
                <a:latin typeface="Helvetica Light" panose="020B0403020202020204"/>
                <a:cs typeface="Helvetica"/>
              </a:rPr>
              <a:t>trying out different services</a:t>
            </a:r>
            <a:r>
              <a:rPr lang="en-US" sz="1500" b="1" dirty="0">
                <a:solidFill>
                  <a:srgbClr val="FFE900"/>
                </a:solidFill>
                <a:latin typeface="Helvetica Light" panose="020B0403020202020204"/>
                <a:cs typeface="Helvetica"/>
              </a:rPr>
              <a:t> </a:t>
            </a:r>
            <a:r>
              <a:rPr lang="en-US" sz="1500" dirty="0">
                <a:solidFill>
                  <a:schemeClr val="bg1"/>
                </a:solidFill>
                <a:latin typeface="Helvetica Light" panose="020B0403020202020204"/>
                <a:cs typeface="Helvetica"/>
              </a:rPr>
              <a:t>translates to </a:t>
            </a:r>
            <a:r>
              <a:rPr lang="en-US" sz="1500" b="1" dirty="0">
                <a:solidFill>
                  <a:srgbClr val="FFE900"/>
                </a:solidFill>
                <a:latin typeface="Helvetica Light" panose="020B0403020202020204"/>
                <a:cs typeface="Helvetica"/>
              </a:rPr>
              <a:t>more ways to connect </a:t>
            </a:r>
            <a:r>
              <a:rPr lang="en-US" sz="1500" dirty="0">
                <a:solidFill>
                  <a:schemeClr val="bg1"/>
                </a:solidFill>
                <a:latin typeface="Helvetica Light" panose="020B0403020202020204"/>
                <a:cs typeface="Helvetica"/>
              </a:rPr>
              <a:t>with consumers.</a:t>
            </a:r>
          </a:p>
        </p:txBody>
      </p:sp>
      <p:pic>
        <p:nvPicPr>
          <p:cNvPr id="13" name="Picture 12" descr="A picture containing object, drawing, light&#10;&#10;Description automatically generated">
            <a:extLst>
              <a:ext uri="{FF2B5EF4-FFF2-40B4-BE49-F238E27FC236}">
                <a16:creationId xmlns:a16="http://schemas.microsoft.com/office/drawing/2014/main" id="{E324DB6D-4D8E-4DCE-8CB6-522CE8B4E7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0667" y="1750698"/>
            <a:ext cx="964729" cy="964729"/>
          </a:xfrm>
          <a:prstGeom prst="rect">
            <a:avLst/>
          </a:prstGeom>
        </p:spPr>
      </p:pic>
      <p:sp>
        <p:nvSpPr>
          <p:cNvPr id="29" name="Rectangle 28">
            <a:extLst>
              <a:ext uri="{FF2B5EF4-FFF2-40B4-BE49-F238E27FC236}">
                <a16:creationId xmlns:a16="http://schemas.microsoft.com/office/drawing/2014/main" id="{BE7A67A6-9B9E-EC45-BEF3-59FAC4400EEB}"/>
              </a:ext>
            </a:extLst>
          </p:cNvPr>
          <p:cNvSpPr/>
          <p:nvPr/>
        </p:nvSpPr>
        <p:spPr>
          <a:xfrm>
            <a:off x="6154796" y="2904485"/>
            <a:ext cx="2906122" cy="329167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Rectangle 21">
            <a:extLst>
              <a:ext uri="{FF2B5EF4-FFF2-40B4-BE49-F238E27FC236}">
                <a16:creationId xmlns:a16="http://schemas.microsoft.com/office/drawing/2014/main" id="{4EA0127F-5E9B-4081-885A-6E790C0B8C4C}"/>
              </a:ext>
            </a:extLst>
          </p:cNvPr>
          <p:cNvSpPr/>
          <p:nvPr/>
        </p:nvSpPr>
        <p:spPr>
          <a:xfrm>
            <a:off x="6180088" y="3055811"/>
            <a:ext cx="2856341" cy="323165"/>
          </a:xfrm>
          <a:prstGeom prst="rect">
            <a:avLst/>
          </a:prstGeom>
        </p:spPr>
        <p:txBody>
          <a:bodyPr wrap="square" anchor="t">
            <a:spAutoFit/>
          </a:bodyPr>
          <a:lstStyle/>
          <a:p>
            <a:r>
              <a:rPr lang="en-US" sz="1500" b="1">
                <a:solidFill>
                  <a:srgbClr val="FFE900"/>
                </a:solidFill>
                <a:latin typeface="Helvetica"/>
                <a:cs typeface="Helvetica"/>
              </a:rPr>
              <a:t>Content Key to Growth</a:t>
            </a:r>
          </a:p>
        </p:txBody>
      </p:sp>
      <p:sp>
        <p:nvSpPr>
          <p:cNvPr id="24" name="TextBox 23">
            <a:extLst>
              <a:ext uri="{FF2B5EF4-FFF2-40B4-BE49-F238E27FC236}">
                <a16:creationId xmlns:a16="http://schemas.microsoft.com/office/drawing/2014/main" id="{9B273487-F382-4397-AF2F-44F44B71AB05}"/>
              </a:ext>
            </a:extLst>
          </p:cNvPr>
          <p:cNvSpPr txBox="1"/>
          <p:nvPr/>
        </p:nvSpPr>
        <p:spPr>
          <a:xfrm>
            <a:off x="6180088" y="3685745"/>
            <a:ext cx="2856341" cy="2169825"/>
          </a:xfrm>
          <a:prstGeom prst="rect">
            <a:avLst/>
          </a:prstGeom>
          <a:noFill/>
        </p:spPr>
        <p:txBody>
          <a:bodyPr wrap="square" rtlCol="0" anchor="t">
            <a:spAutoFit/>
          </a:bodyPr>
          <a:lstStyle/>
          <a:p>
            <a:r>
              <a:rPr lang="en-US" sz="1500" dirty="0">
                <a:solidFill>
                  <a:schemeClr val="bg1"/>
                </a:solidFill>
                <a:latin typeface="Helvetica Light" panose="020B0403020202020204"/>
                <a:cs typeface="Helvetica"/>
              </a:rPr>
              <a:t>While new productions might be on hold, there is much existing content available on streaming services. With a vast supply of programming, </a:t>
            </a:r>
            <a:r>
              <a:rPr lang="en-US" sz="1500" b="1" dirty="0">
                <a:solidFill>
                  <a:srgbClr val="FFE900"/>
                </a:solidFill>
                <a:latin typeface="Helvetica Light" panose="020B0403020202020204"/>
                <a:cs typeface="Helvetica"/>
              </a:rPr>
              <a:t>opportunity</a:t>
            </a:r>
            <a:r>
              <a:rPr lang="en-US" sz="1500" dirty="0">
                <a:solidFill>
                  <a:schemeClr val="bg1"/>
                </a:solidFill>
                <a:latin typeface="Helvetica Light" panose="020B0403020202020204"/>
                <a:cs typeface="Helvetica"/>
              </a:rPr>
              <a:t> to reach an </a:t>
            </a:r>
            <a:r>
              <a:rPr lang="en-US" sz="1500" b="1" dirty="0">
                <a:solidFill>
                  <a:srgbClr val="FFE900"/>
                </a:solidFill>
                <a:latin typeface="Helvetica Light" panose="020B0403020202020204"/>
                <a:cs typeface="Helvetica"/>
              </a:rPr>
              <a:t>engaged audience </a:t>
            </a:r>
            <a:r>
              <a:rPr lang="en-US" sz="1500" dirty="0">
                <a:solidFill>
                  <a:schemeClr val="bg1"/>
                </a:solidFill>
                <a:latin typeface="Helvetica Light" panose="020B0403020202020204"/>
                <a:cs typeface="Helvetica"/>
              </a:rPr>
              <a:t>can withstand the current challenges.</a:t>
            </a:r>
          </a:p>
        </p:txBody>
      </p:sp>
      <p:pic>
        <p:nvPicPr>
          <p:cNvPr id="17" name="Picture 16" descr="A picture containing light, drawing&#10;&#10;Description automatically generated">
            <a:extLst>
              <a:ext uri="{FF2B5EF4-FFF2-40B4-BE49-F238E27FC236}">
                <a16:creationId xmlns:a16="http://schemas.microsoft.com/office/drawing/2014/main" id="{33531636-F4C6-41AB-968F-CF798F3B10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77256" y="1702461"/>
            <a:ext cx="1061202" cy="1061202"/>
          </a:xfrm>
          <a:prstGeom prst="rect">
            <a:avLst/>
          </a:prstGeom>
        </p:spPr>
      </p:pic>
    </p:spTree>
    <p:extLst>
      <p:ext uri="{BB962C8B-B14F-4D97-AF65-F5344CB8AC3E}">
        <p14:creationId xmlns:p14="http://schemas.microsoft.com/office/powerpoint/2010/main" val="2047804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3865C7-6300-0F4D-AF2C-DBD794D27201}"/>
              </a:ext>
            </a:extLst>
          </p:cNvPr>
          <p:cNvSpPr/>
          <p:nvPr/>
        </p:nvSpPr>
        <p:spPr>
          <a:xfrm>
            <a:off x="273895" y="235287"/>
            <a:ext cx="495399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Thank You</a:t>
            </a:r>
          </a:p>
        </p:txBody>
      </p:sp>
      <p:pic>
        <p:nvPicPr>
          <p:cNvPr id="6" name="Picture 5">
            <a:hlinkClick r:id="rId2"/>
            <a:extLst>
              <a:ext uri="{FF2B5EF4-FFF2-40B4-BE49-F238E27FC236}">
                <a16:creationId xmlns:a16="http://schemas.microsoft.com/office/drawing/2014/main" id="{6A35C40F-687E-B34B-B975-ED0CDEFEC8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15399" y="5804284"/>
            <a:ext cx="875592" cy="636172"/>
          </a:xfrm>
          <a:prstGeom prst="rect">
            <a:avLst/>
          </a:prstGeom>
        </p:spPr>
      </p:pic>
      <p:pic>
        <p:nvPicPr>
          <p:cNvPr id="8" name="Picture 7">
            <a:hlinkClick r:id="rId4"/>
            <a:extLst>
              <a:ext uri="{FF2B5EF4-FFF2-40B4-BE49-F238E27FC236}">
                <a16:creationId xmlns:a16="http://schemas.microsoft.com/office/drawing/2014/main" id="{EEC9436E-41D9-FA4F-B24F-9D11D47EFC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90991" y="5715536"/>
            <a:ext cx="734723" cy="737087"/>
          </a:xfrm>
          <a:prstGeom prst="rect">
            <a:avLst/>
          </a:prstGeom>
        </p:spPr>
      </p:pic>
      <p:pic>
        <p:nvPicPr>
          <p:cNvPr id="10" name="Picture 9">
            <a:hlinkClick r:id="rId6"/>
            <a:extLst>
              <a:ext uri="{FF2B5EF4-FFF2-40B4-BE49-F238E27FC236}">
                <a16:creationId xmlns:a16="http://schemas.microsoft.com/office/drawing/2014/main" id="{707BE5F1-DCEB-144F-86FF-E99AA7959D9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684271" y="5784399"/>
            <a:ext cx="403491" cy="668224"/>
          </a:xfrm>
          <a:prstGeom prst="rect">
            <a:avLst/>
          </a:prstGeom>
        </p:spPr>
      </p:pic>
      <p:sp>
        <p:nvSpPr>
          <p:cNvPr id="4" name="TextBox 3">
            <a:extLst>
              <a:ext uri="{FF2B5EF4-FFF2-40B4-BE49-F238E27FC236}">
                <a16:creationId xmlns:a16="http://schemas.microsoft.com/office/drawing/2014/main" id="{C4F6F6B0-5D89-4B93-9148-A79F72983537}"/>
              </a:ext>
            </a:extLst>
          </p:cNvPr>
          <p:cNvSpPr txBox="1"/>
          <p:nvPr/>
        </p:nvSpPr>
        <p:spPr>
          <a:xfrm>
            <a:off x="346507" y="3801350"/>
            <a:ext cx="6898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1A62"/>
                </a:solidFill>
                <a:effectLst/>
                <a:uLnTx/>
                <a:uFillTx/>
                <a:latin typeface="Helvetica" pitchFamily="2" charset="0"/>
                <a:ea typeface="+mn-ea"/>
                <a:cs typeface="+mn-cs"/>
              </a:rPr>
              <a:t>Interested in learning more? Check out this related content: </a:t>
            </a:r>
          </a:p>
        </p:txBody>
      </p:sp>
      <p:pic>
        <p:nvPicPr>
          <p:cNvPr id="23" name="Picture 22">
            <a:extLst>
              <a:ext uri="{FF2B5EF4-FFF2-40B4-BE49-F238E27FC236}">
                <a16:creationId xmlns:a16="http://schemas.microsoft.com/office/drawing/2014/main" id="{B29C19A0-D3B7-4A87-B456-012648BB423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4" name="Slide Number Placeholder 5">
            <a:extLst>
              <a:ext uri="{FF2B5EF4-FFF2-40B4-BE49-F238E27FC236}">
                <a16:creationId xmlns:a16="http://schemas.microsoft.com/office/drawing/2014/main" id="{36A4B5A9-17BE-46F3-863E-9CD48629EAF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B7EF9231-C343-4D1F-90F9-1247C33076A1}"/>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Rectangle 19">
            <a:extLst>
              <a:ext uri="{FF2B5EF4-FFF2-40B4-BE49-F238E27FC236}">
                <a16:creationId xmlns:a16="http://schemas.microsoft.com/office/drawing/2014/main" id="{66C9491A-DA7A-4DCA-B0C6-1B9F831386C9}"/>
              </a:ext>
            </a:extLst>
          </p:cNvPr>
          <p:cNvSpPr/>
          <p:nvPr/>
        </p:nvSpPr>
        <p:spPr>
          <a:xfrm>
            <a:off x="351023" y="1115091"/>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1A62"/>
                </a:solidFill>
                <a:effectLst/>
                <a:uLnTx/>
                <a:uFillTx/>
                <a:latin typeface="Helvetica" pitchFamily="2" charset="0"/>
                <a:ea typeface="+mn-ea"/>
                <a:cs typeface="+mn-cs"/>
              </a:rPr>
              <a:t>Creators</a:t>
            </a:r>
          </a:p>
        </p:txBody>
      </p:sp>
      <p:sp>
        <p:nvSpPr>
          <p:cNvPr id="27" name="TextBox 26">
            <a:hlinkClick r:id="rId9"/>
            <a:extLst>
              <a:ext uri="{FF2B5EF4-FFF2-40B4-BE49-F238E27FC236}">
                <a16:creationId xmlns:a16="http://schemas.microsoft.com/office/drawing/2014/main" id="{3C30D75C-BED3-4137-9F8A-59CDF8222FDF}"/>
              </a:ext>
            </a:extLst>
          </p:cNvPr>
          <p:cNvSpPr txBox="1"/>
          <p:nvPr/>
        </p:nvSpPr>
        <p:spPr>
          <a:xfrm>
            <a:off x="3402386" y="1631746"/>
            <a:ext cx="2058508" cy="307777"/>
          </a:xfrm>
          <a:prstGeom prst="rect">
            <a:avLst/>
          </a:prstGeom>
          <a:noFill/>
        </p:spPr>
        <p:txBody>
          <a:bodyPr wrap="square" rtlCol="0">
            <a:spAutoFit/>
          </a:bodyPr>
          <a:lstStyle>
            <a:defPPr>
              <a:defRPr lang="en-US"/>
            </a:defPPr>
            <a:lvl1pPr>
              <a:defRPr sz="1400" b="1">
                <a:solidFill>
                  <a:srgbClr val="1F1A62"/>
                </a:solidFill>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0F3"/>
                </a:solidFill>
                <a:effectLst/>
                <a:uLnTx/>
                <a:uFillTx/>
                <a:latin typeface="Helvetica" pitchFamily="2" charset="0"/>
                <a:ea typeface="+mn-ea"/>
                <a:cs typeface="+mn-cs"/>
              </a:rPr>
              <a:t>Leah Montner-Dixon</a:t>
            </a:r>
          </a:p>
        </p:txBody>
      </p:sp>
      <p:sp>
        <p:nvSpPr>
          <p:cNvPr id="29" name="TextBox 28">
            <a:extLst>
              <a:ext uri="{FF2B5EF4-FFF2-40B4-BE49-F238E27FC236}">
                <a16:creationId xmlns:a16="http://schemas.microsoft.com/office/drawing/2014/main" id="{284F31F4-4D86-4B99-B746-6850D63BF5DE}"/>
              </a:ext>
            </a:extLst>
          </p:cNvPr>
          <p:cNvSpPr txBox="1"/>
          <p:nvPr/>
        </p:nvSpPr>
        <p:spPr>
          <a:xfrm>
            <a:off x="3402386" y="1953114"/>
            <a:ext cx="25348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leahm@thevab.com</a:t>
            </a:r>
          </a:p>
        </p:txBody>
      </p:sp>
      <p:sp>
        <p:nvSpPr>
          <p:cNvPr id="34" name="TextBox 33">
            <a:hlinkClick r:id="rId10"/>
            <a:extLst>
              <a:ext uri="{FF2B5EF4-FFF2-40B4-BE49-F238E27FC236}">
                <a16:creationId xmlns:a16="http://schemas.microsoft.com/office/drawing/2014/main" id="{E910DA79-DAED-4EA8-B578-4EF6D11E66F9}"/>
              </a:ext>
            </a:extLst>
          </p:cNvPr>
          <p:cNvSpPr txBox="1"/>
          <p:nvPr/>
        </p:nvSpPr>
        <p:spPr>
          <a:xfrm>
            <a:off x="351023" y="1631746"/>
            <a:ext cx="22800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0F3"/>
                </a:solidFill>
                <a:effectLst/>
                <a:uLnTx/>
                <a:uFillTx/>
                <a:latin typeface="Helvetica" pitchFamily="2" charset="0"/>
                <a:ea typeface="+mn-ea"/>
                <a:cs typeface="+mn-cs"/>
              </a:rPr>
              <a:t>Kathy Grey</a:t>
            </a:r>
          </a:p>
        </p:txBody>
      </p:sp>
      <p:sp>
        <p:nvSpPr>
          <p:cNvPr id="37" name="TextBox 36">
            <a:hlinkClick r:id="rId10"/>
            <a:extLst>
              <a:ext uri="{FF2B5EF4-FFF2-40B4-BE49-F238E27FC236}">
                <a16:creationId xmlns:a16="http://schemas.microsoft.com/office/drawing/2014/main" id="{C66AC0E9-5ACB-40D2-9169-9223506F82FE}"/>
              </a:ext>
            </a:extLst>
          </p:cNvPr>
          <p:cNvSpPr txBox="1"/>
          <p:nvPr/>
        </p:nvSpPr>
        <p:spPr>
          <a:xfrm>
            <a:off x="351023" y="1953114"/>
            <a:ext cx="2410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Research Innovation kathyg@thevab.com</a:t>
            </a:r>
          </a:p>
        </p:txBody>
      </p:sp>
      <p:pic>
        <p:nvPicPr>
          <p:cNvPr id="30" name="Picture 29">
            <a:extLst>
              <a:ext uri="{FF2B5EF4-FFF2-40B4-BE49-F238E27FC236}">
                <a16:creationId xmlns:a16="http://schemas.microsoft.com/office/drawing/2014/main" id="{C7C651C4-AD26-483A-880E-82F278285432}"/>
              </a:ext>
            </a:extLst>
          </p:cNvPr>
          <p:cNvPicPr>
            <a:picLocks noChangeAspect="1"/>
          </p:cNvPicPr>
          <p:nvPr/>
        </p:nvPicPr>
        <p:blipFill>
          <a:blip r:embed="rId11" cstate="screen">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pic>
        <p:nvPicPr>
          <p:cNvPr id="11" name="Picture 10">
            <a:hlinkClick r:id="rId12"/>
            <a:extLst>
              <a:ext uri="{FF2B5EF4-FFF2-40B4-BE49-F238E27FC236}">
                <a16:creationId xmlns:a16="http://schemas.microsoft.com/office/drawing/2014/main" id="{E15AE5DD-42B1-495D-96FF-F3BAB529D76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27743" y="4363479"/>
            <a:ext cx="2121017" cy="1193073"/>
          </a:xfrm>
          <a:prstGeom prst="rect">
            <a:avLst/>
          </a:prstGeom>
          <a:ln>
            <a:solidFill>
              <a:schemeClr val="tx1"/>
            </a:solidFill>
          </a:ln>
        </p:spPr>
      </p:pic>
      <p:sp>
        <p:nvSpPr>
          <p:cNvPr id="12" name="TextBox 11">
            <a:hlinkClick r:id="rId12"/>
            <a:extLst>
              <a:ext uri="{FF2B5EF4-FFF2-40B4-BE49-F238E27FC236}">
                <a16:creationId xmlns:a16="http://schemas.microsoft.com/office/drawing/2014/main" id="{DF8F6103-8510-4717-B3A4-44923C1D12B9}"/>
              </a:ext>
            </a:extLst>
          </p:cNvPr>
          <p:cNvSpPr txBox="1"/>
          <p:nvPr/>
        </p:nvSpPr>
        <p:spPr>
          <a:xfrm>
            <a:off x="5731842" y="5662943"/>
            <a:ext cx="23128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We’re Going Live: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Consumers Are Living Vicariously Through Live-streamed Events in the Time of COVID-19</a:t>
            </a:r>
          </a:p>
        </p:txBody>
      </p:sp>
      <p:pic>
        <p:nvPicPr>
          <p:cNvPr id="13" name="Picture 12">
            <a:hlinkClick r:id="rId14"/>
            <a:extLst>
              <a:ext uri="{FF2B5EF4-FFF2-40B4-BE49-F238E27FC236}">
                <a16:creationId xmlns:a16="http://schemas.microsoft.com/office/drawing/2014/main" id="{7E6E0A1B-2D17-440F-9A4F-88D63719724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44074" y="4363479"/>
            <a:ext cx="2135025" cy="1200952"/>
          </a:xfrm>
          <a:prstGeom prst="rect">
            <a:avLst/>
          </a:prstGeom>
          <a:ln>
            <a:solidFill>
              <a:schemeClr val="tx1"/>
            </a:solidFill>
          </a:ln>
        </p:spPr>
      </p:pic>
      <p:sp>
        <p:nvSpPr>
          <p:cNvPr id="14" name="TextBox 13">
            <a:hlinkClick r:id="rId14"/>
            <a:extLst>
              <a:ext uri="{FF2B5EF4-FFF2-40B4-BE49-F238E27FC236}">
                <a16:creationId xmlns:a16="http://schemas.microsoft.com/office/drawing/2014/main" id="{EC25C1E3-F09A-49DB-A024-4EDE67279D81}"/>
              </a:ext>
            </a:extLst>
          </p:cNvPr>
          <p:cNvSpPr txBox="1"/>
          <p:nvPr/>
        </p:nvSpPr>
        <p:spPr>
          <a:xfrm>
            <a:off x="253022" y="5662943"/>
            <a:ext cx="251712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66C5AD"/>
                </a:solidFill>
                <a:effectLst/>
                <a:uLnTx/>
                <a:uFillTx/>
                <a:latin typeface="Helvetica" panose="020B0403020202020204" pitchFamily="34" charset="0"/>
                <a:ea typeface="+mn-ea"/>
                <a:cs typeface="+mn-cs"/>
              </a:rPr>
              <a:t>VAB Inspire Virtual Learning Series: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Streaming Trends &amp; Insights</a:t>
            </a:r>
          </a:p>
        </p:txBody>
      </p:sp>
      <p:pic>
        <p:nvPicPr>
          <p:cNvPr id="15" name="Picture 14">
            <a:hlinkClick r:id="rId12"/>
            <a:extLst>
              <a:ext uri="{FF2B5EF4-FFF2-40B4-BE49-F238E27FC236}">
                <a16:creationId xmlns:a16="http://schemas.microsoft.com/office/drawing/2014/main" id="{EEA4C255-4229-4AF5-B6FF-EB7B906146C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183484" y="4363479"/>
            <a:ext cx="2135024" cy="1200951"/>
          </a:xfrm>
          <a:prstGeom prst="rect">
            <a:avLst/>
          </a:prstGeom>
          <a:ln>
            <a:solidFill>
              <a:schemeClr val="tx1"/>
            </a:solidFill>
          </a:ln>
        </p:spPr>
      </p:pic>
      <p:sp>
        <p:nvSpPr>
          <p:cNvPr id="16" name="TextBox 15">
            <a:hlinkClick r:id="rId12"/>
            <a:extLst>
              <a:ext uri="{FF2B5EF4-FFF2-40B4-BE49-F238E27FC236}">
                <a16:creationId xmlns:a16="http://schemas.microsoft.com/office/drawing/2014/main" id="{66CE171D-495B-494D-906C-E1F23A546669}"/>
              </a:ext>
            </a:extLst>
          </p:cNvPr>
          <p:cNvSpPr txBox="1"/>
          <p:nvPr/>
        </p:nvSpPr>
        <p:spPr>
          <a:xfrm>
            <a:off x="2992432" y="5662943"/>
            <a:ext cx="251712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66C5AD"/>
                </a:solidFill>
                <a:effectLst/>
                <a:uLnTx/>
                <a:uFillTx/>
                <a:latin typeface="Helvetica" panose="020B0403020202020204" pitchFamily="34" charset="0"/>
                <a:ea typeface="+mn-ea"/>
                <a:cs typeface="+mn-cs"/>
              </a:rPr>
              <a:t>A Sea of Change in Video Viewing: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Helping Marketers Find More Fish in the Streaming Ecosystem</a:t>
            </a:r>
          </a:p>
        </p:txBody>
      </p:sp>
    </p:spTree>
    <p:extLst>
      <p:ext uri="{BB962C8B-B14F-4D97-AF65-F5344CB8AC3E}">
        <p14:creationId xmlns:p14="http://schemas.microsoft.com/office/powerpoint/2010/main" val="2290784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207696" y="132702"/>
            <a:ext cx="713455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Get immediate access to the VAB Insights library</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6" name="TextBox 25">
            <a:extLst>
              <a:ext uri="{FF2B5EF4-FFF2-40B4-BE49-F238E27FC236}">
                <a16:creationId xmlns:a16="http://schemas.microsoft.com/office/drawing/2014/main" id="{AB45B4F6-F7E9-8E45-8329-396915BEC239}"/>
              </a:ext>
            </a:extLst>
          </p:cNvPr>
          <p:cNvSpPr txBox="1"/>
          <p:nvPr/>
        </p:nvSpPr>
        <p:spPr>
          <a:xfrm>
            <a:off x="8446576" y="753217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Slide Number Placeholder 5">
            <a:extLst>
              <a:ext uri="{FF2B5EF4-FFF2-40B4-BE49-F238E27FC236}">
                <a16:creationId xmlns:a16="http://schemas.microsoft.com/office/drawing/2014/main" id="{6F859D63-DEF8-4918-804C-D41D714D0E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8627767C-561D-41EE-86F4-364D0F52F254}"/>
              </a:ext>
            </a:extLst>
          </p:cNvPr>
          <p:cNvSpPr txBox="1"/>
          <p:nvPr/>
        </p:nvSpPr>
        <p:spPr>
          <a:xfrm>
            <a:off x="413302" y="1695189"/>
            <a:ext cx="76849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We’ve answered hundreds of marketers’ questions.</a:t>
            </a:r>
          </a:p>
        </p:txBody>
      </p:sp>
      <p:sp>
        <p:nvSpPr>
          <p:cNvPr id="7" name="TextBox 6">
            <a:extLst>
              <a:ext uri="{FF2B5EF4-FFF2-40B4-BE49-F238E27FC236}">
                <a16:creationId xmlns:a16="http://schemas.microsoft.com/office/drawing/2014/main" id="{0491525E-AB57-4A2A-A8EC-B306B4E28052}"/>
              </a:ext>
            </a:extLst>
          </p:cNvPr>
          <p:cNvSpPr txBox="1"/>
          <p:nvPr/>
        </p:nvSpPr>
        <p:spPr>
          <a:xfrm>
            <a:off x="462268" y="2694399"/>
            <a:ext cx="729108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Our guides, reports, webinars and videos provide actionable insights to help marketers navigate today’s video landscape and think differently about their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brand marketers and agencies </a:t>
            </a:r>
            <a:r>
              <a:rPr kumimoji="0" lang="en-US" sz="1800" b="1" i="1" u="none" strike="noStrike" kern="1200" cap="none" spc="0" normalizeH="0" baseline="0" noProof="0">
                <a:ln>
                  <a:noFill/>
                </a:ln>
                <a:solidFill>
                  <a:srgbClr val="00BFF2"/>
                </a:solidFill>
                <a:effectLst/>
                <a:uLnTx/>
                <a:uFillTx/>
                <a:latin typeface="Helvetica" pitchFamily="2" charset="0"/>
                <a:ea typeface="+mn-ea"/>
                <a:cs typeface="+mn-cs"/>
              </a:rPr>
              <a:t>complimentary access</a:t>
            </a:r>
            <a:r>
              <a:rPr kumimoji="0" lang="en-US" sz="1800" b="1" i="1"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rPr>
              <a:t>Get Access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800" b="1" i="0" u="none" strike="noStrike" kern="1200" cap="none" spc="0" normalizeH="0" baseline="0" noProof="0">
                <a:ln>
                  <a:noFill/>
                </a:ln>
                <a:solidFill>
                  <a:srgbClr val="1F1A62"/>
                </a:solidFill>
                <a:effectLst/>
                <a:uLnTx/>
                <a:uFillTx/>
                <a:latin typeface="Helvetica" pitchFamily="2" charset="0"/>
                <a:ea typeface="+mn-ea"/>
                <a:cs typeface="+mn-cs"/>
              </a:rPr>
              <a:t>theVAB.com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or visit us here</a:t>
            </a:r>
          </a:p>
        </p:txBody>
      </p:sp>
      <p:pic>
        <p:nvPicPr>
          <p:cNvPr id="3" name="Picture 2">
            <a:extLst>
              <a:ext uri="{FF2B5EF4-FFF2-40B4-BE49-F238E27FC236}">
                <a16:creationId xmlns:a16="http://schemas.microsoft.com/office/drawing/2014/main" id="{1B8C362A-7626-4867-B7AC-31CA3E823D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7500" y="4919346"/>
            <a:ext cx="1214437" cy="1245887"/>
          </a:xfrm>
          <a:prstGeom prst="rect">
            <a:avLst/>
          </a:prstGeom>
        </p:spPr>
      </p:pic>
      <p:sp>
        <p:nvSpPr>
          <p:cNvPr id="11" name="Rectangle 10">
            <a:extLst>
              <a:ext uri="{FF2B5EF4-FFF2-40B4-BE49-F238E27FC236}">
                <a16:creationId xmlns:a16="http://schemas.microsoft.com/office/drawing/2014/main" id="{FD72A13A-31B6-42CF-9AAF-1FA5DD597A2D}"/>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2" name="Picture 11">
            <a:extLst>
              <a:ext uri="{FF2B5EF4-FFF2-40B4-BE49-F238E27FC236}">
                <a16:creationId xmlns:a16="http://schemas.microsoft.com/office/drawing/2014/main" id="{F2F75DB7-2852-43E7-8568-96253753C513}"/>
              </a:ext>
            </a:extLst>
          </p:cNvPr>
          <p:cNvPicPr>
            <a:picLocks noChangeAspect="1"/>
          </p:cNvPicPr>
          <p:nvPr/>
        </p:nvPicPr>
        <p:blipFill>
          <a:blip r:embed="rId4" cstate="screen">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spTree>
    <p:extLst>
      <p:ext uri="{BB962C8B-B14F-4D97-AF65-F5344CB8AC3E}">
        <p14:creationId xmlns:p14="http://schemas.microsoft.com/office/powerpoint/2010/main" val="1346331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11E24-0B7E-F145-9B34-6C1E832C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760" y="0"/>
            <a:ext cx="8922890" cy="5194998"/>
          </a:xfrm>
          <a:prstGeom prst="rect">
            <a:avLst/>
          </a:prstGeom>
        </p:spPr>
      </p:pic>
      <p:cxnSp>
        <p:nvCxnSpPr>
          <p:cNvPr id="8" name="Straight Connector 7">
            <a:extLst>
              <a:ext uri="{FF2B5EF4-FFF2-40B4-BE49-F238E27FC236}">
                <a16:creationId xmlns:a16="http://schemas.microsoft.com/office/drawing/2014/main" id="{01D38475-14B3-498E-8337-430E2186AC36}"/>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AFA321F-70E4-43DB-8C96-0F72FC20BBD3}"/>
              </a:ext>
            </a:extLst>
          </p:cNvPr>
          <p:cNvSpPr txBox="1"/>
          <p:nvPr/>
        </p:nvSpPr>
        <p:spPr>
          <a:xfrm>
            <a:off x="382083" y="3434080"/>
            <a:ext cx="697941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Helvetica" pitchFamily="2" charset="0"/>
                <a:ea typeface="+mn-ea"/>
                <a:cs typeface="+mn-cs"/>
              </a:rPr>
              <a:t>Members Exclusive Section </a:t>
            </a:r>
            <a:r>
              <a:rPr kumimoji="0" lang="en-US" sz="3200" b="0" i="0" u="none" strike="noStrike" kern="1200" cap="none" spc="0" normalizeH="0" baseline="0" noProof="0">
                <a:ln>
                  <a:noFill/>
                </a:ln>
                <a:solidFill>
                  <a:prstClr val="white"/>
                </a:solidFill>
                <a:effectLst/>
                <a:uLnTx/>
                <a:uFillTx/>
                <a:latin typeface="Helvetica" pitchFamily="2" charset="0"/>
                <a:ea typeface="+mn-ea"/>
                <a:cs typeface="+mn-cs"/>
              </a:rPr>
              <a:t>Video Streaming Services Directory</a:t>
            </a:r>
            <a:endParaRPr kumimoji="0" lang="en-US" sz="2400" b="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339278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3D16937-F679-48E6-A84A-AA2EB811F840}"/>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Rectangle 15">
            <a:extLst>
              <a:ext uri="{FF2B5EF4-FFF2-40B4-BE49-F238E27FC236}">
                <a16:creationId xmlns:a16="http://schemas.microsoft.com/office/drawing/2014/main" id="{46BD1D7B-CFFD-AB40-AE04-379262D9E97A}"/>
              </a:ext>
            </a:extLst>
          </p:cNvPr>
          <p:cNvSpPr/>
          <p:nvPr/>
        </p:nvSpPr>
        <p:spPr>
          <a:xfrm>
            <a:off x="190940" y="155933"/>
            <a:ext cx="11820439" cy="830997"/>
          </a:xfrm>
          <a:prstGeom prst="rect">
            <a:avLst/>
          </a:prstGeom>
        </p:spPr>
        <p:txBody>
          <a:bodyPr wrap="square" anchor="t">
            <a:spAutoFit/>
          </a:bodyPr>
          <a:lstStyle/>
          <a:p>
            <a:pPr>
              <a:defRPr/>
            </a:pPr>
            <a:r>
              <a:rPr lang="en-US" sz="2400" b="1" dirty="0">
                <a:solidFill>
                  <a:srgbClr val="1F1A62"/>
                </a:solidFill>
                <a:latin typeface="Helvetica"/>
                <a:cs typeface="Helvetica"/>
              </a:rPr>
              <a:t>Prior to the outbreak, video streaming had been experiencing rapid growth for some time as viewing migrated across screens and devices</a:t>
            </a:r>
            <a:endParaRPr kumimoji="0" lang="en-US" sz="2400" b="1" i="0" u="none" strike="noStrike" kern="1200" cap="none" spc="0" normalizeH="0" baseline="0" noProof="0" dirty="0">
              <a:ln>
                <a:noFill/>
              </a:ln>
              <a:solidFill>
                <a:srgbClr val="1F1A62"/>
              </a:solidFill>
              <a:effectLst/>
              <a:uLnTx/>
              <a:uFillTx/>
              <a:latin typeface="Helvetica"/>
              <a:cs typeface="Helvetica"/>
            </a:endParaRPr>
          </a:p>
        </p:txBody>
      </p:sp>
      <p:sp>
        <p:nvSpPr>
          <p:cNvPr id="13" name="Slide Number Placeholder 5">
            <a:extLst>
              <a:ext uri="{FF2B5EF4-FFF2-40B4-BE49-F238E27FC236}">
                <a16:creationId xmlns:a16="http://schemas.microsoft.com/office/drawing/2014/main" id="{BFD3589B-5B7E-4DDB-815C-5A8A7E5488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8CA2F8A-E0CA-4412-B7A3-04650E1E5B5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 Placeholder 3">
            <a:extLst>
              <a:ext uri="{FF2B5EF4-FFF2-40B4-BE49-F238E27FC236}">
                <a16:creationId xmlns:a16="http://schemas.microsoft.com/office/drawing/2014/main" id="{6426CB85-B55D-4099-AC05-C7E0E451F341}"/>
              </a:ext>
            </a:extLst>
          </p:cNvPr>
          <p:cNvSpPr txBox="1">
            <a:spLocks/>
          </p:cNvSpPr>
          <p:nvPr/>
        </p:nvSpPr>
        <p:spPr>
          <a:xfrm>
            <a:off x="447169" y="6336147"/>
            <a:ext cx="10093660" cy="246082"/>
          </a:xfrm>
          <a:prstGeom prst="rect">
            <a:avLst/>
          </a:prstGeom>
        </p:spPr>
        <p:txBody>
          <a:bodyPr vert="horz" anchor="t">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altLang="en-US" b="0"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Source: Conviva, </a:t>
            </a:r>
            <a:r>
              <a:rPr kumimoji="0" lang="en-US" altLang="en-US" b="0" i="1"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Q4 2019 State of Streaming</a:t>
            </a:r>
            <a:r>
              <a:rPr kumimoji="0" lang="en-US" altLang="en-US" b="0"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 Feb 2020. Reflects overall growth in </a:t>
            </a:r>
            <a:r>
              <a:rPr lang="en-US" altLang="en-US" dirty="0">
                <a:solidFill>
                  <a:srgbClr val="1F1A62"/>
                </a:solidFill>
                <a:latin typeface="Helvetica"/>
                <a:ea typeface="Open Sans" panose="020B0606030504020204" pitchFamily="34" charset="0"/>
                <a:cs typeface="Open Sans" panose="020B0606030504020204" pitchFamily="34" charset="0"/>
              </a:rPr>
              <a:t>global streaming</a:t>
            </a:r>
            <a:r>
              <a:rPr kumimoji="0" lang="en-US" altLang="en-US" b="0"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 viewing hours.</a:t>
            </a:r>
          </a:p>
        </p:txBody>
      </p:sp>
      <p:graphicFrame>
        <p:nvGraphicFramePr>
          <p:cNvPr id="11" name="Chart 10">
            <a:extLst>
              <a:ext uri="{FF2B5EF4-FFF2-40B4-BE49-F238E27FC236}">
                <a16:creationId xmlns:a16="http://schemas.microsoft.com/office/drawing/2014/main" id="{4EACB170-AE8C-4DF7-9685-310D7CF7DB32}"/>
              </a:ext>
            </a:extLst>
          </p:cNvPr>
          <p:cNvGraphicFramePr/>
          <p:nvPr>
            <p:extLst>
              <p:ext uri="{D42A27DB-BD31-4B8C-83A1-F6EECF244321}">
                <p14:modId xmlns:p14="http://schemas.microsoft.com/office/powerpoint/2010/main" val="1005169290"/>
              </p:ext>
            </p:extLst>
          </p:nvPr>
        </p:nvGraphicFramePr>
        <p:xfrm>
          <a:off x="740229" y="1805676"/>
          <a:ext cx="11192127" cy="45855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80E65FFB-57F9-467A-875C-912B45BF0EB4}"/>
              </a:ext>
            </a:extLst>
          </p:cNvPr>
          <p:cNvSpPr/>
          <p:nvPr/>
        </p:nvSpPr>
        <p:spPr>
          <a:xfrm>
            <a:off x="190940" y="1037293"/>
            <a:ext cx="11322071" cy="584775"/>
          </a:xfrm>
          <a:prstGeom prst="rect">
            <a:avLst/>
          </a:prstGeom>
          <a:noFill/>
        </p:spPr>
        <p:txBody>
          <a:bodyPr wrap="square" rtlCol="0" anchor="t">
            <a:spAutoFit/>
          </a:bodyPr>
          <a:lstStyle/>
          <a:p>
            <a:pPr marL="285750" indent="-285750">
              <a:buBlip>
                <a:blip r:embed="rId4"/>
              </a:buBlip>
              <a:defRPr/>
            </a:pPr>
            <a:r>
              <a:rPr kumimoji="0" lang="en-US" sz="1600" b="0" i="0" u="none" strike="noStrike" kern="1200" cap="none" spc="0" normalizeH="0" baseline="0" noProof="0" dirty="0">
                <a:ln>
                  <a:noFill/>
                </a:ln>
                <a:solidFill>
                  <a:srgbClr val="1F1A62"/>
                </a:solidFill>
                <a:effectLst/>
                <a:uLnTx/>
                <a:uFillTx/>
                <a:latin typeface="Helvetica"/>
                <a:cs typeface="Helvetica"/>
              </a:rPr>
              <a:t>With the release of even more streaming options like, Disney+, </a:t>
            </a:r>
            <a:r>
              <a:rPr kumimoji="0" lang="en-US" sz="1600" b="0" i="0" u="none" strike="noStrike" kern="1200" cap="none" spc="0" normalizeH="0" baseline="0" noProof="0" dirty="0" err="1">
                <a:ln>
                  <a:noFill/>
                </a:ln>
                <a:solidFill>
                  <a:srgbClr val="1F1A62"/>
                </a:solidFill>
                <a:effectLst/>
                <a:uLnTx/>
                <a:uFillTx/>
                <a:latin typeface="Helvetica"/>
                <a:cs typeface="Helvetica"/>
              </a:rPr>
              <a:t>Quibi</a:t>
            </a:r>
            <a:r>
              <a:rPr kumimoji="0" lang="en-US" sz="1600" b="0" i="0" u="none" strike="noStrike" kern="1200" cap="none" spc="0" normalizeH="0" baseline="0" noProof="0" dirty="0">
                <a:ln>
                  <a:noFill/>
                </a:ln>
                <a:solidFill>
                  <a:srgbClr val="1F1A62"/>
                </a:solidFill>
                <a:effectLst/>
                <a:uLnTx/>
                <a:uFillTx/>
                <a:latin typeface="Helvetica"/>
                <a:cs typeface="Helvetica"/>
              </a:rPr>
              <a:t> and Apple TV+, the video streaming ecosystem was already on track to </a:t>
            </a:r>
            <a:r>
              <a:rPr lang="en-US" sz="1600" dirty="0">
                <a:solidFill>
                  <a:srgbClr val="1F1A62"/>
                </a:solidFill>
                <a:latin typeface="Helvetica"/>
                <a:cs typeface="Helvetica"/>
              </a:rPr>
              <a:t>continue growing significantly</a:t>
            </a:r>
            <a:endParaRPr lang="en-US" dirty="0"/>
          </a:p>
        </p:txBody>
      </p:sp>
    </p:spTree>
    <p:extLst>
      <p:ext uri="{BB962C8B-B14F-4D97-AF65-F5344CB8AC3E}">
        <p14:creationId xmlns:p14="http://schemas.microsoft.com/office/powerpoint/2010/main" val="3445390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6BE68B-1D83-48DD-80FE-A87BE4BDB521}"/>
              </a:ext>
            </a:extLst>
          </p:cNvPr>
          <p:cNvSpPr/>
          <p:nvPr/>
        </p:nvSpPr>
        <p:spPr>
          <a:xfrm>
            <a:off x="-21518" y="1747089"/>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0736078-20D3-4A8F-82BC-C28626684D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98FD423F-E3C4-45CA-B7C7-EC122DD13FB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73B9F540-ABF1-40E2-87C0-0B6996C62F19}"/>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62FA742B-6757-4E1D-99B6-AE078F08FE9D}"/>
              </a:ext>
            </a:extLst>
          </p:cNvPr>
          <p:cNvSpPr txBox="1"/>
          <p:nvPr/>
        </p:nvSpPr>
        <p:spPr>
          <a:xfrm>
            <a:off x="141390" y="567381"/>
            <a:ext cx="12050610" cy="769441"/>
          </a:xfrm>
          <a:prstGeom prst="rect">
            <a:avLst/>
          </a:prstGeom>
          <a:noFill/>
        </p:spPr>
        <p:txBody>
          <a:bodyPr wrap="square" rtlCol="0">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 vast library of exclusive content that is no longer available on more established streaming platforms is a big draw for many of the new streaming services</a:t>
            </a:r>
          </a:p>
        </p:txBody>
      </p:sp>
      <p:graphicFrame>
        <p:nvGraphicFramePr>
          <p:cNvPr id="15" name="Table 14">
            <a:extLst>
              <a:ext uri="{FF2B5EF4-FFF2-40B4-BE49-F238E27FC236}">
                <a16:creationId xmlns:a16="http://schemas.microsoft.com/office/drawing/2014/main" id="{BBF1B5B3-6F31-44A2-8526-9CB8C6C6A840}"/>
              </a:ext>
            </a:extLst>
          </p:cNvPr>
          <p:cNvGraphicFramePr>
            <a:graphicFrameLocks noGrp="1"/>
          </p:cNvGraphicFramePr>
          <p:nvPr/>
        </p:nvGraphicFramePr>
        <p:xfrm>
          <a:off x="114242" y="1923742"/>
          <a:ext cx="11963516" cy="4036424"/>
        </p:xfrm>
        <a:graphic>
          <a:graphicData uri="http://schemas.openxmlformats.org/drawingml/2006/table">
            <a:tbl>
              <a:tblPr firstRow="1" bandRow="1">
                <a:tableStyleId>{93296810-A885-4BE3-A3E7-6D5BEEA58F35}</a:tableStyleId>
              </a:tblPr>
              <a:tblGrid>
                <a:gridCol w="1870731">
                  <a:extLst>
                    <a:ext uri="{9D8B030D-6E8A-4147-A177-3AD203B41FA5}">
                      <a16:colId xmlns:a16="http://schemas.microsoft.com/office/drawing/2014/main" val="20000"/>
                    </a:ext>
                  </a:extLst>
                </a:gridCol>
                <a:gridCol w="1594022">
                  <a:extLst>
                    <a:ext uri="{9D8B030D-6E8A-4147-A177-3AD203B41FA5}">
                      <a16:colId xmlns:a16="http://schemas.microsoft.com/office/drawing/2014/main" val="20001"/>
                    </a:ext>
                  </a:extLst>
                </a:gridCol>
                <a:gridCol w="1625996">
                  <a:extLst>
                    <a:ext uri="{9D8B030D-6E8A-4147-A177-3AD203B41FA5}">
                      <a16:colId xmlns:a16="http://schemas.microsoft.com/office/drawing/2014/main" val="20002"/>
                    </a:ext>
                  </a:extLst>
                </a:gridCol>
                <a:gridCol w="1827150">
                  <a:extLst>
                    <a:ext uri="{9D8B030D-6E8A-4147-A177-3AD203B41FA5}">
                      <a16:colId xmlns:a16="http://schemas.microsoft.com/office/drawing/2014/main" val="20003"/>
                    </a:ext>
                  </a:extLst>
                </a:gridCol>
                <a:gridCol w="1642758">
                  <a:extLst>
                    <a:ext uri="{9D8B030D-6E8A-4147-A177-3AD203B41FA5}">
                      <a16:colId xmlns:a16="http://schemas.microsoft.com/office/drawing/2014/main" val="20004"/>
                    </a:ext>
                  </a:extLst>
                </a:gridCol>
                <a:gridCol w="3402859">
                  <a:extLst>
                    <a:ext uri="{9D8B030D-6E8A-4147-A177-3AD203B41FA5}">
                      <a16:colId xmlns:a16="http://schemas.microsoft.com/office/drawing/2014/main" val="20006"/>
                    </a:ext>
                  </a:extLst>
                </a:gridCol>
              </a:tblGrid>
              <a:tr h="340387">
                <a:tc>
                  <a:txBody>
                    <a:bodyPr/>
                    <a:lstStyle/>
                    <a:p>
                      <a:pPr algn="ctr"/>
                      <a:r>
                        <a:rPr lang="en-US" sz="900" kern="1200" dirty="0">
                          <a:solidFill>
                            <a:schemeClr val="bg1"/>
                          </a:solidFill>
                          <a:latin typeface="Helvetica" panose="020B0403020202020204" pitchFamily="34" charset="0"/>
                        </a:rPr>
                        <a:t>Vendor</a:t>
                      </a:r>
                      <a:endParaRPr lang="en-US" sz="900" b="1" kern="1200" dirty="0">
                        <a:solidFill>
                          <a:schemeClr val="bg1"/>
                        </a:solidFill>
                        <a:latin typeface="Helvetica" panose="020B0403020202020204" pitchFamily="34" charset="0"/>
                        <a:ea typeface="+mn-ea"/>
                        <a:cs typeface="+mn-cs"/>
                      </a:endParaRPr>
                    </a:p>
                  </a:txBody>
                  <a:tcPr marL="110642" marR="110642" marT="31227" marB="31227" anchor="ctr">
                    <a:solidFill>
                      <a:srgbClr val="1F1A62"/>
                    </a:solidFill>
                  </a:tcPr>
                </a:tc>
                <a:tc>
                  <a:txBody>
                    <a:bodyPr/>
                    <a:lstStyle/>
                    <a:p>
                      <a:pPr marL="0" indent="0" algn="ctr">
                        <a:buFont typeface="Arial" panose="020B0604020202020204" pitchFamily="34" charset="0"/>
                        <a:buNone/>
                      </a:pPr>
                      <a:r>
                        <a:rPr lang="en-US" sz="900">
                          <a:solidFill>
                            <a:schemeClr val="bg1"/>
                          </a:solidFill>
                          <a:latin typeface="Helvetica" panose="020B0403020202020204" pitchFamily="34" charset="0"/>
                        </a:rPr>
                        <a:t>Ad Supported</a:t>
                      </a:r>
                      <a:endParaRPr lang="en-US" sz="900" b="1">
                        <a:solidFill>
                          <a:schemeClr val="bg1"/>
                        </a:solidFill>
                        <a:latin typeface="Helvetica" panose="020B0403020202020204" pitchFamily="34" charset="0"/>
                      </a:endParaRPr>
                    </a:p>
                  </a:txBody>
                  <a:tcPr marL="110642" marR="110642" marT="31227" marB="31227" anchor="ctr">
                    <a:solidFill>
                      <a:srgbClr val="1F1A62"/>
                    </a:solidFill>
                  </a:tcPr>
                </a:tc>
                <a:tc>
                  <a:txBody>
                    <a:bodyPr/>
                    <a:lstStyle/>
                    <a:p>
                      <a:pPr marL="0" indent="0" algn="ctr">
                        <a:buFont typeface="Arial" panose="020B0604020202020204" pitchFamily="34" charset="0"/>
                        <a:buNone/>
                      </a:pPr>
                      <a:r>
                        <a:rPr lang="en-US" sz="900">
                          <a:solidFill>
                            <a:schemeClr val="bg1"/>
                          </a:solidFill>
                          <a:latin typeface="Helvetica" panose="020B0403020202020204" pitchFamily="34" charset="0"/>
                        </a:rPr>
                        <a:t>Non-Ad Supported</a:t>
                      </a:r>
                      <a:endParaRPr lang="en-US" sz="900" b="1">
                        <a:solidFill>
                          <a:schemeClr val="bg1"/>
                        </a:solidFill>
                        <a:latin typeface="Helvetica" panose="020B0403020202020204" pitchFamily="34" charset="0"/>
                      </a:endParaRPr>
                    </a:p>
                  </a:txBody>
                  <a:tcPr marL="110642" marR="110642" marT="31227" marB="31227" anchor="ctr">
                    <a:solidFill>
                      <a:srgbClr val="1F1A62"/>
                    </a:solidFill>
                  </a:tcPr>
                </a:tc>
                <a:tc>
                  <a:txBody>
                    <a:bodyPr/>
                    <a:lstStyle/>
                    <a:p>
                      <a:pPr marL="0" indent="0" algn="ctr">
                        <a:buFont typeface="Arial" panose="020B0604020202020204" pitchFamily="34" charset="0"/>
                        <a:buNone/>
                      </a:pPr>
                      <a:r>
                        <a:rPr lang="en-US" sz="900" dirty="0">
                          <a:solidFill>
                            <a:schemeClr val="bg1"/>
                          </a:solidFill>
                          <a:latin typeface="Helvetica" panose="020B0403020202020204" pitchFamily="34" charset="0"/>
                        </a:rPr>
                        <a:t>Price</a:t>
                      </a:r>
                    </a:p>
                  </a:txBody>
                  <a:tcPr marL="110642" marR="110642" marT="31227" marB="31227" anchor="ctr">
                    <a:solidFill>
                      <a:srgbClr val="1F1A62"/>
                    </a:solidFill>
                  </a:tcPr>
                </a:tc>
                <a:tc>
                  <a:txBody>
                    <a:bodyPr/>
                    <a:lstStyle/>
                    <a:p>
                      <a:pPr marL="0" indent="0" algn="ctr">
                        <a:buFont typeface="Arial" panose="020B0604020202020204" pitchFamily="34" charset="0"/>
                        <a:buNone/>
                      </a:pPr>
                      <a:r>
                        <a:rPr lang="en-US" sz="900">
                          <a:solidFill>
                            <a:schemeClr val="bg1"/>
                          </a:solidFill>
                          <a:latin typeface="Helvetica" panose="020B0403020202020204" pitchFamily="34" charset="0"/>
                        </a:rPr>
                        <a:t>Audience Size</a:t>
                      </a:r>
                      <a:endParaRPr lang="en-US" sz="900" b="1">
                        <a:solidFill>
                          <a:schemeClr val="bg1"/>
                        </a:solidFill>
                        <a:latin typeface="Helvetica" panose="020B0403020202020204" pitchFamily="34" charset="0"/>
                      </a:endParaRPr>
                    </a:p>
                  </a:txBody>
                  <a:tcPr marL="110642" marR="110642" marT="31227" marB="31227" anchor="ctr">
                    <a:solidFill>
                      <a:srgbClr val="1F1A62"/>
                    </a:solidFill>
                  </a:tcPr>
                </a:tc>
                <a:tc>
                  <a:txBody>
                    <a:bodyPr/>
                    <a:lstStyle/>
                    <a:p>
                      <a:pPr marL="0" indent="0" algn="ctr">
                        <a:buFont typeface="Arial" panose="020B0604020202020204" pitchFamily="34" charset="0"/>
                        <a:buNone/>
                      </a:pPr>
                      <a:r>
                        <a:rPr lang="en-US" sz="900">
                          <a:solidFill>
                            <a:schemeClr val="bg1"/>
                          </a:solidFill>
                          <a:latin typeface="Helvetica" panose="020B0403020202020204" pitchFamily="34" charset="0"/>
                        </a:rPr>
                        <a:t>Overview</a:t>
                      </a:r>
                      <a:endParaRPr lang="en-US" sz="900" b="1">
                        <a:solidFill>
                          <a:schemeClr val="bg1"/>
                        </a:solidFill>
                        <a:latin typeface="Helvetica" panose="020B0403020202020204" pitchFamily="34" charset="0"/>
                      </a:endParaRPr>
                    </a:p>
                  </a:txBody>
                  <a:tcPr marL="110642" marR="110642" marT="31227" marB="31227" anchor="ctr">
                    <a:solidFill>
                      <a:srgbClr val="1F1A62"/>
                    </a:solidFill>
                  </a:tcPr>
                </a:tc>
                <a:extLst>
                  <a:ext uri="{0D108BD9-81ED-4DB2-BD59-A6C34878D82A}">
                    <a16:rowId xmlns:a16="http://schemas.microsoft.com/office/drawing/2014/main" val="10000"/>
                  </a:ext>
                </a:extLst>
              </a:tr>
              <a:tr h="549694">
                <a:tc>
                  <a:txBody>
                    <a:bodyPr/>
                    <a:lstStyle/>
                    <a:p>
                      <a:pPr algn="ctr" fontAlgn="b"/>
                      <a:endParaRPr lang="en-US" sz="800" b="1" i="0" u="none" strike="noStrike">
                        <a:solidFill>
                          <a:srgbClr val="1F1A62"/>
                        </a:solidFill>
                        <a:effectLst/>
                        <a:latin typeface="Helvetica" panose="020B0403020202020204" pitchFamily="34" charset="0"/>
                      </a:endParaRPr>
                    </a:p>
                  </a:txBody>
                  <a:tcPr marL="11526" marR="11526" marT="0" marB="0" anchor="ctr">
                    <a:solidFill>
                      <a:srgbClr val="EBEAFA"/>
                    </a:solidFill>
                  </a:tcPr>
                </a:tc>
                <a:tc>
                  <a:txBody>
                    <a:bodyPr/>
                    <a:lstStyle/>
                    <a:p>
                      <a:pPr marL="0" indent="0" algn="ctr">
                        <a:buFont typeface="Arial" panose="020B0604020202020204" pitchFamily="34" charset="0"/>
                        <a:buNone/>
                      </a:pPr>
                      <a:endParaRPr lang="en-US" sz="900" b="1">
                        <a:solidFill>
                          <a:srgbClr val="1F1A62"/>
                        </a:solidFill>
                        <a:latin typeface="Helvetica" panose="020B0403020202020204" pitchFamily="34" charset="0"/>
                      </a:endParaRPr>
                    </a:p>
                  </a:txBody>
                  <a:tcPr marL="110642" marR="110642" marT="0" marB="0" anchor="ctr">
                    <a:solidFill>
                      <a:srgbClr val="EBEAFA"/>
                    </a:solidFill>
                  </a:tcPr>
                </a:tc>
                <a:tc>
                  <a:txBody>
                    <a:bodyPr/>
                    <a:lstStyle/>
                    <a:p>
                      <a:pPr marL="0" indent="0" algn="ctr">
                        <a:buFont typeface="Arial" panose="020B0604020202020204" pitchFamily="34" charset="0"/>
                        <a:buNone/>
                      </a:pPr>
                      <a:r>
                        <a:rPr lang="en-US" sz="1600">
                          <a:solidFill>
                            <a:srgbClr val="1F1A62"/>
                          </a:solidFill>
                          <a:latin typeface="Helvetica" panose="020B0403020202020204" pitchFamily="34" charset="0"/>
                          <a:sym typeface="Wingdings" panose="05000000000000000000" pitchFamily="2" charset="2"/>
                        </a:rPr>
                        <a:t></a:t>
                      </a:r>
                      <a:endParaRPr lang="en-US" sz="1600" b="1">
                        <a:solidFill>
                          <a:srgbClr val="1F1A62"/>
                        </a:solidFill>
                        <a:latin typeface="Helvetica" panose="020B0403020202020204" pitchFamily="34" charset="0"/>
                      </a:endParaRPr>
                    </a:p>
                  </a:txBody>
                  <a:tcPr marL="110642" marR="110642" marT="0" marB="0" anchor="ctr">
                    <a:solidFill>
                      <a:srgbClr val="EBEAFA"/>
                    </a:solidFill>
                  </a:tcPr>
                </a:tc>
                <a:tc>
                  <a:txBody>
                    <a:bodyPr/>
                    <a:lstStyle/>
                    <a:p>
                      <a:pPr marL="0" indent="0" algn="ctr">
                        <a:buFont typeface="Arial" panose="020B0604020202020204" pitchFamily="34" charset="0"/>
                        <a:buNone/>
                      </a:pPr>
                      <a:r>
                        <a:rPr lang="en-US" sz="1100" dirty="0">
                          <a:solidFill>
                            <a:srgbClr val="1F1A62"/>
                          </a:solidFill>
                          <a:latin typeface="Helvetica" panose="020B0403020202020204" pitchFamily="34" charset="0"/>
                          <a:sym typeface="Wingdings" panose="05000000000000000000" pitchFamily="2" charset="2"/>
                        </a:rPr>
                        <a:t>$7.99 / month ; $79.99 / Year</a:t>
                      </a:r>
                    </a:p>
                  </a:txBody>
                  <a:tcPr marL="110642" marR="110642" marT="0" marB="0" anchor="ctr">
                    <a:solidFill>
                      <a:srgbClr val="EBEAFA"/>
                    </a:solidFill>
                  </a:tcPr>
                </a:tc>
                <a:tc>
                  <a:txBody>
                    <a:bodyPr/>
                    <a:lstStyle/>
                    <a:p>
                      <a:pPr marL="0" indent="0" algn="ctr">
                        <a:buFont typeface="Arial" panose="020B0604020202020204" pitchFamily="34" charset="0"/>
                        <a:buNone/>
                      </a:pPr>
                      <a:r>
                        <a:rPr lang="en-US" sz="1300" b="0" dirty="0">
                          <a:solidFill>
                            <a:srgbClr val="1F1A62"/>
                          </a:solidFill>
                          <a:latin typeface="Helvetica" panose="020B0403020202020204" pitchFamily="34" charset="0"/>
                          <a:sym typeface="Wingdings" panose="05000000000000000000" pitchFamily="2" charset="2"/>
                        </a:rPr>
                        <a:t>116MM*</a:t>
                      </a:r>
                      <a:endParaRPr lang="en-US" sz="1300" b="0" dirty="0">
                        <a:solidFill>
                          <a:srgbClr val="1F1A62"/>
                        </a:solidFill>
                        <a:latin typeface="Helvetica" panose="020B0403020202020204" pitchFamily="34" charset="0"/>
                      </a:endParaRPr>
                    </a:p>
                  </a:txBody>
                  <a:tcPr marL="110642" marR="110642" marT="0" marB="0" anchor="ctr">
                    <a:solidFill>
                      <a:srgbClr val="EBEAFA"/>
                    </a:solidFill>
                  </a:tcPr>
                </a:tc>
                <a:tc>
                  <a:txBody>
                    <a:bodyPr/>
                    <a:lstStyle/>
                    <a:p>
                      <a:pPr marL="0" indent="0" algn="l" defTabSz="914400" rtl="0" eaLnBrk="1" latinLnBrk="0" hangingPunct="1">
                        <a:buFont typeface="Arial" panose="020B0604020202020204" pitchFamily="34" charset="0"/>
                        <a:buNone/>
                      </a:pPr>
                      <a:r>
                        <a:rPr lang="en-US" sz="1000" kern="1200" dirty="0">
                          <a:solidFill>
                            <a:srgbClr val="1F1A62"/>
                          </a:solidFill>
                          <a:latin typeface="Helvetica" panose="020B0403020202020204" pitchFamily="34" charset="0"/>
                          <a:ea typeface="+mn-ea"/>
                          <a:cs typeface="+mn-cs"/>
                        </a:rPr>
                        <a:t>Delivers vast majority of content Disney owns w/ features such as 4K streaming, offline downloads &amp; personalized recommendations.</a:t>
                      </a:r>
                    </a:p>
                  </a:txBody>
                  <a:tcPr marL="110642" marR="110642" marT="0" marB="0" anchor="ctr">
                    <a:solidFill>
                      <a:srgbClr val="EBEAFA"/>
                    </a:solidFill>
                  </a:tcPr>
                </a:tc>
                <a:extLst>
                  <a:ext uri="{0D108BD9-81ED-4DB2-BD59-A6C34878D82A}">
                    <a16:rowId xmlns:a16="http://schemas.microsoft.com/office/drawing/2014/main" val="10003"/>
                  </a:ext>
                </a:extLst>
              </a:tr>
              <a:tr h="824538">
                <a:tc>
                  <a:txBody>
                    <a:bodyPr/>
                    <a:lstStyle/>
                    <a:p>
                      <a:pPr algn="ctr" fontAlgn="b"/>
                      <a:endParaRPr lang="en-US" sz="800" b="1" i="0" u="none" strike="noStrike">
                        <a:solidFill>
                          <a:srgbClr val="1F1A62"/>
                        </a:solidFill>
                        <a:effectLst/>
                        <a:latin typeface="Helvetica" panose="020B0403020202020204" pitchFamily="34" charset="0"/>
                      </a:endParaRPr>
                    </a:p>
                  </a:txBody>
                  <a:tcPr marL="11526" marR="11526" marT="0" marB="0" anchor="ctr">
                    <a:solidFill>
                      <a:srgbClr val="F4F6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1F1A62"/>
                          </a:solidFill>
                          <a:latin typeface="Helvetica" panose="020B0403020202020204" pitchFamily="34" charset="0"/>
                          <a:sym typeface="Wingdings" panose="05000000000000000000" pitchFamily="2" charset="2"/>
                        </a:rPr>
                        <a:t></a:t>
                      </a:r>
                      <a:endParaRPr lang="en-US" sz="1600" b="1" dirty="0">
                        <a:solidFill>
                          <a:srgbClr val="1F1A62"/>
                        </a:solidFill>
                        <a:latin typeface="Helvetica" panose="020B0403020202020204" pitchFamily="34" charset="0"/>
                      </a:endParaRPr>
                    </a:p>
                  </a:txBody>
                  <a:tcPr marL="110642" marR="110642" marT="0" marB="0" anchor="ctr">
                    <a:solidFill>
                      <a:srgbClr val="F4F6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1F1A62"/>
                          </a:solidFill>
                          <a:latin typeface="Helvetica" panose="020B0403020202020204" pitchFamily="34" charset="0"/>
                          <a:sym typeface="Wingdings" panose="05000000000000000000" pitchFamily="2" charset="2"/>
                        </a:rPr>
                        <a:t></a:t>
                      </a:r>
                      <a:endParaRPr lang="en-US" sz="1600" b="1" dirty="0">
                        <a:solidFill>
                          <a:srgbClr val="1F1A62"/>
                        </a:solidFill>
                        <a:latin typeface="Helvetica" panose="020B0403020202020204" pitchFamily="34" charset="0"/>
                      </a:endParaRPr>
                    </a:p>
                  </a:txBody>
                  <a:tcPr marL="110642" marR="110642" marT="0" marB="0" anchor="ctr">
                    <a:solidFill>
                      <a:srgbClr val="F4F6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1F1A62"/>
                          </a:solidFill>
                          <a:latin typeface="Helvetica" panose="020B0403020202020204" pitchFamily="34" charset="0"/>
                          <a:sym typeface="Wingdings" panose="05000000000000000000" pitchFamily="2" charset="2"/>
                        </a:rPr>
                        <a:t>$9.99 / mo (inc. ads) $14.99 / mo (no ads)</a:t>
                      </a:r>
                      <a:endParaRPr lang="en-US" sz="1100" b="1" dirty="0">
                        <a:solidFill>
                          <a:srgbClr val="1F1A62"/>
                        </a:solidFill>
                        <a:latin typeface="Helvetica" panose="020B0403020202020204" pitchFamily="34" charset="0"/>
                      </a:endParaRPr>
                    </a:p>
                  </a:txBody>
                  <a:tcPr marL="110642" marR="110642" marT="0" marB="0" anchor="ctr">
                    <a:solidFill>
                      <a:srgbClr val="F4F6FA"/>
                    </a:solidFill>
                  </a:tcPr>
                </a:tc>
                <a:tc>
                  <a:txBody>
                    <a:bodyPr/>
                    <a:lstStyle/>
                    <a:p>
                      <a:pPr marL="0" indent="0" algn="ctr">
                        <a:buFont typeface="Arial" panose="020B0604020202020204" pitchFamily="34" charset="0"/>
                        <a:buNone/>
                      </a:pPr>
                      <a:r>
                        <a:rPr lang="en-US" sz="1300" b="0" dirty="0">
                          <a:solidFill>
                            <a:srgbClr val="1F1A62"/>
                          </a:solidFill>
                          <a:latin typeface="Helvetica" panose="020B0403020202020204" pitchFamily="34" charset="0"/>
                        </a:rPr>
                        <a:t>47MM**</a:t>
                      </a:r>
                    </a:p>
                  </a:txBody>
                  <a:tcPr marL="110642" marR="110642" marT="0" marB="0" anchor="ctr">
                    <a:solidFill>
                      <a:srgbClr val="F4F6FA"/>
                    </a:solidFill>
                  </a:tcPr>
                </a:tc>
                <a:tc>
                  <a:txBody>
                    <a:bodyPr/>
                    <a:lstStyle/>
                    <a:p>
                      <a:pPr marL="0" indent="0" algn="l">
                        <a:buFont typeface="Arial" panose="020B0604020202020204" pitchFamily="34" charset="0"/>
                        <a:buNone/>
                      </a:pPr>
                      <a:r>
                        <a:rPr lang="en-US" sz="1000" kern="1200" dirty="0">
                          <a:solidFill>
                            <a:srgbClr val="1F1A62"/>
                          </a:solidFill>
                          <a:latin typeface="Helvetica" panose="020B0403020202020204" pitchFamily="34" charset="0"/>
                          <a:ea typeface="+mn-ea"/>
                          <a:cs typeface="+mn-cs"/>
                        </a:rPr>
                        <a:t>Has combination of HBO content, new original series, new &amp; existing shows &amp; movies from CNN, Cartoon Network, Warner Bros.  </a:t>
                      </a:r>
                      <a:endParaRPr lang="en-US" sz="1000" b="1" dirty="0">
                        <a:solidFill>
                          <a:srgbClr val="1F1A62"/>
                        </a:solidFill>
                        <a:latin typeface="Helvetica" panose="020B0403020202020204" pitchFamily="34" charset="0"/>
                      </a:endParaRPr>
                    </a:p>
                  </a:txBody>
                  <a:tcPr marL="110642" marR="110642" marT="0" marB="0" anchor="ctr">
                    <a:solidFill>
                      <a:srgbClr val="F4F6FA"/>
                    </a:solidFill>
                  </a:tcPr>
                </a:tc>
                <a:extLst>
                  <a:ext uri="{0D108BD9-81ED-4DB2-BD59-A6C34878D82A}">
                    <a16:rowId xmlns:a16="http://schemas.microsoft.com/office/drawing/2014/main" val="1030907480"/>
                  </a:ext>
                </a:extLst>
              </a:tr>
              <a:tr h="662640">
                <a:tc>
                  <a:txBody>
                    <a:bodyPr/>
                    <a:lstStyle/>
                    <a:p>
                      <a:pPr algn="ctr" fontAlgn="b"/>
                      <a:endParaRPr lang="en-US" sz="800" b="1" i="0" u="none" strike="noStrike" dirty="0">
                        <a:solidFill>
                          <a:srgbClr val="1F1A62"/>
                        </a:solidFill>
                        <a:effectLst/>
                        <a:latin typeface="Helvetica" panose="020B0403020202020204" pitchFamily="34" charset="0"/>
                      </a:endParaRPr>
                    </a:p>
                  </a:txBody>
                  <a:tcPr marL="11526" marR="11526" marT="0" marB="0" anchor="ctr">
                    <a:solidFill>
                      <a:srgbClr val="EBEAFA"/>
                    </a:solidFill>
                  </a:tcPr>
                </a:tc>
                <a:tc>
                  <a:txBody>
                    <a:bodyPr/>
                    <a:lstStyle/>
                    <a:p>
                      <a:pPr marL="0" indent="0" algn="ctr">
                        <a:buFont typeface="Arial" panose="020B0604020202020204" pitchFamily="34" charset="0"/>
                        <a:buNone/>
                      </a:pPr>
                      <a:endParaRPr lang="en-US" sz="900" b="1" dirty="0">
                        <a:solidFill>
                          <a:srgbClr val="1F1A62"/>
                        </a:solidFill>
                        <a:latin typeface="Helvetica" panose="020B0403020202020204" pitchFamily="34" charset="0"/>
                      </a:endParaRPr>
                    </a:p>
                  </a:txBody>
                  <a:tcPr marL="110642" marR="110642" marT="0" marB="0" anchor="ctr">
                    <a:solidFill>
                      <a:srgbClr val="EBEAFA"/>
                    </a:solidFill>
                  </a:tcPr>
                </a:tc>
                <a:tc>
                  <a:txBody>
                    <a:bodyPr/>
                    <a:lstStyle/>
                    <a:p>
                      <a:pPr marL="0" indent="0" algn="ctr">
                        <a:buFont typeface="Arial" panose="020B0604020202020204" pitchFamily="34" charset="0"/>
                        <a:buNone/>
                      </a:pPr>
                      <a:r>
                        <a:rPr lang="en-US" sz="1600">
                          <a:solidFill>
                            <a:srgbClr val="1F1A62"/>
                          </a:solidFill>
                          <a:latin typeface="Helvetica" panose="020B0403020202020204" pitchFamily="34" charset="0"/>
                          <a:sym typeface="Wingdings" panose="05000000000000000000" pitchFamily="2" charset="2"/>
                        </a:rPr>
                        <a:t></a:t>
                      </a:r>
                      <a:endParaRPr lang="en-US" sz="1600" b="1">
                        <a:solidFill>
                          <a:srgbClr val="1F1A62"/>
                        </a:solidFill>
                        <a:latin typeface="Helvetica" panose="020B0403020202020204" pitchFamily="34" charset="0"/>
                      </a:endParaRPr>
                    </a:p>
                  </a:txBody>
                  <a:tcPr marL="110642" marR="110642" marT="0" marB="0" anchor="ctr">
                    <a:solidFill>
                      <a:srgbClr val="EBEA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1F1A62"/>
                          </a:solidFill>
                          <a:latin typeface="Helvetica" panose="020B0403020202020204" pitchFamily="34" charset="0"/>
                          <a:sym typeface="Wingdings" panose="05000000000000000000" pitchFamily="2" charset="2"/>
                        </a:rPr>
                        <a:t>$4.99/mo</a:t>
                      </a:r>
                      <a:endParaRPr lang="en-US" sz="1100" b="1" dirty="0">
                        <a:solidFill>
                          <a:srgbClr val="1F1A62"/>
                        </a:solidFill>
                        <a:latin typeface="Helvetica" panose="020B0403020202020204" pitchFamily="34" charset="0"/>
                      </a:endParaRPr>
                    </a:p>
                  </a:txBody>
                  <a:tcPr marL="110642" marR="110642" marT="0" marB="0" anchor="ctr">
                    <a:solidFill>
                      <a:srgbClr val="EBEA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solidFill>
                          <a:srgbClr val="1F1A62"/>
                        </a:solidFill>
                        <a:latin typeface="Helvetica" panose="020B0403020202020204" pitchFamily="34" charset="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solidFill>
                            <a:srgbClr val="1F1A62"/>
                          </a:solidFill>
                          <a:latin typeface="Helvetica" panose="020B0403020202020204" pitchFamily="34" charset="0"/>
                          <a:sym typeface="Wingdings" panose="05000000000000000000" pitchFamily="2" charset="2"/>
                        </a:rPr>
                        <a:t>40MM***</a:t>
                      </a:r>
                      <a:endParaRPr lang="en-US" sz="1300" b="1" dirty="0">
                        <a:solidFill>
                          <a:srgbClr val="1F1A62"/>
                        </a:solidFill>
                        <a:latin typeface="Helvetica" panose="020B0403020202020204" pitchFamily="34" charset="0"/>
                      </a:endParaRPr>
                    </a:p>
                  </a:txBody>
                  <a:tcPr marL="110642" marR="110642" marT="0" marB="0" anchor="ctr">
                    <a:solidFill>
                      <a:srgbClr val="EBEAF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rgbClr val="1F1A62"/>
                          </a:solidFill>
                          <a:latin typeface="Helvetica" panose="020B0403020202020204" pitchFamily="34" charset="0"/>
                          <a:ea typeface="+mn-ea"/>
                          <a:cs typeface="+mn-cs"/>
                        </a:rPr>
                        <a:t>Apple TV+ only includes Apple’s original shows and movies.</a:t>
                      </a:r>
                    </a:p>
                  </a:txBody>
                  <a:tcPr marL="110642" marR="110642" marT="0" marB="0" anchor="ctr">
                    <a:solidFill>
                      <a:srgbClr val="EBEAFA"/>
                    </a:solidFill>
                  </a:tcPr>
                </a:tc>
                <a:extLst>
                  <a:ext uri="{0D108BD9-81ED-4DB2-BD59-A6C34878D82A}">
                    <a16:rowId xmlns:a16="http://schemas.microsoft.com/office/drawing/2014/main" val="3806973612"/>
                  </a:ext>
                </a:extLst>
              </a:tr>
              <a:tr h="831273">
                <a:tc>
                  <a:txBody>
                    <a:bodyPr/>
                    <a:lstStyle/>
                    <a:p>
                      <a:pPr algn="ctr" fontAlgn="b"/>
                      <a:endParaRPr lang="en-US" sz="800" b="1" i="0" u="none" strike="noStrike" dirty="0">
                        <a:solidFill>
                          <a:srgbClr val="1F1A62"/>
                        </a:solidFill>
                        <a:effectLst/>
                        <a:latin typeface="Helvetica" panose="020B0403020202020204" pitchFamily="34" charset="0"/>
                      </a:endParaRPr>
                    </a:p>
                  </a:txBody>
                  <a:tcPr marL="11526" marR="11526" marT="0" marB="0" anchor="ctr">
                    <a:solidFill>
                      <a:srgbClr val="F4F6FA"/>
                    </a:solidFill>
                  </a:tcPr>
                </a:tc>
                <a:tc>
                  <a:txBody>
                    <a:bodyPr/>
                    <a:lstStyle/>
                    <a:p>
                      <a:pPr marL="0" indent="0" algn="ctr">
                        <a:buFont typeface="Arial" panose="020B0604020202020204" pitchFamily="34" charset="0"/>
                        <a:buNone/>
                      </a:pPr>
                      <a:r>
                        <a:rPr lang="en-US" sz="1600" dirty="0">
                          <a:solidFill>
                            <a:srgbClr val="1F1A62"/>
                          </a:solidFill>
                          <a:latin typeface="Helvetica" panose="020B0403020202020204" pitchFamily="34" charset="0"/>
                          <a:sym typeface="Wingdings" panose="05000000000000000000" pitchFamily="2" charset="2"/>
                        </a:rPr>
                        <a:t></a:t>
                      </a:r>
                      <a:endParaRPr lang="en-US" sz="1600" b="1" dirty="0">
                        <a:solidFill>
                          <a:srgbClr val="1F1A62"/>
                        </a:solidFill>
                        <a:latin typeface="Helvetica" panose="020B0403020202020204" pitchFamily="34" charset="0"/>
                      </a:endParaRPr>
                    </a:p>
                  </a:txBody>
                  <a:tcPr marL="110642" marR="110642" marT="0" marB="0" anchor="ctr">
                    <a:solidFill>
                      <a:srgbClr val="F4F6FA"/>
                    </a:solidFill>
                  </a:tcPr>
                </a:tc>
                <a:tc>
                  <a:txBody>
                    <a:bodyPr/>
                    <a:lstStyle/>
                    <a:p>
                      <a:pPr marL="0" indent="0" algn="ctr">
                        <a:buFont typeface="Arial" panose="020B0604020202020204" pitchFamily="34" charset="0"/>
                        <a:buNone/>
                      </a:pPr>
                      <a:r>
                        <a:rPr lang="en-US" sz="1600" dirty="0">
                          <a:solidFill>
                            <a:srgbClr val="1F1A62"/>
                          </a:solidFill>
                          <a:latin typeface="Helvetica" panose="020B0403020202020204" pitchFamily="34" charset="0"/>
                          <a:sym typeface="Wingdings" panose="05000000000000000000" pitchFamily="2" charset="2"/>
                        </a:rPr>
                        <a:t></a:t>
                      </a:r>
                      <a:endParaRPr lang="en-US" sz="1600" b="1" dirty="0">
                        <a:solidFill>
                          <a:srgbClr val="1F1A62"/>
                        </a:solidFill>
                        <a:latin typeface="Helvetica" panose="020B0403020202020204" pitchFamily="34" charset="0"/>
                      </a:endParaRPr>
                    </a:p>
                  </a:txBody>
                  <a:tcPr marL="110642" marR="110642" marT="0" marB="0" anchor="ctr">
                    <a:solidFill>
                      <a:srgbClr val="F4F6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srgbClr val="1F1A62"/>
                        </a:solidFill>
                        <a:latin typeface="Helvetica" panose="020B0403020202020204" pitchFamily="34" charset="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1F1A62"/>
                          </a:solidFill>
                          <a:latin typeface="Helvetica" panose="020B0403020202020204" pitchFamily="34" charset="0"/>
                          <a:sym typeface="Wingdings" panose="05000000000000000000" pitchFamily="2" charset="2"/>
                        </a:rPr>
                        <a:t>Free, </a:t>
                      </a:r>
                      <a:r>
                        <a:rPr lang="en-US" sz="1100" kern="1200" dirty="0">
                          <a:solidFill>
                            <a:srgbClr val="1F1A62"/>
                          </a:solidFill>
                          <a:latin typeface="Helvetica" panose="020B0403020202020204" pitchFamily="34" charset="0"/>
                          <a:ea typeface="+mn-ea"/>
                          <a:cs typeface="+mn-cs"/>
                          <a:sym typeface="Wingdings" panose="05000000000000000000" pitchFamily="2" charset="2"/>
                        </a:rPr>
                        <a:t>Premium</a:t>
                      </a:r>
                      <a:endParaRPr lang="en-US" sz="1100" dirty="0">
                        <a:solidFill>
                          <a:srgbClr val="1F1A62"/>
                        </a:solidFill>
                        <a:latin typeface="Helvetica" panose="020B0403020202020204" pitchFamily="34" charset="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rgbClr val="1F1A62"/>
                          </a:solidFill>
                          <a:latin typeface="Helvetica" panose="020B0403020202020204" pitchFamily="34" charset="0"/>
                          <a:ea typeface="+mn-ea"/>
                          <a:cs typeface="+mn-cs"/>
                          <a:sym typeface="Wingdings" panose="05000000000000000000" pitchFamily="2" charset="2"/>
                        </a:rPr>
                        <a:t>$4.99/mo (inc. ads) $9.99/mo (no ads)</a:t>
                      </a:r>
                      <a:endParaRPr lang="en-US" sz="1100" kern="1200" dirty="0">
                        <a:solidFill>
                          <a:srgbClr val="1F1A62"/>
                        </a:solidFill>
                        <a:latin typeface="Helvetica" panose="020B0403020202020204" pitchFamily="34" charset="0"/>
                        <a:ea typeface="+mn-ea"/>
                        <a:cs typeface="+mn-cs"/>
                      </a:endParaRPr>
                    </a:p>
                    <a:p>
                      <a:pPr marL="0" indent="0" algn="ctr">
                        <a:buFont typeface="Arial" panose="020B0604020202020204" pitchFamily="34" charset="0"/>
                        <a:buNone/>
                      </a:pPr>
                      <a:endParaRPr lang="en-US" sz="1100" b="1" dirty="0">
                        <a:solidFill>
                          <a:srgbClr val="1F1A62"/>
                        </a:solidFill>
                        <a:latin typeface="Helvetica" panose="020B0403020202020204" pitchFamily="34" charset="0"/>
                      </a:endParaRPr>
                    </a:p>
                  </a:txBody>
                  <a:tcPr marL="110642" marR="110642" marT="0" marB="0" anchor="ctr">
                    <a:solidFill>
                      <a:srgbClr val="F4F6FA"/>
                    </a:solidFill>
                  </a:tcPr>
                </a:tc>
                <a:tc>
                  <a:txBody>
                    <a:bodyPr/>
                    <a:lstStyle/>
                    <a:p>
                      <a:pPr marL="0" indent="0" algn="ctr">
                        <a:buFont typeface="Arial" panose="020B0604020202020204" pitchFamily="34" charset="0"/>
                        <a:buNone/>
                      </a:pPr>
                      <a:r>
                        <a:rPr lang="en-US" sz="1300" dirty="0">
                          <a:solidFill>
                            <a:srgbClr val="1F1A62"/>
                          </a:solidFill>
                          <a:latin typeface="Helvetica" panose="020B0403020202020204" pitchFamily="34" charset="0"/>
                          <a:sym typeface="Wingdings" panose="05000000000000000000" pitchFamily="2" charset="2"/>
                        </a:rPr>
                        <a:t>54MM</a:t>
                      </a:r>
                      <a:endParaRPr lang="en-US" sz="1300" b="1" dirty="0">
                        <a:solidFill>
                          <a:srgbClr val="1F1A62"/>
                        </a:solidFill>
                        <a:latin typeface="Helvetica" panose="020B0403020202020204" pitchFamily="34" charset="0"/>
                      </a:endParaRPr>
                    </a:p>
                  </a:txBody>
                  <a:tcPr marL="110642" marR="110642" marT="0" marB="0" anchor="ctr">
                    <a:solidFill>
                      <a:srgbClr val="F4F6FA"/>
                    </a:solidFill>
                  </a:tcPr>
                </a:tc>
                <a:tc>
                  <a:txBody>
                    <a:bodyPr/>
                    <a:lstStyle/>
                    <a:p>
                      <a:pPr marL="0" indent="0" algn="l">
                        <a:buFont typeface="Arial" panose="020B0604020202020204" pitchFamily="34" charset="0"/>
                        <a:buNone/>
                      </a:pPr>
                      <a:r>
                        <a:rPr lang="en-US" sz="1000" kern="1200" dirty="0">
                          <a:solidFill>
                            <a:srgbClr val="1F1A62"/>
                          </a:solidFill>
                          <a:latin typeface="Helvetica" panose="020B0403020202020204" pitchFamily="34" charset="0"/>
                          <a:ea typeface="+mn-ea"/>
                          <a:cs typeface="+mn-cs"/>
                        </a:rPr>
                        <a:t>Comcast’s NBCUniversal streaming service includes Spanish language content, news &amp; sports.</a:t>
                      </a:r>
                    </a:p>
                  </a:txBody>
                  <a:tcPr marL="110642" marR="110642" marT="0" marB="0" anchor="ctr">
                    <a:solidFill>
                      <a:srgbClr val="F4F6FA"/>
                    </a:solidFill>
                  </a:tcPr>
                </a:tc>
                <a:extLst>
                  <a:ext uri="{0D108BD9-81ED-4DB2-BD59-A6C34878D82A}">
                    <a16:rowId xmlns:a16="http://schemas.microsoft.com/office/drawing/2014/main" val="10012"/>
                  </a:ext>
                </a:extLst>
              </a:tr>
              <a:tr h="820965">
                <a:tc>
                  <a:txBody>
                    <a:bodyPr/>
                    <a:lstStyle/>
                    <a:p>
                      <a:pPr algn="ctr" fontAlgn="b"/>
                      <a:endParaRPr lang="en-US" sz="800" b="1" i="0" u="none" strike="noStrike" dirty="0">
                        <a:solidFill>
                          <a:srgbClr val="1F1A62"/>
                        </a:solidFill>
                        <a:effectLst/>
                        <a:latin typeface="Helvetica" panose="020B0403020202020204" pitchFamily="34" charset="0"/>
                      </a:endParaRPr>
                    </a:p>
                  </a:txBody>
                  <a:tcPr marL="11526" marR="11526" marT="0" marB="0" anchor="ctr">
                    <a:solidFill>
                      <a:srgbClr val="EBEA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1F1A62"/>
                          </a:solidFill>
                          <a:latin typeface="Helvetica" panose="020B0403020202020204" pitchFamily="34" charset="0"/>
                          <a:sym typeface="Wingdings" panose="05000000000000000000" pitchFamily="2" charset="2"/>
                        </a:rPr>
                        <a:t></a:t>
                      </a:r>
                      <a:endParaRPr lang="en-US" sz="1600" b="1" dirty="0">
                        <a:solidFill>
                          <a:srgbClr val="1F1A62"/>
                        </a:solidFill>
                        <a:latin typeface="Helvetica" panose="020B0403020202020204" pitchFamily="34" charset="0"/>
                      </a:endParaRPr>
                    </a:p>
                  </a:txBody>
                  <a:tcPr marL="110642" marR="110642" marT="0" marB="0" anchor="ctr">
                    <a:solidFill>
                      <a:srgbClr val="EBEA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1F1A62"/>
                          </a:solidFill>
                          <a:latin typeface="Helvetica" panose="020B0403020202020204" pitchFamily="34" charset="0"/>
                          <a:sym typeface="Wingdings" panose="05000000000000000000" pitchFamily="2" charset="2"/>
                        </a:rPr>
                        <a:t></a:t>
                      </a:r>
                      <a:endParaRPr lang="en-US" sz="1600" b="1" dirty="0">
                        <a:solidFill>
                          <a:srgbClr val="1F1A62"/>
                        </a:solidFill>
                        <a:latin typeface="Helvetica" panose="020B0403020202020204" pitchFamily="34" charset="0"/>
                      </a:endParaRPr>
                    </a:p>
                  </a:txBody>
                  <a:tcPr marL="110642" marR="110642" marT="0" marB="0" anchor="ctr">
                    <a:solidFill>
                      <a:srgbClr val="EBEAFA"/>
                    </a:solidFill>
                  </a:tcPr>
                </a:tc>
                <a:tc>
                  <a:txBody>
                    <a:bodyPr/>
                    <a:lstStyle/>
                    <a:p>
                      <a:pPr marL="0" indent="0" algn="ctr">
                        <a:buFont typeface="Arial" panose="020B0604020202020204" pitchFamily="34" charset="0"/>
                        <a:buNone/>
                      </a:pPr>
                      <a:r>
                        <a:rPr lang="en-US" sz="1100" b="0" dirty="0">
                          <a:solidFill>
                            <a:srgbClr val="1F1A62"/>
                          </a:solidFill>
                          <a:latin typeface="Helvetica" panose="020B0403020202020204" pitchFamily="34" charset="0"/>
                        </a:rPr>
                        <a:t>$4.99 / month (ad-supported) / $6.99 / month (no ads)</a:t>
                      </a:r>
                    </a:p>
                  </a:txBody>
                  <a:tcPr marL="110642" marR="110642" marT="0" marB="0" anchor="ctr">
                    <a:solidFill>
                      <a:srgbClr val="EBEAFA"/>
                    </a:solidFill>
                  </a:tcPr>
                </a:tc>
                <a:tc>
                  <a:txBody>
                    <a:bodyPr/>
                    <a:lstStyle/>
                    <a:p>
                      <a:pPr marL="0" indent="0" algn="ctr">
                        <a:buFont typeface="Arial" panose="020B0604020202020204" pitchFamily="34" charset="0"/>
                        <a:buNone/>
                      </a:pPr>
                      <a:r>
                        <a:rPr lang="en-US" sz="1300" b="0" dirty="0">
                          <a:solidFill>
                            <a:srgbClr val="1F1A62"/>
                          </a:solidFill>
                          <a:latin typeface="Helvetica" panose="020B0403020202020204" pitchFamily="34" charset="0"/>
                        </a:rPr>
                        <a:t>18MM****</a:t>
                      </a:r>
                    </a:p>
                  </a:txBody>
                  <a:tcPr marL="110642" marR="110642" marT="0" marB="0" anchor="ctr">
                    <a:solidFill>
                      <a:srgbClr val="EBEAFA"/>
                    </a:solidFill>
                  </a:tcPr>
                </a:tc>
                <a:tc>
                  <a:txBody>
                    <a:bodyPr/>
                    <a:lstStyle/>
                    <a:p>
                      <a:pPr marL="0" indent="0" algn="l">
                        <a:buFont typeface="Arial" panose="020B0604020202020204" pitchFamily="34" charset="0"/>
                        <a:buNone/>
                      </a:pPr>
                      <a:r>
                        <a:rPr lang="en-US" sz="1000" kern="1200" dirty="0">
                          <a:solidFill>
                            <a:srgbClr val="1F1A62"/>
                          </a:solidFill>
                          <a:latin typeface="Helvetica" panose="020B0403020202020204" pitchFamily="34" charset="0"/>
                          <a:ea typeface="+mn-ea"/>
                          <a:cs typeface="+mn-cs"/>
                        </a:rPr>
                        <a:t>Discovery Inc’s streaming platform offers a massive number of shows from traditional cable channels such as Animal Planet, Food Network, HGTV, OWN, TLC, Travel Channel, and many more.</a:t>
                      </a:r>
                    </a:p>
                  </a:txBody>
                  <a:tcPr marL="110642" marR="110642" marT="0" marB="0" anchor="ctr">
                    <a:solidFill>
                      <a:srgbClr val="EBEAFA"/>
                    </a:solidFill>
                  </a:tcPr>
                </a:tc>
                <a:extLst>
                  <a:ext uri="{0D108BD9-81ED-4DB2-BD59-A6C34878D82A}">
                    <a16:rowId xmlns:a16="http://schemas.microsoft.com/office/drawing/2014/main" val="1527340583"/>
                  </a:ext>
                </a:extLst>
              </a:tr>
            </a:tbl>
          </a:graphicData>
        </a:graphic>
      </p:graphicFrame>
      <p:pic>
        <p:nvPicPr>
          <p:cNvPr id="7" name="Picture 6" descr="Image result for hbomax logo">
            <a:extLst>
              <a:ext uri="{FF2B5EF4-FFF2-40B4-BE49-F238E27FC236}">
                <a16:creationId xmlns:a16="http://schemas.microsoft.com/office/drawing/2014/main" id="{266A8D45-66D8-4765-83D9-FE1A4855F7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712" y="3018067"/>
            <a:ext cx="923145" cy="4341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peacock streaming logo">
            <a:extLst>
              <a:ext uri="{FF2B5EF4-FFF2-40B4-BE49-F238E27FC236}">
                <a16:creationId xmlns:a16="http://schemas.microsoft.com/office/drawing/2014/main" id="{125381F4-E709-4D87-8803-13B8DA2F086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
          <a:stretch/>
        </p:blipFill>
        <p:spPr bwMode="auto">
          <a:xfrm>
            <a:off x="490582" y="4577453"/>
            <a:ext cx="1045405" cy="3371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appletv+ streaming service logo">
            <a:extLst>
              <a:ext uri="{FF2B5EF4-FFF2-40B4-BE49-F238E27FC236}">
                <a16:creationId xmlns:a16="http://schemas.microsoft.com/office/drawing/2014/main" id="{7EBE123F-102C-42BE-ADE5-8EC045766F5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297" y="3779315"/>
            <a:ext cx="911975" cy="3214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disney+ streaming service logo">
            <a:extLst>
              <a:ext uri="{FF2B5EF4-FFF2-40B4-BE49-F238E27FC236}">
                <a16:creationId xmlns:a16="http://schemas.microsoft.com/office/drawing/2014/main" id="{59760AEC-77ED-4E0F-BF67-7046944BE22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1384" y="2317781"/>
            <a:ext cx="863800" cy="4693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3">
            <a:extLst>
              <a:ext uri="{FF2B5EF4-FFF2-40B4-BE49-F238E27FC236}">
                <a16:creationId xmlns:a16="http://schemas.microsoft.com/office/drawing/2014/main" id="{91EDB834-D35A-4B59-B33C-47EA9A8D4A47}"/>
              </a:ext>
            </a:extLst>
          </p:cNvPr>
          <p:cNvSpPr txBox="1">
            <a:spLocks/>
          </p:cNvSpPr>
          <p:nvPr/>
        </p:nvSpPr>
        <p:spPr>
          <a:xfrm>
            <a:off x="514401" y="6102384"/>
            <a:ext cx="11582282" cy="383321"/>
          </a:xfrm>
          <a:prstGeom prst="rect">
            <a:avLst/>
          </a:prstGeom>
        </p:spPr>
        <p:txBody>
          <a:bodyPr vert="horz">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7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Adweek, </a:t>
            </a:r>
            <a:r>
              <a:rPr kumimoji="0" lang="en-US" altLang="en-US" sz="700" b="0"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Appleworld</a:t>
            </a:r>
            <a:r>
              <a:rPr kumimoji="0" lang="en-US" altLang="en-US" sz="7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Today, CNBC, CNN, Consumer Reports, Forbes, Fox Business, MediaPost, Motley Fool, New York Times, Next TV, Observer, PC Mag, Tech Crunch, The Hollywood Reporter, TheWrap, Variety, Yahoo! Finance. Kagan, </a:t>
            </a:r>
            <a:r>
              <a:rPr kumimoji="0" lang="en-US" alt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mn-cs"/>
              </a:rPr>
              <a:t>S&amp;P Global Market Intelligence </a:t>
            </a:r>
            <a:r>
              <a:rPr kumimoji="0" lang="en-US" altLang="en-US" sz="7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2021. Please note above is based on most recent available information as of 9/10/21. *Reflects global subscribers **U.S. only, reflects combined HBO and HBO Max subscribers. ***Estimated by Statista: The number of Apple TV Plus users was estimated to rise from 33.6 million users at the end of 2019 to a projected value of 40 million by 2020. Figures do not reveal how many paying subscribers use the service, as Apple TV Plus is available for free for one year with the purchase of many new Apple devices.****Reflects global subscribers.</a:t>
            </a:r>
          </a:p>
        </p:txBody>
      </p:sp>
      <p:pic>
        <p:nvPicPr>
          <p:cNvPr id="1028" name="Picture 4" descr="discovery+ - Chermayeff &amp; Geismar &amp; Haviv">
            <a:extLst>
              <a:ext uri="{FF2B5EF4-FFF2-40B4-BE49-F238E27FC236}">
                <a16:creationId xmlns:a16="http://schemas.microsoft.com/office/drawing/2014/main" id="{1CE55D74-4937-48AE-8538-0274D5B42D34}"/>
              </a:ext>
            </a:extLst>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77539" y="5184067"/>
            <a:ext cx="1071491" cy="79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972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4D7F94-1B04-43E1-B7A6-6A68F7A36759}"/>
              </a:ext>
            </a:extLst>
          </p:cNvPr>
          <p:cNvSpPr/>
          <p:nvPr/>
        </p:nvSpPr>
        <p:spPr>
          <a:xfrm>
            <a:off x="-21518" y="1716944"/>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0736078-20D3-4A8F-82BC-C28626684D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98FD423F-E3C4-45CA-B7C7-EC122DD13FB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73B9F540-ABF1-40E2-87C0-0B6996C62F19}"/>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62FA742B-6757-4E1D-99B6-AE078F08FE9D}"/>
              </a:ext>
            </a:extLst>
          </p:cNvPr>
          <p:cNvSpPr txBox="1"/>
          <p:nvPr/>
        </p:nvSpPr>
        <p:spPr>
          <a:xfrm>
            <a:off x="241603" y="485995"/>
            <a:ext cx="11431108" cy="892552"/>
          </a:xfrm>
          <a:prstGeom prst="rect">
            <a:avLst/>
          </a:prstGeom>
          <a:noFill/>
        </p:spPr>
        <p:txBody>
          <a:bodyPr wrap="square" rtlCol="0">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Established, non-ad supported services keep engaged audiences with a vast library of acquired content, as well as original programming</a:t>
            </a:r>
          </a:p>
        </p:txBody>
      </p:sp>
      <p:graphicFrame>
        <p:nvGraphicFramePr>
          <p:cNvPr id="15" name="Table 14">
            <a:extLst>
              <a:ext uri="{FF2B5EF4-FFF2-40B4-BE49-F238E27FC236}">
                <a16:creationId xmlns:a16="http://schemas.microsoft.com/office/drawing/2014/main" id="{BBF1B5B3-6F31-44A2-8526-9CB8C6C6A840}"/>
              </a:ext>
            </a:extLst>
          </p:cNvPr>
          <p:cNvGraphicFramePr>
            <a:graphicFrameLocks noGrp="1"/>
          </p:cNvGraphicFramePr>
          <p:nvPr/>
        </p:nvGraphicFramePr>
        <p:xfrm>
          <a:off x="446316" y="1971670"/>
          <a:ext cx="11299368" cy="3623126"/>
        </p:xfrm>
        <a:graphic>
          <a:graphicData uri="http://schemas.openxmlformats.org/drawingml/2006/table">
            <a:tbl>
              <a:tblPr firstRow="1" bandRow="1">
                <a:tableStyleId>{93296810-A885-4BE3-A3E7-6D5BEEA58F35}</a:tableStyleId>
              </a:tblPr>
              <a:tblGrid>
                <a:gridCol w="1764900">
                  <a:extLst>
                    <a:ext uri="{9D8B030D-6E8A-4147-A177-3AD203B41FA5}">
                      <a16:colId xmlns:a16="http://schemas.microsoft.com/office/drawing/2014/main" val="20000"/>
                    </a:ext>
                  </a:extLst>
                </a:gridCol>
                <a:gridCol w="1588429">
                  <a:extLst>
                    <a:ext uri="{9D8B030D-6E8A-4147-A177-3AD203B41FA5}">
                      <a16:colId xmlns:a16="http://schemas.microsoft.com/office/drawing/2014/main" val="20001"/>
                    </a:ext>
                  </a:extLst>
                </a:gridCol>
                <a:gridCol w="1578614">
                  <a:extLst>
                    <a:ext uri="{9D8B030D-6E8A-4147-A177-3AD203B41FA5}">
                      <a16:colId xmlns:a16="http://schemas.microsoft.com/office/drawing/2014/main" val="20002"/>
                    </a:ext>
                  </a:extLst>
                </a:gridCol>
                <a:gridCol w="1772153">
                  <a:extLst>
                    <a:ext uri="{9D8B030D-6E8A-4147-A177-3AD203B41FA5}">
                      <a16:colId xmlns:a16="http://schemas.microsoft.com/office/drawing/2014/main" val="20003"/>
                    </a:ext>
                  </a:extLst>
                </a:gridCol>
                <a:gridCol w="1565708">
                  <a:extLst>
                    <a:ext uri="{9D8B030D-6E8A-4147-A177-3AD203B41FA5}">
                      <a16:colId xmlns:a16="http://schemas.microsoft.com/office/drawing/2014/main" val="20004"/>
                    </a:ext>
                  </a:extLst>
                </a:gridCol>
                <a:gridCol w="3029564">
                  <a:extLst>
                    <a:ext uri="{9D8B030D-6E8A-4147-A177-3AD203B41FA5}">
                      <a16:colId xmlns:a16="http://schemas.microsoft.com/office/drawing/2014/main" val="20006"/>
                    </a:ext>
                  </a:extLst>
                </a:gridCol>
              </a:tblGrid>
              <a:tr h="505022">
                <a:tc>
                  <a:txBody>
                    <a:bodyPr/>
                    <a:lstStyle/>
                    <a:p>
                      <a:pPr algn="ctr"/>
                      <a:r>
                        <a:rPr lang="en-US" sz="1400" kern="1200">
                          <a:solidFill>
                            <a:schemeClr val="bg1"/>
                          </a:solidFill>
                          <a:latin typeface="Helvetica" panose="020B0403020202020204" pitchFamily="34" charset="0"/>
                        </a:rPr>
                        <a:t>Vendor</a:t>
                      </a:r>
                      <a:endParaRPr lang="en-US" sz="1400" b="1" kern="1200">
                        <a:solidFill>
                          <a:schemeClr val="bg1"/>
                        </a:solidFill>
                        <a:latin typeface="Helvetica" panose="020B0403020202020204" pitchFamily="34" charset="0"/>
                        <a:ea typeface="+mn-ea"/>
                        <a:cs typeface="+mn-cs"/>
                      </a:endParaRPr>
                    </a:p>
                  </a:txBody>
                  <a:tcPr marL="121706" marR="121706" marT="31227" marB="31227" anchor="ctr">
                    <a:solidFill>
                      <a:srgbClr val="00C0F3"/>
                    </a:solidFill>
                  </a:tcPr>
                </a:tc>
                <a:tc>
                  <a:txBody>
                    <a:bodyPr/>
                    <a:lstStyle/>
                    <a:p>
                      <a:pPr marL="0" indent="0" algn="ctr">
                        <a:buFont typeface="Arial" panose="020B0604020202020204" pitchFamily="34" charset="0"/>
                        <a:buNone/>
                      </a:pPr>
                      <a:r>
                        <a:rPr lang="en-US" sz="1400">
                          <a:solidFill>
                            <a:schemeClr val="bg1"/>
                          </a:solidFill>
                          <a:latin typeface="Helvetica" panose="020B0403020202020204" pitchFamily="34" charset="0"/>
                        </a:rPr>
                        <a:t>Ad Supported</a:t>
                      </a:r>
                      <a:endParaRPr lang="en-US" sz="1400" b="1">
                        <a:solidFill>
                          <a:schemeClr val="bg1"/>
                        </a:solidFill>
                        <a:latin typeface="Helvetica" panose="020B0403020202020204" pitchFamily="34" charset="0"/>
                      </a:endParaRPr>
                    </a:p>
                  </a:txBody>
                  <a:tcPr marL="121706" marR="121706" marT="31227" marB="31227" anchor="ctr">
                    <a:solidFill>
                      <a:srgbClr val="00C0F3"/>
                    </a:solidFill>
                  </a:tcPr>
                </a:tc>
                <a:tc>
                  <a:txBody>
                    <a:bodyPr/>
                    <a:lstStyle/>
                    <a:p>
                      <a:pPr marL="0" indent="0" algn="ctr">
                        <a:buFont typeface="Arial" panose="020B0604020202020204" pitchFamily="34" charset="0"/>
                        <a:buNone/>
                      </a:pPr>
                      <a:r>
                        <a:rPr lang="en-US" sz="1400">
                          <a:solidFill>
                            <a:schemeClr val="bg1"/>
                          </a:solidFill>
                          <a:latin typeface="Helvetica" panose="020B0403020202020204" pitchFamily="34" charset="0"/>
                        </a:rPr>
                        <a:t>Non-Ad Supported</a:t>
                      </a:r>
                      <a:endParaRPr lang="en-US" sz="1400" b="1">
                        <a:solidFill>
                          <a:schemeClr val="bg1"/>
                        </a:solidFill>
                        <a:latin typeface="Helvetica" panose="020B0403020202020204" pitchFamily="34" charset="0"/>
                      </a:endParaRPr>
                    </a:p>
                  </a:txBody>
                  <a:tcPr marL="121706" marR="121706" marT="31227" marB="31227" anchor="ctr">
                    <a:solidFill>
                      <a:srgbClr val="00C0F3"/>
                    </a:solidFill>
                  </a:tcPr>
                </a:tc>
                <a:tc>
                  <a:txBody>
                    <a:bodyPr/>
                    <a:lstStyle/>
                    <a:p>
                      <a:pPr marL="0" indent="0" algn="ctr">
                        <a:buFont typeface="Arial" panose="020B0604020202020204" pitchFamily="34" charset="0"/>
                        <a:buNone/>
                      </a:pPr>
                      <a:r>
                        <a:rPr lang="en-US" sz="1400" dirty="0">
                          <a:solidFill>
                            <a:schemeClr val="bg1"/>
                          </a:solidFill>
                          <a:latin typeface="Helvetica" panose="020B0403020202020204" pitchFamily="34" charset="0"/>
                        </a:rPr>
                        <a:t>Price</a:t>
                      </a:r>
                    </a:p>
                  </a:txBody>
                  <a:tcPr marL="121706" marR="121706" marT="31227" marB="31227" anchor="ctr">
                    <a:solidFill>
                      <a:srgbClr val="00C0F3"/>
                    </a:solidFill>
                  </a:tcPr>
                </a:tc>
                <a:tc>
                  <a:txBody>
                    <a:bodyPr/>
                    <a:lstStyle/>
                    <a:p>
                      <a:pPr marL="0" indent="0" algn="ctr">
                        <a:buFont typeface="Arial" panose="020B0604020202020204" pitchFamily="34" charset="0"/>
                        <a:buNone/>
                      </a:pPr>
                      <a:r>
                        <a:rPr lang="en-US" sz="1400">
                          <a:solidFill>
                            <a:schemeClr val="bg1"/>
                          </a:solidFill>
                          <a:latin typeface="Helvetica" panose="020B0403020202020204" pitchFamily="34" charset="0"/>
                        </a:rPr>
                        <a:t>Audience Size</a:t>
                      </a:r>
                      <a:endParaRPr lang="en-US" sz="1400" b="1">
                        <a:solidFill>
                          <a:schemeClr val="bg1"/>
                        </a:solidFill>
                        <a:latin typeface="Helvetica" panose="020B0403020202020204" pitchFamily="34" charset="0"/>
                      </a:endParaRPr>
                    </a:p>
                  </a:txBody>
                  <a:tcPr marL="121706" marR="121706" marT="31227" marB="31227" anchor="ctr">
                    <a:solidFill>
                      <a:srgbClr val="00C0F3"/>
                    </a:solidFill>
                  </a:tcPr>
                </a:tc>
                <a:tc>
                  <a:txBody>
                    <a:bodyPr/>
                    <a:lstStyle/>
                    <a:p>
                      <a:pPr marL="0" indent="0" algn="ctr">
                        <a:buFont typeface="Arial" panose="020B0604020202020204" pitchFamily="34" charset="0"/>
                        <a:buNone/>
                      </a:pPr>
                      <a:r>
                        <a:rPr lang="en-US" sz="1400">
                          <a:solidFill>
                            <a:schemeClr val="bg1"/>
                          </a:solidFill>
                          <a:latin typeface="Helvetica" panose="020B0403020202020204" pitchFamily="34" charset="0"/>
                        </a:rPr>
                        <a:t>Overview</a:t>
                      </a:r>
                      <a:endParaRPr lang="en-US" sz="1400" b="1">
                        <a:solidFill>
                          <a:schemeClr val="bg1"/>
                        </a:solidFill>
                        <a:latin typeface="Helvetica" panose="020B0403020202020204" pitchFamily="34" charset="0"/>
                      </a:endParaRPr>
                    </a:p>
                  </a:txBody>
                  <a:tcPr marL="121706" marR="121706" marT="31227" marB="31227" anchor="ctr">
                    <a:solidFill>
                      <a:srgbClr val="00C0F3"/>
                    </a:solidFill>
                  </a:tcPr>
                </a:tc>
                <a:extLst>
                  <a:ext uri="{0D108BD9-81ED-4DB2-BD59-A6C34878D82A}">
                    <a16:rowId xmlns:a16="http://schemas.microsoft.com/office/drawing/2014/main" val="10000"/>
                  </a:ext>
                </a:extLst>
              </a:tr>
              <a:tr h="1525524">
                <a:tc>
                  <a:txBody>
                    <a:bodyPr/>
                    <a:lstStyle/>
                    <a:p>
                      <a:pPr algn="ctr" fontAlgn="b"/>
                      <a:endParaRPr lang="en-US" sz="1400" b="1" i="0" u="none" strike="noStrike">
                        <a:solidFill>
                          <a:srgbClr val="1F1A62"/>
                        </a:solidFill>
                        <a:effectLst/>
                        <a:latin typeface="Helvetica" panose="020B0403020202020204" pitchFamily="34" charset="0"/>
                      </a:endParaRPr>
                    </a:p>
                  </a:txBody>
                  <a:tcPr marL="12679" marR="12679" marT="0" marB="0" anchor="ctr">
                    <a:solidFill>
                      <a:srgbClr val="D9F7FF"/>
                    </a:solidFill>
                  </a:tcPr>
                </a:tc>
                <a:tc>
                  <a:txBody>
                    <a:bodyPr/>
                    <a:lstStyle/>
                    <a:p>
                      <a:pPr marL="0" indent="0" algn="ctr" defTabSz="457062" rtl="0" eaLnBrk="1" latinLnBrk="0" hangingPunct="1">
                        <a:buFont typeface="Arial" panose="020B0604020202020204" pitchFamily="34" charset="0"/>
                        <a:buNone/>
                      </a:pPr>
                      <a:endParaRPr lang="en-US" sz="1400" b="1" kern="1200">
                        <a:solidFill>
                          <a:srgbClr val="1F1A62"/>
                        </a:solidFill>
                        <a:latin typeface="Helvetica" panose="020B0403020202020204" pitchFamily="34" charset="0"/>
                        <a:ea typeface="+mn-ea"/>
                        <a:cs typeface="+mn-cs"/>
                      </a:endParaRPr>
                    </a:p>
                  </a:txBody>
                  <a:tcPr marL="121706" marR="121706" marT="0" marB="0" anchor="ctr">
                    <a:solidFill>
                      <a:srgbClr val="D9F7FF"/>
                    </a:solidFill>
                  </a:tcPr>
                </a:tc>
                <a:tc>
                  <a:txBody>
                    <a:bodyPr/>
                    <a:lstStyle/>
                    <a:p>
                      <a:pPr marL="0" indent="0" algn="ctr" defTabSz="457062" rtl="0" eaLnBrk="1" latinLnBrk="0" hangingPunct="1">
                        <a:buFont typeface="Arial" panose="020B0604020202020204" pitchFamily="34" charset="0"/>
                        <a:buNone/>
                      </a:pPr>
                      <a:r>
                        <a:rPr lang="en-US" sz="2600" dirty="0">
                          <a:solidFill>
                            <a:srgbClr val="1F1A62"/>
                          </a:solidFill>
                          <a:latin typeface="Helvetica" panose="020B0403020202020204" pitchFamily="34" charset="0"/>
                          <a:sym typeface="Wingdings" panose="05000000000000000000" pitchFamily="2" charset="2"/>
                        </a:rPr>
                        <a:t></a:t>
                      </a:r>
                      <a:endParaRPr lang="en-US" sz="2600" b="1" kern="1200" dirty="0">
                        <a:solidFill>
                          <a:srgbClr val="1F1A62"/>
                        </a:solidFill>
                        <a:latin typeface="Helvetica" panose="020B0403020202020204" pitchFamily="34" charset="0"/>
                        <a:ea typeface="+mn-ea"/>
                        <a:cs typeface="+mn-cs"/>
                      </a:endParaRPr>
                    </a:p>
                  </a:txBody>
                  <a:tcPr marL="121706" marR="121706" marT="0" marB="0" anchor="ctr">
                    <a:solidFill>
                      <a:srgbClr val="D9F7FF"/>
                    </a:solidFill>
                  </a:tcPr>
                </a:tc>
                <a:tc>
                  <a:txBody>
                    <a:bodyPr/>
                    <a:lstStyle/>
                    <a:p>
                      <a:pPr marL="0" indent="0" algn="ctr" defTabSz="457062" rtl="0" eaLnBrk="1" latinLnBrk="0" hangingPunct="1">
                        <a:buFont typeface="Arial" panose="020B0604020202020204" pitchFamily="34" charset="0"/>
                        <a:buNone/>
                      </a:pPr>
                      <a:r>
                        <a:rPr lang="en-US" sz="1100" kern="1200" dirty="0">
                          <a:solidFill>
                            <a:srgbClr val="1F1A62"/>
                          </a:solidFill>
                          <a:latin typeface="Helvetica" panose="020B0403020202020204" pitchFamily="34" charset="0"/>
                          <a:ea typeface="+mn-ea"/>
                          <a:cs typeface="+mn-cs"/>
                        </a:rPr>
                        <a:t>$13.99 per month (2 screens HD); $17.99 per month (4 screens HD &amp; UHD); $8.99 per month (1 screen SD)</a:t>
                      </a:r>
                    </a:p>
                  </a:txBody>
                  <a:tcPr marL="121706" marR="121706" marT="0" marB="0" anchor="ctr">
                    <a:solidFill>
                      <a:srgbClr val="D9F7FF"/>
                    </a:solidFill>
                  </a:tcPr>
                </a:tc>
                <a:tc>
                  <a:txBody>
                    <a:bodyPr/>
                    <a:lstStyle/>
                    <a:p>
                      <a:pPr marL="0" indent="0" algn="ctr" defTabSz="457062" rtl="0" eaLnBrk="1" latinLnBrk="0" hangingPunct="1">
                        <a:buFont typeface="Arial" panose="020B0604020202020204" pitchFamily="34" charset="0"/>
                        <a:buNone/>
                      </a:pPr>
                      <a:r>
                        <a:rPr lang="en-US" sz="1500" kern="1200" dirty="0">
                          <a:solidFill>
                            <a:srgbClr val="1F1A62"/>
                          </a:solidFill>
                          <a:latin typeface="Helvetica" panose="020B0403020202020204" pitchFamily="34" charset="0"/>
                          <a:ea typeface="+mn-ea"/>
                          <a:cs typeface="+mn-cs"/>
                        </a:rPr>
                        <a:t>73MM*</a:t>
                      </a:r>
                    </a:p>
                  </a:txBody>
                  <a:tcPr marL="121706" marR="121706" marT="0" marB="0" anchor="ctr">
                    <a:solidFill>
                      <a:srgbClr val="D9F7FF"/>
                    </a:solidFill>
                  </a:tcPr>
                </a:tc>
                <a:tc>
                  <a:txBody>
                    <a:bodyPr/>
                    <a:lstStyle/>
                    <a:p>
                      <a:pPr marL="0" marR="0" indent="0" algn="l" defTabSz="45706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1F1A62"/>
                          </a:solidFill>
                          <a:latin typeface="Helvetica" panose="020B0403020202020204" pitchFamily="34" charset="0"/>
                          <a:sym typeface="Roboto"/>
                        </a:rPr>
                        <a:t>Reliable core catalog and best original programming.</a:t>
                      </a:r>
                      <a:endParaRPr lang="en-US" sz="1200" b="1" dirty="0">
                        <a:solidFill>
                          <a:srgbClr val="1F1A62"/>
                        </a:solidFill>
                        <a:latin typeface="Helvetica" panose="020B0403020202020204" pitchFamily="34" charset="0"/>
                      </a:endParaRPr>
                    </a:p>
                  </a:txBody>
                  <a:tcPr marL="121706" marR="121706" marT="0" marB="0" anchor="ctr">
                    <a:solidFill>
                      <a:srgbClr val="D9F7FF"/>
                    </a:solidFill>
                  </a:tcPr>
                </a:tc>
                <a:extLst>
                  <a:ext uri="{0D108BD9-81ED-4DB2-BD59-A6C34878D82A}">
                    <a16:rowId xmlns:a16="http://schemas.microsoft.com/office/drawing/2014/main" val="10003"/>
                  </a:ext>
                </a:extLst>
              </a:tr>
              <a:tr h="1592580">
                <a:tc>
                  <a:txBody>
                    <a:bodyPr/>
                    <a:lstStyle/>
                    <a:p>
                      <a:pPr algn="ctr" fontAlgn="b"/>
                      <a:endParaRPr lang="en-US" sz="1400" b="1" i="0" u="none" strike="noStrike">
                        <a:solidFill>
                          <a:srgbClr val="1F1A62"/>
                        </a:solidFill>
                        <a:effectLst/>
                        <a:latin typeface="Helvetica" panose="020B0403020202020204" pitchFamily="34" charset="0"/>
                      </a:endParaRPr>
                    </a:p>
                  </a:txBody>
                  <a:tcPr marL="12679" marR="12679" marT="0" marB="0" anchor="ctr">
                    <a:solidFill>
                      <a:srgbClr val="F4F6FA"/>
                    </a:solidFill>
                  </a:tcPr>
                </a:tc>
                <a:tc>
                  <a:txBody>
                    <a:bodyPr/>
                    <a:lstStyle/>
                    <a:p>
                      <a:pPr marL="0" indent="0" algn="ctr">
                        <a:buFont typeface="Arial" panose="020B0604020202020204" pitchFamily="34" charset="0"/>
                        <a:buNone/>
                      </a:pPr>
                      <a:endParaRPr lang="en-US" sz="1400" b="1">
                        <a:solidFill>
                          <a:srgbClr val="1F1A62"/>
                        </a:solidFill>
                        <a:latin typeface="Helvetica" panose="020B0403020202020204" pitchFamily="34" charset="0"/>
                      </a:endParaRPr>
                    </a:p>
                  </a:txBody>
                  <a:tcPr marL="121706" marR="121706" marT="0" marB="0" anchor="ctr">
                    <a:solidFill>
                      <a:srgbClr val="F4F6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900" dirty="0">
                          <a:solidFill>
                            <a:srgbClr val="1F1A62"/>
                          </a:solidFill>
                          <a:latin typeface="Helvetica" panose="020B0403020202020204" pitchFamily="34" charset="0"/>
                          <a:sym typeface="Wingdings" panose="05000000000000000000" pitchFamily="2" charset="2"/>
                        </a:rPr>
                        <a:t></a:t>
                      </a:r>
                      <a:endParaRPr lang="en-US" sz="1900" b="1" dirty="0">
                        <a:solidFill>
                          <a:srgbClr val="1F1A62"/>
                        </a:solidFill>
                        <a:latin typeface="Helvetica" panose="020B0403020202020204" pitchFamily="34" charset="0"/>
                      </a:endParaRPr>
                    </a:p>
                    <a:p>
                      <a:pPr marL="0" indent="0" algn="ctr">
                        <a:buFont typeface="Arial" panose="020B0604020202020204" pitchFamily="34" charset="0"/>
                        <a:buNone/>
                      </a:pPr>
                      <a:r>
                        <a:rPr lang="en-US" sz="1100" kern="1200" dirty="0">
                          <a:solidFill>
                            <a:srgbClr val="1F1A62"/>
                          </a:solidFill>
                          <a:latin typeface="Helvetica" panose="020B0403020202020204" pitchFamily="34" charset="0"/>
                          <a:ea typeface="+mn-ea"/>
                          <a:cs typeface="+mn-cs"/>
                        </a:rPr>
                        <a:t>with the exception of Amazon’s in-house, pre-roll ads, which are skippable</a:t>
                      </a:r>
                    </a:p>
                  </a:txBody>
                  <a:tcPr marL="121706" marR="121706" marT="0" marB="0" anchor="ctr">
                    <a:solidFill>
                      <a:srgbClr val="F4F6FA"/>
                    </a:solidFill>
                  </a:tcPr>
                </a:tc>
                <a:tc>
                  <a:txBody>
                    <a:bodyPr/>
                    <a:lstStyle/>
                    <a:p>
                      <a:pPr marL="0" indent="0" algn="ctr">
                        <a:buFont typeface="Arial" panose="020B0604020202020204" pitchFamily="34" charset="0"/>
                        <a:buNone/>
                      </a:pPr>
                      <a:r>
                        <a:rPr lang="en-US" sz="1100" kern="1200" dirty="0">
                          <a:solidFill>
                            <a:srgbClr val="1F1A62"/>
                          </a:solidFill>
                          <a:latin typeface="Helvetica" panose="020B0403020202020204" pitchFamily="34" charset="0"/>
                          <a:ea typeface="+mn-ea"/>
                          <a:cs typeface="+mn-cs"/>
                        </a:rPr>
                        <a:t>$119.00 per Year for Amazon Prime membership; $12.99 per month for Amazon Prime membership; $8.99 per month for Prime Video membership</a:t>
                      </a:r>
                    </a:p>
                  </a:txBody>
                  <a:tcPr marL="121706" marR="121706" marT="0" marB="0" anchor="ctr">
                    <a:solidFill>
                      <a:srgbClr val="F4F6FA"/>
                    </a:solidFill>
                  </a:tcPr>
                </a:tc>
                <a:tc>
                  <a:txBody>
                    <a:bodyPr/>
                    <a:lstStyle/>
                    <a:p>
                      <a:pPr marL="0" indent="0" algn="ctr">
                        <a:buFont typeface="Arial" panose="020B0604020202020204" pitchFamily="34" charset="0"/>
                        <a:buNone/>
                      </a:pPr>
                      <a:r>
                        <a:rPr lang="en-US" sz="1500" kern="1200" dirty="0">
                          <a:solidFill>
                            <a:srgbClr val="1F1A62"/>
                          </a:solidFill>
                          <a:latin typeface="Helvetica" panose="020B0403020202020204" pitchFamily="34" charset="0"/>
                          <a:ea typeface="+mn-ea"/>
                          <a:cs typeface="+mn-cs"/>
                        </a:rPr>
                        <a:t>175MM**</a:t>
                      </a:r>
                    </a:p>
                  </a:txBody>
                  <a:tcPr marL="121706" marR="121706" marT="0" marB="0" anchor="ctr">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1F1A62"/>
                          </a:solidFill>
                          <a:latin typeface="Helvetica" panose="020B0403020202020204" pitchFamily="34" charset="0"/>
                          <a:sym typeface="Roboto"/>
                        </a:rPr>
                        <a:t>Benefitting from the Amazon Prime name, Prime Video has popular &amp; prestigious content and features up-to-date tech capabilities like 4K HDR streaming &amp; offline viewing.</a:t>
                      </a:r>
                      <a:endParaRPr lang="en-US" sz="1200" b="1" dirty="0">
                        <a:solidFill>
                          <a:srgbClr val="1F1A62"/>
                        </a:solidFill>
                        <a:latin typeface="Helvetica" panose="020B0403020202020204" pitchFamily="34" charset="0"/>
                      </a:endParaRPr>
                    </a:p>
                  </a:txBody>
                  <a:tcPr marL="121706" marR="121706" marT="0" marB="0" anchor="ctr">
                    <a:solidFill>
                      <a:srgbClr val="F4F6FA"/>
                    </a:solidFill>
                  </a:tcPr>
                </a:tc>
                <a:extLst>
                  <a:ext uri="{0D108BD9-81ED-4DB2-BD59-A6C34878D82A}">
                    <a16:rowId xmlns:a16="http://schemas.microsoft.com/office/drawing/2014/main" val="1030907480"/>
                  </a:ext>
                </a:extLst>
              </a:tr>
            </a:tbl>
          </a:graphicData>
        </a:graphic>
      </p:graphicFrame>
      <p:pic>
        <p:nvPicPr>
          <p:cNvPr id="18" name="Picture 17">
            <a:extLst>
              <a:ext uri="{FF2B5EF4-FFF2-40B4-BE49-F238E27FC236}">
                <a16:creationId xmlns:a16="http://schemas.microsoft.com/office/drawing/2014/main" id="{A12E74C3-DBAD-44C2-886E-B07197BAB5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551" y="3099625"/>
            <a:ext cx="1099563" cy="294685"/>
          </a:xfrm>
          <a:prstGeom prst="rect">
            <a:avLst/>
          </a:prstGeom>
        </p:spPr>
      </p:pic>
      <p:pic>
        <p:nvPicPr>
          <p:cNvPr id="1026" name="Picture 2" descr="Image result for amazon video logo">
            <a:extLst>
              <a:ext uri="{FF2B5EF4-FFF2-40B4-BE49-F238E27FC236}">
                <a16:creationId xmlns:a16="http://schemas.microsoft.com/office/drawing/2014/main" id="{55BB1A18-33AE-40DB-BD5B-405EC68E837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5366" y="4699819"/>
            <a:ext cx="1245932" cy="3831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a16="http://schemas.microsoft.com/office/drawing/2014/main" id="{E90B3550-A54B-42A0-BE2C-F526B0B02553}"/>
              </a:ext>
            </a:extLst>
          </p:cNvPr>
          <p:cNvSpPr txBox="1">
            <a:spLocks/>
          </p:cNvSpPr>
          <p:nvPr/>
        </p:nvSpPr>
        <p:spPr>
          <a:xfrm>
            <a:off x="481087" y="6189766"/>
            <a:ext cx="11612555" cy="360492"/>
          </a:xfrm>
          <a:prstGeom prst="rect">
            <a:avLst/>
          </a:prstGeom>
        </p:spPr>
        <p:txBody>
          <a:bodyPr vert="horz">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Adweek, </a:t>
            </a:r>
            <a:r>
              <a:rPr kumimoji="0" lang="en-US" altLang="en-US" sz="900" b="0"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Appleworld</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Today, CNBC, CNET, CNN, Consumer Reports, Forbes, Fox Business, MediaPost, Motley Fool, New York Times, Next TV, PC Mag, Tech Crunch, The Hollywood Reporter, TheWrap, Variety. Kagan, </a:t>
            </a:r>
            <a:r>
              <a:rPr kumimoji="0" lang="en-US" altLang="en-US" sz="900" b="0" i="0" u="none" strike="noStrike" kern="1200" cap="none" spc="0" normalizeH="0" baseline="0" noProof="0" dirty="0">
                <a:ln>
                  <a:noFill/>
                </a:ln>
                <a:solidFill>
                  <a:srgbClr val="1F1A62"/>
                </a:solidFill>
                <a:effectLst/>
                <a:uLnTx/>
                <a:uFillTx/>
                <a:latin typeface="Helvetica" panose="020B0604020202020204" pitchFamily="34" charset="0"/>
                <a:ea typeface="+mn-ea"/>
                <a:cs typeface="+mn-cs"/>
              </a:rPr>
              <a:t>S&amp;P Global Market Intelligence </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2021. Please note above is based on most recent available information as of 9/10/21. *Reflects U.S. and Canada subscribers. **Reflects global Amazon Prime subscribers.</a:t>
            </a:r>
          </a:p>
        </p:txBody>
      </p:sp>
    </p:spTree>
    <p:extLst>
      <p:ext uri="{BB962C8B-B14F-4D97-AF65-F5344CB8AC3E}">
        <p14:creationId xmlns:p14="http://schemas.microsoft.com/office/powerpoint/2010/main" val="1661373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916AD1-88AA-4609-9862-2D0AA7FE79E7}"/>
              </a:ext>
            </a:extLst>
          </p:cNvPr>
          <p:cNvSpPr/>
          <p:nvPr/>
        </p:nvSpPr>
        <p:spPr>
          <a:xfrm>
            <a:off x="-21518" y="1716944"/>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0736078-20D3-4A8F-82BC-C28626684D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98FD423F-E3C4-45CA-B7C7-EC122DD13FB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73B9F540-ABF1-40E2-87C0-0B6996C62F19}"/>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62FA742B-6757-4E1D-99B6-AE078F08FE9D}"/>
              </a:ext>
            </a:extLst>
          </p:cNvPr>
          <p:cNvSpPr txBox="1"/>
          <p:nvPr/>
        </p:nvSpPr>
        <p:spPr>
          <a:xfrm>
            <a:off x="119873" y="457317"/>
            <a:ext cx="11952253" cy="954107"/>
          </a:xfrm>
          <a:prstGeom prst="rect">
            <a:avLst/>
          </a:prstGeom>
          <a:noFill/>
        </p:spPr>
        <p:txBody>
          <a:bodyPr wrap="square" rtlCol="0">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While other established services offer subscribers the option of paid vs. ad-supported with hybrid subscription models</a:t>
            </a:r>
          </a:p>
        </p:txBody>
      </p:sp>
      <p:graphicFrame>
        <p:nvGraphicFramePr>
          <p:cNvPr id="15" name="Table 14">
            <a:extLst>
              <a:ext uri="{FF2B5EF4-FFF2-40B4-BE49-F238E27FC236}">
                <a16:creationId xmlns:a16="http://schemas.microsoft.com/office/drawing/2014/main" id="{BBF1B5B3-6F31-44A2-8526-9CB8C6C6A840}"/>
              </a:ext>
            </a:extLst>
          </p:cNvPr>
          <p:cNvGraphicFramePr>
            <a:graphicFrameLocks noGrp="1"/>
          </p:cNvGraphicFramePr>
          <p:nvPr/>
        </p:nvGraphicFramePr>
        <p:xfrm>
          <a:off x="245084" y="1947479"/>
          <a:ext cx="11701833" cy="4121727"/>
        </p:xfrm>
        <a:graphic>
          <a:graphicData uri="http://schemas.openxmlformats.org/drawingml/2006/table">
            <a:tbl>
              <a:tblPr firstRow="1" bandRow="1">
                <a:tableStyleId>{93296810-A885-4BE3-A3E7-6D5BEEA58F35}</a:tableStyleId>
              </a:tblPr>
              <a:tblGrid>
                <a:gridCol w="1926143">
                  <a:extLst>
                    <a:ext uri="{9D8B030D-6E8A-4147-A177-3AD203B41FA5}">
                      <a16:colId xmlns:a16="http://schemas.microsoft.com/office/drawing/2014/main" val="20000"/>
                    </a:ext>
                  </a:extLst>
                </a:gridCol>
                <a:gridCol w="1525358">
                  <a:extLst>
                    <a:ext uri="{9D8B030D-6E8A-4147-A177-3AD203B41FA5}">
                      <a16:colId xmlns:a16="http://schemas.microsoft.com/office/drawing/2014/main" val="20001"/>
                    </a:ext>
                  </a:extLst>
                </a:gridCol>
                <a:gridCol w="1674405">
                  <a:extLst>
                    <a:ext uri="{9D8B030D-6E8A-4147-A177-3AD203B41FA5}">
                      <a16:colId xmlns:a16="http://schemas.microsoft.com/office/drawing/2014/main" val="20002"/>
                    </a:ext>
                  </a:extLst>
                </a:gridCol>
                <a:gridCol w="2539828">
                  <a:extLst>
                    <a:ext uri="{9D8B030D-6E8A-4147-A177-3AD203B41FA5}">
                      <a16:colId xmlns:a16="http://schemas.microsoft.com/office/drawing/2014/main" val="20003"/>
                    </a:ext>
                  </a:extLst>
                </a:gridCol>
                <a:gridCol w="1250904">
                  <a:extLst>
                    <a:ext uri="{9D8B030D-6E8A-4147-A177-3AD203B41FA5}">
                      <a16:colId xmlns:a16="http://schemas.microsoft.com/office/drawing/2014/main" val="20004"/>
                    </a:ext>
                  </a:extLst>
                </a:gridCol>
                <a:gridCol w="2785195">
                  <a:extLst>
                    <a:ext uri="{9D8B030D-6E8A-4147-A177-3AD203B41FA5}">
                      <a16:colId xmlns:a16="http://schemas.microsoft.com/office/drawing/2014/main" val="20006"/>
                    </a:ext>
                  </a:extLst>
                </a:gridCol>
              </a:tblGrid>
              <a:tr h="431314">
                <a:tc>
                  <a:txBody>
                    <a:bodyPr/>
                    <a:lstStyle/>
                    <a:p>
                      <a:pPr algn="ctr"/>
                      <a:r>
                        <a:rPr lang="en-US" sz="1200" kern="1200">
                          <a:solidFill>
                            <a:schemeClr val="bg1"/>
                          </a:solidFill>
                          <a:latin typeface="Helvetica" panose="020B0403020202020204" pitchFamily="34" charset="0"/>
                        </a:rPr>
                        <a:t>Vendor</a:t>
                      </a:r>
                      <a:endParaRPr lang="en-US" sz="1200" b="1" kern="1200">
                        <a:solidFill>
                          <a:schemeClr val="bg1"/>
                        </a:solidFill>
                        <a:latin typeface="Helvetica" panose="020B0403020202020204" pitchFamily="34" charset="0"/>
                        <a:ea typeface="+mn-ea"/>
                        <a:cs typeface="+mn-cs"/>
                      </a:endParaRPr>
                    </a:p>
                  </a:txBody>
                  <a:tcPr marL="121706" marR="121706" anchor="ctr">
                    <a:solidFill>
                      <a:srgbClr val="66C5AD"/>
                    </a:solidFill>
                  </a:tcPr>
                </a:tc>
                <a:tc>
                  <a:txBody>
                    <a:bodyPr/>
                    <a:lstStyle/>
                    <a:p>
                      <a:pPr marL="0" indent="0" algn="ctr">
                        <a:buFont typeface="Arial" panose="020B0604020202020204" pitchFamily="34" charset="0"/>
                        <a:buNone/>
                      </a:pPr>
                      <a:r>
                        <a:rPr lang="en-US" sz="1200">
                          <a:solidFill>
                            <a:schemeClr val="bg1"/>
                          </a:solidFill>
                          <a:latin typeface="Helvetica" panose="020B0403020202020204" pitchFamily="34" charset="0"/>
                        </a:rPr>
                        <a:t>Ad Supported</a:t>
                      </a:r>
                      <a:endParaRPr lang="en-US" sz="1200" b="1">
                        <a:solidFill>
                          <a:schemeClr val="bg1"/>
                        </a:solidFill>
                        <a:latin typeface="Helvetica" panose="020B0403020202020204" pitchFamily="34" charset="0"/>
                      </a:endParaRPr>
                    </a:p>
                  </a:txBody>
                  <a:tcPr marL="121706" marR="121706" anchor="b">
                    <a:solidFill>
                      <a:srgbClr val="66C5AD"/>
                    </a:solidFill>
                  </a:tcPr>
                </a:tc>
                <a:tc>
                  <a:txBody>
                    <a:bodyPr/>
                    <a:lstStyle/>
                    <a:p>
                      <a:pPr marL="0" indent="0" algn="ctr">
                        <a:buFont typeface="Arial" panose="020B0604020202020204" pitchFamily="34" charset="0"/>
                        <a:buNone/>
                      </a:pPr>
                      <a:r>
                        <a:rPr lang="en-US" sz="1200">
                          <a:solidFill>
                            <a:schemeClr val="bg1"/>
                          </a:solidFill>
                          <a:latin typeface="Helvetica" panose="020B0403020202020204" pitchFamily="34" charset="0"/>
                        </a:rPr>
                        <a:t>Non-Ad Supported</a:t>
                      </a:r>
                      <a:endParaRPr lang="en-US" sz="1200" b="1">
                        <a:solidFill>
                          <a:schemeClr val="bg1"/>
                        </a:solidFill>
                        <a:latin typeface="Helvetica" panose="020B0403020202020204" pitchFamily="34" charset="0"/>
                      </a:endParaRPr>
                    </a:p>
                  </a:txBody>
                  <a:tcPr marL="121706" marR="121706" anchor="b">
                    <a:solidFill>
                      <a:srgbClr val="66C5AD"/>
                    </a:solidFill>
                  </a:tcPr>
                </a:tc>
                <a:tc>
                  <a:txBody>
                    <a:bodyPr/>
                    <a:lstStyle/>
                    <a:p>
                      <a:pPr marL="0" indent="0" algn="ctr">
                        <a:buFont typeface="Arial" panose="020B0604020202020204" pitchFamily="34" charset="0"/>
                        <a:buNone/>
                      </a:pPr>
                      <a:r>
                        <a:rPr lang="en-US" sz="1200">
                          <a:solidFill>
                            <a:schemeClr val="bg1"/>
                          </a:solidFill>
                          <a:latin typeface="Helvetica" panose="020B0403020202020204" pitchFamily="34" charset="0"/>
                        </a:rPr>
                        <a:t>Price</a:t>
                      </a:r>
                    </a:p>
                  </a:txBody>
                  <a:tcPr marL="121706" marR="121706" anchor="b">
                    <a:solidFill>
                      <a:srgbClr val="66C5AD"/>
                    </a:solidFill>
                  </a:tcPr>
                </a:tc>
                <a:tc>
                  <a:txBody>
                    <a:bodyPr/>
                    <a:lstStyle/>
                    <a:p>
                      <a:pPr marL="0" indent="0" algn="ctr">
                        <a:buFont typeface="Arial" panose="020B0604020202020204" pitchFamily="34" charset="0"/>
                        <a:buNone/>
                      </a:pPr>
                      <a:r>
                        <a:rPr lang="en-US" sz="1200">
                          <a:solidFill>
                            <a:schemeClr val="bg1"/>
                          </a:solidFill>
                          <a:latin typeface="Helvetica" panose="020B0403020202020204" pitchFamily="34" charset="0"/>
                        </a:rPr>
                        <a:t>Audience Size</a:t>
                      </a:r>
                      <a:endParaRPr lang="en-US" sz="1200" b="1">
                        <a:solidFill>
                          <a:schemeClr val="bg1"/>
                        </a:solidFill>
                        <a:latin typeface="Helvetica" panose="020B0403020202020204" pitchFamily="34" charset="0"/>
                      </a:endParaRPr>
                    </a:p>
                  </a:txBody>
                  <a:tcPr marL="121706" marR="121706" anchor="b">
                    <a:solidFill>
                      <a:srgbClr val="66C5AD"/>
                    </a:solidFill>
                  </a:tcPr>
                </a:tc>
                <a:tc>
                  <a:txBody>
                    <a:bodyPr/>
                    <a:lstStyle/>
                    <a:p>
                      <a:pPr marL="0" indent="0" algn="ctr">
                        <a:buFont typeface="Arial" panose="020B0604020202020204" pitchFamily="34" charset="0"/>
                        <a:buNone/>
                      </a:pPr>
                      <a:r>
                        <a:rPr lang="en-US" sz="1200">
                          <a:solidFill>
                            <a:schemeClr val="bg1"/>
                          </a:solidFill>
                          <a:latin typeface="Helvetica" panose="020B0403020202020204" pitchFamily="34" charset="0"/>
                        </a:rPr>
                        <a:t>Overview</a:t>
                      </a:r>
                      <a:endParaRPr lang="en-US" sz="1200" b="1">
                        <a:solidFill>
                          <a:schemeClr val="bg1"/>
                        </a:solidFill>
                        <a:latin typeface="Helvetica" panose="020B0403020202020204" pitchFamily="34" charset="0"/>
                      </a:endParaRPr>
                    </a:p>
                  </a:txBody>
                  <a:tcPr marL="121706" marR="121706" anchor="b">
                    <a:solidFill>
                      <a:srgbClr val="66C5AD"/>
                    </a:solidFill>
                  </a:tcPr>
                </a:tc>
                <a:extLst>
                  <a:ext uri="{0D108BD9-81ED-4DB2-BD59-A6C34878D82A}">
                    <a16:rowId xmlns:a16="http://schemas.microsoft.com/office/drawing/2014/main" val="10000"/>
                  </a:ext>
                </a:extLst>
              </a:tr>
              <a:tr h="914400">
                <a:tc>
                  <a:txBody>
                    <a:bodyPr/>
                    <a:lstStyle/>
                    <a:p>
                      <a:pPr algn="ctr" fontAlgn="b"/>
                      <a:endParaRPr lang="en-US" sz="1000" b="1" i="0" u="none" strike="noStrike">
                        <a:solidFill>
                          <a:srgbClr val="1F1A62"/>
                        </a:solidFill>
                        <a:effectLst/>
                        <a:latin typeface="Helvetica" panose="020B0403020202020204" pitchFamily="34" charset="0"/>
                      </a:endParaRPr>
                    </a:p>
                  </a:txBody>
                  <a:tcPr marL="12679" marR="12679" marT="0" marB="0" anchor="ctr">
                    <a:solidFill>
                      <a:srgbClr val="CCECE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a:solidFill>
                            <a:srgbClr val="1F1A62"/>
                          </a:solidFill>
                          <a:latin typeface="Helvetica" panose="020B0403020202020204" pitchFamily="34" charset="0"/>
                          <a:sym typeface="Wingdings" panose="05000000000000000000" pitchFamily="2" charset="2"/>
                        </a:rPr>
                        <a:t></a:t>
                      </a:r>
                      <a:endParaRPr lang="en-US" sz="2200" b="1">
                        <a:solidFill>
                          <a:srgbClr val="1F1A62"/>
                        </a:solidFill>
                        <a:latin typeface="Helvetica" panose="020B0403020202020204" pitchFamily="34" charset="0"/>
                      </a:endParaRPr>
                    </a:p>
                  </a:txBody>
                  <a:tcPr marL="110642" marR="110642" marT="0" marB="0" anchor="ctr">
                    <a:solidFill>
                      <a:srgbClr val="CCECE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a:solidFill>
                            <a:srgbClr val="1F1A62"/>
                          </a:solidFill>
                          <a:latin typeface="Helvetica" panose="020B0403020202020204" pitchFamily="34" charset="0"/>
                          <a:sym typeface="Wingdings" panose="05000000000000000000" pitchFamily="2" charset="2"/>
                        </a:rPr>
                        <a:t></a:t>
                      </a:r>
                      <a:endParaRPr lang="en-US" sz="2200" b="1">
                        <a:solidFill>
                          <a:srgbClr val="1F1A62"/>
                        </a:solidFill>
                        <a:latin typeface="Helvetica" panose="020B0403020202020204" pitchFamily="34" charset="0"/>
                      </a:endParaRPr>
                    </a:p>
                  </a:txBody>
                  <a:tcPr marL="110642" marR="110642" marT="0" marB="0" anchor="ctr">
                    <a:solidFill>
                      <a:srgbClr val="CCECE4"/>
                    </a:solidFill>
                  </a:tcPr>
                </a:tc>
                <a:tc>
                  <a:txBody>
                    <a:bodyPr/>
                    <a:lstStyle/>
                    <a:p>
                      <a:pPr marL="0" indent="0" algn="ctr">
                        <a:buFont typeface="Arial" panose="020B0604020202020204" pitchFamily="34" charset="0"/>
                        <a:buNone/>
                      </a:pPr>
                      <a:r>
                        <a:rPr lang="en-US" sz="1000" dirty="0">
                          <a:solidFill>
                            <a:srgbClr val="1F1A62"/>
                          </a:solidFill>
                          <a:latin typeface="Helvetica" panose="020B0403020202020204" pitchFamily="34" charset="0"/>
                          <a:sym typeface="Wingdings" panose="05000000000000000000" pitchFamily="2" charset="2"/>
                        </a:rPr>
                        <a:t>$6.99 /mo with commercials, </a:t>
                      </a:r>
                    </a:p>
                    <a:p>
                      <a:pPr marL="0" indent="0" algn="ctr">
                        <a:buFont typeface="Arial" panose="020B0604020202020204" pitchFamily="34" charset="0"/>
                        <a:buNone/>
                      </a:pPr>
                      <a:r>
                        <a:rPr lang="en-US" sz="1000" dirty="0">
                          <a:solidFill>
                            <a:srgbClr val="1F1A62"/>
                          </a:solidFill>
                          <a:latin typeface="Helvetica" panose="020B0403020202020204" pitchFamily="34" charset="0"/>
                          <a:sym typeface="Wingdings" panose="05000000000000000000" pitchFamily="2" charset="2"/>
                        </a:rPr>
                        <a:t>$12.99 /mo ad-free,</a:t>
                      </a:r>
                    </a:p>
                    <a:p>
                      <a:pPr marL="0" indent="0" algn="ctr">
                        <a:buFont typeface="Arial" panose="020B0604020202020204" pitchFamily="34" charset="0"/>
                        <a:buNone/>
                      </a:pPr>
                      <a:r>
                        <a:rPr lang="en-US" sz="1000" dirty="0">
                          <a:solidFill>
                            <a:srgbClr val="1F1A62"/>
                          </a:solidFill>
                          <a:latin typeface="Helvetica" panose="020B0403020202020204" pitchFamily="34" charset="0"/>
                          <a:sym typeface="Wingdings" panose="05000000000000000000" pitchFamily="2" charset="2"/>
                        </a:rPr>
                        <a:t>Hulu + Live TV - $64.99 /mo</a:t>
                      </a:r>
                      <a:r>
                        <a:rPr lang="en-US" sz="1000" b="0" dirty="0">
                          <a:solidFill>
                            <a:srgbClr val="1F1A62"/>
                          </a:solidFill>
                          <a:latin typeface="Helvetica" panose="020B0403020202020204" pitchFamily="34" charset="0"/>
                          <a:sym typeface="Wingdings" panose="05000000000000000000" pitchFamily="2" charset="2"/>
                        </a:rPr>
                        <a:t>, </a:t>
                      </a:r>
                    </a:p>
                    <a:p>
                      <a:pPr marL="0" indent="0" algn="ctr">
                        <a:buFont typeface="Arial" panose="020B0604020202020204" pitchFamily="34" charset="0"/>
                        <a:buNone/>
                      </a:pPr>
                      <a:r>
                        <a:rPr lang="en-US" sz="1000" b="0" dirty="0">
                          <a:solidFill>
                            <a:srgbClr val="1F1A62"/>
                          </a:solidFill>
                          <a:latin typeface="Helvetica" panose="020B0403020202020204" pitchFamily="34" charset="0"/>
                          <a:sym typeface="Wingdings" panose="05000000000000000000" pitchFamily="2" charset="2"/>
                        </a:rPr>
                        <a:t>Hulu (no ads) + Live TV - $70.99 /mo</a:t>
                      </a:r>
                      <a:endParaRPr lang="en-US" sz="1000" dirty="0">
                        <a:solidFill>
                          <a:srgbClr val="1F1A62"/>
                        </a:solidFill>
                        <a:latin typeface="Helvetica" panose="020B0403020202020204" pitchFamily="34" charset="0"/>
                        <a:sym typeface="Wingdings" panose="05000000000000000000" pitchFamily="2" charset="2"/>
                      </a:endParaRPr>
                    </a:p>
                  </a:txBody>
                  <a:tcPr marL="110642" marR="110642" marT="0" marB="0" anchor="ctr">
                    <a:solidFill>
                      <a:srgbClr val="CCECE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kern="1200" dirty="0">
                          <a:solidFill>
                            <a:srgbClr val="1F1A62"/>
                          </a:solidFill>
                          <a:latin typeface="Helvetica" panose="020B0403020202020204" pitchFamily="34" charset="0"/>
                          <a:ea typeface="+mn-ea"/>
                          <a:cs typeface="+mn-cs"/>
                        </a:rPr>
                        <a:t>42.8MM*</a:t>
                      </a:r>
                    </a:p>
                  </a:txBody>
                  <a:tcPr marL="110642" marR="110642" marT="0" marB="0" anchor="ctr">
                    <a:solidFill>
                      <a:srgbClr val="CCECE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1F1A62"/>
                          </a:solidFill>
                          <a:latin typeface="Helvetica" panose="020B0403020202020204" pitchFamily="34" charset="0"/>
                          <a:sym typeface="Roboto"/>
                        </a:rPr>
                        <a:t>Service for streaming new and classic shows as well as live TV on nearly every platform. </a:t>
                      </a:r>
                      <a:endParaRPr lang="en" sz="1100" dirty="0">
                        <a:solidFill>
                          <a:srgbClr val="1F1A62"/>
                        </a:solidFill>
                        <a:latin typeface="Helvetica" panose="020B0403020202020204" pitchFamily="34" charset="0"/>
                        <a:ea typeface="Roboto"/>
                        <a:cs typeface="Roboto"/>
                        <a:sym typeface="Roboto"/>
                      </a:endParaRPr>
                    </a:p>
                  </a:txBody>
                  <a:tcPr marL="110642" marR="110642" marT="0" marB="0" anchor="ctr">
                    <a:solidFill>
                      <a:srgbClr val="CCECE4"/>
                    </a:solidFill>
                  </a:tcPr>
                </a:tc>
                <a:extLst>
                  <a:ext uri="{0D108BD9-81ED-4DB2-BD59-A6C34878D82A}">
                    <a16:rowId xmlns:a16="http://schemas.microsoft.com/office/drawing/2014/main" val="1405872217"/>
                  </a:ext>
                </a:extLst>
              </a:tr>
              <a:tr h="997527">
                <a:tc>
                  <a:txBody>
                    <a:bodyPr/>
                    <a:lstStyle/>
                    <a:p>
                      <a:pPr algn="ctr" fontAlgn="b"/>
                      <a:endParaRPr lang="en-US" sz="1000" b="1" i="0" u="none" strike="noStrike">
                        <a:solidFill>
                          <a:srgbClr val="1F1A62"/>
                        </a:solidFill>
                        <a:effectLst/>
                        <a:latin typeface="Helvetica" panose="020B0403020202020204" pitchFamily="34" charset="0"/>
                      </a:endParaRPr>
                    </a:p>
                  </a:txBody>
                  <a:tcPr marL="12679" marR="12679" marT="0" marB="0" anchor="ctr">
                    <a:solidFill>
                      <a:srgbClr val="F2F2F2"/>
                    </a:solidFill>
                  </a:tcPr>
                </a:tc>
                <a:tc>
                  <a:txBody>
                    <a:bodyPr/>
                    <a:lstStyle/>
                    <a:p>
                      <a:pPr marL="0" indent="0" algn="ctr">
                        <a:buFont typeface="Arial" panose="020B0604020202020204" pitchFamily="34" charset="0"/>
                        <a:buNone/>
                      </a:pPr>
                      <a:r>
                        <a:rPr lang="en-US" sz="2200">
                          <a:solidFill>
                            <a:srgbClr val="1F1A62"/>
                          </a:solidFill>
                          <a:latin typeface="Helvetica" panose="020B0403020202020204" pitchFamily="34" charset="0"/>
                          <a:sym typeface="Wingdings" panose="05000000000000000000" pitchFamily="2" charset="2"/>
                        </a:rPr>
                        <a:t></a:t>
                      </a:r>
                      <a:endParaRPr lang="en-US" sz="2200" b="1">
                        <a:solidFill>
                          <a:srgbClr val="1F1A62"/>
                        </a:solidFill>
                        <a:latin typeface="Helvetica" panose="020B0403020202020204" pitchFamily="34" charset="0"/>
                      </a:endParaRPr>
                    </a:p>
                  </a:txBody>
                  <a:tcPr marL="121706" marR="121706" marT="0" marB="0" anchor="ctr">
                    <a:solidFill>
                      <a:srgbClr val="F2F2F2"/>
                    </a:solidFill>
                  </a:tcPr>
                </a:tc>
                <a:tc>
                  <a:txBody>
                    <a:bodyPr/>
                    <a:lstStyle/>
                    <a:p>
                      <a:pPr marL="0" indent="0" algn="ctr">
                        <a:buFont typeface="Arial" panose="020B0604020202020204" pitchFamily="34" charset="0"/>
                        <a:buNone/>
                      </a:pPr>
                      <a:r>
                        <a:rPr lang="en-US" sz="2200">
                          <a:solidFill>
                            <a:srgbClr val="1F1A62"/>
                          </a:solidFill>
                          <a:latin typeface="Helvetica" panose="020B0403020202020204" pitchFamily="34" charset="0"/>
                          <a:sym typeface="Wingdings" panose="05000000000000000000" pitchFamily="2" charset="2"/>
                        </a:rPr>
                        <a:t></a:t>
                      </a:r>
                      <a:endParaRPr lang="en-US" sz="2200" b="1">
                        <a:solidFill>
                          <a:srgbClr val="1F1A62"/>
                        </a:solidFill>
                        <a:latin typeface="Helvetica" panose="020B0403020202020204" pitchFamily="34" charset="0"/>
                      </a:endParaRPr>
                    </a:p>
                  </a:txBody>
                  <a:tcPr marL="121706" marR="121706" marT="0" marB="0" anchor="ctr">
                    <a:solidFill>
                      <a:srgbClr val="F2F2F2"/>
                    </a:solidFill>
                  </a:tcPr>
                </a:tc>
                <a:tc>
                  <a:txBody>
                    <a:bodyPr/>
                    <a:lstStyle/>
                    <a:p>
                      <a:pPr marL="0" indent="0" algn="ctr">
                        <a:buFont typeface="Arial" panose="020B0604020202020204" pitchFamily="34" charset="0"/>
                        <a:buNone/>
                      </a:pPr>
                      <a:r>
                        <a:rPr lang="en-US" sz="1000" dirty="0">
                          <a:solidFill>
                            <a:srgbClr val="1F1A62"/>
                          </a:solidFill>
                          <a:latin typeface="Helvetica" panose="020B0403020202020204" pitchFamily="34" charset="0"/>
                          <a:sym typeface="Wingdings" panose="05000000000000000000" pitchFamily="2" charset="2"/>
                        </a:rPr>
                        <a:t>$4.99 / mo with limited commercials, $9.99 / mo ad-free</a:t>
                      </a:r>
                      <a:endParaRPr lang="en-US" sz="1000" b="1" dirty="0">
                        <a:solidFill>
                          <a:srgbClr val="1F1A62"/>
                        </a:solidFill>
                        <a:latin typeface="Helvetica" panose="020B0403020202020204" pitchFamily="34" charset="0"/>
                      </a:endParaRPr>
                    </a:p>
                  </a:txBody>
                  <a:tcPr marL="121706" marR="121706" marT="0" marB="0" anchor="ctr">
                    <a:solidFill>
                      <a:srgbClr val="F2F2F2"/>
                    </a:solidFill>
                  </a:tcPr>
                </a:tc>
                <a:tc>
                  <a:txBody>
                    <a:bodyPr/>
                    <a:lstStyle/>
                    <a:p>
                      <a:pPr marL="0" indent="0" algn="ctr">
                        <a:buFont typeface="Arial" panose="020B0604020202020204" pitchFamily="34" charset="0"/>
                        <a:buNone/>
                      </a:pPr>
                      <a:r>
                        <a:rPr lang="en-US" sz="1700" b="0" dirty="0">
                          <a:solidFill>
                            <a:srgbClr val="1F1A62"/>
                          </a:solidFill>
                          <a:latin typeface="Helvetica" panose="020B0403020202020204" pitchFamily="34" charset="0"/>
                        </a:rPr>
                        <a:t>42MM**</a:t>
                      </a:r>
                    </a:p>
                  </a:txBody>
                  <a:tcPr marL="121706" marR="121706" marT="0" marB="0" anchor="ctr">
                    <a:solidFill>
                      <a:srgbClr val="F2F2F2"/>
                    </a:solidFill>
                  </a:tcPr>
                </a:tc>
                <a:tc>
                  <a:txBody>
                    <a:bodyPr/>
                    <a:lstStyle/>
                    <a:p>
                      <a:pPr marL="0" indent="0" algn="l">
                        <a:buFont typeface="Arial" panose="020B0604020202020204" pitchFamily="34" charset="0"/>
                        <a:buNone/>
                      </a:pPr>
                      <a:r>
                        <a:rPr lang="en-US" sz="1100" kern="1200" dirty="0">
                          <a:solidFill>
                            <a:srgbClr val="1F1A62"/>
                          </a:solidFill>
                          <a:latin typeface="Helvetica" panose="020B0403020202020204" pitchFamily="34" charset="0"/>
                          <a:ea typeface="+mn-ea"/>
                          <a:cs typeface="+mn-cs"/>
                        </a:rPr>
                        <a:t>Formerly CBS All Access, Paramount+ offers a unique combination of on-demand streaming shows &amp; movies, alongside live sports &amp; local CBS broadcast stations.</a:t>
                      </a:r>
                    </a:p>
                  </a:txBody>
                  <a:tcPr marL="121706" marR="121706" marT="0" marB="0" anchor="ctr">
                    <a:solidFill>
                      <a:srgbClr val="F2F2F2"/>
                    </a:solidFill>
                  </a:tcPr>
                </a:tc>
                <a:extLst>
                  <a:ext uri="{0D108BD9-81ED-4DB2-BD59-A6C34878D82A}">
                    <a16:rowId xmlns:a16="http://schemas.microsoft.com/office/drawing/2014/main" val="10003"/>
                  </a:ext>
                </a:extLst>
              </a:tr>
              <a:tr h="838200">
                <a:tc>
                  <a:txBody>
                    <a:bodyPr/>
                    <a:lstStyle/>
                    <a:p>
                      <a:pPr algn="ctr" fontAlgn="b"/>
                      <a:endParaRPr lang="en-US" sz="1000" b="1" i="0" u="none" strike="noStrike">
                        <a:solidFill>
                          <a:srgbClr val="1F1A62"/>
                        </a:solidFill>
                        <a:effectLst/>
                        <a:latin typeface="Helvetica" panose="020B0403020202020204" pitchFamily="34" charset="0"/>
                      </a:endParaRPr>
                    </a:p>
                  </a:txBody>
                  <a:tcPr marL="12679" marR="12679" marT="0" marB="0" anchor="ctr">
                    <a:solidFill>
                      <a:srgbClr val="CCECE4"/>
                    </a:solidFill>
                  </a:tcPr>
                </a:tc>
                <a:tc>
                  <a:txBody>
                    <a:bodyPr/>
                    <a:lstStyle/>
                    <a:p>
                      <a:pPr marL="0" indent="0" algn="ctr" defTabSz="457062" rtl="0" eaLnBrk="1" latinLnBrk="0" hangingPunct="1">
                        <a:buFont typeface="Arial" panose="020B0604020202020204" pitchFamily="34" charset="0"/>
                        <a:buNone/>
                      </a:pPr>
                      <a:r>
                        <a:rPr lang="en-US" sz="2200">
                          <a:solidFill>
                            <a:srgbClr val="1F1A62"/>
                          </a:solidFill>
                          <a:latin typeface="Helvetica" panose="020B0403020202020204" pitchFamily="34" charset="0"/>
                          <a:sym typeface="Wingdings" panose="05000000000000000000" pitchFamily="2" charset="2"/>
                        </a:rPr>
                        <a:t></a:t>
                      </a:r>
                      <a:endParaRPr lang="en-US" sz="2200" b="1" kern="1200">
                        <a:solidFill>
                          <a:srgbClr val="1F1A62"/>
                        </a:solidFill>
                        <a:latin typeface="Helvetica" panose="020B0403020202020204" pitchFamily="34" charset="0"/>
                        <a:ea typeface="+mn-ea"/>
                        <a:cs typeface="+mn-cs"/>
                      </a:endParaRPr>
                    </a:p>
                  </a:txBody>
                  <a:tcPr marL="121706" marR="121706" marT="0" marB="0" anchor="ctr">
                    <a:solidFill>
                      <a:srgbClr val="CCECE4"/>
                    </a:solidFill>
                  </a:tcPr>
                </a:tc>
                <a:tc>
                  <a:txBody>
                    <a:bodyPr/>
                    <a:lstStyle/>
                    <a:p>
                      <a:pPr marL="0" indent="0" algn="ctr" defTabSz="457062" rtl="0" eaLnBrk="1" latinLnBrk="0" hangingPunct="1">
                        <a:buFont typeface="Arial" panose="020B0604020202020204" pitchFamily="34" charset="0"/>
                        <a:buNone/>
                      </a:pPr>
                      <a:r>
                        <a:rPr lang="en-US" sz="2200">
                          <a:solidFill>
                            <a:srgbClr val="1F1A62"/>
                          </a:solidFill>
                          <a:latin typeface="Helvetica" panose="020B0403020202020204" pitchFamily="34" charset="0"/>
                          <a:sym typeface="Wingdings" panose="05000000000000000000" pitchFamily="2" charset="2"/>
                        </a:rPr>
                        <a:t></a:t>
                      </a:r>
                      <a:endParaRPr lang="en-US" sz="2200" b="1" kern="1200">
                        <a:solidFill>
                          <a:srgbClr val="1F1A62"/>
                        </a:solidFill>
                        <a:latin typeface="Helvetica" panose="020B0403020202020204" pitchFamily="34" charset="0"/>
                        <a:ea typeface="+mn-ea"/>
                        <a:cs typeface="+mn-cs"/>
                      </a:endParaRPr>
                    </a:p>
                  </a:txBody>
                  <a:tcPr marL="121706" marR="121706" marT="0" marB="0" anchor="ctr">
                    <a:solidFill>
                      <a:srgbClr val="CCECE4"/>
                    </a:solidFill>
                  </a:tcPr>
                </a:tc>
                <a:tc>
                  <a:txBody>
                    <a:bodyPr/>
                    <a:lstStyle/>
                    <a:p>
                      <a:pPr marL="0" indent="0" algn="ctr" defTabSz="457062" rtl="0" eaLnBrk="1" latinLnBrk="0" hangingPunct="1">
                        <a:buFont typeface="Arial" panose="020B0604020202020204" pitchFamily="34" charset="0"/>
                        <a:buNone/>
                      </a:pPr>
                      <a:r>
                        <a:rPr lang="en-US" sz="1000" b="0" kern="1200" dirty="0">
                          <a:solidFill>
                            <a:srgbClr val="1F1A62"/>
                          </a:solidFill>
                          <a:latin typeface="Helvetica" panose="020B0403020202020204" pitchFamily="34" charset="0"/>
                          <a:ea typeface="+mn-ea"/>
                          <a:cs typeface="+mn-cs"/>
                        </a:rPr>
                        <a:t>Purchase movies and TV shows ($1.99 - $29.99),</a:t>
                      </a:r>
                    </a:p>
                    <a:p>
                      <a:pPr marL="0" indent="0" algn="ctr" defTabSz="457062" rtl="0" eaLnBrk="1" latinLnBrk="0" hangingPunct="1">
                        <a:buFont typeface="Arial" panose="020B0604020202020204" pitchFamily="34" charset="0"/>
                        <a:buNone/>
                      </a:pPr>
                      <a:r>
                        <a:rPr lang="en-US" sz="1000" b="0" kern="1200" dirty="0">
                          <a:solidFill>
                            <a:srgbClr val="1F1A62"/>
                          </a:solidFill>
                          <a:latin typeface="Helvetica" panose="020B0403020202020204" pitchFamily="34" charset="0"/>
                          <a:ea typeface="+mn-ea"/>
                          <a:cs typeface="+mn-cs"/>
                        </a:rPr>
                        <a:t>Rent movies ($0.99 - $19.99)</a:t>
                      </a:r>
                    </a:p>
                  </a:txBody>
                  <a:tcPr marL="121706" marR="121706" marT="0" marB="0" anchor="ctr">
                    <a:solidFill>
                      <a:srgbClr val="CCECE4"/>
                    </a:solidFill>
                  </a:tcPr>
                </a:tc>
                <a:tc>
                  <a:txBody>
                    <a:bodyPr/>
                    <a:lstStyle/>
                    <a:p>
                      <a:pPr marL="0" indent="0" algn="ctr" defTabSz="457062" rtl="0" eaLnBrk="1" latinLnBrk="0" hangingPunct="1">
                        <a:buFont typeface="Arial" panose="020B0604020202020204" pitchFamily="34" charset="0"/>
                        <a:buNone/>
                      </a:pPr>
                      <a:r>
                        <a:rPr lang="en-US" sz="1700" b="0" kern="1200" dirty="0">
                          <a:solidFill>
                            <a:srgbClr val="1F1A62"/>
                          </a:solidFill>
                          <a:latin typeface="Helvetica" panose="020B0403020202020204" pitchFamily="34" charset="0"/>
                          <a:ea typeface="+mn-ea"/>
                          <a:cs typeface="+mn-cs"/>
                        </a:rPr>
                        <a:t>N/A</a:t>
                      </a:r>
                    </a:p>
                  </a:txBody>
                  <a:tcPr marL="121706" marR="121706" marT="0" marB="0" anchor="ctr">
                    <a:solidFill>
                      <a:srgbClr val="CCECE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1F1A62"/>
                          </a:solidFill>
                          <a:latin typeface="Helvetica" panose="020B0403020202020204" pitchFamily="34" charset="0"/>
                          <a:sym typeface="Roboto"/>
                        </a:rPr>
                        <a:t>A Fandango Media owned publisher, VUDU distributes full-length movies on OTT CTV via an ad-supported model.</a:t>
                      </a:r>
                    </a:p>
                  </a:txBody>
                  <a:tcPr marL="121706" marR="121706" marT="0" marB="0" anchor="ctr">
                    <a:solidFill>
                      <a:srgbClr val="CCECE4"/>
                    </a:solidFill>
                  </a:tcPr>
                </a:tc>
                <a:extLst>
                  <a:ext uri="{0D108BD9-81ED-4DB2-BD59-A6C34878D82A}">
                    <a16:rowId xmlns:a16="http://schemas.microsoft.com/office/drawing/2014/main" val="3611300272"/>
                  </a:ext>
                </a:extLst>
              </a:tr>
              <a:tr h="838200">
                <a:tc>
                  <a:txBody>
                    <a:bodyPr/>
                    <a:lstStyle/>
                    <a:p>
                      <a:pPr algn="ctr" fontAlgn="b"/>
                      <a:endParaRPr lang="en-US" sz="1000" b="1" i="0" u="none" strike="noStrike">
                        <a:solidFill>
                          <a:srgbClr val="1F1A62"/>
                        </a:solidFill>
                        <a:effectLst/>
                        <a:latin typeface="Helvetica" panose="020B0403020202020204" pitchFamily="34" charset="0"/>
                      </a:endParaRPr>
                    </a:p>
                  </a:txBody>
                  <a:tcPr marL="12679" marR="12679"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a:solidFill>
                            <a:srgbClr val="1F1A62"/>
                          </a:solidFill>
                          <a:latin typeface="Helvetica" panose="020B0403020202020204" pitchFamily="34" charset="0"/>
                          <a:sym typeface="Wingdings" panose="05000000000000000000" pitchFamily="2" charset="2"/>
                        </a:rPr>
                        <a:t></a:t>
                      </a:r>
                      <a:endParaRPr lang="en-US" sz="2200" b="1">
                        <a:solidFill>
                          <a:srgbClr val="1F1A62"/>
                        </a:solidFill>
                        <a:latin typeface="Helvetica" panose="020B0403020202020204" pitchFamily="34" charset="0"/>
                      </a:endParaRPr>
                    </a:p>
                  </a:txBody>
                  <a:tcPr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a:solidFill>
                            <a:srgbClr val="1F1A62"/>
                          </a:solidFill>
                          <a:latin typeface="Helvetica" panose="020B0403020202020204" pitchFamily="34" charset="0"/>
                          <a:sym typeface="Wingdings" panose="05000000000000000000" pitchFamily="2" charset="2"/>
                        </a:rPr>
                        <a:t></a:t>
                      </a:r>
                      <a:endParaRPr lang="en-US" sz="2200" b="1">
                        <a:solidFill>
                          <a:srgbClr val="1F1A62"/>
                        </a:solidFill>
                        <a:latin typeface="Helvetica" panose="020B0403020202020204" pitchFamily="34" charset="0"/>
                      </a:endParaRPr>
                    </a:p>
                  </a:txBody>
                  <a:tcPr marT="0" marB="0" anchor="ctr">
                    <a:solidFill>
                      <a:srgbClr val="F2F2F2"/>
                    </a:solidFill>
                  </a:tcPr>
                </a:tc>
                <a:tc>
                  <a:txBody>
                    <a:bodyPr/>
                    <a:lstStyle/>
                    <a:p>
                      <a:pPr marL="0" indent="0" algn="ctr">
                        <a:buFont typeface="Arial" panose="020B0604020202020204" pitchFamily="34" charset="0"/>
                        <a:buNone/>
                      </a:pPr>
                      <a:r>
                        <a:rPr lang="en-US" sz="1000" kern="1200" dirty="0">
                          <a:solidFill>
                            <a:srgbClr val="1F1A62"/>
                          </a:solidFill>
                          <a:latin typeface="Helvetica" panose="020B0403020202020204" pitchFamily="34" charset="0"/>
                          <a:ea typeface="+mn-ea"/>
                          <a:cs typeface="+mn-cs"/>
                        </a:rPr>
                        <a:t>Free with commercials, </a:t>
                      </a:r>
                    </a:p>
                    <a:p>
                      <a:pPr marL="0" indent="0" algn="ctr">
                        <a:buFont typeface="Arial" panose="020B0604020202020204" pitchFamily="34" charset="0"/>
                        <a:buNone/>
                      </a:pPr>
                      <a:r>
                        <a:rPr lang="en-US" sz="1000" kern="1200" dirty="0">
                          <a:solidFill>
                            <a:srgbClr val="1F1A62"/>
                          </a:solidFill>
                          <a:latin typeface="Helvetica" panose="020B0403020202020204" pitchFamily="34" charset="0"/>
                          <a:ea typeface="+mn-ea"/>
                          <a:cs typeface="+mn-cs"/>
                        </a:rPr>
                        <a:t>3 paid tiers: $7.99, $9.99, $14.99 / mo – premium ad-free; higher tiers offer more features, i.e., ability to stream on multiple devices at once, access to offline viewing, HD viewing options, etc.</a:t>
                      </a:r>
                    </a:p>
                  </a:txBody>
                  <a:tcPr marT="0" marB="0" anchor="ctr">
                    <a:solidFill>
                      <a:srgbClr val="F2F2F2"/>
                    </a:solidFill>
                  </a:tcPr>
                </a:tc>
                <a:tc>
                  <a:txBody>
                    <a:bodyPr/>
                    <a:lstStyle/>
                    <a:p>
                      <a:pPr marL="0" indent="0" algn="ctr">
                        <a:buFont typeface="Arial" panose="020B0604020202020204" pitchFamily="34" charset="0"/>
                        <a:buNone/>
                      </a:pPr>
                      <a:r>
                        <a:rPr lang="en-US" sz="1700" kern="1200" dirty="0">
                          <a:solidFill>
                            <a:srgbClr val="1F1A62"/>
                          </a:solidFill>
                          <a:latin typeface="Helvetica" panose="020B0403020202020204" pitchFamily="34" charset="0"/>
                          <a:ea typeface="+mn-ea"/>
                          <a:cs typeface="+mn-cs"/>
                        </a:rPr>
                        <a:t>5MM***</a:t>
                      </a:r>
                    </a:p>
                  </a:txBody>
                  <a:tcPr marT="0" marB="0"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1F1A62"/>
                          </a:solidFill>
                          <a:latin typeface="Helvetica" panose="020B0403020202020204" pitchFamily="34" charset="0"/>
                          <a:sym typeface="Roboto"/>
                        </a:rPr>
                        <a:t>Focused on streaming anime, manga and drama.</a:t>
                      </a:r>
                      <a:endParaRPr lang="en-US" sz="1100" kern="1200" dirty="0">
                        <a:solidFill>
                          <a:srgbClr val="1F1A62"/>
                        </a:solidFill>
                        <a:latin typeface="Helvetica" panose="020B0403020202020204" pitchFamily="34" charset="0"/>
                        <a:ea typeface="+mn-ea"/>
                        <a:cs typeface="+mn-cs"/>
                      </a:endParaRPr>
                    </a:p>
                  </a:txBody>
                  <a:tcPr marL="121706" marR="121706" marT="0" marB="0" anchor="ctr">
                    <a:solidFill>
                      <a:srgbClr val="F2F2F2"/>
                    </a:solidFill>
                  </a:tcPr>
                </a:tc>
                <a:extLst>
                  <a:ext uri="{0D108BD9-81ED-4DB2-BD59-A6C34878D82A}">
                    <a16:rowId xmlns:a16="http://schemas.microsoft.com/office/drawing/2014/main" val="1490181759"/>
                  </a:ext>
                </a:extLst>
              </a:tr>
            </a:tbl>
          </a:graphicData>
        </a:graphic>
      </p:graphicFrame>
      <p:pic>
        <p:nvPicPr>
          <p:cNvPr id="18" name="Picture 17">
            <a:extLst>
              <a:ext uri="{FF2B5EF4-FFF2-40B4-BE49-F238E27FC236}">
                <a16:creationId xmlns:a16="http://schemas.microsoft.com/office/drawing/2014/main" id="{9AC9BEB8-92AC-4FC1-9E0A-0CDE709139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1527" y="4487927"/>
            <a:ext cx="1044709" cy="470698"/>
          </a:xfrm>
          <a:prstGeom prst="rect">
            <a:avLst/>
          </a:prstGeom>
        </p:spPr>
      </p:pic>
      <p:pic>
        <p:nvPicPr>
          <p:cNvPr id="12" name="Picture 4" descr="Branding – Hulu Press">
            <a:extLst>
              <a:ext uri="{FF2B5EF4-FFF2-40B4-BE49-F238E27FC236}">
                <a16:creationId xmlns:a16="http://schemas.microsoft.com/office/drawing/2014/main" id="{10D40EB8-2FA1-44D3-9E0A-020EF56FD2C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283" y="2471621"/>
            <a:ext cx="1359197" cy="7220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crunchyroll logo">
            <a:extLst>
              <a:ext uri="{FF2B5EF4-FFF2-40B4-BE49-F238E27FC236}">
                <a16:creationId xmlns:a16="http://schemas.microsoft.com/office/drawing/2014/main" id="{6B716982-0340-4DFD-8860-A1EE8E232DD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817" y="5288358"/>
            <a:ext cx="1404129" cy="5522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3">
            <a:extLst>
              <a:ext uri="{FF2B5EF4-FFF2-40B4-BE49-F238E27FC236}">
                <a16:creationId xmlns:a16="http://schemas.microsoft.com/office/drawing/2014/main" id="{2ECB325F-56B3-4B5B-908C-9BAF5EBDF632}"/>
              </a:ext>
            </a:extLst>
          </p:cNvPr>
          <p:cNvSpPr txBox="1">
            <a:spLocks/>
          </p:cNvSpPr>
          <p:nvPr/>
        </p:nvSpPr>
        <p:spPr>
          <a:xfrm>
            <a:off x="455622" y="6143969"/>
            <a:ext cx="11740140" cy="423631"/>
          </a:xfrm>
          <a:prstGeom prst="rect">
            <a:avLst/>
          </a:prstGeom>
        </p:spPr>
        <p:txBody>
          <a:bodyPr vert="horz">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7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Adweek, Android Authority, ARS </a:t>
            </a:r>
            <a:r>
              <a:rPr kumimoji="0" lang="en-US" altLang="en-US" sz="700" b="0"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Technica</a:t>
            </a:r>
            <a:r>
              <a:rPr kumimoji="0" lang="en-US" altLang="en-US" sz="7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CNBC, CNET, CNN, Consumer Reports, Deadline, </a:t>
            </a:r>
            <a:r>
              <a:rPr kumimoji="0" lang="en-US" altLang="en-US" sz="700" b="0"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Digiday</a:t>
            </a:r>
            <a:r>
              <a:rPr kumimoji="0" lang="en-US" altLang="en-US" sz="7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Fierce Video, Forbes, Fox Business, MediaPost, Media Play News, Motley Fool, New York Times, Next TV, PC Mag, Tech Crunch, The Verge, TheWrap, Variety. Kagan, </a:t>
            </a:r>
            <a:r>
              <a:rPr kumimoji="0" lang="en-US" alt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mn-cs"/>
              </a:rPr>
              <a:t>S&amp;P Global Market Intelligence </a:t>
            </a:r>
            <a:r>
              <a:rPr kumimoji="0" lang="en-US" altLang="en-US" sz="7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2021. Please note above is based on most recent available information as of 9/10/21. *U.S. only. **Note: ViacomCBS does not breakout subscription projections between Paramount+ (formerly CBS All Access), Showtime OTT and BET+ in their financial reporting nor will they be breaking out domestic vs. international subscriber figures or projections moving forward. ***Reflects paid subscribers.</a:t>
            </a:r>
          </a:p>
        </p:txBody>
      </p:sp>
      <p:pic>
        <p:nvPicPr>
          <p:cNvPr id="1026" name="Picture 2" descr="Paramount+ Launch Date Officially Announced | HD Report">
            <a:extLst>
              <a:ext uri="{FF2B5EF4-FFF2-40B4-BE49-F238E27FC236}">
                <a16:creationId xmlns:a16="http://schemas.microsoft.com/office/drawing/2014/main" id="{35CE7650-FDE5-4860-8456-1892F7B8816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2038" y="3429412"/>
            <a:ext cx="1123686" cy="69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82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84838C-25E6-4D74-ADC4-AA19031239AF}"/>
              </a:ext>
            </a:extLst>
          </p:cNvPr>
          <p:cNvSpPr/>
          <p:nvPr/>
        </p:nvSpPr>
        <p:spPr>
          <a:xfrm>
            <a:off x="-21518" y="1716944"/>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0736078-20D3-4A8F-82BC-C28626684D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98FD423F-E3C4-45CA-B7C7-EC122DD13FB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73B9F540-ABF1-40E2-87C0-0B6996C62F19}"/>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62FA742B-6757-4E1D-99B6-AE078F08FE9D}"/>
              </a:ext>
            </a:extLst>
          </p:cNvPr>
          <p:cNvSpPr txBox="1"/>
          <p:nvPr/>
        </p:nvSpPr>
        <p:spPr>
          <a:xfrm>
            <a:off x="141390" y="435843"/>
            <a:ext cx="11952253" cy="954107"/>
          </a:xfrm>
          <a:prstGeom prst="rect">
            <a:avLst/>
          </a:prstGeom>
          <a:noFill/>
        </p:spPr>
        <p:txBody>
          <a:bodyPr wrap="square" rtlCol="0">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Ad-supported streaming services are emerging as strong competition to paid services</a:t>
            </a:r>
          </a:p>
        </p:txBody>
      </p:sp>
      <p:graphicFrame>
        <p:nvGraphicFramePr>
          <p:cNvPr id="15" name="Table 14">
            <a:extLst>
              <a:ext uri="{FF2B5EF4-FFF2-40B4-BE49-F238E27FC236}">
                <a16:creationId xmlns:a16="http://schemas.microsoft.com/office/drawing/2014/main" id="{BBF1B5B3-6F31-44A2-8526-9CB8C6C6A840}"/>
              </a:ext>
            </a:extLst>
          </p:cNvPr>
          <p:cNvGraphicFramePr>
            <a:graphicFrameLocks noGrp="1"/>
          </p:cNvGraphicFramePr>
          <p:nvPr/>
        </p:nvGraphicFramePr>
        <p:xfrm>
          <a:off x="289147" y="1891023"/>
          <a:ext cx="11613706" cy="4115199"/>
        </p:xfrm>
        <a:graphic>
          <a:graphicData uri="http://schemas.openxmlformats.org/drawingml/2006/table">
            <a:tbl>
              <a:tblPr firstRow="1" bandRow="1">
                <a:tableStyleId>{93296810-A885-4BE3-A3E7-6D5BEEA58F35}</a:tableStyleId>
              </a:tblPr>
              <a:tblGrid>
                <a:gridCol w="1722748">
                  <a:extLst>
                    <a:ext uri="{9D8B030D-6E8A-4147-A177-3AD203B41FA5}">
                      <a16:colId xmlns:a16="http://schemas.microsoft.com/office/drawing/2014/main" val="20000"/>
                    </a:ext>
                  </a:extLst>
                </a:gridCol>
                <a:gridCol w="1364283">
                  <a:extLst>
                    <a:ext uri="{9D8B030D-6E8A-4147-A177-3AD203B41FA5}">
                      <a16:colId xmlns:a16="http://schemas.microsoft.com/office/drawing/2014/main" val="20001"/>
                    </a:ext>
                  </a:extLst>
                </a:gridCol>
                <a:gridCol w="1549786">
                  <a:extLst>
                    <a:ext uri="{9D8B030D-6E8A-4147-A177-3AD203B41FA5}">
                      <a16:colId xmlns:a16="http://schemas.microsoft.com/office/drawing/2014/main" val="20002"/>
                    </a:ext>
                  </a:extLst>
                </a:gridCol>
                <a:gridCol w="1478852">
                  <a:extLst>
                    <a:ext uri="{9D8B030D-6E8A-4147-A177-3AD203B41FA5}">
                      <a16:colId xmlns:a16="http://schemas.microsoft.com/office/drawing/2014/main" val="20003"/>
                    </a:ext>
                  </a:extLst>
                </a:gridCol>
                <a:gridCol w="1658946">
                  <a:extLst>
                    <a:ext uri="{9D8B030D-6E8A-4147-A177-3AD203B41FA5}">
                      <a16:colId xmlns:a16="http://schemas.microsoft.com/office/drawing/2014/main" val="20004"/>
                    </a:ext>
                  </a:extLst>
                </a:gridCol>
                <a:gridCol w="3839091">
                  <a:extLst>
                    <a:ext uri="{9D8B030D-6E8A-4147-A177-3AD203B41FA5}">
                      <a16:colId xmlns:a16="http://schemas.microsoft.com/office/drawing/2014/main" val="20011"/>
                    </a:ext>
                  </a:extLst>
                </a:gridCol>
              </a:tblGrid>
              <a:tr h="392104">
                <a:tc>
                  <a:txBody>
                    <a:bodyPr/>
                    <a:lstStyle/>
                    <a:p>
                      <a:pPr algn="ctr"/>
                      <a:r>
                        <a:rPr lang="en-US" sz="900" kern="1200">
                          <a:solidFill>
                            <a:schemeClr val="bg1"/>
                          </a:solidFill>
                          <a:latin typeface="Helvetica" panose="020B0403020202020204" pitchFamily="34" charset="0"/>
                        </a:rPr>
                        <a:t>Vendor</a:t>
                      </a:r>
                      <a:endParaRPr lang="en-US" sz="900" b="1" kern="1200">
                        <a:solidFill>
                          <a:schemeClr val="bg1"/>
                        </a:solidFill>
                        <a:latin typeface="Helvetica" panose="020B0403020202020204" pitchFamily="34" charset="0"/>
                        <a:ea typeface="+mn-ea"/>
                        <a:cs typeface="+mn-cs"/>
                      </a:endParaRPr>
                    </a:p>
                  </a:txBody>
                  <a:tcPr marL="121706" marR="121706" marT="41564" marB="41564" anchor="ctr">
                    <a:solidFill>
                      <a:srgbClr val="E84A99"/>
                    </a:solidFill>
                  </a:tcPr>
                </a:tc>
                <a:tc>
                  <a:txBody>
                    <a:bodyPr/>
                    <a:lstStyle/>
                    <a:p>
                      <a:pPr marL="0" indent="0" algn="ctr">
                        <a:buFont typeface="Arial" panose="020B0604020202020204" pitchFamily="34" charset="0"/>
                        <a:buNone/>
                      </a:pPr>
                      <a:r>
                        <a:rPr lang="en-US" sz="900">
                          <a:solidFill>
                            <a:schemeClr val="bg1"/>
                          </a:solidFill>
                          <a:latin typeface="Helvetica" panose="020B0403020202020204" pitchFamily="34" charset="0"/>
                        </a:rPr>
                        <a:t>Ad Supported</a:t>
                      </a:r>
                      <a:endParaRPr lang="en-US" sz="900" b="1">
                        <a:solidFill>
                          <a:schemeClr val="bg1"/>
                        </a:solidFill>
                        <a:latin typeface="Helvetica" panose="020B0403020202020204" pitchFamily="34" charset="0"/>
                      </a:endParaRPr>
                    </a:p>
                  </a:txBody>
                  <a:tcPr marL="121706" marR="121706" marT="41564" marB="41564" anchor="ctr">
                    <a:solidFill>
                      <a:srgbClr val="E84A99"/>
                    </a:solidFill>
                  </a:tcPr>
                </a:tc>
                <a:tc>
                  <a:txBody>
                    <a:bodyPr/>
                    <a:lstStyle/>
                    <a:p>
                      <a:pPr marL="0" indent="0" algn="ctr">
                        <a:buFont typeface="Arial" panose="020B0604020202020204" pitchFamily="34" charset="0"/>
                        <a:buNone/>
                      </a:pPr>
                      <a:r>
                        <a:rPr lang="en-US" sz="900">
                          <a:solidFill>
                            <a:schemeClr val="bg1"/>
                          </a:solidFill>
                          <a:latin typeface="Helvetica" panose="020B0403020202020204" pitchFamily="34" charset="0"/>
                        </a:rPr>
                        <a:t>Non-Ad Supported</a:t>
                      </a:r>
                      <a:endParaRPr lang="en-US" sz="900" b="1">
                        <a:solidFill>
                          <a:schemeClr val="bg1"/>
                        </a:solidFill>
                        <a:latin typeface="Helvetica" panose="020B0403020202020204" pitchFamily="34" charset="0"/>
                      </a:endParaRPr>
                    </a:p>
                  </a:txBody>
                  <a:tcPr marL="121706" marR="121706" marT="41564" marB="41564" anchor="ctr">
                    <a:solidFill>
                      <a:srgbClr val="E84A99"/>
                    </a:solidFill>
                  </a:tcPr>
                </a:tc>
                <a:tc>
                  <a:txBody>
                    <a:bodyPr/>
                    <a:lstStyle/>
                    <a:p>
                      <a:pPr marL="0" indent="0" algn="ctr">
                        <a:buFont typeface="Arial" panose="020B0604020202020204" pitchFamily="34" charset="0"/>
                        <a:buNone/>
                      </a:pPr>
                      <a:r>
                        <a:rPr lang="en-US" sz="900">
                          <a:solidFill>
                            <a:schemeClr val="bg1"/>
                          </a:solidFill>
                          <a:latin typeface="Helvetica" panose="020B0403020202020204" pitchFamily="34" charset="0"/>
                        </a:rPr>
                        <a:t>Price</a:t>
                      </a:r>
                    </a:p>
                  </a:txBody>
                  <a:tcPr marL="121706" marR="121706" marT="41564" marB="41564" anchor="ctr">
                    <a:solidFill>
                      <a:srgbClr val="E84A99"/>
                    </a:solidFill>
                  </a:tcPr>
                </a:tc>
                <a:tc>
                  <a:txBody>
                    <a:bodyPr/>
                    <a:lstStyle/>
                    <a:p>
                      <a:pPr marL="0" indent="0" algn="ctr">
                        <a:buFont typeface="Arial" panose="020B0604020202020204" pitchFamily="34" charset="0"/>
                        <a:buNone/>
                      </a:pPr>
                      <a:r>
                        <a:rPr lang="en-US" sz="900">
                          <a:solidFill>
                            <a:schemeClr val="bg1"/>
                          </a:solidFill>
                          <a:latin typeface="Helvetica" panose="020B0403020202020204" pitchFamily="34" charset="0"/>
                        </a:rPr>
                        <a:t>Audience Size</a:t>
                      </a:r>
                      <a:endParaRPr lang="en-US" sz="900" b="1">
                        <a:solidFill>
                          <a:schemeClr val="bg1"/>
                        </a:solidFill>
                        <a:latin typeface="Helvetica" panose="020B0403020202020204" pitchFamily="34" charset="0"/>
                      </a:endParaRPr>
                    </a:p>
                  </a:txBody>
                  <a:tcPr marL="121706" marR="121706" marT="41564" marB="41564" anchor="ctr">
                    <a:solidFill>
                      <a:srgbClr val="E84A99"/>
                    </a:solidFill>
                  </a:tcPr>
                </a:tc>
                <a:tc>
                  <a:txBody>
                    <a:bodyPr/>
                    <a:lstStyle/>
                    <a:p>
                      <a:pPr marL="0" indent="0" algn="ctr">
                        <a:buFont typeface="Arial" panose="020B0604020202020204" pitchFamily="34" charset="0"/>
                        <a:buNone/>
                      </a:pPr>
                      <a:r>
                        <a:rPr lang="en-US" sz="900">
                          <a:solidFill>
                            <a:schemeClr val="bg1"/>
                          </a:solidFill>
                          <a:latin typeface="Helvetica" panose="020B0403020202020204" pitchFamily="34" charset="0"/>
                        </a:rPr>
                        <a:t>Overview</a:t>
                      </a:r>
                      <a:endParaRPr lang="en-US" sz="900" b="1">
                        <a:solidFill>
                          <a:schemeClr val="bg1"/>
                        </a:solidFill>
                        <a:latin typeface="Helvetica" panose="020B0403020202020204" pitchFamily="34" charset="0"/>
                      </a:endParaRPr>
                    </a:p>
                  </a:txBody>
                  <a:tcPr marL="121706" marR="121706" marT="41564" marB="41564" anchor="ctr">
                    <a:solidFill>
                      <a:srgbClr val="E84A99"/>
                    </a:solidFill>
                  </a:tcPr>
                </a:tc>
                <a:extLst>
                  <a:ext uri="{0D108BD9-81ED-4DB2-BD59-A6C34878D82A}">
                    <a16:rowId xmlns:a16="http://schemas.microsoft.com/office/drawing/2014/main" val="10000"/>
                  </a:ext>
                </a:extLst>
              </a:tr>
              <a:tr h="572502">
                <a:tc>
                  <a:txBody>
                    <a:bodyPr/>
                    <a:lstStyle/>
                    <a:p>
                      <a:pPr algn="ctr" fontAlgn="b"/>
                      <a:endParaRPr lang="en-US" sz="700" b="1" i="0" u="none" strike="noStrike">
                        <a:solidFill>
                          <a:srgbClr val="1F1A62"/>
                        </a:solidFill>
                        <a:effectLst/>
                        <a:latin typeface="Helvetica" panose="020B0403020202020204" pitchFamily="34" charset="0"/>
                      </a:endParaRPr>
                    </a:p>
                  </a:txBody>
                  <a:tcPr marL="12679" marR="12679" marT="0" marB="0" anchor="ctr">
                    <a:solidFill>
                      <a:srgbClr val="F9CFE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solidFill>
                            <a:srgbClr val="1F1A62"/>
                          </a:solidFill>
                          <a:latin typeface="Helvetica" panose="020B0403020202020204" pitchFamily="34" charset="0"/>
                          <a:sym typeface="Wingdings" panose="05000000000000000000" pitchFamily="2" charset="2"/>
                        </a:rPr>
                        <a:t></a:t>
                      </a:r>
                      <a:endParaRPr lang="en-US" sz="1600" b="1">
                        <a:solidFill>
                          <a:srgbClr val="1F1A62"/>
                        </a:solidFill>
                        <a:latin typeface="Helvetica" panose="020B0403020202020204" pitchFamily="34" charset="0"/>
                      </a:endParaRPr>
                    </a:p>
                  </a:txBody>
                  <a:tcPr marL="121706" marR="121706" marT="0" marB="0" anchor="ctr">
                    <a:solidFill>
                      <a:srgbClr val="F9CFE4"/>
                    </a:solidFill>
                  </a:tcPr>
                </a:tc>
                <a:tc>
                  <a:txBody>
                    <a:bodyPr/>
                    <a:lstStyle/>
                    <a:p>
                      <a:pPr marL="0" indent="0" algn="ctr">
                        <a:buFont typeface="Arial" panose="020B0604020202020204" pitchFamily="34" charset="0"/>
                        <a:buNone/>
                      </a:pPr>
                      <a:endParaRPr lang="en-US" sz="700" b="1">
                        <a:solidFill>
                          <a:srgbClr val="1F1A62"/>
                        </a:solidFill>
                        <a:latin typeface="Helvetica" panose="020B0403020202020204" pitchFamily="34" charset="0"/>
                      </a:endParaRPr>
                    </a:p>
                  </a:txBody>
                  <a:tcPr marL="121706" marR="121706" marT="0" marB="0" anchor="ctr">
                    <a:solidFill>
                      <a:srgbClr val="F9CFE4"/>
                    </a:solidFill>
                  </a:tcPr>
                </a:tc>
                <a:tc>
                  <a:txBody>
                    <a:bodyPr/>
                    <a:lstStyle/>
                    <a:p>
                      <a:pPr marL="0" indent="0" algn="ctr">
                        <a:buFont typeface="Arial" panose="020B0604020202020204" pitchFamily="34" charset="0"/>
                        <a:buNone/>
                      </a:pPr>
                      <a:r>
                        <a:rPr lang="en-US" sz="1500" b="0" dirty="0">
                          <a:solidFill>
                            <a:srgbClr val="1F1A62"/>
                          </a:solidFill>
                          <a:latin typeface="Helvetica" panose="020B0403020202020204" pitchFamily="34" charset="0"/>
                        </a:rPr>
                        <a:t>Free</a:t>
                      </a:r>
                      <a:endParaRPr lang="en-US" sz="1500" kern="1200" dirty="0">
                        <a:solidFill>
                          <a:srgbClr val="1F1A62"/>
                        </a:solidFill>
                        <a:latin typeface="Helvetica" panose="020B0403020202020204" pitchFamily="34" charset="0"/>
                        <a:ea typeface="+mn-ea"/>
                        <a:cs typeface="+mn-cs"/>
                      </a:endParaRPr>
                    </a:p>
                  </a:txBody>
                  <a:tcPr marL="121706" marR="121706" marT="0" marB="0" anchor="ctr">
                    <a:solidFill>
                      <a:srgbClr val="F9CFE4"/>
                    </a:solidFill>
                  </a:tcPr>
                </a:tc>
                <a:tc>
                  <a:txBody>
                    <a:bodyPr/>
                    <a:lstStyle/>
                    <a:p>
                      <a:pPr marL="0" indent="0" algn="ctr">
                        <a:buFont typeface="Arial" panose="020B0604020202020204" pitchFamily="34" charset="0"/>
                        <a:buNone/>
                      </a:pPr>
                      <a:r>
                        <a:rPr lang="en-US" sz="1500" kern="1200" dirty="0">
                          <a:solidFill>
                            <a:srgbClr val="1F1A62"/>
                          </a:solidFill>
                          <a:latin typeface="Helvetica" panose="020B0403020202020204" pitchFamily="34" charset="0"/>
                          <a:ea typeface="+mn-ea"/>
                          <a:cs typeface="+mn-cs"/>
                        </a:rPr>
                        <a:t>52MM</a:t>
                      </a:r>
                    </a:p>
                  </a:txBody>
                  <a:tcPr marL="121706" marR="121706" marT="0" marB="0" anchor="ctr">
                    <a:solidFill>
                      <a:srgbClr val="F9CFE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solidFill>
                            <a:srgbClr val="1F1A62"/>
                          </a:solidFill>
                          <a:latin typeface="Helvetica" panose="020B0403020202020204" pitchFamily="34" charset="0"/>
                          <a:sym typeface="Roboto"/>
                        </a:rPr>
                        <a:t>Although Pluto TV started mainly with video content curated from around the web, the service has been expanding its repertory since being acquired by Viacom/CBS.</a:t>
                      </a:r>
                    </a:p>
                  </a:txBody>
                  <a:tcPr marL="121706" marR="121706" marT="0" marB="0" anchor="ctr">
                    <a:solidFill>
                      <a:srgbClr val="F9CFE4"/>
                    </a:solidFill>
                  </a:tcPr>
                </a:tc>
                <a:extLst>
                  <a:ext uri="{0D108BD9-81ED-4DB2-BD59-A6C34878D82A}">
                    <a16:rowId xmlns:a16="http://schemas.microsoft.com/office/drawing/2014/main" val="10003"/>
                  </a:ext>
                </a:extLst>
              </a:tr>
              <a:tr h="914400">
                <a:tc>
                  <a:txBody>
                    <a:bodyPr/>
                    <a:lstStyle/>
                    <a:p>
                      <a:pPr algn="ctr" fontAlgn="b"/>
                      <a:endParaRPr lang="en-US" sz="700" b="1" i="0" u="none" strike="noStrike">
                        <a:solidFill>
                          <a:srgbClr val="1F1A62"/>
                        </a:solidFill>
                        <a:effectLst/>
                        <a:latin typeface="Helvetica" panose="020B0403020202020204" pitchFamily="34" charset="0"/>
                      </a:endParaRPr>
                    </a:p>
                  </a:txBody>
                  <a:tcPr marL="12679" marR="12679" marT="0" marB="0" anchor="ctr">
                    <a:solidFill>
                      <a:srgbClr val="F4F6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solidFill>
                            <a:srgbClr val="1F1A62"/>
                          </a:solidFill>
                          <a:latin typeface="Helvetica" panose="020B0403020202020204" pitchFamily="34" charset="0"/>
                          <a:sym typeface="Wingdings" panose="05000000000000000000" pitchFamily="2" charset="2"/>
                        </a:rPr>
                        <a:t></a:t>
                      </a:r>
                      <a:endParaRPr lang="en-US" sz="1600" b="1">
                        <a:solidFill>
                          <a:srgbClr val="1F1A62"/>
                        </a:solidFill>
                        <a:latin typeface="Helvetica" panose="020B0403020202020204" pitchFamily="34" charset="0"/>
                      </a:endParaRPr>
                    </a:p>
                  </a:txBody>
                  <a:tcPr marL="121706" marR="121706" marT="0" marB="0" anchor="ctr">
                    <a:solidFill>
                      <a:srgbClr val="F4F6FA"/>
                    </a:solidFill>
                  </a:tcPr>
                </a:tc>
                <a:tc>
                  <a:txBody>
                    <a:bodyPr/>
                    <a:lstStyle/>
                    <a:p>
                      <a:pPr marL="0" indent="0" algn="ctr">
                        <a:buFont typeface="Arial" panose="020B0604020202020204" pitchFamily="34" charset="0"/>
                        <a:buNone/>
                      </a:pPr>
                      <a:endParaRPr lang="en-US" sz="700" b="1">
                        <a:solidFill>
                          <a:srgbClr val="1F1A62"/>
                        </a:solidFill>
                        <a:latin typeface="Helvetica" panose="020B0403020202020204" pitchFamily="34" charset="0"/>
                      </a:endParaRPr>
                    </a:p>
                  </a:txBody>
                  <a:tcPr marL="121706" marR="121706" marT="0" marB="0" anchor="ctr">
                    <a:solidFill>
                      <a:srgbClr val="F4F6FA"/>
                    </a:solidFill>
                  </a:tcPr>
                </a:tc>
                <a:tc>
                  <a:txBody>
                    <a:bodyPr/>
                    <a:lstStyle/>
                    <a:p>
                      <a:pPr marL="0" indent="0" algn="ctr">
                        <a:buFont typeface="Arial" panose="020B0604020202020204" pitchFamily="34" charset="0"/>
                        <a:buNone/>
                      </a:pPr>
                      <a:r>
                        <a:rPr lang="en-US" sz="1500" b="0" dirty="0">
                          <a:solidFill>
                            <a:srgbClr val="1F1A62"/>
                          </a:solidFill>
                          <a:latin typeface="Helvetica" panose="020B0403020202020204" pitchFamily="34" charset="0"/>
                        </a:rPr>
                        <a:t>Free</a:t>
                      </a:r>
                      <a:endParaRPr lang="en-US" sz="1500" kern="1200" dirty="0">
                        <a:solidFill>
                          <a:srgbClr val="1F1A62"/>
                        </a:solidFill>
                        <a:latin typeface="Helvetica" panose="020B0403020202020204" pitchFamily="34" charset="0"/>
                        <a:ea typeface="+mn-ea"/>
                        <a:cs typeface="+mn-cs"/>
                      </a:endParaRPr>
                    </a:p>
                  </a:txBody>
                  <a:tcPr marL="121706" marR="121706" marT="0" marB="0" anchor="ctr">
                    <a:solidFill>
                      <a:srgbClr val="F4F6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kern="1200">
                          <a:solidFill>
                            <a:srgbClr val="1F1A62"/>
                          </a:solidFill>
                          <a:latin typeface="Helvetica" panose="020B0403020202020204" pitchFamily="34" charset="0"/>
                          <a:ea typeface="+mn-ea"/>
                          <a:cs typeface="+mn-cs"/>
                        </a:rPr>
                        <a:t>40MM</a:t>
                      </a:r>
                    </a:p>
                  </a:txBody>
                  <a:tcPr marL="121706" marR="121706" marT="0" marB="0" anchor="ctr">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solidFill>
                            <a:srgbClr val="1F1A62"/>
                          </a:solidFill>
                          <a:latin typeface="Helvetica" panose="020B0403020202020204" pitchFamily="34" charset="0"/>
                          <a:sym typeface="Roboto"/>
                        </a:rPr>
                        <a:t>Owned by Scripps, Newsy is a national OTT news network to provide perspective on world news, policy, politics, science and health, entertainment, technology, business, and sports.</a:t>
                      </a:r>
                    </a:p>
                  </a:txBody>
                  <a:tcPr marL="121706" marR="121706" marT="0" marB="0" anchor="ctr">
                    <a:solidFill>
                      <a:srgbClr val="F4F6FA"/>
                    </a:solidFill>
                  </a:tcPr>
                </a:tc>
                <a:extLst>
                  <a:ext uri="{0D108BD9-81ED-4DB2-BD59-A6C34878D82A}">
                    <a16:rowId xmlns:a16="http://schemas.microsoft.com/office/drawing/2014/main" val="1030907480"/>
                  </a:ext>
                </a:extLst>
              </a:tr>
              <a:tr h="687003">
                <a:tc>
                  <a:txBody>
                    <a:bodyPr/>
                    <a:lstStyle/>
                    <a:p>
                      <a:pPr algn="ctr" fontAlgn="b"/>
                      <a:endParaRPr lang="en-US" sz="700" b="1" i="0" u="none" strike="noStrike">
                        <a:solidFill>
                          <a:srgbClr val="1F1A62"/>
                        </a:solidFill>
                        <a:effectLst/>
                        <a:latin typeface="Helvetica" panose="020B0403020202020204" pitchFamily="34" charset="0"/>
                      </a:endParaRPr>
                    </a:p>
                  </a:txBody>
                  <a:tcPr marL="12679" marR="12679" marT="0" marB="0" anchor="ctr">
                    <a:solidFill>
                      <a:srgbClr val="F9CFE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solidFill>
                            <a:srgbClr val="1F1A62"/>
                          </a:solidFill>
                          <a:latin typeface="Helvetica" panose="020B0403020202020204" pitchFamily="34" charset="0"/>
                          <a:sym typeface="Wingdings" panose="05000000000000000000" pitchFamily="2" charset="2"/>
                        </a:rPr>
                        <a:t></a:t>
                      </a:r>
                      <a:endParaRPr lang="en-US" sz="1600" b="1">
                        <a:solidFill>
                          <a:srgbClr val="1F1A62"/>
                        </a:solidFill>
                        <a:latin typeface="Helvetica" panose="020B0403020202020204" pitchFamily="34" charset="0"/>
                      </a:endParaRPr>
                    </a:p>
                  </a:txBody>
                  <a:tcPr marL="121706" marR="121706" marT="0" marB="0" anchor="ctr">
                    <a:solidFill>
                      <a:srgbClr val="F9CFE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1" dirty="0">
                        <a:solidFill>
                          <a:srgbClr val="1F1A62"/>
                        </a:solidFill>
                        <a:latin typeface="Helvetica" panose="020B0403020202020204" pitchFamily="34" charset="0"/>
                      </a:endParaRPr>
                    </a:p>
                  </a:txBody>
                  <a:tcPr marL="121706" marR="121706" marT="0" marB="0" anchor="ctr">
                    <a:solidFill>
                      <a:srgbClr val="F9CFE4"/>
                    </a:solidFill>
                  </a:tcPr>
                </a:tc>
                <a:tc>
                  <a:txBody>
                    <a:bodyPr/>
                    <a:lstStyle/>
                    <a:p>
                      <a:pPr marL="0" indent="0" algn="ctr">
                        <a:buFont typeface="Arial" panose="020B0604020202020204" pitchFamily="34" charset="0"/>
                        <a:buNone/>
                      </a:pPr>
                      <a:r>
                        <a:rPr lang="en-US" sz="1500" b="0" dirty="0">
                          <a:solidFill>
                            <a:srgbClr val="1F1A62"/>
                          </a:solidFill>
                          <a:latin typeface="Helvetica" panose="020B0403020202020204" pitchFamily="34" charset="0"/>
                        </a:rPr>
                        <a:t>Free</a:t>
                      </a:r>
                      <a:endParaRPr lang="en-US" sz="1500" kern="1200" dirty="0">
                        <a:solidFill>
                          <a:srgbClr val="1F1A62"/>
                        </a:solidFill>
                        <a:latin typeface="Helvetica" panose="020B0403020202020204" pitchFamily="34" charset="0"/>
                        <a:ea typeface="+mn-ea"/>
                        <a:cs typeface="+mn-cs"/>
                      </a:endParaRPr>
                    </a:p>
                  </a:txBody>
                  <a:tcPr marL="121706" marR="121706" marT="0" marB="0" anchor="ctr">
                    <a:solidFill>
                      <a:srgbClr val="F9CFE4"/>
                    </a:solidFill>
                  </a:tcPr>
                </a:tc>
                <a:tc>
                  <a:txBody>
                    <a:bodyPr/>
                    <a:lstStyle/>
                    <a:p>
                      <a:pPr marL="0" indent="0" algn="ctr">
                        <a:buFont typeface="Arial" panose="020B0604020202020204" pitchFamily="34" charset="0"/>
                        <a:buNone/>
                      </a:pPr>
                      <a:r>
                        <a:rPr lang="en-US" sz="1500" kern="1200">
                          <a:solidFill>
                            <a:srgbClr val="1F1A62"/>
                          </a:solidFill>
                          <a:latin typeface="Helvetica" panose="020B0403020202020204" pitchFamily="34" charset="0"/>
                          <a:ea typeface="+mn-ea"/>
                          <a:cs typeface="+mn-cs"/>
                        </a:rPr>
                        <a:t>10MM</a:t>
                      </a:r>
                    </a:p>
                  </a:txBody>
                  <a:tcPr marL="121706" marR="121706" marT="0" marB="0" anchor="ctr">
                    <a:solidFill>
                      <a:srgbClr val="F9CFE4"/>
                    </a:solidFill>
                  </a:tcPr>
                </a:tc>
                <a:tc>
                  <a:txBody>
                    <a:bodyPr/>
                    <a:lstStyle/>
                    <a:p>
                      <a:pPr marL="0" indent="0" algn="l">
                        <a:buFont typeface="Arial" panose="020B0604020202020204" pitchFamily="34" charset="0"/>
                        <a:buNone/>
                      </a:pPr>
                      <a:r>
                        <a:rPr lang="en-US" sz="1050" kern="1200" dirty="0">
                          <a:solidFill>
                            <a:srgbClr val="1F1A62"/>
                          </a:solidFill>
                          <a:latin typeface="Helvetica" panose="020B0403020202020204" pitchFamily="34" charset="0"/>
                          <a:ea typeface="+mn-ea"/>
                          <a:cs typeface="+mn-cs"/>
                        </a:rPr>
                        <a:t>Hosts a library of mainstream titles including popular older TV shows and movies. It's now mainly owned by Chicken Soup for the Soul, a company that also operates the free </a:t>
                      </a:r>
                      <a:r>
                        <a:rPr lang="en-US" sz="1050" kern="1200" dirty="0" err="1">
                          <a:solidFill>
                            <a:srgbClr val="1F1A62"/>
                          </a:solidFill>
                          <a:latin typeface="Helvetica" panose="020B0403020202020204" pitchFamily="34" charset="0"/>
                          <a:ea typeface="+mn-ea"/>
                          <a:cs typeface="+mn-cs"/>
                        </a:rPr>
                        <a:t>Popcornflix</a:t>
                      </a:r>
                      <a:r>
                        <a:rPr lang="en-US" sz="1050" kern="1200" dirty="0">
                          <a:solidFill>
                            <a:srgbClr val="1F1A62"/>
                          </a:solidFill>
                          <a:latin typeface="Helvetica" panose="020B0403020202020204" pitchFamily="34" charset="0"/>
                          <a:ea typeface="+mn-ea"/>
                          <a:cs typeface="+mn-cs"/>
                        </a:rPr>
                        <a:t> and </a:t>
                      </a:r>
                      <a:r>
                        <a:rPr lang="en-US" sz="1050" kern="1200" dirty="0" err="1">
                          <a:solidFill>
                            <a:srgbClr val="1F1A62"/>
                          </a:solidFill>
                          <a:latin typeface="Helvetica" panose="020B0403020202020204" pitchFamily="34" charset="0"/>
                          <a:ea typeface="+mn-ea"/>
                          <a:cs typeface="+mn-cs"/>
                        </a:rPr>
                        <a:t>Frightpix</a:t>
                      </a:r>
                      <a:r>
                        <a:rPr lang="en-US" sz="1050" kern="1200" dirty="0">
                          <a:solidFill>
                            <a:srgbClr val="1F1A62"/>
                          </a:solidFill>
                          <a:latin typeface="Helvetica" panose="020B0403020202020204" pitchFamily="34" charset="0"/>
                          <a:ea typeface="+mn-ea"/>
                          <a:cs typeface="+mn-cs"/>
                        </a:rPr>
                        <a:t> streaming services.</a:t>
                      </a:r>
                    </a:p>
                  </a:txBody>
                  <a:tcPr marL="121706" marR="121706" marT="0" marB="0" anchor="ctr">
                    <a:solidFill>
                      <a:srgbClr val="F9CFE4"/>
                    </a:solidFill>
                  </a:tcPr>
                </a:tc>
                <a:extLst>
                  <a:ext uri="{0D108BD9-81ED-4DB2-BD59-A6C34878D82A}">
                    <a16:rowId xmlns:a16="http://schemas.microsoft.com/office/drawing/2014/main" val="10012"/>
                  </a:ext>
                </a:extLst>
              </a:tr>
              <a:tr h="793487">
                <a:tc>
                  <a:txBody>
                    <a:bodyPr/>
                    <a:lstStyle/>
                    <a:p>
                      <a:pPr algn="ctr" fontAlgn="b"/>
                      <a:endParaRPr lang="en-US" sz="700" b="1" i="0" u="none" strike="noStrike" dirty="0">
                        <a:solidFill>
                          <a:srgbClr val="1F1A62"/>
                        </a:solidFill>
                        <a:effectLst/>
                        <a:latin typeface="Helvetica" panose="020B0403020202020204" pitchFamily="34" charset="0"/>
                      </a:endParaRPr>
                    </a:p>
                  </a:txBody>
                  <a:tcPr marL="12679" marR="12679" marT="0" marB="0" anchor="ctr">
                    <a:solidFill>
                      <a:srgbClr val="F4F6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1F1A62"/>
                          </a:solidFill>
                          <a:latin typeface="Helvetica" panose="020B0403020202020204" pitchFamily="34" charset="0"/>
                          <a:sym typeface="Wingdings" panose="05000000000000000000" pitchFamily="2" charset="2"/>
                        </a:rPr>
                        <a:t></a:t>
                      </a:r>
                      <a:endParaRPr lang="en-US" sz="1600" b="1" kern="1200" dirty="0">
                        <a:solidFill>
                          <a:srgbClr val="1F1A62"/>
                        </a:solidFill>
                        <a:latin typeface="Helvetica" panose="020B0403020202020204" pitchFamily="34" charset="0"/>
                        <a:ea typeface="+mn-ea"/>
                        <a:cs typeface="+mn-cs"/>
                      </a:endParaRPr>
                    </a:p>
                  </a:txBody>
                  <a:tcPr marL="121706" marR="121706" marT="0" marB="0" anchor="ctr">
                    <a:solidFill>
                      <a:srgbClr val="F4F6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kern="1200" dirty="0">
                        <a:solidFill>
                          <a:srgbClr val="1F1A62"/>
                        </a:solidFill>
                        <a:latin typeface="Helvetica" panose="020B0403020202020204" pitchFamily="34" charset="0"/>
                        <a:ea typeface="+mn-ea"/>
                        <a:cs typeface="+mn-cs"/>
                      </a:endParaRPr>
                    </a:p>
                  </a:txBody>
                  <a:tcPr marL="121706" marR="121706" marT="0" marB="0" anchor="ctr">
                    <a:solidFill>
                      <a:srgbClr val="F4F6FA"/>
                    </a:solidFill>
                  </a:tcPr>
                </a:tc>
                <a:tc>
                  <a:txBody>
                    <a:bodyPr/>
                    <a:lstStyle/>
                    <a:p>
                      <a:pPr marL="0" indent="0" algn="ctr">
                        <a:buFont typeface="Arial" panose="020B0604020202020204" pitchFamily="34" charset="0"/>
                        <a:buNone/>
                      </a:pPr>
                      <a:r>
                        <a:rPr lang="en-US" sz="1500" b="0" dirty="0">
                          <a:solidFill>
                            <a:srgbClr val="1F1A62"/>
                          </a:solidFill>
                          <a:latin typeface="Helvetica" panose="020B0403020202020204" pitchFamily="34" charset="0"/>
                        </a:rPr>
                        <a:t>Free</a:t>
                      </a:r>
                    </a:p>
                  </a:txBody>
                  <a:tcPr marL="121706" marR="121706" marT="0" marB="0" anchor="ctr">
                    <a:solidFill>
                      <a:srgbClr val="F4F6FA"/>
                    </a:solidFill>
                  </a:tcPr>
                </a:tc>
                <a:tc>
                  <a:txBody>
                    <a:bodyPr/>
                    <a:lstStyle/>
                    <a:p>
                      <a:pPr marL="0" indent="0" algn="ctr">
                        <a:buFont typeface="Arial" panose="020B0604020202020204" pitchFamily="34" charset="0"/>
                        <a:buNone/>
                      </a:pPr>
                      <a:r>
                        <a:rPr lang="en-US" sz="1500" b="0" dirty="0">
                          <a:solidFill>
                            <a:srgbClr val="1F1A62"/>
                          </a:solidFill>
                          <a:latin typeface="Helvetica" panose="020B0403020202020204" pitchFamily="34" charset="0"/>
                        </a:rPr>
                        <a:t>33MM</a:t>
                      </a:r>
                    </a:p>
                  </a:txBody>
                  <a:tcPr marL="121706" marR="121706" marT="0" marB="0" anchor="ctr">
                    <a:solidFill>
                      <a:srgbClr val="F4F6FA"/>
                    </a:solidFill>
                  </a:tcPr>
                </a:tc>
                <a:tc>
                  <a:txBody>
                    <a:bodyPr/>
                    <a:lstStyle/>
                    <a:p>
                      <a:pPr lvl="0" algn="l" rtl="0">
                        <a:spcBef>
                          <a:spcPts val="0"/>
                        </a:spcBef>
                        <a:buNone/>
                      </a:pPr>
                      <a:r>
                        <a:rPr lang="en-US" sz="1050" dirty="0">
                          <a:solidFill>
                            <a:srgbClr val="1F1A62"/>
                          </a:solidFill>
                          <a:latin typeface="Helvetica" panose="020B0403020202020204" pitchFamily="34" charset="0"/>
                          <a:sym typeface="Roboto"/>
                        </a:rPr>
                        <a:t>With over 40,000 TV and movie titles, tubi.tv has seven times more free content than any other connected TV app.</a:t>
                      </a:r>
                    </a:p>
                  </a:txBody>
                  <a:tcPr marL="121706" marR="121706" marT="0" marB="0" anchor="ctr">
                    <a:solidFill>
                      <a:srgbClr val="F4F6FA"/>
                    </a:solidFill>
                  </a:tcPr>
                </a:tc>
                <a:extLst>
                  <a:ext uri="{0D108BD9-81ED-4DB2-BD59-A6C34878D82A}">
                    <a16:rowId xmlns:a16="http://schemas.microsoft.com/office/drawing/2014/main" val="10013"/>
                  </a:ext>
                </a:extLst>
              </a:tr>
              <a:tr h="755703">
                <a:tc>
                  <a:txBody>
                    <a:bodyPr/>
                    <a:lstStyle/>
                    <a:p>
                      <a:pPr algn="ctr" fontAlgn="b"/>
                      <a:endParaRPr lang="en-US" sz="700" b="1" i="0" u="none" strike="noStrike" dirty="0">
                        <a:solidFill>
                          <a:srgbClr val="1F1A62"/>
                        </a:solidFill>
                        <a:effectLst/>
                        <a:latin typeface="Helvetica" panose="020B0403020202020204" pitchFamily="34" charset="0"/>
                      </a:endParaRPr>
                    </a:p>
                  </a:txBody>
                  <a:tcPr marL="12679" marR="12679" marT="0" marB="0" anchor="ctr">
                    <a:solidFill>
                      <a:srgbClr val="F9CFE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1F1A62"/>
                          </a:solidFill>
                          <a:latin typeface="Helvetica" panose="020B0403020202020204" pitchFamily="34" charset="0"/>
                          <a:sym typeface="Wingdings" panose="05000000000000000000" pitchFamily="2" charset="2"/>
                        </a:rPr>
                        <a:t></a:t>
                      </a:r>
                      <a:endParaRPr lang="en-US" sz="1600" b="1" kern="1200" dirty="0">
                        <a:solidFill>
                          <a:srgbClr val="1F1A62"/>
                        </a:solidFill>
                        <a:latin typeface="Helvetica" panose="020B0403020202020204" pitchFamily="34" charset="0"/>
                        <a:ea typeface="+mn-ea"/>
                        <a:cs typeface="+mn-cs"/>
                      </a:endParaRPr>
                    </a:p>
                  </a:txBody>
                  <a:tcPr marL="121706" marR="121706" marT="0" marB="0" anchor="ctr">
                    <a:solidFill>
                      <a:srgbClr val="F9CFE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kern="1200" dirty="0">
                        <a:solidFill>
                          <a:srgbClr val="1F1A62"/>
                        </a:solidFill>
                        <a:latin typeface="Helvetica" panose="020B0403020202020204" pitchFamily="34" charset="0"/>
                        <a:ea typeface="+mn-ea"/>
                        <a:cs typeface="+mn-cs"/>
                      </a:endParaRPr>
                    </a:p>
                  </a:txBody>
                  <a:tcPr marL="121706" marR="121706" marT="0" marB="0" anchor="ctr">
                    <a:solidFill>
                      <a:srgbClr val="F9CFE4"/>
                    </a:solidFill>
                  </a:tcPr>
                </a:tc>
                <a:tc>
                  <a:txBody>
                    <a:bodyPr/>
                    <a:lstStyle/>
                    <a:p>
                      <a:pPr marL="0" indent="0" algn="ctr">
                        <a:buFont typeface="Arial" panose="020B0604020202020204" pitchFamily="34" charset="0"/>
                        <a:buNone/>
                      </a:pPr>
                      <a:r>
                        <a:rPr lang="en-US" sz="1500" b="0" dirty="0">
                          <a:solidFill>
                            <a:srgbClr val="1F1A62"/>
                          </a:solidFill>
                          <a:latin typeface="Helvetica" panose="020B0403020202020204" pitchFamily="34" charset="0"/>
                        </a:rPr>
                        <a:t>Free</a:t>
                      </a:r>
                    </a:p>
                  </a:txBody>
                  <a:tcPr marL="121706" marR="121706" marT="0" marB="0" anchor="ctr">
                    <a:solidFill>
                      <a:srgbClr val="F9CFE4"/>
                    </a:solidFill>
                  </a:tcPr>
                </a:tc>
                <a:tc>
                  <a:txBody>
                    <a:bodyPr/>
                    <a:lstStyle/>
                    <a:p>
                      <a:pPr marL="0" indent="0" algn="ctr">
                        <a:buFont typeface="Arial" panose="020B0604020202020204" pitchFamily="34" charset="0"/>
                        <a:buNone/>
                      </a:pPr>
                      <a:r>
                        <a:rPr lang="en-US" sz="1500" b="0" dirty="0">
                          <a:solidFill>
                            <a:srgbClr val="1F1A62"/>
                          </a:solidFill>
                          <a:latin typeface="Helvetica" panose="020B0403020202020204" pitchFamily="34" charset="0"/>
                        </a:rPr>
                        <a:t>120MM*</a:t>
                      </a:r>
                    </a:p>
                  </a:txBody>
                  <a:tcPr marL="121706" marR="121706" marT="0" marB="0" anchor="ctr">
                    <a:solidFill>
                      <a:srgbClr val="F9CFE4"/>
                    </a:solidFill>
                  </a:tcPr>
                </a:tc>
                <a:tc>
                  <a:txBody>
                    <a:bodyPr/>
                    <a:lstStyle/>
                    <a:p>
                      <a:pPr lvl="0" algn="l" rtl="0">
                        <a:spcBef>
                          <a:spcPts val="0"/>
                        </a:spcBef>
                        <a:buNone/>
                      </a:pPr>
                      <a:r>
                        <a:rPr lang="en-US" sz="1050" dirty="0">
                          <a:solidFill>
                            <a:srgbClr val="1F1A62"/>
                          </a:solidFill>
                          <a:latin typeface="Helvetica" panose="020B0403020202020204" pitchFamily="34" charset="0"/>
                          <a:sym typeface="Roboto"/>
                        </a:rPr>
                        <a:t>IMDb TV is an American ad-supported streaming service owned by Amazon. The service first launched in January 2019 as IMDb </a:t>
                      </a:r>
                      <a:r>
                        <a:rPr lang="en-US" sz="1050" dirty="0" err="1">
                          <a:solidFill>
                            <a:srgbClr val="1F1A62"/>
                          </a:solidFill>
                          <a:latin typeface="Helvetica" panose="020B0403020202020204" pitchFamily="34" charset="0"/>
                          <a:sym typeface="Roboto"/>
                        </a:rPr>
                        <a:t>Freedive</a:t>
                      </a:r>
                      <a:r>
                        <a:rPr lang="en-US" sz="1050" dirty="0">
                          <a:solidFill>
                            <a:srgbClr val="1F1A62"/>
                          </a:solidFill>
                          <a:latin typeface="Helvetica" panose="020B0403020202020204" pitchFamily="34" charset="0"/>
                          <a:sym typeface="Roboto"/>
                        </a:rPr>
                        <a:t>.</a:t>
                      </a:r>
                    </a:p>
                  </a:txBody>
                  <a:tcPr marL="121706" marR="121706" marT="0" marB="0" anchor="ctr">
                    <a:solidFill>
                      <a:srgbClr val="F9CFE4"/>
                    </a:solidFill>
                  </a:tcPr>
                </a:tc>
                <a:extLst>
                  <a:ext uri="{0D108BD9-81ED-4DB2-BD59-A6C34878D82A}">
                    <a16:rowId xmlns:a16="http://schemas.microsoft.com/office/drawing/2014/main" val="916126995"/>
                  </a:ext>
                </a:extLst>
              </a:tr>
            </a:tbl>
          </a:graphicData>
        </a:graphic>
      </p:graphicFrame>
      <p:pic>
        <p:nvPicPr>
          <p:cNvPr id="2050" name="Picture 2" descr="Image result for pluto tv logo">
            <a:extLst>
              <a:ext uri="{FF2B5EF4-FFF2-40B4-BE49-F238E27FC236}">
                <a16:creationId xmlns:a16="http://schemas.microsoft.com/office/drawing/2014/main" id="{E198C7CE-35A1-4B99-8EF9-0354ADBD6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2337" y="2437580"/>
            <a:ext cx="929979" cy="249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ewsy logo">
            <a:extLst>
              <a:ext uri="{FF2B5EF4-FFF2-40B4-BE49-F238E27FC236}">
                <a16:creationId xmlns:a16="http://schemas.microsoft.com/office/drawing/2014/main" id="{B7A3F3F3-B006-4056-BA69-AF1F6947FDA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4689" y="3011838"/>
            <a:ext cx="1125274" cy="6329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3">
            <a:extLst>
              <a:ext uri="{FF2B5EF4-FFF2-40B4-BE49-F238E27FC236}">
                <a16:creationId xmlns:a16="http://schemas.microsoft.com/office/drawing/2014/main" id="{ABC6ECE6-9B5B-438B-8C0D-267611F50747}"/>
              </a:ext>
            </a:extLst>
          </p:cNvPr>
          <p:cNvSpPr txBox="1">
            <a:spLocks/>
          </p:cNvSpPr>
          <p:nvPr/>
        </p:nvSpPr>
        <p:spPr>
          <a:xfrm>
            <a:off x="481088" y="6215029"/>
            <a:ext cx="11823362" cy="327720"/>
          </a:xfrm>
          <a:prstGeom prst="rect">
            <a:avLst/>
          </a:prstGeom>
        </p:spPr>
        <p:txBody>
          <a:bodyPr vert="horz">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Adweek, CNBC, CNN, Consumer Reports, Deadline, Fox Business, MediaPost, Motley Fool, New York Times, Next TV, PC Mag, Tech Crunch, The Verge, TheWrap, Variety. Kagan, </a:t>
            </a:r>
            <a:r>
              <a:rPr kumimoji="0" lang="en-US" altLang="en-US" sz="900" b="0" i="0" u="none" strike="noStrike" kern="1200" cap="none" spc="0" normalizeH="0" baseline="0" noProof="0" dirty="0">
                <a:ln>
                  <a:noFill/>
                </a:ln>
                <a:solidFill>
                  <a:srgbClr val="1F1A62"/>
                </a:solidFill>
                <a:effectLst/>
                <a:uLnTx/>
                <a:uFillTx/>
                <a:latin typeface="Helvetica" panose="020B0604020202020204" pitchFamily="34" charset="0"/>
                <a:ea typeface="+mn-ea"/>
                <a:cs typeface="+mn-cs"/>
              </a:rPr>
              <a:t>S&amp;P Global Market Intelligence </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2021. Please note above is based on most recent available information as of 9/10/21. *Inclusive of Amazon live sports, Fire TV, Twitch and IMDb TV.</a:t>
            </a:r>
          </a:p>
        </p:txBody>
      </p:sp>
      <p:pic>
        <p:nvPicPr>
          <p:cNvPr id="14" name="Picture 13">
            <a:extLst>
              <a:ext uri="{FF2B5EF4-FFF2-40B4-BE49-F238E27FC236}">
                <a16:creationId xmlns:a16="http://schemas.microsoft.com/office/drawing/2014/main" id="{B8D696BF-AB3A-4B1C-BE32-45DDB7332284}"/>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6408" y="4639620"/>
            <a:ext cx="1121836" cy="397316"/>
          </a:xfrm>
          <a:prstGeom prst="rect">
            <a:avLst/>
          </a:prstGeom>
        </p:spPr>
      </p:pic>
      <p:pic>
        <p:nvPicPr>
          <p:cNvPr id="1026" name="Picture 2" descr="Crackle">
            <a:extLst>
              <a:ext uri="{FF2B5EF4-FFF2-40B4-BE49-F238E27FC236}">
                <a16:creationId xmlns:a16="http://schemas.microsoft.com/office/drawing/2014/main" id="{D4094A1E-ED0F-4EF8-87A9-1420EC1788A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3292" y="3924750"/>
            <a:ext cx="1108069" cy="3165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Db TV Moves Content Team to Amazon Studios Under New Co-Heads - Variety">
            <a:extLst>
              <a:ext uri="{FF2B5EF4-FFF2-40B4-BE49-F238E27FC236}">
                <a16:creationId xmlns:a16="http://schemas.microsoft.com/office/drawing/2014/main" id="{1AF30A1A-51A6-4F35-AE41-9A9F6FE8811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2337" y="5400459"/>
            <a:ext cx="929979" cy="52311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641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85A63D-79DD-46DD-97C5-C76813250A43}"/>
              </a:ext>
            </a:extLst>
          </p:cNvPr>
          <p:cNvSpPr/>
          <p:nvPr/>
        </p:nvSpPr>
        <p:spPr>
          <a:xfrm>
            <a:off x="-21518" y="1716944"/>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0736078-20D3-4A8F-82BC-C28626684D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98FD423F-E3C4-45CA-B7C7-EC122DD13FB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73B9F540-ABF1-40E2-87C0-0B6996C62F19}"/>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62FA742B-6757-4E1D-99B6-AE078F08FE9D}"/>
              </a:ext>
            </a:extLst>
          </p:cNvPr>
          <p:cNvSpPr txBox="1"/>
          <p:nvPr/>
        </p:nvSpPr>
        <p:spPr>
          <a:xfrm>
            <a:off x="119873" y="569165"/>
            <a:ext cx="11952253" cy="892552"/>
          </a:xfrm>
          <a:prstGeom prst="rect">
            <a:avLst/>
          </a:prstGeom>
          <a:noFill/>
        </p:spPr>
        <p:txBody>
          <a:bodyPr wrap="square" rtlCol="0">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vMVPDs</a:t>
            </a:r>
            <a:r>
              <a:rPr kumimoji="0" lang="en-US" sz="26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have risen in popularity over the last few years as many existing TV and video brands have expanded their portfolio of services</a:t>
            </a:r>
          </a:p>
        </p:txBody>
      </p:sp>
      <p:graphicFrame>
        <p:nvGraphicFramePr>
          <p:cNvPr id="15" name="Table 14">
            <a:extLst>
              <a:ext uri="{FF2B5EF4-FFF2-40B4-BE49-F238E27FC236}">
                <a16:creationId xmlns:a16="http://schemas.microsoft.com/office/drawing/2014/main" id="{BBF1B5B3-6F31-44A2-8526-9CB8C6C6A840}"/>
              </a:ext>
            </a:extLst>
          </p:cNvPr>
          <p:cNvGraphicFramePr>
            <a:graphicFrameLocks noGrp="1"/>
          </p:cNvGraphicFramePr>
          <p:nvPr/>
        </p:nvGraphicFramePr>
        <p:xfrm>
          <a:off x="334476" y="2174643"/>
          <a:ext cx="11523049" cy="3391150"/>
        </p:xfrm>
        <a:graphic>
          <a:graphicData uri="http://schemas.openxmlformats.org/drawingml/2006/table">
            <a:tbl>
              <a:tblPr firstRow="1" bandRow="1">
                <a:tableStyleId>{93296810-A885-4BE3-A3E7-6D5BEEA58F35}</a:tableStyleId>
              </a:tblPr>
              <a:tblGrid>
                <a:gridCol w="1736959">
                  <a:extLst>
                    <a:ext uri="{9D8B030D-6E8A-4147-A177-3AD203B41FA5}">
                      <a16:colId xmlns:a16="http://schemas.microsoft.com/office/drawing/2014/main" val="20000"/>
                    </a:ext>
                  </a:extLst>
                </a:gridCol>
                <a:gridCol w="1456100">
                  <a:extLst>
                    <a:ext uri="{9D8B030D-6E8A-4147-A177-3AD203B41FA5}">
                      <a16:colId xmlns:a16="http://schemas.microsoft.com/office/drawing/2014/main" val="20001"/>
                    </a:ext>
                  </a:extLst>
                </a:gridCol>
                <a:gridCol w="1660805">
                  <a:extLst>
                    <a:ext uri="{9D8B030D-6E8A-4147-A177-3AD203B41FA5}">
                      <a16:colId xmlns:a16="http://schemas.microsoft.com/office/drawing/2014/main" val="20002"/>
                    </a:ext>
                  </a:extLst>
                </a:gridCol>
                <a:gridCol w="2104589">
                  <a:extLst>
                    <a:ext uri="{9D8B030D-6E8A-4147-A177-3AD203B41FA5}">
                      <a16:colId xmlns:a16="http://schemas.microsoft.com/office/drawing/2014/main" val="20003"/>
                    </a:ext>
                  </a:extLst>
                </a:gridCol>
                <a:gridCol w="1752197">
                  <a:extLst>
                    <a:ext uri="{9D8B030D-6E8A-4147-A177-3AD203B41FA5}">
                      <a16:colId xmlns:a16="http://schemas.microsoft.com/office/drawing/2014/main" val="20004"/>
                    </a:ext>
                  </a:extLst>
                </a:gridCol>
                <a:gridCol w="2812399">
                  <a:extLst>
                    <a:ext uri="{9D8B030D-6E8A-4147-A177-3AD203B41FA5}">
                      <a16:colId xmlns:a16="http://schemas.microsoft.com/office/drawing/2014/main" val="20006"/>
                    </a:ext>
                  </a:extLst>
                </a:gridCol>
              </a:tblGrid>
              <a:tr h="431314">
                <a:tc>
                  <a:txBody>
                    <a:bodyPr/>
                    <a:lstStyle/>
                    <a:p>
                      <a:pPr algn="ctr"/>
                      <a:r>
                        <a:rPr lang="en-US" sz="1200" kern="1200" dirty="0">
                          <a:solidFill>
                            <a:srgbClr val="1F1A62"/>
                          </a:solidFill>
                          <a:latin typeface="Helvetica" panose="020B0403020202020204" pitchFamily="34" charset="0"/>
                        </a:rPr>
                        <a:t>Vendor</a:t>
                      </a:r>
                      <a:endParaRPr lang="en-US" sz="1200" b="1" kern="1200" dirty="0">
                        <a:solidFill>
                          <a:srgbClr val="1F1A62"/>
                        </a:solidFill>
                        <a:latin typeface="Helvetica" panose="020B0403020202020204" pitchFamily="34" charset="0"/>
                        <a:ea typeface="+mn-ea"/>
                        <a:cs typeface="+mn-cs"/>
                      </a:endParaRPr>
                    </a:p>
                  </a:txBody>
                  <a:tcPr marL="121706" marR="121706" anchor="ctr">
                    <a:solidFill>
                      <a:srgbClr val="FFE900"/>
                    </a:solidFill>
                  </a:tcPr>
                </a:tc>
                <a:tc>
                  <a:txBody>
                    <a:bodyPr/>
                    <a:lstStyle/>
                    <a:p>
                      <a:pPr marL="0" indent="0" algn="ctr">
                        <a:buFont typeface="Arial" panose="020B0604020202020204" pitchFamily="34" charset="0"/>
                        <a:buNone/>
                      </a:pPr>
                      <a:r>
                        <a:rPr lang="en-US" sz="1200">
                          <a:solidFill>
                            <a:srgbClr val="1F1A62"/>
                          </a:solidFill>
                          <a:latin typeface="Helvetica" panose="020B0403020202020204" pitchFamily="34" charset="0"/>
                        </a:rPr>
                        <a:t>Ad Supported</a:t>
                      </a:r>
                      <a:endParaRPr lang="en-US" sz="1200" b="1">
                        <a:solidFill>
                          <a:srgbClr val="1F1A62"/>
                        </a:solidFill>
                        <a:latin typeface="Helvetica" panose="020B0403020202020204" pitchFamily="34" charset="0"/>
                      </a:endParaRPr>
                    </a:p>
                  </a:txBody>
                  <a:tcPr marL="121706" marR="121706" anchor="ctr">
                    <a:solidFill>
                      <a:srgbClr val="FFE900"/>
                    </a:solidFill>
                  </a:tcPr>
                </a:tc>
                <a:tc>
                  <a:txBody>
                    <a:bodyPr/>
                    <a:lstStyle/>
                    <a:p>
                      <a:pPr marL="0" indent="0" algn="ctr">
                        <a:buFont typeface="Arial" panose="020B0604020202020204" pitchFamily="34" charset="0"/>
                        <a:buNone/>
                      </a:pPr>
                      <a:r>
                        <a:rPr lang="en-US" sz="1200">
                          <a:solidFill>
                            <a:srgbClr val="1F1A62"/>
                          </a:solidFill>
                          <a:latin typeface="Helvetica" panose="020B0403020202020204" pitchFamily="34" charset="0"/>
                        </a:rPr>
                        <a:t>Non-Ad Supported</a:t>
                      </a:r>
                      <a:endParaRPr lang="en-US" sz="1200" b="1">
                        <a:solidFill>
                          <a:srgbClr val="1F1A62"/>
                        </a:solidFill>
                        <a:latin typeface="Helvetica" panose="020B0403020202020204" pitchFamily="34" charset="0"/>
                      </a:endParaRPr>
                    </a:p>
                  </a:txBody>
                  <a:tcPr marL="121706" marR="121706" anchor="ctr">
                    <a:solidFill>
                      <a:srgbClr val="FFE900"/>
                    </a:solidFill>
                  </a:tcPr>
                </a:tc>
                <a:tc>
                  <a:txBody>
                    <a:bodyPr/>
                    <a:lstStyle/>
                    <a:p>
                      <a:pPr marL="0" indent="0" algn="ctr">
                        <a:buFont typeface="Arial" panose="020B0604020202020204" pitchFamily="34" charset="0"/>
                        <a:buNone/>
                      </a:pPr>
                      <a:r>
                        <a:rPr lang="en-US" sz="1200">
                          <a:solidFill>
                            <a:srgbClr val="1F1A62"/>
                          </a:solidFill>
                          <a:latin typeface="Helvetica" panose="020B0403020202020204" pitchFamily="34" charset="0"/>
                        </a:rPr>
                        <a:t>Price</a:t>
                      </a:r>
                    </a:p>
                  </a:txBody>
                  <a:tcPr marL="121706" marR="121706" anchor="ctr">
                    <a:solidFill>
                      <a:srgbClr val="FFE900"/>
                    </a:solidFill>
                  </a:tcPr>
                </a:tc>
                <a:tc>
                  <a:txBody>
                    <a:bodyPr/>
                    <a:lstStyle/>
                    <a:p>
                      <a:pPr marL="0" indent="0" algn="ctr">
                        <a:buFont typeface="Arial" panose="020B0604020202020204" pitchFamily="34" charset="0"/>
                        <a:buNone/>
                      </a:pPr>
                      <a:r>
                        <a:rPr lang="en-US" sz="1200">
                          <a:solidFill>
                            <a:srgbClr val="1F1A62"/>
                          </a:solidFill>
                          <a:latin typeface="Helvetica" panose="020B0403020202020204" pitchFamily="34" charset="0"/>
                        </a:rPr>
                        <a:t>Audience Size</a:t>
                      </a:r>
                      <a:endParaRPr lang="en-US" sz="1200" b="1">
                        <a:solidFill>
                          <a:srgbClr val="1F1A62"/>
                        </a:solidFill>
                        <a:latin typeface="Helvetica" panose="020B0403020202020204" pitchFamily="34" charset="0"/>
                      </a:endParaRPr>
                    </a:p>
                  </a:txBody>
                  <a:tcPr marL="121706" marR="121706" anchor="ctr">
                    <a:solidFill>
                      <a:srgbClr val="FFE900"/>
                    </a:solidFill>
                  </a:tcPr>
                </a:tc>
                <a:tc>
                  <a:txBody>
                    <a:bodyPr/>
                    <a:lstStyle/>
                    <a:p>
                      <a:pPr marL="0" indent="0" algn="ctr">
                        <a:buFont typeface="Arial" panose="020B0604020202020204" pitchFamily="34" charset="0"/>
                        <a:buNone/>
                      </a:pPr>
                      <a:r>
                        <a:rPr lang="en-US" sz="1200">
                          <a:solidFill>
                            <a:srgbClr val="1F1A62"/>
                          </a:solidFill>
                          <a:latin typeface="Helvetica" panose="020B0403020202020204" pitchFamily="34" charset="0"/>
                        </a:rPr>
                        <a:t>Overview</a:t>
                      </a:r>
                      <a:endParaRPr lang="en-US" sz="1200" b="1">
                        <a:solidFill>
                          <a:srgbClr val="1F1A62"/>
                        </a:solidFill>
                        <a:latin typeface="Helvetica" panose="020B0403020202020204" pitchFamily="34" charset="0"/>
                      </a:endParaRPr>
                    </a:p>
                  </a:txBody>
                  <a:tcPr marL="121706" marR="121706" anchor="ctr">
                    <a:solidFill>
                      <a:srgbClr val="FFE900"/>
                    </a:solidFill>
                  </a:tcPr>
                </a:tc>
                <a:extLst>
                  <a:ext uri="{0D108BD9-81ED-4DB2-BD59-A6C34878D82A}">
                    <a16:rowId xmlns:a16="http://schemas.microsoft.com/office/drawing/2014/main" val="10000"/>
                  </a:ext>
                </a:extLst>
              </a:tr>
              <a:tr h="755703">
                <a:tc>
                  <a:txBody>
                    <a:bodyPr/>
                    <a:lstStyle/>
                    <a:p>
                      <a:pPr algn="ctr" fontAlgn="b"/>
                      <a:endParaRPr lang="en-US" sz="800" b="1" i="0" u="none" strike="noStrike">
                        <a:solidFill>
                          <a:srgbClr val="1F1A62"/>
                        </a:solidFill>
                        <a:effectLst/>
                        <a:latin typeface="Helvetica" panose="020B0403020202020204" pitchFamily="34" charset="0"/>
                      </a:endParaRPr>
                    </a:p>
                  </a:txBody>
                  <a:tcPr marL="12679" marR="12679" marT="0" marB="0" anchor="ctr">
                    <a:solidFill>
                      <a:srgbClr val="FFFCE1"/>
                    </a:solidFill>
                  </a:tcPr>
                </a:tc>
                <a:tc>
                  <a:txBody>
                    <a:bodyPr/>
                    <a:lstStyle/>
                    <a:p>
                      <a:pPr marL="0" marR="0" lvl="0" indent="0" algn="ctr" defTabSz="45706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Wingdings" panose="05000000000000000000" pitchFamily="2" charset="2"/>
                        </a:rPr>
                        <a:t></a:t>
                      </a:r>
                      <a:endParaRPr kumimoji="0" lang="en-US" sz="2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txBody>
                  <a:tcPr marL="121706" marR="121706" marT="0" marB="0" anchor="ctr">
                    <a:solidFill>
                      <a:srgbClr val="FFFCE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a:solidFill>
                            <a:srgbClr val="1F1A62"/>
                          </a:solidFill>
                          <a:latin typeface="Helvetica" panose="020B0403020202020204" pitchFamily="34" charset="0"/>
                          <a:sym typeface="Wingdings" panose="05000000000000000000" pitchFamily="2" charset="2"/>
                        </a:rPr>
                        <a:t></a:t>
                      </a:r>
                      <a:endParaRPr lang="en-US" sz="2200" b="1">
                        <a:solidFill>
                          <a:srgbClr val="1F1A62"/>
                        </a:solidFill>
                        <a:latin typeface="Helvetica" panose="020B0403020202020204" pitchFamily="34" charset="0"/>
                      </a:endParaRPr>
                    </a:p>
                  </a:txBody>
                  <a:tcPr marL="121706" marR="121706" marT="0" marB="0" anchor="ctr">
                    <a:solidFill>
                      <a:srgbClr val="FFFCE1"/>
                    </a:solidFill>
                  </a:tcPr>
                </a:tc>
                <a:tc>
                  <a:txBody>
                    <a:bodyPr/>
                    <a:lstStyle/>
                    <a:p>
                      <a:pPr marL="0" indent="0" algn="ctr" defTabSz="914400" rtl="0" eaLnBrk="1" latinLnBrk="0" hangingPunct="1">
                        <a:buFont typeface="Arial" panose="020B0604020202020204" pitchFamily="34" charset="0"/>
                        <a:buNone/>
                      </a:pPr>
                      <a:r>
                        <a:rPr lang="en-US" sz="900" kern="1200" dirty="0">
                          <a:solidFill>
                            <a:srgbClr val="1F1A62"/>
                          </a:solidFill>
                          <a:latin typeface="Helvetica" panose="020B0403020202020204" pitchFamily="34" charset="0"/>
                          <a:ea typeface="+mn-ea"/>
                          <a:cs typeface="+mn-cs"/>
                        </a:rPr>
                        <a:t>$10.00 per month for Best of Spanish packages; $35.00 per month for Sling Blue; $35.00 per month for Sling Orange; $50.00 per month for Sling Orange + Sling Blue</a:t>
                      </a:r>
                    </a:p>
                  </a:txBody>
                  <a:tcPr marL="121706" marR="121706" marT="0" marB="0" anchor="ctr">
                    <a:solidFill>
                      <a:srgbClr val="FFFCE1"/>
                    </a:solidFill>
                  </a:tcPr>
                </a:tc>
                <a:tc>
                  <a:txBody>
                    <a:bodyPr/>
                    <a:lstStyle/>
                    <a:p>
                      <a:pPr marL="0" indent="0" algn="ctr">
                        <a:buFont typeface="Arial" panose="020B0604020202020204" pitchFamily="34" charset="0"/>
                        <a:buNone/>
                      </a:pPr>
                      <a:r>
                        <a:rPr lang="en-US" sz="1500" b="0">
                          <a:solidFill>
                            <a:srgbClr val="1F1A62"/>
                          </a:solidFill>
                          <a:latin typeface="Helvetica" panose="020B0403020202020204" pitchFamily="34" charset="0"/>
                        </a:rPr>
                        <a:t>2.44MM</a:t>
                      </a:r>
                      <a:endParaRPr lang="en-US" sz="1500" b="0" dirty="0">
                        <a:solidFill>
                          <a:srgbClr val="1F1A62"/>
                        </a:solidFill>
                        <a:latin typeface="Helvetica" panose="020B0403020202020204" pitchFamily="34" charset="0"/>
                      </a:endParaRPr>
                    </a:p>
                  </a:txBody>
                  <a:tcPr marL="121706" marR="121706" marT="0" marB="0" anchor="ctr">
                    <a:solidFill>
                      <a:srgbClr val="FFFCE1"/>
                    </a:solidFill>
                  </a:tcPr>
                </a:tc>
                <a:tc>
                  <a:txBody>
                    <a:bodyPr/>
                    <a:lstStyle/>
                    <a:p>
                      <a:pPr marL="0" indent="0" algn="l">
                        <a:buFont typeface="Arial" panose="020B0604020202020204" pitchFamily="34" charset="0"/>
                        <a:buNone/>
                      </a:pPr>
                      <a:r>
                        <a:rPr lang="en-US" sz="1050" kern="1200" dirty="0">
                          <a:solidFill>
                            <a:srgbClr val="1F1A62"/>
                          </a:solidFill>
                          <a:latin typeface="Helvetica" panose="020B0403020202020204" pitchFamily="34" charset="0"/>
                          <a:ea typeface="+mn-ea"/>
                          <a:cs typeface="+mn-cs"/>
                        </a:rPr>
                        <a:t>Lets you tune into dozens of live television channels for a moderate monthly fee and offers extensive programming options.</a:t>
                      </a:r>
                    </a:p>
                  </a:txBody>
                  <a:tcPr marL="121706" marR="121706" marT="0" marB="0" anchor="ctr">
                    <a:solidFill>
                      <a:srgbClr val="FFFCE1"/>
                    </a:solidFill>
                  </a:tcPr>
                </a:tc>
                <a:extLst>
                  <a:ext uri="{0D108BD9-81ED-4DB2-BD59-A6C34878D82A}">
                    <a16:rowId xmlns:a16="http://schemas.microsoft.com/office/drawing/2014/main" val="3546553628"/>
                  </a:ext>
                </a:extLst>
              </a:tr>
              <a:tr h="755703">
                <a:tc>
                  <a:txBody>
                    <a:bodyPr/>
                    <a:lstStyle/>
                    <a:p>
                      <a:pPr algn="ctr" fontAlgn="b"/>
                      <a:endParaRPr lang="en-US" sz="800" b="1" i="0" u="none" strike="noStrike">
                        <a:solidFill>
                          <a:srgbClr val="1F1A62"/>
                        </a:solidFill>
                        <a:effectLst/>
                        <a:latin typeface="Helvetica" panose="020B0403020202020204" pitchFamily="34" charset="0"/>
                      </a:endParaRPr>
                    </a:p>
                  </a:txBody>
                  <a:tcPr marL="12679" marR="12679" marT="0" marB="0" anchor="ctr">
                    <a:solidFill>
                      <a:srgbClr val="F2F2F2"/>
                    </a:solidFill>
                  </a:tcPr>
                </a:tc>
                <a:tc>
                  <a:txBody>
                    <a:bodyPr/>
                    <a:lstStyle/>
                    <a:p>
                      <a:pPr marL="0" marR="0" lvl="0" indent="0" algn="ctr" defTabSz="45706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Wingdings" panose="05000000000000000000" pitchFamily="2" charset="2"/>
                        </a:rPr>
                        <a:t></a:t>
                      </a:r>
                      <a:endParaRPr kumimoji="0" lang="en-US" sz="2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txBody>
                  <a:tcPr marL="121706" marR="121706" marT="0" marB="0" anchor="ctr">
                    <a:solidFill>
                      <a:srgbClr val="F2F2F2"/>
                    </a:solidFill>
                  </a:tcPr>
                </a:tc>
                <a:tc>
                  <a:txBody>
                    <a:bodyPr/>
                    <a:lstStyle/>
                    <a:p>
                      <a:pPr marL="0" indent="0" algn="ctr">
                        <a:buFont typeface="Arial" panose="020B0604020202020204" pitchFamily="34" charset="0"/>
                        <a:buNone/>
                      </a:pPr>
                      <a:r>
                        <a:rPr lang="en-US" sz="2200">
                          <a:solidFill>
                            <a:srgbClr val="1F1A62"/>
                          </a:solidFill>
                          <a:latin typeface="Helvetica" panose="020B0403020202020204" pitchFamily="34" charset="0"/>
                          <a:sym typeface="Wingdings" panose="05000000000000000000" pitchFamily="2" charset="2"/>
                        </a:rPr>
                        <a:t></a:t>
                      </a:r>
                      <a:endParaRPr lang="en-US" sz="2200" b="1">
                        <a:solidFill>
                          <a:srgbClr val="1F1A62"/>
                        </a:solidFill>
                        <a:latin typeface="Helvetica" panose="020B0403020202020204" pitchFamily="34" charset="0"/>
                      </a:endParaRPr>
                    </a:p>
                  </a:txBody>
                  <a:tcPr marL="121706" marR="121706" marT="0" marB="0" anchor="ctr">
                    <a:solidFill>
                      <a:srgbClr val="F2F2F2"/>
                    </a:solidFill>
                  </a:tcPr>
                </a:tc>
                <a:tc>
                  <a:txBody>
                    <a:bodyPr/>
                    <a:lstStyle/>
                    <a:p>
                      <a:pPr marL="0" indent="0" algn="ctr" defTabSz="914400" rtl="0" eaLnBrk="1" latinLnBrk="0" hangingPunct="1">
                        <a:buFont typeface="Arial" panose="020B0604020202020204" pitchFamily="34" charset="0"/>
                        <a:buNone/>
                      </a:pPr>
                      <a:r>
                        <a:rPr lang="en-US" sz="1100" kern="1200" dirty="0">
                          <a:solidFill>
                            <a:srgbClr val="1F1A62"/>
                          </a:solidFill>
                          <a:latin typeface="Helvetica" panose="020B0403020202020204" pitchFamily="34" charset="0"/>
                          <a:ea typeface="+mn-ea"/>
                          <a:cs typeface="+mn-cs"/>
                        </a:rPr>
                        <a:t>$39.98 - $98.95 per month ($4.99 - $19.99 per month for add-ons)</a:t>
                      </a:r>
                      <a:endParaRPr lang="en-US" sz="800" kern="1200" dirty="0">
                        <a:solidFill>
                          <a:srgbClr val="1F1A62"/>
                        </a:solidFill>
                        <a:latin typeface="Helvetica" panose="020B0403020202020204" pitchFamily="34" charset="0"/>
                        <a:ea typeface="+mn-ea"/>
                        <a:cs typeface="+mn-cs"/>
                      </a:endParaRPr>
                    </a:p>
                  </a:txBody>
                  <a:tcPr marL="121706" marR="121706" marT="0" marB="0" anchor="ctr">
                    <a:solidFill>
                      <a:srgbClr val="F2F2F2"/>
                    </a:solidFill>
                  </a:tcPr>
                </a:tc>
                <a:tc>
                  <a:txBody>
                    <a:bodyPr/>
                    <a:lstStyle/>
                    <a:p>
                      <a:pPr marL="0" indent="0" algn="ctr">
                        <a:buFont typeface="Arial" panose="020B0604020202020204" pitchFamily="34" charset="0"/>
                        <a:buNone/>
                      </a:pPr>
                      <a:r>
                        <a:rPr lang="en-US" sz="1500" b="0" dirty="0">
                          <a:solidFill>
                            <a:srgbClr val="1F1A62"/>
                          </a:solidFill>
                          <a:latin typeface="Helvetica" panose="020B0403020202020204" pitchFamily="34" charset="0"/>
                        </a:rPr>
                        <a:t>682K</a:t>
                      </a:r>
                    </a:p>
                  </a:txBody>
                  <a:tcPr marL="121706" marR="121706" marT="0" marB="0" anchor="ctr">
                    <a:solidFill>
                      <a:srgbClr val="F2F2F2"/>
                    </a:solidFill>
                  </a:tcPr>
                </a:tc>
                <a:tc>
                  <a:txBody>
                    <a:bodyPr/>
                    <a:lstStyle/>
                    <a:p>
                      <a:pPr marL="0" indent="0" algn="l">
                        <a:buFont typeface="Arial" panose="020B0604020202020204" pitchFamily="34" charset="0"/>
                        <a:buNone/>
                      </a:pPr>
                      <a:r>
                        <a:rPr lang="en-US" sz="1050" kern="1200" dirty="0">
                          <a:solidFill>
                            <a:srgbClr val="1F1A62"/>
                          </a:solidFill>
                          <a:latin typeface="Helvetica" panose="020B0403020202020204" pitchFamily="34" charset="0"/>
                          <a:ea typeface="+mn-ea"/>
                          <a:cs typeface="+mn-cs"/>
                        </a:rPr>
                        <a:t>Video streaming service that focuses on live TV.</a:t>
                      </a:r>
                    </a:p>
                  </a:txBody>
                  <a:tcPr marL="121706" marR="121706" marT="0" marB="0" anchor="ctr">
                    <a:solidFill>
                      <a:srgbClr val="F2F2F2"/>
                    </a:solidFill>
                  </a:tcPr>
                </a:tc>
                <a:extLst>
                  <a:ext uri="{0D108BD9-81ED-4DB2-BD59-A6C34878D82A}">
                    <a16:rowId xmlns:a16="http://schemas.microsoft.com/office/drawing/2014/main" val="10012"/>
                  </a:ext>
                </a:extLst>
              </a:tr>
              <a:tr h="755703">
                <a:tc>
                  <a:txBody>
                    <a:bodyPr/>
                    <a:lstStyle/>
                    <a:p>
                      <a:pPr marL="0" indent="0" algn="ctr" defTabSz="914400" rtl="0" eaLnBrk="1" fontAlgn="b" latinLnBrk="0" hangingPunct="1">
                        <a:buFont typeface="Arial" panose="020B0604020202020204" pitchFamily="34" charset="0"/>
                        <a:buNone/>
                      </a:pPr>
                      <a:endParaRPr lang="en-US" sz="800" b="1" kern="1200">
                        <a:solidFill>
                          <a:srgbClr val="1F1A62"/>
                        </a:solidFill>
                        <a:latin typeface="Helvetica" panose="020B0403020202020204" pitchFamily="34" charset="0"/>
                        <a:ea typeface="+mn-ea"/>
                        <a:cs typeface="+mn-cs"/>
                      </a:endParaRPr>
                    </a:p>
                  </a:txBody>
                  <a:tcPr marL="12679" marR="12679" marT="0" marB="0" anchor="ctr">
                    <a:solidFill>
                      <a:srgbClr val="FFFCE1"/>
                    </a:solidFill>
                  </a:tcPr>
                </a:tc>
                <a:tc>
                  <a:txBody>
                    <a:bodyPr/>
                    <a:lstStyle/>
                    <a:p>
                      <a:pPr marL="0" marR="0" lvl="0" indent="0" algn="ctr" defTabSz="45706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Wingdings" panose="05000000000000000000" pitchFamily="2" charset="2"/>
                        </a:rPr>
                        <a:t></a:t>
                      </a:r>
                      <a:endParaRPr kumimoji="0" lang="en-US" sz="2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txBody>
                  <a:tcPr marL="121706" marR="121706" marT="0" marB="0" anchor="ctr">
                    <a:solidFill>
                      <a:srgbClr val="FFFCE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a:solidFill>
                            <a:srgbClr val="1F1A62"/>
                          </a:solidFill>
                          <a:latin typeface="Helvetica" panose="020B0403020202020204" pitchFamily="34" charset="0"/>
                          <a:sym typeface="Wingdings" panose="05000000000000000000" pitchFamily="2" charset="2"/>
                        </a:rPr>
                        <a:t></a:t>
                      </a:r>
                      <a:endParaRPr lang="en-US" sz="2200" b="1">
                        <a:solidFill>
                          <a:srgbClr val="1F1A62"/>
                        </a:solidFill>
                        <a:latin typeface="Helvetica" panose="020B0403020202020204" pitchFamily="34" charset="0"/>
                      </a:endParaRPr>
                    </a:p>
                  </a:txBody>
                  <a:tcPr marL="121706" marR="121706" marT="0" marB="0" anchor="ctr">
                    <a:solidFill>
                      <a:srgbClr val="FFFCE1"/>
                    </a:solidFill>
                  </a:tcPr>
                </a:tc>
                <a:tc>
                  <a:txBody>
                    <a:bodyPr/>
                    <a:lstStyle/>
                    <a:p>
                      <a:pPr marL="0" indent="0" algn="ctr">
                        <a:buFont typeface="Arial" panose="020B0604020202020204" pitchFamily="34" charset="0"/>
                        <a:buNone/>
                      </a:pPr>
                      <a:r>
                        <a:rPr lang="en-US" sz="1500" kern="1200" dirty="0">
                          <a:solidFill>
                            <a:srgbClr val="1F1A62"/>
                          </a:solidFill>
                          <a:latin typeface="Helvetica" panose="020B0403020202020204" pitchFamily="34" charset="0"/>
                          <a:ea typeface="+mn-ea"/>
                          <a:cs typeface="+mn-cs"/>
                        </a:rPr>
                        <a:t>$65 / mo</a:t>
                      </a:r>
                      <a:endParaRPr lang="en-US" sz="1500" b="1" dirty="0">
                        <a:solidFill>
                          <a:srgbClr val="1F1A62"/>
                        </a:solidFill>
                        <a:latin typeface="Helvetica" panose="020B0403020202020204" pitchFamily="34" charset="0"/>
                      </a:endParaRPr>
                    </a:p>
                  </a:txBody>
                  <a:tcPr marL="110642" marR="110642" marT="0" marB="0" anchor="ctr">
                    <a:solidFill>
                      <a:srgbClr val="FFFCE1"/>
                    </a:solidFill>
                  </a:tcPr>
                </a:tc>
                <a:tc>
                  <a:txBody>
                    <a:bodyPr/>
                    <a:lstStyle/>
                    <a:p>
                      <a:pPr marL="0" indent="0" algn="ctr">
                        <a:buFont typeface="Arial" panose="020B0604020202020204" pitchFamily="34" charset="0"/>
                        <a:buNone/>
                      </a:pPr>
                      <a:r>
                        <a:rPr lang="en-US" sz="1500" b="0" dirty="0">
                          <a:solidFill>
                            <a:srgbClr val="1F1A62"/>
                          </a:solidFill>
                          <a:latin typeface="Helvetica" panose="020B0403020202020204" pitchFamily="34" charset="0"/>
                        </a:rPr>
                        <a:t>3MM</a:t>
                      </a:r>
                    </a:p>
                  </a:txBody>
                  <a:tcPr marL="110642" marR="110642" marT="0" marB="0" anchor="ctr">
                    <a:solidFill>
                      <a:srgbClr val="FFFCE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kern="1200" dirty="0">
                          <a:solidFill>
                            <a:srgbClr val="1F1A62"/>
                          </a:solidFill>
                          <a:latin typeface="Helvetica" panose="020B0403020202020204" pitchFamily="34" charset="0"/>
                          <a:ea typeface="+mn-ea"/>
                          <a:cs typeface="+mn-cs"/>
                        </a:rPr>
                        <a:t>Over 70 channels of news, sports and entertainment in one package. It's a top choice for cord cutters who want to replicate</a:t>
                      </a:r>
                      <a:r>
                        <a:rPr lang="en-US" sz="1050" b="0" i="0" kern="1200" dirty="0">
                          <a:solidFill>
                            <a:srgbClr val="1F1A62"/>
                          </a:solidFill>
                          <a:effectLst/>
                          <a:latin typeface="Helvetica" panose="020B0403020202020204" pitchFamily="34" charset="0"/>
                          <a:ea typeface="+mn-ea"/>
                          <a:cs typeface="+mn-cs"/>
                        </a:rPr>
                        <a:t> </a:t>
                      </a:r>
                      <a:r>
                        <a:rPr lang="en-US" sz="1050" kern="1200" dirty="0">
                          <a:solidFill>
                            <a:srgbClr val="1F1A62"/>
                          </a:solidFill>
                          <a:latin typeface="Helvetica" panose="020B0403020202020204" pitchFamily="34" charset="0"/>
                          <a:ea typeface="+mn-ea"/>
                          <a:cs typeface="+mn-cs"/>
                        </a:rPr>
                        <a:t>the cable TV </a:t>
                      </a:r>
                      <a:r>
                        <a:rPr lang="en-US" sz="1050" b="0" i="0" kern="1200" dirty="0">
                          <a:solidFill>
                            <a:srgbClr val="1F1A62"/>
                          </a:solidFill>
                          <a:effectLst/>
                          <a:latin typeface="Helvetica" panose="020B0403020202020204" pitchFamily="34" charset="0"/>
                          <a:ea typeface="+mn-ea"/>
                          <a:cs typeface="+mn-cs"/>
                        </a:rPr>
                        <a:t>e</a:t>
                      </a:r>
                      <a:r>
                        <a:rPr lang="en-US" sz="1050" kern="1200" dirty="0">
                          <a:solidFill>
                            <a:srgbClr val="1F1A62"/>
                          </a:solidFill>
                          <a:latin typeface="Helvetica" panose="020B0403020202020204" pitchFamily="34" charset="0"/>
                          <a:ea typeface="+mn-ea"/>
                          <a:cs typeface="+mn-cs"/>
                        </a:rPr>
                        <a:t>xperience.</a:t>
                      </a:r>
                      <a:endParaRPr lang="en-US" sz="1050" b="1" dirty="0">
                        <a:solidFill>
                          <a:srgbClr val="1F1A62"/>
                        </a:solidFill>
                        <a:latin typeface="Helvetica" panose="020B0403020202020204" pitchFamily="34" charset="0"/>
                      </a:endParaRPr>
                    </a:p>
                  </a:txBody>
                  <a:tcPr marL="110642" marR="110642" marT="0" marB="0" anchor="ctr">
                    <a:solidFill>
                      <a:srgbClr val="FFFCE1"/>
                    </a:solidFill>
                  </a:tcPr>
                </a:tc>
                <a:extLst>
                  <a:ext uri="{0D108BD9-81ED-4DB2-BD59-A6C34878D82A}">
                    <a16:rowId xmlns:a16="http://schemas.microsoft.com/office/drawing/2014/main" val="1798505044"/>
                  </a:ext>
                </a:extLst>
              </a:tr>
              <a:tr h="692727">
                <a:tc>
                  <a:txBody>
                    <a:bodyPr/>
                    <a:lstStyle/>
                    <a:p>
                      <a:pPr marL="0" indent="0" algn="ctr" defTabSz="914400" rtl="0" eaLnBrk="1" fontAlgn="b" latinLnBrk="0" hangingPunct="1">
                        <a:buFont typeface="Arial" panose="020B0604020202020204" pitchFamily="34" charset="0"/>
                        <a:buNone/>
                      </a:pPr>
                      <a:endParaRPr lang="en-US" sz="800" b="1" kern="1200">
                        <a:solidFill>
                          <a:srgbClr val="1F1A62"/>
                        </a:solidFill>
                        <a:latin typeface="Helvetica" panose="020B0403020202020204" pitchFamily="34" charset="0"/>
                        <a:ea typeface="+mn-ea"/>
                        <a:cs typeface="+mn-cs"/>
                      </a:endParaRPr>
                    </a:p>
                  </a:txBody>
                  <a:tcPr marL="12679" marR="12679" marT="0" marB="0" anchor="ctr">
                    <a:solidFill>
                      <a:srgbClr val="F2F2F2"/>
                    </a:solidFill>
                  </a:tcPr>
                </a:tc>
                <a:tc>
                  <a:txBody>
                    <a:bodyPr/>
                    <a:lstStyle/>
                    <a:p>
                      <a:pPr marL="0" marR="0" lvl="0" indent="0" algn="ctr" defTabSz="45706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sym typeface="Wingdings" panose="05000000000000000000" pitchFamily="2" charset="2"/>
                        </a:rPr>
                        <a:t></a:t>
                      </a:r>
                      <a:endParaRPr kumimoji="0" lang="en-US" sz="2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txBody>
                  <a:tcPr marL="121706" marR="121706" marT="0" marB="0" anchor="ctr">
                    <a:solidFill>
                      <a:srgbClr val="F2F2F2"/>
                    </a:solidFill>
                  </a:tcPr>
                </a:tc>
                <a:tc>
                  <a:txBody>
                    <a:bodyPr/>
                    <a:lstStyle/>
                    <a:p>
                      <a:pPr marL="0" indent="0" algn="ctr">
                        <a:buFont typeface="Arial" panose="020B0604020202020204" pitchFamily="34" charset="0"/>
                        <a:buNone/>
                      </a:pPr>
                      <a:r>
                        <a:rPr lang="en-US" sz="2200">
                          <a:solidFill>
                            <a:srgbClr val="1F1A62"/>
                          </a:solidFill>
                          <a:latin typeface="Helvetica" panose="020B0403020202020204" pitchFamily="34" charset="0"/>
                          <a:sym typeface="Wingdings" panose="05000000000000000000" pitchFamily="2" charset="2"/>
                        </a:rPr>
                        <a:t></a:t>
                      </a:r>
                      <a:endParaRPr lang="en-US" sz="2200" b="1">
                        <a:solidFill>
                          <a:srgbClr val="1F1A62"/>
                        </a:solidFill>
                        <a:latin typeface="Helvetica" panose="020B0403020202020204" pitchFamily="34" charset="0"/>
                      </a:endParaRPr>
                    </a:p>
                  </a:txBody>
                  <a:tcPr marL="121706" marR="121706" marT="0" marB="0" anchor="ctr">
                    <a:solidFill>
                      <a:srgbClr val="F2F2F2"/>
                    </a:solidFill>
                  </a:tcPr>
                </a:tc>
                <a:tc>
                  <a:txBody>
                    <a:bodyPr/>
                    <a:lstStyle/>
                    <a:p>
                      <a:pPr marL="0" indent="0" algn="ctr">
                        <a:buFont typeface="Arial" panose="020B0604020202020204" pitchFamily="34" charset="0"/>
                        <a:buNone/>
                      </a:pPr>
                      <a:r>
                        <a:rPr lang="en-US" sz="1500">
                          <a:solidFill>
                            <a:srgbClr val="1F1A62"/>
                          </a:solidFill>
                          <a:latin typeface="Helvetica" panose="020B0403020202020204" pitchFamily="34" charset="0"/>
                          <a:sym typeface="Wingdings" panose="05000000000000000000" pitchFamily="2" charset="2"/>
                        </a:rPr>
                        <a:t>$20/mo</a:t>
                      </a:r>
                      <a:endParaRPr lang="en-US" sz="1500" b="1">
                        <a:solidFill>
                          <a:srgbClr val="1F1A62"/>
                        </a:solidFill>
                        <a:latin typeface="Helvetica" panose="020B0403020202020204" pitchFamily="34" charset="0"/>
                      </a:endParaRPr>
                    </a:p>
                  </a:txBody>
                  <a:tcPr marL="121706" marR="121706" marT="0" marB="0" anchor="ctr">
                    <a:solidFill>
                      <a:srgbClr val="F2F2F2"/>
                    </a:solidFill>
                  </a:tcPr>
                </a:tc>
                <a:tc>
                  <a:txBody>
                    <a:bodyPr/>
                    <a:lstStyle/>
                    <a:p>
                      <a:pPr marL="0" indent="0" algn="ctr">
                        <a:buFont typeface="Arial" panose="020B0604020202020204" pitchFamily="34" charset="0"/>
                        <a:buNone/>
                      </a:pPr>
                      <a:r>
                        <a:rPr lang="en-US" sz="1500" b="0" dirty="0">
                          <a:solidFill>
                            <a:srgbClr val="1F1A62"/>
                          </a:solidFill>
                          <a:latin typeface="Helvetica" panose="020B0403020202020204" pitchFamily="34" charset="0"/>
                        </a:rPr>
                        <a:t>800K</a:t>
                      </a:r>
                    </a:p>
                  </a:txBody>
                  <a:tcPr marL="121706" marR="121706" marT="0" marB="0" anchor="ctr">
                    <a:solidFill>
                      <a:srgbClr val="F2F2F2"/>
                    </a:solidFill>
                  </a:tcPr>
                </a:tc>
                <a:tc>
                  <a:txBody>
                    <a:bodyPr/>
                    <a:lstStyle/>
                    <a:p>
                      <a:pPr marL="0" indent="0" algn="l">
                        <a:buFont typeface="Arial" panose="020B0604020202020204" pitchFamily="34" charset="0"/>
                        <a:buNone/>
                      </a:pPr>
                      <a:r>
                        <a:rPr lang="en-US" sz="1050" kern="1200" dirty="0">
                          <a:solidFill>
                            <a:srgbClr val="1F1A62"/>
                          </a:solidFill>
                          <a:latin typeface="Helvetica" panose="020B0403020202020204" pitchFamily="34" charset="0"/>
                          <a:ea typeface="+mn-ea"/>
                          <a:cs typeface="+mn-cs"/>
                        </a:rPr>
                        <a:t>Offers a good mix of entertainment &amp; lifestyle channels at a reasonable price, but it includes few news networks &amp; no sports.</a:t>
                      </a:r>
                    </a:p>
                  </a:txBody>
                  <a:tcPr marL="121706" marR="121706" marT="0" marB="0" anchor="ctr">
                    <a:solidFill>
                      <a:srgbClr val="F2F2F2"/>
                    </a:solidFill>
                  </a:tcPr>
                </a:tc>
                <a:extLst>
                  <a:ext uri="{0D108BD9-81ED-4DB2-BD59-A6C34878D82A}">
                    <a16:rowId xmlns:a16="http://schemas.microsoft.com/office/drawing/2014/main" val="1416972781"/>
                  </a:ext>
                </a:extLst>
              </a:tr>
            </a:tbl>
          </a:graphicData>
        </a:graphic>
      </p:graphicFrame>
      <p:pic>
        <p:nvPicPr>
          <p:cNvPr id="20" name="Picture 19">
            <a:extLst>
              <a:ext uri="{FF2B5EF4-FFF2-40B4-BE49-F238E27FC236}">
                <a16:creationId xmlns:a16="http://schemas.microsoft.com/office/drawing/2014/main" id="{1006D93C-C084-4604-AD54-D18A55E825B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761" y="3489381"/>
            <a:ext cx="1045992" cy="470698"/>
          </a:xfrm>
          <a:prstGeom prst="rect">
            <a:avLst/>
          </a:prstGeom>
        </p:spPr>
      </p:pic>
      <p:pic>
        <p:nvPicPr>
          <p:cNvPr id="16" name="Picture 2" descr="Image result for youtube tv logo">
            <a:extLst>
              <a:ext uri="{FF2B5EF4-FFF2-40B4-BE49-F238E27FC236}">
                <a16:creationId xmlns:a16="http://schemas.microsoft.com/office/drawing/2014/main" id="{DEAF852F-A783-488E-88C9-C9353ED3219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8120" y="4392832"/>
            <a:ext cx="1125274" cy="2109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6F1D700-61D7-4272-864D-C681FEE10112}"/>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4245" y="4954579"/>
            <a:ext cx="953024" cy="531332"/>
          </a:xfrm>
          <a:prstGeom prst="rect">
            <a:avLst/>
          </a:prstGeom>
        </p:spPr>
      </p:pic>
      <p:sp>
        <p:nvSpPr>
          <p:cNvPr id="21" name="Text Placeholder 3">
            <a:extLst>
              <a:ext uri="{FF2B5EF4-FFF2-40B4-BE49-F238E27FC236}">
                <a16:creationId xmlns:a16="http://schemas.microsoft.com/office/drawing/2014/main" id="{68789858-C134-4AF9-A96D-00027572A6FF}"/>
              </a:ext>
            </a:extLst>
          </p:cNvPr>
          <p:cNvSpPr txBox="1">
            <a:spLocks/>
          </p:cNvSpPr>
          <p:nvPr/>
        </p:nvSpPr>
        <p:spPr>
          <a:xfrm>
            <a:off x="481088" y="6210300"/>
            <a:ext cx="11732430" cy="343740"/>
          </a:xfrm>
          <a:prstGeom prst="rect">
            <a:avLst/>
          </a:prstGeom>
        </p:spPr>
        <p:txBody>
          <a:bodyPr vert="horz">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Adweek, ARS </a:t>
            </a:r>
            <a:r>
              <a:rPr kumimoji="0" lang="en-US" altLang="en-US" sz="900" b="0"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Technica</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Consumer Reports, Cord Cutters News, Deadline, Fierce Video, </a:t>
            </a:r>
            <a:r>
              <a:rPr kumimoji="0" lang="en-US" altLang="en-US" sz="900" b="0"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Leichtman</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Research, MediaPost, </a:t>
            </a:r>
            <a:r>
              <a:rPr kumimoji="0" lang="en-US" altLang="en-US" sz="900" b="0"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NextTV</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PC Mag, The Verge, </a:t>
            </a:r>
            <a:r>
              <a:rPr kumimoji="0" lang="en-US" altLang="en-US" sz="900" b="0"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TVTechnology</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The </a:t>
            </a:r>
            <a:r>
              <a:rPr kumimoji="0" lang="en-US" altLang="en-US" sz="900" b="0"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Streamable</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Variety. Kagan, </a:t>
            </a:r>
            <a:r>
              <a:rPr kumimoji="0" lang="en-US" altLang="en-US" sz="900" b="0" i="0" u="none" strike="noStrike" kern="1200" cap="none" spc="0" normalizeH="0" baseline="0" noProof="0" dirty="0">
                <a:ln>
                  <a:noFill/>
                </a:ln>
                <a:solidFill>
                  <a:srgbClr val="1F1A62"/>
                </a:solidFill>
                <a:effectLst/>
                <a:uLnTx/>
                <a:uFillTx/>
                <a:latin typeface="Helvetica" panose="020B0604020202020204" pitchFamily="34" charset="0"/>
                <a:ea typeface="+mn-ea"/>
                <a:cs typeface="+mn-cs"/>
              </a:rPr>
              <a:t>S&amp;P Global Market Intelligence </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2021. Please note above is based on most recent available information as of 9/10/21.</a:t>
            </a:r>
          </a:p>
        </p:txBody>
      </p:sp>
      <p:pic>
        <p:nvPicPr>
          <p:cNvPr id="18" name="Shape 299">
            <a:extLst>
              <a:ext uri="{FF2B5EF4-FFF2-40B4-BE49-F238E27FC236}">
                <a16:creationId xmlns:a16="http://schemas.microsoft.com/office/drawing/2014/main" id="{13C2E450-4990-4DB9-AD11-62CCA30375F9}"/>
              </a:ext>
            </a:extLst>
          </p:cNvPr>
          <p:cNvPicPr preferRelativeResize="0"/>
          <p:nvPr/>
        </p:nvPicPr>
        <p:blipFill>
          <a:blip r:embed="rId6" cstate="screen">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799573" y="2753039"/>
            <a:ext cx="762368" cy="449757"/>
          </a:xfrm>
          <a:prstGeom prst="rect">
            <a:avLst/>
          </a:prstGeom>
          <a:noFill/>
          <a:ln>
            <a:noFill/>
          </a:ln>
        </p:spPr>
      </p:pic>
    </p:spTree>
    <p:extLst>
      <p:ext uri="{BB962C8B-B14F-4D97-AF65-F5344CB8AC3E}">
        <p14:creationId xmlns:p14="http://schemas.microsoft.com/office/powerpoint/2010/main" val="318694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73351F-800D-46EC-9DA6-86F9FD79F427}"/>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489C778-A1AE-45D9-AE05-4A6A4F3A3EE3}"/>
              </a:ext>
            </a:extLst>
          </p:cNvPr>
          <p:cNvSpPr txBox="1"/>
          <p:nvPr/>
        </p:nvSpPr>
        <p:spPr>
          <a:xfrm>
            <a:off x="165029" y="162453"/>
            <a:ext cx="11952253" cy="830997"/>
          </a:xfrm>
          <a:prstGeom prst="rect">
            <a:avLst/>
          </a:prstGeom>
          <a:noFill/>
        </p:spPr>
        <p:txBody>
          <a:bodyPr wrap="square" rtlCol="0">
            <a:spAutoFit/>
          </a:bodyPr>
          <a:lstStyle>
            <a:defPPr>
              <a:defRPr lang="en-US"/>
            </a:defPPr>
            <a:lvl1pPr algn="ctr" defTabSz="586199">
              <a:defRPr sz="2600">
                <a:latin typeface="Open Sans" panose="020B0606030504020204" pitchFamily="34" charset="0"/>
                <a:ea typeface="Open Sans" panose="020B0606030504020204" pitchFamily="34" charset="0"/>
                <a:cs typeface="Open Sans" panose="020B0606030504020204" pitchFamily="34" charset="0"/>
              </a:defRPr>
            </a:lvl1pPr>
          </a:lstStyle>
          <a:p>
            <a:pPr lvl="0" algn="l">
              <a:defRPr/>
            </a:pPr>
            <a:r>
              <a:rPr lang="en-US" sz="2400" b="1" dirty="0">
                <a:solidFill>
                  <a:srgbClr val="1F1A62"/>
                </a:solidFill>
                <a:latin typeface="Helvetica" pitchFamily="2" charset="0"/>
              </a:rPr>
              <a:t>With so many options available, the industry was already unsure which services viewers would be willing to devote their time and money to</a:t>
            </a:r>
          </a:p>
        </p:txBody>
      </p:sp>
      <p:sp>
        <p:nvSpPr>
          <p:cNvPr id="2" name="TextBox 1">
            <a:extLst>
              <a:ext uri="{FF2B5EF4-FFF2-40B4-BE49-F238E27FC236}">
                <a16:creationId xmlns:a16="http://schemas.microsoft.com/office/drawing/2014/main" id="{B4EF0C09-650B-451B-8A2D-B8FE00ACC767}"/>
              </a:ext>
            </a:extLst>
          </p:cNvPr>
          <p:cNvSpPr txBox="1"/>
          <p:nvPr/>
        </p:nvSpPr>
        <p:spPr>
          <a:xfrm>
            <a:off x="907873" y="1983391"/>
            <a:ext cx="10376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Streaming Services Launch Dates</a:t>
            </a:r>
          </a:p>
        </p:txBody>
      </p:sp>
      <p:sp>
        <p:nvSpPr>
          <p:cNvPr id="4" name="Text Placeholder 3">
            <a:extLst>
              <a:ext uri="{FF2B5EF4-FFF2-40B4-BE49-F238E27FC236}">
                <a16:creationId xmlns:a16="http://schemas.microsoft.com/office/drawing/2014/main" id="{EB6C5C46-2838-4403-87C1-43B9E597FB7A}"/>
              </a:ext>
            </a:extLst>
          </p:cNvPr>
          <p:cNvSpPr txBox="1">
            <a:spLocks/>
          </p:cNvSpPr>
          <p:nvPr/>
        </p:nvSpPr>
        <p:spPr>
          <a:xfrm>
            <a:off x="481088" y="6335818"/>
            <a:ext cx="10093660" cy="246082"/>
          </a:xfrm>
          <a:prstGeom prst="rect">
            <a:avLst/>
          </a:prstGeom>
        </p:spPr>
        <p:txBody>
          <a:bodyPr vert="horz">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TV Time and United Talent Agency, </a:t>
            </a:r>
            <a:r>
              <a:rPr kumimoji="0" lang="en-US" altLang="en-US" sz="900" b="0" i="1"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Beyond The Big Three: The Streaming Wars Are Upon Us</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October 2019. </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hlinkClick r:id="rId2"/>
              </a:rPr>
              <a:t>Discovery Inc</a:t>
            </a:r>
            <a:r>
              <a:rPr kumimoji="0" lang="en-US" altLang="en-US" sz="9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12/2/2020. *Company closed as of 12/1/2020.</a:t>
            </a:r>
          </a:p>
        </p:txBody>
      </p:sp>
      <p:cxnSp>
        <p:nvCxnSpPr>
          <p:cNvPr id="14" name="Straight Connector 13">
            <a:extLst>
              <a:ext uri="{FF2B5EF4-FFF2-40B4-BE49-F238E27FC236}">
                <a16:creationId xmlns:a16="http://schemas.microsoft.com/office/drawing/2014/main" id="{FFC2C06F-7B60-40D7-B8B3-D934A915C6B4}"/>
              </a:ext>
            </a:extLst>
          </p:cNvPr>
          <p:cNvCxnSpPr>
            <a:cxnSpLocks/>
          </p:cNvCxnSpPr>
          <p:nvPr/>
        </p:nvCxnSpPr>
        <p:spPr>
          <a:xfrm>
            <a:off x="748951" y="4681221"/>
            <a:ext cx="10694112" cy="0"/>
          </a:xfrm>
          <a:prstGeom prst="line">
            <a:avLst/>
          </a:prstGeom>
          <a:ln w="15875">
            <a:solidFill>
              <a:srgbClr val="1F1A62"/>
            </a:solidFill>
          </a:ln>
          <a:effectLst/>
        </p:spPr>
        <p:style>
          <a:lnRef idx="2">
            <a:schemeClr val="accent1"/>
          </a:lnRef>
          <a:fillRef idx="0">
            <a:schemeClr val="accent1"/>
          </a:fillRef>
          <a:effectRef idx="1">
            <a:schemeClr val="accent1"/>
          </a:effectRef>
          <a:fontRef idx="minor">
            <a:schemeClr val="tx1"/>
          </a:fontRef>
        </p:style>
      </p:cxnSp>
      <p:sp>
        <p:nvSpPr>
          <p:cNvPr id="15" name="Flowchart: Connector 14">
            <a:extLst>
              <a:ext uri="{FF2B5EF4-FFF2-40B4-BE49-F238E27FC236}">
                <a16:creationId xmlns:a16="http://schemas.microsoft.com/office/drawing/2014/main" id="{40444133-3B9F-468B-9EBA-A3DF4C381412}"/>
              </a:ext>
            </a:extLst>
          </p:cNvPr>
          <p:cNvSpPr/>
          <p:nvPr/>
        </p:nvSpPr>
        <p:spPr>
          <a:xfrm>
            <a:off x="2688140" y="3987195"/>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Nov. 12, 2019</a:t>
            </a:r>
          </a:p>
        </p:txBody>
      </p:sp>
      <p:sp>
        <p:nvSpPr>
          <p:cNvPr id="16" name="Flowchart: Connector 15">
            <a:extLst>
              <a:ext uri="{FF2B5EF4-FFF2-40B4-BE49-F238E27FC236}">
                <a16:creationId xmlns:a16="http://schemas.microsoft.com/office/drawing/2014/main" id="{D8F6553B-E3B6-4D53-8586-149F07F1CEDC}"/>
              </a:ext>
            </a:extLst>
          </p:cNvPr>
          <p:cNvSpPr/>
          <p:nvPr/>
        </p:nvSpPr>
        <p:spPr>
          <a:xfrm>
            <a:off x="939841" y="3987194"/>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Nov. 1, 2019</a:t>
            </a:r>
          </a:p>
        </p:txBody>
      </p:sp>
      <p:sp>
        <p:nvSpPr>
          <p:cNvPr id="17" name="Flowchart: Connector 16">
            <a:extLst>
              <a:ext uri="{FF2B5EF4-FFF2-40B4-BE49-F238E27FC236}">
                <a16:creationId xmlns:a16="http://schemas.microsoft.com/office/drawing/2014/main" id="{9D595D2C-5838-4348-A199-9D99C5CF0D8A}"/>
              </a:ext>
            </a:extLst>
          </p:cNvPr>
          <p:cNvSpPr/>
          <p:nvPr/>
        </p:nvSpPr>
        <p:spPr>
          <a:xfrm>
            <a:off x="6198232" y="3987193"/>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kumimoji="0" lang="en-US" sz="1500" b="1" i="0" u="none" strike="noStrike" kern="1200" cap="none" spc="0" normalizeH="0" baseline="0" noProof="0">
                <a:ln>
                  <a:noFill/>
                </a:ln>
                <a:effectLst/>
                <a:uLnTx/>
                <a:uFillTx/>
                <a:latin typeface="Helvetica"/>
                <a:ea typeface="Open Sans" panose="020B0606030504020204" pitchFamily="34" charset="0"/>
                <a:cs typeface="Open Sans" panose="020B0606030504020204" pitchFamily="34" charset="0"/>
              </a:rPr>
              <a:t>May</a:t>
            </a:r>
            <a:r>
              <a:rPr lang="en-US" sz="1500" b="1">
                <a:latin typeface="Helvetica"/>
                <a:ea typeface="Open Sans" panose="020B0606030504020204" pitchFamily="34" charset="0"/>
                <a:cs typeface="Open Sans" panose="020B0606030504020204" pitchFamily="34" charset="0"/>
              </a:rPr>
              <a:t> 27, </a:t>
            </a:r>
            <a:r>
              <a:rPr kumimoji="0" lang="en-US" sz="1500" b="1" i="0" u="none" strike="noStrike" kern="1200" cap="none" spc="0" normalizeH="0" baseline="0" noProof="0">
                <a:ln>
                  <a:noFill/>
                </a:ln>
                <a:effectLst/>
                <a:uLnTx/>
                <a:uFillTx/>
                <a:latin typeface="Helvetica"/>
                <a:ea typeface="Open Sans" panose="020B0606030504020204" pitchFamily="34" charset="0"/>
                <a:cs typeface="Open Sans" panose="020B0606030504020204" pitchFamily="34" charset="0"/>
              </a:rPr>
              <a:t>2020</a:t>
            </a:r>
          </a:p>
        </p:txBody>
      </p:sp>
      <p:sp>
        <p:nvSpPr>
          <p:cNvPr id="18" name="Flowchart: Connector 17">
            <a:extLst>
              <a:ext uri="{FF2B5EF4-FFF2-40B4-BE49-F238E27FC236}">
                <a16:creationId xmlns:a16="http://schemas.microsoft.com/office/drawing/2014/main" id="{59D15874-75B6-4491-B650-4189CC4FDA91}"/>
              </a:ext>
            </a:extLst>
          </p:cNvPr>
          <p:cNvSpPr/>
          <p:nvPr/>
        </p:nvSpPr>
        <p:spPr>
          <a:xfrm>
            <a:off x="7912833" y="3984488"/>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Jul. 15, 2020</a:t>
            </a:r>
          </a:p>
        </p:txBody>
      </p:sp>
      <p:sp>
        <p:nvSpPr>
          <p:cNvPr id="19" name="Flowchart: Connector 18">
            <a:extLst>
              <a:ext uri="{FF2B5EF4-FFF2-40B4-BE49-F238E27FC236}">
                <a16:creationId xmlns:a16="http://schemas.microsoft.com/office/drawing/2014/main" id="{B6F68FD0-CDDB-43DA-AC20-CF5E4CE8D474}"/>
              </a:ext>
            </a:extLst>
          </p:cNvPr>
          <p:cNvSpPr/>
          <p:nvPr/>
        </p:nvSpPr>
        <p:spPr>
          <a:xfrm>
            <a:off x="9753840" y="3985532"/>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Jan. 4, 2021</a:t>
            </a:r>
          </a:p>
        </p:txBody>
      </p:sp>
      <p:pic>
        <p:nvPicPr>
          <p:cNvPr id="1026" name="Picture 2" descr="Image result for disney+ streaming service logo">
            <a:extLst>
              <a:ext uri="{FF2B5EF4-FFF2-40B4-BE49-F238E27FC236}">
                <a16:creationId xmlns:a16="http://schemas.microsoft.com/office/drawing/2014/main" id="{4888F7DE-E0B6-4E26-A535-536E30331BA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0005" y="2861172"/>
            <a:ext cx="1683303" cy="914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ppletv+ streaming service logo">
            <a:extLst>
              <a:ext uri="{FF2B5EF4-FFF2-40B4-BE49-F238E27FC236}">
                <a16:creationId xmlns:a16="http://schemas.microsoft.com/office/drawing/2014/main" id="{01C37128-4856-462A-AD0D-B12980B12A6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0765" y="3033716"/>
            <a:ext cx="1615620" cy="5695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bomax logo">
            <a:extLst>
              <a:ext uri="{FF2B5EF4-FFF2-40B4-BE49-F238E27FC236}">
                <a16:creationId xmlns:a16="http://schemas.microsoft.com/office/drawing/2014/main" id="{16352DBD-1E73-4212-A1DC-1CBDE68EA37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8232" y="2990491"/>
            <a:ext cx="1394726" cy="65595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FF6357A5-A19C-4432-93B2-35129086E7FD}"/>
              </a:ext>
            </a:extLst>
          </p:cNvPr>
          <p:cNvCxnSpPr>
            <a:cxnSpLocks/>
          </p:cNvCxnSpPr>
          <p:nvPr/>
        </p:nvCxnSpPr>
        <p:spPr>
          <a:xfrm>
            <a:off x="4293326" y="2443003"/>
            <a:ext cx="0" cy="3705197"/>
          </a:xfrm>
          <a:prstGeom prst="line">
            <a:avLst/>
          </a:prstGeom>
          <a:ln w="12700">
            <a:solidFill>
              <a:srgbClr val="1F1A62"/>
            </a:solidFill>
            <a:prstDash val="lgDash"/>
          </a:ln>
          <a:effectLst/>
        </p:spPr>
        <p:style>
          <a:lnRef idx="2">
            <a:schemeClr val="accent1"/>
          </a:lnRef>
          <a:fillRef idx="0">
            <a:schemeClr val="accent1"/>
          </a:fillRef>
          <a:effectRef idx="1">
            <a:schemeClr val="accent1"/>
          </a:effectRef>
          <a:fontRef idx="minor">
            <a:schemeClr val="tx1"/>
          </a:fontRef>
        </p:style>
      </p:cxnSp>
      <p:pic>
        <p:nvPicPr>
          <p:cNvPr id="1032" name="Picture 8" descr="Image result for peacock streaming logo">
            <a:extLst>
              <a:ext uri="{FF2B5EF4-FFF2-40B4-BE49-F238E27FC236}">
                <a16:creationId xmlns:a16="http://schemas.microsoft.com/office/drawing/2014/main" id="{01B4630E-51D8-408F-9BA7-D676ECBAB07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
          <a:stretch/>
        </p:blipFill>
        <p:spPr bwMode="auto">
          <a:xfrm>
            <a:off x="7686853" y="3019830"/>
            <a:ext cx="1852000" cy="597278"/>
          </a:xfrm>
          <a:prstGeom prst="rect">
            <a:avLst/>
          </a:prstGeom>
          <a:noFill/>
          <a:extLst>
            <a:ext uri="{909E8E84-426E-40DD-AFC4-6F175D3DCCD1}">
              <a14:hiddenFill xmlns:a14="http://schemas.microsoft.com/office/drawing/2010/main">
                <a:solidFill>
                  <a:srgbClr val="FFFFFF"/>
                </a:solidFill>
              </a14:hiddenFill>
            </a:ext>
          </a:extLst>
        </p:spPr>
      </p:pic>
      <p:sp>
        <p:nvSpPr>
          <p:cNvPr id="31" name="Flowchart: Connector 30">
            <a:extLst>
              <a:ext uri="{FF2B5EF4-FFF2-40B4-BE49-F238E27FC236}">
                <a16:creationId xmlns:a16="http://schemas.microsoft.com/office/drawing/2014/main" id="{59E75286-738B-45BA-AEDD-2652F4CCF490}"/>
              </a:ext>
            </a:extLst>
          </p:cNvPr>
          <p:cNvSpPr/>
          <p:nvPr/>
        </p:nvSpPr>
        <p:spPr>
          <a:xfrm>
            <a:off x="4479837" y="3984488"/>
            <a:ext cx="1371368" cy="1337059"/>
          </a:xfrm>
          <a:prstGeom prst="flowChartConnector">
            <a:avLst/>
          </a:prstGeom>
          <a:solidFill>
            <a:srgbClr val="00C0F3"/>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Apr. 6</a:t>
            </a:r>
            <a:r>
              <a:rPr kumimoji="0" lang="en-US" sz="1600" b="1"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 2020*</a:t>
            </a:r>
            <a:endParaRPr kumimoji="0" lang="en-US" sz="1600" b="1" i="0" u="none" strike="noStrike" kern="1200" cap="none" spc="0" normalizeH="0" baseline="0" noProof="0" dirty="0">
              <a:ln>
                <a:noFill/>
              </a:ln>
              <a:solidFill>
                <a:prstClr val="white"/>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1036" name="Picture 12" descr="Image result for quibi">
            <a:extLst>
              <a:ext uri="{FF2B5EF4-FFF2-40B4-BE49-F238E27FC236}">
                <a16:creationId xmlns:a16="http://schemas.microsoft.com/office/drawing/2014/main" id="{8F8CDDD2-F3C6-45DB-9571-966E2DCD3B9C}"/>
              </a:ext>
            </a:extLst>
          </p:cNvP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454915" y="2964656"/>
            <a:ext cx="1524381" cy="707627"/>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a:extLst>
              <a:ext uri="{FF2B5EF4-FFF2-40B4-BE49-F238E27FC236}">
                <a16:creationId xmlns:a16="http://schemas.microsoft.com/office/drawing/2014/main" id="{755061ED-AA82-425E-9453-0DDF1AD2E860}"/>
              </a:ext>
            </a:extLst>
          </p:cNvPr>
          <p:cNvSpPr txBox="1"/>
          <p:nvPr/>
        </p:nvSpPr>
        <p:spPr>
          <a:xfrm>
            <a:off x="3074124" y="5585923"/>
            <a:ext cx="111734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sym typeface="Wingdings" panose="05000000000000000000" pitchFamily="2" charset="2"/>
              </a:rPr>
              <a:t> 2019</a:t>
            </a:r>
            <a:endPar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05FEFEF2-C969-42E9-A9F0-7AF600B1E055}"/>
              </a:ext>
            </a:extLst>
          </p:cNvPr>
          <p:cNvSpPr txBox="1"/>
          <p:nvPr/>
        </p:nvSpPr>
        <p:spPr>
          <a:xfrm>
            <a:off x="4410440" y="5585923"/>
            <a:ext cx="13713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sym typeface="Wingdings" panose="05000000000000000000" pitchFamily="2" charset="2"/>
              </a:rPr>
              <a:t>2020-2021 </a:t>
            </a:r>
            <a:endParaRPr kumimoji="0" lang="en-US" sz="14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A8D82C69-676B-47EB-861A-AC11D10A741F}"/>
              </a:ext>
            </a:extLst>
          </p:cNvPr>
          <p:cNvSpPr/>
          <p:nvPr/>
        </p:nvSpPr>
        <p:spPr>
          <a:xfrm>
            <a:off x="165029" y="1020642"/>
            <a:ext cx="11398693" cy="587574"/>
          </a:xfrm>
          <a:prstGeom prst="rect">
            <a:avLst/>
          </a:prstGeom>
          <a:noFill/>
        </p:spPr>
        <p:txBody>
          <a:bodyPr wrap="square" rtlCol="0">
            <a:spAutoFit/>
          </a:bodyPr>
          <a:lstStyle/>
          <a:p>
            <a:pPr marL="285750" indent="-285750">
              <a:buBlip>
                <a:blip r:embed="rId8"/>
              </a:buBlip>
            </a:pPr>
            <a:r>
              <a:rPr lang="en-US" sz="1600" dirty="0">
                <a:solidFill>
                  <a:srgbClr val="1F1A62"/>
                </a:solidFill>
                <a:latin typeface="Helvetica" pitchFamily="2" charset="0"/>
              </a:rPr>
              <a:t>In less than a year, several major new services have launched, causing the largest disruption within on-demand video since the introduction of Netflix streaming &amp; Hulu 10+ years ago</a:t>
            </a:r>
          </a:p>
        </p:txBody>
      </p:sp>
      <p:pic>
        <p:nvPicPr>
          <p:cNvPr id="26" name="Picture 25">
            <a:extLst>
              <a:ext uri="{FF2B5EF4-FFF2-40B4-BE49-F238E27FC236}">
                <a16:creationId xmlns:a16="http://schemas.microsoft.com/office/drawing/2014/main" id="{99178176-8C59-4D2E-B5D8-1A0472DAF99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7" name="Slide Number Placeholder 5">
            <a:extLst>
              <a:ext uri="{FF2B5EF4-FFF2-40B4-BE49-F238E27FC236}">
                <a16:creationId xmlns:a16="http://schemas.microsoft.com/office/drawing/2014/main" id="{65E200BA-D34D-4FA7-8E17-C6CD08D2C160}"/>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2EC60347-5244-4785-A8BC-44A7566DF64F}"/>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3" name="Picture 2" descr="Discovery+ goes live in the UK">
            <a:extLst>
              <a:ext uri="{FF2B5EF4-FFF2-40B4-BE49-F238E27FC236}">
                <a16:creationId xmlns:a16="http://schemas.microsoft.com/office/drawing/2014/main" id="{43695451-0AF8-464A-B2D4-CD12BC3A5AD0}"/>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03031" y="2618860"/>
            <a:ext cx="1865625" cy="139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1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11E24-0B7E-F145-9B34-6C1E832C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760" y="0"/>
            <a:ext cx="8922890" cy="5194998"/>
          </a:xfrm>
          <a:prstGeom prst="rect">
            <a:avLst/>
          </a:prstGeom>
        </p:spPr>
      </p:pic>
      <p:cxnSp>
        <p:nvCxnSpPr>
          <p:cNvPr id="8" name="Straight Connector 7">
            <a:extLst>
              <a:ext uri="{FF2B5EF4-FFF2-40B4-BE49-F238E27FC236}">
                <a16:creationId xmlns:a16="http://schemas.microsoft.com/office/drawing/2014/main" id="{01D38475-14B3-498E-8337-430E2186AC36}"/>
              </a:ext>
            </a:extLst>
          </p:cNvPr>
          <p:cNvCxnSpPr/>
          <p:nvPr/>
        </p:nvCxnSpPr>
        <p:spPr>
          <a:xfrm>
            <a:off x="493843" y="2940040"/>
            <a:ext cx="521208" cy="0"/>
          </a:xfrm>
          <a:prstGeom prst="line">
            <a:avLst/>
          </a:prstGeom>
          <a:ln>
            <a:solidFill>
              <a:srgbClr val="E84A99"/>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AFA321F-70E4-43DB-8C96-0F72FC20BBD3}"/>
              </a:ext>
            </a:extLst>
          </p:cNvPr>
          <p:cNvSpPr txBox="1"/>
          <p:nvPr/>
        </p:nvSpPr>
        <p:spPr>
          <a:xfrm>
            <a:off x="382083" y="3434080"/>
            <a:ext cx="6979416" cy="1261884"/>
          </a:xfrm>
          <a:prstGeom prst="rect">
            <a:avLst/>
          </a:prstGeom>
          <a:noFill/>
        </p:spPr>
        <p:txBody>
          <a:bodyPr wrap="square" rtlCol="0">
            <a:spAutoFit/>
          </a:bodyPr>
          <a:lstStyle/>
          <a:p>
            <a:pPr lvl="0">
              <a:defRPr/>
            </a:pPr>
            <a:r>
              <a:rPr lang="en-US" sz="3800" b="1">
                <a:solidFill>
                  <a:prstClr val="white"/>
                </a:solidFill>
                <a:latin typeface="Helvetica" pitchFamily="2" charset="0"/>
              </a:rPr>
              <a:t>How COVID-19 Has Impacted Video Streaming Behaviors</a:t>
            </a:r>
          </a:p>
        </p:txBody>
      </p:sp>
    </p:spTree>
    <p:extLst>
      <p:ext uri="{BB962C8B-B14F-4D97-AF65-F5344CB8AC3E}">
        <p14:creationId xmlns:p14="http://schemas.microsoft.com/office/powerpoint/2010/main" val="387931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D6706A-1C5E-4022-9EE0-2E7E05D9AD58}"/>
              </a:ext>
            </a:extLst>
          </p:cNvPr>
          <p:cNvPicPr>
            <a:picLocks noChangeAspect="1"/>
          </p:cNvPicPr>
          <p:nvPr/>
        </p:nvPicPr>
        <p:blipFill>
          <a:blip r:embed="rId2" cstate="screen">
            <a:alphaModFix amt="11000"/>
            <a:extLst>
              <a:ext uri="{28A0092B-C50C-407E-A947-70E740481C1C}">
                <a14:useLocalDpi xmlns:a14="http://schemas.microsoft.com/office/drawing/2010/main"/>
              </a:ext>
            </a:extLst>
          </a:blip>
          <a:stretch>
            <a:fillRect/>
          </a:stretch>
        </p:blipFill>
        <p:spPr>
          <a:xfrm>
            <a:off x="420380" y="0"/>
            <a:ext cx="11779250" cy="68580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Rectangle 17">
            <a:extLst>
              <a:ext uri="{FF2B5EF4-FFF2-40B4-BE49-F238E27FC236}">
                <a16:creationId xmlns:a16="http://schemas.microsoft.com/office/drawing/2014/main" id="{32ECA48E-00F0-41FD-86BC-7EFA6ED08A5A}"/>
              </a:ext>
            </a:extLst>
          </p:cNvPr>
          <p:cNvSpPr/>
          <p:nvPr/>
        </p:nvSpPr>
        <p:spPr>
          <a:xfrm>
            <a:off x="154969" y="140645"/>
            <a:ext cx="11575680" cy="1292662"/>
          </a:xfrm>
          <a:prstGeom prst="rect">
            <a:avLst/>
          </a:prstGeom>
        </p:spPr>
        <p:txBody>
          <a:bodyPr wrap="square" anchor="t">
            <a:spAutoFit/>
          </a:bodyPr>
          <a:lstStyle/>
          <a:p>
            <a:pPr>
              <a:defRPr/>
            </a:pPr>
            <a:r>
              <a:rPr lang="en-US" sz="2600" b="1">
                <a:solidFill>
                  <a:srgbClr val="1F1A62"/>
                </a:solidFill>
                <a:latin typeface="Helvetica"/>
                <a:cs typeface="Helvetica"/>
              </a:rPr>
              <a:t>Since the COVID-19 outbreak began in earnest, viewers confined to their homes have turned to in-home entertainment to fill their time, leading to significant increases in video streaming</a:t>
            </a:r>
          </a:p>
        </p:txBody>
      </p:sp>
      <p:grpSp>
        <p:nvGrpSpPr>
          <p:cNvPr id="12" name="Group 11">
            <a:extLst>
              <a:ext uri="{FF2B5EF4-FFF2-40B4-BE49-F238E27FC236}">
                <a16:creationId xmlns:a16="http://schemas.microsoft.com/office/drawing/2014/main" id="{BB20E14A-A066-4E8A-A687-105883AEA2C4}"/>
              </a:ext>
            </a:extLst>
          </p:cNvPr>
          <p:cNvGrpSpPr/>
          <p:nvPr/>
        </p:nvGrpSpPr>
        <p:grpSpPr>
          <a:xfrm>
            <a:off x="99390" y="1766974"/>
            <a:ext cx="3350142" cy="1250470"/>
            <a:chOff x="263934" y="1671322"/>
            <a:chExt cx="3350142" cy="1250470"/>
          </a:xfrm>
        </p:grpSpPr>
        <p:sp>
          <p:nvSpPr>
            <p:cNvPr id="19" name="Rectangle: Rounded Corners 18">
              <a:extLst>
                <a:ext uri="{FF2B5EF4-FFF2-40B4-BE49-F238E27FC236}">
                  <a16:creationId xmlns:a16="http://schemas.microsoft.com/office/drawing/2014/main" id="{077F5B3B-307B-4968-A89B-09F95909D855}"/>
                </a:ext>
              </a:extLst>
            </p:cNvPr>
            <p:cNvSpPr/>
            <p:nvPr/>
          </p:nvSpPr>
          <p:spPr>
            <a:xfrm>
              <a:off x="263934" y="1671322"/>
              <a:ext cx="3350142" cy="125047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4" descr="Image result for variety logo">
              <a:extLst>
                <a:ext uri="{FF2B5EF4-FFF2-40B4-BE49-F238E27FC236}">
                  <a16:creationId xmlns:a16="http://schemas.microsoft.com/office/drawing/2014/main" id="{AC5C7283-F919-4422-A1A6-A5A584011C1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3531" y="1759353"/>
              <a:ext cx="702065" cy="2410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66F4F69B-7BBB-4A31-BD85-BA243227EF2E}"/>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5997" y="2034215"/>
              <a:ext cx="3227585" cy="811945"/>
            </a:xfrm>
            <a:prstGeom prst="rect">
              <a:avLst/>
            </a:prstGeom>
          </p:spPr>
        </p:pic>
      </p:grpSp>
      <p:grpSp>
        <p:nvGrpSpPr>
          <p:cNvPr id="13" name="Group 12">
            <a:extLst>
              <a:ext uri="{FF2B5EF4-FFF2-40B4-BE49-F238E27FC236}">
                <a16:creationId xmlns:a16="http://schemas.microsoft.com/office/drawing/2014/main" id="{F7B3FF30-03DC-4083-8F94-6027F94C336C}"/>
              </a:ext>
            </a:extLst>
          </p:cNvPr>
          <p:cNvGrpSpPr/>
          <p:nvPr/>
        </p:nvGrpSpPr>
        <p:grpSpPr>
          <a:xfrm>
            <a:off x="3537618" y="1766974"/>
            <a:ext cx="4147240" cy="1250470"/>
            <a:chOff x="3720885" y="1666491"/>
            <a:chExt cx="4147240" cy="1250470"/>
          </a:xfrm>
        </p:grpSpPr>
        <p:sp>
          <p:nvSpPr>
            <p:cNvPr id="29" name="Rectangle: Rounded Corners 28">
              <a:extLst>
                <a:ext uri="{FF2B5EF4-FFF2-40B4-BE49-F238E27FC236}">
                  <a16:creationId xmlns:a16="http://schemas.microsoft.com/office/drawing/2014/main" id="{6C881EB9-6F9A-498C-9682-ED573567B9F6}"/>
                </a:ext>
              </a:extLst>
            </p:cNvPr>
            <p:cNvSpPr/>
            <p:nvPr/>
          </p:nvSpPr>
          <p:spPr>
            <a:xfrm>
              <a:off x="3720885" y="1666491"/>
              <a:ext cx="4092044" cy="125047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DEE934DB-F052-4E40-B3BC-B4779628EEC5}"/>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6080" y="2070866"/>
              <a:ext cx="4092045" cy="795788"/>
            </a:xfrm>
            <a:prstGeom prst="rect">
              <a:avLst/>
            </a:prstGeom>
          </p:spPr>
        </p:pic>
        <p:pic>
          <p:nvPicPr>
            <p:cNvPr id="31" name="Picture 6" descr="Image result for the hollywood reporter logo">
              <a:extLst>
                <a:ext uri="{FF2B5EF4-FFF2-40B4-BE49-F238E27FC236}">
                  <a16:creationId xmlns:a16="http://schemas.microsoft.com/office/drawing/2014/main" id="{5A844F46-CE00-41AA-8264-498107AFF9A4}"/>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89712" y="1836689"/>
              <a:ext cx="698706" cy="163213"/>
            </a:xfrm>
            <a:prstGeom prst="rect">
              <a:avLst/>
            </a:prstGeom>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579A46AB-4A18-43A2-97CE-203C4407ABDB}"/>
              </a:ext>
            </a:extLst>
          </p:cNvPr>
          <p:cNvGrpSpPr/>
          <p:nvPr/>
        </p:nvGrpSpPr>
        <p:grpSpPr>
          <a:xfrm>
            <a:off x="69246" y="3376854"/>
            <a:ext cx="3812263" cy="1356565"/>
            <a:chOff x="263934" y="3246435"/>
            <a:chExt cx="3812263" cy="1356565"/>
          </a:xfrm>
        </p:grpSpPr>
        <p:sp>
          <p:nvSpPr>
            <p:cNvPr id="32" name="Rectangle: Rounded Corners 31">
              <a:extLst>
                <a:ext uri="{FF2B5EF4-FFF2-40B4-BE49-F238E27FC236}">
                  <a16:creationId xmlns:a16="http://schemas.microsoft.com/office/drawing/2014/main" id="{50EC44E9-18B0-43D6-935B-9CFECDB75055}"/>
                </a:ext>
              </a:extLst>
            </p:cNvPr>
            <p:cNvSpPr/>
            <p:nvPr/>
          </p:nvSpPr>
          <p:spPr>
            <a:xfrm>
              <a:off x="263934" y="3246435"/>
              <a:ext cx="3812263" cy="135656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91DF0597-D47F-42A6-8C11-C3F75E7E50ED}"/>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41" y="3650617"/>
              <a:ext cx="3745856" cy="830931"/>
            </a:xfrm>
            <a:prstGeom prst="rect">
              <a:avLst/>
            </a:prstGeom>
          </p:spPr>
        </p:pic>
        <p:pic>
          <p:nvPicPr>
            <p:cNvPr id="34" name="Picture 2" descr="Image result for broadcasting + cable logo">
              <a:extLst>
                <a:ext uri="{FF2B5EF4-FFF2-40B4-BE49-F238E27FC236}">
                  <a16:creationId xmlns:a16="http://schemas.microsoft.com/office/drawing/2014/main" id="{E326C0AA-BAD2-4F51-BB21-47F8BED165C1}"/>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7335" y="3299629"/>
              <a:ext cx="324812" cy="324812"/>
            </a:xfrm>
            <a:prstGeom prst="rect">
              <a:avLst/>
            </a:prstGeom>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AFD8A071-2C1D-4520-B1FB-B2B856A64F9E}"/>
              </a:ext>
            </a:extLst>
          </p:cNvPr>
          <p:cNvGrpSpPr/>
          <p:nvPr/>
        </p:nvGrpSpPr>
        <p:grpSpPr>
          <a:xfrm>
            <a:off x="7825838" y="1766974"/>
            <a:ext cx="4216879" cy="1419702"/>
            <a:chOff x="7909996" y="1677399"/>
            <a:chExt cx="4216879" cy="1419702"/>
          </a:xfrm>
        </p:grpSpPr>
        <p:sp>
          <p:nvSpPr>
            <p:cNvPr id="35" name="Rectangle: Rounded Corners 34">
              <a:extLst>
                <a:ext uri="{FF2B5EF4-FFF2-40B4-BE49-F238E27FC236}">
                  <a16:creationId xmlns:a16="http://schemas.microsoft.com/office/drawing/2014/main" id="{B1514632-2373-4A6B-869D-E4D4AE0E0112}"/>
                </a:ext>
              </a:extLst>
            </p:cNvPr>
            <p:cNvSpPr/>
            <p:nvPr/>
          </p:nvSpPr>
          <p:spPr>
            <a:xfrm>
              <a:off x="7909996" y="1677399"/>
              <a:ext cx="4216879" cy="141970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29550388-0930-4975-893E-E11679434316}"/>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09996" y="2090374"/>
              <a:ext cx="4216878" cy="916715"/>
            </a:xfrm>
            <a:prstGeom prst="rect">
              <a:avLst/>
            </a:prstGeom>
          </p:spPr>
        </p:pic>
        <p:pic>
          <p:nvPicPr>
            <p:cNvPr id="37" name="Picture 2" descr="Image result for broadcasting + cable logo">
              <a:extLst>
                <a:ext uri="{FF2B5EF4-FFF2-40B4-BE49-F238E27FC236}">
                  <a16:creationId xmlns:a16="http://schemas.microsoft.com/office/drawing/2014/main" id="{42949D8F-7406-4173-A057-D5FA6BB8944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69059" y="1750498"/>
              <a:ext cx="324812" cy="324812"/>
            </a:xfrm>
            <a:prstGeom prst="rect">
              <a:avLst/>
            </a:prstGeom>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98D062DB-132A-410E-8E78-5A86D852F605}"/>
              </a:ext>
            </a:extLst>
          </p:cNvPr>
          <p:cNvGrpSpPr/>
          <p:nvPr/>
        </p:nvGrpSpPr>
        <p:grpSpPr>
          <a:xfrm>
            <a:off x="4832147" y="4965215"/>
            <a:ext cx="3607679" cy="1326112"/>
            <a:chOff x="4893084" y="4864732"/>
            <a:chExt cx="3607679" cy="1326112"/>
          </a:xfrm>
        </p:grpSpPr>
        <p:sp>
          <p:nvSpPr>
            <p:cNvPr id="38" name="Rectangle: Rounded Corners 37">
              <a:extLst>
                <a:ext uri="{FF2B5EF4-FFF2-40B4-BE49-F238E27FC236}">
                  <a16:creationId xmlns:a16="http://schemas.microsoft.com/office/drawing/2014/main" id="{AD12E8C6-7066-4928-87A9-2D3A986B3732}"/>
                </a:ext>
              </a:extLst>
            </p:cNvPr>
            <p:cNvSpPr/>
            <p:nvPr/>
          </p:nvSpPr>
          <p:spPr>
            <a:xfrm>
              <a:off x="4893084" y="4864732"/>
              <a:ext cx="3607679" cy="132611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4C9A2FBA-F0EE-4A46-9618-DA6841BB8864}"/>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13095" y="5352976"/>
              <a:ext cx="3587668" cy="742950"/>
            </a:xfrm>
            <a:prstGeom prst="rect">
              <a:avLst/>
            </a:prstGeom>
          </p:spPr>
        </p:pic>
        <p:pic>
          <p:nvPicPr>
            <p:cNvPr id="40" name="Picture 2" descr="Image result for broadcasting + cable logo">
              <a:extLst>
                <a:ext uri="{FF2B5EF4-FFF2-40B4-BE49-F238E27FC236}">
                  <a16:creationId xmlns:a16="http://schemas.microsoft.com/office/drawing/2014/main" id="{206BD3DB-E72F-411D-A410-578FCAB19C31}"/>
                </a:ext>
              </a:extLst>
            </p:cNvPr>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4618" y="5002694"/>
              <a:ext cx="393022" cy="393022"/>
            </a:xfrm>
            <a:prstGeom prst="rect">
              <a:avLst/>
            </a:prstGeom>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476F16A6-DD6B-4C31-998C-A06A0B58E230}"/>
              </a:ext>
            </a:extLst>
          </p:cNvPr>
          <p:cNvGrpSpPr/>
          <p:nvPr/>
        </p:nvGrpSpPr>
        <p:grpSpPr>
          <a:xfrm>
            <a:off x="8518451" y="4965215"/>
            <a:ext cx="3390692" cy="754263"/>
            <a:chOff x="8602609" y="4945261"/>
            <a:chExt cx="3390692" cy="754263"/>
          </a:xfrm>
        </p:grpSpPr>
        <p:sp>
          <p:nvSpPr>
            <p:cNvPr id="23" name="Rectangle: Rounded Corners 22">
              <a:extLst>
                <a:ext uri="{FF2B5EF4-FFF2-40B4-BE49-F238E27FC236}">
                  <a16:creationId xmlns:a16="http://schemas.microsoft.com/office/drawing/2014/main" id="{4C808FC0-CFC0-4787-A7C1-9336FCF43044}"/>
                </a:ext>
              </a:extLst>
            </p:cNvPr>
            <p:cNvSpPr/>
            <p:nvPr/>
          </p:nvSpPr>
          <p:spPr>
            <a:xfrm>
              <a:off x="8602609" y="4945261"/>
              <a:ext cx="3390692" cy="754263"/>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8BC3BE4-C958-40F3-BE18-41B2115C0EE6}"/>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668210" y="5244070"/>
              <a:ext cx="3325091" cy="352436"/>
            </a:xfrm>
            <a:prstGeom prst="rect">
              <a:avLst/>
            </a:prstGeom>
          </p:spPr>
        </p:pic>
        <p:pic>
          <p:nvPicPr>
            <p:cNvPr id="2050" name="Picture 2" descr="Advanced Television">
              <a:extLst>
                <a:ext uri="{FF2B5EF4-FFF2-40B4-BE49-F238E27FC236}">
                  <a16:creationId xmlns:a16="http://schemas.microsoft.com/office/drawing/2014/main" id="{CCDADE93-2AF9-4E85-B883-F3B3F1B9B37D}"/>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94496" y="5081931"/>
              <a:ext cx="652140" cy="250823"/>
            </a:xfrm>
            <a:prstGeom prst="rect">
              <a:avLst/>
            </a:prstGeom>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738A1A47-47D7-4AD6-9D46-79F332296AF7}"/>
              </a:ext>
            </a:extLst>
          </p:cNvPr>
          <p:cNvGrpSpPr/>
          <p:nvPr/>
        </p:nvGrpSpPr>
        <p:grpSpPr>
          <a:xfrm>
            <a:off x="3970015" y="3376854"/>
            <a:ext cx="5467999" cy="1088223"/>
            <a:chOff x="4580707" y="3375528"/>
            <a:chExt cx="5467999" cy="1088223"/>
          </a:xfrm>
        </p:grpSpPr>
        <p:sp>
          <p:nvSpPr>
            <p:cNvPr id="26" name="Rectangle: Rounded Corners 25">
              <a:extLst>
                <a:ext uri="{FF2B5EF4-FFF2-40B4-BE49-F238E27FC236}">
                  <a16:creationId xmlns:a16="http://schemas.microsoft.com/office/drawing/2014/main" id="{26E72B70-01B8-4D2C-A394-EED1C708BFAF}"/>
                </a:ext>
              </a:extLst>
            </p:cNvPr>
            <p:cNvSpPr/>
            <p:nvPr/>
          </p:nvSpPr>
          <p:spPr>
            <a:xfrm>
              <a:off x="4580707" y="3375528"/>
              <a:ext cx="5467999" cy="1088223"/>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65CD39D-0326-44FA-85BC-228C7D6B96ED}"/>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4650296" y="3789059"/>
              <a:ext cx="5295642" cy="552985"/>
            </a:xfrm>
            <a:prstGeom prst="rect">
              <a:avLst/>
            </a:prstGeom>
          </p:spPr>
        </p:pic>
        <p:pic>
          <p:nvPicPr>
            <p:cNvPr id="2052" name="Picture 4">
              <a:extLst>
                <a:ext uri="{FF2B5EF4-FFF2-40B4-BE49-F238E27FC236}">
                  <a16:creationId xmlns:a16="http://schemas.microsoft.com/office/drawing/2014/main" id="{D0A3DDF4-7F5F-4015-87D5-CB81359C7C88}"/>
                </a:ext>
              </a:extLst>
            </p:cNvPr>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09586" y="3516544"/>
              <a:ext cx="2055786" cy="198726"/>
            </a:xfrm>
            <a:prstGeom prst="rect">
              <a:avLst/>
            </a:prstGeom>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DEBE448F-6C08-4FBB-88F4-E04BE5080BA2}"/>
              </a:ext>
            </a:extLst>
          </p:cNvPr>
          <p:cNvGrpSpPr/>
          <p:nvPr/>
        </p:nvGrpSpPr>
        <p:grpSpPr>
          <a:xfrm>
            <a:off x="9526520" y="3376854"/>
            <a:ext cx="2583660" cy="1088223"/>
            <a:chOff x="9556664" y="3453838"/>
            <a:chExt cx="2583660" cy="1088223"/>
          </a:xfrm>
        </p:grpSpPr>
        <p:sp>
          <p:nvSpPr>
            <p:cNvPr id="45" name="Rectangle: Rounded Corners 44">
              <a:extLst>
                <a:ext uri="{FF2B5EF4-FFF2-40B4-BE49-F238E27FC236}">
                  <a16:creationId xmlns:a16="http://schemas.microsoft.com/office/drawing/2014/main" id="{AB341A3B-6FA3-448D-A4E3-7219B5447E87}"/>
                </a:ext>
              </a:extLst>
            </p:cNvPr>
            <p:cNvSpPr/>
            <p:nvPr/>
          </p:nvSpPr>
          <p:spPr>
            <a:xfrm>
              <a:off x="9556664" y="3453838"/>
              <a:ext cx="2583660" cy="1088223"/>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57110E9C-C82D-4398-BBBB-5FDF7D2136BD}"/>
                </a:ext>
              </a:extLst>
            </p:cNvPr>
            <p:cNvGrpSpPr/>
            <p:nvPr/>
          </p:nvGrpSpPr>
          <p:grpSpPr>
            <a:xfrm>
              <a:off x="9652662" y="3719217"/>
              <a:ext cx="2265219" cy="754480"/>
              <a:chOff x="9756606" y="3584098"/>
              <a:chExt cx="2265219" cy="754480"/>
            </a:xfrm>
          </p:grpSpPr>
          <p:pic>
            <p:nvPicPr>
              <p:cNvPr id="16" name="Picture 15">
                <a:extLst>
                  <a:ext uri="{FF2B5EF4-FFF2-40B4-BE49-F238E27FC236}">
                    <a16:creationId xmlns:a16="http://schemas.microsoft.com/office/drawing/2014/main" id="{8DCB3D9B-E4EB-4863-911D-06A1A8634AB4}"/>
                  </a:ext>
                </a:extLst>
              </p:cNvPr>
              <p:cNvPicPr>
                <a:picLocks noChangeAspect="1"/>
              </p:cNvPicPr>
              <p:nvPr/>
            </p:nvPicPr>
            <p:blipFill rotWithShape="1">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56606" y="4117577"/>
                <a:ext cx="1680684" cy="221001"/>
              </a:xfrm>
              <a:prstGeom prst="rect">
                <a:avLst/>
              </a:prstGeom>
            </p:spPr>
          </p:pic>
          <p:pic>
            <p:nvPicPr>
              <p:cNvPr id="44" name="Picture 43">
                <a:extLst>
                  <a:ext uri="{FF2B5EF4-FFF2-40B4-BE49-F238E27FC236}">
                    <a16:creationId xmlns:a16="http://schemas.microsoft.com/office/drawing/2014/main" id="{7F4B4437-E695-49F8-B4AA-EB6394CE1862}"/>
                  </a:ext>
                </a:extLst>
              </p:cNvPr>
              <p:cNvPicPr>
                <a:picLocks noChangeAspect="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56606" y="3835845"/>
                <a:ext cx="1825545" cy="279596"/>
              </a:xfrm>
              <a:prstGeom prst="rect">
                <a:avLst/>
              </a:prstGeom>
            </p:spPr>
          </p:pic>
          <p:pic>
            <p:nvPicPr>
              <p:cNvPr id="43" name="Picture 42">
                <a:extLst>
                  <a:ext uri="{FF2B5EF4-FFF2-40B4-BE49-F238E27FC236}">
                    <a16:creationId xmlns:a16="http://schemas.microsoft.com/office/drawing/2014/main" id="{79F2FFDB-0C55-4F03-8080-2AD1BB9FDC65}"/>
                  </a:ext>
                </a:extLst>
              </p:cNvPr>
              <p:cNvPicPr>
                <a:picLocks noChangeAspect="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56606" y="3584098"/>
                <a:ext cx="2265219" cy="282473"/>
              </a:xfrm>
              <a:prstGeom prst="rect">
                <a:avLst/>
              </a:prstGeom>
            </p:spPr>
          </p:pic>
        </p:grpSp>
        <p:pic>
          <p:nvPicPr>
            <p:cNvPr id="21" name="Picture 20">
              <a:extLst>
                <a:ext uri="{FF2B5EF4-FFF2-40B4-BE49-F238E27FC236}">
                  <a16:creationId xmlns:a16="http://schemas.microsoft.com/office/drawing/2014/main" id="{E45E63D3-CA10-43CA-9BE8-32541BDA1883}"/>
                </a:ext>
              </a:extLst>
            </p:cNvPr>
            <p:cNvPicPr>
              <a:picLocks noChangeAspect="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617255" y="3528104"/>
              <a:ext cx="852341" cy="242371"/>
            </a:xfrm>
            <a:prstGeom prst="rect">
              <a:avLst/>
            </a:prstGeom>
          </p:spPr>
        </p:pic>
      </p:grpSp>
      <p:grpSp>
        <p:nvGrpSpPr>
          <p:cNvPr id="47" name="Group 46">
            <a:extLst>
              <a:ext uri="{FF2B5EF4-FFF2-40B4-BE49-F238E27FC236}">
                <a16:creationId xmlns:a16="http://schemas.microsoft.com/office/drawing/2014/main" id="{C17F2883-48E5-4C46-849C-D2B14DCFE257}"/>
              </a:ext>
            </a:extLst>
          </p:cNvPr>
          <p:cNvGrpSpPr/>
          <p:nvPr/>
        </p:nvGrpSpPr>
        <p:grpSpPr>
          <a:xfrm>
            <a:off x="79057" y="5092779"/>
            <a:ext cx="4604238" cy="1088223"/>
            <a:chOff x="68897" y="5092779"/>
            <a:chExt cx="4604238" cy="1088223"/>
          </a:xfrm>
        </p:grpSpPr>
        <p:sp>
          <p:nvSpPr>
            <p:cNvPr id="41" name="Rectangle: Rounded Corners 40">
              <a:extLst>
                <a:ext uri="{FF2B5EF4-FFF2-40B4-BE49-F238E27FC236}">
                  <a16:creationId xmlns:a16="http://schemas.microsoft.com/office/drawing/2014/main" id="{DB971907-D627-42D6-A376-DCB88361259E}"/>
                </a:ext>
              </a:extLst>
            </p:cNvPr>
            <p:cNvSpPr/>
            <p:nvPr/>
          </p:nvSpPr>
          <p:spPr>
            <a:xfrm>
              <a:off x="68897" y="5092779"/>
              <a:ext cx="4604238" cy="1088223"/>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2649E236-FE97-4F4E-80E8-B5D915960FB1}"/>
                </a:ext>
              </a:extLst>
            </p:cNvPr>
            <p:cNvGrpSpPr/>
            <p:nvPr/>
          </p:nvGrpSpPr>
          <p:grpSpPr>
            <a:xfrm>
              <a:off x="234596" y="5578028"/>
              <a:ext cx="4087823" cy="592988"/>
              <a:chOff x="176566" y="5157942"/>
              <a:chExt cx="3716203" cy="539080"/>
            </a:xfrm>
          </p:grpSpPr>
          <p:pic>
            <p:nvPicPr>
              <p:cNvPr id="24" name="Picture 23">
                <a:extLst>
                  <a:ext uri="{FF2B5EF4-FFF2-40B4-BE49-F238E27FC236}">
                    <a16:creationId xmlns:a16="http://schemas.microsoft.com/office/drawing/2014/main" id="{4C1813F3-4D79-4AEE-A4D6-0771A7470ACB}"/>
                  </a:ext>
                </a:extLst>
              </p:cNvPr>
              <p:cNvPicPr>
                <a:picLocks noChangeAspect="1"/>
              </p:cNvPicPr>
              <p:nvPr/>
            </p:nvPicPr>
            <p:blipFill rotWithShape="1">
              <a:blip r:embed="rId21" cstate="screen">
                <a:clrChange>
                  <a:clrFrom>
                    <a:srgbClr val="EDEDED"/>
                  </a:clrFrom>
                  <a:clrTo>
                    <a:srgbClr val="EDEDED">
                      <a:alpha val="0"/>
                    </a:srgbClr>
                  </a:clrTo>
                </a:clrChange>
                <a:extLst>
                  <a:ext uri="{28A0092B-C50C-407E-A947-70E740481C1C}">
                    <a14:useLocalDpi xmlns:a14="http://schemas.microsoft.com/office/drawing/2010/main"/>
                  </a:ext>
                </a:extLst>
              </a:blip>
              <a:srcRect b="-4556"/>
              <a:stretch/>
            </p:blipFill>
            <p:spPr>
              <a:xfrm>
                <a:off x="176566" y="5157942"/>
                <a:ext cx="3429879" cy="295648"/>
              </a:xfrm>
              <a:prstGeom prst="rect">
                <a:avLst/>
              </a:prstGeom>
            </p:spPr>
          </p:pic>
          <p:pic>
            <p:nvPicPr>
              <p:cNvPr id="27" name="Picture 26">
                <a:extLst>
                  <a:ext uri="{FF2B5EF4-FFF2-40B4-BE49-F238E27FC236}">
                    <a16:creationId xmlns:a16="http://schemas.microsoft.com/office/drawing/2014/main" id="{E463C920-BCF3-44F0-84FC-A56EE5A74B5B}"/>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258996" y="5426373"/>
                <a:ext cx="2633773" cy="258531"/>
              </a:xfrm>
              <a:prstGeom prst="rect">
                <a:avLst/>
              </a:prstGeom>
            </p:spPr>
          </p:pic>
          <p:pic>
            <p:nvPicPr>
              <p:cNvPr id="48" name="Picture 47">
                <a:extLst>
                  <a:ext uri="{FF2B5EF4-FFF2-40B4-BE49-F238E27FC236}">
                    <a16:creationId xmlns:a16="http://schemas.microsoft.com/office/drawing/2014/main" id="{4AB6DFEC-2B4B-4422-AB6E-761DB48CA7FA}"/>
                  </a:ext>
                </a:extLst>
              </p:cNvPr>
              <p:cNvPicPr>
                <a:picLocks noChangeAspect="1"/>
              </p:cNvPicPr>
              <p:nvPr/>
            </p:nvPicPr>
            <p:blipFill rotWithShape="1">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192305" y="5426373"/>
                <a:ext cx="1046679" cy="270649"/>
              </a:xfrm>
              <a:prstGeom prst="rect">
                <a:avLst/>
              </a:prstGeom>
            </p:spPr>
          </p:pic>
        </p:grpSp>
        <p:pic>
          <p:nvPicPr>
            <p:cNvPr id="1026" name="Picture 2" descr="Technology News, Analysis, Comments and Product Reviews for IT ...">
              <a:extLst>
                <a:ext uri="{FF2B5EF4-FFF2-40B4-BE49-F238E27FC236}">
                  <a16:creationId xmlns:a16="http://schemas.microsoft.com/office/drawing/2014/main" id="{FF95DF70-F29A-4D50-B1CA-742EE10F11EB}"/>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74932" y="5127099"/>
              <a:ext cx="609626" cy="4680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171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C027AF-57C9-4096-B45F-0D6341DAA75B}"/>
              </a:ext>
            </a:extLst>
          </p:cNvPr>
          <p:cNvSpPr/>
          <p:nvPr/>
        </p:nvSpPr>
        <p:spPr>
          <a:xfrm>
            <a:off x="0"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Rectangle 16">
            <a:extLst>
              <a:ext uri="{FF2B5EF4-FFF2-40B4-BE49-F238E27FC236}">
                <a16:creationId xmlns:a16="http://schemas.microsoft.com/office/drawing/2014/main" id="{1F126CB1-6868-4FC7-AF6F-119904E32BFA}"/>
              </a:ext>
            </a:extLst>
          </p:cNvPr>
          <p:cNvSpPr/>
          <p:nvPr/>
        </p:nvSpPr>
        <p:spPr>
          <a:xfrm>
            <a:off x="493732" y="6328913"/>
            <a:ext cx="11599208"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Nielsen, Streaming Meter Homes, sum of daily streaming minutes (weighted), P2+, Total Day, Others calculated as the difference between total streaming and the sum of the major four digital publishers.</a:t>
            </a:r>
          </a:p>
        </p:txBody>
      </p:sp>
      <p:sp>
        <p:nvSpPr>
          <p:cNvPr id="23" name="Rectangle 22">
            <a:extLst>
              <a:ext uri="{FF2B5EF4-FFF2-40B4-BE49-F238E27FC236}">
                <a16:creationId xmlns:a16="http://schemas.microsoft.com/office/drawing/2014/main" id="{1A46D86C-B4E9-435E-A104-C95F16982DAF}"/>
              </a:ext>
            </a:extLst>
          </p:cNvPr>
          <p:cNvSpPr/>
          <p:nvPr/>
        </p:nvSpPr>
        <p:spPr>
          <a:xfrm>
            <a:off x="163201" y="374260"/>
            <a:ext cx="11622400" cy="892552"/>
          </a:xfrm>
          <a:prstGeom prst="rect">
            <a:avLst/>
          </a:prstGeom>
        </p:spPr>
        <p:txBody>
          <a:bodyPr wrap="square" anchor="t">
            <a:spAutoFit/>
          </a:bodyPr>
          <a:lstStyle/>
          <a:p>
            <a:pPr>
              <a:defRPr/>
            </a:pPr>
            <a:r>
              <a:rPr kumimoji="0" lang="en-US" sz="2600" b="1" i="0" u="none" strike="noStrike" kern="1200" cap="none" spc="0" normalizeH="0" baseline="0" noProof="0" dirty="0">
                <a:ln>
                  <a:noFill/>
                </a:ln>
                <a:solidFill>
                  <a:srgbClr val="1B1464"/>
                </a:solidFill>
                <a:effectLst/>
                <a:uLnTx/>
                <a:uFillTx/>
                <a:latin typeface="Helvetica"/>
                <a:cs typeface="Helvetica"/>
              </a:rPr>
              <a:t>With video streaming following </a:t>
            </a:r>
            <a:r>
              <a:rPr kumimoji="0" lang="en-US" sz="2600" b="1" i="0" u="none" strike="noStrike" kern="1200" cap="none" spc="0" normalizeH="0" baseline="0" noProof="0" dirty="0">
                <a:ln>
                  <a:noFill/>
                </a:ln>
                <a:solidFill>
                  <a:srgbClr val="ED3C8D"/>
                </a:solidFill>
                <a:effectLst/>
                <a:uLnTx/>
                <a:uFillTx/>
                <a:latin typeface="Helvetica"/>
                <a:cs typeface="Helvetica"/>
              </a:rPr>
              <a:t>similar viewership patterns</a:t>
            </a:r>
            <a:r>
              <a:rPr kumimoji="0" lang="en-US" sz="2600" b="1" i="0" u="none" strike="noStrike" kern="1200" cap="none" spc="0" normalizeH="0" baseline="0" noProof="0" dirty="0">
                <a:ln>
                  <a:noFill/>
                </a:ln>
                <a:solidFill>
                  <a:srgbClr val="1B1464"/>
                </a:solidFill>
                <a:effectLst/>
                <a:uLnTx/>
                <a:uFillTx/>
                <a:latin typeface="Helvetica"/>
                <a:cs typeface="Helvetica"/>
              </a:rPr>
              <a:t> as </a:t>
            </a:r>
            <a:r>
              <a:rPr kumimoji="0" lang="en-US" sz="2600" b="1" i="0" u="none" strike="noStrike" kern="1200" cap="none" spc="0" normalizeH="0" baseline="0" noProof="0" dirty="0">
                <a:ln>
                  <a:noFill/>
                </a:ln>
                <a:solidFill>
                  <a:srgbClr val="ED3C8D"/>
                </a:solidFill>
                <a:effectLst/>
                <a:uLnTx/>
                <a:uFillTx/>
                <a:latin typeface="Helvetica"/>
                <a:cs typeface="Helvetica"/>
              </a:rPr>
              <a:t>live TV </a:t>
            </a:r>
            <a:r>
              <a:rPr kumimoji="0" lang="en-US" sz="2600" b="1" i="0" u="none" strike="noStrike" kern="1200" cap="none" spc="0" normalizeH="0" baseline="0" noProof="0" dirty="0">
                <a:ln>
                  <a:noFill/>
                </a:ln>
                <a:solidFill>
                  <a:srgbClr val="1B1464"/>
                </a:solidFill>
                <a:effectLst/>
                <a:uLnTx/>
                <a:uFillTx/>
                <a:latin typeface="Helvetica"/>
                <a:cs typeface="Helvetica"/>
              </a:rPr>
              <a:t>and </a:t>
            </a:r>
            <a:r>
              <a:rPr kumimoji="0" lang="en-US" sz="2600" b="1" i="0" u="none" strike="noStrike" kern="1200" cap="none" spc="0" normalizeH="0" baseline="0" noProof="0" dirty="0">
                <a:ln>
                  <a:noFill/>
                </a:ln>
                <a:solidFill>
                  <a:srgbClr val="ED3C8D"/>
                </a:solidFill>
                <a:effectLst/>
                <a:uLnTx/>
                <a:uFillTx/>
                <a:latin typeface="Helvetica"/>
                <a:cs typeface="Helvetica"/>
              </a:rPr>
              <a:t>VOD</a:t>
            </a:r>
            <a:r>
              <a:rPr kumimoji="0" lang="en-US" sz="2600" b="1" i="0" u="none" strike="noStrike" kern="1200" cap="none" spc="0" normalizeH="0" baseline="0" noProof="0" dirty="0">
                <a:ln>
                  <a:noFill/>
                </a:ln>
                <a:solidFill>
                  <a:srgbClr val="1B1464"/>
                </a:solidFill>
                <a:effectLst/>
                <a:uLnTx/>
                <a:uFillTx/>
                <a:latin typeface="Helvetica"/>
                <a:cs typeface="Helvetica"/>
              </a:rPr>
              <a:t>, spiking in late March followed by a leveling off in April</a:t>
            </a:r>
          </a:p>
        </p:txBody>
      </p:sp>
      <p:sp>
        <p:nvSpPr>
          <p:cNvPr id="2" name="TextBox 1">
            <a:extLst>
              <a:ext uri="{FF2B5EF4-FFF2-40B4-BE49-F238E27FC236}">
                <a16:creationId xmlns:a16="http://schemas.microsoft.com/office/drawing/2014/main" id="{23578900-0919-45A2-AF15-D0543A3205F9}"/>
              </a:ext>
            </a:extLst>
          </p:cNvPr>
          <p:cNvSpPr txBox="1"/>
          <p:nvPr/>
        </p:nvSpPr>
        <p:spPr>
          <a:xfrm>
            <a:off x="429213" y="1966688"/>
            <a:ext cx="110101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Streaming Minutes Per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P2+ Weekly Total Streaming Minutes (billions)</a:t>
            </a:r>
          </a:p>
        </p:txBody>
      </p:sp>
      <p:graphicFrame>
        <p:nvGraphicFramePr>
          <p:cNvPr id="10" name="Chart 9">
            <a:extLst>
              <a:ext uri="{FF2B5EF4-FFF2-40B4-BE49-F238E27FC236}">
                <a16:creationId xmlns:a16="http://schemas.microsoft.com/office/drawing/2014/main" id="{8CB7D7A4-A934-4BC3-9EC1-7AE3316CDDA3}"/>
              </a:ext>
            </a:extLst>
          </p:cNvPr>
          <p:cNvGraphicFramePr/>
          <p:nvPr>
            <p:extLst>
              <p:ext uri="{D42A27DB-BD31-4B8C-83A1-F6EECF244321}">
                <p14:modId xmlns:p14="http://schemas.microsoft.com/office/powerpoint/2010/main" val="770028329"/>
              </p:ext>
            </p:extLst>
          </p:nvPr>
        </p:nvGraphicFramePr>
        <p:xfrm>
          <a:off x="389440" y="2631232"/>
          <a:ext cx="11049891" cy="360142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3020A46-BD72-47AD-8D9C-1F89E21D9E3B}"/>
              </a:ext>
            </a:extLst>
          </p:cNvPr>
          <p:cNvSpPr txBox="1"/>
          <p:nvPr/>
        </p:nvSpPr>
        <p:spPr>
          <a:xfrm>
            <a:off x="1444102" y="3837751"/>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116.4</a:t>
            </a:r>
          </a:p>
        </p:txBody>
      </p:sp>
      <p:sp>
        <p:nvSpPr>
          <p:cNvPr id="12" name="TextBox 11">
            <a:extLst>
              <a:ext uri="{FF2B5EF4-FFF2-40B4-BE49-F238E27FC236}">
                <a16:creationId xmlns:a16="http://schemas.microsoft.com/office/drawing/2014/main" id="{03577ABB-5DCA-4E94-A049-28403AC7C123}"/>
              </a:ext>
            </a:extLst>
          </p:cNvPr>
          <p:cNvSpPr txBox="1"/>
          <p:nvPr/>
        </p:nvSpPr>
        <p:spPr>
          <a:xfrm>
            <a:off x="2322849" y="3700898"/>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127.6</a:t>
            </a:r>
          </a:p>
        </p:txBody>
      </p:sp>
      <p:sp>
        <p:nvSpPr>
          <p:cNvPr id="13" name="TextBox 12">
            <a:extLst>
              <a:ext uri="{FF2B5EF4-FFF2-40B4-BE49-F238E27FC236}">
                <a16:creationId xmlns:a16="http://schemas.microsoft.com/office/drawing/2014/main" id="{01D1C47C-A19F-4F42-A400-E9E1674DCA5C}"/>
              </a:ext>
            </a:extLst>
          </p:cNvPr>
          <p:cNvSpPr txBox="1"/>
          <p:nvPr/>
        </p:nvSpPr>
        <p:spPr>
          <a:xfrm>
            <a:off x="3197774" y="3299678"/>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156.1</a:t>
            </a:r>
          </a:p>
        </p:txBody>
      </p:sp>
      <p:sp>
        <p:nvSpPr>
          <p:cNvPr id="14" name="TextBox 13">
            <a:extLst>
              <a:ext uri="{FF2B5EF4-FFF2-40B4-BE49-F238E27FC236}">
                <a16:creationId xmlns:a16="http://schemas.microsoft.com/office/drawing/2014/main" id="{344B8CAD-76CF-41E6-B251-07F0A90BF64D}"/>
              </a:ext>
            </a:extLst>
          </p:cNvPr>
          <p:cNvSpPr txBox="1"/>
          <p:nvPr/>
        </p:nvSpPr>
        <p:spPr>
          <a:xfrm>
            <a:off x="4061217" y="3113070"/>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168.7</a:t>
            </a:r>
          </a:p>
        </p:txBody>
      </p:sp>
      <p:sp>
        <p:nvSpPr>
          <p:cNvPr id="16" name="TextBox 15">
            <a:extLst>
              <a:ext uri="{FF2B5EF4-FFF2-40B4-BE49-F238E27FC236}">
                <a16:creationId xmlns:a16="http://schemas.microsoft.com/office/drawing/2014/main" id="{6952DEE0-988B-4599-9388-C6D0920F9D72}"/>
              </a:ext>
            </a:extLst>
          </p:cNvPr>
          <p:cNvSpPr txBox="1"/>
          <p:nvPr/>
        </p:nvSpPr>
        <p:spPr>
          <a:xfrm>
            <a:off x="4936862" y="3197048"/>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161.4</a:t>
            </a:r>
          </a:p>
        </p:txBody>
      </p:sp>
      <p:sp>
        <p:nvSpPr>
          <p:cNvPr id="18" name="TextBox 17">
            <a:extLst>
              <a:ext uri="{FF2B5EF4-FFF2-40B4-BE49-F238E27FC236}">
                <a16:creationId xmlns:a16="http://schemas.microsoft.com/office/drawing/2014/main" id="{B6DB2F2B-3B40-48DD-9CB3-764CD507FF6D}"/>
              </a:ext>
            </a:extLst>
          </p:cNvPr>
          <p:cNvSpPr txBox="1"/>
          <p:nvPr/>
        </p:nvSpPr>
        <p:spPr>
          <a:xfrm>
            <a:off x="5812496" y="3085079"/>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169.9</a:t>
            </a:r>
          </a:p>
        </p:txBody>
      </p:sp>
      <p:sp>
        <p:nvSpPr>
          <p:cNvPr id="19" name="TextBox 18">
            <a:extLst>
              <a:ext uri="{FF2B5EF4-FFF2-40B4-BE49-F238E27FC236}">
                <a16:creationId xmlns:a16="http://schemas.microsoft.com/office/drawing/2014/main" id="{60E17744-A384-49B7-858B-07F5B92A9E05}"/>
              </a:ext>
            </a:extLst>
          </p:cNvPr>
          <p:cNvSpPr txBox="1"/>
          <p:nvPr/>
        </p:nvSpPr>
        <p:spPr>
          <a:xfrm>
            <a:off x="6683830" y="3290354"/>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154.6</a:t>
            </a:r>
          </a:p>
        </p:txBody>
      </p:sp>
      <p:sp>
        <p:nvSpPr>
          <p:cNvPr id="20" name="TextBox 19">
            <a:extLst>
              <a:ext uri="{FF2B5EF4-FFF2-40B4-BE49-F238E27FC236}">
                <a16:creationId xmlns:a16="http://schemas.microsoft.com/office/drawing/2014/main" id="{15ECB98F-6D02-4311-B476-881BFDE60162}"/>
              </a:ext>
            </a:extLst>
          </p:cNvPr>
          <p:cNvSpPr txBox="1"/>
          <p:nvPr/>
        </p:nvSpPr>
        <p:spPr>
          <a:xfrm>
            <a:off x="7570241" y="3402325"/>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147.2</a:t>
            </a:r>
          </a:p>
        </p:txBody>
      </p:sp>
      <p:sp>
        <p:nvSpPr>
          <p:cNvPr id="22" name="TextBox 21">
            <a:extLst>
              <a:ext uri="{FF2B5EF4-FFF2-40B4-BE49-F238E27FC236}">
                <a16:creationId xmlns:a16="http://schemas.microsoft.com/office/drawing/2014/main" id="{12BE367B-DCC5-4193-9525-21EB98675E89}"/>
              </a:ext>
            </a:extLst>
          </p:cNvPr>
          <p:cNvSpPr txBox="1"/>
          <p:nvPr/>
        </p:nvSpPr>
        <p:spPr>
          <a:xfrm>
            <a:off x="580898" y="3868851"/>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115.0</a:t>
            </a:r>
          </a:p>
        </p:txBody>
      </p:sp>
      <p:sp>
        <p:nvSpPr>
          <p:cNvPr id="24" name="Rectangle 23">
            <a:extLst>
              <a:ext uri="{FF2B5EF4-FFF2-40B4-BE49-F238E27FC236}">
                <a16:creationId xmlns:a16="http://schemas.microsoft.com/office/drawing/2014/main" id="{C3861476-D869-479B-ADC6-0FE32984F0D2}"/>
              </a:ext>
            </a:extLst>
          </p:cNvPr>
          <p:cNvSpPr/>
          <p:nvPr/>
        </p:nvSpPr>
        <p:spPr>
          <a:xfrm>
            <a:off x="10277365" y="2944168"/>
            <a:ext cx="715532" cy="386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2/24</a:t>
            </a: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BB878458-396B-4478-A33A-5063F9784A6D}"/>
              </a:ext>
            </a:extLst>
          </p:cNvPr>
          <p:cNvSpPr txBox="1"/>
          <p:nvPr/>
        </p:nvSpPr>
        <p:spPr>
          <a:xfrm>
            <a:off x="8456652" y="3352929"/>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150.4</a:t>
            </a:r>
          </a:p>
        </p:txBody>
      </p:sp>
      <p:sp>
        <p:nvSpPr>
          <p:cNvPr id="27" name="TextBox 26">
            <a:extLst>
              <a:ext uri="{FF2B5EF4-FFF2-40B4-BE49-F238E27FC236}">
                <a16:creationId xmlns:a16="http://schemas.microsoft.com/office/drawing/2014/main" id="{59DC185D-3CBF-45EB-B205-B06EBA58217E}"/>
              </a:ext>
            </a:extLst>
          </p:cNvPr>
          <p:cNvSpPr txBox="1"/>
          <p:nvPr/>
        </p:nvSpPr>
        <p:spPr>
          <a:xfrm>
            <a:off x="9316556" y="3410202"/>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145.2</a:t>
            </a:r>
          </a:p>
        </p:txBody>
      </p:sp>
      <p:sp>
        <p:nvSpPr>
          <p:cNvPr id="28" name="TextBox 27">
            <a:extLst>
              <a:ext uri="{FF2B5EF4-FFF2-40B4-BE49-F238E27FC236}">
                <a16:creationId xmlns:a16="http://schemas.microsoft.com/office/drawing/2014/main" id="{6DF3C98D-149D-4285-A016-07DBF77A5D52}"/>
              </a:ext>
            </a:extLst>
          </p:cNvPr>
          <p:cNvSpPr txBox="1"/>
          <p:nvPr/>
        </p:nvSpPr>
        <p:spPr>
          <a:xfrm>
            <a:off x="10211577" y="3453566"/>
            <a:ext cx="811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Helvetica" panose="020B0403020202020204" pitchFamily="34" charset="0"/>
                <a:ea typeface="+mn-ea"/>
                <a:cs typeface="+mn-cs"/>
              </a:rPr>
              <a:t>141.7</a:t>
            </a:r>
          </a:p>
        </p:txBody>
      </p:sp>
    </p:spTree>
    <p:extLst>
      <p:ext uri="{BB962C8B-B14F-4D97-AF65-F5344CB8AC3E}">
        <p14:creationId xmlns:p14="http://schemas.microsoft.com/office/powerpoint/2010/main" val="3732891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0F5D64-85F4-43B5-8BC9-C9B919EB9C06}">
  <ds:schemaRefs>
    <ds:schemaRef ds:uri="http://schemas.microsoft.com/sharepoint/v3/contenttype/forms"/>
  </ds:schemaRefs>
</ds:datastoreItem>
</file>

<file path=customXml/itemProps2.xml><?xml version="1.0" encoding="utf-8"?>
<ds:datastoreItem xmlns:ds="http://schemas.openxmlformats.org/officeDocument/2006/customXml" ds:itemID="{69409B29-9F61-4933-9E75-8B46603060A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77E34A-F6BF-4BDF-94B7-2ADDA28EA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TotalTime>
  <Words>8072</Words>
  <Application>Microsoft Office PowerPoint</Application>
  <PresentationFormat>Widescreen</PresentationFormat>
  <Paragraphs>738</Paragraphs>
  <Slides>54</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54</vt:i4>
      </vt:variant>
    </vt:vector>
  </HeadingPairs>
  <TitlesOfParts>
    <vt:vector size="65" baseType="lpstr">
      <vt:lpstr>Arial</vt:lpstr>
      <vt:lpstr>Calibri</vt:lpstr>
      <vt:lpstr>Calibri Light</vt:lpstr>
      <vt:lpstr>Helvetica</vt:lpstr>
      <vt:lpstr>Helvetica Light</vt:lpstr>
      <vt:lpstr>Trebuchet MS</vt:lpstr>
      <vt:lpstr>Office Theme</vt:lpstr>
      <vt:lpstr>1_Custom Design</vt:lpstr>
      <vt:lpstr>6_Custom Design</vt:lpstr>
      <vt:lpstr>2_Custom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Grey</dc:creator>
  <cp:lastModifiedBy>Leah Montner Dixon</cp:lastModifiedBy>
  <cp:revision>47</cp:revision>
  <cp:lastPrinted>2020-06-04T21:24:33Z</cp:lastPrinted>
  <dcterms:created xsi:type="dcterms:W3CDTF">2020-02-20T20:14:59Z</dcterms:created>
  <dcterms:modified xsi:type="dcterms:W3CDTF">2021-09-10T20:34:30Z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