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67"/>
  </p:notesMasterIdLst>
  <p:sldIdLst>
    <p:sldId id="2144327933" r:id="rId6"/>
    <p:sldId id="2144328194" r:id="rId7"/>
    <p:sldId id="2144328196" r:id="rId8"/>
    <p:sldId id="2144328155" r:id="rId9"/>
    <p:sldId id="2144328049" r:id="rId10"/>
    <p:sldId id="2144327868" r:id="rId11"/>
    <p:sldId id="2144328141" r:id="rId12"/>
    <p:sldId id="2144327966" r:id="rId13"/>
    <p:sldId id="2144328011" r:id="rId14"/>
    <p:sldId id="2144328008" r:id="rId15"/>
    <p:sldId id="2144327856" r:id="rId16"/>
    <p:sldId id="2144328182" r:id="rId17"/>
    <p:sldId id="2144328177" r:id="rId18"/>
    <p:sldId id="2144328081" r:id="rId19"/>
    <p:sldId id="2144328122" r:id="rId20"/>
    <p:sldId id="2144327839" r:id="rId21"/>
    <p:sldId id="2144328070" r:id="rId22"/>
    <p:sldId id="2144328162" r:id="rId23"/>
    <p:sldId id="2144328183" r:id="rId24"/>
    <p:sldId id="2144328095" r:id="rId25"/>
    <p:sldId id="2144328174" r:id="rId26"/>
    <p:sldId id="2144328179" r:id="rId27"/>
    <p:sldId id="2144328159" r:id="rId28"/>
    <p:sldId id="2144328076" r:id="rId29"/>
    <p:sldId id="2144328180" r:id="rId30"/>
    <p:sldId id="2144328078" r:id="rId31"/>
    <p:sldId id="2144328181" r:id="rId32"/>
    <p:sldId id="2144328091" r:id="rId33"/>
    <p:sldId id="2144328133" r:id="rId34"/>
    <p:sldId id="2144328130" r:id="rId35"/>
    <p:sldId id="2144328087" r:id="rId36"/>
    <p:sldId id="2144328109" r:id="rId37"/>
    <p:sldId id="2144328061" r:id="rId38"/>
    <p:sldId id="2144328153" r:id="rId39"/>
    <p:sldId id="2144327890" r:id="rId40"/>
    <p:sldId id="2144327995" r:id="rId41"/>
    <p:sldId id="2144328149" r:id="rId42"/>
    <p:sldId id="2144328120" r:id="rId43"/>
    <p:sldId id="2144328082" r:id="rId44"/>
    <p:sldId id="2144328063" r:id="rId45"/>
    <p:sldId id="2144328163" r:id="rId46"/>
    <p:sldId id="2144328157" r:id="rId47"/>
    <p:sldId id="2144328150" r:id="rId48"/>
    <p:sldId id="2144328151" r:id="rId49"/>
    <p:sldId id="2144328152" r:id="rId50"/>
    <p:sldId id="2144328083" r:id="rId51"/>
    <p:sldId id="2144328105" r:id="rId52"/>
    <p:sldId id="2144328189" r:id="rId53"/>
    <p:sldId id="2144328185" r:id="rId54"/>
    <p:sldId id="2144328111" r:id="rId55"/>
    <p:sldId id="2144328107" r:id="rId56"/>
    <p:sldId id="2144328187" r:id="rId57"/>
    <p:sldId id="2144328115" r:id="rId58"/>
    <p:sldId id="2144328186" r:id="rId59"/>
    <p:sldId id="2144328108" r:id="rId60"/>
    <p:sldId id="2144328188" r:id="rId61"/>
    <p:sldId id="2144328118" r:id="rId62"/>
    <p:sldId id="2144328144" r:id="rId63"/>
    <p:sldId id="2144328195" r:id="rId64"/>
    <p:sldId id="298" r:id="rId65"/>
    <p:sldId id="214432800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137" clrIdx="0">
    <p:extLst>
      <p:ext uri="{19B8F6BF-5375-455C-9EA6-DF929625EA0E}">
        <p15:presenceInfo xmlns:p15="http://schemas.microsoft.com/office/powerpoint/2012/main" userId="S::leahm@thevab.com::d5b2ae9e-9213-4442-b7df-4db8cbe51e5d" providerId="AD"/>
      </p:ext>
    </p:extLst>
  </p:cmAuthor>
  <p:cmAuthor id="2" name="Jason Wiese" initials="JW" lastIdx="21" clrIdx="1">
    <p:extLst>
      <p:ext uri="{19B8F6BF-5375-455C-9EA6-DF929625EA0E}">
        <p15:presenceInfo xmlns:p15="http://schemas.microsoft.com/office/powerpoint/2012/main" userId="S::jasonw@thevab.com::4bff8d5b-7de6-4655-b397-69b0afc81113" providerId="AD"/>
      </p:ext>
    </p:extLst>
  </p:cmAuthor>
  <p:cmAuthor id="3" name="Karolina Guillen" initials="KG" lastIdx="4" clrIdx="2">
    <p:extLst>
      <p:ext uri="{19B8F6BF-5375-455C-9EA6-DF929625EA0E}">
        <p15:presenceInfo xmlns:p15="http://schemas.microsoft.com/office/powerpoint/2012/main" userId="S::karolinaG@thevab.com::c1c08796-a0be-47c6-af52-5d31fd96ec50" providerId="AD"/>
      </p:ext>
    </p:extLst>
  </p:cmAuthor>
  <p:cmAuthor id="4" name="Marianne Vita" initials="MV" lastIdx="112" clrIdx="3">
    <p:extLst>
      <p:ext uri="{19B8F6BF-5375-455C-9EA6-DF929625EA0E}">
        <p15:presenceInfo xmlns:p15="http://schemas.microsoft.com/office/powerpoint/2012/main" userId="S::mariannev@thevab.com::35b1102d-d340-4a85-a709-12ee727aa48b" providerId="AD"/>
      </p:ext>
    </p:extLst>
  </p:cmAuthor>
  <p:cmAuthor id="5" name="Danielle Delauro" initials="DD" lastIdx="113" clrIdx="4">
    <p:extLst>
      <p:ext uri="{19B8F6BF-5375-455C-9EA6-DF929625EA0E}">
        <p15:presenceInfo xmlns:p15="http://schemas.microsoft.com/office/powerpoint/2012/main" userId="S::danielled@thevab.com::79c3a64d-209a-45df-902b-7cba6cccfd68" providerId="AD"/>
      </p:ext>
    </p:extLst>
  </p:cmAuthor>
  <p:cmAuthor id="6" name="Reed Kiely" initials="RK" lastIdx="11" clrIdx="5">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ED3C8D"/>
    <a:srgbClr val="00BFF2"/>
    <a:srgbClr val="4EBEA4"/>
    <a:srgbClr val="FFE600"/>
    <a:srgbClr val="E2E8F1"/>
    <a:srgbClr val="7ED2F6"/>
    <a:srgbClr val="F8F8F8"/>
    <a:srgbClr val="D0D8E0"/>
    <a:srgbClr val="1F1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EC993-210F-46C4-94A0-BE9C5BD4600C}" v="1" dt="2021-12-06T15:40:10.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FBFEC993-210F-46C4-94A0-BE9C5BD4600C}"/>
    <pc:docChg chg="delSld">
      <pc:chgData name="Leah Montner Dixon" userId="d5b2ae9e-9213-4442-b7df-4db8cbe51e5d" providerId="ADAL" clId="{FBFEC993-210F-46C4-94A0-BE9C5BD4600C}" dt="2021-12-06T15:40:12.895" v="0" actId="47"/>
      <pc:docMkLst>
        <pc:docMk/>
      </pc:docMkLst>
      <pc:sldChg chg="del">
        <pc:chgData name="Leah Montner Dixon" userId="d5b2ae9e-9213-4442-b7df-4db8cbe51e5d" providerId="ADAL" clId="{FBFEC993-210F-46C4-94A0-BE9C5BD4600C}" dt="2021-12-06T15:40:12.895" v="0" actId="47"/>
        <pc:sldMkLst>
          <pc:docMk/>
          <pc:sldMk cId="891831936" sldId="2144328190"/>
        </pc:sldMkLst>
      </pc:sldChg>
    </pc:docChg>
  </pc:docChgLst>
  <pc:docChgLst>
    <pc:chgData name="Leah Montner Dixon" userId="d5b2ae9e-9213-4442-b7df-4db8cbe51e5d" providerId="ADAL" clId="{CDE96A5D-BF38-4B1E-A7A5-C7377B73A2D5}"/>
    <pc:docChg chg="custSel delSld modSld">
      <pc:chgData name="Leah Montner Dixon" userId="d5b2ae9e-9213-4442-b7df-4db8cbe51e5d" providerId="ADAL" clId="{CDE96A5D-BF38-4B1E-A7A5-C7377B73A2D5}" dt="2021-07-12T19:30:22.273" v="35"/>
      <pc:docMkLst>
        <pc:docMk/>
      </pc:docMkLst>
      <pc:sldChg chg="del">
        <pc:chgData name="Leah Montner Dixon" userId="d5b2ae9e-9213-4442-b7df-4db8cbe51e5d" providerId="ADAL" clId="{CDE96A5D-BF38-4B1E-A7A5-C7377B73A2D5}" dt="2021-07-12T14:14:13.212" v="28" actId="47"/>
        <pc:sldMkLst>
          <pc:docMk/>
          <pc:sldMk cId="552149435" sldId="286"/>
        </pc:sldMkLst>
      </pc:sldChg>
      <pc:sldChg chg="addSp delSp modSp del mod">
        <pc:chgData name="Leah Montner Dixon" userId="d5b2ae9e-9213-4442-b7df-4db8cbe51e5d" providerId="ADAL" clId="{CDE96A5D-BF38-4B1E-A7A5-C7377B73A2D5}" dt="2021-07-12T19:28:27.129" v="29" actId="47"/>
        <pc:sldMkLst>
          <pc:docMk/>
          <pc:sldMk cId="1696331822" sldId="2144327902"/>
        </pc:sldMkLst>
        <pc:picChg chg="add mod ord">
          <ac:chgData name="Leah Montner Dixon" userId="d5b2ae9e-9213-4442-b7df-4db8cbe51e5d" providerId="ADAL" clId="{CDE96A5D-BF38-4B1E-A7A5-C7377B73A2D5}" dt="2021-07-06T17:59:48.311" v="22" actId="167"/>
          <ac:picMkLst>
            <pc:docMk/>
            <pc:sldMk cId="1696331822" sldId="2144327902"/>
            <ac:picMk id="5" creationId="{A1A0B665-EAF4-4473-8CAF-0E780528DC31}"/>
          </ac:picMkLst>
        </pc:picChg>
        <pc:picChg chg="del">
          <ac:chgData name="Leah Montner Dixon" userId="d5b2ae9e-9213-4442-b7df-4db8cbe51e5d" providerId="ADAL" clId="{CDE96A5D-BF38-4B1E-A7A5-C7377B73A2D5}" dt="2021-07-06T17:59:49.437" v="23" actId="478"/>
          <ac:picMkLst>
            <pc:docMk/>
            <pc:sldMk cId="1696331822" sldId="2144327902"/>
            <ac:picMk id="21" creationId="{D46DDF6A-FB19-4A5C-BDC6-B478346F876D}"/>
          </ac:picMkLst>
        </pc:picChg>
      </pc:sldChg>
      <pc:sldChg chg="addSp modSp del">
        <pc:chgData name="Leah Montner Dixon" userId="d5b2ae9e-9213-4442-b7df-4db8cbe51e5d" providerId="ADAL" clId="{CDE96A5D-BF38-4B1E-A7A5-C7377B73A2D5}" dt="2021-07-06T18:35:57.832" v="27" actId="47"/>
        <pc:sldMkLst>
          <pc:docMk/>
          <pc:sldMk cId="2639901783" sldId="2144327933"/>
        </pc:sldMkLst>
        <pc:picChg chg="add mod">
          <ac:chgData name="Leah Montner Dixon" userId="d5b2ae9e-9213-4442-b7df-4db8cbe51e5d" providerId="ADAL" clId="{CDE96A5D-BF38-4B1E-A7A5-C7377B73A2D5}" dt="2021-07-06T17:41:23.601" v="6"/>
          <ac:picMkLst>
            <pc:docMk/>
            <pc:sldMk cId="2639901783" sldId="2144327933"/>
            <ac:picMk id="15" creationId="{F614685A-13E2-4DDD-97F6-FA91D65629B8}"/>
          </ac:picMkLst>
        </pc:picChg>
      </pc:sldChg>
      <pc:sldChg chg="delSp modSp mod">
        <pc:chgData name="Leah Montner Dixon" userId="d5b2ae9e-9213-4442-b7df-4db8cbe51e5d" providerId="ADAL" clId="{CDE96A5D-BF38-4B1E-A7A5-C7377B73A2D5}" dt="2021-07-12T19:29:42.769" v="33" actId="20577"/>
        <pc:sldMkLst>
          <pc:docMk/>
          <pc:sldMk cId="4140259653" sldId="2144328009"/>
        </pc:sldMkLst>
        <pc:spChg chg="mod">
          <ac:chgData name="Leah Montner Dixon" userId="d5b2ae9e-9213-4442-b7df-4db8cbe51e5d" providerId="ADAL" clId="{CDE96A5D-BF38-4B1E-A7A5-C7377B73A2D5}" dt="2021-07-12T19:29:42.769" v="33" actId="20577"/>
          <ac:spMkLst>
            <pc:docMk/>
            <pc:sldMk cId="4140259653" sldId="2144328009"/>
            <ac:spMk id="3" creationId="{26926955-E076-456A-B756-31BCB511CA21}"/>
          </ac:spMkLst>
        </pc:spChg>
        <pc:picChg chg="del">
          <ac:chgData name="Leah Montner Dixon" userId="d5b2ae9e-9213-4442-b7df-4db8cbe51e5d" providerId="ADAL" clId="{CDE96A5D-BF38-4B1E-A7A5-C7377B73A2D5}" dt="2021-07-12T19:28:50.102" v="31" actId="478"/>
          <ac:picMkLst>
            <pc:docMk/>
            <pc:sldMk cId="4140259653" sldId="2144328009"/>
            <ac:picMk id="4" creationId="{BFAE8EF9-26A5-482C-8ED5-5A645B90DA91}"/>
          </ac:picMkLst>
        </pc:picChg>
      </pc:sldChg>
      <pc:sldChg chg="del">
        <pc:chgData name="Leah Montner Dixon" userId="d5b2ae9e-9213-4442-b7df-4db8cbe51e5d" providerId="ADAL" clId="{CDE96A5D-BF38-4B1E-A7A5-C7377B73A2D5}" dt="2021-07-06T18:18:22.059" v="26" actId="47"/>
        <pc:sldMkLst>
          <pc:docMk/>
          <pc:sldMk cId="1594350184" sldId="2144328107"/>
        </pc:sldMkLst>
      </pc:sldChg>
      <pc:sldChg chg="delSp mod">
        <pc:chgData name="Leah Montner Dixon" userId="d5b2ae9e-9213-4442-b7df-4db8cbe51e5d" providerId="ADAL" clId="{CDE96A5D-BF38-4B1E-A7A5-C7377B73A2D5}" dt="2021-07-06T17:39:33.383" v="3" actId="478"/>
        <pc:sldMkLst>
          <pc:docMk/>
          <pc:sldMk cId="2316725620" sldId="2144328111"/>
        </pc:sldMkLst>
        <pc:spChg chg="del">
          <ac:chgData name="Leah Montner Dixon" userId="d5b2ae9e-9213-4442-b7df-4db8cbe51e5d" providerId="ADAL" clId="{CDE96A5D-BF38-4B1E-A7A5-C7377B73A2D5}" dt="2021-07-06T17:39:33.383" v="3" actId="478"/>
          <ac:spMkLst>
            <pc:docMk/>
            <pc:sldMk cId="2316725620" sldId="2144328111"/>
            <ac:spMk id="7" creationId="{EB09E43D-E2C5-4292-B682-72CFDB07321C}"/>
          </ac:spMkLst>
        </pc:spChg>
      </pc:sldChg>
      <pc:sldChg chg="del">
        <pc:chgData name="Leah Montner Dixon" userId="d5b2ae9e-9213-4442-b7df-4db8cbe51e5d" providerId="ADAL" clId="{CDE96A5D-BF38-4B1E-A7A5-C7377B73A2D5}" dt="2021-07-06T17:39:15.962" v="0" actId="47"/>
        <pc:sldMkLst>
          <pc:docMk/>
          <pc:sldMk cId="2843862901" sldId="2144328113"/>
        </pc:sldMkLst>
      </pc:sldChg>
      <pc:sldChg chg="delSp mod">
        <pc:chgData name="Leah Montner Dixon" userId="d5b2ae9e-9213-4442-b7df-4db8cbe51e5d" providerId="ADAL" clId="{CDE96A5D-BF38-4B1E-A7A5-C7377B73A2D5}" dt="2021-07-06T17:39:35.913" v="4" actId="478"/>
        <pc:sldMkLst>
          <pc:docMk/>
          <pc:sldMk cId="1633096355" sldId="2144328115"/>
        </pc:sldMkLst>
        <pc:spChg chg="del">
          <ac:chgData name="Leah Montner Dixon" userId="d5b2ae9e-9213-4442-b7df-4db8cbe51e5d" providerId="ADAL" clId="{CDE96A5D-BF38-4B1E-A7A5-C7377B73A2D5}" dt="2021-07-06T17:39:35.913" v="4" actId="478"/>
          <ac:spMkLst>
            <pc:docMk/>
            <pc:sldMk cId="1633096355" sldId="2144328115"/>
            <ac:spMk id="37" creationId="{B8CBA1F4-DC10-4BDE-82B6-25FFC1382CA7}"/>
          </ac:spMkLst>
        </pc:spChg>
      </pc:sldChg>
      <pc:sldChg chg="del">
        <pc:chgData name="Leah Montner Dixon" userId="d5b2ae9e-9213-4442-b7df-4db8cbe51e5d" providerId="ADAL" clId="{CDE96A5D-BF38-4B1E-A7A5-C7377B73A2D5}" dt="2021-07-06T17:39:17.974" v="1" actId="47"/>
        <pc:sldMkLst>
          <pc:docMk/>
          <pc:sldMk cId="588235401" sldId="2144328116"/>
        </pc:sldMkLst>
      </pc:sldChg>
      <pc:sldChg chg="del">
        <pc:chgData name="Leah Montner Dixon" userId="d5b2ae9e-9213-4442-b7df-4db8cbe51e5d" providerId="ADAL" clId="{CDE96A5D-BF38-4B1E-A7A5-C7377B73A2D5}" dt="2021-07-06T17:39:20.486" v="2" actId="47"/>
        <pc:sldMkLst>
          <pc:docMk/>
          <pc:sldMk cId="2204769989" sldId="2144328117"/>
        </pc:sldMkLst>
      </pc:sldChg>
      <pc:sldChg chg="delSp mod">
        <pc:chgData name="Leah Montner Dixon" userId="d5b2ae9e-9213-4442-b7df-4db8cbe51e5d" providerId="ADAL" clId="{CDE96A5D-BF38-4B1E-A7A5-C7377B73A2D5}" dt="2021-07-06T17:39:39.486" v="5" actId="478"/>
        <pc:sldMkLst>
          <pc:docMk/>
          <pc:sldMk cId="671766797" sldId="2144328118"/>
        </pc:sldMkLst>
        <pc:spChg chg="del">
          <ac:chgData name="Leah Montner Dixon" userId="d5b2ae9e-9213-4442-b7df-4db8cbe51e5d" providerId="ADAL" clId="{CDE96A5D-BF38-4B1E-A7A5-C7377B73A2D5}" dt="2021-07-06T17:39:39.486" v="5" actId="478"/>
          <ac:spMkLst>
            <pc:docMk/>
            <pc:sldMk cId="671766797" sldId="2144328118"/>
            <ac:spMk id="18" creationId="{A6D136DF-FD6C-41FE-9E6E-A0B5A7A47D0B}"/>
          </ac:spMkLst>
        </pc:spChg>
      </pc:sldChg>
      <pc:sldChg chg="del">
        <pc:chgData name="Leah Montner Dixon" userId="d5b2ae9e-9213-4442-b7df-4db8cbe51e5d" providerId="ADAL" clId="{CDE96A5D-BF38-4B1E-A7A5-C7377B73A2D5}" dt="2021-07-06T18:35:57.832" v="27" actId="47"/>
        <pc:sldMkLst>
          <pc:docMk/>
          <pc:sldMk cId="2592163900" sldId="2144328191"/>
        </pc:sldMkLst>
      </pc:sldChg>
      <pc:sldChg chg="del">
        <pc:chgData name="Leah Montner Dixon" userId="d5b2ae9e-9213-4442-b7df-4db8cbe51e5d" providerId="ADAL" clId="{CDE96A5D-BF38-4B1E-A7A5-C7377B73A2D5}" dt="2021-07-12T19:29:06.192" v="32" actId="47"/>
        <pc:sldMkLst>
          <pc:docMk/>
          <pc:sldMk cId="2609289868" sldId="2144328191"/>
        </pc:sldMkLst>
      </pc:sldChg>
      <pc:sldChg chg="del">
        <pc:chgData name="Leah Montner Dixon" userId="d5b2ae9e-9213-4442-b7df-4db8cbe51e5d" providerId="ADAL" clId="{CDE96A5D-BF38-4B1E-A7A5-C7377B73A2D5}" dt="2021-07-06T18:16:35.542" v="25"/>
        <pc:sldMkLst>
          <pc:docMk/>
          <pc:sldMk cId="118581961" sldId="2144328192"/>
        </pc:sldMkLst>
      </pc:sldChg>
      <pc:sldChg chg="del">
        <pc:chgData name="Leah Montner Dixon" userId="d5b2ae9e-9213-4442-b7df-4db8cbe51e5d" providerId="ADAL" clId="{CDE96A5D-BF38-4B1E-A7A5-C7377B73A2D5}" dt="2021-07-12T19:28:46.163" v="30" actId="47"/>
        <pc:sldMkLst>
          <pc:docMk/>
          <pc:sldMk cId="520866568" sldId="2144328192"/>
        </pc:sldMkLst>
      </pc:sldChg>
      <pc:sldChg chg="del">
        <pc:chgData name="Leah Montner Dixon" userId="d5b2ae9e-9213-4442-b7df-4db8cbe51e5d" providerId="ADAL" clId="{CDE96A5D-BF38-4B1E-A7A5-C7377B73A2D5}" dt="2021-07-12T19:28:27.129" v="29" actId="47"/>
        <pc:sldMkLst>
          <pc:docMk/>
          <pc:sldMk cId="431914493" sldId="2144328193"/>
        </pc:sldMkLst>
      </pc:sldChg>
      <pc:sldChg chg="addSp delSp modSp mod">
        <pc:chgData name="Leah Montner Dixon" userId="d5b2ae9e-9213-4442-b7df-4db8cbe51e5d" providerId="ADAL" clId="{CDE96A5D-BF38-4B1E-A7A5-C7377B73A2D5}" dt="2021-07-12T19:30:22.273" v="35"/>
        <pc:sldMkLst>
          <pc:docMk/>
          <pc:sldMk cId="1960906447" sldId="2144328195"/>
        </pc:sldMkLst>
        <pc:spChg chg="add mod">
          <ac:chgData name="Leah Montner Dixon" userId="d5b2ae9e-9213-4442-b7df-4db8cbe51e5d" providerId="ADAL" clId="{CDE96A5D-BF38-4B1E-A7A5-C7377B73A2D5}" dt="2021-07-12T19:30:22.273" v="35"/>
          <ac:spMkLst>
            <pc:docMk/>
            <pc:sldMk cId="1960906447" sldId="2144328195"/>
            <ac:spMk id="32" creationId="{CA002FB8-7FF1-44AA-BB21-190B1813E2BE}"/>
          </ac:spMkLst>
        </pc:spChg>
        <pc:spChg chg="del">
          <ac:chgData name="Leah Montner Dixon" userId="d5b2ae9e-9213-4442-b7df-4db8cbe51e5d" providerId="ADAL" clId="{CDE96A5D-BF38-4B1E-A7A5-C7377B73A2D5}" dt="2021-07-12T19:30:22.041" v="34" actId="478"/>
          <ac:spMkLst>
            <pc:docMk/>
            <pc:sldMk cId="1960906447" sldId="2144328195"/>
            <ac:spMk id="58" creationId="{1A470537-4ED8-44AD-A88D-5EDA797D5100}"/>
          </ac:spMkLst>
        </pc:spChg>
        <pc:picChg chg="add mod">
          <ac:chgData name="Leah Montner Dixon" userId="d5b2ae9e-9213-4442-b7df-4db8cbe51e5d" providerId="ADAL" clId="{CDE96A5D-BF38-4B1E-A7A5-C7377B73A2D5}" dt="2021-07-12T19:30:22.273" v="35"/>
          <ac:picMkLst>
            <pc:docMk/>
            <pc:sldMk cId="1960906447" sldId="2144328195"/>
            <ac:picMk id="31" creationId="{E38D622F-A962-4026-A691-BB7C39FF56D7}"/>
          </ac:picMkLst>
        </pc:picChg>
        <pc:picChg chg="del">
          <ac:chgData name="Leah Montner Dixon" userId="d5b2ae9e-9213-4442-b7df-4db8cbe51e5d" providerId="ADAL" clId="{CDE96A5D-BF38-4B1E-A7A5-C7377B73A2D5}" dt="2021-07-12T19:30:22.041" v="34" actId="478"/>
          <ac:picMkLst>
            <pc:docMk/>
            <pc:sldMk cId="1960906447" sldId="2144328195"/>
            <ac:picMk id="46" creationId="{6298E731-4283-46FA-B82D-FD7A76C19DC8}"/>
          </ac:picMkLst>
        </pc:picChg>
      </pc:sldChg>
    </pc:docChg>
  </pc:docChgLst>
  <pc:docChgLst>
    <pc:chgData name="Jason Wiese" userId="4bff8d5b-7de6-4655-b397-69b0afc81113" providerId="ADAL" clId="{5A826869-797C-48D9-8833-8DF79A038BCA}"/>
    <pc:docChg chg="modSld">
      <pc:chgData name="Jason Wiese" userId="4bff8d5b-7de6-4655-b397-69b0afc81113" providerId="ADAL" clId="{5A826869-797C-48D9-8833-8DF79A038BCA}" dt="2021-07-08T01:48:14.624" v="1" actId="20577"/>
      <pc:docMkLst>
        <pc:docMk/>
      </pc:docMkLst>
      <pc:sldChg chg="modSp mod">
        <pc:chgData name="Jason Wiese" userId="4bff8d5b-7de6-4655-b397-69b0afc81113" providerId="ADAL" clId="{5A826869-797C-48D9-8833-8DF79A038BCA}" dt="2021-07-08T01:48:14.624" v="1" actId="20577"/>
        <pc:sldMkLst>
          <pc:docMk/>
          <pc:sldMk cId="2040476242" sldId="2144327839"/>
        </pc:sldMkLst>
        <pc:spChg chg="mod">
          <ac:chgData name="Jason Wiese" userId="4bff8d5b-7de6-4655-b397-69b0afc81113" providerId="ADAL" clId="{5A826869-797C-48D9-8833-8DF79A038BCA}" dt="2021-07-08T01:48:14.624" v="1" actId="20577"/>
          <ac:spMkLst>
            <pc:docMk/>
            <pc:sldMk cId="2040476242" sldId="2144327839"/>
            <ac:spMk id="9" creationId="{E1C6AD79-900B-4EB4-9BD6-105E3764C49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06011212240244"/>
          <c:y val="8.30032552196934E-2"/>
          <c:w val="0.58308008232231923"/>
          <c:h val="0.78682479395564453"/>
        </c:manualLayout>
      </c:layout>
      <c:barChart>
        <c:barDir val="bar"/>
        <c:grouping val="clustered"/>
        <c:varyColors val="0"/>
        <c:ser>
          <c:idx val="0"/>
          <c:order val="0"/>
          <c:tx>
            <c:strRef>
              <c:f>Sheet1!$B$1</c:f>
              <c:strCache>
                <c:ptCount val="1"/>
                <c:pt idx="0">
                  <c:v>'Small Business' Agency Pros</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 has led to greater return on investment for our video buying &amp; planning</c:v>
                </c:pt>
                <c:pt idx="1">
                  <c:v>My organization plans to increase its investment in data &amp; analytics over the next 12 months</c:v>
                </c:pt>
                <c:pt idx="2">
                  <c:v>It has helped us make better informed decisions for our video strategy &amp; buying</c:v>
                </c:pt>
              </c:strCache>
            </c:strRef>
          </c:cat>
          <c:val>
            <c:numRef>
              <c:f>Sheet1!$B$2:$B$4</c:f>
              <c:numCache>
                <c:formatCode>0%</c:formatCode>
                <c:ptCount val="3"/>
                <c:pt idx="0">
                  <c:v>0.77139999999999997</c:v>
                </c:pt>
                <c:pt idx="1">
                  <c:v>0.71430000000000005</c:v>
                </c:pt>
                <c:pt idx="2">
                  <c:v>0.8286</c:v>
                </c:pt>
              </c:numCache>
            </c:numRef>
          </c:val>
          <c:extLst>
            <c:ext xmlns:c16="http://schemas.microsoft.com/office/drawing/2014/chart" uri="{C3380CC4-5D6E-409C-BE32-E72D297353CC}">
              <c16:uniqueId val="{00000000-DA72-4C30-AD4A-608EEF0F4807}"/>
            </c:ext>
          </c:extLst>
        </c:ser>
        <c:ser>
          <c:idx val="1"/>
          <c:order val="1"/>
          <c:tx>
            <c:strRef>
              <c:f>Sheet1!$C$1</c:f>
              <c:strCache>
                <c:ptCount val="1"/>
                <c:pt idx="0">
                  <c:v>'Large Business' Agency Pros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 has led to greater return on investment for our video buying &amp; planning</c:v>
                </c:pt>
                <c:pt idx="1">
                  <c:v>My organization plans to increase its investment in data &amp; analytics over the next 12 months</c:v>
                </c:pt>
                <c:pt idx="2">
                  <c:v>It has helped us make better informed decisions for our video strategy &amp; buying</c:v>
                </c:pt>
              </c:strCache>
            </c:strRef>
          </c:cat>
          <c:val>
            <c:numRef>
              <c:f>Sheet1!$C$2:$C$4</c:f>
              <c:numCache>
                <c:formatCode>0%</c:formatCode>
                <c:ptCount val="3"/>
                <c:pt idx="0">
                  <c:v>0.84509999999999996</c:v>
                </c:pt>
                <c:pt idx="1">
                  <c:v>0.92959999999999998</c:v>
                </c:pt>
                <c:pt idx="2">
                  <c:v>0.91549999999999998</c:v>
                </c:pt>
              </c:numCache>
            </c:numRef>
          </c:val>
          <c:extLst>
            <c:ext xmlns:c16="http://schemas.microsoft.com/office/drawing/2014/chart" uri="{C3380CC4-5D6E-409C-BE32-E72D297353CC}">
              <c16:uniqueId val="{00000002-DA72-4C30-AD4A-608EEF0F4807}"/>
            </c:ext>
          </c:extLst>
        </c:ser>
        <c:ser>
          <c:idx val="2"/>
          <c:order val="2"/>
          <c:tx>
            <c:strRef>
              <c:f>Sheet1!$D$1</c:f>
              <c:strCache>
                <c:ptCount val="1"/>
                <c:pt idx="0">
                  <c:v>'Small' Brand Marketers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 has led to greater return on investment for our video buying &amp; planning</c:v>
                </c:pt>
                <c:pt idx="1">
                  <c:v>My organization plans to increase its investment in data &amp; analytics over the next 12 months</c:v>
                </c:pt>
                <c:pt idx="2">
                  <c:v>It has helped us make better informed decisions for our video strategy &amp; buying</c:v>
                </c:pt>
              </c:strCache>
            </c:strRef>
          </c:cat>
          <c:val>
            <c:numRef>
              <c:f>Sheet1!$D$2:$D$4</c:f>
              <c:numCache>
                <c:formatCode>0%</c:formatCode>
                <c:ptCount val="3"/>
                <c:pt idx="0">
                  <c:v>0.94289999999999996</c:v>
                </c:pt>
                <c:pt idx="1">
                  <c:v>0.9143</c:v>
                </c:pt>
                <c:pt idx="2">
                  <c:v>0.94289999999999996</c:v>
                </c:pt>
              </c:numCache>
            </c:numRef>
          </c:val>
          <c:extLst>
            <c:ext xmlns:c16="http://schemas.microsoft.com/office/drawing/2014/chart" uri="{C3380CC4-5D6E-409C-BE32-E72D297353CC}">
              <c16:uniqueId val="{00000003-DA72-4C30-AD4A-608EEF0F4807}"/>
            </c:ext>
          </c:extLst>
        </c:ser>
        <c:ser>
          <c:idx val="3"/>
          <c:order val="3"/>
          <c:tx>
            <c:strRef>
              <c:f>Sheet1!$E$1</c:f>
              <c:strCache>
                <c:ptCount val="1"/>
                <c:pt idx="0">
                  <c:v>'Large' 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 has led to greater return on investment for our video buying &amp; planning</c:v>
                </c:pt>
                <c:pt idx="1">
                  <c:v>My organization plans to increase its investment in data &amp; analytics over the next 12 months</c:v>
                </c:pt>
                <c:pt idx="2">
                  <c:v>It has helped us make better informed decisions for our video strategy &amp; buying</c:v>
                </c:pt>
              </c:strCache>
            </c:strRef>
          </c:cat>
          <c:val>
            <c:numRef>
              <c:f>Sheet1!$E$2:$E$4</c:f>
              <c:numCache>
                <c:formatCode>0%</c:formatCode>
                <c:ptCount val="3"/>
                <c:pt idx="0">
                  <c:v>0.9</c:v>
                </c:pt>
                <c:pt idx="1">
                  <c:v>0.92859999999999998</c:v>
                </c:pt>
                <c:pt idx="2">
                  <c:v>0.88570000000000004</c:v>
                </c:pt>
              </c:numCache>
            </c:numRef>
          </c:val>
          <c:extLst>
            <c:ext xmlns:c16="http://schemas.microsoft.com/office/drawing/2014/chart" uri="{C3380CC4-5D6E-409C-BE32-E72D297353CC}">
              <c16:uniqueId val="{00000004-DA72-4C30-AD4A-608EEF0F4807}"/>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1"/>
        <c:axPos val="l"/>
        <c:numFmt formatCode="General" sourceLinked="1"/>
        <c:majorTickMark val="none"/>
        <c:minorTickMark val="none"/>
        <c:tickLblPos val="nextTo"/>
        <c:crossAx val="1476492112"/>
        <c:crosses val="autoZero"/>
        <c:auto val="1"/>
        <c:lblAlgn val="ctr"/>
        <c:lblOffset val="100"/>
        <c:noMultiLvlLbl val="0"/>
      </c:catAx>
      <c:valAx>
        <c:axId val="1476492112"/>
        <c:scaling>
          <c:orientation val="minMax"/>
          <c:min val="0"/>
        </c:scaling>
        <c:delete val="1"/>
        <c:axPos val="b"/>
        <c:numFmt formatCode="0%" sourceLinked="1"/>
        <c:majorTickMark val="out"/>
        <c:minorTickMark val="none"/>
        <c:tickLblPos val="nextTo"/>
        <c:crossAx val="1476490864"/>
        <c:crosses val="autoZero"/>
        <c:crossBetween val="between"/>
      </c:valAx>
      <c:spPr>
        <a:noFill/>
        <a:ln>
          <a:noFill/>
        </a:ln>
        <a:effectLst/>
      </c:spPr>
    </c:plotArea>
    <c:legend>
      <c:legendPos val="t"/>
      <c:layout>
        <c:manualLayout>
          <c:xMode val="edge"/>
          <c:yMode val="edge"/>
          <c:x val="3.4310273877496716E-2"/>
          <c:y val="1.8264437414580198E-2"/>
          <c:w val="0.95705305908227212"/>
          <c:h val="5.7155225187090639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r>
              <a:rPr lang="en-US" sz="1400" b="1"/>
              <a:t>Privacy</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Multiscreen TV networks (e.g. ESPN, Discovery)</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Sheet1!$B$2:$B$3</c:f>
              <c:numCache>
                <c:formatCode>0%</c:formatCode>
                <c:ptCount val="2"/>
                <c:pt idx="0">
                  <c:v>0.2286</c:v>
                </c:pt>
                <c:pt idx="1">
                  <c:v>0.29249999999999998</c:v>
                </c:pt>
              </c:numCache>
            </c:numRef>
          </c:val>
          <c:extLst>
            <c:ext xmlns:c16="http://schemas.microsoft.com/office/drawing/2014/chart" uri="{C3380CC4-5D6E-409C-BE32-E72D297353CC}">
              <c16:uniqueId val="{00000001-610B-43BA-9DCF-49CF85B51EA1}"/>
            </c:ext>
          </c:extLst>
        </c:ser>
        <c:ser>
          <c:idx val="1"/>
          <c:order val="1"/>
          <c:tx>
            <c:strRef>
              <c:f>Sheet1!$C$1</c:f>
              <c:strCache>
                <c:ptCount val="1"/>
                <c:pt idx="0">
                  <c:v>MVPDs (e.g. Comcast, Charter, DirecTV)</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Sheet1!$C$2:$C$3</c:f>
              <c:numCache>
                <c:formatCode>0%</c:formatCode>
                <c:ptCount val="2"/>
                <c:pt idx="0">
                  <c:v>0.219</c:v>
                </c:pt>
                <c:pt idx="1">
                  <c:v>0.24529999999999999</c:v>
                </c:pt>
              </c:numCache>
            </c:numRef>
          </c:val>
          <c:extLst>
            <c:ext xmlns:c16="http://schemas.microsoft.com/office/drawing/2014/chart" uri="{C3380CC4-5D6E-409C-BE32-E72D297353CC}">
              <c16:uniqueId val="{00000004-610B-43BA-9DCF-49CF85B51EA1}"/>
            </c:ext>
          </c:extLst>
        </c:ser>
        <c:ser>
          <c:idx val="2"/>
          <c:order val="2"/>
          <c:tx>
            <c:strRef>
              <c:f>Sheet1!$D$1</c:f>
              <c:strCache>
                <c:ptCount val="1"/>
                <c:pt idx="0">
                  <c:v>Ad Tech Platforms (e.g. Google, Facebook)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Sheet1!$D$2:$D$3</c:f>
              <c:numCache>
                <c:formatCode>0%</c:formatCode>
                <c:ptCount val="2"/>
                <c:pt idx="0">
                  <c:v>0.31430000000000002</c:v>
                </c:pt>
                <c:pt idx="1">
                  <c:v>0.23580000000000001</c:v>
                </c:pt>
              </c:numCache>
            </c:numRef>
          </c:val>
          <c:extLst>
            <c:ext xmlns:c16="http://schemas.microsoft.com/office/drawing/2014/chart" uri="{C3380CC4-5D6E-409C-BE32-E72D297353CC}">
              <c16:uniqueId val="{00000005-610B-43BA-9DCF-49CF85B51EA1}"/>
            </c:ext>
          </c:extLst>
        </c:ser>
        <c:ser>
          <c:idx val="3"/>
          <c:order val="3"/>
          <c:tx>
            <c:strRef>
              <c:f>Sheet1!$E$1</c:f>
              <c:strCache>
                <c:ptCount val="1"/>
                <c:pt idx="0">
                  <c:v>vMVPDs (e.g. Sling, Youtube TV, and Hulu Live)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Sheet1!$E$2:$E$3</c:f>
              <c:numCache>
                <c:formatCode>0%</c:formatCode>
                <c:ptCount val="2"/>
                <c:pt idx="0">
                  <c:v>0.23810000000000001</c:v>
                </c:pt>
                <c:pt idx="1">
                  <c:v>0.22639999999999999</c:v>
                </c:pt>
              </c:numCache>
            </c:numRef>
          </c:val>
          <c:extLst>
            <c:ext xmlns:c16="http://schemas.microsoft.com/office/drawing/2014/chart" uri="{C3380CC4-5D6E-409C-BE32-E72D297353CC}">
              <c16:uniqueId val="{00000006-610B-43BA-9DCF-49CF85B51EA1}"/>
            </c:ext>
          </c:extLst>
        </c:ser>
        <c:dLbls>
          <c:showLegendKey val="0"/>
          <c:showVal val="0"/>
          <c:showCatName val="0"/>
          <c:showSerName val="0"/>
          <c:showPercent val="0"/>
          <c:showBubbleSize val="0"/>
        </c:dLbls>
        <c:gapWidth val="150"/>
        <c:overlap val="100"/>
        <c:axId val="1221362576"/>
        <c:axId val="1221367568"/>
      </c:barChart>
      <c:catAx>
        <c:axId val="1221362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crossAx val="1221367568"/>
        <c:crosses val="autoZero"/>
        <c:auto val="1"/>
        <c:lblAlgn val="ctr"/>
        <c:lblOffset val="100"/>
        <c:noMultiLvlLbl val="0"/>
      </c:catAx>
      <c:valAx>
        <c:axId val="1221367568"/>
        <c:scaling>
          <c:orientation val="minMax"/>
        </c:scaling>
        <c:delete val="1"/>
        <c:axPos val="l"/>
        <c:numFmt formatCode="0%" sourceLinked="1"/>
        <c:majorTickMark val="none"/>
        <c:minorTickMark val="none"/>
        <c:tickLblPos val="nextTo"/>
        <c:crossAx val="122136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Trust Level in Data Quality</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FC61-4365-BBE7-1BDDF4A36643}"/>
              </c:ext>
            </c:extLst>
          </c:dPt>
          <c:dPt>
            <c:idx val="1"/>
            <c:bubble3D val="0"/>
            <c:explosion val="1"/>
            <c:spPr>
              <a:solidFill>
                <a:srgbClr val="00C0F3"/>
              </a:solidFill>
              <a:ln w="19050">
                <a:solidFill>
                  <a:schemeClr val="lt1"/>
                </a:solidFill>
              </a:ln>
              <a:effectLst/>
            </c:spPr>
            <c:extLst>
              <c:ext xmlns:c16="http://schemas.microsoft.com/office/drawing/2014/chart" uri="{C3380CC4-5D6E-409C-BE32-E72D297353CC}">
                <c16:uniqueId val="{00000003-FC61-4365-BBE7-1BDDF4A36643}"/>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FC61-4365-BBE7-1BDDF4A36643}"/>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FC61-4365-BBE7-1BDDF4A36643}"/>
              </c:ext>
            </c:extLst>
          </c:dPt>
          <c:cat>
            <c:strRef>
              <c:f>Sheet1!$A$2:$A$5</c:f>
              <c:strCache>
                <c:ptCount val="4"/>
                <c:pt idx="0">
                  <c:v>Multiscreen TV networks (e.g. ESPN, Discovery)</c:v>
                </c:pt>
                <c:pt idx="1">
                  <c:v>MVPDs (e.g. Comcast, Charter, DirecTV)</c:v>
                </c:pt>
                <c:pt idx="2">
                  <c:v>Ad Tech Platforms (e.g. Google, Facebook)</c:v>
                </c:pt>
                <c:pt idx="3">
                  <c:v>vMVPDs (e.g. Sling, Youtube TV, and Hulu Live)</c:v>
                </c:pt>
              </c:strCache>
            </c:strRef>
          </c:cat>
          <c:val>
            <c:numRef>
              <c:f>Sheet1!$B$2:$B$5</c:f>
              <c:numCache>
                <c:formatCode>General</c:formatCode>
                <c:ptCount val="4"/>
              </c:numCache>
            </c:numRef>
          </c:val>
          <c:extLst>
            <c:ext xmlns:c16="http://schemas.microsoft.com/office/drawing/2014/chart" uri="{C3380CC4-5D6E-409C-BE32-E72D297353CC}">
              <c16:uniqueId val="{0000000C-FC61-4365-BBE7-1BDDF4A36643}"/>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1"/>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2"/>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3"/>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1.0967937786471054E-2"/>
          <c:y val="0.34736913975045808"/>
          <c:w val="0.98132361126273182"/>
          <c:h val="0.33832148408633389"/>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Multiscreen TV networks (e.g. ESPN, Discovery)</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Sheet1!$B$2:$B$3</c:f>
              <c:numCache>
                <c:formatCode>0%</c:formatCode>
                <c:ptCount val="2"/>
                <c:pt idx="0">
                  <c:v>0.26669999999999999</c:v>
                </c:pt>
                <c:pt idx="1">
                  <c:v>0.29249999999999998</c:v>
                </c:pt>
              </c:numCache>
            </c:numRef>
          </c:val>
          <c:extLst>
            <c:ext xmlns:c16="http://schemas.microsoft.com/office/drawing/2014/chart" uri="{C3380CC4-5D6E-409C-BE32-E72D297353CC}">
              <c16:uniqueId val="{00000001-5CE4-403E-BE35-50127E6C5492}"/>
            </c:ext>
          </c:extLst>
        </c:ser>
        <c:ser>
          <c:idx val="1"/>
          <c:order val="1"/>
          <c:tx>
            <c:strRef>
              <c:f>Sheet1!$C$1</c:f>
              <c:strCache>
                <c:ptCount val="1"/>
                <c:pt idx="0">
                  <c:v>MVPDs (e.g. Comcast, Charter, DirecTV)</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Sheet1!$C$2:$C$3</c:f>
              <c:numCache>
                <c:formatCode>0%</c:formatCode>
                <c:ptCount val="2"/>
                <c:pt idx="0">
                  <c:v>0.2</c:v>
                </c:pt>
                <c:pt idx="1">
                  <c:v>0.16039999999999999</c:v>
                </c:pt>
              </c:numCache>
            </c:numRef>
          </c:val>
          <c:extLst>
            <c:ext xmlns:c16="http://schemas.microsoft.com/office/drawing/2014/chart" uri="{C3380CC4-5D6E-409C-BE32-E72D297353CC}">
              <c16:uniqueId val="{00000004-5CE4-403E-BE35-50127E6C5492}"/>
            </c:ext>
          </c:extLst>
        </c:ser>
        <c:ser>
          <c:idx val="2"/>
          <c:order val="2"/>
          <c:tx>
            <c:strRef>
              <c:f>Sheet1!$D$1</c:f>
              <c:strCache>
                <c:ptCount val="1"/>
                <c:pt idx="0">
                  <c:v>Ad Tech Platforms (e.g. Google, Facebook)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Sheet1!$D$2:$D$3</c:f>
              <c:numCache>
                <c:formatCode>0%</c:formatCode>
                <c:ptCount val="2"/>
                <c:pt idx="0">
                  <c:v>0.24759999999999999</c:v>
                </c:pt>
                <c:pt idx="1">
                  <c:v>0.3019</c:v>
                </c:pt>
              </c:numCache>
            </c:numRef>
          </c:val>
          <c:extLst>
            <c:ext xmlns:c16="http://schemas.microsoft.com/office/drawing/2014/chart" uri="{C3380CC4-5D6E-409C-BE32-E72D297353CC}">
              <c16:uniqueId val="{00000005-5CE4-403E-BE35-50127E6C5492}"/>
            </c:ext>
          </c:extLst>
        </c:ser>
        <c:ser>
          <c:idx val="3"/>
          <c:order val="3"/>
          <c:tx>
            <c:strRef>
              <c:f>Sheet1!$E$1</c:f>
              <c:strCache>
                <c:ptCount val="1"/>
                <c:pt idx="0">
                  <c:v>vMVPDs (e.g. Sling, Youtube TV, and Hulu Live)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Sheet1!$E$2:$E$3</c:f>
              <c:numCache>
                <c:formatCode>0%</c:formatCode>
                <c:ptCount val="2"/>
                <c:pt idx="0">
                  <c:v>0.28570000000000001</c:v>
                </c:pt>
                <c:pt idx="1">
                  <c:v>0.24529999999999999</c:v>
                </c:pt>
              </c:numCache>
            </c:numRef>
          </c:val>
          <c:extLst>
            <c:ext xmlns:c16="http://schemas.microsoft.com/office/drawing/2014/chart" uri="{C3380CC4-5D6E-409C-BE32-E72D297353CC}">
              <c16:uniqueId val="{00000006-5CE4-403E-BE35-50127E6C5492}"/>
            </c:ext>
          </c:extLst>
        </c:ser>
        <c:dLbls>
          <c:showLegendKey val="0"/>
          <c:showVal val="0"/>
          <c:showCatName val="0"/>
          <c:showSerName val="0"/>
          <c:showPercent val="0"/>
          <c:showBubbleSize val="0"/>
        </c:dLbls>
        <c:gapWidth val="150"/>
        <c:overlap val="100"/>
        <c:axId val="1221362576"/>
        <c:axId val="1221367568"/>
      </c:barChart>
      <c:catAx>
        <c:axId val="1221362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221367568"/>
        <c:crosses val="autoZero"/>
        <c:auto val="1"/>
        <c:lblAlgn val="ctr"/>
        <c:lblOffset val="100"/>
        <c:noMultiLvlLbl val="0"/>
      </c:catAx>
      <c:valAx>
        <c:axId val="1221367568"/>
        <c:scaling>
          <c:orientation val="minMax"/>
        </c:scaling>
        <c:delete val="1"/>
        <c:axPos val="l"/>
        <c:numFmt formatCode="0%" sourceLinked="1"/>
        <c:majorTickMark val="none"/>
        <c:minorTickMark val="none"/>
        <c:tickLblPos val="nextTo"/>
        <c:crossAx val="122136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1788618311427"/>
          <c:y val="1.1584786115133494E-2"/>
          <c:w val="0.53285313200515172"/>
          <c:h val="0.98432676897548588"/>
        </c:manualLayout>
      </c:layout>
      <c:pieChart>
        <c:varyColors val="1"/>
        <c:ser>
          <c:idx val="0"/>
          <c:order val="0"/>
          <c:tx>
            <c:strRef>
              <c:f>Sheet1!$B$1</c:f>
              <c:strCache>
                <c:ptCount val="1"/>
                <c:pt idx="0">
                  <c:v>Brand Marketers</c:v>
                </c:pt>
              </c:strCache>
            </c:strRef>
          </c:tx>
          <c:spPr>
            <a:solidFill>
              <a:srgbClr val="00BFF2"/>
            </a:solidFill>
          </c:spPr>
          <c:explosion val="1"/>
          <c:dPt>
            <c:idx val="0"/>
            <c:bubble3D val="0"/>
            <c:spPr>
              <a:solidFill>
                <a:srgbClr val="1B1464"/>
              </a:solidFill>
              <a:ln>
                <a:noFill/>
              </a:ln>
              <a:effectLst/>
            </c:spPr>
            <c:extLst>
              <c:ext xmlns:c16="http://schemas.microsoft.com/office/drawing/2014/chart" uri="{C3380CC4-5D6E-409C-BE32-E72D297353CC}">
                <c16:uniqueId val="{00000001-B8D8-4274-8292-99100FBC9343}"/>
              </c:ext>
            </c:extLst>
          </c:dPt>
          <c:dPt>
            <c:idx val="1"/>
            <c:bubble3D val="0"/>
            <c:spPr>
              <a:solidFill>
                <a:srgbClr val="00BFF2"/>
              </a:solidFill>
              <a:ln>
                <a:noFill/>
              </a:ln>
              <a:effectLst/>
            </c:spPr>
            <c:extLst>
              <c:ext xmlns:c16="http://schemas.microsoft.com/office/drawing/2014/chart" uri="{C3380CC4-5D6E-409C-BE32-E72D297353CC}">
                <c16:uniqueId val="{00000003-B8D8-4274-8292-99100FBC9343}"/>
              </c:ext>
            </c:extLst>
          </c:dPt>
          <c:dPt>
            <c:idx val="2"/>
            <c:bubble3D val="0"/>
            <c:spPr>
              <a:solidFill>
                <a:srgbClr val="ED3C8D"/>
              </a:solidFill>
              <a:ln>
                <a:noFill/>
              </a:ln>
              <a:effectLst/>
            </c:spPr>
            <c:extLst>
              <c:ext xmlns:c16="http://schemas.microsoft.com/office/drawing/2014/chart" uri="{C3380CC4-5D6E-409C-BE32-E72D297353CC}">
                <c16:uniqueId val="{00000005-B8D8-4274-8292-99100FBC934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 and digital video are planned and bought together through the same team</c:v>
                </c:pt>
                <c:pt idx="1">
                  <c:v>Linear TV and digital video are planned and bought separately within one organization</c:v>
                </c:pt>
                <c:pt idx="2">
                  <c:v>Planning / strategy and buying are done by separate organizations (or agencies)</c:v>
                </c:pt>
              </c:strCache>
            </c:strRef>
          </c:cat>
          <c:val>
            <c:numRef>
              <c:f>Sheet1!$B$2:$B$4</c:f>
              <c:numCache>
                <c:formatCode>0%</c:formatCode>
                <c:ptCount val="3"/>
                <c:pt idx="0">
                  <c:v>0.45710000000000001</c:v>
                </c:pt>
                <c:pt idx="1">
                  <c:v>0.33329999999999999</c:v>
                </c:pt>
                <c:pt idx="2">
                  <c:v>0.20949999999999999</c:v>
                </c:pt>
              </c:numCache>
            </c:numRef>
          </c:val>
          <c:extLst>
            <c:ext xmlns:c16="http://schemas.microsoft.com/office/drawing/2014/chart" uri="{C3380CC4-5D6E-409C-BE32-E72D297353CC}">
              <c16:uniqueId val="{00000006-B8D8-4274-8292-99100FBC93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1788618311427"/>
          <c:y val="1.1584786115133494E-2"/>
          <c:w val="0.53285313200515172"/>
          <c:h val="0.98432676897548588"/>
        </c:manualLayout>
      </c:layout>
      <c:pieChart>
        <c:varyColors val="1"/>
        <c:ser>
          <c:idx val="0"/>
          <c:order val="0"/>
          <c:tx>
            <c:strRef>
              <c:f>Sheet1!$B$1</c:f>
              <c:strCache>
                <c:ptCount val="1"/>
                <c:pt idx="0">
                  <c:v>Agency Professionals</c:v>
                </c:pt>
              </c:strCache>
            </c:strRef>
          </c:tx>
          <c:spPr>
            <a:solidFill>
              <a:srgbClr val="00BFF2"/>
            </a:solidFill>
          </c:spPr>
          <c:explosion val="1"/>
          <c:dPt>
            <c:idx val="0"/>
            <c:bubble3D val="0"/>
            <c:spPr>
              <a:solidFill>
                <a:srgbClr val="1B1464"/>
              </a:solidFill>
              <a:ln>
                <a:noFill/>
              </a:ln>
              <a:effectLst/>
            </c:spPr>
            <c:extLst>
              <c:ext xmlns:c16="http://schemas.microsoft.com/office/drawing/2014/chart" uri="{C3380CC4-5D6E-409C-BE32-E72D297353CC}">
                <c16:uniqueId val="{00000001-DA85-4C79-877A-35547301FC70}"/>
              </c:ext>
            </c:extLst>
          </c:dPt>
          <c:dPt>
            <c:idx val="1"/>
            <c:bubble3D val="0"/>
            <c:spPr>
              <a:solidFill>
                <a:srgbClr val="00BFF2"/>
              </a:solidFill>
              <a:ln>
                <a:noFill/>
              </a:ln>
              <a:effectLst/>
            </c:spPr>
            <c:extLst>
              <c:ext xmlns:c16="http://schemas.microsoft.com/office/drawing/2014/chart" uri="{C3380CC4-5D6E-409C-BE32-E72D297353CC}">
                <c16:uniqueId val="{00000003-DA85-4C79-877A-35547301FC70}"/>
              </c:ext>
            </c:extLst>
          </c:dPt>
          <c:dPt>
            <c:idx val="2"/>
            <c:bubble3D val="0"/>
            <c:spPr>
              <a:solidFill>
                <a:srgbClr val="ED3C8D"/>
              </a:solidFill>
              <a:ln>
                <a:noFill/>
              </a:ln>
              <a:effectLst/>
            </c:spPr>
            <c:extLst>
              <c:ext xmlns:c16="http://schemas.microsoft.com/office/drawing/2014/chart" uri="{C3380CC4-5D6E-409C-BE32-E72D297353CC}">
                <c16:uniqueId val="{00000005-DA85-4C79-877A-35547301FC70}"/>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 and digital video are planned and bought together through the same team</c:v>
                </c:pt>
                <c:pt idx="1">
                  <c:v>Linear TV and digital video are planned and bought separately within one organization</c:v>
                </c:pt>
                <c:pt idx="2">
                  <c:v>Planning / strategy and buying are done by separate organizations (or agencies)</c:v>
                </c:pt>
              </c:strCache>
            </c:strRef>
          </c:cat>
          <c:val>
            <c:numRef>
              <c:f>Sheet1!$B$2:$B$4</c:f>
              <c:numCache>
                <c:formatCode>0%</c:formatCode>
                <c:ptCount val="3"/>
                <c:pt idx="0">
                  <c:v>0.6038</c:v>
                </c:pt>
                <c:pt idx="1">
                  <c:v>0.28299999999999997</c:v>
                </c:pt>
                <c:pt idx="2">
                  <c:v>0.1132</c:v>
                </c:pt>
              </c:numCache>
            </c:numRef>
          </c:val>
          <c:extLst>
            <c:ext xmlns:c16="http://schemas.microsoft.com/office/drawing/2014/chart" uri="{C3380CC4-5D6E-409C-BE32-E72D297353CC}">
              <c16:uniqueId val="{00000006-DA85-4C79-877A-35547301FC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4632326140693"/>
          <c:y val="0.19156153537320603"/>
          <c:w val="0.43528886213779483"/>
          <c:h val="0.79616943404735507"/>
        </c:manualLayout>
      </c:layout>
      <c:pieChart>
        <c:varyColors val="1"/>
        <c:ser>
          <c:idx val="0"/>
          <c:order val="0"/>
          <c:tx>
            <c:strRef>
              <c:f>Sheet1!$B$1</c:f>
              <c:strCache>
                <c:ptCount val="1"/>
                <c:pt idx="0">
                  <c:v>Brand Marketers</c:v>
                </c:pt>
              </c:strCache>
            </c:strRef>
          </c:tx>
          <c:spPr>
            <a:solidFill>
              <a:srgbClr val="00BFF2"/>
            </a:solidFill>
          </c:spPr>
          <c:explosion val="1"/>
          <c:dPt>
            <c:idx val="0"/>
            <c:bubble3D val="0"/>
            <c:spPr>
              <a:solidFill>
                <a:srgbClr val="1B1464"/>
              </a:solidFill>
              <a:ln>
                <a:noFill/>
              </a:ln>
              <a:effectLst/>
            </c:spPr>
            <c:extLst>
              <c:ext xmlns:c16="http://schemas.microsoft.com/office/drawing/2014/chart" uri="{C3380CC4-5D6E-409C-BE32-E72D297353CC}">
                <c16:uniqueId val="{00000001-1548-42FE-B225-E32A07275DD8}"/>
              </c:ext>
            </c:extLst>
          </c:dPt>
          <c:dPt>
            <c:idx val="1"/>
            <c:bubble3D val="0"/>
            <c:spPr>
              <a:solidFill>
                <a:srgbClr val="00BFF2"/>
              </a:solidFill>
              <a:ln>
                <a:noFill/>
              </a:ln>
              <a:effectLst/>
            </c:spPr>
            <c:extLst>
              <c:ext xmlns:c16="http://schemas.microsoft.com/office/drawing/2014/chart" uri="{C3380CC4-5D6E-409C-BE32-E72D297353CC}">
                <c16:uniqueId val="{00000003-1548-42FE-B225-E32A07275DD8}"/>
              </c:ext>
            </c:extLst>
          </c:dPt>
          <c:dPt>
            <c:idx val="2"/>
            <c:bubble3D val="0"/>
            <c:spPr>
              <a:solidFill>
                <a:srgbClr val="ED3C8D"/>
              </a:solidFill>
              <a:ln>
                <a:noFill/>
              </a:ln>
              <a:effectLst/>
            </c:spPr>
            <c:extLst>
              <c:ext xmlns:c16="http://schemas.microsoft.com/office/drawing/2014/chart" uri="{C3380CC4-5D6E-409C-BE32-E72D297353CC}">
                <c16:uniqueId val="{00000005-1548-42FE-B225-E32A07275DD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Same Budget</c:v>
                </c:pt>
                <c:pt idx="1">
                  <c:v>Separate Budget</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6-1548-42FE-B225-E32A07275D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4632326140693"/>
          <c:y val="0.19156153537320603"/>
          <c:w val="0.43528886213779483"/>
          <c:h val="0.79616943404735507"/>
        </c:manualLayout>
      </c:layout>
      <c:pieChart>
        <c:varyColors val="1"/>
        <c:ser>
          <c:idx val="0"/>
          <c:order val="0"/>
          <c:tx>
            <c:strRef>
              <c:f>Sheet1!$B$1</c:f>
              <c:strCache>
                <c:ptCount val="1"/>
                <c:pt idx="0">
                  <c:v>Agency Professionals</c:v>
                </c:pt>
              </c:strCache>
            </c:strRef>
          </c:tx>
          <c:spPr>
            <a:solidFill>
              <a:srgbClr val="1B1464"/>
            </a:solidFill>
          </c:spPr>
          <c:explosion val="1"/>
          <c:dPt>
            <c:idx val="0"/>
            <c:bubble3D val="0"/>
            <c:spPr>
              <a:solidFill>
                <a:srgbClr val="1B1464"/>
              </a:solidFill>
              <a:ln>
                <a:noFill/>
              </a:ln>
              <a:effectLst/>
            </c:spPr>
            <c:extLst>
              <c:ext xmlns:c16="http://schemas.microsoft.com/office/drawing/2014/chart" uri="{C3380CC4-5D6E-409C-BE32-E72D297353CC}">
                <c16:uniqueId val="{00000001-5706-4095-ABB9-F022CF9C94DA}"/>
              </c:ext>
            </c:extLst>
          </c:dPt>
          <c:dPt>
            <c:idx val="1"/>
            <c:bubble3D val="0"/>
            <c:spPr>
              <a:solidFill>
                <a:srgbClr val="00BFF2"/>
              </a:solidFill>
              <a:ln>
                <a:noFill/>
              </a:ln>
              <a:effectLst/>
            </c:spPr>
            <c:extLst>
              <c:ext xmlns:c16="http://schemas.microsoft.com/office/drawing/2014/chart" uri="{C3380CC4-5D6E-409C-BE32-E72D297353CC}">
                <c16:uniqueId val="{00000003-5706-4095-ABB9-F022CF9C94DA}"/>
              </c:ext>
            </c:extLst>
          </c:dPt>
          <c:dPt>
            <c:idx val="2"/>
            <c:bubble3D val="0"/>
            <c:spPr>
              <a:solidFill>
                <a:srgbClr val="1B1464"/>
              </a:solidFill>
              <a:ln>
                <a:noFill/>
              </a:ln>
              <a:effectLst/>
            </c:spPr>
            <c:extLst>
              <c:ext xmlns:c16="http://schemas.microsoft.com/office/drawing/2014/chart" uri="{C3380CC4-5D6E-409C-BE32-E72D297353CC}">
                <c16:uniqueId val="{00000005-5706-4095-ABB9-F022CF9C94D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Same Budget</c:v>
                </c:pt>
                <c:pt idx="1">
                  <c:v>Separate Budget</c:v>
                </c:pt>
              </c:strCache>
            </c:strRef>
          </c:cat>
          <c:val>
            <c:numRef>
              <c:f>Sheet1!$B$2:$B$3</c:f>
              <c:numCache>
                <c:formatCode>0%</c:formatCode>
                <c:ptCount val="2"/>
                <c:pt idx="0">
                  <c:v>0.57999999999999996</c:v>
                </c:pt>
                <c:pt idx="1">
                  <c:v>0.32</c:v>
                </c:pt>
              </c:numCache>
            </c:numRef>
          </c:val>
          <c:extLst>
            <c:ext xmlns:c16="http://schemas.microsoft.com/office/drawing/2014/chart" uri="{C3380CC4-5D6E-409C-BE32-E72D297353CC}">
              <c16:uniqueId val="{00000006-5706-4095-ABB9-F022CF9C94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720932085729E-4"/>
          <c:y val="5.4189910842223431E-2"/>
          <c:w val="0.99767568836988296"/>
          <c:h val="0.74983454710273389"/>
        </c:manualLayout>
      </c:layout>
      <c:barChart>
        <c:barDir val="col"/>
        <c:grouping val="clustered"/>
        <c:varyColors val="0"/>
        <c:ser>
          <c:idx val="0"/>
          <c:order val="0"/>
          <c:tx>
            <c:strRef>
              <c:f>Sheet1!$B$1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Marketing team </c:v>
                </c:pt>
                <c:pt idx="1">
                  <c:v>External Advertising 
/ Media Buying agency </c:v>
                </c:pt>
              </c:strCache>
            </c:strRef>
          </c:cat>
          <c:val>
            <c:numRef>
              <c:f>Sheet1!$B$2:$B$3</c:f>
              <c:numCache>
                <c:formatCode>0%</c:formatCode>
                <c:ptCount val="2"/>
                <c:pt idx="0">
                  <c:v>0.68</c:v>
                </c:pt>
                <c:pt idx="1">
                  <c:v>0.18</c:v>
                </c:pt>
              </c:numCache>
            </c:numRef>
          </c:val>
          <c:extLst>
            <c:ext xmlns:c16="http://schemas.microsoft.com/office/drawing/2014/chart" uri="{C3380CC4-5D6E-409C-BE32-E72D297353CC}">
              <c16:uniqueId val="{00000000-FB64-4FD4-83E5-69A2068CF0ED}"/>
            </c:ext>
          </c:extLst>
        </c:ser>
        <c:dLbls>
          <c:showLegendKey val="0"/>
          <c:showVal val="0"/>
          <c:showCatName val="0"/>
          <c:showSerName val="0"/>
          <c:showPercent val="0"/>
          <c:showBubbleSize val="0"/>
        </c:dLbls>
        <c:gapWidth val="219"/>
        <c:overlap val="-27"/>
        <c:axId val="1476490864"/>
        <c:axId val="1476492112"/>
      </c:barChart>
      <c:catAx>
        <c:axId val="1476490864"/>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8"/>
        </c:scaling>
        <c:delete val="1"/>
        <c:axPos val="l"/>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720932085729E-4"/>
          <c:y val="5.4189910842223431E-2"/>
          <c:w val="0.99767568836988296"/>
          <c:h val="0.76690921887746133"/>
        </c:manualLayout>
      </c:layout>
      <c:barChart>
        <c:barDir val="col"/>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Our agency team</c:v>
                </c:pt>
                <c:pt idx="1">
                  <c:v>Client marketing team</c:v>
                </c:pt>
              </c:strCache>
            </c:strRef>
          </c:cat>
          <c:val>
            <c:numRef>
              <c:f>Sheet1!$B$2:$B$3</c:f>
              <c:numCache>
                <c:formatCode>0%</c:formatCode>
                <c:ptCount val="2"/>
                <c:pt idx="0">
                  <c:v>0.71</c:v>
                </c:pt>
                <c:pt idx="1">
                  <c:v>0.27</c:v>
                </c:pt>
              </c:numCache>
            </c:numRef>
          </c:val>
          <c:extLst>
            <c:ext xmlns:c16="http://schemas.microsoft.com/office/drawing/2014/chart" uri="{C3380CC4-5D6E-409C-BE32-E72D297353CC}">
              <c16:uniqueId val="{00000000-1EB9-4520-8445-34A74F64189D}"/>
            </c:ext>
          </c:extLst>
        </c:ser>
        <c:dLbls>
          <c:showLegendKey val="0"/>
          <c:showVal val="0"/>
          <c:showCatName val="0"/>
          <c:showSerName val="0"/>
          <c:showPercent val="0"/>
          <c:showBubbleSize val="0"/>
        </c:dLbls>
        <c:gapWidth val="219"/>
        <c:overlap val="-27"/>
        <c:axId val="1476490864"/>
        <c:axId val="1476492112"/>
      </c:barChart>
      <c:catAx>
        <c:axId val="1476490864"/>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l"/>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277261365728"/>
          <c:y val="4.0018184354637311E-2"/>
          <c:w val="0.37914641120960818"/>
          <c:h val="0.91996363129072534"/>
        </c:manualLayout>
      </c:layout>
      <c:barChart>
        <c:barDir val="bar"/>
        <c:grouping val="clustered"/>
        <c:varyColors val="0"/>
        <c:ser>
          <c:idx val="0"/>
          <c:order val="0"/>
          <c:tx>
            <c:strRef>
              <c:f>Sheet1!$B$1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Buying TV against traditional demographics produces results for my company, so I don’t see a reason to change it</c:v>
                </c:pt>
                <c:pt idx="1">
                  <c:v>I would rather buy TV at a lower CPM/CPP against a traditional demo and get the ‘out-of-target’ impressions for free than pay a higher CPM/CPP for a precision targeted buy</c:v>
                </c:pt>
                <c:pt idx="2">
                  <c:v>I don’t expect TV to be as targeted as digital, so any ‘out-of-target’ TV impressions are a bonus</c:v>
                </c:pt>
              </c:strCache>
            </c:strRef>
          </c:cat>
          <c:val>
            <c:numRef>
              <c:f>Sheet1!$B$2:$B$4</c:f>
              <c:numCache>
                <c:formatCode>0%</c:formatCode>
                <c:ptCount val="3"/>
                <c:pt idx="0">
                  <c:v>0.64759999999999995</c:v>
                </c:pt>
                <c:pt idx="1">
                  <c:v>0.75239999999999996</c:v>
                </c:pt>
                <c:pt idx="2">
                  <c:v>0.8286</c:v>
                </c:pt>
              </c:numCache>
            </c:numRef>
          </c:val>
          <c:extLst>
            <c:ext xmlns:c16="http://schemas.microsoft.com/office/drawing/2014/chart" uri="{C3380CC4-5D6E-409C-BE32-E72D297353CC}">
              <c16:uniqueId val="{00000000-3928-4C44-ABB4-AB771C1DDD35}"/>
            </c:ext>
          </c:extLst>
        </c:ser>
        <c:dLbls>
          <c:showLegendKey val="0"/>
          <c:showVal val="0"/>
          <c:showCatName val="0"/>
          <c:showSerName val="0"/>
          <c:showPercent val="0"/>
          <c:showBubbleSize val="0"/>
        </c:dLbls>
        <c:gapWidth val="182"/>
        <c:axId val="1791791103"/>
        <c:axId val="1791798591"/>
      </c:barChart>
      <c:catAx>
        <c:axId val="1791791103"/>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791798591"/>
        <c:crosses val="autoZero"/>
        <c:auto val="1"/>
        <c:lblAlgn val="ctr"/>
        <c:lblOffset val="100"/>
        <c:noMultiLvlLbl val="0"/>
      </c:catAx>
      <c:valAx>
        <c:axId val="1791798591"/>
        <c:scaling>
          <c:orientation val="minMax"/>
          <c:max val="0.9"/>
        </c:scaling>
        <c:delete val="1"/>
        <c:axPos val="b"/>
        <c:numFmt formatCode="0%" sourceLinked="1"/>
        <c:majorTickMark val="out"/>
        <c:minorTickMark val="none"/>
        <c:tickLblPos val="nextTo"/>
        <c:crossAx val="179179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5859216121345"/>
          <c:y val="0.31346043773914856"/>
          <c:w val="0.48535668986222297"/>
          <c:h val="0.67038109163661841"/>
        </c:manualLayout>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Training from a consultant from an ad tech company</c:v>
                </c:pt>
                <c:pt idx="1">
                  <c:v>Training course/program offered by large ad tech company</c:v>
                </c:pt>
                <c:pt idx="2">
                  <c:v>Training from an ad tech company employee embedded in your office/company (physical or virtual)</c:v>
                </c:pt>
              </c:strCache>
            </c:strRef>
          </c:cat>
          <c:val>
            <c:numRef>
              <c:f>Sheet1!$B$2:$B$4</c:f>
              <c:numCache>
                <c:formatCode>0%</c:formatCode>
                <c:ptCount val="3"/>
                <c:pt idx="0">
                  <c:v>0.26419999999999999</c:v>
                </c:pt>
                <c:pt idx="1">
                  <c:v>0.25469999999999998</c:v>
                </c:pt>
                <c:pt idx="2">
                  <c:v>0.26419999999999999</c:v>
                </c:pt>
              </c:numCache>
            </c:numRef>
          </c:val>
          <c:extLst>
            <c:ext xmlns:c16="http://schemas.microsoft.com/office/drawing/2014/chart" uri="{C3380CC4-5D6E-409C-BE32-E72D297353CC}">
              <c16:uniqueId val="{00000000-3DE3-4E0C-ABEF-E2FF463DAFF0}"/>
            </c:ext>
          </c:extLst>
        </c:ser>
        <c:ser>
          <c:idx val="1"/>
          <c:order val="1"/>
          <c:tx>
            <c:strRef>
              <c:f>Sheet1!$C$1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Training from a consultant from an ad tech company</c:v>
                </c:pt>
                <c:pt idx="1">
                  <c:v>Training course/program offered by large ad tech company</c:v>
                </c:pt>
                <c:pt idx="2">
                  <c:v>Training from an ad tech company employee embedded in your office/company (physical or virtual)</c:v>
                </c:pt>
              </c:strCache>
            </c:strRef>
          </c:cat>
          <c:val>
            <c:numRef>
              <c:f>Sheet1!$C$2:$C$4</c:f>
              <c:numCache>
                <c:formatCode>0%</c:formatCode>
                <c:ptCount val="3"/>
                <c:pt idx="0">
                  <c:v>0.30480000000000002</c:v>
                </c:pt>
                <c:pt idx="1">
                  <c:v>0.32379999999999998</c:v>
                </c:pt>
                <c:pt idx="2">
                  <c:v>0.31430000000000002</c:v>
                </c:pt>
              </c:numCache>
            </c:numRef>
          </c:val>
          <c:extLst>
            <c:ext xmlns:c16="http://schemas.microsoft.com/office/drawing/2014/chart" uri="{C3380CC4-5D6E-409C-BE32-E72D297353CC}">
              <c16:uniqueId val="{00000001-42A0-4F56-B1B0-723586D8178E}"/>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legend>
      <c:legendPos val="t"/>
      <c:layout>
        <c:manualLayout>
          <c:xMode val="edge"/>
          <c:yMode val="edge"/>
          <c:x val="0.26425989709685521"/>
          <c:y val="0.22133186011129333"/>
          <c:w val="0.47148007209290721"/>
          <c:h val="6.503297695335325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25429855082253"/>
          <c:y val="0.12212036800155848"/>
          <c:w val="0.51081437144336173"/>
          <c:h val="0.814820691003452"/>
        </c:manualLayout>
      </c:layout>
      <c:barChart>
        <c:barDir val="bar"/>
        <c:grouping val="clustered"/>
        <c:varyColors val="0"/>
        <c:ser>
          <c:idx val="0"/>
          <c:order val="0"/>
          <c:tx>
            <c:strRef>
              <c:f>Sheet1!$B$1</c:f>
              <c:strCache>
                <c:ptCount val="1"/>
                <c:pt idx="0">
                  <c:v>Top Factors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Difficulty with data integration</c:v>
                </c:pt>
                <c:pt idx="1">
                  <c:v>Cost/Price</c:v>
                </c:pt>
                <c:pt idx="2">
                  <c:v>Inadequate metrics/ campaign measurement</c:v>
                </c:pt>
                <c:pt idx="3">
                  <c:v>No need for precision targeting as I use TV primarily for mass awareness</c:v>
                </c:pt>
                <c:pt idx="4">
                  <c:v>Lack of internal sources to implement (i.e., buying is too manual, not fully automated)</c:v>
                </c:pt>
                <c:pt idx="5">
                  <c:v>No need to reach older consumers given their fixed brand preferences</c:v>
                </c:pt>
              </c:strCache>
            </c:strRef>
          </c:cat>
          <c:val>
            <c:numRef>
              <c:f>Sheet1!$B$2:$B$7</c:f>
              <c:numCache>
                <c:formatCode>0%</c:formatCode>
                <c:ptCount val="6"/>
                <c:pt idx="0">
                  <c:v>0.37880000000000003</c:v>
                </c:pt>
                <c:pt idx="1">
                  <c:v>0.31819999999999998</c:v>
                </c:pt>
                <c:pt idx="2">
                  <c:v>0.2424</c:v>
                </c:pt>
                <c:pt idx="3">
                  <c:v>0.21</c:v>
                </c:pt>
                <c:pt idx="4">
                  <c:v>0.21</c:v>
                </c:pt>
                <c:pt idx="5">
                  <c:v>0.21</c:v>
                </c:pt>
              </c:numCache>
            </c:numRef>
          </c:val>
          <c:extLst>
            <c:ext xmlns:c16="http://schemas.microsoft.com/office/drawing/2014/chart" uri="{C3380CC4-5D6E-409C-BE32-E72D297353CC}">
              <c16:uniqueId val="{00000000-FBCB-4AFD-9AD1-7210DD5BC10C}"/>
            </c:ext>
          </c:extLst>
        </c:ser>
        <c:dLbls>
          <c:showLegendKey val="0"/>
          <c:showVal val="0"/>
          <c:showCatName val="0"/>
          <c:showSerName val="0"/>
          <c:showPercent val="0"/>
          <c:showBubbleSize val="0"/>
        </c:dLbls>
        <c:gapWidth val="100"/>
        <c:axId val="1476490864"/>
        <c:axId val="1476492112"/>
      </c:barChart>
      <c:catAx>
        <c:axId val="1476490864"/>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5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5"/>
          <c:min val="0"/>
        </c:scaling>
        <c:delete val="1"/>
        <c:axPos val="t"/>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277261365728"/>
          <c:y val="4.0018184354637311E-2"/>
          <c:w val="0.51049339555114448"/>
          <c:h val="0.91996363129072534"/>
        </c:manualLayout>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would rather buy TV at a lower CPM/CPP against a traditional demo and get the ‘out-of-target’ impressions for free than pay a higher CPM/CPP for a precision targeted buy</c:v>
                </c:pt>
                <c:pt idx="1">
                  <c:v>Buying TV against traditional demographics produces results for my [company/client], so I don’t see a reason to change it</c:v>
                </c:pt>
                <c:pt idx="2">
                  <c:v>I don’t expect TV to be as targeted as digital, so any ‘out-of-target’ TV impressions are a bonus</c:v>
                </c:pt>
              </c:strCache>
            </c:strRef>
          </c:cat>
          <c:val>
            <c:numRef>
              <c:f>Sheet1!$B$2:$B$4</c:f>
              <c:numCache>
                <c:formatCode>0%</c:formatCode>
                <c:ptCount val="3"/>
                <c:pt idx="0">
                  <c:v>0.55000000000000004</c:v>
                </c:pt>
                <c:pt idx="1">
                  <c:v>0.57999999999999996</c:v>
                </c:pt>
                <c:pt idx="2">
                  <c:v>0.65</c:v>
                </c:pt>
              </c:numCache>
            </c:numRef>
          </c:val>
          <c:extLst>
            <c:ext xmlns:c16="http://schemas.microsoft.com/office/drawing/2014/chart" uri="{C3380CC4-5D6E-409C-BE32-E72D297353CC}">
              <c16:uniqueId val="{00000000-5750-4802-B8E8-5F5BEBC91F5A}"/>
            </c:ext>
          </c:extLst>
        </c:ser>
        <c:dLbls>
          <c:showLegendKey val="0"/>
          <c:showVal val="0"/>
          <c:showCatName val="0"/>
          <c:showSerName val="0"/>
          <c:showPercent val="0"/>
          <c:showBubbleSize val="0"/>
        </c:dLbls>
        <c:gapWidth val="182"/>
        <c:axId val="1791791103"/>
        <c:axId val="1791798591"/>
      </c:barChart>
      <c:catAx>
        <c:axId val="1791791103"/>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791798591"/>
        <c:crosses val="autoZero"/>
        <c:auto val="1"/>
        <c:lblAlgn val="ctr"/>
        <c:lblOffset val="100"/>
        <c:noMultiLvlLbl val="0"/>
      </c:catAx>
      <c:valAx>
        <c:axId val="1791798591"/>
        <c:scaling>
          <c:orientation val="minMax"/>
          <c:max val="0.9"/>
        </c:scaling>
        <c:delete val="1"/>
        <c:axPos val="b"/>
        <c:numFmt formatCode="0%" sourceLinked="1"/>
        <c:majorTickMark val="out"/>
        <c:minorTickMark val="none"/>
        <c:tickLblPos val="nextTo"/>
        <c:crossAx val="179179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11437003320057"/>
          <c:y val="0.12212036800155848"/>
          <c:w val="0.50837113267195111"/>
          <c:h val="0.814820691003452"/>
        </c:manualLayout>
      </c:layout>
      <c:barChart>
        <c:barDir val="bar"/>
        <c:grouping val="clustered"/>
        <c:varyColors val="0"/>
        <c:ser>
          <c:idx val="0"/>
          <c:order val="0"/>
          <c:tx>
            <c:strRef>
              <c:f>Sheet1!$B$1</c:f>
              <c:strCache>
                <c:ptCount val="1"/>
                <c:pt idx="0">
                  <c:v>Top Factors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metrics/ campaign measurement</c:v>
                </c:pt>
                <c:pt idx="1">
                  <c:v>Cost / Price</c:v>
                </c:pt>
                <c:pt idx="2">
                  <c:v>Limited opportunities to buy</c:v>
                </c:pt>
                <c:pt idx="3">
                  <c:v>No need for precision targeting as I use TV primarily for mass awareness</c:v>
                </c:pt>
                <c:pt idx="4">
                  <c:v>Unable to demonstrate greater efficiency versus age/gender buys</c:v>
                </c:pt>
                <c:pt idx="5">
                  <c:v>Low support from TV media brands</c:v>
                </c:pt>
              </c:strCache>
            </c:strRef>
          </c:cat>
          <c:val>
            <c:numRef>
              <c:f>Sheet1!$B$2:$B$7</c:f>
              <c:numCache>
                <c:formatCode>0%</c:formatCode>
                <c:ptCount val="6"/>
                <c:pt idx="0">
                  <c:v>0.34210000000000002</c:v>
                </c:pt>
                <c:pt idx="1">
                  <c:v>0.27629999999999999</c:v>
                </c:pt>
                <c:pt idx="2">
                  <c:v>0.23680000000000001</c:v>
                </c:pt>
                <c:pt idx="3">
                  <c:v>0.21</c:v>
                </c:pt>
                <c:pt idx="4">
                  <c:v>0.21</c:v>
                </c:pt>
                <c:pt idx="5">
                  <c:v>0.21</c:v>
                </c:pt>
              </c:numCache>
            </c:numRef>
          </c:val>
          <c:extLst>
            <c:ext xmlns:c16="http://schemas.microsoft.com/office/drawing/2014/chart" uri="{C3380CC4-5D6E-409C-BE32-E72D297353CC}">
              <c16:uniqueId val="{00000000-FBCB-4AFD-9AD1-7210DD5BC10C}"/>
            </c:ext>
          </c:extLst>
        </c:ser>
        <c:dLbls>
          <c:showLegendKey val="0"/>
          <c:showVal val="0"/>
          <c:showCatName val="0"/>
          <c:showSerName val="0"/>
          <c:showPercent val="0"/>
          <c:showBubbleSize val="0"/>
        </c:dLbls>
        <c:gapWidth val="100"/>
        <c:axId val="1476490864"/>
        <c:axId val="1476492112"/>
      </c:barChart>
      <c:catAx>
        <c:axId val="1476490864"/>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5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5"/>
          <c:min val="0"/>
        </c:scaling>
        <c:delete val="1"/>
        <c:axPos val="t"/>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r>
              <a:rPr lang="en-US" sz="1400" b="1" i="0" u="none" strike="noStrike" baseline="0">
                <a:effectLst/>
              </a:rPr>
              <a:t>Where do you most often hear ‘audience-based buying’ and the terms associated with it being discussed?</a:t>
            </a:r>
          </a:p>
          <a:p>
            <a:pPr>
              <a:defRPr sz="1400" i="1">
                <a:solidFill>
                  <a:srgbClr val="1B1464"/>
                </a:solidFill>
              </a:defRPr>
            </a:pPr>
            <a:r>
              <a:rPr lang="en-US" sz="1200" b="0" i="0">
                <a:solidFill>
                  <a:srgbClr val="1B1464"/>
                </a:solidFill>
              </a:rPr>
              <a:t>% of respondents</a:t>
            </a:r>
          </a:p>
        </c:rich>
      </c:tx>
      <c:layout>
        <c:manualLayout>
          <c:xMode val="edge"/>
          <c:yMode val="edge"/>
          <c:x val="0.10668543078184865"/>
          <c:y val="7.6804844054998031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5097591473383466"/>
          <c:y val="0.24748641691609397"/>
          <c:w val="0.46193140577671049"/>
          <c:h val="0.74462099512793167"/>
        </c:manualLayout>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Company sponsored training program</c:v>
                </c:pt>
                <c:pt idx="1">
                  <c:v>Industry podcast</c:v>
                </c:pt>
                <c:pt idx="2">
                  <c:v>Multiscreen TV platform engagement</c:v>
                </c:pt>
                <c:pt idx="3">
                  <c:v>Industry-focused online learning course</c:v>
                </c:pt>
                <c:pt idx="4">
                  <c:v>Articles in the trades</c:v>
                </c:pt>
                <c:pt idx="5">
                  <c:v>Projects or conversations at work</c:v>
                </c:pt>
                <c:pt idx="6">
                  <c:v>Data &amp; analytics platform engagement 
(e.g., TVSquared, Cadent, Amobee, etc.)</c:v>
                </c:pt>
                <c:pt idx="7">
                  <c:v>Industry conference/events</c:v>
                </c:pt>
                <c:pt idx="8">
                  <c:v>Ad tech platform engagement (e.g., Facebook, Google, etc.)</c:v>
                </c:pt>
              </c:strCache>
            </c:strRef>
          </c:cat>
          <c:val>
            <c:numRef>
              <c:f>Sheet1!$B$2:$B$10</c:f>
              <c:numCache>
                <c:formatCode>0%</c:formatCode>
                <c:ptCount val="9"/>
                <c:pt idx="0">
                  <c:v>0.22550000000000001</c:v>
                </c:pt>
                <c:pt idx="1">
                  <c:v>0.22550000000000001</c:v>
                </c:pt>
                <c:pt idx="2">
                  <c:v>0.3039</c:v>
                </c:pt>
                <c:pt idx="3">
                  <c:v>0.2843</c:v>
                </c:pt>
                <c:pt idx="4">
                  <c:v>0.42159999999999997</c:v>
                </c:pt>
                <c:pt idx="5">
                  <c:v>0.38240000000000002</c:v>
                </c:pt>
                <c:pt idx="6">
                  <c:v>0.47060000000000002</c:v>
                </c:pt>
                <c:pt idx="7">
                  <c:v>0.39219999999999999</c:v>
                </c:pt>
                <c:pt idx="8">
                  <c:v>0.40200000000000002</c:v>
                </c:pt>
              </c:numCache>
            </c:numRef>
          </c:val>
          <c:extLst>
            <c:ext xmlns:c16="http://schemas.microsoft.com/office/drawing/2014/chart" uri="{C3380CC4-5D6E-409C-BE32-E72D297353CC}">
              <c16:uniqueId val="{00000000-4323-4015-B2AD-E523C2D00FBB}"/>
            </c:ext>
          </c:extLst>
        </c:ser>
        <c:ser>
          <c:idx val="1"/>
          <c:order val="1"/>
          <c:tx>
            <c:strRef>
              <c:f>Sheet1!$C$1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Company sponsored training program</c:v>
                </c:pt>
                <c:pt idx="1">
                  <c:v>Industry podcast</c:v>
                </c:pt>
                <c:pt idx="2">
                  <c:v>Multiscreen TV platform engagement</c:v>
                </c:pt>
                <c:pt idx="3">
                  <c:v>Industry-focused online learning course</c:v>
                </c:pt>
                <c:pt idx="4">
                  <c:v>Articles in the trades</c:v>
                </c:pt>
                <c:pt idx="5">
                  <c:v>Projects or conversations at work</c:v>
                </c:pt>
                <c:pt idx="6">
                  <c:v>Data &amp; analytics platform engagement 
(e.g., TVSquared, Cadent, Amobee, etc.)</c:v>
                </c:pt>
                <c:pt idx="7">
                  <c:v>Industry conference/events</c:v>
                </c:pt>
                <c:pt idx="8">
                  <c:v>Ad tech platform engagement (e.g., Facebook, Google, etc.)</c:v>
                </c:pt>
              </c:strCache>
            </c:strRef>
          </c:cat>
          <c:val>
            <c:numRef>
              <c:f>Sheet1!$C$2:$C$10</c:f>
              <c:numCache>
                <c:formatCode>0%</c:formatCode>
                <c:ptCount val="9"/>
                <c:pt idx="0">
                  <c:v>0.25</c:v>
                </c:pt>
                <c:pt idx="1">
                  <c:v>0.27879999999999999</c:v>
                </c:pt>
                <c:pt idx="2">
                  <c:v>0.33650000000000002</c:v>
                </c:pt>
                <c:pt idx="3">
                  <c:v>0.375</c:v>
                </c:pt>
                <c:pt idx="4">
                  <c:v>0.375</c:v>
                </c:pt>
                <c:pt idx="5">
                  <c:v>0.46150000000000002</c:v>
                </c:pt>
                <c:pt idx="6">
                  <c:v>0.46150000000000002</c:v>
                </c:pt>
                <c:pt idx="7">
                  <c:v>0.4904</c:v>
                </c:pt>
                <c:pt idx="8">
                  <c:v>0.5</c:v>
                </c:pt>
              </c:numCache>
            </c:numRef>
          </c:val>
          <c:extLst>
            <c:ext xmlns:c16="http://schemas.microsoft.com/office/drawing/2014/chart" uri="{C3380CC4-5D6E-409C-BE32-E72D297353CC}">
              <c16:uniqueId val="{00000000-2093-4922-AF65-6EE9C886B5AD}"/>
            </c:ext>
          </c:extLst>
        </c:ser>
        <c:dLbls>
          <c:showLegendKey val="0"/>
          <c:showVal val="0"/>
          <c:showCatName val="0"/>
          <c:showSerName val="0"/>
          <c:showPercent val="0"/>
          <c:showBubbleSize val="0"/>
        </c:dLbls>
        <c:gapWidth val="99"/>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legend>
      <c:legendPos val="t"/>
      <c:layout>
        <c:manualLayout>
          <c:xMode val="edge"/>
          <c:yMode val="edge"/>
          <c:x val="0.34983928249447321"/>
          <c:y val="0.16897868895910279"/>
          <c:w val="0.30923167104811733"/>
          <c:h val="5.8376626017804571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3828697406131"/>
          <c:y val="0.10605788273669846"/>
          <c:w val="0.76533790091455101"/>
          <c:h val="0.77961855309800787"/>
        </c:manualLayout>
      </c:layout>
      <c:doughnutChart>
        <c:varyColors val="1"/>
        <c:ser>
          <c:idx val="0"/>
          <c:order val="0"/>
          <c:tx>
            <c:strRef>
              <c:f>Sheet1!$B$1</c:f>
              <c:strCache>
                <c:ptCount val="1"/>
                <c:pt idx="0">
                  <c:v>Agency Professionals</c:v>
                </c:pt>
              </c:strCache>
            </c:strRef>
          </c:tx>
          <c:spPr>
            <a:solidFill>
              <a:srgbClr val="1B1464"/>
            </a:solidFill>
          </c:spPr>
          <c:dPt>
            <c:idx val="0"/>
            <c:bubble3D val="0"/>
            <c:spPr>
              <a:solidFill>
                <a:srgbClr val="4EBEA4"/>
              </a:solidFill>
              <a:ln w="19050">
                <a:solidFill>
                  <a:schemeClr val="lt1"/>
                </a:solidFill>
              </a:ln>
              <a:effectLst/>
            </c:spPr>
            <c:extLst>
              <c:ext xmlns:c16="http://schemas.microsoft.com/office/drawing/2014/chart" uri="{C3380CC4-5D6E-409C-BE32-E72D297353CC}">
                <c16:uniqueId val="{00000001-6C8B-4C13-B7DF-1DD7F6958876}"/>
              </c:ext>
            </c:extLst>
          </c:dPt>
          <c:dPt>
            <c:idx val="1"/>
            <c:bubble3D val="0"/>
            <c:spPr>
              <a:solidFill>
                <a:srgbClr val="1B1464"/>
              </a:solidFill>
              <a:ln w="19050">
                <a:solidFill>
                  <a:schemeClr val="lt1"/>
                </a:solidFill>
              </a:ln>
              <a:effectLst/>
            </c:spPr>
            <c:extLst>
              <c:ext xmlns:c16="http://schemas.microsoft.com/office/drawing/2014/chart" uri="{C3380CC4-5D6E-409C-BE32-E72D297353CC}">
                <c16:uniqueId val="{00000003-6C8B-4C13-B7DF-1DD7F6958876}"/>
              </c:ext>
            </c:extLst>
          </c:dPt>
          <c:dLbls>
            <c:dLbl>
              <c:idx val="0"/>
              <c:layout>
                <c:manualLayout>
                  <c:x val="0.20245908546660701"/>
                  <c:y val="4.2272038876961602E-3"/>
                </c:manualLayout>
              </c:layout>
              <c:tx>
                <c:rich>
                  <a:bodyPr rot="0" spcFirstLastPara="1" vertOverflow="ellipsis" vert="horz" wrap="square" lIns="38100" tIns="19050" rIns="38100" bIns="19050" anchor="ctr" anchorCtr="1">
                    <a:spAutoFit/>
                  </a:bodyPr>
                  <a:lstStyle/>
                  <a:p>
                    <a:pPr>
                      <a:defRPr sz="1100" b="0" i="0" u="none" strike="noStrike" kern="1200" baseline="0">
                        <a:solidFill>
                          <a:srgbClr val="1F1A62"/>
                        </a:solidFill>
                        <a:latin typeface="Helvetica" panose="020B0403020202020204" pitchFamily="34" charset="0"/>
                        <a:ea typeface="+mn-ea"/>
                        <a:cs typeface="+mn-cs"/>
                      </a:defRPr>
                    </a:pPr>
                    <a:fld id="{21299334-D34A-430B-86D1-822BA1326ACC}" type="CATEGORYNAME">
                      <a:rPr lang="en-US" sz="1100" u="sng">
                        <a:solidFill>
                          <a:srgbClr val="1F1A62"/>
                        </a:solidFill>
                      </a:rPr>
                      <a:pPr>
                        <a:defRPr sz="1100">
                          <a:solidFill>
                            <a:srgbClr val="1F1A62"/>
                          </a:solidFill>
                          <a:latin typeface="Helvetica" panose="020B0403020202020204" pitchFamily="34" charset="0"/>
                        </a:defRPr>
                      </a:pPr>
                      <a:t>[CATEGORY NAME]</a:t>
                    </a:fld>
                    <a:endParaRPr lang="en-US" sz="1100" u="sng" baseline="0">
                      <a:solidFill>
                        <a:srgbClr val="1F1A62"/>
                      </a:solidFill>
                    </a:endParaRPr>
                  </a:p>
                  <a:p>
                    <a:pPr>
                      <a:defRPr sz="1100">
                        <a:solidFill>
                          <a:srgbClr val="1F1A62"/>
                        </a:solidFill>
                        <a:latin typeface="Helvetica" panose="020B0403020202020204" pitchFamily="34" charset="0"/>
                      </a:defRPr>
                    </a:pPr>
                    <a:fld id="{B58A982E-0749-4AED-A1AF-31112897BCFA}" type="VALUE">
                      <a:rPr lang="en-US" sz="1100" b="1">
                        <a:solidFill>
                          <a:srgbClr val="1F1A62"/>
                        </a:solidFill>
                      </a:rPr>
                      <a:pPr>
                        <a:defRPr sz="11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969726037909595"/>
                      <c:h val="0.24385278197707036"/>
                    </c:manualLayout>
                  </c15:layout>
                  <c15:dlblFieldTable/>
                  <c15:showDataLabelsRange val="0"/>
                </c:ext>
                <c:ext xmlns:c16="http://schemas.microsoft.com/office/drawing/2014/chart" uri="{C3380CC4-5D6E-409C-BE32-E72D297353CC}">
                  <c16:uniqueId val="{00000001-6C8B-4C13-B7DF-1DD7F6958876}"/>
                </c:ext>
              </c:extLst>
            </c:dLbl>
            <c:dLbl>
              <c:idx val="1"/>
              <c:layout>
                <c:manualLayout>
                  <c:x val="-0.19488453093244149"/>
                  <c:y val="3.9054156795352048E-2"/>
                </c:manualLayout>
              </c:layout>
              <c:tx>
                <c:rich>
                  <a:bodyPr rot="0" spcFirstLastPara="1" vertOverflow="ellipsis" vert="horz" wrap="square" lIns="38100" tIns="19050" rIns="38100" bIns="19050" anchor="ctr" anchorCtr="1">
                    <a:noAutofit/>
                  </a:bodyPr>
                  <a:lstStyle/>
                  <a:p>
                    <a:pPr>
                      <a:defRPr sz="1100" b="0" i="0" u="none" strike="noStrike" kern="1200" baseline="0">
                        <a:solidFill>
                          <a:srgbClr val="1F1A62"/>
                        </a:solidFill>
                        <a:latin typeface="Helvetica" panose="020B0403020202020204" pitchFamily="34" charset="0"/>
                        <a:ea typeface="+mn-ea"/>
                        <a:cs typeface="+mn-cs"/>
                      </a:defRPr>
                    </a:pPr>
                    <a:fld id="{1B39A2F8-827C-452B-9AAB-CB8E25AC3374}" type="CATEGORYNAME">
                      <a:rPr lang="en-US" sz="1100" u="sng">
                        <a:solidFill>
                          <a:srgbClr val="1F1A62"/>
                        </a:solidFill>
                      </a:rPr>
                      <a:pPr>
                        <a:defRPr sz="1100">
                          <a:solidFill>
                            <a:srgbClr val="1F1A62"/>
                          </a:solidFill>
                          <a:latin typeface="Helvetica" panose="020B0403020202020204" pitchFamily="34" charset="0"/>
                        </a:defRPr>
                      </a:pPr>
                      <a:t>[CATEGORY NAME]</a:t>
                    </a:fld>
                    <a:endParaRPr lang="en-US" sz="1100" u="sng" baseline="0">
                      <a:solidFill>
                        <a:srgbClr val="1F1A62"/>
                      </a:solidFill>
                    </a:endParaRPr>
                  </a:p>
                  <a:p>
                    <a:pPr>
                      <a:defRPr sz="1100">
                        <a:solidFill>
                          <a:srgbClr val="1F1A62"/>
                        </a:solidFill>
                        <a:latin typeface="Helvetica" panose="020B0403020202020204" pitchFamily="34" charset="0"/>
                      </a:defRPr>
                    </a:pPr>
                    <a:fld id="{D12AB350-07BC-4E27-9FAB-2D36B7B7CA06}" type="VALUE">
                      <a:rPr lang="en-US" sz="1100" b="1">
                        <a:solidFill>
                          <a:srgbClr val="1F1A62"/>
                        </a:solidFill>
                      </a:rPr>
                      <a:pPr>
                        <a:defRPr sz="11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818353751971107"/>
                      <c:h val="0.18681717715915439"/>
                    </c:manualLayout>
                  </c15:layout>
                  <c15:dlblFieldTable/>
                  <c15:showDataLabelsRange val="0"/>
                </c:ext>
                <c:ext xmlns:c16="http://schemas.microsoft.com/office/drawing/2014/chart" uri="{C3380CC4-5D6E-409C-BE32-E72D297353CC}">
                  <c16:uniqueId val="{00000003-6C8B-4C13-B7DF-1DD7F69588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6C8B-4C13-B7DF-1DD7F6958876}"/>
            </c:ext>
          </c:extLst>
        </c:ser>
        <c:dLbls>
          <c:showLegendKey val="0"/>
          <c:showVal val="0"/>
          <c:showCatName val="0"/>
          <c:showSerName val="0"/>
          <c:showPercent val="0"/>
          <c:showBubbleSize val="0"/>
          <c:showLeaderLines val="1"/>
        </c:dLbls>
        <c:firstSliceAng val="191"/>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27345274371815"/>
          <c:y val="3.0531720078833787E-3"/>
          <c:w val="0.56172654725628168"/>
          <c:h val="0.99694682799211665"/>
        </c:manualLayout>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Ampersand</c:v>
                </c:pt>
                <c:pt idx="1">
                  <c:v>The Trade Desk</c:v>
                </c:pt>
                <c:pt idx="2">
                  <c:v>YouTube</c:v>
                </c:pt>
                <c:pt idx="3">
                  <c:v>Effectv</c:v>
                </c:pt>
                <c:pt idx="4">
                  <c:v>Facebook</c:v>
                </c:pt>
                <c:pt idx="5">
                  <c:v>Roku</c:v>
                </c:pt>
                <c:pt idx="6">
                  <c:v>Nielsen</c:v>
                </c:pt>
                <c:pt idx="7">
                  <c:v>Spectrum Reach</c:v>
                </c:pt>
                <c:pt idx="8">
                  <c:v>Google</c:v>
                </c:pt>
              </c:strCache>
            </c:strRef>
          </c:cat>
          <c:val>
            <c:numRef>
              <c:f>Sheet1!$B$2:$B$10</c:f>
              <c:numCache>
                <c:formatCode>0%</c:formatCode>
                <c:ptCount val="9"/>
                <c:pt idx="0">
                  <c:v>7.792207792207792E-2</c:v>
                </c:pt>
                <c:pt idx="1">
                  <c:v>7.792207792207792E-2</c:v>
                </c:pt>
                <c:pt idx="2">
                  <c:v>6.4935064935064929E-2</c:v>
                </c:pt>
                <c:pt idx="3">
                  <c:v>6.4935064935064929E-2</c:v>
                </c:pt>
                <c:pt idx="4">
                  <c:v>5.1948051948051951E-2</c:v>
                </c:pt>
                <c:pt idx="5">
                  <c:v>3.896103896103896E-2</c:v>
                </c:pt>
                <c:pt idx="6">
                  <c:v>2.5974025974025976E-2</c:v>
                </c:pt>
                <c:pt idx="7">
                  <c:v>2.5974025974025976E-2</c:v>
                </c:pt>
                <c:pt idx="8">
                  <c:v>1.2987012987012988E-2</c:v>
                </c:pt>
              </c:numCache>
            </c:numRef>
          </c:val>
          <c:extLst>
            <c:ext xmlns:c16="http://schemas.microsoft.com/office/drawing/2014/chart" uri="{C3380CC4-5D6E-409C-BE32-E72D297353CC}">
              <c16:uniqueId val="{00000000-5F51-4213-8C1B-2AB3367D145C}"/>
            </c:ext>
          </c:extLst>
        </c:ser>
        <c:dLbls>
          <c:showLegendKey val="0"/>
          <c:showVal val="0"/>
          <c:showCatName val="0"/>
          <c:showSerName val="0"/>
          <c:showPercent val="0"/>
          <c:showBubbleSize val="0"/>
        </c:dLbls>
        <c:gapWidth val="121"/>
        <c:axId val="1476490864"/>
        <c:axId val="1476492112"/>
      </c:barChart>
      <c:catAx>
        <c:axId val="147649086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2"/>
          <c:min val="0"/>
        </c:scaling>
        <c:delete val="1"/>
        <c:axPos val="t"/>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27345274371815"/>
          <c:y val="3.0531720078833787E-3"/>
          <c:w val="0.56172654725628168"/>
          <c:h val="0.99694682799211665"/>
        </c:manualLayout>
      </c:layout>
      <c:barChart>
        <c:barDir val="bar"/>
        <c:grouping val="clustered"/>
        <c:varyColors val="0"/>
        <c:ser>
          <c:idx val="0"/>
          <c:order val="0"/>
          <c:tx>
            <c:strRef>
              <c:f>Sheet1!$B$1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Google</c:v>
                </c:pt>
                <c:pt idx="1">
                  <c:v>Ampersand</c:v>
                </c:pt>
                <c:pt idx="2">
                  <c:v>Facebook</c:v>
                </c:pt>
                <c:pt idx="3">
                  <c:v>YouTube</c:v>
                </c:pt>
                <c:pt idx="4">
                  <c:v>Effectv</c:v>
                </c:pt>
                <c:pt idx="5">
                  <c:v>Nielsen</c:v>
                </c:pt>
                <c:pt idx="6">
                  <c:v>The Trade Desk</c:v>
                </c:pt>
                <c:pt idx="7">
                  <c:v>Spectrum Reach</c:v>
                </c:pt>
                <c:pt idx="8">
                  <c:v>Roku</c:v>
                </c:pt>
              </c:strCache>
            </c:strRef>
          </c:cat>
          <c:val>
            <c:numRef>
              <c:f>Sheet1!$B$2:$B$10</c:f>
              <c:numCache>
                <c:formatCode>0%</c:formatCode>
                <c:ptCount val="9"/>
                <c:pt idx="0">
                  <c:v>0.1206896551724138</c:v>
                </c:pt>
                <c:pt idx="1">
                  <c:v>0.10344827586206896</c:v>
                </c:pt>
                <c:pt idx="2">
                  <c:v>0.10344827586206896</c:v>
                </c:pt>
                <c:pt idx="3">
                  <c:v>5.1724137931034482E-2</c:v>
                </c:pt>
                <c:pt idx="4">
                  <c:v>3.4482758620689655E-2</c:v>
                </c:pt>
                <c:pt idx="5">
                  <c:v>3.4482758620689655E-2</c:v>
                </c:pt>
                <c:pt idx="6">
                  <c:v>3.4482758620689655E-2</c:v>
                </c:pt>
                <c:pt idx="7">
                  <c:v>1.7241379310344827E-2</c:v>
                </c:pt>
                <c:pt idx="8">
                  <c:v>0</c:v>
                </c:pt>
              </c:numCache>
            </c:numRef>
          </c:val>
          <c:extLst>
            <c:ext xmlns:c16="http://schemas.microsoft.com/office/drawing/2014/chart" uri="{C3380CC4-5D6E-409C-BE32-E72D297353CC}">
              <c16:uniqueId val="{00000000-1E52-460D-8657-86BF4062E4B5}"/>
            </c:ext>
          </c:extLst>
        </c:ser>
        <c:dLbls>
          <c:showLegendKey val="0"/>
          <c:showVal val="0"/>
          <c:showCatName val="0"/>
          <c:showSerName val="0"/>
          <c:showPercent val="0"/>
          <c:showBubbleSize val="0"/>
        </c:dLbls>
        <c:gapWidth val="121"/>
        <c:axId val="1476490864"/>
        <c:axId val="1476492112"/>
      </c:barChart>
      <c:catAx>
        <c:axId val="147649086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2"/>
          <c:min val="0"/>
        </c:scaling>
        <c:delete val="1"/>
        <c:axPos val="t"/>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Trust Level in Data Quality</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FC61-4365-BBE7-1BDDF4A36643}"/>
              </c:ext>
            </c:extLst>
          </c:dPt>
          <c:dPt>
            <c:idx val="1"/>
            <c:bubble3D val="0"/>
            <c:explosion val="1"/>
            <c:spPr>
              <a:solidFill>
                <a:srgbClr val="00C0F3"/>
              </a:solidFill>
              <a:ln w="19050">
                <a:solidFill>
                  <a:schemeClr val="lt1"/>
                </a:solidFill>
              </a:ln>
              <a:effectLst/>
            </c:spPr>
            <c:extLst>
              <c:ext xmlns:c16="http://schemas.microsoft.com/office/drawing/2014/chart" uri="{C3380CC4-5D6E-409C-BE32-E72D297353CC}">
                <c16:uniqueId val="{00000003-FC61-4365-BBE7-1BDDF4A36643}"/>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FC61-4365-BBE7-1BDDF4A36643}"/>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FC61-4365-BBE7-1BDDF4A36643}"/>
              </c:ext>
            </c:extLst>
          </c:dPt>
          <c:cat>
            <c:strRef>
              <c:f>Sheet1!$A$2:$A$5</c:f>
              <c:strCache>
                <c:ptCount val="4"/>
                <c:pt idx="0">
                  <c:v>Multiscreen TV networks (e.g. ESPN, Discovery)</c:v>
                </c:pt>
                <c:pt idx="1">
                  <c:v>MVPDs (e.g. Comcast, Charter, DirecTV)</c:v>
                </c:pt>
                <c:pt idx="2">
                  <c:v>Ad Tech Platforms (e.g. Google, Facebook)</c:v>
                </c:pt>
                <c:pt idx="3">
                  <c:v>vMVPDs (e.g. Sling, Youtube TV, and Hulu Live)</c:v>
                </c:pt>
              </c:strCache>
            </c:strRef>
          </c:cat>
          <c:val>
            <c:numRef>
              <c:f>Sheet1!$B$2:$B$5</c:f>
              <c:numCache>
                <c:formatCode>General</c:formatCode>
                <c:ptCount val="4"/>
              </c:numCache>
            </c:numRef>
          </c:val>
          <c:extLst>
            <c:ext xmlns:c16="http://schemas.microsoft.com/office/drawing/2014/chart" uri="{C3380CC4-5D6E-409C-BE32-E72D297353CC}">
              <c16:uniqueId val="{0000000C-FC61-4365-BBE7-1BDDF4A36643}"/>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1"/>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2"/>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3"/>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1.0967937786471054E-2"/>
          <c:y val="0.34736913975045808"/>
          <c:w val="0.98132361126273182"/>
          <c:h val="0.33832148408633389"/>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r>
              <a:rPr lang="en-US" sz="1400" b="1"/>
              <a:t>Accuracy</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Multiscreen TV networks (e.g. ESPN, Discovery)</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Sheet1!$B$2:$B$3</c:f>
              <c:numCache>
                <c:formatCode>0%</c:formatCode>
                <c:ptCount val="2"/>
                <c:pt idx="0">
                  <c:v>0.2</c:v>
                </c:pt>
                <c:pt idx="1">
                  <c:v>0.27360000000000001</c:v>
                </c:pt>
              </c:numCache>
            </c:numRef>
          </c:val>
          <c:extLst>
            <c:ext xmlns:c16="http://schemas.microsoft.com/office/drawing/2014/chart" uri="{C3380CC4-5D6E-409C-BE32-E72D297353CC}">
              <c16:uniqueId val="{00000001-5307-4C0B-83F2-9575B2F5B898}"/>
            </c:ext>
          </c:extLst>
        </c:ser>
        <c:ser>
          <c:idx val="1"/>
          <c:order val="1"/>
          <c:tx>
            <c:strRef>
              <c:f>Sheet1!$C$1</c:f>
              <c:strCache>
                <c:ptCount val="1"/>
                <c:pt idx="0">
                  <c:v>MVPDs (e.g. Comcast, Charter, DirecTV)</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Sheet1!$C$2:$C$3</c:f>
              <c:numCache>
                <c:formatCode>0%</c:formatCode>
                <c:ptCount val="2"/>
                <c:pt idx="0">
                  <c:v>0.219</c:v>
                </c:pt>
                <c:pt idx="1">
                  <c:v>8.4900000000000003E-2</c:v>
                </c:pt>
              </c:numCache>
            </c:numRef>
          </c:val>
          <c:extLst>
            <c:ext xmlns:c16="http://schemas.microsoft.com/office/drawing/2014/chart" uri="{C3380CC4-5D6E-409C-BE32-E72D297353CC}">
              <c16:uniqueId val="{00000004-5307-4C0B-83F2-9575B2F5B898}"/>
            </c:ext>
          </c:extLst>
        </c:ser>
        <c:ser>
          <c:idx val="2"/>
          <c:order val="2"/>
          <c:tx>
            <c:strRef>
              <c:f>Sheet1!$D$1</c:f>
              <c:strCache>
                <c:ptCount val="1"/>
                <c:pt idx="0">
                  <c:v>Ad Tech Platforms (e.g. Google, Facebook)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Sheet1!$D$2:$D$3</c:f>
              <c:numCache>
                <c:formatCode>0%</c:formatCode>
                <c:ptCount val="2"/>
                <c:pt idx="0">
                  <c:v>0.38100000000000001</c:v>
                </c:pt>
                <c:pt idx="1">
                  <c:v>0.46229999999999999</c:v>
                </c:pt>
              </c:numCache>
            </c:numRef>
          </c:val>
          <c:extLst>
            <c:ext xmlns:c16="http://schemas.microsoft.com/office/drawing/2014/chart" uri="{C3380CC4-5D6E-409C-BE32-E72D297353CC}">
              <c16:uniqueId val="{00000005-5307-4C0B-83F2-9575B2F5B898}"/>
            </c:ext>
          </c:extLst>
        </c:ser>
        <c:ser>
          <c:idx val="3"/>
          <c:order val="3"/>
          <c:tx>
            <c:strRef>
              <c:f>Sheet1!$E$1</c:f>
              <c:strCache>
                <c:ptCount val="1"/>
                <c:pt idx="0">
                  <c:v>vMVPDs (e.g. Sling, Youtube TV, and Hulu Live)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Sheet1!$E$2:$E$3</c:f>
              <c:numCache>
                <c:formatCode>0%</c:formatCode>
                <c:ptCount val="2"/>
                <c:pt idx="0">
                  <c:v>0.2</c:v>
                </c:pt>
                <c:pt idx="1">
                  <c:v>0.1792</c:v>
                </c:pt>
              </c:numCache>
            </c:numRef>
          </c:val>
          <c:extLst>
            <c:ext xmlns:c16="http://schemas.microsoft.com/office/drawing/2014/chart" uri="{C3380CC4-5D6E-409C-BE32-E72D297353CC}">
              <c16:uniqueId val="{00000006-5307-4C0B-83F2-9575B2F5B898}"/>
            </c:ext>
          </c:extLst>
        </c:ser>
        <c:dLbls>
          <c:showLegendKey val="0"/>
          <c:showVal val="0"/>
          <c:showCatName val="0"/>
          <c:showSerName val="0"/>
          <c:showPercent val="0"/>
          <c:showBubbleSize val="0"/>
        </c:dLbls>
        <c:gapWidth val="150"/>
        <c:overlap val="100"/>
        <c:axId val="1221362576"/>
        <c:axId val="1221367568"/>
      </c:barChart>
      <c:catAx>
        <c:axId val="1221362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crossAx val="1221367568"/>
        <c:crosses val="autoZero"/>
        <c:auto val="1"/>
        <c:lblAlgn val="ctr"/>
        <c:lblOffset val="100"/>
        <c:noMultiLvlLbl val="0"/>
      </c:catAx>
      <c:valAx>
        <c:axId val="1221367568"/>
        <c:scaling>
          <c:orientation val="minMax"/>
        </c:scaling>
        <c:delete val="1"/>
        <c:axPos val="l"/>
        <c:numFmt formatCode="0%" sourceLinked="1"/>
        <c:majorTickMark val="none"/>
        <c:minorTickMark val="none"/>
        <c:tickLblPos val="nextTo"/>
        <c:crossAx val="122136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r>
              <a:rPr lang="en-US" sz="1400" b="1"/>
              <a:t>Precision</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Multiscreen TV networks (e.g. ESPN, Discovery)</c:v>
                </c:pt>
              </c:strCache>
            </c:strRef>
          </c:tx>
          <c:spPr>
            <a:solidFill>
              <a:srgbClr val="1B1464"/>
            </a:solidFill>
            <a:ln>
              <a:noFill/>
            </a:ln>
            <a:effectLst/>
          </c:spPr>
          <c:invertIfNegative val="0"/>
          <c:dLbls>
            <c:dLbl>
              <c:idx val="0"/>
              <c:layout>
                <c:manualLayout>
                  <c:x val="-4.2923914406428157E-17"/>
                  <c:y val="-4.650200486738126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B8-4150-986B-D54786B2EB75}"/>
                </c:ext>
              </c:extLst>
            </c:dLbl>
            <c:dLbl>
              <c:idx val="1"/>
              <c:layout>
                <c:manualLayout>
                  <c:x val="-8.0987946014427024E-3"/>
                  <c:y val="-2.1029745459378887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B8-4150-986B-D54786B2EB7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Sheet1!$B$2:$B$3</c:f>
              <c:numCache>
                <c:formatCode>0%</c:formatCode>
                <c:ptCount val="2"/>
                <c:pt idx="0">
                  <c:v>0.15240000000000001</c:v>
                </c:pt>
                <c:pt idx="1">
                  <c:v>0.1981</c:v>
                </c:pt>
              </c:numCache>
            </c:numRef>
          </c:val>
          <c:extLst>
            <c:ext xmlns:c16="http://schemas.microsoft.com/office/drawing/2014/chart" uri="{C3380CC4-5D6E-409C-BE32-E72D297353CC}">
              <c16:uniqueId val="{00000002-F5B8-4150-986B-D54786B2EB75}"/>
            </c:ext>
          </c:extLst>
        </c:ser>
        <c:ser>
          <c:idx val="1"/>
          <c:order val="1"/>
          <c:tx>
            <c:strRef>
              <c:f>Sheet1!$C$1</c:f>
              <c:strCache>
                <c:ptCount val="1"/>
                <c:pt idx="0">
                  <c:v>MVPDs (e.g. Comcast, Charter, DirecTV)</c:v>
                </c:pt>
              </c:strCache>
            </c:strRef>
          </c:tx>
          <c:spPr>
            <a:solidFill>
              <a:srgbClr val="00BFF2"/>
            </a:solidFill>
            <a:ln>
              <a:noFill/>
            </a:ln>
            <a:effectLst/>
          </c:spPr>
          <c:invertIfNegative val="0"/>
          <c:dLbls>
            <c:dLbl>
              <c:idx val="0"/>
              <c:layout>
                <c:manualLayout>
                  <c:x val="2.7306930488634035E-3"/>
                  <c:y val="2.579269006680781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B8-4150-986B-D54786B2EB7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Sheet1!$C$2:$C$3</c:f>
              <c:numCache>
                <c:formatCode>0%</c:formatCode>
                <c:ptCount val="2"/>
                <c:pt idx="0">
                  <c:v>0.219</c:v>
                </c:pt>
                <c:pt idx="1">
                  <c:v>0.1321</c:v>
                </c:pt>
              </c:numCache>
            </c:numRef>
          </c:val>
          <c:extLst>
            <c:ext xmlns:c16="http://schemas.microsoft.com/office/drawing/2014/chart" uri="{C3380CC4-5D6E-409C-BE32-E72D297353CC}">
              <c16:uniqueId val="{00000005-F5B8-4150-986B-D54786B2EB75}"/>
            </c:ext>
          </c:extLst>
        </c:ser>
        <c:ser>
          <c:idx val="2"/>
          <c:order val="2"/>
          <c:tx>
            <c:strRef>
              <c:f>Sheet1!$D$1</c:f>
              <c:strCache>
                <c:ptCount val="1"/>
                <c:pt idx="0">
                  <c:v>Ad Tech Platforms (e.g. Google, Facebook)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Sheet1!$D$2:$D$3</c:f>
              <c:numCache>
                <c:formatCode>0%</c:formatCode>
                <c:ptCount val="2"/>
                <c:pt idx="0">
                  <c:v>0.43809999999999999</c:v>
                </c:pt>
                <c:pt idx="1">
                  <c:v>0.46229999999999999</c:v>
                </c:pt>
              </c:numCache>
            </c:numRef>
          </c:val>
          <c:extLst>
            <c:ext xmlns:c16="http://schemas.microsoft.com/office/drawing/2014/chart" uri="{C3380CC4-5D6E-409C-BE32-E72D297353CC}">
              <c16:uniqueId val="{00000006-F5B8-4150-986B-D54786B2EB75}"/>
            </c:ext>
          </c:extLst>
        </c:ser>
        <c:ser>
          <c:idx val="3"/>
          <c:order val="3"/>
          <c:tx>
            <c:strRef>
              <c:f>Sheet1!$E$1</c:f>
              <c:strCache>
                <c:ptCount val="1"/>
                <c:pt idx="0">
                  <c:v>vMVPDs (e.g. Sling, Youtube TV, and Hulu Live)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Sheet1!$E$2:$E$3</c:f>
              <c:numCache>
                <c:formatCode>0%</c:formatCode>
                <c:ptCount val="2"/>
                <c:pt idx="0">
                  <c:v>0.1905</c:v>
                </c:pt>
                <c:pt idx="1">
                  <c:v>0.20749999999999999</c:v>
                </c:pt>
              </c:numCache>
            </c:numRef>
          </c:val>
          <c:extLst>
            <c:ext xmlns:c16="http://schemas.microsoft.com/office/drawing/2014/chart" uri="{C3380CC4-5D6E-409C-BE32-E72D297353CC}">
              <c16:uniqueId val="{00000007-F5B8-4150-986B-D54786B2EB75}"/>
            </c:ext>
          </c:extLst>
        </c:ser>
        <c:dLbls>
          <c:showLegendKey val="0"/>
          <c:showVal val="0"/>
          <c:showCatName val="0"/>
          <c:showSerName val="0"/>
          <c:showPercent val="0"/>
          <c:showBubbleSize val="0"/>
        </c:dLbls>
        <c:gapWidth val="150"/>
        <c:overlap val="100"/>
        <c:axId val="1221362576"/>
        <c:axId val="1221367568"/>
      </c:barChart>
      <c:catAx>
        <c:axId val="1221362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crossAx val="1221367568"/>
        <c:crosses val="autoZero"/>
        <c:auto val="1"/>
        <c:lblAlgn val="ctr"/>
        <c:lblOffset val="100"/>
        <c:noMultiLvlLbl val="0"/>
      </c:catAx>
      <c:valAx>
        <c:axId val="1221367568"/>
        <c:scaling>
          <c:orientation val="minMax"/>
        </c:scaling>
        <c:delete val="1"/>
        <c:axPos val="l"/>
        <c:numFmt formatCode="0%" sourceLinked="1"/>
        <c:majorTickMark val="none"/>
        <c:minorTickMark val="none"/>
        <c:tickLblPos val="nextTo"/>
        <c:crossAx val="122136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91BBE-8C42-4B84-B86E-60F2F7C2E6EF}"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D8B63-C8C7-40AD-826D-2370E81A9CCA}" type="slidenum">
              <a:rPr lang="en-US" smtClean="0"/>
              <a:t>‹#›</a:t>
            </a:fld>
            <a:endParaRPr lang="en-US"/>
          </a:p>
        </p:txBody>
      </p:sp>
    </p:spTree>
    <p:extLst>
      <p:ext uri="{BB962C8B-B14F-4D97-AF65-F5344CB8AC3E}">
        <p14:creationId xmlns:p14="http://schemas.microsoft.com/office/powerpoint/2010/main" val="124386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97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55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52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071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82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61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189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13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918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79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74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13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7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74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51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4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75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57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56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D8B63-C8C7-40AD-826D-2370E81A9CCA}" type="slidenum">
              <a:rPr lang="en-US" smtClean="0"/>
              <a:t>17</a:t>
            </a:fld>
            <a:endParaRPr lang="en-US"/>
          </a:p>
        </p:txBody>
      </p:sp>
    </p:spTree>
    <p:extLst>
      <p:ext uri="{BB962C8B-B14F-4D97-AF65-F5344CB8AC3E}">
        <p14:creationId xmlns:p14="http://schemas.microsoft.com/office/powerpoint/2010/main" val="367491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28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04794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70140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114348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44897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24212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06999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79688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043070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69345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749455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7402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189992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983612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4855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63413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88058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93993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66418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02580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87650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3655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93048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73222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9542892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hevab.com/insight/an-insiders-look" TargetMode="External"/><Relationship Id="rId7" Type="http://schemas.openxmlformats.org/officeDocument/2006/relationships/hyperlink" Target="https://thevab.com/insight/top-line-view-how-industry-adopting-audience-based-buying"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7.xml"/><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chart" Target="../charts/chart8.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18.xml"/><Relationship Id="rId5" Type="http://schemas.openxmlformats.org/officeDocument/2006/relationships/chart" Target="../charts/chart1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8.png"/><Relationship Id="rId7" Type="http://schemas.openxmlformats.org/officeDocument/2006/relationships/slide" Target="slide3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47.xml"/><Relationship Id="rId5" Type="http://schemas.openxmlformats.org/officeDocument/2006/relationships/slide" Target="slide15.xml"/><Relationship Id="rId10" Type="http://schemas.openxmlformats.org/officeDocument/2006/relationships/slide" Target="slide33.xml"/><Relationship Id="rId4" Type="http://schemas.openxmlformats.org/officeDocument/2006/relationships/slide" Target="slide11.xml"/><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hyperlink" Target="https://thevab.com/insight/an-insiders-look" TargetMode="External"/><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chart" Target="../charts/chart21.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thevab.com/insight/an-insiders-look" TargetMode="External"/><Relationship Id="rId5" Type="http://schemas.openxmlformats.org/officeDocument/2006/relationships/chart" Target="../charts/char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thevab.com/vab-happenings" TargetMode="External"/><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8" Type="http://schemas.openxmlformats.org/officeDocument/2006/relationships/hyperlink" Target="https://thevab.com/insight/audience-migration-context" TargetMode="External"/><Relationship Id="rId13" Type="http://schemas.openxmlformats.org/officeDocument/2006/relationships/image" Target="../media/image8.png"/><Relationship Id="rId3" Type="http://schemas.openxmlformats.org/officeDocument/2006/relationships/hyperlink" Target="https://thevab.com/insight/what-audience-based-buying" TargetMode="External"/><Relationship Id="rId7" Type="http://schemas.openxmlformats.org/officeDocument/2006/relationships/image" Target="../media/image50.jpeg"/><Relationship Id="rId12" Type="http://schemas.openxmlformats.org/officeDocument/2006/relationships/image" Target="../media/image53.jpeg"/><Relationship Id="rId17" Type="http://schemas.openxmlformats.org/officeDocument/2006/relationships/image" Target="../media/image6.png"/><Relationship Id="rId2" Type="http://schemas.openxmlformats.org/officeDocument/2006/relationships/notesSlide" Target="../notesSlides/notesSlide18.xml"/><Relationship Id="rId16" Type="http://schemas.openxmlformats.org/officeDocument/2006/relationships/hyperlink" Target="https://thevab.com/insight/an-insiders-look" TargetMode="External"/><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hyperlink" Target="https://thevab.com/insight/delayed-adulthood" TargetMode="External"/><Relationship Id="rId5" Type="http://schemas.openxmlformats.org/officeDocument/2006/relationships/hyperlink" Target="https://thevab.com/insight/proven-strategies-tactics-audience-based-tv-buying" TargetMode="External"/><Relationship Id="rId15" Type="http://schemas.openxmlformats.org/officeDocument/2006/relationships/image" Target="../media/image54.png"/><Relationship Id="rId10" Type="http://schemas.openxmlformats.org/officeDocument/2006/relationships/image" Target="../media/image52.jpeg"/><Relationship Id="rId4" Type="http://schemas.openxmlformats.org/officeDocument/2006/relationships/image" Target="../media/image48.png"/><Relationship Id="rId9" Type="http://schemas.openxmlformats.org/officeDocument/2006/relationships/image" Target="../media/image51.jpeg"/><Relationship Id="rId14" Type="http://schemas.openxmlformats.org/officeDocument/2006/relationships/hyperlink" Target="https://thevab.com/insight/top-line-view-how-industry-adopting-audience-based-buyin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s://thevab.com/insight/proven-strategies-tactics-audience-based-tv-buying"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6.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0.jpeg"/><Relationship Id="rId5" Type="http://schemas.openxmlformats.org/officeDocument/2006/relationships/image" Target="../media/image55.png"/><Relationship Id="rId10" Type="http://schemas.openxmlformats.org/officeDocument/2006/relationships/image" Target="../media/image8.png"/><Relationship Id="rId4" Type="http://schemas.openxmlformats.org/officeDocument/2006/relationships/hyperlink" Target="https://thevab.com/insight/proven-strategies-tactics-audience-based-tv-buying" TargetMode="External"/><Relationship Id="rId9"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8" Type="http://schemas.openxmlformats.org/officeDocument/2006/relationships/hyperlink" Target="https://thevab.com/team-board" TargetMode="External"/><Relationship Id="rId13" Type="http://schemas.openxmlformats.org/officeDocument/2006/relationships/image" Target="../media/image52.jpeg"/><Relationship Id="rId18" Type="http://schemas.openxmlformats.org/officeDocument/2006/relationships/image" Target="../media/image50.jpeg"/><Relationship Id="rId3" Type="http://schemas.openxmlformats.org/officeDocument/2006/relationships/image" Target="../media/image62.png"/><Relationship Id="rId21" Type="http://schemas.openxmlformats.org/officeDocument/2006/relationships/hyperlink" Target="https://thevab.com/insight/an-insiders-look" TargetMode="External"/><Relationship Id="rId7" Type="http://schemas.openxmlformats.org/officeDocument/2006/relationships/image" Target="../media/image64.png"/><Relationship Id="rId12" Type="http://schemas.openxmlformats.org/officeDocument/2006/relationships/image" Target="../media/image66.jpeg"/><Relationship Id="rId17" Type="http://schemas.openxmlformats.org/officeDocument/2006/relationships/image" Target="../media/image67.png"/><Relationship Id="rId2" Type="http://schemas.openxmlformats.org/officeDocument/2006/relationships/hyperlink" Target="https://thevab.com/" TargetMode="External"/><Relationship Id="rId16" Type="http://schemas.openxmlformats.org/officeDocument/2006/relationships/hyperlink" Target="https://thevab.com/insight/proven-strategies-tactics-audience-based-tv-buying" TargetMode="External"/><Relationship Id="rId20" Type="http://schemas.openxmlformats.org/officeDocument/2006/relationships/image" Target="../media/image54.png"/><Relationship Id="rId1" Type="http://schemas.openxmlformats.org/officeDocument/2006/relationships/slideLayout" Target="../slideLayouts/slideLayout18.xml"/><Relationship Id="rId6" Type="http://schemas.openxmlformats.org/officeDocument/2006/relationships/hyperlink" Target="http://www.thevab.com/" TargetMode="External"/><Relationship Id="rId11" Type="http://schemas.openxmlformats.org/officeDocument/2006/relationships/hyperlink" Target="https://thevab.com/insight/delayed-adulthood" TargetMode="External"/><Relationship Id="rId5" Type="http://schemas.openxmlformats.org/officeDocument/2006/relationships/image" Target="../media/image63.png"/><Relationship Id="rId15" Type="http://schemas.openxmlformats.org/officeDocument/2006/relationships/image" Target="../media/image48.png"/><Relationship Id="rId10" Type="http://schemas.openxmlformats.org/officeDocument/2006/relationships/image" Target="../media/image8.png"/><Relationship Id="rId19" Type="http://schemas.openxmlformats.org/officeDocument/2006/relationships/hyperlink" Target="https://thevab.com/insight/top-line-view-how-industry-adopting-audience-based-buying" TargetMode="External"/><Relationship Id="rId4" Type="http://schemas.openxmlformats.org/officeDocument/2006/relationships/hyperlink" Target="https://twitter.com/VABintel" TargetMode="External"/><Relationship Id="rId9" Type="http://schemas.openxmlformats.org/officeDocument/2006/relationships/image" Target="../media/image65.png"/><Relationship Id="rId14" Type="http://schemas.openxmlformats.org/officeDocument/2006/relationships/hyperlink" Target="https://thevab.com/insight/what-audience-based-buying" TargetMode="External"/><Relationship Id="rId2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8.jpeg"/><Relationship Id="rId1" Type="http://schemas.openxmlformats.org/officeDocument/2006/relationships/slideLayout" Target="../slideLayouts/slideLayout18.xml"/><Relationship Id="rId5" Type="http://schemas.openxmlformats.org/officeDocument/2006/relationships/image" Target="../media/image70.pn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s://thevab.com/insight/an-insiders-look"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hyperlink" Target="https://thevab.com/insight/an-insiders-loo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hevab.com/insight/an-insiders-look" TargetMode="External"/><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 building, building material&#10;&#10;Description automatically generated">
            <a:extLst>
              <a:ext uri="{FF2B5EF4-FFF2-40B4-BE49-F238E27FC236}">
                <a16:creationId xmlns:a16="http://schemas.microsoft.com/office/drawing/2014/main" id="{DD588BDF-2BEE-475C-8A5B-37E0C2E76A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5" name="Picture 4" descr="A close up of a logo&#10;&#10;Description automatically generated">
            <a:extLst>
              <a:ext uri="{FF2B5EF4-FFF2-40B4-BE49-F238E27FC236}">
                <a16:creationId xmlns:a16="http://schemas.microsoft.com/office/drawing/2014/main" id="{E57B2B0D-1473-6548-B452-FF257D5A8B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54" y="-3093"/>
            <a:ext cx="12200709" cy="6861093"/>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280234" y="3212047"/>
            <a:ext cx="2298357" cy="323165"/>
          </a:xfrm>
          <a:prstGeom prst="rect">
            <a:avLst/>
          </a:prstGeom>
          <a:noFill/>
        </p:spPr>
        <p:txBody>
          <a:bodyPr wrap="square" rtlCol="0">
            <a:spAutoFit/>
          </a:bodyPr>
          <a:lstStyle>
            <a:defPPr>
              <a:defRPr lang="en-US"/>
            </a:defPPr>
            <a:lvl1pPr>
              <a:defRPr sz="1500" b="1">
                <a:solidFill>
                  <a:srgbClr val="1F1A62"/>
                </a:solidFill>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2021</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337761" y="3131768"/>
            <a:ext cx="521208" cy="0"/>
          </a:xfrm>
          <a:prstGeom prst="line">
            <a:avLst/>
          </a:prstGeom>
          <a:ln>
            <a:solidFill>
              <a:srgbClr val="1F1A62"/>
            </a:solidFill>
          </a:ln>
          <a:effectLst/>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169148" y="3947033"/>
            <a:ext cx="7256201"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E600"/>
                </a:solidFill>
                <a:effectLst/>
                <a:uLnTx/>
                <a:uFillTx/>
                <a:latin typeface="Helvetica" pitchFamily="2" charset="0"/>
                <a:ea typeface="+mn-ea"/>
                <a:cs typeface="+mn-cs"/>
              </a:rPr>
              <a:t>Meeting Industry Challenges</a:t>
            </a:r>
            <a:br>
              <a:rPr kumimoji="0" lang="en-US" sz="4400" b="1" i="0" u="none" strike="noStrike" kern="1200" cap="none" spc="0" normalizeH="0" baseline="0" noProof="0" dirty="0">
                <a:ln>
                  <a:noFill/>
                </a:ln>
                <a:solidFill>
                  <a:srgbClr val="FFE600"/>
                </a:solidFill>
                <a:effectLst/>
                <a:uLnTx/>
                <a:uFillTx/>
                <a:latin typeface="Helvetica" pitchFamily="2" charset="0"/>
                <a:ea typeface="+mn-ea"/>
                <a:cs typeface="+mn-cs"/>
              </a:rPr>
            </a:br>
            <a:r>
              <a:rPr kumimoji="0" lang="en-US" sz="2600" b="0" i="0" u="none" strike="noStrike" kern="1200" cap="none" spc="0" normalizeH="0" baseline="0" noProof="0" dirty="0">
                <a:ln>
                  <a:noFill/>
                </a:ln>
                <a:solidFill>
                  <a:prstClr val="white"/>
                </a:solidFill>
                <a:effectLst/>
                <a:uLnTx/>
                <a:uFillTx/>
                <a:latin typeface="Helvetica" pitchFamily="2" charset="0"/>
                <a:ea typeface="+mn-ea"/>
                <a:cs typeface="+mn-cs"/>
              </a:rPr>
              <a:t>Guidance and inspiration to embracing an audience-first TV buying approach</a:t>
            </a:r>
          </a:p>
        </p:txBody>
      </p:sp>
      <p:pic>
        <p:nvPicPr>
          <p:cNvPr id="16" name="Picture 15">
            <a:extLst>
              <a:ext uri="{FF2B5EF4-FFF2-40B4-BE49-F238E27FC236}">
                <a16:creationId xmlns:a16="http://schemas.microsoft.com/office/drawing/2014/main" id="{08A77990-F94D-4680-B5D8-D89B5390D8B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pic>
        <p:nvPicPr>
          <p:cNvPr id="14" name="Picture 13" descr="A picture containing drawing&#10;&#10;Description automatically generated">
            <a:extLst>
              <a:ext uri="{FF2B5EF4-FFF2-40B4-BE49-F238E27FC236}">
                <a16:creationId xmlns:a16="http://schemas.microsoft.com/office/drawing/2014/main" id="{0DACE05B-729B-485E-8819-E1DCB7B13D1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90385" y="5714475"/>
            <a:ext cx="2202443" cy="72818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2CB59FF4-55A5-43B2-B1F3-0B199F52D5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08540" y="153609"/>
            <a:ext cx="3091747" cy="1054290"/>
          </a:xfrm>
          <a:prstGeom prst="rect">
            <a:avLst/>
          </a:prstGeom>
          <a:ln w="12700">
            <a:solidFill>
              <a:srgbClr val="ED3C8D"/>
            </a:solidFill>
          </a:ln>
        </p:spPr>
      </p:pic>
    </p:spTree>
    <p:extLst>
      <p:ext uri="{BB962C8B-B14F-4D97-AF65-F5344CB8AC3E}">
        <p14:creationId xmlns:p14="http://schemas.microsoft.com/office/powerpoint/2010/main" val="263990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02012441-1ED1-4D61-8BF4-B52D514F71D8}"/>
              </a:ext>
            </a:extLst>
          </p:cNvPr>
          <p:cNvSpPr txBox="1"/>
          <p:nvPr/>
        </p:nvSpPr>
        <p:spPr>
          <a:xfrm>
            <a:off x="435610" y="6244611"/>
            <a:ext cx="11756390" cy="307777"/>
          </a:xfrm>
          <a:prstGeom prst="rect">
            <a:avLst/>
          </a:prstGeom>
          <a:noFill/>
        </p:spPr>
        <p:txBody>
          <a:bodyPr wrap="square" rtlCol="0">
            <a:spAutoFit/>
          </a:bodyPr>
          <a:lstStyle/>
          <a:p>
            <a:pPr lvl="0">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a:t>
            </a:r>
            <a:r>
              <a:rPr lang="en-US" sz="700">
                <a:solidFill>
                  <a:srgbClr val="1F1A62"/>
                </a:solidFill>
                <a:latin typeface="Helvetica" panose="020B0604020202020204" pitchFamily="34" charset="0"/>
              </a:rPr>
              <a:t>Survey base: Advertising decision-makers who are involved in buying or planning digital video, cable / broadcast TV, or advanced TV (n=211). Brand Marketers = respondents who work for a company selling products or services to consumers (B2C) or businesses (B2B) (n=105), Agency Professionals = respondents who work for an advertising agency (i.e., full service, creative, media, etc.) (n=106).</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6" name="TextBox 25">
            <a:extLst>
              <a:ext uri="{FF2B5EF4-FFF2-40B4-BE49-F238E27FC236}">
                <a16:creationId xmlns:a16="http://schemas.microsoft.com/office/drawing/2014/main" id="{848B09BE-6AED-42EC-9FC3-CBA63D4F539C}"/>
              </a:ext>
            </a:extLst>
          </p:cNvPr>
          <p:cNvSpPr txBox="1"/>
          <p:nvPr/>
        </p:nvSpPr>
        <p:spPr>
          <a:xfrm>
            <a:off x="101682" y="178377"/>
            <a:ext cx="11867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Adoption of an audience-based TV approach is on the rise,</a:t>
            </a:r>
            <a:r>
              <a:rPr lang="en-US" sz="2600" b="1">
                <a:solidFill>
                  <a:srgbClr val="1F1A62"/>
                </a:solidFill>
                <a:latin typeface="Helvetica" panose="020B0604020202020204" pitchFamily="34" charset="0"/>
                <a:cs typeface="Helvetica" panose="020B0604020202020204" pitchFamily="34" charset="0"/>
              </a:rPr>
              <a:t> however there are still challenges to address on the path to an industry-wide shift</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F1D9EC1F-1DDA-49AD-A4B7-841E4DAFEA04}"/>
              </a:ext>
            </a:extLst>
          </p:cNvPr>
          <p:cNvSpPr/>
          <p:nvPr/>
        </p:nvSpPr>
        <p:spPr>
          <a:xfrm>
            <a:off x="6230302" y="1791278"/>
            <a:ext cx="5739202" cy="433835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F92F817-A533-4D3D-AB5B-B06718F561FA}"/>
              </a:ext>
            </a:extLst>
          </p:cNvPr>
          <p:cNvSpPr/>
          <p:nvPr/>
        </p:nvSpPr>
        <p:spPr>
          <a:xfrm>
            <a:off x="222496" y="1791278"/>
            <a:ext cx="5739202" cy="433835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DBD4D2E-0E0B-4093-8FB4-7686D41106BB}"/>
              </a:ext>
            </a:extLst>
          </p:cNvPr>
          <p:cNvSpPr/>
          <p:nvPr/>
        </p:nvSpPr>
        <p:spPr>
          <a:xfrm>
            <a:off x="894116" y="4591167"/>
            <a:ext cx="4395963" cy="1298725"/>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a:extLst>
              <a:ext uri="{FF2B5EF4-FFF2-40B4-BE49-F238E27FC236}">
                <a16:creationId xmlns:a16="http://schemas.microsoft.com/office/drawing/2014/main" id="{368FB94D-F82B-4A00-9D4D-AE19DF646178}"/>
              </a:ext>
            </a:extLst>
          </p:cNvPr>
          <p:cNvSpPr txBox="1"/>
          <p:nvPr/>
        </p:nvSpPr>
        <p:spPr>
          <a:xfrm>
            <a:off x="894116" y="4655754"/>
            <a:ext cx="4395963" cy="107721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Brand Marketers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400" b="0" u="none">
                <a:latin typeface="Helvetica" panose="020B0604020202020204" pitchFamily="34" charset="0"/>
                <a:cs typeface="Helvetica" panose="020B0604020202020204" pitchFamily="34" charset="0"/>
              </a:rPr>
              <a:t>Respondents</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who work for a company selling products or services to consumers (B2C) or businesses (B2B) </a:t>
            </a:r>
            <a:endParaRPr kumimoji="0" lang="en-US" sz="1600" b="0"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29" name="Rectangle: Rounded Corners 28">
            <a:extLst>
              <a:ext uri="{FF2B5EF4-FFF2-40B4-BE49-F238E27FC236}">
                <a16:creationId xmlns:a16="http://schemas.microsoft.com/office/drawing/2014/main" id="{CD246C2D-3068-4AFE-A8FD-6B81978907FF}"/>
              </a:ext>
            </a:extLst>
          </p:cNvPr>
          <p:cNvSpPr/>
          <p:nvPr/>
        </p:nvSpPr>
        <p:spPr>
          <a:xfrm>
            <a:off x="6901922" y="4591167"/>
            <a:ext cx="4395963" cy="1298725"/>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A28D53B2-B33C-4C04-9ACF-80607DFBA91A}"/>
              </a:ext>
            </a:extLst>
          </p:cNvPr>
          <p:cNvSpPr txBox="1"/>
          <p:nvPr/>
        </p:nvSpPr>
        <p:spPr>
          <a:xfrm>
            <a:off x="6901921" y="4655754"/>
            <a:ext cx="4395963" cy="86177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Agency Professionals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400" b="0" u="none">
                <a:latin typeface="Helvetica" panose="020B0604020202020204" pitchFamily="34" charset="0"/>
                <a:cs typeface="Helvetica" panose="020B0604020202020204" pitchFamily="34" charset="0"/>
              </a:rPr>
              <a:t>Respondents</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who work for an advertising agency (i.e., full service, creative, media, etc.)</a:t>
            </a:r>
          </a:p>
        </p:txBody>
      </p:sp>
      <p:sp>
        <p:nvSpPr>
          <p:cNvPr id="2" name="Rectangle 1">
            <a:extLst>
              <a:ext uri="{FF2B5EF4-FFF2-40B4-BE49-F238E27FC236}">
                <a16:creationId xmlns:a16="http://schemas.microsoft.com/office/drawing/2014/main" id="{CABA7AE1-A081-4108-8874-D69B35A05499}"/>
              </a:ext>
            </a:extLst>
          </p:cNvPr>
          <p:cNvSpPr/>
          <p:nvPr/>
        </p:nvSpPr>
        <p:spPr>
          <a:xfrm>
            <a:off x="222496" y="1791278"/>
            <a:ext cx="2049364" cy="42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Helvetica" panose="020B0403020202020204" pitchFamily="34" charset="0"/>
              </a:rPr>
              <a:t>Brand Marketers</a:t>
            </a:r>
          </a:p>
        </p:txBody>
      </p:sp>
      <p:pic>
        <p:nvPicPr>
          <p:cNvPr id="5" name="Picture 4" descr="Two people looking at a computer&#10;&#10;Description automatically generated with medium confidence">
            <a:extLst>
              <a:ext uri="{FF2B5EF4-FFF2-40B4-BE49-F238E27FC236}">
                <a16:creationId xmlns:a16="http://schemas.microsoft.com/office/drawing/2014/main" id="{3BC7F28B-3C7B-4934-BC33-F7D77CFA27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4028" y="2105176"/>
            <a:ext cx="3311747" cy="2208186"/>
          </a:xfrm>
          <a:prstGeom prst="ellipse">
            <a:avLst/>
          </a:prstGeom>
        </p:spPr>
      </p:pic>
      <p:pic>
        <p:nvPicPr>
          <p:cNvPr id="7" name="Picture 6" descr="A group of people looking at a computer screen&#10;&#10;Description automatically generated with medium confidence">
            <a:extLst>
              <a:ext uri="{FF2B5EF4-FFF2-40B4-BE49-F238E27FC236}">
                <a16:creationId xmlns:a16="http://schemas.microsoft.com/office/drawing/2014/main" id="{3C796682-680B-492A-8B81-1636350842F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54044" y="2120757"/>
            <a:ext cx="3276106" cy="2185170"/>
          </a:xfrm>
          <a:prstGeom prst="ellipse">
            <a:avLst/>
          </a:prstGeom>
        </p:spPr>
      </p:pic>
      <p:sp>
        <p:nvSpPr>
          <p:cNvPr id="22" name="Rectangle 21">
            <a:extLst>
              <a:ext uri="{FF2B5EF4-FFF2-40B4-BE49-F238E27FC236}">
                <a16:creationId xmlns:a16="http://schemas.microsoft.com/office/drawing/2014/main" id="{CFD749C5-55B5-43AB-A124-816AFF539F75}"/>
              </a:ext>
            </a:extLst>
          </p:cNvPr>
          <p:cNvSpPr/>
          <p:nvPr/>
        </p:nvSpPr>
        <p:spPr>
          <a:xfrm>
            <a:off x="233132" y="1122321"/>
            <a:ext cx="11379748"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In this guide, we provide insights across</a:t>
            </a:r>
            <a:r>
              <a:rPr lang="en-US" sz="1400">
                <a:solidFill>
                  <a:srgbClr val="1F1A62"/>
                </a:solidFill>
                <a:latin typeface="Helvetica"/>
                <a:cs typeface="Helvetica"/>
              </a:rPr>
              <a:t> two marketer segments </a:t>
            </a:r>
            <a:r>
              <a:rPr kumimoji="0" lang="en-US" sz="1400" b="0" i="0" u="none" strike="noStrike" kern="1200" cap="none" spc="0" normalizeH="0" baseline="0" noProof="0">
                <a:ln>
                  <a:noFill/>
                </a:ln>
                <a:solidFill>
                  <a:srgbClr val="1F1A62"/>
                </a:solidFill>
                <a:effectLst/>
                <a:uLnTx/>
                <a:uFillTx/>
                <a:latin typeface="Helvetica"/>
                <a:ea typeface="+mn-ea"/>
                <a:cs typeface="Helvetica"/>
              </a:rPr>
              <a:t>into the challenges that are inhibiting some from fully adopting an audience-based TV strategy</a:t>
            </a:r>
          </a:p>
        </p:txBody>
      </p:sp>
      <p:sp>
        <p:nvSpPr>
          <p:cNvPr id="21" name="Rectangle 20">
            <a:extLst>
              <a:ext uri="{FF2B5EF4-FFF2-40B4-BE49-F238E27FC236}">
                <a16:creationId xmlns:a16="http://schemas.microsoft.com/office/drawing/2014/main" id="{B912115B-309F-499E-8E7D-9B3DBAEED2E6}"/>
              </a:ext>
            </a:extLst>
          </p:cNvPr>
          <p:cNvSpPr/>
          <p:nvPr/>
        </p:nvSpPr>
        <p:spPr>
          <a:xfrm>
            <a:off x="6238361" y="1802274"/>
            <a:ext cx="2585128" cy="42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Helvetica" panose="020B0403020202020204" pitchFamily="34" charset="0"/>
              </a:rPr>
              <a:t>Agency Professionals</a:t>
            </a:r>
          </a:p>
        </p:txBody>
      </p:sp>
    </p:spTree>
    <p:extLst>
      <p:ext uri="{BB962C8B-B14F-4D97-AF65-F5344CB8AC3E}">
        <p14:creationId xmlns:p14="http://schemas.microsoft.com/office/powerpoint/2010/main" val="151222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274255" y="3429000"/>
            <a:ext cx="755910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What Are The</a:t>
            </a: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 Common Challenges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Among Brand Marketers &amp; Agencies?</a:t>
            </a:r>
          </a:p>
        </p:txBody>
      </p:sp>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2</a:t>
            </a:r>
          </a:p>
        </p:txBody>
      </p:sp>
    </p:spTree>
    <p:extLst>
      <p:ext uri="{BB962C8B-B14F-4D97-AF65-F5344CB8AC3E}">
        <p14:creationId xmlns:p14="http://schemas.microsoft.com/office/powerpoint/2010/main" val="293227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0BA6F5-8574-4515-9F84-37ACB6A619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Rectangle 5">
            <a:extLst>
              <a:ext uri="{FF2B5EF4-FFF2-40B4-BE49-F238E27FC236}">
                <a16:creationId xmlns:a16="http://schemas.microsoft.com/office/drawing/2014/main" id="{008A60FD-1D87-46F3-8414-F287F8AE73D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1" name="Slide Number Placeholder 5">
            <a:extLst>
              <a:ext uri="{FF2B5EF4-FFF2-40B4-BE49-F238E27FC236}">
                <a16:creationId xmlns:a16="http://schemas.microsoft.com/office/drawing/2014/main" id="{5A460655-6CFC-40EE-BF4E-ADBB1045DFC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6" name="Rectangle 45">
            <a:extLst>
              <a:ext uri="{FF2B5EF4-FFF2-40B4-BE49-F238E27FC236}">
                <a16:creationId xmlns:a16="http://schemas.microsoft.com/office/drawing/2014/main" id="{9C552540-DE7D-4456-B66A-252EA3BC822C}"/>
              </a:ext>
            </a:extLst>
          </p:cNvPr>
          <p:cNvSpPr/>
          <p:nvPr/>
        </p:nvSpPr>
        <p:spPr>
          <a:xfrm>
            <a:off x="180410" y="236258"/>
            <a:ext cx="1170879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Some brand marketers and agency professionals face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five common challenges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to fully adopting an audience-based TV approach  </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23A1BFC8-ABF3-48DC-A9B4-AB0A11C85C2C}"/>
              </a:ext>
            </a:extLst>
          </p:cNvPr>
          <p:cNvSpPr/>
          <p:nvPr/>
        </p:nvSpPr>
        <p:spPr>
          <a:xfrm>
            <a:off x="2641297" y="1796993"/>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5F84087-C3FA-46AA-A38F-7300D7E85F6B}"/>
              </a:ext>
            </a:extLst>
          </p:cNvPr>
          <p:cNvSpPr txBox="1"/>
          <p:nvPr/>
        </p:nvSpPr>
        <p:spPr>
          <a:xfrm>
            <a:off x="2755837" y="1897065"/>
            <a:ext cx="436418" cy="677108"/>
          </a:xfrm>
          <a:prstGeom prst="rect">
            <a:avLst/>
          </a:prstGeom>
          <a:noFill/>
        </p:spPr>
        <p:txBody>
          <a:bodyPr wrap="square" rtlCol="0">
            <a:spAutoFit/>
          </a:bodyPr>
          <a:lstStyle/>
          <a:p>
            <a:r>
              <a:rPr lang="en-US" sz="3800">
                <a:solidFill>
                  <a:srgbClr val="00BFF2"/>
                </a:solidFill>
                <a:latin typeface="Helvetica" pitchFamily="2" charset="0"/>
              </a:rPr>
              <a:t>2</a:t>
            </a:r>
          </a:p>
        </p:txBody>
      </p:sp>
      <p:sp>
        <p:nvSpPr>
          <p:cNvPr id="49" name="Rectangle 48">
            <a:extLst>
              <a:ext uri="{FF2B5EF4-FFF2-40B4-BE49-F238E27FC236}">
                <a16:creationId xmlns:a16="http://schemas.microsoft.com/office/drawing/2014/main" id="{C8BF97D0-16D1-4CB8-A644-38E4275A263A}"/>
              </a:ext>
            </a:extLst>
          </p:cNvPr>
          <p:cNvSpPr/>
          <p:nvPr/>
        </p:nvSpPr>
        <p:spPr>
          <a:xfrm>
            <a:off x="2641295" y="3042605"/>
            <a:ext cx="2172469" cy="1015663"/>
          </a:xfrm>
          <a:prstGeom prst="rect">
            <a:avLst/>
          </a:prstGeom>
        </p:spPr>
        <p:txBody>
          <a:bodyPr wrap="square">
            <a:spAutoFit/>
          </a:bodyPr>
          <a:lstStyle/>
          <a:p>
            <a:r>
              <a:rPr lang="en-US" sz="2000">
                <a:solidFill>
                  <a:srgbClr val="1F1A62"/>
                </a:solidFill>
                <a:latin typeface="Helvetica" pitchFamily="2" charset="0"/>
              </a:rPr>
              <a:t>Low confidence in TV data and measurement</a:t>
            </a:r>
          </a:p>
        </p:txBody>
      </p:sp>
      <p:cxnSp>
        <p:nvCxnSpPr>
          <p:cNvPr id="50" name="Straight Connector 49">
            <a:extLst>
              <a:ext uri="{FF2B5EF4-FFF2-40B4-BE49-F238E27FC236}">
                <a16:creationId xmlns:a16="http://schemas.microsoft.com/office/drawing/2014/main" id="{CA83970B-10D8-4E42-B0AF-F67C92DFCF73}"/>
              </a:ext>
            </a:extLst>
          </p:cNvPr>
          <p:cNvCxnSpPr>
            <a:cxnSpLocks/>
          </p:cNvCxnSpPr>
          <p:nvPr/>
        </p:nvCxnSpPr>
        <p:spPr>
          <a:xfrm>
            <a:off x="2889003"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1" name="Rectangle 50">
            <a:extLst>
              <a:ext uri="{FF2B5EF4-FFF2-40B4-BE49-F238E27FC236}">
                <a16:creationId xmlns:a16="http://schemas.microsoft.com/office/drawing/2014/main" id="{C9FA245A-DE49-426A-BD0E-F13B8ED57B7C}"/>
              </a:ext>
            </a:extLst>
          </p:cNvPr>
          <p:cNvSpPr/>
          <p:nvPr/>
        </p:nvSpPr>
        <p:spPr>
          <a:xfrm>
            <a:off x="5009765" y="1792569"/>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D30C3C0B-412D-44C2-AA3A-421AA8302180}"/>
              </a:ext>
            </a:extLst>
          </p:cNvPr>
          <p:cNvSpPr txBox="1"/>
          <p:nvPr/>
        </p:nvSpPr>
        <p:spPr>
          <a:xfrm>
            <a:off x="5124305" y="1892641"/>
            <a:ext cx="436418" cy="677108"/>
          </a:xfrm>
          <a:prstGeom prst="rect">
            <a:avLst/>
          </a:prstGeom>
          <a:noFill/>
        </p:spPr>
        <p:txBody>
          <a:bodyPr wrap="square" rtlCol="0">
            <a:spAutoFit/>
          </a:bodyPr>
          <a:lstStyle/>
          <a:p>
            <a:r>
              <a:rPr lang="en-US" sz="3800">
                <a:solidFill>
                  <a:srgbClr val="00BFF2"/>
                </a:solidFill>
                <a:latin typeface="Helvetica" pitchFamily="2" charset="0"/>
              </a:rPr>
              <a:t>3</a:t>
            </a:r>
          </a:p>
        </p:txBody>
      </p:sp>
      <p:sp>
        <p:nvSpPr>
          <p:cNvPr id="53" name="Rectangle 52">
            <a:extLst>
              <a:ext uri="{FF2B5EF4-FFF2-40B4-BE49-F238E27FC236}">
                <a16:creationId xmlns:a16="http://schemas.microsoft.com/office/drawing/2014/main" id="{F48D6FF8-82FD-4A7A-BCCC-E5453BCF3E47}"/>
              </a:ext>
            </a:extLst>
          </p:cNvPr>
          <p:cNvSpPr/>
          <p:nvPr/>
        </p:nvSpPr>
        <p:spPr>
          <a:xfrm>
            <a:off x="5009762" y="3038181"/>
            <a:ext cx="2172468" cy="1323439"/>
          </a:xfrm>
          <a:prstGeom prst="rect">
            <a:avLst/>
          </a:prstGeom>
        </p:spPr>
        <p:txBody>
          <a:bodyPr wrap="square">
            <a:spAutoFit/>
          </a:bodyPr>
          <a:lstStyle/>
          <a:p>
            <a:r>
              <a:rPr lang="en-US" sz="2000">
                <a:solidFill>
                  <a:srgbClr val="1F1A62"/>
                </a:solidFill>
                <a:latin typeface="Helvetica" pitchFamily="2" charset="0"/>
              </a:rPr>
              <a:t>Disconnects created by organizational silos</a:t>
            </a:r>
          </a:p>
        </p:txBody>
      </p:sp>
      <p:cxnSp>
        <p:nvCxnSpPr>
          <p:cNvPr id="54" name="Straight Connector 53">
            <a:extLst>
              <a:ext uri="{FF2B5EF4-FFF2-40B4-BE49-F238E27FC236}">
                <a16:creationId xmlns:a16="http://schemas.microsoft.com/office/drawing/2014/main" id="{61204FD5-0AE4-4E5C-AD9B-98E3977B316F}"/>
              </a:ext>
            </a:extLst>
          </p:cNvPr>
          <p:cNvCxnSpPr>
            <a:cxnSpLocks/>
          </p:cNvCxnSpPr>
          <p:nvPr/>
        </p:nvCxnSpPr>
        <p:spPr>
          <a:xfrm>
            <a:off x="5257471"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5" name="Rectangle 54">
            <a:extLst>
              <a:ext uri="{FF2B5EF4-FFF2-40B4-BE49-F238E27FC236}">
                <a16:creationId xmlns:a16="http://schemas.microsoft.com/office/drawing/2014/main" id="{2FD20DBA-D567-4588-B8ED-49396D9011A3}"/>
              </a:ext>
            </a:extLst>
          </p:cNvPr>
          <p:cNvSpPr/>
          <p:nvPr/>
        </p:nvSpPr>
        <p:spPr>
          <a:xfrm>
            <a:off x="7378233" y="1796993"/>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0AA74CD2-EC7C-4C9C-825F-9087BC4EC7F7}"/>
              </a:ext>
            </a:extLst>
          </p:cNvPr>
          <p:cNvSpPr txBox="1"/>
          <p:nvPr/>
        </p:nvSpPr>
        <p:spPr>
          <a:xfrm>
            <a:off x="7492773" y="1897065"/>
            <a:ext cx="436418" cy="677108"/>
          </a:xfrm>
          <a:prstGeom prst="rect">
            <a:avLst/>
          </a:prstGeom>
          <a:noFill/>
        </p:spPr>
        <p:txBody>
          <a:bodyPr wrap="square" rtlCol="0">
            <a:spAutoFit/>
          </a:bodyPr>
          <a:lstStyle/>
          <a:p>
            <a:r>
              <a:rPr lang="en-US" sz="3800">
                <a:solidFill>
                  <a:srgbClr val="00BFF2"/>
                </a:solidFill>
                <a:latin typeface="Helvetica" pitchFamily="2" charset="0"/>
              </a:rPr>
              <a:t>4</a:t>
            </a:r>
          </a:p>
        </p:txBody>
      </p:sp>
      <p:sp>
        <p:nvSpPr>
          <p:cNvPr id="57" name="Rectangle 56">
            <a:extLst>
              <a:ext uri="{FF2B5EF4-FFF2-40B4-BE49-F238E27FC236}">
                <a16:creationId xmlns:a16="http://schemas.microsoft.com/office/drawing/2014/main" id="{372F1E75-31FD-46F1-8C80-ED16B098C57A}"/>
              </a:ext>
            </a:extLst>
          </p:cNvPr>
          <p:cNvSpPr/>
          <p:nvPr/>
        </p:nvSpPr>
        <p:spPr>
          <a:xfrm>
            <a:off x="7378226" y="3042605"/>
            <a:ext cx="2172469" cy="1015663"/>
          </a:xfrm>
          <a:prstGeom prst="rect">
            <a:avLst/>
          </a:prstGeom>
        </p:spPr>
        <p:txBody>
          <a:bodyPr wrap="square">
            <a:spAutoFit/>
          </a:bodyPr>
          <a:lstStyle/>
          <a:p>
            <a:r>
              <a:rPr lang="en-US" sz="2000">
                <a:solidFill>
                  <a:srgbClr val="1F1A62"/>
                </a:solidFill>
                <a:latin typeface="Helvetica" pitchFamily="2" charset="0"/>
              </a:rPr>
              <a:t>Lack of clarity around ownership</a:t>
            </a:r>
          </a:p>
        </p:txBody>
      </p:sp>
      <p:cxnSp>
        <p:nvCxnSpPr>
          <p:cNvPr id="58" name="Straight Connector 57">
            <a:extLst>
              <a:ext uri="{FF2B5EF4-FFF2-40B4-BE49-F238E27FC236}">
                <a16:creationId xmlns:a16="http://schemas.microsoft.com/office/drawing/2014/main" id="{14719F15-BB1A-4532-8F2C-E078DD57DE9F}"/>
              </a:ext>
            </a:extLst>
          </p:cNvPr>
          <p:cNvCxnSpPr>
            <a:cxnSpLocks/>
          </p:cNvCxnSpPr>
          <p:nvPr/>
        </p:nvCxnSpPr>
        <p:spPr>
          <a:xfrm>
            <a:off x="7625939"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9" name="Rectangle 58">
            <a:extLst>
              <a:ext uri="{FF2B5EF4-FFF2-40B4-BE49-F238E27FC236}">
                <a16:creationId xmlns:a16="http://schemas.microsoft.com/office/drawing/2014/main" id="{BF11C7E6-0B83-4B12-BDCD-D07C4BF026C7}"/>
              </a:ext>
            </a:extLst>
          </p:cNvPr>
          <p:cNvSpPr/>
          <p:nvPr/>
        </p:nvSpPr>
        <p:spPr>
          <a:xfrm>
            <a:off x="9746702" y="1792569"/>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A6142C8-80F0-4874-9EF4-711716DEA6C2}"/>
              </a:ext>
            </a:extLst>
          </p:cNvPr>
          <p:cNvSpPr txBox="1"/>
          <p:nvPr/>
        </p:nvSpPr>
        <p:spPr>
          <a:xfrm>
            <a:off x="9861242" y="1892641"/>
            <a:ext cx="436418" cy="677108"/>
          </a:xfrm>
          <a:prstGeom prst="rect">
            <a:avLst/>
          </a:prstGeom>
          <a:noFill/>
        </p:spPr>
        <p:txBody>
          <a:bodyPr wrap="square" rtlCol="0">
            <a:spAutoFit/>
          </a:bodyPr>
          <a:lstStyle/>
          <a:p>
            <a:r>
              <a:rPr lang="en-US" sz="3800">
                <a:solidFill>
                  <a:srgbClr val="00BFF2"/>
                </a:solidFill>
                <a:latin typeface="Helvetica" pitchFamily="2" charset="0"/>
              </a:rPr>
              <a:t>5</a:t>
            </a:r>
          </a:p>
        </p:txBody>
      </p:sp>
      <p:sp>
        <p:nvSpPr>
          <p:cNvPr id="61" name="Rectangle 60">
            <a:extLst>
              <a:ext uri="{FF2B5EF4-FFF2-40B4-BE49-F238E27FC236}">
                <a16:creationId xmlns:a16="http://schemas.microsoft.com/office/drawing/2014/main" id="{A2287D52-3D42-4715-9020-BE5B83A15CBA}"/>
              </a:ext>
            </a:extLst>
          </p:cNvPr>
          <p:cNvSpPr/>
          <p:nvPr/>
        </p:nvSpPr>
        <p:spPr>
          <a:xfrm>
            <a:off x="9746697" y="3038181"/>
            <a:ext cx="2172469" cy="163121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1F1A62"/>
                </a:solidFill>
                <a:effectLst/>
                <a:uLnTx/>
                <a:uFillTx/>
                <a:latin typeface="Helvetica" pitchFamily="2" charset="0"/>
                <a:ea typeface="+mn-ea"/>
                <a:cs typeface="+mn-cs"/>
              </a:rPr>
              <a:t>Difficult to implement and execute vs. traditional demo buys</a:t>
            </a:r>
          </a:p>
        </p:txBody>
      </p:sp>
      <p:cxnSp>
        <p:nvCxnSpPr>
          <p:cNvPr id="62" name="Straight Connector 61">
            <a:extLst>
              <a:ext uri="{FF2B5EF4-FFF2-40B4-BE49-F238E27FC236}">
                <a16:creationId xmlns:a16="http://schemas.microsoft.com/office/drawing/2014/main" id="{EA431D5E-6568-43E1-8021-476EE1D876DE}"/>
              </a:ext>
            </a:extLst>
          </p:cNvPr>
          <p:cNvCxnSpPr>
            <a:cxnSpLocks/>
          </p:cNvCxnSpPr>
          <p:nvPr/>
        </p:nvCxnSpPr>
        <p:spPr>
          <a:xfrm>
            <a:off x="9994408"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63" name="Rectangle 62">
            <a:extLst>
              <a:ext uri="{FF2B5EF4-FFF2-40B4-BE49-F238E27FC236}">
                <a16:creationId xmlns:a16="http://schemas.microsoft.com/office/drawing/2014/main" id="{D479053A-7BAE-42D5-8E65-C4909A1B6031}"/>
              </a:ext>
            </a:extLst>
          </p:cNvPr>
          <p:cNvSpPr/>
          <p:nvPr/>
        </p:nvSpPr>
        <p:spPr>
          <a:xfrm>
            <a:off x="272829" y="1796993"/>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F4EB0E39-D6CF-4F39-BC3F-521BC192F7FB}"/>
              </a:ext>
            </a:extLst>
          </p:cNvPr>
          <p:cNvSpPr txBox="1"/>
          <p:nvPr/>
        </p:nvSpPr>
        <p:spPr>
          <a:xfrm>
            <a:off x="387369" y="1897065"/>
            <a:ext cx="436418" cy="677108"/>
          </a:xfrm>
          <a:prstGeom prst="rect">
            <a:avLst/>
          </a:prstGeom>
          <a:noFill/>
        </p:spPr>
        <p:txBody>
          <a:bodyPr wrap="square" rtlCol="0">
            <a:spAutoFit/>
          </a:bodyPr>
          <a:lstStyle/>
          <a:p>
            <a:r>
              <a:rPr lang="en-US" sz="3800">
                <a:solidFill>
                  <a:srgbClr val="00BFF2"/>
                </a:solidFill>
                <a:latin typeface="Helvetica" pitchFamily="2" charset="0"/>
              </a:rPr>
              <a:t>1</a:t>
            </a:r>
          </a:p>
        </p:txBody>
      </p:sp>
      <p:sp>
        <p:nvSpPr>
          <p:cNvPr id="65" name="Rectangle 64">
            <a:extLst>
              <a:ext uri="{FF2B5EF4-FFF2-40B4-BE49-F238E27FC236}">
                <a16:creationId xmlns:a16="http://schemas.microsoft.com/office/drawing/2014/main" id="{720F93CB-A117-4101-BC7E-2E9F26E46FE3}"/>
              </a:ext>
            </a:extLst>
          </p:cNvPr>
          <p:cNvSpPr/>
          <p:nvPr/>
        </p:nvSpPr>
        <p:spPr>
          <a:xfrm>
            <a:off x="272829" y="3042605"/>
            <a:ext cx="2172467" cy="1323439"/>
          </a:xfrm>
          <a:prstGeom prst="rect">
            <a:avLst/>
          </a:prstGeom>
        </p:spPr>
        <p:txBody>
          <a:bodyPr wrap="square">
            <a:spAutoFit/>
          </a:bodyPr>
          <a:lstStyle/>
          <a:p>
            <a:r>
              <a:rPr lang="en-US" sz="2000">
                <a:solidFill>
                  <a:srgbClr val="1F1A62"/>
                </a:solidFill>
                <a:latin typeface="Helvetica" pitchFamily="2" charset="0"/>
              </a:rPr>
              <a:t>Lack a true understanding of audience-based buying</a:t>
            </a:r>
          </a:p>
        </p:txBody>
      </p:sp>
      <p:cxnSp>
        <p:nvCxnSpPr>
          <p:cNvPr id="66" name="Straight Connector 65">
            <a:extLst>
              <a:ext uri="{FF2B5EF4-FFF2-40B4-BE49-F238E27FC236}">
                <a16:creationId xmlns:a16="http://schemas.microsoft.com/office/drawing/2014/main" id="{C8E9F10E-F05D-4112-A867-118C32C1114B}"/>
              </a:ext>
            </a:extLst>
          </p:cNvPr>
          <p:cNvCxnSpPr>
            <a:cxnSpLocks/>
          </p:cNvCxnSpPr>
          <p:nvPr/>
        </p:nvCxnSpPr>
        <p:spPr>
          <a:xfrm>
            <a:off x="493213"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7462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9" name="Rectangle 48">
            <a:extLst>
              <a:ext uri="{FF2B5EF4-FFF2-40B4-BE49-F238E27FC236}">
                <a16:creationId xmlns:a16="http://schemas.microsoft.com/office/drawing/2014/main" id="{DE9493B9-BEAE-411D-92C5-B43595E85AFA}"/>
              </a:ext>
            </a:extLst>
          </p:cNvPr>
          <p:cNvSpPr/>
          <p:nvPr/>
        </p:nvSpPr>
        <p:spPr>
          <a:xfrm>
            <a:off x="1122590" y="2814112"/>
            <a:ext cx="9946821" cy="2441889"/>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0" name="TextBox 49">
            <a:extLst>
              <a:ext uri="{FF2B5EF4-FFF2-40B4-BE49-F238E27FC236}">
                <a16:creationId xmlns:a16="http://schemas.microsoft.com/office/drawing/2014/main" id="{22BDA56E-6AAC-4402-B8FE-A2B1AB433851}"/>
              </a:ext>
            </a:extLst>
          </p:cNvPr>
          <p:cNvSpPr txBox="1"/>
          <p:nvPr/>
        </p:nvSpPr>
        <p:spPr>
          <a:xfrm>
            <a:off x="1220248" y="3197640"/>
            <a:ext cx="9722072" cy="1631216"/>
          </a:xfrm>
          <a:prstGeom prst="rect">
            <a:avLst/>
          </a:prstGeom>
          <a:noFill/>
        </p:spPr>
        <p:txBody>
          <a:bodyPr wrap="square">
            <a:spAutoFit/>
          </a:bodyPr>
          <a:lstStyle/>
          <a:p>
            <a:pPr algn="ctr"/>
            <a:r>
              <a:rPr lang="en-US" sz="2000">
                <a:solidFill>
                  <a:srgbClr val="1B1464"/>
                </a:solidFill>
                <a:latin typeface="Helvetica" panose="020B0403020202020204" pitchFamily="34" charset="0"/>
              </a:rPr>
              <a:t>While awareness and understanding of audience-based buying is growing, </a:t>
            </a:r>
          </a:p>
          <a:p>
            <a:pPr algn="ctr"/>
            <a:r>
              <a:rPr lang="en-US" sz="2000">
                <a:solidFill>
                  <a:srgbClr val="1B1464"/>
                </a:solidFill>
                <a:latin typeface="Helvetica" panose="020B0403020202020204" pitchFamily="34" charset="0"/>
              </a:rPr>
              <a:t>some marketers are wary of adopting an audience-based TV approach due to a </a:t>
            </a:r>
          </a:p>
          <a:p>
            <a:pPr algn="ctr"/>
            <a:r>
              <a:rPr lang="en-US" sz="2000" b="1">
                <a:solidFill>
                  <a:srgbClr val="1B1464"/>
                </a:solidFill>
                <a:latin typeface="Helvetica" panose="020B0403020202020204" pitchFamily="34" charset="0"/>
              </a:rPr>
              <a:t>lack of formal education and training</a:t>
            </a:r>
            <a:r>
              <a:rPr lang="en-US" sz="2000">
                <a:solidFill>
                  <a:srgbClr val="1B1464"/>
                </a:solidFill>
                <a:latin typeface="Helvetica" panose="020B0403020202020204" pitchFamily="34" charset="0"/>
              </a:rPr>
              <a:t>. In addition, many are getting their </a:t>
            </a:r>
            <a:r>
              <a:rPr lang="en-US" sz="2000" b="1">
                <a:solidFill>
                  <a:srgbClr val="1B1464"/>
                </a:solidFill>
                <a:latin typeface="Helvetica" panose="020B0403020202020204" pitchFamily="34" charset="0"/>
              </a:rPr>
              <a:t>education primarily from ad tech </a:t>
            </a:r>
            <a:r>
              <a:rPr lang="en-US" sz="2000">
                <a:solidFill>
                  <a:srgbClr val="1B1464"/>
                </a:solidFill>
                <a:latin typeface="Helvetica" panose="020B0403020202020204" pitchFamily="34" charset="0"/>
              </a:rPr>
              <a:t>companies, which limits their understanding </a:t>
            </a:r>
          </a:p>
          <a:p>
            <a:pPr algn="ctr"/>
            <a:r>
              <a:rPr lang="en-US" sz="2000">
                <a:solidFill>
                  <a:srgbClr val="1B1464"/>
                </a:solidFill>
                <a:latin typeface="Helvetica" panose="020B0403020202020204" pitchFamily="34" charset="0"/>
              </a:rPr>
              <a:t>of how it can be applied to multiscreen TV.</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1B146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E600"/>
                </a:solidFill>
                <a:effectLst/>
                <a:uLnTx/>
                <a:uFillTx/>
                <a:latin typeface="Helvetica" pitchFamily="2" charset="0"/>
                <a:ea typeface="+mn-ea"/>
                <a:cs typeface="+mn-cs"/>
              </a:rPr>
              <a:t>1</a:t>
            </a:r>
          </a:p>
        </p:txBody>
      </p:sp>
      <p:sp>
        <p:nvSpPr>
          <p:cNvPr id="53" name="Rectangle 52">
            <a:extLst>
              <a:ext uri="{FF2B5EF4-FFF2-40B4-BE49-F238E27FC236}">
                <a16:creationId xmlns:a16="http://schemas.microsoft.com/office/drawing/2014/main" id="{1F938543-C4D7-4CC5-AF8F-1725D6700112}"/>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8F8F8"/>
                </a:solidFill>
                <a:effectLst/>
                <a:uLnTx/>
                <a:uFillTx/>
                <a:latin typeface="Helvetica" pitchFamily="2" charset="0"/>
                <a:ea typeface="+mn-ea"/>
                <a:cs typeface="+mn-cs"/>
              </a:rPr>
              <a:t>Lack a true understanding of audience-based buying</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176902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EC19082-827D-4C0A-A798-2123E3E58A5C}"/>
              </a:ext>
            </a:extLst>
          </p:cNvPr>
          <p:cNvSpPr/>
          <p:nvPr/>
        </p:nvSpPr>
        <p:spPr>
          <a:xfrm>
            <a:off x="4728334" y="1675488"/>
            <a:ext cx="7458068"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694BF232-6580-4FC8-8683-3323BF0F9268}"/>
              </a:ext>
            </a:extLst>
          </p:cNvPr>
          <p:cNvSpPr txBox="1"/>
          <p:nvPr/>
        </p:nvSpPr>
        <p:spPr>
          <a:xfrm>
            <a:off x="132080" y="366857"/>
            <a:ext cx="1190752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Almost half of all brand marketers and two-thirds of agency professionals have either received informal training from a colleague or no training </a:t>
            </a:r>
            <a:r>
              <a:rPr lang="en-US" sz="2600" b="1">
                <a:solidFill>
                  <a:srgbClr val="1F1A62"/>
                </a:solidFill>
                <a:latin typeface="Helvetica" panose="020B0604020202020204" pitchFamily="34" charset="0"/>
                <a:cs typeface="Helvetica" panose="020B0604020202020204" pitchFamily="34" charset="0"/>
              </a:rPr>
              <a:t>at all on audience-based TV buying</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8E89522C-17E2-4A77-AE44-9414B6102BC5}"/>
              </a:ext>
            </a:extLst>
          </p:cNvPr>
          <p:cNvSpPr txBox="1"/>
          <p:nvPr/>
        </p:nvSpPr>
        <p:spPr>
          <a:xfrm>
            <a:off x="456264" y="6114746"/>
            <a:ext cx="117152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Q155. Which of the following sources have you received training and support from regarding the different aspects of audience-based TV buying (e.g. planning, execution, measurement, etc.)? </a:t>
            </a:r>
          </a:p>
        </p:txBody>
      </p:sp>
      <p:sp>
        <p:nvSpPr>
          <p:cNvPr id="30" name="Rectangle 29">
            <a:extLst>
              <a:ext uri="{FF2B5EF4-FFF2-40B4-BE49-F238E27FC236}">
                <a16:creationId xmlns:a16="http://schemas.microsoft.com/office/drawing/2014/main" id="{14D0DEE1-3CEE-4A97-996B-D1DF8C64CD7A}"/>
              </a:ext>
            </a:extLst>
          </p:cNvPr>
          <p:cNvSpPr/>
          <p:nvPr/>
        </p:nvSpPr>
        <p:spPr>
          <a:xfrm>
            <a:off x="6639449" y="53804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31" name="TextBox 30">
            <a:extLst>
              <a:ext uri="{FF2B5EF4-FFF2-40B4-BE49-F238E27FC236}">
                <a16:creationId xmlns:a16="http://schemas.microsoft.com/office/drawing/2014/main" id="{F3767D54-32E7-4CF1-B617-72B68C470931}"/>
              </a:ext>
            </a:extLst>
          </p:cNvPr>
          <p:cNvSpPr txBox="1"/>
          <p:nvPr/>
        </p:nvSpPr>
        <p:spPr>
          <a:xfrm>
            <a:off x="6894168" y="53456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Brand Marketers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32" name="Rectangle 31">
            <a:extLst>
              <a:ext uri="{FF2B5EF4-FFF2-40B4-BE49-F238E27FC236}">
                <a16:creationId xmlns:a16="http://schemas.microsoft.com/office/drawing/2014/main" id="{873EC4C6-669D-4FEB-A150-0D4C2047D3C5}"/>
              </a:ext>
            </a:extLst>
          </p:cNvPr>
          <p:cNvSpPr/>
          <p:nvPr/>
        </p:nvSpPr>
        <p:spPr>
          <a:xfrm>
            <a:off x="8338545" y="53804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33" name="TextBox 32">
            <a:extLst>
              <a:ext uri="{FF2B5EF4-FFF2-40B4-BE49-F238E27FC236}">
                <a16:creationId xmlns:a16="http://schemas.microsoft.com/office/drawing/2014/main" id="{631205D5-0816-4139-82CF-B7A0C995AC6F}"/>
              </a:ext>
            </a:extLst>
          </p:cNvPr>
          <p:cNvSpPr txBox="1"/>
          <p:nvPr/>
        </p:nvSpPr>
        <p:spPr>
          <a:xfrm>
            <a:off x="8593264" y="53456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Agency Professionals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3" name="TextBox 22">
            <a:extLst>
              <a:ext uri="{FF2B5EF4-FFF2-40B4-BE49-F238E27FC236}">
                <a16:creationId xmlns:a16="http://schemas.microsoft.com/office/drawing/2014/main" id="{2757A895-8F2D-4DB8-9804-39ED538F4701}"/>
              </a:ext>
            </a:extLst>
          </p:cNvPr>
          <p:cNvSpPr txBox="1"/>
          <p:nvPr/>
        </p:nvSpPr>
        <p:spPr>
          <a:xfrm>
            <a:off x="5039653" y="4480159"/>
            <a:ext cx="3406347" cy="523220"/>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t>have received </a:t>
            </a:r>
            <a:r>
              <a:rPr lang="en-US" sz="1400" i="0" u="sng"/>
              <a:t>informal internal training</a:t>
            </a:r>
            <a:r>
              <a:rPr lang="en-US" sz="1400" i="0"/>
              <a:t> </a:t>
            </a:r>
            <a:r>
              <a:rPr lang="en-US" sz="1400" b="0" i="0"/>
              <a:t>provided by a colleague</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24" name="Rectangle 23">
            <a:extLst>
              <a:ext uri="{FF2B5EF4-FFF2-40B4-BE49-F238E27FC236}">
                <a16:creationId xmlns:a16="http://schemas.microsoft.com/office/drawing/2014/main" id="{198C6302-E0EF-4DBA-88EC-81C17EA10077}"/>
              </a:ext>
            </a:extLst>
          </p:cNvPr>
          <p:cNvSpPr/>
          <p:nvPr/>
        </p:nvSpPr>
        <p:spPr>
          <a:xfrm>
            <a:off x="5659036" y="3854802"/>
            <a:ext cx="2167581" cy="584775"/>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00C0F3"/>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32</a:t>
            </a:r>
            <a:r>
              <a:rPr kumimoji="0" lang="en-US" sz="32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41%</a:t>
            </a:r>
          </a:p>
        </p:txBody>
      </p:sp>
      <p:sp>
        <p:nvSpPr>
          <p:cNvPr id="35" name="TextBox 34">
            <a:extLst>
              <a:ext uri="{FF2B5EF4-FFF2-40B4-BE49-F238E27FC236}">
                <a16:creationId xmlns:a16="http://schemas.microsoft.com/office/drawing/2014/main" id="{13F0C67B-52B2-4E11-A810-ADE24D20645F}"/>
              </a:ext>
            </a:extLst>
          </p:cNvPr>
          <p:cNvSpPr txBox="1"/>
          <p:nvPr/>
        </p:nvSpPr>
        <p:spPr>
          <a:xfrm>
            <a:off x="8778405" y="4480159"/>
            <a:ext cx="3096679" cy="30777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t>have received </a:t>
            </a:r>
            <a:r>
              <a:rPr lang="en-US" sz="1400" i="0" u="sng"/>
              <a:t>no training</a:t>
            </a:r>
            <a:endParaRPr kumimoji="0" lang="en-US" sz="1400" i="0" u="sng"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36" name="Rectangle 35">
            <a:extLst>
              <a:ext uri="{FF2B5EF4-FFF2-40B4-BE49-F238E27FC236}">
                <a16:creationId xmlns:a16="http://schemas.microsoft.com/office/drawing/2014/main" id="{F8A1B5EA-87E3-452E-9015-EDDEC1109DAC}"/>
              </a:ext>
            </a:extLst>
          </p:cNvPr>
          <p:cNvSpPr/>
          <p:nvPr/>
        </p:nvSpPr>
        <p:spPr>
          <a:xfrm>
            <a:off x="9242954" y="3854802"/>
            <a:ext cx="2167581" cy="584775"/>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14%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32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24</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pic>
        <p:nvPicPr>
          <p:cNvPr id="9" name="Picture 8" descr="Icon&#10;&#10;Description automatically generated">
            <a:extLst>
              <a:ext uri="{FF2B5EF4-FFF2-40B4-BE49-F238E27FC236}">
                <a16:creationId xmlns:a16="http://schemas.microsoft.com/office/drawing/2014/main" id="{C9F7962F-D0B8-4D16-90E7-0EA16262E21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12159" y="2614749"/>
            <a:ext cx="1061334" cy="1061334"/>
          </a:xfrm>
          <a:prstGeom prst="rect">
            <a:avLst/>
          </a:prstGeom>
        </p:spPr>
      </p:pic>
      <p:pic>
        <p:nvPicPr>
          <p:cNvPr id="11" name="Picture 10" descr="Logo, icon&#10;&#10;Description automatically generated">
            <a:extLst>
              <a:ext uri="{FF2B5EF4-FFF2-40B4-BE49-F238E27FC236}">
                <a16:creationId xmlns:a16="http://schemas.microsoft.com/office/drawing/2014/main" id="{54768F27-5CB2-4F3D-AD2F-C65B6D3FE2D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96077" y="2614749"/>
            <a:ext cx="1061334" cy="1061334"/>
          </a:xfrm>
          <a:prstGeom prst="rect">
            <a:avLst/>
          </a:prstGeom>
        </p:spPr>
      </p:pic>
      <p:sp>
        <p:nvSpPr>
          <p:cNvPr id="43" name="TextBox 42">
            <a:extLst>
              <a:ext uri="{FF2B5EF4-FFF2-40B4-BE49-F238E27FC236}">
                <a16:creationId xmlns:a16="http://schemas.microsoft.com/office/drawing/2014/main" id="{D5D44C76-34CC-4D09-9D43-6E702C2A4423}"/>
              </a:ext>
            </a:extLst>
          </p:cNvPr>
          <p:cNvSpPr txBox="1"/>
          <p:nvPr/>
        </p:nvSpPr>
        <p:spPr>
          <a:xfrm>
            <a:off x="4765344" y="1806538"/>
            <a:ext cx="738404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Which of the following sources have you received training and support from regarding the different aspects of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a:t>
            </a:r>
          </a:p>
        </p:txBody>
      </p:sp>
      <p:sp>
        <p:nvSpPr>
          <p:cNvPr id="37" name="Rectangle 36">
            <a:extLst>
              <a:ext uri="{FF2B5EF4-FFF2-40B4-BE49-F238E27FC236}">
                <a16:creationId xmlns:a16="http://schemas.microsoft.com/office/drawing/2014/main" id="{8DD0CF52-3E34-4778-8768-4B8F4AA5EDC7}"/>
              </a:ext>
            </a:extLst>
          </p:cNvPr>
          <p:cNvSpPr/>
          <p:nvPr/>
        </p:nvSpPr>
        <p:spPr>
          <a:xfrm>
            <a:off x="0" y="1679815"/>
            <a:ext cx="4721992"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98B0065-2CD9-4DF0-B0B8-E455078F72AC}"/>
              </a:ext>
            </a:extLst>
          </p:cNvPr>
          <p:cNvSpPr/>
          <p:nvPr/>
        </p:nvSpPr>
        <p:spPr>
          <a:xfrm>
            <a:off x="595128" y="3161857"/>
            <a:ext cx="3531737"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46% </a:t>
            </a:r>
            <a:r>
              <a:rPr kumimoji="0" lang="en-US" sz="5400" b="1" i="0" u="none" strike="noStrike" kern="1200" cap="none" spc="0" normalizeH="0" baseline="0" noProof="0">
                <a:ln w="13462">
                  <a:solidFill>
                    <a:prstClr val="black"/>
                  </a:solidFill>
                  <a:prstDash val="solid"/>
                </a:ln>
                <a:solidFill>
                  <a:srgbClr val="F8F8F8"/>
                </a:solidFill>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54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65</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grpSp>
        <p:nvGrpSpPr>
          <p:cNvPr id="40" name="Group 39">
            <a:extLst>
              <a:ext uri="{FF2B5EF4-FFF2-40B4-BE49-F238E27FC236}">
                <a16:creationId xmlns:a16="http://schemas.microsoft.com/office/drawing/2014/main" id="{93C5DD49-D20C-474E-B016-49284A62C26B}"/>
              </a:ext>
            </a:extLst>
          </p:cNvPr>
          <p:cNvGrpSpPr/>
          <p:nvPr/>
        </p:nvGrpSpPr>
        <p:grpSpPr>
          <a:xfrm>
            <a:off x="543077" y="4385555"/>
            <a:ext cx="3635839" cy="276999"/>
            <a:chOff x="5089870" y="5028543"/>
            <a:chExt cx="3635839" cy="276999"/>
          </a:xfrm>
        </p:grpSpPr>
        <p:sp>
          <p:nvSpPr>
            <p:cNvPr id="41" name="Rectangle 40">
              <a:extLst>
                <a:ext uri="{FF2B5EF4-FFF2-40B4-BE49-F238E27FC236}">
                  <a16:creationId xmlns:a16="http://schemas.microsoft.com/office/drawing/2014/main" id="{123C8451-0F60-4302-B867-0B721CCBA9F1}"/>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44" name="TextBox 43">
              <a:extLst>
                <a:ext uri="{FF2B5EF4-FFF2-40B4-BE49-F238E27FC236}">
                  <a16:creationId xmlns:a16="http://schemas.microsoft.com/office/drawing/2014/main" id="{9E147D12-BAFB-4016-A54B-3FDBEA06DA2F}"/>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Brand Marketers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45" name="Rectangle 44">
              <a:extLst>
                <a:ext uri="{FF2B5EF4-FFF2-40B4-BE49-F238E27FC236}">
                  <a16:creationId xmlns:a16="http://schemas.microsoft.com/office/drawing/2014/main" id="{D2390D65-ABA9-4969-A159-192E6ADD1903}"/>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46" name="TextBox 45">
              <a:extLst>
                <a:ext uri="{FF2B5EF4-FFF2-40B4-BE49-F238E27FC236}">
                  <a16:creationId xmlns:a16="http://schemas.microsoft.com/office/drawing/2014/main" id="{4C38FD6C-CD30-4CE9-8C6A-745B4ECA2598}"/>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Agency Professionals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grpSp>
      <p:sp>
        <p:nvSpPr>
          <p:cNvPr id="47" name="TextBox 46">
            <a:extLst>
              <a:ext uri="{FF2B5EF4-FFF2-40B4-BE49-F238E27FC236}">
                <a16:creationId xmlns:a16="http://schemas.microsoft.com/office/drawing/2014/main" id="{BE6D518E-5602-494F-8D02-B6F65BD792E3}"/>
              </a:ext>
            </a:extLst>
          </p:cNvPr>
          <p:cNvSpPr txBox="1"/>
          <p:nvPr/>
        </p:nvSpPr>
        <p:spPr>
          <a:xfrm>
            <a:off x="261454" y="2317097"/>
            <a:ext cx="4199085" cy="523220"/>
          </a:xfrm>
          <a:prstGeom prst="rect">
            <a:avLst/>
          </a:prstGeom>
          <a:noFill/>
        </p:spPr>
        <p:txBody>
          <a:bodyPr wrap="square">
            <a:spAutoFit/>
          </a:bodyPr>
          <a:lstStyle/>
          <a:p>
            <a:pPr algn="ctr"/>
            <a:r>
              <a:rPr lang="en-US" sz="1400" b="1">
                <a:solidFill>
                  <a:srgbClr val="F8F8F8"/>
                </a:solidFill>
                <a:latin typeface="Helvetica"/>
                <a:cs typeface="Helvetica"/>
              </a:rPr>
              <a:t>% of respondents who have received either an </a:t>
            </a:r>
            <a:r>
              <a:rPr lang="en-US" sz="1400" b="1" u="sng">
                <a:solidFill>
                  <a:srgbClr val="F8F8F8"/>
                </a:solidFill>
                <a:latin typeface="Helvetica"/>
                <a:cs typeface="Helvetica"/>
              </a:rPr>
              <a:t>informal internal training</a:t>
            </a:r>
            <a:r>
              <a:rPr lang="en-US" sz="1400" b="1">
                <a:solidFill>
                  <a:srgbClr val="F8F8F8"/>
                </a:solidFill>
                <a:latin typeface="Helvetica"/>
                <a:cs typeface="Helvetica"/>
              </a:rPr>
              <a:t> or </a:t>
            </a:r>
            <a:r>
              <a:rPr lang="en-US" sz="1400" b="1" u="sng">
                <a:solidFill>
                  <a:srgbClr val="F8F8F8"/>
                </a:solidFill>
                <a:latin typeface="Helvetica"/>
                <a:cs typeface="Helvetica"/>
              </a:rPr>
              <a:t>no training at all</a:t>
            </a:r>
            <a:endParaRPr lang="en-US" sz="1400" b="1" u="sng">
              <a:solidFill>
                <a:srgbClr val="F8F8F8"/>
              </a:solidFill>
            </a:endParaRPr>
          </a:p>
        </p:txBody>
      </p:sp>
      <p:sp>
        <p:nvSpPr>
          <p:cNvPr id="38" name="Rectangle 37">
            <a:extLst>
              <a:ext uri="{FF2B5EF4-FFF2-40B4-BE49-F238E27FC236}">
                <a16:creationId xmlns:a16="http://schemas.microsoft.com/office/drawing/2014/main" id="{7BD2C541-F75C-402C-9E32-B427652239A4}"/>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latin typeface="Helvetica" panose="020B0403020202020204" pitchFamily="34" charset="0"/>
              </a:rPr>
              <a:t>1 </a:t>
            </a:r>
            <a:r>
              <a:rPr lang="en-US" sz="1400" b="1">
                <a:solidFill>
                  <a:srgbClr val="FFE600"/>
                </a:solidFill>
                <a:latin typeface="Helvetica" panose="020B0403020202020204" pitchFamily="34" charset="0"/>
              </a:rPr>
              <a:t>I</a:t>
            </a:r>
            <a:r>
              <a:rPr lang="en-US" sz="1400" b="1">
                <a:latin typeface="Helvetica" panose="020B0403020202020204" pitchFamily="34" charset="0"/>
              </a:rPr>
              <a:t> Lack a true understanding of audience-based buying</a:t>
            </a:r>
          </a:p>
        </p:txBody>
      </p:sp>
    </p:spTree>
    <p:extLst>
      <p:ext uri="{BB962C8B-B14F-4D97-AF65-F5344CB8AC3E}">
        <p14:creationId xmlns:p14="http://schemas.microsoft.com/office/powerpoint/2010/main" val="160729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D99AFA1-C52B-411E-B98D-D842BEA19D1E}"/>
              </a:ext>
            </a:extLst>
          </p:cNvPr>
          <p:cNvSpPr/>
          <p:nvPr/>
        </p:nvSpPr>
        <p:spPr>
          <a:xfrm>
            <a:off x="0" y="1679815"/>
            <a:ext cx="4721992"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8B9A46-DC02-4D5B-BCC1-F1C3AF801B38}"/>
              </a:ext>
            </a:extLst>
          </p:cNvPr>
          <p:cNvSpPr/>
          <p:nvPr/>
        </p:nvSpPr>
        <p:spPr>
          <a:xfrm>
            <a:off x="4722714" y="1675488"/>
            <a:ext cx="7458068"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Chart 14">
            <a:extLst>
              <a:ext uri="{FF2B5EF4-FFF2-40B4-BE49-F238E27FC236}">
                <a16:creationId xmlns:a16="http://schemas.microsoft.com/office/drawing/2014/main" id="{54ADC231-3CFC-42C8-9485-412BDA8E53AA}"/>
              </a:ext>
            </a:extLst>
          </p:cNvPr>
          <p:cNvGraphicFramePr/>
          <p:nvPr>
            <p:extLst>
              <p:ext uri="{D42A27DB-BD31-4B8C-83A1-F6EECF244321}">
                <p14:modId xmlns:p14="http://schemas.microsoft.com/office/powerpoint/2010/main" val="1490998753"/>
              </p:ext>
            </p:extLst>
          </p:nvPr>
        </p:nvGraphicFramePr>
        <p:xfrm>
          <a:off x="5014308" y="1674125"/>
          <a:ext cx="6874880" cy="401659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010571"/>
            <a:ext cx="11757254" cy="523220"/>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Q155. Which of the following sources have you received training and support from regarding the different aspects of audience-based TV buying (e.g. planning, execution, measurement, etc.)?</a:t>
            </a:r>
            <a:r>
              <a:rPr lang="en-US" sz="700">
                <a:solidFill>
                  <a:srgbClr val="1F1A62"/>
                </a:solidFill>
                <a:latin typeface="Helvetica" panose="020B0604020202020204" pitchFamily="34" charset="0"/>
                <a:cs typeface="Helvetica" panose="020B0604020202020204" pitchFamily="34" charset="0"/>
              </a:rPr>
              <a:t> *Reflects unduplicated reach among respondents who answered, ‘Training from an ad tech company employee embedded in your office/company’, ‘Training course/program offered by large ad tech company’ and ‘Training from a consultant from an ad tech company’.</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694BF232-6580-4FC8-8683-3323BF0F9268}"/>
              </a:ext>
            </a:extLst>
          </p:cNvPr>
          <p:cNvSpPr txBox="1"/>
          <p:nvPr/>
        </p:nvSpPr>
        <p:spPr>
          <a:xfrm>
            <a:off x="-3938" y="482353"/>
            <a:ext cx="1221745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The limited training that they might receive is often from ad tech companies, who have trained over half of brand marketers and agency professionals</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0379E0D8-E7DC-44E3-B817-D9F5B39DCD8A}"/>
              </a:ext>
            </a:extLst>
          </p:cNvPr>
          <p:cNvSpPr txBox="1"/>
          <p:nvPr/>
        </p:nvSpPr>
        <p:spPr>
          <a:xfrm>
            <a:off x="4722714" y="1797013"/>
            <a:ext cx="745806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Which of the following sources have you received training and support from regarding the different aspects of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a:t>
            </a:r>
          </a:p>
        </p:txBody>
      </p:sp>
      <p:sp>
        <p:nvSpPr>
          <p:cNvPr id="20" name="Rectangle 19">
            <a:extLst>
              <a:ext uri="{FF2B5EF4-FFF2-40B4-BE49-F238E27FC236}">
                <a16:creationId xmlns:a16="http://schemas.microsoft.com/office/drawing/2014/main" id="{764D1719-8862-4AB3-873E-9949805F6323}"/>
              </a:ext>
            </a:extLst>
          </p:cNvPr>
          <p:cNvSpPr/>
          <p:nvPr/>
        </p:nvSpPr>
        <p:spPr>
          <a:xfrm>
            <a:off x="595128" y="3151271"/>
            <a:ext cx="3531737"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56% </a:t>
            </a:r>
            <a:r>
              <a:rPr kumimoji="0" lang="en-US" sz="5400" b="1" i="0" u="none" strike="noStrike" kern="1200" cap="none" spc="0" normalizeH="0" baseline="0" noProof="0">
                <a:ln w="13462">
                  <a:solidFill>
                    <a:prstClr val="black"/>
                  </a:solidFill>
                  <a:prstDash val="solid"/>
                </a:ln>
                <a:solidFill>
                  <a:srgbClr val="F8F8F8"/>
                </a:solidFill>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54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55</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1" name="TextBox 20">
            <a:extLst>
              <a:ext uri="{FF2B5EF4-FFF2-40B4-BE49-F238E27FC236}">
                <a16:creationId xmlns:a16="http://schemas.microsoft.com/office/drawing/2014/main" id="{D6CF88B9-5DE0-474F-9DC9-F09AC807D193}"/>
              </a:ext>
            </a:extLst>
          </p:cNvPr>
          <p:cNvSpPr txBox="1"/>
          <p:nvPr/>
        </p:nvSpPr>
        <p:spPr>
          <a:xfrm>
            <a:off x="261454" y="2317097"/>
            <a:ext cx="4199085" cy="523220"/>
          </a:xfrm>
          <a:prstGeom prst="rect">
            <a:avLst/>
          </a:prstGeom>
          <a:noFill/>
        </p:spPr>
        <p:txBody>
          <a:bodyPr wrap="square">
            <a:spAutoFit/>
          </a:bodyPr>
          <a:lstStyle/>
          <a:p>
            <a:pPr algn="ctr"/>
            <a:r>
              <a:rPr lang="en-US" sz="1400" b="1">
                <a:solidFill>
                  <a:srgbClr val="F8F8F8"/>
                </a:solidFill>
                <a:latin typeface="Helvetica"/>
                <a:cs typeface="Helvetica"/>
              </a:rPr>
              <a:t>% of respondents who have received training from an ad tech company*</a:t>
            </a:r>
            <a:endParaRPr lang="en-US" sz="1400" b="1">
              <a:solidFill>
                <a:srgbClr val="F8F8F8"/>
              </a:solidFill>
            </a:endParaRPr>
          </a:p>
        </p:txBody>
      </p:sp>
      <p:grpSp>
        <p:nvGrpSpPr>
          <p:cNvPr id="22" name="Group 21">
            <a:extLst>
              <a:ext uri="{FF2B5EF4-FFF2-40B4-BE49-F238E27FC236}">
                <a16:creationId xmlns:a16="http://schemas.microsoft.com/office/drawing/2014/main" id="{9FA1E3B7-64C5-4CB0-8BB0-907344B169FB}"/>
              </a:ext>
            </a:extLst>
          </p:cNvPr>
          <p:cNvGrpSpPr/>
          <p:nvPr/>
        </p:nvGrpSpPr>
        <p:grpSpPr>
          <a:xfrm>
            <a:off x="543077" y="4385555"/>
            <a:ext cx="3635839" cy="276999"/>
            <a:chOff x="5089870" y="5028543"/>
            <a:chExt cx="3635839" cy="276999"/>
          </a:xfrm>
        </p:grpSpPr>
        <p:sp>
          <p:nvSpPr>
            <p:cNvPr id="23" name="Rectangle 22">
              <a:extLst>
                <a:ext uri="{FF2B5EF4-FFF2-40B4-BE49-F238E27FC236}">
                  <a16:creationId xmlns:a16="http://schemas.microsoft.com/office/drawing/2014/main" id="{E0B44EC4-5278-4FE0-BD41-E8F521E55A97}"/>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4" name="TextBox 23">
              <a:extLst>
                <a:ext uri="{FF2B5EF4-FFF2-40B4-BE49-F238E27FC236}">
                  <a16:creationId xmlns:a16="http://schemas.microsoft.com/office/drawing/2014/main" id="{D5289463-33B9-4805-8A19-F84AA3EF1E1C}"/>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Brand Marketers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5" name="Rectangle 24">
              <a:extLst>
                <a:ext uri="{FF2B5EF4-FFF2-40B4-BE49-F238E27FC236}">
                  <a16:creationId xmlns:a16="http://schemas.microsoft.com/office/drawing/2014/main" id="{522CECDB-E1E5-4A60-A66F-72357E3FD584}"/>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7" name="TextBox 26">
              <a:extLst>
                <a:ext uri="{FF2B5EF4-FFF2-40B4-BE49-F238E27FC236}">
                  <a16:creationId xmlns:a16="http://schemas.microsoft.com/office/drawing/2014/main" id="{7E7EBDA3-245B-4949-83EE-7EB79B60A1BE}"/>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Agency Professionals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grpSp>
      <p:sp>
        <p:nvSpPr>
          <p:cNvPr id="26" name="Rectangle 25">
            <a:extLst>
              <a:ext uri="{FF2B5EF4-FFF2-40B4-BE49-F238E27FC236}">
                <a16:creationId xmlns:a16="http://schemas.microsoft.com/office/drawing/2014/main" id="{DD97608E-2697-49F6-AC7F-6E7F5763A42B}"/>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latin typeface="Helvetica" panose="020B0403020202020204" pitchFamily="34" charset="0"/>
              </a:rPr>
              <a:t>1 </a:t>
            </a:r>
            <a:r>
              <a:rPr lang="en-US" sz="1400" b="1">
                <a:solidFill>
                  <a:srgbClr val="FFE600"/>
                </a:solidFill>
                <a:latin typeface="Helvetica" panose="020B0403020202020204" pitchFamily="34" charset="0"/>
              </a:rPr>
              <a:t>I</a:t>
            </a:r>
            <a:r>
              <a:rPr lang="en-US" sz="1400" b="1">
                <a:latin typeface="Helvetica" panose="020B0403020202020204" pitchFamily="34" charset="0"/>
              </a:rPr>
              <a:t> Lack a true understanding of audience-based buying</a:t>
            </a:r>
          </a:p>
        </p:txBody>
      </p:sp>
    </p:spTree>
    <p:extLst>
      <p:ext uri="{BB962C8B-B14F-4D97-AF65-F5344CB8AC3E}">
        <p14:creationId xmlns:p14="http://schemas.microsoft.com/office/powerpoint/2010/main" val="41704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F4CA2-3D8A-49D7-95A4-227E55F28EFF}"/>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48163" y="6147302"/>
            <a:ext cx="1168727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Q50. Where do you most often hear ‘audience-based buying’ and the terms associated with it being discussed? </a:t>
            </a:r>
            <a:r>
              <a:rPr lang="en-US" sz="700">
                <a:solidFill>
                  <a:srgbClr val="1B1464"/>
                </a:solidFill>
                <a:latin typeface="Helvetica" panose="020B0604020202020204" pitchFamily="34" charset="0"/>
                <a:cs typeface="Helvetica" panose="020B0604020202020204" pitchFamily="34" charset="0"/>
              </a:rPr>
              <a:t>Base = Respondents who are familiar with the term ‘audience-based buying’.</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1" name="Chart 10">
            <a:extLst>
              <a:ext uri="{FF2B5EF4-FFF2-40B4-BE49-F238E27FC236}">
                <a16:creationId xmlns:a16="http://schemas.microsoft.com/office/drawing/2014/main" id="{2F593ED2-3AF9-4388-886F-5C9BE2F42A5D}"/>
              </a:ext>
            </a:extLst>
          </p:cNvPr>
          <p:cNvGraphicFramePr/>
          <p:nvPr>
            <p:extLst>
              <p:ext uri="{D42A27DB-BD31-4B8C-83A1-F6EECF244321}">
                <p14:modId xmlns:p14="http://schemas.microsoft.com/office/powerpoint/2010/main" val="4234611516"/>
              </p:ext>
            </p:extLst>
          </p:nvPr>
        </p:nvGraphicFramePr>
        <p:xfrm>
          <a:off x="338129" y="1576411"/>
          <a:ext cx="11402616" cy="44745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6336BAD-1BB2-4290-B951-38E89ABBC040}"/>
              </a:ext>
            </a:extLst>
          </p:cNvPr>
          <p:cNvSpPr txBox="1"/>
          <p:nvPr/>
        </p:nvSpPr>
        <p:spPr>
          <a:xfrm>
            <a:off x="132936" y="359088"/>
            <a:ext cx="1208058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Marketers are hearing about audience-based buying from ad tech platforms at a much higher rate than multiscreen TV platforms, which could be giving them a one-sided view </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13" name="Rectangle 12">
            <a:extLst>
              <a:ext uri="{FF2B5EF4-FFF2-40B4-BE49-F238E27FC236}">
                <a16:creationId xmlns:a16="http://schemas.microsoft.com/office/drawing/2014/main" id="{E7D28B8D-780D-4362-93AA-80E6EC5D56AB}"/>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latin typeface="Helvetica" panose="020B0403020202020204" pitchFamily="34" charset="0"/>
              </a:rPr>
              <a:t>1 </a:t>
            </a:r>
            <a:r>
              <a:rPr lang="en-US" sz="1400" b="1">
                <a:solidFill>
                  <a:srgbClr val="FFE600"/>
                </a:solidFill>
                <a:latin typeface="Helvetica" panose="020B0403020202020204" pitchFamily="34" charset="0"/>
              </a:rPr>
              <a:t>I</a:t>
            </a:r>
            <a:r>
              <a:rPr lang="en-US" sz="1400" b="1">
                <a:latin typeface="Helvetica" panose="020B0403020202020204" pitchFamily="34" charset="0"/>
              </a:rPr>
              <a:t> Lack a true understanding of audience-based buying</a:t>
            </a:r>
          </a:p>
        </p:txBody>
      </p:sp>
    </p:spTree>
    <p:extLst>
      <p:ext uri="{BB962C8B-B14F-4D97-AF65-F5344CB8AC3E}">
        <p14:creationId xmlns:p14="http://schemas.microsoft.com/office/powerpoint/2010/main" val="204047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E8FCC6E-ABEF-4F7E-97AD-A545C04F6303}"/>
              </a:ext>
            </a:extLst>
          </p:cNvPr>
          <p:cNvSpPr/>
          <p:nvPr/>
        </p:nvSpPr>
        <p:spPr>
          <a:xfrm>
            <a:off x="7365881" y="1686330"/>
            <a:ext cx="4826120"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DCAF4DA-9DAC-43CE-8CD3-8EEDD645E181}"/>
              </a:ext>
            </a:extLst>
          </p:cNvPr>
          <p:cNvSpPr/>
          <p:nvPr/>
        </p:nvSpPr>
        <p:spPr>
          <a:xfrm>
            <a:off x="0" y="1686330"/>
            <a:ext cx="7366549"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F1CA3DA6-0532-463E-B94B-0EBD5C5799DE}"/>
              </a:ext>
            </a:extLst>
          </p:cNvPr>
          <p:cNvGrpSpPr/>
          <p:nvPr/>
        </p:nvGrpSpPr>
        <p:grpSpPr>
          <a:xfrm>
            <a:off x="539298" y="2810673"/>
            <a:ext cx="6287952" cy="1876296"/>
            <a:chOff x="2939508" y="2331685"/>
            <a:chExt cx="8411106" cy="2063917"/>
          </a:xfrm>
        </p:grpSpPr>
        <p:sp>
          <p:nvSpPr>
            <p:cNvPr id="19" name="Rectangle: Rounded Corners 18">
              <a:extLst>
                <a:ext uri="{FF2B5EF4-FFF2-40B4-BE49-F238E27FC236}">
                  <a16:creationId xmlns:a16="http://schemas.microsoft.com/office/drawing/2014/main" id="{AC0B6C86-A4D3-4549-843C-1D20FEAA0686}"/>
                </a:ext>
              </a:extLst>
            </p:cNvPr>
            <p:cNvSpPr/>
            <p:nvPr/>
          </p:nvSpPr>
          <p:spPr>
            <a:xfrm>
              <a:off x="2939508" y="2331685"/>
              <a:ext cx="8355575" cy="2063917"/>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a:extLst>
                <a:ext uri="{FF2B5EF4-FFF2-40B4-BE49-F238E27FC236}">
                  <a16:creationId xmlns:a16="http://schemas.microsoft.com/office/drawing/2014/main" id="{9ACE76F9-DC78-4DBF-8F58-57486A47857B}"/>
                </a:ext>
              </a:extLst>
            </p:cNvPr>
            <p:cNvSpPr txBox="1"/>
            <p:nvPr/>
          </p:nvSpPr>
          <p:spPr>
            <a:xfrm>
              <a:off x="2995038" y="2755960"/>
              <a:ext cx="8355576" cy="1228947"/>
            </a:xfrm>
            <a:prstGeom prst="rect">
              <a:avLst/>
            </a:prstGeom>
            <a:noFill/>
            <a:ln>
              <a:noFill/>
            </a:ln>
          </p:spPr>
          <p:txBody>
            <a:bodyPr wrap="square" rtlCol="0">
              <a:spAutoFit/>
            </a:bodyPr>
            <a:lstStyle/>
            <a:p>
              <a:pPr algn="ctr"/>
              <a:r>
                <a:rPr lang="en-US" sz="2000">
                  <a:solidFill>
                    <a:srgbClr val="1B1464"/>
                  </a:solidFill>
                  <a:latin typeface="Helvetica" panose="020B0604020202020204" pitchFamily="34" charset="0"/>
                  <a:cs typeface="Helvetica" panose="020B0604020202020204" pitchFamily="34" charset="0"/>
                </a:rPr>
                <a:t>“Segmenting viewers beyond traditional demographics to target a group of consumers based on behavioral, attitudinal, and / or lifestyle data”</a:t>
              </a:r>
            </a:p>
          </p:txBody>
        </p:sp>
      </p:gr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C968C775-C432-48B0-B997-F3DB7AF29A85}"/>
              </a:ext>
            </a:extLst>
          </p:cNvPr>
          <p:cNvSpPr txBox="1"/>
          <p:nvPr/>
        </p:nvSpPr>
        <p:spPr>
          <a:xfrm>
            <a:off x="-2272" y="2017785"/>
            <a:ext cx="7366548" cy="523220"/>
          </a:xfrm>
          <a:prstGeom prst="rect">
            <a:avLst/>
          </a:prstGeom>
          <a:noFill/>
        </p:spPr>
        <p:txBody>
          <a:bodyPr wrap="square" rtlCol="0">
            <a:spAutoFit/>
          </a:bodyPr>
          <a:lstStyle/>
          <a:p>
            <a:pPr algn="ctr" defTabSz="586199">
              <a:defRPr/>
            </a:pPr>
            <a:r>
              <a:rPr lang="en-US" sz="1600" b="1">
                <a:solidFill>
                  <a:schemeClr val="bg1"/>
                </a:solidFill>
                <a:latin typeface="Helvetica" panose="020B0403020202020204" pitchFamily="34" charset="0"/>
                <a:ea typeface="Open Sans" panose="020B0606030504020204" pitchFamily="34" charset="0"/>
                <a:cs typeface="Open Sans" panose="020B0606030504020204" pitchFamily="34" charset="0"/>
              </a:rPr>
              <a:t>Which of the following best defines ‘audience-based TV buying’?</a:t>
            </a:r>
          </a:p>
          <a:p>
            <a:pPr algn="ctr" defTabSz="586199">
              <a:defRPr/>
            </a:pPr>
            <a:r>
              <a:rPr lang="en-US" sz="1200">
                <a:solidFill>
                  <a:schemeClr val="bg1"/>
                </a:solidFill>
                <a:latin typeface="Helvetica" panose="020B0403020202020204" pitchFamily="34" charset="0"/>
                <a:ea typeface="Open Sans" panose="020B0606030504020204" pitchFamily="34" charset="0"/>
                <a:cs typeface="Open Sans" panose="020B0606030504020204" pitchFamily="34" charset="0"/>
              </a:rPr>
              <a:t>(respondents were given </a:t>
            </a:r>
            <a:r>
              <a:rPr lang="en-US" sz="1200" b="1" u="sng">
                <a:solidFill>
                  <a:schemeClr val="bg1"/>
                </a:solidFill>
                <a:latin typeface="Helvetica" panose="020B0403020202020204" pitchFamily="34" charset="0"/>
                <a:ea typeface="Open Sans" panose="020B0606030504020204" pitchFamily="34" charset="0"/>
                <a:cs typeface="Open Sans" panose="020B0606030504020204" pitchFamily="34" charset="0"/>
              </a:rPr>
              <a:t>six definitions with nine choices</a:t>
            </a:r>
            <a:r>
              <a:rPr lang="en-US" sz="1200">
                <a:solidFill>
                  <a:schemeClr val="bg1"/>
                </a:solidFill>
                <a:latin typeface="Helvetica" panose="020B0403020202020204" pitchFamily="34" charset="0"/>
                <a:ea typeface="Open Sans" panose="020B0606030504020204" pitchFamily="34" charset="0"/>
                <a:cs typeface="Open Sans" panose="020B0606030504020204" pitchFamily="34" charset="0"/>
              </a:rPr>
              <a:t>, including ‘all/none of the above’ and ‘other’) </a:t>
            </a:r>
            <a:endParaRPr lang="en-US" sz="1100">
              <a:solidFill>
                <a:schemeClr val="bg1"/>
              </a:solidFill>
              <a:latin typeface="Helvetica" panose="020B0403020202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BC3ECA0D-4427-418D-8704-28EFC0278EF3}"/>
              </a:ext>
            </a:extLst>
          </p:cNvPr>
          <p:cNvSpPr txBox="1"/>
          <p:nvPr/>
        </p:nvSpPr>
        <p:spPr>
          <a:xfrm>
            <a:off x="546751" y="6118568"/>
            <a:ext cx="1162722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Q45. Which of the following best defines TV ‘audience-based buying’? Even if you’re not familiar with TV ‘audience-based’ buying, we’d like your opinion. </a:t>
            </a:r>
          </a:p>
        </p:txBody>
      </p:sp>
      <p:sp>
        <p:nvSpPr>
          <p:cNvPr id="32" name="TextBox 31">
            <a:extLst>
              <a:ext uri="{FF2B5EF4-FFF2-40B4-BE49-F238E27FC236}">
                <a16:creationId xmlns:a16="http://schemas.microsoft.com/office/drawing/2014/main" id="{C3882496-C09C-44CE-9192-A44CB5198251}"/>
              </a:ext>
            </a:extLst>
          </p:cNvPr>
          <p:cNvSpPr txBox="1"/>
          <p:nvPr/>
        </p:nvSpPr>
        <p:spPr>
          <a:xfrm>
            <a:off x="50801" y="396144"/>
            <a:ext cx="1166512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Due to limited education and training opportunities, only</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one-third of all marketers</a:t>
            </a:r>
            <a:r>
              <a:rPr lang="en-US" sz="2600" b="1">
                <a:solidFill>
                  <a:srgbClr val="1F1A62"/>
                </a:solidFill>
                <a:latin typeface="Helvetica" panose="020B0604020202020204" pitchFamily="34" charset="0"/>
                <a:cs typeface="Helvetica" panose="020B0604020202020204" pitchFamily="34" charset="0"/>
              </a:rPr>
              <a:t> accurately defined ‘audience-based TV buying’</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9AC30689-CB5E-45E9-9620-805DD6812552}"/>
              </a:ext>
            </a:extLst>
          </p:cNvPr>
          <p:cNvSpPr/>
          <p:nvPr/>
        </p:nvSpPr>
        <p:spPr>
          <a:xfrm>
            <a:off x="255258" y="1290249"/>
            <a:ext cx="11626346"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Marketers may struggle to understand the greater complexities and abilities of ABB if they are unable to comprehend its precise definition</a:t>
            </a:r>
            <a:endParaRPr kumimoji="0" lang="en-US" sz="14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06C7B7F-D80F-44CE-A60D-A9EB6F36C144}"/>
              </a:ext>
            </a:extLst>
          </p:cNvPr>
          <p:cNvSpPr/>
          <p:nvPr/>
        </p:nvSpPr>
        <p:spPr>
          <a:xfrm>
            <a:off x="8013073" y="3243574"/>
            <a:ext cx="3531737"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b="1">
                <a:ln w="13462">
                  <a:solidFill>
                    <a:prstClr val="black"/>
                  </a:solidFill>
                  <a:prstDash val="solid"/>
                </a:ln>
                <a:solidFill>
                  <a:srgbClr val="00C0F3"/>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32</a:t>
            </a: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54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34</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44" name="TextBox 43">
            <a:extLst>
              <a:ext uri="{FF2B5EF4-FFF2-40B4-BE49-F238E27FC236}">
                <a16:creationId xmlns:a16="http://schemas.microsoft.com/office/drawing/2014/main" id="{CEBD19E6-0E89-4DFE-A0E4-BD2BC90FAD4F}"/>
              </a:ext>
            </a:extLst>
          </p:cNvPr>
          <p:cNvSpPr txBox="1"/>
          <p:nvPr/>
        </p:nvSpPr>
        <p:spPr>
          <a:xfrm>
            <a:off x="7821635" y="2385270"/>
            <a:ext cx="3914613" cy="307777"/>
          </a:xfrm>
          <a:prstGeom prst="rect">
            <a:avLst/>
          </a:prstGeom>
          <a:noFill/>
        </p:spPr>
        <p:txBody>
          <a:bodyPr wrap="square">
            <a:spAutoFit/>
          </a:bodyPr>
          <a:lstStyle/>
          <a:p>
            <a:r>
              <a:rPr lang="en-US" sz="1400" b="1">
                <a:solidFill>
                  <a:srgbClr val="1B1464"/>
                </a:solidFill>
                <a:latin typeface="Helvetica" panose="020B0403020202020204" pitchFamily="34" charset="0"/>
                <a:ea typeface="Open Sans" panose="020B0606030504020204" pitchFamily="34" charset="0"/>
                <a:cs typeface="Open Sans" panose="020B0606030504020204" pitchFamily="34" charset="0"/>
              </a:rPr>
              <a:t>% of respondents who answered correctly</a:t>
            </a:r>
            <a:endParaRPr lang="en-US" sz="1400" b="1">
              <a:solidFill>
                <a:srgbClr val="1B1464"/>
              </a:solidFill>
            </a:endParaRPr>
          </a:p>
        </p:txBody>
      </p:sp>
      <p:grpSp>
        <p:nvGrpSpPr>
          <p:cNvPr id="45" name="Group 44">
            <a:extLst>
              <a:ext uri="{FF2B5EF4-FFF2-40B4-BE49-F238E27FC236}">
                <a16:creationId xmlns:a16="http://schemas.microsoft.com/office/drawing/2014/main" id="{B21CABC7-6EA8-4744-9440-22B095AE5CC5}"/>
              </a:ext>
            </a:extLst>
          </p:cNvPr>
          <p:cNvGrpSpPr/>
          <p:nvPr/>
        </p:nvGrpSpPr>
        <p:grpSpPr>
          <a:xfrm>
            <a:off x="7961021" y="4461880"/>
            <a:ext cx="3635839" cy="276999"/>
            <a:chOff x="5089870" y="5028543"/>
            <a:chExt cx="3635839" cy="276999"/>
          </a:xfrm>
        </p:grpSpPr>
        <p:sp>
          <p:nvSpPr>
            <p:cNvPr id="46" name="Rectangle 45">
              <a:extLst>
                <a:ext uri="{FF2B5EF4-FFF2-40B4-BE49-F238E27FC236}">
                  <a16:creationId xmlns:a16="http://schemas.microsoft.com/office/drawing/2014/main" id="{E1B8B2C9-4B25-46A0-901E-42C84BBBD697}"/>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47" name="TextBox 46">
              <a:extLst>
                <a:ext uri="{FF2B5EF4-FFF2-40B4-BE49-F238E27FC236}">
                  <a16:creationId xmlns:a16="http://schemas.microsoft.com/office/drawing/2014/main" id="{78CF867F-9F00-4507-9FB9-EE857BDC38C9}"/>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Brand Marketers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48" name="Rectangle 47">
              <a:extLst>
                <a:ext uri="{FF2B5EF4-FFF2-40B4-BE49-F238E27FC236}">
                  <a16:creationId xmlns:a16="http://schemas.microsoft.com/office/drawing/2014/main" id="{24386123-CC97-424A-A841-34C45AFFE023}"/>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49" name="TextBox 48">
              <a:extLst>
                <a:ext uri="{FF2B5EF4-FFF2-40B4-BE49-F238E27FC236}">
                  <a16:creationId xmlns:a16="http://schemas.microsoft.com/office/drawing/2014/main" id="{DF346205-F395-4700-A4ED-A3E0395403B6}"/>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Agency Professionals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grpSp>
      <p:sp>
        <p:nvSpPr>
          <p:cNvPr id="10" name="Arrow: Right 9">
            <a:extLst>
              <a:ext uri="{FF2B5EF4-FFF2-40B4-BE49-F238E27FC236}">
                <a16:creationId xmlns:a16="http://schemas.microsoft.com/office/drawing/2014/main" id="{204F198E-F841-432A-BCBF-8F1B2537B186}"/>
              </a:ext>
            </a:extLst>
          </p:cNvPr>
          <p:cNvSpPr/>
          <p:nvPr/>
        </p:nvSpPr>
        <p:spPr>
          <a:xfrm>
            <a:off x="6802729" y="3380605"/>
            <a:ext cx="852593" cy="736431"/>
          </a:xfrm>
          <a:prstGeom prst="rightArrow">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361EA99-5548-4F2F-B214-85A889194556}"/>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latin typeface="Helvetica" panose="020B0403020202020204" pitchFamily="34" charset="0"/>
              </a:rPr>
              <a:t>1 </a:t>
            </a:r>
            <a:r>
              <a:rPr lang="en-US" sz="1400" b="1">
                <a:solidFill>
                  <a:srgbClr val="FFE600"/>
                </a:solidFill>
                <a:latin typeface="Helvetica" panose="020B0403020202020204" pitchFamily="34" charset="0"/>
              </a:rPr>
              <a:t>I</a:t>
            </a:r>
            <a:r>
              <a:rPr lang="en-US" sz="1400" b="1">
                <a:latin typeface="Helvetica" panose="020B0403020202020204" pitchFamily="34" charset="0"/>
              </a:rPr>
              <a:t> Lack a true understanding of audience-based buying</a:t>
            </a:r>
          </a:p>
        </p:txBody>
      </p:sp>
      <p:sp>
        <p:nvSpPr>
          <p:cNvPr id="23" name="Slide Number Placeholder 5">
            <a:extLst>
              <a:ext uri="{FF2B5EF4-FFF2-40B4-BE49-F238E27FC236}">
                <a16:creationId xmlns:a16="http://schemas.microsoft.com/office/drawing/2014/main" id="{868CB128-111C-48E6-BF77-0F0A64789F2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97855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1956169-CDD8-46A8-BE2C-DEA239600E93}"/>
              </a:ext>
            </a:extLst>
          </p:cNvPr>
          <p:cNvSpPr txBox="1"/>
          <p:nvPr/>
        </p:nvSpPr>
        <p:spPr>
          <a:xfrm>
            <a:off x="2007886" y="2460413"/>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p>
        </p:txBody>
      </p:sp>
      <p:graphicFrame>
        <p:nvGraphicFramePr>
          <p:cNvPr id="28" name="Chart 27">
            <a:extLst>
              <a:ext uri="{FF2B5EF4-FFF2-40B4-BE49-F238E27FC236}">
                <a16:creationId xmlns:a16="http://schemas.microsoft.com/office/drawing/2014/main" id="{9505D635-4F9F-462F-9283-9A46243B0B3D}"/>
              </a:ext>
            </a:extLst>
          </p:cNvPr>
          <p:cNvGraphicFramePr/>
          <p:nvPr/>
        </p:nvGraphicFramePr>
        <p:xfrm>
          <a:off x="1555271" y="2734121"/>
          <a:ext cx="3231688" cy="262189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34862" y="384786"/>
            <a:ext cx="12060208"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And less than half are familiar with multiscreen TV audience-based buying solutions; furthermore several that said they were familiar went on to name ad tech platforms</a:t>
            </a:r>
            <a:endParaRPr kumimoji="0" lang="en-US" sz="23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8A5CDBAD-B494-4B18-89E7-67FBE934F5BA}"/>
              </a:ext>
            </a:extLst>
          </p:cNvPr>
          <p:cNvSpPr txBox="1"/>
          <p:nvPr/>
        </p:nvSpPr>
        <p:spPr>
          <a:xfrm>
            <a:off x="559962" y="6130961"/>
            <a:ext cx="1153510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Q175. Are you familiar with any multiscreen TV audience-based buying platforms / solutions currently in the marketplace? Q175a. Which multiscreen TV audience-based buying platforms or solutions are you familiar with? </a:t>
            </a:r>
          </a:p>
        </p:txBody>
      </p:sp>
      <p:sp>
        <p:nvSpPr>
          <p:cNvPr id="17" name="Rectangle 16">
            <a:extLst>
              <a:ext uri="{FF2B5EF4-FFF2-40B4-BE49-F238E27FC236}">
                <a16:creationId xmlns:a16="http://schemas.microsoft.com/office/drawing/2014/main" id="{33971C2B-1F23-43E5-851D-D93C072D0761}"/>
              </a:ext>
            </a:extLst>
          </p:cNvPr>
          <p:cNvSpPr/>
          <p:nvPr/>
        </p:nvSpPr>
        <p:spPr>
          <a:xfrm>
            <a:off x="-2384" y="1686330"/>
            <a:ext cx="4826120"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A2CFF52-539C-4B48-AFA5-D84C09A6A9FE}"/>
              </a:ext>
            </a:extLst>
          </p:cNvPr>
          <p:cNvSpPr/>
          <p:nvPr/>
        </p:nvSpPr>
        <p:spPr>
          <a:xfrm>
            <a:off x="4826655" y="1686330"/>
            <a:ext cx="7366549"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853C8D3-0F69-4989-9011-918DD668A5C5}"/>
              </a:ext>
            </a:extLst>
          </p:cNvPr>
          <p:cNvSpPr/>
          <p:nvPr/>
        </p:nvSpPr>
        <p:spPr>
          <a:xfrm>
            <a:off x="644808" y="2979414"/>
            <a:ext cx="3531737"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44% </a:t>
            </a:r>
            <a:r>
              <a:rPr kumimoji="0" lang="en-US" sz="54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42%</a:t>
            </a:r>
          </a:p>
        </p:txBody>
      </p:sp>
      <p:sp>
        <p:nvSpPr>
          <p:cNvPr id="20" name="TextBox 19">
            <a:extLst>
              <a:ext uri="{FF2B5EF4-FFF2-40B4-BE49-F238E27FC236}">
                <a16:creationId xmlns:a16="http://schemas.microsoft.com/office/drawing/2014/main" id="{4414B4C2-D5E8-4DF3-B625-AB565BC7E33A}"/>
              </a:ext>
            </a:extLst>
          </p:cNvPr>
          <p:cNvSpPr txBox="1"/>
          <p:nvPr/>
        </p:nvSpPr>
        <p:spPr>
          <a:xfrm>
            <a:off x="-5358" y="2197167"/>
            <a:ext cx="4829092"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of respondents who are familiar with any multiscreen TV audience-based buying platforms / solutions currently in the marketplace</a:t>
            </a:r>
          </a:p>
        </p:txBody>
      </p:sp>
      <p:grpSp>
        <p:nvGrpSpPr>
          <p:cNvPr id="21" name="Group 20">
            <a:extLst>
              <a:ext uri="{FF2B5EF4-FFF2-40B4-BE49-F238E27FC236}">
                <a16:creationId xmlns:a16="http://schemas.microsoft.com/office/drawing/2014/main" id="{9F3D2BEA-65B6-46CD-933D-C7E6041F2600}"/>
              </a:ext>
            </a:extLst>
          </p:cNvPr>
          <p:cNvGrpSpPr/>
          <p:nvPr/>
        </p:nvGrpSpPr>
        <p:grpSpPr>
          <a:xfrm>
            <a:off x="592756" y="4197720"/>
            <a:ext cx="3635839" cy="276999"/>
            <a:chOff x="5089870" y="5028543"/>
            <a:chExt cx="3635839" cy="276999"/>
          </a:xfrm>
        </p:grpSpPr>
        <p:sp>
          <p:nvSpPr>
            <p:cNvPr id="22" name="Rectangle 21">
              <a:extLst>
                <a:ext uri="{FF2B5EF4-FFF2-40B4-BE49-F238E27FC236}">
                  <a16:creationId xmlns:a16="http://schemas.microsoft.com/office/drawing/2014/main" id="{6BD6A66A-CD8E-497D-BE50-28BF0B5308B4}"/>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6027ADE2-EAEF-429E-BC88-1DD9611CC695}"/>
                </a:ext>
              </a:extLst>
            </p:cNvPr>
            <p:cNvSpPr txBox="1"/>
            <p:nvPr/>
          </p:nvSpPr>
          <p:spPr>
            <a:xfrm>
              <a:off x="5344589" y="5028543"/>
              <a:ext cx="15028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Brand Marketers</a:t>
              </a:r>
            </a:p>
          </p:txBody>
        </p:sp>
        <p:sp>
          <p:nvSpPr>
            <p:cNvPr id="30" name="Rectangle 29">
              <a:extLst>
                <a:ext uri="{FF2B5EF4-FFF2-40B4-BE49-F238E27FC236}">
                  <a16:creationId xmlns:a16="http://schemas.microsoft.com/office/drawing/2014/main" id="{0580A02E-4DD5-4F5C-9829-778782A33325}"/>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1" name="TextBox 30">
              <a:extLst>
                <a:ext uri="{FF2B5EF4-FFF2-40B4-BE49-F238E27FC236}">
                  <a16:creationId xmlns:a16="http://schemas.microsoft.com/office/drawing/2014/main" id="{221BAE4B-91C2-4D49-B2CD-563E26D903FC}"/>
                </a:ext>
              </a:extLst>
            </p:cNvPr>
            <p:cNvSpPr txBox="1"/>
            <p:nvPr/>
          </p:nvSpPr>
          <p:spPr>
            <a:xfrm>
              <a:off x="7043685" y="5028543"/>
              <a:ext cx="16820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Agency Professionals</a:t>
              </a:r>
            </a:p>
          </p:txBody>
        </p:sp>
      </p:grpSp>
      <p:sp>
        <p:nvSpPr>
          <p:cNvPr id="33" name="TextBox 32">
            <a:extLst>
              <a:ext uri="{FF2B5EF4-FFF2-40B4-BE49-F238E27FC236}">
                <a16:creationId xmlns:a16="http://schemas.microsoft.com/office/drawing/2014/main" id="{79B97A52-129F-4016-8861-7BD153CE8859}"/>
              </a:ext>
            </a:extLst>
          </p:cNvPr>
          <p:cNvSpPr txBox="1"/>
          <p:nvPr/>
        </p:nvSpPr>
        <p:spPr>
          <a:xfrm>
            <a:off x="4824835" y="1803155"/>
            <a:ext cx="736654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Which multiscreen TV audience-based buying platforms or solutions are you familiar with? </a:t>
            </a:r>
            <a:b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of respondents</a:t>
            </a:r>
          </a:p>
        </p:txBody>
      </p:sp>
      <p:sp>
        <p:nvSpPr>
          <p:cNvPr id="34" name="TextBox 33">
            <a:extLst>
              <a:ext uri="{FF2B5EF4-FFF2-40B4-BE49-F238E27FC236}">
                <a16:creationId xmlns:a16="http://schemas.microsoft.com/office/drawing/2014/main" id="{3D278FF5-957B-4482-B169-DB3D5584B3A2}"/>
              </a:ext>
            </a:extLst>
          </p:cNvPr>
          <p:cNvSpPr txBox="1"/>
          <p:nvPr/>
        </p:nvSpPr>
        <p:spPr>
          <a:xfrm>
            <a:off x="5537773" y="2328835"/>
            <a:ext cx="23264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p>
        </p:txBody>
      </p:sp>
      <p:sp>
        <p:nvSpPr>
          <p:cNvPr id="35" name="TextBox 34">
            <a:extLst>
              <a:ext uri="{FF2B5EF4-FFF2-40B4-BE49-F238E27FC236}">
                <a16:creationId xmlns:a16="http://schemas.microsoft.com/office/drawing/2014/main" id="{131567D6-3E2C-4E62-BF7F-33402BFE41C7}"/>
              </a:ext>
            </a:extLst>
          </p:cNvPr>
          <p:cNvSpPr txBox="1"/>
          <p:nvPr/>
        </p:nvSpPr>
        <p:spPr>
          <a:xfrm>
            <a:off x="9445681" y="2328835"/>
            <a:ext cx="23264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p>
        </p:txBody>
      </p:sp>
      <p:graphicFrame>
        <p:nvGraphicFramePr>
          <p:cNvPr id="36" name="Chart 35">
            <a:extLst>
              <a:ext uri="{FF2B5EF4-FFF2-40B4-BE49-F238E27FC236}">
                <a16:creationId xmlns:a16="http://schemas.microsoft.com/office/drawing/2014/main" id="{7D38C778-BED9-4095-950F-C2565303C54B}"/>
              </a:ext>
            </a:extLst>
          </p:cNvPr>
          <p:cNvGraphicFramePr/>
          <p:nvPr/>
        </p:nvGraphicFramePr>
        <p:xfrm>
          <a:off x="8480507" y="2794531"/>
          <a:ext cx="4256806" cy="2528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a:extLst>
              <a:ext uri="{FF2B5EF4-FFF2-40B4-BE49-F238E27FC236}">
                <a16:creationId xmlns:a16="http://schemas.microsoft.com/office/drawing/2014/main" id="{F3EBEA3D-761A-478A-83BD-D9E9C59A7387}"/>
              </a:ext>
            </a:extLst>
          </p:cNvPr>
          <p:cNvGraphicFramePr/>
          <p:nvPr/>
        </p:nvGraphicFramePr>
        <p:xfrm>
          <a:off x="4572599" y="2794531"/>
          <a:ext cx="4256806" cy="2528838"/>
        </p:xfrm>
        <a:graphic>
          <a:graphicData uri="http://schemas.openxmlformats.org/drawingml/2006/chart">
            <c:chart xmlns:c="http://schemas.openxmlformats.org/drawingml/2006/chart" xmlns:r="http://schemas.openxmlformats.org/officeDocument/2006/relationships" r:id="rId5"/>
          </a:graphicData>
        </a:graphic>
      </p:graphicFrame>
      <p:cxnSp>
        <p:nvCxnSpPr>
          <p:cNvPr id="38" name="Straight Connector 37">
            <a:extLst>
              <a:ext uri="{FF2B5EF4-FFF2-40B4-BE49-F238E27FC236}">
                <a16:creationId xmlns:a16="http://schemas.microsoft.com/office/drawing/2014/main" id="{09D26B51-86C7-499C-9423-00C59AF37E1C}"/>
              </a:ext>
            </a:extLst>
          </p:cNvPr>
          <p:cNvCxnSpPr>
            <a:cxnSpLocks/>
          </p:cNvCxnSpPr>
          <p:nvPr/>
        </p:nvCxnSpPr>
        <p:spPr>
          <a:xfrm>
            <a:off x="8508108" y="2410265"/>
            <a:ext cx="0" cy="3450062"/>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D3D965F-4CE3-4D9A-866C-2081D4A338EE}"/>
              </a:ext>
            </a:extLst>
          </p:cNvPr>
          <p:cNvGrpSpPr/>
          <p:nvPr/>
        </p:nvGrpSpPr>
        <p:grpSpPr>
          <a:xfrm>
            <a:off x="5213310" y="5437275"/>
            <a:ext cx="2857976" cy="492443"/>
            <a:chOff x="386655" y="5437275"/>
            <a:chExt cx="2857976" cy="492443"/>
          </a:xfrm>
        </p:grpSpPr>
        <p:sp>
          <p:nvSpPr>
            <p:cNvPr id="40" name="Rectangle 39">
              <a:extLst>
                <a:ext uri="{FF2B5EF4-FFF2-40B4-BE49-F238E27FC236}">
                  <a16:creationId xmlns:a16="http://schemas.microsoft.com/office/drawing/2014/main" id="{E2D1B13F-B65E-4844-A61E-66BEBDD650EA}"/>
                </a:ext>
              </a:extLst>
            </p:cNvPr>
            <p:cNvSpPr/>
            <p:nvPr/>
          </p:nvSpPr>
          <p:spPr>
            <a:xfrm>
              <a:off x="386655" y="5452062"/>
              <a:ext cx="2857976" cy="462868"/>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C1CFBFBE-6727-46C1-99C4-6F534C1794A3}"/>
                </a:ext>
              </a:extLst>
            </p:cNvPr>
            <p:cNvSpPr txBox="1"/>
            <p:nvPr/>
          </p:nvSpPr>
          <p:spPr>
            <a:xfrm>
              <a:off x="410790" y="5437275"/>
              <a:ext cx="1154445" cy="49244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‘Other’</a:t>
              </a:r>
            </a:p>
          </p:txBody>
        </p:sp>
        <p:sp>
          <p:nvSpPr>
            <p:cNvPr id="43" name="TextBox 42">
              <a:extLst>
                <a:ext uri="{FF2B5EF4-FFF2-40B4-BE49-F238E27FC236}">
                  <a16:creationId xmlns:a16="http://schemas.microsoft.com/office/drawing/2014/main" id="{8441A879-BDC5-4CAF-9DF1-CF251D11E18A}"/>
                </a:ext>
              </a:extLst>
            </p:cNvPr>
            <p:cNvSpPr txBox="1"/>
            <p:nvPr/>
          </p:nvSpPr>
          <p:spPr>
            <a:xfrm>
              <a:off x="1485739" y="5437275"/>
              <a:ext cx="1748813" cy="49244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‘None/NA/Don’t Know’</a:t>
              </a:r>
            </a:p>
          </p:txBody>
        </p:sp>
      </p:grpSp>
      <p:grpSp>
        <p:nvGrpSpPr>
          <p:cNvPr id="9" name="Group 8">
            <a:extLst>
              <a:ext uri="{FF2B5EF4-FFF2-40B4-BE49-F238E27FC236}">
                <a16:creationId xmlns:a16="http://schemas.microsoft.com/office/drawing/2014/main" id="{C500A86A-3BB5-41D9-AF56-E7D6A063ACB2}"/>
              </a:ext>
            </a:extLst>
          </p:cNvPr>
          <p:cNvGrpSpPr/>
          <p:nvPr/>
        </p:nvGrpSpPr>
        <p:grpSpPr>
          <a:xfrm>
            <a:off x="9003539" y="5437275"/>
            <a:ext cx="2869115" cy="492443"/>
            <a:chOff x="4176884" y="5437275"/>
            <a:chExt cx="2869115" cy="492443"/>
          </a:xfrm>
        </p:grpSpPr>
        <p:sp>
          <p:nvSpPr>
            <p:cNvPr id="41" name="Rectangle 40">
              <a:extLst>
                <a:ext uri="{FF2B5EF4-FFF2-40B4-BE49-F238E27FC236}">
                  <a16:creationId xmlns:a16="http://schemas.microsoft.com/office/drawing/2014/main" id="{4D3CF2DE-D90E-4402-8F43-59DAD0847685}"/>
                </a:ext>
              </a:extLst>
            </p:cNvPr>
            <p:cNvSpPr/>
            <p:nvPr/>
          </p:nvSpPr>
          <p:spPr>
            <a:xfrm>
              <a:off x="4176884" y="5452062"/>
              <a:ext cx="2857976" cy="462868"/>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E53B18F7-794F-49A0-BF69-B0207E9E34B3}"/>
                </a:ext>
              </a:extLst>
            </p:cNvPr>
            <p:cNvSpPr txBox="1"/>
            <p:nvPr/>
          </p:nvSpPr>
          <p:spPr>
            <a:xfrm>
              <a:off x="4187532" y="5437275"/>
              <a:ext cx="1154445" cy="49244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‘Other’</a:t>
              </a:r>
            </a:p>
          </p:txBody>
        </p:sp>
        <p:sp>
          <p:nvSpPr>
            <p:cNvPr id="45" name="TextBox 44">
              <a:extLst>
                <a:ext uri="{FF2B5EF4-FFF2-40B4-BE49-F238E27FC236}">
                  <a16:creationId xmlns:a16="http://schemas.microsoft.com/office/drawing/2014/main" id="{2343DE3A-5FA3-405E-A55A-7BA613DA7CA7}"/>
                </a:ext>
              </a:extLst>
            </p:cNvPr>
            <p:cNvSpPr txBox="1"/>
            <p:nvPr/>
          </p:nvSpPr>
          <p:spPr>
            <a:xfrm>
              <a:off x="5297186" y="5437275"/>
              <a:ext cx="1748813" cy="49244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‘None/NA/Don’t Know’</a:t>
              </a:r>
            </a:p>
          </p:txBody>
        </p:sp>
      </p:grpSp>
      <p:sp>
        <p:nvSpPr>
          <p:cNvPr id="50" name="Rectangle 49">
            <a:extLst>
              <a:ext uri="{FF2B5EF4-FFF2-40B4-BE49-F238E27FC236}">
                <a16:creationId xmlns:a16="http://schemas.microsoft.com/office/drawing/2014/main" id="{5C43EFDE-8DAF-469B-A64C-823127682B09}"/>
              </a:ext>
            </a:extLst>
          </p:cNvPr>
          <p:cNvSpPr/>
          <p:nvPr/>
        </p:nvSpPr>
        <p:spPr>
          <a:xfrm>
            <a:off x="248575" y="1243355"/>
            <a:ext cx="11757687"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Helvetica"/>
              </a:rPr>
              <a:t>This was especially true among brand marketers who were most likely to name platforms like Google and Facebook</a:t>
            </a:r>
          </a:p>
        </p:txBody>
      </p:sp>
      <p:sp>
        <p:nvSpPr>
          <p:cNvPr id="46" name="Rectangle 45">
            <a:extLst>
              <a:ext uri="{FF2B5EF4-FFF2-40B4-BE49-F238E27FC236}">
                <a16:creationId xmlns:a16="http://schemas.microsoft.com/office/drawing/2014/main" id="{C7A37E3F-50BD-4C1D-8521-44BFC022CBD7}"/>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latin typeface="Helvetica" panose="020B0403020202020204" pitchFamily="34" charset="0"/>
              </a:rPr>
              <a:t>1 </a:t>
            </a:r>
            <a:r>
              <a:rPr lang="en-US" sz="1400" b="1">
                <a:solidFill>
                  <a:srgbClr val="FFE600"/>
                </a:solidFill>
                <a:latin typeface="Helvetica" panose="020B0403020202020204" pitchFamily="34" charset="0"/>
              </a:rPr>
              <a:t>I</a:t>
            </a:r>
            <a:r>
              <a:rPr lang="en-US" sz="1400" b="1">
                <a:latin typeface="Helvetica" panose="020B0403020202020204" pitchFamily="34" charset="0"/>
              </a:rPr>
              <a:t> Lack a true understanding of audience-based buying</a:t>
            </a:r>
          </a:p>
        </p:txBody>
      </p:sp>
    </p:spTree>
    <p:extLst>
      <p:ext uri="{BB962C8B-B14F-4D97-AF65-F5344CB8AC3E}">
        <p14:creationId xmlns:p14="http://schemas.microsoft.com/office/powerpoint/2010/main" val="356914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0BA6F5-8574-4515-9F84-37ACB6A619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Rectangle 5">
            <a:extLst>
              <a:ext uri="{FF2B5EF4-FFF2-40B4-BE49-F238E27FC236}">
                <a16:creationId xmlns:a16="http://schemas.microsoft.com/office/drawing/2014/main" id="{008A60FD-1D87-46F3-8414-F287F8AE73D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1" name="Slide Number Placeholder 5">
            <a:extLst>
              <a:ext uri="{FF2B5EF4-FFF2-40B4-BE49-F238E27FC236}">
                <a16:creationId xmlns:a16="http://schemas.microsoft.com/office/drawing/2014/main" id="{5A460655-6CFC-40EE-BF4E-ADBB1045DFC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6" name="Rectangle 45">
            <a:extLst>
              <a:ext uri="{FF2B5EF4-FFF2-40B4-BE49-F238E27FC236}">
                <a16:creationId xmlns:a16="http://schemas.microsoft.com/office/drawing/2014/main" id="{D4C8E820-8330-4586-9C3E-76E8E7575540}"/>
              </a:ext>
            </a:extLst>
          </p:cNvPr>
          <p:cNvSpPr/>
          <p:nvPr/>
        </p:nvSpPr>
        <p:spPr>
          <a:xfrm>
            <a:off x="1122590" y="2925107"/>
            <a:ext cx="9946821" cy="2219899"/>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7" name="TextBox 46">
            <a:extLst>
              <a:ext uri="{FF2B5EF4-FFF2-40B4-BE49-F238E27FC236}">
                <a16:creationId xmlns:a16="http://schemas.microsoft.com/office/drawing/2014/main" id="{7CC34C8D-2628-4A61-A618-8CE3410F99D7}"/>
              </a:ext>
            </a:extLst>
          </p:cNvPr>
          <p:cNvSpPr txBox="1"/>
          <p:nvPr/>
        </p:nvSpPr>
        <p:spPr>
          <a:xfrm>
            <a:off x="1612365" y="3650335"/>
            <a:ext cx="9055635" cy="707886"/>
          </a:xfrm>
          <a:prstGeom prst="rect">
            <a:avLst/>
          </a:prstGeom>
          <a:noFill/>
        </p:spPr>
        <p:txBody>
          <a:bodyPr wrap="square">
            <a:spAutoFit/>
          </a:bodyPr>
          <a:lstStyle/>
          <a:p>
            <a:pPr algn="ctr"/>
            <a:r>
              <a:rPr lang="en-US" sz="2000">
                <a:solidFill>
                  <a:srgbClr val="1B1464"/>
                </a:solidFill>
                <a:latin typeface="Helvetica" panose="020B0403020202020204" pitchFamily="34" charset="0"/>
              </a:rPr>
              <a:t>Often </a:t>
            </a:r>
            <a:r>
              <a:rPr lang="en-US" sz="2000" b="1">
                <a:solidFill>
                  <a:srgbClr val="1B1464"/>
                </a:solidFill>
                <a:latin typeface="Helvetica" panose="020B0403020202020204" pitchFamily="34" charset="0"/>
              </a:rPr>
              <a:t>stemming from a lack of formal education</a:t>
            </a:r>
            <a:r>
              <a:rPr lang="en-US" sz="2000">
                <a:solidFill>
                  <a:srgbClr val="1B1464"/>
                </a:solidFill>
                <a:latin typeface="Helvetica" panose="020B0403020202020204" pitchFamily="34" charset="0"/>
              </a:rPr>
              <a:t>, some marketers exhibit </a:t>
            </a:r>
            <a:r>
              <a:rPr lang="en-US" sz="2000" b="1">
                <a:solidFill>
                  <a:srgbClr val="1B1464"/>
                </a:solidFill>
                <a:latin typeface="Helvetica" panose="020B0403020202020204" pitchFamily="34" charset="0"/>
              </a:rPr>
              <a:t>low confidence</a:t>
            </a:r>
            <a:r>
              <a:rPr lang="en-US" sz="2000">
                <a:solidFill>
                  <a:srgbClr val="1B1464"/>
                </a:solidFill>
                <a:latin typeface="Helvetica" panose="020B0403020202020204" pitchFamily="34" charset="0"/>
              </a:rPr>
              <a:t> and </a:t>
            </a:r>
            <a:r>
              <a:rPr lang="en-US" sz="2000" b="1">
                <a:solidFill>
                  <a:srgbClr val="1B1464"/>
                </a:solidFill>
                <a:latin typeface="Helvetica" panose="020B0403020202020204" pitchFamily="34" charset="0"/>
              </a:rPr>
              <a:t>trust</a:t>
            </a:r>
            <a:r>
              <a:rPr lang="en-US" sz="2000">
                <a:solidFill>
                  <a:srgbClr val="1B1464"/>
                </a:solidFill>
                <a:latin typeface="Helvetica" panose="020B0403020202020204" pitchFamily="34" charset="0"/>
              </a:rPr>
              <a:t> in data from multiscreen TV companies.</a:t>
            </a:r>
          </a:p>
        </p:txBody>
      </p:sp>
      <p:sp>
        <p:nvSpPr>
          <p:cNvPr id="48" name="Rectangle 47">
            <a:extLst>
              <a:ext uri="{FF2B5EF4-FFF2-40B4-BE49-F238E27FC236}">
                <a16:creationId xmlns:a16="http://schemas.microsoft.com/office/drawing/2014/main" id="{AAA57054-E676-49AA-80F3-445BC7ACD136}"/>
              </a:ext>
            </a:extLst>
          </p:cNvPr>
          <p:cNvSpPr/>
          <p:nvPr/>
        </p:nvSpPr>
        <p:spPr>
          <a:xfrm>
            <a:off x="1138967" y="1601999"/>
            <a:ext cx="9946821" cy="964311"/>
          </a:xfrm>
          <a:prstGeom prst="rect">
            <a:avLst/>
          </a:prstGeom>
          <a:solidFill>
            <a:srgbClr val="00BFF2"/>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9" name="TextBox 48">
            <a:extLst>
              <a:ext uri="{FF2B5EF4-FFF2-40B4-BE49-F238E27FC236}">
                <a16:creationId xmlns:a16="http://schemas.microsoft.com/office/drawing/2014/main" id="{C08BF0B6-F2A0-4B01-8DF4-350086AE2579}"/>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FFE600"/>
                </a:solidFill>
                <a:latin typeface="Helvetica" pitchFamily="2" charset="0"/>
              </a:rPr>
              <a:t>2</a:t>
            </a:r>
            <a:endParaRPr kumimoji="0" lang="en-US" sz="3200" b="0" i="0" u="none" strike="noStrike" kern="1200" cap="none" spc="0" normalizeH="0" baseline="0" noProof="0">
              <a:ln>
                <a:noFill/>
              </a:ln>
              <a:solidFill>
                <a:srgbClr val="FFE600"/>
              </a:solidFill>
              <a:effectLst/>
              <a:uLnTx/>
              <a:uFillTx/>
              <a:latin typeface="Helvetica" pitchFamily="2" charset="0"/>
              <a:ea typeface="+mn-ea"/>
              <a:cs typeface="+mn-cs"/>
            </a:endParaRPr>
          </a:p>
        </p:txBody>
      </p:sp>
      <p:sp>
        <p:nvSpPr>
          <p:cNvPr id="50" name="Rectangle 49">
            <a:extLst>
              <a:ext uri="{FF2B5EF4-FFF2-40B4-BE49-F238E27FC236}">
                <a16:creationId xmlns:a16="http://schemas.microsoft.com/office/drawing/2014/main" id="{7AB46059-856F-4A70-8202-D0CB58EE5281}"/>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8F8F8"/>
                </a:solidFill>
                <a:effectLst/>
                <a:uLnTx/>
                <a:uFillTx/>
                <a:latin typeface="Helvetica" pitchFamily="2" charset="0"/>
                <a:ea typeface="+mn-ea"/>
                <a:cs typeface="+mn-cs"/>
              </a:rPr>
              <a:t>Low confidence in TV data and measurement</a:t>
            </a:r>
          </a:p>
        </p:txBody>
      </p:sp>
      <p:cxnSp>
        <p:nvCxnSpPr>
          <p:cNvPr id="51" name="Straight Connector 50">
            <a:extLst>
              <a:ext uri="{FF2B5EF4-FFF2-40B4-BE49-F238E27FC236}">
                <a16:creationId xmlns:a16="http://schemas.microsoft.com/office/drawing/2014/main" id="{EEAC526A-F4C8-46E7-AEFE-41BDCD6D21A5}"/>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B49C4EBB-17F4-4EF9-A2DF-7BD94D4F40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271177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29" name="Picture 28">
            <a:hlinkClick r:id="rId3"/>
            <a:extLst>
              <a:ext uri="{FF2B5EF4-FFF2-40B4-BE49-F238E27FC236}">
                <a16:creationId xmlns:a16="http://schemas.microsoft.com/office/drawing/2014/main" id="{F94F2207-2AB2-4921-8D4C-402E2F3BECC8}"/>
              </a:ext>
            </a:extLst>
          </p:cNvPr>
          <p:cNvPicPr>
            <a:picLocks noChangeAspect="1"/>
          </p:cNvPicPr>
          <p:nvPr/>
        </p:nvPicPr>
        <p:blipFill>
          <a:blip r:embed="rId4"/>
          <a:stretch>
            <a:fillRect/>
          </a:stretch>
        </p:blipFill>
        <p:spPr>
          <a:xfrm>
            <a:off x="4748794" y="2954240"/>
            <a:ext cx="3302969" cy="1857920"/>
          </a:xfrm>
          <a:prstGeom prst="rect">
            <a:avLst/>
          </a:prstGeom>
          <a:ln>
            <a:solidFill>
              <a:srgbClr val="1B1464"/>
            </a:solidFill>
          </a:ln>
        </p:spPr>
      </p:pic>
      <p:pic>
        <p:nvPicPr>
          <p:cNvPr id="5" name="Picture 4">
            <a:extLst>
              <a:ext uri="{FF2B5EF4-FFF2-40B4-BE49-F238E27FC236}">
                <a16:creationId xmlns:a16="http://schemas.microsoft.com/office/drawing/2014/main" id="{1DB11522-5077-4D57-A099-9F3B57FD961F}"/>
              </a:ext>
            </a:extLst>
          </p:cNvPr>
          <p:cNvPicPr>
            <a:picLocks noChangeAspect="1"/>
          </p:cNvPicPr>
          <p:nvPr/>
        </p:nvPicPr>
        <p:blipFill>
          <a:blip r:embed="rId5"/>
          <a:stretch>
            <a:fillRect/>
          </a:stretch>
        </p:blipFill>
        <p:spPr>
          <a:xfrm>
            <a:off x="8412527" y="2944286"/>
            <a:ext cx="3336771" cy="1858194"/>
          </a:xfrm>
          <a:prstGeom prst="rect">
            <a:avLst/>
          </a:prstGeom>
          <a:ln>
            <a:solidFill>
              <a:srgbClr val="1B1464"/>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43589" y="236249"/>
            <a:ext cx="89790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Custom research to understand buying strategies</a:t>
            </a:r>
            <a:endParaRPr kumimoji="0" lang="en-US" sz="28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26926955-E076-456A-B756-31BCB511CA21}"/>
              </a:ext>
            </a:extLst>
          </p:cNvPr>
          <p:cNvSpPr txBox="1"/>
          <p:nvPr/>
        </p:nvSpPr>
        <p:spPr>
          <a:xfrm>
            <a:off x="287403" y="943516"/>
            <a:ext cx="11815658" cy="584775"/>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In March 2021, VAB conducted a custom study of over 200 marketers to assess how the industry is adopting audience-based TV buying – from their level of awareness and familiarity to their belief in the ability of the approach to drive business outcomes. </a:t>
            </a:r>
          </a:p>
        </p:txBody>
      </p:sp>
      <p:sp>
        <p:nvSpPr>
          <p:cNvPr id="8" name="TextBox 7">
            <a:extLst>
              <a:ext uri="{FF2B5EF4-FFF2-40B4-BE49-F238E27FC236}">
                <a16:creationId xmlns:a16="http://schemas.microsoft.com/office/drawing/2014/main" id="{922880E1-D5C4-43E3-8301-83E36B743C3E}"/>
              </a:ext>
            </a:extLst>
          </p:cNvPr>
          <p:cNvSpPr txBox="1"/>
          <p:nvPr/>
        </p:nvSpPr>
        <p:spPr>
          <a:xfrm>
            <a:off x="540241" y="6284735"/>
            <a:ext cx="76709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See appendix for greater details behind methodology. Survey fielded March 23 - 31,2021.  </a:t>
            </a: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4" name="Picture 3">
            <a:hlinkClick r:id="rId7"/>
            <a:extLst>
              <a:ext uri="{FF2B5EF4-FFF2-40B4-BE49-F238E27FC236}">
                <a16:creationId xmlns:a16="http://schemas.microsoft.com/office/drawing/2014/main" id="{933B7C75-CF26-4DD4-B327-162F56CDA09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0394" y="2974239"/>
            <a:ext cx="3243849" cy="1837507"/>
          </a:xfrm>
          <a:prstGeom prst="rect">
            <a:avLst/>
          </a:prstGeom>
          <a:ln>
            <a:solidFill>
              <a:srgbClr val="1B1464"/>
            </a:solidFill>
          </a:ln>
        </p:spPr>
      </p:pic>
      <p:sp>
        <p:nvSpPr>
          <p:cNvPr id="20" name="Rectangle 19">
            <a:extLst>
              <a:ext uri="{FF2B5EF4-FFF2-40B4-BE49-F238E27FC236}">
                <a16:creationId xmlns:a16="http://schemas.microsoft.com/office/drawing/2014/main" id="{40D6C580-9E83-475D-9992-52E85C42FCA0}"/>
              </a:ext>
            </a:extLst>
          </p:cNvPr>
          <p:cNvSpPr/>
          <p:nvPr/>
        </p:nvSpPr>
        <p:spPr>
          <a:xfrm>
            <a:off x="748808" y="2455252"/>
            <a:ext cx="33608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Part I: Top 10 Findings</a:t>
            </a:r>
          </a:p>
        </p:txBody>
      </p:sp>
      <p:sp>
        <p:nvSpPr>
          <p:cNvPr id="18" name="Rectangle 17">
            <a:extLst>
              <a:ext uri="{FF2B5EF4-FFF2-40B4-BE49-F238E27FC236}">
                <a16:creationId xmlns:a16="http://schemas.microsoft.com/office/drawing/2014/main" id="{D8301CDB-302E-4A14-9748-5EF95F3E8460}"/>
              </a:ext>
            </a:extLst>
          </p:cNvPr>
          <p:cNvSpPr/>
          <p:nvPr/>
        </p:nvSpPr>
        <p:spPr>
          <a:xfrm>
            <a:off x="8447110" y="2455252"/>
            <a:ext cx="320201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Part III: Challenges &amp; Guidance</a:t>
            </a:r>
          </a:p>
        </p:txBody>
      </p:sp>
      <p:sp>
        <p:nvSpPr>
          <p:cNvPr id="10" name="Rectangle 9">
            <a:extLst>
              <a:ext uri="{FF2B5EF4-FFF2-40B4-BE49-F238E27FC236}">
                <a16:creationId xmlns:a16="http://schemas.microsoft.com/office/drawing/2014/main" id="{51594FB2-E5BF-4D10-9F87-E136D56FE515}"/>
              </a:ext>
            </a:extLst>
          </p:cNvPr>
          <p:cNvSpPr/>
          <p:nvPr/>
        </p:nvSpPr>
        <p:spPr>
          <a:xfrm>
            <a:off x="4727447" y="2455252"/>
            <a:ext cx="330785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Part II: Industry Insider Look</a:t>
            </a:r>
          </a:p>
        </p:txBody>
      </p:sp>
      <p:sp>
        <p:nvSpPr>
          <p:cNvPr id="13" name="Rectangle 12">
            <a:extLst>
              <a:ext uri="{FF2B5EF4-FFF2-40B4-BE49-F238E27FC236}">
                <a16:creationId xmlns:a16="http://schemas.microsoft.com/office/drawing/2014/main" id="{6CFCFE1F-28AB-4F9B-AEE8-D5720C7F8407}"/>
              </a:ext>
            </a:extLst>
          </p:cNvPr>
          <p:cNvSpPr/>
          <p:nvPr/>
        </p:nvSpPr>
        <p:spPr>
          <a:xfrm>
            <a:off x="8211212" y="2236282"/>
            <a:ext cx="3699514" cy="3955629"/>
          </a:xfrm>
          <a:prstGeom prst="rect">
            <a:avLst/>
          </a:prstGeom>
          <a:no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20527F3-052B-4759-B683-E76434C86FF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645299" y="275175"/>
            <a:ext cx="1403112" cy="340660"/>
          </a:xfrm>
          <a:prstGeom prst="rect">
            <a:avLst/>
          </a:prstGeom>
        </p:spPr>
      </p:pic>
      <p:sp>
        <p:nvSpPr>
          <p:cNvPr id="2" name="Rectangle 1">
            <a:extLst>
              <a:ext uri="{FF2B5EF4-FFF2-40B4-BE49-F238E27FC236}">
                <a16:creationId xmlns:a16="http://schemas.microsoft.com/office/drawing/2014/main" id="{CCDE0AA2-3ADD-446D-8915-C64A8B88C852}"/>
              </a:ext>
            </a:extLst>
          </p:cNvPr>
          <p:cNvSpPr/>
          <p:nvPr/>
        </p:nvSpPr>
        <p:spPr>
          <a:xfrm>
            <a:off x="8211213" y="1932207"/>
            <a:ext cx="3699513" cy="309481"/>
          </a:xfrm>
          <a:prstGeom prst="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Third Release!</a:t>
            </a:r>
          </a:p>
        </p:txBody>
      </p:sp>
      <p:sp>
        <p:nvSpPr>
          <p:cNvPr id="24" name="Rectangle 23">
            <a:extLst>
              <a:ext uri="{FF2B5EF4-FFF2-40B4-BE49-F238E27FC236}">
                <a16:creationId xmlns:a16="http://schemas.microsoft.com/office/drawing/2014/main" id="{776A0339-A1D8-4A9F-9A42-454C93383BE6}"/>
              </a:ext>
            </a:extLst>
          </p:cNvPr>
          <p:cNvSpPr/>
          <p:nvPr/>
        </p:nvSpPr>
        <p:spPr>
          <a:xfrm>
            <a:off x="853832" y="4988755"/>
            <a:ext cx="3322241"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This piece equips you with the </a:t>
            </a: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10 key findings </a:t>
            </a: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from the survey. We uncover </a:t>
            </a:r>
            <a:r>
              <a:rPr kumimoji="0" lang="en-US" sz="1400" b="0" i="0" u="none" strike="noStrike" kern="1200" cap="none" spc="0" normalizeH="0" baseline="0" noProof="0">
                <a:ln>
                  <a:noFill/>
                </a:ln>
                <a:solidFill>
                  <a:srgbClr val="1F1A62"/>
                </a:solidFill>
                <a:effectLst/>
                <a:uLnTx/>
                <a:uFillTx/>
                <a:latin typeface="Helvetica" panose="020B0604020202020204" pitchFamily="2" charset="0"/>
                <a:ea typeface="+mn-ea"/>
                <a:cs typeface="Helvetica" panose="020B0604020202020204" pitchFamily="34" charset="0"/>
              </a:rPr>
              <a:t>to what extent marketers are familiar with, </a:t>
            </a:r>
            <a:r>
              <a:rPr kumimoji="0" lang="en-US" sz="14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executing, and investing in ABB as part of their video buying strategies.</a:t>
            </a:r>
            <a:endParaRPr kumimoji="0" lang="en-US" sz="1800" b="0" i="0" u="none" strike="noStrike" kern="1200" cap="none" spc="0" normalizeH="0" baseline="0" noProof="0">
              <a:ln>
                <a:noFill/>
              </a:ln>
              <a:solidFill>
                <a:srgbClr val="FF6699"/>
              </a:solidFill>
              <a:effectLst/>
              <a:uLnTx/>
              <a:uFillTx/>
              <a:latin typeface="Helvetica" panose="020B0604020202020204" pitchFamily="34" charset="0"/>
              <a:ea typeface="+mn-ea"/>
              <a:cs typeface="Helvetica" panose="020B0604020202020204" pitchFamily="34" charset="0"/>
            </a:endParaRPr>
          </a:p>
        </p:txBody>
      </p:sp>
      <p:sp>
        <p:nvSpPr>
          <p:cNvPr id="26" name="Rectangle 25">
            <a:extLst>
              <a:ext uri="{FF2B5EF4-FFF2-40B4-BE49-F238E27FC236}">
                <a16:creationId xmlns:a16="http://schemas.microsoft.com/office/drawing/2014/main" id="{DB9F7C5B-3604-42A7-BF0D-DA6E3EE51D52}"/>
              </a:ext>
            </a:extLst>
          </p:cNvPr>
          <p:cNvSpPr/>
          <p:nvPr/>
        </p:nvSpPr>
        <p:spPr>
          <a:xfrm>
            <a:off x="8346930" y="5031077"/>
            <a:ext cx="3402374"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We identify the </a:t>
            </a:r>
            <a:r>
              <a:rPr kumimoji="0" lang="en-US" sz="1400" b="1"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challenges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mn-cs"/>
              </a:rPr>
              <a:t>brand marketers and agency professionals are facing in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embracing an audience-first mindset and provide </a:t>
            </a:r>
            <a:r>
              <a:rPr kumimoji="0" lang="en-US" sz="1400" b="1"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guidance to help overcome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those obstacles.</a:t>
            </a:r>
            <a:endParaRPr kumimoji="0" lang="en-US" sz="1800" b="0" i="0" u="none" strike="noStrike" kern="1200" cap="none" spc="0" normalizeH="0" baseline="0" noProof="0" dirty="0">
              <a:ln>
                <a:noFill/>
              </a:ln>
              <a:solidFill>
                <a:srgbClr val="FF6699"/>
              </a:solidFill>
              <a:effectLst/>
              <a:uLnTx/>
              <a:uFillTx/>
              <a:latin typeface="Helvetica" panose="020B0604020202020204" pitchFamily="34" charset="0"/>
              <a:ea typeface="+mn-ea"/>
              <a:cs typeface="Helvetica" panose="020B0604020202020204" pitchFamily="34" charset="0"/>
            </a:endParaRPr>
          </a:p>
        </p:txBody>
      </p:sp>
      <p:sp>
        <p:nvSpPr>
          <p:cNvPr id="27" name="Rectangle 26">
            <a:extLst>
              <a:ext uri="{FF2B5EF4-FFF2-40B4-BE49-F238E27FC236}">
                <a16:creationId xmlns:a16="http://schemas.microsoft.com/office/drawing/2014/main" id="{50D13E67-0EFD-4967-98CC-418EB1936D31}"/>
              </a:ext>
            </a:extLst>
          </p:cNvPr>
          <p:cNvSpPr/>
          <p:nvPr/>
        </p:nvSpPr>
        <p:spPr>
          <a:xfrm>
            <a:off x="4668577" y="5034009"/>
            <a:ext cx="342559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An insider’s look at how </a:t>
            </a: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‘large’ and ‘small’ business brand marketers and agency professionals </a:t>
            </a: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are approaching their TV buying strategies.</a:t>
            </a:r>
            <a:endParaRPr kumimoji="0" lang="en-US" sz="1800" b="0" i="0" u="none" strike="noStrike" kern="1200" cap="none" spc="0" normalizeH="0" baseline="0" noProof="0">
              <a:ln>
                <a:noFill/>
              </a:ln>
              <a:solidFill>
                <a:srgbClr val="FF6699"/>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396905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63003" y="366295"/>
            <a:ext cx="121025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Because marketers are mainly getting their information on audience-based buying from them, ad tech platforms have the perception advantage in data quality</a:t>
            </a:r>
          </a:p>
        </p:txBody>
      </p:sp>
      <p:sp>
        <p:nvSpPr>
          <p:cNvPr id="15" name="TextBox 14">
            <a:extLst>
              <a:ext uri="{FF2B5EF4-FFF2-40B4-BE49-F238E27FC236}">
                <a16:creationId xmlns:a16="http://schemas.microsoft.com/office/drawing/2014/main" id="{8A5CDBAD-B494-4B18-89E7-67FBE934F5BA}"/>
              </a:ext>
            </a:extLst>
          </p:cNvPr>
          <p:cNvSpPr txBox="1"/>
          <p:nvPr/>
        </p:nvSpPr>
        <p:spPr>
          <a:xfrm>
            <a:off x="504725" y="6144801"/>
            <a:ext cx="116872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Q190. Now we’d like you to rank the type of media companies in terms of your level of trust for each attribute of their data quality (rank 1). Q185. How satisfied are you with the quality of first-party data from multiscreen TV companies (distributors/programmers) compared with data available from ad tech walled gardens (e.g. Facebook, Google)? (satisfied / very satisfied).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40" name="Chart 39">
            <a:extLst>
              <a:ext uri="{FF2B5EF4-FFF2-40B4-BE49-F238E27FC236}">
                <a16:creationId xmlns:a16="http://schemas.microsoft.com/office/drawing/2014/main" id="{48C0E426-AD8D-4122-BB6E-BD26B5474947}"/>
              </a:ext>
            </a:extLst>
          </p:cNvPr>
          <p:cNvGraphicFramePr/>
          <p:nvPr>
            <p:extLst>
              <p:ext uri="{D42A27DB-BD31-4B8C-83A1-F6EECF244321}">
                <p14:modId xmlns:p14="http://schemas.microsoft.com/office/powerpoint/2010/main" val="27725468"/>
              </p:ext>
            </p:extLst>
          </p:nvPr>
        </p:nvGraphicFramePr>
        <p:xfrm>
          <a:off x="164801" y="5483808"/>
          <a:ext cx="11862399" cy="838255"/>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52">
            <a:extLst>
              <a:ext uri="{FF2B5EF4-FFF2-40B4-BE49-F238E27FC236}">
                <a16:creationId xmlns:a16="http://schemas.microsoft.com/office/drawing/2014/main" id="{DB3BDA0A-60FC-4B4D-92BE-1AD5D97ECD70}"/>
              </a:ext>
            </a:extLst>
          </p:cNvPr>
          <p:cNvSpPr txBox="1"/>
          <p:nvPr/>
        </p:nvSpPr>
        <p:spPr>
          <a:xfrm>
            <a:off x="1057984" y="1787273"/>
            <a:ext cx="10076032"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Trust Level in Data Quality Attributes by Platform</a:t>
            </a:r>
            <a:b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that ranked each #1</a:t>
            </a:r>
          </a:p>
        </p:txBody>
      </p:sp>
      <p:grpSp>
        <p:nvGrpSpPr>
          <p:cNvPr id="3" name="Group 2">
            <a:extLst>
              <a:ext uri="{FF2B5EF4-FFF2-40B4-BE49-F238E27FC236}">
                <a16:creationId xmlns:a16="http://schemas.microsoft.com/office/drawing/2014/main" id="{C3E7E817-BEF7-4F45-A6AC-A56CA38DA61B}"/>
              </a:ext>
            </a:extLst>
          </p:cNvPr>
          <p:cNvGrpSpPr/>
          <p:nvPr/>
        </p:nvGrpSpPr>
        <p:grpSpPr>
          <a:xfrm>
            <a:off x="4739934" y="2284730"/>
            <a:ext cx="2712132" cy="3328150"/>
            <a:chOff x="3290106" y="2284730"/>
            <a:chExt cx="2712132" cy="3328150"/>
          </a:xfrm>
        </p:grpSpPr>
        <p:sp>
          <p:nvSpPr>
            <p:cNvPr id="30" name="Rectangle 29">
              <a:extLst>
                <a:ext uri="{FF2B5EF4-FFF2-40B4-BE49-F238E27FC236}">
                  <a16:creationId xmlns:a16="http://schemas.microsoft.com/office/drawing/2014/main" id="{E4101568-9E78-4FEB-88FA-13A384D1321D}"/>
                </a:ext>
              </a:extLst>
            </p:cNvPr>
            <p:cNvSpPr/>
            <p:nvPr/>
          </p:nvSpPr>
          <p:spPr>
            <a:xfrm>
              <a:off x="3305320" y="2284730"/>
              <a:ext cx="2681704" cy="3328150"/>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2" name="Chart 41">
              <a:extLst>
                <a:ext uri="{FF2B5EF4-FFF2-40B4-BE49-F238E27FC236}">
                  <a16:creationId xmlns:a16="http://schemas.microsoft.com/office/drawing/2014/main" id="{22355393-7215-4E7A-B683-D166DD38D765}"/>
                </a:ext>
              </a:extLst>
            </p:cNvPr>
            <p:cNvGraphicFramePr/>
            <p:nvPr>
              <p:extLst>
                <p:ext uri="{D42A27DB-BD31-4B8C-83A1-F6EECF244321}">
                  <p14:modId xmlns:p14="http://schemas.microsoft.com/office/powerpoint/2010/main" val="497755817"/>
                </p:ext>
              </p:extLst>
            </p:nvPr>
          </p:nvGraphicFramePr>
          <p:xfrm>
            <a:off x="3290106" y="3065881"/>
            <a:ext cx="2712132" cy="2527848"/>
          </p:xfrm>
          <a:graphic>
            <a:graphicData uri="http://schemas.openxmlformats.org/drawingml/2006/chart">
              <c:chart xmlns:c="http://schemas.openxmlformats.org/drawingml/2006/chart" xmlns:r="http://schemas.openxmlformats.org/officeDocument/2006/relationships" r:id="rId4"/>
            </a:graphicData>
          </a:graphic>
        </p:graphicFrame>
        <p:pic>
          <p:nvPicPr>
            <p:cNvPr id="25" name="Picture 24" descr="Icon&#10;&#10;Description automatically generated">
              <a:extLst>
                <a:ext uri="{FF2B5EF4-FFF2-40B4-BE49-F238E27FC236}">
                  <a16:creationId xmlns:a16="http://schemas.microsoft.com/office/drawing/2014/main" id="{957D2C6A-4576-4C49-9328-BE3F8C901D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87101" y="2354413"/>
              <a:ext cx="724905" cy="724905"/>
            </a:xfrm>
            <a:prstGeom prst="rect">
              <a:avLst/>
            </a:prstGeom>
          </p:spPr>
        </p:pic>
      </p:grpSp>
      <p:grpSp>
        <p:nvGrpSpPr>
          <p:cNvPr id="4" name="Group 3">
            <a:extLst>
              <a:ext uri="{FF2B5EF4-FFF2-40B4-BE49-F238E27FC236}">
                <a16:creationId xmlns:a16="http://schemas.microsoft.com/office/drawing/2014/main" id="{88433397-65C8-4DBD-B6DD-02A8586520B0}"/>
              </a:ext>
            </a:extLst>
          </p:cNvPr>
          <p:cNvGrpSpPr/>
          <p:nvPr/>
        </p:nvGrpSpPr>
        <p:grpSpPr>
          <a:xfrm>
            <a:off x="1397899" y="2284730"/>
            <a:ext cx="2712132" cy="3328150"/>
            <a:chOff x="226624" y="2284730"/>
            <a:chExt cx="2712132" cy="3328150"/>
          </a:xfrm>
        </p:grpSpPr>
        <p:sp>
          <p:nvSpPr>
            <p:cNvPr id="13" name="Rectangle 12">
              <a:extLst>
                <a:ext uri="{FF2B5EF4-FFF2-40B4-BE49-F238E27FC236}">
                  <a16:creationId xmlns:a16="http://schemas.microsoft.com/office/drawing/2014/main" id="{B8DC6234-CE0F-46F7-B219-BDEE1E778C8D}"/>
                </a:ext>
              </a:extLst>
            </p:cNvPr>
            <p:cNvSpPr/>
            <p:nvPr/>
          </p:nvSpPr>
          <p:spPr>
            <a:xfrm>
              <a:off x="241838" y="2284730"/>
              <a:ext cx="2681704" cy="3328150"/>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8" name="Chart 27">
              <a:extLst>
                <a:ext uri="{FF2B5EF4-FFF2-40B4-BE49-F238E27FC236}">
                  <a16:creationId xmlns:a16="http://schemas.microsoft.com/office/drawing/2014/main" id="{1AD58A83-4469-4E4C-A909-A27DCD202FF0}"/>
                </a:ext>
              </a:extLst>
            </p:cNvPr>
            <p:cNvGraphicFramePr/>
            <p:nvPr>
              <p:extLst>
                <p:ext uri="{D42A27DB-BD31-4B8C-83A1-F6EECF244321}">
                  <p14:modId xmlns:p14="http://schemas.microsoft.com/office/powerpoint/2010/main" val="2728548896"/>
                </p:ext>
              </p:extLst>
            </p:nvPr>
          </p:nvGraphicFramePr>
          <p:xfrm>
            <a:off x="226624" y="3065881"/>
            <a:ext cx="2712132" cy="2527848"/>
          </p:xfrm>
          <a:graphic>
            <a:graphicData uri="http://schemas.openxmlformats.org/drawingml/2006/chart">
              <c:chart xmlns:c="http://schemas.openxmlformats.org/drawingml/2006/chart" xmlns:r="http://schemas.openxmlformats.org/officeDocument/2006/relationships" r:id="rId6"/>
            </a:graphicData>
          </a:graphic>
        </p:graphicFrame>
        <p:pic>
          <p:nvPicPr>
            <p:cNvPr id="27" name="Picture 26" descr="Icon&#10;&#10;Description automatically generated">
              <a:extLst>
                <a:ext uri="{FF2B5EF4-FFF2-40B4-BE49-F238E27FC236}">
                  <a16:creationId xmlns:a16="http://schemas.microsoft.com/office/drawing/2014/main" id="{A164E98D-A9E9-4EBA-9D01-F5E04C5B13F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20237" y="2346947"/>
              <a:ext cx="724905" cy="724905"/>
            </a:xfrm>
            <a:prstGeom prst="rect">
              <a:avLst/>
            </a:prstGeom>
          </p:spPr>
        </p:pic>
      </p:grpSp>
      <p:grpSp>
        <p:nvGrpSpPr>
          <p:cNvPr id="2" name="Group 1">
            <a:extLst>
              <a:ext uri="{FF2B5EF4-FFF2-40B4-BE49-F238E27FC236}">
                <a16:creationId xmlns:a16="http://schemas.microsoft.com/office/drawing/2014/main" id="{3025AE46-78EB-458B-BDAA-00EF1E5769F1}"/>
              </a:ext>
            </a:extLst>
          </p:cNvPr>
          <p:cNvGrpSpPr/>
          <p:nvPr/>
        </p:nvGrpSpPr>
        <p:grpSpPr>
          <a:xfrm>
            <a:off x="8081969" y="2284730"/>
            <a:ext cx="2712132" cy="3328150"/>
            <a:chOff x="9295078" y="2284730"/>
            <a:chExt cx="2712132" cy="3328150"/>
          </a:xfrm>
        </p:grpSpPr>
        <p:sp>
          <p:nvSpPr>
            <p:cNvPr id="32" name="Rectangle 31">
              <a:extLst>
                <a:ext uri="{FF2B5EF4-FFF2-40B4-BE49-F238E27FC236}">
                  <a16:creationId xmlns:a16="http://schemas.microsoft.com/office/drawing/2014/main" id="{6A6AC34B-7945-4CBD-8D0A-74734A7641FC}"/>
                </a:ext>
              </a:extLst>
            </p:cNvPr>
            <p:cNvSpPr/>
            <p:nvPr/>
          </p:nvSpPr>
          <p:spPr>
            <a:xfrm>
              <a:off x="9310292" y="2284730"/>
              <a:ext cx="2681704" cy="3328150"/>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9" name="Chart 48">
              <a:extLst>
                <a:ext uri="{FF2B5EF4-FFF2-40B4-BE49-F238E27FC236}">
                  <a16:creationId xmlns:a16="http://schemas.microsoft.com/office/drawing/2014/main" id="{0CE851E5-54F0-45D6-A428-CC4D88CA53E3}"/>
                </a:ext>
              </a:extLst>
            </p:cNvPr>
            <p:cNvGraphicFramePr/>
            <p:nvPr>
              <p:extLst>
                <p:ext uri="{D42A27DB-BD31-4B8C-83A1-F6EECF244321}">
                  <p14:modId xmlns:p14="http://schemas.microsoft.com/office/powerpoint/2010/main" val="3618090818"/>
                </p:ext>
              </p:extLst>
            </p:nvPr>
          </p:nvGraphicFramePr>
          <p:xfrm>
            <a:off x="9295078" y="3065881"/>
            <a:ext cx="2712132" cy="2527848"/>
          </p:xfrm>
          <a:graphic>
            <a:graphicData uri="http://schemas.openxmlformats.org/drawingml/2006/chart">
              <c:chart xmlns:c="http://schemas.openxmlformats.org/drawingml/2006/chart" xmlns:r="http://schemas.openxmlformats.org/officeDocument/2006/relationships" r:id="rId8"/>
            </a:graphicData>
          </a:graphic>
        </p:graphicFrame>
        <p:pic>
          <p:nvPicPr>
            <p:cNvPr id="35" name="Picture 34" descr="Icon&#10;&#10;Description automatically generated">
              <a:extLst>
                <a:ext uri="{FF2B5EF4-FFF2-40B4-BE49-F238E27FC236}">
                  <a16:creationId xmlns:a16="http://schemas.microsoft.com/office/drawing/2014/main" id="{4E645E24-A487-4C93-8043-44C3648390B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21641" y="2374539"/>
              <a:ext cx="659005" cy="659005"/>
            </a:xfrm>
            <a:prstGeom prst="rect">
              <a:avLst/>
            </a:prstGeom>
          </p:spPr>
        </p:pic>
      </p:grpSp>
      <p:sp>
        <p:nvSpPr>
          <p:cNvPr id="23" name="Rectangle 22">
            <a:extLst>
              <a:ext uri="{FF2B5EF4-FFF2-40B4-BE49-F238E27FC236}">
                <a16:creationId xmlns:a16="http://schemas.microsoft.com/office/drawing/2014/main" id="{49618941-EC09-4787-A663-947F22EFFE5B}"/>
              </a:ext>
            </a:extLst>
          </p:cNvPr>
          <p:cNvSpPr/>
          <p:nvPr/>
        </p:nvSpPr>
        <p:spPr>
          <a:xfrm>
            <a:off x="237001" y="1186599"/>
            <a:ext cx="11534930"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0"/>
              </a:buBlip>
              <a:tabLst/>
              <a:defRPr/>
            </a:pPr>
            <a:r>
              <a:rPr lang="en-US" sz="1400">
                <a:solidFill>
                  <a:srgbClr val="1B1464"/>
                </a:solidFill>
                <a:latin typeface="Helvetica"/>
                <a:cs typeface="Helvetica"/>
              </a:rPr>
              <a:t>When asked how satisfied they were with the quality of first-party data from multiscreen TV companies compared with data available from ad tech platforms, </a:t>
            </a:r>
            <a:r>
              <a:rPr lang="en-US" sz="1400" b="1">
                <a:solidFill>
                  <a:srgbClr val="1B1464"/>
                </a:solidFill>
                <a:latin typeface="Helvetica"/>
                <a:cs typeface="Helvetica"/>
              </a:rPr>
              <a:t>54%</a:t>
            </a:r>
            <a:r>
              <a:rPr lang="en-US" sz="1400">
                <a:solidFill>
                  <a:srgbClr val="1B1464"/>
                </a:solidFill>
                <a:latin typeface="Helvetica"/>
                <a:cs typeface="Helvetica"/>
              </a:rPr>
              <a:t> of brand marketers said they were satisfied while only </a:t>
            </a:r>
            <a:r>
              <a:rPr lang="en-US" sz="1400" b="1">
                <a:solidFill>
                  <a:srgbClr val="1B1464"/>
                </a:solidFill>
                <a:latin typeface="Helvetica"/>
                <a:cs typeface="Helvetica"/>
              </a:rPr>
              <a:t>33%</a:t>
            </a:r>
            <a:r>
              <a:rPr lang="en-US" sz="1400">
                <a:solidFill>
                  <a:srgbClr val="1B1464"/>
                </a:solidFill>
                <a:latin typeface="Helvetica"/>
                <a:cs typeface="Helvetica"/>
              </a:rPr>
              <a:t> of agency professionals agreed</a:t>
            </a:r>
          </a:p>
        </p:txBody>
      </p:sp>
      <p:sp>
        <p:nvSpPr>
          <p:cNvPr id="29" name="Rectangle 28">
            <a:extLst>
              <a:ext uri="{FF2B5EF4-FFF2-40B4-BE49-F238E27FC236}">
                <a16:creationId xmlns:a16="http://schemas.microsoft.com/office/drawing/2014/main" id="{B84FD4E8-A64E-401E-A0FC-8F3F3E5066C5}"/>
              </a:ext>
            </a:extLst>
          </p:cNvPr>
          <p:cNvSpPr/>
          <p:nvPr/>
        </p:nvSpPr>
        <p:spPr>
          <a:xfrm>
            <a:off x="0" y="0"/>
            <a:ext cx="4278174" cy="297927"/>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latin typeface="Helvetica" panose="020B0403020202020204" pitchFamily="34" charset="0"/>
              </a:rPr>
              <a:t>2 </a:t>
            </a:r>
            <a:r>
              <a:rPr lang="en-US" sz="1400" b="1">
                <a:solidFill>
                  <a:srgbClr val="FFE600"/>
                </a:solidFill>
                <a:latin typeface="Helvetica" panose="020B0403020202020204" pitchFamily="34" charset="0"/>
              </a:rPr>
              <a:t>I</a:t>
            </a:r>
            <a:r>
              <a:rPr lang="en-US" sz="1400" b="1">
                <a:latin typeface="Helvetica" panose="020B0403020202020204" pitchFamily="34" charset="0"/>
              </a:rPr>
              <a:t> Low confidence in TV data and measurement</a:t>
            </a:r>
          </a:p>
        </p:txBody>
      </p:sp>
    </p:spTree>
    <p:extLst>
      <p:ext uri="{BB962C8B-B14F-4D97-AF65-F5344CB8AC3E}">
        <p14:creationId xmlns:p14="http://schemas.microsoft.com/office/powerpoint/2010/main" val="97740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eople walking on a bridge&#10;&#10;Description automatically generated with medium confidence">
            <a:extLst>
              <a:ext uri="{FF2B5EF4-FFF2-40B4-BE49-F238E27FC236}">
                <a16:creationId xmlns:a16="http://schemas.microsoft.com/office/drawing/2014/main" id="{43B25B38-1852-4AD6-91AD-BA792308F69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79815"/>
            <a:ext cx="4721991" cy="3980015"/>
          </a:xfrm>
          <a:prstGeom prst="rect">
            <a:avLst/>
          </a:prstGeom>
        </p:spPr>
      </p:pic>
      <p:sp>
        <p:nvSpPr>
          <p:cNvPr id="17" name="Rectangle 16">
            <a:extLst>
              <a:ext uri="{FF2B5EF4-FFF2-40B4-BE49-F238E27FC236}">
                <a16:creationId xmlns:a16="http://schemas.microsoft.com/office/drawing/2014/main" id="{E8F7C14B-1D28-4544-9724-525D41FA1F74}"/>
              </a:ext>
            </a:extLst>
          </p:cNvPr>
          <p:cNvSpPr/>
          <p:nvPr/>
        </p:nvSpPr>
        <p:spPr>
          <a:xfrm>
            <a:off x="4721992" y="1685013"/>
            <a:ext cx="7470008" cy="398001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132453" y="366942"/>
            <a:ext cx="1200298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However, when it comes to transparency, TV networks and vMVPDs rank highly compared to ad tech even though many marketers rely on ad tech platforms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their education on audience-based buying</a:t>
            </a:r>
          </a:p>
        </p:txBody>
      </p:sp>
      <p:sp>
        <p:nvSpPr>
          <p:cNvPr id="15" name="TextBox 14">
            <a:extLst>
              <a:ext uri="{FF2B5EF4-FFF2-40B4-BE49-F238E27FC236}">
                <a16:creationId xmlns:a16="http://schemas.microsoft.com/office/drawing/2014/main" id="{8A5CDBAD-B494-4B18-89E7-67FBE934F5BA}"/>
              </a:ext>
            </a:extLst>
          </p:cNvPr>
          <p:cNvSpPr txBox="1"/>
          <p:nvPr/>
        </p:nvSpPr>
        <p:spPr>
          <a:xfrm>
            <a:off x="504725" y="6144801"/>
            <a:ext cx="116872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Q190. Now we’d like you to rank the type of media companies in terms of your level of trust for each attribute of their data quality (rank 1). Q185. How satisfied are you with the quality of first-party data from multiscreen TV companies (distributors/programmers) compared with data available from ad tech walled gardens (e.g. Facebook, Google)? (satisfied / very satisfied).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40" name="Chart 39">
            <a:extLst>
              <a:ext uri="{FF2B5EF4-FFF2-40B4-BE49-F238E27FC236}">
                <a16:creationId xmlns:a16="http://schemas.microsoft.com/office/drawing/2014/main" id="{48C0E426-AD8D-4122-BB6E-BD26B5474947}"/>
              </a:ext>
            </a:extLst>
          </p:cNvPr>
          <p:cNvGraphicFramePr/>
          <p:nvPr/>
        </p:nvGraphicFramePr>
        <p:xfrm>
          <a:off x="164801" y="5483808"/>
          <a:ext cx="11862399" cy="838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hart 47">
            <a:extLst>
              <a:ext uri="{FF2B5EF4-FFF2-40B4-BE49-F238E27FC236}">
                <a16:creationId xmlns:a16="http://schemas.microsoft.com/office/drawing/2014/main" id="{D99C9E30-6A70-42C2-9ABD-1E1C89D2DB8B}"/>
              </a:ext>
            </a:extLst>
          </p:cNvPr>
          <p:cNvGraphicFramePr/>
          <p:nvPr>
            <p:extLst>
              <p:ext uri="{D42A27DB-BD31-4B8C-83A1-F6EECF244321}">
                <p14:modId xmlns:p14="http://schemas.microsoft.com/office/powerpoint/2010/main" val="1541294771"/>
              </p:ext>
            </p:extLst>
          </p:nvPr>
        </p:nvGraphicFramePr>
        <p:xfrm>
          <a:off x="5259463" y="2639806"/>
          <a:ext cx="6395067" cy="2771426"/>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2">
            <a:extLst>
              <a:ext uri="{FF2B5EF4-FFF2-40B4-BE49-F238E27FC236}">
                <a16:creationId xmlns:a16="http://schemas.microsoft.com/office/drawing/2014/main" id="{DB3BDA0A-60FC-4B4D-92BE-1AD5D97ECD70}"/>
              </a:ext>
            </a:extLst>
          </p:cNvPr>
          <p:cNvSpPr txBox="1"/>
          <p:nvPr/>
        </p:nvSpPr>
        <p:spPr>
          <a:xfrm>
            <a:off x="5613168" y="1748381"/>
            <a:ext cx="5687657"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Trust Level in Data Quality Attributes by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that ranked each #1</a:t>
            </a:r>
          </a:p>
        </p:txBody>
      </p:sp>
      <p:sp>
        <p:nvSpPr>
          <p:cNvPr id="29" name="Rectangle 28">
            <a:extLst>
              <a:ext uri="{FF2B5EF4-FFF2-40B4-BE49-F238E27FC236}">
                <a16:creationId xmlns:a16="http://schemas.microsoft.com/office/drawing/2014/main" id="{B84FD4E8-A64E-401E-A0FC-8F3F3E5066C5}"/>
              </a:ext>
            </a:extLst>
          </p:cNvPr>
          <p:cNvSpPr/>
          <p:nvPr/>
        </p:nvSpPr>
        <p:spPr>
          <a:xfrm>
            <a:off x="0" y="0"/>
            <a:ext cx="4278174" cy="297927"/>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I</a:t>
            </a: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Low confidence in TV data and measurement</a:t>
            </a:r>
          </a:p>
        </p:txBody>
      </p:sp>
      <p:sp>
        <p:nvSpPr>
          <p:cNvPr id="19" name="TextBox 18">
            <a:extLst>
              <a:ext uri="{FF2B5EF4-FFF2-40B4-BE49-F238E27FC236}">
                <a16:creationId xmlns:a16="http://schemas.microsoft.com/office/drawing/2014/main" id="{AA826173-899C-4F26-93DE-2DC14398D8DA}"/>
              </a:ext>
            </a:extLst>
          </p:cNvPr>
          <p:cNvSpPr txBox="1"/>
          <p:nvPr/>
        </p:nvSpPr>
        <p:spPr>
          <a:xfrm>
            <a:off x="6722323" y="2322057"/>
            <a:ext cx="3469345" cy="307777"/>
          </a:xfrm>
          <a:prstGeom prst="rect">
            <a:avLst/>
          </a:prstGeom>
          <a:noFill/>
        </p:spPr>
        <p:txBody>
          <a:bodyPr wrap="square">
            <a:spAutoFit/>
          </a:bodyPr>
          <a:lstStyle/>
          <a:p>
            <a:pPr algn="ctr" rtl="0">
              <a:defRPr sz="1400" b="1" i="0" u="sng" strike="noStrike" kern="1200" spc="0" baseline="0">
                <a:solidFill>
                  <a:srgbClr val="1B1464"/>
                </a:solidFill>
                <a:latin typeface="Helvetica" panose="020B0403020202020204" pitchFamily="34" charset="0"/>
                <a:ea typeface="+mn-ea"/>
                <a:cs typeface="+mn-cs"/>
              </a:defRPr>
            </a:pPr>
            <a:r>
              <a:rPr lang="en-US" sz="1400" b="1" u="sng"/>
              <a:t>Transparency</a:t>
            </a:r>
          </a:p>
        </p:txBody>
      </p:sp>
    </p:spTree>
    <p:extLst>
      <p:ext uri="{BB962C8B-B14F-4D97-AF65-F5344CB8AC3E}">
        <p14:creationId xmlns:p14="http://schemas.microsoft.com/office/powerpoint/2010/main" val="4015773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12" name="Rectangle 11">
            <a:extLst>
              <a:ext uri="{FF2B5EF4-FFF2-40B4-BE49-F238E27FC236}">
                <a16:creationId xmlns:a16="http://schemas.microsoft.com/office/drawing/2014/main" id="{A2D5CEB5-EBAF-44A2-B4C1-FA64EBF626C3}"/>
              </a:ext>
            </a:extLst>
          </p:cNvPr>
          <p:cNvSpPr/>
          <p:nvPr/>
        </p:nvSpPr>
        <p:spPr>
          <a:xfrm>
            <a:off x="1122590" y="2814112"/>
            <a:ext cx="9946821" cy="2441889"/>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9A96DF21-C8C3-4829-AA47-136E949C10D4}"/>
              </a:ext>
            </a:extLst>
          </p:cNvPr>
          <p:cNvSpPr txBox="1"/>
          <p:nvPr/>
        </p:nvSpPr>
        <p:spPr>
          <a:xfrm>
            <a:off x="1537815" y="3337216"/>
            <a:ext cx="9150506" cy="1323439"/>
          </a:xfrm>
          <a:prstGeom prst="rect">
            <a:avLst/>
          </a:prstGeom>
          <a:noFill/>
        </p:spPr>
        <p:txBody>
          <a:bodyPr wrap="square">
            <a:spAutoFit/>
          </a:bodyPr>
          <a:lstStyle/>
          <a:p>
            <a:pPr algn="ctr"/>
            <a:r>
              <a:rPr lang="en-US" sz="2000">
                <a:solidFill>
                  <a:srgbClr val="1B1464"/>
                </a:solidFill>
                <a:latin typeface="Helvetica" panose="020B0403020202020204" pitchFamily="34" charset="0"/>
              </a:rPr>
              <a:t>For brand marketers and agency professionals alike, </a:t>
            </a:r>
            <a:r>
              <a:rPr lang="en-US" sz="2000" b="1">
                <a:solidFill>
                  <a:srgbClr val="1B1464"/>
                </a:solidFill>
                <a:latin typeface="Helvetica" panose="020B0403020202020204" pitchFamily="34" charset="0"/>
              </a:rPr>
              <a:t>separate teams are often responsible </a:t>
            </a:r>
            <a:r>
              <a:rPr lang="en-US" sz="2000">
                <a:solidFill>
                  <a:srgbClr val="1B1464"/>
                </a:solidFill>
                <a:latin typeface="Helvetica" panose="020B0403020202020204" pitchFamily="34" charset="0"/>
              </a:rPr>
              <a:t>for planning and buying, </a:t>
            </a:r>
            <a:r>
              <a:rPr lang="en-US" sz="2000" b="1">
                <a:solidFill>
                  <a:srgbClr val="1B1464"/>
                </a:solidFill>
                <a:latin typeface="Helvetica" panose="020B0403020202020204" pitchFamily="34" charset="0"/>
              </a:rPr>
              <a:t>which can lead to disconnects </a:t>
            </a:r>
            <a:r>
              <a:rPr lang="en-US" sz="2000">
                <a:solidFill>
                  <a:srgbClr val="1B1464"/>
                </a:solidFill>
                <a:latin typeface="Helvetica" panose="020B0403020202020204" pitchFamily="34" charset="0"/>
              </a:rPr>
              <a:t>in the audience-based TV buying process and inhibit successful implementation of this approach.</a:t>
            </a:r>
          </a:p>
        </p:txBody>
      </p:sp>
      <p:sp>
        <p:nvSpPr>
          <p:cNvPr id="14" name="Rectangle 13">
            <a:extLst>
              <a:ext uri="{FF2B5EF4-FFF2-40B4-BE49-F238E27FC236}">
                <a16:creationId xmlns:a16="http://schemas.microsoft.com/office/drawing/2014/main" id="{1A7BA5FB-E080-40C2-8ACB-C46BCCD8C690}"/>
              </a:ext>
            </a:extLst>
          </p:cNvPr>
          <p:cNvSpPr/>
          <p:nvPr/>
        </p:nvSpPr>
        <p:spPr>
          <a:xfrm>
            <a:off x="1138967" y="1601999"/>
            <a:ext cx="9946821" cy="964311"/>
          </a:xfrm>
          <a:prstGeom prst="rect">
            <a:avLst/>
          </a:prstGeom>
          <a:solidFill>
            <a:srgbClr val="ED3C8D"/>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B7CCEB38-F1B0-4279-B05B-B3719E79B388}"/>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E600"/>
                </a:solidFill>
                <a:effectLst/>
                <a:uLnTx/>
                <a:uFillTx/>
                <a:latin typeface="Helvetica" pitchFamily="2" charset="0"/>
                <a:ea typeface="+mn-ea"/>
                <a:cs typeface="+mn-cs"/>
              </a:rPr>
              <a:t>3</a:t>
            </a:r>
          </a:p>
        </p:txBody>
      </p:sp>
      <p:sp>
        <p:nvSpPr>
          <p:cNvPr id="16" name="Rectangle 15">
            <a:extLst>
              <a:ext uri="{FF2B5EF4-FFF2-40B4-BE49-F238E27FC236}">
                <a16:creationId xmlns:a16="http://schemas.microsoft.com/office/drawing/2014/main" id="{E58E73AE-388E-42EA-B725-75D5358C0F9B}"/>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8F8F8"/>
                </a:solidFill>
                <a:effectLst/>
                <a:uLnTx/>
                <a:uFillTx/>
                <a:latin typeface="Helvetica" pitchFamily="2" charset="0"/>
                <a:ea typeface="+mn-ea"/>
                <a:cs typeface="+mn-cs"/>
              </a:rPr>
              <a:t>Disconnects created by organizational silos</a:t>
            </a:r>
          </a:p>
        </p:txBody>
      </p:sp>
      <p:cxnSp>
        <p:nvCxnSpPr>
          <p:cNvPr id="17" name="Straight Connector 16">
            <a:extLst>
              <a:ext uri="{FF2B5EF4-FFF2-40B4-BE49-F238E27FC236}">
                <a16:creationId xmlns:a16="http://schemas.microsoft.com/office/drawing/2014/main" id="{B707A7ED-EA32-4A65-BEFD-810357CDF191}"/>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670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BF2E5-EF65-4585-86E2-F8C76946BC6E}"/>
              </a:ext>
            </a:extLst>
          </p:cNvPr>
          <p:cNvSpPr/>
          <p:nvPr/>
        </p:nvSpPr>
        <p:spPr>
          <a:xfrm>
            <a:off x="4721992" y="1685013"/>
            <a:ext cx="7470008" cy="398001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90489" y="337898"/>
            <a:ext cx="12044948"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Often,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multiscreen video campaigns are </a:t>
            </a:r>
            <a:r>
              <a:rPr lang="en-US" sz="2600" b="1">
                <a:solidFill>
                  <a:srgbClr val="1B1464"/>
                </a:solidFill>
                <a:latin typeface="Helvetica" panose="020B0604020202020204" pitchFamily="34" charset="0"/>
                <a:cs typeface="Helvetica" panose="020B0604020202020204" pitchFamily="34" charset="0"/>
              </a:rPr>
              <a:t>planned and bought</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by different teams within an organization, or across separate organizations, which can inhibit investment in audience-based TV buying</a:t>
            </a:r>
          </a:p>
        </p:txBody>
      </p:sp>
      <p:sp>
        <p:nvSpPr>
          <p:cNvPr id="14" name="TextBox 13">
            <a:extLst>
              <a:ext uri="{FF2B5EF4-FFF2-40B4-BE49-F238E27FC236}">
                <a16:creationId xmlns:a16="http://schemas.microsoft.com/office/drawing/2014/main" id="{4865A868-75D4-4EB0-B65D-700D62307CD7}"/>
              </a:ext>
            </a:extLst>
          </p:cNvPr>
          <p:cNvSpPr txBox="1"/>
          <p:nvPr/>
        </p:nvSpPr>
        <p:spPr>
          <a:xfrm>
            <a:off x="4721991" y="1695231"/>
            <a:ext cx="7470008"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does your organization approach planning &amp; buying video?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OTT, digital video)</a:t>
            </a:r>
            <a:b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8A5CDBAD-B494-4B18-89E7-67FBE934F5BA}"/>
              </a:ext>
            </a:extLst>
          </p:cNvPr>
          <p:cNvSpPr txBox="1"/>
          <p:nvPr/>
        </p:nvSpPr>
        <p:spPr>
          <a:xfrm>
            <a:off x="456264" y="6028042"/>
            <a:ext cx="116571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Agency Professionals = respondents who work for an advertising agency (i.e., full service, creative, media, etc.). Q1. Which of the following best describes how your organization approaches planning and buying (TV, OTT, digital video)? Q125. What are the top 5 factors inhibiting you from greater investment into audience-based buying for TV advertising?</a:t>
            </a:r>
            <a:r>
              <a:rPr lang="en-US" sz="700">
                <a:solidFill>
                  <a:srgbClr val="1F1A62"/>
                </a:solidFill>
                <a:latin typeface="Helvetica" panose="020B0604020202020204" pitchFamily="34" charset="0"/>
                <a:cs typeface="Helvetica" panose="020B0604020202020204" pitchFamily="34" charset="0"/>
              </a:rPr>
              <a:t> (rank 1-3); *Reflects unduplicated reach among respondents who answered ‘Our agency’s organizational silos’ and ‘My company’s/client’s organizational silos’.</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1" name="Rectangle 20">
            <a:extLst>
              <a:ext uri="{FF2B5EF4-FFF2-40B4-BE49-F238E27FC236}">
                <a16:creationId xmlns:a16="http://schemas.microsoft.com/office/drawing/2014/main" id="{980E41C1-AA83-4BE2-9179-2EE35941F14F}"/>
              </a:ext>
            </a:extLst>
          </p:cNvPr>
          <p:cNvSpPr/>
          <p:nvPr/>
        </p:nvSpPr>
        <p:spPr>
          <a:xfrm>
            <a:off x="0" y="1679815"/>
            <a:ext cx="4721992"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DF6B398-4B4A-49FA-BEE2-221A124ECD3A}"/>
              </a:ext>
            </a:extLst>
          </p:cNvPr>
          <p:cNvSpPr/>
          <p:nvPr/>
        </p:nvSpPr>
        <p:spPr>
          <a:xfrm>
            <a:off x="595129" y="3151271"/>
            <a:ext cx="3531736"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29% </a:t>
            </a:r>
            <a:r>
              <a:rPr kumimoji="0" lang="en-US" sz="5400" b="1" i="0" u="none" strike="noStrike" kern="1200" cap="none" spc="0" normalizeH="0" baseline="0" noProof="0">
                <a:ln w="13462">
                  <a:solidFill>
                    <a:prstClr val="black"/>
                  </a:solidFill>
                  <a:prstDash val="solid"/>
                </a:ln>
                <a:solidFill>
                  <a:srgbClr val="F8F8F8"/>
                </a:solidFill>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21%</a:t>
            </a:r>
          </a:p>
        </p:txBody>
      </p:sp>
      <p:sp>
        <p:nvSpPr>
          <p:cNvPr id="23" name="TextBox 22">
            <a:extLst>
              <a:ext uri="{FF2B5EF4-FFF2-40B4-BE49-F238E27FC236}">
                <a16:creationId xmlns:a16="http://schemas.microsoft.com/office/drawing/2014/main" id="{6C9F4817-EDA8-4F1D-AD54-57F293196062}"/>
              </a:ext>
            </a:extLst>
          </p:cNvPr>
          <p:cNvSpPr txBox="1"/>
          <p:nvPr/>
        </p:nvSpPr>
        <p:spPr>
          <a:xfrm>
            <a:off x="0" y="2200901"/>
            <a:ext cx="4721992" cy="738664"/>
          </a:xfrm>
          <a:prstGeom prst="rect">
            <a:avLst/>
          </a:prstGeom>
          <a:noFill/>
        </p:spPr>
        <p:txBody>
          <a:bodyPr wrap="square">
            <a:spAutoFit/>
          </a:bodyPr>
          <a:lstStyle/>
          <a:p>
            <a:pPr algn="ctr"/>
            <a:r>
              <a:rPr lang="en-US" sz="1400" b="1">
                <a:solidFill>
                  <a:srgbClr val="F8F8F8"/>
                </a:solidFill>
                <a:latin typeface="Helvetica"/>
                <a:cs typeface="Helvetica"/>
              </a:rPr>
              <a:t>% of respondents who answered ‘organizational silos’ as a </a:t>
            </a:r>
            <a:r>
              <a:rPr lang="en-US" sz="1400" b="1" u="sng">
                <a:solidFill>
                  <a:srgbClr val="F8F8F8"/>
                </a:solidFill>
                <a:latin typeface="Helvetica"/>
                <a:cs typeface="Helvetica"/>
              </a:rPr>
              <a:t>top three factor</a:t>
            </a:r>
            <a:r>
              <a:rPr lang="en-US" sz="1400" b="1">
                <a:solidFill>
                  <a:srgbClr val="F8F8F8"/>
                </a:solidFill>
                <a:latin typeface="Helvetica"/>
                <a:cs typeface="Helvetica"/>
              </a:rPr>
              <a:t> inhibiting them from greater investment into ABB for TV advertising*</a:t>
            </a:r>
            <a:endParaRPr lang="en-US" sz="1400" b="1">
              <a:solidFill>
                <a:srgbClr val="F8F8F8"/>
              </a:solidFill>
            </a:endParaRPr>
          </a:p>
        </p:txBody>
      </p:sp>
      <p:grpSp>
        <p:nvGrpSpPr>
          <p:cNvPr id="24" name="Group 23">
            <a:extLst>
              <a:ext uri="{FF2B5EF4-FFF2-40B4-BE49-F238E27FC236}">
                <a16:creationId xmlns:a16="http://schemas.microsoft.com/office/drawing/2014/main" id="{19F426E3-30CC-4D9D-A899-9EB9DB4240B9}"/>
              </a:ext>
            </a:extLst>
          </p:cNvPr>
          <p:cNvGrpSpPr/>
          <p:nvPr/>
        </p:nvGrpSpPr>
        <p:grpSpPr>
          <a:xfrm>
            <a:off x="543077" y="4385555"/>
            <a:ext cx="3635839" cy="276999"/>
            <a:chOff x="5089870" y="5028543"/>
            <a:chExt cx="3635839" cy="276999"/>
          </a:xfrm>
        </p:grpSpPr>
        <p:sp>
          <p:nvSpPr>
            <p:cNvPr id="25" name="Rectangle 24">
              <a:extLst>
                <a:ext uri="{FF2B5EF4-FFF2-40B4-BE49-F238E27FC236}">
                  <a16:creationId xmlns:a16="http://schemas.microsoft.com/office/drawing/2014/main" id="{ED0923EF-D5E4-4408-B3FF-1CD8413FC772}"/>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6" name="TextBox 25">
              <a:extLst>
                <a:ext uri="{FF2B5EF4-FFF2-40B4-BE49-F238E27FC236}">
                  <a16:creationId xmlns:a16="http://schemas.microsoft.com/office/drawing/2014/main" id="{462E495E-8D28-453F-AD74-B6D0FCDFDE4B}"/>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Brand Marketers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7" name="Rectangle 26">
              <a:extLst>
                <a:ext uri="{FF2B5EF4-FFF2-40B4-BE49-F238E27FC236}">
                  <a16:creationId xmlns:a16="http://schemas.microsoft.com/office/drawing/2014/main" id="{C5B0CC1F-40FC-44A0-9D99-17129E7972ED}"/>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9" name="TextBox 28">
              <a:extLst>
                <a:ext uri="{FF2B5EF4-FFF2-40B4-BE49-F238E27FC236}">
                  <a16:creationId xmlns:a16="http://schemas.microsoft.com/office/drawing/2014/main" id="{D5DF4131-ABCD-4FF9-8CEB-57452ECC4FF4}"/>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Agency Professionals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grpSp>
      <p:graphicFrame>
        <p:nvGraphicFramePr>
          <p:cNvPr id="30" name="Chart 29">
            <a:extLst>
              <a:ext uri="{FF2B5EF4-FFF2-40B4-BE49-F238E27FC236}">
                <a16:creationId xmlns:a16="http://schemas.microsoft.com/office/drawing/2014/main" id="{D94FCDA1-48A4-4D58-8DE2-EF5C2886A159}"/>
              </a:ext>
            </a:extLst>
          </p:cNvPr>
          <p:cNvGraphicFramePr/>
          <p:nvPr>
            <p:extLst>
              <p:ext uri="{D42A27DB-BD31-4B8C-83A1-F6EECF244321}">
                <p14:modId xmlns:p14="http://schemas.microsoft.com/office/powerpoint/2010/main" val="1418532891"/>
              </p:ext>
            </p:extLst>
          </p:nvPr>
        </p:nvGraphicFramePr>
        <p:xfrm>
          <a:off x="5099286" y="2708256"/>
          <a:ext cx="3147355" cy="1987853"/>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88C0A8DA-8CCA-4DF7-B8F9-7E87AD85FBCE}"/>
              </a:ext>
            </a:extLst>
          </p:cNvPr>
          <p:cNvSpPr txBox="1"/>
          <p:nvPr/>
        </p:nvSpPr>
        <p:spPr>
          <a:xfrm>
            <a:off x="5509734" y="2224811"/>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p>
        </p:txBody>
      </p:sp>
      <p:sp>
        <p:nvSpPr>
          <p:cNvPr id="38" name="TextBox 37">
            <a:extLst>
              <a:ext uri="{FF2B5EF4-FFF2-40B4-BE49-F238E27FC236}">
                <a16:creationId xmlns:a16="http://schemas.microsoft.com/office/drawing/2014/main" id="{DB27AB52-1187-4DA1-85C9-CBF472564E3E}"/>
              </a:ext>
            </a:extLst>
          </p:cNvPr>
          <p:cNvSpPr txBox="1"/>
          <p:nvPr/>
        </p:nvSpPr>
        <p:spPr>
          <a:xfrm>
            <a:off x="9077799" y="2224811"/>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p>
        </p:txBody>
      </p:sp>
      <p:graphicFrame>
        <p:nvGraphicFramePr>
          <p:cNvPr id="39" name="Chart 38">
            <a:extLst>
              <a:ext uri="{FF2B5EF4-FFF2-40B4-BE49-F238E27FC236}">
                <a16:creationId xmlns:a16="http://schemas.microsoft.com/office/drawing/2014/main" id="{5BD3F20F-7827-4A46-B783-0A60B688B326}"/>
              </a:ext>
            </a:extLst>
          </p:cNvPr>
          <p:cNvGraphicFramePr/>
          <p:nvPr>
            <p:extLst>
              <p:ext uri="{D42A27DB-BD31-4B8C-83A1-F6EECF244321}">
                <p14:modId xmlns:p14="http://schemas.microsoft.com/office/powerpoint/2010/main" val="126524703"/>
              </p:ext>
            </p:extLst>
          </p:nvPr>
        </p:nvGraphicFramePr>
        <p:xfrm>
          <a:off x="8667351" y="2708256"/>
          <a:ext cx="3147355" cy="1987853"/>
        </p:xfrm>
        <a:graphic>
          <a:graphicData uri="http://schemas.openxmlformats.org/drawingml/2006/chart">
            <c:chart xmlns:c="http://schemas.openxmlformats.org/drawingml/2006/chart" xmlns:r="http://schemas.openxmlformats.org/officeDocument/2006/relationships" r:id="rId4"/>
          </a:graphicData>
        </a:graphic>
      </p:graphicFrame>
      <p:grpSp>
        <p:nvGrpSpPr>
          <p:cNvPr id="47" name="Group 46">
            <a:extLst>
              <a:ext uri="{FF2B5EF4-FFF2-40B4-BE49-F238E27FC236}">
                <a16:creationId xmlns:a16="http://schemas.microsoft.com/office/drawing/2014/main" id="{9F062DC5-5749-4C27-A203-FE134EBF082F}"/>
              </a:ext>
            </a:extLst>
          </p:cNvPr>
          <p:cNvGrpSpPr/>
          <p:nvPr/>
        </p:nvGrpSpPr>
        <p:grpSpPr>
          <a:xfrm>
            <a:off x="4915396" y="4816996"/>
            <a:ext cx="2097046" cy="828105"/>
            <a:chOff x="5006836" y="4735716"/>
            <a:chExt cx="2097046" cy="828105"/>
          </a:xfrm>
        </p:grpSpPr>
        <p:sp>
          <p:nvSpPr>
            <p:cNvPr id="36" name="TextBox 35">
              <a:extLst>
                <a:ext uri="{FF2B5EF4-FFF2-40B4-BE49-F238E27FC236}">
                  <a16:creationId xmlns:a16="http://schemas.microsoft.com/office/drawing/2014/main" id="{8C896129-BC54-4B7E-9BEC-DDEAF7AC0B7F}"/>
                </a:ext>
              </a:extLst>
            </p:cNvPr>
            <p:cNvSpPr txBox="1"/>
            <p:nvPr/>
          </p:nvSpPr>
          <p:spPr>
            <a:xfrm>
              <a:off x="5006836" y="4963657"/>
              <a:ext cx="2097046"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Calibri" panose="020F0502020204030204" pitchFamily="34" charset="0"/>
                  <a:cs typeface="+mn-cs"/>
                </a:rPr>
                <a:t>Linear TV and digital video are planned and </a:t>
              </a:r>
              <a:r>
                <a:rPr kumimoji="0" lang="en-US" sz="1100" b="1" i="0" u="sng" strike="noStrike" kern="1200" cap="none" spc="0" normalizeH="0" baseline="0" noProof="0">
                  <a:ln>
                    <a:noFill/>
                  </a:ln>
                  <a:solidFill>
                    <a:srgbClr val="1F1A62"/>
                  </a:solidFill>
                  <a:effectLst/>
                  <a:uLnTx/>
                  <a:uFillTx/>
                  <a:latin typeface="Helvetica" panose="020B0403020202020204" pitchFamily="34" charset="0"/>
                  <a:ea typeface="Calibri" panose="020F0502020204030204" pitchFamily="34" charset="0"/>
                  <a:cs typeface="+mn-cs"/>
                </a:rPr>
                <a:t>bought together</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Calibri" panose="020F0502020204030204" pitchFamily="34" charset="0"/>
                  <a:cs typeface="+mn-cs"/>
                </a:rPr>
                <a:t> </a:t>
              </a: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Calibri" panose="020F0502020204030204" pitchFamily="34" charset="0"/>
                  <a:cs typeface="+mn-cs"/>
                </a:rPr>
                <a:t>through the same team</a:t>
              </a:r>
              <a:endParaRPr kumimoji="0" lang="en-US" sz="11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0030236-8915-4F59-96B4-8D309AB8E6E1}"/>
                </a:ext>
              </a:extLst>
            </p:cNvPr>
            <p:cNvSpPr/>
            <p:nvPr/>
          </p:nvSpPr>
          <p:spPr>
            <a:xfrm>
              <a:off x="5939552" y="4735716"/>
              <a:ext cx="231615" cy="207467"/>
            </a:xfrm>
            <a:prstGeom prst="rect">
              <a:avLst/>
            </a:prstGeom>
            <a:solidFill>
              <a:srgbClr val="1B1464"/>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grpSp>
      <p:grpSp>
        <p:nvGrpSpPr>
          <p:cNvPr id="48" name="Group 47">
            <a:extLst>
              <a:ext uri="{FF2B5EF4-FFF2-40B4-BE49-F238E27FC236}">
                <a16:creationId xmlns:a16="http://schemas.microsoft.com/office/drawing/2014/main" id="{75DF09B2-B0A8-467D-9FB4-590C908CC88D}"/>
              </a:ext>
            </a:extLst>
          </p:cNvPr>
          <p:cNvGrpSpPr/>
          <p:nvPr/>
        </p:nvGrpSpPr>
        <p:grpSpPr>
          <a:xfrm>
            <a:off x="7169709" y="4816996"/>
            <a:ext cx="2306751" cy="828105"/>
            <a:chOff x="7388776" y="4735716"/>
            <a:chExt cx="2306751" cy="828105"/>
          </a:xfrm>
        </p:grpSpPr>
        <p:sp>
          <p:nvSpPr>
            <p:cNvPr id="40" name="TextBox 39">
              <a:extLst>
                <a:ext uri="{FF2B5EF4-FFF2-40B4-BE49-F238E27FC236}">
                  <a16:creationId xmlns:a16="http://schemas.microsoft.com/office/drawing/2014/main" id="{57A1B9D2-14C9-4E6B-A956-A78BC66D6A8C}"/>
                </a:ext>
              </a:extLst>
            </p:cNvPr>
            <p:cNvSpPr txBox="1"/>
            <p:nvPr/>
          </p:nvSpPr>
          <p:spPr>
            <a:xfrm>
              <a:off x="7388776" y="4963657"/>
              <a:ext cx="2306751"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Linear TV and digital video are </a:t>
              </a: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planned and bought separately</a:t>
              </a: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within one organization</a:t>
              </a:r>
            </a:p>
          </p:txBody>
        </p:sp>
        <p:sp>
          <p:nvSpPr>
            <p:cNvPr id="44" name="Rectangle 43">
              <a:extLst>
                <a:ext uri="{FF2B5EF4-FFF2-40B4-BE49-F238E27FC236}">
                  <a16:creationId xmlns:a16="http://schemas.microsoft.com/office/drawing/2014/main" id="{65C9A9FD-05C5-4359-88F7-94E91E4EA49A}"/>
                </a:ext>
              </a:extLst>
            </p:cNvPr>
            <p:cNvSpPr/>
            <p:nvPr/>
          </p:nvSpPr>
          <p:spPr>
            <a:xfrm>
              <a:off x="8426344" y="4735716"/>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grpSp>
      <p:grpSp>
        <p:nvGrpSpPr>
          <p:cNvPr id="49" name="Group 48">
            <a:extLst>
              <a:ext uri="{FF2B5EF4-FFF2-40B4-BE49-F238E27FC236}">
                <a16:creationId xmlns:a16="http://schemas.microsoft.com/office/drawing/2014/main" id="{9A2C3A3B-24C0-47DC-9F96-9DC9F9723A86}"/>
              </a:ext>
            </a:extLst>
          </p:cNvPr>
          <p:cNvGrpSpPr/>
          <p:nvPr/>
        </p:nvGrpSpPr>
        <p:grpSpPr>
          <a:xfrm>
            <a:off x="9633728" y="4816996"/>
            <a:ext cx="2369857" cy="788725"/>
            <a:chOff x="9725168" y="4735716"/>
            <a:chExt cx="2369857" cy="788725"/>
          </a:xfrm>
        </p:grpSpPr>
        <p:sp>
          <p:nvSpPr>
            <p:cNvPr id="42" name="TextBox 41">
              <a:extLst>
                <a:ext uri="{FF2B5EF4-FFF2-40B4-BE49-F238E27FC236}">
                  <a16:creationId xmlns:a16="http://schemas.microsoft.com/office/drawing/2014/main" id="{F7803E1C-1C72-415B-B7A5-F61DE083DB36}"/>
                </a:ext>
              </a:extLst>
            </p:cNvPr>
            <p:cNvSpPr txBox="1"/>
            <p:nvPr/>
          </p:nvSpPr>
          <p:spPr>
            <a:xfrm>
              <a:off x="9725168" y="4963657"/>
              <a:ext cx="2369857" cy="5607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Planning / strategy and buying are </a:t>
              </a: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done by separate organizations </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(or agencies)</a:t>
              </a:r>
            </a:p>
          </p:txBody>
        </p:sp>
        <p:sp>
          <p:nvSpPr>
            <p:cNvPr id="45" name="Rectangle 44">
              <a:extLst>
                <a:ext uri="{FF2B5EF4-FFF2-40B4-BE49-F238E27FC236}">
                  <a16:creationId xmlns:a16="http://schemas.microsoft.com/office/drawing/2014/main" id="{F3165020-3431-42EE-BE8B-6232A08EF0A9}"/>
                </a:ext>
              </a:extLst>
            </p:cNvPr>
            <p:cNvSpPr/>
            <p:nvPr/>
          </p:nvSpPr>
          <p:spPr>
            <a:xfrm>
              <a:off x="10794289" y="4735716"/>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grpSp>
      <p:sp>
        <p:nvSpPr>
          <p:cNvPr id="33" name="Rectangle 32">
            <a:extLst>
              <a:ext uri="{FF2B5EF4-FFF2-40B4-BE49-F238E27FC236}">
                <a16:creationId xmlns:a16="http://schemas.microsoft.com/office/drawing/2014/main" id="{925697E7-852A-4DF6-8491-B2C5851A239D}"/>
              </a:ext>
            </a:extLst>
          </p:cNvPr>
          <p:cNvSpPr/>
          <p:nvPr/>
        </p:nvSpPr>
        <p:spPr>
          <a:xfrm>
            <a:off x="0" y="0"/>
            <a:ext cx="4278173" cy="297927"/>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latin typeface="Helvetica" panose="020B0403020202020204" pitchFamily="34" charset="0"/>
              </a:rPr>
              <a:t>3 </a:t>
            </a:r>
            <a:r>
              <a:rPr lang="en-US" sz="1400" b="1">
                <a:solidFill>
                  <a:srgbClr val="FFE600"/>
                </a:solidFill>
                <a:latin typeface="Helvetica" panose="020B0403020202020204" pitchFamily="34" charset="0"/>
              </a:rPr>
              <a:t>I</a:t>
            </a:r>
            <a:r>
              <a:rPr lang="en-US" sz="1400" b="1">
                <a:latin typeface="Helvetica" panose="020B0403020202020204" pitchFamily="34" charset="0"/>
              </a:rPr>
              <a:t> Disconnects created by organizational silos</a:t>
            </a:r>
          </a:p>
        </p:txBody>
      </p:sp>
    </p:spTree>
    <p:extLst>
      <p:ext uri="{BB962C8B-B14F-4D97-AF65-F5344CB8AC3E}">
        <p14:creationId xmlns:p14="http://schemas.microsoft.com/office/powerpoint/2010/main" val="286474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8661667-AE82-47EE-A2ED-E0F1980B4139}"/>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6B755E6-B103-4B41-AEF3-85BE70D3DB2C}"/>
              </a:ext>
            </a:extLst>
          </p:cNvPr>
          <p:cNvSpPr/>
          <p:nvPr/>
        </p:nvSpPr>
        <p:spPr>
          <a:xfrm>
            <a:off x="2696066" y="5727086"/>
            <a:ext cx="6815574" cy="534153"/>
          </a:xfrm>
          <a:prstGeom prst="rect">
            <a:avLst/>
          </a:prstGeom>
          <a:solidFill>
            <a:srgbClr val="4EBEA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F3F8D380-B972-4DB5-8FF7-2AB113F8777C}"/>
              </a:ext>
            </a:extLst>
          </p:cNvPr>
          <p:cNvGraphicFramePr/>
          <p:nvPr>
            <p:extLst>
              <p:ext uri="{D42A27DB-BD31-4B8C-83A1-F6EECF244321}">
                <p14:modId xmlns:p14="http://schemas.microsoft.com/office/powerpoint/2010/main" val="2309692946"/>
              </p:ext>
            </p:extLst>
          </p:nvPr>
        </p:nvGraphicFramePr>
        <p:xfrm>
          <a:off x="-74382" y="2233232"/>
          <a:ext cx="6139801" cy="3276462"/>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a:extLst>
              <a:ext uri="{FF2B5EF4-FFF2-40B4-BE49-F238E27FC236}">
                <a16:creationId xmlns:a16="http://schemas.microsoft.com/office/drawing/2014/main" id="{DF3F933C-B7DD-4B36-8DF4-552B5E1F49DC}"/>
              </a:ext>
            </a:extLst>
          </p:cNvPr>
          <p:cNvCxnSpPr>
            <a:cxnSpLocks/>
          </p:cNvCxnSpPr>
          <p:nvPr/>
        </p:nvCxnSpPr>
        <p:spPr>
          <a:xfrm>
            <a:off x="6096001" y="2277025"/>
            <a:ext cx="0" cy="3450062"/>
          </a:xfrm>
          <a:prstGeom prst="line">
            <a:avLst/>
          </a:prstGeom>
          <a:ln>
            <a:solidFill>
              <a:srgbClr val="4EBEA4"/>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F1C06D9C-FCA9-4B80-A6B7-EDC550990B3E}"/>
              </a:ext>
            </a:extLst>
          </p:cNvPr>
          <p:cNvGraphicFramePr/>
          <p:nvPr>
            <p:extLst>
              <p:ext uri="{D42A27DB-BD31-4B8C-83A1-F6EECF244321}">
                <p14:modId xmlns:p14="http://schemas.microsoft.com/office/powerpoint/2010/main" val="4050476748"/>
              </p:ext>
            </p:extLst>
          </p:nvPr>
        </p:nvGraphicFramePr>
        <p:xfrm>
          <a:off x="6126582" y="2233232"/>
          <a:ext cx="6139801" cy="32764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C968C775-C432-48B0-B997-F3DB7AF29A85}"/>
              </a:ext>
            </a:extLst>
          </p:cNvPr>
          <p:cNvSpPr txBox="1"/>
          <p:nvPr/>
        </p:nvSpPr>
        <p:spPr>
          <a:xfrm>
            <a:off x="2315881" y="1741906"/>
            <a:ext cx="7560238" cy="492443"/>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What best describes your organization’s video investment approach?</a:t>
            </a:r>
            <a:b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of respondents</a:t>
            </a:r>
          </a:p>
        </p:txBody>
      </p:sp>
      <p:sp>
        <p:nvSpPr>
          <p:cNvPr id="30" name="TextBox 29">
            <a:extLst>
              <a:ext uri="{FF2B5EF4-FFF2-40B4-BE49-F238E27FC236}">
                <a16:creationId xmlns:a16="http://schemas.microsoft.com/office/drawing/2014/main" id="{BC3ECA0D-4427-418D-8704-28EFC0278EF3}"/>
              </a:ext>
            </a:extLst>
          </p:cNvPr>
          <p:cNvSpPr txBox="1"/>
          <p:nvPr/>
        </p:nvSpPr>
        <p:spPr>
          <a:xfrm>
            <a:off x="484407" y="6242386"/>
            <a:ext cx="117087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Q5. Which of the following best describes your organization’s video investment approach?</a:t>
            </a:r>
          </a:p>
        </p:txBody>
      </p:sp>
      <p:sp>
        <p:nvSpPr>
          <p:cNvPr id="32" name="TextBox 31">
            <a:extLst>
              <a:ext uri="{FF2B5EF4-FFF2-40B4-BE49-F238E27FC236}">
                <a16:creationId xmlns:a16="http://schemas.microsoft.com/office/drawing/2014/main" id="{C3882496-C09C-44CE-9192-A44CB5198251}"/>
              </a:ext>
            </a:extLst>
          </p:cNvPr>
          <p:cNvSpPr txBox="1"/>
          <p:nvPr/>
        </p:nvSpPr>
        <p:spPr>
          <a:xfrm>
            <a:off x="101703" y="269235"/>
            <a:ext cx="1117111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As a result of</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these organizational silos, there are disconnects in the budgeting process as almost one-third say their linear TV and digital video is allocated from separate funds </a:t>
            </a:r>
          </a:p>
        </p:txBody>
      </p:sp>
      <p:sp>
        <p:nvSpPr>
          <p:cNvPr id="9" name="TextBox 8">
            <a:extLst>
              <a:ext uri="{FF2B5EF4-FFF2-40B4-BE49-F238E27FC236}">
                <a16:creationId xmlns:a16="http://schemas.microsoft.com/office/drawing/2014/main" id="{ED691C65-F8C3-468B-A5F4-780D264D7EE7}"/>
              </a:ext>
            </a:extLst>
          </p:cNvPr>
          <p:cNvSpPr txBox="1"/>
          <p:nvPr/>
        </p:nvSpPr>
        <p:spPr>
          <a:xfrm>
            <a:off x="1947762" y="2335904"/>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p>
        </p:txBody>
      </p:sp>
      <p:sp>
        <p:nvSpPr>
          <p:cNvPr id="35" name="TextBox 34">
            <a:extLst>
              <a:ext uri="{FF2B5EF4-FFF2-40B4-BE49-F238E27FC236}">
                <a16:creationId xmlns:a16="http://schemas.microsoft.com/office/drawing/2014/main" id="{7DDD6DEC-5AA1-4365-B9C4-6658A5F10C85}"/>
              </a:ext>
            </a:extLst>
          </p:cNvPr>
          <p:cNvSpPr txBox="1"/>
          <p:nvPr/>
        </p:nvSpPr>
        <p:spPr>
          <a:xfrm>
            <a:off x="7917778" y="2335904"/>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p>
        </p:txBody>
      </p:sp>
      <p:grpSp>
        <p:nvGrpSpPr>
          <p:cNvPr id="3" name="Group 2">
            <a:extLst>
              <a:ext uri="{FF2B5EF4-FFF2-40B4-BE49-F238E27FC236}">
                <a16:creationId xmlns:a16="http://schemas.microsoft.com/office/drawing/2014/main" id="{7DDACA56-86F0-47BA-A98E-362E0FDAEB81}"/>
              </a:ext>
            </a:extLst>
          </p:cNvPr>
          <p:cNvGrpSpPr/>
          <p:nvPr/>
        </p:nvGrpSpPr>
        <p:grpSpPr>
          <a:xfrm>
            <a:off x="2759168" y="5761479"/>
            <a:ext cx="6673664" cy="461665"/>
            <a:chOff x="6639449" y="5345643"/>
            <a:chExt cx="6673664" cy="461665"/>
          </a:xfrm>
        </p:grpSpPr>
        <p:sp>
          <p:nvSpPr>
            <p:cNvPr id="25" name="Rectangle 24">
              <a:extLst>
                <a:ext uri="{FF2B5EF4-FFF2-40B4-BE49-F238E27FC236}">
                  <a16:creationId xmlns:a16="http://schemas.microsoft.com/office/drawing/2014/main" id="{65F041AA-0379-48A7-B66F-794859517884}"/>
                </a:ext>
              </a:extLst>
            </p:cNvPr>
            <p:cNvSpPr/>
            <p:nvPr/>
          </p:nvSpPr>
          <p:spPr>
            <a:xfrm>
              <a:off x="6639449" y="5472742"/>
              <a:ext cx="231615" cy="207467"/>
            </a:xfrm>
            <a:prstGeom prst="rect">
              <a:avLst/>
            </a:prstGeom>
            <a:solidFill>
              <a:srgbClr val="1B1464"/>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26" name="TextBox 25">
              <a:extLst>
                <a:ext uri="{FF2B5EF4-FFF2-40B4-BE49-F238E27FC236}">
                  <a16:creationId xmlns:a16="http://schemas.microsoft.com/office/drawing/2014/main" id="{19F11717-DEC8-4871-A249-9AFAA6578989}"/>
                </a:ext>
              </a:extLst>
            </p:cNvPr>
            <p:cNvSpPr txBox="1"/>
            <p:nvPr/>
          </p:nvSpPr>
          <p:spPr>
            <a:xfrm>
              <a:off x="6894168" y="5345643"/>
              <a:ext cx="2830089" cy="461665"/>
            </a:xfrm>
            <a:prstGeom prst="rect">
              <a:avLst/>
            </a:prstGeom>
            <a:noFill/>
          </p:spPr>
          <p:txBody>
            <a:bodyPr wrap="square" rtlCol="0">
              <a:spAutoFit/>
            </a:bodyPr>
            <a:lstStyle/>
            <a:p>
              <a:r>
                <a:rPr lang="en-US" sz="1200" b="0">
                  <a:solidFill>
                    <a:schemeClr val="bg1"/>
                  </a:solidFill>
                  <a:latin typeface="Helvetica" panose="020B0403020202020204" pitchFamily="34" charset="0"/>
                </a:rPr>
                <a:t>Linear TV and digital video spending are </a:t>
              </a:r>
              <a:r>
                <a:rPr lang="en-US" sz="1200">
                  <a:solidFill>
                    <a:schemeClr val="bg1"/>
                  </a:solidFill>
                  <a:latin typeface="Helvetica" panose="020B0403020202020204" pitchFamily="34" charset="0"/>
                </a:rPr>
                <a:t>allocated from the </a:t>
              </a:r>
              <a:r>
                <a:rPr lang="en-US" sz="1200" b="1" u="sng">
                  <a:solidFill>
                    <a:schemeClr val="bg1"/>
                  </a:solidFill>
                  <a:latin typeface="Helvetica" panose="020B0403020202020204" pitchFamily="34" charset="0"/>
                </a:rPr>
                <a:t>same budget</a:t>
              </a:r>
            </a:p>
          </p:txBody>
        </p:sp>
        <p:sp>
          <p:nvSpPr>
            <p:cNvPr id="27" name="Rectangle 26">
              <a:extLst>
                <a:ext uri="{FF2B5EF4-FFF2-40B4-BE49-F238E27FC236}">
                  <a16:creationId xmlns:a16="http://schemas.microsoft.com/office/drawing/2014/main" id="{639A056A-A59E-436F-A6C3-2CBACAF9F86B}"/>
                </a:ext>
              </a:extLst>
            </p:cNvPr>
            <p:cNvSpPr/>
            <p:nvPr/>
          </p:nvSpPr>
          <p:spPr>
            <a:xfrm>
              <a:off x="10228305" y="5472742"/>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28" name="TextBox 27">
              <a:extLst>
                <a:ext uri="{FF2B5EF4-FFF2-40B4-BE49-F238E27FC236}">
                  <a16:creationId xmlns:a16="http://schemas.microsoft.com/office/drawing/2014/main" id="{88CE5FEE-2218-4043-BBE4-46103F721FBE}"/>
                </a:ext>
              </a:extLst>
            </p:cNvPr>
            <p:cNvSpPr txBox="1"/>
            <p:nvPr/>
          </p:nvSpPr>
          <p:spPr>
            <a:xfrm>
              <a:off x="10483024" y="5345643"/>
              <a:ext cx="283008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Linear TV and digital video spending are </a:t>
              </a:r>
              <a:r>
                <a:rPr kumimoji="0" lang="en-US" sz="1200" i="0" strike="noStrike" kern="1200" cap="none" spc="0" normalizeH="0" baseline="0" noProof="0">
                  <a:ln>
                    <a:noFill/>
                  </a:ln>
                  <a:solidFill>
                    <a:schemeClr val="bg1"/>
                  </a:solidFill>
                  <a:effectLst/>
                  <a:uLnTx/>
                  <a:uFillTx/>
                  <a:latin typeface="Helvetica" panose="020B0403020202020204" pitchFamily="34" charset="0"/>
                  <a:ea typeface="+mn-ea"/>
                  <a:cs typeface="+mn-cs"/>
                </a:rPr>
                <a:t>allocated from </a:t>
              </a:r>
              <a:r>
                <a:rPr kumimoji="0" lang="en-US" sz="12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separate budgets</a:t>
              </a:r>
            </a:p>
          </p:txBody>
        </p:sp>
      </p:grpSp>
      <p:sp>
        <p:nvSpPr>
          <p:cNvPr id="24" name="Rectangle 23">
            <a:extLst>
              <a:ext uri="{FF2B5EF4-FFF2-40B4-BE49-F238E27FC236}">
                <a16:creationId xmlns:a16="http://schemas.microsoft.com/office/drawing/2014/main" id="{3899BC7F-8EE8-48B8-90B9-936492EDB793}"/>
              </a:ext>
            </a:extLst>
          </p:cNvPr>
          <p:cNvSpPr/>
          <p:nvPr/>
        </p:nvSpPr>
        <p:spPr>
          <a:xfrm>
            <a:off x="0" y="0"/>
            <a:ext cx="4278173" cy="297927"/>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latin typeface="Helvetica" panose="020B0403020202020204" pitchFamily="34" charset="0"/>
              </a:rPr>
              <a:t>3 </a:t>
            </a:r>
            <a:r>
              <a:rPr lang="en-US" sz="1400" b="1">
                <a:solidFill>
                  <a:srgbClr val="FFE600"/>
                </a:solidFill>
                <a:latin typeface="Helvetica" panose="020B0403020202020204" pitchFamily="34" charset="0"/>
              </a:rPr>
              <a:t>I</a:t>
            </a:r>
            <a:r>
              <a:rPr lang="en-US" sz="1400" b="1">
                <a:latin typeface="Helvetica" panose="020B0403020202020204" pitchFamily="34" charset="0"/>
              </a:rPr>
              <a:t> Disconnects created by organizational silos</a:t>
            </a:r>
          </a:p>
        </p:txBody>
      </p:sp>
    </p:spTree>
    <p:extLst>
      <p:ext uri="{BB962C8B-B14F-4D97-AF65-F5344CB8AC3E}">
        <p14:creationId xmlns:p14="http://schemas.microsoft.com/office/powerpoint/2010/main" val="135308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18" name="Rectangle 17">
            <a:extLst>
              <a:ext uri="{FF2B5EF4-FFF2-40B4-BE49-F238E27FC236}">
                <a16:creationId xmlns:a16="http://schemas.microsoft.com/office/drawing/2014/main" id="{5C121EA9-8A10-4C00-BFD8-687B59ED2C8F}"/>
              </a:ext>
            </a:extLst>
          </p:cNvPr>
          <p:cNvSpPr/>
          <p:nvPr/>
        </p:nvSpPr>
        <p:spPr>
          <a:xfrm>
            <a:off x="1122590" y="2814112"/>
            <a:ext cx="9946821" cy="2441889"/>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DBF7F885-50B3-4ACE-A15C-F3A0635D5DC4}"/>
              </a:ext>
            </a:extLst>
          </p:cNvPr>
          <p:cNvSpPr txBox="1"/>
          <p:nvPr/>
        </p:nvSpPr>
        <p:spPr>
          <a:xfrm>
            <a:off x="1449627" y="3454021"/>
            <a:ext cx="9269173" cy="1015663"/>
          </a:xfrm>
          <a:prstGeom prst="rect">
            <a:avLst/>
          </a:prstGeom>
          <a:noFill/>
        </p:spPr>
        <p:txBody>
          <a:bodyPr wrap="square">
            <a:spAutoFit/>
          </a:bodyPr>
          <a:lstStyle/>
          <a:p>
            <a:pPr algn="ctr"/>
            <a:r>
              <a:rPr lang="en-US" sz="2000">
                <a:solidFill>
                  <a:srgbClr val="1B1464"/>
                </a:solidFill>
                <a:latin typeface="Helvetica" panose="020B0403020202020204" pitchFamily="34" charset="0"/>
              </a:rPr>
              <a:t>Without a clear organizational structure in place across teams, </a:t>
            </a:r>
            <a:r>
              <a:rPr lang="en-US" sz="2000" b="1">
                <a:solidFill>
                  <a:srgbClr val="1B1464"/>
                </a:solidFill>
                <a:latin typeface="Helvetica" panose="020B0403020202020204" pitchFamily="34" charset="0"/>
              </a:rPr>
              <a:t>marketers can experience confusion </a:t>
            </a:r>
            <a:r>
              <a:rPr lang="en-US" sz="2000">
                <a:solidFill>
                  <a:srgbClr val="1B1464"/>
                </a:solidFill>
                <a:latin typeface="Helvetica" panose="020B0403020202020204" pitchFamily="34" charset="0"/>
              </a:rPr>
              <a:t>over </a:t>
            </a:r>
            <a:r>
              <a:rPr lang="en-US" sz="2000" b="1">
                <a:solidFill>
                  <a:srgbClr val="1B1464"/>
                </a:solidFill>
                <a:latin typeface="Helvetica" panose="020B0403020202020204" pitchFamily="34" charset="0"/>
              </a:rPr>
              <a:t>which budget </a:t>
            </a:r>
            <a:r>
              <a:rPr lang="en-US" sz="2000">
                <a:solidFill>
                  <a:srgbClr val="1B1464"/>
                </a:solidFill>
                <a:latin typeface="Helvetica" panose="020B0403020202020204" pitchFamily="34" charset="0"/>
              </a:rPr>
              <a:t>audience-based TV campaigns would come from, as well as </a:t>
            </a:r>
            <a:r>
              <a:rPr lang="en-US" sz="2000" b="1">
                <a:solidFill>
                  <a:srgbClr val="1B1464"/>
                </a:solidFill>
                <a:latin typeface="Helvetica" panose="020B0403020202020204" pitchFamily="34" charset="0"/>
              </a:rPr>
              <a:t>who the final decision-makers are for buying</a:t>
            </a:r>
            <a:r>
              <a:rPr lang="en-US" sz="2000">
                <a:solidFill>
                  <a:srgbClr val="1B1464"/>
                </a:solidFill>
                <a:latin typeface="Helvetica" panose="020B0403020202020204" pitchFamily="34" charset="0"/>
              </a:rPr>
              <a:t>.</a:t>
            </a:r>
          </a:p>
        </p:txBody>
      </p:sp>
      <p:sp>
        <p:nvSpPr>
          <p:cNvPr id="20" name="Rectangle 19">
            <a:extLst>
              <a:ext uri="{FF2B5EF4-FFF2-40B4-BE49-F238E27FC236}">
                <a16:creationId xmlns:a16="http://schemas.microsoft.com/office/drawing/2014/main" id="{1BBB3302-7441-4AD9-9203-7E2089E159A0}"/>
              </a:ext>
            </a:extLst>
          </p:cNvPr>
          <p:cNvSpPr/>
          <p:nvPr/>
        </p:nvSpPr>
        <p:spPr>
          <a:xfrm>
            <a:off x="1138967" y="1601999"/>
            <a:ext cx="9946821" cy="964311"/>
          </a:xfrm>
          <a:prstGeom prst="rect">
            <a:avLst/>
          </a:prstGeom>
          <a:solidFill>
            <a:srgbClr val="4EBEA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1DBA078E-A2CC-4E34-A687-DA616100D1E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E600"/>
                </a:solidFill>
                <a:effectLst/>
                <a:uLnTx/>
                <a:uFillTx/>
                <a:latin typeface="Helvetica" pitchFamily="2" charset="0"/>
                <a:ea typeface="+mn-ea"/>
                <a:cs typeface="+mn-cs"/>
              </a:rPr>
              <a:t>4</a:t>
            </a:r>
          </a:p>
        </p:txBody>
      </p:sp>
      <p:sp>
        <p:nvSpPr>
          <p:cNvPr id="22" name="Rectangle 21">
            <a:extLst>
              <a:ext uri="{FF2B5EF4-FFF2-40B4-BE49-F238E27FC236}">
                <a16:creationId xmlns:a16="http://schemas.microsoft.com/office/drawing/2014/main" id="{39C8462D-57B7-4449-8AD4-9297FCF4F1FD}"/>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8F8F8"/>
                </a:solidFill>
                <a:effectLst/>
                <a:uLnTx/>
                <a:uFillTx/>
                <a:latin typeface="Helvetica" pitchFamily="2" charset="0"/>
                <a:ea typeface="+mn-ea"/>
                <a:cs typeface="+mn-cs"/>
              </a:rPr>
              <a:t>Lack of clarity around ownership</a:t>
            </a:r>
          </a:p>
        </p:txBody>
      </p:sp>
      <p:cxnSp>
        <p:nvCxnSpPr>
          <p:cNvPr id="23" name="Straight Connector 22">
            <a:extLst>
              <a:ext uri="{FF2B5EF4-FFF2-40B4-BE49-F238E27FC236}">
                <a16:creationId xmlns:a16="http://schemas.microsoft.com/office/drawing/2014/main" id="{641658BD-4E80-4A7B-8D3A-EA18F904C3D9}"/>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116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BF2E5-EF65-4585-86E2-F8C76946BC6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53761" y="254109"/>
            <a:ext cx="1094952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Organizational silos and confusion over budget ownership result in a disconnect over who owns the final buying decision</a:t>
            </a:r>
          </a:p>
        </p:txBody>
      </p:sp>
      <p:sp>
        <p:nvSpPr>
          <p:cNvPr id="14" name="TextBox 13">
            <a:extLst>
              <a:ext uri="{FF2B5EF4-FFF2-40B4-BE49-F238E27FC236}">
                <a16:creationId xmlns:a16="http://schemas.microsoft.com/office/drawing/2014/main" id="{4865A868-75D4-4EB0-B65D-700D62307CD7}"/>
              </a:ext>
            </a:extLst>
          </p:cNvPr>
          <p:cNvSpPr txBox="1"/>
          <p:nvPr/>
        </p:nvSpPr>
        <p:spPr>
          <a:xfrm>
            <a:off x="0" y="1793086"/>
            <a:ext cx="12191999" cy="492443"/>
          </a:xfrm>
          <a:prstGeom prst="rect">
            <a:avLst/>
          </a:prstGeom>
          <a:noFill/>
        </p:spPr>
        <p:txBody>
          <a:bodyPr wrap="square">
            <a:spAutoFit/>
          </a:bodyPr>
          <a:lstStyle/>
          <a:p>
            <a:pPr algn="ctr">
              <a:defRPr/>
            </a:pPr>
            <a:r>
              <a:rPr lang="en-US" sz="1400" b="1">
                <a:solidFill>
                  <a:srgbClr val="1F1A62"/>
                </a:solidFill>
                <a:latin typeface="Helvetica" panose="020B0403020202020204" pitchFamily="34" charset="0"/>
              </a:rPr>
              <a:t>Who is responsible for making the final buying decisions?</a:t>
            </a:r>
            <a:b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respondents</a:t>
            </a:r>
          </a:p>
        </p:txBody>
      </p:sp>
      <p:sp>
        <p:nvSpPr>
          <p:cNvPr id="15" name="TextBox 14">
            <a:extLst>
              <a:ext uri="{FF2B5EF4-FFF2-40B4-BE49-F238E27FC236}">
                <a16:creationId xmlns:a16="http://schemas.microsoft.com/office/drawing/2014/main" id="{8A5CDBAD-B494-4B18-89E7-67FBE934F5BA}"/>
              </a:ext>
            </a:extLst>
          </p:cNvPr>
          <p:cNvSpPr txBox="1"/>
          <p:nvPr/>
        </p:nvSpPr>
        <p:spPr>
          <a:xfrm>
            <a:off x="456264" y="6102072"/>
            <a:ext cx="11735732" cy="415498"/>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Q10. Who is responsible for making the final buying decisions for your company’s advertising campaigns?</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 = Brand </a:t>
            </a:r>
            <a:r>
              <a:rPr lang="en-US" sz="700">
                <a:solidFill>
                  <a:srgbClr val="1F1A62"/>
                </a:solidFill>
                <a:latin typeface="Helvetica" panose="020B0604020202020204" pitchFamily="34" charset="0"/>
                <a:cs typeface="Helvetica" panose="020B0604020202020204" pitchFamily="34" charset="0"/>
              </a:rPr>
              <a:t>Marketers). Q12. Who is responsible for making the final buying decisions for your client’s advertising campaigns? (Base = Agency Professionals).</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3" name="Straight Connector 2">
            <a:extLst>
              <a:ext uri="{FF2B5EF4-FFF2-40B4-BE49-F238E27FC236}">
                <a16:creationId xmlns:a16="http://schemas.microsoft.com/office/drawing/2014/main" id="{1989974C-25CF-4C3A-A32C-CB55BCC8CF26}"/>
              </a:ext>
            </a:extLst>
          </p:cNvPr>
          <p:cNvCxnSpPr>
            <a:cxnSpLocks/>
          </p:cNvCxnSpPr>
          <p:nvPr/>
        </p:nvCxnSpPr>
        <p:spPr>
          <a:xfrm>
            <a:off x="6096001" y="2671921"/>
            <a:ext cx="0" cy="34500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C0FE60-E273-4A80-B0BA-828B35A5CC61}"/>
              </a:ext>
            </a:extLst>
          </p:cNvPr>
          <p:cNvGrpSpPr/>
          <p:nvPr/>
        </p:nvGrpSpPr>
        <p:grpSpPr>
          <a:xfrm>
            <a:off x="355245" y="2163760"/>
            <a:ext cx="5311171" cy="3893144"/>
            <a:chOff x="392415" y="2163760"/>
            <a:chExt cx="5311171" cy="3893144"/>
          </a:xfrm>
        </p:grpSpPr>
        <p:graphicFrame>
          <p:nvGraphicFramePr>
            <p:cNvPr id="12" name="Chart 11">
              <a:extLst>
                <a:ext uri="{FF2B5EF4-FFF2-40B4-BE49-F238E27FC236}">
                  <a16:creationId xmlns:a16="http://schemas.microsoft.com/office/drawing/2014/main" id="{E97129AE-33B1-442D-959E-C32E9C86CA11}"/>
                </a:ext>
              </a:extLst>
            </p:cNvPr>
            <p:cNvGraphicFramePr/>
            <p:nvPr>
              <p:extLst>
                <p:ext uri="{D42A27DB-BD31-4B8C-83A1-F6EECF244321}">
                  <p14:modId xmlns:p14="http://schemas.microsoft.com/office/powerpoint/2010/main" val="4019911445"/>
                </p:ext>
              </p:extLst>
            </p:nvPr>
          </p:nvGraphicFramePr>
          <p:xfrm>
            <a:off x="392415" y="2638504"/>
            <a:ext cx="5311171" cy="3418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EFF686A6-4FCB-4DB9-97E9-EC360A5AF34A}"/>
                </a:ext>
              </a:extLst>
            </p:cNvPr>
            <p:cNvSpPr txBox="1"/>
            <p:nvPr/>
          </p:nvSpPr>
          <p:spPr>
            <a:xfrm>
              <a:off x="1259644" y="2163760"/>
              <a:ext cx="35767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p>
            <a:p>
              <a:pPr algn="ctr">
                <a:defRPr/>
              </a:pPr>
              <a:r>
                <a:rPr lang="en-US" sz="1200" i="1">
                  <a:solidFill>
                    <a:srgbClr val="1F1A62"/>
                  </a:solidFill>
                  <a:latin typeface="Helvetica" panose="020B0403020202020204" pitchFamily="34" charset="0"/>
                </a:rPr>
                <a:t>For your company’s advertising campaigns?</a:t>
              </a:r>
            </a:p>
          </p:txBody>
        </p:sp>
      </p:grpSp>
      <p:grpSp>
        <p:nvGrpSpPr>
          <p:cNvPr id="10" name="Group 9">
            <a:extLst>
              <a:ext uri="{FF2B5EF4-FFF2-40B4-BE49-F238E27FC236}">
                <a16:creationId xmlns:a16="http://schemas.microsoft.com/office/drawing/2014/main" id="{68C7FCCB-DEA3-4B33-9BF6-42E96F49E982}"/>
              </a:ext>
            </a:extLst>
          </p:cNvPr>
          <p:cNvGrpSpPr/>
          <p:nvPr/>
        </p:nvGrpSpPr>
        <p:grpSpPr>
          <a:xfrm>
            <a:off x="6525585" y="2163760"/>
            <a:ext cx="5311171" cy="3843098"/>
            <a:chOff x="6562755" y="2163760"/>
            <a:chExt cx="5311171" cy="3843098"/>
          </a:xfrm>
        </p:grpSpPr>
        <p:graphicFrame>
          <p:nvGraphicFramePr>
            <p:cNvPr id="17" name="Chart 16">
              <a:extLst>
                <a:ext uri="{FF2B5EF4-FFF2-40B4-BE49-F238E27FC236}">
                  <a16:creationId xmlns:a16="http://schemas.microsoft.com/office/drawing/2014/main" id="{325AA1F8-B9A9-4392-8907-E5A64F2A1FDE}"/>
                </a:ext>
              </a:extLst>
            </p:cNvPr>
            <p:cNvGraphicFramePr/>
            <p:nvPr>
              <p:extLst>
                <p:ext uri="{D42A27DB-BD31-4B8C-83A1-F6EECF244321}">
                  <p14:modId xmlns:p14="http://schemas.microsoft.com/office/powerpoint/2010/main" val="539056013"/>
                </p:ext>
              </p:extLst>
            </p:nvPr>
          </p:nvGraphicFramePr>
          <p:xfrm>
            <a:off x="6562755" y="2544638"/>
            <a:ext cx="5311171" cy="346222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CBF4035A-C486-4D22-B177-E070246A4C96}"/>
                </a:ext>
              </a:extLst>
            </p:cNvPr>
            <p:cNvSpPr txBox="1"/>
            <p:nvPr/>
          </p:nvSpPr>
          <p:spPr>
            <a:xfrm>
              <a:off x="7670081" y="2163760"/>
              <a:ext cx="3096518" cy="5318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p>
            <a:p>
              <a:pPr algn="ctr">
                <a:defRPr/>
              </a:pPr>
              <a:r>
                <a:rPr lang="en-US" sz="1200" i="1">
                  <a:solidFill>
                    <a:srgbClr val="1F1A62"/>
                  </a:solidFill>
                  <a:latin typeface="Helvetica" panose="020B0403020202020204" pitchFamily="34" charset="0"/>
                </a:rPr>
                <a:t>For your client’s advertising campaigns?</a:t>
              </a:r>
            </a:p>
          </p:txBody>
        </p:sp>
      </p:grpSp>
      <p:sp>
        <p:nvSpPr>
          <p:cNvPr id="18" name="Rectangle 17">
            <a:extLst>
              <a:ext uri="{FF2B5EF4-FFF2-40B4-BE49-F238E27FC236}">
                <a16:creationId xmlns:a16="http://schemas.microsoft.com/office/drawing/2014/main" id="{8CC00FDB-9515-43B8-9EA6-BB0375A4B4C4}"/>
              </a:ext>
            </a:extLst>
          </p:cNvPr>
          <p:cNvSpPr/>
          <p:nvPr/>
        </p:nvSpPr>
        <p:spPr>
          <a:xfrm>
            <a:off x="248868" y="1098653"/>
            <a:ext cx="11440552"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An interesting duality exists as both brand marketers and agency professionals primarily believe their teams are responsible for final buying decisions which can create executional confusion</a:t>
            </a:r>
          </a:p>
        </p:txBody>
      </p:sp>
      <p:sp>
        <p:nvSpPr>
          <p:cNvPr id="25" name="Rectangle 24">
            <a:extLst>
              <a:ext uri="{FF2B5EF4-FFF2-40B4-BE49-F238E27FC236}">
                <a16:creationId xmlns:a16="http://schemas.microsoft.com/office/drawing/2014/main" id="{929EA5CF-F34B-4E72-959C-B541F0D4E857}"/>
              </a:ext>
            </a:extLst>
          </p:cNvPr>
          <p:cNvSpPr/>
          <p:nvPr/>
        </p:nvSpPr>
        <p:spPr>
          <a:xfrm>
            <a:off x="0" y="0"/>
            <a:ext cx="3214255" cy="29792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latin typeface="Helvetica" panose="020B0403020202020204" pitchFamily="34" charset="0"/>
              </a:rPr>
              <a:t>4 </a:t>
            </a:r>
            <a:r>
              <a:rPr lang="en-US" sz="1400" b="1">
                <a:solidFill>
                  <a:srgbClr val="FFE600"/>
                </a:solidFill>
                <a:latin typeface="Helvetica" panose="020B0403020202020204" pitchFamily="34" charset="0"/>
              </a:rPr>
              <a:t>I</a:t>
            </a:r>
            <a:r>
              <a:rPr lang="en-US" sz="1400" b="1">
                <a:latin typeface="Helvetica" panose="020B0403020202020204" pitchFamily="34" charset="0"/>
              </a:rPr>
              <a:t> Lack of clarity around ownership</a:t>
            </a:r>
          </a:p>
        </p:txBody>
      </p:sp>
    </p:spTree>
    <p:extLst>
      <p:ext uri="{BB962C8B-B14F-4D97-AF65-F5344CB8AC3E}">
        <p14:creationId xmlns:p14="http://schemas.microsoft.com/office/powerpoint/2010/main" val="230112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12" name="Rectangle 11">
            <a:extLst>
              <a:ext uri="{FF2B5EF4-FFF2-40B4-BE49-F238E27FC236}">
                <a16:creationId xmlns:a16="http://schemas.microsoft.com/office/drawing/2014/main" id="{EEAAC860-FBF8-4C03-89B5-1EF1B2844974}"/>
              </a:ext>
            </a:extLst>
          </p:cNvPr>
          <p:cNvSpPr/>
          <p:nvPr/>
        </p:nvSpPr>
        <p:spPr>
          <a:xfrm>
            <a:off x="860780" y="2692017"/>
            <a:ext cx="10470441" cy="2686078"/>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7D67130F-384C-45AA-BC4F-BF160FF865E7}"/>
              </a:ext>
            </a:extLst>
          </p:cNvPr>
          <p:cNvSpPr txBox="1"/>
          <p:nvPr/>
        </p:nvSpPr>
        <p:spPr>
          <a:xfrm>
            <a:off x="1184748" y="3024027"/>
            <a:ext cx="9899812" cy="1938992"/>
          </a:xfrm>
          <a:prstGeom prst="rect">
            <a:avLst/>
          </a:prstGeom>
          <a:noFill/>
        </p:spPr>
        <p:txBody>
          <a:bodyPr wrap="square">
            <a:spAutoFit/>
          </a:bodyPr>
          <a:lstStyle/>
          <a:p>
            <a:pPr algn="ctr"/>
            <a:r>
              <a:rPr lang="en-US" sz="2000">
                <a:solidFill>
                  <a:srgbClr val="1B1464"/>
                </a:solidFill>
                <a:latin typeface="Helvetica" panose="020B0403020202020204" pitchFamily="34" charset="0"/>
              </a:rPr>
              <a:t>Most marketers surveyed are utilizing audience-based TV buying to some extent, however it </a:t>
            </a:r>
            <a:r>
              <a:rPr lang="en-US" sz="2000" b="1">
                <a:solidFill>
                  <a:srgbClr val="1B1464"/>
                </a:solidFill>
                <a:latin typeface="Helvetica" panose="020B0403020202020204" pitchFamily="34" charset="0"/>
              </a:rPr>
              <a:t>remains a small part of many marketers’ strategy</a:t>
            </a:r>
            <a:r>
              <a:rPr lang="en-US" sz="2000">
                <a:solidFill>
                  <a:srgbClr val="1B1464"/>
                </a:solidFill>
                <a:latin typeface="Helvetica" panose="020B0403020202020204" pitchFamily="34" charset="0"/>
              </a:rPr>
              <a:t> while others are not using it at all. Their hesitancy can be attributed to them feeling </a:t>
            </a:r>
            <a:r>
              <a:rPr lang="en-US" sz="2000" b="1">
                <a:solidFill>
                  <a:srgbClr val="1B1464"/>
                </a:solidFill>
                <a:latin typeface="Helvetica" panose="020B0403020202020204" pitchFamily="34" charset="0"/>
              </a:rPr>
              <a:t>confused and overwhelmed </a:t>
            </a:r>
            <a:r>
              <a:rPr lang="en-US" sz="2000">
                <a:solidFill>
                  <a:srgbClr val="1B1464"/>
                </a:solidFill>
                <a:latin typeface="Helvetica" panose="020B0403020202020204" pitchFamily="34" charset="0"/>
              </a:rPr>
              <a:t>by the many </a:t>
            </a:r>
            <a:r>
              <a:rPr lang="en-US" sz="2000" b="1">
                <a:solidFill>
                  <a:srgbClr val="1B1464"/>
                </a:solidFill>
                <a:latin typeface="Helvetica" panose="020B0403020202020204" pitchFamily="34" charset="0"/>
              </a:rPr>
              <a:t>definitions, platforms and methodologies</a:t>
            </a:r>
            <a:r>
              <a:rPr lang="en-US" sz="2000">
                <a:solidFill>
                  <a:srgbClr val="1B1464"/>
                </a:solidFill>
                <a:latin typeface="Helvetica" panose="020B0403020202020204" pitchFamily="34" charset="0"/>
              </a:rPr>
              <a:t> used, something that should improve as the process becomes </a:t>
            </a:r>
          </a:p>
          <a:p>
            <a:pPr algn="ctr"/>
            <a:r>
              <a:rPr lang="en-US" sz="2000">
                <a:solidFill>
                  <a:srgbClr val="1B1464"/>
                </a:solidFill>
                <a:latin typeface="Helvetica" panose="020B0403020202020204" pitchFamily="34" charset="0"/>
              </a:rPr>
              <a:t>more accessible and streamlined.</a:t>
            </a:r>
          </a:p>
        </p:txBody>
      </p:sp>
      <p:sp>
        <p:nvSpPr>
          <p:cNvPr id="14" name="Rectangle 13">
            <a:extLst>
              <a:ext uri="{FF2B5EF4-FFF2-40B4-BE49-F238E27FC236}">
                <a16:creationId xmlns:a16="http://schemas.microsoft.com/office/drawing/2014/main" id="{3A63D9DB-0BA2-44F7-A068-4D58580A121E}"/>
              </a:ext>
            </a:extLst>
          </p:cNvPr>
          <p:cNvSpPr/>
          <p:nvPr/>
        </p:nvSpPr>
        <p:spPr>
          <a:xfrm>
            <a:off x="877157" y="1601999"/>
            <a:ext cx="10470441" cy="964311"/>
          </a:xfrm>
          <a:prstGeom prst="rect">
            <a:avLst/>
          </a:prstGeom>
          <a:solidFill>
            <a:srgbClr val="7ED2F6"/>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6889FDA1-83FE-4F4D-A56E-BBAAD2A66F62}"/>
              </a:ext>
            </a:extLst>
          </p:cNvPr>
          <p:cNvSpPr txBox="1"/>
          <p:nvPr/>
        </p:nvSpPr>
        <p:spPr>
          <a:xfrm>
            <a:off x="89070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srgbClr val="FFE600"/>
                </a:solidFill>
                <a:effectLst/>
                <a:uLnTx/>
                <a:uFillTx/>
                <a:latin typeface="Helvetica" pitchFamily="2" charset="0"/>
                <a:ea typeface="+mn-ea"/>
                <a:cs typeface="+mn-cs"/>
              </a:rPr>
              <a:t>5</a:t>
            </a:r>
          </a:p>
        </p:txBody>
      </p:sp>
      <p:sp>
        <p:nvSpPr>
          <p:cNvPr id="16" name="Rectangle 15">
            <a:extLst>
              <a:ext uri="{FF2B5EF4-FFF2-40B4-BE49-F238E27FC236}">
                <a16:creationId xmlns:a16="http://schemas.microsoft.com/office/drawing/2014/main" id="{46654BB4-B378-469B-A4A1-D7A77331D598}"/>
              </a:ext>
            </a:extLst>
          </p:cNvPr>
          <p:cNvSpPr/>
          <p:nvPr/>
        </p:nvSpPr>
        <p:spPr>
          <a:xfrm>
            <a:off x="1284890" y="1853322"/>
            <a:ext cx="926554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Difficult to implement &amp; execute vs. traditional buying demos</a:t>
            </a:r>
          </a:p>
        </p:txBody>
      </p:sp>
      <p:cxnSp>
        <p:nvCxnSpPr>
          <p:cNvPr id="17" name="Straight Connector 16">
            <a:extLst>
              <a:ext uri="{FF2B5EF4-FFF2-40B4-BE49-F238E27FC236}">
                <a16:creationId xmlns:a16="http://schemas.microsoft.com/office/drawing/2014/main" id="{4DE15097-E3DB-4B00-AD8E-0A146EDBBC67}"/>
              </a:ext>
            </a:extLst>
          </p:cNvPr>
          <p:cNvCxnSpPr>
            <a:cxnSpLocks/>
          </p:cNvCxnSpPr>
          <p:nvPr/>
        </p:nvCxnSpPr>
        <p:spPr>
          <a:xfrm>
            <a:off x="1284891"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1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FCD8AE3-273F-4EB5-BDF2-F3878CACC6D2}"/>
              </a:ext>
            </a:extLst>
          </p:cNvPr>
          <p:cNvSpPr/>
          <p:nvPr/>
        </p:nvSpPr>
        <p:spPr>
          <a:xfrm>
            <a:off x="4210652" y="2739116"/>
            <a:ext cx="3770696" cy="294378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4FBD471-41D1-47EA-A6F1-73A83AA018E8}"/>
              </a:ext>
            </a:extLst>
          </p:cNvPr>
          <p:cNvSpPr/>
          <p:nvPr/>
        </p:nvSpPr>
        <p:spPr>
          <a:xfrm>
            <a:off x="8066135" y="2739116"/>
            <a:ext cx="3770696" cy="294378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00AAF53-8348-46AD-A91E-E40BFCFAF9E9}"/>
              </a:ext>
            </a:extLst>
          </p:cNvPr>
          <p:cNvSpPr/>
          <p:nvPr/>
        </p:nvSpPr>
        <p:spPr>
          <a:xfrm>
            <a:off x="355169" y="2739116"/>
            <a:ext cx="3770696" cy="294378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293444" y="354820"/>
            <a:ext cx="1175631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Marketers are overwhelmed by the many platform launches and confused by differing terminology and methodologies used across media sellers</a:t>
            </a:r>
          </a:p>
        </p:txBody>
      </p:sp>
      <p:sp>
        <p:nvSpPr>
          <p:cNvPr id="15" name="TextBox 14">
            <a:extLst>
              <a:ext uri="{FF2B5EF4-FFF2-40B4-BE49-F238E27FC236}">
                <a16:creationId xmlns:a16="http://schemas.microsoft.com/office/drawing/2014/main" id="{8A5CDBAD-B494-4B18-89E7-67FBE934F5BA}"/>
              </a:ext>
            </a:extLst>
          </p:cNvPr>
          <p:cNvSpPr txBox="1"/>
          <p:nvPr/>
        </p:nvSpPr>
        <p:spPr>
          <a:xfrm>
            <a:off x="526244" y="6148930"/>
            <a:ext cx="11424489" cy="415498"/>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Q210. How much do you agree or disagree with the following statements? (strongly/somewhat agree).</a:t>
            </a:r>
          </a:p>
        </p:txBody>
      </p:sp>
      <p:sp>
        <p:nvSpPr>
          <p:cNvPr id="34" name="TextBox 33">
            <a:extLst>
              <a:ext uri="{FF2B5EF4-FFF2-40B4-BE49-F238E27FC236}">
                <a16:creationId xmlns:a16="http://schemas.microsoft.com/office/drawing/2014/main" id="{BBA46DB0-7ED6-4F67-B89D-BC58F69F41C7}"/>
              </a:ext>
            </a:extLst>
          </p:cNvPr>
          <p:cNvSpPr txBox="1"/>
          <p:nvPr/>
        </p:nvSpPr>
        <p:spPr>
          <a:xfrm>
            <a:off x="2366966" y="2051385"/>
            <a:ext cx="745806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 that agree with the following statements</a:t>
            </a:r>
          </a:p>
        </p:txBody>
      </p:sp>
      <p:grpSp>
        <p:nvGrpSpPr>
          <p:cNvPr id="17" name="Group 16">
            <a:extLst>
              <a:ext uri="{FF2B5EF4-FFF2-40B4-BE49-F238E27FC236}">
                <a16:creationId xmlns:a16="http://schemas.microsoft.com/office/drawing/2014/main" id="{440B89E5-3674-4583-B672-6ACE957A54F6}"/>
              </a:ext>
            </a:extLst>
          </p:cNvPr>
          <p:cNvGrpSpPr/>
          <p:nvPr/>
        </p:nvGrpSpPr>
        <p:grpSpPr>
          <a:xfrm>
            <a:off x="4221517" y="2339743"/>
            <a:ext cx="3635839" cy="276999"/>
            <a:chOff x="5089870" y="5028543"/>
            <a:chExt cx="3635839" cy="276999"/>
          </a:xfrm>
        </p:grpSpPr>
        <p:sp>
          <p:nvSpPr>
            <p:cNvPr id="18" name="Rectangle 17">
              <a:extLst>
                <a:ext uri="{FF2B5EF4-FFF2-40B4-BE49-F238E27FC236}">
                  <a16:creationId xmlns:a16="http://schemas.microsoft.com/office/drawing/2014/main" id="{750276D2-B95B-4033-8622-7F2D7E81758D}"/>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19" name="TextBox 18">
              <a:extLst>
                <a:ext uri="{FF2B5EF4-FFF2-40B4-BE49-F238E27FC236}">
                  <a16:creationId xmlns:a16="http://schemas.microsoft.com/office/drawing/2014/main" id="{D6193ACC-B666-4B0D-94A9-F502262E285D}"/>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Brand Marketers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0" name="Rectangle 19">
              <a:extLst>
                <a:ext uri="{FF2B5EF4-FFF2-40B4-BE49-F238E27FC236}">
                  <a16:creationId xmlns:a16="http://schemas.microsoft.com/office/drawing/2014/main" id="{1AC9F853-054A-4FA9-BE52-4D78D2F84C1A}"/>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21" name="TextBox 20">
              <a:extLst>
                <a:ext uri="{FF2B5EF4-FFF2-40B4-BE49-F238E27FC236}">
                  <a16:creationId xmlns:a16="http://schemas.microsoft.com/office/drawing/2014/main" id="{F6EAA099-EE60-49C1-8DEC-C306644F259D}"/>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Agency Professionals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grpSp>
      <p:sp>
        <p:nvSpPr>
          <p:cNvPr id="14" name="TextBox 13">
            <a:extLst>
              <a:ext uri="{FF2B5EF4-FFF2-40B4-BE49-F238E27FC236}">
                <a16:creationId xmlns:a16="http://schemas.microsoft.com/office/drawing/2014/main" id="{F98147AA-05EB-45AF-B5C7-DA859DE1A682}"/>
              </a:ext>
            </a:extLst>
          </p:cNvPr>
          <p:cNvSpPr txBox="1"/>
          <p:nvPr/>
        </p:nvSpPr>
        <p:spPr>
          <a:xfrm>
            <a:off x="461165" y="4437593"/>
            <a:ext cx="3409808" cy="1154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find it </a:t>
            </a:r>
            <a:r>
              <a:rPr kumimoji="0" lang="en-US" sz="1400" b="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difficult keeping up with the launches </a:t>
            </a: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different audience-based buying platforms and methodologies used by multiscreen TV companies throughout the Industry”</a:t>
            </a:r>
          </a:p>
        </p:txBody>
      </p:sp>
      <p:sp>
        <p:nvSpPr>
          <p:cNvPr id="23" name="TextBox 22">
            <a:extLst>
              <a:ext uri="{FF2B5EF4-FFF2-40B4-BE49-F238E27FC236}">
                <a16:creationId xmlns:a16="http://schemas.microsoft.com/office/drawing/2014/main" id="{669983B1-A607-4C73-A786-BD85BF8DF8E6}"/>
              </a:ext>
            </a:extLst>
          </p:cNvPr>
          <p:cNvSpPr txBox="1"/>
          <p:nvPr/>
        </p:nvSpPr>
        <p:spPr>
          <a:xfrm>
            <a:off x="924684" y="3893402"/>
            <a:ext cx="2482770" cy="584775"/>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93%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74%</a:t>
            </a:r>
          </a:p>
        </p:txBody>
      </p:sp>
      <p:sp>
        <p:nvSpPr>
          <p:cNvPr id="25" name="TextBox 24">
            <a:extLst>
              <a:ext uri="{FF2B5EF4-FFF2-40B4-BE49-F238E27FC236}">
                <a16:creationId xmlns:a16="http://schemas.microsoft.com/office/drawing/2014/main" id="{3C2C29CE-BF4B-4C96-B195-D29CE17BBB24}"/>
              </a:ext>
            </a:extLst>
          </p:cNvPr>
          <p:cNvSpPr txBox="1"/>
          <p:nvPr/>
        </p:nvSpPr>
        <p:spPr>
          <a:xfrm>
            <a:off x="4393888" y="4645496"/>
            <a:ext cx="339270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industry needs </a:t>
            </a:r>
            <a:r>
              <a:rPr kumimoji="0" lang="en-US" sz="1400" b="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common, consistent audience definitions </a:t>
            </a: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across media sellers and platforms”</a:t>
            </a:r>
          </a:p>
        </p:txBody>
      </p:sp>
      <p:sp>
        <p:nvSpPr>
          <p:cNvPr id="26" name="TextBox 25">
            <a:extLst>
              <a:ext uri="{FF2B5EF4-FFF2-40B4-BE49-F238E27FC236}">
                <a16:creationId xmlns:a16="http://schemas.microsoft.com/office/drawing/2014/main" id="{65256EB1-CECA-4FCC-811F-820B7CDDDB2E}"/>
              </a:ext>
            </a:extLst>
          </p:cNvPr>
          <p:cNvSpPr txBox="1"/>
          <p:nvPr/>
        </p:nvSpPr>
        <p:spPr>
          <a:xfrm>
            <a:off x="4870520" y="3893402"/>
            <a:ext cx="2439438" cy="584775"/>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94%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91%</a:t>
            </a:r>
          </a:p>
        </p:txBody>
      </p:sp>
      <p:sp>
        <p:nvSpPr>
          <p:cNvPr id="28" name="TextBox 27">
            <a:extLst>
              <a:ext uri="{FF2B5EF4-FFF2-40B4-BE49-F238E27FC236}">
                <a16:creationId xmlns:a16="http://schemas.microsoft.com/office/drawing/2014/main" id="{F4F4D685-D970-4991-AC59-81E593B6CB29}"/>
              </a:ext>
            </a:extLst>
          </p:cNvPr>
          <p:cNvSpPr txBox="1"/>
          <p:nvPr/>
        </p:nvSpPr>
        <p:spPr>
          <a:xfrm>
            <a:off x="8280998" y="4537775"/>
            <a:ext cx="3340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am often </a:t>
            </a:r>
            <a:r>
              <a:rPr kumimoji="0" lang="en-US" sz="1400" b="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confused with all of the terminology </a:t>
            </a: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used to describe audience-based buying by various multiscreen TV companies”</a:t>
            </a:r>
          </a:p>
        </p:txBody>
      </p:sp>
      <p:sp>
        <p:nvSpPr>
          <p:cNvPr id="29" name="TextBox 28">
            <a:extLst>
              <a:ext uri="{FF2B5EF4-FFF2-40B4-BE49-F238E27FC236}">
                <a16:creationId xmlns:a16="http://schemas.microsoft.com/office/drawing/2014/main" id="{FC0926BA-1090-4030-8CD5-F5362B96EA94}"/>
              </a:ext>
            </a:extLst>
          </p:cNvPr>
          <p:cNvSpPr txBox="1"/>
          <p:nvPr/>
        </p:nvSpPr>
        <p:spPr>
          <a:xfrm>
            <a:off x="8731764" y="3893402"/>
            <a:ext cx="2439438" cy="584775"/>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89%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78%</a:t>
            </a:r>
          </a:p>
        </p:txBody>
      </p:sp>
      <p:pic>
        <p:nvPicPr>
          <p:cNvPr id="41" name="Picture 40" descr="Icon&#10;&#10;Description automatically generated">
            <a:extLst>
              <a:ext uri="{FF2B5EF4-FFF2-40B4-BE49-F238E27FC236}">
                <a16:creationId xmlns:a16="http://schemas.microsoft.com/office/drawing/2014/main" id="{9D111DA8-80D8-41E8-A224-DE79C3ABF8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9603" y="2835079"/>
            <a:ext cx="1061334" cy="1061334"/>
          </a:xfrm>
          <a:prstGeom prst="rect">
            <a:avLst/>
          </a:prstGeom>
        </p:spPr>
      </p:pic>
      <p:pic>
        <p:nvPicPr>
          <p:cNvPr id="43" name="Picture 42" descr="A picture containing text, outdoor, parking, sign&#10;&#10;Description automatically generated">
            <a:extLst>
              <a:ext uri="{FF2B5EF4-FFF2-40B4-BE49-F238E27FC236}">
                <a16:creationId xmlns:a16="http://schemas.microsoft.com/office/drawing/2014/main" id="{8F5C548E-47FB-4647-9A34-A02D6785C86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56063" y="2918726"/>
            <a:ext cx="964849" cy="964849"/>
          </a:xfrm>
          <a:prstGeom prst="rect">
            <a:avLst/>
          </a:prstGeom>
        </p:spPr>
      </p:pic>
      <p:pic>
        <p:nvPicPr>
          <p:cNvPr id="45" name="Picture 44" descr="Icon&#10;&#10;Description automatically generated">
            <a:extLst>
              <a:ext uri="{FF2B5EF4-FFF2-40B4-BE49-F238E27FC236}">
                <a16:creationId xmlns:a16="http://schemas.microsoft.com/office/drawing/2014/main" id="{23C09F3E-A5DA-43A4-AAFC-A614FDCF62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20816" y="2839233"/>
            <a:ext cx="1061334" cy="1061334"/>
          </a:xfrm>
          <a:prstGeom prst="rect">
            <a:avLst/>
          </a:prstGeom>
        </p:spPr>
      </p:pic>
      <p:sp>
        <p:nvSpPr>
          <p:cNvPr id="27" name="Rectangle 26">
            <a:extLst>
              <a:ext uri="{FF2B5EF4-FFF2-40B4-BE49-F238E27FC236}">
                <a16:creationId xmlns:a16="http://schemas.microsoft.com/office/drawing/2014/main" id="{108E7F92-5B4F-4BAF-A82D-FECB55703AF0}"/>
              </a:ext>
            </a:extLst>
          </p:cNvPr>
          <p:cNvSpPr/>
          <p:nvPr/>
        </p:nvSpPr>
        <p:spPr>
          <a:xfrm>
            <a:off x="248575" y="1282010"/>
            <a:ext cx="11886862"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Helvetica"/>
              </a:rPr>
              <a:t>This showcases the industry’s need for simplifying and streamlining the audience-based buying process through consistent methods and terms </a:t>
            </a:r>
          </a:p>
        </p:txBody>
      </p:sp>
      <p:sp>
        <p:nvSpPr>
          <p:cNvPr id="31" name="Rectangle 30">
            <a:extLst>
              <a:ext uri="{FF2B5EF4-FFF2-40B4-BE49-F238E27FC236}">
                <a16:creationId xmlns:a16="http://schemas.microsoft.com/office/drawing/2014/main" id="{450F6F74-145B-4EC0-9F84-B607DA099643}"/>
              </a:ext>
            </a:extLst>
          </p:cNvPr>
          <p:cNvSpPr/>
          <p:nvPr/>
        </p:nvSpPr>
        <p:spPr>
          <a:xfrm>
            <a:off x="0" y="0"/>
            <a:ext cx="5694249" cy="297927"/>
          </a:xfrm>
          <a:prstGeom prst="rect">
            <a:avLst/>
          </a:prstGeom>
          <a:solidFill>
            <a:srgbClr val="7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rgbClr val="1B1464"/>
                </a:solidFill>
                <a:latin typeface="Helvetica" panose="020B0403020202020204" pitchFamily="34" charset="0"/>
              </a:rPr>
              <a:t>5</a:t>
            </a:r>
            <a:r>
              <a:rPr lang="en-US" sz="1400" b="1">
                <a:latin typeface="Helvetica" panose="020B0403020202020204" pitchFamily="34" charset="0"/>
              </a:rPr>
              <a:t> </a:t>
            </a:r>
            <a:r>
              <a:rPr lang="en-US" sz="1400" b="1">
                <a:solidFill>
                  <a:srgbClr val="FFE600"/>
                </a:solidFill>
                <a:latin typeface="Helvetica" panose="020B0403020202020204" pitchFamily="34" charset="0"/>
              </a:rPr>
              <a:t>I</a:t>
            </a:r>
            <a:r>
              <a:rPr lang="en-US" sz="1400" b="1">
                <a:latin typeface="Helvetica" panose="020B0403020202020204" pitchFamily="34" charset="0"/>
              </a:rPr>
              <a:t> </a:t>
            </a:r>
            <a:r>
              <a:rPr lang="en-US" sz="1400" b="1">
                <a:solidFill>
                  <a:srgbClr val="1B1464"/>
                </a:solidFill>
                <a:latin typeface="Helvetica" panose="020B0403020202020204" pitchFamily="34" charset="0"/>
              </a:rPr>
              <a:t>Difficult to implement &amp; execute vs. traditional buying demos</a:t>
            </a:r>
          </a:p>
        </p:txBody>
      </p:sp>
    </p:spTree>
    <p:extLst>
      <p:ext uri="{BB962C8B-B14F-4D97-AF65-F5344CB8AC3E}">
        <p14:creationId xmlns:p14="http://schemas.microsoft.com/office/powerpoint/2010/main" val="1619029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descr="A picture containing outdoor object&#10;&#10;Description automatically generated">
            <a:extLst>
              <a:ext uri="{FF2B5EF4-FFF2-40B4-BE49-F238E27FC236}">
                <a16:creationId xmlns:a16="http://schemas.microsoft.com/office/drawing/2014/main" id="{6BEFE52D-3585-45A6-BE9E-555E6B5FB52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76" y="1616358"/>
            <a:ext cx="12192000" cy="3907979"/>
          </a:xfrm>
          <a:prstGeom prst="rect">
            <a:avLst/>
          </a:prstGeom>
        </p:spPr>
      </p:pic>
      <p:sp>
        <p:nvSpPr>
          <p:cNvPr id="28" name="Rectangle 27">
            <a:extLst>
              <a:ext uri="{FF2B5EF4-FFF2-40B4-BE49-F238E27FC236}">
                <a16:creationId xmlns:a16="http://schemas.microsoft.com/office/drawing/2014/main" id="{0BB93FA7-5D41-428F-B564-62A597927A71}"/>
              </a:ext>
            </a:extLst>
          </p:cNvPr>
          <p:cNvSpPr/>
          <p:nvPr/>
        </p:nvSpPr>
        <p:spPr>
          <a:xfrm>
            <a:off x="-1" y="1616357"/>
            <a:ext cx="12192000" cy="3907979"/>
          </a:xfrm>
          <a:prstGeom prst="rect">
            <a:avLst/>
          </a:prstGeom>
          <a:solidFill>
            <a:srgbClr val="1B14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140995" y="427399"/>
            <a:ext cx="1148225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While a cross-platform measurement solution would ease much of this confusion, most marketers are not confident that there will be one</a:t>
            </a:r>
          </a:p>
        </p:txBody>
      </p:sp>
      <p:sp>
        <p:nvSpPr>
          <p:cNvPr id="15" name="TextBox 14">
            <a:extLst>
              <a:ext uri="{FF2B5EF4-FFF2-40B4-BE49-F238E27FC236}">
                <a16:creationId xmlns:a16="http://schemas.microsoft.com/office/drawing/2014/main" id="{8A5CDBAD-B494-4B18-89E7-67FBE934F5BA}"/>
              </a:ext>
            </a:extLst>
          </p:cNvPr>
          <p:cNvSpPr txBox="1"/>
          <p:nvPr/>
        </p:nvSpPr>
        <p:spPr>
          <a:xfrm>
            <a:off x="546752" y="6137710"/>
            <a:ext cx="11491492" cy="415498"/>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Agency Professionals = respondents who work for an advertising agency (i.e., full service, creative, media, etc.) Q21. How much do you agree or disagree with the following statements?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(strongly/somewhat agree).</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4" name="TextBox 33">
            <a:extLst>
              <a:ext uri="{FF2B5EF4-FFF2-40B4-BE49-F238E27FC236}">
                <a16:creationId xmlns:a16="http://schemas.microsoft.com/office/drawing/2014/main" id="{BBA46DB0-7ED6-4F67-B89D-BC58F69F41C7}"/>
              </a:ext>
            </a:extLst>
          </p:cNvPr>
          <p:cNvSpPr txBox="1"/>
          <p:nvPr/>
        </p:nvSpPr>
        <p:spPr>
          <a:xfrm>
            <a:off x="1709034" y="2022479"/>
            <a:ext cx="8773933" cy="8002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8F8F8"/>
                </a:solidFill>
                <a:effectLst/>
                <a:uLnTx/>
                <a:uFillTx/>
                <a:latin typeface="Helvetica" panose="020B0604020202020204" pitchFamily="34" charset="0"/>
                <a:ea typeface="+mn-ea"/>
                <a:cs typeface="Helvetica" panose="020B0604020202020204" pitchFamily="34" charset="0"/>
              </a:rPr>
              <a:t>“I am not confident that the industry will ever have a unified solution for measuring campaign success across platforms”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8F8F8"/>
                </a:solidFill>
                <a:effectLst/>
                <a:uLnTx/>
                <a:uFillTx/>
                <a:latin typeface="Helvetica" panose="020B0604020202020204" pitchFamily="34" charset="0"/>
                <a:ea typeface="+mn-ea"/>
                <a:cs typeface="Helvetica" panose="020B0604020202020204" pitchFamily="34" charset="0"/>
              </a:rPr>
              <a:t>% of respondents that agree</a:t>
            </a:r>
          </a:p>
        </p:txBody>
      </p:sp>
      <p:sp>
        <p:nvSpPr>
          <p:cNvPr id="19" name="Rectangle: Rounded Corners 18">
            <a:extLst>
              <a:ext uri="{FF2B5EF4-FFF2-40B4-BE49-F238E27FC236}">
                <a16:creationId xmlns:a16="http://schemas.microsoft.com/office/drawing/2014/main" id="{6AA68E48-13F5-4447-B7F1-56732BFF7513}"/>
              </a:ext>
            </a:extLst>
          </p:cNvPr>
          <p:cNvSpPr/>
          <p:nvPr/>
        </p:nvSpPr>
        <p:spPr>
          <a:xfrm>
            <a:off x="6881490" y="3363177"/>
            <a:ext cx="2845004" cy="1515701"/>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0FE9AE8D-8081-4D44-8EDD-0E9D693D4107}"/>
              </a:ext>
            </a:extLst>
          </p:cNvPr>
          <p:cNvSpPr/>
          <p:nvPr/>
        </p:nvSpPr>
        <p:spPr>
          <a:xfrm>
            <a:off x="2465506" y="3363177"/>
            <a:ext cx="2845004" cy="1515701"/>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B562265-8EAA-4400-BAE3-21781110440A}"/>
              </a:ext>
            </a:extLst>
          </p:cNvPr>
          <p:cNvSpPr/>
          <p:nvPr/>
        </p:nvSpPr>
        <p:spPr>
          <a:xfrm>
            <a:off x="3103178" y="3829597"/>
            <a:ext cx="1569660"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76</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2" name="Rectangle 21">
            <a:extLst>
              <a:ext uri="{FF2B5EF4-FFF2-40B4-BE49-F238E27FC236}">
                <a16:creationId xmlns:a16="http://schemas.microsoft.com/office/drawing/2014/main" id="{47132870-7061-48BF-B4E2-5BCCE61C9554}"/>
              </a:ext>
            </a:extLst>
          </p:cNvPr>
          <p:cNvSpPr/>
          <p:nvPr/>
        </p:nvSpPr>
        <p:spPr>
          <a:xfrm>
            <a:off x="7519162" y="3829597"/>
            <a:ext cx="1569660"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68</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4" name="TextBox 23">
            <a:extLst>
              <a:ext uri="{FF2B5EF4-FFF2-40B4-BE49-F238E27FC236}">
                <a16:creationId xmlns:a16="http://schemas.microsoft.com/office/drawing/2014/main" id="{C78C496B-62E9-400E-86D5-642F3944E055}"/>
              </a:ext>
            </a:extLst>
          </p:cNvPr>
          <p:cNvSpPr txBox="1"/>
          <p:nvPr/>
        </p:nvSpPr>
        <p:spPr>
          <a:xfrm>
            <a:off x="2585915" y="3456010"/>
            <a:ext cx="26041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endParaRPr lang="en-US" sz="1200" i="1">
              <a:solidFill>
                <a:srgbClr val="1F1A62"/>
              </a:solidFill>
              <a:latin typeface="Helvetica" panose="020B0403020202020204" pitchFamily="34" charset="0"/>
            </a:endParaRPr>
          </a:p>
        </p:txBody>
      </p:sp>
      <p:sp>
        <p:nvSpPr>
          <p:cNvPr id="26" name="TextBox 25">
            <a:extLst>
              <a:ext uri="{FF2B5EF4-FFF2-40B4-BE49-F238E27FC236}">
                <a16:creationId xmlns:a16="http://schemas.microsoft.com/office/drawing/2014/main" id="{4099C6AE-007B-418E-8CC8-F134ED114661}"/>
              </a:ext>
            </a:extLst>
          </p:cNvPr>
          <p:cNvSpPr txBox="1"/>
          <p:nvPr/>
        </p:nvSpPr>
        <p:spPr>
          <a:xfrm>
            <a:off x="7024440" y="3456010"/>
            <a:ext cx="25591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endParaRPr lang="en-US" sz="1200" i="1">
              <a:solidFill>
                <a:srgbClr val="1F1A62"/>
              </a:solidFill>
              <a:latin typeface="Helvetica" panose="020B0403020202020204" pitchFamily="34" charset="0"/>
            </a:endParaRPr>
          </a:p>
        </p:txBody>
      </p:sp>
      <p:sp>
        <p:nvSpPr>
          <p:cNvPr id="18" name="Rectangle 17">
            <a:extLst>
              <a:ext uri="{FF2B5EF4-FFF2-40B4-BE49-F238E27FC236}">
                <a16:creationId xmlns:a16="http://schemas.microsoft.com/office/drawing/2014/main" id="{79CB957E-51C7-41CB-A488-4EADE683D57D}"/>
              </a:ext>
            </a:extLst>
          </p:cNvPr>
          <p:cNvSpPr/>
          <p:nvPr/>
        </p:nvSpPr>
        <p:spPr>
          <a:xfrm>
            <a:off x="0" y="0"/>
            <a:ext cx="5694249" cy="297927"/>
          </a:xfrm>
          <a:prstGeom prst="rect">
            <a:avLst/>
          </a:prstGeom>
          <a:solidFill>
            <a:srgbClr val="7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rgbClr val="1B1464"/>
                </a:solidFill>
                <a:latin typeface="Helvetica" panose="020B0403020202020204" pitchFamily="34" charset="0"/>
              </a:rPr>
              <a:t>5</a:t>
            </a:r>
            <a:r>
              <a:rPr lang="en-US" sz="1400" b="1">
                <a:latin typeface="Helvetica" panose="020B0403020202020204" pitchFamily="34" charset="0"/>
              </a:rPr>
              <a:t> </a:t>
            </a:r>
            <a:r>
              <a:rPr lang="en-US" sz="1400" b="1">
                <a:solidFill>
                  <a:srgbClr val="FFE600"/>
                </a:solidFill>
                <a:latin typeface="Helvetica" panose="020B0403020202020204" pitchFamily="34" charset="0"/>
              </a:rPr>
              <a:t>I</a:t>
            </a:r>
            <a:r>
              <a:rPr lang="en-US" sz="1400" b="1">
                <a:latin typeface="Helvetica" panose="020B0403020202020204" pitchFamily="34" charset="0"/>
              </a:rPr>
              <a:t> </a:t>
            </a:r>
            <a:r>
              <a:rPr lang="en-US" sz="1400" b="1">
                <a:solidFill>
                  <a:srgbClr val="1B1464"/>
                </a:solidFill>
                <a:latin typeface="Helvetica" panose="020B0403020202020204" pitchFamily="34" charset="0"/>
              </a:rPr>
              <a:t>Difficult to implement &amp; execute vs. traditional buying demos</a:t>
            </a:r>
          </a:p>
        </p:txBody>
      </p:sp>
    </p:spTree>
    <p:extLst>
      <p:ext uri="{BB962C8B-B14F-4D97-AF65-F5344CB8AC3E}">
        <p14:creationId xmlns:p14="http://schemas.microsoft.com/office/powerpoint/2010/main" val="128778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9731" y="1248576"/>
            <a:ext cx="12192000" cy="564474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F1A62"/>
                </a:solidFill>
                <a:effectLst/>
                <a:uLnTx/>
                <a:uFillTx/>
                <a:latin typeface="Helvetica" pitchFamily="2" charset="0"/>
                <a:ea typeface="+mn-ea"/>
                <a:cs typeface="+mn-cs"/>
              </a:rPr>
              <a:t>What’s Inside – Table of Contents</a:t>
            </a:r>
            <a:endParaRPr kumimoji="0" lang="en-US" sz="30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8" name="TextBox 27">
            <a:extLst>
              <a:ext uri="{FF2B5EF4-FFF2-40B4-BE49-F238E27FC236}">
                <a16:creationId xmlns:a16="http://schemas.microsoft.com/office/drawing/2014/main" id="{B1090EA5-9E24-420F-B356-BFA5C7B32400}"/>
              </a:ext>
            </a:extLst>
          </p:cNvPr>
          <p:cNvSpPr txBox="1"/>
          <p:nvPr/>
        </p:nvSpPr>
        <p:spPr>
          <a:xfrm>
            <a:off x="289680" y="3766149"/>
            <a:ext cx="116126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Click through a box above to be brought directly to the appropriate section. See slide 9 for a definition of the two marketer segments.</a:t>
            </a:r>
          </a:p>
        </p:txBody>
      </p:sp>
      <p:sp>
        <p:nvSpPr>
          <p:cNvPr id="2" name="TextBox 1">
            <a:extLst>
              <a:ext uri="{FF2B5EF4-FFF2-40B4-BE49-F238E27FC236}">
                <a16:creationId xmlns:a16="http://schemas.microsoft.com/office/drawing/2014/main" id="{79092272-65FB-4D41-9D12-17E3D209BA0A}"/>
              </a:ext>
            </a:extLst>
          </p:cNvPr>
          <p:cNvSpPr txBox="1"/>
          <p:nvPr/>
        </p:nvSpPr>
        <p:spPr>
          <a:xfrm>
            <a:off x="139700" y="4616877"/>
            <a:ext cx="1191260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a:ea typeface="+mn-ea"/>
                <a:cs typeface="+mn-cs"/>
              </a:rPr>
              <a:t>In this third installment of our three-part series on audience-based buying, we provide an insider’s perspective from our custom study on the </a:t>
            </a:r>
            <a:r>
              <a:rPr kumimoji="0" lang="en-US" sz="1600" b="1" i="1" u="none" strike="noStrike" kern="1200" cap="none" spc="0" normalizeH="0" baseline="0" noProof="0" dirty="0">
                <a:ln>
                  <a:noFill/>
                </a:ln>
                <a:solidFill>
                  <a:srgbClr val="1F1A62"/>
                </a:solidFill>
                <a:effectLst/>
                <a:uLnTx/>
                <a:uFillTx/>
                <a:latin typeface="Helvetica"/>
                <a:ea typeface="+mn-ea"/>
                <a:cs typeface="+mn-cs"/>
              </a:rPr>
              <a:t>challenges</a:t>
            </a:r>
            <a:r>
              <a:rPr kumimoji="0" lang="en-US" sz="1600" b="1" i="0" u="none" strike="noStrike" kern="1200" cap="none" spc="0" normalizeH="0" baseline="0" noProof="0" dirty="0">
                <a:ln>
                  <a:noFill/>
                </a:ln>
                <a:solidFill>
                  <a:srgbClr val="1F1A62"/>
                </a:solidFill>
                <a:effectLst/>
                <a:uLnTx/>
                <a:uFillTx/>
                <a:latin typeface="Helvetica"/>
                <a:ea typeface="+mn-ea"/>
                <a:cs typeface="+mn-cs"/>
              </a:rPr>
              <a:t> faced by some brand marketers and agency professionals with implementing an audience-first approach in their TV planning and buying.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a:ea typeface="+mn-ea"/>
                <a:cs typeface="+mn-cs"/>
              </a:rPr>
              <a:t>This guide identifies the common challenges faced by both brands and agencies, as well as unique insights for brand marketers and agency professionals as they look to adopt an audience-based TV strategy or increase their investment in this approach. Additionally, we’ll provide guidance as inspiration to overcome these challenges.</a:t>
            </a:r>
            <a:endParaRPr kumimoji="0" lang="en-US" sz="1600" b="0" i="0" u="sng" strike="noStrike" kern="1200" cap="none" spc="0" normalizeH="0" baseline="0" noProof="0" dirty="0">
              <a:ln>
                <a:noFill/>
              </a:ln>
              <a:solidFill>
                <a:srgbClr val="1F1A62"/>
              </a:solidFill>
              <a:effectLst/>
              <a:uLnTx/>
              <a:uFillTx/>
              <a:latin typeface="Helvetica"/>
              <a:ea typeface="+mn-ea"/>
              <a:cs typeface="+mn-cs"/>
            </a:endParaRPr>
          </a:p>
        </p:txBody>
      </p:sp>
      <p:sp>
        <p:nvSpPr>
          <p:cNvPr id="47" name="Rectangle 46">
            <a:extLst>
              <a:ext uri="{FF2B5EF4-FFF2-40B4-BE49-F238E27FC236}">
                <a16:creationId xmlns:a16="http://schemas.microsoft.com/office/drawing/2014/main" id="{8EF4C3F7-60A0-49B7-8BA5-80C0E2D8F32B}"/>
              </a:ext>
            </a:extLst>
          </p:cNvPr>
          <p:cNvSpPr/>
          <p:nvPr/>
        </p:nvSpPr>
        <p:spPr>
          <a:xfrm>
            <a:off x="139700" y="4160891"/>
            <a:ext cx="1184693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1F1A62"/>
                </a:solidFill>
                <a:effectLst/>
                <a:uLnTx/>
                <a:uFillTx/>
                <a:latin typeface="Helvetica" pitchFamily="2" charset="0"/>
                <a:ea typeface="+mn-ea"/>
                <a:cs typeface="+mn-cs"/>
              </a:rPr>
              <a:t>What You’ll Learn…</a:t>
            </a:r>
            <a:endParaRPr kumimoji="0" lang="en-US" sz="2000" b="1" i="1"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48" name="Rectangle 47">
            <a:hlinkClick r:id="rId4" action="ppaction://hlinksldjump"/>
            <a:extLst>
              <a:ext uri="{FF2B5EF4-FFF2-40B4-BE49-F238E27FC236}">
                <a16:creationId xmlns:a16="http://schemas.microsoft.com/office/drawing/2014/main" id="{DFA7DBD9-DC12-47F0-9863-E7DE1CD75ACE}"/>
              </a:ext>
            </a:extLst>
          </p:cNvPr>
          <p:cNvSpPr/>
          <p:nvPr/>
        </p:nvSpPr>
        <p:spPr>
          <a:xfrm>
            <a:off x="454594" y="160257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hlinkClick r:id="rId5" action="ppaction://hlinksldjump"/>
            <a:extLst>
              <a:ext uri="{FF2B5EF4-FFF2-40B4-BE49-F238E27FC236}">
                <a16:creationId xmlns:a16="http://schemas.microsoft.com/office/drawing/2014/main" id="{EC7B6D52-EC26-400E-B355-FD86C0C1B50A}"/>
              </a:ext>
            </a:extLst>
          </p:cNvPr>
          <p:cNvSpPr/>
          <p:nvPr/>
        </p:nvSpPr>
        <p:spPr>
          <a:xfrm>
            <a:off x="454594" y="208067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hlinkClick r:id="rId6" action="ppaction://hlinksldjump"/>
            <a:extLst>
              <a:ext uri="{FF2B5EF4-FFF2-40B4-BE49-F238E27FC236}">
                <a16:creationId xmlns:a16="http://schemas.microsoft.com/office/drawing/2014/main" id="{0F4FA6E1-DB4C-4433-BBE1-F9B22793606E}"/>
              </a:ext>
            </a:extLst>
          </p:cNvPr>
          <p:cNvSpPr/>
          <p:nvPr/>
        </p:nvSpPr>
        <p:spPr>
          <a:xfrm>
            <a:off x="477104" y="2572703"/>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hlinkClick r:id="rId7" action="ppaction://hlinksldjump"/>
            <a:extLst>
              <a:ext uri="{FF2B5EF4-FFF2-40B4-BE49-F238E27FC236}">
                <a16:creationId xmlns:a16="http://schemas.microsoft.com/office/drawing/2014/main" id="{E3936B18-8253-476D-8395-B5A8493A5227}"/>
              </a:ext>
            </a:extLst>
          </p:cNvPr>
          <p:cNvSpPr/>
          <p:nvPr/>
        </p:nvSpPr>
        <p:spPr>
          <a:xfrm>
            <a:off x="454594" y="3070217"/>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hlinkClick r:id="rId8" action="ppaction://hlinksldjump"/>
            <a:extLst>
              <a:ext uri="{FF2B5EF4-FFF2-40B4-BE49-F238E27FC236}">
                <a16:creationId xmlns:a16="http://schemas.microsoft.com/office/drawing/2014/main" id="{AAC48480-9057-4666-9E43-A44D753FD84D}"/>
              </a:ext>
            </a:extLst>
          </p:cNvPr>
          <p:cNvSpPr/>
          <p:nvPr/>
        </p:nvSpPr>
        <p:spPr>
          <a:xfrm>
            <a:off x="526244" y="3546533"/>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hlinkClick r:id="rId9" action="ppaction://hlinksldjump"/>
            <a:extLst>
              <a:ext uri="{FF2B5EF4-FFF2-40B4-BE49-F238E27FC236}">
                <a16:creationId xmlns:a16="http://schemas.microsoft.com/office/drawing/2014/main" id="{7DEFDF28-FAE4-4146-BD57-E4FC4B1E95F3}"/>
              </a:ext>
            </a:extLst>
          </p:cNvPr>
          <p:cNvSpPr/>
          <p:nvPr/>
        </p:nvSpPr>
        <p:spPr>
          <a:xfrm>
            <a:off x="207395" y="1505988"/>
            <a:ext cx="2234147" cy="2126456"/>
          </a:xfrm>
          <a:prstGeom prst="rect">
            <a:avLst/>
          </a:prstGeom>
          <a:solidFill>
            <a:schemeClr val="bg1"/>
          </a:solidFill>
          <a:ln w="571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57" name="Rectangle 56">
            <a:hlinkClick r:id="rId4" action="ppaction://hlinksldjump"/>
            <a:extLst>
              <a:ext uri="{FF2B5EF4-FFF2-40B4-BE49-F238E27FC236}">
                <a16:creationId xmlns:a16="http://schemas.microsoft.com/office/drawing/2014/main" id="{2740BE73-1B11-4DC7-9310-A173FCBCB49A}"/>
              </a:ext>
            </a:extLst>
          </p:cNvPr>
          <p:cNvSpPr/>
          <p:nvPr/>
        </p:nvSpPr>
        <p:spPr>
          <a:xfrm>
            <a:off x="2593940" y="1507557"/>
            <a:ext cx="2234147" cy="2126456"/>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58" name="Rectangle 57">
            <a:hlinkClick r:id="rId10" action="ppaction://hlinksldjump"/>
            <a:extLst>
              <a:ext uri="{FF2B5EF4-FFF2-40B4-BE49-F238E27FC236}">
                <a16:creationId xmlns:a16="http://schemas.microsoft.com/office/drawing/2014/main" id="{AA4E6518-D632-4E8C-8BE7-82C0EC49A888}"/>
              </a:ext>
            </a:extLst>
          </p:cNvPr>
          <p:cNvSpPr/>
          <p:nvPr/>
        </p:nvSpPr>
        <p:spPr>
          <a:xfrm>
            <a:off x="4997776" y="1507558"/>
            <a:ext cx="2234147" cy="2126456"/>
          </a:xfrm>
          <a:prstGeom prst="rect">
            <a:avLst/>
          </a:prstGeom>
          <a:solidFill>
            <a:schemeClr val="bg1"/>
          </a:solidFill>
          <a:ln w="571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59" name="Rectangle 58">
            <a:hlinkClick r:id="rId8" action="ppaction://hlinksldjump"/>
            <a:extLst>
              <a:ext uri="{FF2B5EF4-FFF2-40B4-BE49-F238E27FC236}">
                <a16:creationId xmlns:a16="http://schemas.microsoft.com/office/drawing/2014/main" id="{0755C6C9-E245-44A0-8462-63E5C7BD69ED}"/>
              </a:ext>
            </a:extLst>
          </p:cNvPr>
          <p:cNvSpPr/>
          <p:nvPr/>
        </p:nvSpPr>
        <p:spPr>
          <a:xfrm>
            <a:off x="7381188" y="1515413"/>
            <a:ext cx="2234147" cy="2126456"/>
          </a:xfrm>
          <a:prstGeom prst="rect">
            <a:avLst/>
          </a:prstGeom>
          <a:solidFill>
            <a:schemeClr val="bg1"/>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60" name="Rectangle 59">
            <a:hlinkClick r:id="rId11" action="ppaction://hlinksldjump"/>
            <a:extLst>
              <a:ext uri="{FF2B5EF4-FFF2-40B4-BE49-F238E27FC236}">
                <a16:creationId xmlns:a16="http://schemas.microsoft.com/office/drawing/2014/main" id="{DA4D73EB-435E-4ED8-998E-77A6B294ABEF}"/>
              </a:ext>
            </a:extLst>
          </p:cNvPr>
          <p:cNvSpPr/>
          <p:nvPr/>
        </p:nvSpPr>
        <p:spPr>
          <a:xfrm>
            <a:off x="9758315" y="1507558"/>
            <a:ext cx="2234147" cy="2126456"/>
          </a:xfrm>
          <a:prstGeom prst="rect">
            <a:avLst/>
          </a:prstGeom>
          <a:solidFill>
            <a:schemeClr val="bg1"/>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1" name="TextBox 60">
            <a:extLst>
              <a:ext uri="{FF2B5EF4-FFF2-40B4-BE49-F238E27FC236}">
                <a16:creationId xmlns:a16="http://schemas.microsoft.com/office/drawing/2014/main" id="{2AEB6430-9008-4CAE-94AA-B63EB77FD0B4}"/>
              </a:ext>
            </a:extLst>
          </p:cNvPr>
          <p:cNvSpPr txBox="1"/>
          <p:nvPr/>
        </p:nvSpPr>
        <p:spPr>
          <a:xfrm>
            <a:off x="227819" y="1457631"/>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1</a:t>
            </a:r>
          </a:p>
        </p:txBody>
      </p:sp>
      <p:sp>
        <p:nvSpPr>
          <p:cNvPr id="62" name="TextBox 61">
            <a:extLst>
              <a:ext uri="{FF2B5EF4-FFF2-40B4-BE49-F238E27FC236}">
                <a16:creationId xmlns:a16="http://schemas.microsoft.com/office/drawing/2014/main" id="{4492B3C1-9556-4FC5-BA7A-70D89E4D115B}"/>
              </a:ext>
            </a:extLst>
          </p:cNvPr>
          <p:cNvSpPr txBox="1"/>
          <p:nvPr/>
        </p:nvSpPr>
        <p:spPr>
          <a:xfrm>
            <a:off x="2614368" y="1468629"/>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2</a:t>
            </a:r>
          </a:p>
        </p:txBody>
      </p:sp>
      <p:sp>
        <p:nvSpPr>
          <p:cNvPr id="63" name="TextBox 62">
            <a:extLst>
              <a:ext uri="{FF2B5EF4-FFF2-40B4-BE49-F238E27FC236}">
                <a16:creationId xmlns:a16="http://schemas.microsoft.com/office/drawing/2014/main" id="{BD250875-0BA4-4398-83EB-AAD027E207C1}"/>
              </a:ext>
            </a:extLst>
          </p:cNvPr>
          <p:cNvSpPr txBox="1"/>
          <p:nvPr/>
        </p:nvSpPr>
        <p:spPr>
          <a:xfrm>
            <a:off x="5018204" y="1468629"/>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t>3</a:t>
            </a:r>
          </a:p>
        </p:txBody>
      </p:sp>
      <p:sp>
        <p:nvSpPr>
          <p:cNvPr id="64" name="TextBox 63">
            <a:extLst>
              <a:ext uri="{FF2B5EF4-FFF2-40B4-BE49-F238E27FC236}">
                <a16:creationId xmlns:a16="http://schemas.microsoft.com/office/drawing/2014/main" id="{EC1BC301-6EF9-4CA5-AC4C-2C607CA12E87}"/>
              </a:ext>
            </a:extLst>
          </p:cNvPr>
          <p:cNvSpPr txBox="1"/>
          <p:nvPr/>
        </p:nvSpPr>
        <p:spPr>
          <a:xfrm>
            <a:off x="7393757" y="1459201"/>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4</a:t>
            </a:r>
          </a:p>
        </p:txBody>
      </p:sp>
      <p:sp>
        <p:nvSpPr>
          <p:cNvPr id="65" name="TextBox 64">
            <a:extLst>
              <a:ext uri="{FF2B5EF4-FFF2-40B4-BE49-F238E27FC236}">
                <a16:creationId xmlns:a16="http://schemas.microsoft.com/office/drawing/2014/main" id="{BD25EEBF-F90A-4F87-B847-ABD28B408566}"/>
              </a:ext>
            </a:extLst>
          </p:cNvPr>
          <p:cNvSpPr txBox="1"/>
          <p:nvPr/>
        </p:nvSpPr>
        <p:spPr>
          <a:xfrm>
            <a:off x="9788167" y="1459201"/>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EBEA4"/>
                </a:solidFill>
                <a:effectLst/>
                <a:uLnTx/>
                <a:uFillTx/>
                <a:latin typeface="Helvetica" pitchFamily="2" charset="0"/>
                <a:ea typeface="+mn-ea"/>
                <a:cs typeface="+mn-cs"/>
              </a:rPr>
              <a:t>5</a:t>
            </a:r>
          </a:p>
        </p:txBody>
      </p:sp>
      <p:sp>
        <p:nvSpPr>
          <p:cNvPr id="67" name="TextBox 66">
            <a:hlinkClick r:id="rId8" action="ppaction://hlinksldjump"/>
            <a:extLst>
              <a:ext uri="{FF2B5EF4-FFF2-40B4-BE49-F238E27FC236}">
                <a16:creationId xmlns:a16="http://schemas.microsoft.com/office/drawing/2014/main" id="{A2CC51B2-3736-43D0-B015-F75A34FB1778}"/>
              </a:ext>
            </a:extLst>
          </p:cNvPr>
          <p:cNvSpPr txBox="1"/>
          <p:nvPr/>
        </p:nvSpPr>
        <p:spPr>
          <a:xfrm>
            <a:off x="7357577" y="1999943"/>
            <a:ext cx="22667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What Are The Challenges Unique To </a:t>
            </a: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Agency Professionals</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endPar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68" name="TextBox 67">
            <a:hlinkClick r:id="rId11" action="ppaction://hlinksldjump"/>
            <a:extLst>
              <a:ext uri="{FF2B5EF4-FFF2-40B4-BE49-F238E27FC236}">
                <a16:creationId xmlns:a16="http://schemas.microsoft.com/office/drawing/2014/main" id="{19C80F79-F677-43F3-95C4-6C33652F9158}"/>
              </a:ext>
            </a:extLst>
          </p:cNvPr>
          <p:cNvSpPr txBox="1"/>
          <p:nvPr/>
        </p:nvSpPr>
        <p:spPr>
          <a:xfrm>
            <a:off x="9726786" y="1999943"/>
            <a:ext cx="2312443" cy="15850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Guidance To Inspire Brand Marketers &amp; Agencies</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7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Meeting Industry Challenges Around Audience-Based Buying</a:t>
            </a:r>
            <a:endParaRPr kumimoji="0" lang="en-US" sz="18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69" name="TextBox 68">
            <a:hlinkClick r:id="rId10" action="ppaction://hlinksldjump"/>
            <a:extLst>
              <a:ext uri="{FF2B5EF4-FFF2-40B4-BE49-F238E27FC236}">
                <a16:creationId xmlns:a16="http://schemas.microsoft.com/office/drawing/2014/main" id="{D8BE1597-41A4-4A09-89F9-18DA2B258432}"/>
              </a:ext>
            </a:extLst>
          </p:cNvPr>
          <p:cNvSpPr txBox="1"/>
          <p:nvPr/>
        </p:nvSpPr>
        <p:spPr>
          <a:xfrm>
            <a:off x="4982733" y="2000137"/>
            <a:ext cx="226672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What Are The Challenges Unique To </a:t>
            </a: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Brand Marketers</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endPar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70" name="TextBox 69">
            <a:hlinkClick r:id="rId4" action="ppaction://hlinksldjump"/>
            <a:extLst>
              <a:ext uri="{FF2B5EF4-FFF2-40B4-BE49-F238E27FC236}">
                <a16:creationId xmlns:a16="http://schemas.microsoft.com/office/drawing/2014/main" id="{0F53C12E-5F99-4B7B-B56C-9C0EFA954BB2}"/>
              </a:ext>
            </a:extLst>
          </p:cNvPr>
          <p:cNvSpPr txBox="1"/>
          <p:nvPr/>
        </p:nvSpPr>
        <p:spPr>
          <a:xfrm>
            <a:off x="2582682" y="1999943"/>
            <a:ext cx="226672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What Are The </a:t>
            </a: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Common</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t>
            </a: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Challenges</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Among Brand Marketers &amp; Agencies?</a:t>
            </a:r>
          </a:p>
        </p:txBody>
      </p:sp>
      <p:sp>
        <p:nvSpPr>
          <p:cNvPr id="71" name="TextBox 70">
            <a:hlinkClick r:id="rId9" action="ppaction://hlinksldjump"/>
            <a:extLst>
              <a:ext uri="{FF2B5EF4-FFF2-40B4-BE49-F238E27FC236}">
                <a16:creationId xmlns:a16="http://schemas.microsoft.com/office/drawing/2014/main" id="{6F6E1DC5-4838-434C-820C-605DE844A68A}"/>
              </a:ext>
            </a:extLst>
          </p:cNvPr>
          <p:cNvSpPr txBox="1"/>
          <p:nvPr/>
        </p:nvSpPr>
        <p:spPr>
          <a:xfrm>
            <a:off x="174029" y="1999943"/>
            <a:ext cx="22667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The Positive Momentum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Behind Audience-Based TV Buying</a:t>
            </a:r>
          </a:p>
        </p:txBody>
      </p:sp>
    </p:spTree>
    <p:extLst>
      <p:ext uri="{BB962C8B-B14F-4D97-AF65-F5344CB8AC3E}">
        <p14:creationId xmlns:p14="http://schemas.microsoft.com/office/powerpoint/2010/main" val="3432723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286926F7-7986-4D57-A7E7-9D65FAA31B93}"/>
              </a:ext>
            </a:extLst>
          </p:cNvPr>
          <p:cNvSpPr txBox="1"/>
          <p:nvPr/>
        </p:nvSpPr>
        <p:spPr>
          <a:xfrm>
            <a:off x="169458" y="558261"/>
            <a:ext cx="1179876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As a result, about half of all marketers are either using audience-based buying as a small part of their TV strategy, or are not currently using it</a:t>
            </a:r>
          </a:p>
        </p:txBody>
      </p:sp>
      <p:sp>
        <p:nvSpPr>
          <p:cNvPr id="16" name="TextBox 15">
            <a:extLst>
              <a:ext uri="{FF2B5EF4-FFF2-40B4-BE49-F238E27FC236}">
                <a16:creationId xmlns:a16="http://schemas.microsoft.com/office/drawing/2014/main" id="{3C9C89D2-15F6-4A3D-A64E-CE576E0ED353}"/>
              </a:ext>
            </a:extLst>
          </p:cNvPr>
          <p:cNvSpPr txBox="1"/>
          <p:nvPr/>
        </p:nvSpPr>
        <p:spPr>
          <a:xfrm>
            <a:off x="441975" y="6104916"/>
            <a:ext cx="1156190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Marketers = respondents who work for a company selling products or services to consumers (B2C) or businesses (B2B).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Agency Professionals = respondents who work for an advertising agency (i.e., full service, creative, media, etc.). Q70. Which of the following best describes your (company’s/main client’s) current approach to audience-based buying for TV advertising? </a:t>
            </a:r>
          </a:p>
        </p:txBody>
      </p:sp>
      <p:grpSp>
        <p:nvGrpSpPr>
          <p:cNvPr id="24" name="Group 23">
            <a:extLst>
              <a:ext uri="{FF2B5EF4-FFF2-40B4-BE49-F238E27FC236}">
                <a16:creationId xmlns:a16="http://schemas.microsoft.com/office/drawing/2014/main" id="{0DE6BE83-EDC9-4685-82AF-ECA0485CF80A}"/>
              </a:ext>
            </a:extLst>
          </p:cNvPr>
          <p:cNvGrpSpPr/>
          <p:nvPr/>
        </p:nvGrpSpPr>
        <p:grpSpPr>
          <a:xfrm>
            <a:off x="4278081" y="5489867"/>
            <a:ext cx="3635839" cy="276999"/>
            <a:chOff x="5089870" y="5028543"/>
            <a:chExt cx="3635839" cy="276999"/>
          </a:xfrm>
        </p:grpSpPr>
        <p:sp>
          <p:nvSpPr>
            <p:cNvPr id="25" name="Rectangle 24">
              <a:extLst>
                <a:ext uri="{FF2B5EF4-FFF2-40B4-BE49-F238E27FC236}">
                  <a16:creationId xmlns:a16="http://schemas.microsoft.com/office/drawing/2014/main" id="{C252F84E-9045-4AC0-8000-7F094F110B2D}"/>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6" name="TextBox 25">
              <a:extLst>
                <a:ext uri="{FF2B5EF4-FFF2-40B4-BE49-F238E27FC236}">
                  <a16:creationId xmlns:a16="http://schemas.microsoft.com/office/drawing/2014/main" id="{90581139-7532-4D09-8F52-6FF069D8D216}"/>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Brand Marketers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7" name="Rectangle 26">
              <a:extLst>
                <a:ext uri="{FF2B5EF4-FFF2-40B4-BE49-F238E27FC236}">
                  <a16:creationId xmlns:a16="http://schemas.microsoft.com/office/drawing/2014/main" id="{FB514BC3-B790-4D81-B6CF-99FA448A3B1F}"/>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8" name="TextBox 27">
              <a:extLst>
                <a:ext uri="{FF2B5EF4-FFF2-40B4-BE49-F238E27FC236}">
                  <a16:creationId xmlns:a16="http://schemas.microsoft.com/office/drawing/2014/main" id="{0AEF508E-CA33-4EC2-A31D-59E2FC7B1719}"/>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Agency Professionals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grpSp>
      <p:sp>
        <p:nvSpPr>
          <p:cNvPr id="22" name="Rectangle 21">
            <a:extLst>
              <a:ext uri="{FF2B5EF4-FFF2-40B4-BE49-F238E27FC236}">
                <a16:creationId xmlns:a16="http://schemas.microsoft.com/office/drawing/2014/main" id="{0EB62B1D-8A13-41A4-958D-F55B5D0DC8E4}"/>
              </a:ext>
            </a:extLst>
          </p:cNvPr>
          <p:cNvSpPr/>
          <p:nvPr/>
        </p:nvSpPr>
        <p:spPr>
          <a:xfrm>
            <a:off x="6173657" y="2723063"/>
            <a:ext cx="5031671" cy="2369605"/>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75CC8DE-A574-4E64-9C85-EAD5F93C6B91}"/>
              </a:ext>
            </a:extLst>
          </p:cNvPr>
          <p:cNvSpPr/>
          <p:nvPr/>
        </p:nvSpPr>
        <p:spPr>
          <a:xfrm>
            <a:off x="986673" y="2723063"/>
            <a:ext cx="5031671" cy="2369605"/>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ADF38E34-B10F-487B-B885-C0668481B1A2}"/>
              </a:ext>
            </a:extLst>
          </p:cNvPr>
          <p:cNvSpPr txBox="1"/>
          <p:nvPr/>
        </p:nvSpPr>
        <p:spPr>
          <a:xfrm>
            <a:off x="1736715" y="3106306"/>
            <a:ext cx="3531587" cy="6984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“Audience-based buying is a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small part</a:t>
            </a: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our TV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1B1464"/>
                </a:solidFill>
                <a:latin typeface="Helvetica" panose="020B0604020202020204" pitchFamily="34" charset="0"/>
                <a:cs typeface="Helvetica" panose="020B0604020202020204" pitchFamily="34" charset="0"/>
              </a:rPr>
              <a:t>% of respondents</a:t>
            </a:r>
            <a:endParaRPr kumimoji="0" lang="en-US" sz="12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4" name="Rectangle 43">
            <a:extLst>
              <a:ext uri="{FF2B5EF4-FFF2-40B4-BE49-F238E27FC236}">
                <a16:creationId xmlns:a16="http://schemas.microsoft.com/office/drawing/2014/main" id="{893A11AF-A0C5-4F95-ACCA-F47D5C119865}"/>
              </a:ext>
            </a:extLst>
          </p:cNvPr>
          <p:cNvSpPr/>
          <p:nvPr/>
        </p:nvSpPr>
        <p:spPr>
          <a:xfrm>
            <a:off x="1736640" y="3954037"/>
            <a:ext cx="3531736" cy="923330"/>
          </a:xfrm>
          <a:prstGeom prst="rect">
            <a:avLst/>
          </a:prstGeom>
          <a:noFill/>
          <a:effectLst/>
        </p:spPr>
        <p:txBody>
          <a:bodyPr wrap="none" lIns="91440" tIns="45720" rIns="91440" bIns="45720" anchor="t">
            <a:spAutoFit/>
          </a:bodyPr>
          <a:lstStyle/>
          <a:p>
            <a:pPr algn="ctr" defTabSz="1172398">
              <a:defRPr/>
            </a:pP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40</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54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38</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9" name="Rectangle 28">
            <a:extLst>
              <a:ext uri="{FF2B5EF4-FFF2-40B4-BE49-F238E27FC236}">
                <a16:creationId xmlns:a16="http://schemas.microsoft.com/office/drawing/2014/main" id="{6969BB03-9D37-4D94-87DB-EF7DA6CA54ED}"/>
              </a:ext>
            </a:extLst>
          </p:cNvPr>
          <p:cNvSpPr/>
          <p:nvPr/>
        </p:nvSpPr>
        <p:spPr>
          <a:xfrm>
            <a:off x="7115985" y="3954037"/>
            <a:ext cx="3147015" cy="923330"/>
          </a:xfrm>
          <a:prstGeom prst="rect">
            <a:avLst/>
          </a:prstGeom>
          <a:noFill/>
          <a:effectLst/>
        </p:spPr>
        <p:txBody>
          <a:bodyPr wrap="none" lIns="91440" tIns="45720" rIns="91440" bIns="45720" anchor="t">
            <a:spAutoFit/>
          </a:bodyPr>
          <a:lstStyle/>
          <a:p>
            <a:pPr algn="ctr" defTabSz="1172398">
              <a:defRPr/>
            </a:pP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4</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12%</a:t>
            </a:r>
          </a:p>
        </p:txBody>
      </p:sp>
      <p:sp>
        <p:nvSpPr>
          <p:cNvPr id="30" name="TextBox 29">
            <a:extLst>
              <a:ext uri="{FF2B5EF4-FFF2-40B4-BE49-F238E27FC236}">
                <a16:creationId xmlns:a16="http://schemas.microsoft.com/office/drawing/2014/main" id="{5D8B7F49-1D18-4FAC-87F6-1CAC48567827}"/>
              </a:ext>
            </a:extLst>
          </p:cNvPr>
          <p:cNvSpPr txBox="1"/>
          <p:nvPr/>
        </p:nvSpPr>
        <p:spPr>
          <a:xfrm>
            <a:off x="7083582" y="3106306"/>
            <a:ext cx="3211820" cy="684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“We’re not currently using audience-based buying for 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1B1464"/>
                </a:solidFill>
                <a:latin typeface="Helvetica" panose="020B0604020202020204" pitchFamily="34" charset="0"/>
                <a:cs typeface="Helvetica" panose="020B0604020202020204" pitchFamily="34" charset="0"/>
              </a:rPr>
              <a:t>% of respondents</a:t>
            </a:r>
            <a:endParaRPr kumimoji="0" lang="en-US" sz="12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 name="Rectangle 3">
            <a:extLst>
              <a:ext uri="{FF2B5EF4-FFF2-40B4-BE49-F238E27FC236}">
                <a16:creationId xmlns:a16="http://schemas.microsoft.com/office/drawing/2014/main" id="{95D6C6B1-E00E-48D2-8599-8DDAF848F10B}"/>
              </a:ext>
            </a:extLst>
          </p:cNvPr>
          <p:cNvSpPr/>
          <p:nvPr/>
        </p:nvSpPr>
        <p:spPr>
          <a:xfrm>
            <a:off x="986673" y="1891806"/>
            <a:ext cx="10218654" cy="612331"/>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BFF2"/>
                </a:solidFill>
                <a:latin typeface="Helvetica" panose="020B0403020202020204" pitchFamily="34" charset="0"/>
              </a:rPr>
              <a:t>44% </a:t>
            </a:r>
            <a:r>
              <a:rPr lang="en-US">
                <a:solidFill>
                  <a:srgbClr val="1B1464"/>
                </a:solidFill>
                <a:latin typeface="Helvetica" panose="020B0403020202020204" pitchFamily="34" charset="0"/>
              </a:rPr>
              <a:t>of brand marketers &amp; </a:t>
            </a:r>
            <a:r>
              <a:rPr lang="en-US" b="1">
                <a:solidFill>
                  <a:srgbClr val="ED3C8D"/>
                </a:solidFill>
                <a:latin typeface="Helvetica" panose="020B0403020202020204" pitchFamily="34" charset="0"/>
              </a:rPr>
              <a:t>50%</a:t>
            </a:r>
            <a:r>
              <a:rPr lang="en-US">
                <a:solidFill>
                  <a:srgbClr val="1B1464"/>
                </a:solidFill>
                <a:latin typeface="Helvetica" panose="020B0403020202020204" pitchFamily="34" charset="0"/>
              </a:rPr>
              <a:t> of agency professionals say audience-based buying is either </a:t>
            </a:r>
          </a:p>
          <a:p>
            <a:pPr algn="ctr"/>
            <a:r>
              <a:rPr lang="en-US">
                <a:solidFill>
                  <a:srgbClr val="1B1464"/>
                </a:solidFill>
                <a:latin typeface="Helvetica" panose="020B0403020202020204" pitchFamily="34" charset="0"/>
              </a:rPr>
              <a:t>a </a:t>
            </a:r>
            <a:r>
              <a:rPr lang="en-US" b="1">
                <a:solidFill>
                  <a:srgbClr val="1B1464"/>
                </a:solidFill>
                <a:latin typeface="Helvetica" panose="020B0403020202020204" pitchFamily="34" charset="0"/>
              </a:rPr>
              <a:t>small part of their TV strategy </a:t>
            </a:r>
            <a:r>
              <a:rPr lang="en-US">
                <a:solidFill>
                  <a:srgbClr val="1B1464"/>
                </a:solidFill>
                <a:latin typeface="Helvetica" panose="020B0403020202020204" pitchFamily="34" charset="0"/>
              </a:rPr>
              <a:t>or they are </a:t>
            </a:r>
            <a:r>
              <a:rPr lang="en-US" b="1">
                <a:solidFill>
                  <a:srgbClr val="1B1464"/>
                </a:solidFill>
                <a:latin typeface="Helvetica" panose="020B0403020202020204" pitchFamily="34" charset="0"/>
              </a:rPr>
              <a:t>not currently using it for TV</a:t>
            </a:r>
          </a:p>
        </p:txBody>
      </p:sp>
      <p:sp>
        <p:nvSpPr>
          <p:cNvPr id="21" name="Rectangle 20">
            <a:extLst>
              <a:ext uri="{FF2B5EF4-FFF2-40B4-BE49-F238E27FC236}">
                <a16:creationId xmlns:a16="http://schemas.microsoft.com/office/drawing/2014/main" id="{8763F86A-7E6F-448B-B206-01FA79F245C6}"/>
              </a:ext>
            </a:extLst>
          </p:cNvPr>
          <p:cNvSpPr/>
          <p:nvPr/>
        </p:nvSpPr>
        <p:spPr>
          <a:xfrm>
            <a:off x="0" y="0"/>
            <a:ext cx="5694249" cy="297927"/>
          </a:xfrm>
          <a:prstGeom prst="rect">
            <a:avLst/>
          </a:prstGeom>
          <a:solidFill>
            <a:srgbClr val="7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rgbClr val="1B1464"/>
                </a:solidFill>
                <a:latin typeface="Helvetica" panose="020B0403020202020204" pitchFamily="34" charset="0"/>
              </a:rPr>
              <a:t>5</a:t>
            </a:r>
            <a:r>
              <a:rPr lang="en-US" sz="1400" b="1">
                <a:latin typeface="Helvetica" panose="020B0403020202020204" pitchFamily="34" charset="0"/>
              </a:rPr>
              <a:t> </a:t>
            </a:r>
            <a:r>
              <a:rPr lang="en-US" sz="1400" b="1">
                <a:solidFill>
                  <a:srgbClr val="FFE600"/>
                </a:solidFill>
                <a:latin typeface="Helvetica" panose="020B0403020202020204" pitchFamily="34" charset="0"/>
              </a:rPr>
              <a:t>I</a:t>
            </a:r>
            <a:r>
              <a:rPr lang="en-US" sz="1400" b="1">
                <a:latin typeface="Helvetica" panose="020B0403020202020204" pitchFamily="34" charset="0"/>
              </a:rPr>
              <a:t> </a:t>
            </a:r>
            <a:r>
              <a:rPr lang="en-US" sz="1400" b="1">
                <a:solidFill>
                  <a:srgbClr val="1B1464"/>
                </a:solidFill>
                <a:latin typeface="Helvetica" panose="020B0403020202020204" pitchFamily="34" charset="0"/>
              </a:rPr>
              <a:t>Difficult to implement &amp; execute vs. traditional buying demos</a:t>
            </a:r>
          </a:p>
        </p:txBody>
      </p:sp>
    </p:spTree>
    <p:extLst>
      <p:ext uri="{BB962C8B-B14F-4D97-AF65-F5344CB8AC3E}">
        <p14:creationId xmlns:p14="http://schemas.microsoft.com/office/powerpoint/2010/main" val="36067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text&#10;&#10;Description automatically generated">
            <a:extLst>
              <a:ext uri="{FF2B5EF4-FFF2-40B4-BE49-F238E27FC236}">
                <a16:creationId xmlns:a16="http://schemas.microsoft.com/office/drawing/2014/main" id="{46429592-613C-49B6-81E6-F80B4D4BB4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08515"/>
            <a:ext cx="12192000" cy="3932401"/>
          </a:xfrm>
          <a:prstGeom prst="rect">
            <a:avLst/>
          </a:prstGeom>
        </p:spPr>
      </p:pic>
      <p:sp>
        <p:nvSpPr>
          <p:cNvPr id="32" name="Rectangle 31">
            <a:extLst>
              <a:ext uri="{FF2B5EF4-FFF2-40B4-BE49-F238E27FC236}">
                <a16:creationId xmlns:a16="http://schemas.microsoft.com/office/drawing/2014/main" id="{9B62A112-1289-443E-BCF6-AD11D1CCEDB0}"/>
              </a:ext>
            </a:extLst>
          </p:cNvPr>
          <p:cNvSpPr/>
          <p:nvPr/>
        </p:nvSpPr>
        <p:spPr>
          <a:xfrm>
            <a:off x="-1" y="1608516"/>
            <a:ext cx="12192000" cy="3932400"/>
          </a:xfrm>
          <a:prstGeom prst="rect">
            <a:avLst/>
          </a:prstGeom>
          <a:solidFill>
            <a:srgbClr val="1B14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103694" y="291974"/>
            <a:ext cx="12109823"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However, most marketers say they would increase their TV investment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if the platform offered the same executional benefits as they perceive digital advertising offers, which represents a great opportunity for growth</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8A5CDBAD-B494-4B18-89E7-67FBE934F5BA}"/>
              </a:ext>
            </a:extLst>
          </p:cNvPr>
          <p:cNvSpPr txBox="1"/>
          <p:nvPr/>
        </p:nvSpPr>
        <p:spPr>
          <a:xfrm>
            <a:off x="526245" y="6130961"/>
            <a:ext cx="11465128" cy="415498"/>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Q20. How much do you agree or disagree with the following statements? (strongly/somewhat agree).</a:t>
            </a:r>
          </a:p>
        </p:txBody>
      </p:sp>
      <p:sp>
        <p:nvSpPr>
          <p:cNvPr id="33" name="TextBox 32">
            <a:extLst>
              <a:ext uri="{FF2B5EF4-FFF2-40B4-BE49-F238E27FC236}">
                <a16:creationId xmlns:a16="http://schemas.microsoft.com/office/drawing/2014/main" id="{42ABCA7A-A196-4D1D-AFE8-064C6B1C894A}"/>
              </a:ext>
            </a:extLst>
          </p:cNvPr>
          <p:cNvSpPr txBox="1"/>
          <p:nvPr/>
        </p:nvSpPr>
        <p:spPr>
          <a:xfrm>
            <a:off x="1515986" y="1959014"/>
            <a:ext cx="9160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“My [company/main client] would increase our TV spend if TV offered the same level of accountability, transparency and ease of execution that is available with digital advertising.”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Helvetica" panose="020B0604020202020204" pitchFamily="34" charset="0"/>
                <a:cs typeface="Helvetica" panose="020B0604020202020204" pitchFamily="34" charset="0"/>
              </a:rPr>
              <a:t>% of respondents</a:t>
            </a:r>
            <a:endParaRPr kumimoji="0" lang="en-US" sz="16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sp>
        <p:nvSpPr>
          <p:cNvPr id="28" name="Rectangle: Rounded Corners 27">
            <a:extLst>
              <a:ext uri="{FF2B5EF4-FFF2-40B4-BE49-F238E27FC236}">
                <a16:creationId xmlns:a16="http://schemas.microsoft.com/office/drawing/2014/main" id="{932225E5-0201-448D-99C8-BFB4DB3D27A0}"/>
              </a:ext>
            </a:extLst>
          </p:cNvPr>
          <p:cNvSpPr/>
          <p:nvPr/>
        </p:nvSpPr>
        <p:spPr>
          <a:xfrm>
            <a:off x="6937750" y="3015080"/>
            <a:ext cx="3786699" cy="1515701"/>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E38713D6-B700-446A-9FBD-0BDB4CBC8D12}"/>
              </a:ext>
            </a:extLst>
          </p:cNvPr>
          <p:cNvSpPr/>
          <p:nvPr/>
        </p:nvSpPr>
        <p:spPr>
          <a:xfrm>
            <a:off x="1478333" y="3015080"/>
            <a:ext cx="3786699" cy="1515701"/>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5127718-939F-49A9-879F-23AF91B3381E}"/>
              </a:ext>
            </a:extLst>
          </p:cNvPr>
          <p:cNvSpPr/>
          <p:nvPr/>
        </p:nvSpPr>
        <p:spPr>
          <a:xfrm>
            <a:off x="2356020" y="3294686"/>
            <a:ext cx="2031325" cy="1200329"/>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92%</a:t>
            </a:r>
          </a:p>
        </p:txBody>
      </p:sp>
      <p:sp>
        <p:nvSpPr>
          <p:cNvPr id="31" name="Rectangle 30">
            <a:extLst>
              <a:ext uri="{FF2B5EF4-FFF2-40B4-BE49-F238E27FC236}">
                <a16:creationId xmlns:a16="http://schemas.microsoft.com/office/drawing/2014/main" id="{FC30FA6A-D882-487F-AC60-5DE01818FF83}"/>
              </a:ext>
            </a:extLst>
          </p:cNvPr>
          <p:cNvSpPr/>
          <p:nvPr/>
        </p:nvSpPr>
        <p:spPr>
          <a:xfrm>
            <a:off x="7815436" y="3294686"/>
            <a:ext cx="2031326" cy="1200329"/>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76%</a:t>
            </a:r>
          </a:p>
        </p:txBody>
      </p:sp>
      <p:sp>
        <p:nvSpPr>
          <p:cNvPr id="25" name="TextBox 24">
            <a:extLst>
              <a:ext uri="{FF2B5EF4-FFF2-40B4-BE49-F238E27FC236}">
                <a16:creationId xmlns:a16="http://schemas.microsoft.com/office/drawing/2014/main" id="{F5182DB2-4D88-42E6-A546-144D4D61742A}"/>
              </a:ext>
            </a:extLst>
          </p:cNvPr>
          <p:cNvSpPr txBox="1"/>
          <p:nvPr/>
        </p:nvSpPr>
        <p:spPr>
          <a:xfrm>
            <a:off x="1796149" y="3107913"/>
            <a:ext cx="31510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endParaRPr lang="en-US" sz="1200" i="1">
              <a:solidFill>
                <a:srgbClr val="1F1A62"/>
              </a:solidFill>
              <a:latin typeface="Helvetica" panose="020B0403020202020204" pitchFamily="34" charset="0"/>
            </a:endParaRPr>
          </a:p>
        </p:txBody>
      </p:sp>
      <p:sp>
        <p:nvSpPr>
          <p:cNvPr id="26" name="TextBox 25">
            <a:extLst>
              <a:ext uri="{FF2B5EF4-FFF2-40B4-BE49-F238E27FC236}">
                <a16:creationId xmlns:a16="http://schemas.microsoft.com/office/drawing/2014/main" id="{E5719151-4C83-4D1E-AD16-5B2F20C2E79D}"/>
              </a:ext>
            </a:extLst>
          </p:cNvPr>
          <p:cNvSpPr txBox="1"/>
          <p:nvPr/>
        </p:nvSpPr>
        <p:spPr>
          <a:xfrm>
            <a:off x="7282840" y="3107913"/>
            <a:ext cx="3096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endParaRPr lang="en-US" sz="1200" i="1">
              <a:solidFill>
                <a:srgbClr val="1F1A62"/>
              </a:solidFill>
              <a:latin typeface="Helvetica" panose="020B0403020202020204" pitchFamily="34" charset="0"/>
            </a:endParaRPr>
          </a:p>
        </p:txBody>
      </p:sp>
      <p:sp>
        <p:nvSpPr>
          <p:cNvPr id="18" name="Rectangle 17">
            <a:extLst>
              <a:ext uri="{FF2B5EF4-FFF2-40B4-BE49-F238E27FC236}">
                <a16:creationId xmlns:a16="http://schemas.microsoft.com/office/drawing/2014/main" id="{252E3CBF-4C9A-45FC-9EE5-A857FFC28E52}"/>
              </a:ext>
            </a:extLst>
          </p:cNvPr>
          <p:cNvSpPr/>
          <p:nvPr/>
        </p:nvSpPr>
        <p:spPr>
          <a:xfrm>
            <a:off x="0" y="0"/>
            <a:ext cx="5694249" cy="297927"/>
          </a:xfrm>
          <a:prstGeom prst="rect">
            <a:avLst/>
          </a:prstGeom>
          <a:solidFill>
            <a:srgbClr val="7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rgbClr val="1B1464"/>
                </a:solidFill>
                <a:latin typeface="Helvetica" panose="020B0403020202020204" pitchFamily="34" charset="0"/>
              </a:rPr>
              <a:t>5</a:t>
            </a:r>
            <a:r>
              <a:rPr lang="en-US" sz="1400" b="1">
                <a:latin typeface="Helvetica" panose="020B0403020202020204" pitchFamily="34" charset="0"/>
              </a:rPr>
              <a:t> </a:t>
            </a:r>
            <a:r>
              <a:rPr lang="en-US" sz="1400" b="1">
                <a:solidFill>
                  <a:srgbClr val="FFE600"/>
                </a:solidFill>
                <a:latin typeface="Helvetica" panose="020B0403020202020204" pitchFamily="34" charset="0"/>
              </a:rPr>
              <a:t>I</a:t>
            </a:r>
            <a:r>
              <a:rPr lang="en-US" sz="1400" b="1">
                <a:latin typeface="Helvetica" panose="020B0403020202020204" pitchFamily="34" charset="0"/>
              </a:rPr>
              <a:t> </a:t>
            </a:r>
            <a:r>
              <a:rPr lang="en-US" sz="1400" b="1">
                <a:solidFill>
                  <a:srgbClr val="1B1464"/>
                </a:solidFill>
                <a:latin typeface="Helvetica" panose="020B0403020202020204" pitchFamily="34" charset="0"/>
              </a:rPr>
              <a:t>Difficult to implement &amp; execute vs. traditional buying demos</a:t>
            </a:r>
          </a:p>
        </p:txBody>
      </p:sp>
    </p:spTree>
    <p:extLst>
      <p:ext uri="{BB962C8B-B14F-4D97-AF65-F5344CB8AC3E}">
        <p14:creationId xmlns:p14="http://schemas.microsoft.com/office/powerpoint/2010/main" val="186256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Common Challenges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487024" y="1009880"/>
            <a:ext cx="7470710" cy="5355312"/>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800" b="1" i="0" u="none" strike="noStrike" kern="1200" cap="none" spc="0" normalizeH="0" baseline="0" noProof="0">
                <a:ln>
                  <a:noFill/>
                </a:ln>
                <a:solidFill>
                  <a:srgbClr val="1F1A62"/>
                </a:solidFill>
                <a:effectLst/>
                <a:uLnTx/>
                <a:uFillTx/>
                <a:latin typeface="Helvetica"/>
                <a:ea typeface="+mn-ea"/>
                <a:cs typeface="Helvetica"/>
              </a:rPr>
              <a:t>While understanding and adoption of audience-based TV buying is growing, some marketers still struggle with the greater complexities and abilities of this approach due to a lack of education and training</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18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Many more readily associate it with ad tech platforms since they are the ones most actively discussing, and training, marketers on audience-based buying, giving them greater control of the conversation</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18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Disconnects in planning, buying, budgeting and even </a:t>
            </a:r>
            <a:br>
              <a:rPr lang="en-US" b="1">
                <a:solidFill>
                  <a:srgbClr val="1F1A62"/>
                </a:solidFill>
                <a:latin typeface="Helvetica"/>
                <a:cs typeface="Helvetica"/>
              </a:rPr>
            </a:br>
            <a:r>
              <a:rPr lang="en-US" b="1">
                <a:solidFill>
                  <a:srgbClr val="1F1A62"/>
                </a:solidFill>
                <a:latin typeface="Helvetica"/>
                <a:cs typeface="Helvetica"/>
              </a:rPr>
              <a:t>decision-making can lead to apprehension towards developing audience-based buying and disjointed cross-platform campaigns</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Some marketers feel overwhelmed by the various platforms, terminology and methodology which leads to a greater lack of understanding and lower confidence in the process and quality of multiscreen data vs. ad tech platforms</a:t>
            </a:r>
            <a:endParaRPr kumimoji="0" lang="en-US" sz="1800" b="1" i="0" u="none" strike="noStrike" kern="1200" cap="none" spc="0" normalizeH="0" baseline="0" noProof="0">
              <a:ln>
                <a:noFill/>
              </a:ln>
              <a:solidFill>
                <a:srgbClr val="1F1A62"/>
              </a:solidFill>
              <a:effectLst/>
              <a:uLnTx/>
              <a:uFillTx/>
              <a:latin typeface="Helvetica"/>
              <a:ea typeface="+mn-ea"/>
              <a:cs typeface="Helvetica"/>
            </a:endParaRPr>
          </a:p>
        </p:txBody>
      </p:sp>
    </p:spTree>
    <p:extLst>
      <p:ext uri="{BB962C8B-B14F-4D97-AF65-F5344CB8AC3E}">
        <p14:creationId xmlns:p14="http://schemas.microsoft.com/office/powerpoint/2010/main" val="2591811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3</a:t>
            </a:r>
          </a:p>
        </p:txBody>
      </p:sp>
      <p:sp>
        <p:nvSpPr>
          <p:cNvPr id="8" name="TextBox 7">
            <a:extLst>
              <a:ext uri="{FF2B5EF4-FFF2-40B4-BE49-F238E27FC236}">
                <a16:creationId xmlns:a16="http://schemas.microsoft.com/office/drawing/2014/main" id="{8E857246-885E-46D4-9DA1-42689A783326}"/>
              </a:ext>
            </a:extLst>
          </p:cNvPr>
          <p:cNvSpPr txBox="1"/>
          <p:nvPr/>
        </p:nvSpPr>
        <p:spPr>
          <a:xfrm>
            <a:off x="274255" y="3429000"/>
            <a:ext cx="72746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What Are The Challenges Unique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To </a:t>
            </a:r>
            <a:r>
              <a:rPr lang="en-US" sz="3200" b="1">
                <a:solidFill>
                  <a:srgbClr val="FFE600"/>
                </a:solidFill>
                <a:latin typeface="Helvetica" pitchFamily="2" charset="0"/>
              </a:rPr>
              <a:t>Brand Marketers?</a:t>
            </a:r>
          </a:p>
        </p:txBody>
      </p:sp>
    </p:spTree>
    <p:extLst>
      <p:ext uri="{BB962C8B-B14F-4D97-AF65-F5344CB8AC3E}">
        <p14:creationId xmlns:p14="http://schemas.microsoft.com/office/powerpoint/2010/main" val="101581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8090E-E516-4084-BBDC-7FFE88F5B99A}"/>
              </a:ext>
            </a:extLst>
          </p:cNvPr>
          <p:cNvSpPr/>
          <p:nvPr/>
        </p:nvSpPr>
        <p:spPr>
          <a:xfrm>
            <a:off x="4904233" y="1751609"/>
            <a:ext cx="7287767"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 name="Chart 20">
            <a:extLst>
              <a:ext uri="{FF2B5EF4-FFF2-40B4-BE49-F238E27FC236}">
                <a16:creationId xmlns:a16="http://schemas.microsoft.com/office/drawing/2014/main" id="{CD0E9FED-7562-41C4-B6F3-645FFDA8C258}"/>
              </a:ext>
            </a:extLst>
          </p:cNvPr>
          <p:cNvGraphicFramePr/>
          <p:nvPr>
            <p:extLst>
              <p:ext uri="{D42A27DB-BD31-4B8C-83A1-F6EECF244321}">
                <p14:modId xmlns:p14="http://schemas.microsoft.com/office/powerpoint/2010/main" val="19750416"/>
              </p:ext>
            </p:extLst>
          </p:nvPr>
        </p:nvGraphicFramePr>
        <p:xfrm>
          <a:off x="5049868" y="2147320"/>
          <a:ext cx="6996496" cy="384000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9C2617B6-0F6D-4CBA-8087-A3463ACDE48E}"/>
              </a:ext>
            </a:extLst>
          </p:cNvPr>
          <p:cNvSpPr txBox="1"/>
          <p:nvPr/>
        </p:nvSpPr>
        <p:spPr>
          <a:xfrm>
            <a:off x="619760" y="6195413"/>
            <a:ext cx="115722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Q21. How much do you agree or disagree with the following statements?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(strongly/somewhat agree). </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8" name="TextBox 47">
            <a:extLst>
              <a:ext uri="{FF2B5EF4-FFF2-40B4-BE49-F238E27FC236}">
                <a16:creationId xmlns:a16="http://schemas.microsoft.com/office/drawing/2014/main" id="{67B00032-3BC7-4A35-831A-E65AA4D6BA87}"/>
              </a:ext>
            </a:extLst>
          </p:cNvPr>
          <p:cNvSpPr txBox="1"/>
          <p:nvPr/>
        </p:nvSpPr>
        <p:spPr>
          <a:xfrm>
            <a:off x="116840" y="250952"/>
            <a:ext cx="11958319" cy="129266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There is a lack of urgency </a:t>
            </a:r>
            <a:r>
              <a:rPr lang="en-US" sz="2600"/>
              <a:t>by some brand marketers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adopt a more targeted, audience-first approach as many are satisfied with the expectations and results of their traditional </a:t>
            </a:r>
            <a:r>
              <a:rPr lang="en-US" sz="2600"/>
              <a:t>demo TV buys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3" name="TextBox 22">
            <a:extLst>
              <a:ext uri="{FF2B5EF4-FFF2-40B4-BE49-F238E27FC236}">
                <a16:creationId xmlns:a16="http://schemas.microsoft.com/office/drawing/2014/main" id="{ADB70334-ADD7-4423-A7D0-4ABD944D49B3}"/>
              </a:ext>
            </a:extLst>
          </p:cNvPr>
          <p:cNvSpPr txBox="1"/>
          <p:nvPr/>
        </p:nvSpPr>
        <p:spPr>
          <a:xfrm>
            <a:off x="5484876" y="1853976"/>
            <a:ext cx="6126481" cy="3573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brand marketers that agree with the following statements</a:t>
            </a:r>
          </a:p>
        </p:txBody>
      </p:sp>
      <p:pic>
        <p:nvPicPr>
          <p:cNvPr id="3" name="Picture 2" descr="A picture containing person, indoor&#10;&#10;Description automatically generated">
            <a:extLst>
              <a:ext uri="{FF2B5EF4-FFF2-40B4-BE49-F238E27FC236}">
                <a16:creationId xmlns:a16="http://schemas.microsoft.com/office/drawing/2014/main" id="{9FA62F65-00E3-4B98-A6EB-B9077EE433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755760"/>
            <a:ext cx="4904233" cy="4361669"/>
          </a:xfrm>
          <a:prstGeom prst="rect">
            <a:avLst/>
          </a:prstGeom>
        </p:spPr>
      </p:pic>
      <p:pic>
        <p:nvPicPr>
          <p:cNvPr id="13" name="Picture 12">
            <a:extLst>
              <a:ext uri="{FF2B5EF4-FFF2-40B4-BE49-F238E27FC236}">
                <a16:creationId xmlns:a16="http://schemas.microsoft.com/office/drawing/2014/main" id="{743214B5-3FAF-4950-A7AF-E8A708B8687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4" name="Slide Number Placeholder 5">
            <a:extLst>
              <a:ext uri="{FF2B5EF4-FFF2-40B4-BE49-F238E27FC236}">
                <a16:creationId xmlns:a16="http://schemas.microsoft.com/office/drawing/2014/main" id="{E572EB94-4009-4A5E-B61E-070B8B3CB53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AE866E97-C847-4D0D-BBB2-5013FC4E43E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305698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037B545-AE29-41C3-84BD-860A38E3EA22}"/>
              </a:ext>
            </a:extLst>
          </p:cNvPr>
          <p:cNvSpPr/>
          <p:nvPr/>
        </p:nvSpPr>
        <p:spPr>
          <a:xfrm>
            <a:off x="2537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D6FAE10-4FF9-4215-A968-B80FDD5421A3}"/>
              </a:ext>
            </a:extLst>
          </p:cNvPr>
          <p:cNvSpPr/>
          <p:nvPr/>
        </p:nvSpPr>
        <p:spPr>
          <a:xfrm>
            <a:off x="26158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958B587-8BF7-4B77-AC1C-1F7F2FDDBF6D}"/>
              </a:ext>
            </a:extLst>
          </p:cNvPr>
          <p:cNvSpPr/>
          <p:nvPr/>
        </p:nvSpPr>
        <p:spPr>
          <a:xfrm>
            <a:off x="49779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1C410BE1-A36A-4CC5-86A1-A9EC1AB2FE6C}"/>
              </a:ext>
            </a:extLst>
          </p:cNvPr>
          <p:cNvSpPr/>
          <p:nvPr/>
        </p:nvSpPr>
        <p:spPr>
          <a:xfrm>
            <a:off x="73400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337B369-4E16-4125-91AA-B3D1E23E89B0}"/>
              </a:ext>
            </a:extLst>
          </p:cNvPr>
          <p:cNvSpPr/>
          <p:nvPr/>
        </p:nvSpPr>
        <p:spPr>
          <a:xfrm>
            <a:off x="9702103" y="2372637"/>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66096" y="6130665"/>
            <a:ext cx="1170879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t>
            </a:r>
            <a:r>
              <a:rPr lang="en-US" sz="700">
                <a:solidFill>
                  <a:srgbClr val="1F1A62"/>
                </a:solidFill>
                <a:latin typeface="Helvetica" panose="020B0604020202020204" pitchFamily="34" charset="0"/>
                <a:cs typeface="Helvetica" panose="020B0604020202020204" pitchFamily="34" charset="0"/>
              </a:rPr>
              <a:t>‘Large Business’ Brand Marketers = business with annual total ad spend of $5MM+</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Q160. Please rank the 3 sources of information that you feel are most helpful or actionable to your marketing or advertising efforts when researching and gathering information about audience-based buying (rank 1-3).*includes Think with Google, Facebook IQ etc. **Refers to Google’s suite of digital tools for advertisers, including Google Analytics. </a:t>
            </a:r>
          </a:p>
        </p:txBody>
      </p:sp>
      <p:sp>
        <p:nvSpPr>
          <p:cNvPr id="2" name="TextBox 1">
            <a:extLst>
              <a:ext uri="{FF2B5EF4-FFF2-40B4-BE49-F238E27FC236}">
                <a16:creationId xmlns:a16="http://schemas.microsoft.com/office/drawing/2014/main" id="{864B51FE-56FD-4577-982F-4F4B5F29B0CD}"/>
              </a:ext>
            </a:extLst>
          </p:cNvPr>
          <p:cNvSpPr txBox="1"/>
          <p:nvPr/>
        </p:nvSpPr>
        <p:spPr>
          <a:xfrm>
            <a:off x="0" y="1698333"/>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Top sources of information that advertisers feel are most helpful to their marketing efforts around audience-based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brand marketers that ranked the following 1-3</a:t>
            </a:r>
          </a:p>
        </p:txBody>
      </p:sp>
      <p:sp>
        <p:nvSpPr>
          <p:cNvPr id="19" name="TextBox 18">
            <a:extLst>
              <a:ext uri="{FF2B5EF4-FFF2-40B4-BE49-F238E27FC236}">
                <a16:creationId xmlns:a16="http://schemas.microsoft.com/office/drawing/2014/main" id="{694BF232-6580-4FC8-8683-3323BF0F9268}"/>
              </a:ext>
            </a:extLst>
          </p:cNvPr>
          <p:cNvSpPr txBox="1"/>
          <p:nvPr/>
        </p:nvSpPr>
        <p:spPr>
          <a:xfrm>
            <a:off x="164442" y="187667"/>
            <a:ext cx="1200061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Brand marketers are more likely to turn to media companies’ insights portals, mainly ad tech platforms, than their own </a:t>
            </a:r>
            <a:r>
              <a:rPr lang="en-US" sz="2600" b="1">
                <a:solidFill>
                  <a:srgbClr val="1B1464"/>
                </a:solidFill>
                <a:latin typeface="Helvetica" panose="020B0604020202020204" pitchFamily="34" charset="0"/>
                <a:cs typeface="Helvetica" panose="020B0604020202020204" pitchFamily="34" charset="0"/>
              </a:rPr>
              <a:t>agency when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searching for actionable information on audience-based buying</a:t>
            </a:r>
          </a:p>
        </p:txBody>
      </p:sp>
      <p:sp>
        <p:nvSpPr>
          <p:cNvPr id="16" name="TextBox 15">
            <a:extLst>
              <a:ext uri="{FF2B5EF4-FFF2-40B4-BE49-F238E27FC236}">
                <a16:creationId xmlns:a16="http://schemas.microsoft.com/office/drawing/2014/main" id="{919B7463-6674-494D-949F-6F6D1BA9A1F5}"/>
              </a:ext>
            </a:extLst>
          </p:cNvPr>
          <p:cNvSpPr txBox="1"/>
          <p:nvPr/>
        </p:nvSpPr>
        <p:spPr>
          <a:xfrm>
            <a:off x="3010300" y="3705900"/>
            <a:ext cx="144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My Agency</a:t>
            </a:r>
          </a:p>
        </p:txBody>
      </p:sp>
      <p:pic>
        <p:nvPicPr>
          <p:cNvPr id="4" name="Picture 3" descr="Icon&#10;&#10;Description automatically generated">
            <a:extLst>
              <a:ext uri="{FF2B5EF4-FFF2-40B4-BE49-F238E27FC236}">
                <a16:creationId xmlns:a16="http://schemas.microsoft.com/office/drawing/2014/main" id="{AB553B4B-225E-4DD9-923A-C793510274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14268" y="2654938"/>
            <a:ext cx="839265" cy="839265"/>
          </a:xfrm>
          <a:prstGeom prst="rect">
            <a:avLst/>
          </a:prstGeom>
        </p:spPr>
      </p:pic>
      <p:sp>
        <p:nvSpPr>
          <p:cNvPr id="18" name="TextBox 17">
            <a:extLst>
              <a:ext uri="{FF2B5EF4-FFF2-40B4-BE49-F238E27FC236}">
                <a16:creationId xmlns:a16="http://schemas.microsoft.com/office/drawing/2014/main" id="{475636F1-0A46-427D-806F-78A606F746D6}"/>
              </a:ext>
            </a:extLst>
          </p:cNvPr>
          <p:cNvSpPr txBox="1"/>
          <p:nvPr/>
        </p:nvSpPr>
        <p:spPr>
          <a:xfrm>
            <a:off x="7599392" y="3705900"/>
            <a:ext cx="1717417" cy="46166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3rd Party Research &amp; Analytics</a:t>
            </a:r>
          </a:p>
        </p:txBody>
      </p:sp>
      <p:pic>
        <p:nvPicPr>
          <p:cNvPr id="23" name="Picture 22" descr="Icon&#10;&#10;Description automatically generated">
            <a:extLst>
              <a:ext uri="{FF2B5EF4-FFF2-40B4-BE49-F238E27FC236}">
                <a16:creationId xmlns:a16="http://schemas.microsoft.com/office/drawing/2014/main" id="{13E22B09-3964-45B6-A301-6792550652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3310" y="2619780"/>
            <a:ext cx="909580" cy="909580"/>
          </a:xfrm>
          <a:prstGeom prst="rect">
            <a:avLst/>
          </a:prstGeom>
        </p:spPr>
      </p:pic>
      <p:sp>
        <p:nvSpPr>
          <p:cNvPr id="34" name="TextBox 33">
            <a:extLst>
              <a:ext uri="{FF2B5EF4-FFF2-40B4-BE49-F238E27FC236}">
                <a16:creationId xmlns:a16="http://schemas.microsoft.com/office/drawing/2014/main" id="{CBCDCB65-513B-4C08-8BA2-7687DE782123}"/>
              </a:ext>
            </a:extLst>
          </p:cNvPr>
          <p:cNvSpPr txBox="1"/>
          <p:nvPr/>
        </p:nvSpPr>
        <p:spPr>
          <a:xfrm>
            <a:off x="351154" y="3705900"/>
            <a:ext cx="20412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Media Platform / Company Insights Portal*</a:t>
            </a:r>
          </a:p>
        </p:txBody>
      </p:sp>
      <p:pic>
        <p:nvPicPr>
          <p:cNvPr id="36" name="Picture 35" descr="Icon&#10;&#10;Description automatically generated">
            <a:extLst>
              <a:ext uri="{FF2B5EF4-FFF2-40B4-BE49-F238E27FC236}">
                <a16:creationId xmlns:a16="http://schemas.microsoft.com/office/drawing/2014/main" id="{3F66CE4E-8081-4695-9FD7-95069C7B02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5906" y="2578676"/>
            <a:ext cx="991789" cy="991789"/>
          </a:xfrm>
          <a:prstGeom prst="rect">
            <a:avLst/>
          </a:prstGeom>
        </p:spPr>
      </p:pic>
      <p:sp>
        <p:nvSpPr>
          <p:cNvPr id="42" name="TextBox 41">
            <a:extLst>
              <a:ext uri="{FF2B5EF4-FFF2-40B4-BE49-F238E27FC236}">
                <a16:creationId xmlns:a16="http://schemas.microsoft.com/office/drawing/2014/main" id="{D648BEB5-FA59-4DC7-902F-33A2CC209584}"/>
              </a:ext>
            </a:extLst>
          </p:cNvPr>
          <p:cNvSpPr txBox="1"/>
          <p:nvPr/>
        </p:nvSpPr>
        <p:spPr>
          <a:xfrm>
            <a:off x="5000987" y="3705900"/>
            <a:ext cx="2190026" cy="276999"/>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1B1464"/>
                </a:solidFill>
                <a:effectLst/>
                <a:uLnTx/>
                <a:uFillTx/>
                <a:latin typeface="Helvetica" panose="020B0604020202020204" pitchFamily="34" charset="0"/>
              </a:defRPr>
            </a:lvl1pPr>
          </a:lstStyle>
          <a:p>
            <a:r>
              <a:rPr lang="en-US" sz="1200"/>
              <a:t>Google Media Tools**</a:t>
            </a:r>
          </a:p>
        </p:txBody>
      </p:sp>
      <p:sp>
        <p:nvSpPr>
          <p:cNvPr id="43" name="TextBox 42">
            <a:extLst>
              <a:ext uri="{FF2B5EF4-FFF2-40B4-BE49-F238E27FC236}">
                <a16:creationId xmlns:a16="http://schemas.microsoft.com/office/drawing/2014/main" id="{03A7FA89-2444-414E-9FD5-A85E13DCDE4F}"/>
              </a:ext>
            </a:extLst>
          </p:cNvPr>
          <p:cNvSpPr txBox="1"/>
          <p:nvPr/>
        </p:nvSpPr>
        <p:spPr>
          <a:xfrm>
            <a:off x="9650512" y="3705900"/>
            <a:ext cx="2335032" cy="46166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Social Media (Facebook, Twitter, YouTube, </a:t>
            </a:r>
            <a:r>
              <a:rPr kumimoji="0" lang="en-US" sz="1200" b="1" i="0" u="none" strike="noStrike" kern="1200" cap="none" spc="0" normalizeH="0" baseline="0" noProof="0" err="1">
                <a:ln>
                  <a:noFill/>
                </a:ln>
                <a:solidFill>
                  <a:srgbClr val="1B1464"/>
                </a:solidFill>
                <a:effectLst/>
                <a:uLnTx/>
                <a:uFillTx/>
                <a:latin typeface="Helvetica" panose="020B0604020202020204" pitchFamily="34" charset="0"/>
                <a:ea typeface="+mn-ea"/>
                <a:cs typeface="+mn-cs"/>
              </a:rPr>
              <a:t>etc</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t>
            </a:r>
          </a:p>
        </p:txBody>
      </p:sp>
      <p:sp>
        <p:nvSpPr>
          <p:cNvPr id="45" name="TextBox 44">
            <a:extLst>
              <a:ext uri="{FF2B5EF4-FFF2-40B4-BE49-F238E27FC236}">
                <a16:creationId xmlns:a16="http://schemas.microsoft.com/office/drawing/2014/main" id="{39FE097C-5E19-425E-8667-820165784B92}"/>
              </a:ext>
            </a:extLst>
          </p:cNvPr>
          <p:cNvSpPr txBox="1"/>
          <p:nvPr/>
        </p:nvSpPr>
        <p:spPr>
          <a:xfrm>
            <a:off x="4066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27</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6" name="TextBox 45">
            <a:extLst>
              <a:ext uri="{FF2B5EF4-FFF2-40B4-BE49-F238E27FC236}">
                <a16:creationId xmlns:a16="http://schemas.microsoft.com/office/drawing/2014/main" id="{769EE1E8-64E7-4C49-8461-87A3790D940D}"/>
              </a:ext>
            </a:extLst>
          </p:cNvPr>
          <p:cNvSpPr txBox="1"/>
          <p:nvPr/>
        </p:nvSpPr>
        <p:spPr>
          <a:xfrm>
            <a:off x="27687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25</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7" name="TextBox 46">
            <a:extLst>
              <a:ext uri="{FF2B5EF4-FFF2-40B4-BE49-F238E27FC236}">
                <a16:creationId xmlns:a16="http://schemas.microsoft.com/office/drawing/2014/main" id="{45AEAF91-1A3E-4E7A-9E9C-7619DC8557BB}"/>
              </a:ext>
            </a:extLst>
          </p:cNvPr>
          <p:cNvSpPr txBox="1"/>
          <p:nvPr/>
        </p:nvSpPr>
        <p:spPr>
          <a:xfrm>
            <a:off x="51308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24</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8" name="TextBox 47">
            <a:extLst>
              <a:ext uri="{FF2B5EF4-FFF2-40B4-BE49-F238E27FC236}">
                <a16:creationId xmlns:a16="http://schemas.microsoft.com/office/drawing/2014/main" id="{D6BAEFD8-49D4-45EC-939B-F92CC6552CA9}"/>
              </a:ext>
            </a:extLst>
          </p:cNvPr>
          <p:cNvSpPr txBox="1"/>
          <p:nvPr/>
        </p:nvSpPr>
        <p:spPr>
          <a:xfrm>
            <a:off x="74929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21</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9" name="TextBox 48">
            <a:extLst>
              <a:ext uri="{FF2B5EF4-FFF2-40B4-BE49-F238E27FC236}">
                <a16:creationId xmlns:a16="http://schemas.microsoft.com/office/drawing/2014/main" id="{18274ACB-38CC-4DDB-83A3-FF9660EF386B}"/>
              </a:ext>
            </a:extLst>
          </p:cNvPr>
          <p:cNvSpPr txBox="1"/>
          <p:nvPr/>
        </p:nvSpPr>
        <p:spPr>
          <a:xfrm>
            <a:off x="9852828"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20</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pic>
        <p:nvPicPr>
          <p:cNvPr id="13" name="Picture 12" descr="Icon&#10;&#10;Description automatically generated">
            <a:extLst>
              <a:ext uri="{FF2B5EF4-FFF2-40B4-BE49-F238E27FC236}">
                <a16:creationId xmlns:a16="http://schemas.microsoft.com/office/drawing/2014/main" id="{4995177B-F966-4B65-A656-4A3A5988085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98648" y="2675873"/>
            <a:ext cx="797395" cy="797395"/>
          </a:xfrm>
          <a:prstGeom prst="rect">
            <a:avLst/>
          </a:prstGeom>
        </p:spPr>
      </p:pic>
      <p:sp>
        <p:nvSpPr>
          <p:cNvPr id="51" name="Rectangle 3">
            <a:extLst>
              <a:ext uri="{FF2B5EF4-FFF2-40B4-BE49-F238E27FC236}">
                <a16:creationId xmlns:a16="http://schemas.microsoft.com/office/drawing/2014/main" id="{5787EBBC-985C-4450-8424-A12B3A9131D5}"/>
              </a:ext>
            </a:extLst>
          </p:cNvPr>
          <p:cNvSpPr/>
          <p:nvPr/>
        </p:nvSpPr>
        <p:spPr>
          <a:xfrm>
            <a:off x="7467901" y="5387099"/>
            <a:ext cx="1980397" cy="335399"/>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00BFF2"/>
                </a:solidFill>
                <a:latin typeface="Helvetica" panose="020B0403020202020204" pitchFamily="34" charset="0"/>
              </a:rPr>
              <a:t>26%</a:t>
            </a:r>
            <a:r>
              <a:rPr lang="en-US" sz="1050">
                <a:solidFill>
                  <a:srgbClr val="1B1464"/>
                </a:solidFill>
                <a:latin typeface="Helvetica" panose="020B0403020202020204" pitchFamily="34" charset="0"/>
              </a:rPr>
              <a:t> among ‘large business’ brand marketers</a:t>
            </a:r>
          </a:p>
        </p:txBody>
      </p:sp>
      <p:sp>
        <p:nvSpPr>
          <p:cNvPr id="31" name="Rectangle 3">
            <a:extLst>
              <a:ext uri="{FF2B5EF4-FFF2-40B4-BE49-F238E27FC236}">
                <a16:creationId xmlns:a16="http://schemas.microsoft.com/office/drawing/2014/main" id="{7B72644F-80D0-4EFD-8E2C-BD31DBC33EC2}"/>
              </a:ext>
            </a:extLst>
          </p:cNvPr>
          <p:cNvSpPr/>
          <p:nvPr/>
        </p:nvSpPr>
        <p:spPr>
          <a:xfrm>
            <a:off x="361664" y="5435230"/>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1B1464"/>
                </a:solidFill>
                <a:latin typeface="Helvetica" panose="020B0403020202020204" pitchFamily="34" charset="0"/>
              </a:rPr>
              <a:t>vs. </a:t>
            </a:r>
            <a:r>
              <a:rPr lang="en-US" sz="1050">
                <a:solidFill>
                  <a:srgbClr val="ED3C8D"/>
                </a:solidFill>
                <a:latin typeface="Helvetica" panose="020B0403020202020204" pitchFamily="34" charset="0"/>
              </a:rPr>
              <a:t>15%</a:t>
            </a:r>
            <a:r>
              <a:rPr lang="en-US" sz="1050">
                <a:solidFill>
                  <a:srgbClr val="1B1464"/>
                </a:solidFill>
                <a:latin typeface="Helvetica" panose="020B0403020202020204" pitchFamily="34" charset="0"/>
              </a:rPr>
              <a:t> among ‘agency pros’</a:t>
            </a:r>
          </a:p>
        </p:txBody>
      </p:sp>
      <p:sp>
        <p:nvSpPr>
          <p:cNvPr id="32" name="Rectangle 3">
            <a:extLst>
              <a:ext uri="{FF2B5EF4-FFF2-40B4-BE49-F238E27FC236}">
                <a16:creationId xmlns:a16="http://schemas.microsoft.com/office/drawing/2014/main" id="{53FBD480-4E7E-4997-8F78-07417C4E1B63}"/>
              </a:ext>
            </a:extLst>
          </p:cNvPr>
          <p:cNvSpPr/>
          <p:nvPr/>
        </p:nvSpPr>
        <p:spPr>
          <a:xfrm>
            <a:off x="9808887" y="5436801"/>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1B1464"/>
                </a:solidFill>
                <a:latin typeface="Helvetica" panose="020B0403020202020204" pitchFamily="34" charset="0"/>
              </a:rPr>
              <a:t>vs. </a:t>
            </a:r>
            <a:r>
              <a:rPr lang="en-US" sz="1050">
                <a:solidFill>
                  <a:srgbClr val="ED3C8D"/>
                </a:solidFill>
                <a:latin typeface="Helvetica" panose="020B0403020202020204" pitchFamily="34" charset="0"/>
              </a:rPr>
              <a:t>10%</a:t>
            </a:r>
            <a:r>
              <a:rPr lang="en-US" sz="1050">
                <a:solidFill>
                  <a:srgbClr val="1B1464"/>
                </a:solidFill>
                <a:latin typeface="Helvetica" panose="020B0403020202020204" pitchFamily="34" charset="0"/>
              </a:rPr>
              <a:t> among ‘agency pros’</a:t>
            </a:r>
          </a:p>
        </p:txBody>
      </p:sp>
      <p:sp>
        <p:nvSpPr>
          <p:cNvPr id="33" name="Rectangle 3">
            <a:extLst>
              <a:ext uri="{FF2B5EF4-FFF2-40B4-BE49-F238E27FC236}">
                <a16:creationId xmlns:a16="http://schemas.microsoft.com/office/drawing/2014/main" id="{D9A4E9EE-3189-4843-8730-CF645D548D6E}"/>
              </a:ext>
            </a:extLst>
          </p:cNvPr>
          <p:cNvSpPr/>
          <p:nvPr/>
        </p:nvSpPr>
        <p:spPr>
          <a:xfrm>
            <a:off x="5076635" y="5436801"/>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1B1464"/>
                </a:solidFill>
                <a:latin typeface="Helvetica" panose="020B0403020202020204" pitchFamily="34" charset="0"/>
              </a:rPr>
              <a:t>vs. </a:t>
            </a:r>
            <a:r>
              <a:rPr lang="en-US" sz="1050">
                <a:solidFill>
                  <a:srgbClr val="ED3C8D"/>
                </a:solidFill>
                <a:latin typeface="Helvetica" panose="020B0403020202020204" pitchFamily="34" charset="0"/>
              </a:rPr>
              <a:t>16%</a:t>
            </a:r>
            <a:r>
              <a:rPr lang="en-US" sz="1050">
                <a:solidFill>
                  <a:srgbClr val="1B1464"/>
                </a:solidFill>
                <a:latin typeface="Helvetica" panose="020B0403020202020204" pitchFamily="34" charset="0"/>
              </a:rPr>
              <a:t> among ‘agency pros’</a:t>
            </a:r>
          </a:p>
        </p:txBody>
      </p:sp>
      <p:pic>
        <p:nvPicPr>
          <p:cNvPr id="11" name="Picture 10" descr="Icon&#10;&#10;Description automatically generated">
            <a:extLst>
              <a:ext uri="{FF2B5EF4-FFF2-40B4-BE49-F238E27FC236}">
                <a16:creationId xmlns:a16="http://schemas.microsoft.com/office/drawing/2014/main" id="{84043BB7-16DD-4099-8FF8-5669F885D43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299448" y="2618818"/>
            <a:ext cx="951647" cy="951647"/>
          </a:xfrm>
          <a:prstGeom prst="rect">
            <a:avLst/>
          </a:prstGeom>
        </p:spPr>
      </p:pic>
    </p:spTree>
    <p:extLst>
      <p:ext uri="{BB962C8B-B14F-4D97-AF65-F5344CB8AC3E}">
        <p14:creationId xmlns:p14="http://schemas.microsoft.com/office/powerpoint/2010/main" val="3908352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8ED7A75-1695-47B5-B6CC-FEE5BE0CC92E}"/>
              </a:ext>
            </a:extLst>
          </p:cNvPr>
          <p:cNvSpPr txBox="1"/>
          <p:nvPr/>
        </p:nvSpPr>
        <p:spPr>
          <a:xfrm>
            <a:off x="160256" y="131891"/>
            <a:ext cx="11975181"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Some brand marketers question whether audience-based TV buying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is worth the cost, a factor that plays a role in why 63% of brand marketers have not yet made it a key part of their strategy</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124002"/>
            <a:ext cx="1167917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Marketers = respondents who work for a company selling products or services to consumers (B2C) or businesses (B2B),</a:t>
            </a:r>
            <a:r>
              <a:rPr lang="en-US" sz="700">
                <a:solidFill>
                  <a:srgbClr val="1F1A62"/>
                </a:solidFill>
                <a:latin typeface="Helvetica" panose="020B0604020202020204" pitchFamily="34" charset="0"/>
                <a:cs typeface="Helvetica" panose="020B0604020202020204" pitchFamily="34" charset="0"/>
              </a:rPr>
              <a:t> ‘Small Business’ Brand Marketers = business with annual total ad spend of $10K - $5MM</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Q75. Which of the following are the top reasons why audience-based buying is not a key part of your TV strategy? (rank 1-3). </a:t>
            </a:r>
            <a:r>
              <a:rPr lang="en-US" sz="700">
                <a:solidFill>
                  <a:srgbClr val="1B1464"/>
                </a:solidFill>
                <a:latin typeface="Helvetica" panose="020B0604020202020204" pitchFamily="34" charset="0"/>
                <a:cs typeface="Helvetica" panose="020B0604020202020204" pitchFamily="34" charset="0"/>
              </a:rPr>
              <a:t>Base = Respondents who said audience-based buying is a small part of their TV strategy, they are currently testing it and determining its role, or they are not currently using audience-based buying for their TV strategy.</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AB493072-BF7A-4151-9C97-B7A31D66B938}"/>
              </a:ext>
            </a:extLst>
          </p:cNvPr>
          <p:cNvSpPr txBox="1"/>
          <p:nvPr/>
        </p:nvSpPr>
        <p:spPr>
          <a:xfrm>
            <a:off x="1" y="1460573"/>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Top Reasons Why Audience-Based Buying is Not a ‘Key Part’ of Their TV Strategy</a:t>
            </a:r>
            <a:b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brand marketers that ranked each between #1-3 for top reasons</a:t>
            </a:r>
          </a:p>
        </p:txBody>
      </p:sp>
      <p:sp>
        <p:nvSpPr>
          <p:cNvPr id="30" name="Rectangle 29">
            <a:extLst>
              <a:ext uri="{FF2B5EF4-FFF2-40B4-BE49-F238E27FC236}">
                <a16:creationId xmlns:a16="http://schemas.microsoft.com/office/drawing/2014/main" id="{1F56C476-431C-4208-A83D-DDFE6BCB0B51}"/>
              </a:ext>
            </a:extLst>
          </p:cNvPr>
          <p:cNvSpPr/>
          <p:nvPr/>
        </p:nvSpPr>
        <p:spPr>
          <a:xfrm>
            <a:off x="305163" y="2061983"/>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4391B14D-1818-4AF3-AD6D-CF36ACDDBB6E}"/>
              </a:ext>
            </a:extLst>
          </p:cNvPr>
          <p:cNvSpPr/>
          <p:nvPr/>
        </p:nvSpPr>
        <p:spPr>
          <a:xfrm>
            <a:off x="305163" y="408147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473C560-77AB-4582-867B-4F372DF8E7AE}"/>
              </a:ext>
            </a:extLst>
          </p:cNvPr>
          <p:cNvSpPr txBox="1"/>
          <p:nvPr/>
        </p:nvSpPr>
        <p:spPr>
          <a:xfrm>
            <a:off x="305163" y="2851843"/>
            <a:ext cx="377069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am not convinced that audience-based buying is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worth the cost</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1" name="TextBox 40">
            <a:extLst>
              <a:ext uri="{FF2B5EF4-FFF2-40B4-BE49-F238E27FC236}">
                <a16:creationId xmlns:a16="http://schemas.microsoft.com/office/drawing/2014/main" id="{AF802B09-C0AC-4DE1-B31C-96898D2D86AE}"/>
              </a:ext>
            </a:extLst>
          </p:cNvPr>
          <p:cNvSpPr txBox="1"/>
          <p:nvPr/>
        </p:nvSpPr>
        <p:spPr>
          <a:xfrm>
            <a:off x="1225311" y="2226902"/>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32%</a:t>
            </a:r>
          </a:p>
        </p:txBody>
      </p:sp>
      <p:sp>
        <p:nvSpPr>
          <p:cNvPr id="26" name="TextBox 25">
            <a:extLst>
              <a:ext uri="{FF2B5EF4-FFF2-40B4-BE49-F238E27FC236}">
                <a16:creationId xmlns:a16="http://schemas.microsoft.com/office/drawing/2014/main" id="{17BB0119-EADA-4B73-8214-9A81BBA64D02}"/>
              </a:ext>
            </a:extLst>
          </p:cNvPr>
          <p:cNvSpPr txBox="1"/>
          <p:nvPr/>
        </p:nvSpPr>
        <p:spPr>
          <a:xfrm>
            <a:off x="298049" y="4801893"/>
            <a:ext cx="378492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“My company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hasn’t prioritized shifting</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an audience-based buying target”</a:t>
            </a:r>
          </a:p>
        </p:txBody>
      </p:sp>
      <p:sp>
        <p:nvSpPr>
          <p:cNvPr id="45" name="TextBox 44">
            <a:extLst>
              <a:ext uri="{FF2B5EF4-FFF2-40B4-BE49-F238E27FC236}">
                <a16:creationId xmlns:a16="http://schemas.microsoft.com/office/drawing/2014/main" id="{4B649D7A-E453-4A9F-B71D-0325D310E571}"/>
              </a:ext>
            </a:extLst>
          </p:cNvPr>
          <p:cNvSpPr txBox="1"/>
          <p:nvPr/>
        </p:nvSpPr>
        <p:spPr>
          <a:xfrm>
            <a:off x="1225311" y="4141176"/>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29%</a:t>
            </a:r>
          </a:p>
        </p:txBody>
      </p:sp>
      <p:sp>
        <p:nvSpPr>
          <p:cNvPr id="29" name="Rectangle 28">
            <a:extLst>
              <a:ext uri="{FF2B5EF4-FFF2-40B4-BE49-F238E27FC236}">
                <a16:creationId xmlns:a16="http://schemas.microsoft.com/office/drawing/2014/main" id="{45861C0D-8796-45ED-B449-1BC7E61C3679}"/>
              </a:ext>
            </a:extLst>
          </p:cNvPr>
          <p:cNvSpPr/>
          <p:nvPr/>
        </p:nvSpPr>
        <p:spPr>
          <a:xfrm>
            <a:off x="4193909" y="2061983"/>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29A92D8-1290-420C-8AC7-B7F3CDF6C917}"/>
              </a:ext>
            </a:extLst>
          </p:cNvPr>
          <p:cNvSpPr/>
          <p:nvPr/>
        </p:nvSpPr>
        <p:spPr>
          <a:xfrm>
            <a:off x="4193909" y="408147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85792CC-C429-473B-B3B8-327CA0008DA3}"/>
              </a:ext>
            </a:extLst>
          </p:cNvPr>
          <p:cNvSpPr txBox="1"/>
          <p:nvPr/>
        </p:nvSpPr>
        <p:spPr>
          <a:xfrm>
            <a:off x="4343549" y="2851843"/>
            <a:ext cx="3471417"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lack sufficient internal tools</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implement TV campaigns based on audience-based buying”</a:t>
            </a:r>
          </a:p>
        </p:txBody>
      </p:sp>
      <p:sp>
        <p:nvSpPr>
          <p:cNvPr id="43" name="TextBox 42">
            <a:extLst>
              <a:ext uri="{FF2B5EF4-FFF2-40B4-BE49-F238E27FC236}">
                <a16:creationId xmlns:a16="http://schemas.microsoft.com/office/drawing/2014/main" id="{4486A35C-BE10-4DD2-874B-FBAB6C8A2B9A}"/>
              </a:ext>
            </a:extLst>
          </p:cNvPr>
          <p:cNvSpPr txBox="1"/>
          <p:nvPr/>
        </p:nvSpPr>
        <p:spPr>
          <a:xfrm>
            <a:off x="5114057" y="2226902"/>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30%</a:t>
            </a:r>
          </a:p>
        </p:txBody>
      </p:sp>
      <p:sp>
        <p:nvSpPr>
          <p:cNvPr id="39" name="TextBox 38">
            <a:extLst>
              <a:ext uri="{FF2B5EF4-FFF2-40B4-BE49-F238E27FC236}">
                <a16:creationId xmlns:a16="http://schemas.microsoft.com/office/drawing/2014/main" id="{2F4B1352-23B2-4A89-83A6-528571F5BDC5}"/>
              </a:ext>
            </a:extLst>
          </p:cNvPr>
          <p:cNvSpPr txBox="1"/>
          <p:nvPr/>
        </p:nvSpPr>
        <p:spPr>
          <a:xfrm>
            <a:off x="4343616" y="4801893"/>
            <a:ext cx="3471283" cy="738664"/>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don’t think there are</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adequate metrics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measure a TV campaign’s success based on audience-based buying”</a:t>
            </a:r>
          </a:p>
        </p:txBody>
      </p:sp>
      <p:sp>
        <p:nvSpPr>
          <p:cNvPr id="46" name="TextBox 45">
            <a:extLst>
              <a:ext uri="{FF2B5EF4-FFF2-40B4-BE49-F238E27FC236}">
                <a16:creationId xmlns:a16="http://schemas.microsoft.com/office/drawing/2014/main" id="{81BF6B40-ED66-4856-A924-0A50024EEC06}"/>
              </a:ext>
            </a:extLst>
          </p:cNvPr>
          <p:cNvSpPr txBox="1"/>
          <p:nvPr/>
        </p:nvSpPr>
        <p:spPr>
          <a:xfrm>
            <a:off x="5114057" y="4141176"/>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26%</a:t>
            </a:r>
          </a:p>
        </p:txBody>
      </p:sp>
      <p:sp>
        <p:nvSpPr>
          <p:cNvPr id="28" name="Rectangle 27">
            <a:extLst>
              <a:ext uri="{FF2B5EF4-FFF2-40B4-BE49-F238E27FC236}">
                <a16:creationId xmlns:a16="http://schemas.microsoft.com/office/drawing/2014/main" id="{C8A040B4-EB0B-4AB1-9279-043A580068A5}"/>
              </a:ext>
            </a:extLst>
          </p:cNvPr>
          <p:cNvSpPr/>
          <p:nvPr/>
        </p:nvSpPr>
        <p:spPr>
          <a:xfrm>
            <a:off x="8099397" y="2061983"/>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E044519-8484-4CC0-AC66-56B6F2BE8643}"/>
              </a:ext>
            </a:extLst>
          </p:cNvPr>
          <p:cNvSpPr/>
          <p:nvPr/>
        </p:nvSpPr>
        <p:spPr>
          <a:xfrm>
            <a:off x="8099397" y="408147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3B0D958-1B74-4C98-932D-8516FEC76659}"/>
              </a:ext>
            </a:extLst>
          </p:cNvPr>
          <p:cNvSpPr txBox="1"/>
          <p:nvPr/>
        </p:nvSpPr>
        <p:spPr>
          <a:xfrm>
            <a:off x="8114245" y="2851843"/>
            <a:ext cx="3755848"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14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“It’s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harder to implement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than campaigns with traditional buying demographics”</a:t>
            </a:r>
          </a:p>
        </p:txBody>
      </p:sp>
      <p:sp>
        <p:nvSpPr>
          <p:cNvPr id="44" name="TextBox 43">
            <a:extLst>
              <a:ext uri="{FF2B5EF4-FFF2-40B4-BE49-F238E27FC236}">
                <a16:creationId xmlns:a16="http://schemas.microsoft.com/office/drawing/2014/main" id="{6A67D391-B3A8-4EF8-8F3F-25413A499B1D}"/>
              </a:ext>
            </a:extLst>
          </p:cNvPr>
          <p:cNvSpPr txBox="1"/>
          <p:nvPr/>
        </p:nvSpPr>
        <p:spPr>
          <a:xfrm>
            <a:off x="9019545" y="2226902"/>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29%</a:t>
            </a:r>
          </a:p>
        </p:txBody>
      </p:sp>
      <p:sp>
        <p:nvSpPr>
          <p:cNvPr id="40" name="TextBox 39">
            <a:extLst>
              <a:ext uri="{FF2B5EF4-FFF2-40B4-BE49-F238E27FC236}">
                <a16:creationId xmlns:a16="http://schemas.microsoft.com/office/drawing/2014/main" id="{61E42606-822D-4CAF-8B89-72D613E65749}"/>
              </a:ext>
            </a:extLst>
          </p:cNvPr>
          <p:cNvSpPr txBox="1"/>
          <p:nvPr/>
        </p:nvSpPr>
        <p:spPr>
          <a:xfrm>
            <a:off x="8075540" y="4801893"/>
            <a:ext cx="3818411" cy="738664"/>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don’t think it is worth committing to audience-based buying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until the ecosystem is more established”</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323E262C-E5CA-4444-938B-2C657990699C}"/>
              </a:ext>
            </a:extLst>
          </p:cNvPr>
          <p:cNvSpPr txBox="1"/>
          <p:nvPr/>
        </p:nvSpPr>
        <p:spPr>
          <a:xfrm>
            <a:off x="9019545" y="4141176"/>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24%</a:t>
            </a:r>
          </a:p>
        </p:txBody>
      </p:sp>
      <p:sp>
        <p:nvSpPr>
          <p:cNvPr id="48" name="Rectangle 3">
            <a:extLst>
              <a:ext uri="{FF2B5EF4-FFF2-40B4-BE49-F238E27FC236}">
                <a16:creationId xmlns:a16="http://schemas.microsoft.com/office/drawing/2014/main" id="{D9F1D31A-A8B7-4717-96E6-C1AFA682AA61}"/>
              </a:ext>
            </a:extLst>
          </p:cNvPr>
          <p:cNvSpPr/>
          <p:nvPr/>
        </p:nvSpPr>
        <p:spPr>
          <a:xfrm>
            <a:off x="5070856" y="3593115"/>
            <a:ext cx="1980397" cy="335399"/>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00BFF2"/>
                </a:solidFill>
                <a:latin typeface="Helvetica" panose="020B0403020202020204" pitchFamily="34" charset="0"/>
              </a:rPr>
              <a:t>36%</a:t>
            </a:r>
            <a:r>
              <a:rPr lang="en-US" sz="1050">
                <a:solidFill>
                  <a:srgbClr val="1B1464"/>
                </a:solidFill>
                <a:latin typeface="Helvetica" panose="020B0403020202020204" pitchFamily="34" charset="0"/>
              </a:rPr>
              <a:t> among ‘small business’ brand marketers</a:t>
            </a:r>
          </a:p>
        </p:txBody>
      </p:sp>
      <p:sp>
        <p:nvSpPr>
          <p:cNvPr id="31" name="Rectangle 3">
            <a:extLst>
              <a:ext uri="{FF2B5EF4-FFF2-40B4-BE49-F238E27FC236}">
                <a16:creationId xmlns:a16="http://schemas.microsoft.com/office/drawing/2014/main" id="{E1992244-D37C-47DB-BFC2-B821A2C94925}"/>
              </a:ext>
            </a:extLst>
          </p:cNvPr>
          <p:cNvSpPr/>
          <p:nvPr/>
        </p:nvSpPr>
        <p:spPr>
          <a:xfrm>
            <a:off x="8892919" y="5639157"/>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1B1464"/>
                </a:solidFill>
                <a:latin typeface="Helvetica" panose="020B0403020202020204" pitchFamily="34" charset="0"/>
              </a:rPr>
              <a:t>vs. </a:t>
            </a:r>
            <a:r>
              <a:rPr lang="en-US" sz="1050">
                <a:solidFill>
                  <a:srgbClr val="ED3C8D"/>
                </a:solidFill>
                <a:latin typeface="Helvetica" panose="020B0403020202020204" pitchFamily="34" charset="0"/>
              </a:rPr>
              <a:t>13%</a:t>
            </a:r>
            <a:r>
              <a:rPr lang="en-US" sz="1050">
                <a:solidFill>
                  <a:srgbClr val="1B1464"/>
                </a:solidFill>
                <a:latin typeface="Helvetica" panose="020B0403020202020204" pitchFamily="34" charset="0"/>
              </a:rPr>
              <a:t> among ‘agency pros’</a:t>
            </a:r>
          </a:p>
        </p:txBody>
      </p:sp>
      <p:sp>
        <p:nvSpPr>
          <p:cNvPr id="33" name="Rectangle 3">
            <a:extLst>
              <a:ext uri="{FF2B5EF4-FFF2-40B4-BE49-F238E27FC236}">
                <a16:creationId xmlns:a16="http://schemas.microsoft.com/office/drawing/2014/main" id="{0F1F2481-457A-4C27-8488-0F553BF5C07A}"/>
              </a:ext>
            </a:extLst>
          </p:cNvPr>
          <p:cNvSpPr/>
          <p:nvPr/>
        </p:nvSpPr>
        <p:spPr>
          <a:xfrm>
            <a:off x="1107957" y="3651677"/>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1B1464"/>
                </a:solidFill>
                <a:latin typeface="Helvetica" panose="020B0403020202020204" pitchFamily="34" charset="0"/>
              </a:rPr>
              <a:t>vs. </a:t>
            </a:r>
            <a:r>
              <a:rPr lang="en-US" sz="1050">
                <a:solidFill>
                  <a:srgbClr val="ED3C8D"/>
                </a:solidFill>
                <a:latin typeface="Helvetica" panose="020B0403020202020204" pitchFamily="34" charset="0"/>
              </a:rPr>
              <a:t>24%</a:t>
            </a:r>
            <a:r>
              <a:rPr lang="en-US" sz="1050">
                <a:solidFill>
                  <a:srgbClr val="1B1464"/>
                </a:solidFill>
                <a:latin typeface="Helvetica" panose="020B0403020202020204" pitchFamily="34" charset="0"/>
              </a:rPr>
              <a:t> among ‘agency pros’</a:t>
            </a:r>
          </a:p>
        </p:txBody>
      </p:sp>
    </p:spTree>
    <p:extLst>
      <p:ext uri="{BB962C8B-B14F-4D97-AF65-F5344CB8AC3E}">
        <p14:creationId xmlns:p14="http://schemas.microsoft.com/office/powerpoint/2010/main" val="3674795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F62CBD-93A9-4EA1-B6F1-938332071550}"/>
              </a:ext>
            </a:extLst>
          </p:cNvPr>
          <p:cNvSpPr/>
          <p:nvPr/>
        </p:nvSpPr>
        <p:spPr>
          <a:xfrm>
            <a:off x="-4226" y="1682741"/>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0" y="661020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82806" y="650789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603313"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82806"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EE45F90C-7FAB-4F34-88EB-6DB9F7B63DAE}"/>
              </a:ext>
            </a:extLst>
          </p:cNvPr>
          <p:cNvSpPr txBox="1"/>
          <p:nvPr/>
        </p:nvSpPr>
        <p:spPr>
          <a:xfrm>
            <a:off x="160256" y="383927"/>
            <a:ext cx="1153390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Challenges</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with data integration and measurement, as well as pricing, are hindering greater investment by brand marketers </a:t>
            </a:r>
          </a:p>
        </p:txBody>
      </p:sp>
      <p:graphicFrame>
        <p:nvGraphicFramePr>
          <p:cNvPr id="18" name="Chart 17">
            <a:extLst>
              <a:ext uri="{FF2B5EF4-FFF2-40B4-BE49-F238E27FC236}">
                <a16:creationId xmlns:a16="http://schemas.microsoft.com/office/drawing/2014/main" id="{A1881EE0-87F6-4C20-9A35-1B4263B81425}"/>
              </a:ext>
            </a:extLst>
          </p:cNvPr>
          <p:cNvGraphicFramePr/>
          <p:nvPr>
            <p:extLst>
              <p:ext uri="{D42A27DB-BD31-4B8C-83A1-F6EECF244321}">
                <p14:modId xmlns:p14="http://schemas.microsoft.com/office/powerpoint/2010/main" val="2176041208"/>
              </p:ext>
            </p:extLst>
          </p:nvPr>
        </p:nvGraphicFramePr>
        <p:xfrm>
          <a:off x="1066249" y="1955696"/>
          <a:ext cx="10395905" cy="4342699"/>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21380B5C-A30D-4569-8D7F-3257DF98C7E5}"/>
              </a:ext>
            </a:extLst>
          </p:cNvPr>
          <p:cNvSpPr txBox="1"/>
          <p:nvPr/>
        </p:nvSpPr>
        <p:spPr>
          <a:xfrm>
            <a:off x="360548" y="1787825"/>
            <a:ext cx="11858512"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Top Factors Inhibiting Greater Investment in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brand marketers that ranked each between #1-3 in top factors</a:t>
            </a:r>
          </a:p>
        </p:txBody>
      </p:sp>
      <p:sp>
        <p:nvSpPr>
          <p:cNvPr id="27" name="TextBox 26">
            <a:extLst>
              <a:ext uri="{FF2B5EF4-FFF2-40B4-BE49-F238E27FC236}">
                <a16:creationId xmlns:a16="http://schemas.microsoft.com/office/drawing/2014/main" id="{E706D822-47E4-46D3-8B6C-9FD17FA50216}"/>
              </a:ext>
            </a:extLst>
          </p:cNvPr>
          <p:cNvSpPr txBox="1"/>
          <p:nvPr/>
        </p:nvSpPr>
        <p:spPr>
          <a:xfrm>
            <a:off x="521703" y="6094616"/>
            <a:ext cx="116872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Marketers = respondents who work for a company selling products or services to consumers (B2C) or businesses (B2B), </a:t>
            </a:r>
            <a:r>
              <a:rPr lang="en-US" sz="700">
                <a:solidFill>
                  <a:srgbClr val="1F1A62"/>
                </a:solidFill>
                <a:latin typeface="Helvetica" panose="020B0604020202020204" pitchFamily="34" charset="0"/>
                <a:cs typeface="Helvetica" panose="020B0604020202020204" pitchFamily="34" charset="0"/>
              </a:rPr>
              <a:t>‘Large Business’ Brand Marketers = business with annual total ad spend of $5MM+.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Q125. What are the top 5 factors inhibiting you from greater investment into audience-based buying for TV advertising? (rank 1-3). </a:t>
            </a:r>
            <a:r>
              <a:rPr lang="en-US" sz="700">
                <a:solidFill>
                  <a:srgbClr val="1B1464"/>
                </a:solidFill>
                <a:latin typeface="Helvetica" panose="020B0604020202020204" pitchFamily="34" charset="0"/>
                <a:cs typeface="Helvetica" panose="020B0604020202020204" pitchFamily="34" charset="0"/>
              </a:rPr>
              <a:t>Base = Respondents who said audience-based buying is a small part of their TV strategy, they are currently testing it and determining its role, or they are not currently using audience-based buying for their TV strategy.</a:t>
            </a: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D700974-6B36-4C57-8E2B-49EA94D71D85}"/>
              </a:ext>
            </a:extLst>
          </p:cNvPr>
          <p:cNvSpPr/>
          <p:nvPr/>
        </p:nvSpPr>
        <p:spPr>
          <a:xfrm>
            <a:off x="2248133" y="2414016"/>
            <a:ext cx="7805575" cy="1819656"/>
          </a:xfrm>
          <a:prstGeom prst="rect">
            <a:avLst/>
          </a:prstGeom>
          <a:no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313B5E-E813-458B-A138-47FD37A5C008}"/>
              </a:ext>
            </a:extLst>
          </p:cNvPr>
          <p:cNvSpPr txBox="1"/>
          <p:nvPr/>
        </p:nvSpPr>
        <p:spPr>
          <a:xfrm>
            <a:off x="950681" y="3153271"/>
            <a:ext cx="1028850" cy="369332"/>
          </a:xfrm>
          <a:prstGeom prst="rect">
            <a:avLst/>
          </a:prstGeom>
          <a:noFill/>
          <a:ln>
            <a:noFill/>
          </a:ln>
        </p:spPr>
        <p:txBody>
          <a:bodyPr wrap="square" rtlCol="0">
            <a:spAutoFit/>
          </a:bodyPr>
          <a:lstStyle/>
          <a:p>
            <a:pPr algn="ctr"/>
            <a:r>
              <a:rPr lang="en-US" b="1">
                <a:solidFill>
                  <a:srgbClr val="1B1464"/>
                </a:solidFill>
                <a:latin typeface="Helvetica" panose="020B0403020202020204" pitchFamily="34" charset="0"/>
              </a:rPr>
              <a:t>Top 3</a:t>
            </a:r>
          </a:p>
        </p:txBody>
      </p:sp>
      <p:sp>
        <p:nvSpPr>
          <p:cNvPr id="10" name="Right Brace 9">
            <a:extLst>
              <a:ext uri="{FF2B5EF4-FFF2-40B4-BE49-F238E27FC236}">
                <a16:creationId xmlns:a16="http://schemas.microsoft.com/office/drawing/2014/main" id="{9BCCB02E-F707-4A15-A23B-E008A04F8B96}"/>
              </a:ext>
            </a:extLst>
          </p:cNvPr>
          <p:cNvSpPr/>
          <p:nvPr/>
        </p:nvSpPr>
        <p:spPr>
          <a:xfrm flipH="1">
            <a:off x="1895465" y="2500476"/>
            <a:ext cx="242213" cy="1674923"/>
          </a:xfrm>
          <a:prstGeom prst="rightBrace">
            <a:avLst/>
          </a:prstGeom>
          <a:ln>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3">
            <a:extLst>
              <a:ext uri="{FF2B5EF4-FFF2-40B4-BE49-F238E27FC236}">
                <a16:creationId xmlns:a16="http://schemas.microsoft.com/office/drawing/2014/main" id="{B87F95B3-E5C4-48CC-A9AA-C970FA7575B7}"/>
              </a:ext>
            </a:extLst>
          </p:cNvPr>
          <p:cNvSpPr/>
          <p:nvPr/>
        </p:nvSpPr>
        <p:spPr>
          <a:xfrm>
            <a:off x="8606793" y="3704078"/>
            <a:ext cx="1055682" cy="441190"/>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rgbClr val="00BFF2"/>
                </a:solidFill>
                <a:latin typeface="Helvetica" panose="020B0403020202020204" pitchFamily="34" charset="0"/>
              </a:rPr>
              <a:t>36%</a:t>
            </a:r>
            <a:r>
              <a:rPr lang="en-US" sz="900">
                <a:solidFill>
                  <a:srgbClr val="1B1464"/>
                </a:solidFill>
                <a:latin typeface="Helvetica" panose="020B0403020202020204" pitchFamily="34" charset="0"/>
              </a:rPr>
              <a:t> among ‘large business’ brand marketers</a:t>
            </a:r>
          </a:p>
        </p:txBody>
      </p:sp>
      <p:sp>
        <p:nvSpPr>
          <p:cNvPr id="15" name="Rectangle 3">
            <a:extLst>
              <a:ext uri="{FF2B5EF4-FFF2-40B4-BE49-F238E27FC236}">
                <a16:creationId xmlns:a16="http://schemas.microsoft.com/office/drawing/2014/main" id="{46AB3886-28D4-4B3C-9847-F4A40BCA31DC}"/>
              </a:ext>
            </a:extLst>
          </p:cNvPr>
          <p:cNvSpPr/>
          <p:nvPr/>
        </p:nvSpPr>
        <p:spPr>
          <a:xfrm>
            <a:off x="10258480" y="2599795"/>
            <a:ext cx="977112" cy="345246"/>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1B1464"/>
                </a:solidFill>
                <a:latin typeface="Helvetica" panose="020B0403020202020204" pitchFamily="34" charset="0"/>
              </a:rPr>
              <a:t>vs. </a:t>
            </a:r>
            <a:r>
              <a:rPr lang="en-US" sz="900">
                <a:solidFill>
                  <a:srgbClr val="ED3C8D"/>
                </a:solidFill>
                <a:latin typeface="Helvetica" panose="020B0403020202020204" pitchFamily="34" charset="0"/>
              </a:rPr>
              <a:t>17%</a:t>
            </a:r>
            <a:r>
              <a:rPr lang="en-US" sz="900">
                <a:solidFill>
                  <a:srgbClr val="1B1464"/>
                </a:solidFill>
                <a:latin typeface="Helvetica" panose="020B0403020202020204" pitchFamily="34" charset="0"/>
              </a:rPr>
              <a:t> among ‘agency pros’</a:t>
            </a:r>
          </a:p>
        </p:txBody>
      </p:sp>
      <p:sp>
        <p:nvSpPr>
          <p:cNvPr id="17" name="Rectangle 3">
            <a:extLst>
              <a:ext uri="{FF2B5EF4-FFF2-40B4-BE49-F238E27FC236}">
                <a16:creationId xmlns:a16="http://schemas.microsoft.com/office/drawing/2014/main" id="{E3323986-3C67-4F79-AD49-54971A3843BD}"/>
              </a:ext>
            </a:extLst>
          </p:cNvPr>
          <p:cNvSpPr/>
          <p:nvPr/>
        </p:nvSpPr>
        <p:spPr>
          <a:xfrm>
            <a:off x="8308703" y="4952958"/>
            <a:ext cx="977112" cy="345246"/>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1B1464"/>
                </a:solidFill>
                <a:latin typeface="Helvetica" panose="020B0403020202020204" pitchFamily="34" charset="0"/>
              </a:rPr>
              <a:t>vs. </a:t>
            </a:r>
            <a:r>
              <a:rPr lang="en-US" sz="900">
                <a:solidFill>
                  <a:srgbClr val="ED3C8D"/>
                </a:solidFill>
                <a:latin typeface="Helvetica" panose="020B0403020202020204" pitchFamily="34" charset="0"/>
              </a:rPr>
              <a:t>12%</a:t>
            </a:r>
            <a:r>
              <a:rPr lang="en-US" sz="900">
                <a:solidFill>
                  <a:srgbClr val="1B1464"/>
                </a:solidFill>
                <a:latin typeface="Helvetica" panose="020B0403020202020204" pitchFamily="34" charset="0"/>
              </a:rPr>
              <a:t> among ‘agency pros’</a:t>
            </a:r>
          </a:p>
        </p:txBody>
      </p:sp>
      <p:sp>
        <p:nvSpPr>
          <p:cNvPr id="20" name="Rectangle 3">
            <a:extLst>
              <a:ext uri="{FF2B5EF4-FFF2-40B4-BE49-F238E27FC236}">
                <a16:creationId xmlns:a16="http://schemas.microsoft.com/office/drawing/2014/main" id="{314DA2F8-DEF5-42DF-8D56-70FEAFA1B3D6}"/>
              </a:ext>
            </a:extLst>
          </p:cNvPr>
          <p:cNvSpPr/>
          <p:nvPr/>
        </p:nvSpPr>
        <p:spPr>
          <a:xfrm>
            <a:off x="8308703" y="5524635"/>
            <a:ext cx="977112" cy="345246"/>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1B1464"/>
                </a:solidFill>
                <a:latin typeface="Helvetica" panose="020B0403020202020204" pitchFamily="34" charset="0"/>
              </a:rPr>
              <a:t>vs. </a:t>
            </a:r>
            <a:r>
              <a:rPr lang="en-US" sz="900">
                <a:solidFill>
                  <a:srgbClr val="ED3C8D"/>
                </a:solidFill>
                <a:latin typeface="Helvetica" panose="020B0403020202020204" pitchFamily="34" charset="0"/>
              </a:rPr>
              <a:t>7%</a:t>
            </a:r>
            <a:r>
              <a:rPr lang="en-US" sz="900">
                <a:solidFill>
                  <a:srgbClr val="1B1464"/>
                </a:solidFill>
                <a:latin typeface="Helvetica" panose="020B0403020202020204" pitchFamily="34" charset="0"/>
              </a:rPr>
              <a:t> among ‘agency pros’</a:t>
            </a:r>
          </a:p>
        </p:txBody>
      </p:sp>
    </p:spTree>
    <p:extLst>
      <p:ext uri="{BB962C8B-B14F-4D97-AF65-F5344CB8AC3E}">
        <p14:creationId xmlns:p14="http://schemas.microsoft.com/office/powerpoint/2010/main" val="2478634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B231C7-77A2-4C0D-B07E-9413660C204C}"/>
              </a:ext>
            </a:extLst>
          </p:cNvPr>
          <p:cNvSpPr/>
          <p:nvPr/>
        </p:nvSpPr>
        <p:spPr>
          <a:xfrm>
            <a:off x="-12114" y="169963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2617B6-0F6D-4CBA-8087-A3463ACDE48E}"/>
              </a:ext>
            </a:extLst>
          </p:cNvPr>
          <p:cNvSpPr txBox="1"/>
          <p:nvPr/>
        </p:nvSpPr>
        <p:spPr>
          <a:xfrm>
            <a:off x="546752" y="6204914"/>
            <a:ext cx="11548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t>
            </a:r>
            <a:r>
              <a:rPr lang="en-US" sz="700">
                <a:solidFill>
                  <a:srgbClr val="1F1A62"/>
                </a:solidFill>
                <a:latin typeface="Helvetica" panose="020B0604020202020204" pitchFamily="34" charset="0"/>
                <a:cs typeface="Helvetica" panose="020B0604020202020204" pitchFamily="34" charset="0"/>
              </a:rPr>
              <a:t>‘Small Business’ Brand Marketers = business with annual total ad spend of $10K - $5MM</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Q130. Which of the following would encourage you to increase your investment in audience-based TV buying?</a:t>
            </a:r>
          </a:p>
        </p:txBody>
      </p:sp>
      <p:sp>
        <p:nvSpPr>
          <p:cNvPr id="27" name="TextBox 26">
            <a:extLst>
              <a:ext uri="{FF2B5EF4-FFF2-40B4-BE49-F238E27FC236}">
                <a16:creationId xmlns:a16="http://schemas.microsoft.com/office/drawing/2014/main" id="{160623A8-2871-43CA-AF1D-F42764E674D7}"/>
              </a:ext>
            </a:extLst>
          </p:cNvPr>
          <p:cNvSpPr txBox="1"/>
          <p:nvPr/>
        </p:nvSpPr>
        <p:spPr>
          <a:xfrm>
            <a:off x="296179" y="1994452"/>
            <a:ext cx="1159964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Which of the following would encourage you to increase your investment in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brand marketer respondents that ranked the following statement 1-3</a:t>
            </a:r>
          </a:p>
        </p:txBody>
      </p:sp>
      <p:sp>
        <p:nvSpPr>
          <p:cNvPr id="36" name="TextBox 35">
            <a:extLst>
              <a:ext uri="{FF2B5EF4-FFF2-40B4-BE49-F238E27FC236}">
                <a16:creationId xmlns:a16="http://schemas.microsoft.com/office/drawing/2014/main" id="{EEBEAA6F-CDD1-4888-BF3B-F1E66B6A9AF2}"/>
              </a:ext>
            </a:extLst>
          </p:cNvPr>
          <p:cNvSpPr txBox="1"/>
          <p:nvPr/>
        </p:nvSpPr>
        <p:spPr>
          <a:xfrm>
            <a:off x="150839" y="90211"/>
            <a:ext cx="1195591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However, development of unified performance metrics, as well as more education and training on the benefits and process itself, would encourage brand marketers to increase their audience-based investment</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6" name="Rectangle 15">
            <a:extLst>
              <a:ext uri="{FF2B5EF4-FFF2-40B4-BE49-F238E27FC236}">
                <a16:creationId xmlns:a16="http://schemas.microsoft.com/office/drawing/2014/main" id="{0E2C8ECA-9BCB-4AEE-A97C-4305CF5C3D63}"/>
              </a:ext>
            </a:extLst>
          </p:cNvPr>
          <p:cNvSpPr/>
          <p:nvPr/>
        </p:nvSpPr>
        <p:spPr>
          <a:xfrm>
            <a:off x="248575" y="1373553"/>
            <a:ext cx="11757687"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Helvetica"/>
              </a:rPr>
              <a:t>Incentives provided by media companies are more likely to encourage investment from brand marketers than agency professionals</a:t>
            </a:r>
          </a:p>
        </p:txBody>
      </p:sp>
      <p:pic>
        <p:nvPicPr>
          <p:cNvPr id="17" name="Picture 16">
            <a:extLst>
              <a:ext uri="{FF2B5EF4-FFF2-40B4-BE49-F238E27FC236}">
                <a16:creationId xmlns:a16="http://schemas.microsoft.com/office/drawing/2014/main" id="{5D0F1274-8D0C-460F-92B1-A6B60E8EFDC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EA635DF4-081B-4FE9-A944-E094874757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9F02F145-87B9-4E45-B9C8-ECECABFC624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Oval 1">
            <a:extLst>
              <a:ext uri="{FF2B5EF4-FFF2-40B4-BE49-F238E27FC236}">
                <a16:creationId xmlns:a16="http://schemas.microsoft.com/office/drawing/2014/main" id="{8E0E77F0-D92B-42BC-AC51-A85FECF942DD}"/>
              </a:ext>
            </a:extLst>
          </p:cNvPr>
          <p:cNvSpPr/>
          <p:nvPr/>
        </p:nvSpPr>
        <p:spPr>
          <a:xfrm>
            <a:off x="273779" y="2670401"/>
            <a:ext cx="1795233" cy="1807966"/>
          </a:xfrm>
          <a:prstGeom prst="ellipse">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CB827AA-AD71-4A97-9CB8-75738E4BAFA4}"/>
              </a:ext>
            </a:extLst>
          </p:cNvPr>
          <p:cNvSpPr txBox="1"/>
          <p:nvPr/>
        </p:nvSpPr>
        <p:spPr>
          <a:xfrm>
            <a:off x="373709"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48</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37" name="TextBox 36">
            <a:extLst>
              <a:ext uri="{FF2B5EF4-FFF2-40B4-BE49-F238E27FC236}">
                <a16:creationId xmlns:a16="http://schemas.microsoft.com/office/drawing/2014/main" id="{D876FBFF-8D98-4AC7-96B0-A9BC9580978E}"/>
              </a:ext>
            </a:extLst>
          </p:cNvPr>
          <p:cNvSpPr txBox="1"/>
          <p:nvPr/>
        </p:nvSpPr>
        <p:spPr>
          <a:xfrm>
            <a:off x="195906" y="4670964"/>
            <a:ext cx="1950978" cy="738664"/>
          </a:xfrm>
          <a:prstGeom prst="rect">
            <a:avLst/>
          </a:prstGeom>
          <a:noFill/>
        </p:spPr>
        <p:txBody>
          <a:bodyPr wrap="square">
            <a:spAutoFit/>
          </a:bodyPr>
          <a:lstStyle/>
          <a:p>
            <a:pPr algn="ctr"/>
            <a:r>
              <a:rPr lang="en-US" sz="1400" b="1">
                <a:solidFill>
                  <a:srgbClr val="1B1464"/>
                </a:solidFill>
                <a:latin typeface="Helvetica" panose="020B0403020202020204" pitchFamily="34" charset="0"/>
              </a:rPr>
              <a:t>Development of better performance metrics solutions</a:t>
            </a:r>
          </a:p>
        </p:txBody>
      </p:sp>
      <p:sp>
        <p:nvSpPr>
          <p:cNvPr id="20" name="Oval 19">
            <a:extLst>
              <a:ext uri="{FF2B5EF4-FFF2-40B4-BE49-F238E27FC236}">
                <a16:creationId xmlns:a16="http://schemas.microsoft.com/office/drawing/2014/main" id="{80D69EE2-CD9C-49A5-9EC1-A704E5D37085}"/>
              </a:ext>
            </a:extLst>
          </p:cNvPr>
          <p:cNvSpPr/>
          <p:nvPr/>
        </p:nvSpPr>
        <p:spPr>
          <a:xfrm>
            <a:off x="2667210" y="2670401"/>
            <a:ext cx="1795233" cy="1807966"/>
          </a:xfrm>
          <a:prstGeom prst="ellipse">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54DD476-06B1-4BF6-ABDD-F1FCD96B0C3D}"/>
              </a:ext>
            </a:extLst>
          </p:cNvPr>
          <p:cNvSpPr txBox="1"/>
          <p:nvPr/>
        </p:nvSpPr>
        <p:spPr>
          <a:xfrm>
            <a:off x="2767140"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43</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1" name="TextBox 40">
            <a:extLst>
              <a:ext uri="{FF2B5EF4-FFF2-40B4-BE49-F238E27FC236}">
                <a16:creationId xmlns:a16="http://schemas.microsoft.com/office/drawing/2014/main" id="{28718CA9-0237-4D18-93A9-65E490127D96}"/>
              </a:ext>
            </a:extLst>
          </p:cNvPr>
          <p:cNvSpPr txBox="1"/>
          <p:nvPr/>
        </p:nvSpPr>
        <p:spPr>
          <a:xfrm>
            <a:off x="2350854" y="4670964"/>
            <a:ext cx="2427944" cy="738664"/>
          </a:xfrm>
          <a:prstGeom prst="rect">
            <a:avLst/>
          </a:prstGeom>
          <a:noFill/>
        </p:spPr>
        <p:txBody>
          <a:bodyPr wrap="square">
            <a:spAutoFit/>
          </a:bodyPr>
          <a:lstStyle/>
          <a:p>
            <a:pPr algn="ctr"/>
            <a:r>
              <a:rPr lang="en-US" sz="1400" b="1">
                <a:solidFill>
                  <a:srgbClr val="1B1464"/>
                </a:solidFill>
                <a:latin typeface="Helvetica" panose="020B0403020202020204" pitchFamily="34" charset="0"/>
              </a:rPr>
              <a:t>Having a better understanding of benefits and how it works</a:t>
            </a:r>
          </a:p>
        </p:txBody>
      </p:sp>
      <p:sp>
        <p:nvSpPr>
          <p:cNvPr id="21" name="Oval 20">
            <a:extLst>
              <a:ext uri="{FF2B5EF4-FFF2-40B4-BE49-F238E27FC236}">
                <a16:creationId xmlns:a16="http://schemas.microsoft.com/office/drawing/2014/main" id="{9B29B960-5C95-4263-A508-50B77C2225EC}"/>
              </a:ext>
            </a:extLst>
          </p:cNvPr>
          <p:cNvSpPr/>
          <p:nvPr/>
        </p:nvSpPr>
        <p:spPr>
          <a:xfrm>
            <a:off x="5176649" y="2670401"/>
            <a:ext cx="1795233" cy="1807966"/>
          </a:xfrm>
          <a:prstGeom prst="ellipse">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F923E4-FC77-470E-8FC1-647B8B57DE74}"/>
              </a:ext>
            </a:extLst>
          </p:cNvPr>
          <p:cNvSpPr txBox="1"/>
          <p:nvPr/>
        </p:nvSpPr>
        <p:spPr>
          <a:xfrm>
            <a:off x="5276579"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41</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2" name="TextBox 41">
            <a:extLst>
              <a:ext uri="{FF2B5EF4-FFF2-40B4-BE49-F238E27FC236}">
                <a16:creationId xmlns:a16="http://schemas.microsoft.com/office/drawing/2014/main" id="{EC9145BE-E329-4533-BF7E-08672E0AD2CC}"/>
              </a:ext>
            </a:extLst>
          </p:cNvPr>
          <p:cNvSpPr txBox="1"/>
          <p:nvPr/>
        </p:nvSpPr>
        <p:spPr>
          <a:xfrm>
            <a:off x="4970654" y="4670964"/>
            <a:ext cx="2207222" cy="523220"/>
          </a:xfrm>
          <a:prstGeom prst="rect">
            <a:avLst/>
          </a:prstGeom>
          <a:noFill/>
        </p:spPr>
        <p:txBody>
          <a:bodyPr wrap="square">
            <a:spAutoFit/>
          </a:bodyPr>
          <a:lstStyle/>
          <a:p>
            <a:pPr algn="ctr"/>
            <a:r>
              <a:rPr lang="en-US" sz="1400" b="1">
                <a:solidFill>
                  <a:srgbClr val="1B1464"/>
                </a:solidFill>
                <a:latin typeface="Helvetica" panose="020B0403020202020204" pitchFamily="34" charset="0"/>
              </a:rPr>
              <a:t>Unified measurement across media platforms</a:t>
            </a:r>
          </a:p>
        </p:txBody>
      </p:sp>
      <p:sp>
        <p:nvSpPr>
          <p:cNvPr id="24" name="Oval 23">
            <a:extLst>
              <a:ext uri="{FF2B5EF4-FFF2-40B4-BE49-F238E27FC236}">
                <a16:creationId xmlns:a16="http://schemas.microsoft.com/office/drawing/2014/main" id="{E5E7C2C8-5AD2-470B-A801-48767E3BC033}"/>
              </a:ext>
            </a:extLst>
          </p:cNvPr>
          <p:cNvSpPr/>
          <p:nvPr/>
        </p:nvSpPr>
        <p:spPr>
          <a:xfrm>
            <a:off x="9884506" y="2670401"/>
            <a:ext cx="1795233" cy="1807966"/>
          </a:xfrm>
          <a:prstGeom prst="ellipse">
            <a:avLst/>
          </a:prstGeom>
          <a:solidFill>
            <a:schemeClr val="bg1"/>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EDE323D-EF48-4988-9257-361584C52B4A}"/>
              </a:ext>
            </a:extLst>
          </p:cNvPr>
          <p:cNvSpPr txBox="1"/>
          <p:nvPr/>
        </p:nvSpPr>
        <p:spPr>
          <a:xfrm>
            <a:off x="9984436"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33</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5" name="TextBox 44">
            <a:extLst>
              <a:ext uri="{FF2B5EF4-FFF2-40B4-BE49-F238E27FC236}">
                <a16:creationId xmlns:a16="http://schemas.microsoft.com/office/drawing/2014/main" id="{C0C9B86B-CC78-4AA0-918D-49620FAADDA7}"/>
              </a:ext>
            </a:extLst>
          </p:cNvPr>
          <p:cNvSpPr txBox="1"/>
          <p:nvPr/>
        </p:nvSpPr>
        <p:spPr>
          <a:xfrm>
            <a:off x="9568150" y="4670964"/>
            <a:ext cx="2427944" cy="738664"/>
          </a:xfrm>
          <a:prstGeom prst="rect">
            <a:avLst/>
          </a:prstGeom>
          <a:noFill/>
        </p:spPr>
        <p:txBody>
          <a:bodyPr wrap="square">
            <a:spAutoFit/>
          </a:bodyPr>
          <a:lstStyle/>
          <a:p>
            <a:pPr algn="ctr"/>
            <a:r>
              <a:rPr lang="en-US" sz="1400" b="1">
                <a:solidFill>
                  <a:srgbClr val="1B1464"/>
                </a:solidFill>
                <a:latin typeface="Helvetica" panose="020B0403020202020204" pitchFamily="34" charset="0"/>
              </a:rPr>
              <a:t>Introduction of a new advanced solution or offering in the market</a:t>
            </a:r>
          </a:p>
        </p:txBody>
      </p:sp>
      <p:sp>
        <p:nvSpPr>
          <p:cNvPr id="23" name="Oval 22">
            <a:extLst>
              <a:ext uri="{FF2B5EF4-FFF2-40B4-BE49-F238E27FC236}">
                <a16:creationId xmlns:a16="http://schemas.microsoft.com/office/drawing/2014/main" id="{D2912C3F-6AE5-4AE0-920A-18E514083D57}"/>
              </a:ext>
            </a:extLst>
          </p:cNvPr>
          <p:cNvSpPr/>
          <p:nvPr/>
        </p:nvSpPr>
        <p:spPr>
          <a:xfrm>
            <a:off x="7475398" y="2670401"/>
            <a:ext cx="1795233" cy="1807966"/>
          </a:xfrm>
          <a:prstGeom prst="ellipse">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DADCD2-E3B7-4599-9497-20243BC88C13}"/>
              </a:ext>
            </a:extLst>
          </p:cNvPr>
          <p:cNvSpPr txBox="1"/>
          <p:nvPr/>
        </p:nvSpPr>
        <p:spPr>
          <a:xfrm>
            <a:off x="7575328"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39</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3" name="TextBox 42">
            <a:extLst>
              <a:ext uri="{FF2B5EF4-FFF2-40B4-BE49-F238E27FC236}">
                <a16:creationId xmlns:a16="http://schemas.microsoft.com/office/drawing/2014/main" id="{002764AA-C8DA-43FD-8AA0-5DE4C97F70FF}"/>
              </a:ext>
            </a:extLst>
          </p:cNvPr>
          <p:cNvSpPr txBox="1"/>
          <p:nvPr/>
        </p:nvSpPr>
        <p:spPr>
          <a:xfrm>
            <a:off x="7369732" y="4670964"/>
            <a:ext cx="2006565" cy="523220"/>
          </a:xfrm>
          <a:prstGeom prst="rect">
            <a:avLst/>
          </a:prstGeom>
          <a:noFill/>
        </p:spPr>
        <p:txBody>
          <a:bodyPr wrap="square">
            <a:spAutoFit/>
          </a:bodyPr>
          <a:lstStyle/>
          <a:p>
            <a:pPr algn="ctr"/>
            <a:r>
              <a:rPr lang="en-US" sz="1400" b="1">
                <a:solidFill>
                  <a:srgbClr val="1B1464"/>
                </a:solidFill>
                <a:latin typeface="Helvetica" panose="020B0403020202020204" pitchFamily="34" charset="0"/>
              </a:rPr>
              <a:t>Incentives provided by media companies</a:t>
            </a:r>
          </a:p>
        </p:txBody>
      </p:sp>
      <p:sp>
        <p:nvSpPr>
          <p:cNvPr id="46" name="Rectangle 3">
            <a:extLst>
              <a:ext uri="{FF2B5EF4-FFF2-40B4-BE49-F238E27FC236}">
                <a16:creationId xmlns:a16="http://schemas.microsoft.com/office/drawing/2014/main" id="{54C535CA-C15C-47CA-A846-80E71B001972}"/>
              </a:ext>
            </a:extLst>
          </p:cNvPr>
          <p:cNvSpPr/>
          <p:nvPr/>
        </p:nvSpPr>
        <p:spPr>
          <a:xfrm>
            <a:off x="7705162" y="5486518"/>
            <a:ext cx="1335704" cy="487227"/>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a:solidFill>
                  <a:srgbClr val="1B1464"/>
                </a:solidFill>
                <a:latin typeface="Helvetica" panose="020B0403020202020204" pitchFamily="34" charset="0"/>
              </a:rPr>
              <a:t>vs. </a:t>
            </a:r>
            <a:r>
              <a:rPr lang="en-US" sz="1200">
                <a:solidFill>
                  <a:srgbClr val="ED3C8D"/>
                </a:solidFill>
                <a:latin typeface="Helvetica" panose="020B0403020202020204" pitchFamily="34" charset="0"/>
              </a:rPr>
              <a:t>26%</a:t>
            </a:r>
            <a:r>
              <a:rPr lang="en-US" sz="1200">
                <a:solidFill>
                  <a:srgbClr val="1B1464"/>
                </a:solidFill>
                <a:latin typeface="Helvetica" panose="020B0403020202020204" pitchFamily="34" charset="0"/>
              </a:rPr>
              <a:t> among ‘agency pros’</a:t>
            </a:r>
          </a:p>
        </p:txBody>
      </p:sp>
      <p:cxnSp>
        <p:nvCxnSpPr>
          <p:cNvPr id="52" name="Straight Connector 51">
            <a:extLst>
              <a:ext uri="{FF2B5EF4-FFF2-40B4-BE49-F238E27FC236}">
                <a16:creationId xmlns:a16="http://schemas.microsoft.com/office/drawing/2014/main" id="{07B27C76-557B-40F9-9859-12F985DC265A}"/>
              </a:ext>
            </a:extLst>
          </p:cNvPr>
          <p:cNvCxnSpPr>
            <a:cxnSpLocks/>
          </p:cNvCxnSpPr>
          <p:nvPr/>
        </p:nvCxnSpPr>
        <p:spPr>
          <a:xfrm flipH="1">
            <a:off x="2242812" y="4629395"/>
            <a:ext cx="12114" cy="821803"/>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8848A53-0DD1-4A12-B571-1A41076146B0}"/>
              </a:ext>
            </a:extLst>
          </p:cNvPr>
          <p:cNvCxnSpPr>
            <a:cxnSpLocks/>
          </p:cNvCxnSpPr>
          <p:nvPr/>
        </p:nvCxnSpPr>
        <p:spPr>
          <a:xfrm>
            <a:off x="4874726" y="4611102"/>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17ED4A-8F89-4700-AAB7-EA6CB209D1AD}"/>
              </a:ext>
            </a:extLst>
          </p:cNvPr>
          <p:cNvCxnSpPr>
            <a:cxnSpLocks/>
          </p:cNvCxnSpPr>
          <p:nvPr/>
        </p:nvCxnSpPr>
        <p:spPr>
          <a:xfrm>
            <a:off x="7273804" y="4611102"/>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01E0196-0832-4135-BA9E-994C7EA67F86}"/>
              </a:ext>
            </a:extLst>
          </p:cNvPr>
          <p:cNvCxnSpPr>
            <a:cxnSpLocks/>
          </p:cNvCxnSpPr>
          <p:nvPr/>
        </p:nvCxnSpPr>
        <p:spPr>
          <a:xfrm>
            <a:off x="9472225" y="4611102"/>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893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lang="en-US" sz="2600" b="1">
                <a:solidFill>
                  <a:srgbClr val="ED3C8D"/>
                </a:solidFill>
                <a:latin typeface="Helvetica" pitchFamily="2" charset="0"/>
              </a:rPr>
              <a:t>Brand Marketers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575406" y="1274363"/>
            <a:ext cx="7189246" cy="4524315"/>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Many brand marketers are satisfied with their traditional demo TV buys, from both an outcomes and cost/pricing basis</a:t>
            </a:r>
            <a:endParaRPr kumimoji="0" lang="en-US" sz="18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18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800" b="1" i="0" u="none" strike="noStrike" kern="1200" cap="none" spc="0" normalizeH="0" baseline="0" noProof="0">
                <a:ln>
                  <a:noFill/>
                </a:ln>
                <a:solidFill>
                  <a:srgbClr val="1F1A62"/>
                </a:solidFill>
                <a:effectLst/>
                <a:uLnTx/>
                <a:uFillTx/>
                <a:latin typeface="Helvetica"/>
                <a:ea typeface="+mn-ea"/>
                <a:cs typeface="Helvetica"/>
              </a:rPr>
              <a:t>But as they look to learn more about audience-based buying, they are more likely to turn to ad tech resources, and even social media, for actionable information</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800" b="1" i="0" u="none" strike="noStrike" kern="1200" cap="none" spc="0" normalizeH="0" baseline="0" noProof="0">
                <a:ln>
                  <a:noFill/>
                </a:ln>
                <a:solidFill>
                  <a:srgbClr val="1F1A62"/>
                </a:solidFill>
                <a:effectLst/>
                <a:uLnTx/>
                <a:uFillTx/>
                <a:latin typeface="Helvetica"/>
                <a:ea typeface="+mn-ea"/>
                <a:cs typeface="Helvetica"/>
              </a:rPr>
              <a:t>Their lack of organizational prioritization and insufficient internal tools go hand-in-hand, making the audience-based buying process, especially data integration, harder to implement which can hinder their investment in the approach</a:t>
            </a:r>
          </a:p>
          <a:p>
            <a:pPr marR="0" lvl="0" algn="l" defTabSz="1172398"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However, marketers are willing to increase their investment as audience-based buying becomes more embedded in the industry, measurement solutions evolve and more education and training becomes available</a:t>
            </a:r>
            <a:endParaRPr kumimoji="0" lang="en-US" sz="1800" b="1" i="0" u="none" strike="noStrike" kern="1200" cap="none" spc="0" normalizeH="0" baseline="0" noProof="0">
              <a:ln>
                <a:noFill/>
              </a:ln>
              <a:solidFill>
                <a:srgbClr val="1F1A62"/>
              </a:solidFill>
              <a:effectLst/>
              <a:uLnTx/>
              <a:uFillTx/>
              <a:latin typeface="Helvetica"/>
              <a:ea typeface="+mn-ea"/>
              <a:cs typeface="Helvetica"/>
            </a:endParaRPr>
          </a:p>
        </p:txBody>
      </p:sp>
    </p:spTree>
    <p:extLst>
      <p:ext uri="{BB962C8B-B14F-4D97-AF65-F5344CB8AC3E}">
        <p14:creationId xmlns:p14="http://schemas.microsoft.com/office/powerpoint/2010/main" val="84828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274256" y="3429000"/>
            <a:ext cx="6937250" cy="1077218"/>
          </a:xfrm>
          <a:prstGeom prst="rect">
            <a:avLst/>
          </a:prstGeom>
          <a:noFill/>
        </p:spPr>
        <p:txBody>
          <a:bodyPr wrap="square" rtlCol="0">
            <a:spAutoFit/>
          </a:bodyPr>
          <a:lstStyle/>
          <a:p>
            <a:pPr lvl="0">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The Positive Momentum </a:t>
            </a: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Behind</a:t>
            </a:r>
            <a:r>
              <a:rPr lang="en-US" sz="3200" b="1">
                <a:solidFill>
                  <a:prstClr val="white"/>
                </a:solidFill>
                <a:latin typeface="Helvetica" pitchFamily="2" charset="0"/>
              </a:rPr>
              <a:t> Audience-Based TV Buying</a:t>
            </a:r>
          </a:p>
        </p:txBody>
      </p:sp>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1</a:t>
            </a:r>
          </a:p>
        </p:txBody>
      </p:sp>
      <p:sp>
        <p:nvSpPr>
          <p:cNvPr id="8" name="TextBox 7">
            <a:extLst>
              <a:ext uri="{FF2B5EF4-FFF2-40B4-BE49-F238E27FC236}">
                <a16:creationId xmlns:a16="http://schemas.microsoft.com/office/drawing/2014/main" id="{F3AFEF35-9ED2-41CB-B9F5-536A1114F955}"/>
              </a:ext>
            </a:extLst>
          </p:cNvPr>
          <p:cNvSpPr txBox="1"/>
          <p:nvPr/>
        </p:nvSpPr>
        <p:spPr>
          <a:xfrm>
            <a:off x="274255" y="6297146"/>
            <a:ext cx="7681967" cy="276999"/>
          </a:xfrm>
          <a:prstGeom prst="rect">
            <a:avLst/>
          </a:prstGeom>
          <a:solidFill>
            <a:schemeClr val="bg1"/>
          </a:solidFill>
          <a:ln>
            <a:solidFill>
              <a:srgbClr val="1B146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Excerpt from VAB’s </a:t>
            </a:r>
            <a:r>
              <a:rPr kumimoji="0" lang="en-US" sz="12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An Insider’s Look: Why Brands and Agencies are Shifting to Audience-Based TV Buying</a:t>
            </a:r>
            <a:endParaRPr kumimoji="0" lang="en-US" sz="12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368167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4</a:t>
            </a:r>
          </a:p>
        </p:txBody>
      </p:sp>
      <p:sp>
        <p:nvSpPr>
          <p:cNvPr id="8" name="TextBox 7">
            <a:extLst>
              <a:ext uri="{FF2B5EF4-FFF2-40B4-BE49-F238E27FC236}">
                <a16:creationId xmlns:a16="http://schemas.microsoft.com/office/drawing/2014/main" id="{5C5D8DB3-3014-4E8A-8956-B202FEC3B0ED}"/>
              </a:ext>
            </a:extLst>
          </p:cNvPr>
          <p:cNvSpPr txBox="1"/>
          <p:nvPr/>
        </p:nvSpPr>
        <p:spPr>
          <a:xfrm>
            <a:off x="274255" y="3429000"/>
            <a:ext cx="72746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What Are The Challenges Unique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To </a:t>
            </a:r>
            <a:r>
              <a:rPr lang="en-US" sz="3200" b="1">
                <a:solidFill>
                  <a:srgbClr val="FFE600"/>
                </a:solidFill>
                <a:latin typeface="Helvetica" pitchFamily="2" charset="0"/>
              </a:rPr>
              <a:t>Agency Professionals?</a:t>
            </a:r>
          </a:p>
        </p:txBody>
      </p:sp>
    </p:spTree>
    <p:extLst>
      <p:ext uri="{BB962C8B-B14F-4D97-AF65-F5344CB8AC3E}">
        <p14:creationId xmlns:p14="http://schemas.microsoft.com/office/powerpoint/2010/main" val="1438349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person, indoor&#10;&#10;Description automatically generated">
            <a:extLst>
              <a:ext uri="{FF2B5EF4-FFF2-40B4-BE49-F238E27FC236}">
                <a16:creationId xmlns:a16="http://schemas.microsoft.com/office/drawing/2014/main" id="{243A1E92-E33E-4EB7-A06B-1929AD6096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10" y="1751609"/>
            <a:ext cx="6097209" cy="4371456"/>
          </a:xfrm>
          <a:prstGeom prst="rect">
            <a:avLst/>
          </a:prstGeom>
        </p:spPr>
      </p:pic>
      <p:sp>
        <p:nvSpPr>
          <p:cNvPr id="13" name="Rectangle 12">
            <a:extLst>
              <a:ext uri="{FF2B5EF4-FFF2-40B4-BE49-F238E27FC236}">
                <a16:creationId xmlns:a16="http://schemas.microsoft.com/office/drawing/2014/main" id="{64B1521F-90B6-479E-A321-B00FC93ECBB8}"/>
              </a:ext>
            </a:extLst>
          </p:cNvPr>
          <p:cNvSpPr/>
          <p:nvPr/>
        </p:nvSpPr>
        <p:spPr>
          <a:xfrm>
            <a:off x="4904233" y="1751609"/>
            <a:ext cx="7287767"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DB70334-ADD7-4423-A7D0-4ABD944D49B3}"/>
              </a:ext>
            </a:extLst>
          </p:cNvPr>
          <p:cNvSpPr txBox="1"/>
          <p:nvPr/>
        </p:nvSpPr>
        <p:spPr>
          <a:xfrm>
            <a:off x="5478694" y="1915772"/>
            <a:ext cx="6126481" cy="3573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agency professionals that agree with the following statements</a:t>
            </a:r>
          </a:p>
        </p:txBody>
      </p:sp>
      <p:graphicFrame>
        <p:nvGraphicFramePr>
          <p:cNvPr id="16" name="Chart 15">
            <a:extLst>
              <a:ext uri="{FF2B5EF4-FFF2-40B4-BE49-F238E27FC236}">
                <a16:creationId xmlns:a16="http://schemas.microsoft.com/office/drawing/2014/main" id="{D41AAA06-4044-44D0-9817-5FF264E6C51A}"/>
              </a:ext>
            </a:extLst>
          </p:cNvPr>
          <p:cNvGraphicFramePr/>
          <p:nvPr/>
        </p:nvGraphicFramePr>
        <p:xfrm>
          <a:off x="5088889" y="2229854"/>
          <a:ext cx="6996496" cy="364184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9C2617B6-0F6D-4CBA-8087-A3463ACDE48E}"/>
              </a:ext>
            </a:extLst>
          </p:cNvPr>
          <p:cNvSpPr txBox="1"/>
          <p:nvPr/>
        </p:nvSpPr>
        <p:spPr>
          <a:xfrm>
            <a:off x="479934" y="6214344"/>
            <a:ext cx="116156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Agency Professionals = respondents who work for an advertising agency (i.e., full service, creative, media, etc.), Professionals = respondents who work for an advertising agency (i.e., full service, creative, media, etc.). Q21. How much do you agree or disagree with the following statements?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(strongly/somewhat agree). </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5A1C380F-2E4F-41A5-AD67-52D128C5CD3D}"/>
              </a:ext>
            </a:extLst>
          </p:cNvPr>
          <p:cNvSpPr txBox="1"/>
          <p:nvPr/>
        </p:nvSpPr>
        <p:spPr>
          <a:xfrm>
            <a:off x="116196" y="241496"/>
            <a:ext cx="12075804" cy="129266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majority of </a:t>
            </a:r>
            <a:r>
              <a:rPr lang="en-US" sz="2600"/>
              <a:t>agency professionals are satisfied with standard TV campaigns as many agencies are evaluated and rewarded based on traditional metrics (i.e., GRPs, reach, frequency) and cost efficiencies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17" name="Picture 16">
            <a:extLst>
              <a:ext uri="{FF2B5EF4-FFF2-40B4-BE49-F238E27FC236}">
                <a16:creationId xmlns:a16="http://schemas.microsoft.com/office/drawing/2014/main" id="{6E13EFF8-D23C-4DEC-8148-20BFD42FA96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4AAA81A2-E1E7-4B96-99AF-E5AD50D7DA7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20120494-BFF9-462C-BB57-84D652424D9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72896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694BF232-6580-4FC8-8683-3323BF0F9268}"/>
              </a:ext>
            </a:extLst>
          </p:cNvPr>
          <p:cNvSpPr txBox="1"/>
          <p:nvPr/>
        </p:nvSpPr>
        <p:spPr>
          <a:xfrm>
            <a:off x="191385" y="211358"/>
            <a:ext cx="11744739"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Agency professionals are more likely to turn to their colleagues and internal resources than to media partners for information about audience-based buying</a:t>
            </a:r>
          </a:p>
        </p:txBody>
      </p:sp>
      <p:sp>
        <p:nvSpPr>
          <p:cNvPr id="29" name="Rectangle 28">
            <a:extLst>
              <a:ext uri="{FF2B5EF4-FFF2-40B4-BE49-F238E27FC236}">
                <a16:creationId xmlns:a16="http://schemas.microsoft.com/office/drawing/2014/main" id="{2D7A24D0-99A0-4D3E-B4FC-5D5CA989B72F}"/>
              </a:ext>
            </a:extLst>
          </p:cNvPr>
          <p:cNvSpPr/>
          <p:nvPr/>
        </p:nvSpPr>
        <p:spPr>
          <a:xfrm>
            <a:off x="2537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C1C9692-B9D0-4CF5-AD4A-76D0CA2389DA}"/>
              </a:ext>
            </a:extLst>
          </p:cNvPr>
          <p:cNvSpPr/>
          <p:nvPr/>
        </p:nvSpPr>
        <p:spPr>
          <a:xfrm>
            <a:off x="26158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E73560D-2F6A-40EE-A19E-C76E716EEDA6}"/>
              </a:ext>
            </a:extLst>
          </p:cNvPr>
          <p:cNvSpPr/>
          <p:nvPr/>
        </p:nvSpPr>
        <p:spPr>
          <a:xfrm>
            <a:off x="49779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CCEC4BF-106F-4C35-8BC3-16C0B71F3307}"/>
              </a:ext>
            </a:extLst>
          </p:cNvPr>
          <p:cNvSpPr/>
          <p:nvPr/>
        </p:nvSpPr>
        <p:spPr>
          <a:xfrm>
            <a:off x="73400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9FAC762-A440-4A09-8464-3334F18904E0}"/>
              </a:ext>
            </a:extLst>
          </p:cNvPr>
          <p:cNvSpPr/>
          <p:nvPr/>
        </p:nvSpPr>
        <p:spPr>
          <a:xfrm>
            <a:off x="9699932" y="2372637"/>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267DAAB5-DD77-4DC8-9D77-E714C5093D9C}"/>
              </a:ext>
            </a:extLst>
          </p:cNvPr>
          <p:cNvSpPr txBox="1"/>
          <p:nvPr/>
        </p:nvSpPr>
        <p:spPr>
          <a:xfrm>
            <a:off x="0" y="1698333"/>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Top sources of information that advertisers feel are most helpful to their marketing efforts around audience-based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agency professionals that ranked the following 1-3</a:t>
            </a:r>
          </a:p>
        </p:txBody>
      </p:sp>
      <p:sp>
        <p:nvSpPr>
          <p:cNvPr id="40" name="TextBox 39">
            <a:extLst>
              <a:ext uri="{FF2B5EF4-FFF2-40B4-BE49-F238E27FC236}">
                <a16:creationId xmlns:a16="http://schemas.microsoft.com/office/drawing/2014/main" id="{653C9B43-4FEF-4DC4-9CAD-76415D5680F3}"/>
              </a:ext>
            </a:extLst>
          </p:cNvPr>
          <p:cNvSpPr txBox="1"/>
          <p:nvPr/>
        </p:nvSpPr>
        <p:spPr>
          <a:xfrm>
            <a:off x="581729" y="3762362"/>
            <a:ext cx="144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My Agency</a:t>
            </a:r>
          </a:p>
        </p:txBody>
      </p:sp>
      <p:pic>
        <p:nvPicPr>
          <p:cNvPr id="41" name="Picture 40" descr="Icon&#10;&#10;Description automatically generated">
            <a:extLst>
              <a:ext uri="{FF2B5EF4-FFF2-40B4-BE49-F238E27FC236}">
                <a16:creationId xmlns:a16="http://schemas.microsoft.com/office/drawing/2014/main" id="{2FEB35E3-C450-4F55-8222-86FA9DC853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5697" y="2684202"/>
            <a:ext cx="839265" cy="839265"/>
          </a:xfrm>
          <a:prstGeom prst="rect">
            <a:avLst/>
          </a:prstGeom>
        </p:spPr>
      </p:pic>
      <p:sp>
        <p:nvSpPr>
          <p:cNvPr id="42" name="TextBox 41">
            <a:extLst>
              <a:ext uri="{FF2B5EF4-FFF2-40B4-BE49-F238E27FC236}">
                <a16:creationId xmlns:a16="http://schemas.microsoft.com/office/drawing/2014/main" id="{56138BA7-31F5-4CC8-B64D-4AC023B1E9EB}"/>
              </a:ext>
            </a:extLst>
          </p:cNvPr>
          <p:cNvSpPr txBox="1"/>
          <p:nvPr/>
        </p:nvSpPr>
        <p:spPr>
          <a:xfrm>
            <a:off x="7599392" y="3762362"/>
            <a:ext cx="1717417" cy="46166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3rd Party Research &amp; Analytics</a:t>
            </a:r>
          </a:p>
        </p:txBody>
      </p:sp>
      <p:pic>
        <p:nvPicPr>
          <p:cNvPr id="43" name="Picture 42" descr="Icon&#10;&#10;Description automatically generated">
            <a:extLst>
              <a:ext uri="{FF2B5EF4-FFF2-40B4-BE49-F238E27FC236}">
                <a16:creationId xmlns:a16="http://schemas.microsoft.com/office/drawing/2014/main" id="{74B1DC96-4B86-4F59-AC8B-1FDEC4A5F8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3310" y="2649044"/>
            <a:ext cx="909580" cy="909580"/>
          </a:xfrm>
          <a:prstGeom prst="rect">
            <a:avLst/>
          </a:prstGeom>
        </p:spPr>
      </p:pic>
      <p:sp>
        <p:nvSpPr>
          <p:cNvPr id="45" name="TextBox 44">
            <a:extLst>
              <a:ext uri="{FF2B5EF4-FFF2-40B4-BE49-F238E27FC236}">
                <a16:creationId xmlns:a16="http://schemas.microsoft.com/office/drawing/2014/main" id="{E240FF4A-C5AB-4A3B-8F22-5AC11C460464}"/>
              </a:ext>
            </a:extLst>
          </p:cNvPr>
          <p:cNvSpPr txBox="1"/>
          <p:nvPr/>
        </p:nvSpPr>
        <p:spPr>
          <a:xfrm>
            <a:off x="9797382" y="3762362"/>
            <a:ext cx="20412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Media platform / company marketing / advertising tool websites</a:t>
            </a:r>
          </a:p>
        </p:txBody>
      </p:sp>
      <p:sp>
        <p:nvSpPr>
          <p:cNvPr id="47" name="TextBox 46">
            <a:extLst>
              <a:ext uri="{FF2B5EF4-FFF2-40B4-BE49-F238E27FC236}">
                <a16:creationId xmlns:a16="http://schemas.microsoft.com/office/drawing/2014/main" id="{553E9772-40B5-41E1-9C4B-3FB243625D9E}"/>
              </a:ext>
            </a:extLst>
          </p:cNvPr>
          <p:cNvSpPr txBox="1"/>
          <p:nvPr/>
        </p:nvSpPr>
        <p:spPr>
          <a:xfrm>
            <a:off x="4973560" y="3762362"/>
            <a:ext cx="2236193" cy="64633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1B1464"/>
                </a:solidFill>
                <a:effectLst/>
                <a:uLnTx/>
                <a:uFillTx/>
                <a:latin typeface="Helvetica" panose="020B0604020202020204" pitchFamily="34" charset="0"/>
              </a:defRPr>
            </a:lvl1pPr>
          </a:lstStyle>
          <a:p>
            <a:r>
              <a:rPr lang="en-US" sz="1200"/>
              <a:t>Recommendations / Word of Mouth through Colleagues or Peers</a:t>
            </a:r>
          </a:p>
        </p:txBody>
      </p:sp>
      <p:sp>
        <p:nvSpPr>
          <p:cNvPr id="49" name="TextBox 48">
            <a:extLst>
              <a:ext uri="{FF2B5EF4-FFF2-40B4-BE49-F238E27FC236}">
                <a16:creationId xmlns:a16="http://schemas.microsoft.com/office/drawing/2014/main" id="{DA9F8B9A-14BA-481F-8CE0-27140156AA21}"/>
              </a:ext>
            </a:extLst>
          </p:cNvPr>
          <p:cNvSpPr txBox="1"/>
          <p:nvPr/>
        </p:nvSpPr>
        <p:spPr>
          <a:xfrm>
            <a:off x="4066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36%</a:t>
            </a:r>
          </a:p>
        </p:txBody>
      </p:sp>
      <p:sp>
        <p:nvSpPr>
          <p:cNvPr id="50" name="TextBox 49">
            <a:extLst>
              <a:ext uri="{FF2B5EF4-FFF2-40B4-BE49-F238E27FC236}">
                <a16:creationId xmlns:a16="http://schemas.microsoft.com/office/drawing/2014/main" id="{BFF7CE2E-9E95-4FB0-BC84-1A381633F409}"/>
              </a:ext>
            </a:extLst>
          </p:cNvPr>
          <p:cNvSpPr txBox="1"/>
          <p:nvPr/>
        </p:nvSpPr>
        <p:spPr>
          <a:xfrm>
            <a:off x="27687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26</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51" name="TextBox 50">
            <a:extLst>
              <a:ext uri="{FF2B5EF4-FFF2-40B4-BE49-F238E27FC236}">
                <a16:creationId xmlns:a16="http://schemas.microsoft.com/office/drawing/2014/main" id="{600ECA51-FECF-4BB3-86FA-D9CFC645B380}"/>
              </a:ext>
            </a:extLst>
          </p:cNvPr>
          <p:cNvSpPr txBox="1"/>
          <p:nvPr/>
        </p:nvSpPr>
        <p:spPr>
          <a:xfrm>
            <a:off x="51308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25</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52" name="TextBox 51">
            <a:extLst>
              <a:ext uri="{FF2B5EF4-FFF2-40B4-BE49-F238E27FC236}">
                <a16:creationId xmlns:a16="http://schemas.microsoft.com/office/drawing/2014/main" id="{509A6517-F4CD-4E3F-9BF1-893BF0281E95}"/>
              </a:ext>
            </a:extLst>
          </p:cNvPr>
          <p:cNvSpPr txBox="1"/>
          <p:nvPr/>
        </p:nvSpPr>
        <p:spPr>
          <a:xfrm>
            <a:off x="74929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22</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53" name="TextBox 52">
            <a:extLst>
              <a:ext uri="{FF2B5EF4-FFF2-40B4-BE49-F238E27FC236}">
                <a16:creationId xmlns:a16="http://schemas.microsoft.com/office/drawing/2014/main" id="{42E95A71-F311-462A-A4D9-FDDA8308BC22}"/>
              </a:ext>
            </a:extLst>
          </p:cNvPr>
          <p:cNvSpPr txBox="1"/>
          <p:nvPr/>
        </p:nvSpPr>
        <p:spPr>
          <a:xfrm>
            <a:off x="9852828"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22</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56" name="TextBox 55">
            <a:extLst>
              <a:ext uri="{FF2B5EF4-FFF2-40B4-BE49-F238E27FC236}">
                <a16:creationId xmlns:a16="http://schemas.microsoft.com/office/drawing/2014/main" id="{A52A8468-C324-4B97-B47D-B803871C7C70}"/>
              </a:ext>
            </a:extLst>
          </p:cNvPr>
          <p:cNvSpPr txBox="1"/>
          <p:nvPr/>
        </p:nvSpPr>
        <p:spPr>
          <a:xfrm>
            <a:off x="2613632" y="3762362"/>
            <a:ext cx="22361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Industry Trade Publications / Websites / Blogs</a:t>
            </a:r>
          </a:p>
        </p:txBody>
      </p:sp>
      <p:pic>
        <p:nvPicPr>
          <p:cNvPr id="11" name="Picture 10" descr="Icon&#10;&#10;Description automatically generated">
            <a:extLst>
              <a:ext uri="{FF2B5EF4-FFF2-40B4-BE49-F238E27FC236}">
                <a16:creationId xmlns:a16="http://schemas.microsoft.com/office/drawing/2014/main" id="{F8025180-F574-4CC4-8CC0-B361BD62F4A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4320" y="2573167"/>
            <a:ext cx="1061334" cy="1061334"/>
          </a:xfrm>
          <a:prstGeom prst="rect">
            <a:avLst/>
          </a:prstGeom>
        </p:spPr>
      </p:pic>
      <p:pic>
        <p:nvPicPr>
          <p:cNvPr id="13" name="Picture 12" descr="Icon&#10;&#10;Description automatically generated">
            <a:extLst>
              <a:ext uri="{FF2B5EF4-FFF2-40B4-BE49-F238E27FC236}">
                <a16:creationId xmlns:a16="http://schemas.microsoft.com/office/drawing/2014/main" id="{B3615CA3-726D-4E4F-B772-07A3C4B8FC8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60989" y="2573167"/>
            <a:ext cx="1061334" cy="1061334"/>
          </a:xfrm>
          <a:prstGeom prst="rect">
            <a:avLst/>
          </a:prstGeom>
        </p:spPr>
      </p:pic>
      <p:pic>
        <p:nvPicPr>
          <p:cNvPr id="15" name="Picture 14" descr="Graphical user interface&#10;&#10;Description automatically generated">
            <a:extLst>
              <a:ext uri="{FF2B5EF4-FFF2-40B4-BE49-F238E27FC236}">
                <a16:creationId xmlns:a16="http://schemas.microsoft.com/office/drawing/2014/main" id="{AF8358B8-9B5D-4E76-BA43-872BAD4849A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41454" y="2621410"/>
            <a:ext cx="964849" cy="964849"/>
          </a:xfrm>
          <a:prstGeom prst="rect">
            <a:avLst/>
          </a:prstGeom>
        </p:spPr>
      </p:pic>
      <p:sp>
        <p:nvSpPr>
          <p:cNvPr id="57" name="Rectangle 3">
            <a:extLst>
              <a:ext uri="{FF2B5EF4-FFF2-40B4-BE49-F238E27FC236}">
                <a16:creationId xmlns:a16="http://schemas.microsoft.com/office/drawing/2014/main" id="{76EE55CB-4E3A-42F4-8D52-0636B09FA3DA}"/>
              </a:ext>
            </a:extLst>
          </p:cNvPr>
          <p:cNvSpPr/>
          <p:nvPr/>
        </p:nvSpPr>
        <p:spPr>
          <a:xfrm>
            <a:off x="357179" y="5343477"/>
            <a:ext cx="2031416" cy="380274"/>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ED3C8D"/>
                </a:solidFill>
                <a:latin typeface="Helvetica" panose="020B0403020202020204" pitchFamily="34" charset="0"/>
              </a:rPr>
              <a:t>46%</a:t>
            </a:r>
            <a:r>
              <a:rPr lang="en-US" sz="1050">
                <a:solidFill>
                  <a:srgbClr val="1B1464"/>
                </a:solidFill>
                <a:latin typeface="Helvetica" panose="020B0403020202020204" pitchFamily="34" charset="0"/>
              </a:rPr>
              <a:t> among ‘large business’ agency pros</a:t>
            </a:r>
          </a:p>
        </p:txBody>
      </p:sp>
      <p:sp>
        <p:nvSpPr>
          <p:cNvPr id="58" name="Rectangle 3">
            <a:extLst>
              <a:ext uri="{FF2B5EF4-FFF2-40B4-BE49-F238E27FC236}">
                <a16:creationId xmlns:a16="http://schemas.microsoft.com/office/drawing/2014/main" id="{1AE4C48D-3314-4509-A6AB-36D70865210D}"/>
              </a:ext>
            </a:extLst>
          </p:cNvPr>
          <p:cNvSpPr/>
          <p:nvPr/>
        </p:nvSpPr>
        <p:spPr>
          <a:xfrm>
            <a:off x="2716020" y="5343476"/>
            <a:ext cx="2031416" cy="375083"/>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ED3C8D"/>
                </a:solidFill>
                <a:latin typeface="Helvetica" panose="020B0403020202020204" pitchFamily="34" charset="0"/>
              </a:rPr>
              <a:t>37%</a:t>
            </a:r>
            <a:r>
              <a:rPr lang="en-US" sz="1050">
                <a:solidFill>
                  <a:srgbClr val="1B1464"/>
                </a:solidFill>
                <a:latin typeface="Helvetica" panose="020B0403020202020204" pitchFamily="34" charset="0"/>
              </a:rPr>
              <a:t> among ‘small business’ agency pros</a:t>
            </a:r>
          </a:p>
        </p:txBody>
      </p:sp>
      <p:sp>
        <p:nvSpPr>
          <p:cNvPr id="59" name="TextBox 58">
            <a:extLst>
              <a:ext uri="{FF2B5EF4-FFF2-40B4-BE49-F238E27FC236}">
                <a16:creationId xmlns:a16="http://schemas.microsoft.com/office/drawing/2014/main" id="{F2EED1A1-D7A9-493B-B1A0-175268102DC9}"/>
              </a:ext>
            </a:extLst>
          </p:cNvPr>
          <p:cNvSpPr txBox="1"/>
          <p:nvPr/>
        </p:nvSpPr>
        <p:spPr>
          <a:xfrm>
            <a:off x="466096" y="6052009"/>
            <a:ext cx="117087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Agency Professionals = respondents who work for an advertising agency (i.e., full service, creative, media, etc.), </a:t>
            </a:r>
            <a:r>
              <a:rPr lang="en-US" sz="700">
                <a:solidFill>
                  <a:srgbClr val="1F1A62"/>
                </a:solidFill>
                <a:latin typeface="Helvetica" panose="020B0604020202020204" pitchFamily="34" charset="0"/>
                <a:cs typeface="Helvetica" panose="020B0604020202020204" pitchFamily="34" charset="0"/>
              </a:rPr>
              <a:t>‘Large Business’ Agency Pros = client with annual total ad spend of $5MM+, ‘Small Business’ Agency Pros = client with annual total ad spend of $10K - $5MM.</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Q160. Please rank the 3 sources of information that you feel are most helpful or actionable to your marketing or advertising efforts when researching and gathering information about audience-based buying (rank 1-3).*includes Think with Google, Facebook IQ etc. **Refers to Google’s suite of digital tools for advertisers, including Google Analytics. ***Includes </a:t>
            </a:r>
            <a:r>
              <a:rPr kumimoji="0" lang="en-US" sz="7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Warc</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ARF, Resonate, etc.</a:t>
            </a:r>
          </a:p>
        </p:txBody>
      </p:sp>
      <p:sp>
        <p:nvSpPr>
          <p:cNvPr id="33" name="Rectangle 3">
            <a:extLst>
              <a:ext uri="{FF2B5EF4-FFF2-40B4-BE49-F238E27FC236}">
                <a16:creationId xmlns:a16="http://schemas.microsoft.com/office/drawing/2014/main" id="{AA974170-345F-4132-9DE0-CEAA7E6CB29A}"/>
              </a:ext>
            </a:extLst>
          </p:cNvPr>
          <p:cNvSpPr/>
          <p:nvPr/>
        </p:nvSpPr>
        <p:spPr>
          <a:xfrm>
            <a:off x="5017728" y="5462483"/>
            <a:ext cx="2163743" cy="256078"/>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1B1464"/>
                </a:solidFill>
                <a:latin typeface="Helvetica" panose="020B0403020202020204" pitchFamily="34" charset="0"/>
              </a:rPr>
              <a:t>vs. </a:t>
            </a:r>
            <a:r>
              <a:rPr lang="en-US" sz="1050">
                <a:solidFill>
                  <a:srgbClr val="00BFF2"/>
                </a:solidFill>
                <a:latin typeface="Helvetica" panose="020B0403020202020204" pitchFamily="34" charset="0"/>
              </a:rPr>
              <a:t>13%</a:t>
            </a:r>
            <a:r>
              <a:rPr lang="en-US" sz="1050">
                <a:solidFill>
                  <a:srgbClr val="1B1464"/>
                </a:solidFill>
                <a:latin typeface="Helvetica" panose="020B0403020202020204" pitchFamily="34" charset="0"/>
              </a:rPr>
              <a:t> among brand marketers</a:t>
            </a:r>
          </a:p>
        </p:txBody>
      </p:sp>
    </p:spTree>
    <p:extLst>
      <p:ext uri="{BB962C8B-B14F-4D97-AF65-F5344CB8AC3E}">
        <p14:creationId xmlns:p14="http://schemas.microsoft.com/office/powerpoint/2010/main" val="3091835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133146"/>
            <a:ext cx="1165717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Agency Professionals = respondents who work for an advertising agency (i.e., full service, creative, media, etc.), </a:t>
            </a:r>
            <a:r>
              <a:rPr lang="en-US" sz="700">
                <a:solidFill>
                  <a:srgbClr val="1F1A62"/>
                </a:solidFill>
                <a:latin typeface="Helvetica" panose="020B0604020202020204" pitchFamily="34" charset="0"/>
                <a:cs typeface="Helvetica" panose="020B0604020202020204" pitchFamily="34" charset="0"/>
              </a:rPr>
              <a:t>‘Large Business’ Agency Pros = client with annual total ad spend of $5MM+, ‘Small Business’ Agency Pros = client with annual total ad spend of $10K - $5MM.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Q75. Which of the following are the top reasons why audience-based buying is not a key part of your TV strategy? (rank 1-3). </a:t>
            </a:r>
            <a:r>
              <a:rPr lang="en-US" sz="700">
                <a:solidFill>
                  <a:srgbClr val="1B1464"/>
                </a:solidFill>
                <a:latin typeface="Helvetica" panose="020B0604020202020204" pitchFamily="34" charset="0"/>
                <a:cs typeface="Helvetica" panose="020B0604020202020204" pitchFamily="34" charset="0"/>
              </a:rPr>
              <a:t>Base = Respondents who said audience-based buying is a small part of their TV strategy, they are currently testing it and determining its role, or they are not currently using audience-based buying for their TV strategy.</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B917A095-CB9F-480D-B294-AABD3A832EBB}"/>
              </a:ext>
            </a:extLst>
          </p:cNvPr>
          <p:cNvSpPr txBox="1"/>
          <p:nvPr/>
        </p:nvSpPr>
        <p:spPr>
          <a:xfrm>
            <a:off x="1" y="1473638"/>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Top Reasons Why Audience-Based Buying is Not a Key Part of TV Strategy</a:t>
            </a:r>
            <a:b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agency professionals that ranked each between #1-3 for top reasons</a:t>
            </a:r>
          </a:p>
        </p:txBody>
      </p:sp>
      <p:sp>
        <p:nvSpPr>
          <p:cNvPr id="22" name="Rectangle 21">
            <a:extLst>
              <a:ext uri="{FF2B5EF4-FFF2-40B4-BE49-F238E27FC236}">
                <a16:creationId xmlns:a16="http://schemas.microsoft.com/office/drawing/2014/main" id="{F3D97BE8-72A8-4722-A1CB-7936F4C5DC69}"/>
              </a:ext>
            </a:extLst>
          </p:cNvPr>
          <p:cNvSpPr/>
          <p:nvPr/>
        </p:nvSpPr>
        <p:spPr>
          <a:xfrm>
            <a:off x="305163" y="198245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604B0FD-A353-44DA-8DBD-CA5570552D91}"/>
              </a:ext>
            </a:extLst>
          </p:cNvPr>
          <p:cNvSpPr/>
          <p:nvPr/>
        </p:nvSpPr>
        <p:spPr>
          <a:xfrm>
            <a:off x="305163" y="4031231"/>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981FF35-D9E9-42BB-9CA5-8CA60F27214E}"/>
              </a:ext>
            </a:extLst>
          </p:cNvPr>
          <p:cNvSpPr txBox="1"/>
          <p:nvPr/>
        </p:nvSpPr>
        <p:spPr>
          <a:xfrm>
            <a:off x="305163" y="2631265"/>
            <a:ext cx="377069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don’t think there is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enough scale yet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make enough of an impact”</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28CA6ADE-4CBB-49B4-B3D7-E85BB49094BC}"/>
              </a:ext>
            </a:extLst>
          </p:cNvPr>
          <p:cNvSpPr txBox="1"/>
          <p:nvPr/>
        </p:nvSpPr>
        <p:spPr>
          <a:xfrm>
            <a:off x="298049" y="4721345"/>
            <a:ext cx="378492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“It’s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harder to implement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than campaigns with traditional buying demographics”</a:t>
            </a:r>
          </a:p>
        </p:txBody>
      </p:sp>
      <p:sp>
        <p:nvSpPr>
          <p:cNvPr id="29" name="TextBox 28">
            <a:extLst>
              <a:ext uri="{FF2B5EF4-FFF2-40B4-BE49-F238E27FC236}">
                <a16:creationId xmlns:a16="http://schemas.microsoft.com/office/drawing/2014/main" id="{04FCB36F-C638-479D-BAD0-B016BA6CB9B7}"/>
              </a:ext>
            </a:extLst>
          </p:cNvPr>
          <p:cNvSpPr txBox="1"/>
          <p:nvPr/>
        </p:nvSpPr>
        <p:spPr>
          <a:xfrm>
            <a:off x="1225311" y="1966904"/>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51%</a:t>
            </a:r>
          </a:p>
        </p:txBody>
      </p:sp>
      <p:sp>
        <p:nvSpPr>
          <p:cNvPr id="30" name="TextBox 29">
            <a:extLst>
              <a:ext uri="{FF2B5EF4-FFF2-40B4-BE49-F238E27FC236}">
                <a16:creationId xmlns:a16="http://schemas.microsoft.com/office/drawing/2014/main" id="{C1D80D18-9C9D-43EE-9F7C-61301977A197}"/>
              </a:ext>
            </a:extLst>
          </p:cNvPr>
          <p:cNvSpPr txBox="1"/>
          <p:nvPr/>
        </p:nvSpPr>
        <p:spPr>
          <a:xfrm>
            <a:off x="1225311" y="4033480"/>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27%</a:t>
            </a:r>
          </a:p>
        </p:txBody>
      </p:sp>
      <p:sp>
        <p:nvSpPr>
          <p:cNvPr id="34" name="Rectangle 33">
            <a:extLst>
              <a:ext uri="{FF2B5EF4-FFF2-40B4-BE49-F238E27FC236}">
                <a16:creationId xmlns:a16="http://schemas.microsoft.com/office/drawing/2014/main" id="{227F50F8-1955-4805-941B-A1B4BB2A90EC}"/>
              </a:ext>
            </a:extLst>
          </p:cNvPr>
          <p:cNvSpPr/>
          <p:nvPr/>
        </p:nvSpPr>
        <p:spPr>
          <a:xfrm>
            <a:off x="4193909" y="198245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C3A88AE-07BC-474C-8087-B79180AD29B3}"/>
              </a:ext>
            </a:extLst>
          </p:cNvPr>
          <p:cNvSpPr/>
          <p:nvPr/>
        </p:nvSpPr>
        <p:spPr>
          <a:xfrm>
            <a:off x="4193909" y="4031231"/>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0E4AD60-A74C-4BAE-87E2-B880D3278DE2}"/>
              </a:ext>
            </a:extLst>
          </p:cNvPr>
          <p:cNvSpPr txBox="1"/>
          <p:nvPr/>
        </p:nvSpPr>
        <p:spPr>
          <a:xfrm>
            <a:off x="4343482" y="2631265"/>
            <a:ext cx="3471551"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don’t think there are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adequate metrics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measure a TV campaign’s success based on audience-based buying”</a:t>
            </a:r>
          </a:p>
        </p:txBody>
      </p:sp>
      <p:sp>
        <p:nvSpPr>
          <p:cNvPr id="38" name="TextBox 37">
            <a:extLst>
              <a:ext uri="{FF2B5EF4-FFF2-40B4-BE49-F238E27FC236}">
                <a16:creationId xmlns:a16="http://schemas.microsoft.com/office/drawing/2014/main" id="{E9E3687C-E83C-47BD-B225-60377ED1E988}"/>
              </a:ext>
            </a:extLst>
          </p:cNvPr>
          <p:cNvSpPr txBox="1"/>
          <p:nvPr/>
        </p:nvSpPr>
        <p:spPr>
          <a:xfrm>
            <a:off x="4343616" y="4721345"/>
            <a:ext cx="3471283"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am not convinced that audience-based buying is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worth the cost</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39" name="TextBox 38">
            <a:extLst>
              <a:ext uri="{FF2B5EF4-FFF2-40B4-BE49-F238E27FC236}">
                <a16:creationId xmlns:a16="http://schemas.microsoft.com/office/drawing/2014/main" id="{002521FE-3E1F-427F-B82F-5703023BA922}"/>
              </a:ext>
            </a:extLst>
          </p:cNvPr>
          <p:cNvSpPr txBox="1"/>
          <p:nvPr/>
        </p:nvSpPr>
        <p:spPr>
          <a:xfrm>
            <a:off x="5114057" y="1966904"/>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33%</a:t>
            </a:r>
          </a:p>
        </p:txBody>
      </p:sp>
      <p:sp>
        <p:nvSpPr>
          <p:cNvPr id="40" name="TextBox 39">
            <a:extLst>
              <a:ext uri="{FF2B5EF4-FFF2-40B4-BE49-F238E27FC236}">
                <a16:creationId xmlns:a16="http://schemas.microsoft.com/office/drawing/2014/main" id="{C6D7B721-C04B-4BA7-AD52-4BBACB99C5ED}"/>
              </a:ext>
            </a:extLst>
          </p:cNvPr>
          <p:cNvSpPr txBox="1"/>
          <p:nvPr/>
        </p:nvSpPr>
        <p:spPr>
          <a:xfrm>
            <a:off x="5114057" y="4033480"/>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24%</a:t>
            </a:r>
          </a:p>
        </p:txBody>
      </p:sp>
      <p:sp>
        <p:nvSpPr>
          <p:cNvPr id="41" name="Rectangle 40">
            <a:extLst>
              <a:ext uri="{FF2B5EF4-FFF2-40B4-BE49-F238E27FC236}">
                <a16:creationId xmlns:a16="http://schemas.microsoft.com/office/drawing/2014/main" id="{2C787038-7EC2-4A59-809E-DC99B35A2420}"/>
              </a:ext>
            </a:extLst>
          </p:cNvPr>
          <p:cNvSpPr/>
          <p:nvPr/>
        </p:nvSpPr>
        <p:spPr>
          <a:xfrm>
            <a:off x="8099397" y="198245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70ECE1A-7F3E-46A6-BDCC-F78FEBAF2FAA}"/>
              </a:ext>
            </a:extLst>
          </p:cNvPr>
          <p:cNvSpPr/>
          <p:nvPr/>
        </p:nvSpPr>
        <p:spPr>
          <a:xfrm>
            <a:off x="8099397" y="4031231"/>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628F373A-D1DC-4A49-8293-77230B3E3DBF}"/>
              </a:ext>
            </a:extLst>
          </p:cNvPr>
          <p:cNvSpPr txBox="1"/>
          <p:nvPr/>
        </p:nvSpPr>
        <p:spPr>
          <a:xfrm>
            <a:off x="8075540" y="2631265"/>
            <a:ext cx="3818411"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14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“My client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hasn’t prioritized shifting</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 audience-based buying target”</a:t>
            </a:r>
          </a:p>
        </p:txBody>
      </p:sp>
      <p:sp>
        <p:nvSpPr>
          <p:cNvPr id="44" name="TextBox 43">
            <a:extLst>
              <a:ext uri="{FF2B5EF4-FFF2-40B4-BE49-F238E27FC236}">
                <a16:creationId xmlns:a16="http://schemas.microsoft.com/office/drawing/2014/main" id="{511FFF42-21F7-40B8-8ABD-95075EF6157C}"/>
              </a:ext>
            </a:extLst>
          </p:cNvPr>
          <p:cNvSpPr txBox="1"/>
          <p:nvPr/>
        </p:nvSpPr>
        <p:spPr>
          <a:xfrm>
            <a:off x="8222018" y="4686620"/>
            <a:ext cx="3525455" cy="738664"/>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lack sufficient internal tools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implement TV campaigns based on audience-based buying”</a:t>
            </a:r>
          </a:p>
        </p:txBody>
      </p:sp>
      <p:sp>
        <p:nvSpPr>
          <p:cNvPr id="45" name="TextBox 44">
            <a:extLst>
              <a:ext uri="{FF2B5EF4-FFF2-40B4-BE49-F238E27FC236}">
                <a16:creationId xmlns:a16="http://schemas.microsoft.com/office/drawing/2014/main" id="{2D46FBA8-99F1-4AC8-84FE-69A7D08FE3F2}"/>
              </a:ext>
            </a:extLst>
          </p:cNvPr>
          <p:cNvSpPr txBox="1"/>
          <p:nvPr/>
        </p:nvSpPr>
        <p:spPr>
          <a:xfrm>
            <a:off x="9019545" y="1966904"/>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30%</a:t>
            </a:r>
          </a:p>
        </p:txBody>
      </p:sp>
      <p:sp>
        <p:nvSpPr>
          <p:cNvPr id="46" name="TextBox 45">
            <a:extLst>
              <a:ext uri="{FF2B5EF4-FFF2-40B4-BE49-F238E27FC236}">
                <a16:creationId xmlns:a16="http://schemas.microsoft.com/office/drawing/2014/main" id="{E979F669-259E-4CE8-ADD0-31726371C9C2}"/>
              </a:ext>
            </a:extLst>
          </p:cNvPr>
          <p:cNvSpPr txBox="1"/>
          <p:nvPr/>
        </p:nvSpPr>
        <p:spPr>
          <a:xfrm>
            <a:off x="9019545" y="4033480"/>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21%</a:t>
            </a:r>
          </a:p>
        </p:txBody>
      </p:sp>
      <p:sp>
        <p:nvSpPr>
          <p:cNvPr id="68" name="Rectangle 3">
            <a:extLst>
              <a:ext uri="{FF2B5EF4-FFF2-40B4-BE49-F238E27FC236}">
                <a16:creationId xmlns:a16="http://schemas.microsoft.com/office/drawing/2014/main" id="{0D1642D0-ED5D-4E6C-AAFA-D13348835D7D}"/>
              </a:ext>
            </a:extLst>
          </p:cNvPr>
          <p:cNvSpPr/>
          <p:nvPr/>
        </p:nvSpPr>
        <p:spPr>
          <a:xfrm>
            <a:off x="4630319" y="3479157"/>
            <a:ext cx="2703815" cy="25973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ED3C8D"/>
                </a:solidFill>
                <a:latin typeface="Helvetica" panose="020B0403020202020204" pitchFamily="34" charset="0"/>
              </a:rPr>
              <a:t>44%</a:t>
            </a:r>
            <a:r>
              <a:rPr lang="en-US" sz="1050">
                <a:solidFill>
                  <a:srgbClr val="1B1464"/>
                </a:solidFill>
                <a:latin typeface="Helvetica" panose="020B0403020202020204" pitchFamily="34" charset="0"/>
              </a:rPr>
              <a:t> among ‘large business’ agency pros</a:t>
            </a:r>
          </a:p>
        </p:txBody>
      </p:sp>
      <p:sp>
        <p:nvSpPr>
          <p:cNvPr id="80" name="TextBox 79">
            <a:extLst>
              <a:ext uri="{FF2B5EF4-FFF2-40B4-BE49-F238E27FC236}">
                <a16:creationId xmlns:a16="http://schemas.microsoft.com/office/drawing/2014/main" id="{6D2D3BB0-4A7C-4EF8-9C33-247C75B7B72C}"/>
              </a:ext>
            </a:extLst>
          </p:cNvPr>
          <p:cNvSpPr txBox="1"/>
          <p:nvPr/>
        </p:nvSpPr>
        <p:spPr>
          <a:xfrm>
            <a:off x="127689" y="189182"/>
            <a:ext cx="11619784"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a:solidFill>
                  <a:srgbClr val="1B1464"/>
                </a:solidFill>
                <a:latin typeface="Helvetica" panose="020B0604020202020204" pitchFamily="34" charset="0"/>
                <a:cs typeface="Helvetica" panose="020B0604020202020204" pitchFamily="34" charset="0"/>
              </a:rPr>
              <a:t>The lack of full understanding around how audience-based buying in TV can be executed and measured is evident in the reasons given for why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a:solidFill>
                  <a:srgbClr val="1B1464"/>
                </a:solidFill>
                <a:latin typeface="Helvetica" panose="020B0604020202020204" pitchFamily="34" charset="0"/>
                <a:cs typeface="Helvetica" panose="020B0604020202020204" pitchFamily="34" charset="0"/>
              </a:rPr>
              <a:t>72% of agency professionals say it is not a key part of their strategy yet</a:t>
            </a:r>
            <a:endParaRPr kumimoji="0" lang="en-US" sz="25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7" name="Rectangle 3">
            <a:extLst>
              <a:ext uri="{FF2B5EF4-FFF2-40B4-BE49-F238E27FC236}">
                <a16:creationId xmlns:a16="http://schemas.microsoft.com/office/drawing/2014/main" id="{9A181B9B-44E3-4E4E-9992-CFFD7F29272B}"/>
              </a:ext>
            </a:extLst>
          </p:cNvPr>
          <p:cNvSpPr/>
          <p:nvPr/>
        </p:nvSpPr>
        <p:spPr>
          <a:xfrm>
            <a:off x="743148" y="5496684"/>
            <a:ext cx="2703815" cy="25973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ED3C8D"/>
                </a:solidFill>
                <a:latin typeface="Helvetica" panose="020B0403020202020204" pitchFamily="34" charset="0"/>
              </a:rPr>
              <a:t>54%</a:t>
            </a:r>
            <a:r>
              <a:rPr lang="en-US" sz="1050">
                <a:solidFill>
                  <a:srgbClr val="1B1464"/>
                </a:solidFill>
                <a:latin typeface="Helvetica" panose="020B0403020202020204" pitchFamily="34" charset="0"/>
              </a:rPr>
              <a:t> among ‘small business’ agency pros</a:t>
            </a:r>
          </a:p>
        </p:txBody>
      </p:sp>
      <p:sp>
        <p:nvSpPr>
          <p:cNvPr id="48" name="Rectangle 3">
            <a:extLst>
              <a:ext uri="{FF2B5EF4-FFF2-40B4-BE49-F238E27FC236}">
                <a16:creationId xmlns:a16="http://schemas.microsoft.com/office/drawing/2014/main" id="{A5535ECF-2622-45DE-B934-3F5A05200322}"/>
              </a:ext>
            </a:extLst>
          </p:cNvPr>
          <p:cNvSpPr/>
          <p:nvPr/>
        </p:nvSpPr>
        <p:spPr>
          <a:xfrm>
            <a:off x="4600282" y="5507681"/>
            <a:ext cx="2703815" cy="25973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ED3C8D"/>
                </a:solidFill>
                <a:latin typeface="Helvetica" panose="020B0403020202020204" pitchFamily="34" charset="0"/>
              </a:rPr>
              <a:t>42%</a:t>
            </a:r>
            <a:r>
              <a:rPr lang="en-US" sz="1050">
                <a:solidFill>
                  <a:srgbClr val="1B1464"/>
                </a:solidFill>
                <a:latin typeface="Helvetica" panose="020B0403020202020204" pitchFamily="34" charset="0"/>
              </a:rPr>
              <a:t> among ‘small business’ agency pros</a:t>
            </a:r>
          </a:p>
        </p:txBody>
      </p:sp>
      <p:sp>
        <p:nvSpPr>
          <p:cNvPr id="31" name="Rectangle 3">
            <a:extLst>
              <a:ext uri="{FF2B5EF4-FFF2-40B4-BE49-F238E27FC236}">
                <a16:creationId xmlns:a16="http://schemas.microsoft.com/office/drawing/2014/main" id="{EDA78D64-94AB-42B5-8724-2E5E9A7D4644}"/>
              </a:ext>
            </a:extLst>
          </p:cNvPr>
          <p:cNvSpPr/>
          <p:nvPr/>
        </p:nvSpPr>
        <p:spPr>
          <a:xfrm>
            <a:off x="1030190" y="3481064"/>
            <a:ext cx="2163743" cy="256078"/>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1B1464"/>
                </a:solidFill>
                <a:latin typeface="Helvetica" panose="020B0403020202020204" pitchFamily="34" charset="0"/>
              </a:rPr>
              <a:t>vs. </a:t>
            </a:r>
            <a:r>
              <a:rPr lang="en-US" sz="1050">
                <a:solidFill>
                  <a:srgbClr val="00BFF2"/>
                </a:solidFill>
                <a:latin typeface="Helvetica" panose="020B0403020202020204" pitchFamily="34" charset="0"/>
              </a:rPr>
              <a:t>20%</a:t>
            </a:r>
            <a:r>
              <a:rPr lang="en-US" sz="1050">
                <a:solidFill>
                  <a:srgbClr val="1B1464"/>
                </a:solidFill>
                <a:latin typeface="Helvetica" panose="020B0403020202020204" pitchFamily="34" charset="0"/>
              </a:rPr>
              <a:t> among brand marketers</a:t>
            </a:r>
          </a:p>
        </p:txBody>
      </p:sp>
    </p:spTree>
    <p:extLst>
      <p:ext uri="{BB962C8B-B14F-4D97-AF65-F5344CB8AC3E}">
        <p14:creationId xmlns:p14="http://schemas.microsoft.com/office/powerpoint/2010/main" val="3746448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F62CBD-93A9-4EA1-B6F1-938332071550}"/>
              </a:ext>
            </a:extLst>
          </p:cNvPr>
          <p:cNvSpPr/>
          <p:nvPr/>
        </p:nvSpPr>
        <p:spPr>
          <a:xfrm>
            <a:off x="-4226" y="1682741"/>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0" y="661020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82806" y="650789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603313"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82806"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graphicFrame>
        <p:nvGraphicFramePr>
          <p:cNvPr id="18" name="Chart 17">
            <a:extLst>
              <a:ext uri="{FF2B5EF4-FFF2-40B4-BE49-F238E27FC236}">
                <a16:creationId xmlns:a16="http://schemas.microsoft.com/office/drawing/2014/main" id="{A1881EE0-87F6-4C20-9A35-1B4263B81425}"/>
              </a:ext>
            </a:extLst>
          </p:cNvPr>
          <p:cNvGraphicFramePr/>
          <p:nvPr>
            <p:extLst>
              <p:ext uri="{D42A27DB-BD31-4B8C-83A1-F6EECF244321}">
                <p14:modId xmlns:p14="http://schemas.microsoft.com/office/powerpoint/2010/main" val="3005932140"/>
              </p:ext>
            </p:extLst>
          </p:nvPr>
        </p:nvGraphicFramePr>
        <p:xfrm>
          <a:off x="725865" y="1955696"/>
          <a:ext cx="10736290" cy="4342699"/>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21380B5C-A30D-4569-8D7F-3257DF98C7E5}"/>
              </a:ext>
            </a:extLst>
          </p:cNvPr>
          <p:cNvSpPr txBox="1"/>
          <p:nvPr/>
        </p:nvSpPr>
        <p:spPr>
          <a:xfrm>
            <a:off x="360548" y="1787825"/>
            <a:ext cx="11858512"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Top Factors Inhibiting Greater Investment in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agency professionals that ranked each between #1-3 in top factors</a:t>
            </a:r>
          </a:p>
        </p:txBody>
      </p:sp>
      <p:sp>
        <p:nvSpPr>
          <p:cNvPr id="27" name="TextBox 26">
            <a:extLst>
              <a:ext uri="{FF2B5EF4-FFF2-40B4-BE49-F238E27FC236}">
                <a16:creationId xmlns:a16="http://schemas.microsoft.com/office/drawing/2014/main" id="{E706D822-47E4-46D3-8B6C-9FD17FA50216}"/>
              </a:ext>
            </a:extLst>
          </p:cNvPr>
          <p:cNvSpPr txBox="1"/>
          <p:nvPr/>
        </p:nvSpPr>
        <p:spPr>
          <a:xfrm>
            <a:off x="603314" y="6115530"/>
            <a:ext cx="1146641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Agency Professionals = respondents who work for an advertising agency (i.e., full service, creative, media, etc.), </a:t>
            </a:r>
            <a:r>
              <a:rPr lang="en-US" sz="700">
                <a:solidFill>
                  <a:srgbClr val="1F1A62"/>
                </a:solidFill>
                <a:latin typeface="Helvetica" panose="020B0604020202020204" pitchFamily="34" charset="0"/>
                <a:cs typeface="Helvetica" panose="020B0604020202020204" pitchFamily="34" charset="0"/>
              </a:rPr>
              <a:t>‘Small Business’ Agency Pros = client with annual total ad spend of $10K - $5MM</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Q125. What are the top 5 factors inhibiting you from greater investment into audience-based buying for TV advertising? (rank 1-3). </a:t>
            </a:r>
            <a:r>
              <a:rPr lang="en-US" sz="700">
                <a:solidFill>
                  <a:srgbClr val="1B1464"/>
                </a:solidFill>
                <a:latin typeface="Helvetica" panose="020B0604020202020204" pitchFamily="34" charset="0"/>
                <a:cs typeface="Helvetica" panose="020B0604020202020204" pitchFamily="34" charset="0"/>
              </a:rPr>
              <a:t>Base = Respondents who said audience-based buying is a small part of their TV strategy, they are currently testing it and determining its role, or they are not currently using audience-based buying for their TV strategy.</a:t>
            </a: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C4AA913-A187-4793-AB3A-46D31502039C}"/>
              </a:ext>
            </a:extLst>
          </p:cNvPr>
          <p:cNvSpPr/>
          <p:nvPr/>
        </p:nvSpPr>
        <p:spPr>
          <a:xfrm>
            <a:off x="2248134" y="2414016"/>
            <a:ext cx="8048401" cy="1819656"/>
          </a:xfrm>
          <a:prstGeom prst="rect">
            <a:avLst/>
          </a:prstGeom>
          <a:no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FC4F0B1-B0FB-4F9B-A8C9-5852B85E5BAF}"/>
              </a:ext>
            </a:extLst>
          </p:cNvPr>
          <p:cNvSpPr txBox="1"/>
          <p:nvPr/>
        </p:nvSpPr>
        <p:spPr>
          <a:xfrm>
            <a:off x="950681" y="3153271"/>
            <a:ext cx="1028850" cy="369332"/>
          </a:xfrm>
          <a:prstGeom prst="rect">
            <a:avLst/>
          </a:prstGeom>
          <a:noFill/>
          <a:ln>
            <a:noFill/>
          </a:ln>
        </p:spPr>
        <p:txBody>
          <a:bodyPr wrap="square" rtlCol="0">
            <a:spAutoFit/>
          </a:bodyPr>
          <a:lstStyle/>
          <a:p>
            <a:pPr algn="ctr"/>
            <a:r>
              <a:rPr lang="en-US" b="1">
                <a:solidFill>
                  <a:srgbClr val="1B1464"/>
                </a:solidFill>
                <a:latin typeface="Helvetica" panose="020B0403020202020204" pitchFamily="34" charset="0"/>
              </a:rPr>
              <a:t>Top 3</a:t>
            </a:r>
          </a:p>
        </p:txBody>
      </p:sp>
      <p:sp>
        <p:nvSpPr>
          <p:cNvPr id="22" name="Right Brace 21">
            <a:extLst>
              <a:ext uri="{FF2B5EF4-FFF2-40B4-BE49-F238E27FC236}">
                <a16:creationId xmlns:a16="http://schemas.microsoft.com/office/drawing/2014/main" id="{F0EB64EE-0C19-492B-9EFB-2AB792F58109}"/>
              </a:ext>
            </a:extLst>
          </p:cNvPr>
          <p:cNvSpPr/>
          <p:nvPr/>
        </p:nvSpPr>
        <p:spPr>
          <a:xfrm flipH="1">
            <a:off x="1895465" y="2500476"/>
            <a:ext cx="242213" cy="1674923"/>
          </a:xfrm>
          <a:prstGeom prst="rightBrace">
            <a:avLst/>
          </a:prstGeom>
          <a:ln>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
            <a:extLst>
              <a:ext uri="{FF2B5EF4-FFF2-40B4-BE49-F238E27FC236}">
                <a16:creationId xmlns:a16="http://schemas.microsoft.com/office/drawing/2014/main" id="{24E79A6F-1092-4C73-A70D-E081CF3EA526}"/>
              </a:ext>
            </a:extLst>
          </p:cNvPr>
          <p:cNvSpPr/>
          <p:nvPr/>
        </p:nvSpPr>
        <p:spPr>
          <a:xfrm>
            <a:off x="8817263" y="4334966"/>
            <a:ext cx="1343263" cy="409137"/>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rgbClr val="ED3C8D"/>
                </a:solidFill>
                <a:latin typeface="Helvetica" panose="020B0403020202020204" pitchFamily="34" charset="0"/>
              </a:rPr>
              <a:t>42%</a:t>
            </a:r>
            <a:r>
              <a:rPr lang="en-US" sz="900">
                <a:solidFill>
                  <a:srgbClr val="1B1464"/>
                </a:solidFill>
                <a:latin typeface="Helvetica" panose="020B0403020202020204" pitchFamily="34" charset="0"/>
              </a:rPr>
              <a:t> among ‘small business’ agency pros</a:t>
            </a:r>
          </a:p>
        </p:txBody>
      </p:sp>
      <p:sp>
        <p:nvSpPr>
          <p:cNvPr id="41" name="TextBox 40">
            <a:extLst>
              <a:ext uri="{FF2B5EF4-FFF2-40B4-BE49-F238E27FC236}">
                <a16:creationId xmlns:a16="http://schemas.microsoft.com/office/drawing/2014/main" id="{2D535135-0173-4DDD-A640-05D3BE2A668E}"/>
              </a:ext>
            </a:extLst>
          </p:cNvPr>
          <p:cNvSpPr txBox="1"/>
          <p:nvPr/>
        </p:nvSpPr>
        <p:spPr>
          <a:xfrm>
            <a:off x="113819" y="198376"/>
            <a:ext cx="11565991"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Challenges with measurement and breadth of opportunities in addition to cost, especially as it relates to traditional demo buys, are hindering greater investment by agency professionals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0" name="Rectangle 3">
            <a:extLst>
              <a:ext uri="{FF2B5EF4-FFF2-40B4-BE49-F238E27FC236}">
                <a16:creationId xmlns:a16="http://schemas.microsoft.com/office/drawing/2014/main" id="{2CB0F954-74A0-4E82-B70B-F4C04FBD3BD6}"/>
              </a:ext>
            </a:extLst>
          </p:cNvPr>
          <p:cNvSpPr/>
          <p:nvPr/>
        </p:nvSpPr>
        <p:spPr>
          <a:xfrm>
            <a:off x="8818832" y="4902145"/>
            <a:ext cx="1343263" cy="409137"/>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rgbClr val="ED3C8D"/>
                </a:solidFill>
                <a:latin typeface="Helvetica" panose="020B0403020202020204" pitchFamily="34" charset="0"/>
              </a:rPr>
              <a:t>27%</a:t>
            </a:r>
            <a:r>
              <a:rPr lang="en-US" sz="900">
                <a:solidFill>
                  <a:srgbClr val="1B1464"/>
                </a:solidFill>
                <a:latin typeface="Helvetica" panose="020B0403020202020204" pitchFamily="34" charset="0"/>
              </a:rPr>
              <a:t> among ‘small business’ agency pros</a:t>
            </a:r>
          </a:p>
        </p:txBody>
      </p:sp>
      <p:sp>
        <p:nvSpPr>
          <p:cNvPr id="16" name="Rectangle 3">
            <a:extLst>
              <a:ext uri="{FF2B5EF4-FFF2-40B4-BE49-F238E27FC236}">
                <a16:creationId xmlns:a16="http://schemas.microsoft.com/office/drawing/2014/main" id="{6C2A8E30-658F-4B8E-A986-0CC1FB9F208B}"/>
              </a:ext>
            </a:extLst>
          </p:cNvPr>
          <p:cNvSpPr/>
          <p:nvPr/>
        </p:nvSpPr>
        <p:spPr>
          <a:xfrm>
            <a:off x="10494150" y="2571514"/>
            <a:ext cx="1090556" cy="345246"/>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1B1464"/>
                </a:solidFill>
                <a:latin typeface="Helvetica" panose="020B0403020202020204" pitchFamily="34" charset="0"/>
              </a:rPr>
              <a:t>vs. </a:t>
            </a:r>
            <a:r>
              <a:rPr lang="en-US" sz="900">
                <a:solidFill>
                  <a:srgbClr val="00BFF2"/>
                </a:solidFill>
                <a:latin typeface="Helvetica" panose="020B0403020202020204" pitchFamily="34" charset="0"/>
              </a:rPr>
              <a:t>24%</a:t>
            </a:r>
            <a:r>
              <a:rPr lang="en-US" sz="900">
                <a:solidFill>
                  <a:srgbClr val="1B1464"/>
                </a:solidFill>
                <a:latin typeface="Helvetica" panose="020B0403020202020204" pitchFamily="34" charset="0"/>
              </a:rPr>
              <a:t> among brand marketers</a:t>
            </a:r>
          </a:p>
        </p:txBody>
      </p:sp>
      <p:sp>
        <p:nvSpPr>
          <p:cNvPr id="17" name="Rectangle 3">
            <a:extLst>
              <a:ext uri="{FF2B5EF4-FFF2-40B4-BE49-F238E27FC236}">
                <a16:creationId xmlns:a16="http://schemas.microsoft.com/office/drawing/2014/main" id="{B54CCE3D-17BC-435A-97E8-EA00514E7D5C}"/>
              </a:ext>
            </a:extLst>
          </p:cNvPr>
          <p:cNvSpPr/>
          <p:nvPr/>
        </p:nvSpPr>
        <p:spPr>
          <a:xfrm>
            <a:off x="8996857" y="3779715"/>
            <a:ext cx="1090556" cy="345246"/>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1B1464"/>
                </a:solidFill>
                <a:latin typeface="Helvetica" panose="020B0403020202020204" pitchFamily="34" charset="0"/>
              </a:rPr>
              <a:t>vs. </a:t>
            </a:r>
            <a:r>
              <a:rPr lang="en-US" sz="900">
                <a:solidFill>
                  <a:srgbClr val="00BFF2"/>
                </a:solidFill>
                <a:latin typeface="Helvetica" panose="020B0403020202020204" pitchFamily="34" charset="0"/>
              </a:rPr>
              <a:t>14%</a:t>
            </a:r>
            <a:r>
              <a:rPr lang="en-US" sz="900">
                <a:solidFill>
                  <a:srgbClr val="1B1464"/>
                </a:solidFill>
                <a:latin typeface="Helvetica" panose="020B0403020202020204" pitchFamily="34" charset="0"/>
              </a:rPr>
              <a:t> among brand marketers</a:t>
            </a:r>
          </a:p>
        </p:txBody>
      </p:sp>
      <p:sp>
        <p:nvSpPr>
          <p:cNvPr id="23" name="Rectangle 3">
            <a:extLst>
              <a:ext uri="{FF2B5EF4-FFF2-40B4-BE49-F238E27FC236}">
                <a16:creationId xmlns:a16="http://schemas.microsoft.com/office/drawing/2014/main" id="{B791A82A-B29D-49D1-AC3C-CAFD3B72DFD6}"/>
              </a:ext>
            </a:extLst>
          </p:cNvPr>
          <p:cNvSpPr/>
          <p:nvPr/>
        </p:nvSpPr>
        <p:spPr>
          <a:xfrm>
            <a:off x="8817263" y="5548351"/>
            <a:ext cx="1090556" cy="345246"/>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1B1464"/>
                </a:solidFill>
                <a:latin typeface="Helvetica" panose="020B0403020202020204" pitchFamily="34" charset="0"/>
              </a:rPr>
              <a:t>vs. </a:t>
            </a:r>
            <a:r>
              <a:rPr lang="en-US" sz="900">
                <a:solidFill>
                  <a:srgbClr val="00BFF2"/>
                </a:solidFill>
                <a:latin typeface="Helvetica" panose="020B0403020202020204" pitchFamily="34" charset="0"/>
              </a:rPr>
              <a:t>11%</a:t>
            </a:r>
            <a:r>
              <a:rPr lang="en-US" sz="900">
                <a:solidFill>
                  <a:srgbClr val="1B1464"/>
                </a:solidFill>
                <a:latin typeface="Helvetica" panose="020B0403020202020204" pitchFamily="34" charset="0"/>
              </a:rPr>
              <a:t> among brand marketers</a:t>
            </a:r>
          </a:p>
        </p:txBody>
      </p:sp>
    </p:spTree>
    <p:extLst>
      <p:ext uri="{BB962C8B-B14F-4D97-AF65-F5344CB8AC3E}">
        <p14:creationId xmlns:p14="http://schemas.microsoft.com/office/powerpoint/2010/main" val="2217284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B231C7-77A2-4C0D-B07E-9413660C204C}"/>
              </a:ext>
            </a:extLst>
          </p:cNvPr>
          <p:cNvSpPr/>
          <p:nvPr/>
        </p:nvSpPr>
        <p:spPr>
          <a:xfrm>
            <a:off x="-12114" y="169963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2617B6-0F6D-4CBA-8087-A3463ACDE48E}"/>
              </a:ext>
            </a:extLst>
          </p:cNvPr>
          <p:cNvSpPr txBox="1"/>
          <p:nvPr/>
        </p:nvSpPr>
        <p:spPr>
          <a:xfrm>
            <a:off x="546752" y="6106554"/>
            <a:ext cx="1154879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Agency Professionals = respondents who work for an advertising agency (i.e., full service, creative, media, etc.), </a:t>
            </a:r>
            <a:r>
              <a:rPr lang="en-US" sz="700">
                <a:solidFill>
                  <a:srgbClr val="1F1A62"/>
                </a:solidFill>
                <a:latin typeface="Helvetica" panose="020B0604020202020204" pitchFamily="34" charset="0"/>
                <a:cs typeface="Helvetica" panose="020B0604020202020204" pitchFamily="34" charset="0"/>
              </a:rPr>
              <a:t>‘Large Business’ Agency Pros = client with annual total ad spend of $5MM+, ‘Small Business’ Agency Pros = client with annual total ad spend of $10K - $5MM.</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Q130. Which of the following would encourage you to increase your investment in audience-based TV buying?</a:t>
            </a:r>
          </a:p>
        </p:txBody>
      </p:sp>
      <p:sp>
        <p:nvSpPr>
          <p:cNvPr id="53" name="TextBox 52">
            <a:extLst>
              <a:ext uri="{FF2B5EF4-FFF2-40B4-BE49-F238E27FC236}">
                <a16:creationId xmlns:a16="http://schemas.microsoft.com/office/drawing/2014/main" id="{EBEB47A4-1617-417A-BD39-DE2AFC7E6D05}"/>
              </a:ext>
            </a:extLst>
          </p:cNvPr>
          <p:cNvSpPr txBox="1"/>
          <p:nvPr/>
        </p:nvSpPr>
        <p:spPr>
          <a:xfrm>
            <a:off x="163054" y="194831"/>
            <a:ext cx="1201683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Like brand marketers, development of unified performance metrics, as well as more education and training, would encourage agency professionals to increase their audience-based buying investment</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0" name="Picture 19">
            <a:extLst>
              <a:ext uri="{FF2B5EF4-FFF2-40B4-BE49-F238E27FC236}">
                <a16:creationId xmlns:a16="http://schemas.microsoft.com/office/drawing/2014/main" id="{C800CB2C-1593-450D-B343-035ADE88F1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1" name="Slide Number Placeholder 5">
            <a:extLst>
              <a:ext uri="{FF2B5EF4-FFF2-40B4-BE49-F238E27FC236}">
                <a16:creationId xmlns:a16="http://schemas.microsoft.com/office/drawing/2014/main" id="{36E688FF-1CB3-45C7-8ECC-10C9DA09B44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5F5D8499-6E3E-4499-B7EE-A8A0D1CCBEA1}"/>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07D9D9B3-99F4-4E65-9E41-1B2992783875}"/>
              </a:ext>
            </a:extLst>
          </p:cNvPr>
          <p:cNvSpPr txBox="1"/>
          <p:nvPr/>
        </p:nvSpPr>
        <p:spPr>
          <a:xfrm>
            <a:off x="296179" y="1735372"/>
            <a:ext cx="1159964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Which of the following would encourage you to increase your investment in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agency professional respondents that ranked the following statement 1-3</a:t>
            </a:r>
          </a:p>
        </p:txBody>
      </p:sp>
      <p:sp>
        <p:nvSpPr>
          <p:cNvPr id="24" name="Oval 23">
            <a:extLst>
              <a:ext uri="{FF2B5EF4-FFF2-40B4-BE49-F238E27FC236}">
                <a16:creationId xmlns:a16="http://schemas.microsoft.com/office/drawing/2014/main" id="{8F72829C-0E34-4796-B393-6B76D37F0F59}"/>
              </a:ext>
            </a:extLst>
          </p:cNvPr>
          <p:cNvSpPr/>
          <p:nvPr/>
        </p:nvSpPr>
        <p:spPr>
          <a:xfrm>
            <a:off x="273779" y="2334732"/>
            <a:ext cx="1795233" cy="1807966"/>
          </a:xfrm>
          <a:prstGeom prst="ellipse">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72AB2C5-D7DB-4CA0-8B02-439CD2632A40}"/>
              </a:ext>
            </a:extLst>
          </p:cNvPr>
          <p:cNvSpPr txBox="1"/>
          <p:nvPr/>
        </p:nvSpPr>
        <p:spPr>
          <a:xfrm>
            <a:off x="373709"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52%</a:t>
            </a:r>
          </a:p>
        </p:txBody>
      </p:sp>
      <p:sp>
        <p:nvSpPr>
          <p:cNvPr id="26" name="TextBox 25">
            <a:extLst>
              <a:ext uri="{FF2B5EF4-FFF2-40B4-BE49-F238E27FC236}">
                <a16:creationId xmlns:a16="http://schemas.microsoft.com/office/drawing/2014/main" id="{16D72928-C0DD-40B8-8362-81DA1646E62F}"/>
              </a:ext>
            </a:extLst>
          </p:cNvPr>
          <p:cNvSpPr txBox="1"/>
          <p:nvPr/>
        </p:nvSpPr>
        <p:spPr>
          <a:xfrm>
            <a:off x="195906" y="4335295"/>
            <a:ext cx="1950978" cy="738664"/>
          </a:xfrm>
          <a:prstGeom prst="rect">
            <a:avLst/>
          </a:prstGeom>
          <a:noFill/>
        </p:spPr>
        <p:txBody>
          <a:bodyPr wrap="square">
            <a:spAutoFit/>
          </a:bodyPr>
          <a:lstStyle/>
          <a:p>
            <a:pPr algn="ctr"/>
            <a:r>
              <a:rPr lang="en-US" sz="1400" b="1">
                <a:solidFill>
                  <a:srgbClr val="1B1464"/>
                </a:solidFill>
                <a:latin typeface="Helvetica" panose="020B0403020202020204" pitchFamily="34" charset="0"/>
              </a:rPr>
              <a:t>Development of better performance metrics solutions</a:t>
            </a:r>
            <a:r>
              <a:rPr lang="en-US" sz="1400" b="1">
                <a:solidFill>
                  <a:srgbClr val="ED3C8D"/>
                </a:solidFill>
                <a:latin typeface="Helvetica" panose="020B0403020202020204" pitchFamily="34" charset="0"/>
              </a:rPr>
              <a:t>*</a:t>
            </a:r>
          </a:p>
        </p:txBody>
      </p:sp>
      <p:sp>
        <p:nvSpPr>
          <p:cNvPr id="28" name="Oval 27">
            <a:extLst>
              <a:ext uri="{FF2B5EF4-FFF2-40B4-BE49-F238E27FC236}">
                <a16:creationId xmlns:a16="http://schemas.microsoft.com/office/drawing/2014/main" id="{C34453B3-807F-4D09-8EAE-76CE66918F34}"/>
              </a:ext>
            </a:extLst>
          </p:cNvPr>
          <p:cNvSpPr/>
          <p:nvPr/>
        </p:nvSpPr>
        <p:spPr>
          <a:xfrm>
            <a:off x="2667210" y="2334732"/>
            <a:ext cx="1795233" cy="1807966"/>
          </a:xfrm>
          <a:prstGeom prst="ellipse">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2A13AB1-9033-4CD3-B1AE-F40EF905FF41}"/>
              </a:ext>
            </a:extLst>
          </p:cNvPr>
          <p:cNvSpPr txBox="1"/>
          <p:nvPr/>
        </p:nvSpPr>
        <p:spPr>
          <a:xfrm>
            <a:off x="2767140"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48</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33" name="TextBox 32">
            <a:extLst>
              <a:ext uri="{FF2B5EF4-FFF2-40B4-BE49-F238E27FC236}">
                <a16:creationId xmlns:a16="http://schemas.microsoft.com/office/drawing/2014/main" id="{20FB5D6D-C8BF-4146-A06A-B3EAF73893C0}"/>
              </a:ext>
            </a:extLst>
          </p:cNvPr>
          <p:cNvSpPr txBox="1"/>
          <p:nvPr/>
        </p:nvSpPr>
        <p:spPr>
          <a:xfrm>
            <a:off x="2350854" y="4335295"/>
            <a:ext cx="2427944" cy="738664"/>
          </a:xfrm>
          <a:prstGeom prst="rect">
            <a:avLst/>
          </a:prstGeom>
          <a:noFill/>
        </p:spPr>
        <p:txBody>
          <a:bodyPr wrap="square">
            <a:spAutoFit/>
          </a:bodyPr>
          <a:lstStyle/>
          <a:p>
            <a:pPr algn="ctr"/>
            <a:r>
              <a:rPr lang="en-US" sz="1400" b="1">
                <a:solidFill>
                  <a:srgbClr val="1B1464"/>
                </a:solidFill>
                <a:latin typeface="Helvetica" panose="020B0403020202020204" pitchFamily="34" charset="0"/>
              </a:rPr>
              <a:t>Having a better understanding of benefits and how it works</a:t>
            </a:r>
            <a:r>
              <a:rPr lang="en-US" sz="1400" b="1">
                <a:solidFill>
                  <a:srgbClr val="ED3C8D"/>
                </a:solidFill>
                <a:latin typeface="Helvetica" panose="020B0403020202020204" pitchFamily="34" charset="0"/>
              </a:rPr>
              <a:t>*</a:t>
            </a:r>
          </a:p>
        </p:txBody>
      </p:sp>
      <p:sp>
        <p:nvSpPr>
          <p:cNvPr id="34" name="Oval 33">
            <a:extLst>
              <a:ext uri="{FF2B5EF4-FFF2-40B4-BE49-F238E27FC236}">
                <a16:creationId xmlns:a16="http://schemas.microsoft.com/office/drawing/2014/main" id="{3DBBB1B3-8ABA-49B1-BA1A-A890189FD6A5}"/>
              </a:ext>
            </a:extLst>
          </p:cNvPr>
          <p:cNvSpPr/>
          <p:nvPr/>
        </p:nvSpPr>
        <p:spPr>
          <a:xfrm>
            <a:off x="5176649" y="2334732"/>
            <a:ext cx="1795233" cy="1807966"/>
          </a:xfrm>
          <a:prstGeom prst="ellipse">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F6D4C32-8ADD-445B-A99F-02E863C92D7E}"/>
              </a:ext>
            </a:extLst>
          </p:cNvPr>
          <p:cNvSpPr txBox="1"/>
          <p:nvPr/>
        </p:nvSpPr>
        <p:spPr>
          <a:xfrm>
            <a:off x="5276579"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46</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36" name="TextBox 35">
            <a:extLst>
              <a:ext uri="{FF2B5EF4-FFF2-40B4-BE49-F238E27FC236}">
                <a16:creationId xmlns:a16="http://schemas.microsoft.com/office/drawing/2014/main" id="{076442A7-0309-4734-A6D7-EA846AA92F4A}"/>
              </a:ext>
            </a:extLst>
          </p:cNvPr>
          <p:cNvSpPr txBox="1"/>
          <p:nvPr/>
        </p:nvSpPr>
        <p:spPr>
          <a:xfrm>
            <a:off x="4952922" y="4335295"/>
            <a:ext cx="2259679" cy="523220"/>
          </a:xfrm>
          <a:prstGeom prst="rect">
            <a:avLst/>
          </a:prstGeom>
          <a:noFill/>
        </p:spPr>
        <p:txBody>
          <a:bodyPr wrap="square">
            <a:spAutoFit/>
          </a:bodyPr>
          <a:lstStyle/>
          <a:p>
            <a:pPr algn="ctr"/>
            <a:r>
              <a:rPr lang="en-US" sz="1400" b="1">
                <a:solidFill>
                  <a:srgbClr val="1B1464"/>
                </a:solidFill>
                <a:latin typeface="Helvetica" panose="020B0403020202020204" pitchFamily="34" charset="0"/>
              </a:rPr>
              <a:t>Unified measurement across media platforms</a:t>
            </a:r>
            <a:r>
              <a:rPr lang="en-US" sz="1400" b="1">
                <a:solidFill>
                  <a:srgbClr val="ED3C8D"/>
                </a:solidFill>
                <a:latin typeface="Helvetica" panose="020B0403020202020204" pitchFamily="34" charset="0"/>
              </a:rPr>
              <a:t>*</a:t>
            </a:r>
          </a:p>
        </p:txBody>
      </p:sp>
      <p:sp>
        <p:nvSpPr>
          <p:cNvPr id="37" name="Oval 36">
            <a:extLst>
              <a:ext uri="{FF2B5EF4-FFF2-40B4-BE49-F238E27FC236}">
                <a16:creationId xmlns:a16="http://schemas.microsoft.com/office/drawing/2014/main" id="{E2D135FA-9C2C-46CF-9DA7-45E7992B0B92}"/>
              </a:ext>
            </a:extLst>
          </p:cNvPr>
          <p:cNvSpPr/>
          <p:nvPr/>
        </p:nvSpPr>
        <p:spPr>
          <a:xfrm>
            <a:off x="9884506" y="2334732"/>
            <a:ext cx="1795233" cy="1807966"/>
          </a:xfrm>
          <a:prstGeom prst="ellipse">
            <a:avLst/>
          </a:prstGeom>
          <a:solidFill>
            <a:schemeClr val="bg1"/>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911E19E-4F08-4990-827C-188B8219C20F}"/>
              </a:ext>
            </a:extLst>
          </p:cNvPr>
          <p:cNvSpPr txBox="1"/>
          <p:nvPr/>
        </p:nvSpPr>
        <p:spPr>
          <a:xfrm>
            <a:off x="9984436"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38</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39" name="TextBox 38">
            <a:extLst>
              <a:ext uri="{FF2B5EF4-FFF2-40B4-BE49-F238E27FC236}">
                <a16:creationId xmlns:a16="http://schemas.microsoft.com/office/drawing/2014/main" id="{4BB482FC-F534-417F-BFF7-4F8697D1A535}"/>
              </a:ext>
            </a:extLst>
          </p:cNvPr>
          <p:cNvSpPr txBox="1"/>
          <p:nvPr/>
        </p:nvSpPr>
        <p:spPr>
          <a:xfrm>
            <a:off x="9568150" y="4335295"/>
            <a:ext cx="2427944" cy="738664"/>
          </a:xfrm>
          <a:prstGeom prst="rect">
            <a:avLst/>
          </a:prstGeom>
          <a:noFill/>
        </p:spPr>
        <p:txBody>
          <a:bodyPr wrap="square">
            <a:spAutoFit/>
          </a:bodyPr>
          <a:lstStyle/>
          <a:p>
            <a:pPr algn="ctr"/>
            <a:r>
              <a:rPr lang="en-US" sz="1400" b="1">
                <a:solidFill>
                  <a:srgbClr val="1B1464"/>
                </a:solidFill>
                <a:latin typeface="Helvetica" panose="020B0403020202020204" pitchFamily="34" charset="0"/>
              </a:rPr>
              <a:t>Introduction of a new advanced solution or offering in the market</a:t>
            </a:r>
            <a:r>
              <a:rPr lang="en-US" sz="1400" b="1">
                <a:solidFill>
                  <a:srgbClr val="ED3C8D"/>
                </a:solidFill>
                <a:latin typeface="Helvetica" panose="020B0403020202020204" pitchFamily="34" charset="0"/>
              </a:rPr>
              <a:t>*</a:t>
            </a:r>
          </a:p>
        </p:txBody>
      </p:sp>
      <p:sp>
        <p:nvSpPr>
          <p:cNvPr id="40" name="Oval 39">
            <a:extLst>
              <a:ext uri="{FF2B5EF4-FFF2-40B4-BE49-F238E27FC236}">
                <a16:creationId xmlns:a16="http://schemas.microsoft.com/office/drawing/2014/main" id="{491A97CC-615F-4F94-B792-484B11A1C14D}"/>
              </a:ext>
            </a:extLst>
          </p:cNvPr>
          <p:cNvSpPr/>
          <p:nvPr/>
        </p:nvSpPr>
        <p:spPr>
          <a:xfrm>
            <a:off x="7475398" y="2334732"/>
            <a:ext cx="1795233" cy="1807966"/>
          </a:xfrm>
          <a:prstGeom prst="ellipse">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A978E75-234E-4D67-B3E3-7415A92A7A37}"/>
              </a:ext>
            </a:extLst>
          </p:cNvPr>
          <p:cNvSpPr txBox="1"/>
          <p:nvPr/>
        </p:nvSpPr>
        <p:spPr>
          <a:xfrm>
            <a:off x="7575328"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40%</a:t>
            </a:r>
          </a:p>
        </p:txBody>
      </p:sp>
      <p:sp>
        <p:nvSpPr>
          <p:cNvPr id="42" name="TextBox 41">
            <a:extLst>
              <a:ext uri="{FF2B5EF4-FFF2-40B4-BE49-F238E27FC236}">
                <a16:creationId xmlns:a16="http://schemas.microsoft.com/office/drawing/2014/main" id="{82A4E241-D6DF-4C27-9BFC-2813896ECFE4}"/>
              </a:ext>
            </a:extLst>
          </p:cNvPr>
          <p:cNvSpPr txBox="1"/>
          <p:nvPr/>
        </p:nvSpPr>
        <p:spPr>
          <a:xfrm>
            <a:off x="7369732" y="4335295"/>
            <a:ext cx="2006565" cy="738664"/>
          </a:xfrm>
          <a:prstGeom prst="rect">
            <a:avLst/>
          </a:prstGeom>
          <a:noFill/>
        </p:spPr>
        <p:txBody>
          <a:bodyPr wrap="square">
            <a:spAutoFit/>
          </a:bodyPr>
          <a:lstStyle/>
          <a:p>
            <a:pPr algn="ctr"/>
            <a:r>
              <a:rPr lang="en-US" sz="1400" b="1">
                <a:solidFill>
                  <a:srgbClr val="1B1464"/>
                </a:solidFill>
                <a:latin typeface="Helvetica" panose="020B0403020202020204" pitchFamily="34" charset="0"/>
              </a:rPr>
              <a:t>Client’s change in direction/campaign objectives</a:t>
            </a:r>
          </a:p>
        </p:txBody>
      </p:sp>
      <p:cxnSp>
        <p:nvCxnSpPr>
          <p:cNvPr id="43" name="Straight Connector 42">
            <a:extLst>
              <a:ext uri="{FF2B5EF4-FFF2-40B4-BE49-F238E27FC236}">
                <a16:creationId xmlns:a16="http://schemas.microsoft.com/office/drawing/2014/main" id="{D4D06BA4-CDAA-4894-9B7E-EF473643F3DC}"/>
              </a:ext>
            </a:extLst>
          </p:cNvPr>
          <p:cNvCxnSpPr>
            <a:cxnSpLocks/>
          </p:cNvCxnSpPr>
          <p:nvPr/>
        </p:nvCxnSpPr>
        <p:spPr>
          <a:xfrm flipH="1">
            <a:off x="2242812" y="4293726"/>
            <a:ext cx="12114" cy="821803"/>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BE0A7DA-4184-447F-9273-15428DDD9D83}"/>
              </a:ext>
            </a:extLst>
          </p:cNvPr>
          <p:cNvCxnSpPr>
            <a:cxnSpLocks/>
          </p:cNvCxnSpPr>
          <p:nvPr/>
        </p:nvCxnSpPr>
        <p:spPr>
          <a:xfrm>
            <a:off x="4874726" y="4275433"/>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3B108B7-660F-47AD-9EFA-29CE3A1DBB58}"/>
              </a:ext>
            </a:extLst>
          </p:cNvPr>
          <p:cNvCxnSpPr>
            <a:cxnSpLocks/>
          </p:cNvCxnSpPr>
          <p:nvPr/>
        </p:nvCxnSpPr>
        <p:spPr>
          <a:xfrm>
            <a:off x="7273804" y="4275433"/>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BB2D101-5DBE-4D02-B624-02E7F2C17E40}"/>
              </a:ext>
            </a:extLst>
          </p:cNvPr>
          <p:cNvCxnSpPr>
            <a:cxnSpLocks/>
          </p:cNvCxnSpPr>
          <p:nvPr/>
        </p:nvCxnSpPr>
        <p:spPr>
          <a:xfrm>
            <a:off x="9472225" y="4275433"/>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47" name="Rectangle 3">
            <a:extLst>
              <a:ext uri="{FF2B5EF4-FFF2-40B4-BE49-F238E27FC236}">
                <a16:creationId xmlns:a16="http://schemas.microsoft.com/office/drawing/2014/main" id="{74C9494C-7DC1-4A32-A7EE-403AED89F64A}"/>
              </a:ext>
            </a:extLst>
          </p:cNvPr>
          <p:cNvSpPr/>
          <p:nvPr/>
        </p:nvSpPr>
        <p:spPr>
          <a:xfrm>
            <a:off x="2700862" y="5205767"/>
            <a:ext cx="1727928" cy="459523"/>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ED3C8D"/>
                </a:solidFill>
                <a:latin typeface="Helvetica" panose="020B0403020202020204" pitchFamily="34" charset="0"/>
              </a:rPr>
              <a:t>60%</a:t>
            </a:r>
            <a:r>
              <a:rPr lang="en-US" sz="1200">
                <a:solidFill>
                  <a:srgbClr val="1B1464"/>
                </a:solidFill>
                <a:latin typeface="Helvetica" panose="020B0403020202020204" pitchFamily="34" charset="0"/>
              </a:rPr>
              <a:t> among ‘small business’ agency pros</a:t>
            </a:r>
          </a:p>
        </p:txBody>
      </p:sp>
      <p:sp>
        <p:nvSpPr>
          <p:cNvPr id="48" name="Rectangle 3">
            <a:extLst>
              <a:ext uri="{FF2B5EF4-FFF2-40B4-BE49-F238E27FC236}">
                <a16:creationId xmlns:a16="http://schemas.microsoft.com/office/drawing/2014/main" id="{65650273-6400-4684-ADE6-B8C64116C1C4}"/>
              </a:ext>
            </a:extLst>
          </p:cNvPr>
          <p:cNvSpPr/>
          <p:nvPr/>
        </p:nvSpPr>
        <p:spPr>
          <a:xfrm>
            <a:off x="9914127" y="5205767"/>
            <a:ext cx="1727928" cy="459523"/>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ED3C8D"/>
                </a:solidFill>
                <a:latin typeface="Helvetica" panose="020B0403020202020204" pitchFamily="34" charset="0"/>
              </a:rPr>
              <a:t>51%</a:t>
            </a:r>
            <a:r>
              <a:rPr lang="en-US" sz="1200">
                <a:solidFill>
                  <a:srgbClr val="1B1464"/>
                </a:solidFill>
                <a:latin typeface="Helvetica" panose="020B0403020202020204" pitchFamily="34" charset="0"/>
              </a:rPr>
              <a:t> among ‘small business’ agency pros</a:t>
            </a:r>
          </a:p>
        </p:txBody>
      </p:sp>
      <p:sp>
        <p:nvSpPr>
          <p:cNvPr id="49" name="Rectangle 3">
            <a:extLst>
              <a:ext uri="{FF2B5EF4-FFF2-40B4-BE49-F238E27FC236}">
                <a16:creationId xmlns:a16="http://schemas.microsoft.com/office/drawing/2014/main" id="{23B975FD-B702-4CD9-92C2-B3156F8C2EFE}"/>
              </a:ext>
            </a:extLst>
          </p:cNvPr>
          <p:cNvSpPr/>
          <p:nvPr/>
        </p:nvSpPr>
        <p:spPr>
          <a:xfrm>
            <a:off x="7715510" y="5205767"/>
            <a:ext cx="1319573" cy="459523"/>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1B1464"/>
                </a:solidFill>
                <a:latin typeface="Helvetica" panose="020B0403020202020204" pitchFamily="34" charset="0"/>
              </a:rPr>
              <a:t>vs. </a:t>
            </a:r>
            <a:r>
              <a:rPr lang="en-US" sz="1200">
                <a:solidFill>
                  <a:srgbClr val="00BFF2"/>
                </a:solidFill>
                <a:latin typeface="Helvetica" panose="020B0403020202020204" pitchFamily="34" charset="0"/>
              </a:rPr>
              <a:t>27%</a:t>
            </a:r>
            <a:r>
              <a:rPr lang="en-US" sz="1200">
                <a:solidFill>
                  <a:srgbClr val="1B1464"/>
                </a:solidFill>
                <a:latin typeface="Helvetica" panose="020B0403020202020204" pitchFamily="34" charset="0"/>
              </a:rPr>
              <a:t> among brand marketers</a:t>
            </a:r>
          </a:p>
        </p:txBody>
      </p:sp>
      <p:sp>
        <p:nvSpPr>
          <p:cNvPr id="5" name="TextBox 4">
            <a:extLst>
              <a:ext uri="{FF2B5EF4-FFF2-40B4-BE49-F238E27FC236}">
                <a16:creationId xmlns:a16="http://schemas.microsoft.com/office/drawing/2014/main" id="{150081BC-9A6D-4B4E-BF96-465C0F95643C}"/>
              </a:ext>
            </a:extLst>
          </p:cNvPr>
          <p:cNvSpPr txBox="1"/>
          <p:nvPr/>
        </p:nvSpPr>
        <p:spPr>
          <a:xfrm>
            <a:off x="532809" y="5804351"/>
            <a:ext cx="4420113" cy="261610"/>
          </a:xfrm>
          <a:prstGeom prst="rect">
            <a:avLst/>
          </a:prstGeom>
          <a:noFill/>
        </p:spPr>
        <p:txBody>
          <a:bodyPr wrap="square" rtlCol="0">
            <a:spAutoFit/>
          </a:bodyPr>
          <a:lstStyle/>
          <a:p>
            <a:r>
              <a:rPr lang="en-US" sz="1100" i="1">
                <a:solidFill>
                  <a:srgbClr val="ED3C8D"/>
                </a:solidFill>
                <a:latin typeface="Helvetica" panose="020B0403020202020204" pitchFamily="34" charset="0"/>
              </a:rPr>
              <a:t>*</a:t>
            </a:r>
            <a:r>
              <a:rPr lang="en-US" sz="1100" i="1">
                <a:solidFill>
                  <a:srgbClr val="1B1464"/>
                </a:solidFill>
                <a:latin typeface="Helvetica" panose="020B0403020202020204" pitchFamily="34" charset="0"/>
              </a:rPr>
              <a:t>Note: statement overlaps with </a:t>
            </a:r>
            <a:r>
              <a:rPr lang="en-US" sz="1100" i="1" u="sng">
                <a:solidFill>
                  <a:srgbClr val="1B1464"/>
                </a:solidFill>
                <a:latin typeface="Helvetica" panose="020B0403020202020204" pitchFamily="34" charset="0"/>
              </a:rPr>
              <a:t>brand marketers’</a:t>
            </a:r>
            <a:r>
              <a:rPr lang="en-US" sz="1100" i="1">
                <a:solidFill>
                  <a:srgbClr val="1B1464"/>
                </a:solidFill>
                <a:latin typeface="Helvetica" panose="020B0403020202020204" pitchFamily="34" charset="0"/>
              </a:rPr>
              <a:t> top factors </a:t>
            </a:r>
          </a:p>
        </p:txBody>
      </p:sp>
    </p:spTree>
    <p:extLst>
      <p:ext uri="{BB962C8B-B14F-4D97-AF65-F5344CB8AC3E}">
        <p14:creationId xmlns:p14="http://schemas.microsoft.com/office/powerpoint/2010/main" val="2822411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Agency Professionals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517505" y="1162280"/>
            <a:ext cx="7470710" cy="5078313"/>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Agency professionals are much more likely to prioritize metrics that traditional media is currently bought on for their video ad campaigns including target reach, impressions delivery and driving cost efficiencies / savings, which is often how their performance is evaluated and rewarded by their clients</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Not surprisingly, they look to their own agency resources for actionable information on audience-based buying which includes their network of colleagues of peers</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18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Their perceptions around a lack of scale and adequate metrics, as well as the lack of prioritization from their clients, are the main reasons why audience-based buying has not become a more integral part of some agency professionals’ TV strategies</a:t>
            </a:r>
          </a:p>
          <a:p>
            <a:pPr marR="0" lvl="0" algn="l" defTabSz="1172398" rtl="0" eaLnBrk="1" fontAlgn="auto" latinLnBrk="0" hangingPunct="1">
              <a:lnSpc>
                <a:spcPct val="100000"/>
              </a:lnSpc>
              <a:spcBef>
                <a:spcPts val="0"/>
              </a:spcBef>
              <a:spcAft>
                <a:spcPts val="0"/>
              </a:spcAft>
              <a:buClrTx/>
              <a:buSzTx/>
              <a:tabLst/>
              <a:defRPr/>
            </a:pPr>
            <a:endParaRPr lang="en-US" b="1">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800" b="1" i="0" u="none" strike="noStrike" kern="1200" cap="none" spc="0" normalizeH="0" baseline="0" noProof="0">
                <a:ln>
                  <a:noFill/>
                </a:ln>
                <a:solidFill>
                  <a:srgbClr val="1F1A62"/>
                </a:solidFill>
                <a:effectLst/>
                <a:uLnTx/>
                <a:uFillTx/>
                <a:latin typeface="Helvetica"/>
                <a:ea typeface="+mn-ea"/>
                <a:cs typeface="Helvetica"/>
              </a:rPr>
              <a:t>Development of enhanced and unified performance metrics as well as greater access to education and training would help aid in increasing audience-based buying investment</a:t>
            </a:r>
          </a:p>
        </p:txBody>
      </p:sp>
    </p:spTree>
    <p:extLst>
      <p:ext uri="{BB962C8B-B14F-4D97-AF65-F5344CB8AC3E}">
        <p14:creationId xmlns:p14="http://schemas.microsoft.com/office/powerpoint/2010/main" val="752711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3" y="3434080"/>
            <a:ext cx="706519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Guidance To Inspire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Brand Marketers &amp; Agencies:</a:t>
            </a:r>
            <a:b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Meeting Industry Challenges Around Audience-Based Buying</a:t>
            </a:r>
          </a:p>
        </p:txBody>
      </p:sp>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5</a:t>
            </a:r>
          </a:p>
        </p:txBody>
      </p:sp>
    </p:spTree>
    <p:extLst>
      <p:ext uri="{BB962C8B-B14F-4D97-AF65-F5344CB8AC3E}">
        <p14:creationId xmlns:p14="http://schemas.microsoft.com/office/powerpoint/2010/main" val="3080006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E1BD1422-7231-4664-BCD0-899C38BDB66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8" name="Slide Number Placeholder 5">
            <a:extLst>
              <a:ext uri="{FF2B5EF4-FFF2-40B4-BE49-F238E27FC236}">
                <a16:creationId xmlns:a16="http://schemas.microsoft.com/office/drawing/2014/main" id="{3A759FDB-FFDB-4021-8EE2-F0A0FA6E621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9" name="Rectangle 38">
            <a:extLst>
              <a:ext uri="{FF2B5EF4-FFF2-40B4-BE49-F238E27FC236}">
                <a16:creationId xmlns:a16="http://schemas.microsoft.com/office/drawing/2014/main" id="{E07D8CAD-886C-4D19-B9D4-09EE12CAD38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1" name="Rectangle 30">
            <a:extLst>
              <a:ext uri="{FF2B5EF4-FFF2-40B4-BE49-F238E27FC236}">
                <a16:creationId xmlns:a16="http://schemas.microsoft.com/office/drawing/2014/main" id="{A821BF95-B53D-4E8B-830E-8A50A6EA043B}"/>
              </a:ext>
            </a:extLst>
          </p:cNvPr>
          <p:cNvSpPr/>
          <p:nvPr/>
        </p:nvSpPr>
        <p:spPr>
          <a:xfrm>
            <a:off x="180410" y="236258"/>
            <a:ext cx="1170879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Guidance</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to help all marketers overcome the challenges they may face along the path to implementing audience-based TV buying</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E15BAB0D-5ADE-4488-8D83-7097E3EB9575}"/>
              </a:ext>
            </a:extLst>
          </p:cNvPr>
          <p:cNvSpPr/>
          <p:nvPr/>
        </p:nvSpPr>
        <p:spPr>
          <a:xfrm>
            <a:off x="3412106" y="1795519"/>
            <a:ext cx="2389716"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841DFF10-831A-4D3B-9A1C-9741816097A1}"/>
              </a:ext>
            </a:extLst>
          </p:cNvPr>
          <p:cNvSpPr txBox="1"/>
          <p:nvPr/>
        </p:nvSpPr>
        <p:spPr>
          <a:xfrm>
            <a:off x="3538100" y="1895591"/>
            <a:ext cx="48006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4EBEA4"/>
                </a:solidFill>
                <a:effectLst/>
                <a:uLnTx/>
                <a:uFillTx/>
                <a:latin typeface="Helvetica" pitchFamily="2" charset="0"/>
                <a:ea typeface="+mn-ea"/>
                <a:cs typeface="+mn-cs"/>
              </a:rPr>
              <a:t>2</a:t>
            </a:r>
          </a:p>
        </p:txBody>
      </p:sp>
      <p:cxnSp>
        <p:nvCxnSpPr>
          <p:cNvPr id="46" name="Straight Connector 45">
            <a:extLst>
              <a:ext uri="{FF2B5EF4-FFF2-40B4-BE49-F238E27FC236}">
                <a16:creationId xmlns:a16="http://schemas.microsoft.com/office/drawing/2014/main" id="{60541A2F-4C68-4C97-BF96-3784FB2ED857}"/>
              </a:ext>
            </a:extLst>
          </p:cNvPr>
          <p:cNvCxnSpPr>
            <a:cxnSpLocks/>
          </p:cNvCxnSpPr>
          <p:nvPr/>
        </p:nvCxnSpPr>
        <p:spPr>
          <a:xfrm>
            <a:off x="3684583" y="2616091"/>
            <a:ext cx="559608"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47" name="Rectangle 46">
            <a:extLst>
              <a:ext uri="{FF2B5EF4-FFF2-40B4-BE49-F238E27FC236}">
                <a16:creationId xmlns:a16="http://schemas.microsoft.com/office/drawing/2014/main" id="{C2328F81-9F3D-4CCD-A7B0-AEFD581371EB}"/>
              </a:ext>
            </a:extLst>
          </p:cNvPr>
          <p:cNvSpPr/>
          <p:nvPr/>
        </p:nvSpPr>
        <p:spPr>
          <a:xfrm>
            <a:off x="6390173" y="1792569"/>
            <a:ext cx="2389716"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452EE7BB-82D8-4B99-BDAC-4D230A678287}"/>
              </a:ext>
            </a:extLst>
          </p:cNvPr>
          <p:cNvSpPr txBox="1"/>
          <p:nvPr/>
        </p:nvSpPr>
        <p:spPr>
          <a:xfrm>
            <a:off x="6516167" y="1892641"/>
            <a:ext cx="48006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4EBEA4"/>
                </a:solidFill>
                <a:effectLst/>
                <a:uLnTx/>
                <a:uFillTx/>
                <a:latin typeface="Helvetica" pitchFamily="2" charset="0"/>
                <a:ea typeface="+mn-ea"/>
                <a:cs typeface="+mn-cs"/>
              </a:rPr>
              <a:t>3</a:t>
            </a:r>
          </a:p>
        </p:txBody>
      </p:sp>
      <p:sp>
        <p:nvSpPr>
          <p:cNvPr id="49" name="Rectangle 48">
            <a:extLst>
              <a:ext uri="{FF2B5EF4-FFF2-40B4-BE49-F238E27FC236}">
                <a16:creationId xmlns:a16="http://schemas.microsoft.com/office/drawing/2014/main" id="{8B97E837-5BF9-4FA7-8CA9-DFCF2CF4B3DC}"/>
              </a:ext>
            </a:extLst>
          </p:cNvPr>
          <p:cNvSpPr/>
          <p:nvPr/>
        </p:nvSpPr>
        <p:spPr>
          <a:xfrm>
            <a:off x="3415478" y="3038181"/>
            <a:ext cx="238971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itchFamily="2" charset="0"/>
                <a:ea typeface="+mn-ea"/>
                <a:cs typeface="+mn-cs"/>
              </a:rPr>
              <a:t>Prioritize outcomes - not media delivery - as the definition of success</a:t>
            </a:r>
          </a:p>
        </p:txBody>
      </p:sp>
      <p:cxnSp>
        <p:nvCxnSpPr>
          <p:cNvPr id="50" name="Straight Connector 49">
            <a:extLst>
              <a:ext uri="{FF2B5EF4-FFF2-40B4-BE49-F238E27FC236}">
                <a16:creationId xmlns:a16="http://schemas.microsoft.com/office/drawing/2014/main" id="{490A8ED8-5C45-46E2-8B7D-186AC6F109AD}"/>
              </a:ext>
            </a:extLst>
          </p:cNvPr>
          <p:cNvCxnSpPr>
            <a:cxnSpLocks/>
          </p:cNvCxnSpPr>
          <p:nvPr/>
        </p:nvCxnSpPr>
        <p:spPr>
          <a:xfrm>
            <a:off x="6662650" y="2617565"/>
            <a:ext cx="559608"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1" name="Rectangle 50">
            <a:extLst>
              <a:ext uri="{FF2B5EF4-FFF2-40B4-BE49-F238E27FC236}">
                <a16:creationId xmlns:a16="http://schemas.microsoft.com/office/drawing/2014/main" id="{E7BE9368-ED44-4363-A7A1-15897456926B}"/>
              </a:ext>
            </a:extLst>
          </p:cNvPr>
          <p:cNvSpPr/>
          <p:nvPr/>
        </p:nvSpPr>
        <p:spPr>
          <a:xfrm>
            <a:off x="9368245" y="1794044"/>
            <a:ext cx="2389716"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E6CE6F7F-ECB9-481E-AC2E-3818679AC9BA}"/>
              </a:ext>
            </a:extLst>
          </p:cNvPr>
          <p:cNvSpPr txBox="1"/>
          <p:nvPr/>
        </p:nvSpPr>
        <p:spPr>
          <a:xfrm>
            <a:off x="9494239" y="1894116"/>
            <a:ext cx="48006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4EBEA4"/>
                </a:solidFill>
                <a:effectLst/>
                <a:uLnTx/>
                <a:uFillTx/>
                <a:latin typeface="Helvetica" pitchFamily="2" charset="0"/>
                <a:ea typeface="+mn-ea"/>
                <a:cs typeface="+mn-cs"/>
              </a:rPr>
              <a:t>4</a:t>
            </a:r>
          </a:p>
        </p:txBody>
      </p:sp>
      <p:sp>
        <p:nvSpPr>
          <p:cNvPr id="53" name="Rectangle 52">
            <a:extLst>
              <a:ext uri="{FF2B5EF4-FFF2-40B4-BE49-F238E27FC236}">
                <a16:creationId xmlns:a16="http://schemas.microsoft.com/office/drawing/2014/main" id="{F455BF66-8CF7-4EAC-950C-3B31B3518068}"/>
              </a:ext>
            </a:extLst>
          </p:cNvPr>
          <p:cNvSpPr/>
          <p:nvPr/>
        </p:nvSpPr>
        <p:spPr>
          <a:xfrm>
            <a:off x="9368237" y="3039656"/>
            <a:ext cx="2389716"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itchFamily="2" charset="0"/>
                <a:ea typeface="+mn-ea"/>
                <a:cs typeface="+mn-cs"/>
              </a:rPr>
              <a:t>Re-examine media buying structure &amp; process to ensure alignment on campaign's KPIs across teams</a:t>
            </a:r>
          </a:p>
        </p:txBody>
      </p:sp>
      <p:cxnSp>
        <p:nvCxnSpPr>
          <p:cNvPr id="54" name="Straight Connector 53">
            <a:extLst>
              <a:ext uri="{FF2B5EF4-FFF2-40B4-BE49-F238E27FC236}">
                <a16:creationId xmlns:a16="http://schemas.microsoft.com/office/drawing/2014/main" id="{6375CF8B-4CD2-4C92-9221-95485645D7D8}"/>
              </a:ext>
            </a:extLst>
          </p:cNvPr>
          <p:cNvCxnSpPr>
            <a:cxnSpLocks/>
          </p:cNvCxnSpPr>
          <p:nvPr/>
        </p:nvCxnSpPr>
        <p:spPr>
          <a:xfrm>
            <a:off x="9640721" y="2614616"/>
            <a:ext cx="559609"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5" name="Rectangle 54">
            <a:extLst>
              <a:ext uri="{FF2B5EF4-FFF2-40B4-BE49-F238E27FC236}">
                <a16:creationId xmlns:a16="http://schemas.microsoft.com/office/drawing/2014/main" id="{A902E5BE-A855-4FDA-8CE8-3E8540DCA753}"/>
              </a:ext>
            </a:extLst>
          </p:cNvPr>
          <p:cNvSpPr/>
          <p:nvPr/>
        </p:nvSpPr>
        <p:spPr>
          <a:xfrm>
            <a:off x="434040" y="1796993"/>
            <a:ext cx="2389716"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0130EA4C-C94D-49AF-93A8-95B8B3BE111C}"/>
              </a:ext>
            </a:extLst>
          </p:cNvPr>
          <p:cNvSpPr txBox="1"/>
          <p:nvPr/>
        </p:nvSpPr>
        <p:spPr>
          <a:xfrm>
            <a:off x="560034" y="1897065"/>
            <a:ext cx="48006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4EBEA4"/>
                </a:solidFill>
                <a:effectLst/>
                <a:uLnTx/>
                <a:uFillTx/>
                <a:latin typeface="Helvetica" pitchFamily="2" charset="0"/>
                <a:ea typeface="+mn-ea"/>
                <a:cs typeface="+mn-cs"/>
              </a:rPr>
              <a:t>1</a:t>
            </a:r>
          </a:p>
        </p:txBody>
      </p:sp>
      <p:sp>
        <p:nvSpPr>
          <p:cNvPr id="57" name="Rectangle 56">
            <a:extLst>
              <a:ext uri="{FF2B5EF4-FFF2-40B4-BE49-F238E27FC236}">
                <a16:creationId xmlns:a16="http://schemas.microsoft.com/office/drawing/2014/main" id="{6D4EBD24-7C99-40D6-8F15-D978A7E941FF}"/>
              </a:ext>
            </a:extLst>
          </p:cNvPr>
          <p:cNvSpPr/>
          <p:nvPr/>
        </p:nvSpPr>
        <p:spPr>
          <a:xfrm>
            <a:off x="434040" y="3042605"/>
            <a:ext cx="23897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itchFamily="2" charset="0"/>
                <a:ea typeface="+mn-ea"/>
                <a:cs typeface="+mn-cs"/>
              </a:rPr>
              <a:t>Develop and prioritize formal training and education</a:t>
            </a:r>
          </a:p>
        </p:txBody>
      </p:sp>
      <p:cxnSp>
        <p:nvCxnSpPr>
          <p:cNvPr id="58" name="Straight Connector 57">
            <a:extLst>
              <a:ext uri="{FF2B5EF4-FFF2-40B4-BE49-F238E27FC236}">
                <a16:creationId xmlns:a16="http://schemas.microsoft.com/office/drawing/2014/main" id="{67141342-FC8B-4683-B0E8-C9AE2EB0141C}"/>
              </a:ext>
            </a:extLst>
          </p:cNvPr>
          <p:cNvCxnSpPr>
            <a:cxnSpLocks/>
          </p:cNvCxnSpPr>
          <p:nvPr/>
        </p:nvCxnSpPr>
        <p:spPr>
          <a:xfrm>
            <a:off x="676462" y="2617565"/>
            <a:ext cx="559609"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45" name="Rectangle 44">
            <a:extLst>
              <a:ext uri="{FF2B5EF4-FFF2-40B4-BE49-F238E27FC236}">
                <a16:creationId xmlns:a16="http://schemas.microsoft.com/office/drawing/2014/main" id="{6CDFE3F5-C410-4C7A-B0EF-D2BCA6708E3F}"/>
              </a:ext>
            </a:extLst>
          </p:cNvPr>
          <p:cNvSpPr/>
          <p:nvPr/>
        </p:nvSpPr>
        <p:spPr>
          <a:xfrm>
            <a:off x="6386800" y="3041131"/>
            <a:ext cx="238971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itchFamily="2" charset="0"/>
                <a:ea typeface="+mn-ea"/>
                <a:cs typeface="+mn-cs"/>
              </a:rPr>
              <a:t>Offer proof of outcomes &amp; expand understanding of how these outcomes can be measured</a:t>
            </a:r>
          </a:p>
        </p:txBody>
      </p:sp>
    </p:spTree>
    <p:extLst>
      <p:ext uri="{BB962C8B-B14F-4D97-AF65-F5344CB8AC3E}">
        <p14:creationId xmlns:p14="http://schemas.microsoft.com/office/powerpoint/2010/main" val="3187703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9" name="Rectangle 48">
            <a:extLst>
              <a:ext uri="{FF2B5EF4-FFF2-40B4-BE49-F238E27FC236}">
                <a16:creationId xmlns:a16="http://schemas.microsoft.com/office/drawing/2014/main" id="{DE9493B9-BEAE-411D-92C5-B43595E85AFA}"/>
              </a:ext>
            </a:extLst>
          </p:cNvPr>
          <p:cNvSpPr/>
          <p:nvPr/>
        </p:nvSpPr>
        <p:spPr>
          <a:xfrm>
            <a:off x="1122590" y="2814112"/>
            <a:ext cx="9946821" cy="2961655"/>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0" name="TextBox 49">
            <a:extLst>
              <a:ext uri="{FF2B5EF4-FFF2-40B4-BE49-F238E27FC236}">
                <a16:creationId xmlns:a16="http://schemas.microsoft.com/office/drawing/2014/main" id="{22BDA56E-6AAC-4402-B8FE-A2B1AB433851}"/>
              </a:ext>
            </a:extLst>
          </p:cNvPr>
          <p:cNvSpPr txBox="1"/>
          <p:nvPr/>
        </p:nvSpPr>
        <p:spPr>
          <a:xfrm>
            <a:off x="1474248" y="3124793"/>
            <a:ext cx="9315672"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One of the key challenges many marketers face in adopting an audience-based TV approach is a lack of education and proper training.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has several informative pieces of insights content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devoted to the practice, and by taking advantage of other resources like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industry conferences</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or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webinars</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marketers can help further their own understanding. In addition, brand and media companies alike should </a:t>
            </a:r>
            <a:r>
              <a:rPr lang="en-US" sz="2000" b="1">
                <a:solidFill>
                  <a:srgbClr val="1B1464"/>
                </a:solidFill>
                <a:latin typeface="Helvetica" panose="020B0403020202020204" pitchFamily="34" charset="0"/>
              </a:rPr>
              <a:t>develop</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formal training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opportunities, something many marketers have shown an interest in.</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1B146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E600"/>
                </a:solidFill>
                <a:effectLst/>
                <a:uLnTx/>
                <a:uFillTx/>
                <a:latin typeface="Helvetica" pitchFamily="2" charset="0"/>
                <a:ea typeface="+mn-ea"/>
                <a:cs typeface="+mn-cs"/>
              </a:rPr>
              <a:t>1</a:t>
            </a:r>
          </a:p>
        </p:txBody>
      </p:sp>
      <p:sp>
        <p:nvSpPr>
          <p:cNvPr id="53" name="Rectangle 52">
            <a:extLst>
              <a:ext uri="{FF2B5EF4-FFF2-40B4-BE49-F238E27FC236}">
                <a16:creationId xmlns:a16="http://schemas.microsoft.com/office/drawing/2014/main" id="{1F938543-C4D7-4CC5-AF8F-1725D6700112}"/>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8F8F8"/>
                </a:solidFill>
                <a:effectLst/>
                <a:uLnTx/>
                <a:uFillTx/>
                <a:latin typeface="Helvetica" pitchFamily="2" charset="0"/>
                <a:ea typeface="+mn-ea"/>
                <a:cs typeface="+mn-cs"/>
              </a:rPr>
              <a:t>Develop and prioritize formal training and education</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179114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port&#10;&#10;Description automatically generated">
            <a:extLst>
              <a:ext uri="{FF2B5EF4-FFF2-40B4-BE49-F238E27FC236}">
                <a16:creationId xmlns:a16="http://schemas.microsoft.com/office/drawing/2014/main" id="{320F694A-AA9C-4D0E-A598-DEEC330D76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1"/>
            <a:ext cx="4208168" cy="6864788"/>
          </a:xfrm>
          <a:prstGeom prst="rect">
            <a:avLst/>
          </a:prstGeom>
        </p:spPr>
      </p:pic>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4291047" y="195516"/>
            <a:ext cx="789060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Brands and agencies are embracing data &amp; analytics to help them make more informed decisions for their marketing strategies</a:t>
            </a:r>
          </a:p>
        </p:txBody>
      </p:sp>
      <p:sp>
        <p:nvSpPr>
          <p:cNvPr id="18" name="TextBox 17">
            <a:extLst>
              <a:ext uri="{FF2B5EF4-FFF2-40B4-BE49-F238E27FC236}">
                <a16:creationId xmlns:a16="http://schemas.microsoft.com/office/drawing/2014/main" id="{7274CCA5-ED5B-428E-94FB-3ED778482216}"/>
              </a:ext>
            </a:extLst>
          </p:cNvPr>
          <p:cNvSpPr txBox="1"/>
          <p:nvPr/>
        </p:nvSpPr>
        <p:spPr>
          <a:xfrm>
            <a:off x="4208170" y="1667215"/>
            <a:ext cx="79838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 that agree with the following statements regarding their company’s investment in data &amp; analytics to optimize and measure marketing campaigns</a:t>
            </a:r>
          </a:p>
        </p:txBody>
      </p:sp>
      <p:graphicFrame>
        <p:nvGraphicFramePr>
          <p:cNvPr id="17" name="Chart 16">
            <a:extLst>
              <a:ext uri="{FF2B5EF4-FFF2-40B4-BE49-F238E27FC236}">
                <a16:creationId xmlns:a16="http://schemas.microsoft.com/office/drawing/2014/main" id="{8103E985-5281-4120-AF48-49FFDB69D4D3}"/>
              </a:ext>
            </a:extLst>
          </p:cNvPr>
          <p:cNvGraphicFramePr/>
          <p:nvPr/>
        </p:nvGraphicFramePr>
        <p:xfrm>
          <a:off x="3987626" y="2273947"/>
          <a:ext cx="7914743" cy="4172042"/>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C7AD68FA-0AD7-453C-AD7E-F83C9E371118}"/>
              </a:ext>
            </a:extLst>
          </p:cNvPr>
          <p:cNvSpPr txBox="1"/>
          <p:nvPr/>
        </p:nvSpPr>
        <p:spPr>
          <a:xfrm>
            <a:off x="4291047" y="2797167"/>
            <a:ext cx="2826451"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It has led to greater return on investment for our video buying &amp; planning</a:t>
            </a:r>
          </a:p>
        </p:txBody>
      </p:sp>
      <p:cxnSp>
        <p:nvCxnSpPr>
          <p:cNvPr id="13" name="Straight Connector 12">
            <a:extLst>
              <a:ext uri="{FF2B5EF4-FFF2-40B4-BE49-F238E27FC236}">
                <a16:creationId xmlns:a16="http://schemas.microsoft.com/office/drawing/2014/main" id="{B5325F9C-00AB-4657-AA53-961015A9DDB3}"/>
              </a:ext>
            </a:extLst>
          </p:cNvPr>
          <p:cNvCxnSpPr/>
          <p:nvPr/>
        </p:nvCxnSpPr>
        <p:spPr>
          <a:xfrm>
            <a:off x="7117499" y="2641600"/>
            <a:ext cx="0" cy="32004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0900267-5C51-4168-BF82-848CB8C43194}"/>
              </a:ext>
            </a:extLst>
          </p:cNvPr>
          <p:cNvSpPr txBox="1"/>
          <p:nvPr/>
        </p:nvSpPr>
        <p:spPr>
          <a:xfrm>
            <a:off x="4291047" y="3814928"/>
            <a:ext cx="2826451"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My organization plans to increase its investment in data &amp; analytics over the next 12 months</a:t>
            </a:r>
          </a:p>
        </p:txBody>
      </p:sp>
      <p:sp>
        <p:nvSpPr>
          <p:cNvPr id="21" name="TextBox 20">
            <a:extLst>
              <a:ext uri="{FF2B5EF4-FFF2-40B4-BE49-F238E27FC236}">
                <a16:creationId xmlns:a16="http://schemas.microsoft.com/office/drawing/2014/main" id="{F8FADA5A-E709-496B-9952-09F5ED330BC9}"/>
              </a:ext>
            </a:extLst>
          </p:cNvPr>
          <p:cNvSpPr txBox="1"/>
          <p:nvPr/>
        </p:nvSpPr>
        <p:spPr>
          <a:xfrm>
            <a:off x="4291047" y="5019349"/>
            <a:ext cx="2826451"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It has helped us make better informed decisions for our video strategy &amp; buying</a:t>
            </a:r>
          </a:p>
        </p:txBody>
      </p:sp>
      <p:sp>
        <p:nvSpPr>
          <p:cNvPr id="11" name="TextBox 10">
            <a:extLst>
              <a:ext uri="{FF2B5EF4-FFF2-40B4-BE49-F238E27FC236}">
                <a16:creationId xmlns:a16="http://schemas.microsoft.com/office/drawing/2014/main" id="{912D7272-0A88-4E16-B803-0195E23C9EF4}"/>
              </a:ext>
            </a:extLst>
          </p:cNvPr>
          <p:cNvSpPr txBox="1"/>
          <p:nvPr/>
        </p:nvSpPr>
        <p:spPr>
          <a:xfrm>
            <a:off x="4208170" y="6025457"/>
            <a:ext cx="7983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6"/>
              </a:rPr>
              <a:t>An Insider’s Look: Why Brands and Agencies are Shifting to Audience-Based TV Buying</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VAB / Advertiser Perceptions ‘Audience-Based Buying Survey,’ March 23 – 31, 2021 .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Q22. How much do you agree or disagree with the following statements regarding your organization’s investment in data &amp; analytics to optimize and measure marketing campaigns? (strongly/somewhat agree).</a:t>
            </a:r>
          </a:p>
        </p:txBody>
      </p:sp>
    </p:spTree>
    <p:extLst>
      <p:ext uri="{BB962C8B-B14F-4D97-AF65-F5344CB8AC3E}">
        <p14:creationId xmlns:p14="http://schemas.microsoft.com/office/powerpoint/2010/main" val="2354125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C3072C13-29BA-4A83-AE3E-E89DD2C3FEEC}"/>
              </a:ext>
            </a:extLst>
          </p:cNvPr>
          <p:cNvSpPr txBox="1"/>
          <p:nvPr/>
        </p:nvSpPr>
        <p:spPr>
          <a:xfrm>
            <a:off x="546751" y="6121623"/>
            <a:ext cx="1149392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Q165. Which of these audience-based buying topics related to TV advertising would you like to learn more about? Q210. How much do you agree or disagree with the following statements? (strongly/somewhat agree).</a:t>
            </a:r>
          </a:p>
        </p:txBody>
      </p:sp>
      <p:sp>
        <p:nvSpPr>
          <p:cNvPr id="31" name="TextBox 30">
            <a:extLst>
              <a:ext uri="{FF2B5EF4-FFF2-40B4-BE49-F238E27FC236}">
                <a16:creationId xmlns:a16="http://schemas.microsoft.com/office/drawing/2014/main" id="{DC8DA540-FF3E-4EC4-9918-1D87A731DE63}"/>
              </a:ext>
            </a:extLst>
          </p:cNvPr>
          <p:cNvSpPr txBox="1"/>
          <p:nvPr/>
        </p:nvSpPr>
        <p:spPr>
          <a:xfrm>
            <a:off x="163682" y="346229"/>
            <a:ext cx="11862416" cy="110799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To overcome a lack of awareness and understanding of audience-based TV buying, marketers can utilize industry resources like webinars and conferences to broaden their own education, or advocate for formal training within their own organizations</a:t>
            </a:r>
            <a:endParaRPr kumimoji="0" lang="en-US" sz="2200" b="1" i="0" u="none" strike="noStrike" kern="1200" cap="none" spc="0" normalizeH="0" baseline="0" noProof="0">
              <a:ln>
                <a:noFill/>
              </a:ln>
              <a:effectLst/>
              <a:uLnTx/>
              <a:uFillTx/>
              <a:latin typeface="Helvetica" panose="020B0604020202020204" pitchFamily="34" charset="0"/>
              <a:ea typeface="+mn-ea"/>
              <a:cs typeface="Helvetica" panose="020B0604020202020204" pitchFamily="34" charset="0"/>
            </a:endParaRPr>
          </a:p>
        </p:txBody>
      </p:sp>
      <p:sp>
        <p:nvSpPr>
          <p:cNvPr id="76" name="Rectangle 75">
            <a:extLst>
              <a:ext uri="{FF2B5EF4-FFF2-40B4-BE49-F238E27FC236}">
                <a16:creationId xmlns:a16="http://schemas.microsoft.com/office/drawing/2014/main" id="{1AA0D518-968D-438A-B0A9-33471BF325EB}"/>
              </a:ext>
            </a:extLst>
          </p:cNvPr>
          <p:cNvSpPr/>
          <p:nvPr/>
        </p:nvSpPr>
        <p:spPr>
          <a:xfrm>
            <a:off x="6250738" y="1599559"/>
            <a:ext cx="5638799" cy="11677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90219056-3577-4DDB-B28F-45EB1E640394}"/>
              </a:ext>
            </a:extLst>
          </p:cNvPr>
          <p:cNvSpPr txBox="1"/>
          <p:nvPr/>
        </p:nvSpPr>
        <p:spPr>
          <a:xfrm>
            <a:off x="6662217" y="1644800"/>
            <a:ext cx="4815840" cy="861774"/>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Create Formal Training</a:t>
            </a:r>
          </a:p>
          <a:p>
            <a:pPr algn="ctr"/>
            <a:endParaRPr lang="en-US" sz="800">
              <a:solidFill>
                <a:srgbClr val="1B1464"/>
              </a:solidFill>
              <a:latin typeface="Helvetica" panose="020B0403020202020204" pitchFamily="34" charset="0"/>
            </a:endParaRPr>
          </a:p>
          <a:p>
            <a:pPr algn="ctr"/>
            <a:r>
              <a:rPr lang="en-US" sz="1400">
                <a:solidFill>
                  <a:srgbClr val="1B1464"/>
                </a:solidFill>
                <a:latin typeface="Helvetica" panose="020B0403020202020204" pitchFamily="34" charset="0"/>
              </a:rPr>
              <a:t>Develop an in-house training program for buyers and planners on what ABB is and how to implement it.</a:t>
            </a:r>
          </a:p>
        </p:txBody>
      </p:sp>
      <p:sp>
        <p:nvSpPr>
          <p:cNvPr id="91" name="Rectangle: Rounded Corners 90">
            <a:extLst>
              <a:ext uri="{FF2B5EF4-FFF2-40B4-BE49-F238E27FC236}">
                <a16:creationId xmlns:a16="http://schemas.microsoft.com/office/drawing/2014/main" id="{D07E8A82-6077-4D2D-876A-13A3F1AD9433}"/>
              </a:ext>
            </a:extLst>
          </p:cNvPr>
          <p:cNvSpPr/>
          <p:nvPr/>
        </p:nvSpPr>
        <p:spPr>
          <a:xfrm>
            <a:off x="7235761" y="5052165"/>
            <a:ext cx="1459937" cy="584368"/>
          </a:xfrm>
          <a:prstGeom prst="roundRect">
            <a:avLst/>
          </a:prstGeom>
          <a:solidFill>
            <a:srgbClr val="E2E8F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62C60238-7AD8-4762-A097-3C1BC4B2058C}"/>
              </a:ext>
            </a:extLst>
          </p:cNvPr>
          <p:cNvSpPr/>
          <p:nvPr/>
        </p:nvSpPr>
        <p:spPr>
          <a:xfrm>
            <a:off x="7411731" y="5021184"/>
            <a:ext cx="1107996"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94%</a:t>
            </a:r>
          </a:p>
        </p:txBody>
      </p:sp>
      <p:sp>
        <p:nvSpPr>
          <p:cNvPr id="90" name="Rectangle: Rounded Corners 89">
            <a:extLst>
              <a:ext uri="{FF2B5EF4-FFF2-40B4-BE49-F238E27FC236}">
                <a16:creationId xmlns:a16="http://schemas.microsoft.com/office/drawing/2014/main" id="{852067E5-A991-4717-9322-EF5E8CDDFCB8}"/>
              </a:ext>
            </a:extLst>
          </p:cNvPr>
          <p:cNvSpPr/>
          <p:nvPr/>
        </p:nvSpPr>
        <p:spPr>
          <a:xfrm>
            <a:off x="9444577" y="5052165"/>
            <a:ext cx="1459937" cy="584368"/>
          </a:xfrm>
          <a:prstGeom prst="roundRect">
            <a:avLst/>
          </a:prstGeom>
          <a:solidFill>
            <a:srgbClr val="E2E8F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3EEC8FE3-20A7-4F38-9DEA-2A0B507EB908}"/>
              </a:ext>
            </a:extLst>
          </p:cNvPr>
          <p:cNvSpPr/>
          <p:nvPr/>
        </p:nvSpPr>
        <p:spPr>
          <a:xfrm>
            <a:off x="9620547" y="5021184"/>
            <a:ext cx="1107996"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91%</a:t>
            </a:r>
          </a:p>
        </p:txBody>
      </p:sp>
      <p:sp>
        <p:nvSpPr>
          <p:cNvPr id="92" name="Rectangle 91">
            <a:extLst>
              <a:ext uri="{FF2B5EF4-FFF2-40B4-BE49-F238E27FC236}">
                <a16:creationId xmlns:a16="http://schemas.microsoft.com/office/drawing/2014/main" id="{6C4CC3E9-3CE5-4BBD-9DD5-E4E54D24F709}"/>
              </a:ext>
            </a:extLst>
          </p:cNvPr>
          <p:cNvSpPr/>
          <p:nvPr/>
        </p:nvSpPr>
        <p:spPr>
          <a:xfrm>
            <a:off x="6248113" y="3451091"/>
            <a:ext cx="5640968" cy="2494741"/>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D3EB736D-E564-46B7-86BF-E6E291CBFBA4}"/>
              </a:ext>
            </a:extLst>
          </p:cNvPr>
          <p:cNvSpPr txBox="1"/>
          <p:nvPr/>
        </p:nvSpPr>
        <p:spPr>
          <a:xfrm>
            <a:off x="6770419" y="4333666"/>
            <a:ext cx="4598980"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1" u="none" strike="noStrike" kern="1200" spc="0" baseline="0">
                <a:solidFill>
                  <a:srgbClr val="1B1464"/>
                </a:solidFill>
                <a:latin typeface="Helvetica" panose="020B0403020202020204" pitchFamily="34" charset="0"/>
                <a:ea typeface="+mn-ea"/>
                <a:cs typeface="+mn-cs"/>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rPr>
              <a:t>% of respondents who would </a:t>
            </a: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rPr>
              <a:t>be interested in free expert training</a:t>
            </a: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rPr>
              <a:t> on audience-based buying</a:t>
            </a:r>
          </a:p>
        </p:txBody>
      </p:sp>
      <p:sp>
        <p:nvSpPr>
          <p:cNvPr id="47" name="Rectangle 46">
            <a:extLst>
              <a:ext uri="{FF2B5EF4-FFF2-40B4-BE49-F238E27FC236}">
                <a16:creationId xmlns:a16="http://schemas.microsoft.com/office/drawing/2014/main" id="{199A08B5-E97A-48ED-97E1-8D8F2060AD58}"/>
              </a:ext>
            </a:extLst>
          </p:cNvPr>
          <p:cNvSpPr/>
          <p:nvPr/>
        </p:nvSpPr>
        <p:spPr>
          <a:xfrm>
            <a:off x="302464" y="1599559"/>
            <a:ext cx="5638799" cy="11677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4982B9-BEE0-4874-9A75-66D94D64949C}"/>
              </a:ext>
            </a:extLst>
          </p:cNvPr>
          <p:cNvSpPr txBox="1"/>
          <p:nvPr/>
        </p:nvSpPr>
        <p:spPr>
          <a:xfrm>
            <a:off x="586942" y="1644800"/>
            <a:ext cx="4815840" cy="1077218"/>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Broaden Your Education</a:t>
            </a:r>
          </a:p>
          <a:p>
            <a:pPr algn="ctr"/>
            <a:endParaRPr lang="en-US" sz="800">
              <a:solidFill>
                <a:srgbClr val="1B1464"/>
              </a:solidFill>
              <a:latin typeface="Helvetica" panose="020B0403020202020204" pitchFamily="34" charset="0"/>
            </a:endParaRPr>
          </a:p>
          <a:p>
            <a:pPr algn="ctr"/>
            <a:r>
              <a:rPr lang="en-US" sz="1400">
                <a:solidFill>
                  <a:srgbClr val="1B1464"/>
                </a:solidFill>
                <a:latin typeface="Helvetica" panose="020B0403020202020204" pitchFamily="34" charset="0"/>
              </a:rPr>
              <a:t>Learn about audience-based TV campaigns from multiple perspectives by </a:t>
            </a:r>
            <a:r>
              <a:rPr lang="en-US" sz="1400">
                <a:solidFill>
                  <a:srgbClr val="1B1464"/>
                </a:solidFill>
                <a:latin typeface="Helvetica" panose="020B0403020202020204" pitchFamily="34" charset="0"/>
                <a:hlinkClick r:id="rId3"/>
              </a:rPr>
              <a:t>attending industry conferences, signing up for webinars</a:t>
            </a:r>
            <a:r>
              <a:rPr lang="en-US" sz="1400">
                <a:solidFill>
                  <a:srgbClr val="1B1464"/>
                </a:solidFill>
                <a:latin typeface="Helvetica" panose="020B0403020202020204" pitchFamily="34" charset="0"/>
              </a:rPr>
              <a:t>, etc.</a:t>
            </a:r>
          </a:p>
        </p:txBody>
      </p:sp>
      <p:sp>
        <p:nvSpPr>
          <p:cNvPr id="99" name="Rectangle: Rounded Corners 98">
            <a:extLst>
              <a:ext uri="{FF2B5EF4-FFF2-40B4-BE49-F238E27FC236}">
                <a16:creationId xmlns:a16="http://schemas.microsoft.com/office/drawing/2014/main" id="{C218DA46-8F11-4A46-A985-56BDC771DDD4}"/>
              </a:ext>
            </a:extLst>
          </p:cNvPr>
          <p:cNvSpPr/>
          <p:nvPr/>
        </p:nvSpPr>
        <p:spPr>
          <a:xfrm>
            <a:off x="1352869" y="5052165"/>
            <a:ext cx="1459937" cy="584368"/>
          </a:xfrm>
          <a:prstGeom prst="roundRect">
            <a:avLst/>
          </a:prstGeom>
          <a:solidFill>
            <a:srgbClr val="E2E8F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0F02DC4D-A69B-42BF-B8F0-0B9EF76FAA5D}"/>
              </a:ext>
            </a:extLst>
          </p:cNvPr>
          <p:cNvSpPr/>
          <p:nvPr/>
        </p:nvSpPr>
        <p:spPr>
          <a:xfrm>
            <a:off x="1528838" y="5021184"/>
            <a:ext cx="1107997"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34%</a:t>
            </a:r>
          </a:p>
        </p:txBody>
      </p:sp>
      <p:sp>
        <p:nvSpPr>
          <p:cNvPr id="97" name="Rectangle: Rounded Corners 96">
            <a:extLst>
              <a:ext uri="{FF2B5EF4-FFF2-40B4-BE49-F238E27FC236}">
                <a16:creationId xmlns:a16="http://schemas.microsoft.com/office/drawing/2014/main" id="{6BAF99DA-633D-4587-BEC1-25EF088AE498}"/>
              </a:ext>
            </a:extLst>
          </p:cNvPr>
          <p:cNvSpPr/>
          <p:nvPr/>
        </p:nvSpPr>
        <p:spPr>
          <a:xfrm>
            <a:off x="3561685" y="5052165"/>
            <a:ext cx="1459937" cy="584368"/>
          </a:xfrm>
          <a:prstGeom prst="roundRect">
            <a:avLst/>
          </a:prstGeom>
          <a:solidFill>
            <a:srgbClr val="E2E8F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9FF8951E-537E-418E-9111-A1F02BB904DD}"/>
              </a:ext>
            </a:extLst>
          </p:cNvPr>
          <p:cNvSpPr/>
          <p:nvPr/>
        </p:nvSpPr>
        <p:spPr>
          <a:xfrm>
            <a:off x="3737655" y="5021184"/>
            <a:ext cx="1107996"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39%</a:t>
            </a:r>
          </a:p>
        </p:txBody>
      </p:sp>
      <p:sp>
        <p:nvSpPr>
          <p:cNvPr id="106" name="TextBox 105">
            <a:extLst>
              <a:ext uri="{FF2B5EF4-FFF2-40B4-BE49-F238E27FC236}">
                <a16:creationId xmlns:a16="http://schemas.microsoft.com/office/drawing/2014/main" id="{7F71E20D-DC02-4B89-BB7E-375E0927D7D8}"/>
              </a:ext>
            </a:extLst>
          </p:cNvPr>
          <p:cNvSpPr txBox="1"/>
          <p:nvPr/>
        </p:nvSpPr>
        <p:spPr>
          <a:xfrm>
            <a:off x="431971" y="4335603"/>
            <a:ext cx="5559635" cy="430887"/>
          </a:xfrm>
          <a:prstGeom prst="rect">
            <a:avLst/>
          </a:prstGeom>
          <a:noFill/>
        </p:spPr>
        <p:txBody>
          <a:bodyPr wrap="square">
            <a:spAutoFit/>
          </a:bodyPr>
          <a:lstStyle/>
          <a:p>
            <a:pPr algn="ctr">
              <a:defRPr sz="1400" b="0" i="1" u="none" strike="noStrike" kern="1200" spc="0" baseline="0">
                <a:solidFill>
                  <a:srgbClr val="1B1464"/>
                </a:solidFill>
                <a:latin typeface="Helvetica" panose="020B0403020202020204" pitchFamily="34" charset="0"/>
                <a:ea typeface="+mn-ea"/>
                <a:cs typeface="+mn-cs"/>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rPr>
              <a:t>% of respondents who would like to </a:t>
            </a: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rPr>
              <a:t>learn more about the benefits of audience-based buying</a:t>
            </a: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rPr>
              <a:t> compared to traditional demographic based buying</a:t>
            </a:r>
            <a:endPar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endParaRPr>
          </a:p>
        </p:txBody>
      </p:sp>
      <p:sp>
        <p:nvSpPr>
          <p:cNvPr id="107" name="Rectangle 106">
            <a:extLst>
              <a:ext uri="{FF2B5EF4-FFF2-40B4-BE49-F238E27FC236}">
                <a16:creationId xmlns:a16="http://schemas.microsoft.com/office/drawing/2014/main" id="{F9A26D41-587E-42D1-A656-C52A5DD2D843}"/>
              </a:ext>
            </a:extLst>
          </p:cNvPr>
          <p:cNvSpPr/>
          <p:nvPr/>
        </p:nvSpPr>
        <p:spPr>
          <a:xfrm>
            <a:off x="302008" y="3435234"/>
            <a:ext cx="5638799" cy="2511525"/>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ynopsis 4th Annual Measurement &amp;amp; Data Conference">
            <a:extLst>
              <a:ext uri="{FF2B5EF4-FFF2-40B4-BE49-F238E27FC236}">
                <a16:creationId xmlns:a16="http://schemas.microsoft.com/office/drawing/2014/main" id="{8A018BAF-D286-4308-B3BD-907C0BB856B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0703" y="2846316"/>
            <a:ext cx="990240" cy="2736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07936F9-AF7B-448D-BCBB-204F2DC2399D}"/>
              </a:ext>
            </a:extLst>
          </p:cNvPr>
          <p:cNvPicPr>
            <a:picLocks noChangeAspect="1"/>
          </p:cNvPicPr>
          <p:nvPr/>
        </p:nvPicPr>
        <p:blipFill>
          <a:blip r:embed="rId5" cstate="print">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1731169" y="2796588"/>
            <a:ext cx="912085" cy="373127"/>
          </a:xfrm>
          <a:prstGeom prst="rect">
            <a:avLst/>
          </a:prstGeom>
        </p:spPr>
      </p:pic>
      <p:pic>
        <p:nvPicPr>
          <p:cNvPr id="1028" name="Picture 4" descr="Homepage - Future of Television">
            <a:extLst>
              <a:ext uri="{FF2B5EF4-FFF2-40B4-BE49-F238E27FC236}">
                <a16:creationId xmlns:a16="http://schemas.microsoft.com/office/drawing/2014/main" id="{56D85211-B017-4D16-8ECB-15279846F40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013480" y="2818089"/>
            <a:ext cx="1812264" cy="330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20 That Big TV Conference - Choose Registration">
            <a:extLst>
              <a:ext uri="{FF2B5EF4-FFF2-40B4-BE49-F238E27FC236}">
                <a16:creationId xmlns:a16="http://schemas.microsoft.com/office/drawing/2014/main" id="{CDBB354F-D855-42B3-BCE9-F995E4F34B4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195969" y="2817131"/>
            <a:ext cx="659340" cy="445165"/>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BB7A5F97-538A-43E9-90A9-F9497A60E0DF}"/>
              </a:ext>
            </a:extLst>
          </p:cNvPr>
          <p:cNvCxnSpPr>
            <a:cxnSpLocks/>
          </p:cNvCxnSpPr>
          <p:nvPr/>
        </p:nvCxnSpPr>
        <p:spPr>
          <a:xfrm flipH="1">
            <a:off x="6086224" y="1588123"/>
            <a:ext cx="1" cy="4357709"/>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B40B42C-E2B2-411E-AF69-065A1A01BD95}"/>
              </a:ext>
            </a:extLst>
          </p:cNvPr>
          <p:cNvSpPr txBox="1"/>
          <p:nvPr/>
        </p:nvSpPr>
        <p:spPr>
          <a:xfrm>
            <a:off x="537327" y="3490772"/>
            <a:ext cx="5168159" cy="738664"/>
          </a:xfrm>
          <a:prstGeom prst="rect">
            <a:avLst/>
          </a:prstGeom>
          <a:noFill/>
        </p:spPr>
        <p:txBody>
          <a:bodyPr wrap="square" rtlCol="0">
            <a:spAutoFit/>
          </a:bodyPr>
          <a:lstStyle/>
          <a:p>
            <a:pPr algn="ctr"/>
            <a:r>
              <a:rPr lang="en-US" sz="1400" b="1" i="1">
                <a:solidFill>
                  <a:srgbClr val="1B1464"/>
                </a:solidFill>
                <a:latin typeface="Helvetica" panose="020B0403020202020204" pitchFamily="34" charset="0"/>
              </a:rPr>
              <a:t>Insight:</a:t>
            </a:r>
            <a:r>
              <a:rPr lang="en-US" sz="1400" i="1">
                <a:solidFill>
                  <a:srgbClr val="1B1464"/>
                </a:solidFill>
                <a:latin typeface="Helvetica" panose="020B0403020202020204" pitchFamily="34" charset="0"/>
              </a:rPr>
              <a:t> Over one-third of brand marketers and agency professionals are interested in learning more about the benefits of audience-based TV buying</a:t>
            </a:r>
            <a:endParaRPr kumimoji="0" lang="en-US" sz="1400" i="1" u="none" strike="noStrike" kern="1200" cap="none" spc="0" normalizeH="0" baseline="0" noProof="0">
              <a:ln>
                <a:noFill/>
              </a:ln>
              <a:solidFill>
                <a:srgbClr val="1B1464"/>
              </a:solidFill>
              <a:effectLst/>
              <a:uLnTx/>
              <a:uFillTx/>
              <a:latin typeface="Helvetica" panose="020B0403020202020204" pitchFamily="34" charset="0"/>
              <a:ea typeface="+mn-ea"/>
            </a:endParaRPr>
          </a:p>
        </p:txBody>
      </p:sp>
      <p:sp>
        <p:nvSpPr>
          <p:cNvPr id="42" name="TextBox 41">
            <a:extLst>
              <a:ext uri="{FF2B5EF4-FFF2-40B4-BE49-F238E27FC236}">
                <a16:creationId xmlns:a16="http://schemas.microsoft.com/office/drawing/2014/main" id="{9FC29D6C-B0ED-4950-821B-7D040D0D7A08}"/>
              </a:ext>
            </a:extLst>
          </p:cNvPr>
          <p:cNvSpPr txBox="1"/>
          <p:nvPr/>
        </p:nvSpPr>
        <p:spPr>
          <a:xfrm>
            <a:off x="6484517" y="3490772"/>
            <a:ext cx="5168159" cy="523220"/>
          </a:xfrm>
          <a:prstGeom prst="rect">
            <a:avLst/>
          </a:prstGeom>
          <a:noFill/>
        </p:spPr>
        <p:txBody>
          <a:bodyPr wrap="square" rtlCol="0">
            <a:spAutoFit/>
          </a:bodyPr>
          <a:lstStyle/>
          <a:p>
            <a:pPr algn="ctr"/>
            <a:r>
              <a:rPr lang="en-US" sz="1400" b="1" i="1">
                <a:solidFill>
                  <a:srgbClr val="1B1464"/>
                </a:solidFill>
                <a:latin typeface="Helvetica" panose="020B0403020202020204" pitchFamily="34" charset="0"/>
              </a:rPr>
              <a:t>Insight: </a:t>
            </a:r>
            <a:r>
              <a:rPr lang="en-US" sz="1400" i="1">
                <a:solidFill>
                  <a:srgbClr val="1B1464"/>
                </a:solidFill>
                <a:latin typeface="Helvetica" panose="020B0403020202020204" pitchFamily="34" charset="0"/>
              </a:rPr>
              <a:t>Almost all brand marketers and agency professionals are interested in a free, expert training</a:t>
            </a:r>
          </a:p>
        </p:txBody>
      </p:sp>
      <p:sp>
        <p:nvSpPr>
          <p:cNvPr id="38" name="TextBox 37">
            <a:extLst>
              <a:ext uri="{FF2B5EF4-FFF2-40B4-BE49-F238E27FC236}">
                <a16:creationId xmlns:a16="http://schemas.microsoft.com/office/drawing/2014/main" id="{C8D6627A-58FD-43F7-9982-A3BE71AECAF2}"/>
              </a:ext>
            </a:extLst>
          </p:cNvPr>
          <p:cNvSpPr txBox="1"/>
          <p:nvPr/>
        </p:nvSpPr>
        <p:spPr>
          <a:xfrm>
            <a:off x="1383659" y="5656868"/>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srgbClr val="00BFF2"/>
                </a:solidFill>
                <a:latin typeface="Helvetica" panose="020B0403020202020204" pitchFamily="34" charset="0"/>
              </a:rPr>
              <a:t>Brand Marketers</a:t>
            </a:r>
            <a:endParaRPr kumimoji="0" lang="en-US" sz="1100" u="none" strike="noStrike" kern="0" cap="none" spc="0" normalizeH="0" baseline="0" noProof="0">
              <a:ln>
                <a:noFill/>
              </a:ln>
              <a:solidFill>
                <a:srgbClr val="00BFF2"/>
              </a:solidFill>
              <a:effectLst/>
              <a:uLnTx/>
              <a:uFillTx/>
              <a:latin typeface="Helvetica" panose="020B0403020202020204" pitchFamily="34" charset="0"/>
            </a:endParaRPr>
          </a:p>
        </p:txBody>
      </p:sp>
      <p:sp>
        <p:nvSpPr>
          <p:cNvPr id="39" name="TextBox 38">
            <a:extLst>
              <a:ext uri="{FF2B5EF4-FFF2-40B4-BE49-F238E27FC236}">
                <a16:creationId xmlns:a16="http://schemas.microsoft.com/office/drawing/2014/main" id="{C4AFA952-3D34-45C4-B640-7D73ACBA1DBB}"/>
              </a:ext>
            </a:extLst>
          </p:cNvPr>
          <p:cNvSpPr txBox="1"/>
          <p:nvPr/>
        </p:nvSpPr>
        <p:spPr>
          <a:xfrm>
            <a:off x="3619384" y="5649010"/>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srgbClr val="ED3C8D"/>
                </a:solidFill>
                <a:latin typeface="Helvetica" panose="020B0403020202020204" pitchFamily="34" charset="0"/>
              </a:rPr>
              <a:t>Agency Pros</a:t>
            </a:r>
            <a:endParaRPr kumimoji="0" lang="en-US" sz="1100" u="none" strike="noStrike" kern="0" cap="none" spc="0" normalizeH="0" baseline="0" noProof="0">
              <a:ln>
                <a:noFill/>
              </a:ln>
              <a:solidFill>
                <a:srgbClr val="ED3C8D"/>
              </a:solidFill>
              <a:effectLst/>
              <a:uLnTx/>
              <a:uFillTx/>
              <a:latin typeface="Helvetica" panose="020B0403020202020204" pitchFamily="34" charset="0"/>
            </a:endParaRPr>
          </a:p>
        </p:txBody>
      </p:sp>
      <p:sp>
        <p:nvSpPr>
          <p:cNvPr id="40" name="TextBox 39">
            <a:extLst>
              <a:ext uri="{FF2B5EF4-FFF2-40B4-BE49-F238E27FC236}">
                <a16:creationId xmlns:a16="http://schemas.microsoft.com/office/drawing/2014/main" id="{03137971-A123-4BCE-916A-2984CEEDEE7E}"/>
              </a:ext>
            </a:extLst>
          </p:cNvPr>
          <p:cNvSpPr txBox="1"/>
          <p:nvPr/>
        </p:nvSpPr>
        <p:spPr>
          <a:xfrm>
            <a:off x="7267552" y="5649011"/>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srgbClr val="00BFF2"/>
                </a:solidFill>
                <a:latin typeface="Helvetica" panose="020B0403020202020204" pitchFamily="34" charset="0"/>
              </a:rPr>
              <a:t>Brand Marketers</a:t>
            </a:r>
            <a:endParaRPr kumimoji="0" lang="en-US" sz="1100" u="none" strike="noStrike" kern="0" cap="none" spc="0" normalizeH="0" baseline="0" noProof="0">
              <a:ln>
                <a:noFill/>
              </a:ln>
              <a:solidFill>
                <a:srgbClr val="00BFF2"/>
              </a:solidFill>
              <a:effectLst/>
              <a:uLnTx/>
              <a:uFillTx/>
              <a:latin typeface="Helvetica" panose="020B0403020202020204" pitchFamily="34" charset="0"/>
            </a:endParaRPr>
          </a:p>
        </p:txBody>
      </p:sp>
      <p:sp>
        <p:nvSpPr>
          <p:cNvPr id="43" name="TextBox 42">
            <a:extLst>
              <a:ext uri="{FF2B5EF4-FFF2-40B4-BE49-F238E27FC236}">
                <a16:creationId xmlns:a16="http://schemas.microsoft.com/office/drawing/2014/main" id="{77099D96-2838-4643-AA96-0831855B4556}"/>
              </a:ext>
            </a:extLst>
          </p:cNvPr>
          <p:cNvSpPr txBox="1"/>
          <p:nvPr/>
        </p:nvSpPr>
        <p:spPr>
          <a:xfrm>
            <a:off x="9512704" y="5641153"/>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srgbClr val="ED3C8D"/>
                </a:solidFill>
                <a:latin typeface="Helvetica" panose="020B0403020202020204" pitchFamily="34" charset="0"/>
              </a:rPr>
              <a:t>Agency Pros</a:t>
            </a:r>
            <a:endParaRPr kumimoji="0" lang="en-US" sz="1100" u="none" strike="noStrike" kern="0" cap="none" spc="0" normalizeH="0" baseline="0" noProof="0">
              <a:ln>
                <a:noFill/>
              </a:ln>
              <a:solidFill>
                <a:srgbClr val="ED3C8D"/>
              </a:solidFill>
              <a:effectLst/>
              <a:uLnTx/>
              <a:uFillTx/>
              <a:latin typeface="Helvetica" panose="020B0403020202020204" pitchFamily="34" charset="0"/>
            </a:endParaRPr>
          </a:p>
        </p:txBody>
      </p:sp>
      <p:pic>
        <p:nvPicPr>
          <p:cNvPr id="44" name="Picture 43">
            <a:extLst>
              <a:ext uri="{FF2B5EF4-FFF2-40B4-BE49-F238E27FC236}">
                <a16:creationId xmlns:a16="http://schemas.microsoft.com/office/drawing/2014/main" id="{0A23D4DE-2C6C-47A5-9A19-A324B534E85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6" name="Slide Number Placeholder 5">
            <a:extLst>
              <a:ext uri="{FF2B5EF4-FFF2-40B4-BE49-F238E27FC236}">
                <a16:creationId xmlns:a16="http://schemas.microsoft.com/office/drawing/2014/main" id="{FF980EE0-A371-4708-BAB7-DA3F94C09D4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8" name="Rectangle 47">
            <a:extLst>
              <a:ext uri="{FF2B5EF4-FFF2-40B4-BE49-F238E27FC236}">
                <a16:creationId xmlns:a16="http://schemas.microsoft.com/office/drawing/2014/main" id="{FB271932-F451-42CE-A40F-9A11F55AA61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5" name="Rectangle 34">
            <a:extLst>
              <a:ext uri="{FF2B5EF4-FFF2-40B4-BE49-F238E27FC236}">
                <a16:creationId xmlns:a16="http://schemas.microsoft.com/office/drawing/2014/main" id="{B0ADC296-B297-4E63-B7BA-F872956700EE}"/>
              </a:ext>
            </a:extLst>
          </p:cNvPr>
          <p:cNvSpPr/>
          <p:nvPr/>
        </p:nvSpPr>
        <p:spPr>
          <a:xfrm>
            <a:off x="0" y="0"/>
            <a:ext cx="5176590" cy="29792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latin typeface="Helvetica" panose="020B0403020202020204" pitchFamily="34" charset="0"/>
              </a:rPr>
              <a:t>1</a:t>
            </a:r>
            <a:r>
              <a:rPr lang="en-US" sz="1400" b="1">
                <a:solidFill>
                  <a:srgbClr val="FFE600"/>
                </a:solidFill>
                <a:latin typeface="Helvetica" panose="020B0403020202020204" pitchFamily="34" charset="0"/>
              </a:rPr>
              <a:t> I</a:t>
            </a:r>
            <a:r>
              <a:rPr lang="en-US" sz="1400" b="1">
                <a:solidFill>
                  <a:schemeClr val="bg1"/>
                </a:solidFill>
                <a:latin typeface="Helvetica" panose="020B0403020202020204" pitchFamily="34" charset="0"/>
              </a:rPr>
              <a:t> Develop and prioritize formal training and education</a:t>
            </a:r>
          </a:p>
        </p:txBody>
      </p:sp>
    </p:spTree>
    <p:extLst>
      <p:ext uri="{BB962C8B-B14F-4D97-AF65-F5344CB8AC3E}">
        <p14:creationId xmlns:p14="http://schemas.microsoft.com/office/powerpoint/2010/main" val="2316725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99A08B5-E97A-48ED-97E1-8D8F2060AD58}"/>
              </a:ext>
            </a:extLst>
          </p:cNvPr>
          <p:cNvSpPr/>
          <p:nvPr/>
        </p:nvSpPr>
        <p:spPr>
          <a:xfrm>
            <a:off x="1" y="1707235"/>
            <a:ext cx="12213518" cy="515076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E6D83876-1819-4EBF-B283-87F7E6D82641}"/>
              </a:ext>
            </a:extLst>
          </p:cNvPr>
          <p:cNvSpPr/>
          <p:nvPr/>
        </p:nvSpPr>
        <p:spPr>
          <a:xfrm>
            <a:off x="6263171" y="2401346"/>
            <a:ext cx="3714350" cy="306431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7B00032-3BC7-4A35-831A-E65AA4D6BA87}"/>
              </a:ext>
            </a:extLst>
          </p:cNvPr>
          <p:cNvSpPr txBox="1"/>
          <p:nvPr/>
        </p:nvSpPr>
        <p:spPr>
          <a:xfrm>
            <a:off x="32596" y="440622"/>
            <a:ext cx="12043010" cy="110799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B1464"/>
                </a:solidFill>
                <a:effectLst/>
                <a:uLnTx/>
                <a:uFillTx/>
                <a:latin typeface="Helvetica" panose="020B0604020202020204" pitchFamily="34" charset="0"/>
                <a:ea typeface="+mn-ea"/>
              </a:rPr>
              <a:t>For those</a:t>
            </a:r>
            <a:r>
              <a:rPr kumimoji="0" lang="en-US" sz="2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looking to broaden their education or need help developing formal training, VAB is your one-stop shop for all things ABB with content dedicated to helping educate both buyers and sellers so they feel empowered to execute audience-based campaigns</a:t>
            </a:r>
          </a:p>
        </p:txBody>
      </p:sp>
      <p:sp>
        <p:nvSpPr>
          <p:cNvPr id="34" name="Rectangle 33">
            <a:extLst>
              <a:ext uri="{FF2B5EF4-FFF2-40B4-BE49-F238E27FC236}">
                <a16:creationId xmlns:a16="http://schemas.microsoft.com/office/drawing/2014/main" id="{E8287F1F-C26E-4AA4-B594-54443D77D013}"/>
              </a:ext>
            </a:extLst>
          </p:cNvPr>
          <p:cNvSpPr/>
          <p:nvPr/>
        </p:nvSpPr>
        <p:spPr>
          <a:xfrm>
            <a:off x="44170" y="2402964"/>
            <a:ext cx="2401190" cy="306431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194DD8DC-7044-4EF6-AC86-50EE6E5EB9E1}"/>
              </a:ext>
            </a:extLst>
          </p:cNvPr>
          <p:cNvSpPr txBox="1"/>
          <p:nvPr/>
        </p:nvSpPr>
        <p:spPr>
          <a:xfrm>
            <a:off x="10719" y="4631238"/>
            <a:ext cx="246809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Get a directory of common terms and concepts to better be able to talk to your clients and stakeholders about it</a:t>
            </a:r>
          </a:p>
        </p:txBody>
      </p:sp>
      <p:sp>
        <p:nvSpPr>
          <p:cNvPr id="39" name="TextBox 38">
            <a:extLst>
              <a:ext uri="{FF2B5EF4-FFF2-40B4-BE49-F238E27FC236}">
                <a16:creationId xmlns:a16="http://schemas.microsoft.com/office/drawing/2014/main" id="{1270B6AC-5BA7-4E8A-8DE8-F3327A9BB384}"/>
              </a:ext>
            </a:extLst>
          </p:cNvPr>
          <p:cNvSpPr txBox="1"/>
          <p:nvPr/>
        </p:nvSpPr>
        <p:spPr>
          <a:xfrm>
            <a:off x="400200" y="2440615"/>
            <a:ext cx="16891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‘What?’</a:t>
            </a:r>
          </a:p>
        </p:txBody>
      </p:sp>
      <p:cxnSp>
        <p:nvCxnSpPr>
          <p:cNvPr id="40" name="Straight Connector 39">
            <a:extLst>
              <a:ext uri="{FF2B5EF4-FFF2-40B4-BE49-F238E27FC236}">
                <a16:creationId xmlns:a16="http://schemas.microsoft.com/office/drawing/2014/main" id="{EA73AEF5-5681-4369-888E-BFB88E86ECC4}"/>
              </a:ext>
            </a:extLst>
          </p:cNvPr>
          <p:cNvCxnSpPr>
            <a:cxnSpLocks/>
          </p:cNvCxnSpPr>
          <p:nvPr/>
        </p:nvCxnSpPr>
        <p:spPr>
          <a:xfrm>
            <a:off x="264752" y="4505857"/>
            <a:ext cx="1960026" cy="0"/>
          </a:xfrm>
          <a:prstGeom prst="line">
            <a:avLst/>
          </a:prstGeom>
          <a:ln>
            <a:solidFill>
              <a:srgbClr val="1B1464"/>
            </a:solidFill>
          </a:ln>
          <a:effectLst/>
        </p:spPr>
        <p:style>
          <a:lnRef idx="1">
            <a:schemeClr val="accent1"/>
          </a:lnRef>
          <a:fillRef idx="0">
            <a:schemeClr val="accent1"/>
          </a:fillRef>
          <a:effectRef idx="0">
            <a:schemeClr val="accent1"/>
          </a:effectRef>
          <a:fontRef idx="minor">
            <a:schemeClr val="tx1"/>
          </a:fontRef>
        </p:style>
      </p:cxnSp>
      <p:sp>
        <p:nvSpPr>
          <p:cNvPr id="42" name="TextBox 41">
            <a:hlinkClick r:id="rId3"/>
            <a:extLst>
              <a:ext uri="{FF2B5EF4-FFF2-40B4-BE49-F238E27FC236}">
                <a16:creationId xmlns:a16="http://schemas.microsoft.com/office/drawing/2014/main" id="{FA5C4E10-5937-4D7D-A64C-1FB3483723B2}"/>
              </a:ext>
            </a:extLst>
          </p:cNvPr>
          <p:cNvSpPr txBox="1"/>
          <p:nvPr/>
        </p:nvSpPr>
        <p:spPr>
          <a:xfrm>
            <a:off x="97600" y="3864861"/>
            <a:ext cx="229433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Audience-Based Buying?</a:t>
            </a:r>
            <a:endParaRPr kumimoji="0" lang="en-US" sz="1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Simplifying Marketing Topics and Terms</a:t>
            </a:r>
          </a:p>
        </p:txBody>
      </p:sp>
      <p:pic>
        <p:nvPicPr>
          <p:cNvPr id="43" name="Picture 42">
            <a:hlinkClick r:id="rId3"/>
            <a:extLst>
              <a:ext uri="{FF2B5EF4-FFF2-40B4-BE49-F238E27FC236}">
                <a16:creationId xmlns:a16="http://schemas.microsoft.com/office/drawing/2014/main" id="{085264AB-A4D0-466D-BFB6-3914193D29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08" y="2973237"/>
            <a:ext cx="2065515" cy="852820"/>
          </a:xfrm>
          <a:prstGeom prst="rect">
            <a:avLst/>
          </a:prstGeom>
          <a:ln>
            <a:solidFill>
              <a:srgbClr val="1F1A62"/>
            </a:solidFill>
          </a:ln>
        </p:spPr>
      </p:pic>
      <p:sp>
        <p:nvSpPr>
          <p:cNvPr id="50" name="TextBox 49">
            <a:extLst>
              <a:ext uri="{FF2B5EF4-FFF2-40B4-BE49-F238E27FC236}">
                <a16:creationId xmlns:a16="http://schemas.microsoft.com/office/drawing/2014/main" id="{E840C38D-0B57-4B82-B947-029F05083C87}"/>
              </a:ext>
            </a:extLst>
          </p:cNvPr>
          <p:cNvSpPr txBox="1"/>
          <p:nvPr/>
        </p:nvSpPr>
        <p:spPr>
          <a:xfrm>
            <a:off x="6216096" y="4631238"/>
            <a:ext cx="376142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Through VAB’s custom survey of marketers, get an insider's look at why your peers are changing their buying strategies to be more audience-focused</a:t>
            </a:r>
          </a:p>
        </p:txBody>
      </p:sp>
      <p:sp>
        <p:nvSpPr>
          <p:cNvPr id="51" name="TextBox 50">
            <a:extLst>
              <a:ext uri="{FF2B5EF4-FFF2-40B4-BE49-F238E27FC236}">
                <a16:creationId xmlns:a16="http://schemas.microsoft.com/office/drawing/2014/main" id="{B7D82514-F330-4945-9E39-821526B90301}"/>
              </a:ext>
            </a:extLst>
          </p:cNvPr>
          <p:cNvSpPr txBox="1"/>
          <p:nvPr/>
        </p:nvSpPr>
        <p:spPr>
          <a:xfrm>
            <a:off x="7252243" y="2440615"/>
            <a:ext cx="16891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‘How?’</a:t>
            </a:r>
          </a:p>
        </p:txBody>
      </p:sp>
      <p:cxnSp>
        <p:nvCxnSpPr>
          <p:cNvPr id="52" name="Straight Connector 51">
            <a:extLst>
              <a:ext uri="{FF2B5EF4-FFF2-40B4-BE49-F238E27FC236}">
                <a16:creationId xmlns:a16="http://schemas.microsoft.com/office/drawing/2014/main" id="{CB0AABCF-45EF-406B-9D5E-61340102D8F3}"/>
              </a:ext>
            </a:extLst>
          </p:cNvPr>
          <p:cNvCxnSpPr>
            <a:cxnSpLocks/>
          </p:cNvCxnSpPr>
          <p:nvPr/>
        </p:nvCxnSpPr>
        <p:spPr>
          <a:xfrm>
            <a:off x="6360655" y="4505857"/>
            <a:ext cx="3472307" cy="0"/>
          </a:xfrm>
          <a:prstGeom prst="line">
            <a:avLst/>
          </a:prstGeom>
          <a:ln>
            <a:solidFill>
              <a:srgbClr val="1B1464"/>
            </a:solidFill>
          </a:ln>
          <a:effectLst/>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0AB9A30-BC80-4C61-ABD9-BBC98E86C2B6}"/>
              </a:ext>
            </a:extLst>
          </p:cNvPr>
          <p:cNvSpPr/>
          <p:nvPr/>
        </p:nvSpPr>
        <p:spPr>
          <a:xfrm>
            <a:off x="10046864" y="2397920"/>
            <a:ext cx="2097457" cy="306431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A1C70E4C-0FB6-4662-A21C-59638A17E65C}"/>
              </a:ext>
            </a:extLst>
          </p:cNvPr>
          <p:cNvSpPr txBox="1"/>
          <p:nvPr/>
        </p:nvSpPr>
        <p:spPr>
          <a:xfrm>
            <a:off x="9987369" y="4631238"/>
            <a:ext cx="221644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Be inspired by proof of its success via 23 real-world case studies</a:t>
            </a:r>
          </a:p>
        </p:txBody>
      </p:sp>
      <p:sp>
        <p:nvSpPr>
          <p:cNvPr id="55" name="TextBox 54">
            <a:extLst>
              <a:ext uri="{FF2B5EF4-FFF2-40B4-BE49-F238E27FC236}">
                <a16:creationId xmlns:a16="http://schemas.microsoft.com/office/drawing/2014/main" id="{3FE3F027-FC1D-45FB-B5DB-A0D21BBDFDC4}"/>
              </a:ext>
            </a:extLst>
          </p:cNvPr>
          <p:cNvSpPr txBox="1"/>
          <p:nvPr/>
        </p:nvSpPr>
        <p:spPr>
          <a:xfrm>
            <a:off x="10251027" y="2440615"/>
            <a:ext cx="16891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Proof</a:t>
            </a:r>
          </a:p>
        </p:txBody>
      </p:sp>
      <p:cxnSp>
        <p:nvCxnSpPr>
          <p:cNvPr id="56" name="Straight Connector 55">
            <a:extLst>
              <a:ext uri="{FF2B5EF4-FFF2-40B4-BE49-F238E27FC236}">
                <a16:creationId xmlns:a16="http://schemas.microsoft.com/office/drawing/2014/main" id="{791F3192-AE8F-43ED-88DD-0574A049EEA2}"/>
              </a:ext>
            </a:extLst>
          </p:cNvPr>
          <p:cNvCxnSpPr>
            <a:cxnSpLocks/>
          </p:cNvCxnSpPr>
          <p:nvPr/>
        </p:nvCxnSpPr>
        <p:spPr>
          <a:xfrm>
            <a:off x="10115579" y="4505857"/>
            <a:ext cx="1960026" cy="0"/>
          </a:xfrm>
          <a:prstGeom prst="line">
            <a:avLst/>
          </a:prstGeom>
          <a:ln>
            <a:solidFill>
              <a:srgbClr val="1B1464"/>
            </a:solidFill>
          </a:ln>
          <a:effectLst/>
        </p:spPr>
        <p:style>
          <a:lnRef idx="1">
            <a:schemeClr val="accent1"/>
          </a:lnRef>
          <a:fillRef idx="0">
            <a:schemeClr val="accent1"/>
          </a:fillRef>
          <a:effectRef idx="0">
            <a:schemeClr val="accent1"/>
          </a:effectRef>
          <a:fontRef idx="minor">
            <a:schemeClr val="tx1"/>
          </a:fontRef>
        </p:style>
      </p:cxnSp>
      <p:pic>
        <p:nvPicPr>
          <p:cNvPr id="64" name="Picture 63">
            <a:hlinkClick r:id="rId5"/>
            <a:extLst>
              <a:ext uri="{FF2B5EF4-FFF2-40B4-BE49-F238E27FC236}">
                <a16:creationId xmlns:a16="http://schemas.microsoft.com/office/drawing/2014/main" id="{DE813404-12C5-4FFB-BFE4-2C8C14FC12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310" y="2849341"/>
            <a:ext cx="1712564" cy="989328"/>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sp>
        <p:nvSpPr>
          <p:cNvPr id="65" name="TextBox 64">
            <a:hlinkClick r:id="rId5"/>
            <a:extLst>
              <a:ext uri="{FF2B5EF4-FFF2-40B4-BE49-F238E27FC236}">
                <a16:creationId xmlns:a16="http://schemas.microsoft.com/office/drawing/2014/main" id="{4E0A398D-06C4-44AE-9714-62AEFEE5E3E1}"/>
              </a:ext>
            </a:extLst>
          </p:cNvPr>
          <p:cNvSpPr txBox="1"/>
          <p:nvPr/>
        </p:nvSpPr>
        <p:spPr>
          <a:xfrm>
            <a:off x="10046863" y="3846652"/>
            <a:ext cx="209745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 &amp; Tactics In Audience-Based TV Buying</a:t>
            </a:r>
            <a:endParaRPr kumimoji="0" lang="en-US" sz="9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sp>
        <p:nvSpPr>
          <p:cNvPr id="73" name="TextBox 72">
            <a:extLst>
              <a:ext uri="{FF2B5EF4-FFF2-40B4-BE49-F238E27FC236}">
                <a16:creationId xmlns:a16="http://schemas.microsoft.com/office/drawing/2014/main" id="{CAD11806-577D-48A1-A30C-D345576196DC}"/>
              </a:ext>
            </a:extLst>
          </p:cNvPr>
          <p:cNvSpPr txBox="1"/>
          <p:nvPr/>
        </p:nvSpPr>
        <p:spPr>
          <a:xfrm>
            <a:off x="3875484" y="1953090"/>
            <a:ext cx="444103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Existing VAB Content to Help Educate</a:t>
            </a:r>
          </a:p>
        </p:txBody>
      </p:sp>
      <p:sp>
        <p:nvSpPr>
          <p:cNvPr id="41" name="TextBox 40">
            <a:extLst>
              <a:ext uri="{FF2B5EF4-FFF2-40B4-BE49-F238E27FC236}">
                <a16:creationId xmlns:a16="http://schemas.microsoft.com/office/drawing/2014/main" id="{7FC5EB9F-EC38-4C5C-9006-199A6F050A25}"/>
              </a:ext>
            </a:extLst>
          </p:cNvPr>
          <p:cNvSpPr txBox="1"/>
          <p:nvPr/>
        </p:nvSpPr>
        <p:spPr>
          <a:xfrm>
            <a:off x="1023219" y="5623155"/>
            <a:ext cx="101207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And coming soon:</a:t>
            </a:r>
            <a:r>
              <a:rPr kumimoji="0" lang="en-US" sz="1600" b="1"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 directory of audience-based buying platforms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There are a host of ABB platforms available to you. This directory will help you get started.</a:t>
            </a:r>
          </a:p>
        </p:txBody>
      </p:sp>
      <p:sp>
        <p:nvSpPr>
          <p:cNvPr id="2" name="Rectangle 1">
            <a:extLst>
              <a:ext uri="{FF2B5EF4-FFF2-40B4-BE49-F238E27FC236}">
                <a16:creationId xmlns:a16="http://schemas.microsoft.com/office/drawing/2014/main" id="{DE4760C9-5A13-4112-A223-1BD58532BB70}"/>
              </a:ext>
            </a:extLst>
          </p:cNvPr>
          <p:cNvSpPr/>
          <p:nvPr/>
        </p:nvSpPr>
        <p:spPr>
          <a:xfrm>
            <a:off x="2509504" y="2402964"/>
            <a:ext cx="3675899" cy="306431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D13FF1D-33C5-4CD3-B085-631E54E3B69C}"/>
              </a:ext>
            </a:extLst>
          </p:cNvPr>
          <p:cNvSpPr txBox="1"/>
          <p:nvPr/>
        </p:nvSpPr>
        <p:spPr>
          <a:xfrm>
            <a:off x="2497300" y="4631238"/>
            <a:ext cx="37003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Learn why the industry is shifting to an audience-based TV approach</a:t>
            </a:r>
          </a:p>
        </p:txBody>
      </p:sp>
      <p:sp>
        <p:nvSpPr>
          <p:cNvPr id="31" name="TextBox 30">
            <a:extLst>
              <a:ext uri="{FF2B5EF4-FFF2-40B4-BE49-F238E27FC236}">
                <a16:creationId xmlns:a16="http://schemas.microsoft.com/office/drawing/2014/main" id="{A9A8B752-F4CC-46D2-8D1B-4DCCD9047FC8}"/>
              </a:ext>
            </a:extLst>
          </p:cNvPr>
          <p:cNvSpPr txBox="1"/>
          <p:nvPr/>
        </p:nvSpPr>
        <p:spPr>
          <a:xfrm>
            <a:off x="3502888" y="2440615"/>
            <a:ext cx="16891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‘Why?’</a:t>
            </a:r>
          </a:p>
        </p:txBody>
      </p:sp>
      <p:cxnSp>
        <p:nvCxnSpPr>
          <p:cNvPr id="5" name="Straight Connector 4">
            <a:extLst>
              <a:ext uri="{FF2B5EF4-FFF2-40B4-BE49-F238E27FC236}">
                <a16:creationId xmlns:a16="http://schemas.microsoft.com/office/drawing/2014/main" id="{830685D7-E25B-4C06-B844-44E229AA0320}"/>
              </a:ext>
            </a:extLst>
          </p:cNvPr>
          <p:cNvCxnSpPr>
            <a:cxnSpLocks/>
          </p:cNvCxnSpPr>
          <p:nvPr/>
        </p:nvCxnSpPr>
        <p:spPr>
          <a:xfrm>
            <a:off x="2611300" y="4514825"/>
            <a:ext cx="3472307" cy="0"/>
          </a:xfrm>
          <a:prstGeom prst="line">
            <a:avLst/>
          </a:prstGeom>
          <a:ln>
            <a:solidFill>
              <a:srgbClr val="1B1464"/>
            </a:solidFill>
          </a:ln>
          <a:effectLst/>
        </p:spPr>
        <p:style>
          <a:lnRef idx="1">
            <a:schemeClr val="accent1"/>
          </a:lnRef>
          <a:fillRef idx="0">
            <a:schemeClr val="accent1"/>
          </a:fillRef>
          <a:effectRef idx="0">
            <a:schemeClr val="accent1"/>
          </a:effectRef>
          <a:fontRef idx="minor">
            <a:schemeClr val="tx1"/>
          </a:fontRef>
        </p:style>
      </p:cxnSp>
      <p:sp>
        <p:nvSpPr>
          <p:cNvPr id="28" name="TextBox 27">
            <a:hlinkClick r:id="rId8"/>
            <a:extLst>
              <a:ext uri="{FF2B5EF4-FFF2-40B4-BE49-F238E27FC236}">
                <a16:creationId xmlns:a16="http://schemas.microsoft.com/office/drawing/2014/main" id="{88C60A65-1F9F-46A8-A526-46AEB8A9D035}"/>
              </a:ext>
            </a:extLst>
          </p:cNvPr>
          <p:cNvSpPr txBox="1"/>
          <p:nvPr/>
        </p:nvSpPr>
        <p:spPr>
          <a:xfrm>
            <a:off x="4314230" y="3914661"/>
            <a:ext cx="189201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Delayed Adulthood</a:t>
            </a:r>
            <a:endParaRPr kumimoji="0" lang="en-US" sz="9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Younger &amp; Older Generations Are Achieving ‘Life Milestones’ at Their Own Pace</a:t>
            </a:r>
          </a:p>
        </p:txBody>
      </p:sp>
      <p:pic>
        <p:nvPicPr>
          <p:cNvPr id="29" name="Picture 28" descr="A group of birds flying in the sky&#10;&#10;Description automatically generated with medium confidence">
            <a:hlinkClick r:id="rId8"/>
            <a:extLst>
              <a:ext uri="{FF2B5EF4-FFF2-40B4-BE49-F238E27FC236}">
                <a16:creationId xmlns:a16="http://schemas.microsoft.com/office/drawing/2014/main" id="{904C5BB1-4BA1-4491-AAF3-6125A08F6B92}"/>
              </a:ext>
            </a:extLst>
          </p:cNvPr>
          <p:cNvPicPr/>
          <p:nvPr/>
        </p:nvPicPr>
        <p:blipFill>
          <a:blip r:embed="rId9" cstate="screen">
            <a:extLst>
              <a:ext uri="{28A0092B-C50C-407E-A947-70E740481C1C}">
                <a14:useLocalDpi xmlns:a14="http://schemas.microsoft.com/office/drawing/2010/main"/>
              </a:ext>
            </a:extLst>
          </a:blip>
          <a:stretch>
            <a:fillRect/>
          </a:stretch>
        </p:blipFill>
        <p:spPr>
          <a:xfrm>
            <a:off x="2644745" y="2954550"/>
            <a:ext cx="1566671" cy="901368"/>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45" name="Picture 44">
            <a:hlinkClick r:id="rId11"/>
            <a:extLst>
              <a:ext uri="{FF2B5EF4-FFF2-40B4-BE49-F238E27FC236}">
                <a16:creationId xmlns:a16="http://schemas.microsoft.com/office/drawing/2014/main" id="{C3D31863-9581-449F-8F94-1DAA56CD8BB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66454" y="2954550"/>
            <a:ext cx="1587571" cy="904481"/>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a:solidFill>
              <a:srgbClr val="1B1464"/>
            </a:solidFill>
          </a:ln>
        </p:spPr>
      </p:pic>
      <p:sp>
        <p:nvSpPr>
          <p:cNvPr id="46" name="TextBox 45">
            <a:hlinkClick r:id="rId8"/>
            <a:extLst>
              <a:ext uri="{FF2B5EF4-FFF2-40B4-BE49-F238E27FC236}">
                <a16:creationId xmlns:a16="http://schemas.microsoft.com/office/drawing/2014/main" id="{B8C0CAC9-40F2-4D1A-86C1-DA15DCE6D102}"/>
              </a:ext>
            </a:extLst>
          </p:cNvPr>
          <p:cNvSpPr txBox="1"/>
          <p:nvPr/>
        </p:nvSpPr>
        <p:spPr>
          <a:xfrm>
            <a:off x="2488658" y="3914661"/>
            <a:ext cx="1892019"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Audience Migration in Context</a:t>
            </a:r>
            <a:endParaRPr kumimoji="0" lang="en-US" sz="9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Leveraging Population Shifts To Unlock $4 Trillion in Buying Power</a:t>
            </a:r>
          </a:p>
        </p:txBody>
      </p:sp>
      <p:pic>
        <p:nvPicPr>
          <p:cNvPr id="49" name="Picture 48">
            <a:extLst>
              <a:ext uri="{FF2B5EF4-FFF2-40B4-BE49-F238E27FC236}">
                <a16:creationId xmlns:a16="http://schemas.microsoft.com/office/drawing/2014/main" id="{0820182B-F2FD-4524-931F-7A30ADEB4AD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7" name="Slide Number Placeholder 5">
            <a:extLst>
              <a:ext uri="{FF2B5EF4-FFF2-40B4-BE49-F238E27FC236}">
                <a16:creationId xmlns:a16="http://schemas.microsoft.com/office/drawing/2014/main" id="{BDF4E0CD-814D-4605-A88A-641E3CBF6DB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0" name="Rectangle 59">
            <a:extLst>
              <a:ext uri="{FF2B5EF4-FFF2-40B4-BE49-F238E27FC236}">
                <a16:creationId xmlns:a16="http://schemas.microsoft.com/office/drawing/2014/main" id="{6B64CCD3-B568-43CE-B4BA-6B22D88727B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8" name="Rectangle 67">
            <a:extLst>
              <a:ext uri="{FF2B5EF4-FFF2-40B4-BE49-F238E27FC236}">
                <a16:creationId xmlns:a16="http://schemas.microsoft.com/office/drawing/2014/main" id="{28B03598-E7EE-4434-AAAF-35C11C28680F}"/>
              </a:ext>
            </a:extLst>
          </p:cNvPr>
          <p:cNvSpPr/>
          <p:nvPr/>
        </p:nvSpPr>
        <p:spPr>
          <a:xfrm>
            <a:off x="0" y="0"/>
            <a:ext cx="5176590" cy="29792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a:t>
            </a:r>
            <a:r>
              <a:rPr kumimoji="0" lang="en-US" sz="14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rPr>
              <a:t> I</a:t>
            </a: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Develop and prioritize formal training and education</a:t>
            </a:r>
          </a:p>
        </p:txBody>
      </p:sp>
      <p:grpSp>
        <p:nvGrpSpPr>
          <p:cNvPr id="95" name="Group 94">
            <a:extLst>
              <a:ext uri="{FF2B5EF4-FFF2-40B4-BE49-F238E27FC236}">
                <a16:creationId xmlns:a16="http://schemas.microsoft.com/office/drawing/2014/main" id="{168E627A-660D-428A-9DD9-413339EBAB02}"/>
              </a:ext>
            </a:extLst>
          </p:cNvPr>
          <p:cNvGrpSpPr/>
          <p:nvPr/>
        </p:nvGrpSpPr>
        <p:grpSpPr>
          <a:xfrm>
            <a:off x="6399306" y="2919603"/>
            <a:ext cx="1587570" cy="1542540"/>
            <a:chOff x="5487559" y="3140187"/>
            <a:chExt cx="1587570" cy="1542540"/>
          </a:xfrm>
        </p:grpSpPr>
        <p:pic>
          <p:nvPicPr>
            <p:cNvPr id="96" name="Picture 95">
              <a:hlinkClick r:id="rId14"/>
              <a:extLst>
                <a:ext uri="{FF2B5EF4-FFF2-40B4-BE49-F238E27FC236}">
                  <a16:creationId xmlns:a16="http://schemas.microsoft.com/office/drawing/2014/main" id="{E9714255-99E0-41D4-887A-A160EABCAC7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487559" y="3140187"/>
              <a:ext cx="1587570" cy="899388"/>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sp>
          <p:nvSpPr>
            <p:cNvPr id="97" name="TextBox 96">
              <a:hlinkClick r:id="rId14"/>
              <a:extLst>
                <a:ext uri="{FF2B5EF4-FFF2-40B4-BE49-F238E27FC236}">
                  <a16:creationId xmlns:a16="http://schemas.microsoft.com/office/drawing/2014/main" id="{AD6561C4-81A2-4989-97FD-F040CE56836E}"/>
                </a:ext>
              </a:extLst>
            </p:cNvPr>
            <p:cNvSpPr txBox="1"/>
            <p:nvPr/>
          </p:nvSpPr>
          <p:spPr>
            <a:xfrm>
              <a:off x="5537791" y="4105492"/>
              <a:ext cx="1487107" cy="577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VAB Top 10</a:t>
              </a:r>
              <a:endParaRPr kumimoji="0" lang="en-US" sz="9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Top-Line View of How the Industry is Adopting Audience-Based Buying</a:t>
              </a:r>
            </a:p>
          </p:txBody>
        </p:sp>
      </p:grpSp>
      <p:grpSp>
        <p:nvGrpSpPr>
          <p:cNvPr id="98" name="Group 97">
            <a:extLst>
              <a:ext uri="{FF2B5EF4-FFF2-40B4-BE49-F238E27FC236}">
                <a16:creationId xmlns:a16="http://schemas.microsoft.com/office/drawing/2014/main" id="{BB36700A-63F4-4D25-9547-293493FD78C8}"/>
              </a:ext>
            </a:extLst>
          </p:cNvPr>
          <p:cNvGrpSpPr/>
          <p:nvPr/>
        </p:nvGrpSpPr>
        <p:grpSpPr>
          <a:xfrm>
            <a:off x="8127507" y="2928738"/>
            <a:ext cx="1704511" cy="1533405"/>
            <a:chOff x="8108653" y="2928738"/>
            <a:chExt cx="1704511" cy="1533405"/>
          </a:xfrm>
        </p:grpSpPr>
        <p:pic>
          <p:nvPicPr>
            <p:cNvPr id="99" name="Picture 98">
              <a:hlinkClick r:id="rId16"/>
              <a:extLst>
                <a:ext uri="{FF2B5EF4-FFF2-40B4-BE49-F238E27FC236}">
                  <a16:creationId xmlns:a16="http://schemas.microsoft.com/office/drawing/2014/main" id="{E5B5C81A-1789-47F5-AEC4-85989B56FB00}"/>
                </a:ext>
              </a:extLst>
            </p:cNvPr>
            <p:cNvPicPr>
              <a:picLocks noChangeAspect="1"/>
            </p:cNvPicPr>
            <p:nvPr/>
          </p:nvPicPr>
          <p:blipFill>
            <a:blip r:embed="rId17"/>
            <a:stretch>
              <a:fillRect/>
            </a:stretch>
          </p:blipFill>
          <p:spPr>
            <a:xfrm>
              <a:off x="8167123" y="2928738"/>
              <a:ext cx="1587570" cy="877246"/>
            </a:xfrm>
            <a:prstGeom prst="rect">
              <a:avLst/>
            </a:prstGeom>
            <a:ln>
              <a:solidFill>
                <a:srgbClr val="1B1464"/>
              </a:solidFill>
            </a:ln>
          </p:spPr>
        </p:pic>
        <p:sp>
          <p:nvSpPr>
            <p:cNvPr id="100" name="TextBox 99">
              <a:hlinkClick r:id="rId16"/>
              <a:extLst>
                <a:ext uri="{FF2B5EF4-FFF2-40B4-BE49-F238E27FC236}">
                  <a16:creationId xmlns:a16="http://schemas.microsoft.com/office/drawing/2014/main" id="{0910CC6C-E2B5-4773-959E-AD9699C60616}"/>
                </a:ext>
              </a:extLst>
            </p:cNvPr>
            <p:cNvSpPr txBox="1"/>
            <p:nvPr/>
          </p:nvSpPr>
          <p:spPr>
            <a:xfrm>
              <a:off x="8108653" y="3884908"/>
              <a:ext cx="1704511" cy="577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 Insider’s 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agencies and brand marketers are shifting to audience-based TV buying</a:t>
              </a:r>
            </a:p>
          </p:txBody>
        </p:sp>
      </p:grpSp>
    </p:spTree>
    <p:extLst>
      <p:ext uri="{BB962C8B-B14F-4D97-AF65-F5344CB8AC3E}">
        <p14:creationId xmlns:p14="http://schemas.microsoft.com/office/powerpoint/2010/main" val="1594350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F4970D-817C-4572-8E68-61A47F394E9C}"/>
              </a:ext>
            </a:extLst>
          </p:cNvPr>
          <p:cNvSpPr/>
          <p:nvPr/>
        </p:nvSpPr>
        <p:spPr>
          <a:xfrm>
            <a:off x="1122590" y="2814112"/>
            <a:ext cx="9946821" cy="2961655"/>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0" name="TextBox 49">
            <a:extLst>
              <a:ext uri="{FF2B5EF4-FFF2-40B4-BE49-F238E27FC236}">
                <a16:creationId xmlns:a16="http://schemas.microsoft.com/office/drawing/2014/main" id="{22BDA56E-6AAC-4402-B8FE-A2B1AB433851}"/>
              </a:ext>
            </a:extLst>
          </p:cNvPr>
          <p:cNvSpPr txBox="1"/>
          <p:nvPr/>
        </p:nvSpPr>
        <p:spPr>
          <a:xfrm>
            <a:off x="1661755" y="3294070"/>
            <a:ext cx="8900786"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1B1464"/>
                </a:solidFill>
                <a:latin typeface="Helvetica" panose="020B0403020202020204" pitchFamily="34" charset="0"/>
              </a:rPr>
              <a:t>Many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marketers face a lack of institutional / organizational prioritization of audience-based TV buying and need internal experts to help implement this approach. Shifting the mentality from efficiency (CPM) to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effectiveness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(ROI / business outcomes)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can ensure a truer measure of brand success. By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testing and learning</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marketers have a better chance at tapping into the ROI capabilities of audience-based buying.</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00BFF2"/>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FFE600"/>
                </a:solidFill>
                <a:latin typeface="Helvetica" pitchFamily="2" charset="0"/>
              </a:rPr>
              <a:t>2</a:t>
            </a:r>
            <a:endParaRPr kumimoji="0" lang="en-US" sz="3200" b="0" i="0" u="none" strike="noStrike" kern="1200" cap="none" spc="0" normalizeH="0" baseline="0" noProof="0">
              <a:ln>
                <a:noFill/>
              </a:ln>
              <a:solidFill>
                <a:srgbClr val="FFE600"/>
              </a:solidFill>
              <a:effectLst/>
              <a:uLnTx/>
              <a:uFillTx/>
              <a:latin typeface="Helvetica" pitchFamily="2" charset="0"/>
              <a:ea typeface="+mn-ea"/>
              <a:cs typeface="+mn-cs"/>
            </a:endParaRPr>
          </a:p>
        </p:txBody>
      </p:sp>
      <p:sp>
        <p:nvSpPr>
          <p:cNvPr id="53" name="Rectangle 52">
            <a:extLst>
              <a:ext uri="{FF2B5EF4-FFF2-40B4-BE49-F238E27FC236}">
                <a16:creationId xmlns:a16="http://schemas.microsoft.com/office/drawing/2014/main" id="{1F938543-C4D7-4CC5-AF8F-1725D6700112}"/>
              </a:ext>
            </a:extLst>
          </p:cNvPr>
          <p:cNvSpPr/>
          <p:nvPr/>
        </p:nvSpPr>
        <p:spPr>
          <a:xfrm>
            <a:off x="1500401" y="1668656"/>
            <a:ext cx="885894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8F8F8"/>
                </a:solidFill>
                <a:effectLst/>
                <a:uLnTx/>
                <a:uFillTx/>
                <a:latin typeface="Helvetica" pitchFamily="2" charset="0"/>
                <a:ea typeface="+mn-ea"/>
                <a:cs typeface="+mn-cs"/>
              </a:rPr>
              <a:t>Prioritize outcomes - not media delivery - as the definition of success</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1502858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67B00032-3BC7-4A35-831A-E65AA4D6BA87}"/>
              </a:ext>
            </a:extLst>
          </p:cNvPr>
          <p:cNvSpPr txBox="1"/>
          <p:nvPr/>
        </p:nvSpPr>
        <p:spPr>
          <a:xfrm>
            <a:off x="233131" y="469154"/>
            <a:ext cx="11588081" cy="129266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effectLst/>
                <a:uLnTx/>
                <a:uFillTx/>
                <a:latin typeface="Helvetica" panose="020B0604020202020204" pitchFamily="34" charset="0"/>
                <a:ea typeface="+mn-ea"/>
                <a:cs typeface="Helvetica" panose="020B0604020202020204" pitchFamily="34" charset="0"/>
              </a:rPr>
              <a:t>Inspire your organization to fully embrace audience-based buying implementation by prioritizing outcomes over traditional media metrics to determine the success of a campaign</a:t>
            </a:r>
          </a:p>
        </p:txBody>
      </p:sp>
      <p:sp>
        <p:nvSpPr>
          <p:cNvPr id="54" name="TextBox 53">
            <a:extLst>
              <a:ext uri="{FF2B5EF4-FFF2-40B4-BE49-F238E27FC236}">
                <a16:creationId xmlns:a16="http://schemas.microsoft.com/office/drawing/2014/main" id="{5762A9F4-99B2-40BD-A821-9B989F25E48A}"/>
              </a:ext>
            </a:extLst>
          </p:cNvPr>
          <p:cNvSpPr txBox="1"/>
          <p:nvPr/>
        </p:nvSpPr>
        <p:spPr>
          <a:xfrm>
            <a:off x="546751" y="6253703"/>
            <a:ext cx="114939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Q165. Which of these audience-based buying topics related to TV advertising would you like to learn more about?</a:t>
            </a:r>
          </a:p>
        </p:txBody>
      </p:sp>
      <p:sp>
        <p:nvSpPr>
          <p:cNvPr id="31" name="Rectangle 30">
            <a:extLst>
              <a:ext uri="{FF2B5EF4-FFF2-40B4-BE49-F238E27FC236}">
                <a16:creationId xmlns:a16="http://schemas.microsoft.com/office/drawing/2014/main" id="{EE84BB95-415A-45F6-9111-AB932E13914C}"/>
              </a:ext>
            </a:extLst>
          </p:cNvPr>
          <p:cNvSpPr/>
          <p:nvPr/>
        </p:nvSpPr>
        <p:spPr>
          <a:xfrm>
            <a:off x="266386" y="2225277"/>
            <a:ext cx="5638799" cy="135925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9782519-A786-4B73-87F8-66D1CC341728}"/>
              </a:ext>
            </a:extLst>
          </p:cNvPr>
          <p:cNvGrpSpPr/>
          <p:nvPr/>
        </p:nvGrpSpPr>
        <p:grpSpPr>
          <a:xfrm>
            <a:off x="1251409" y="4884971"/>
            <a:ext cx="3668753" cy="646331"/>
            <a:chOff x="1395846" y="4802421"/>
            <a:chExt cx="3668753" cy="646331"/>
          </a:xfrm>
        </p:grpSpPr>
        <p:grpSp>
          <p:nvGrpSpPr>
            <p:cNvPr id="2" name="Group 1">
              <a:extLst>
                <a:ext uri="{FF2B5EF4-FFF2-40B4-BE49-F238E27FC236}">
                  <a16:creationId xmlns:a16="http://schemas.microsoft.com/office/drawing/2014/main" id="{180276EA-B720-4361-8E2A-201700CA28D0}"/>
                </a:ext>
              </a:extLst>
            </p:cNvPr>
            <p:cNvGrpSpPr/>
            <p:nvPr/>
          </p:nvGrpSpPr>
          <p:grpSpPr>
            <a:xfrm>
              <a:off x="1395846" y="4802421"/>
              <a:ext cx="1459937" cy="646331"/>
              <a:chOff x="1395846" y="4802421"/>
              <a:chExt cx="1459937" cy="646331"/>
            </a:xfrm>
          </p:grpSpPr>
          <p:sp>
            <p:nvSpPr>
              <p:cNvPr id="38" name="Rectangle: Rounded Corners 37">
                <a:extLst>
                  <a:ext uri="{FF2B5EF4-FFF2-40B4-BE49-F238E27FC236}">
                    <a16:creationId xmlns:a16="http://schemas.microsoft.com/office/drawing/2014/main" id="{A704F54E-E8D3-4E7C-96E7-13F09187C734}"/>
                  </a:ext>
                </a:extLst>
              </p:cNvPr>
              <p:cNvSpPr/>
              <p:nvPr/>
            </p:nvSpPr>
            <p:spPr>
              <a:xfrm>
                <a:off x="1395846" y="4833402"/>
                <a:ext cx="1459937" cy="584368"/>
              </a:xfrm>
              <a:prstGeom prst="roundRect">
                <a:avLst/>
              </a:prstGeom>
              <a:solidFill>
                <a:srgbClr val="E2E8F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9B3D7023-5BAB-4184-B689-C6BB349885E0}"/>
                  </a:ext>
                </a:extLst>
              </p:cNvPr>
              <p:cNvSpPr/>
              <p:nvPr/>
            </p:nvSpPr>
            <p:spPr>
              <a:xfrm>
                <a:off x="1571815" y="4802421"/>
                <a:ext cx="1107997"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34%</a:t>
                </a:r>
              </a:p>
            </p:txBody>
          </p:sp>
        </p:grpSp>
        <p:grpSp>
          <p:nvGrpSpPr>
            <p:cNvPr id="3" name="Group 2">
              <a:extLst>
                <a:ext uri="{FF2B5EF4-FFF2-40B4-BE49-F238E27FC236}">
                  <a16:creationId xmlns:a16="http://schemas.microsoft.com/office/drawing/2014/main" id="{D37074A9-B089-45B7-9549-E9B3E3C10BAE}"/>
                </a:ext>
              </a:extLst>
            </p:cNvPr>
            <p:cNvGrpSpPr/>
            <p:nvPr/>
          </p:nvGrpSpPr>
          <p:grpSpPr>
            <a:xfrm>
              <a:off x="3604662" y="4802421"/>
              <a:ext cx="1459937" cy="646331"/>
              <a:chOff x="3604662" y="4802421"/>
              <a:chExt cx="1459937" cy="646331"/>
            </a:xfrm>
          </p:grpSpPr>
          <p:sp>
            <p:nvSpPr>
              <p:cNvPr id="40" name="Rectangle: Rounded Corners 39">
                <a:extLst>
                  <a:ext uri="{FF2B5EF4-FFF2-40B4-BE49-F238E27FC236}">
                    <a16:creationId xmlns:a16="http://schemas.microsoft.com/office/drawing/2014/main" id="{58D006D3-8CEF-4D3B-B78C-65C41E4C2328}"/>
                  </a:ext>
                </a:extLst>
              </p:cNvPr>
              <p:cNvSpPr/>
              <p:nvPr/>
            </p:nvSpPr>
            <p:spPr>
              <a:xfrm>
                <a:off x="3604662" y="4833402"/>
                <a:ext cx="1459937" cy="584368"/>
              </a:xfrm>
              <a:prstGeom prst="roundRect">
                <a:avLst/>
              </a:prstGeom>
              <a:solidFill>
                <a:srgbClr val="E2E8F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99F71409-8333-48C2-BA69-CC02A63DB8CD}"/>
                  </a:ext>
                </a:extLst>
              </p:cNvPr>
              <p:cNvSpPr/>
              <p:nvPr/>
            </p:nvSpPr>
            <p:spPr>
              <a:xfrm>
                <a:off x="3780631" y="4802421"/>
                <a:ext cx="1107997"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36</a:t>
                </a:r>
                <a:r>
                  <a:rPr kumimoji="0" lang="en-US" sz="36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grpSp>
      </p:grpSp>
      <p:sp>
        <p:nvSpPr>
          <p:cNvPr id="23" name="TextBox 22">
            <a:extLst>
              <a:ext uri="{FF2B5EF4-FFF2-40B4-BE49-F238E27FC236}">
                <a16:creationId xmlns:a16="http://schemas.microsoft.com/office/drawing/2014/main" id="{A34E7EFE-8D8A-4306-B1B4-8FD1A3E62AA1}"/>
              </a:ext>
            </a:extLst>
          </p:cNvPr>
          <p:cNvSpPr txBox="1"/>
          <p:nvPr/>
        </p:nvSpPr>
        <p:spPr>
          <a:xfrm>
            <a:off x="473556" y="2291868"/>
            <a:ext cx="5224459" cy="1292662"/>
          </a:xfrm>
          <a:prstGeom prst="rect">
            <a:avLst/>
          </a:prstGeom>
          <a:noFill/>
        </p:spPr>
        <p:txBody>
          <a:bodyPr wrap="square">
            <a:spAutoFit/>
          </a:bodyPr>
          <a:lstStyle/>
          <a:p>
            <a:pPr algn="ctr"/>
            <a:r>
              <a:rPr lang="en-US" sz="1400" b="1">
                <a:solidFill>
                  <a:srgbClr val="1B1464"/>
                </a:solidFill>
                <a:latin typeface="Helvetica" panose="020B0403020202020204" pitchFamily="34" charset="0"/>
              </a:rPr>
              <a:t>As an industry, rethink agency and marketer incentives / rewards </a:t>
            </a:r>
          </a:p>
          <a:p>
            <a:pPr algn="ctr"/>
            <a:endParaRPr lang="en-US" sz="800">
              <a:solidFill>
                <a:srgbClr val="1B1464"/>
              </a:solidFill>
              <a:latin typeface="Helvetica" panose="020B0403020202020204" pitchFamily="34" charset="0"/>
            </a:endParaRPr>
          </a:p>
          <a:p>
            <a:pPr algn="ctr"/>
            <a:r>
              <a:rPr lang="en-US" sz="1400">
                <a:solidFill>
                  <a:srgbClr val="1B1464"/>
                </a:solidFill>
                <a:latin typeface="Helvetica" panose="020B0403020202020204" pitchFamily="34" charset="0"/>
              </a:rPr>
              <a:t>Shift mentality from efficiency (CPM) to effectiveness (ROI/business outcomes). This makes innovation possible and is a truer measure of brand success.</a:t>
            </a:r>
          </a:p>
        </p:txBody>
      </p:sp>
      <p:sp>
        <p:nvSpPr>
          <p:cNvPr id="30" name="Rectangle 29">
            <a:extLst>
              <a:ext uri="{FF2B5EF4-FFF2-40B4-BE49-F238E27FC236}">
                <a16:creationId xmlns:a16="http://schemas.microsoft.com/office/drawing/2014/main" id="{235A5FDC-9C39-47E1-92F8-5C243C8591FC}"/>
              </a:ext>
            </a:extLst>
          </p:cNvPr>
          <p:cNvSpPr/>
          <p:nvPr/>
        </p:nvSpPr>
        <p:spPr>
          <a:xfrm>
            <a:off x="6286815" y="2225277"/>
            <a:ext cx="5638799" cy="135925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09295E0-F433-4FEB-9522-0B5FEDC14009}"/>
              </a:ext>
            </a:extLst>
          </p:cNvPr>
          <p:cNvGrpSpPr/>
          <p:nvPr/>
        </p:nvGrpSpPr>
        <p:grpSpPr>
          <a:xfrm>
            <a:off x="7271838" y="4884971"/>
            <a:ext cx="3668753" cy="646331"/>
            <a:chOff x="7278738" y="4802421"/>
            <a:chExt cx="3668753" cy="646331"/>
          </a:xfrm>
        </p:grpSpPr>
        <p:grpSp>
          <p:nvGrpSpPr>
            <p:cNvPr id="4" name="Group 3">
              <a:extLst>
                <a:ext uri="{FF2B5EF4-FFF2-40B4-BE49-F238E27FC236}">
                  <a16:creationId xmlns:a16="http://schemas.microsoft.com/office/drawing/2014/main" id="{893F73FB-D7B6-4981-A993-5E9B8119C7A8}"/>
                </a:ext>
              </a:extLst>
            </p:cNvPr>
            <p:cNvGrpSpPr/>
            <p:nvPr/>
          </p:nvGrpSpPr>
          <p:grpSpPr>
            <a:xfrm>
              <a:off x="7278738" y="4802421"/>
              <a:ext cx="1459937" cy="646331"/>
              <a:chOff x="7278738" y="4802421"/>
              <a:chExt cx="1459937" cy="646331"/>
            </a:xfrm>
          </p:grpSpPr>
          <p:sp>
            <p:nvSpPr>
              <p:cNvPr id="32" name="Rectangle: Rounded Corners 31">
                <a:extLst>
                  <a:ext uri="{FF2B5EF4-FFF2-40B4-BE49-F238E27FC236}">
                    <a16:creationId xmlns:a16="http://schemas.microsoft.com/office/drawing/2014/main" id="{37B3518B-CA65-43BA-BFA4-A23252CC9437}"/>
                  </a:ext>
                </a:extLst>
              </p:cNvPr>
              <p:cNvSpPr/>
              <p:nvPr/>
            </p:nvSpPr>
            <p:spPr>
              <a:xfrm>
                <a:off x="7278738" y="4833402"/>
                <a:ext cx="1459937" cy="584368"/>
              </a:xfrm>
              <a:prstGeom prst="roundRect">
                <a:avLst/>
              </a:prstGeom>
              <a:solidFill>
                <a:srgbClr val="E2E8F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FA6F530-1C71-4EF4-93A8-B991F6C09FF8}"/>
                  </a:ext>
                </a:extLst>
              </p:cNvPr>
              <p:cNvSpPr/>
              <p:nvPr/>
            </p:nvSpPr>
            <p:spPr>
              <a:xfrm>
                <a:off x="7454707" y="4802421"/>
                <a:ext cx="1107997"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25</a:t>
                </a:r>
                <a:r>
                  <a:rPr kumimoji="0" lang="en-US" sz="36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grpSp>
        <p:grpSp>
          <p:nvGrpSpPr>
            <p:cNvPr id="5" name="Group 4">
              <a:extLst>
                <a:ext uri="{FF2B5EF4-FFF2-40B4-BE49-F238E27FC236}">
                  <a16:creationId xmlns:a16="http://schemas.microsoft.com/office/drawing/2014/main" id="{37AA003C-295B-4CD7-A6D7-96C32AEC7975}"/>
                </a:ext>
              </a:extLst>
            </p:cNvPr>
            <p:cNvGrpSpPr/>
            <p:nvPr/>
          </p:nvGrpSpPr>
          <p:grpSpPr>
            <a:xfrm>
              <a:off x="9487554" y="4802421"/>
              <a:ext cx="1459937" cy="646331"/>
              <a:chOff x="9487554" y="4802421"/>
              <a:chExt cx="1459937" cy="646331"/>
            </a:xfrm>
          </p:grpSpPr>
          <p:sp>
            <p:nvSpPr>
              <p:cNvPr id="34" name="Rectangle: Rounded Corners 33">
                <a:extLst>
                  <a:ext uri="{FF2B5EF4-FFF2-40B4-BE49-F238E27FC236}">
                    <a16:creationId xmlns:a16="http://schemas.microsoft.com/office/drawing/2014/main" id="{AA9BB1C9-E2AA-44B5-AF7A-3940FCFBF59B}"/>
                  </a:ext>
                </a:extLst>
              </p:cNvPr>
              <p:cNvSpPr/>
              <p:nvPr/>
            </p:nvSpPr>
            <p:spPr>
              <a:xfrm>
                <a:off x="9487554" y="4833402"/>
                <a:ext cx="1459937" cy="584368"/>
              </a:xfrm>
              <a:prstGeom prst="roundRect">
                <a:avLst/>
              </a:prstGeom>
              <a:solidFill>
                <a:srgbClr val="E2E8F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96412A0F-8833-4C00-BCCC-66CA552C50A9}"/>
                  </a:ext>
                </a:extLst>
              </p:cNvPr>
              <p:cNvSpPr/>
              <p:nvPr/>
            </p:nvSpPr>
            <p:spPr>
              <a:xfrm>
                <a:off x="9663523" y="4802421"/>
                <a:ext cx="1107997"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36</a:t>
                </a:r>
                <a:r>
                  <a:rPr kumimoji="0" lang="en-US" sz="36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grpSp>
      </p:grpSp>
      <p:sp>
        <p:nvSpPr>
          <p:cNvPr id="24" name="TextBox 23">
            <a:extLst>
              <a:ext uri="{FF2B5EF4-FFF2-40B4-BE49-F238E27FC236}">
                <a16:creationId xmlns:a16="http://schemas.microsoft.com/office/drawing/2014/main" id="{9AEBFCF0-CA58-4B9B-B931-8C746C161657}"/>
              </a:ext>
            </a:extLst>
          </p:cNvPr>
          <p:cNvSpPr txBox="1"/>
          <p:nvPr/>
        </p:nvSpPr>
        <p:spPr>
          <a:xfrm>
            <a:off x="6493985" y="2328202"/>
            <a:ext cx="5224459" cy="1077218"/>
          </a:xfrm>
          <a:prstGeom prst="rect">
            <a:avLst/>
          </a:prstGeom>
          <a:noFill/>
        </p:spPr>
        <p:txBody>
          <a:bodyPr wrap="square">
            <a:spAutoFit/>
          </a:bodyPr>
          <a:lstStyle/>
          <a:p>
            <a:pPr algn="ctr"/>
            <a:r>
              <a:rPr lang="en-US" sz="1400" b="1">
                <a:solidFill>
                  <a:srgbClr val="1B1464"/>
                </a:solidFill>
                <a:latin typeface="Helvetica" panose="020B0403020202020204" pitchFamily="34" charset="0"/>
              </a:rPr>
              <a:t>Test and Learn</a:t>
            </a:r>
          </a:p>
          <a:p>
            <a:pPr algn="ctr"/>
            <a:endParaRPr lang="en-US" sz="800">
              <a:solidFill>
                <a:srgbClr val="1B1464"/>
              </a:solidFill>
              <a:latin typeface="Helvetica" panose="020B0403020202020204" pitchFamily="34" charset="0"/>
            </a:endParaRPr>
          </a:p>
          <a:p>
            <a:pPr algn="ctr"/>
            <a:r>
              <a:rPr lang="en-US" sz="1400">
                <a:solidFill>
                  <a:srgbClr val="1B1464"/>
                </a:solidFill>
                <a:latin typeface="Helvetica" panose="020B0403020202020204" pitchFamily="34" charset="0"/>
              </a:rPr>
              <a:t>The most successful marketers are those who have embraced audience-based buying through a test-and-learn strategy.</a:t>
            </a:r>
          </a:p>
          <a:p>
            <a:pPr algn="ctr"/>
            <a:endParaRPr lang="en-US" sz="1400">
              <a:solidFill>
                <a:srgbClr val="1B1464"/>
              </a:solidFill>
              <a:latin typeface="Helvetica" panose="020B0403020202020204" pitchFamily="34" charset="0"/>
            </a:endParaRPr>
          </a:p>
        </p:txBody>
      </p:sp>
      <p:cxnSp>
        <p:nvCxnSpPr>
          <p:cNvPr id="51" name="Straight Connector 50">
            <a:extLst>
              <a:ext uri="{FF2B5EF4-FFF2-40B4-BE49-F238E27FC236}">
                <a16:creationId xmlns:a16="http://schemas.microsoft.com/office/drawing/2014/main" id="{567064E4-793D-437F-AFCF-B4E69581A6B2}"/>
              </a:ext>
            </a:extLst>
          </p:cNvPr>
          <p:cNvCxnSpPr>
            <a:cxnSpLocks/>
          </p:cNvCxnSpPr>
          <p:nvPr/>
        </p:nvCxnSpPr>
        <p:spPr>
          <a:xfrm flipH="1">
            <a:off x="6093804" y="4377086"/>
            <a:ext cx="7661" cy="1386189"/>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0A3BAF5-4BE2-47C7-AF98-D6DCE1198A29}"/>
              </a:ext>
            </a:extLst>
          </p:cNvPr>
          <p:cNvSpPr txBox="1"/>
          <p:nvPr/>
        </p:nvSpPr>
        <p:spPr>
          <a:xfrm>
            <a:off x="1298817" y="5526416"/>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srgbClr val="00BFF2"/>
                </a:solidFill>
                <a:latin typeface="Helvetica" panose="020B0403020202020204" pitchFamily="34" charset="0"/>
              </a:rPr>
              <a:t>Brand Marketers</a:t>
            </a:r>
            <a:endParaRPr kumimoji="0" lang="en-US" sz="1100" u="none" strike="noStrike" kern="0" cap="none" spc="0" normalizeH="0" baseline="0" noProof="0">
              <a:ln>
                <a:noFill/>
              </a:ln>
              <a:solidFill>
                <a:srgbClr val="00BFF2"/>
              </a:solidFill>
              <a:effectLst/>
              <a:uLnTx/>
              <a:uFillTx/>
              <a:latin typeface="Helvetica" panose="020B0403020202020204" pitchFamily="34" charset="0"/>
            </a:endParaRPr>
          </a:p>
        </p:txBody>
      </p:sp>
      <p:sp>
        <p:nvSpPr>
          <p:cNvPr id="56" name="TextBox 55">
            <a:extLst>
              <a:ext uri="{FF2B5EF4-FFF2-40B4-BE49-F238E27FC236}">
                <a16:creationId xmlns:a16="http://schemas.microsoft.com/office/drawing/2014/main" id="{9C09C90A-4CA8-4404-A317-F53FEAFB12F5}"/>
              </a:ext>
            </a:extLst>
          </p:cNvPr>
          <p:cNvSpPr txBox="1"/>
          <p:nvPr/>
        </p:nvSpPr>
        <p:spPr>
          <a:xfrm>
            <a:off x="3496834" y="5518558"/>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srgbClr val="ED3C8D"/>
                </a:solidFill>
                <a:latin typeface="Helvetica" panose="020B0403020202020204" pitchFamily="34" charset="0"/>
              </a:rPr>
              <a:t>Agency Pros</a:t>
            </a:r>
            <a:endParaRPr kumimoji="0" lang="en-US" sz="1100" u="none" strike="noStrike" kern="0" cap="none" spc="0" normalizeH="0" baseline="0" noProof="0">
              <a:ln>
                <a:noFill/>
              </a:ln>
              <a:solidFill>
                <a:srgbClr val="ED3C8D"/>
              </a:solidFill>
              <a:effectLst/>
              <a:uLnTx/>
              <a:uFillTx/>
              <a:latin typeface="Helvetica" panose="020B0403020202020204" pitchFamily="34" charset="0"/>
            </a:endParaRPr>
          </a:p>
        </p:txBody>
      </p:sp>
      <p:sp>
        <p:nvSpPr>
          <p:cNvPr id="57" name="TextBox 56">
            <a:extLst>
              <a:ext uri="{FF2B5EF4-FFF2-40B4-BE49-F238E27FC236}">
                <a16:creationId xmlns:a16="http://schemas.microsoft.com/office/drawing/2014/main" id="{4FD4C37A-BF8D-4AD2-A5C2-34426F6CCA8D}"/>
              </a:ext>
            </a:extLst>
          </p:cNvPr>
          <p:cNvSpPr txBox="1"/>
          <p:nvPr/>
        </p:nvSpPr>
        <p:spPr>
          <a:xfrm>
            <a:off x="7324112" y="5527985"/>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srgbClr val="00BFF2"/>
                </a:solidFill>
                <a:latin typeface="Helvetica" panose="020B0403020202020204" pitchFamily="34" charset="0"/>
              </a:rPr>
              <a:t>Brand Marketers</a:t>
            </a:r>
            <a:endParaRPr kumimoji="0" lang="en-US" sz="1100" u="none" strike="noStrike" kern="0" cap="none" spc="0" normalizeH="0" baseline="0" noProof="0">
              <a:ln>
                <a:noFill/>
              </a:ln>
              <a:solidFill>
                <a:srgbClr val="00BFF2"/>
              </a:solidFill>
              <a:effectLst/>
              <a:uLnTx/>
              <a:uFillTx/>
              <a:latin typeface="Helvetica" panose="020B0403020202020204" pitchFamily="34" charset="0"/>
            </a:endParaRPr>
          </a:p>
        </p:txBody>
      </p:sp>
      <p:sp>
        <p:nvSpPr>
          <p:cNvPr id="58" name="TextBox 57">
            <a:extLst>
              <a:ext uri="{FF2B5EF4-FFF2-40B4-BE49-F238E27FC236}">
                <a16:creationId xmlns:a16="http://schemas.microsoft.com/office/drawing/2014/main" id="{14B7BB20-5EA8-43B1-B56A-196E84FE2404}"/>
              </a:ext>
            </a:extLst>
          </p:cNvPr>
          <p:cNvSpPr txBox="1"/>
          <p:nvPr/>
        </p:nvSpPr>
        <p:spPr>
          <a:xfrm>
            <a:off x="9550410" y="5520127"/>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srgbClr val="ED3C8D"/>
                </a:solidFill>
                <a:latin typeface="Helvetica" panose="020B0403020202020204" pitchFamily="34" charset="0"/>
              </a:rPr>
              <a:t>Agency Pros</a:t>
            </a:r>
            <a:endParaRPr kumimoji="0" lang="en-US" sz="1100" u="none" strike="noStrike" kern="0" cap="none" spc="0" normalizeH="0" baseline="0" noProof="0">
              <a:ln>
                <a:noFill/>
              </a:ln>
              <a:solidFill>
                <a:srgbClr val="ED3C8D"/>
              </a:solidFill>
              <a:effectLst/>
              <a:uLnTx/>
              <a:uFillTx/>
              <a:latin typeface="Helvetica" panose="020B0403020202020204" pitchFamily="34" charset="0"/>
            </a:endParaRPr>
          </a:p>
        </p:txBody>
      </p:sp>
      <p:pic>
        <p:nvPicPr>
          <p:cNvPr id="59" name="Picture 58">
            <a:extLst>
              <a:ext uri="{FF2B5EF4-FFF2-40B4-BE49-F238E27FC236}">
                <a16:creationId xmlns:a16="http://schemas.microsoft.com/office/drawing/2014/main" id="{7747237E-9F80-479D-A509-87991D50F3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0" name="Slide Number Placeholder 5">
            <a:extLst>
              <a:ext uri="{FF2B5EF4-FFF2-40B4-BE49-F238E27FC236}">
                <a16:creationId xmlns:a16="http://schemas.microsoft.com/office/drawing/2014/main" id="{77E7C313-1BF9-4034-88A7-A0BBCEF854E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1" name="Rectangle 60">
            <a:extLst>
              <a:ext uri="{FF2B5EF4-FFF2-40B4-BE49-F238E27FC236}">
                <a16:creationId xmlns:a16="http://schemas.microsoft.com/office/drawing/2014/main" id="{9CB5CDB3-4A95-42D9-BCA9-A19BFB15A58D}"/>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6" name="TextBox 35">
            <a:extLst>
              <a:ext uri="{FF2B5EF4-FFF2-40B4-BE49-F238E27FC236}">
                <a16:creationId xmlns:a16="http://schemas.microsoft.com/office/drawing/2014/main" id="{23E336AB-1D6F-4B70-BCB0-47021D69D24E}"/>
              </a:ext>
            </a:extLst>
          </p:cNvPr>
          <p:cNvSpPr txBox="1"/>
          <p:nvPr/>
        </p:nvSpPr>
        <p:spPr>
          <a:xfrm>
            <a:off x="18406" y="3861727"/>
            <a:ext cx="12173594" cy="307777"/>
          </a:xfrm>
          <a:prstGeom prst="rect">
            <a:avLst/>
          </a:prstGeom>
          <a:noFill/>
        </p:spPr>
        <p:txBody>
          <a:bodyPr wrap="square">
            <a:spAutoFit/>
          </a:bodyPr>
          <a:lstStyle/>
          <a:p>
            <a:pPr algn="ctr">
              <a:defRPr sz="1400" b="0" i="1" u="none" strike="noStrike" kern="1200" spc="0" baseline="0">
                <a:solidFill>
                  <a:srgbClr val="1B1464"/>
                </a:solidFill>
                <a:latin typeface="Helvetica" panose="020B0403020202020204" pitchFamily="34" charset="0"/>
                <a:ea typeface="+mn-ea"/>
                <a:cs typeface="+mn-cs"/>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rPr>
              <a:t>% of respondents who would like to learn more about the following audience-based buying topics related to TV advertising</a:t>
            </a:r>
          </a:p>
        </p:txBody>
      </p:sp>
      <p:sp>
        <p:nvSpPr>
          <p:cNvPr id="43" name="TextBox 42">
            <a:extLst>
              <a:ext uri="{FF2B5EF4-FFF2-40B4-BE49-F238E27FC236}">
                <a16:creationId xmlns:a16="http://schemas.microsoft.com/office/drawing/2014/main" id="{4A4ABAF9-ED06-44D3-AB8D-91B7FD947C60}"/>
              </a:ext>
            </a:extLst>
          </p:cNvPr>
          <p:cNvSpPr txBox="1"/>
          <p:nvPr/>
        </p:nvSpPr>
        <p:spPr>
          <a:xfrm>
            <a:off x="616552" y="4254355"/>
            <a:ext cx="5054214" cy="276999"/>
          </a:xfrm>
          <a:prstGeom prst="rect">
            <a:avLst/>
          </a:prstGeom>
          <a:noFill/>
        </p:spPr>
        <p:txBody>
          <a:bodyPr wrap="square">
            <a:spAutoFit/>
          </a:bodyPr>
          <a:lstStyle/>
          <a:p>
            <a:pPr algn="ctr">
              <a:defRPr sz="1400" b="0" i="1" u="none" strike="noStrike" kern="1200" spc="0" baseline="0">
                <a:solidFill>
                  <a:srgbClr val="1B1464"/>
                </a:solidFill>
                <a:latin typeface="Helvetica" panose="020B0403020202020204" pitchFamily="34" charset="0"/>
                <a:ea typeface="+mn-ea"/>
                <a:cs typeface="+mn-cs"/>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rPr>
              <a:t>Effective measurement (best metrics to use)</a:t>
            </a:r>
          </a:p>
        </p:txBody>
      </p:sp>
      <p:sp>
        <p:nvSpPr>
          <p:cNvPr id="45" name="TextBox 44">
            <a:extLst>
              <a:ext uri="{FF2B5EF4-FFF2-40B4-BE49-F238E27FC236}">
                <a16:creationId xmlns:a16="http://schemas.microsoft.com/office/drawing/2014/main" id="{C19A5844-B0B3-4B4B-BE66-DA08887E0528}"/>
              </a:ext>
            </a:extLst>
          </p:cNvPr>
          <p:cNvSpPr txBox="1"/>
          <p:nvPr/>
        </p:nvSpPr>
        <p:spPr>
          <a:xfrm>
            <a:off x="6099831" y="4254355"/>
            <a:ext cx="6084508" cy="461665"/>
          </a:xfrm>
          <a:prstGeom prst="rect">
            <a:avLst/>
          </a:prstGeom>
          <a:noFill/>
        </p:spPr>
        <p:txBody>
          <a:bodyPr wrap="square">
            <a:spAutoFit/>
          </a:bodyPr>
          <a:lstStyle/>
          <a:p>
            <a:pPr algn="ctr">
              <a:defRPr sz="1400" b="0" i="1" u="none" strike="noStrike" kern="1200" spc="0" baseline="0">
                <a:solidFill>
                  <a:srgbClr val="1B1464"/>
                </a:solidFill>
                <a:latin typeface="Helvetica" panose="020B0403020202020204" pitchFamily="34" charset="0"/>
                <a:ea typeface="+mn-ea"/>
                <a:cs typeface="+mn-cs"/>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rPr>
              <a:t>Availability of test and learn programs that allow advertisers </a:t>
            </a:r>
          </a:p>
          <a:p>
            <a:pPr algn="ctr">
              <a:defRPr sz="1400" b="0" i="1" u="none" strike="noStrike" kern="1200" spc="0" baseline="0">
                <a:solidFill>
                  <a:srgbClr val="1B1464"/>
                </a:solidFill>
                <a:latin typeface="Helvetica" panose="020B0403020202020204" pitchFamily="34" charset="0"/>
                <a:ea typeface="+mn-ea"/>
                <a:cs typeface="+mn-cs"/>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rPr>
              <a:t>to test audience-based buying</a:t>
            </a:r>
          </a:p>
        </p:txBody>
      </p:sp>
      <p:cxnSp>
        <p:nvCxnSpPr>
          <p:cNvPr id="46" name="Straight Connector 45">
            <a:extLst>
              <a:ext uri="{FF2B5EF4-FFF2-40B4-BE49-F238E27FC236}">
                <a16:creationId xmlns:a16="http://schemas.microsoft.com/office/drawing/2014/main" id="{C632124F-777E-4875-AA1B-D5F5E01D8E82}"/>
              </a:ext>
            </a:extLst>
          </p:cNvPr>
          <p:cNvCxnSpPr>
            <a:cxnSpLocks/>
          </p:cNvCxnSpPr>
          <p:nvPr/>
        </p:nvCxnSpPr>
        <p:spPr>
          <a:xfrm flipH="1">
            <a:off x="6092170" y="2227970"/>
            <a:ext cx="7661" cy="1386189"/>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A5A86EF-D4F1-4E77-ACE2-4AF2F77523F4}"/>
              </a:ext>
            </a:extLst>
          </p:cNvPr>
          <p:cNvSpPr/>
          <p:nvPr/>
        </p:nvSpPr>
        <p:spPr>
          <a:xfrm>
            <a:off x="0" y="1"/>
            <a:ext cx="6274404" cy="277792"/>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latin typeface="Helvetica" panose="020B0403020202020204" pitchFamily="34" charset="0"/>
              </a:rPr>
              <a:t>2</a:t>
            </a:r>
            <a:r>
              <a:rPr lang="en-US" sz="1400" b="1">
                <a:solidFill>
                  <a:srgbClr val="FFE600"/>
                </a:solidFill>
                <a:latin typeface="Helvetica" panose="020B0403020202020204" pitchFamily="34" charset="0"/>
              </a:rPr>
              <a:t> I</a:t>
            </a:r>
            <a:r>
              <a:rPr lang="en-US" sz="1400" b="1">
                <a:solidFill>
                  <a:schemeClr val="bg1"/>
                </a:solidFill>
                <a:latin typeface="Helvetica" panose="020B0403020202020204" pitchFamily="34" charset="0"/>
              </a:rPr>
              <a:t> Prioritize outcomes - not media delivery - as the definition of success</a:t>
            </a:r>
          </a:p>
        </p:txBody>
      </p:sp>
    </p:spTree>
    <p:extLst>
      <p:ext uri="{BB962C8B-B14F-4D97-AF65-F5344CB8AC3E}">
        <p14:creationId xmlns:p14="http://schemas.microsoft.com/office/powerpoint/2010/main" val="1633096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F4970D-817C-4572-8E68-61A47F394E9C}"/>
              </a:ext>
            </a:extLst>
          </p:cNvPr>
          <p:cNvSpPr/>
          <p:nvPr/>
        </p:nvSpPr>
        <p:spPr>
          <a:xfrm>
            <a:off x="1122590" y="2814112"/>
            <a:ext cx="9946821" cy="2961655"/>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0" name="TextBox 49">
            <a:extLst>
              <a:ext uri="{FF2B5EF4-FFF2-40B4-BE49-F238E27FC236}">
                <a16:creationId xmlns:a16="http://schemas.microsoft.com/office/drawing/2014/main" id="{22BDA56E-6AAC-4402-B8FE-A2B1AB433851}"/>
              </a:ext>
            </a:extLst>
          </p:cNvPr>
          <p:cNvSpPr txBox="1"/>
          <p:nvPr/>
        </p:nvSpPr>
        <p:spPr>
          <a:xfrm>
            <a:off x="1582163" y="3377512"/>
            <a:ext cx="9027675"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Marketers need assurances when it comes to measuring outcomes and proof of brand success surrounding audience-based TV buying. By learning more through real-world case studies, like VAB’s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3"/>
              </a:rPr>
              <a:t>Proven Strategies &amp; Tactics in Audience-Based TV Buying</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marketers can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better understand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practice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buying based on specific, data-informed target audiences. </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ED3C8D"/>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E600"/>
                </a:solidFill>
                <a:effectLst/>
                <a:uLnTx/>
                <a:uFillTx/>
                <a:latin typeface="Helvetica" pitchFamily="2" charset="0"/>
                <a:ea typeface="+mn-ea"/>
                <a:cs typeface="+mn-cs"/>
              </a:rPr>
              <a:t>3</a:t>
            </a:r>
          </a:p>
        </p:txBody>
      </p:sp>
      <p:sp>
        <p:nvSpPr>
          <p:cNvPr id="53" name="Rectangle 52">
            <a:extLst>
              <a:ext uri="{FF2B5EF4-FFF2-40B4-BE49-F238E27FC236}">
                <a16:creationId xmlns:a16="http://schemas.microsoft.com/office/drawing/2014/main" id="{1F938543-C4D7-4CC5-AF8F-1725D6700112}"/>
              </a:ext>
            </a:extLst>
          </p:cNvPr>
          <p:cNvSpPr/>
          <p:nvPr/>
        </p:nvSpPr>
        <p:spPr>
          <a:xfrm>
            <a:off x="1500401" y="1668656"/>
            <a:ext cx="941452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8F8F8"/>
                </a:solidFill>
                <a:effectLst/>
                <a:uLnTx/>
                <a:uFillTx/>
                <a:latin typeface="Helvetica" pitchFamily="2" charset="0"/>
                <a:ea typeface="+mn-ea"/>
                <a:cs typeface="+mn-cs"/>
              </a:rPr>
              <a:t>Offer proof of outcomes &amp; expand understanding of how these outcomes can be measured</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772946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3A4C2FF1-D07A-4ED9-86CC-0C93C3E62C21}"/>
              </a:ext>
            </a:extLst>
          </p:cNvPr>
          <p:cNvSpPr/>
          <p:nvPr/>
        </p:nvSpPr>
        <p:spPr>
          <a:xfrm>
            <a:off x="-1" y="1802409"/>
            <a:ext cx="4995345" cy="420624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072FF3C5-DF93-4807-BE2C-C896067E1FD0}"/>
              </a:ext>
            </a:extLst>
          </p:cNvPr>
          <p:cNvSpPr/>
          <p:nvPr/>
        </p:nvSpPr>
        <p:spPr>
          <a:xfrm>
            <a:off x="4995344" y="1802409"/>
            <a:ext cx="7196656" cy="420624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3B182EAF-17A7-47C3-80A2-62829FFC96EE}"/>
              </a:ext>
            </a:extLst>
          </p:cNvPr>
          <p:cNvSpPr txBox="1"/>
          <p:nvPr/>
        </p:nvSpPr>
        <p:spPr>
          <a:xfrm>
            <a:off x="6373156" y="1802409"/>
            <a:ext cx="4441032" cy="615553"/>
          </a:xfrm>
          <a:prstGeom prst="rect">
            <a:avLst/>
          </a:prstGeom>
          <a:noFill/>
        </p:spPr>
        <p:txBody>
          <a:bodyPr wrap="square">
            <a:spAutoFit/>
          </a:bodyPr>
          <a:lstStyle/>
          <a:p>
            <a:pPr algn="ctr"/>
            <a:r>
              <a:rPr lang="en-US" sz="1600" b="1" u="sng">
                <a:solidFill>
                  <a:srgbClr val="1B1464"/>
                </a:solidFill>
                <a:latin typeface="Helvetica" panose="020B0403020202020204" pitchFamily="34" charset="0"/>
              </a:rPr>
              <a:t>Be inspired by real-world examples</a:t>
            </a:r>
          </a:p>
          <a:p>
            <a:pPr algn="ctr"/>
            <a:r>
              <a:rPr kumimoji="0" lang="en-US" sz="1400" i="0" u="none" strike="noStrike" kern="1200" cap="none" spc="0" normalizeH="0" baseline="0" noProof="0">
                <a:ln>
                  <a:noFill/>
                </a:ln>
                <a:solidFill>
                  <a:srgbClr val="1B1464"/>
                </a:solidFill>
                <a:effectLst/>
                <a:uLnTx/>
                <a:uFillTx/>
                <a:latin typeface="Helvetica" pitchFamily="2" charset="0"/>
                <a:ea typeface="+mn-ea"/>
                <a:cs typeface="+mn-cs"/>
              </a:rPr>
              <a:t>How </a:t>
            </a:r>
            <a:r>
              <a:rPr lang="en-US" sz="1400">
                <a:solidFill>
                  <a:srgbClr val="1B1464"/>
                </a:solidFill>
                <a:latin typeface="Helvetica" pitchFamily="2" charset="0"/>
              </a:rPr>
              <a:t>Audience-Based Buying Can Drive…</a:t>
            </a:r>
            <a:r>
              <a:rPr lang="en-US" b="1">
                <a:solidFill>
                  <a:srgbClr val="1B1464"/>
                </a:solidFill>
                <a:latin typeface="Helvetica" pitchFamily="2" charset="0"/>
              </a:rPr>
              <a:t> </a:t>
            </a:r>
            <a:r>
              <a:rPr lang="en-US" sz="1600" b="1" u="sng">
                <a:solidFill>
                  <a:srgbClr val="1B1464"/>
                </a:solidFill>
                <a:latin typeface="Helvetica" panose="020B0403020202020204" pitchFamily="34" charset="0"/>
              </a:rPr>
              <a:t> </a:t>
            </a:r>
          </a:p>
        </p:txBody>
      </p:sp>
      <p:sp>
        <p:nvSpPr>
          <p:cNvPr id="48" name="TextBox 47">
            <a:extLst>
              <a:ext uri="{FF2B5EF4-FFF2-40B4-BE49-F238E27FC236}">
                <a16:creationId xmlns:a16="http://schemas.microsoft.com/office/drawing/2014/main" id="{67B00032-3BC7-4A35-831A-E65AA4D6BA87}"/>
              </a:ext>
            </a:extLst>
          </p:cNvPr>
          <p:cNvSpPr txBox="1"/>
          <p:nvPr/>
        </p:nvSpPr>
        <p:spPr>
          <a:xfrm>
            <a:off x="101389" y="477916"/>
            <a:ext cx="11989221" cy="492443"/>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effectLst/>
                <a:uLnTx/>
                <a:uFillTx/>
                <a:latin typeface="Helvetica" panose="020B0604020202020204" pitchFamily="34" charset="0"/>
                <a:ea typeface="+mn-ea"/>
                <a:cs typeface="Helvetica" panose="020B0604020202020204" pitchFamily="34" charset="0"/>
              </a:rPr>
              <a:t>VAB can provide you with proof to inspire your clients and organizations</a:t>
            </a:r>
          </a:p>
        </p:txBody>
      </p:sp>
      <p:sp>
        <p:nvSpPr>
          <p:cNvPr id="114" name="Rectangle 113">
            <a:extLst>
              <a:ext uri="{FF2B5EF4-FFF2-40B4-BE49-F238E27FC236}">
                <a16:creationId xmlns:a16="http://schemas.microsoft.com/office/drawing/2014/main" id="{C0E24825-66F0-4EF5-9E84-8AFCCDD4F1BF}"/>
              </a:ext>
            </a:extLst>
          </p:cNvPr>
          <p:cNvSpPr/>
          <p:nvPr/>
        </p:nvSpPr>
        <p:spPr>
          <a:xfrm>
            <a:off x="248575" y="1070278"/>
            <a:ext cx="11679265"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400">
                <a:solidFill>
                  <a:srgbClr val="1B1464"/>
                </a:solidFill>
                <a:latin typeface="Helvetica"/>
                <a:cs typeface="Helvetica"/>
              </a:rPr>
              <a:t>Marketers want to see audience-based buying in action – </a:t>
            </a:r>
            <a:r>
              <a:rPr lang="en-US" sz="1400" b="1">
                <a:solidFill>
                  <a:srgbClr val="00BFF2"/>
                </a:solidFill>
                <a:latin typeface="Helvetica"/>
                <a:cs typeface="Helvetica"/>
              </a:rPr>
              <a:t>34%</a:t>
            </a:r>
            <a:r>
              <a:rPr lang="en-US" sz="1400">
                <a:solidFill>
                  <a:srgbClr val="1B1464"/>
                </a:solidFill>
                <a:latin typeface="Helvetica"/>
                <a:cs typeface="Helvetica"/>
              </a:rPr>
              <a:t> of brand marketers and </a:t>
            </a:r>
            <a:r>
              <a:rPr lang="en-US" sz="1400" b="1">
                <a:solidFill>
                  <a:srgbClr val="ED3C8D"/>
                </a:solidFill>
                <a:latin typeface="Helvetica"/>
                <a:cs typeface="Helvetica"/>
              </a:rPr>
              <a:t>36%</a:t>
            </a:r>
            <a:r>
              <a:rPr lang="en-US" sz="1400">
                <a:solidFill>
                  <a:srgbClr val="1B1464"/>
                </a:solidFill>
                <a:latin typeface="Helvetica"/>
                <a:cs typeface="Helvetica"/>
              </a:rPr>
              <a:t> of agency professionals would like to access case studies to learn more about how other marketers are using audience-based buying for TV advertising and performance guarantees</a:t>
            </a:r>
          </a:p>
        </p:txBody>
      </p:sp>
      <p:pic>
        <p:nvPicPr>
          <p:cNvPr id="117" name="Picture 116">
            <a:hlinkClick r:id="rId4"/>
            <a:extLst>
              <a:ext uri="{FF2B5EF4-FFF2-40B4-BE49-F238E27FC236}">
                <a16:creationId xmlns:a16="http://schemas.microsoft.com/office/drawing/2014/main" id="{5F78B70A-BF86-40C9-845D-AA577BC3888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9951" y="3067522"/>
            <a:ext cx="3467875" cy="195067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solidFill>
              <a:schemeClr val="bg1"/>
            </a:solidFill>
          </a:ln>
        </p:spPr>
      </p:pic>
      <p:sp>
        <p:nvSpPr>
          <p:cNvPr id="118" name="TextBox 117">
            <a:hlinkClick r:id="rId4"/>
            <a:extLst>
              <a:ext uri="{FF2B5EF4-FFF2-40B4-BE49-F238E27FC236}">
                <a16:creationId xmlns:a16="http://schemas.microsoft.com/office/drawing/2014/main" id="{096F35BE-B7F9-45B1-BEB0-9CDE05ECBFA6}"/>
              </a:ext>
            </a:extLst>
          </p:cNvPr>
          <p:cNvSpPr txBox="1"/>
          <p:nvPr/>
        </p:nvSpPr>
        <p:spPr>
          <a:xfrm>
            <a:off x="263371" y="5130808"/>
            <a:ext cx="4468600" cy="515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 &amp; Tactics In Audience-Based TV Buying</a:t>
            </a:r>
            <a:endParaRPr kumimoji="0" lang="en-US" sz="1200" b="1" i="1" u="none" strike="noStrike" kern="1200" cap="none" spc="0" normalizeH="0" baseline="0" noProof="0">
              <a:ln>
                <a:noFill/>
              </a:ln>
              <a:solidFill>
                <a:schemeClr val="bg1"/>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Success Stories Highlighted Through Real-World Case Studies</a:t>
            </a:r>
          </a:p>
        </p:txBody>
      </p:sp>
      <p:sp>
        <p:nvSpPr>
          <p:cNvPr id="121" name="TextBox 120">
            <a:extLst>
              <a:ext uri="{FF2B5EF4-FFF2-40B4-BE49-F238E27FC236}">
                <a16:creationId xmlns:a16="http://schemas.microsoft.com/office/drawing/2014/main" id="{BE2E84CF-8264-4354-AFB4-33CBC82FFD53}"/>
              </a:ext>
            </a:extLst>
          </p:cNvPr>
          <p:cNvSpPr txBox="1"/>
          <p:nvPr/>
        </p:nvSpPr>
        <p:spPr>
          <a:xfrm>
            <a:off x="5664708" y="2372527"/>
            <a:ext cx="236202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itchFamily="2" charset="0"/>
                <a:ea typeface="+mn-ea"/>
                <a:cs typeface="+mn-cs"/>
              </a:rPr>
              <a:t>Awareness</a:t>
            </a:r>
          </a:p>
        </p:txBody>
      </p:sp>
      <p:pic>
        <p:nvPicPr>
          <p:cNvPr id="18" name="Picture 17">
            <a:extLst>
              <a:ext uri="{FF2B5EF4-FFF2-40B4-BE49-F238E27FC236}">
                <a16:creationId xmlns:a16="http://schemas.microsoft.com/office/drawing/2014/main" id="{1F1B7C1D-84B3-437A-A582-F6E6ACBD6F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0481" y="2699210"/>
            <a:ext cx="2350476" cy="1322143"/>
          </a:xfrm>
          <a:prstGeom prst="rect">
            <a:avLst/>
          </a:prstGeom>
          <a:ln>
            <a:solidFill>
              <a:srgbClr val="1B1464"/>
            </a:solidFill>
          </a:ln>
        </p:spPr>
      </p:pic>
      <p:pic>
        <p:nvPicPr>
          <p:cNvPr id="19" name="Picture 18">
            <a:extLst>
              <a:ext uri="{FF2B5EF4-FFF2-40B4-BE49-F238E27FC236}">
                <a16:creationId xmlns:a16="http://schemas.microsoft.com/office/drawing/2014/main" id="{95F70073-5D27-4BF6-9C1F-D55347C5467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72159" y="2699210"/>
            <a:ext cx="2350477" cy="1322144"/>
          </a:xfrm>
          <a:prstGeom prst="rect">
            <a:avLst/>
          </a:prstGeom>
          <a:ln>
            <a:solidFill>
              <a:srgbClr val="1B1464"/>
            </a:solidFill>
          </a:ln>
        </p:spPr>
      </p:pic>
      <p:sp>
        <p:nvSpPr>
          <p:cNvPr id="122" name="TextBox 121">
            <a:extLst>
              <a:ext uri="{FF2B5EF4-FFF2-40B4-BE49-F238E27FC236}">
                <a16:creationId xmlns:a16="http://schemas.microsoft.com/office/drawing/2014/main" id="{04E28DB0-E866-4129-90C3-185873F294DC}"/>
              </a:ext>
            </a:extLst>
          </p:cNvPr>
          <p:cNvSpPr txBox="1"/>
          <p:nvPr/>
        </p:nvSpPr>
        <p:spPr>
          <a:xfrm>
            <a:off x="9540750" y="2372527"/>
            <a:ext cx="1613294" cy="338554"/>
          </a:xfrm>
          <a:prstGeom prst="rect">
            <a:avLst/>
          </a:prstGeom>
          <a:noFill/>
        </p:spPr>
        <p:txBody>
          <a:bodyPr wrap="square">
            <a:spAutoFit/>
          </a:bodyPr>
          <a:lstStyle/>
          <a:p>
            <a:pPr algn="ctr"/>
            <a:r>
              <a:rPr kumimoji="0" lang="en-US" sz="1600" b="1" i="0" u="none" strike="noStrike" kern="1200" cap="none" spc="0" normalizeH="0" baseline="0" noProof="0">
                <a:ln>
                  <a:noFill/>
                </a:ln>
                <a:solidFill>
                  <a:srgbClr val="4EBEA4"/>
                </a:solidFill>
                <a:effectLst/>
                <a:uLnTx/>
                <a:uFillTx/>
                <a:latin typeface="Helvetica" pitchFamily="2" charset="0"/>
                <a:ea typeface="+mn-ea"/>
                <a:cs typeface="+mn-cs"/>
              </a:rPr>
              <a:t>Action</a:t>
            </a:r>
            <a:endParaRPr lang="en-US" sz="1600"/>
          </a:p>
        </p:txBody>
      </p:sp>
      <p:pic>
        <p:nvPicPr>
          <p:cNvPr id="17" name="Picture 16">
            <a:extLst>
              <a:ext uri="{FF2B5EF4-FFF2-40B4-BE49-F238E27FC236}">
                <a16:creationId xmlns:a16="http://schemas.microsoft.com/office/drawing/2014/main" id="{E54EE470-606B-485D-8F15-1833647DD63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18433" y="4570185"/>
            <a:ext cx="2350477" cy="1322144"/>
          </a:xfrm>
          <a:prstGeom prst="rect">
            <a:avLst/>
          </a:prstGeom>
          <a:ln>
            <a:solidFill>
              <a:srgbClr val="1B1464"/>
            </a:solidFill>
          </a:ln>
        </p:spPr>
      </p:pic>
      <p:sp>
        <p:nvSpPr>
          <p:cNvPr id="123" name="TextBox 122">
            <a:extLst>
              <a:ext uri="{FF2B5EF4-FFF2-40B4-BE49-F238E27FC236}">
                <a16:creationId xmlns:a16="http://schemas.microsoft.com/office/drawing/2014/main" id="{38672EE9-E024-49CE-8F52-43D21267DE09}"/>
              </a:ext>
            </a:extLst>
          </p:cNvPr>
          <p:cNvSpPr txBox="1"/>
          <p:nvPr/>
        </p:nvSpPr>
        <p:spPr>
          <a:xfrm>
            <a:off x="6864553" y="4231368"/>
            <a:ext cx="345823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itchFamily="2" charset="0"/>
              </a:rPr>
              <a:t>Outcomes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Through the Funnel</a:t>
            </a:r>
          </a:p>
        </p:txBody>
      </p:sp>
      <p:sp>
        <p:nvSpPr>
          <p:cNvPr id="124" name="TextBox 123">
            <a:extLst>
              <a:ext uri="{FF2B5EF4-FFF2-40B4-BE49-F238E27FC236}">
                <a16:creationId xmlns:a16="http://schemas.microsoft.com/office/drawing/2014/main" id="{B5894D67-A31D-4385-8AF6-28C031A86777}"/>
              </a:ext>
            </a:extLst>
          </p:cNvPr>
          <p:cNvSpPr txBox="1"/>
          <p:nvPr/>
        </p:nvSpPr>
        <p:spPr>
          <a:xfrm>
            <a:off x="114935" y="1965839"/>
            <a:ext cx="4793355" cy="95410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400" b="1" u="sng">
                <a:solidFill>
                  <a:schemeClr val="bg1"/>
                </a:solidFill>
                <a:latin typeface="Helvetica"/>
                <a:cs typeface="Helvetica"/>
              </a:rPr>
              <a:t>Through 23 real-world case studies</a:t>
            </a:r>
            <a:r>
              <a:rPr lang="en-US" sz="1400">
                <a:solidFill>
                  <a:schemeClr val="bg1"/>
                </a:solidFill>
                <a:latin typeface="Helvetica"/>
                <a:cs typeface="Helvetica"/>
              </a:rPr>
              <a:t>, be inspired by how brands crafted audience-first buys to achieve a specific outcome, the buying tactics they employed, how they measured their campaign and evaluated success </a:t>
            </a:r>
          </a:p>
        </p:txBody>
      </p:sp>
      <p:sp>
        <p:nvSpPr>
          <p:cNvPr id="125" name="TextBox 124">
            <a:extLst>
              <a:ext uri="{FF2B5EF4-FFF2-40B4-BE49-F238E27FC236}">
                <a16:creationId xmlns:a16="http://schemas.microsoft.com/office/drawing/2014/main" id="{79353478-A0C9-4984-A43D-0C1F01B75A82}"/>
              </a:ext>
            </a:extLst>
          </p:cNvPr>
          <p:cNvSpPr txBox="1"/>
          <p:nvPr/>
        </p:nvSpPr>
        <p:spPr>
          <a:xfrm>
            <a:off x="546751" y="6141943"/>
            <a:ext cx="1149392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Q165. Which of these audience-based buying topics related to TV advertising would you like to learn more about?</a:t>
            </a:r>
          </a:p>
        </p:txBody>
      </p:sp>
      <p:pic>
        <p:nvPicPr>
          <p:cNvPr id="21" name="Picture 20">
            <a:extLst>
              <a:ext uri="{FF2B5EF4-FFF2-40B4-BE49-F238E27FC236}">
                <a16:creationId xmlns:a16="http://schemas.microsoft.com/office/drawing/2014/main" id="{22AD161C-D729-4B77-A4A6-C320FA52A9A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2" name="Slide Number Placeholder 5">
            <a:extLst>
              <a:ext uri="{FF2B5EF4-FFF2-40B4-BE49-F238E27FC236}">
                <a16:creationId xmlns:a16="http://schemas.microsoft.com/office/drawing/2014/main" id="{BCB5279E-0B4B-4E21-91B1-6F44A14DC82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97C40E94-E07A-4AD6-B902-5473DC03BB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5" name="Rectangle 24">
            <a:extLst>
              <a:ext uri="{FF2B5EF4-FFF2-40B4-BE49-F238E27FC236}">
                <a16:creationId xmlns:a16="http://schemas.microsoft.com/office/drawing/2014/main" id="{15CB0567-5277-4E99-96DA-DBF5546A6ECB}"/>
              </a:ext>
            </a:extLst>
          </p:cNvPr>
          <p:cNvSpPr/>
          <p:nvPr/>
        </p:nvSpPr>
        <p:spPr>
          <a:xfrm>
            <a:off x="0" y="0"/>
            <a:ext cx="8178800" cy="300559"/>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latin typeface="Helvetica" panose="020B0403020202020204" pitchFamily="34" charset="0"/>
              </a:rPr>
              <a:t>3</a:t>
            </a:r>
            <a:r>
              <a:rPr lang="en-US" sz="1400" b="1">
                <a:solidFill>
                  <a:srgbClr val="FFE600"/>
                </a:solidFill>
                <a:latin typeface="Helvetica" panose="020B0403020202020204" pitchFamily="34" charset="0"/>
              </a:rPr>
              <a:t> I</a:t>
            </a:r>
            <a:r>
              <a:rPr lang="en-US" sz="1400" b="1">
                <a:solidFill>
                  <a:schemeClr val="bg1"/>
                </a:solidFill>
                <a:latin typeface="Helvetica" panose="020B0403020202020204" pitchFamily="34" charset="0"/>
              </a:rPr>
              <a:t> Offer proof of outcomes &amp; expand understanding of how these outcomes can be measured</a:t>
            </a:r>
          </a:p>
        </p:txBody>
      </p:sp>
    </p:spTree>
    <p:extLst>
      <p:ext uri="{BB962C8B-B14F-4D97-AF65-F5344CB8AC3E}">
        <p14:creationId xmlns:p14="http://schemas.microsoft.com/office/powerpoint/2010/main" val="3426163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9" name="Rectangle 48">
            <a:extLst>
              <a:ext uri="{FF2B5EF4-FFF2-40B4-BE49-F238E27FC236}">
                <a16:creationId xmlns:a16="http://schemas.microsoft.com/office/drawing/2014/main" id="{DE9493B9-BEAE-411D-92C5-B43595E85AFA}"/>
              </a:ext>
            </a:extLst>
          </p:cNvPr>
          <p:cNvSpPr/>
          <p:nvPr/>
        </p:nvSpPr>
        <p:spPr>
          <a:xfrm>
            <a:off x="1122590" y="2814112"/>
            <a:ext cx="9946821" cy="2961655"/>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0" name="TextBox 49">
            <a:extLst>
              <a:ext uri="{FF2B5EF4-FFF2-40B4-BE49-F238E27FC236}">
                <a16:creationId xmlns:a16="http://schemas.microsoft.com/office/drawing/2014/main" id="{22BDA56E-6AAC-4402-B8FE-A2B1AB433851}"/>
              </a:ext>
            </a:extLst>
          </p:cNvPr>
          <p:cNvSpPr txBox="1"/>
          <p:nvPr/>
        </p:nvSpPr>
        <p:spPr>
          <a:xfrm>
            <a:off x="1432742" y="3138395"/>
            <a:ext cx="9359270"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Some marketers find implementing and executing audience-based TV buys more difficult compared to traditional demo buying. Many times, organizational silos, confusion around decision-making, or a lack of clarity on KPIs prevent marketers from embracing </a:t>
            </a:r>
            <a:r>
              <a:rPr lang="en-US" sz="2000">
                <a:solidFill>
                  <a:srgbClr val="1B1464"/>
                </a:solidFill>
                <a:latin typeface="Helvetica" panose="020B0403020202020204" pitchFamily="34" charset="0"/>
              </a:rPr>
              <a:t>an audience-first</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approach. By assigning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clear roles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goals across teams</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prioritizing integrated</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positions</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maximize effectiveness and accountability, and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assigning core KPIs,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marketers can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ensure alignment and position themselves for success</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4EBEA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FFE600"/>
                </a:solidFill>
                <a:latin typeface="Helvetica" pitchFamily="2" charset="0"/>
              </a:rPr>
              <a:t>4</a:t>
            </a:r>
            <a:endParaRPr kumimoji="0" lang="en-US" sz="3200" b="0" i="0" u="none" strike="noStrike" kern="1200" cap="none" spc="0" normalizeH="0" baseline="0" noProof="0">
              <a:ln>
                <a:noFill/>
              </a:ln>
              <a:solidFill>
                <a:srgbClr val="FFE600"/>
              </a:solidFill>
              <a:effectLst/>
              <a:uLnTx/>
              <a:uFillTx/>
              <a:latin typeface="Helvetica" pitchFamily="2" charset="0"/>
              <a:ea typeface="+mn-ea"/>
              <a:cs typeface="+mn-cs"/>
            </a:endParaRPr>
          </a:p>
        </p:txBody>
      </p:sp>
      <p:sp>
        <p:nvSpPr>
          <p:cNvPr id="53" name="Rectangle 52">
            <a:extLst>
              <a:ext uri="{FF2B5EF4-FFF2-40B4-BE49-F238E27FC236}">
                <a16:creationId xmlns:a16="http://schemas.microsoft.com/office/drawing/2014/main" id="{1F938543-C4D7-4CC5-AF8F-1725D6700112}"/>
              </a:ext>
            </a:extLst>
          </p:cNvPr>
          <p:cNvSpPr/>
          <p:nvPr/>
        </p:nvSpPr>
        <p:spPr>
          <a:xfrm>
            <a:off x="1542630" y="1668655"/>
            <a:ext cx="874726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8F8F8"/>
                </a:solidFill>
                <a:effectLst/>
                <a:uLnTx/>
                <a:uFillTx/>
                <a:latin typeface="Helvetica" pitchFamily="2" charset="0"/>
                <a:ea typeface="+mn-ea"/>
                <a:cs typeface="+mn-cs"/>
              </a:rPr>
              <a:t>Re-examine media buying structure &amp; process to ensure alignment on campaign's KPIs across teams</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2783530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A33113BC-7FFC-4BFF-A0B5-82E1E17306A2}"/>
              </a:ext>
            </a:extLst>
          </p:cNvPr>
          <p:cNvSpPr txBox="1"/>
          <p:nvPr/>
        </p:nvSpPr>
        <p:spPr>
          <a:xfrm>
            <a:off x="601618" y="6225678"/>
            <a:ext cx="114939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Q.130. Which of the following would encourage you to increase your investment in audience-based TV buying?</a:t>
            </a:r>
          </a:p>
        </p:txBody>
      </p:sp>
      <p:sp>
        <p:nvSpPr>
          <p:cNvPr id="57" name="Rectangle 56">
            <a:extLst>
              <a:ext uri="{FF2B5EF4-FFF2-40B4-BE49-F238E27FC236}">
                <a16:creationId xmlns:a16="http://schemas.microsoft.com/office/drawing/2014/main" id="{0A167B15-37AA-4260-83FB-6C48FCD96A0A}"/>
              </a:ext>
            </a:extLst>
          </p:cNvPr>
          <p:cNvSpPr/>
          <p:nvPr/>
        </p:nvSpPr>
        <p:spPr>
          <a:xfrm>
            <a:off x="255167" y="2653156"/>
            <a:ext cx="3690759" cy="283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34BE10F5-7F8F-4009-A71C-659FD164D10D}"/>
              </a:ext>
            </a:extLst>
          </p:cNvPr>
          <p:cNvSpPr txBox="1"/>
          <p:nvPr/>
        </p:nvSpPr>
        <p:spPr>
          <a:xfrm>
            <a:off x="273741" y="2720818"/>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4EBEA4"/>
                </a:solidFill>
                <a:effectLst/>
                <a:uLnTx/>
                <a:uFillTx/>
                <a:latin typeface="Helvetica" pitchFamily="2" charset="0"/>
                <a:ea typeface="+mn-ea"/>
                <a:cs typeface="+mn-cs"/>
              </a:rPr>
              <a:t>1</a:t>
            </a:r>
          </a:p>
        </p:txBody>
      </p:sp>
      <p:sp>
        <p:nvSpPr>
          <p:cNvPr id="56" name="TextBox 55">
            <a:extLst>
              <a:ext uri="{FF2B5EF4-FFF2-40B4-BE49-F238E27FC236}">
                <a16:creationId xmlns:a16="http://schemas.microsoft.com/office/drawing/2014/main" id="{C6B500AB-A7C0-4110-9CDC-9F46AD22D72D}"/>
              </a:ext>
            </a:extLst>
          </p:cNvPr>
          <p:cNvSpPr txBox="1"/>
          <p:nvPr/>
        </p:nvSpPr>
        <p:spPr>
          <a:xfrm>
            <a:off x="304086" y="3495284"/>
            <a:ext cx="359292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Assign clear ownership roles and goals within agency and brand marketer teams</a:t>
            </a:r>
          </a:p>
        </p:txBody>
      </p:sp>
      <p:sp>
        <p:nvSpPr>
          <p:cNvPr id="61" name="Rectangle 60">
            <a:extLst>
              <a:ext uri="{FF2B5EF4-FFF2-40B4-BE49-F238E27FC236}">
                <a16:creationId xmlns:a16="http://schemas.microsoft.com/office/drawing/2014/main" id="{901CFFC7-1DA3-4623-8E6E-A3B4F3D8537F}"/>
              </a:ext>
            </a:extLst>
          </p:cNvPr>
          <p:cNvSpPr/>
          <p:nvPr/>
        </p:nvSpPr>
        <p:spPr>
          <a:xfrm>
            <a:off x="4250620" y="2653156"/>
            <a:ext cx="3690759" cy="283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E96C4BD1-F8D4-440D-9C57-3BA251024359}"/>
              </a:ext>
            </a:extLst>
          </p:cNvPr>
          <p:cNvSpPr txBox="1"/>
          <p:nvPr/>
        </p:nvSpPr>
        <p:spPr>
          <a:xfrm>
            <a:off x="4269194" y="2720818"/>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4EBEA4"/>
                </a:solidFill>
                <a:effectLst/>
                <a:uLnTx/>
                <a:uFillTx/>
                <a:latin typeface="Helvetica" pitchFamily="2" charset="0"/>
                <a:ea typeface="+mn-ea"/>
                <a:cs typeface="+mn-cs"/>
              </a:rPr>
              <a:t>2</a:t>
            </a:r>
          </a:p>
        </p:txBody>
      </p:sp>
      <p:sp>
        <p:nvSpPr>
          <p:cNvPr id="63" name="TextBox 62">
            <a:extLst>
              <a:ext uri="{FF2B5EF4-FFF2-40B4-BE49-F238E27FC236}">
                <a16:creationId xmlns:a16="http://schemas.microsoft.com/office/drawing/2014/main" id="{56594AF2-9C7F-4D73-B2E4-48F05E3D7BF3}"/>
              </a:ext>
            </a:extLst>
          </p:cNvPr>
          <p:cNvSpPr txBox="1"/>
          <p:nvPr/>
        </p:nvSpPr>
        <p:spPr>
          <a:xfrm>
            <a:off x="4299539" y="3495284"/>
            <a:ext cx="35929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Prioritize integrated positions that have line of sight across all buying for maximum synergy and accountability</a:t>
            </a:r>
          </a:p>
        </p:txBody>
      </p:sp>
      <p:sp>
        <p:nvSpPr>
          <p:cNvPr id="68" name="Rectangle 67">
            <a:extLst>
              <a:ext uri="{FF2B5EF4-FFF2-40B4-BE49-F238E27FC236}">
                <a16:creationId xmlns:a16="http://schemas.microsoft.com/office/drawing/2014/main" id="{8AF4278B-1381-4736-AEF4-34D4ED4C4261}"/>
              </a:ext>
            </a:extLst>
          </p:cNvPr>
          <p:cNvSpPr/>
          <p:nvPr/>
        </p:nvSpPr>
        <p:spPr>
          <a:xfrm>
            <a:off x="8246074" y="2649575"/>
            <a:ext cx="3690759" cy="283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461F0F78-C6FB-4AC0-A148-0664E18DE872}"/>
              </a:ext>
            </a:extLst>
          </p:cNvPr>
          <p:cNvSpPr txBox="1"/>
          <p:nvPr/>
        </p:nvSpPr>
        <p:spPr>
          <a:xfrm>
            <a:off x="8264648" y="271723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4EBEA4"/>
                </a:solidFill>
                <a:effectLst/>
                <a:uLnTx/>
                <a:uFillTx/>
                <a:latin typeface="Helvetica" pitchFamily="2" charset="0"/>
                <a:ea typeface="+mn-ea"/>
                <a:cs typeface="+mn-cs"/>
              </a:rPr>
              <a:t>3</a:t>
            </a:r>
          </a:p>
        </p:txBody>
      </p:sp>
      <p:sp>
        <p:nvSpPr>
          <p:cNvPr id="70" name="TextBox 69">
            <a:extLst>
              <a:ext uri="{FF2B5EF4-FFF2-40B4-BE49-F238E27FC236}">
                <a16:creationId xmlns:a16="http://schemas.microsoft.com/office/drawing/2014/main" id="{C7553070-2A79-4AA0-86EF-2105A6FCB1EF}"/>
              </a:ext>
            </a:extLst>
          </p:cNvPr>
          <p:cNvSpPr txBox="1"/>
          <p:nvPr/>
        </p:nvSpPr>
        <p:spPr>
          <a:xfrm>
            <a:off x="8294993" y="3495284"/>
            <a:ext cx="359292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Regardless of structure, campaigns should have a core KPI that both buyers, planners &amp; clients are working towards and are evaluated &amp; compensated on</a:t>
            </a:r>
          </a:p>
        </p:txBody>
      </p:sp>
      <p:pic>
        <p:nvPicPr>
          <p:cNvPr id="19" name="Picture 18">
            <a:extLst>
              <a:ext uri="{FF2B5EF4-FFF2-40B4-BE49-F238E27FC236}">
                <a16:creationId xmlns:a16="http://schemas.microsoft.com/office/drawing/2014/main" id="{7BA49F69-6685-403F-A383-EE42F94CE9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0" name="Slide Number Placeholder 5">
            <a:extLst>
              <a:ext uri="{FF2B5EF4-FFF2-40B4-BE49-F238E27FC236}">
                <a16:creationId xmlns:a16="http://schemas.microsoft.com/office/drawing/2014/main" id="{06B3D286-6E63-4757-B33F-0AA5791A749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13CF520E-FF2C-447B-B333-7DFAA9F6A239}"/>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3" name="Rectangle 22">
            <a:extLst>
              <a:ext uri="{FF2B5EF4-FFF2-40B4-BE49-F238E27FC236}">
                <a16:creationId xmlns:a16="http://schemas.microsoft.com/office/drawing/2014/main" id="{1CA63E8B-9ED1-4F22-811A-991AA796D7FA}"/>
              </a:ext>
            </a:extLst>
          </p:cNvPr>
          <p:cNvSpPr/>
          <p:nvPr/>
        </p:nvSpPr>
        <p:spPr>
          <a:xfrm>
            <a:off x="0" y="1"/>
            <a:ext cx="9011920" cy="30474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latin typeface="Helvetica" panose="020B0403020202020204" pitchFamily="34" charset="0"/>
              </a:rPr>
              <a:t>4</a:t>
            </a:r>
            <a:r>
              <a:rPr lang="en-US" sz="1400" b="1">
                <a:solidFill>
                  <a:srgbClr val="FFE600"/>
                </a:solidFill>
                <a:latin typeface="Helvetica" panose="020B0403020202020204" pitchFamily="34" charset="0"/>
              </a:rPr>
              <a:t> I</a:t>
            </a:r>
            <a:r>
              <a:rPr lang="en-US" sz="1400" b="1">
                <a:solidFill>
                  <a:schemeClr val="bg1"/>
                </a:solidFill>
                <a:latin typeface="Helvetica" panose="020B0403020202020204" pitchFamily="34" charset="0"/>
              </a:rPr>
              <a:t> Re-examine media buying structure &amp; process to ensure alignment on campaign's KPIs across teams</a:t>
            </a:r>
          </a:p>
        </p:txBody>
      </p:sp>
      <p:sp>
        <p:nvSpPr>
          <p:cNvPr id="25" name="Rectangle 24">
            <a:extLst>
              <a:ext uri="{FF2B5EF4-FFF2-40B4-BE49-F238E27FC236}">
                <a16:creationId xmlns:a16="http://schemas.microsoft.com/office/drawing/2014/main" id="{D36859B9-9241-4AD0-B843-0FA7C4EF9153}"/>
              </a:ext>
            </a:extLst>
          </p:cNvPr>
          <p:cNvSpPr/>
          <p:nvPr/>
        </p:nvSpPr>
        <p:spPr>
          <a:xfrm>
            <a:off x="248575" y="1417248"/>
            <a:ext cx="11679265" cy="73866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Helvetica"/>
              </a:rPr>
              <a:t>By issuing an organizational mandate to implement audience-based TV buying – a position that would inspire </a:t>
            </a:r>
            <a:r>
              <a:rPr kumimoji="0" lang="en-US" sz="1400" b="1" i="0" u="none" strike="noStrike" kern="1200" cap="none" spc="0" normalizeH="0" baseline="0" noProof="0">
                <a:ln>
                  <a:noFill/>
                </a:ln>
                <a:solidFill>
                  <a:srgbClr val="00BFF2"/>
                </a:solidFill>
                <a:effectLst/>
                <a:uLnTx/>
                <a:uFillTx/>
                <a:latin typeface="Helvetica"/>
                <a:ea typeface="+mn-ea"/>
                <a:cs typeface="Helvetica"/>
              </a:rPr>
              <a:t>27%</a:t>
            </a:r>
            <a:r>
              <a:rPr kumimoji="0" lang="en-US" sz="1400" b="0" i="0" u="none" strike="noStrike" kern="1200" cap="none" spc="0" normalizeH="0" baseline="0" noProof="0">
                <a:ln>
                  <a:noFill/>
                </a:ln>
                <a:solidFill>
                  <a:srgbClr val="1B1464"/>
                </a:solidFill>
                <a:effectLst/>
                <a:uLnTx/>
                <a:uFillTx/>
                <a:latin typeface="Helvetica"/>
                <a:ea typeface="+mn-ea"/>
                <a:cs typeface="Helvetica"/>
              </a:rPr>
              <a:t> of brand marketers and </a:t>
            </a:r>
            <a:r>
              <a:rPr kumimoji="0" lang="en-US" sz="1400" b="1" i="0" u="none" strike="noStrike" kern="1200" cap="none" spc="0" normalizeH="0" baseline="0" noProof="0">
                <a:ln>
                  <a:noFill/>
                </a:ln>
                <a:solidFill>
                  <a:srgbClr val="ED3C8D"/>
                </a:solidFill>
                <a:effectLst/>
                <a:uLnTx/>
                <a:uFillTx/>
                <a:latin typeface="Helvetica"/>
                <a:ea typeface="+mn-ea"/>
                <a:cs typeface="Helvetica"/>
              </a:rPr>
              <a:t>24%</a:t>
            </a:r>
            <a:r>
              <a:rPr kumimoji="0" lang="en-US" sz="1400" b="0" i="0" u="none" strike="noStrike" kern="1200" cap="none" spc="0" normalizeH="0" baseline="0" noProof="0">
                <a:ln>
                  <a:noFill/>
                </a:ln>
                <a:solidFill>
                  <a:srgbClr val="1B1464"/>
                </a:solidFill>
                <a:effectLst/>
                <a:uLnTx/>
                <a:uFillTx/>
                <a:latin typeface="Helvetica"/>
                <a:ea typeface="+mn-ea"/>
                <a:cs typeface="Helvetica"/>
              </a:rPr>
              <a:t> of agency professionals to increase their investment – companies and clients can ensure that all parties involved are on the same page, allowing for these data-driven buys to be executed more easily</a:t>
            </a:r>
          </a:p>
        </p:txBody>
      </p:sp>
      <p:sp>
        <p:nvSpPr>
          <p:cNvPr id="26" name="TextBox 25">
            <a:extLst>
              <a:ext uri="{FF2B5EF4-FFF2-40B4-BE49-F238E27FC236}">
                <a16:creationId xmlns:a16="http://schemas.microsoft.com/office/drawing/2014/main" id="{0FCAAA33-AA59-4FFD-ACA9-E45563EE9DB7}"/>
              </a:ext>
            </a:extLst>
          </p:cNvPr>
          <p:cNvSpPr txBox="1"/>
          <p:nvPr/>
        </p:nvSpPr>
        <p:spPr>
          <a:xfrm>
            <a:off x="101389" y="575271"/>
            <a:ext cx="11989221" cy="83099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Helvetica" panose="020B0604020202020204" pitchFamily="34" charset="0"/>
                <a:ea typeface="+mn-ea"/>
                <a:cs typeface="Helvetica" panose="020B0604020202020204" pitchFamily="34" charset="0"/>
              </a:rPr>
              <a:t>By assigning clear roles and core KPIs across teams, organizations can minimize confusion around executing audience-based TV campaigns</a:t>
            </a:r>
          </a:p>
        </p:txBody>
      </p:sp>
    </p:spTree>
    <p:extLst>
      <p:ext uri="{BB962C8B-B14F-4D97-AF65-F5344CB8AC3E}">
        <p14:creationId xmlns:p14="http://schemas.microsoft.com/office/powerpoint/2010/main" val="671766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75355A-045E-4AA1-9711-3B199BD99F03}"/>
              </a:ext>
            </a:extLst>
          </p:cNvPr>
          <p:cNvSpPr/>
          <p:nvPr/>
        </p:nvSpPr>
        <p:spPr>
          <a:xfrm>
            <a:off x="1" y="167795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51520" y="521660"/>
            <a:ext cx="1170495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Three Key Learnings</a:t>
            </a:r>
          </a:p>
        </p:txBody>
      </p:sp>
      <p:pic>
        <p:nvPicPr>
          <p:cNvPr id="16" name="Picture 15">
            <a:extLst>
              <a:ext uri="{FF2B5EF4-FFF2-40B4-BE49-F238E27FC236}">
                <a16:creationId xmlns:a16="http://schemas.microsoft.com/office/drawing/2014/main" id="{9131AAB5-3FF2-4452-9E6D-8A00E68D63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3CD50985-0781-4D63-85F1-61D6CB44AB3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73320FED-6E06-4380-9A22-F17219C28FE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789387CB-5988-4F70-95D3-D0637CE2E5FD}"/>
              </a:ext>
            </a:extLst>
          </p:cNvPr>
          <p:cNvSpPr/>
          <p:nvPr/>
        </p:nvSpPr>
        <p:spPr>
          <a:xfrm>
            <a:off x="183275" y="2784658"/>
            <a:ext cx="3521174" cy="3600986"/>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
        <p:nvSpPr>
          <p:cNvPr id="2" name="TextBox 1">
            <a:extLst>
              <a:ext uri="{FF2B5EF4-FFF2-40B4-BE49-F238E27FC236}">
                <a16:creationId xmlns:a16="http://schemas.microsoft.com/office/drawing/2014/main" id="{07308E71-5E7C-5844-AAF5-545760A3A3EA}"/>
              </a:ext>
            </a:extLst>
          </p:cNvPr>
          <p:cNvSpPr txBox="1"/>
          <p:nvPr/>
        </p:nvSpPr>
        <p:spPr>
          <a:xfrm>
            <a:off x="340384" y="2890651"/>
            <a:ext cx="32041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Make Education and Training More Accessible</a:t>
            </a:r>
            <a:endParaRPr kumimoji="0" lang="en-US" sz="16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5" name="Picture 4" descr="A picture containing text, vector graphics&#10;&#10;Description automatically generated">
            <a:extLst>
              <a:ext uri="{FF2B5EF4-FFF2-40B4-BE49-F238E27FC236}">
                <a16:creationId xmlns:a16="http://schemas.microsoft.com/office/drawing/2014/main" id="{D205FF87-9AA8-4085-BFC4-8A52CBA2FAD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70076" y="1766242"/>
            <a:ext cx="944769" cy="944769"/>
          </a:xfrm>
          <a:prstGeom prst="rect">
            <a:avLst/>
          </a:prstGeom>
        </p:spPr>
      </p:pic>
      <p:sp>
        <p:nvSpPr>
          <p:cNvPr id="26" name="TextBox 25">
            <a:extLst>
              <a:ext uri="{FF2B5EF4-FFF2-40B4-BE49-F238E27FC236}">
                <a16:creationId xmlns:a16="http://schemas.microsoft.com/office/drawing/2014/main" id="{738655B7-00A7-4E8C-9D62-FEE50C33C2F6}"/>
              </a:ext>
            </a:extLst>
          </p:cNvPr>
          <p:cNvSpPr txBox="1"/>
          <p:nvPr/>
        </p:nvSpPr>
        <p:spPr>
          <a:xfrm>
            <a:off x="186621" y="3683000"/>
            <a:ext cx="3524567" cy="2031325"/>
          </a:xfrm>
          <a:prstGeom prst="rect">
            <a:avLst/>
          </a:prstGeom>
          <a:noFill/>
        </p:spPr>
        <p:txBody>
          <a:bodyPr wrap="square">
            <a:spAutoFit/>
          </a:bodyPr>
          <a:lstStyle/>
          <a:p>
            <a:pPr algn="ct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Many of the challenges brands and agencies face in adopting audience-based TV buying relate back to the need for more well-rounded education and training. </a:t>
            </a:r>
            <a:r>
              <a:rPr lang="en-US" sz="1400">
                <a:solidFill>
                  <a:prstClr val="white"/>
                </a:solidFill>
                <a:latin typeface="Helvetica" pitchFamily="2" charset="0"/>
              </a:rPr>
              <a:t>Incorporating</a:t>
            </a: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 different perspectives into the conversations happening on the ground will help to advance awareness, understanding and, subsequently, demand.</a:t>
            </a:r>
            <a:endParaRPr lang="en-US" sz="1400"/>
          </a:p>
        </p:txBody>
      </p:sp>
      <p:sp>
        <p:nvSpPr>
          <p:cNvPr id="44" name="Rectangle 43">
            <a:extLst>
              <a:ext uri="{FF2B5EF4-FFF2-40B4-BE49-F238E27FC236}">
                <a16:creationId xmlns:a16="http://schemas.microsoft.com/office/drawing/2014/main" id="{1D647870-4591-4921-969F-ADF315F9CE1D}"/>
              </a:ext>
            </a:extLst>
          </p:cNvPr>
          <p:cNvSpPr/>
          <p:nvPr/>
        </p:nvSpPr>
        <p:spPr>
          <a:xfrm>
            <a:off x="4335106" y="2794085"/>
            <a:ext cx="3524567" cy="3600985"/>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Helvetica"/>
            </a:endParaRPr>
          </a:p>
        </p:txBody>
      </p:sp>
      <p:sp>
        <p:nvSpPr>
          <p:cNvPr id="24" name="TextBox 23">
            <a:extLst>
              <a:ext uri="{FF2B5EF4-FFF2-40B4-BE49-F238E27FC236}">
                <a16:creationId xmlns:a16="http://schemas.microsoft.com/office/drawing/2014/main" id="{400C12E3-7A7E-4347-B6B2-02CF81097D8B}"/>
              </a:ext>
            </a:extLst>
          </p:cNvPr>
          <p:cNvSpPr txBox="1"/>
          <p:nvPr/>
        </p:nvSpPr>
        <p:spPr>
          <a:xfrm>
            <a:off x="4401275" y="2890651"/>
            <a:ext cx="341933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Reimagine Institutional Structures to Implement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More Modern Strategies</a:t>
            </a:r>
          </a:p>
        </p:txBody>
      </p:sp>
      <p:pic>
        <p:nvPicPr>
          <p:cNvPr id="12" name="Picture 11" descr="Icon&#10;&#10;Description automatically generated">
            <a:extLst>
              <a:ext uri="{FF2B5EF4-FFF2-40B4-BE49-F238E27FC236}">
                <a16:creationId xmlns:a16="http://schemas.microsoft.com/office/drawing/2014/main" id="{0D21632C-A329-4525-BFCA-B25BAA26F0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67949" y="1766242"/>
            <a:ext cx="858881" cy="858881"/>
          </a:xfrm>
          <a:prstGeom prst="rect">
            <a:avLst/>
          </a:prstGeom>
        </p:spPr>
      </p:pic>
      <p:sp>
        <p:nvSpPr>
          <p:cNvPr id="28" name="TextBox 27">
            <a:extLst>
              <a:ext uri="{FF2B5EF4-FFF2-40B4-BE49-F238E27FC236}">
                <a16:creationId xmlns:a16="http://schemas.microsoft.com/office/drawing/2014/main" id="{A5599F4A-6DAE-44EC-8A20-D39F4CCCB487}"/>
              </a:ext>
            </a:extLst>
          </p:cNvPr>
          <p:cNvSpPr txBox="1"/>
          <p:nvPr/>
        </p:nvSpPr>
        <p:spPr>
          <a:xfrm>
            <a:off x="4337846" y="3683000"/>
            <a:ext cx="3519086" cy="2246769"/>
          </a:xfrm>
          <a:prstGeom prst="rect">
            <a:avLst/>
          </a:prstGeom>
          <a:noFill/>
        </p:spPr>
        <p:txBody>
          <a:bodyPr wrap="square">
            <a:spAutoFit/>
          </a:bodyPr>
          <a:lstStyle/>
          <a:p>
            <a:pPr algn="ct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Understanding how important their TV investment is to achieving their sales goals, marketers can be hesitant to change their strategy. However, by streamlining their organizational structures to account for advancements in the industry, brands and agencies can promote greater effectiveness and accountability and position themselves </a:t>
            </a:r>
          </a:p>
          <a:p>
            <a:pPr algn="ct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for greater success.</a:t>
            </a:r>
            <a:endParaRPr lang="en-US" sz="1400"/>
          </a:p>
        </p:txBody>
      </p:sp>
      <p:sp>
        <p:nvSpPr>
          <p:cNvPr id="21" name="Rectangle 20">
            <a:extLst>
              <a:ext uri="{FF2B5EF4-FFF2-40B4-BE49-F238E27FC236}">
                <a16:creationId xmlns:a16="http://schemas.microsoft.com/office/drawing/2014/main" id="{C15D6825-F565-4988-9C3B-A5816184E196}"/>
              </a:ext>
            </a:extLst>
          </p:cNvPr>
          <p:cNvSpPr/>
          <p:nvPr/>
        </p:nvSpPr>
        <p:spPr>
          <a:xfrm>
            <a:off x="8483848" y="2794085"/>
            <a:ext cx="3524567" cy="3600985"/>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Helvetica"/>
            </a:endParaRPr>
          </a:p>
        </p:txBody>
      </p:sp>
      <p:sp>
        <p:nvSpPr>
          <p:cNvPr id="25" name="TextBox 24">
            <a:extLst>
              <a:ext uri="{FF2B5EF4-FFF2-40B4-BE49-F238E27FC236}">
                <a16:creationId xmlns:a16="http://schemas.microsoft.com/office/drawing/2014/main" id="{6D0A65F9-02B0-4487-AD3C-9046201D542D}"/>
              </a:ext>
            </a:extLst>
          </p:cNvPr>
          <p:cNvSpPr txBox="1"/>
          <p:nvPr/>
        </p:nvSpPr>
        <p:spPr>
          <a:xfrm>
            <a:off x="8644827" y="2890651"/>
            <a:ext cx="32026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Rethink How Success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is Measured</a:t>
            </a:r>
          </a:p>
        </p:txBody>
      </p:sp>
      <p:sp>
        <p:nvSpPr>
          <p:cNvPr id="29" name="TextBox 28">
            <a:extLst>
              <a:ext uri="{FF2B5EF4-FFF2-40B4-BE49-F238E27FC236}">
                <a16:creationId xmlns:a16="http://schemas.microsoft.com/office/drawing/2014/main" id="{149B81F8-B63D-4EFE-93F9-FA1ABC1EB3D7}"/>
              </a:ext>
            </a:extLst>
          </p:cNvPr>
          <p:cNvSpPr txBox="1"/>
          <p:nvPr/>
        </p:nvSpPr>
        <p:spPr>
          <a:xfrm>
            <a:off x="8483591" y="3683000"/>
            <a:ext cx="352513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Helvetica" pitchFamily="2" charset="0"/>
              </a:rPr>
              <a:t>The success of a TV campaign has typically been based on traditional media metrics (i.e., GRPs, reach, frequency). However, innovation in data measurement enables a shift to evaluating impact on business KPIs and brand outcomes.</a:t>
            </a:r>
            <a:endParaRPr kumimoji="0" lang="en-US" sz="14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31" name="Picture 30" descr="Shape, icon&#10;&#10;Description automatically generated">
            <a:extLst>
              <a:ext uri="{FF2B5EF4-FFF2-40B4-BE49-F238E27FC236}">
                <a16:creationId xmlns:a16="http://schemas.microsoft.com/office/drawing/2014/main" id="{2541B8E8-70A9-44FF-9C90-F76F9B2779A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773747" y="1766241"/>
            <a:ext cx="944769" cy="944769"/>
          </a:xfrm>
          <a:prstGeom prst="rect">
            <a:avLst/>
          </a:prstGeom>
        </p:spPr>
      </p:pic>
    </p:spTree>
    <p:extLst>
      <p:ext uri="{BB962C8B-B14F-4D97-AF65-F5344CB8AC3E}">
        <p14:creationId xmlns:p14="http://schemas.microsoft.com/office/powerpoint/2010/main" val="2264631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6A35C40F-687E-B34B-B975-ED0CDEFEC8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5399" y="5804284"/>
            <a:ext cx="875592" cy="636172"/>
          </a:xfrm>
          <a:prstGeom prst="rect">
            <a:avLst/>
          </a:prstGeom>
        </p:spPr>
      </p:pic>
      <p:pic>
        <p:nvPicPr>
          <p:cNvPr id="8" name="Picture 7">
            <a:hlinkClick r:id="rId4"/>
            <a:extLst>
              <a:ext uri="{FF2B5EF4-FFF2-40B4-BE49-F238E27FC236}">
                <a16:creationId xmlns:a16="http://schemas.microsoft.com/office/drawing/2014/main" id="{EEC9436E-41D9-FA4F-B24F-9D11D47EFC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90991" y="5715536"/>
            <a:ext cx="734723" cy="737087"/>
          </a:xfrm>
          <a:prstGeom prst="rect">
            <a:avLst/>
          </a:prstGeom>
        </p:spPr>
      </p:pic>
      <p:pic>
        <p:nvPicPr>
          <p:cNvPr id="10" name="Picture 9">
            <a:hlinkClick r:id="rId6"/>
            <a:extLst>
              <a:ext uri="{FF2B5EF4-FFF2-40B4-BE49-F238E27FC236}">
                <a16:creationId xmlns:a16="http://schemas.microsoft.com/office/drawing/2014/main" id="{707BE5F1-DCEB-144F-86FF-E99AA7959D9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684271" y="5784399"/>
            <a:ext cx="403491" cy="668224"/>
          </a:xfrm>
          <a:prstGeom prst="rect">
            <a:avLst/>
          </a:prstGeom>
        </p:spPr>
      </p:pic>
      <p:sp>
        <p:nvSpPr>
          <p:cNvPr id="37" name="TextBox 36">
            <a:extLst>
              <a:ext uri="{FF2B5EF4-FFF2-40B4-BE49-F238E27FC236}">
                <a16:creationId xmlns:a16="http://schemas.microsoft.com/office/drawing/2014/main" id="{7FA00B74-C38A-4216-9892-991288697046}"/>
              </a:ext>
            </a:extLst>
          </p:cNvPr>
          <p:cNvSpPr txBox="1"/>
          <p:nvPr/>
        </p:nvSpPr>
        <p:spPr>
          <a:xfrm>
            <a:off x="317684" y="3172741"/>
            <a:ext cx="75880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itchFamily="2" charset="0"/>
                <a:ea typeface="+mn-ea"/>
                <a:cs typeface="+mn-cs"/>
              </a:rPr>
              <a:t>Interested in learning more? Check out this related content: </a:t>
            </a:r>
          </a:p>
        </p:txBody>
      </p:sp>
      <p:sp>
        <p:nvSpPr>
          <p:cNvPr id="16" name="Rectangle 15">
            <a:extLst>
              <a:ext uri="{FF2B5EF4-FFF2-40B4-BE49-F238E27FC236}">
                <a16:creationId xmlns:a16="http://schemas.microsoft.com/office/drawing/2014/main" id="{68DC72E4-B88E-4C17-8A77-ED3048D2EFD2}"/>
              </a:ext>
            </a:extLst>
          </p:cNvPr>
          <p:cNvSpPr/>
          <p:nvPr/>
        </p:nvSpPr>
        <p:spPr>
          <a:xfrm>
            <a:off x="273895" y="235287"/>
            <a:ext cx="49539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Creators</a:t>
            </a:r>
          </a:p>
        </p:txBody>
      </p:sp>
      <p:sp>
        <p:nvSpPr>
          <p:cNvPr id="22" name="Rectangle 21">
            <a:extLst>
              <a:ext uri="{FF2B5EF4-FFF2-40B4-BE49-F238E27FC236}">
                <a16:creationId xmlns:a16="http://schemas.microsoft.com/office/drawing/2014/main" id="{8C7F684B-07B9-4DB1-AFAD-01737416D7B6}"/>
              </a:ext>
            </a:extLst>
          </p:cNvPr>
          <p:cNvSpPr/>
          <p:nvPr/>
        </p:nvSpPr>
        <p:spPr>
          <a:xfrm>
            <a:off x="350141" y="3532924"/>
            <a:ext cx="97554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7" name="TextBox 26">
            <a:hlinkClick r:id="rId8"/>
            <a:extLst>
              <a:ext uri="{FF2B5EF4-FFF2-40B4-BE49-F238E27FC236}">
                <a16:creationId xmlns:a16="http://schemas.microsoft.com/office/drawing/2014/main" id="{8462174E-DB38-4E5C-B234-CAD3AF023107}"/>
              </a:ext>
            </a:extLst>
          </p:cNvPr>
          <p:cNvSpPr txBox="1"/>
          <p:nvPr/>
        </p:nvSpPr>
        <p:spPr>
          <a:xfrm>
            <a:off x="3689535" y="1039023"/>
            <a:ext cx="203146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2060"/>
                </a:solidFill>
                <a:effectLst/>
                <a:uLnTx/>
                <a:uFillTx/>
                <a:latin typeface="Helvetica" pitchFamily="2" charset="0"/>
                <a:ea typeface="+mn-ea"/>
                <a:cs typeface="+mn-cs"/>
              </a:rPr>
              <a:t>Leah Montner-Dixon</a:t>
            </a:r>
          </a:p>
        </p:txBody>
      </p:sp>
      <p:sp>
        <p:nvSpPr>
          <p:cNvPr id="28" name="TextBox 27">
            <a:extLst>
              <a:ext uri="{FF2B5EF4-FFF2-40B4-BE49-F238E27FC236}">
                <a16:creationId xmlns:a16="http://schemas.microsoft.com/office/drawing/2014/main" id="{12BD9DA4-80D7-4534-AB12-6E0B15BD438F}"/>
              </a:ext>
            </a:extLst>
          </p:cNvPr>
          <p:cNvSpPr txBox="1"/>
          <p:nvPr/>
        </p:nvSpPr>
        <p:spPr>
          <a:xfrm>
            <a:off x="3689535" y="1351887"/>
            <a:ext cx="253215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leahm@thevab.com</a:t>
            </a:r>
          </a:p>
        </p:txBody>
      </p:sp>
      <p:sp>
        <p:nvSpPr>
          <p:cNvPr id="29" name="TextBox 28">
            <a:hlinkClick r:id="rId8"/>
            <a:extLst>
              <a:ext uri="{FF2B5EF4-FFF2-40B4-BE49-F238E27FC236}">
                <a16:creationId xmlns:a16="http://schemas.microsoft.com/office/drawing/2014/main" id="{C2C3DC37-7245-4E2C-B38C-7C1EB74A206D}"/>
              </a:ext>
            </a:extLst>
          </p:cNvPr>
          <p:cNvSpPr txBox="1"/>
          <p:nvPr/>
        </p:nvSpPr>
        <p:spPr>
          <a:xfrm>
            <a:off x="3689535" y="2156283"/>
            <a:ext cx="230437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060"/>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Karolina Guillen</a:t>
            </a:r>
            <a:endParaRPr kumimoji="0" lang="en-US" sz="150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30" name="TextBox 29">
            <a:extLst>
              <a:ext uri="{FF2B5EF4-FFF2-40B4-BE49-F238E27FC236}">
                <a16:creationId xmlns:a16="http://schemas.microsoft.com/office/drawing/2014/main" id="{2CF8A3EA-D302-4ED8-BDCE-1B978D6C3058}"/>
              </a:ext>
            </a:extLst>
          </p:cNvPr>
          <p:cNvSpPr txBox="1"/>
          <p:nvPr/>
        </p:nvSpPr>
        <p:spPr>
          <a:xfrm>
            <a:off x="3689535" y="2469147"/>
            <a:ext cx="2304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karolinag@thevab.com</a:t>
            </a:r>
          </a:p>
        </p:txBody>
      </p:sp>
      <p:sp>
        <p:nvSpPr>
          <p:cNvPr id="44" name="TextBox 43">
            <a:hlinkClick r:id="rId8"/>
            <a:extLst>
              <a:ext uri="{FF2B5EF4-FFF2-40B4-BE49-F238E27FC236}">
                <a16:creationId xmlns:a16="http://schemas.microsoft.com/office/drawing/2014/main" id="{2BCB8BD3-43B5-4D42-812E-F7D454283C02}"/>
              </a:ext>
            </a:extLst>
          </p:cNvPr>
          <p:cNvSpPr txBox="1"/>
          <p:nvPr/>
        </p:nvSpPr>
        <p:spPr>
          <a:xfrm>
            <a:off x="383723" y="1039023"/>
            <a:ext cx="328576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Jason Wiese</a:t>
            </a:r>
            <a:endParaRPr kumimoji="0" lang="en-US" sz="15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45" name="TextBox 44">
            <a:extLst>
              <a:ext uri="{FF2B5EF4-FFF2-40B4-BE49-F238E27FC236}">
                <a16:creationId xmlns:a16="http://schemas.microsoft.com/office/drawing/2014/main" id="{EBB2E1DE-3F25-416C-B1CD-3BC8FF042B2E}"/>
              </a:ext>
            </a:extLst>
          </p:cNvPr>
          <p:cNvSpPr txBox="1"/>
          <p:nvPr/>
        </p:nvSpPr>
        <p:spPr>
          <a:xfrm>
            <a:off x="383723" y="1332739"/>
            <a:ext cx="3285766" cy="589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sp>
        <p:nvSpPr>
          <p:cNvPr id="47" name="TextBox 46">
            <a:hlinkClick r:id="rId8"/>
            <a:extLst>
              <a:ext uri="{FF2B5EF4-FFF2-40B4-BE49-F238E27FC236}">
                <a16:creationId xmlns:a16="http://schemas.microsoft.com/office/drawing/2014/main" id="{B625B824-BEE4-4D98-8672-A2F429EA0117}"/>
              </a:ext>
            </a:extLst>
          </p:cNvPr>
          <p:cNvSpPr txBox="1"/>
          <p:nvPr/>
        </p:nvSpPr>
        <p:spPr>
          <a:xfrm>
            <a:off x="383723" y="2156283"/>
            <a:ext cx="135341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Reed Kiely</a:t>
            </a:r>
          </a:p>
        </p:txBody>
      </p:sp>
      <p:sp>
        <p:nvSpPr>
          <p:cNvPr id="48" name="TextBox 47">
            <a:extLst>
              <a:ext uri="{FF2B5EF4-FFF2-40B4-BE49-F238E27FC236}">
                <a16:creationId xmlns:a16="http://schemas.microsoft.com/office/drawing/2014/main" id="{74BFC6E0-C497-4213-9573-E41D75426078}"/>
              </a:ext>
            </a:extLst>
          </p:cNvPr>
          <p:cNvSpPr txBox="1"/>
          <p:nvPr/>
        </p:nvSpPr>
        <p:spPr>
          <a:xfrm>
            <a:off x="383722" y="2470389"/>
            <a:ext cx="27365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a:ea typeface="+mn-ea"/>
                <a:cs typeface="+mn-cs"/>
              </a:rPr>
              <a:t>reedk@thevab.com</a:t>
            </a:r>
          </a:p>
        </p:txBody>
      </p:sp>
      <p:pic>
        <p:nvPicPr>
          <p:cNvPr id="49" name="Picture 48">
            <a:extLst>
              <a:ext uri="{FF2B5EF4-FFF2-40B4-BE49-F238E27FC236}">
                <a16:creationId xmlns:a16="http://schemas.microsoft.com/office/drawing/2014/main" id="{35E11553-28E4-4457-9730-1BD4E370228B}"/>
              </a:ext>
            </a:extLst>
          </p:cNvPr>
          <p:cNvPicPr>
            <a:picLocks noChangeAspect="1"/>
          </p:cNvPicPr>
          <p:nvPr/>
        </p:nvPicPr>
        <p:blipFill>
          <a:blip r:embed="rId9"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0"/>
            <a:ext cx="5256799" cy="3060562"/>
          </a:xfrm>
          <a:prstGeom prst="rect">
            <a:avLst/>
          </a:prstGeom>
        </p:spPr>
      </p:pic>
      <p:pic>
        <p:nvPicPr>
          <p:cNvPr id="33" name="Picture 32">
            <a:extLst>
              <a:ext uri="{FF2B5EF4-FFF2-40B4-BE49-F238E27FC236}">
                <a16:creationId xmlns:a16="http://schemas.microsoft.com/office/drawing/2014/main" id="{F0A53D22-B91E-4796-9BDF-527F89BF0FD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4" name="Slide Number Placeholder 5">
            <a:extLst>
              <a:ext uri="{FF2B5EF4-FFF2-40B4-BE49-F238E27FC236}">
                <a16:creationId xmlns:a16="http://schemas.microsoft.com/office/drawing/2014/main" id="{39E30D0D-5F68-42A2-BE6E-950A6616F0B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6" name="Rectangle 35">
            <a:extLst>
              <a:ext uri="{FF2B5EF4-FFF2-40B4-BE49-F238E27FC236}">
                <a16:creationId xmlns:a16="http://schemas.microsoft.com/office/drawing/2014/main" id="{B1F3BA4D-BCDB-4E75-AFAC-389B1D799AE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50" name="Picture 49">
            <a:hlinkClick r:id="rId11"/>
            <a:extLst>
              <a:ext uri="{FF2B5EF4-FFF2-40B4-BE49-F238E27FC236}">
                <a16:creationId xmlns:a16="http://schemas.microsoft.com/office/drawing/2014/main" id="{8D50F9E6-2B53-4D78-AD40-0418FC78E58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152234" y="3929660"/>
            <a:ext cx="1936886" cy="1103495"/>
          </a:xfrm>
          <a:prstGeom prst="rect">
            <a:avLst/>
          </a:prstGeom>
          <a:blipFill dpi="0" rotWithShape="1">
            <a:blip r:embed="rId13" cstate="screen">
              <a:extLst>
                <a:ext uri="{28A0092B-C50C-407E-A947-70E740481C1C}">
                  <a14:useLocalDpi xmlns:a14="http://schemas.microsoft.com/office/drawing/2010/main"/>
                </a:ext>
              </a:extLst>
            </a:blip>
            <a:srcRect/>
            <a:stretch>
              <a:fillRect/>
            </a:stretch>
          </a:blipFill>
          <a:ln>
            <a:solidFill>
              <a:srgbClr val="1B1464"/>
            </a:solidFill>
          </a:ln>
        </p:spPr>
      </p:pic>
      <p:sp>
        <p:nvSpPr>
          <p:cNvPr id="51" name="TextBox 50">
            <a:hlinkClick r:id="rId14"/>
            <a:extLst>
              <a:ext uri="{FF2B5EF4-FFF2-40B4-BE49-F238E27FC236}">
                <a16:creationId xmlns:a16="http://schemas.microsoft.com/office/drawing/2014/main" id="{D730BF73-E4FD-4D98-8E53-81DAA101A53B}"/>
              </a:ext>
            </a:extLst>
          </p:cNvPr>
          <p:cNvSpPr txBox="1"/>
          <p:nvPr/>
        </p:nvSpPr>
        <p:spPr>
          <a:xfrm>
            <a:off x="9534454" y="5016247"/>
            <a:ext cx="25237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What Is Audience-Based Buying?</a:t>
            </a:r>
            <a:endParaRPr kumimoji="0" lang="en-US" sz="1100" b="1" i="1"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Simplifying Marketing Topics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and Terms</a:t>
            </a:r>
          </a:p>
        </p:txBody>
      </p:sp>
      <p:pic>
        <p:nvPicPr>
          <p:cNvPr id="52" name="Picture 51">
            <a:hlinkClick r:id="rId14"/>
            <a:extLst>
              <a:ext uri="{FF2B5EF4-FFF2-40B4-BE49-F238E27FC236}">
                <a16:creationId xmlns:a16="http://schemas.microsoft.com/office/drawing/2014/main" id="{E428EE50-9CAF-4796-9A4C-3D41740586E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763578" y="4124623"/>
            <a:ext cx="2065515" cy="852820"/>
          </a:xfrm>
          <a:prstGeom prst="rect">
            <a:avLst/>
          </a:prstGeom>
          <a:ln>
            <a:solidFill>
              <a:srgbClr val="1F1A62"/>
            </a:solidFill>
          </a:ln>
        </p:spPr>
      </p:pic>
      <p:sp>
        <p:nvSpPr>
          <p:cNvPr id="53" name="TextBox 52">
            <a:hlinkClick r:id="rId11"/>
            <a:extLst>
              <a:ext uri="{FF2B5EF4-FFF2-40B4-BE49-F238E27FC236}">
                <a16:creationId xmlns:a16="http://schemas.microsoft.com/office/drawing/2014/main" id="{63E3D301-D69A-484C-811D-98E6104902DD}"/>
              </a:ext>
            </a:extLst>
          </p:cNvPr>
          <p:cNvSpPr txBox="1"/>
          <p:nvPr/>
        </p:nvSpPr>
        <p:spPr>
          <a:xfrm>
            <a:off x="4977051" y="5052281"/>
            <a:ext cx="2289343" cy="746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Delayed Adulthood</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Younger &amp; Older Generations Are Achieving ‘Life Milestones’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Their Own Pace</a:t>
            </a:r>
          </a:p>
        </p:txBody>
      </p:sp>
      <p:pic>
        <p:nvPicPr>
          <p:cNvPr id="54" name="Picture 53">
            <a:hlinkClick r:id="rId16"/>
            <a:extLst>
              <a:ext uri="{FF2B5EF4-FFF2-40B4-BE49-F238E27FC236}">
                <a16:creationId xmlns:a16="http://schemas.microsoft.com/office/drawing/2014/main" id="{FCA31B5B-865B-49E3-9321-ECACA4B18C82}"/>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7436349" y="3929661"/>
            <a:ext cx="1979876" cy="1113680"/>
          </a:xfrm>
          <a:prstGeom prst="rect">
            <a:avLst/>
          </a:prstGeom>
          <a:blipFill dpi="0" rotWithShape="1">
            <a:blip r:embed="rId18" cstate="screen">
              <a:extLst>
                <a:ext uri="{28A0092B-C50C-407E-A947-70E740481C1C}">
                  <a14:useLocalDpi xmlns:a14="http://schemas.microsoft.com/office/drawing/2010/main"/>
                </a:ext>
              </a:extLst>
            </a:blip>
            <a:srcRect/>
            <a:stretch>
              <a:fillRect/>
            </a:stretch>
          </a:blipFill>
          <a:ln>
            <a:solidFill>
              <a:srgbClr val="1B1464"/>
            </a:solidFill>
          </a:ln>
        </p:spPr>
      </p:pic>
      <p:sp>
        <p:nvSpPr>
          <p:cNvPr id="55" name="TextBox 54">
            <a:hlinkClick r:id="rId16"/>
            <a:extLst>
              <a:ext uri="{FF2B5EF4-FFF2-40B4-BE49-F238E27FC236}">
                <a16:creationId xmlns:a16="http://schemas.microsoft.com/office/drawing/2014/main" id="{26EBC2D8-94F2-4950-A66C-9FABAE06DDAC}"/>
              </a:ext>
            </a:extLst>
          </p:cNvPr>
          <p:cNvSpPr txBox="1"/>
          <p:nvPr/>
        </p:nvSpPr>
        <p:spPr>
          <a:xfrm>
            <a:off x="7268191" y="5058736"/>
            <a:ext cx="2307204" cy="754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 &amp; Tactics In Audience-Based TV Buying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pic>
        <p:nvPicPr>
          <p:cNvPr id="56" name="Picture 55">
            <a:hlinkClick r:id="rId19"/>
            <a:extLst>
              <a:ext uri="{FF2B5EF4-FFF2-40B4-BE49-F238E27FC236}">
                <a16:creationId xmlns:a16="http://schemas.microsoft.com/office/drawing/2014/main" id="{3FF5A152-4773-45AF-8EDE-9E5A8E5C910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792606" y="3944897"/>
            <a:ext cx="1920960" cy="1088259"/>
          </a:xfrm>
          <a:prstGeom prst="rect">
            <a:avLst/>
          </a:prstGeom>
          <a:blipFill dpi="0" rotWithShape="1">
            <a:blip r:embed="rId18" cstate="screen">
              <a:extLst>
                <a:ext uri="{28A0092B-C50C-407E-A947-70E740481C1C}">
                  <a14:useLocalDpi xmlns:a14="http://schemas.microsoft.com/office/drawing/2010/main"/>
                </a:ext>
              </a:extLst>
            </a:blip>
            <a:srcRect/>
            <a:stretch>
              <a:fillRect/>
            </a:stretch>
          </a:blipFill>
          <a:ln>
            <a:solidFill>
              <a:srgbClr val="1B1464"/>
            </a:solidFill>
          </a:ln>
        </p:spPr>
      </p:pic>
      <p:sp>
        <p:nvSpPr>
          <p:cNvPr id="57" name="TextBox 56">
            <a:hlinkClick r:id="rId19"/>
            <a:extLst>
              <a:ext uri="{FF2B5EF4-FFF2-40B4-BE49-F238E27FC236}">
                <a16:creationId xmlns:a16="http://schemas.microsoft.com/office/drawing/2014/main" id="{9243ED1B-8BB4-4EDD-9570-434132BBC24E}"/>
              </a:ext>
            </a:extLst>
          </p:cNvPr>
          <p:cNvSpPr txBox="1"/>
          <p:nvPr/>
        </p:nvSpPr>
        <p:spPr>
          <a:xfrm>
            <a:off x="2664449" y="5060290"/>
            <a:ext cx="2177274" cy="746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VAB Top 10</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Top-Line View of How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Industry is Adopting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Audience-Based Buying</a:t>
            </a:r>
          </a:p>
        </p:txBody>
      </p:sp>
      <p:pic>
        <p:nvPicPr>
          <p:cNvPr id="31" name="Picture 30">
            <a:hlinkClick r:id="rId21"/>
            <a:extLst>
              <a:ext uri="{FF2B5EF4-FFF2-40B4-BE49-F238E27FC236}">
                <a16:creationId xmlns:a16="http://schemas.microsoft.com/office/drawing/2014/main" id="{E38D622F-A962-4026-A691-BB7C39FF56D7}"/>
              </a:ext>
            </a:extLst>
          </p:cNvPr>
          <p:cNvPicPr>
            <a:picLocks noChangeAspect="1"/>
          </p:cNvPicPr>
          <p:nvPr/>
        </p:nvPicPr>
        <p:blipFill>
          <a:blip r:embed="rId22"/>
          <a:stretch>
            <a:fillRect/>
          </a:stretch>
        </p:blipFill>
        <p:spPr>
          <a:xfrm>
            <a:off x="472176" y="3929660"/>
            <a:ext cx="1943827" cy="1121745"/>
          </a:xfrm>
          <a:prstGeom prst="rect">
            <a:avLst/>
          </a:prstGeom>
          <a:ln>
            <a:solidFill>
              <a:srgbClr val="1B1464"/>
            </a:solidFill>
          </a:ln>
        </p:spPr>
      </p:pic>
      <p:sp>
        <p:nvSpPr>
          <p:cNvPr id="32" name="TextBox 31">
            <a:hlinkClick r:id="rId21"/>
            <a:extLst>
              <a:ext uri="{FF2B5EF4-FFF2-40B4-BE49-F238E27FC236}">
                <a16:creationId xmlns:a16="http://schemas.microsoft.com/office/drawing/2014/main" id="{CA002FB8-7FF1-44AA-BB21-190B1813E2BE}"/>
              </a:ext>
            </a:extLst>
          </p:cNvPr>
          <p:cNvSpPr txBox="1"/>
          <p:nvPr/>
        </p:nvSpPr>
        <p:spPr>
          <a:xfrm>
            <a:off x="225526" y="5051405"/>
            <a:ext cx="24371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An Insider’s 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Why brands and agencies are shifting to audience-based TV buying</a:t>
            </a:r>
          </a:p>
        </p:txBody>
      </p:sp>
    </p:spTree>
    <p:extLst>
      <p:ext uri="{BB962C8B-B14F-4D97-AF65-F5344CB8AC3E}">
        <p14:creationId xmlns:p14="http://schemas.microsoft.com/office/powerpoint/2010/main" val="196090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Diagram&#10;&#10;Description automatically generated with low confidence">
            <a:extLst>
              <a:ext uri="{FF2B5EF4-FFF2-40B4-BE49-F238E27FC236}">
                <a16:creationId xmlns:a16="http://schemas.microsoft.com/office/drawing/2014/main" id="{4326E865-3CD8-4E32-BAD9-C139EA14546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16358"/>
            <a:ext cx="12191999" cy="3916716"/>
          </a:xfrm>
          <a:prstGeom prst="rect">
            <a:avLst/>
          </a:prstGeom>
        </p:spPr>
      </p:pic>
      <p:sp>
        <p:nvSpPr>
          <p:cNvPr id="39" name="Rectangle 38">
            <a:extLst>
              <a:ext uri="{FF2B5EF4-FFF2-40B4-BE49-F238E27FC236}">
                <a16:creationId xmlns:a16="http://schemas.microsoft.com/office/drawing/2014/main" id="{A53EB276-78CF-44F8-A915-53AEEC6781B1}"/>
              </a:ext>
            </a:extLst>
          </p:cNvPr>
          <p:cNvSpPr/>
          <p:nvPr/>
        </p:nvSpPr>
        <p:spPr>
          <a:xfrm>
            <a:off x="-1" y="1608516"/>
            <a:ext cx="12192000" cy="3932400"/>
          </a:xfrm>
          <a:prstGeom prst="rect">
            <a:avLst/>
          </a:prstGeom>
          <a:solidFill>
            <a:srgbClr val="1B14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286926F7-7986-4D57-A7E7-9D65FAA31B93}"/>
              </a:ext>
            </a:extLst>
          </p:cNvPr>
          <p:cNvSpPr txBox="1"/>
          <p:nvPr/>
        </p:nvSpPr>
        <p:spPr>
          <a:xfrm>
            <a:off x="181870" y="278565"/>
            <a:ext cx="1194737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Due to their increased comfort level with data-driven approaches,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brands and agencies are accepting of more modern ways of buying TV</a:t>
            </a:r>
          </a:p>
        </p:txBody>
      </p:sp>
      <p:sp>
        <p:nvSpPr>
          <p:cNvPr id="17" name="TextBox 16">
            <a:extLst>
              <a:ext uri="{FF2B5EF4-FFF2-40B4-BE49-F238E27FC236}">
                <a16:creationId xmlns:a16="http://schemas.microsoft.com/office/drawing/2014/main" id="{CCACFE40-AB3D-4236-ABAA-E802F1E9CA6A}"/>
              </a:ext>
            </a:extLst>
          </p:cNvPr>
          <p:cNvSpPr txBox="1"/>
          <p:nvPr/>
        </p:nvSpPr>
        <p:spPr>
          <a:xfrm>
            <a:off x="1" y="1959014"/>
            <a:ext cx="1219199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respondents that agree with the following statements</a:t>
            </a:r>
          </a:p>
        </p:txBody>
      </p:sp>
      <p:sp>
        <p:nvSpPr>
          <p:cNvPr id="26" name="Rounded Rectangle 80">
            <a:extLst>
              <a:ext uri="{FF2B5EF4-FFF2-40B4-BE49-F238E27FC236}">
                <a16:creationId xmlns:a16="http://schemas.microsoft.com/office/drawing/2014/main" id="{E84E72E3-3304-446B-8360-90628690135C}"/>
              </a:ext>
            </a:extLst>
          </p:cNvPr>
          <p:cNvSpPr/>
          <p:nvPr/>
        </p:nvSpPr>
        <p:spPr>
          <a:xfrm>
            <a:off x="6132309" y="2767605"/>
            <a:ext cx="5852342" cy="1614222"/>
          </a:xfrm>
          <a:prstGeom prst="roundRect">
            <a:avLst>
              <a:gd name="adj" fmla="val 5763"/>
            </a:avLst>
          </a:prstGeom>
          <a:solidFill>
            <a:schemeClr val="bg1"/>
          </a:solidFill>
          <a:ln>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78F250E1-D1DA-42A5-A9C5-A23F0B68701C}"/>
              </a:ext>
            </a:extLst>
          </p:cNvPr>
          <p:cNvSpPr txBox="1"/>
          <p:nvPr/>
        </p:nvSpPr>
        <p:spPr>
          <a:xfrm>
            <a:off x="6279127" y="2996182"/>
            <a:ext cx="5575748" cy="1231106"/>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would be interested</a:t>
            </a: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in using a self-service platform for buying TV, if one was available to me”</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83%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89%</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83%</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71%</a:t>
            </a:r>
          </a:p>
        </p:txBody>
      </p:sp>
      <p:sp>
        <p:nvSpPr>
          <p:cNvPr id="28" name="Rounded Rectangle 80">
            <a:extLst>
              <a:ext uri="{FF2B5EF4-FFF2-40B4-BE49-F238E27FC236}">
                <a16:creationId xmlns:a16="http://schemas.microsoft.com/office/drawing/2014/main" id="{264A4106-8749-4788-8193-D6164CEFA142}"/>
              </a:ext>
            </a:extLst>
          </p:cNvPr>
          <p:cNvSpPr/>
          <p:nvPr/>
        </p:nvSpPr>
        <p:spPr>
          <a:xfrm>
            <a:off x="224001" y="2759859"/>
            <a:ext cx="5684307" cy="1629715"/>
          </a:xfrm>
          <a:prstGeom prst="roundRect">
            <a:avLst>
              <a:gd name="adj" fmla="val 5930"/>
            </a:avLst>
          </a:prstGeom>
          <a:solidFill>
            <a:schemeClr val="bg1"/>
          </a:solidFill>
          <a:ln>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AD714F63-4A11-43D6-86BA-E8CFA372202B}"/>
              </a:ext>
            </a:extLst>
          </p:cNvPr>
          <p:cNvSpPr txBox="1"/>
          <p:nvPr/>
        </p:nvSpPr>
        <p:spPr>
          <a:xfrm>
            <a:off x="845646" y="3011571"/>
            <a:ext cx="4441016"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see the value </a:t>
            </a: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 an automated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audience-based buying TV platform”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90%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97%</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89%</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89%</a:t>
            </a:r>
            <a:endParaRPr kumimoji="0" lang="en-US" sz="40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16" name="TextBox 15">
            <a:extLst>
              <a:ext uri="{FF2B5EF4-FFF2-40B4-BE49-F238E27FC236}">
                <a16:creationId xmlns:a16="http://schemas.microsoft.com/office/drawing/2014/main" id="{3C9C89D2-15F6-4A3D-A64E-CE576E0ED353}"/>
              </a:ext>
            </a:extLst>
          </p:cNvPr>
          <p:cNvSpPr txBox="1"/>
          <p:nvPr/>
        </p:nvSpPr>
        <p:spPr>
          <a:xfrm>
            <a:off x="441975" y="6246964"/>
            <a:ext cx="11687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Pros = Professionals. Q170. How much do you agree or disagree with the following statements? (strongly/somewhat agree)</a:t>
            </a:r>
          </a:p>
        </p:txBody>
      </p:sp>
      <p:grpSp>
        <p:nvGrpSpPr>
          <p:cNvPr id="9" name="Group 8">
            <a:extLst>
              <a:ext uri="{FF2B5EF4-FFF2-40B4-BE49-F238E27FC236}">
                <a16:creationId xmlns:a16="http://schemas.microsoft.com/office/drawing/2014/main" id="{F56BE0A0-1C2C-461C-BF6D-796A79FB6293}"/>
              </a:ext>
            </a:extLst>
          </p:cNvPr>
          <p:cNvGrpSpPr/>
          <p:nvPr/>
        </p:nvGrpSpPr>
        <p:grpSpPr>
          <a:xfrm>
            <a:off x="597927" y="5763383"/>
            <a:ext cx="10996146" cy="307777"/>
            <a:chOff x="557623" y="5763383"/>
            <a:chExt cx="10996146" cy="307777"/>
          </a:xfrm>
        </p:grpSpPr>
        <p:grpSp>
          <p:nvGrpSpPr>
            <p:cNvPr id="3" name="Group 2">
              <a:extLst>
                <a:ext uri="{FF2B5EF4-FFF2-40B4-BE49-F238E27FC236}">
                  <a16:creationId xmlns:a16="http://schemas.microsoft.com/office/drawing/2014/main" id="{1F7416B9-ACC1-4868-8C61-5EB572D50CB5}"/>
                </a:ext>
              </a:extLst>
            </p:cNvPr>
            <p:cNvGrpSpPr/>
            <p:nvPr/>
          </p:nvGrpSpPr>
          <p:grpSpPr>
            <a:xfrm>
              <a:off x="557623" y="5763383"/>
              <a:ext cx="2572563" cy="307777"/>
              <a:chOff x="2467276" y="5990600"/>
              <a:chExt cx="1875447" cy="307777"/>
            </a:xfrm>
          </p:grpSpPr>
          <p:sp>
            <p:nvSpPr>
              <p:cNvPr id="25" name="Rectangle 24">
                <a:extLst>
                  <a:ext uri="{FF2B5EF4-FFF2-40B4-BE49-F238E27FC236}">
                    <a16:creationId xmlns:a16="http://schemas.microsoft.com/office/drawing/2014/main" id="{E616EC17-5D02-47DD-A395-C97B1B2F7A9B}"/>
                  </a:ext>
                </a:extLst>
              </p:cNvPr>
              <p:cNvSpPr/>
              <p:nvPr/>
            </p:nvSpPr>
            <p:spPr>
              <a:xfrm>
                <a:off x="2467276" y="6053842"/>
                <a:ext cx="222272" cy="181293"/>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7" name="TextBox 26">
                <a:extLst>
                  <a:ext uri="{FF2B5EF4-FFF2-40B4-BE49-F238E27FC236}">
                    <a16:creationId xmlns:a16="http://schemas.microsoft.com/office/drawing/2014/main" id="{13593692-0D53-4CAF-BFA3-DF5AC70896D2}"/>
                  </a:ext>
                </a:extLst>
              </p:cNvPr>
              <p:cNvSpPr txBox="1"/>
              <p:nvPr/>
            </p:nvSpPr>
            <p:spPr>
              <a:xfrm>
                <a:off x="2702379"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Brand Marketers</a:t>
                </a:r>
              </a:p>
            </p:txBody>
          </p:sp>
        </p:grpSp>
        <p:grpSp>
          <p:nvGrpSpPr>
            <p:cNvPr id="4" name="Group 3">
              <a:extLst>
                <a:ext uri="{FF2B5EF4-FFF2-40B4-BE49-F238E27FC236}">
                  <a16:creationId xmlns:a16="http://schemas.microsoft.com/office/drawing/2014/main" id="{864D467A-7172-46F9-B6F8-594AA7997E54}"/>
                </a:ext>
              </a:extLst>
            </p:cNvPr>
            <p:cNvGrpSpPr/>
            <p:nvPr/>
          </p:nvGrpSpPr>
          <p:grpSpPr>
            <a:xfrm>
              <a:off x="3187776" y="5763383"/>
              <a:ext cx="2572563" cy="307777"/>
              <a:chOff x="4399285" y="5990600"/>
              <a:chExt cx="1875447" cy="307777"/>
            </a:xfrm>
          </p:grpSpPr>
          <p:sp>
            <p:nvSpPr>
              <p:cNvPr id="30" name="Rectangle 29">
                <a:extLst>
                  <a:ext uri="{FF2B5EF4-FFF2-40B4-BE49-F238E27FC236}">
                    <a16:creationId xmlns:a16="http://schemas.microsoft.com/office/drawing/2014/main" id="{71A3A421-2AC5-43A6-AB7E-9385156163F3}"/>
                  </a:ext>
                </a:extLst>
              </p:cNvPr>
              <p:cNvSpPr/>
              <p:nvPr/>
            </p:nvSpPr>
            <p:spPr>
              <a:xfrm>
                <a:off x="4399285" y="6053842"/>
                <a:ext cx="222272" cy="181293"/>
              </a:xfrm>
              <a:prstGeom prst="rect">
                <a:avLst/>
              </a:prstGeom>
              <a:solidFill>
                <a:srgbClr val="1B146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1" name="TextBox 30">
                <a:extLst>
                  <a:ext uri="{FF2B5EF4-FFF2-40B4-BE49-F238E27FC236}">
                    <a16:creationId xmlns:a16="http://schemas.microsoft.com/office/drawing/2014/main" id="{CB8581E9-6767-4964-A05A-BFB9905E4B3B}"/>
                  </a:ext>
                </a:extLst>
              </p:cNvPr>
              <p:cNvSpPr txBox="1"/>
              <p:nvPr/>
            </p:nvSpPr>
            <p:spPr>
              <a:xfrm>
                <a:off x="4634388"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Brand Marketers</a:t>
                </a:r>
              </a:p>
            </p:txBody>
          </p:sp>
        </p:grpSp>
        <p:grpSp>
          <p:nvGrpSpPr>
            <p:cNvPr id="10" name="Group 9">
              <a:extLst>
                <a:ext uri="{FF2B5EF4-FFF2-40B4-BE49-F238E27FC236}">
                  <a16:creationId xmlns:a16="http://schemas.microsoft.com/office/drawing/2014/main" id="{361137E4-DF0C-4FBD-9E7F-92EBA3F1E6B8}"/>
                </a:ext>
              </a:extLst>
            </p:cNvPr>
            <p:cNvGrpSpPr/>
            <p:nvPr/>
          </p:nvGrpSpPr>
          <p:grpSpPr>
            <a:xfrm>
              <a:off x="5721943" y="5763383"/>
              <a:ext cx="2927750" cy="307777"/>
              <a:chOff x="6287563" y="5990600"/>
              <a:chExt cx="2134385" cy="307777"/>
            </a:xfrm>
          </p:grpSpPr>
          <p:sp>
            <p:nvSpPr>
              <p:cNvPr id="32" name="Rectangle 31">
                <a:extLst>
                  <a:ext uri="{FF2B5EF4-FFF2-40B4-BE49-F238E27FC236}">
                    <a16:creationId xmlns:a16="http://schemas.microsoft.com/office/drawing/2014/main" id="{4A3632AB-B710-49BD-9783-E70C931B3FC0}"/>
                  </a:ext>
                </a:extLst>
              </p:cNvPr>
              <p:cNvSpPr/>
              <p:nvPr/>
            </p:nvSpPr>
            <p:spPr>
              <a:xfrm>
                <a:off x="6287563" y="6053842"/>
                <a:ext cx="222272" cy="181293"/>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3" name="TextBox 32">
                <a:extLst>
                  <a:ext uri="{FF2B5EF4-FFF2-40B4-BE49-F238E27FC236}">
                    <a16:creationId xmlns:a16="http://schemas.microsoft.com/office/drawing/2014/main" id="{5F36CEE0-9FE4-4627-933F-D7510D50D659}"/>
                  </a:ext>
                </a:extLst>
              </p:cNvPr>
              <p:cNvSpPr txBox="1"/>
              <p:nvPr/>
            </p:nvSpPr>
            <p:spPr>
              <a:xfrm>
                <a:off x="6522666" y="5990600"/>
                <a:ext cx="18992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Business' Agency Pros</a:t>
                </a:r>
              </a:p>
            </p:txBody>
          </p:sp>
        </p:grpSp>
        <p:grpSp>
          <p:nvGrpSpPr>
            <p:cNvPr id="2" name="Group 1">
              <a:extLst>
                <a:ext uri="{FF2B5EF4-FFF2-40B4-BE49-F238E27FC236}">
                  <a16:creationId xmlns:a16="http://schemas.microsoft.com/office/drawing/2014/main" id="{910A8826-5BE7-4467-ABB8-0C3D5CC0D876}"/>
                </a:ext>
              </a:extLst>
            </p:cNvPr>
            <p:cNvGrpSpPr/>
            <p:nvPr/>
          </p:nvGrpSpPr>
          <p:grpSpPr>
            <a:xfrm>
              <a:off x="8705563" y="5763383"/>
              <a:ext cx="2848206" cy="307777"/>
              <a:chOff x="8134735" y="5990600"/>
              <a:chExt cx="2076396" cy="307777"/>
            </a:xfrm>
          </p:grpSpPr>
          <p:sp>
            <p:nvSpPr>
              <p:cNvPr id="34" name="Rectangle 33">
                <a:extLst>
                  <a:ext uri="{FF2B5EF4-FFF2-40B4-BE49-F238E27FC236}">
                    <a16:creationId xmlns:a16="http://schemas.microsoft.com/office/drawing/2014/main" id="{711B0F88-ACB2-4166-B9A8-70FF26AE3A0C}"/>
                  </a:ext>
                </a:extLst>
              </p:cNvPr>
              <p:cNvSpPr/>
              <p:nvPr/>
            </p:nvSpPr>
            <p:spPr>
              <a:xfrm>
                <a:off x="8134735" y="6053842"/>
                <a:ext cx="222272" cy="181293"/>
              </a:xfrm>
              <a:prstGeom prst="rect">
                <a:avLst/>
              </a:prstGeom>
              <a:solidFill>
                <a:srgbClr val="4EBEA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E3B4C8AC-63CF-41E2-B188-77200B234A59}"/>
                  </a:ext>
                </a:extLst>
              </p:cNvPr>
              <p:cNvSpPr txBox="1"/>
              <p:nvPr/>
            </p:nvSpPr>
            <p:spPr>
              <a:xfrm>
                <a:off x="8357007" y="5990600"/>
                <a:ext cx="18541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Business' Agency Pros</a:t>
                </a:r>
              </a:p>
            </p:txBody>
          </p:sp>
        </p:grpSp>
      </p:grpSp>
    </p:spTree>
    <p:extLst>
      <p:ext uri="{BB962C8B-B14F-4D97-AF65-F5344CB8AC3E}">
        <p14:creationId xmlns:p14="http://schemas.microsoft.com/office/powerpoint/2010/main" val="2286362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322773" y="3788433"/>
            <a:ext cx="3183572" cy="1432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ED3C8D"/>
                </a:solidFill>
                <a:effectLst/>
                <a:uLnTx/>
                <a:uFillTx/>
                <a:latin typeface="Helvetica" pitchFamily="2"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C0F3"/>
                </a:solidFill>
                <a:effectLst/>
                <a:uLnTx/>
                <a:uFillTx/>
                <a:latin typeface="Helvetica" pitchFamily="2" charset="0"/>
                <a:ea typeface="+mn-ea"/>
                <a:cs typeface="+mn-cs"/>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We keep you one step ahead with the latest thinking so you can create innovative, forward-looking strategies.</a:t>
            </a: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2"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0"/>
            <a:ext cx="5256799" cy="3060562"/>
          </a:xfrm>
          <a:prstGeom prst="rect">
            <a:avLst/>
          </a:prstGeom>
        </p:spPr>
      </p:pic>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6" name="Text Box 2">
            <a:extLst>
              <a:ext uri="{FF2B5EF4-FFF2-40B4-BE49-F238E27FC236}">
                <a16:creationId xmlns:a16="http://schemas.microsoft.com/office/drawing/2014/main" id="{1091636F-6B17-4D3D-AB2D-A45DD6F77F35}"/>
              </a:ext>
            </a:extLst>
          </p:cNvPr>
          <p:cNvSpPr txBox="1">
            <a:spLocks noChangeArrowheads="1"/>
          </p:cNvSpPr>
          <p:nvPr/>
        </p:nvSpPr>
        <p:spPr bwMode="auto">
          <a:xfrm>
            <a:off x="8115937" y="3542176"/>
            <a:ext cx="3662680"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We help you build your brand by focusing on core marketing principles that will help drive tangible business outcomes.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17" name="Text Box 2">
            <a:extLst>
              <a:ext uri="{FF2B5EF4-FFF2-40B4-BE49-F238E27FC236}">
                <a16:creationId xmlns:a16="http://schemas.microsoft.com/office/drawing/2014/main" id="{BFB3FCB5-18EE-4A40-B3EE-38D56AD74338}"/>
              </a:ext>
            </a:extLst>
          </p:cNvPr>
          <p:cNvSpPr txBox="1">
            <a:spLocks noChangeArrowheads="1"/>
          </p:cNvSpPr>
          <p:nvPr/>
        </p:nvSpPr>
        <p:spPr bwMode="auto">
          <a:xfrm>
            <a:off x="529609" y="3788433"/>
            <a:ext cx="3183572" cy="1432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ED3C8D"/>
                </a:solidFill>
                <a:effectLst/>
                <a:uLnTx/>
                <a:uFillTx/>
                <a:latin typeface="Helvetica" pitchFamily="2"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We save you time by bringing you the latest data &amp; actionable takeaways you can use to inform your marketing plans.</a:t>
            </a:r>
          </a:p>
        </p:txBody>
      </p:sp>
      <p:pic>
        <p:nvPicPr>
          <p:cNvPr id="18" name="Picture 17">
            <a:extLst>
              <a:ext uri="{FF2B5EF4-FFF2-40B4-BE49-F238E27FC236}">
                <a16:creationId xmlns:a16="http://schemas.microsoft.com/office/drawing/2014/main" id="{9174D1B9-53BD-4619-BDDA-6B3A36C167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0587F6A2-B2F6-46F4-A470-36A9251778A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E487F108-7844-46D1-9344-0629D4CB7AF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244633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B665D1-9843-4E79-9D26-1C1F3995A1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0"/>
            <a:ext cx="5081285" cy="68803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5084100" y="384724"/>
            <a:ext cx="69005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Custom Study Methodology</a:t>
            </a:r>
            <a:endParaRPr kumimoji="0" lang="en-US" sz="28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26926955-E076-456A-B756-31BCB511CA21}"/>
              </a:ext>
            </a:extLst>
          </p:cNvPr>
          <p:cNvSpPr txBox="1"/>
          <p:nvPr/>
        </p:nvSpPr>
        <p:spPr>
          <a:xfrm>
            <a:off x="5291494" y="1162911"/>
            <a:ext cx="6768528" cy="4739759"/>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Light"/>
                <a:ea typeface="+mn-ea"/>
                <a:cs typeface="+mn-cs"/>
              </a:rPr>
              <a:t>VAB commissioned </a:t>
            </a:r>
            <a:r>
              <a:rPr kumimoji="0" lang="en-US" sz="1800" b="1" i="1" u="none" strike="noStrike" kern="1200" cap="none" spc="0" normalizeH="0" baseline="0" noProof="0" dirty="0">
                <a:ln>
                  <a:noFill/>
                </a:ln>
                <a:solidFill>
                  <a:srgbClr val="1F1A62"/>
                </a:solidFill>
                <a:effectLst/>
                <a:uLnTx/>
                <a:uFillTx/>
                <a:latin typeface="Helvetica Light"/>
                <a:ea typeface="+mn-ea"/>
                <a:cs typeface="+mn-cs"/>
              </a:rPr>
              <a:t>Advertiser Perceptions</a:t>
            </a:r>
            <a:r>
              <a:rPr kumimoji="0" lang="en-US" sz="1800" b="0" i="0" u="none" strike="noStrike" kern="1200" cap="none" spc="0" normalizeH="0" baseline="0" noProof="0" dirty="0">
                <a:ln>
                  <a:noFill/>
                </a:ln>
                <a:solidFill>
                  <a:srgbClr val="1F1A62"/>
                </a:solidFill>
                <a:effectLst/>
                <a:uLnTx/>
                <a:uFillTx/>
                <a:latin typeface="Helvetica Light"/>
                <a:ea typeface="+mn-ea"/>
                <a:cs typeface="+mn-cs"/>
              </a:rPr>
              <a:t> to conduct an online survey between March 23 – March 31, 2021. </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84A99"/>
              </a:solidFill>
              <a:effectLst/>
              <a:uLnTx/>
              <a:uFillTx/>
              <a:latin typeface="Helvetica Ligh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Light"/>
                <a:ea typeface="+mn-ea"/>
                <a:cs typeface="+mn-cs"/>
              </a:rPr>
              <a:t>The results are based on </a:t>
            </a:r>
            <a:r>
              <a:rPr kumimoji="0" lang="en-US" sz="1800" b="0" i="0" u="none" strike="noStrike" kern="1200" cap="none" spc="0" normalizeH="0" baseline="0" noProof="0" dirty="0">
                <a:ln>
                  <a:noFill/>
                </a:ln>
                <a:solidFill>
                  <a:srgbClr val="1F1A62"/>
                </a:solidFill>
                <a:effectLst/>
                <a:uLnTx/>
                <a:uFillTx/>
                <a:latin typeface="Helvetica Light"/>
                <a:ea typeface="+mn-ea"/>
                <a:cs typeface="+mn-cs"/>
              </a:rPr>
              <a:t>211 U.S. respondents of brand marketer and agency contacts </a:t>
            </a:r>
            <a:r>
              <a:rPr kumimoji="0" lang="en-US" sz="1800" b="0" i="0" u="none" strike="noStrike" kern="1200" cap="none" spc="0" normalizeH="0" baseline="0" noProof="0" dirty="0">
                <a:ln>
                  <a:noFill/>
                </a:ln>
                <a:solidFill>
                  <a:srgbClr val="1B1464"/>
                </a:solidFill>
                <a:effectLst/>
                <a:uLnTx/>
                <a:uFillTx/>
                <a:latin typeface="Helvetica Light"/>
                <a:ea typeface="+mn-ea"/>
                <a:cs typeface="+mn-cs"/>
              </a:rPr>
              <a:t>from Advertiser Perceptions’ Ad Pros Community with a wide range of annual total advertising budgets ($10K - $250 MM+) across a variety of market sectors (e.g., retail, financial, auto, food / dining, healthcare, technology, entertainment, </a:t>
            </a:r>
            <a:r>
              <a:rPr kumimoji="0" lang="en-US" sz="1800" b="0" i="0" u="none" strike="noStrike" kern="1200" cap="none" spc="0" normalizeH="0" baseline="0" noProof="0" dirty="0" err="1">
                <a:ln>
                  <a:noFill/>
                </a:ln>
                <a:solidFill>
                  <a:srgbClr val="1B1464"/>
                </a:solidFill>
                <a:effectLst/>
                <a:uLnTx/>
                <a:uFillTx/>
                <a:latin typeface="Helvetica Light"/>
                <a:ea typeface="+mn-ea"/>
                <a:cs typeface="+mn-cs"/>
              </a:rPr>
              <a:t>etc</a:t>
            </a:r>
            <a:r>
              <a:rPr kumimoji="0" lang="en-US" sz="1800" b="0" i="0" u="none" strike="noStrike" kern="1200" cap="none" spc="0" normalizeH="0" baseline="0" noProof="0" dirty="0">
                <a:ln>
                  <a:noFill/>
                </a:ln>
                <a:solidFill>
                  <a:srgbClr val="1B1464"/>
                </a:solidFill>
                <a:effectLst/>
                <a:uLnTx/>
                <a:uFillTx/>
                <a:latin typeface="Helvetica Light"/>
                <a:ea typeface="+mn-ea"/>
                <a:cs typeface="+mn-cs"/>
              </a:rPr>
              <a:t>)</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 Ligh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Light"/>
                <a:ea typeface="+mn-ea"/>
                <a:cs typeface="+mn-cs"/>
              </a:rPr>
              <a:t>Respondent Qualifications:</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B1464"/>
                </a:solidFill>
                <a:effectLst/>
                <a:uLnTx/>
                <a:uFillTx/>
                <a:latin typeface="Helvetica Light"/>
                <a:ea typeface="+mn-ea"/>
                <a:cs typeface="+mn-cs"/>
              </a:rPr>
              <a:t>Advertising decision maker involved in TV and/or digital video advertising campaigns</a:t>
            </a: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B1464"/>
                </a:solidFill>
                <a:effectLst/>
                <a:uLnTx/>
                <a:uFillTx/>
                <a:latin typeface="Helvetica Light"/>
                <a:ea typeface="+mn-ea"/>
                <a:cs typeface="+mn-cs"/>
              </a:rPr>
              <a:t>National / Regional sales focus</a:t>
            </a:r>
          </a:p>
          <a:p>
            <a:pPr marL="285750" marR="0" lvl="0" indent="-285750" algn="l" defTabSz="1828800" rtl="0" eaLnBrk="1" fontAlgn="auto" latinLnBrk="0" hangingPunct="1">
              <a:lnSpc>
                <a:spcPct val="100000"/>
              </a:lnSpc>
              <a:spcBef>
                <a:spcPts val="0"/>
              </a:spcBef>
              <a:spcAft>
                <a:spcPts val="0"/>
              </a:spcAft>
              <a:buClrTx/>
              <a:buSzTx/>
              <a:buFontTx/>
              <a:buBlip>
                <a:blip r:embed="rId4"/>
              </a:buBlip>
              <a:tabLst/>
              <a:defRPr/>
            </a:pPr>
            <a:endParaRPr kumimoji="0" lang="en-US" sz="600" b="0" i="0" u="none" strike="noStrike" kern="1200" cap="none" spc="0" normalizeH="0" baseline="0" noProof="0" dirty="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B1464"/>
                </a:solidFill>
                <a:effectLst/>
                <a:uLnTx/>
                <a:uFillTx/>
                <a:latin typeface="Helvetica Light"/>
                <a:ea typeface="+mn-ea"/>
                <a:cs typeface="+mn-cs"/>
              </a:rPr>
              <a:t>Mix of job titles (junior, mid, senior level)</a:t>
            </a:r>
          </a:p>
          <a:p>
            <a:pPr marL="285750" marR="0" lvl="0" indent="-285750" algn="l" defTabSz="1828800" rtl="0" eaLnBrk="1" fontAlgn="auto" latinLnBrk="0" hangingPunct="1">
              <a:lnSpc>
                <a:spcPct val="100000"/>
              </a:lnSpc>
              <a:spcBef>
                <a:spcPts val="0"/>
              </a:spcBef>
              <a:spcAft>
                <a:spcPts val="0"/>
              </a:spcAft>
              <a:buClrTx/>
              <a:buSzTx/>
              <a:buFontTx/>
              <a:buBlip>
                <a:blip r:embed="rId4"/>
              </a:buBlip>
              <a:tabLst/>
              <a:defRPr/>
            </a:pPr>
            <a:endParaRPr kumimoji="0" lang="en-US" sz="600" b="0" i="0" u="none" strike="noStrike" kern="1200" cap="none" spc="0" normalizeH="0" baseline="0" noProof="0" dirty="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B1464"/>
                </a:solidFill>
                <a:effectLst/>
                <a:uLnTx/>
                <a:uFillTx/>
                <a:latin typeface="Helvetica Light"/>
                <a:ea typeface="+mn-ea"/>
                <a:cs typeface="+mn-cs"/>
              </a:rPr>
              <a:t>Mix of independent ad agencies and holding companies</a:t>
            </a:r>
          </a:p>
        </p:txBody>
      </p:sp>
      <p:pic>
        <p:nvPicPr>
          <p:cNvPr id="10" name="Picture 9">
            <a:extLst>
              <a:ext uri="{FF2B5EF4-FFF2-40B4-BE49-F238E27FC236}">
                <a16:creationId xmlns:a16="http://schemas.microsoft.com/office/drawing/2014/main" id="{A0843D93-B603-4841-909B-FB4D242C17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08773" y="543967"/>
            <a:ext cx="991775" cy="240792"/>
          </a:xfrm>
          <a:prstGeom prst="rect">
            <a:avLst/>
          </a:prstGeom>
        </p:spPr>
      </p:pic>
    </p:spTree>
    <p:extLst>
      <p:ext uri="{BB962C8B-B14F-4D97-AF65-F5344CB8AC3E}">
        <p14:creationId xmlns:p14="http://schemas.microsoft.com/office/powerpoint/2010/main" val="414025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 silhouette&#10;&#10;Description automatically generated">
            <a:extLst>
              <a:ext uri="{FF2B5EF4-FFF2-40B4-BE49-F238E27FC236}">
                <a16:creationId xmlns:a16="http://schemas.microsoft.com/office/drawing/2014/main" id="{A43D2EFB-58ED-4AF1-B99D-674CF077A4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718469"/>
            <a:ext cx="12191999" cy="3997760"/>
          </a:xfrm>
          <a:prstGeom prst="rect">
            <a:avLst/>
          </a:prstGeom>
        </p:spPr>
      </p:pic>
      <p:sp>
        <p:nvSpPr>
          <p:cNvPr id="37" name="Rectangle 36">
            <a:extLst>
              <a:ext uri="{FF2B5EF4-FFF2-40B4-BE49-F238E27FC236}">
                <a16:creationId xmlns:a16="http://schemas.microsoft.com/office/drawing/2014/main" id="{F088A685-F114-44B1-8657-48895E19DB50}"/>
              </a:ext>
            </a:extLst>
          </p:cNvPr>
          <p:cNvSpPr/>
          <p:nvPr/>
        </p:nvSpPr>
        <p:spPr>
          <a:xfrm>
            <a:off x="0" y="1718469"/>
            <a:ext cx="12192000" cy="3997760"/>
          </a:xfrm>
          <a:prstGeom prst="rect">
            <a:avLst/>
          </a:prstGeom>
          <a:solidFill>
            <a:srgbClr val="1B14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peech Bubble: Rectangle 38">
            <a:extLst>
              <a:ext uri="{FF2B5EF4-FFF2-40B4-BE49-F238E27FC236}">
                <a16:creationId xmlns:a16="http://schemas.microsoft.com/office/drawing/2014/main" id="{73D7C0FF-A5E2-4CFB-B480-3BCEABAB6F5A}"/>
              </a:ext>
            </a:extLst>
          </p:cNvPr>
          <p:cNvSpPr/>
          <p:nvPr/>
        </p:nvSpPr>
        <p:spPr>
          <a:xfrm>
            <a:off x="353849" y="2866121"/>
            <a:ext cx="4881283" cy="1894415"/>
          </a:xfrm>
          <a:prstGeom prst="wedgeRectCallout">
            <a:avLst>
              <a:gd name="adj1" fmla="val -20417"/>
              <a:gd name="adj2" fmla="val 68752"/>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F8C1C8E9-27EE-40F2-9C66-022847AE3D3C}"/>
              </a:ext>
            </a:extLst>
          </p:cNvPr>
          <p:cNvSpPr txBox="1"/>
          <p:nvPr/>
        </p:nvSpPr>
        <p:spPr>
          <a:xfrm>
            <a:off x="659548" y="2975817"/>
            <a:ext cx="4269885" cy="169277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am comfortable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moving from traditional, GRP-driven TV buying to an audience-based TV buying approach”</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83%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91%</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83%</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71%</a:t>
            </a:r>
          </a:p>
        </p:txBody>
      </p:sp>
      <p:sp>
        <p:nvSpPr>
          <p:cNvPr id="41" name="Speech Bubble: Rectangle 40">
            <a:extLst>
              <a:ext uri="{FF2B5EF4-FFF2-40B4-BE49-F238E27FC236}">
                <a16:creationId xmlns:a16="http://schemas.microsoft.com/office/drawing/2014/main" id="{77ADF54C-8428-431F-B5BB-78E4ECEBA251}"/>
              </a:ext>
            </a:extLst>
          </p:cNvPr>
          <p:cNvSpPr/>
          <p:nvPr/>
        </p:nvSpPr>
        <p:spPr>
          <a:xfrm>
            <a:off x="6711805" y="2866121"/>
            <a:ext cx="4881283" cy="1894415"/>
          </a:xfrm>
          <a:prstGeom prst="wedgeRectCallout">
            <a:avLst>
              <a:gd name="adj1" fmla="val 20796"/>
              <a:gd name="adj2" fmla="val 67501"/>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5C2386F3-745D-4A2E-866D-ED655F9A0340}"/>
              </a:ext>
            </a:extLst>
          </p:cNvPr>
          <p:cNvSpPr txBox="1"/>
          <p:nvPr/>
        </p:nvSpPr>
        <p:spPr>
          <a:xfrm>
            <a:off x="6906931" y="2938109"/>
            <a:ext cx="4491030" cy="172354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“Over the next three years, I believe the industry will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significantly shift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from traditional TV buying (GRPs) to an audience-based TV buying approach”</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90%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94%</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85%</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89%</a:t>
            </a: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165050"/>
            <a:ext cx="1170879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5"/>
              </a:rPr>
              <a:t>An Insider’s Look: Why Brands and Agencies are Shifting to Audience-Based TV Buying</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Pros = Professionals. Q170. How much do you agree or disagree with the following statements? (strongly/somewhat agree).</a:t>
            </a:r>
          </a:p>
        </p:txBody>
      </p:sp>
      <p:sp>
        <p:nvSpPr>
          <p:cNvPr id="14" name="TextBox 13">
            <a:extLst>
              <a:ext uri="{FF2B5EF4-FFF2-40B4-BE49-F238E27FC236}">
                <a16:creationId xmlns:a16="http://schemas.microsoft.com/office/drawing/2014/main" id="{286926F7-7986-4D57-A7E7-9D65FAA31B93}"/>
              </a:ext>
            </a:extLst>
          </p:cNvPr>
          <p:cNvSpPr txBox="1"/>
          <p:nvPr/>
        </p:nvSpPr>
        <p:spPr>
          <a:xfrm>
            <a:off x="191386" y="374350"/>
            <a:ext cx="1202213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their openness to innovate, brands and agencies are willing to upend the way they currently buy media</a:t>
            </a:r>
          </a:p>
        </p:txBody>
      </p:sp>
      <p:sp>
        <p:nvSpPr>
          <p:cNvPr id="36" name="TextBox 35">
            <a:extLst>
              <a:ext uri="{FF2B5EF4-FFF2-40B4-BE49-F238E27FC236}">
                <a16:creationId xmlns:a16="http://schemas.microsoft.com/office/drawing/2014/main" id="{46716A4A-FE2C-4951-8F50-D61A40BA2453}"/>
              </a:ext>
            </a:extLst>
          </p:cNvPr>
          <p:cNvSpPr txBox="1"/>
          <p:nvPr/>
        </p:nvSpPr>
        <p:spPr>
          <a:xfrm>
            <a:off x="-125620" y="2055133"/>
            <a:ext cx="1219199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respondents that agree with the following statements</a:t>
            </a:r>
          </a:p>
        </p:txBody>
      </p:sp>
      <p:grpSp>
        <p:nvGrpSpPr>
          <p:cNvPr id="29" name="Group 28">
            <a:extLst>
              <a:ext uri="{FF2B5EF4-FFF2-40B4-BE49-F238E27FC236}">
                <a16:creationId xmlns:a16="http://schemas.microsoft.com/office/drawing/2014/main" id="{BE28A79A-FBD2-41E7-BD18-CF0134914283}"/>
              </a:ext>
            </a:extLst>
          </p:cNvPr>
          <p:cNvGrpSpPr/>
          <p:nvPr/>
        </p:nvGrpSpPr>
        <p:grpSpPr>
          <a:xfrm>
            <a:off x="597927" y="5788643"/>
            <a:ext cx="10996146" cy="307777"/>
            <a:chOff x="557623" y="5763383"/>
            <a:chExt cx="10996146" cy="307777"/>
          </a:xfrm>
        </p:grpSpPr>
        <p:grpSp>
          <p:nvGrpSpPr>
            <p:cNvPr id="32" name="Group 31">
              <a:extLst>
                <a:ext uri="{FF2B5EF4-FFF2-40B4-BE49-F238E27FC236}">
                  <a16:creationId xmlns:a16="http://schemas.microsoft.com/office/drawing/2014/main" id="{4FAB6166-5679-489E-9B81-C04045B88123}"/>
                </a:ext>
              </a:extLst>
            </p:cNvPr>
            <p:cNvGrpSpPr/>
            <p:nvPr/>
          </p:nvGrpSpPr>
          <p:grpSpPr>
            <a:xfrm>
              <a:off x="557623" y="5763383"/>
              <a:ext cx="2572563" cy="307777"/>
              <a:chOff x="2467276" y="5990600"/>
              <a:chExt cx="1875447" cy="307777"/>
            </a:xfrm>
          </p:grpSpPr>
          <p:sp>
            <p:nvSpPr>
              <p:cNvPr id="59" name="Rectangle 58">
                <a:extLst>
                  <a:ext uri="{FF2B5EF4-FFF2-40B4-BE49-F238E27FC236}">
                    <a16:creationId xmlns:a16="http://schemas.microsoft.com/office/drawing/2014/main" id="{FE550ACC-8FB2-44C2-8F2F-8418EBDFA0A7}"/>
                  </a:ext>
                </a:extLst>
              </p:cNvPr>
              <p:cNvSpPr/>
              <p:nvPr/>
            </p:nvSpPr>
            <p:spPr>
              <a:xfrm>
                <a:off x="2467276" y="6053842"/>
                <a:ext cx="222272" cy="181293"/>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0" name="TextBox 59">
                <a:extLst>
                  <a:ext uri="{FF2B5EF4-FFF2-40B4-BE49-F238E27FC236}">
                    <a16:creationId xmlns:a16="http://schemas.microsoft.com/office/drawing/2014/main" id="{40179D92-FA55-4518-A224-A7CA7AF4FAF3}"/>
                  </a:ext>
                </a:extLst>
              </p:cNvPr>
              <p:cNvSpPr txBox="1"/>
              <p:nvPr/>
            </p:nvSpPr>
            <p:spPr>
              <a:xfrm>
                <a:off x="2702379"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Brand Marketers</a:t>
                </a:r>
              </a:p>
            </p:txBody>
          </p:sp>
        </p:grpSp>
        <p:grpSp>
          <p:nvGrpSpPr>
            <p:cNvPr id="33" name="Group 32">
              <a:extLst>
                <a:ext uri="{FF2B5EF4-FFF2-40B4-BE49-F238E27FC236}">
                  <a16:creationId xmlns:a16="http://schemas.microsoft.com/office/drawing/2014/main" id="{0EA191AF-2C71-4F3A-803F-C7F7AB6F1189}"/>
                </a:ext>
              </a:extLst>
            </p:cNvPr>
            <p:cNvGrpSpPr/>
            <p:nvPr/>
          </p:nvGrpSpPr>
          <p:grpSpPr>
            <a:xfrm>
              <a:off x="3187776" y="5763383"/>
              <a:ext cx="2572563" cy="307777"/>
              <a:chOff x="4399285" y="5990600"/>
              <a:chExt cx="1875447" cy="307777"/>
            </a:xfrm>
          </p:grpSpPr>
          <p:sp>
            <p:nvSpPr>
              <p:cNvPr id="57" name="Rectangle 56">
                <a:extLst>
                  <a:ext uri="{FF2B5EF4-FFF2-40B4-BE49-F238E27FC236}">
                    <a16:creationId xmlns:a16="http://schemas.microsoft.com/office/drawing/2014/main" id="{B38BCC84-9C44-4E35-B66E-29E0A8EF458E}"/>
                  </a:ext>
                </a:extLst>
              </p:cNvPr>
              <p:cNvSpPr/>
              <p:nvPr/>
            </p:nvSpPr>
            <p:spPr>
              <a:xfrm>
                <a:off x="4399285" y="6053842"/>
                <a:ext cx="222272" cy="181293"/>
              </a:xfrm>
              <a:prstGeom prst="rect">
                <a:avLst/>
              </a:prstGeom>
              <a:solidFill>
                <a:srgbClr val="1B146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8" name="TextBox 57">
                <a:extLst>
                  <a:ext uri="{FF2B5EF4-FFF2-40B4-BE49-F238E27FC236}">
                    <a16:creationId xmlns:a16="http://schemas.microsoft.com/office/drawing/2014/main" id="{E63D749E-1F16-4B92-B6F1-EC3E217ED231}"/>
                  </a:ext>
                </a:extLst>
              </p:cNvPr>
              <p:cNvSpPr txBox="1"/>
              <p:nvPr/>
            </p:nvSpPr>
            <p:spPr>
              <a:xfrm>
                <a:off x="4634388"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Brand Marketers</a:t>
                </a:r>
              </a:p>
            </p:txBody>
          </p:sp>
        </p:grpSp>
        <p:grpSp>
          <p:nvGrpSpPr>
            <p:cNvPr id="34" name="Group 33">
              <a:extLst>
                <a:ext uri="{FF2B5EF4-FFF2-40B4-BE49-F238E27FC236}">
                  <a16:creationId xmlns:a16="http://schemas.microsoft.com/office/drawing/2014/main" id="{59ED956E-40FF-4FD5-B64B-91963C1C45F8}"/>
                </a:ext>
              </a:extLst>
            </p:cNvPr>
            <p:cNvGrpSpPr/>
            <p:nvPr/>
          </p:nvGrpSpPr>
          <p:grpSpPr>
            <a:xfrm>
              <a:off x="5721944" y="5763383"/>
              <a:ext cx="2934144" cy="307777"/>
              <a:chOff x="6287563" y="5990600"/>
              <a:chExt cx="2139046" cy="307777"/>
            </a:xfrm>
          </p:grpSpPr>
          <p:sp>
            <p:nvSpPr>
              <p:cNvPr id="55" name="Rectangle 54">
                <a:extLst>
                  <a:ext uri="{FF2B5EF4-FFF2-40B4-BE49-F238E27FC236}">
                    <a16:creationId xmlns:a16="http://schemas.microsoft.com/office/drawing/2014/main" id="{2317474C-93C9-4615-AFB4-91F1ACBF706D}"/>
                  </a:ext>
                </a:extLst>
              </p:cNvPr>
              <p:cNvSpPr/>
              <p:nvPr/>
            </p:nvSpPr>
            <p:spPr>
              <a:xfrm>
                <a:off x="6287563" y="6053842"/>
                <a:ext cx="222272" cy="181293"/>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6" name="TextBox 55">
                <a:extLst>
                  <a:ext uri="{FF2B5EF4-FFF2-40B4-BE49-F238E27FC236}">
                    <a16:creationId xmlns:a16="http://schemas.microsoft.com/office/drawing/2014/main" id="{7E0DE147-9735-4402-B205-EA4433515A09}"/>
                  </a:ext>
                </a:extLst>
              </p:cNvPr>
              <p:cNvSpPr txBox="1"/>
              <p:nvPr/>
            </p:nvSpPr>
            <p:spPr>
              <a:xfrm>
                <a:off x="6522665" y="5990600"/>
                <a:ext cx="19039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Business' Agency Pros</a:t>
                </a:r>
              </a:p>
            </p:txBody>
          </p:sp>
        </p:grpSp>
        <p:grpSp>
          <p:nvGrpSpPr>
            <p:cNvPr id="35" name="Group 34">
              <a:extLst>
                <a:ext uri="{FF2B5EF4-FFF2-40B4-BE49-F238E27FC236}">
                  <a16:creationId xmlns:a16="http://schemas.microsoft.com/office/drawing/2014/main" id="{085F1A04-3B64-465A-9B2A-10CACC7E5784}"/>
                </a:ext>
              </a:extLst>
            </p:cNvPr>
            <p:cNvGrpSpPr/>
            <p:nvPr/>
          </p:nvGrpSpPr>
          <p:grpSpPr>
            <a:xfrm>
              <a:off x="8705563" y="5763383"/>
              <a:ext cx="2848206" cy="307777"/>
              <a:chOff x="8134735" y="5990600"/>
              <a:chExt cx="2076396" cy="307777"/>
            </a:xfrm>
          </p:grpSpPr>
          <p:sp>
            <p:nvSpPr>
              <p:cNvPr id="53" name="Rectangle 52">
                <a:extLst>
                  <a:ext uri="{FF2B5EF4-FFF2-40B4-BE49-F238E27FC236}">
                    <a16:creationId xmlns:a16="http://schemas.microsoft.com/office/drawing/2014/main" id="{ACDE2C3E-1DEF-4342-80AA-72B242D4A59A}"/>
                  </a:ext>
                </a:extLst>
              </p:cNvPr>
              <p:cNvSpPr/>
              <p:nvPr/>
            </p:nvSpPr>
            <p:spPr>
              <a:xfrm>
                <a:off x="8134735" y="6053842"/>
                <a:ext cx="222272" cy="181293"/>
              </a:xfrm>
              <a:prstGeom prst="rect">
                <a:avLst/>
              </a:prstGeom>
              <a:solidFill>
                <a:srgbClr val="4EBEA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4" name="TextBox 53">
                <a:extLst>
                  <a:ext uri="{FF2B5EF4-FFF2-40B4-BE49-F238E27FC236}">
                    <a16:creationId xmlns:a16="http://schemas.microsoft.com/office/drawing/2014/main" id="{70F23496-6076-4F64-81C8-8A8BF4F5CB0B}"/>
                  </a:ext>
                </a:extLst>
              </p:cNvPr>
              <p:cNvSpPr txBox="1"/>
              <p:nvPr/>
            </p:nvSpPr>
            <p:spPr>
              <a:xfrm>
                <a:off x="8357007" y="5990600"/>
                <a:ext cx="18541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Business' Agency Pros</a:t>
                </a:r>
              </a:p>
            </p:txBody>
          </p:sp>
        </p:grpSp>
      </p:grpSp>
    </p:spTree>
    <p:extLst>
      <p:ext uri="{BB962C8B-B14F-4D97-AF65-F5344CB8AC3E}">
        <p14:creationId xmlns:p14="http://schemas.microsoft.com/office/powerpoint/2010/main" val="135176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1088D6A-8E62-4427-ABD3-F45B24599D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50618" cy="6858000"/>
          </a:xfrm>
          <a:prstGeom prst="rect">
            <a:avLst/>
          </a:prstGeom>
        </p:spPr>
      </p:pic>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7" name="Rounded Rectangle 80">
            <a:extLst>
              <a:ext uri="{FF2B5EF4-FFF2-40B4-BE49-F238E27FC236}">
                <a16:creationId xmlns:a16="http://schemas.microsoft.com/office/drawing/2014/main" id="{C0B040B5-CB1A-4C7D-9A68-1FDBC33F67C8}"/>
              </a:ext>
            </a:extLst>
          </p:cNvPr>
          <p:cNvSpPr/>
          <p:nvPr/>
        </p:nvSpPr>
        <p:spPr>
          <a:xfrm>
            <a:off x="5184650" y="2969120"/>
            <a:ext cx="3210055" cy="1250870"/>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8" name="Rectangle 17">
            <a:extLst>
              <a:ext uri="{FF2B5EF4-FFF2-40B4-BE49-F238E27FC236}">
                <a16:creationId xmlns:a16="http://schemas.microsoft.com/office/drawing/2014/main" id="{F9CB190F-5C95-4953-AC37-400F691C3F18}"/>
              </a:ext>
            </a:extLst>
          </p:cNvPr>
          <p:cNvSpPr/>
          <p:nvPr/>
        </p:nvSpPr>
        <p:spPr>
          <a:xfrm>
            <a:off x="5169884" y="3409055"/>
            <a:ext cx="3210054" cy="769441"/>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BFF2"/>
                </a:solidFill>
                <a:effectLst/>
                <a:uLnTx/>
                <a:uFillTx/>
                <a:latin typeface="Helvetica" panose="020B0403020202020204" pitchFamily="34" charset="0"/>
                <a:ea typeface="Open Sans" panose="020B0606030504020204" pitchFamily="34" charset="0"/>
                <a:cs typeface="Open Sans" panose="020B0606030504020204" pitchFamily="34" charset="0"/>
              </a:rPr>
              <a:t>83%</a:t>
            </a:r>
          </a:p>
        </p:txBody>
      </p:sp>
      <p:sp>
        <p:nvSpPr>
          <p:cNvPr id="19" name="TextBox 18">
            <a:extLst>
              <a:ext uri="{FF2B5EF4-FFF2-40B4-BE49-F238E27FC236}">
                <a16:creationId xmlns:a16="http://schemas.microsoft.com/office/drawing/2014/main" id="{1C838F4F-F1AC-45E0-9850-18D8CF4BE377}"/>
              </a:ext>
            </a:extLst>
          </p:cNvPr>
          <p:cNvSpPr txBox="1"/>
          <p:nvPr/>
        </p:nvSpPr>
        <p:spPr>
          <a:xfrm>
            <a:off x="5184650" y="3039349"/>
            <a:ext cx="3210055" cy="338554"/>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Open Sans" panose="020B0606030504020204" pitchFamily="34" charset="0"/>
                <a:cs typeface="Open Sans" panose="020B0606030504020204" pitchFamily="34" charset="0"/>
              </a:rPr>
              <a:t>‘Large’ Brand Marketers</a:t>
            </a:r>
          </a:p>
        </p:txBody>
      </p:sp>
      <p:sp>
        <p:nvSpPr>
          <p:cNvPr id="20" name="Rounded Rectangle 84">
            <a:extLst>
              <a:ext uri="{FF2B5EF4-FFF2-40B4-BE49-F238E27FC236}">
                <a16:creationId xmlns:a16="http://schemas.microsoft.com/office/drawing/2014/main" id="{F52E5AE6-99FB-4870-B167-6E7699E8CBF1}"/>
              </a:ext>
            </a:extLst>
          </p:cNvPr>
          <p:cNvSpPr/>
          <p:nvPr/>
        </p:nvSpPr>
        <p:spPr>
          <a:xfrm>
            <a:off x="5201841" y="4505503"/>
            <a:ext cx="3210055" cy="1250870"/>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Rectangle 20">
            <a:extLst>
              <a:ext uri="{FF2B5EF4-FFF2-40B4-BE49-F238E27FC236}">
                <a16:creationId xmlns:a16="http://schemas.microsoft.com/office/drawing/2014/main" id="{921BEEE0-C352-4B07-AB93-9E1C3F9BE2F0}"/>
              </a:ext>
            </a:extLst>
          </p:cNvPr>
          <p:cNvSpPr/>
          <p:nvPr/>
        </p:nvSpPr>
        <p:spPr>
          <a:xfrm>
            <a:off x="5201841" y="4947327"/>
            <a:ext cx="3195287" cy="769441"/>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83%</a:t>
            </a:r>
          </a:p>
        </p:txBody>
      </p:sp>
      <p:sp>
        <p:nvSpPr>
          <p:cNvPr id="22" name="TextBox 21">
            <a:extLst>
              <a:ext uri="{FF2B5EF4-FFF2-40B4-BE49-F238E27FC236}">
                <a16:creationId xmlns:a16="http://schemas.microsoft.com/office/drawing/2014/main" id="{A2157277-08DE-4392-B69A-28DD9BBDEAD2}"/>
              </a:ext>
            </a:extLst>
          </p:cNvPr>
          <p:cNvSpPr txBox="1"/>
          <p:nvPr/>
        </p:nvSpPr>
        <p:spPr>
          <a:xfrm>
            <a:off x="5201841" y="4577621"/>
            <a:ext cx="3210055" cy="338554"/>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‘Small’ Brand Marketers</a:t>
            </a:r>
          </a:p>
        </p:txBody>
      </p:sp>
      <p:sp>
        <p:nvSpPr>
          <p:cNvPr id="23" name="Rounded Rectangle 88">
            <a:extLst>
              <a:ext uri="{FF2B5EF4-FFF2-40B4-BE49-F238E27FC236}">
                <a16:creationId xmlns:a16="http://schemas.microsoft.com/office/drawing/2014/main" id="{D4FD8EF9-A0F9-4CA3-AAFC-40BC26E68B48}"/>
              </a:ext>
            </a:extLst>
          </p:cNvPr>
          <p:cNvSpPr/>
          <p:nvPr/>
        </p:nvSpPr>
        <p:spPr>
          <a:xfrm>
            <a:off x="8648375" y="2969120"/>
            <a:ext cx="3210055" cy="1250870"/>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4" name="Rectangle 23">
            <a:extLst>
              <a:ext uri="{FF2B5EF4-FFF2-40B4-BE49-F238E27FC236}">
                <a16:creationId xmlns:a16="http://schemas.microsoft.com/office/drawing/2014/main" id="{9AFAE571-F901-4FA3-80E2-1C33494D1A45}"/>
              </a:ext>
            </a:extLst>
          </p:cNvPr>
          <p:cNvSpPr/>
          <p:nvPr/>
        </p:nvSpPr>
        <p:spPr>
          <a:xfrm>
            <a:off x="8648376" y="3410944"/>
            <a:ext cx="3194788" cy="769441"/>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anose="020B0403020202020204" pitchFamily="34" charset="0"/>
                <a:ea typeface="Open Sans" panose="020B0606030504020204" pitchFamily="34" charset="0"/>
                <a:cs typeface="Open Sans" panose="020B0606030504020204" pitchFamily="34" charset="0"/>
              </a:rPr>
              <a:t>85%</a:t>
            </a:r>
          </a:p>
        </p:txBody>
      </p:sp>
      <p:sp>
        <p:nvSpPr>
          <p:cNvPr id="25" name="TextBox 24">
            <a:extLst>
              <a:ext uri="{FF2B5EF4-FFF2-40B4-BE49-F238E27FC236}">
                <a16:creationId xmlns:a16="http://schemas.microsoft.com/office/drawing/2014/main" id="{247B8DE7-1C3E-4D9E-9543-4E013A946554}"/>
              </a:ext>
            </a:extLst>
          </p:cNvPr>
          <p:cNvSpPr txBox="1"/>
          <p:nvPr/>
        </p:nvSpPr>
        <p:spPr>
          <a:xfrm>
            <a:off x="8663142" y="3041239"/>
            <a:ext cx="3194789" cy="338554"/>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Open Sans" panose="020B0606030504020204" pitchFamily="34" charset="0"/>
                <a:cs typeface="Open Sans" panose="020B0606030504020204" pitchFamily="34" charset="0"/>
              </a:rPr>
              <a:t>‘Large Business’ Agency Pros</a:t>
            </a:r>
          </a:p>
        </p:txBody>
      </p:sp>
      <p:sp>
        <p:nvSpPr>
          <p:cNvPr id="26" name="Rounded Rectangle 91">
            <a:extLst>
              <a:ext uri="{FF2B5EF4-FFF2-40B4-BE49-F238E27FC236}">
                <a16:creationId xmlns:a16="http://schemas.microsoft.com/office/drawing/2014/main" id="{F9194F99-F2F1-473B-B8B3-0114FA0E619D}"/>
              </a:ext>
            </a:extLst>
          </p:cNvPr>
          <p:cNvSpPr/>
          <p:nvPr/>
        </p:nvSpPr>
        <p:spPr>
          <a:xfrm>
            <a:off x="8637282" y="4516819"/>
            <a:ext cx="3210055" cy="1250870"/>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 name="Rectangle 26">
            <a:extLst>
              <a:ext uri="{FF2B5EF4-FFF2-40B4-BE49-F238E27FC236}">
                <a16:creationId xmlns:a16="http://schemas.microsoft.com/office/drawing/2014/main" id="{A7AB1853-FD9C-4B94-A495-B054ECF45BA9}"/>
              </a:ext>
            </a:extLst>
          </p:cNvPr>
          <p:cNvSpPr/>
          <p:nvPr/>
        </p:nvSpPr>
        <p:spPr>
          <a:xfrm>
            <a:off x="8637282" y="4958643"/>
            <a:ext cx="3194789" cy="769441"/>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4EBEA4"/>
                </a:solidFill>
                <a:effectLst/>
                <a:uLnTx/>
                <a:uFillTx/>
                <a:latin typeface="Helvetica" panose="020B0403020202020204" pitchFamily="34" charset="0"/>
                <a:ea typeface="Open Sans" panose="020B0606030504020204" pitchFamily="34" charset="0"/>
                <a:cs typeface="Open Sans" panose="020B0606030504020204" pitchFamily="34" charset="0"/>
              </a:rPr>
              <a:t>77%</a:t>
            </a:r>
          </a:p>
        </p:txBody>
      </p:sp>
      <p:sp>
        <p:nvSpPr>
          <p:cNvPr id="28" name="TextBox 27">
            <a:extLst>
              <a:ext uri="{FF2B5EF4-FFF2-40B4-BE49-F238E27FC236}">
                <a16:creationId xmlns:a16="http://schemas.microsoft.com/office/drawing/2014/main" id="{916EEDA9-627E-445F-8109-56490908342E}"/>
              </a:ext>
            </a:extLst>
          </p:cNvPr>
          <p:cNvSpPr txBox="1"/>
          <p:nvPr/>
        </p:nvSpPr>
        <p:spPr>
          <a:xfrm>
            <a:off x="8652049" y="4588938"/>
            <a:ext cx="3194789" cy="338554"/>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4EBEA4"/>
                </a:solidFill>
                <a:effectLst/>
                <a:uLnTx/>
                <a:uFillTx/>
                <a:latin typeface="Helvetica" panose="020B0403020202020204" pitchFamily="34" charset="0"/>
                <a:ea typeface="Open Sans" panose="020B0606030504020204" pitchFamily="34" charset="0"/>
                <a:cs typeface="Open Sans" panose="020B0606030504020204" pitchFamily="34" charset="0"/>
              </a:rPr>
              <a:t>‘Small Business’ Agency Pros</a:t>
            </a:r>
          </a:p>
        </p:txBody>
      </p:sp>
      <p:sp>
        <p:nvSpPr>
          <p:cNvPr id="31" name="Rounded Rectangle 78">
            <a:extLst>
              <a:ext uri="{FF2B5EF4-FFF2-40B4-BE49-F238E27FC236}">
                <a16:creationId xmlns:a16="http://schemas.microsoft.com/office/drawing/2014/main" id="{6D139B03-1FE2-4F6F-A36B-6DD36A8F547B}"/>
              </a:ext>
            </a:extLst>
          </p:cNvPr>
          <p:cNvSpPr/>
          <p:nvPr/>
        </p:nvSpPr>
        <p:spPr>
          <a:xfrm>
            <a:off x="5094147" y="1869033"/>
            <a:ext cx="6836364" cy="855416"/>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C968C775-C432-48B0-B997-F3DB7AF29A85}"/>
              </a:ext>
            </a:extLst>
          </p:cNvPr>
          <p:cNvSpPr txBox="1"/>
          <p:nvPr/>
        </p:nvSpPr>
        <p:spPr>
          <a:xfrm>
            <a:off x="5241160" y="1942798"/>
            <a:ext cx="6542338" cy="707886"/>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How frequently do you come across the term ‘audience-based buying’ </a:t>
            </a:r>
          </a:p>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in your engagements at work? </a:t>
            </a:r>
          </a:p>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of respondents who answered ‘often’ or ‘sometimes’ </a:t>
            </a:r>
          </a:p>
        </p:txBody>
      </p:sp>
      <p:sp>
        <p:nvSpPr>
          <p:cNvPr id="30" name="TextBox 29">
            <a:extLst>
              <a:ext uri="{FF2B5EF4-FFF2-40B4-BE49-F238E27FC236}">
                <a16:creationId xmlns:a16="http://schemas.microsoft.com/office/drawing/2014/main" id="{BC3ECA0D-4427-418D-8704-28EFC0278EF3}"/>
              </a:ext>
            </a:extLst>
          </p:cNvPr>
          <p:cNvSpPr txBox="1"/>
          <p:nvPr/>
        </p:nvSpPr>
        <p:spPr>
          <a:xfrm>
            <a:off x="4750618" y="6026310"/>
            <a:ext cx="74629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4"/>
              </a:rPr>
              <a:t>An Insider’s Look: Why Brands and Agencies are Shifting to Audience-Based TV Buying</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client with annual total ad spend of $10K - $5MM.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Q41. How frequently do you come across the term ‘audience-based buying’ in your engagements at work? (top 2 box: often/sometimes).</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C3882496-C09C-44CE-9192-A44CB5198251}"/>
              </a:ext>
            </a:extLst>
          </p:cNvPr>
          <p:cNvSpPr txBox="1"/>
          <p:nvPr/>
        </p:nvSpPr>
        <p:spPr>
          <a:xfrm>
            <a:off x="4895852" y="288389"/>
            <a:ext cx="723958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Eager to shift to a data-driven approach, they are actively searching for new solutions, such as audience-based buying</a:t>
            </a:r>
          </a:p>
        </p:txBody>
      </p:sp>
    </p:spTree>
    <p:extLst>
      <p:ext uri="{BB962C8B-B14F-4D97-AF65-F5344CB8AC3E}">
        <p14:creationId xmlns:p14="http://schemas.microsoft.com/office/powerpoint/2010/main" val="33816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2D6268E-B330-43EA-AAB9-A95059088CBC}"/>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46738" y="6164345"/>
            <a:ext cx="1176678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3"/>
              </a:rPr>
              <a:t>An Insider’s Look: Why Brands and Agencies are Shifting to Audience-Based TV Buying</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Q70. Which of the following best describes your (company’s/main client’s) current approach to audience-based buying for TV advertising?</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542B7503-82AE-4182-8EE6-698D10A038EF}"/>
              </a:ext>
            </a:extLst>
          </p:cNvPr>
          <p:cNvSpPr txBox="1"/>
          <p:nvPr/>
        </p:nvSpPr>
        <p:spPr>
          <a:xfrm>
            <a:off x="201180" y="254924"/>
            <a:ext cx="1190953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As a result, many brands and agencies are shifting from traditional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demo-based TV buying to audience-based buying to some degree</a:t>
            </a:r>
          </a:p>
        </p:txBody>
      </p:sp>
      <p:sp>
        <p:nvSpPr>
          <p:cNvPr id="46" name="TextBox 45">
            <a:extLst>
              <a:ext uri="{FF2B5EF4-FFF2-40B4-BE49-F238E27FC236}">
                <a16:creationId xmlns:a16="http://schemas.microsoft.com/office/drawing/2014/main" id="{6EFBC075-D993-425C-B2BE-15995E97855E}"/>
              </a:ext>
            </a:extLst>
          </p:cNvPr>
          <p:cNvSpPr txBox="1"/>
          <p:nvPr/>
        </p:nvSpPr>
        <p:spPr>
          <a:xfrm>
            <a:off x="0" y="1714874"/>
            <a:ext cx="1219199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Which of the following best describes your (company’s/main client’s) current approach to audience-based buying for TV advertising?</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76" name="Rectangle 75">
            <a:extLst>
              <a:ext uri="{FF2B5EF4-FFF2-40B4-BE49-F238E27FC236}">
                <a16:creationId xmlns:a16="http://schemas.microsoft.com/office/drawing/2014/main" id="{76E932EA-FAC2-46D3-9607-54A014B19C26}"/>
              </a:ext>
            </a:extLst>
          </p:cNvPr>
          <p:cNvSpPr/>
          <p:nvPr/>
        </p:nvSpPr>
        <p:spPr>
          <a:xfrm>
            <a:off x="233130" y="1205169"/>
            <a:ext cx="11909539"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‘Small business’ brand marketers and agency professionals are much more likely to be in the ‘test-and-learn’ phase currently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Left Brace 3">
            <a:extLst>
              <a:ext uri="{FF2B5EF4-FFF2-40B4-BE49-F238E27FC236}">
                <a16:creationId xmlns:a16="http://schemas.microsoft.com/office/drawing/2014/main" id="{3AAF3831-23B0-43C1-B104-43D6881FB18E}"/>
              </a:ext>
            </a:extLst>
          </p:cNvPr>
          <p:cNvSpPr/>
          <p:nvPr/>
        </p:nvSpPr>
        <p:spPr>
          <a:xfrm>
            <a:off x="3632449" y="2745981"/>
            <a:ext cx="396254" cy="342574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35C558B-9602-4D07-A41E-01183854BE8B}"/>
              </a:ext>
            </a:extLst>
          </p:cNvPr>
          <p:cNvSpPr txBox="1"/>
          <p:nvPr/>
        </p:nvSpPr>
        <p:spPr>
          <a:xfrm>
            <a:off x="475202" y="2334820"/>
            <a:ext cx="266013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‘Any Degree’</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14" name="Rectangle 13">
            <a:extLst>
              <a:ext uri="{FF2B5EF4-FFF2-40B4-BE49-F238E27FC236}">
                <a16:creationId xmlns:a16="http://schemas.microsoft.com/office/drawing/2014/main" id="{A02B0827-D865-48A9-A255-99632A6DA07A}"/>
              </a:ext>
            </a:extLst>
          </p:cNvPr>
          <p:cNvSpPr/>
          <p:nvPr/>
        </p:nvSpPr>
        <p:spPr>
          <a:xfrm>
            <a:off x="201181" y="2829331"/>
            <a:ext cx="3208179" cy="688798"/>
          </a:xfrm>
          <a:prstGeom prst="rect">
            <a:avLst/>
          </a:prstGeom>
          <a:solidFill>
            <a:schemeClr val="bg1"/>
          </a:solidFill>
          <a:ln w="127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09BA585-AE21-49AC-972B-335321EEFEB2}"/>
              </a:ext>
            </a:extLst>
          </p:cNvPr>
          <p:cNvSpPr txBox="1"/>
          <p:nvPr/>
        </p:nvSpPr>
        <p:spPr>
          <a:xfrm>
            <a:off x="322595" y="2832159"/>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'Large' Brand Marketers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2678A0EC-7E2E-4468-82BB-3CB5C6E45C0A}"/>
              </a:ext>
            </a:extLst>
          </p:cNvPr>
          <p:cNvSpPr txBox="1"/>
          <p:nvPr/>
        </p:nvSpPr>
        <p:spPr>
          <a:xfrm>
            <a:off x="1303710" y="3043395"/>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94%</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714BB96-7187-4A29-A0CC-AEF77A09FCFA}"/>
              </a:ext>
            </a:extLst>
          </p:cNvPr>
          <p:cNvSpPr/>
          <p:nvPr/>
        </p:nvSpPr>
        <p:spPr>
          <a:xfrm>
            <a:off x="201181" y="3642830"/>
            <a:ext cx="3208179" cy="688798"/>
          </a:xfrm>
          <a:prstGeom prst="rect">
            <a:avLst/>
          </a:prstGeom>
          <a:solidFill>
            <a:schemeClr val="bg1"/>
          </a:solidFill>
          <a:ln w="127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E5109520-FB33-48F4-9949-36EA102B7303}"/>
              </a:ext>
            </a:extLst>
          </p:cNvPr>
          <p:cNvSpPr txBox="1"/>
          <p:nvPr/>
        </p:nvSpPr>
        <p:spPr>
          <a:xfrm>
            <a:off x="322595" y="3636969"/>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'Small' Brand Marketers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53" name="TextBox 52">
            <a:extLst>
              <a:ext uri="{FF2B5EF4-FFF2-40B4-BE49-F238E27FC236}">
                <a16:creationId xmlns:a16="http://schemas.microsoft.com/office/drawing/2014/main" id="{AD810681-D6CD-4158-9844-F16BFE0B3CE8}"/>
              </a:ext>
            </a:extLst>
          </p:cNvPr>
          <p:cNvSpPr txBox="1"/>
          <p:nvPr/>
        </p:nvSpPr>
        <p:spPr>
          <a:xfrm>
            <a:off x="1169237" y="3867059"/>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100%</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FBD1E9BD-0005-40DF-B3F1-AB989868890A}"/>
              </a:ext>
            </a:extLst>
          </p:cNvPr>
          <p:cNvSpPr/>
          <p:nvPr/>
        </p:nvSpPr>
        <p:spPr>
          <a:xfrm>
            <a:off x="201181" y="4519829"/>
            <a:ext cx="3208179" cy="688798"/>
          </a:xfrm>
          <a:prstGeom prst="rect">
            <a:avLst/>
          </a:prstGeom>
          <a:solidFill>
            <a:schemeClr val="bg1"/>
          </a:solidFill>
          <a:ln w="127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5D6387E2-60CC-49AB-897C-9EE42914635E}"/>
              </a:ext>
            </a:extLst>
          </p:cNvPr>
          <p:cNvSpPr txBox="1"/>
          <p:nvPr/>
        </p:nvSpPr>
        <p:spPr>
          <a:xfrm>
            <a:off x="322595" y="4511903"/>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'Large Business' Agency Pros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72" name="TextBox 71">
            <a:extLst>
              <a:ext uri="{FF2B5EF4-FFF2-40B4-BE49-F238E27FC236}">
                <a16:creationId xmlns:a16="http://schemas.microsoft.com/office/drawing/2014/main" id="{04961255-F596-4FC4-9477-2692DE9FF026}"/>
              </a:ext>
            </a:extLst>
          </p:cNvPr>
          <p:cNvSpPr txBox="1"/>
          <p:nvPr/>
        </p:nvSpPr>
        <p:spPr>
          <a:xfrm>
            <a:off x="1169237" y="4741993"/>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87%</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9D8CF57-D1B0-4651-9B4A-71A5C775DC48}"/>
              </a:ext>
            </a:extLst>
          </p:cNvPr>
          <p:cNvSpPr/>
          <p:nvPr/>
        </p:nvSpPr>
        <p:spPr>
          <a:xfrm>
            <a:off x="201181" y="5370770"/>
            <a:ext cx="3208179" cy="688798"/>
          </a:xfrm>
          <a:prstGeom prst="rect">
            <a:avLst/>
          </a:prstGeom>
          <a:solidFill>
            <a:schemeClr val="bg1"/>
          </a:solidFill>
          <a:ln w="127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EF15551E-45AF-47BC-9E8F-7948EA3AC9E5}"/>
              </a:ext>
            </a:extLst>
          </p:cNvPr>
          <p:cNvSpPr txBox="1"/>
          <p:nvPr/>
        </p:nvSpPr>
        <p:spPr>
          <a:xfrm>
            <a:off x="322595" y="5363758"/>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'Small Business' Agency Pros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74" name="TextBox 73">
            <a:extLst>
              <a:ext uri="{FF2B5EF4-FFF2-40B4-BE49-F238E27FC236}">
                <a16:creationId xmlns:a16="http://schemas.microsoft.com/office/drawing/2014/main" id="{3A67D731-3136-43A4-A1B2-DFEF94DD9374}"/>
              </a:ext>
            </a:extLst>
          </p:cNvPr>
          <p:cNvSpPr txBox="1"/>
          <p:nvPr/>
        </p:nvSpPr>
        <p:spPr>
          <a:xfrm>
            <a:off x="1169237" y="559384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89%</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9C5FF05-C894-4675-B1D0-32F8AD301BF4}"/>
              </a:ext>
            </a:extLst>
          </p:cNvPr>
          <p:cNvSpPr txBox="1"/>
          <p:nvPr/>
        </p:nvSpPr>
        <p:spPr>
          <a:xfrm>
            <a:off x="3952529" y="2334834"/>
            <a:ext cx="177043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‘ABB is a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key part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our TV Strategy’</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55" name="Rectangle 54">
            <a:extLst>
              <a:ext uri="{FF2B5EF4-FFF2-40B4-BE49-F238E27FC236}">
                <a16:creationId xmlns:a16="http://schemas.microsoft.com/office/drawing/2014/main" id="{22510724-D6DD-46AA-BC75-0EC769C9F698}"/>
              </a:ext>
            </a:extLst>
          </p:cNvPr>
          <p:cNvSpPr/>
          <p:nvPr/>
        </p:nvSpPr>
        <p:spPr>
          <a:xfrm>
            <a:off x="4177269" y="2829331"/>
            <a:ext cx="1360581" cy="688798"/>
          </a:xfrm>
          <a:prstGeom prst="rect">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D2FC1040-CC11-47C6-9E55-753E7BBFA421}"/>
              </a:ext>
            </a:extLst>
          </p:cNvPr>
          <p:cNvSpPr txBox="1"/>
          <p:nvPr/>
        </p:nvSpPr>
        <p:spPr>
          <a:xfrm>
            <a:off x="4355999" y="29401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37%</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38727777-F9C6-4B87-9ED3-DB352B0343A3}"/>
              </a:ext>
            </a:extLst>
          </p:cNvPr>
          <p:cNvSpPr/>
          <p:nvPr/>
        </p:nvSpPr>
        <p:spPr>
          <a:xfrm>
            <a:off x="4177269" y="3642830"/>
            <a:ext cx="1360581" cy="688798"/>
          </a:xfrm>
          <a:prstGeom prst="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E9246024-C6DE-487B-9D06-B9A27ACECD42}"/>
              </a:ext>
            </a:extLst>
          </p:cNvPr>
          <p:cNvSpPr txBox="1"/>
          <p:nvPr/>
        </p:nvSpPr>
        <p:spPr>
          <a:xfrm>
            <a:off x="4221526" y="37536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37%</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E58165D6-D1F1-411F-974A-CDE3CF5B16CE}"/>
              </a:ext>
            </a:extLst>
          </p:cNvPr>
          <p:cNvSpPr/>
          <p:nvPr/>
        </p:nvSpPr>
        <p:spPr>
          <a:xfrm>
            <a:off x="4177269" y="4519829"/>
            <a:ext cx="1360581" cy="688798"/>
          </a:xfrm>
          <a:prstGeom prst="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ED96074F-D194-478C-82FB-B9AB0ACB20D2}"/>
              </a:ext>
            </a:extLst>
          </p:cNvPr>
          <p:cNvSpPr txBox="1"/>
          <p:nvPr/>
        </p:nvSpPr>
        <p:spPr>
          <a:xfrm>
            <a:off x="4221526" y="46306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30%</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585C7E26-3808-42A1-A69B-946C5ADE4EAF}"/>
              </a:ext>
            </a:extLst>
          </p:cNvPr>
          <p:cNvSpPr/>
          <p:nvPr/>
        </p:nvSpPr>
        <p:spPr>
          <a:xfrm>
            <a:off x="4177269" y="5348567"/>
            <a:ext cx="1360581" cy="789222"/>
          </a:xfrm>
          <a:prstGeom prst="rect">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3B34CBAC-0286-4D6A-B5CB-AD8A88F12E65}"/>
              </a:ext>
            </a:extLst>
          </p:cNvPr>
          <p:cNvSpPr txBox="1"/>
          <p:nvPr/>
        </p:nvSpPr>
        <p:spPr>
          <a:xfrm>
            <a:off x="4221526" y="54815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26%</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C9F44EA0-C4EA-439A-AF83-5CC097077617}"/>
              </a:ext>
            </a:extLst>
          </p:cNvPr>
          <p:cNvSpPr txBox="1"/>
          <p:nvPr/>
        </p:nvSpPr>
        <p:spPr>
          <a:xfrm>
            <a:off x="5892609" y="2334834"/>
            <a:ext cx="199859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‘ABB is a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small part</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our TV strategy’</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63" name="Rectangle 62">
            <a:extLst>
              <a:ext uri="{FF2B5EF4-FFF2-40B4-BE49-F238E27FC236}">
                <a16:creationId xmlns:a16="http://schemas.microsoft.com/office/drawing/2014/main" id="{95B41D49-AA12-461E-BB55-447E5C603E4B}"/>
              </a:ext>
            </a:extLst>
          </p:cNvPr>
          <p:cNvSpPr/>
          <p:nvPr/>
        </p:nvSpPr>
        <p:spPr>
          <a:xfrm>
            <a:off x="6202191" y="2829331"/>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6DEE8AE8-6613-4488-9F73-B0476555FC48}"/>
              </a:ext>
            </a:extLst>
          </p:cNvPr>
          <p:cNvSpPr txBox="1"/>
          <p:nvPr/>
        </p:nvSpPr>
        <p:spPr>
          <a:xfrm>
            <a:off x="6380921" y="29401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41%</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84D2AEC7-225F-49D8-B159-E8D63F86E783}"/>
              </a:ext>
            </a:extLst>
          </p:cNvPr>
          <p:cNvSpPr/>
          <p:nvPr/>
        </p:nvSpPr>
        <p:spPr>
          <a:xfrm>
            <a:off x="6202191" y="3642830"/>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1B760A36-A409-4870-B012-8E220640EE7F}"/>
              </a:ext>
            </a:extLst>
          </p:cNvPr>
          <p:cNvSpPr txBox="1"/>
          <p:nvPr/>
        </p:nvSpPr>
        <p:spPr>
          <a:xfrm>
            <a:off x="6246448" y="37536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37%</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589DCC8C-54FF-4D9B-9371-2F88A31C95D4}"/>
              </a:ext>
            </a:extLst>
          </p:cNvPr>
          <p:cNvSpPr/>
          <p:nvPr/>
        </p:nvSpPr>
        <p:spPr>
          <a:xfrm>
            <a:off x="6202191" y="4519829"/>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5321E507-EB48-4119-BAA8-B868F558BC5C}"/>
              </a:ext>
            </a:extLst>
          </p:cNvPr>
          <p:cNvSpPr txBox="1"/>
          <p:nvPr/>
        </p:nvSpPr>
        <p:spPr>
          <a:xfrm>
            <a:off x="6246448" y="46306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39%</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39EC5DFF-E265-4C4F-B534-173E2B29FC6A}"/>
              </a:ext>
            </a:extLst>
          </p:cNvPr>
          <p:cNvSpPr/>
          <p:nvPr/>
        </p:nvSpPr>
        <p:spPr>
          <a:xfrm>
            <a:off x="6202191" y="5370770"/>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6F3DB74B-7C02-4A4F-A249-765C653709E7}"/>
              </a:ext>
            </a:extLst>
          </p:cNvPr>
          <p:cNvSpPr txBox="1"/>
          <p:nvPr/>
        </p:nvSpPr>
        <p:spPr>
          <a:xfrm>
            <a:off x="6246448" y="54815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34%</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7F9ED12-52FF-4E0D-B991-B910465D3BFA}"/>
              </a:ext>
            </a:extLst>
          </p:cNvPr>
          <p:cNvSpPr txBox="1"/>
          <p:nvPr/>
        </p:nvSpPr>
        <p:spPr>
          <a:xfrm>
            <a:off x="7908103" y="2150168"/>
            <a:ext cx="171839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‘Testing ABB and determining it’s role in our TV strategies’</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67" name="Rectangle 66">
            <a:extLst>
              <a:ext uri="{FF2B5EF4-FFF2-40B4-BE49-F238E27FC236}">
                <a16:creationId xmlns:a16="http://schemas.microsoft.com/office/drawing/2014/main" id="{DAE7B5E6-D8DB-4285-9D2F-E25ADE64A6C2}"/>
              </a:ext>
            </a:extLst>
          </p:cNvPr>
          <p:cNvSpPr/>
          <p:nvPr/>
        </p:nvSpPr>
        <p:spPr>
          <a:xfrm>
            <a:off x="8136268" y="2829331"/>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966CE8A1-5B68-4B04-82F1-CF106EF4CB3E}"/>
              </a:ext>
            </a:extLst>
          </p:cNvPr>
          <p:cNvSpPr txBox="1"/>
          <p:nvPr/>
        </p:nvSpPr>
        <p:spPr>
          <a:xfrm>
            <a:off x="8314998" y="29401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DD646432-1BCB-4D6C-845E-B859EF90A558}"/>
              </a:ext>
            </a:extLst>
          </p:cNvPr>
          <p:cNvSpPr/>
          <p:nvPr/>
        </p:nvSpPr>
        <p:spPr>
          <a:xfrm>
            <a:off x="8136268" y="3642830"/>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4272A5DF-BA0D-4289-A591-C1694D8E84D0}"/>
              </a:ext>
            </a:extLst>
          </p:cNvPr>
          <p:cNvSpPr txBox="1"/>
          <p:nvPr/>
        </p:nvSpPr>
        <p:spPr>
          <a:xfrm>
            <a:off x="8180525" y="37536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26%</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C713A94-7314-42C1-A0CB-DFEB0CB92187}"/>
              </a:ext>
            </a:extLst>
          </p:cNvPr>
          <p:cNvSpPr/>
          <p:nvPr/>
        </p:nvSpPr>
        <p:spPr>
          <a:xfrm>
            <a:off x="8136268" y="4519829"/>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16F9E3F2-A328-4B06-9ED4-B5DA01F351C5}"/>
              </a:ext>
            </a:extLst>
          </p:cNvPr>
          <p:cNvSpPr txBox="1"/>
          <p:nvPr/>
        </p:nvSpPr>
        <p:spPr>
          <a:xfrm>
            <a:off x="8180525" y="46306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18%</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33278F67-053C-4993-BF5D-21CBCD12CE07}"/>
              </a:ext>
            </a:extLst>
          </p:cNvPr>
          <p:cNvSpPr/>
          <p:nvPr/>
        </p:nvSpPr>
        <p:spPr>
          <a:xfrm>
            <a:off x="8136268" y="5370770"/>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D618B2F0-BA7A-42EA-AAD0-49AB3E5B46D1}"/>
              </a:ext>
            </a:extLst>
          </p:cNvPr>
          <p:cNvSpPr txBox="1"/>
          <p:nvPr/>
        </p:nvSpPr>
        <p:spPr>
          <a:xfrm>
            <a:off x="8180525" y="54815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29%</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A8D409D6-CE6B-4701-B88D-4C5D00D6AF2B}"/>
              </a:ext>
            </a:extLst>
          </p:cNvPr>
          <p:cNvSpPr txBox="1"/>
          <p:nvPr/>
        </p:nvSpPr>
        <p:spPr>
          <a:xfrm>
            <a:off x="10173912" y="2334834"/>
            <a:ext cx="181690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 currently using ABB for TV’</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91" name="Rectangle 90">
            <a:extLst>
              <a:ext uri="{FF2B5EF4-FFF2-40B4-BE49-F238E27FC236}">
                <a16:creationId xmlns:a16="http://schemas.microsoft.com/office/drawing/2014/main" id="{89846F93-ABD9-41B1-BC79-A0C2349B91D9}"/>
              </a:ext>
            </a:extLst>
          </p:cNvPr>
          <p:cNvSpPr/>
          <p:nvPr/>
        </p:nvSpPr>
        <p:spPr>
          <a:xfrm>
            <a:off x="10520143" y="2829331"/>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5ABBF44F-F355-4D33-8D3E-E599FD3C8ED1}"/>
              </a:ext>
            </a:extLst>
          </p:cNvPr>
          <p:cNvSpPr txBox="1"/>
          <p:nvPr/>
        </p:nvSpPr>
        <p:spPr>
          <a:xfrm>
            <a:off x="10580806" y="29401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4CB34029-F5CB-4EA2-8813-5C9F242202CF}"/>
              </a:ext>
            </a:extLst>
          </p:cNvPr>
          <p:cNvSpPr/>
          <p:nvPr/>
        </p:nvSpPr>
        <p:spPr>
          <a:xfrm>
            <a:off x="10520143" y="3642830"/>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F089792C-A7C0-4543-BE70-47C66AFCE641}"/>
              </a:ext>
            </a:extLst>
          </p:cNvPr>
          <p:cNvSpPr txBox="1"/>
          <p:nvPr/>
        </p:nvSpPr>
        <p:spPr>
          <a:xfrm>
            <a:off x="10446333" y="37536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0%</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8D738627-9182-421A-9CD0-5798753D933D}"/>
              </a:ext>
            </a:extLst>
          </p:cNvPr>
          <p:cNvSpPr/>
          <p:nvPr/>
        </p:nvSpPr>
        <p:spPr>
          <a:xfrm>
            <a:off x="10520143" y="4519829"/>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5410594B-33A7-4C5A-BCC2-28315C083BBF}"/>
              </a:ext>
            </a:extLst>
          </p:cNvPr>
          <p:cNvSpPr txBox="1"/>
          <p:nvPr/>
        </p:nvSpPr>
        <p:spPr>
          <a:xfrm>
            <a:off x="10446333" y="46306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13%</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9444357A-D236-4F99-B8E7-EA1018E87411}"/>
              </a:ext>
            </a:extLst>
          </p:cNvPr>
          <p:cNvSpPr/>
          <p:nvPr/>
        </p:nvSpPr>
        <p:spPr>
          <a:xfrm>
            <a:off x="10520143" y="5370770"/>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47967550-940C-4CF8-A8AC-B5314C6988ED}"/>
              </a:ext>
            </a:extLst>
          </p:cNvPr>
          <p:cNvSpPr txBox="1"/>
          <p:nvPr/>
        </p:nvSpPr>
        <p:spPr>
          <a:xfrm>
            <a:off x="10446333" y="54815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11%</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cxnSp>
        <p:nvCxnSpPr>
          <p:cNvPr id="100" name="Straight Connector 99">
            <a:extLst>
              <a:ext uri="{FF2B5EF4-FFF2-40B4-BE49-F238E27FC236}">
                <a16:creationId xmlns:a16="http://schemas.microsoft.com/office/drawing/2014/main" id="{1A529D70-EA27-4D84-9FFA-982365EE8740}"/>
              </a:ext>
            </a:extLst>
          </p:cNvPr>
          <p:cNvCxnSpPr>
            <a:cxnSpLocks/>
          </p:cNvCxnSpPr>
          <p:nvPr/>
        </p:nvCxnSpPr>
        <p:spPr>
          <a:xfrm>
            <a:off x="9977120" y="2745981"/>
            <a:ext cx="0" cy="3391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411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000" b="1" dirty="0" smtClean="0">
            <a:solidFill>
              <a:srgbClr val="1B1464"/>
            </a:solidFill>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794B99-9895-4A8F-A4EB-FE675ED45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706731-382E-4DED-A896-EDCE738349CA}">
  <ds:schemaRefs>
    <ds:schemaRef ds:uri="9f6166fe-9f5b-43aa-b8a9-b4d7ad530bd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61ED9D-766D-4657-B89C-19FFA4F151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12200</Words>
  <Application>Microsoft Office PowerPoint</Application>
  <PresentationFormat>Widescreen</PresentationFormat>
  <Paragraphs>817</Paragraphs>
  <Slides>61</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Calibri Light</vt:lpstr>
      <vt:lpstr>Helvetica</vt:lpstr>
      <vt:lpstr>Helvetica Light</vt:lpstr>
      <vt:lpstr>Open Sans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dcterms:created xsi:type="dcterms:W3CDTF">2021-04-16T17:49:10Z</dcterms:created>
  <dcterms:modified xsi:type="dcterms:W3CDTF">2021-12-06T15:40:41Z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