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11" r:id="rId3"/>
    <p:sldMasterId id="2147483729" r:id="rId4"/>
  </p:sldMasterIdLst>
  <p:notesMasterIdLst>
    <p:notesMasterId r:id="rId48"/>
  </p:notesMasterIdLst>
  <p:sldIdLst>
    <p:sldId id="263" r:id="rId5"/>
    <p:sldId id="2144327255" r:id="rId6"/>
    <p:sldId id="275" r:id="rId7"/>
    <p:sldId id="2144327346" r:id="rId8"/>
    <p:sldId id="280" r:id="rId9"/>
    <p:sldId id="2144327347" r:id="rId10"/>
    <p:sldId id="16166" r:id="rId11"/>
    <p:sldId id="3000" r:id="rId12"/>
    <p:sldId id="2144327362" r:id="rId13"/>
    <p:sldId id="2144327350" r:id="rId14"/>
    <p:sldId id="16161" r:id="rId15"/>
    <p:sldId id="3023" r:id="rId16"/>
    <p:sldId id="2144327268" r:id="rId17"/>
    <p:sldId id="2144327351" r:id="rId18"/>
    <p:sldId id="16306" r:id="rId19"/>
    <p:sldId id="2144327357" r:id="rId20"/>
    <p:sldId id="2144327352" r:id="rId21"/>
    <p:sldId id="16219" r:id="rId22"/>
    <p:sldId id="2144327342" r:id="rId23"/>
    <p:sldId id="2144327298" r:id="rId24"/>
    <p:sldId id="2144327354" r:id="rId25"/>
    <p:sldId id="2144327251" r:id="rId26"/>
    <p:sldId id="16181" r:id="rId27"/>
    <p:sldId id="2144327353" r:id="rId28"/>
    <p:sldId id="2886" r:id="rId29"/>
    <p:sldId id="2144327367" r:id="rId30"/>
    <p:sldId id="2144327355" r:id="rId31"/>
    <p:sldId id="2144327365" r:id="rId32"/>
    <p:sldId id="2144327363" r:id="rId33"/>
    <p:sldId id="2144327259" r:id="rId34"/>
    <p:sldId id="2144327356" r:id="rId35"/>
    <p:sldId id="16217" r:id="rId36"/>
    <p:sldId id="16255" r:id="rId37"/>
    <p:sldId id="289" r:id="rId38"/>
    <p:sldId id="2144327359" r:id="rId39"/>
    <p:sldId id="2964" r:id="rId40"/>
    <p:sldId id="2954" r:id="rId41"/>
    <p:sldId id="290" r:id="rId42"/>
    <p:sldId id="2144327358" r:id="rId43"/>
    <p:sldId id="2144327344" r:id="rId44"/>
    <p:sldId id="2144327348" r:id="rId45"/>
    <p:sldId id="2144327256" r:id="rId46"/>
    <p:sldId id="214432725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Grey" initials="KG" lastIdx="75" clrIdx="0">
    <p:extLst>
      <p:ext uri="{19B8F6BF-5375-455C-9EA6-DF929625EA0E}">
        <p15:presenceInfo xmlns:p15="http://schemas.microsoft.com/office/powerpoint/2012/main" userId="S::kathyg@thevab.com::22e59b4b-9f3d-435f-a82c-af8fffbcfca0" providerId="AD"/>
      </p:ext>
    </p:extLst>
  </p:cmAuthor>
  <p:cmAuthor id="2" name="Leah Montner Dixon" initials="LMD" lastIdx="11" clrIdx="1">
    <p:extLst>
      <p:ext uri="{19B8F6BF-5375-455C-9EA6-DF929625EA0E}">
        <p15:presenceInfo xmlns:p15="http://schemas.microsoft.com/office/powerpoint/2012/main" userId="S::leahm@thevab.com::d5b2ae9e-9213-4442-b7df-4db8cbe51e5d" providerId="AD"/>
      </p:ext>
    </p:extLst>
  </p:cmAuthor>
  <p:cmAuthor id="3" name="Jason Wiese" initials="JW" lastIdx="9" clrIdx="2">
    <p:extLst>
      <p:ext uri="{19B8F6BF-5375-455C-9EA6-DF929625EA0E}">
        <p15:presenceInfo xmlns:p15="http://schemas.microsoft.com/office/powerpoint/2012/main" userId="S::jasonw@thevab.com::4bff8d5b-7de6-4655-b397-69b0afc8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A62"/>
    <a:srgbClr val="ED3C8D"/>
    <a:srgbClr val="4EBEA4"/>
    <a:srgbClr val="FFE600"/>
    <a:srgbClr val="00CC99"/>
    <a:srgbClr val="00C0F3"/>
    <a:srgbClr val="E2E8F1"/>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2A6BF-266B-4D53-8513-D1B78E9DB657}" v="1" dt="2020-07-13T13:47:42.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5250" autoAdjust="0"/>
  </p:normalViewPr>
  <p:slideViewPr>
    <p:cSldViewPr snapToGrid="0">
      <p:cViewPr varScale="1">
        <p:scale>
          <a:sx n="81" d="100"/>
          <a:sy n="81" d="100"/>
        </p:scale>
        <p:origin x="730" y="72"/>
      </p:cViewPr>
      <p:guideLst/>
    </p:cSldViewPr>
  </p:slideViewPr>
  <p:outlineViewPr>
    <p:cViewPr>
      <p:scale>
        <a:sx n="33" d="100"/>
        <a:sy n="33" d="100"/>
      </p:scale>
      <p:origin x="0" y="-2126"/>
    </p:cViewPr>
  </p:outlineViewPr>
  <p:notesTextViewPr>
    <p:cViewPr>
      <p:scale>
        <a:sx n="1" d="1"/>
        <a:sy n="1" d="1"/>
      </p:scale>
      <p:origin x="0" y="0"/>
    </p:cViewPr>
  </p:notesTextViewPr>
  <p:sorterViewPr>
    <p:cViewPr>
      <p:scale>
        <a:sx n="60" d="100"/>
        <a:sy n="60" d="100"/>
      </p:scale>
      <p:origin x="0" y="-3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1372334831979"/>
          <c:y val="0.10096546741354738"/>
          <c:w val="0.66782136791328728"/>
          <c:h val="0.87500027534434566"/>
        </c:manualLayout>
      </c:layout>
      <c:doughnutChart>
        <c:varyColors val="1"/>
        <c:ser>
          <c:idx val="0"/>
          <c:order val="0"/>
          <c:tx>
            <c:strRef>
              <c:f>Sheet1!$B$1</c:f>
              <c:strCache>
                <c:ptCount val="1"/>
                <c:pt idx="0">
                  <c:v>Column1</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D0D4-472E-9905-A6CCC13B110F}"/>
              </c:ext>
            </c:extLst>
          </c:dPt>
          <c:dPt>
            <c:idx val="1"/>
            <c:bubble3D val="0"/>
            <c:spPr>
              <a:solidFill>
                <a:srgbClr val="00C0F3"/>
              </a:solidFill>
              <a:ln w="19050">
                <a:solidFill>
                  <a:schemeClr val="lt1"/>
                </a:solidFill>
              </a:ln>
              <a:effectLst/>
            </c:spPr>
            <c:extLst>
              <c:ext xmlns:c16="http://schemas.microsoft.com/office/drawing/2014/chart" uri="{C3380CC4-5D6E-409C-BE32-E72D297353CC}">
                <c16:uniqueId val="{00000002-D0D4-472E-9905-A6CCC13B110F}"/>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3-D0D4-472E-9905-A6CCC13B110F}"/>
              </c:ext>
            </c:extLst>
          </c:dPt>
          <c:dLbls>
            <c:dLbl>
              <c:idx val="0"/>
              <c:layout>
                <c:manualLayout>
                  <c:x val="0.14054208617930317"/>
                  <c:y val="3.4968731896108632E-3"/>
                </c:manualLayout>
              </c:layout>
              <c:tx>
                <c:rich>
                  <a:bodyPr/>
                  <a:lstStyle/>
                  <a:p>
                    <a:fld id="{47F520AF-5806-4614-8BD2-3ABBB2BE4ACC}" type="CATEGORYNAME">
                      <a:rPr lang="en-US" u="sng" smtClean="0"/>
                      <a:pPr/>
                      <a:t>[CATEGORY NAME]</a:t>
                    </a:fld>
                    <a:r>
                      <a:rPr lang="en-US" u="sng" baseline="0"/>
                      <a:t>d</a:t>
                    </a:r>
                    <a:br>
                      <a:rPr lang="en-US" baseline="0"/>
                    </a:br>
                    <a:fld id="{9619D6BC-7C63-4C7F-991C-51DB3DBE8126}" type="VALUE">
                      <a:rPr lang="en-US" b="1" smtClean="0"/>
                      <a:pPr/>
                      <a:t>[VALUE]</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0D4-472E-9905-A6CCC13B110F}"/>
                </c:ext>
              </c:extLst>
            </c:dLbl>
            <c:dLbl>
              <c:idx val="1"/>
              <c:layout>
                <c:manualLayout>
                  <c:x val="-0.17355185938108567"/>
                  <c:y val="-4.72077880597475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1F1A62"/>
                        </a:solidFill>
                        <a:latin typeface="Helvetica" panose="020B0403020202020204" pitchFamily="34" charset="0"/>
                        <a:ea typeface="+mn-ea"/>
                        <a:cs typeface="+mn-cs"/>
                      </a:defRPr>
                    </a:pPr>
                    <a:fld id="{328D1B19-6AEC-4BDA-AE05-EDCC683580CC}" type="CATEGORYNAME">
                      <a:rPr lang="en-US" sz="1400" u="sng"/>
                      <a:pPr>
                        <a:defRPr sz="1400">
                          <a:solidFill>
                            <a:srgbClr val="1F1A62"/>
                          </a:solidFill>
                          <a:latin typeface="Helvetica" panose="020B0403020202020204" pitchFamily="34" charset="0"/>
                        </a:defRPr>
                      </a:pPr>
                      <a:t>[CATEGORY NAME]</a:t>
                    </a:fld>
                    <a:endParaRPr lang="en-US" sz="1400" u="sng" baseline="0"/>
                  </a:p>
                  <a:p>
                    <a:pPr>
                      <a:defRPr sz="1400">
                        <a:solidFill>
                          <a:srgbClr val="1F1A62"/>
                        </a:solidFill>
                        <a:latin typeface="Helvetica" panose="020B0403020202020204" pitchFamily="34" charset="0"/>
                      </a:defRPr>
                    </a:pPr>
                    <a:fld id="{DABD39D1-DF10-4262-A808-4BC3CF99BCA3}" type="VALUE">
                      <a:rPr lang="en-US" sz="1400" b="1"/>
                      <a:pPr>
                        <a:defRPr sz="14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5682339523935149"/>
                      <c:h val="0.16136335100676907"/>
                    </c:manualLayout>
                  </c15:layout>
                  <c15:dlblFieldTable/>
                  <c15:showDataLabelsRange val="0"/>
                </c:ext>
                <c:ext xmlns:c16="http://schemas.microsoft.com/office/drawing/2014/chart" uri="{C3380CC4-5D6E-409C-BE32-E72D297353CC}">
                  <c16:uniqueId val="{00000002-D0D4-472E-9905-A6CCC13B110F}"/>
                </c:ext>
              </c:extLst>
            </c:dLbl>
            <c:dLbl>
              <c:idx val="2"/>
              <c:layout>
                <c:manualLayout>
                  <c:x val="-0.17130501555316172"/>
                  <c:y val="-0.12239056163638244"/>
                </c:manualLayout>
              </c:layout>
              <c:tx>
                <c:rich>
                  <a:bodyPr/>
                  <a:lstStyle/>
                  <a:p>
                    <a:fld id="{5CB2CF32-C015-47B5-8DE5-0A02AB2EEE1D}" type="CATEGORYNAME">
                      <a:rPr lang="en-US" u="sng"/>
                      <a:pPr/>
                      <a:t>[CATEGORY NAME]</a:t>
                    </a:fld>
                    <a:endParaRPr lang="en-US" u="sng" baseline="0"/>
                  </a:p>
                  <a:p>
                    <a:fld id="{0B546CEE-8777-4183-BFC1-6532D69CEB62}" type="VALUE">
                      <a:rPr lang="en-US"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D0D4-472E-9905-A6CCC13B110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rgbClr val="1F1A62"/>
                  </a:solidFill>
                  <a:round/>
                </a:ln>
                <a:effectLst/>
              </c:spPr>
            </c:leaderLines>
            <c:extLst>
              <c:ext xmlns:c15="http://schemas.microsoft.com/office/drawing/2012/chart" uri="{CE6537A1-D6FC-4f65-9D91-7224C49458BB}"/>
            </c:extLst>
          </c:dLbls>
          <c:cat>
            <c:strRef>
              <c:f>Sheet1!$A$2:$A$4</c:f>
              <c:strCache>
                <c:ptCount val="3"/>
                <c:pt idx="0">
                  <c:v>Increase</c:v>
                </c:pt>
                <c:pt idx="1">
                  <c:v>Remained the Same</c:v>
                </c:pt>
                <c:pt idx="2">
                  <c:v>Decreased</c:v>
                </c:pt>
              </c:strCache>
            </c:strRef>
          </c:cat>
          <c:val>
            <c:numRef>
              <c:f>Sheet1!$B$2:$B$4</c:f>
              <c:numCache>
                <c:formatCode>0%</c:formatCode>
                <c:ptCount val="3"/>
                <c:pt idx="0">
                  <c:v>0.72</c:v>
                </c:pt>
                <c:pt idx="1">
                  <c:v>0.24</c:v>
                </c:pt>
                <c:pt idx="2">
                  <c:v>0.04</c:v>
                </c:pt>
              </c:numCache>
            </c:numRef>
          </c:val>
          <c:extLst>
            <c:ext xmlns:c16="http://schemas.microsoft.com/office/drawing/2014/chart" uri="{C3380CC4-5D6E-409C-BE32-E72D297353CC}">
              <c16:uniqueId val="{00000000-D0D4-472E-9905-A6CCC13B110F}"/>
            </c:ext>
          </c:extLst>
        </c:ser>
        <c:dLbls>
          <c:showLegendKey val="0"/>
          <c:showVal val="0"/>
          <c:showCatName val="0"/>
          <c:showSerName val="0"/>
          <c:showPercent val="0"/>
          <c:showBubbleSize val="0"/>
          <c:showLeaderLines val="1"/>
        </c:dLbls>
        <c:firstSliceAng val="315"/>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r>
              <a:rPr lang="en-US" sz="1400" b="1" u="sng" dirty="0">
                <a:solidFill>
                  <a:srgbClr val="1F1A62"/>
                </a:solidFill>
                <a:latin typeface="Helvetica" panose="020B0403020202020204" pitchFamily="34" charset="0"/>
                <a:ea typeface="Open Sans" panose="020B0606030504020204" pitchFamily="34" charset="0"/>
                <a:cs typeface="Open Sans" panose="020B0606030504020204" pitchFamily="34" charset="0"/>
              </a:rPr>
              <a:t>Appeal of When a Brand or Product Advertises in Hispanic Media</a:t>
            </a:r>
          </a:p>
        </c:rich>
      </c:tx>
      <c:layout>
        <c:manualLayout>
          <c:xMode val="edge"/>
          <c:yMode val="edge"/>
          <c:x val="0.12329556173834996"/>
          <c:y val="1.567960784567677E-2"/>
        </c:manualLayout>
      </c:layout>
      <c:overlay val="0"/>
      <c:spPr>
        <a:noFill/>
        <a:ln>
          <a:noFill/>
        </a:ln>
        <a:effectLst/>
      </c:spPr>
      <c:txPr>
        <a:bodyPr rot="0" spcFirstLastPara="1" vertOverflow="ellipsis" vert="horz" wrap="square" anchor="ctr" anchorCtr="1"/>
        <a:lstStyle/>
        <a:p>
          <a:pPr>
            <a:defRPr sz="1400" b="1" i="0" u="sng"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0.24257176738848249"/>
          <c:y val="0.14390624114749992"/>
          <c:w val="0.71364794759152017"/>
          <c:h val="0.76796304330936005"/>
        </c:manualLayout>
      </c:layout>
      <c:barChart>
        <c:barDir val="bar"/>
        <c:grouping val="stacked"/>
        <c:varyColors val="0"/>
        <c:ser>
          <c:idx val="0"/>
          <c:order val="0"/>
          <c:tx>
            <c:strRef>
              <c:f>Sheet1!$B$1</c:f>
              <c:strCache>
                <c:ptCount val="1"/>
                <c:pt idx="0">
                  <c:v>Appeal A Little</c:v>
                </c:pt>
              </c:strCache>
            </c:strRef>
          </c:tx>
          <c:spPr>
            <a:solidFill>
              <a:srgbClr val="1F1A62"/>
            </a:solidFill>
            <a:ln>
              <a:no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bg1"/>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English Oriented</c:v>
                </c:pt>
                <c:pt idx="1">
                  <c:v>Bilingual</c:v>
                </c:pt>
                <c:pt idx="2">
                  <c:v>Spanish Dominant</c:v>
                </c:pt>
                <c:pt idx="3">
                  <c:v>Total Hispanic</c:v>
                </c:pt>
              </c:strCache>
            </c:strRef>
          </c:cat>
          <c:val>
            <c:numRef>
              <c:f>Sheet1!$B$2:$B$5</c:f>
              <c:numCache>
                <c:formatCode>0%</c:formatCode>
                <c:ptCount val="4"/>
                <c:pt idx="0">
                  <c:v>0.33</c:v>
                </c:pt>
                <c:pt idx="1">
                  <c:v>0.38</c:v>
                </c:pt>
                <c:pt idx="2">
                  <c:v>0.25</c:v>
                </c:pt>
                <c:pt idx="3">
                  <c:v>0.32</c:v>
                </c:pt>
              </c:numCache>
            </c:numRef>
          </c:val>
          <c:extLst>
            <c:ext xmlns:c16="http://schemas.microsoft.com/office/drawing/2014/chart" uri="{C3380CC4-5D6E-409C-BE32-E72D297353CC}">
              <c16:uniqueId val="{00000000-C140-40AA-812E-C0C9E7E51E1C}"/>
            </c:ext>
          </c:extLst>
        </c:ser>
        <c:ser>
          <c:idx val="1"/>
          <c:order val="1"/>
          <c:tx>
            <c:strRef>
              <c:f>Sheet1!$C$1</c:f>
              <c:strCache>
                <c:ptCount val="1"/>
                <c:pt idx="0">
                  <c:v>Appeal A Lot</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English Oriented</c:v>
                </c:pt>
                <c:pt idx="1">
                  <c:v>Bilingual</c:v>
                </c:pt>
                <c:pt idx="2">
                  <c:v>Spanish Dominant</c:v>
                </c:pt>
                <c:pt idx="3">
                  <c:v>Total Hispanic</c:v>
                </c:pt>
              </c:strCache>
            </c:strRef>
          </c:cat>
          <c:val>
            <c:numRef>
              <c:f>Sheet1!$C$2:$C$5</c:f>
              <c:numCache>
                <c:formatCode>0%</c:formatCode>
                <c:ptCount val="4"/>
                <c:pt idx="0">
                  <c:v>0.14000000000000001</c:v>
                </c:pt>
                <c:pt idx="1">
                  <c:v>0.27</c:v>
                </c:pt>
                <c:pt idx="2">
                  <c:v>0.32</c:v>
                </c:pt>
                <c:pt idx="3">
                  <c:v>0.26</c:v>
                </c:pt>
              </c:numCache>
            </c:numRef>
          </c:val>
          <c:extLst>
            <c:ext xmlns:c16="http://schemas.microsoft.com/office/drawing/2014/chart" uri="{C3380CC4-5D6E-409C-BE32-E72D297353CC}">
              <c16:uniqueId val="{00000001-C140-40AA-812E-C0C9E7E51E1C}"/>
            </c:ext>
          </c:extLst>
        </c:ser>
        <c:dLbls>
          <c:showLegendKey val="0"/>
          <c:showVal val="0"/>
          <c:showCatName val="0"/>
          <c:showSerName val="0"/>
          <c:showPercent val="0"/>
          <c:showBubbleSize val="0"/>
        </c:dLbls>
        <c:gapWidth val="150"/>
        <c:overlap val="100"/>
        <c:axId val="647138376"/>
        <c:axId val="647143816"/>
      </c:barChart>
      <c:catAx>
        <c:axId val="64713837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647143816"/>
        <c:crosses val="autoZero"/>
        <c:auto val="1"/>
        <c:lblAlgn val="ctr"/>
        <c:lblOffset val="100"/>
        <c:noMultiLvlLbl val="0"/>
      </c:catAx>
      <c:valAx>
        <c:axId val="647143816"/>
        <c:scaling>
          <c:orientation val="minMax"/>
        </c:scaling>
        <c:delete val="1"/>
        <c:axPos val="b"/>
        <c:numFmt formatCode="0%" sourceLinked="1"/>
        <c:majorTickMark val="none"/>
        <c:minorTickMark val="none"/>
        <c:tickLblPos val="nextTo"/>
        <c:crossAx val="647138376"/>
        <c:crosses val="autoZero"/>
        <c:crossBetween val="between"/>
      </c:valAx>
      <c:spPr>
        <a:noFill/>
        <a:ln>
          <a:noFill/>
        </a:ln>
        <a:effectLst/>
      </c:spPr>
    </c:plotArea>
    <c:legend>
      <c:legendPos val="b"/>
      <c:layout>
        <c:manualLayout>
          <c:xMode val="edge"/>
          <c:yMode val="edge"/>
          <c:x val="0.29155714424532592"/>
          <c:y val="0.92726578570303397"/>
          <c:w val="0.41851288682247895"/>
          <c:h val="4.828696799415797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Trebuchet MS" panose="020B06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4665493213125"/>
          <c:y val="0.15720444127884936"/>
          <c:w val="0.58054956396054891"/>
          <c:h val="0.80547580895373294"/>
        </c:manualLayout>
      </c:layout>
      <c:doughnutChart>
        <c:varyColors val="1"/>
        <c:ser>
          <c:idx val="0"/>
          <c:order val="0"/>
          <c:tx>
            <c:strRef>
              <c:f>Sheet1!$B$1</c:f>
              <c:strCache>
                <c:ptCount val="1"/>
                <c:pt idx="0">
                  <c:v>Sales</c:v>
                </c:pt>
              </c:strCache>
            </c:strRef>
          </c:tx>
          <c:spPr>
            <a:solidFill>
              <a:srgbClr val="00C0F3"/>
            </a:solidFill>
            <a:ln>
              <a:solidFill>
                <a:srgbClr val="1B1464"/>
              </a:solidFill>
            </a:ln>
          </c:spPr>
          <c:dPt>
            <c:idx val="0"/>
            <c:bubble3D val="0"/>
            <c:spPr>
              <a:solidFill>
                <a:srgbClr val="1F1A62"/>
              </a:solidFill>
              <a:ln w="19050">
                <a:solidFill>
                  <a:srgbClr val="1B1464"/>
                </a:solidFill>
              </a:ln>
              <a:effectLst/>
            </c:spPr>
            <c:extLst>
              <c:ext xmlns:c16="http://schemas.microsoft.com/office/drawing/2014/chart" uri="{C3380CC4-5D6E-409C-BE32-E72D297353CC}">
                <c16:uniqueId val="{00000001-C384-4DEC-91F9-87BB592064DD}"/>
              </c:ext>
            </c:extLst>
          </c:dPt>
          <c:dPt>
            <c:idx val="1"/>
            <c:bubble3D val="0"/>
            <c:spPr>
              <a:solidFill>
                <a:schemeClr val="bg1">
                  <a:lumMod val="75000"/>
                </a:schemeClr>
              </a:solidFill>
              <a:ln w="19050">
                <a:solidFill>
                  <a:srgbClr val="1B1464"/>
                </a:solidFill>
              </a:ln>
              <a:effectLst/>
            </c:spPr>
            <c:extLst>
              <c:ext xmlns:c16="http://schemas.microsoft.com/office/drawing/2014/chart" uri="{C3380CC4-5D6E-409C-BE32-E72D297353CC}">
                <c16:uniqueId val="{00000003-C384-4DEC-91F9-87BB592064DD}"/>
              </c:ext>
            </c:extLst>
          </c:dPt>
          <c:cat>
            <c:strRef>
              <c:f>Sheet1!$A$2:$A$3</c:f>
              <c:strCache>
                <c:ptCount val="2"/>
                <c:pt idx="0">
                  <c:v>1st Qtr</c:v>
                </c:pt>
                <c:pt idx="1">
                  <c:v>2nd Qtr</c:v>
                </c:pt>
              </c:strCache>
            </c:strRef>
          </c:cat>
          <c:val>
            <c:numRef>
              <c:f>Sheet1!$B$2:$B$3</c:f>
              <c:numCache>
                <c:formatCode>General</c:formatCode>
                <c:ptCount val="2"/>
                <c:pt idx="0">
                  <c:v>0.75</c:v>
                </c:pt>
                <c:pt idx="1">
                  <c:v>0.25</c:v>
                </c:pt>
              </c:numCache>
            </c:numRef>
          </c:val>
          <c:extLst>
            <c:ext xmlns:c16="http://schemas.microsoft.com/office/drawing/2014/chart" uri="{C3380CC4-5D6E-409C-BE32-E72D297353CC}">
              <c16:uniqueId val="{00000004-C384-4DEC-91F9-87BB592064D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Light" panose="020B0403020202020204"/>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5446208779158"/>
          <c:y val="0"/>
          <c:w val="0.74949368891515755"/>
          <c:h val="0.99181176534619964"/>
        </c:manualLayout>
      </c:layout>
      <c:pieChart>
        <c:varyColors val="1"/>
        <c:ser>
          <c:idx val="0"/>
          <c:order val="0"/>
          <c:tx>
            <c:strRef>
              <c:f>Sheet1!$B$1</c:f>
              <c:strCache>
                <c:ptCount val="1"/>
                <c:pt idx="0">
                  <c:v>Series 1</c:v>
                </c:pt>
              </c:strCache>
            </c:strRef>
          </c:tx>
          <c:spPr>
            <a:solidFill>
              <a:srgbClr val="1F1A62"/>
            </a:solidFill>
          </c:spPr>
          <c:explosion val="3"/>
          <c:dPt>
            <c:idx val="0"/>
            <c:bubble3D val="0"/>
            <c:spPr>
              <a:solidFill>
                <a:srgbClr val="1B1464"/>
              </a:solidFill>
              <a:ln>
                <a:noFill/>
              </a:ln>
              <a:effectLst/>
            </c:spPr>
            <c:extLst>
              <c:ext xmlns:c16="http://schemas.microsoft.com/office/drawing/2014/chart" uri="{C3380CC4-5D6E-409C-BE32-E72D297353CC}">
                <c16:uniqueId val="{00000001-1145-4228-A00F-B7F201FFD17C}"/>
              </c:ext>
            </c:extLst>
          </c:dPt>
          <c:dPt>
            <c:idx val="1"/>
            <c:bubble3D val="0"/>
            <c:spPr>
              <a:solidFill>
                <a:srgbClr val="1F1A62"/>
              </a:solidFill>
              <a:ln>
                <a:noFill/>
              </a:ln>
              <a:effectLst/>
            </c:spPr>
            <c:extLst>
              <c:ext xmlns:c16="http://schemas.microsoft.com/office/drawing/2014/chart" uri="{C3380CC4-5D6E-409C-BE32-E72D297353CC}">
                <c16:uniqueId val="{00000003-1145-4228-A00F-B7F201FFD17C}"/>
              </c:ext>
            </c:extLst>
          </c:dPt>
          <c:dPt>
            <c:idx val="2"/>
            <c:bubble3D val="0"/>
            <c:spPr>
              <a:solidFill>
                <a:srgbClr val="1F1A62"/>
              </a:solidFill>
              <a:ln>
                <a:noFill/>
              </a:ln>
              <a:effectLst/>
            </c:spPr>
            <c:extLst>
              <c:ext xmlns:c16="http://schemas.microsoft.com/office/drawing/2014/chart" uri="{C3380CC4-5D6E-409C-BE32-E72D297353CC}">
                <c16:uniqueId val="{00000005-1145-4228-A00F-B7F201FFD17C}"/>
              </c:ext>
            </c:extLst>
          </c:dPt>
          <c:dPt>
            <c:idx val="3"/>
            <c:bubble3D val="0"/>
            <c:spPr>
              <a:solidFill>
                <a:srgbClr val="00BFF2"/>
              </a:solidFill>
              <a:ln>
                <a:noFill/>
              </a:ln>
              <a:effectLst/>
            </c:spPr>
            <c:extLst>
              <c:ext xmlns:c16="http://schemas.microsoft.com/office/drawing/2014/chart" uri="{C3380CC4-5D6E-409C-BE32-E72D297353CC}">
                <c16:uniqueId val="{00000007-1145-4228-A00F-B7F201FFD17C}"/>
              </c:ext>
            </c:extLst>
          </c:dPt>
          <c:dLbls>
            <c:dLbl>
              <c:idx val="0"/>
              <c:layout>
                <c:manualLayout>
                  <c:x val="-0.10391736592574617"/>
                  <c:y val="0.10719804536017555"/>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fld id="{119207CC-7267-4C52-ABEE-CEF088D96509}" type="CATEGORYNAME">
                      <a:rPr lang="en-US" sz="1400" b="1" smtClean="0">
                        <a:solidFill>
                          <a:schemeClr val="bg1"/>
                        </a:solidFill>
                        <a:latin typeface="Helvetica" panose="020B0604020202020204" pitchFamily="34" charset="0"/>
                        <a:cs typeface="Helvetica" panose="020B0604020202020204" pitchFamily="34" charset="0"/>
                      </a:rPr>
                      <a:pPr>
                        <a:defRPr sz="1400" b="1">
                          <a:solidFill>
                            <a:schemeClr val="bg1"/>
                          </a:solidFill>
                          <a:latin typeface="Helvetica" panose="020B0604020202020204" pitchFamily="34" charset="0"/>
                          <a:ea typeface="Open Sans" panose="020B0606030504020204" pitchFamily="34" charset="0"/>
                          <a:cs typeface="Helvetica" panose="020B0604020202020204" pitchFamily="34" charset="0"/>
                        </a:defRPr>
                      </a:pPr>
                      <a:t>[CATEGORY NAME]</a:t>
                    </a:fld>
                    <a:br>
                      <a:rPr lang="en-US" sz="1400" b="1" dirty="0">
                        <a:solidFill>
                          <a:schemeClr val="bg1"/>
                        </a:solidFill>
                        <a:latin typeface="Helvetica" panose="020B0604020202020204" pitchFamily="34" charset="0"/>
                        <a:cs typeface="Helvetica" panose="020B0604020202020204" pitchFamily="34" charset="0"/>
                      </a:rPr>
                    </a:br>
                    <a:r>
                      <a:rPr lang="en-US" sz="1400" b="1" baseline="0" dirty="0">
                        <a:solidFill>
                          <a:schemeClr val="bg1"/>
                        </a:solidFill>
                        <a:latin typeface="Helvetica" panose="020B0604020202020204" pitchFamily="34" charset="0"/>
                        <a:cs typeface="Helvetica" panose="020B0604020202020204" pitchFamily="34" charset="0"/>
                      </a:rPr>
                      <a:t> 43%</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39083838866093779"/>
                      <c:h val="0.26146993025555421"/>
                    </c:manualLayout>
                  </c15:layout>
                  <c15:dlblFieldTable/>
                  <c15:showDataLabelsRange val="0"/>
                </c:ext>
                <c:ext xmlns:c16="http://schemas.microsoft.com/office/drawing/2014/chart" uri="{C3380CC4-5D6E-409C-BE32-E72D297353CC}">
                  <c16:uniqueId val="{00000001-1145-4228-A00F-B7F201FFD17C}"/>
                </c:ext>
              </c:extLst>
            </c:dLbl>
            <c:dLbl>
              <c:idx val="1"/>
              <c:layout>
                <c:manualLayout>
                  <c:x val="0.23832994383464648"/>
                  <c:y val="-0.16148085462928555"/>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fld id="{361828A0-7285-4639-98B0-F0AC712C61AF}" type="CATEGORYNAME">
                      <a:rPr lang="en-US" sz="1400" b="1" smtClean="0">
                        <a:solidFill>
                          <a:schemeClr val="bg1"/>
                        </a:solidFill>
                      </a:rPr>
                      <a:pPr>
                        <a:defRPr sz="1400">
                          <a:solidFill>
                            <a:schemeClr val="bg1"/>
                          </a:solidFill>
                          <a:latin typeface="Helvetica" panose="020B0604020202020204" pitchFamily="34" charset="0"/>
                          <a:ea typeface="Open Sans" panose="020B0606030504020204" pitchFamily="34" charset="0"/>
                          <a:cs typeface="Helvetica" panose="020B0604020202020204" pitchFamily="34" charset="0"/>
                        </a:defRPr>
                      </a:pPr>
                      <a:t>[CATEGORY NAME]</a:t>
                    </a:fld>
                    <a:endParaRPr lang="en-US" sz="1400" b="0" baseline="0" dirty="0">
                      <a:solidFill>
                        <a:schemeClr val="bg1"/>
                      </a:solidFill>
                    </a:endParaRPr>
                  </a:p>
                  <a:p>
                    <a:pPr>
                      <a:defRPr sz="1400">
                        <a:solidFill>
                          <a:schemeClr val="bg1"/>
                        </a:solidFill>
                        <a:latin typeface="Helvetica" panose="020B0604020202020204" pitchFamily="34" charset="0"/>
                        <a:ea typeface="Open Sans" panose="020B0606030504020204" pitchFamily="34" charset="0"/>
                        <a:cs typeface="Helvetica" panose="020B0604020202020204" pitchFamily="34" charset="0"/>
                      </a:defRPr>
                    </a:pPr>
                    <a:r>
                      <a:rPr lang="en-US" sz="1400" b="0" baseline="0" dirty="0">
                        <a:solidFill>
                          <a:schemeClr val="bg1"/>
                        </a:solidFill>
                      </a:rPr>
                      <a:t> </a:t>
                    </a:r>
                    <a:r>
                      <a:rPr lang="en-US" sz="1400" b="1" baseline="0" dirty="0">
                        <a:solidFill>
                          <a:schemeClr val="bg1"/>
                        </a:solidFill>
                      </a:rPr>
                      <a:t>30%</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30064876407962715"/>
                      <c:h val="0.17540528362596883"/>
                    </c:manualLayout>
                  </c15:layout>
                  <c15:dlblFieldTable/>
                  <c15:showDataLabelsRange val="0"/>
                </c:ext>
                <c:ext xmlns:c16="http://schemas.microsoft.com/office/drawing/2014/chart" uri="{C3380CC4-5D6E-409C-BE32-E72D297353CC}">
                  <c16:uniqueId val="{00000003-1145-4228-A00F-B7F201FFD17C}"/>
                </c:ext>
              </c:extLst>
            </c:dLbl>
            <c:dLbl>
              <c:idx val="2"/>
              <c:layout>
                <c:manualLayout>
                  <c:x val="0.13512410584721624"/>
                  <c:y val="8.7179096253668029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fld id="{CB399868-C046-4C01-91F0-294608D2AEC9}" type="CATEGORYNAME">
                      <a:rPr lang="en-US" sz="1400" b="1">
                        <a:solidFill>
                          <a:schemeClr val="bg1"/>
                        </a:solidFill>
                      </a:rPr>
                      <a:pPr>
                        <a:defRPr sz="1400">
                          <a:solidFill>
                            <a:schemeClr val="bg1"/>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1400" baseline="0" dirty="0">
                        <a:solidFill>
                          <a:schemeClr val="bg1"/>
                        </a:solidFill>
                      </a:rPr>
                      <a:t> </a:t>
                    </a:r>
                  </a:p>
                  <a:p>
                    <a:pPr>
                      <a:defRPr sz="1400">
                        <a:solidFill>
                          <a:schemeClr val="bg1"/>
                        </a:solidFill>
                        <a:latin typeface="Helvetica" panose="020B0604020202020204" pitchFamily="34" charset="0"/>
                        <a:ea typeface="Open Sans" panose="020B0606030504020204" pitchFamily="34" charset="0"/>
                        <a:cs typeface="Helvetica" panose="020B0604020202020204" pitchFamily="34" charset="0"/>
                      </a:defRPr>
                    </a:pPr>
                    <a:r>
                      <a:rPr lang="en-US" sz="1400" b="1" baseline="0" dirty="0">
                        <a:solidFill>
                          <a:schemeClr val="bg1"/>
                        </a:solidFill>
                      </a:rPr>
                      <a:t>13%</a:t>
                    </a: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1976757215126486"/>
                      <c:h val="0.2275184646568828"/>
                    </c:manualLayout>
                  </c15:layout>
                  <c15:dlblFieldTable/>
                  <c15:showDataLabelsRange val="0"/>
                </c:ext>
                <c:ext xmlns:c16="http://schemas.microsoft.com/office/drawing/2014/chart" uri="{C3380CC4-5D6E-409C-BE32-E72D297353CC}">
                  <c16:uniqueId val="{00000005-1145-4228-A00F-B7F201FFD17C}"/>
                </c:ext>
              </c:extLst>
            </c:dLbl>
            <c:dLbl>
              <c:idx val="3"/>
              <c:layout>
                <c:manualLayout>
                  <c:x val="0.1972393783137035"/>
                  <c:y val="0.1018201968813735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fld id="{F49D872B-E296-4C9A-ABA8-CD287760E485}" type="CATEGORYNAME">
                      <a:rPr lang="en-US" sz="1400" b="1">
                        <a:solidFill>
                          <a:schemeClr val="bg1"/>
                        </a:solidFill>
                      </a:rPr>
                      <a:pPr>
                        <a:defRPr sz="1400">
                          <a:solidFill>
                            <a:schemeClr val="bg1"/>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1400" baseline="0" dirty="0">
                        <a:solidFill>
                          <a:schemeClr val="bg1"/>
                        </a:solidFill>
                      </a:rPr>
                      <a:t> </a:t>
                    </a:r>
                  </a:p>
                  <a:p>
                    <a:pPr>
                      <a:defRPr sz="1400">
                        <a:solidFill>
                          <a:schemeClr val="bg1"/>
                        </a:solidFill>
                        <a:latin typeface="Helvetica" panose="020B0604020202020204" pitchFamily="34" charset="0"/>
                        <a:ea typeface="Open Sans" panose="020B0606030504020204" pitchFamily="34" charset="0"/>
                        <a:cs typeface="Helvetica" panose="020B0604020202020204" pitchFamily="34" charset="0"/>
                      </a:defRPr>
                    </a:pPr>
                    <a:r>
                      <a:rPr lang="en-US" sz="1400" b="1" baseline="0" dirty="0">
                        <a:solidFill>
                          <a:schemeClr val="bg1"/>
                        </a:solidFill>
                      </a:rPr>
                      <a:t>14%</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5868689549521101"/>
                      <c:h val="0.19585232667883043"/>
                    </c:manualLayout>
                  </c15:layout>
                  <c15:dlblFieldTable/>
                  <c15:showDataLabelsRange val="0"/>
                </c:ext>
                <c:ext xmlns:c16="http://schemas.microsoft.com/office/drawing/2014/chart" uri="{C3380CC4-5D6E-409C-BE32-E72D297353CC}">
                  <c16:uniqueId val="{00000007-1145-4228-A00F-B7F201FFD17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Sheet1!$A$2:$A$5</c:f>
              <c:strCache>
                <c:ptCount val="4"/>
                <c:pt idx="0">
                  <c:v>Ad-Supported TV</c:v>
                </c:pt>
                <c:pt idx="1">
                  <c:v>Instagram</c:v>
                </c:pt>
                <c:pt idx="2">
                  <c:v>Other Video Platforms</c:v>
                </c:pt>
                <c:pt idx="3">
                  <c:v>Non-Video Related</c:v>
                </c:pt>
              </c:strCache>
            </c:strRef>
          </c:cat>
          <c:val>
            <c:numRef>
              <c:f>Sheet1!$B$2:$B$5</c:f>
              <c:numCache>
                <c:formatCode>General</c:formatCode>
                <c:ptCount val="4"/>
                <c:pt idx="0">
                  <c:v>43</c:v>
                </c:pt>
                <c:pt idx="1">
                  <c:v>30</c:v>
                </c:pt>
                <c:pt idx="2">
                  <c:v>13</c:v>
                </c:pt>
                <c:pt idx="3">
                  <c:v>14</c:v>
                </c:pt>
              </c:numCache>
            </c:numRef>
          </c:val>
          <c:extLst>
            <c:ext xmlns:c16="http://schemas.microsoft.com/office/drawing/2014/chart" uri="{C3380CC4-5D6E-409C-BE32-E72D297353CC}">
              <c16:uniqueId val="{00000024-1145-4228-A00F-B7F201FFD17C}"/>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spPr>
            <a:ln w="19050" cap="rnd">
              <a:solidFill>
                <a:srgbClr val="ED3C8D"/>
              </a:solidFill>
              <a:round/>
            </a:ln>
            <a:effectLst/>
          </c:spPr>
          <c:marker>
            <c:symbol val="none"/>
          </c:marker>
          <c:xVal>
            <c:numRef>
              <c:f>Sheet1!$A$2:$A$7</c:f>
              <c:numCache>
                <c:formatCode>0%</c:formatCode>
                <c:ptCount val="6"/>
                <c:pt idx="0">
                  <c:v>0</c:v>
                </c:pt>
                <c:pt idx="1">
                  <c:v>0.05</c:v>
                </c:pt>
                <c:pt idx="2">
                  <c:v>0.1</c:v>
                </c:pt>
                <c:pt idx="3">
                  <c:v>0.15</c:v>
                </c:pt>
                <c:pt idx="4">
                  <c:v>0.2</c:v>
                </c:pt>
                <c:pt idx="5">
                  <c:v>0.25</c:v>
                </c:pt>
              </c:numCache>
            </c:numRef>
          </c:xVal>
          <c:yVal>
            <c:numRef>
              <c:f>Sheet1!$B$2:$B$7</c:f>
              <c:numCache>
                <c:formatCode>0%</c:formatCode>
                <c:ptCount val="6"/>
                <c:pt idx="0">
                  <c:v>0</c:v>
                </c:pt>
                <c:pt idx="1">
                  <c:v>0.05</c:v>
                </c:pt>
                <c:pt idx="2">
                  <c:v>0.1</c:v>
                </c:pt>
                <c:pt idx="3">
                  <c:v>0.15</c:v>
                </c:pt>
                <c:pt idx="4">
                  <c:v>0.2</c:v>
                </c:pt>
                <c:pt idx="5">
                  <c:v>0.25</c:v>
                </c:pt>
              </c:numCache>
            </c:numRef>
          </c:yVal>
          <c:smooth val="1"/>
          <c:extLst>
            <c:ext xmlns:c16="http://schemas.microsoft.com/office/drawing/2014/chart" uri="{C3380CC4-5D6E-409C-BE32-E72D297353CC}">
              <c16:uniqueId val="{00000000-00A2-4C07-AA37-9AE6010E6D79}"/>
            </c:ext>
          </c:extLst>
        </c:ser>
        <c:dLbls>
          <c:showLegendKey val="0"/>
          <c:showVal val="0"/>
          <c:showCatName val="0"/>
          <c:showSerName val="0"/>
          <c:showPercent val="0"/>
          <c:showBubbleSize val="0"/>
        </c:dLbls>
        <c:axId val="158881071"/>
        <c:axId val="2087096831"/>
      </c:scatterChart>
      <c:valAx>
        <c:axId val="158881071"/>
        <c:scaling>
          <c:orientation val="minMax"/>
          <c:max val="0.25"/>
        </c:scaling>
        <c:delete val="0"/>
        <c:axPos val="b"/>
        <c:title>
          <c:tx>
            <c:rich>
              <a:bodyPr rot="0" spcFirstLastPara="1" vertOverflow="ellipsis" vert="horz" wrap="square" anchor="ctr" anchorCtr="1"/>
              <a:lstStyle/>
              <a:p>
                <a:pPr>
                  <a:defRPr sz="1330" b="1" i="0" u="none" strike="noStrike" kern="1200" baseline="0">
                    <a:solidFill>
                      <a:srgbClr val="1B1464"/>
                    </a:solidFill>
                    <a:latin typeface="Helvetica" panose="020B0403020202020204" pitchFamily="34" charset="0"/>
                    <a:ea typeface="+mn-ea"/>
                    <a:cs typeface="+mn-cs"/>
                  </a:defRPr>
                </a:pPr>
                <a:r>
                  <a:rPr lang="en-US" b="1"/>
                  <a:t>Market Share (%)</a:t>
                </a:r>
              </a:p>
            </c:rich>
          </c:tx>
          <c:overlay val="0"/>
          <c:spPr>
            <a:noFill/>
            <a:ln>
              <a:noFill/>
            </a:ln>
            <a:effectLst/>
          </c:spPr>
          <c:txPr>
            <a:bodyPr rot="0" spcFirstLastPara="1" vertOverflow="ellipsis" vert="horz" wrap="square" anchor="ctr" anchorCtr="1"/>
            <a:lstStyle/>
            <a:p>
              <a:pPr>
                <a:defRPr sz="1330" b="1" i="0" u="none" strike="noStrike" kern="1200" baseline="0">
                  <a:solidFill>
                    <a:srgbClr val="1B1464"/>
                  </a:solidFill>
                  <a:latin typeface="Helvetica" panose="020B0403020202020204" pitchFamily="34" charset="0"/>
                  <a:ea typeface="+mn-ea"/>
                  <a:cs typeface="+mn-cs"/>
                </a:defRPr>
              </a:pPr>
              <a:endParaRPr lang="en-US"/>
            </a:p>
          </c:txPr>
        </c:title>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087096831"/>
        <c:crosses val="autoZero"/>
        <c:crossBetween val="midCat"/>
      </c:valAx>
      <c:valAx>
        <c:axId val="2087096831"/>
        <c:scaling>
          <c:orientation val="minMax"/>
          <c:max val="0.25"/>
        </c:scaling>
        <c:delete val="0"/>
        <c:axPos val="l"/>
        <c:title>
          <c:tx>
            <c:rich>
              <a:bodyPr rot="-5400000" spcFirstLastPara="1" vertOverflow="ellipsis" vert="horz" wrap="square" anchor="ctr" anchorCtr="1"/>
              <a:lstStyle/>
              <a:p>
                <a:pPr>
                  <a:defRPr sz="1330" b="1" i="0" u="none" strike="noStrike" kern="1200" baseline="0">
                    <a:solidFill>
                      <a:srgbClr val="1B1464"/>
                    </a:solidFill>
                    <a:latin typeface="Helvetica" panose="020B0403020202020204" pitchFamily="34" charset="0"/>
                    <a:ea typeface="+mn-ea"/>
                    <a:cs typeface="+mn-cs"/>
                  </a:defRPr>
                </a:pPr>
                <a:r>
                  <a:rPr lang="en-US" b="1"/>
                  <a:t>Share of Voice (%)</a:t>
                </a:r>
              </a:p>
            </c:rich>
          </c:tx>
          <c:overlay val="0"/>
          <c:spPr>
            <a:noFill/>
            <a:ln>
              <a:noFill/>
            </a:ln>
            <a:effectLst/>
          </c:spPr>
          <c:txPr>
            <a:bodyPr rot="-5400000" spcFirstLastPara="1" vertOverflow="ellipsis" vert="horz" wrap="square" anchor="ctr" anchorCtr="1"/>
            <a:lstStyle/>
            <a:p>
              <a:pPr>
                <a:defRPr sz="1330" b="1" i="0" u="none" strike="noStrike" kern="1200" baseline="0">
                  <a:solidFill>
                    <a:srgbClr val="1B1464"/>
                  </a:solidFill>
                  <a:latin typeface="Helvetica" panose="020B0403020202020204" pitchFamily="34" charset="0"/>
                  <a:ea typeface="+mn-ea"/>
                  <a:cs typeface="+mn-cs"/>
                </a:defRPr>
              </a:pPr>
              <a:endParaRPr lang="en-US"/>
            </a:p>
          </c:txPr>
        </c:title>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15888107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4531453454098E-3"/>
          <c:y val="0.10885335027889601"/>
          <c:w val="0.98799447794211503"/>
          <c:h val="0.83975669936287145"/>
        </c:manualLayout>
      </c:layout>
      <c:barChart>
        <c:barDir val="col"/>
        <c:grouping val="clustered"/>
        <c:varyColors val="0"/>
        <c:ser>
          <c:idx val="1"/>
          <c:order val="0"/>
          <c:tx>
            <c:strRef>
              <c:f>Sheet1!$B$1</c:f>
              <c:strCache>
                <c:ptCount val="1"/>
                <c:pt idx="0">
                  <c:v>P18-34</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with specific COVID-19 related advertising messages positively impacts my perception of the brand</c:v>
                </c:pt>
              </c:strCache>
            </c:strRef>
          </c:cat>
          <c:val>
            <c:numRef>
              <c:f>Sheet1!$B$2:$B$2</c:f>
              <c:numCache>
                <c:formatCode>0%</c:formatCode>
                <c:ptCount val="1"/>
                <c:pt idx="0">
                  <c:v>0.54</c:v>
                </c:pt>
              </c:numCache>
            </c:numRef>
          </c:val>
          <c:extLst>
            <c:ext xmlns:c16="http://schemas.microsoft.com/office/drawing/2014/chart" uri="{C3380CC4-5D6E-409C-BE32-E72D297353CC}">
              <c16:uniqueId val="{00000000-F410-4D89-903E-788FE66C8992}"/>
            </c:ext>
          </c:extLst>
        </c:ser>
        <c:ser>
          <c:idx val="3"/>
          <c:order val="1"/>
          <c:tx>
            <c:strRef>
              <c:f>Sheet1!$C$1</c:f>
              <c:strCache>
                <c:ptCount val="1"/>
                <c:pt idx="0">
                  <c:v>P35-44</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with specific COVID-19 related advertising messages positively impacts my perception of the brand</c:v>
                </c:pt>
              </c:strCache>
            </c:strRef>
          </c:cat>
          <c:val>
            <c:numRef>
              <c:f>Sheet1!$C$2:$C$2</c:f>
              <c:numCache>
                <c:formatCode>0%</c:formatCode>
                <c:ptCount val="1"/>
                <c:pt idx="0">
                  <c:v>0.57999999999999996</c:v>
                </c:pt>
              </c:numCache>
            </c:numRef>
          </c:val>
          <c:extLst>
            <c:ext xmlns:c16="http://schemas.microsoft.com/office/drawing/2014/chart" uri="{C3380CC4-5D6E-409C-BE32-E72D297353CC}">
              <c16:uniqueId val="{00000001-F410-4D89-903E-788FE66C8992}"/>
            </c:ext>
          </c:extLst>
        </c:ser>
        <c:ser>
          <c:idx val="4"/>
          <c:order val="2"/>
          <c:tx>
            <c:strRef>
              <c:f>Sheet1!$D$1</c:f>
              <c:strCache>
                <c:ptCount val="1"/>
                <c:pt idx="0">
                  <c:v>HHI $100k+</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with specific COVID-19 related advertising messages positively impacts my perception of the brand</c:v>
                </c:pt>
              </c:strCache>
            </c:strRef>
          </c:cat>
          <c:val>
            <c:numRef>
              <c:f>Sheet1!$D$2:$D$2</c:f>
              <c:numCache>
                <c:formatCode>0%</c:formatCode>
                <c:ptCount val="1"/>
                <c:pt idx="0">
                  <c:v>0.6</c:v>
                </c:pt>
              </c:numCache>
            </c:numRef>
          </c:val>
          <c:extLst>
            <c:ext xmlns:c16="http://schemas.microsoft.com/office/drawing/2014/chart" uri="{C3380CC4-5D6E-409C-BE32-E72D297353CC}">
              <c16:uniqueId val="{00000002-F410-4D89-903E-788FE66C8992}"/>
            </c:ext>
          </c:extLst>
        </c:ser>
        <c:ser>
          <c:idx val="6"/>
          <c:order val="3"/>
          <c:tx>
            <c:strRef>
              <c:f>Sheet1!$E$1</c:f>
              <c:strCache>
                <c:ptCount val="1"/>
                <c:pt idx="0">
                  <c:v>HH w/ Kids</c:v>
                </c:pt>
              </c:strCache>
            </c:strRef>
          </c:tx>
          <c:spPr>
            <a:solidFill>
              <a:srgbClr val="7ED2F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with specific COVID-19 related advertising messages positively impacts my perception of the brand</c:v>
                </c:pt>
              </c:strCache>
            </c:strRef>
          </c:cat>
          <c:val>
            <c:numRef>
              <c:f>Sheet1!$E$2:$E$2</c:f>
              <c:numCache>
                <c:formatCode>0%</c:formatCode>
                <c:ptCount val="1"/>
                <c:pt idx="0">
                  <c:v>0.6</c:v>
                </c:pt>
              </c:numCache>
            </c:numRef>
          </c:val>
          <c:extLst>
            <c:ext xmlns:c16="http://schemas.microsoft.com/office/drawing/2014/chart" uri="{C3380CC4-5D6E-409C-BE32-E72D297353CC}">
              <c16:uniqueId val="{00000003-F410-4D89-903E-788FE66C8992}"/>
            </c:ext>
          </c:extLst>
        </c:ser>
        <c:dLbls>
          <c:showLegendKey val="0"/>
          <c:showVal val="0"/>
          <c:showCatName val="0"/>
          <c:showSerName val="0"/>
          <c:showPercent val="0"/>
          <c:showBubbleSize val="0"/>
        </c:dLbls>
        <c:gapWidth val="219"/>
        <c:axId val="-1983222512"/>
        <c:axId val="-1986930128"/>
      </c:barChart>
      <c:catAx>
        <c:axId val="-1983222512"/>
        <c:scaling>
          <c:orientation val="minMax"/>
        </c:scaling>
        <c:delete val="1"/>
        <c:axPos val="b"/>
        <c:numFmt formatCode="General" sourceLinked="1"/>
        <c:majorTickMark val="none"/>
        <c:minorTickMark val="none"/>
        <c:tickLblPos val="nextTo"/>
        <c:crossAx val="-1986930128"/>
        <c:crosses val="autoZero"/>
        <c:auto val="1"/>
        <c:lblAlgn val="ctr"/>
        <c:lblOffset val="100"/>
        <c:noMultiLvlLbl val="0"/>
      </c:catAx>
      <c:valAx>
        <c:axId val="-1986930128"/>
        <c:scaling>
          <c:orientation val="minMax"/>
          <c:min val="0"/>
        </c:scaling>
        <c:delete val="1"/>
        <c:axPos val="l"/>
        <c:numFmt formatCode="0%" sourceLinked="1"/>
        <c:majorTickMark val="out"/>
        <c:minorTickMark val="none"/>
        <c:tickLblPos val="nextTo"/>
        <c:crossAx val="-1983222512"/>
        <c:crosses val="autoZero"/>
        <c:crossBetween val="between"/>
      </c:valAx>
      <c:spPr>
        <a:noFill/>
        <a:ln>
          <a:noFill/>
        </a:ln>
        <a:effectLst/>
      </c:spPr>
    </c:plotArea>
    <c:legend>
      <c:legendPos val="t"/>
      <c:layout>
        <c:manualLayout>
          <c:xMode val="edge"/>
          <c:yMode val="edge"/>
          <c:x val="0.16512992188134118"/>
          <c:y val="1.5803306768196242E-2"/>
          <c:w val="0.67493374006420515"/>
          <c:h val="8.848468630358438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4531453454054E-3"/>
          <c:y val="0.16265551083809926"/>
          <c:w val="0.98799447794211481"/>
          <c:h val="0.62849772882393085"/>
        </c:manualLayout>
      </c:layout>
      <c:barChart>
        <c:barDir val="col"/>
        <c:grouping val="clustered"/>
        <c:varyColors val="0"/>
        <c:ser>
          <c:idx val="1"/>
          <c:order val="0"/>
          <c:tx>
            <c:strRef>
              <c:f>Sheet1!$B$1</c:f>
              <c:strCache>
                <c:ptCount val="1"/>
                <c:pt idx="0">
                  <c:v>Total Respondents</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Companies with specific COVID-19 related advertising messages positively impacts my perception of the brand</c:v>
                </c:pt>
                <c:pt idx="1">
                  <c:v>I am more likely to purchase a product or service from companies that are lending resources or helping local communities during the crisis</c:v>
                </c:pt>
              </c:strCache>
            </c:strRef>
          </c:cat>
          <c:val>
            <c:numRef>
              <c:f>Sheet1!$B$2:$B$3</c:f>
              <c:numCache>
                <c:formatCode>0%</c:formatCode>
                <c:ptCount val="2"/>
                <c:pt idx="0">
                  <c:v>0.52</c:v>
                </c:pt>
                <c:pt idx="1">
                  <c:v>0.55000000000000004</c:v>
                </c:pt>
              </c:numCache>
            </c:numRef>
          </c:val>
          <c:extLst>
            <c:ext xmlns:c16="http://schemas.microsoft.com/office/drawing/2014/chart" uri="{C3380CC4-5D6E-409C-BE32-E72D297353CC}">
              <c16:uniqueId val="{00000003-B4C0-4B90-841F-A4D594C5B7C9}"/>
            </c:ext>
          </c:extLst>
        </c:ser>
        <c:ser>
          <c:idx val="2"/>
          <c:order val="1"/>
          <c:tx>
            <c:strRef>
              <c:f>Sheet1!$C$1</c:f>
              <c:strCache>
                <c:ptCount val="1"/>
                <c:pt idx="0">
                  <c:v>Hispanic</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Companies with specific COVID-19 related advertising messages positively impacts my perception of the brand</c:v>
                </c:pt>
                <c:pt idx="1">
                  <c:v>I am more likely to purchase a product or service from companies that are lending resources or helping local communities during the crisis</c:v>
                </c:pt>
              </c:strCache>
            </c:strRef>
          </c:cat>
          <c:val>
            <c:numRef>
              <c:f>Sheet1!$C$2:$C$3</c:f>
              <c:numCache>
                <c:formatCode>0%</c:formatCode>
                <c:ptCount val="2"/>
                <c:pt idx="0">
                  <c:v>0.54</c:v>
                </c:pt>
                <c:pt idx="1">
                  <c:v>0.54</c:v>
                </c:pt>
              </c:numCache>
            </c:numRef>
          </c:val>
          <c:extLst>
            <c:ext xmlns:c16="http://schemas.microsoft.com/office/drawing/2014/chart" uri="{C3380CC4-5D6E-409C-BE32-E72D297353CC}">
              <c16:uniqueId val="{00000004-B4C0-4B90-841F-A4D594C5B7C9}"/>
            </c:ext>
          </c:extLst>
        </c:ser>
        <c:ser>
          <c:idx val="3"/>
          <c:order val="2"/>
          <c:tx>
            <c:strRef>
              <c:f>Sheet1!$D$1</c:f>
              <c:strCache>
                <c:ptCount val="1"/>
                <c:pt idx="0">
                  <c:v>Non-Hispanic White</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Companies with specific COVID-19 related advertising messages positively impacts my perception of the brand</c:v>
                </c:pt>
                <c:pt idx="1">
                  <c:v>I am more likely to purchase a product or service from companies that are lending resources or helping local communities during the crisis</c:v>
                </c:pt>
              </c:strCache>
            </c:strRef>
          </c:cat>
          <c:val>
            <c:numRef>
              <c:f>Sheet1!$D$2:$D$3</c:f>
              <c:numCache>
                <c:formatCode>0%</c:formatCode>
                <c:ptCount val="2"/>
                <c:pt idx="0">
                  <c:v>0.5</c:v>
                </c:pt>
                <c:pt idx="1">
                  <c:v>0.56000000000000005</c:v>
                </c:pt>
              </c:numCache>
            </c:numRef>
          </c:val>
          <c:extLst>
            <c:ext xmlns:c16="http://schemas.microsoft.com/office/drawing/2014/chart" uri="{C3380CC4-5D6E-409C-BE32-E72D297353CC}">
              <c16:uniqueId val="{00000005-B4C0-4B90-841F-A4D594C5B7C9}"/>
            </c:ext>
          </c:extLst>
        </c:ser>
        <c:ser>
          <c:idx val="4"/>
          <c:order val="3"/>
          <c:tx>
            <c:strRef>
              <c:f>Sheet1!$E$1</c:f>
              <c:strCache>
                <c:ptCount val="1"/>
                <c:pt idx="0">
                  <c:v>Non-Hispanic Black</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Companies with specific COVID-19 related advertising messages positively impacts my perception of the brand</c:v>
                </c:pt>
                <c:pt idx="1">
                  <c:v>I am more likely to purchase a product or service from companies that are lending resources or helping local communities during the crisis</c:v>
                </c:pt>
              </c:strCache>
            </c:strRef>
          </c:cat>
          <c:val>
            <c:numRef>
              <c:f>Sheet1!$E$2:$E$3</c:f>
              <c:numCache>
                <c:formatCode>0%</c:formatCode>
                <c:ptCount val="2"/>
                <c:pt idx="0">
                  <c:v>0.56999999999999995</c:v>
                </c:pt>
                <c:pt idx="1">
                  <c:v>0.51</c:v>
                </c:pt>
              </c:numCache>
            </c:numRef>
          </c:val>
          <c:extLst>
            <c:ext xmlns:c16="http://schemas.microsoft.com/office/drawing/2014/chart" uri="{C3380CC4-5D6E-409C-BE32-E72D297353CC}">
              <c16:uniqueId val="{00000002-315A-4BD7-886A-CB30BB9C715D}"/>
            </c:ext>
          </c:extLst>
        </c:ser>
        <c:dLbls>
          <c:showLegendKey val="0"/>
          <c:showVal val="0"/>
          <c:showCatName val="0"/>
          <c:showSerName val="0"/>
          <c:showPercent val="0"/>
          <c:showBubbleSize val="0"/>
        </c:dLbls>
        <c:gapWidth val="219"/>
        <c:axId val="920541368"/>
        <c:axId val="920542008"/>
      </c:barChart>
      <c:catAx>
        <c:axId val="9205413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920542008"/>
        <c:crosses val="autoZero"/>
        <c:auto val="1"/>
        <c:lblAlgn val="ctr"/>
        <c:lblOffset val="100"/>
        <c:noMultiLvlLbl val="0"/>
      </c:catAx>
      <c:valAx>
        <c:axId val="920542008"/>
        <c:scaling>
          <c:orientation val="minMax"/>
          <c:min val="0"/>
        </c:scaling>
        <c:delete val="1"/>
        <c:axPos val="l"/>
        <c:numFmt formatCode="0%" sourceLinked="1"/>
        <c:majorTickMark val="out"/>
        <c:minorTickMark val="none"/>
        <c:tickLblPos val="nextTo"/>
        <c:crossAx val="920541368"/>
        <c:crosses val="autoZero"/>
        <c:crossBetween val="between"/>
      </c:valAx>
      <c:spPr>
        <a:noFill/>
        <a:ln>
          <a:noFill/>
        </a:ln>
        <a:effectLst/>
      </c:spPr>
    </c:plotArea>
    <c:legend>
      <c:legendPos val="t"/>
      <c:layout>
        <c:manualLayout>
          <c:xMode val="edge"/>
          <c:yMode val="edge"/>
          <c:x val="0.30108502269745574"/>
          <c:y val="1.5803430215411952E-2"/>
          <c:w val="0.44157795953530998"/>
          <c:h val="0.12074890838116877"/>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3-E273-440D-8AC0-A9E9B6529249}"/>
              </c:ext>
            </c:extLst>
          </c:dPt>
          <c:dPt>
            <c:idx val="1"/>
            <c:invertIfNegative val="0"/>
            <c:bubble3D val="0"/>
            <c:spPr>
              <a:solidFill>
                <a:srgbClr val="00BFF2"/>
              </a:solidFill>
              <a:ln>
                <a:noFill/>
              </a:ln>
              <a:effectLst/>
            </c:spPr>
            <c:extLst>
              <c:ext xmlns:c16="http://schemas.microsoft.com/office/drawing/2014/chart" uri="{C3380CC4-5D6E-409C-BE32-E72D297353CC}">
                <c16:uniqueId val="{00000004-E273-440D-8AC0-A9E9B6529249}"/>
              </c:ext>
            </c:extLst>
          </c:dPt>
          <c:dPt>
            <c:idx val="2"/>
            <c:invertIfNegative val="0"/>
            <c:bubble3D val="0"/>
            <c:spPr>
              <a:solidFill>
                <a:srgbClr val="1B1464"/>
              </a:solidFill>
              <a:ln>
                <a:noFill/>
              </a:ln>
              <a:effectLst/>
            </c:spPr>
            <c:extLst>
              <c:ext xmlns:c16="http://schemas.microsoft.com/office/drawing/2014/chart" uri="{C3380CC4-5D6E-409C-BE32-E72D297353CC}">
                <c16:uniqueId val="{00000005-E273-440D-8AC0-A9E9B652924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Prior to TV Launch</c:v>
                </c:pt>
                <c:pt idx="1">
                  <c:v>TV Launch Month</c:v>
                </c:pt>
                <c:pt idx="2">
                  <c:v>Monthly Average</c:v>
                </c:pt>
              </c:strCache>
            </c:strRef>
          </c:cat>
          <c:val>
            <c:numRef>
              <c:f>Sheet1!$B$2:$B$4</c:f>
              <c:numCache>
                <c:formatCode>#,##0</c:formatCode>
                <c:ptCount val="3"/>
                <c:pt idx="0">
                  <c:v>1853</c:v>
                </c:pt>
                <c:pt idx="1">
                  <c:v>2900</c:v>
                </c:pt>
                <c:pt idx="2">
                  <c:v>3424</c:v>
                </c:pt>
              </c:numCache>
            </c:numRef>
          </c:val>
          <c:extLst>
            <c:ext xmlns:c16="http://schemas.microsoft.com/office/drawing/2014/chart" uri="{C3380CC4-5D6E-409C-BE32-E72D297353CC}">
              <c16:uniqueId val="{00000000-E273-440D-8AC0-A9E9B6529249}"/>
            </c:ext>
          </c:extLst>
        </c:ser>
        <c:dLbls>
          <c:dLblPos val="outEnd"/>
          <c:showLegendKey val="0"/>
          <c:showVal val="1"/>
          <c:showCatName val="0"/>
          <c:showSerName val="0"/>
          <c:showPercent val="0"/>
          <c:showBubbleSize val="0"/>
        </c:dLbls>
        <c:gapWidth val="219"/>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scaling>
        <c:delete val="1"/>
        <c:axPos val="l"/>
        <c:numFmt formatCode="#,##0" sourceLinked="1"/>
        <c:majorTickMark val="none"/>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0.295</cdr:x>
      <cdr:y>0.34569</cdr:y>
    </cdr:from>
    <cdr:to>
      <cdr:x>0.69582</cdr:x>
      <cdr:y>0.77856</cdr:y>
    </cdr:to>
    <cdr:sp macro="" textlink="">
      <cdr:nvSpPr>
        <cdr:cNvPr id="2" name="TextBox 1">
          <a:extLst xmlns:a="http://schemas.openxmlformats.org/drawingml/2006/main">
            <a:ext uri="{FF2B5EF4-FFF2-40B4-BE49-F238E27FC236}">
              <a16:creationId xmlns:a16="http://schemas.microsoft.com/office/drawing/2014/main" id="{22F21EDF-C855-4EEC-AA44-757539C4F98A}"/>
            </a:ext>
          </a:extLst>
        </cdr:cNvPr>
        <cdr:cNvSpPr txBox="1"/>
      </cdr:nvSpPr>
      <cdr:spPr>
        <a:xfrm xmlns:a="http://schemas.openxmlformats.org/drawingml/2006/main">
          <a:off x="1647292" y="1203635"/>
          <a:ext cx="2238200" cy="1507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600" b="1" u="sng" dirty="0">
              <a:solidFill>
                <a:srgbClr val="1B1464"/>
              </a:solidFill>
              <a:latin typeface="Helvetica" panose="020B0604020202020204" pitchFamily="34" charset="0"/>
              <a:cs typeface="Helvetica" panose="020B0604020202020204" pitchFamily="34" charset="0"/>
            </a:rPr>
            <a:t>75</a:t>
          </a:r>
          <a:r>
            <a:rPr lang="en-US" sz="3600" b="1" i="0" u="sng" dirty="0">
              <a:solidFill>
                <a:srgbClr val="1B1464"/>
              </a:solidFill>
              <a:latin typeface="Helvetica" panose="020B0604020202020204" pitchFamily="34" charset="0"/>
              <a:cs typeface="Helvetica" panose="020B0604020202020204" pitchFamily="34" charset="0"/>
            </a:rPr>
            <a:t>%</a:t>
          </a:r>
          <a:br>
            <a:rPr lang="en-US" sz="3200" b="1" i="0" u="sng" dirty="0">
              <a:solidFill>
                <a:srgbClr val="1B1464"/>
              </a:solidFill>
              <a:latin typeface="Helvetica" panose="020B0604020202020204" pitchFamily="34" charset="0"/>
              <a:cs typeface="Helvetica" panose="020B0604020202020204" pitchFamily="34" charset="0"/>
            </a:rPr>
          </a:br>
          <a:r>
            <a:rPr lang="en-US" sz="1800" i="0" dirty="0">
              <a:solidFill>
                <a:srgbClr val="1B1464"/>
              </a:solidFill>
              <a:latin typeface="Helvetica" panose="020B0604020202020204" pitchFamily="34" charset="0"/>
              <a:cs typeface="Helvetica" panose="020B0604020202020204" pitchFamily="34" charset="0"/>
            </a:rPr>
            <a:t>Overall Total % </a:t>
          </a:r>
          <a:r>
            <a:rPr lang="en-US" sz="1800" dirty="0">
              <a:solidFill>
                <a:srgbClr val="1B1464"/>
              </a:solidFill>
              <a:latin typeface="Helvetica" panose="020B0604020202020204" pitchFamily="34" charset="0"/>
              <a:cs typeface="Helvetica" panose="020B0604020202020204" pitchFamily="34" charset="0"/>
            </a:rPr>
            <a:t>in Top 10 during primetime</a:t>
          </a:r>
          <a:endParaRPr lang="en-US" sz="2000" dirty="0">
            <a:solidFill>
              <a:srgbClr val="1B1464"/>
            </a:solidFill>
            <a:latin typeface="Helvetica" panose="020B0604020202020204" pitchFamily="34" charset="0"/>
            <a:cs typeface="Helvetica"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ACE25-2ED8-4004-83F5-36C82F743462}"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659D4-08F4-4F87-BF87-E636C8035926}" type="slidenum">
              <a:rPr lang="en-US" smtClean="0"/>
              <a:t>‹#›</a:t>
            </a:fld>
            <a:endParaRPr lang="en-US"/>
          </a:p>
        </p:txBody>
      </p:sp>
    </p:spTree>
    <p:extLst>
      <p:ext uri="{BB962C8B-B14F-4D97-AF65-F5344CB8AC3E}">
        <p14:creationId xmlns:p14="http://schemas.microsoft.com/office/powerpoint/2010/main" val="27354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953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52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82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a:latin typeface="Helvetica"/>
                <a:cs typeface="Helvetica"/>
              </a:rPr>
              <a:t>Equip yourself with knowledge read these reports</a:t>
            </a:r>
          </a:p>
          <a:p>
            <a:pPr marL="285750" indent="-285750">
              <a:buFont typeface="Arial" panose="020B0604020202020204" pitchFamily="34" charset="0"/>
              <a:buChar char="•"/>
            </a:pPr>
            <a:r>
              <a:rPr lang="en-US" sz="1200">
                <a:latin typeface="Helvetica"/>
                <a:cs typeface="Helvetica"/>
              </a:rPr>
              <a:t>Data to defend your plan</a:t>
            </a:r>
          </a:p>
          <a:p>
            <a:pPr marL="285750" indent="-285750">
              <a:buFont typeface="Arial" panose="020B0604020202020204" pitchFamily="34" charset="0"/>
              <a:buChar char="•"/>
            </a:pPr>
            <a:r>
              <a:rPr lang="en-US" sz="1200">
                <a:latin typeface="Helvetica"/>
                <a:cs typeface="Helvetica"/>
              </a:rPr>
              <a:t>Data and marketer principles are your best friend</a:t>
            </a:r>
          </a:p>
          <a:p>
            <a:pPr marL="285750" indent="-285750">
              <a:buFont typeface="Arial" panose="020B0604020202020204" pitchFamily="34" charset="0"/>
              <a:buChar char="•"/>
            </a:pPr>
            <a:r>
              <a:rPr lang="en-US" sz="1200">
                <a:latin typeface="Helvetica"/>
                <a:cs typeface="Helvetica"/>
              </a:rPr>
              <a:t>Followed by resource where they can do that</a:t>
            </a:r>
          </a:p>
          <a:p>
            <a:endParaRPr lang="en-US"/>
          </a:p>
        </p:txBody>
      </p:sp>
      <p:sp>
        <p:nvSpPr>
          <p:cNvPr id="4" name="Slide Number Placeholder 3"/>
          <p:cNvSpPr>
            <a:spLocks noGrp="1"/>
          </p:cNvSpPr>
          <p:nvPr>
            <p:ph type="sldNum" sz="quarter" idx="5"/>
          </p:nvPr>
        </p:nvSpPr>
        <p:spPr/>
        <p:txBody>
          <a:bodyPr/>
          <a:lstStyle/>
          <a:p>
            <a:fld id="{2E4659D4-08F4-4F87-BF87-E636C8035926}" type="slidenum">
              <a:rPr lang="en-US" smtClean="0"/>
              <a:t>34</a:t>
            </a:fld>
            <a:endParaRPr lang="en-US"/>
          </a:p>
        </p:txBody>
      </p:sp>
    </p:spTree>
    <p:extLst>
      <p:ext uri="{BB962C8B-B14F-4D97-AF65-F5344CB8AC3E}">
        <p14:creationId xmlns:p14="http://schemas.microsoft.com/office/powerpoint/2010/main" val="104508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659D4-08F4-4F87-BF87-E636C8035926}" type="slidenum">
              <a:rPr lang="en-US" smtClean="0"/>
              <a:t>38</a:t>
            </a:fld>
            <a:endParaRPr lang="en-US"/>
          </a:p>
        </p:txBody>
      </p:sp>
    </p:spTree>
    <p:extLst>
      <p:ext uri="{BB962C8B-B14F-4D97-AF65-F5344CB8AC3E}">
        <p14:creationId xmlns:p14="http://schemas.microsoft.com/office/powerpoint/2010/main" val="57268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17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88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7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96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659D4-08F4-4F87-BF87-E636C8035926}" type="slidenum">
              <a:rPr lang="en-US" smtClean="0"/>
              <a:t>15</a:t>
            </a:fld>
            <a:endParaRPr lang="en-US"/>
          </a:p>
        </p:txBody>
      </p:sp>
    </p:spTree>
    <p:extLst>
      <p:ext uri="{BB962C8B-B14F-4D97-AF65-F5344CB8AC3E}">
        <p14:creationId xmlns:p14="http://schemas.microsoft.com/office/powerpoint/2010/main" val="105987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45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357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31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133C-BEAE-4D4E-8058-F1FBB1417C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5757AA-5FEE-44A3-8670-E7A8EFBD61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78E8C8-7548-47F6-BB9A-0F65A3ECC464}"/>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5" name="Footer Placeholder 4">
            <a:extLst>
              <a:ext uri="{FF2B5EF4-FFF2-40B4-BE49-F238E27FC236}">
                <a16:creationId xmlns:a16="http://schemas.microsoft.com/office/drawing/2014/main" id="{43BC9FCF-300A-4931-87DA-55CB9BD19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F737A-3510-4DB8-9D9B-22E312227C6D}"/>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56856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A56E-0495-4C6F-A3E7-052913DF35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C55C2-9E11-441B-86B2-AEF45315D4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2CCB0-CDA7-42AD-A7DD-8B1D54BD6453}"/>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5" name="Footer Placeholder 4">
            <a:extLst>
              <a:ext uri="{FF2B5EF4-FFF2-40B4-BE49-F238E27FC236}">
                <a16:creationId xmlns:a16="http://schemas.microsoft.com/office/drawing/2014/main" id="{1E967C9E-3F87-440A-888E-3B653C503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6F847-302C-4378-86DD-35D915290A7D}"/>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390096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B928BA-623C-41C7-AFC4-960B2F15B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9F8835-F263-44B9-A464-5B1910DF8D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A552B-33EB-4BB3-896A-ADF382BF7114}"/>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5" name="Footer Placeholder 4">
            <a:extLst>
              <a:ext uri="{FF2B5EF4-FFF2-40B4-BE49-F238E27FC236}">
                <a16:creationId xmlns:a16="http://schemas.microsoft.com/office/drawing/2014/main" id="{2E819231-A513-4316-B263-09309D72D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71CCF-A186-4575-9F93-1AD86A7D214A}"/>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25888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49" y="460183"/>
            <a:ext cx="11740445" cy="1283951"/>
          </a:xfrm>
          <a:prstGeom prst="rect">
            <a:avLst/>
          </a:prstGeom>
        </p:spPr>
        <p:txBody>
          <a:bodyPr lIns="90964" tIns="45482" rIns="90964" bIns="45482"/>
          <a:lstStyle>
            <a:lvl1pPr algn="ctr">
              <a:lnSpc>
                <a:spcPts val="2766"/>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73" y="1806854"/>
            <a:ext cx="11740445" cy="368686"/>
          </a:xfrm>
          <a:prstGeom prst="rect">
            <a:avLst/>
          </a:prstGeom>
        </p:spPr>
        <p:txBody>
          <a:bodyPr vert="horz" lIns="90964" tIns="45482" rIns="90964" bIns="45482"/>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98"/>
            <a:ext cx="7416800" cy="236537"/>
          </a:xfrm>
          <a:prstGeom prst="rect">
            <a:avLst/>
          </a:prstGeom>
        </p:spPr>
        <p:txBody>
          <a:bodyPr vert="horz" lIns="90964" tIns="45482" rIns="90964" bIns="45482"/>
          <a:lstStyle>
            <a:lvl1pPr marL="0" indent="0">
              <a:buNone/>
              <a:defRPr sz="900"/>
            </a:lvl1pPr>
            <a:lvl2pPr marL="454888" indent="0">
              <a:buNone/>
              <a:defRPr/>
            </a:lvl2pPr>
            <a:lvl3pPr marL="909743" indent="0">
              <a:buNone/>
              <a:defRPr/>
            </a:lvl3pPr>
            <a:lvl4pPr marL="1364621" indent="0">
              <a:buNone/>
              <a:defRPr/>
            </a:lvl4pPr>
            <a:lvl5pPr marL="1819494" indent="0">
              <a:buNone/>
              <a:defRPr/>
            </a:lvl5pPr>
          </a:lstStyle>
          <a:p>
            <a:r>
              <a:rPr lang="en-US" sz="800"/>
              <a:t>Source: Insert Source Line Text  </a:t>
            </a:r>
          </a:p>
        </p:txBody>
      </p:sp>
    </p:spTree>
    <p:extLst>
      <p:ext uri="{BB962C8B-B14F-4D97-AF65-F5344CB8AC3E}">
        <p14:creationId xmlns:p14="http://schemas.microsoft.com/office/powerpoint/2010/main" val="6451488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49" y="460183"/>
            <a:ext cx="11740445" cy="1283951"/>
          </a:xfrm>
          <a:prstGeom prst="rect">
            <a:avLst/>
          </a:prstGeom>
        </p:spPr>
        <p:txBody>
          <a:bodyPr lIns="90964" tIns="45482" rIns="90964" bIns="45482"/>
          <a:lstStyle>
            <a:lvl1pPr algn="ctr">
              <a:lnSpc>
                <a:spcPts val="2766"/>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73" y="1806854"/>
            <a:ext cx="11740445" cy="368686"/>
          </a:xfrm>
          <a:prstGeom prst="rect">
            <a:avLst/>
          </a:prstGeom>
        </p:spPr>
        <p:txBody>
          <a:bodyPr vert="horz" lIns="90964" tIns="45482" rIns="90964" bIns="45482"/>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98"/>
            <a:ext cx="7416800" cy="236537"/>
          </a:xfrm>
          <a:prstGeom prst="rect">
            <a:avLst/>
          </a:prstGeom>
        </p:spPr>
        <p:txBody>
          <a:bodyPr vert="horz" lIns="90964" tIns="45482" rIns="90964" bIns="45482"/>
          <a:lstStyle>
            <a:lvl1pPr marL="0" indent="0">
              <a:buNone/>
              <a:defRPr sz="900"/>
            </a:lvl1pPr>
            <a:lvl2pPr marL="454888" indent="0">
              <a:buNone/>
              <a:defRPr/>
            </a:lvl2pPr>
            <a:lvl3pPr marL="909743" indent="0">
              <a:buNone/>
              <a:defRPr/>
            </a:lvl3pPr>
            <a:lvl4pPr marL="1364621" indent="0">
              <a:buNone/>
              <a:defRPr/>
            </a:lvl4pPr>
            <a:lvl5pPr marL="1819494" indent="0">
              <a:buNone/>
              <a:defRPr/>
            </a:lvl5pPr>
          </a:lstStyle>
          <a:p>
            <a:r>
              <a:rPr lang="en-US" sz="800"/>
              <a:t>Source: Insert Source Line Text  </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lIns="90964" tIns="45482" rIns="90964" bIns="45482"/>
          <a:lstStyle>
            <a:lvl1pPr marL="0" indent="0" algn="ctr" defTabSz="228554" fontAlgn="base">
              <a:lnSpc>
                <a:spcPts val="2300"/>
              </a:lnSpc>
              <a:spcBef>
                <a:spcPct val="0"/>
              </a:spcBef>
              <a:spcAft>
                <a:spcPct val="0"/>
              </a:spcAft>
              <a:buFontTx/>
              <a:buNone/>
              <a:defRPr sz="1100"/>
            </a:lvl1pPr>
            <a:lvl5pPr marL="181949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482204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4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946384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4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2145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89658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75045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13412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EA82-2395-4BCB-8F72-3EDA0920B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E6695-EE8B-4CE4-A045-060B669D7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2072F-21E9-47D4-9A20-B2AB2933C113}"/>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5" name="Footer Placeholder 4">
            <a:extLst>
              <a:ext uri="{FF2B5EF4-FFF2-40B4-BE49-F238E27FC236}">
                <a16:creationId xmlns:a16="http://schemas.microsoft.com/office/drawing/2014/main" id="{287F7113-C79C-48FC-908F-39E373595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78493-C174-4FDD-B186-C66C6CD5DE82}"/>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386890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3DA5-607F-4213-9A2E-02B6FD9A18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45A379-E2FC-4E0C-AC18-7DB0AEFF0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CAE78B-64EF-4347-ADEC-3AF2DD6E9B92}"/>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5" name="Footer Placeholder 4">
            <a:extLst>
              <a:ext uri="{FF2B5EF4-FFF2-40B4-BE49-F238E27FC236}">
                <a16:creationId xmlns:a16="http://schemas.microsoft.com/office/drawing/2014/main" id="{CCF14F3F-C613-4B04-88F4-7CCB9B82B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72A80-A831-436F-B3B2-E889FB7417C5}"/>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216361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7841-4C07-44F3-85DA-2832950C6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39134-4C7B-4C98-A393-B380D4B73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74B11C-1EFF-42DC-B4D5-9DC4353D05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05D538-8CE9-49FC-AFE8-E7F67168BC85}"/>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6" name="Footer Placeholder 5">
            <a:extLst>
              <a:ext uri="{FF2B5EF4-FFF2-40B4-BE49-F238E27FC236}">
                <a16:creationId xmlns:a16="http://schemas.microsoft.com/office/drawing/2014/main" id="{E873B51E-13AD-46F5-B6A7-3D53E9CCA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158D9-D94F-49B9-9CEA-F7CAB8EF91F3}"/>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301497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F682-E7F5-4B47-9AE8-1966271A4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7BEB0-5569-4E46-999F-6108F51C7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B713EB-1BB9-4C54-B87A-47A519189D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5EB23-910B-4A53-820F-8D02A8891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76833E-012D-4E3A-A5E8-446CCB2B8A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6B16C1-3E29-4AFA-AB67-A4135229A0F8}"/>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8" name="Footer Placeholder 7">
            <a:extLst>
              <a:ext uri="{FF2B5EF4-FFF2-40B4-BE49-F238E27FC236}">
                <a16:creationId xmlns:a16="http://schemas.microsoft.com/office/drawing/2014/main" id="{F983FDF3-A070-4201-8EB3-5B275B7435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AF9847-BE57-4370-9745-10CF0059F92D}"/>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59868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B9CF-0982-4331-943D-559F1DC1D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8D210E-FCE6-4D22-A8D2-7F76FB915D7A}"/>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4" name="Footer Placeholder 3">
            <a:extLst>
              <a:ext uri="{FF2B5EF4-FFF2-40B4-BE49-F238E27FC236}">
                <a16:creationId xmlns:a16="http://schemas.microsoft.com/office/drawing/2014/main" id="{72F69CC8-D0B2-4274-8C5A-6EE145952D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73095-093C-4529-A424-B3071ADFEF81}"/>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9431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64B1BF-03B2-4272-BB8D-3DFE8C7640BB}"/>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3" name="Footer Placeholder 2">
            <a:extLst>
              <a:ext uri="{FF2B5EF4-FFF2-40B4-BE49-F238E27FC236}">
                <a16:creationId xmlns:a16="http://schemas.microsoft.com/office/drawing/2014/main" id="{9C709D48-0749-4F9B-8BAA-19DA55204A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880330-EB09-467D-9B3F-0668E5EB4EA1}"/>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197376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6268-3C61-4E35-985F-E15BE7F547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C82F6-90B9-4EA5-A5AC-FFC7FA5C4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C6A290-05A7-4BD0-B9BE-0945A0984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9CF7F9-BD76-4B95-8AD8-3712903A20B0}"/>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6" name="Footer Placeholder 5">
            <a:extLst>
              <a:ext uri="{FF2B5EF4-FFF2-40B4-BE49-F238E27FC236}">
                <a16:creationId xmlns:a16="http://schemas.microsoft.com/office/drawing/2014/main" id="{D3E5EA78-320B-4145-AB4F-79313762A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D9F74-F742-4BA9-8717-5919D5A391C6}"/>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233499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D366-234E-4B7B-8B84-3A6964555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7B1DF-8340-421F-88C9-D1BD9048F4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C1514-0E18-48CF-B88D-7A8D601C8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13EDF-4C17-42F8-B7AF-9768263D2F92}"/>
              </a:ext>
            </a:extLst>
          </p:cNvPr>
          <p:cNvSpPr>
            <a:spLocks noGrp="1"/>
          </p:cNvSpPr>
          <p:nvPr>
            <p:ph type="dt" sz="half" idx="10"/>
          </p:nvPr>
        </p:nvSpPr>
        <p:spPr/>
        <p:txBody>
          <a:bodyPr/>
          <a:lstStyle/>
          <a:p>
            <a:fld id="{07788079-5A6F-4BD9-B1BC-9EE8F0F6A767}" type="datetimeFigureOut">
              <a:rPr lang="en-US" smtClean="0"/>
              <a:t>7/13/2020</a:t>
            </a:fld>
            <a:endParaRPr lang="en-US"/>
          </a:p>
        </p:txBody>
      </p:sp>
      <p:sp>
        <p:nvSpPr>
          <p:cNvPr id="6" name="Footer Placeholder 5">
            <a:extLst>
              <a:ext uri="{FF2B5EF4-FFF2-40B4-BE49-F238E27FC236}">
                <a16:creationId xmlns:a16="http://schemas.microsoft.com/office/drawing/2014/main" id="{C31CAEE0-A181-4487-B5E9-2A2EDE968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9D74C-7397-4BE7-A770-EFF4CAF8DEA8}"/>
              </a:ext>
            </a:extLst>
          </p:cNvPr>
          <p:cNvSpPr>
            <a:spLocks noGrp="1"/>
          </p:cNvSpPr>
          <p:nvPr>
            <p:ph type="sldNum" sz="quarter" idx="12"/>
          </p:nvPr>
        </p:nvSpPr>
        <p:spPr/>
        <p:txBody>
          <a:bodyPr/>
          <a:lstStyle/>
          <a:p>
            <a:fld id="{972034FC-A216-4A23-8104-907EFB003FDE}" type="slidenum">
              <a:rPr lang="en-US" smtClean="0"/>
              <a:t>‹#›</a:t>
            </a:fld>
            <a:endParaRPr lang="en-US"/>
          </a:p>
        </p:txBody>
      </p:sp>
    </p:spTree>
    <p:extLst>
      <p:ext uri="{BB962C8B-B14F-4D97-AF65-F5344CB8AC3E}">
        <p14:creationId xmlns:p14="http://schemas.microsoft.com/office/powerpoint/2010/main" val="80746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9343D-2442-4AB3-B1CA-21AD595ED6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B7EE80-DC66-4ECE-8853-9C4FA0B88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7278-C51D-4573-96D0-16BDBC1CD7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88079-5A6F-4BD9-B1BC-9EE8F0F6A767}" type="datetimeFigureOut">
              <a:rPr lang="en-US" smtClean="0"/>
              <a:t>7/13/2020</a:t>
            </a:fld>
            <a:endParaRPr lang="en-US"/>
          </a:p>
        </p:txBody>
      </p:sp>
      <p:sp>
        <p:nvSpPr>
          <p:cNvPr id="5" name="Footer Placeholder 4">
            <a:extLst>
              <a:ext uri="{FF2B5EF4-FFF2-40B4-BE49-F238E27FC236}">
                <a16:creationId xmlns:a16="http://schemas.microsoft.com/office/drawing/2014/main" id="{B1FB7EAA-ED52-4864-AF57-3169DC95ED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46377D-2071-4756-A1B7-7948417CC5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034FC-A216-4A23-8104-907EFB003FDE}" type="slidenum">
              <a:rPr lang="en-US" smtClean="0"/>
              <a:t>‹#›</a:t>
            </a:fld>
            <a:endParaRPr lang="en-US"/>
          </a:p>
        </p:txBody>
      </p:sp>
    </p:spTree>
    <p:extLst>
      <p:ext uri="{BB962C8B-B14F-4D97-AF65-F5344CB8AC3E}">
        <p14:creationId xmlns:p14="http://schemas.microsoft.com/office/powerpoint/2010/main" val="138537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613019"/>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p:txStyles>
    <p:titleStyle>
      <a:lvl1pPr algn="ctr" defTabSz="454888" rtl="0" eaLnBrk="1" latinLnBrk="0" hangingPunct="1">
        <a:spcBef>
          <a:spcPct val="0"/>
        </a:spcBef>
        <a:buNone/>
        <a:defRPr sz="4400" kern="1200">
          <a:solidFill>
            <a:schemeClr val="tx1"/>
          </a:solidFill>
          <a:latin typeface="+mj-lt"/>
          <a:ea typeface="+mj-ea"/>
          <a:cs typeface="+mj-cs"/>
        </a:defRPr>
      </a:lvl1pPr>
    </p:titleStyle>
    <p:bodyStyle>
      <a:lvl1pPr marL="341157" indent="-341157" algn="l" defTabSz="454888" rtl="0" eaLnBrk="1" latinLnBrk="0" hangingPunct="1">
        <a:spcBef>
          <a:spcPct val="20000"/>
        </a:spcBef>
        <a:buFont typeface="Arial"/>
        <a:buChar char="•"/>
        <a:defRPr sz="3200" kern="1200">
          <a:solidFill>
            <a:schemeClr val="tx1"/>
          </a:solidFill>
          <a:latin typeface="+mn-lt"/>
          <a:ea typeface="+mn-ea"/>
          <a:cs typeface="+mn-cs"/>
        </a:defRPr>
      </a:lvl1pPr>
      <a:lvl2pPr marL="739171" indent="-284288" algn="l" defTabSz="454888" rtl="0" eaLnBrk="1" latinLnBrk="0" hangingPunct="1">
        <a:spcBef>
          <a:spcPct val="20000"/>
        </a:spcBef>
        <a:buFont typeface="Arial"/>
        <a:buChar char="–"/>
        <a:defRPr sz="2800" kern="1200">
          <a:solidFill>
            <a:schemeClr val="tx1"/>
          </a:solidFill>
          <a:latin typeface="+mn-lt"/>
          <a:ea typeface="+mn-ea"/>
          <a:cs typeface="+mn-cs"/>
        </a:defRPr>
      </a:lvl2pPr>
      <a:lvl3pPr marL="1137183" indent="-227444" algn="l" defTabSz="454888" rtl="0" eaLnBrk="1" latinLnBrk="0" hangingPunct="1">
        <a:spcBef>
          <a:spcPct val="20000"/>
        </a:spcBef>
        <a:buFont typeface="Arial"/>
        <a:buChar char="•"/>
        <a:defRPr sz="2400" kern="1200">
          <a:solidFill>
            <a:schemeClr val="tx1"/>
          </a:solidFill>
          <a:latin typeface="+mn-lt"/>
          <a:ea typeface="+mn-ea"/>
          <a:cs typeface="+mn-cs"/>
        </a:defRPr>
      </a:lvl3pPr>
      <a:lvl4pPr marL="1592061" indent="-227444" algn="l" defTabSz="454888" rtl="0" eaLnBrk="1" latinLnBrk="0" hangingPunct="1">
        <a:spcBef>
          <a:spcPct val="20000"/>
        </a:spcBef>
        <a:buFont typeface="Arial"/>
        <a:buChar char="–"/>
        <a:defRPr sz="2000" kern="1200">
          <a:solidFill>
            <a:schemeClr val="tx1"/>
          </a:solidFill>
          <a:latin typeface="+mn-lt"/>
          <a:ea typeface="+mn-ea"/>
          <a:cs typeface="+mn-cs"/>
        </a:defRPr>
      </a:lvl4pPr>
      <a:lvl5pPr marL="2046935" indent="-227444" algn="l" defTabSz="454888" rtl="0" eaLnBrk="1" latinLnBrk="0" hangingPunct="1">
        <a:spcBef>
          <a:spcPct val="20000"/>
        </a:spcBef>
        <a:buFont typeface="Arial"/>
        <a:buChar char="»"/>
        <a:defRPr sz="2000" kern="1200">
          <a:solidFill>
            <a:schemeClr val="tx1"/>
          </a:solidFill>
          <a:latin typeface="+mn-lt"/>
          <a:ea typeface="+mn-ea"/>
          <a:cs typeface="+mn-cs"/>
        </a:defRPr>
      </a:lvl5pPr>
      <a:lvl6pPr marL="2501804" indent="-227444" algn="l" defTabSz="454888" rtl="0" eaLnBrk="1" latinLnBrk="0" hangingPunct="1">
        <a:spcBef>
          <a:spcPct val="20000"/>
        </a:spcBef>
        <a:buFont typeface="Arial"/>
        <a:buChar char="•"/>
        <a:defRPr sz="2000" kern="1200">
          <a:solidFill>
            <a:schemeClr val="tx1"/>
          </a:solidFill>
          <a:latin typeface="+mn-lt"/>
          <a:ea typeface="+mn-ea"/>
          <a:cs typeface="+mn-cs"/>
        </a:defRPr>
      </a:lvl6pPr>
      <a:lvl7pPr marL="2956678" indent="-227444" algn="l" defTabSz="454888" rtl="0" eaLnBrk="1" latinLnBrk="0" hangingPunct="1">
        <a:spcBef>
          <a:spcPct val="20000"/>
        </a:spcBef>
        <a:buFont typeface="Arial"/>
        <a:buChar char="•"/>
        <a:defRPr sz="2000" kern="1200">
          <a:solidFill>
            <a:schemeClr val="tx1"/>
          </a:solidFill>
          <a:latin typeface="+mn-lt"/>
          <a:ea typeface="+mn-ea"/>
          <a:cs typeface="+mn-cs"/>
        </a:defRPr>
      </a:lvl7pPr>
      <a:lvl8pPr marL="3411556" indent="-227444" algn="l" defTabSz="454888" rtl="0" eaLnBrk="1" latinLnBrk="0" hangingPunct="1">
        <a:spcBef>
          <a:spcPct val="20000"/>
        </a:spcBef>
        <a:buFont typeface="Arial"/>
        <a:buChar char="•"/>
        <a:defRPr sz="2000" kern="1200">
          <a:solidFill>
            <a:schemeClr val="tx1"/>
          </a:solidFill>
          <a:latin typeface="+mn-lt"/>
          <a:ea typeface="+mn-ea"/>
          <a:cs typeface="+mn-cs"/>
        </a:defRPr>
      </a:lvl8pPr>
      <a:lvl9pPr marL="3866428" indent="-227444" algn="l" defTabSz="45488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88" rtl="0" eaLnBrk="1" latinLnBrk="0" hangingPunct="1">
        <a:defRPr sz="1800" kern="1200">
          <a:solidFill>
            <a:schemeClr val="tx1"/>
          </a:solidFill>
          <a:latin typeface="+mn-lt"/>
          <a:ea typeface="+mn-ea"/>
          <a:cs typeface="+mn-c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9400"/>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Tree>
    <p:extLst>
      <p:ext uri="{BB962C8B-B14F-4D97-AF65-F5344CB8AC3E}">
        <p14:creationId xmlns:p14="http://schemas.microsoft.com/office/powerpoint/2010/main" val="456979758"/>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692317511"/>
      </p:ext>
    </p:extLst>
  </p:cSld>
  <p:clrMap bg1="lt1" tx1="dk1" bg2="lt2" tx2="dk2" accent1="accent1" accent2="accent2" accent3="accent3" accent4="accent4" accent5="accent5" accent6="accent6" hlink="hlink" folHlink="folHlink"/>
  <p:sldLayoutIdLst>
    <p:sldLayoutId id="2147483730" r:id="rId1"/>
    <p:sldLayoutId id="2147483732" r:id="rId2"/>
    <p:sldLayoutId id="214748373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thevab.com/insight/as-time-goes-b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thevab.com/insight/alone-together#download-insight" TargetMode="External"/><Relationship Id="rId5" Type="http://schemas.openxmlformats.org/officeDocument/2006/relationships/chart" Target="../charts/char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hyperlink" Target="https://thevab.com/insight/alone-together#download-insigh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thevab.com/insight/keep-calm-and-advertise" TargetMode="Externa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s://thevab.com/insight/keep-calm-and-advertise" TargetMode="External"/><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notesSlide" Target="../notesSlides/notesSlide8.xml"/><Relationship Id="rId16" Type="http://schemas.openxmlformats.org/officeDocument/2006/relationships/image" Target="../media/image37.jpe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hyperlink" Target="https://thevab.com/insight/as-time-goes-by" TargetMode="External"/><Relationship Id="rId7"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thevab.com/insight/as-time-goes-by" TargetMode="Externa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hevab.com/insight/bulletin-tv-in-the-time-of-covid-19"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www.acemetrix.com/insights/blog/how-brands-are-navigating-covid19-pandemic/"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11.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jpeg"/><Relationship Id="rId17" Type="http://schemas.openxmlformats.org/officeDocument/2006/relationships/image" Target="../media/image61.png"/><Relationship Id="rId2" Type="http://schemas.openxmlformats.org/officeDocument/2006/relationships/image" Target="../media/image5.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png"/><Relationship Id="rId24" Type="http://schemas.openxmlformats.org/officeDocument/2006/relationships/image" Target="../media/image68.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png"/><Relationship Id="rId22" Type="http://schemas.openxmlformats.org/officeDocument/2006/relationships/image" Target="../media/image66.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thevab.com/insight/discover-difference-guide"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thevab.com/insight/discover-difference-gui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thevab.com/insight/keep-calm-and-advertise"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thevab.com/insight/keep-calm-and-advertise"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chiefmarketer.com/cfos-the-marketers-key-to-the-c-suite/"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jpe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hyperlink" Target="https://thevab.com/insight/direct-effect"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thevab.com/insight/direct-effec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4.jpeg"/><Relationship Id="rId3" Type="http://schemas.openxmlformats.org/officeDocument/2006/relationships/image" Target="../media/image84.jpeg"/><Relationship Id="rId7" Type="http://schemas.openxmlformats.org/officeDocument/2006/relationships/image" Target="../media/image88.jpeg"/><Relationship Id="rId12" Type="http://schemas.openxmlformats.org/officeDocument/2006/relationships/image" Target="../media/image9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jpeg"/><Relationship Id="rId5" Type="http://schemas.openxmlformats.org/officeDocument/2006/relationships/image" Target="../media/image86.jpe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7.xml"/><Relationship Id="rId7" Type="http://schemas.openxmlformats.org/officeDocument/2006/relationships/slide" Target="slide6.xml"/><Relationship Id="rId12" Type="http://schemas.openxmlformats.org/officeDocument/2006/relationships/slide" Target="slide3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31.xml"/><Relationship Id="rId5" Type="http://schemas.openxmlformats.org/officeDocument/2006/relationships/slide" Target="slide21.xml"/><Relationship Id="rId10" Type="http://schemas.openxmlformats.org/officeDocument/2006/relationships/slide" Target="slide38.xml"/><Relationship Id="rId4" Type="http://schemas.openxmlformats.org/officeDocument/2006/relationships/slide" Target="slide24.xml"/><Relationship Id="rId9" Type="http://schemas.openxmlformats.org/officeDocument/2006/relationships/slide" Target="slide14.xml"/></Relationships>
</file>

<file path=ppt/slides/_rels/slide41.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jpeg"/><Relationship Id="rId3" Type="http://schemas.openxmlformats.org/officeDocument/2006/relationships/hyperlink" Target="https://thevab.com/signin" TargetMode="External"/><Relationship Id="rId7" Type="http://schemas.openxmlformats.org/officeDocument/2006/relationships/hyperlink" Target="https://thevab.com/insight/bulletin-tv-in-the-time-of-covid-19" TargetMode="External"/><Relationship Id="rId12" Type="http://schemas.openxmlformats.org/officeDocument/2006/relationships/hyperlink" Target="https://thevab.com/insight/direct-effect" TargetMode="External"/><Relationship Id="rId2" Type="http://schemas.openxmlformats.org/officeDocument/2006/relationships/hyperlink" Target="https://thevab.com/insights" TargetMode="External"/><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hyperlink" Target="https://thevab.com/insight/as-time-goes-by" TargetMode="External"/><Relationship Id="rId15" Type="http://schemas.openxmlformats.org/officeDocument/2006/relationships/image" Target="../media/image101.png"/><Relationship Id="rId10" Type="http://schemas.openxmlformats.org/officeDocument/2006/relationships/image" Target="../media/image98.png"/><Relationship Id="rId4" Type="http://schemas.openxmlformats.org/officeDocument/2006/relationships/image" Target="../media/image5.png"/><Relationship Id="rId9" Type="http://schemas.openxmlformats.org/officeDocument/2006/relationships/hyperlink" Target="https://thevab.com/insight/alone-together" TargetMode="External"/><Relationship Id="rId14" Type="http://schemas.openxmlformats.org/officeDocument/2006/relationships/hyperlink" Target="https://thevab.com/insight/discover-difference-guide"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hyperlink" Target="https://thevab.com/our-team/marianne-vita" TargetMode="External"/><Relationship Id="rId3" Type="http://schemas.openxmlformats.org/officeDocument/2006/relationships/hyperlink" Target="https://thevab.com/" TargetMode="External"/><Relationship Id="rId7" Type="http://schemas.openxmlformats.org/officeDocument/2006/relationships/hyperlink" Target="http://www.thevab.com/" TargetMode="External"/><Relationship Id="rId12" Type="http://schemas.openxmlformats.org/officeDocument/2006/relationships/hyperlink" Target="https://thevab.com/our-team/kathy-grey"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5.png"/><Relationship Id="rId5" Type="http://schemas.openxmlformats.org/officeDocument/2006/relationships/hyperlink" Target="https://twitter.com/VABintel" TargetMode="External"/><Relationship Id="rId10" Type="http://schemas.openxmlformats.org/officeDocument/2006/relationships/hyperlink" Target="https://thevab.com/our-team/leah-montner-dixon" TargetMode="External"/><Relationship Id="rId4" Type="http://schemas.openxmlformats.org/officeDocument/2006/relationships/image" Target="../media/image102.png"/><Relationship Id="rId9" Type="http://schemas.openxmlformats.org/officeDocument/2006/relationships/hyperlink" Target="https://thevab.com/our-team/jason-wies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thevab.com/insight/as-time-goes-b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thevab.com/insight/as-time-goes-b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hyperlink" Target="https://thevab.com/insight/bridging-gap"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722A2-2F6A-6A4F-B326-A95012A7D8C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5033" y="0"/>
            <a:ext cx="11779250" cy="6858000"/>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406525" y="1801120"/>
            <a:ext cx="2298357"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66C5AD"/>
                </a:solidFill>
                <a:effectLst/>
                <a:uLnTx/>
                <a:uFillTx/>
                <a:latin typeface="Helvetica" pitchFamily="2" charset="0"/>
                <a:ea typeface="+mn-ea"/>
                <a:cs typeface="+mn-cs"/>
              </a:rPr>
              <a:t>July 2020</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502152" y="1720841"/>
            <a:ext cx="521208" cy="0"/>
          </a:xfrm>
          <a:prstGeom prst="line">
            <a:avLst/>
          </a:prstGeom>
          <a:ln>
            <a:solidFill>
              <a:srgbClr val="66C5AD"/>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95095" y="2238243"/>
            <a:ext cx="5207052"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1A62"/>
                </a:solidFill>
                <a:effectLst/>
                <a:uLnTx/>
                <a:uFillTx/>
                <a:latin typeface="Helvetica" pitchFamily="2" charset="0"/>
                <a:ea typeface="+mn-ea"/>
                <a:cs typeface="+mn-cs"/>
              </a:rPr>
              <a:t>A Matter of Principle</a:t>
            </a:r>
          </a:p>
          <a:p>
            <a:pPr>
              <a:defRPr/>
            </a:pPr>
            <a:r>
              <a:rPr lang="en-US" sz="2800" b="1" dirty="0">
                <a:solidFill>
                  <a:srgbClr val="4EBEA4"/>
                </a:solidFill>
                <a:latin typeface="Helvetica"/>
                <a:cs typeface="Helvetica"/>
              </a:rPr>
              <a:t>Reassessing Your Strategy in Today’s Environment</a:t>
            </a:r>
            <a:endParaRPr lang="en-US" sz="2800" b="1" i="0" u="none" strike="noStrike" kern="1200" cap="none" spc="0" normalizeH="0" baseline="0" noProof="0" dirty="0">
              <a:ln>
                <a:noFill/>
              </a:ln>
              <a:solidFill>
                <a:srgbClr val="4EBEA4"/>
              </a:solidFill>
              <a:effectLst/>
              <a:uLnTx/>
              <a:uFillTx/>
              <a:latin typeface="Helvetica" pitchFamily="2" charset="0"/>
              <a:cs typeface="Helvetica"/>
            </a:endParaRPr>
          </a:p>
        </p:txBody>
      </p:sp>
      <p:pic>
        <p:nvPicPr>
          <p:cNvPr id="8" name="Picture 7" descr="A picture containing food, drawing&#10;&#10;Description automatically generated">
            <a:extLst>
              <a:ext uri="{FF2B5EF4-FFF2-40B4-BE49-F238E27FC236}">
                <a16:creationId xmlns:a16="http://schemas.microsoft.com/office/drawing/2014/main" id="{9AEF785B-B83A-F440-AE39-758F7FE008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6328" y="5635401"/>
            <a:ext cx="2092192" cy="816599"/>
          </a:xfrm>
          <a:prstGeom prst="rect">
            <a:avLst/>
          </a:prstGeom>
        </p:spPr>
      </p:pic>
    </p:spTree>
    <p:extLst>
      <p:ext uri="{BB962C8B-B14F-4D97-AF65-F5344CB8AC3E}">
        <p14:creationId xmlns:p14="http://schemas.microsoft.com/office/powerpoint/2010/main" val="10365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3FD40C-6165-4022-B8C9-F965E987BC4B}"/>
              </a:ext>
            </a:extLst>
          </p:cNvPr>
          <p:cNvSpPr/>
          <p:nvPr/>
        </p:nvSpPr>
        <p:spPr>
          <a:xfrm>
            <a:off x="731625" y="2982319"/>
            <a:ext cx="10985066" cy="3129231"/>
          </a:xfrm>
          <a:prstGeom prst="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0" name="Rectangle 19">
            <a:extLst>
              <a:ext uri="{FF2B5EF4-FFF2-40B4-BE49-F238E27FC236}">
                <a16:creationId xmlns:a16="http://schemas.microsoft.com/office/drawing/2014/main" id="{A2E85BE1-43EA-4329-ABED-0E967D86FBB5}"/>
              </a:ext>
            </a:extLst>
          </p:cNvPr>
          <p:cNvSpPr/>
          <p:nvPr/>
        </p:nvSpPr>
        <p:spPr>
          <a:xfrm>
            <a:off x="810534" y="3078343"/>
            <a:ext cx="2760134" cy="300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1ACE08BF-97D3-4C9F-8BEF-6C73DCE53A70}"/>
              </a:ext>
            </a:extLst>
          </p:cNvPr>
          <p:cNvSpPr txBox="1"/>
          <p:nvPr/>
        </p:nvSpPr>
        <p:spPr>
          <a:xfrm>
            <a:off x="804896" y="3097721"/>
            <a:ext cx="2765772" cy="253916"/>
          </a:xfrm>
          <a:prstGeom prst="rect">
            <a:avLst/>
          </a:prstGeom>
          <a:noFill/>
        </p:spPr>
        <p:txBody>
          <a:bodyPr wrap="square" rtlCol="0">
            <a:spAutoFit/>
          </a:bodyPr>
          <a:lstStyle/>
          <a:p>
            <a:pPr>
              <a:defRPr/>
            </a:pPr>
            <a:r>
              <a:rPr lang="en-US" sz="1050" b="1" dirty="0">
                <a:solidFill>
                  <a:srgbClr val="1F1A62"/>
                </a:solidFill>
                <a:latin typeface="Helvetica" panose="020B0403020202020204" pitchFamily="34" charset="0"/>
              </a:rPr>
              <a:t>APPLYING TO TODAY’S ENVIRONMENT</a:t>
            </a:r>
          </a:p>
        </p:txBody>
      </p:sp>
      <p:sp>
        <p:nvSpPr>
          <p:cNvPr id="13" name="TextBox 12">
            <a:extLst>
              <a:ext uri="{FF2B5EF4-FFF2-40B4-BE49-F238E27FC236}">
                <a16:creationId xmlns:a16="http://schemas.microsoft.com/office/drawing/2014/main" id="{FE536636-E32F-4418-8DB9-6E8CFE613E27}"/>
              </a:ext>
            </a:extLst>
          </p:cNvPr>
          <p:cNvSpPr txBox="1"/>
          <p:nvPr/>
        </p:nvSpPr>
        <p:spPr>
          <a:xfrm>
            <a:off x="715341" y="3447052"/>
            <a:ext cx="10975915" cy="2585323"/>
          </a:xfrm>
          <a:prstGeom prst="rect">
            <a:avLst/>
          </a:prstGeom>
          <a:noFill/>
        </p:spPr>
        <p:txBody>
          <a:bodyPr wrap="square" rtlCol="0" anchor="t">
            <a:spAutoFit/>
          </a:bodyPr>
          <a:lstStyle/>
          <a:p>
            <a:pPr lvl="0"/>
            <a:r>
              <a:rPr lang="en-US" b="1" dirty="0">
                <a:solidFill>
                  <a:schemeClr val="bg1"/>
                </a:solidFill>
                <a:latin typeface="Helvetica"/>
                <a:cs typeface="Helvetica"/>
              </a:rPr>
              <a:t>We’ve consistently seen strong real-time TV viewer engagement on social platforms, especially among the multicultural community. </a:t>
            </a:r>
          </a:p>
          <a:p>
            <a:pPr lvl="0"/>
            <a:endParaRPr lang="en-US" b="1" dirty="0">
              <a:solidFill>
                <a:schemeClr val="bg1"/>
              </a:solidFill>
              <a:latin typeface="Helvetica"/>
              <a:cs typeface="Helvetica"/>
            </a:endParaRPr>
          </a:p>
          <a:p>
            <a:pPr lvl="0"/>
            <a:r>
              <a:rPr lang="en-US" b="1" dirty="0">
                <a:solidFill>
                  <a:schemeClr val="bg1"/>
                </a:solidFill>
                <a:latin typeface="Helvetica"/>
                <a:cs typeface="Helvetica"/>
              </a:rPr>
              <a:t>But now, in our physical and emotional isolation, social media has been a lifeline to connect with others. TV offers the conversation fuel while social media provides the real-time platform for viewers to actively discuss their shared passion. </a:t>
            </a:r>
          </a:p>
          <a:p>
            <a:pPr lvl="0"/>
            <a:endParaRPr lang="en-US" b="1" dirty="0">
              <a:solidFill>
                <a:prstClr val="white">
                  <a:lumMod val="95000"/>
                </a:prstClr>
              </a:solidFill>
              <a:latin typeface="Helvetica"/>
              <a:cs typeface="Helvetica"/>
            </a:endParaRPr>
          </a:p>
          <a:p>
            <a:pPr lvl="0"/>
            <a:r>
              <a:rPr lang="en-US" b="1" dirty="0">
                <a:solidFill>
                  <a:srgbClr val="1F1A62"/>
                </a:solidFill>
                <a:latin typeface="Helvetica"/>
                <a:cs typeface="Helvetica"/>
              </a:rPr>
              <a:t>Marketers should consider how their TV and social strategies complement each other to maximize their voice in the conversation and amplify their engagement with multicultural audiences.</a:t>
            </a:r>
          </a:p>
        </p:txBody>
      </p:sp>
      <p:grpSp>
        <p:nvGrpSpPr>
          <p:cNvPr id="2" name="Group 1">
            <a:extLst>
              <a:ext uri="{FF2B5EF4-FFF2-40B4-BE49-F238E27FC236}">
                <a16:creationId xmlns:a16="http://schemas.microsoft.com/office/drawing/2014/main" id="{A19CBBE6-EAF0-4B7F-B1F0-68D920E39D67}"/>
              </a:ext>
            </a:extLst>
          </p:cNvPr>
          <p:cNvGrpSpPr/>
          <p:nvPr/>
        </p:nvGrpSpPr>
        <p:grpSpPr>
          <a:xfrm>
            <a:off x="755899" y="1360305"/>
            <a:ext cx="10935358" cy="949296"/>
            <a:chOff x="586527" y="1360305"/>
            <a:chExt cx="10680203" cy="949296"/>
          </a:xfrm>
        </p:grpSpPr>
        <p:sp>
          <p:nvSpPr>
            <p:cNvPr id="14" name="Rectangle 13">
              <a:extLst>
                <a:ext uri="{FF2B5EF4-FFF2-40B4-BE49-F238E27FC236}">
                  <a16:creationId xmlns:a16="http://schemas.microsoft.com/office/drawing/2014/main" id="{C562DD7C-2101-4C7B-A0BC-66BD0E0AB07C}"/>
                </a:ext>
              </a:extLst>
            </p:cNvPr>
            <p:cNvSpPr/>
            <p:nvPr/>
          </p:nvSpPr>
          <p:spPr>
            <a:xfrm>
              <a:off x="586527" y="1360305"/>
              <a:ext cx="10680203" cy="949296"/>
            </a:xfrm>
            <a:prstGeom prst="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26179A-7A09-45B7-9E81-DE438248DC17}"/>
                </a:ext>
              </a:extLst>
            </p:cNvPr>
            <p:cNvSpPr/>
            <p:nvPr/>
          </p:nvSpPr>
          <p:spPr>
            <a:xfrm>
              <a:off x="628724" y="1433050"/>
              <a:ext cx="1225992"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FE2D5690-A6DF-4A31-A3B7-DA4C1414AC4B}"/>
                </a:ext>
              </a:extLst>
            </p:cNvPr>
            <p:cNvSpPr txBox="1"/>
            <p:nvPr/>
          </p:nvSpPr>
          <p:spPr>
            <a:xfrm>
              <a:off x="586527" y="1443818"/>
              <a:ext cx="13758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2</a:t>
              </a:r>
            </a:p>
          </p:txBody>
        </p:sp>
        <p:sp>
          <p:nvSpPr>
            <p:cNvPr id="19" name="TextBox 18">
              <a:extLst>
                <a:ext uri="{FF2B5EF4-FFF2-40B4-BE49-F238E27FC236}">
                  <a16:creationId xmlns:a16="http://schemas.microsoft.com/office/drawing/2014/main" id="{DEB5BED0-160D-4CC3-AC44-A957FEB4222D}"/>
                </a:ext>
              </a:extLst>
            </p:cNvPr>
            <p:cNvSpPr txBox="1"/>
            <p:nvPr/>
          </p:nvSpPr>
          <p:spPr>
            <a:xfrm>
              <a:off x="586527" y="1803622"/>
              <a:ext cx="10597288" cy="369332"/>
            </a:xfrm>
            <a:prstGeom prst="rect">
              <a:avLst/>
            </a:prstGeom>
            <a:noFill/>
          </p:spPr>
          <p:txBody>
            <a:bodyPr wrap="square" rtlCol="0">
              <a:spAutoFit/>
            </a:bodyPr>
            <a:lstStyle/>
            <a:p>
              <a:pPr lvl="0"/>
              <a:r>
                <a:rPr lang="en-US" b="1" dirty="0">
                  <a:solidFill>
                    <a:schemeClr val="bg1"/>
                  </a:solidFill>
                  <a:latin typeface="Helvetica" panose="020B0403020202020204" pitchFamily="34" charset="0"/>
                </a:rPr>
                <a:t>Virality Tactics Should Be a </a:t>
              </a:r>
              <a:r>
                <a:rPr lang="en-US" b="1" i="1" dirty="0">
                  <a:solidFill>
                    <a:schemeClr val="bg1"/>
                  </a:solidFill>
                  <a:latin typeface="Helvetica" panose="020B0403020202020204" pitchFamily="34" charset="0"/>
                </a:rPr>
                <a:t>Part</a:t>
              </a:r>
              <a:r>
                <a:rPr lang="en-US" b="1" dirty="0">
                  <a:solidFill>
                    <a:schemeClr val="bg1"/>
                  </a:solidFill>
                  <a:latin typeface="Helvetica" panose="020B0403020202020204" pitchFamily="34" charset="0"/>
                </a:rPr>
                <a:t> of an Integrated Campaign, Not the Sole Focus</a:t>
              </a:r>
            </a:p>
          </p:txBody>
        </p:sp>
      </p:grpSp>
      <p:pic>
        <p:nvPicPr>
          <p:cNvPr id="39" name="Picture 38">
            <a:extLst>
              <a:ext uri="{FF2B5EF4-FFF2-40B4-BE49-F238E27FC236}">
                <a16:creationId xmlns:a16="http://schemas.microsoft.com/office/drawing/2014/main" id="{375745E5-D526-4EF5-AF3E-0401CE933B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0" name="Slide Number Placeholder 5">
            <a:extLst>
              <a:ext uri="{FF2B5EF4-FFF2-40B4-BE49-F238E27FC236}">
                <a16:creationId xmlns:a16="http://schemas.microsoft.com/office/drawing/2014/main" id="{8AFDC644-C423-4853-A164-B9B12F34B09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37BC066A-17F8-42F9-89A3-65937AF2856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Rectangle 14">
            <a:extLst>
              <a:ext uri="{FF2B5EF4-FFF2-40B4-BE49-F238E27FC236}">
                <a16:creationId xmlns:a16="http://schemas.microsoft.com/office/drawing/2014/main" id="{E9FF5B18-8AA9-45FC-A0A9-02B4DF2F4452}"/>
              </a:ext>
            </a:extLst>
          </p:cNvPr>
          <p:cNvSpPr/>
          <p:nvPr/>
        </p:nvSpPr>
        <p:spPr>
          <a:xfrm>
            <a:off x="413301" y="357425"/>
            <a:ext cx="6392851"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Awareness: Principle No. 2</a:t>
            </a:r>
          </a:p>
        </p:txBody>
      </p:sp>
    </p:spTree>
    <p:extLst>
      <p:ext uri="{BB962C8B-B14F-4D97-AF65-F5344CB8AC3E}">
        <p14:creationId xmlns:p14="http://schemas.microsoft.com/office/powerpoint/2010/main" val="219234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991502-720E-4CF6-A1E5-9032FC206380}"/>
              </a:ext>
            </a:extLst>
          </p:cNvPr>
          <p:cNvSpPr/>
          <p:nvPr/>
        </p:nvSpPr>
        <p:spPr>
          <a:xfrm>
            <a:off x="5233588" y="1696163"/>
            <a:ext cx="6958968"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TextBox 12">
            <a:extLst>
              <a:ext uri="{FF2B5EF4-FFF2-40B4-BE49-F238E27FC236}">
                <a16:creationId xmlns:a16="http://schemas.microsoft.com/office/drawing/2014/main" id="{7ED5B12F-D758-4446-AE3F-BA2BB84FC3B2}"/>
              </a:ext>
            </a:extLst>
          </p:cNvPr>
          <p:cNvSpPr txBox="1"/>
          <p:nvPr/>
        </p:nvSpPr>
        <p:spPr>
          <a:xfrm>
            <a:off x="491518" y="6249001"/>
            <a:ext cx="116022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Helvetica" panose="020B0604020202020204" pitchFamily="34" charset="0"/>
              </a:rPr>
              <a:t>VAB’s </a:t>
            </a:r>
            <a:r>
              <a:rPr kumimoji="0" lang="en-US" sz="7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hlinkClick r:id="rId4"/>
              </a:rPr>
              <a:t>'As Time Goes By: How Media Consumption Is Helping America Cope’</a:t>
            </a:r>
            <a:r>
              <a:rPr kumimoji="0" lang="en-US" sz="7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 </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VAB / Lucid ‘Media Usage In The Time of COVID-19 Survey,’ April 2020. Survey base: P18+ &amp; household subscribes to cable, telco, internet TV or satellite TV (n=1,004). Q8: During this Pandemic, are any of the following helping you deal with stress?</a:t>
            </a:r>
          </a:p>
        </p:txBody>
      </p:sp>
      <p:sp>
        <p:nvSpPr>
          <p:cNvPr id="14" name="Rectangle 13">
            <a:extLst>
              <a:ext uri="{FF2B5EF4-FFF2-40B4-BE49-F238E27FC236}">
                <a16:creationId xmlns:a16="http://schemas.microsoft.com/office/drawing/2014/main" id="{96A8196F-1F9D-47F8-8408-BC9AEF17103C}"/>
              </a:ext>
            </a:extLst>
          </p:cNvPr>
          <p:cNvSpPr/>
          <p:nvPr/>
        </p:nvSpPr>
        <p:spPr>
          <a:xfrm>
            <a:off x="173528" y="202687"/>
            <a:ext cx="11844942" cy="1292662"/>
          </a:xfrm>
          <a:prstGeom prst="rect">
            <a:avLst/>
          </a:prstGeom>
        </p:spPr>
        <p:txBody>
          <a:bodyPr wrap="square" anchor="t">
            <a:spAutoFit/>
          </a:bodyPr>
          <a:lstStyle/>
          <a:p>
            <a:pPr>
              <a:defRPr/>
            </a:pPr>
            <a:r>
              <a:rPr lang="en-US" sz="2600" b="1" dirty="0">
                <a:solidFill>
                  <a:srgbClr val="1F1A62"/>
                </a:solidFill>
                <a:latin typeface="Helvetica"/>
                <a:ea typeface="Open Sans" panose="020B0606030504020204" pitchFamily="34" charset="0"/>
                <a:cs typeface="Open Sans" panose="020B0606030504020204" pitchFamily="34" charset="0"/>
              </a:rPr>
              <a:t>When stress is high, people turn to entertainment like TV, movies and social media to cope, increasing the </a:t>
            </a:r>
            <a:r>
              <a:rPr lang="en-US" sz="2600" b="1" dirty="0">
                <a:solidFill>
                  <a:srgbClr val="ED3C8D"/>
                </a:solidFill>
                <a:latin typeface="Helvetica"/>
              </a:rPr>
              <a:t>interplay between video &amp; social </a:t>
            </a:r>
            <a:r>
              <a:rPr lang="en-US" sz="2600" b="1" dirty="0">
                <a:solidFill>
                  <a:srgbClr val="1F1A62"/>
                </a:solidFill>
                <a:latin typeface="Helvetica"/>
                <a:ea typeface="Open Sans" panose="020B0606030504020204" pitchFamily="34" charset="0"/>
                <a:cs typeface="Open Sans" panose="020B0606030504020204" pitchFamily="34" charset="0"/>
              </a:rPr>
              <a:t>even more than prior to the pandemic</a:t>
            </a:r>
            <a:endParaRPr lang="en-US" sz="2600" b="1" i="0" u="none" strike="noStrike" kern="1200" cap="none" spc="0" normalizeH="0" baseline="0" noProof="0" dirty="0">
              <a:ln>
                <a:noFill/>
              </a:ln>
              <a:solidFill>
                <a:srgbClr val="ED3C8D"/>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pic>
        <p:nvPicPr>
          <p:cNvPr id="6" name="Picture 5" descr="A person lying on a bed&#10;&#10;Description automatically generated">
            <a:extLst>
              <a:ext uri="{FF2B5EF4-FFF2-40B4-BE49-F238E27FC236}">
                <a16:creationId xmlns:a16="http://schemas.microsoft.com/office/drawing/2014/main" id="{233F2A86-FC41-4EE4-A50B-0C5BDC71E0D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696163"/>
            <a:ext cx="5233588" cy="3973161"/>
          </a:xfrm>
          <a:prstGeom prst="rect">
            <a:avLst/>
          </a:prstGeom>
        </p:spPr>
      </p:pic>
      <p:sp>
        <p:nvSpPr>
          <p:cNvPr id="17" name="TextBox 16">
            <a:extLst>
              <a:ext uri="{FF2B5EF4-FFF2-40B4-BE49-F238E27FC236}">
                <a16:creationId xmlns:a16="http://schemas.microsoft.com/office/drawing/2014/main" id="{FAF383EF-48C5-43A1-A283-2634EE31E0AB}"/>
              </a:ext>
            </a:extLst>
          </p:cNvPr>
          <p:cNvSpPr txBox="1"/>
          <p:nvPr/>
        </p:nvSpPr>
        <p:spPr>
          <a:xfrm>
            <a:off x="5584861" y="1986885"/>
            <a:ext cx="62564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Ways To Deal With Stress During the COVID-19 Pandemic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of respondents who agree</a:t>
            </a:r>
            <a:b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P18+</a:t>
            </a:r>
          </a:p>
        </p:txBody>
      </p:sp>
      <p:sp>
        <p:nvSpPr>
          <p:cNvPr id="18" name="TextBox 17">
            <a:extLst>
              <a:ext uri="{FF2B5EF4-FFF2-40B4-BE49-F238E27FC236}">
                <a16:creationId xmlns:a16="http://schemas.microsoft.com/office/drawing/2014/main" id="{F8277EB7-5F16-4AA4-BE05-7577D5C1A745}"/>
              </a:ext>
            </a:extLst>
          </p:cNvPr>
          <p:cNvSpPr txBox="1"/>
          <p:nvPr/>
        </p:nvSpPr>
        <p:spPr>
          <a:xfrm>
            <a:off x="6884153" y="4273153"/>
            <a:ext cx="1164533"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77%</a:t>
            </a:r>
          </a:p>
        </p:txBody>
      </p:sp>
      <p:sp>
        <p:nvSpPr>
          <p:cNvPr id="19" name="TextBox 18">
            <a:extLst>
              <a:ext uri="{FF2B5EF4-FFF2-40B4-BE49-F238E27FC236}">
                <a16:creationId xmlns:a16="http://schemas.microsoft.com/office/drawing/2014/main" id="{C5B6774C-F09B-4F75-8D96-C815FAB4B290}"/>
              </a:ext>
            </a:extLst>
          </p:cNvPr>
          <p:cNvSpPr txBox="1"/>
          <p:nvPr/>
        </p:nvSpPr>
        <p:spPr>
          <a:xfrm>
            <a:off x="6693922" y="4908460"/>
            <a:ext cx="1544995"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&amp; Movies</a:t>
            </a:r>
          </a:p>
        </p:txBody>
      </p:sp>
      <p:pic>
        <p:nvPicPr>
          <p:cNvPr id="24" name="Picture 23" descr="A screen shot of a computer&#10;&#10;Description automatically generated">
            <a:extLst>
              <a:ext uri="{FF2B5EF4-FFF2-40B4-BE49-F238E27FC236}">
                <a16:creationId xmlns:a16="http://schemas.microsoft.com/office/drawing/2014/main" id="{69A4191A-15F0-4F9A-B766-34EEFC50BC2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12989" y="3072780"/>
            <a:ext cx="1106861" cy="1106861"/>
          </a:xfrm>
          <a:prstGeom prst="rect">
            <a:avLst/>
          </a:prstGeom>
        </p:spPr>
      </p:pic>
      <p:sp>
        <p:nvSpPr>
          <p:cNvPr id="22" name="TextBox 21">
            <a:extLst>
              <a:ext uri="{FF2B5EF4-FFF2-40B4-BE49-F238E27FC236}">
                <a16:creationId xmlns:a16="http://schemas.microsoft.com/office/drawing/2014/main" id="{8F2E1F64-CF3B-442C-8B62-73F54DEEF99E}"/>
              </a:ext>
            </a:extLst>
          </p:cNvPr>
          <p:cNvSpPr txBox="1"/>
          <p:nvPr/>
        </p:nvSpPr>
        <p:spPr>
          <a:xfrm>
            <a:off x="9434511" y="4273153"/>
            <a:ext cx="1164533"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41%</a:t>
            </a:r>
          </a:p>
        </p:txBody>
      </p:sp>
      <p:sp>
        <p:nvSpPr>
          <p:cNvPr id="23" name="TextBox 22">
            <a:extLst>
              <a:ext uri="{FF2B5EF4-FFF2-40B4-BE49-F238E27FC236}">
                <a16:creationId xmlns:a16="http://schemas.microsoft.com/office/drawing/2014/main" id="{71DAD790-42BB-4561-82E0-A97B69E45D52}"/>
              </a:ext>
            </a:extLst>
          </p:cNvPr>
          <p:cNvSpPr txBox="1"/>
          <p:nvPr/>
        </p:nvSpPr>
        <p:spPr>
          <a:xfrm>
            <a:off x="9301331" y="4908460"/>
            <a:ext cx="1430892"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Social Media</a:t>
            </a:r>
          </a:p>
        </p:txBody>
      </p:sp>
      <p:pic>
        <p:nvPicPr>
          <p:cNvPr id="26" name="Picture 25" descr="A picture containing weapon, ball&#10;&#10;Description automatically generated">
            <a:extLst>
              <a:ext uri="{FF2B5EF4-FFF2-40B4-BE49-F238E27FC236}">
                <a16:creationId xmlns:a16="http://schemas.microsoft.com/office/drawing/2014/main" id="{6E340F18-4C84-4FB2-A39E-458A4CBBB61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480662" y="3090095"/>
            <a:ext cx="1072231" cy="1072231"/>
          </a:xfrm>
          <a:prstGeom prst="rect">
            <a:avLst/>
          </a:prstGeom>
        </p:spPr>
      </p:pic>
    </p:spTree>
    <p:extLst>
      <p:ext uri="{BB962C8B-B14F-4D97-AF65-F5344CB8AC3E}">
        <p14:creationId xmlns:p14="http://schemas.microsoft.com/office/powerpoint/2010/main" val="267900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hand holding a computer&#10;&#10;Description automatically generated">
            <a:extLst>
              <a:ext uri="{FF2B5EF4-FFF2-40B4-BE49-F238E27FC236}">
                <a16:creationId xmlns:a16="http://schemas.microsoft.com/office/drawing/2014/main" id="{97CA533A-9D8D-4E78-9CF0-9497564DCE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06"/>
          <a:stretch/>
        </p:blipFill>
        <p:spPr>
          <a:xfrm>
            <a:off x="0" y="0"/>
            <a:ext cx="5566912" cy="6865257"/>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5566912" y="0"/>
            <a:ext cx="6625087" cy="68652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Slide Number Placeholder 5">
            <a:extLst>
              <a:ext uri="{FF2B5EF4-FFF2-40B4-BE49-F238E27FC236}">
                <a16:creationId xmlns:a16="http://schemas.microsoft.com/office/drawing/2014/main" id="{00A13C06-0C0C-49FB-BF4E-95FE184BA9B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B568B31-8EF1-4CD1-8DBC-BF454DFE5B8A}"/>
              </a:ext>
            </a:extLst>
          </p:cNvPr>
          <p:cNvSpPr/>
          <p:nvPr/>
        </p:nvSpPr>
        <p:spPr>
          <a:xfrm>
            <a:off x="526244" y="6567588"/>
            <a:ext cx="11665755"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Light" panose="020B0306030504020204" pitchFamily="34" charset="0"/>
                <a:cs typeface="Helvetica" panose="020B0604020202020204" pitchFamily="34" charset="0"/>
              </a:rPr>
              <a:t>This information is exclusively provided to VAB members and qualified marketers. Further distribution is prohibited.</a:t>
            </a:r>
          </a:p>
        </p:txBody>
      </p:sp>
      <p:graphicFrame>
        <p:nvGraphicFramePr>
          <p:cNvPr id="13" name="Chart 12">
            <a:extLst>
              <a:ext uri="{FF2B5EF4-FFF2-40B4-BE49-F238E27FC236}">
                <a16:creationId xmlns:a16="http://schemas.microsoft.com/office/drawing/2014/main" id="{5012B486-1D41-4C16-8EBA-3459A1DCC26B}"/>
              </a:ext>
            </a:extLst>
          </p:cNvPr>
          <p:cNvGraphicFramePr/>
          <p:nvPr>
            <p:extLst>
              <p:ext uri="{D42A27DB-BD31-4B8C-83A1-F6EECF244321}">
                <p14:modId xmlns:p14="http://schemas.microsoft.com/office/powerpoint/2010/main" val="932717626"/>
              </p:ext>
            </p:extLst>
          </p:nvPr>
        </p:nvGraphicFramePr>
        <p:xfrm>
          <a:off x="6087412" y="2599204"/>
          <a:ext cx="5584087" cy="348188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86AB97FD-2802-4220-992D-E6C2DA826DA1}"/>
              </a:ext>
            </a:extLst>
          </p:cNvPr>
          <p:cNvSpPr txBox="1"/>
          <p:nvPr/>
        </p:nvSpPr>
        <p:spPr>
          <a:xfrm>
            <a:off x="5577167" y="2264901"/>
            <a:ext cx="66250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 of Video Topics in Twitter Top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dirty="0">
                <a:ln>
                  <a:noFill/>
                </a:ln>
                <a:solidFill>
                  <a:srgbClr val="1F1A62"/>
                </a:solidFill>
                <a:effectLst/>
                <a:uLnTx/>
                <a:uFillTx/>
                <a:latin typeface="Helvetica" panose="020B0403020202020204" pitchFamily="34" charset="0"/>
                <a:ea typeface="+mn-ea"/>
                <a:cs typeface="+mn-cs"/>
              </a:rPr>
              <a:t> (Primetime, during the first 6 weeks of lockdown)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(March 16</a:t>
            </a:r>
            <a:r>
              <a:rPr kumimoji="0" lang="en-US" sz="1200" b="0" i="0" u="none" strike="noStrike" kern="1200" cap="none" spc="0" normalizeH="0" baseline="30000" noProof="0" dirty="0">
                <a:ln>
                  <a:noFill/>
                </a:ln>
                <a:solidFill>
                  <a:srgbClr val="1F1A62"/>
                </a:solidFill>
                <a:effectLst/>
                <a:uLnTx/>
                <a:uFillTx/>
                <a:latin typeface="Helvetica" panose="020B0403020202020204" pitchFamily="34" charset="0"/>
                <a:ea typeface="+mn-ea"/>
                <a:cs typeface="+mn-cs"/>
              </a:rPr>
              <a:t>th</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 April 26</a:t>
            </a:r>
            <a:r>
              <a:rPr kumimoji="0" lang="en-US" sz="1200" b="0" i="0" u="none" strike="noStrike" kern="1200" cap="none" spc="0" normalizeH="0" baseline="30000" noProof="0" dirty="0">
                <a:ln>
                  <a:noFill/>
                </a:ln>
                <a:solidFill>
                  <a:srgbClr val="1F1A62"/>
                </a:solidFill>
                <a:effectLst/>
                <a:uLnTx/>
                <a:uFillTx/>
                <a:latin typeface="Helvetica" panose="020B0403020202020204" pitchFamily="34" charset="0"/>
                <a:ea typeface="+mn-ea"/>
                <a:cs typeface="+mn-cs"/>
              </a:rPr>
              <a:t>th</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endParaRPr kumimoji="0" lang="en-US" sz="1200" b="0" i="0" u="none" strike="noStrike" kern="1200" cap="none" spc="0" normalizeH="0" baseline="30000" noProof="0" dirty="0">
              <a:ln>
                <a:noFill/>
              </a:ln>
              <a:solidFill>
                <a:srgbClr val="1B1464"/>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6076038D-FC85-4EB4-8664-750F87B47122}"/>
              </a:ext>
            </a:extLst>
          </p:cNvPr>
          <p:cNvSpPr txBox="1"/>
          <p:nvPr/>
        </p:nvSpPr>
        <p:spPr>
          <a:xfrm>
            <a:off x="5587420" y="6227070"/>
            <a:ext cx="66250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VAB’s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rId6"/>
              </a:rPr>
              <a:t>#AloneTogether: Culture in the Time of COVID-19</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VAB custom analysis of Top 10 trending Twitter Topics each night (9:30p &amp; 11p) aggregated during the analysis time period (3/16/2020 – 4/2</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6</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/2020). Results include both ‘direct’ and ‘related’ topics. </a:t>
            </a:r>
            <a:endPar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mn-cs"/>
            </a:endParaRPr>
          </a:p>
        </p:txBody>
      </p:sp>
      <p:sp>
        <p:nvSpPr>
          <p:cNvPr id="17" name="Rectangle 16">
            <a:extLst>
              <a:ext uri="{FF2B5EF4-FFF2-40B4-BE49-F238E27FC236}">
                <a16:creationId xmlns:a16="http://schemas.microsoft.com/office/drawing/2014/main" id="{9F5A086D-439E-4FCF-AC4A-17D3D578E52B}"/>
              </a:ext>
            </a:extLst>
          </p:cNvPr>
          <p:cNvSpPr/>
          <p:nvPr/>
        </p:nvSpPr>
        <p:spPr>
          <a:xfrm>
            <a:off x="5691674" y="88880"/>
            <a:ext cx="6520832" cy="1692771"/>
          </a:xfrm>
          <a:prstGeom prst="rect">
            <a:avLst/>
          </a:prstGeom>
        </p:spPr>
        <p:txBody>
          <a:bodyPr wrap="square" anchor="t">
            <a:spAutoFit/>
          </a:bodyPr>
          <a:lstStyle/>
          <a:p>
            <a:pPr>
              <a:defRPr/>
            </a:pPr>
            <a:r>
              <a:rPr lang="en-US" sz="2600" b="1" dirty="0">
                <a:solidFill>
                  <a:srgbClr val="1B1464"/>
                </a:solidFill>
                <a:latin typeface="Helvetica"/>
                <a:cs typeface="Helvetica"/>
              </a:rPr>
              <a:t>Of all social trending topics, </a:t>
            </a:r>
            <a:r>
              <a:rPr lang="en-US" sz="2600" b="1" dirty="0">
                <a:solidFill>
                  <a:srgbClr val="ED3C8D"/>
                </a:solidFill>
                <a:latin typeface="Helvetica"/>
                <a:cs typeface="Helvetica"/>
              </a:rPr>
              <a:t>video</a:t>
            </a:r>
            <a:r>
              <a:rPr kumimoji="0" lang="en-US" sz="2600" b="1" i="0" u="none" strike="noStrike" kern="1200" cap="none" spc="0" normalizeH="0" baseline="0" noProof="0" dirty="0">
                <a:ln>
                  <a:noFill/>
                </a:ln>
                <a:solidFill>
                  <a:srgbClr val="ED3C8D"/>
                </a:solidFill>
                <a:effectLst/>
                <a:uLnTx/>
                <a:uFillTx/>
                <a:latin typeface="Helvetica"/>
                <a:cs typeface="Helvetica"/>
              </a:rPr>
              <a:t> content </a:t>
            </a:r>
            <a:r>
              <a:rPr lang="en-US" sz="2600" b="1" dirty="0">
                <a:solidFill>
                  <a:srgbClr val="1B1464"/>
                </a:solidFill>
                <a:latin typeface="Helvetica"/>
              </a:rPr>
              <a:t>in</a:t>
            </a:r>
            <a:r>
              <a:rPr kumimoji="0" lang="en-US" sz="2600" b="1" i="0" u="none" strike="noStrike" kern="1200" cap="none" spc="0" normalizeH="0" baseline="0" noProof="0" dirty="0">
                <a:ln>
                  <a:noFill/>
                </a:ln>
                <a:solidFill>
                  <a:srgbClr val="1B1464"/>
                </a:solidFill>
                <a:effectLst/>
                <a:uLnTx/>
                <a:uFillTx/>
                <a:latin typeface="Helvetica"/>
                <a:cs typeface="Helvetica"/>
              </a:rPr>
              <a:t>spired the most conversation, accounting for </a:t>
            </a:r>
            <a:r>
              <a:rPr kumimoji="0" lang="en-US" sz="2600" b="1" i="0" u="none" strike="noStrike" kern="1200" cap="none" spc="0" normalizeH="0" baseline="0" noProof="0" dirty="0">
                <a:ln>
                  <a:noFill/>
                </a:ln>
                <a:solidFill>
                  <a:srgbClr val="ED3C8D"/>
                </a:solidFill>
                <a:effectLst/>
                <a:uLnTx/>
                <a:uFillTx/>
                <a:latin typeface="Helvetica"/>
                <a:cs typeface="Helvetica"/>
              </a:rPr>
              <a:t>three-quarters of the top 10</a:t>
            </a:r>
            <a:r>
              <a:rPr kumimoji="0" lang="en-US" sz="2600" b="1" i="0" u="none" strike="noStrike" kern="1200" cap="none" spc="0" normalizeH="0" baseline="0" noProof="0" dirty="0">
                <a:ln>
                  <a:noFill/>
                </a:ln>
                <a:solidFill>
                  <a:srgbClr val="1B1464"/>
                </a:solidFill>
                <a:effectLst/>
                <a:uLnTx/>
                <a:uFillTx/>
                <a:latin typeface="Helvetica"/>
                <a:cs typeface="Helvetica"/>
              </a:rPr>
              <a:t> Twitter trends</a:t>
            </a:r>
            <a:endParaRPr kumimoji="0" lang="en-US" sz="2600" b="1" i="0" u="none" strike="noStrike" kern="1200" cap="none" spc="0" normalizeH="0" baseline="0" noProof="0" dirty="0">
              <a:ln>
                <a:noFill/>
              </a:ln>
              <a:solidFill>
                <a:srgbClr val="ED3C8D"/>
              </a:solidFill>
              <a:effectLst/>
              <a:uLnTx/>
              <a:uFillTx/>
              <a:latin typeface="Helvetica"/>
              <a:cs typeface="Helvetica"/>
            </a:endParaRPr>
          </a:p>
        </p:txBody>
      </p:sp>
    </p:spTree>
    <p:extLst>
      <p:ext uri="{BB962C8B-B14F-4D97-AF65-F5344CB8AC3E}">
        <p14:creationId xmlns:p14="http://schemas.microsoft.com/office/powerpoint/2010/main" val="406620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Rectangle 6">
            <a:extLst>
              <a:ext uri="{FF2B5EF4-FFF2-40B4-BE49-F238E27FC236}">
                <a16:creationId xmlns:a16="http://schemas.microsoft.com/office/drawing/2014/main" id="{EEA67A4C-71BC-4E34-8D36-4E222FE0452C}"/>
              </a:ext>
            </a:extLst>
          </p:cNvPr>
          <p:cNvSpPr/>
          <p:nvPr/>
        </p:nvSpPr>
        <p:spPr>
          <a:xfrm>
            <a:off x="146481" y="170432"/>
            <a:ext cx="11987524"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Multicultural</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audiences </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have significant influence on online conversation -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27% of total trending topics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were related to subjects, content and programming that specifically featured people of color or a diverse cast</a:t>
            </a:r>
          </a:p>
        </p:txBody>
      </p:sp>
      <p:sp>
        <p:nvSpPr>
          <p:cNvPr id="18" name="Rectangle 17">
            <a:extLst>
              <a:ext uri="{FF2B5EF4-FFF2-40B4-BE49-F238E27FC236}">
                <a16:creationId xmlns:a16="http://schemas.microsoft.com/office/drawing/2014/main" id="{D77FB268-B58A-4376-AF1D-9710530BA442}"/>
              </a:ext>
            </a:extLst>
          </p:cNvPr>
          <p:cNvSpPr/>
          <p:nvPr/>
        </p:nvSpPr>
        <p:spPr>
          <a:xfrm>
            <a:off x="0" y="1690717"/>
            <a:ext cx="1219199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 of Top 10 ‘Diversity-Focused’ Trending Topics by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(March 16</a:t>
            </a:r>
            <a:r>
              <a:rPr kumimoji="0" lang="en-US" sz="1200" b="0" i="0" u="none" strike="noStrike" kern="1200" cap="none" spc="0" normalizeH="0" baseline="30000" noProof="0" dirty="0">
                <a:ln>
                  <a:noFill/>
                </a:ln>
                <a:solidFill>
                  <a:srgbClr val="1F1A62"/>
                </a:solidFill>
                <a:effectLst/>
                <a:uLnTx/>
                <a:uFillTx/>
                <a:latin typeface="Helvetica" panose="020B0403020202020204" pitchFamily="34" charset="0"/>
                <a:ea typeface="+mn-ea"/>
                <a:cs typeface="+mn-cs"/>
              </a:rPr>
              <a:t>th</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 April 26</a:t>
            </a:r>
            <a:r>
              <a:rPr kumimoji="0" lang="en-US" sz="1200" b="0" i="0" u="none" strike="noStrike" kern="1200" cap="none" spc="0" normalizeH="0" baseline="30000" noProof="0" dirty="0">
                <a:ln>
                  <a:noFill/>
                </a:ln>
                <a:solidFill>
                  <a:srgbClr val="1F1A62"/>
                </a:solidFill>
                <a:effectLst/>
                <a:uLnTx/>
                <a:uFillTx/>
                <a:latin typeface="Helvetica" panose="020B0403020202020204" pitchFamily="34" charset="0"/>
                <a:ea typeface="+mn-ea"/>
                <a:cs typeface="+mn-cs"/>
              </a:rPr>
              <a:t>th</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p>
        </p:txBody>
      </p:sp>
      <p:sp>
        <p:nvSpPr>
          <p:cNvPr id="58" name="TextBox 57">
            <a:extLst>
              <a:ext uri="{FF2B5EF4-FFF2-40B4-BE49-F238E27FC236}">
                <a16:creationId xmlns:a16="http://schemas.microsoft.com/office/drawing/2014/main" id="{399F61D8-1663-4F51-AE71-1F59727F886C}"/>
              </a:ext>
            </a:extLst>
          </p:cNvPr>
          <p:cNvSpPr txBox="1"/>
          <p:nvPr/>
        </p:nvSpPr>
        <p:spPr>
          <a:xfrm>
            <a:off x="446732" y="6245205"/>
            <a:ext cx="1168727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a:t>
            </a:r>
            <a:r>
              <a:rPr lang="en-US" sz="700" dirty="0">
                <a:solidFill>
                  <a:srgbClr val="1B1464"/>
                </a:solidFill>
                <a:latin typeface="Helvetica" panose="020B0604020202020204" pitchFamily="34" charset="0"/>
                <a:cs typeface="Helvetica" panose="020B0604020202020204" pitchFamily="34" charset="0"/>
              </a:rPr>
              <a:t>:</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VAB’s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rId4"/>
              </a:rPr>
              <a:t>#AloneTogether: Culture in the Time of COVID-19</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VAB custom analysis of Top 10 trending Twitter Topics each night (9:30p &amp; 11p) aggregated during the analysis time period (3/16/2020 – 4/2</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6</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/2020). Results include both ‘direct’ and ‘related’ topics. Other video platforms include Facebook Live, HBO, Netflix, Twitter and YouTube. NFL is excluded from the count of topics due to the mainstream nature of the sport and online conversations. </a:t>
            </a:r>
          </a:p>
        </p:txBody>
      </p:sp>
      <p:graphicFrame>
        <p:nvGraphicFramePr>
          <p:cNvPr id="66" name="Chart 65">
            <a:extLst>
              <a:ext uri="{FF2B5EF4-FFF2-40B4-BE49-F238E27FC236}">
                <a16:creationId xmlns:a16="http://schemas.microsoft.com/office/drawing/2014/main" id="{14E0FECE-EE38-444B-9C8D-F1D2B95A3711}"/>
              </a:ext>
            </a:extLst>
          </p:cNvPr>
          <p:cNvGraphicFramePr/>
          <p:nvPr>
            <p:extLst>
              <p:ext uri="{D42A27DB-BD31-4B8C-83A1-F6EECF244321}">
                <p14:modId xmlns:p14="http://schemas.microsoft.com/office/powerpoint/2010/main" val="70644549"/>
              </p:ext>
            </p:extLst>
          </p:nvPr>
        </p:nvGraphicFramePr>
        <p:xfrm>
          <a:off x="3636087" y="2295924"/>
          <a:ext cx="5060237" cy="382392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540A7983-7F27-4490-9DA3-D006CDC8B8AE}"/>
              </a:ext>
            </a:extLst>
          </p:cNvPr>
          <p:cNvSpPr txBox="1"/>
          <p:nvPr/>
        </p:nvSpPr>
        <p:spPr>
          <a:xfrm>
            <a:off x="9063026" y="3797103"/>
            <a:ext cx="1945285" cy="584775"/>
          </a:xfrm>
          <a:prstGeom prst="rect">
            <a:avLst/>
          </a:prstGeom>
          <a:solidFill>
            <a:srgbClr val="1B1464"/>
          </a:solidFill>
          <a:ln>
            <a:solidFill>
              <a:srgbClr val="1B1464"/>
            </a:solidFill>
          </a:ln>
        </p:spPr>
        <p:txBody>
          <a:bodyPr wrap="square" rtlCol="0">
            <a:spAutoFit/>
          </a:bodyPr>
          <a:lstStyle>
            <a:defPPr>
              <a:defRPr lang="en-US"/>
            </a:defPPr>
            <a:lvl1pPr>
              <a:defRPr sz="700">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white"/>
                </a:solidFill>
                <a:effectLst/>
                <a:uLnTx/>
                <a:uFillTx/>
                <a:latin typeface="Helvetica" panose="020B0604020202020204" pitchFamily="34" charset="0"/>
                <a:ea typeface="+mn-ea"/>
              </a:rPr>
              <a:t>86%</a:t>
            </a:r>
            <a:r>
              <a:rPr kumimoji="0" lang="en-US" sz="1600" b="0" i="0" u="none" strike="noStrike" kern="1200" cap="none" spc="0" normalizeH="0" baseline="0" noProof="0" dirty="0">
                <a:ln>
                  <a:noFill/>
                </a:ln>
                <a:solidFill>
                  <a:prstClr val="white"/>
                </a:solidFill>
                <a:effectLst/>
                <a:uLnTx/>
                <a:uFillTx/>
                <a:latin typeface="Helvetica" panose="020B0604020202020204" pitchFamily="34" charset="0"/>
                <a:ea typeface="+mn-ea"/>
              </a:rPr>
              <a:t> of total topics were video-based</a:t>
            </a:r>
          </a:p>
        </p:txBody>
      </p:sp>
    </p:spTree>
    <p:extLst>
      <p:ext uri="{BB962C8B-B14F-4D97-AF65-F5344CB8AC3E}">
        <p14:creationId xmlns:p14="http://schemas.microsoft.com/office/powerpoint/2010/main" val="388786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85EC772-AFB7-48EE-A9A4-29D964033CDF}"/>
              </a:ext>
            </a:extLst>
          </p:cNvPr>
          <p:cNvSpPr/>
          <p:nvPr/>
        </p:nvSpPr>
        <p:spPr>
          <a:xfrm>
            <a:off x="731625" y="2982320"/>
            <a:ext cx="10728751" cy="2184712"/>
          </a:xfrm>
          <a:prstGeom prst="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0" name="Rectangle 19">
            <a:extLst>
              <a:ext uri="{FF2B5EF4-FFF2-40B4-BE49-F238E27FC236}">
                <a16:creationId xmlns:a16="http://schemas.microsoft.com/office/drawing/2014/main" id="{FB16E2F1-4FD1-4B8A-BBAD-CA745BF0E93E}"/>
              </a:ext>
            </a:extLst>
          </p:cNvPr>
          <p:cNvSpPr/>
          <p:nvPr/>
        </p:nvSpPr>
        <p:spPr>
          <a:xfrm>
            <a:off x="810534" y="3078343"/>
            <a:ext cx="2760134" cy="300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2B99D075-AA2E-4E7D-9FA8-9C383CD8E141}"/>
              </a:ext>
            </a:extLst>
          </p:cNvPr>
          <p:cNvSpPr txBox="1"/>
          <p:nvPr/>
        </p:nvSpPr>
        <p:spPr>
          <a:xfrm>
            <a:off x="804896" y="3097721"/>
            <a:ext cx="2765772" cy="253916"/>
          </a:xfrm>
          <a:prstGeom prst="rect">
            <a:avLst/>
          </a:prstGeom>
          <a:noFill/>
        </p:spPr>
        <p:txBody>
          <a:bodyPr wrap="square" rtlCol="0">
            <a:spAutoFit/>
          </a:bodyPr>
          <a:lstStyle/>
          <a:p>
            <a:pPr>
              <a:defRPr/>
            </a:pPr>
            <a:r>
              <a:rPr lang="en-US" sz="1050" b="1" dirty="0">
                <a:solidFill>
                  <a:srgbClr val="1F1A62"/>
                </a:solidFill>
                <a:latin typeface="Helvetica" panose="020B0403020202020204" pitchFamily="34" charset="0"/>
              </a:rPr>
              <a:t>APPLYING TO TODAY’S ENVIRONMENT</a:t>
            </a:r>
          </a:p>
        </p:txBody>
      </p:sp>
      <p:sp>
        <p:nvSpPr>
          <p:cNvPr id="13" name="TextBox 12">
            <a:extLst>
              <a:ext uri="{FF2B5EF4-FFF2-40B4-BE49-F238E27FC236}">
                <a16:creationId xmlns:a16="http://schemas.microsoft.com/office/drawing/2014/main" id="{FE536636-E32F-4418-8DB9-6E8CFE613E27}"/>
              </a:ext>
            </a:extLst>
          </p:cNvPr>
          <p:cNvSpPr txBox="1"/>
          <p:nvPr/>
        </p:nvSpPr>
        <p:spPr>
          <a:xfrm>
            <a:off x="829644" y="3513039"/>
            <a:ext cx="10532713" cy="1477328"/>
          </a:xfrm>
          <a:prstGeom prst="rect">
            <a:avLst/>
          </a:prstGeom>
          <a:noFill/>
        </p:spPr>
        <p:txBody>
          <a:bodyPr wrap="square" rtlCol="0" anchor="t">
            <a:spAutoFit/>
          </a:bodyPr>
          <a:lstStyle/>
          <a:p>
            <a:pPr lvl="0"/>
            <a:r>
              <a:rPr lang="en-US" b="1" dirty="0">
                <a:solidFill>
                  <a:schemeClr val="bg1"/>
                </a:solidFill>
                <a:latin typeface="Helvetica"/>
                <a:cs typeface="Helvetica"/>
              </a:rPr>
              <a:t>With many companies cutting budgets and every marketing dollar scrutinized, brand leaders need to fiercely protect their investment by making sure campaigns run in 100% viewable, fraud-free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lumMod val="95000"/>
                </a:prstClr>
              </a:solidFill>
              <a:effectLst/>
              <a:uLnTx/>
              <a:uFillTx/>
              <a:latin typeface="Helvetica"/>
              <a:ea typeface="+mn-ea"/>
              <a:cs typeface="Helvetica"/>
            </a:endParaRPr>
          </a:p>
          <a:p>
            <a:pPr lvl="0"/>
            <a:r>
              <a:rPr lang="en-US" b="1" dirty="0">
                <a:solidFill>
                  <a:srgbClr val="1F1A62"/>
                </a:solidFill>
                <a:latin typeface="Helvetica"/>
                <a:cs typeface="Helvetica"/>
              </a:rPr>
              <a:t>Drive more ROI by ensuring your messaging is seen by your audience, as designed.</a:t>
            </a:r>
          </a:p>
        </p:txBody>
      </p:sp>
      <p:grpSp>
        <p:nvGrpSpPr>
          <p:cNvPr id="2" name="Group 1">
            <a:extLst>
              <a:ext uri="{FF2B5EF4-FFF2-40B4-BE49-F238E27FC236}">
                <a16:creationId xmlns:a16="http://schemas.microsoft.com/office/drawing/2014/main" id="{A19CBBE6-EAF0-4B7F-B1F0-68D920E39D67}"/>
              </a:ext>
            </a:extLst>
          </p:cNvPr>
          <p:cNvGrpSpPr/>
          <p:nvPr/>
        </p:nvGrpSpPr>
        <p:grpSpPr>
          <a:xfrm>
            <a:off x="755899" y="1360305"/>
            <a:ext cx="10680203" cy="949296"/>
            <a:chOff x="586527" y="1360305"/>
            <a:chExt cx="10680203" cy="949296"/>
          </a:xfrm>
        </p:grpSpPr>
        <p:sp>
          <p:nvSpPr>
            <p:cNvPr id="14" name="Rectangle 13">
              <a:extLst>
                <a:ext uri="{FF2B5EF4-FFF2-40B4-BE49-F238E27FC236}">
                  <a16:creationId xmlns:a16="http://schemas.microsoft.com/office/drawing/2014/main" id="{C562DD7C-2101-4C7B-A0BC-66BD0E0AB07C}"/>
                </a:ext>
              </a:extLst>
            </p:cNvPr>
            <p:cNvSpPr/>
            <p:nvPr/>
          </p:nvSpPr>
          <p:spPr>
            <a:xfrm>
              <a:off x="586527" y="1360305"/>
              <a:ext cx="10680203" cy="949296"/>
            </a:xfrm>
            <a:prstGeom prst="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26179A-7A09-45B7-9E81-DE438248DC17}"/>
                </a:ext>
              </a:extLst>
            </p:cNvPr>
            <p:cNvSpPr/>
            <p:nvPr/>
          </p:nvSpPr>
          <p:spPr>
            <a:xfrm>
              <a:off x="628724" y="1433050"/>
              <a:ext cx="1225992"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FE2D5690-A6DF-4A31-A3B7-DA4C1414AC4B}"/>
                </a:ext>
              </a:extLst>
            </p:cNvPr>
            <p:cNvSpPr txBox="1"/>
            <p:nvPr/>
          </p:nvSpPr>
          <p:spPr>
            <a:xfrm>
              <a:off x="586527" y="1443818"/>
              <a:ext cx="13758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3</a:t>
              </a:r>
            </a:p>
          </p:txBody>
        </p:sp>
        <p:sp>
          <p:nvSpPr>
            <p:cNvPr id="19" name="TextBox 18">
              <a:extLst>
                <a:ext uri="{FF2B5EF4-FFF2-40B4-BE49-F238E27FC236}">
                  <a16:creationId xmlns:a16="http://schemas.microsoft.com/office/drawing/2014/main" id="{DEB5BED0-160D-4CC3-AC44-A957FEB4222D}"/>
                </a:ext>
              </a:extLst>
            </p:cNvPr>
            <p:cNvSpPr txBox="1"/>
            <p:nvPr/>
          </p:nvSpPr>
          <p:spPr>
            <a:xfrm>
              <a:off x="586527" y="1803622"/>
              <a:ext cx="10597288" cy="369332"/>
            </a:xfrm>
            <a:prstGeom prst="rect">
              <a:avLst/>
            </a:prstGeom>
            <a:noFill/>
          </p:spPr>
          <p:txBody>
            <a:bodyPr wrap="square" rtlCol="0">
              <a:spAutoFit/>
            </a:bodyPr>
            <a:lstStyle/>
            <a:p>
              <a:pPr lvl="0"/>
              <a:r>
                <a:rPr lang="en-US" b="1" dirty="0">
                  <a:solidFill>
                    <a:schemeClr val="bg1"/>
                  </a:solidFill>
                  <a:latin typeface="Helvetica" panose="020B0403020202020204" pitchFamily="34" charset="0"/>
                </a:rPr>
                <a:t>Protect Your Brand by Investing in Only Premium, Viewable Content</a:t>
              </a:r>
            </a:p>
          </p:txBody>
        </p:sp>
      </p:grpSp>
      <p:pic>
        <p:nvPicPr>
          <p:cNvPr id="39" name="Picture 38">
            <a:extLst>
              <a:ext uri="{FF2B5EF4-FFF2-40B4-BE49-F238E27FC236}">
                <a16:creationId xmlns:a16="http://schemas.microsoft.com/office/drawing/2014/main" id="{375745E5-D526-4EF5-AF3E-0401CE933B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0" name="Slide Number Placeholder 5">
            <a:extLst>
              <a:ext uri="{FF2B5EF4-FFF2-40B4-BE49-F238E27FC236}">
                <a16:creationId xmlns:a16="http://schemas.microsoft.com/office/drawing/2014/main" id="{8AFDC644-C423-4853-A164-B9B12F34B09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37BC066A-17F8-42F9-89A3-65937AF2856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Rectangle 14">
            <a:extLst>
              <a:ext uri="{FF2B5EF4-FFF2-40B4-BE49-F238E27FC236}">
                <a16:creationId xmlns:a16="http://schemas.microsoft.com/office/drawing/2014/main" id="{E9FF5B18-8AA9-45FC-A0A9-02B4DF2F4452}"/>
              </a:ext>
            </a:extLst>
          </p:cNvPr>
          <p:cNvSpPr/>
          <p:nvPr/>
        </p:nvSpPr>
        <p:spPr>
          <a:xfrm>
            <a:off x="413301" y="357425"/>
            <a:ext cx="6392851"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Awareness: Principle No. </a:t>
            </a:r>
            <a:r>
              <a:rPr lang="en-US" sz="3300" b="1" dirty="0">
                <a:solidFill>
                  <a:srgbClr val="1F1A62"/>
                </a:solidFill>
                <a:latin typeface="Helvetica" pitchFamily="2" charset="0"/>
              </a:rPr>
              <a:t>3</a:t>
            </a:r>
            <a:endPar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61206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mountain&#10;&#10;Description automatically generated">
            <a:extLst>
              <a:ext uri="{FF2B5EF4-FFF2-40B4-BE49-F238E27FC236}">
                <a16:creationId xmlns:a16="http://schemas.microsoft.com/office/drawing/2014/main" id="{E70F861C-9704-4DED-BC8A-D4A897C5CB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929113"/>
            <a:ext cx="4747374" cy="3971707"/>
          </a:xfrm>
          <a:prstGeom prst="rect">
            <a:avLst/>
          </a:prstGeom>
        </p:spPr>
      </p:pic>
      <p:pic>
        <p:nvPicPr>
          <p:cNvPr id="6" name="Picture 5">
            <a:extLst>
              <a:ext uri="{FF2B5EF4-FFF2-40B4-BE49-F238E27FC236}">
                <a16:creationId xmlns:a16="http://schemas.microsoft.com/office/drawing/2014/main" id="{77EDD969-EE48-4406-BC46-8A81836049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AB740368-67C3-4D58-A011-809E44871DF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A3751AA0-EB69-4B17-8524-BF957318F72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39CBF3EC-43A8-4829-A667-ABE0B224A522}"/>
              </a:ext>
            </a:extLst>
          </p:cNvPr>
          <p:cNvSpPr/>
          <p:nvPr/>
        </p:nvSpPr>
        <p:spPr>
          <a:xfrm>
            <a:off x="4746818" y="1927659"/>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EEC1120-FA12-4BED-88CB-34D58B8A184A}"/>
              </a:ext>
            </a:extLst>
          </p:cNvPr>
          <p:cNvSpPr/>
          <p:nvPr/>
        </p:nvSpPr>
        <p:spPr>
          <a:xfrm>
            <a:off x="5422870" y="3031797"/>
            <a:ext cx="1454727" cy="858753"/>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Helvetica" panose="020B0403020202020204" pitchFamily="34" charset="0"/>
              </a:rPr>
              <a:t>49%</a:t>
            </a:r>
          </a:p>
        </p:txBody>
      </p:sp>
      <p:sp>
        <p:nvSpPr>
          <p:cNvPr id="15" name="TextBox 14">
            <a:extLst>
              <a:ext uri="{FF2B5EF4-FFF2-40B4-BE49-F238E27FC236}">
                <a16:creationId xmlns:a16="http://schemas.microsoft.com/office/drawing/2014/main" id="{6B6ABED9-5CAD-4101-A6E2-3F9F19B99EEF}"/>
              </a:ext>
            </a:extLst>
          </p:cNvPr>
          <p:cNvSpPr txBox="1"/>
          <p:nvPr/>
        </p:nvSpPr>
        <p:spPr>
          <a:xfrm>
            <a:off x="6910081" y="3138008"/>
            <a:ext cx="3803910" cy="646331"/>
          </a:xfrm>
          <a:prstGeom prst="rect">
            <a:avLst/>
          </a:prstGeom>
          <a:noFill/>
        </p:spPr>
        <p:txBody>
          <a:bodyPr wrap="square" rtlCol="0">
            <a:spAutoFit/>
          </a:bodyPr>
          <a:lstStyle/>
          <a:p>
            <a:r>
              <a:rPr lang="en-US" b="1" dirty="0">
                <a:solidFill>
                  <a:srgbClr val="1F1A62"/>
                </a:solidFill>
                <a:latin typeface="Helvetica" panose="020B0403020202020204" pitchFamily="34" charset="0"/>
              </a:rPr>
              <a:t>of online ad spend never arrives in front of the intended audience</a:t>
            </a:r>
          </a:p>
        </p:txBody>
      </p:sp>
      <p:sp>
        <p:nvSpPr>
          <p:cNvPr id="16" name="Rectangle 15">
            <a:extLst>
              <a:ext uri="{FF2B5EF4-FFF2-40B4-BE49-F238E27FC236}">
                <a16:creationId xmlns:a16="http://schemas.microsoft.com/office/drawing/2014/main" id="{FEBF1DC8-279D-4B38-B8D3-C665F63D1082}"/>
              </a:ext>
            </a:extLst>
          </p:cNvPr>
          <p:cNvSpPr/>
          <p:nvPr/>
        </p:nvSpPr>
        <p:spPr>
          <a:xfrm>
            <a:off x="5422871" y="4361825"/>
            <a:ext cx="1454727" cy="858753"/>
          </a:xfrm>
          <a:prstGeom prst="rect">
            <a:avLst/>
          </a:prstGeom>
          <a:solidFill>
            <a:srgbClr val="ED3C8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Helvetica" panose="020B0403020202020204" pitchFamily="34" charset="0"/>
              </a:rPr>
              <a:t>15%</a:t>
            </a:r>
          </a:p>
        </p:txBody>
      </p:sp>
      <p:sp>
        <p:nvSpPr>
          <p:cNvPr id="17" name="TextBox 16">
            <a:extLst>
              <a:ext uri="{FF2B5EF4-FFF2-40B4-BE49-F238E27FC236}">
                <a16:creationId xmlns:a16="http://schemas.microsoft.com/office/drawing/2014/main" id="{5A8C8ED5-C225-4135-8BF9-038028AB2AEE}"/>
              </a:ext>
            </a:extLst>
          </p:cNvPr>
          <p:cNvSpPr txBox="1"/>
          <p:nvPr/>
        </p:nvSpPr>
        <p:spPr>
          <a:xfrm>
            <a:off x="6907945" y="4468432"/>
            <a:ext cx="4875560" cy="646331"/>
          </a:xfrm>
          <a:prstGeom prst="rect">
            <a:avLst/>
          </a:prstGeom>
          <a:noFill/>
        </p:spPr>
        <p:txBody>
          <a:bodyPr wrap="square" rtlCol="0">
            <a:spAutoFit/>
          </a:bodyPr>
          <a:lstStyle/>
          <a:p>
            <a:r>
              <a:rPr lang="en-US" b="1" dirty="0">
                <a:solidFill>
                  <a:srgbClr val="1F1A62"/>
                </a:solidFill>
                <a:latin typeface="Helvetica" panose="020B0403020202020204" pitchFamily="34" charset="0"/>
              </a:rPr>
              <a:t>of online ad spend, representing ~1/3 of supply chain costs, could not be attributed</a:t>
            </a:r>
          </a:p>
        </p:txBody>
      </p:sp>
      <p:sp>
        <p:nvSpPr>
          <p:cNvPr id="18" name="TextBox 17">
            <a:extLst>
              <a:ext uri="{FF2B5EF4-FFF2-40B4-BE49-F238E27FC236}">
                <a16:creationId xmlns:a16="http://schemas.microsoft.com/office/drawing/2014/main" id="{C64572C0-C01A-4CDB-94DA-17817F46367C}"/>
              </a:ext>
            </a:extLst>
          </p:cNvPr>
          <p:cNvSpPr txBox="1"/>
          <p:nvPr/>
        </p:nvSpPr>
        <p:spPr>
          <a:xfrm>
            <a:off x="5393519" y="2334293"/>
            <a:ext cx="4367415" cy="400110"/>
          </a:xfrm>
          <a:prstGeom prst="rect">
            <a:avLst/>
          </a:prstGeom>
          <a:noFill/>
        </p:spPr>
        <p:txBody>
          <a:bodyPr wrap="square" rtlCol="0">
            <a:spAutoFit/>
          </a:bodyPr>
          <a:lstStyle/>
          <a:p>
            <a:r>
              <a:rPr lang="en-US" sz="2000" b="1" u="sng" dirty="0">
                <a:solidFill>
                  <a:srgbClr val="1F1A62"/>
                </a:solidFill>
                <a:latin typeface="Helvetica" panose="020B0403020202020204" pitchFamily="34" charset="0"/>
              </a:rPr>
              <a:t>According to a recent report:</a:t>
            </a:r>
          </a:p>
        </p:txBody>
      </p:sp>
      <p:sp>
        <p:nvSpPr>
          <p:cNvPr id="20" name="Rectangle 19">
            <a:extLst>
              <a:ext uri="{FF2B5EF4-FFF2-40B4-BE49-F238E27FC236}">
                <a16:creationId xmlns:a16="http://schemas.microsoft.com/office/drawing/2014/main" id="{1C619C6F-1E00-45F1-9F66-7EEC0EFF197C}"/>
              </a:ext>
            </a:extLst>
          </p:cNvPr>
          <p:cNvSpPr/>
          <p:nvPr/>
        </p:nvSpPr>
        <p:spPr>
          <a:xfrm>
            <a:off x="143207" y="273630"/>
            <a:ext cx="1213897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At a time when budgets are being even more heavily scrutinized, it is crucial to make sure your campaign </a:t>
            </a:r>
            <a:r>
              <a:rPr lang="en-US" sz="2400" b="1" dirty="0">
                <a:solidFill>
                  <a:srgbClr val="1F1A62"/>
                </a:solidFill>
                <a:latin typeface="Helvetica" panose="020B0604020202020204" pitchFamily="2" charset="0"/>
                <a:ea typeface="Open Sans" panose="020B0606030504020204" pitchFamily="34" charset="0"/>
                <a:cs typeface="Open Sans" panose="020B0606030504020204" pitchFamily="34" charset="0"/>
              </a:rPr>
              <a:t>reaches the right audience in a brand-safe environment</a:t>
            </a:r>
            <a:endParaRPr kumimoji="0" lang="en-US" sz="2400" b="1" i="0" u="none" strike="noStrike" kern="1200" cap="none" spc="0" normalizeH="0" baseline="0" noProof="0" dirty="0">
              <a:ln>
                <a:noFill/>
              </a:ln>
              <a:solidFill>
                <a:srgbClr val="ED3C8D"/>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24" name="Triangle 12">
            <a:extLst>
              <a:ext uri="{FF2B5EF4-FFF2-40B4-BE49-F238E27FC236}">
                <a16:creationId xmlns:a16="http://schemas.microsoft.com/office/drawing/2014/main" id="{4532F7AC-E19D-49A6-9742-CA803DD8CBB0}"/>
              </a:ext>
            </a:extLst>
          </p:cNvPr>
          <p:cNvSpPr/>
          <p:nvPr/>
        </p:nvSpPr>
        <p:spPr>
          <a:xfrm rot="5400000">
            <a:off x="522964" y="1287250"/>
            <a:ext cx="165528" cy="133939"/>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04E0577D-75C2-4CDA-8FAF-8EDF0B3B880D}"/>
              </a:ext>
            </a:extLst>
          </p:cNvPr>
          <p:cNvSpPr txBox="1"/>
          <p:nvPr/>
        </p:nvSpPr>
        <p:spPr>
          <a:xfrm>
            <a:off x="745340" y="1184133"/>
            <a:ext cx="111672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1F1A62"/>
                </a:solidFill>
                <a:latin typeface="Helvetica Light" panose="020B0403020202020204" pitchFamily="34" charset="0"/>
              </a:rPr>
              <a:t>The right environment isn’t just about brand safety either – depending on where you allocate your ad dollars, the intended audience might never even receive a brand’s messaging</a:t>
            </a:r>
            <a:endParaRPr kumimoji="0" lang="en-US" sz="16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endParaRPr>
          </a:p>
        </p:txBody>
      </p:sp>
      <p:sp>
        <p:nvSpPr>
          <p:cNvPr id="13" name="Rectangle 12">
            <a:extLst>
              <a:ext uri="{FF2B5EF4-FFF2-40B4-BE49-F238E27FC236}">
                <a16:creationId xmlns:a16="http://schemas.microsoft.com/office/drawing/2014/main" id="{CD30F366-9741-485E-B311-6C283238782A}"/>
              </a:ext>
            </a:extLst>
          </p:cNvPr>
          <p:cNvSpPr/>
          <p:nvPr/>
        </p:nvSpPr>
        <p:spPr>
          <a:xfrm>
            <a:off x="526244" y="6236112"/>
            <a:ext cx="11488278" cy="307777"/>
          </a:xfrm>
          <a:prstGeom prst="rect">
            <a:avLst/>
          </a:prstGeom>
          <a:noFill/>
        </p:spPr>
        <p:txBody>
          <a:bodyPr wrap="square" rtlCol="0">
            <a:spAutoFit/>
          </a:bodyPr>
          <a:lstStyle/>
          <a:p>
            <a:r>
              <a:rPr lang="en-US" sz="700" dirty="0">
                <a:solidFill>
                  <a:srgbClr val="1F1A62"/>
                </a:solidFill>
                <a:latin typeface="Helvetica" panose="020B0604020202020204" pitchFamily="34" charset="0"/>
              </a:rPr>
              <a:t>Source: ISBA and PwC via </a:t>
            </a:r>
            <a:r>
              <a:rPr lang="en-US" sz="700" dirty="0" err="1">
                <a:solidFill>
                  <a:srgbClr val="1F1A62"/>
                </a:solidFill>
                <a:latin typeface="Helvetica" panose="020B0604020202020204" pitchFamily="34" charset="0"/>
              </a:rPr>
              <a:t>MediaVillage</a:t>
            </a:r>
            <a:r>
              <a:rPr lang="en-US" sz="700" dirty="0">
                <a:solidFill>
                  <a:srgbClr val="1F1A62"/>
                </a:solidFill>
                <a:latin typeface="Helvetica" panose="020B0604020202020204" pitchFamily="34" charset="0"/>
              </a:rPr>
              <a:t>, 5/8/20. Based on survey data from 15 advertisers, 12 agencies, five DSPs, six SSPs and 12 publishers, representing approximately £0.1bn of UK programmatic ad spend and nearly two-thirds of AOP (premium publisher) digital ad revenues. Data collection ran from 1/1/2020 – 3/20/2020; </a:t>
            </a:r>
          </a:p>
        </p:txBody>
      </p:sp>
    </p:spTree>
    <p:extLst>
      <p:ext uri="{BB962C8B-B14F-4D97-AF65-F5344CB8AC3E}">
        <p14:creationId xmlns:p14="http://schemas.microsoft.com/office/powerpoint/2010/main" val="271587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erson sitting at a table in front of a window&#10;&#10;Description automatically generated">
            <a:extLst>
              <a:ext uri="{FF2B5EF4-FFF2-40B4-BE49-F238E27FC236}">
                <a16:creationId xmlns:a16="http://schemas.microsoft.com/office/drawing/2014/main" id="{33CA5D7E-8520-42A4-8AA5-4F43B1A3174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57" y="0"/>
            <a:ext cx="5561362" cy="6858000"/>
          </a:xfrm>
          <a:prstGeom prst="rect">
            <a:avLst/>
          </a:prstGeom>
        </p:spPr>
      </p:pic>
      <p:pic>
        <p:nvPicPr>
          <p:cNvPr id="38" name="Picture 37">
            <a:extLst>
              <a:ext uri="{FF2B5EF4-FFF2-40B4-BE49-F238E27FC236}">
                <a16:creationId xmlns:a16="http://schemas.microsoft.com/office/drawing/2014/main" id="{DDA8CD31-08F5-4C27-A721-28E9BCF2C4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9" name="Slide Number Placeholder 5">
            <a:extLst>
              <a:ext uri="{FF2B5EF4-FFF2-40B4-BE49-F238E27FC236}">
                <a16:creationId xmlns:a16="http://schemas.microsoft.com/office/drawing/2014/main" id="{025E6621-F79C-498C-8DDA-4222C99BA4F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785DC7CE-85D4-4C52-8D65-545DC2BBC1E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 name="Rectangle 3">
            <a:extLst>
              <a:ext uri="{FF2B5EF4-FFF2-40B4-BE49-F238E27FC236}">
                <a16:creationId xmlns:a16="http://schemas.microsoft.com/office/drawing/2014/main" id="{3ED54650-E124-0942-8B03-A438165B55A6}"/>
              </a:ext>
            </a:extLst>
          </p:cNvPr>
          <p:cNvSpPr/>
          <p:nvPr/>
        </p:nvSpPr>
        <p:spPr>
          <a:xfrm>
            <a:off x="6430476" y="313364"/>
            <a:ext cx="4944483" cy="1154162"/>
          </a:xfrm>
          <a:prstGeom prst="rect">
            <a:avLst/>
          </a:prstGeom>
          <a:noFill/>
          <a:ln>
            <a:solidFill>
              <a:srgbClr val="00C0F3"/>
            </a:solidFill>
          </a:ln>
        </p:spPr>
        <p:txBody>
          <a:bodyPr wrap="square">
            <a:spAutoFit/>
          </a:bodyPr>
          <a:lstStyle/>
          <a:p>
            <a:pPr lvl="0" algn="ctr"/>
            <a:r>
              <a:rPr lang="en-US" sz="3300" b="1" dirty="0">
                <a:solidFill>
                  <a:srgbClr val="1F1A62"/>
                </a:solidFill>
                <a:latin typeface="Helvetica" pitchFamily="2" charset="0"/>
              </a:rPr>
              <a:t>Consideration</a:t>
            </a:r>
          </a:p>
          <a:p>
            <a:pPr lvl="0" algn="ctr">
              <a:defRPr/>
            </a:pPr>
            <a:r>
              <a:rPr lang="en-US" sz="1200" b="1" dirty="0">
                <a:solidFill>
                  <a:srgbClr val="1F1A62"/>
                </a:solidFill>
                <a:latin typeface="Helvetica" pitchFamily="2" charset="0"/>
              </a:rPr>
              <a:t>Consumers evaluate choices, drawing largely on their perceptions of brands and their emotional connection to them as well as rational messages and information to help inform choice</a:t>
            </a:r>
          </a:p>
        </p:txBody>
      </p:sp>
      <p:sp>
        <p:nvSpPr>
          <p:cNvPr id="3" name="Rectangle 2">
            <a:extLst>
              <a:ext uri="{FF2B5EF4-FFF2-40B4-BE49-F238E27FC236}">
                <a16:creationId xmlns:a16="http://schemas.microsoft.com/office/drawing/2014/main" id="{DCB71D25-C682-4853-A113-7BED430B26EA}"/>
              </a:ext>
            </a:extLst>
          </p:cNvPr>
          <p:cNvSpPr/>
          <p:nvPr/>
        </p:nvSpPr>
        <p:spPr>
          <a:xfrm>
            <a:off x="6430475" y="1637011"/>
            <a:ext cx="4944484" cy="984037"/>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4618B10-1961-49B9-B00D-4B9377ED899D}"/>
              </a:ext>
            </a:extLst>
          </p:cNvPr>
          <p:cNvSpPr/>
          <p:nvPr/>
        </p:nvSpPr>
        <p:spPr>
          <a:xfrm>
            <a:off x="6548694" y="1824050"/>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E5C2F94D-EC8A-4952-A490-709BEA6EFC9A}"/>
              </a:ext>
            </a:extLst>
          </p:cNvPr>
          <p:cNvSpPr txBox="1"/>
          <p:nvPr/>
        </p:nvSpPr>
        <p:spPr>
          <a:xfrm>
            <a:off x="6548694" y="1828445"/>
            <a:ext cx="1664836" cy="261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4</a:t>
            </a:r>
          </a:p>
        </p:txBody>
      </p:sp>
      <p:sp>
        <p:nvSpPr>
          <p:cNvPr id="21" name="TextBox 20">
            <a:extLst>
              <a:ext uri="{FF2B5EF4-FFF2-40B4-BE49-F238E27FC236}">
                <a16:creationId xmlns:a16="http://schemas.microsoft.com/office/drawing/2014/main" id="{C2E5A94C-7F08-4B0F-B9F4-555FBB9BCAF3}"/>
              </a:ext>
            </a:extLst>
          </p:cNvPr>
          <p:cNvSpPr txBox="1"/>
          <p:nvPr/>
        </p:nvSpPr>
        <p:spPr>
          <a:xfrm>
            <a:off x="6550037" y="2105849"/>
            <a:ext cx="4721415" cy="276999"/>
          </a:xfrm>
          <a:prstGeom prst="rect">
            <a:avLst/>
          </a:prstGeom>
          <a:noFill/>
        </p:spPr>
        <p:txBody>
          <a:bodyPr wrap="square" rtlCol="0">
            <a:spAutoFit/>
          </a:bodyPr>
          <a:lstStyle/>
          <a:p>
            <a:pPr lvl="0"/>
            <a:r>
              <a:rPr lang="en-US" sz="1200" b="1" dirty="0">
                <a:solidFill>
                  <a:schemeClr val="bg1"/>
                </a:solidFill>
                <a:latin typeface="Helvetica" panose="020B0403020202020204" pitchFamily="34" charset="0"/>
              </a:rPr>
              <a:t>Brand Building Leads to Increased Long-Term Profitability</a:t>
            </a:r>
          </a:p>
        </p:txBody>
      </p:sp>
      <p:sp>
        <p:nvSpPr>
          <p:cNvPr id="27" name="Rectangle 26">
            <a:extLst>
              <a:ext uri="{FF2B5EF4-FFF2-40B4-BE49-F238E27FC236}">
                <a16:creationId xmlns:a16="http://schemas.microsoft.com/office/drawing/2014/main" id="{D2156892-7D55-45E1-801A-852B99536F49}"/>
              </a:ext>
            </a:extLst>
          </p:cNvPr>
          <p:cNvSpPr/>
          <p:nvPr/>
        </p:nvSpPr>
        <p:spPr>
          <a:xfrm>
            <a:off x="6430475" y="2790533"/>
            <a:ext cx="4944484" cy="1203222"/>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5B170AD-BECF-4B5F-8073-804D8A248FEB}"/>
              </a:ext>
            </a:extLst>
          </p:cNvPr>
          <p:cNvSpPr/>
          <p:nvPr/>
        </p:nvSpPr>
        <p:spPr>
          <a:xfrm>
            <a:off x="6540667" y="2903497"/>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32F833BA-44EA-43E4-ADCB-BA999DAA1390}"/>
              </a:ext>
            </a:extLst>
          </p:cNvPr>
          <p:cNvSpPr txBox="1"/>
          <p:nvPr/>
        </p:nvSpPr>
        <p:spPr>
          <a:xfrm>
            <a:off x="6540667" y="2917040"/>
            <a:ext cx="1664836" cy="261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5</a:t>
            </a:r>
          </a:p>
        </p:txBody>
      </p:sp>
      <p:sp>
        <p:nvSpPr>
          <p:cNvPr id="30" name="TextBox 29">
            <a:extLst>
              <a:ext uri="{FF2B5EF4-FFF2-40B4-BE49-F238E27FC236}">
                <a16:creationId xmlns:a16="http://schemas.microsoft.com/office/drawing/2014/main" id="{5FF3E700-7761-4E41-84D1-E88868E55E03}"/>
              </a:ext>
            </a:extLst>
          </p:cNvPr>
          <p:cNvSpPr txBox="1"/>
          <p:nvPr/>
        </p:nvSpPr>
        <p:spPr>
          <a:xfrm>
            <a:off x="6542010" y="3232022"/>
            <a:ext cx="4721414" cy="646331"/>
          </a:xfrm>
          <a:prstGeom prst="rect">
            <a:avLst/>
          </a:prstGeom>
          <a:noFill/>
        </p:spPr>
        <p:txBody>
          <a:bodyPr wrap="square" rtlCol="0">
            <a:spAutoFit/>
          </a:bodyPr>
          <a:lstStyle/>
          <a:p>
            <a:pPr lvl="0"/>
            <a:r>
              <a:rPr lang="en-US" sz="1200" b="1" dirty="0">
                <a:solidFill>
                  <a:schemeClr val="bg1"/>
                </a:solidFill>
                <a:latin typeface="Helvetica" panose="020B0403020202020204" pitchFamily="34" charset="0"/>
              </a:rPr>
              <a:t>In an Information-Heavy, Opinion-Saturated Environment, Brand Building Is Essential to Support Brand Perception and Foster the Loyalty That Protects Pricing and Profits</a:t>
            </a:r>
          </a:p>
        </p:txBody>
      </p:sp>
      <p:sp>
        <p:nvSpPr>
          <p:cNvPr id="28" name="Rectangle 27">
            <a:extLst>
              <a:ext uri="{FF2B5EF4-FFF2-40B4-BE49-F238E27FC236}">
                <a16:creationId xmlns:a16="http://schemas.microsoft.com/office/drawing/2014/main" id="{1A0D5550-7A3D-41FC-B7B2-A2F3B39441ED}"/>
              </a:ext>
            </a:extLst>
          </p:cNvPr>
          <p:cNvSpPr/>
          <p:nvPr/>
        </p:nvSpPr>
        <p:spPr>
          <a:xfrm>
            <a:off x="6430475" y="4163240"/>
            <a:ext cx="4944484" cy="984037"/>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87EAD771-1705-409E-8CEB-EA9A718A0FA0}"/>
              </a:ext>
            </a:extLst>
          </p:cNvPr>
          <p:cNvSpPr txBox="1"/>
          <p:nvPr/>
        </p:nvSpPr>
        <p:spPr>
          <a:xfrm>
            <a:off x="6550037" y="4599471"/>
            <a:ext cx="4062552" cy="461665"/>
          </a:xfrm>
          <a:prstGeom prst="rect">
            <a:avLst/>
          </a:prstGeom>
          <a:noFill/>
        </p:spPr>
        <p:txBody>
          <a:bodyPr wrap="square" rtlCol="0">
            <a:spAutoFit/>
          </a:bodyPr>
          <a:lstStyle/>
          <a:p>
            <a:pPr lvl="0"/>
            <a:r>
              <a:rPr lang="en-US" sz="1200" b="1" dirty="0">
                <a:solidFill>
                  <a:schemeClr val="bg1"/>
                </a:solidFill>
                <a:latin typeface="Helvetica" panose="020B0403020202020204" pitchFamily="34" charset="0"/>
              </a:rPr>
              <a:t>Brand Building Media, Such As Premium Video, Fosters a Deep Emotional Connection</a:t>
            </a:r>
          </a:p>
        </p:txBody>
      </p:sp>
      <p:sp>
        <p:nvSpPr>
          <p:cNvPr id="33" name="Rectangle 32">
            <a:extLst>
              <a:ext uri="{FF2B5EF4-FFF2-40B4-BE49-F238E27FC236}">
                <a16:creationId xmlns:a16="http://schemas.microsoft.com/office/drawing/2014/main" id="{60ACE44A-9678-4B5D-AABD-54ED86B26A0C}"/>
              </a:ext>
            </a:extLst>
          </p:cNvPr>
          <p:cNvSpPr/>
          <p:nvPr/>
        </p:nvSpPr>
        <p:spPr>
          <a:xfrm>
            <a:off x="6548694" y="4268967"/>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4" name="TextBox 33">
            <a:extLst>
              <a:ext uri="{FF2B5EF4-FFF2-40B4-BE49-F238E27FC236}">
                <a16:creationId xmlns:a16="http://schemas.microsoft.com/office/drawing/2014/main" id="{98E31612-7128-4274-AB7E-6E601976F087}"/>
              </a:ext>
            </a:extLst>
          </p:cNvPr>
          <p:cNvSpPr txBox="1"/>
          <p:nvPr/>
        </p:nvSpPr>
        <p:spPr>
          <a:xfrm>
            <a:off x="6548694" y="4261882"/>
            <a:ext cx="1664836" cy="261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6</a:t>
            </a:r>
          </a:p>
        </p:txBody>
      </p:sp>
      <p:sp>
        <p:nvSpPr>
          <p:cNvPr id="25" name="Rectangle 24">
            <a:extLst>
              <a:ext uri="{FF2B5EF4-FFF2-40B4-BE49-F238E27FC236}">
                <a16:creationId xmlns:a16="http://schemas.microsoft.com/office/drawing/2014/main" id="{72F11CE5-577C-48A0-B0B8-9ADA6C77D6C3}"/>
              </a:ext>
            </a:extLst>
          </p:cNvPr>
          <p:cNvSpPr/>
          <p:nvPr/>
        </p:nvSpPr>
        <p:spPr>
          <a:xfrm>
            <a:off x="6430475" y="5316760"/>
            <a:ext cx="4944484" cy="984037"/>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59603251-21EB-4A99-9FBD-199FFFC20B5C}"/>
              </a:ext>
            </a:extLst>
          </p:cNvPr>
          <p:cNvSpPr txBox="1"/>
          <p:nvPr/>
        </p:nvSpPr>
        <p:spPr>
          <a:xfrm>
            <a:off x="6550036" y="5834271"/>
            <a:ext cx="4713387" cy="276999"/>
          </a:xfrm>
          <a:prstGeom prst="rect">
            <a:avLst/>
          </a:prstGeom>
          <a:noFill/>
        </p:spPr>
        <p:txBody>
          <a:bodyPr wrap="square" rtlCol="0">
            <a:spAutoFit/>
          </a:bodyPr>
          <a:lstStyle/>
          <a:p>
            <a:pPr lvl="0"/>
            <a:r>
              <a:rPr lang="en-US" sz="1200" b="1" dirty="0">
                <a:solidFill>
                  <a:schemeClr val="bg1"/>
                </a:solidFill>
                <a:latin typeface="Helvetica" panose="020B0403020202020204" pitchFamily="34" charset="0"/>
              </a:rPr>
              <a:t>Content Environment Matters Everywhere</a:t>
            </a:r>
          </a:p>
        </p:txBody>
      </p:sp>
      <p:sp>
        <p:nvSpPr>
          <p:cNvPr id="32" name="Rectangle 31">
            <a:extLst>
              <a:ext uri="{FF2B5EF4-FFF2-40B4-BE49-F238E27FC236}">
                <a16:creationId xmlns:a16="http://schemas.microsoft.com/office/drawing/2014/main" id="{36166A79-B3C4-4CB0-936F-CA943DB02B41}"/>
              </a:ext>
            </a:extLst>
          </p:cNvPr>
          <p:cNvSpPr/>
          <p:nvPr/>
        </p:nvSpPr>
        <p:spPr>
          <a:xfrm>
            <a:off x="6548694" y="5503767"/>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F4BA4D12-C997-412A-A841-76A28020C4E7}"/>
              </a:ext>
            </a:extLst>
          </p:cNvPr>
          <p:cNvSpPr txBox="1"/>
          <p:nvPr/>
        </p:nvSpPr>
        <p:spPr>
          <a:xfrm>
            <a:off x="6548694" y="5496682"/>
            <a:ext cx="1664836" cy="261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7</a:t>
            </a:r>
          </a:p>
        </p:txBody>
      </p:sp>
    </p:spTree>
    <p:extLst>
      <p:ext uri="{BB962C8B-B14F-4D97-AF65-F5344CB8AC3E}">
        <p14:creationId xmlns:p14="http://schemas.microsoft.com/office/powerpoint/2010/main" val="226816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F0701E-EFBB-4526-BEB6-807234DA7AE9}"/>
              </a:ext>
            </a:extLst>
          </p:cNvPr>
          <p:cNvSpPr/>
          <p:nvPr/>
        </p:nvSpPr>
        <p:spPr>
          <a:xfrm>
            <a:off x="731625" y="2594752"/>
            <a:ext cx="10728751" cy="3811554"/>
          </a:xfrm>
          <a:prstGeom prst="rect">
            <a:avLst/>
          </a:prstGeom>
          <a:solidFill>
            <a:srgbClr val="00C0F3"/>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FE536636-E32F-4418-8DB9-6E8CFE613E27}"/>
              </a:ext>
            </a:extLst>
          </p:cNvPr>
          <p:cNvSpPr txBox="1"/>
          <p:nvPr/>
        </p:nvSpPr>
        <p:spPr>
          <a:xfrm>
            <a:off x="829644" y="3105158"/>
            <a:ext cx="10532713" cy="3293209"/>
          </a:xfrm>
          <a:prstGeom prst="rect">
            <a:avLst/>
          </a:prstGeom>
          <a:noFill/>
        </p:spPr>
        <p:txBody>
          <a:bodyPr wrap="square" rtlCol="0" anchor="t">
            <a:spAutoFit/>
          </a:bodyPr>
          <a:lstStyle/>
          <a:p>
            <a:pPr lvl="0"/>
            <a:r>
              <a:rPr lang="en-US" sz="1600" b="1" dirty="0">
                <a:solidFill>
                  <a:schemeClr val="bg1"/>
                </a:solidFill>
                <a:latin typeface="Helvetica"/>
                <a:cs typeface="Helvetica"/>
              </a:rPr>
              <a:t>Brands play an essential role in a crisis. We look to them for reassurance and to help us navigate (in an authentic way) our new normal.</a:t>
            </a:r>
          </a:p>
          <a:p>
            <a:pPr lvl="0"/>
            <a:endParaRPr lang="en-US" sz="1600" b="1" dirty="0">
              <a:solidFill>
                <a:schemeClr val="bg1"/>
              </a:solidFill>
              <a:latin typeface="Helvetica"/>
              <a:cs typeface="Helvetica"/>
            </a:endParaRPr>
          </a:p>
          <a:p>
            <a:pPr lvl="0"/>
            <a:r>
              <a:rPr lang="en-US" sz="1600" b="1" dirty="0">
                <a:solidFill>
                  <a:schemeClr val="bg1"/>
                </a:solidFill>
                <a:latin typeface="Helvetica"/>
                <a:cs typeface="Helvetica"/>
              </a:rPr>
              <a:t>In times of economic downturn, many marketers question whether they should be spending. Both history and marketing principles prove unequivocally that brands that maintain or increase their spending reap significantly greater long-term benefits than those who cut spending.</a:t>
            </a:r>
          </a:p>
          <a:p>
            <a:pPr lvl="0"/>
            <a:endParaRPr lang="en-US" sz="1600" b="1" dirty="0">
              <a:solidFill>
                <a:schemeClr val="bg1"/>
              </a:solidFill>
              <a:latin typeface="Helvetica"/>
              <a:cs typeface="Helvetica"/>
            </a:endParaRPr>
          </a:p>
          <a:p>
            <a:pPr lvl="0"/>
            <a:r>
              <a:rPr lang="en-US" sz="1600" b="1" dirty="0">
                <a:solidFill>
                  <a:schemeClr val="bg1"/>
                </a:solidFill>
                <a:latin typeface="Helvetica"/>
                <a:cs typeface="Helvetica"/>
              </a:rPr>
              <a:t>Furthermore, brands have proven investing in multicultural targeting leads to financial reward. Many multicultural campaigns have resulted in the launch of successful brands and increased business outcomes. </a:t>
            </a:r>
          </a:p>
          <a:p>
            <a:pPr lvl="0"/>
            <a:endParaRPr lang="en-US" sz="1600" b="1" dirty="0">
              <a:solidFill>
                <a:srgbClr val="1F1A62"/>
              </a:solidFill>
              <a:latin typeface="Helvetica"/>
              <a:cs typeface="Helvetica"/>
            </a:endParaRPr>
          </a:p>
          <a:p>
            <a:pPr lvl="0"/>
            <a:r>
              <a:rPr lang="en-US" sz="1600" b="1" dirty="0">
                <a:solidFill>
                  <a:srgbClr val="1F1A62"/>
                </a:solidFill>
                <a:latin typeface="Helvetica"/>
                <a:cs typeface="Helvetica"/>
              </a:rPr>
              <a:t>Marketers should remember that maintaining SOV now will cost you less in the long-term and brands that invest in multicultural marketing typically experience positive financial returns.</a:t>
            </a:r>
          </a:p>
        </p:txBody>
      </p:sp>
      <p:grpSp>
        <p:nvGrpSpPr>
          <p:cNvPr id="2" name="Group 1">
            <a:extLst>
              <a:ext uri="{FF2B5EF4-FFF2-40B4-BE49-F238E27FC236}">
                <a16:creationId xmlns:a16="http://schemas.microsoft.com/office/drawing/2014/main" id="{A19CBBE6-EAF0-4B7F-B1F0-68D920E39D67}"/>
              </a:ext>
            </a:extLst>
          </p:cNvPr>
          <p:cNvGrpSpPr/>
          <p:nvPr/>
        </p:nvGrpSpPr>
        <p:grpSpPr>
          <a:xfrm>
            <a:off x="755899" y="1360305"/>
            <a:ext cx="10680203" cy="949296"/>
            <a:chOff x="586527" y="1360305"/>
            <a:chExt cx="10680203" cy="949296"/>
          </a:xfrm>
        </p:grpSpPr>
        <p:sp>
          <p:nvSpPr>
            <p:cNvPr id="14" name="Rectangle 13">
              <a:extLst>
                <a:ext uri="{FF2B5EF4-FFF2-40B4-BE49-F238E27FC236}">
                  <a16:creationId xmlns:a16="http://schemas.microsoft.com/office/drawing/2014/main" id="{C562DD7C-2101-4C7B-A0BC-66BD0E0AB07C}"/>
                </a:ext>
              </a:extLst>
            </p:cNvPr>
            <p:cNvSpPr/>
            <p:nvPr/>
          </p:nvSpPr>
          <p:spPr>
            <a:xfrm>
              <a:off x="586527" y="1360305"/>
              <a:ext cx="10680203" cy="949296"/>
            </a:xfrm>
            <a:prstGeom prst="rect">
              <a:avLst/>
            </a:prstGeom>
            <a:solidFill>
              <a:srgbClr val="00C0F3"/>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26179A-7A09-45B7-9E81-DE438248DC17}"/>
                </a:ext>
              </a:extLst>
            </p:cNvPr>
            <p:cNvSpPr/>
            <p:nvPr/>
          </p:nvSpPr>
          <p:spPr>
            <a:xfrm>
              <a:off x="628724" y="1433050"/>
              <a:ext cx="1225992"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FE2D5690-A6DF-4A31-A3B7-DA4C1414AC4B}"/>
                </a:ext>
              </a:extLst>
            </p:cNvPr>
            <p:cNvSpPr txBox="1"/>
            <p:nvPr/>
          </p:nvSpPr>
          <p:spPr>
            <a:xfrm>
              <a:off x="586527" y="1443818"/>
              <a:ext cx="13758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4</a:t>
              </a:r>
            </a:p>
          </p:txBody>
        </p:sp>
        <p:sp>
          <p:nvSpPr>
            <p:cNvPr id="19" name="TextBox 18">
              <a:extLst>
                <a:ext uri="{FF2B5EF4-FFF2-40B4-BE49-F238E27FC236}">
                  <a16:creationId xmlns:a16="http://schemas.microsoft.com/office/drawing/2014/main" id="{DEB5BED0-160D-4CC3-AC44-A957FEB4222D}"/>
                </a:ext>
              </a:extLst>
            </p:cNvPr>
            <p:cNvSpPr txBox="1"/>
            <p:nvPr/>
          </p:nvSpPr>
          <p:spPr>
            <a:xfrm>
              <a:off x="586527" y="1803622"/>
              <a:ext cx="10597288" cy="369332"/>
            </a:xfrm>
            <a:prstGeom prst="rect">
              <a:avLst/>
            </a:prstGeom>
            <a:noFill/>
          </p:spPr>
          <p:txBody>
            <a:bodyPr wrap="square" rtlCol="0">
              <a:spAutoFit/>
            </a:bodyPr>
            <a:lstStyle/>
            <a:p>
              <a:pPr lvl="0"/>
              <a:r>
                <a:rPr lang="en-US" b="1" dirty="0">
                  <a:solidFill>
                    <a:schemeClr val="bg1"/>
                  </a:solidFill>
                  <a:latin typeface="Helvetica" panose="020B0403020202020204" pitchFamily="34" charset="0"/>
                </a:rPr>
                <a:t>Brand Building Leads to Increased Long-Term Profitability</a:t>
              </a:r>
            </a:p>
          </p:txBody>
        </p:sp>
      </p:grpSp>
      <p:pic>
        <p:nvPicPr>
          <p:cNvPr id="39" name="Picture 38">
            <a:extLst>
              <a:ext uri="{FF2B5EF4-FFF2-40B4-BE49-F238E27FC236}">
                <a16:creationId xmlns:a16="http://schemas.microsoft.com/office/drawing/2014/main" id="{375745E5-D526-4EF5-AF3E-0401CE933B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0" name="Slide Number Placeholder 5">
            <a:extLst>
              <a:ext uri="{FF2B5EF4-FFF2-40B4-BE49-F238E27FC236}">
                <a16:creationId xmlns:a16="http://schemas.microsoft.com/office/drawing/2014/main" id="{8AFDC644-C423-4853-A164-B9B12F34B09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37BC066A-17F8-42F9-89A3-65937AF2856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Rectangle 16">
            <a:extLst>
              <a:ext uri="{FF2B5EF4-FFF2-40B4-BE49-F238E27FC236}">
                <a16:creationId xmlns:a16="http://schemas.microsoft.com/office/drawing/2014/main" id="{23F9FFF3-0A06-4984-A471-FFD11488B46D}"/>
              </a:ext>
            </a:extLst>
          </p:cNvPr>
          <p:cNvSpPr/>
          <p:nvPr/>
        </p:nvSpPr>
        <p:spPr>
          <a:xfrm>
            <a:off x="399015" y="252081"/>
            <a:ext cx="660971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Consideration: Principle No. 4</a:t>
            </a:r>
          </a:p>
        </p:txBody>
      </p:sp>
      <p:sp>
        <p:nvSpPr>
          <p:cNvPr id="20" name="Rectangle 19">
            <a:extLst>
              <a:ext uri="{FF2B5EF4-FFF2-40B4-BE49-F238E27FC236}">
                <a16:creationId xmlns:a16="http://schemas.microsoft.com/office/drawing/2014/main" id="{3CF211AE-6542-495B-832C-234E0F23521C}"/>
              </a:ext>
            </a:extLst>
          </p:cNvPr>
          <p:cNvSpPr/>
          <p:nvPr/>
        </p:nvSpPr>
        <p:spPr>
          <a:xfrm>
            <a:off x="810534" y="2732884"/>
            <a:ext cx="2760134" cy="300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EE93CE7D-D3AB-4335-BF3F-93F3F11A9533}"/>
              </a:ext>
            </a:extLst>
          </p:cNvPr>
          <p:cNvSpPr txBox="1"/>
          <p:nvPr/>
        </p:nvSpPr>
        <p:spPr>
          <a:xfrm>
            <a:off x="804896" y="2752262"/>
            <a:ext cx="2765772" cy="253916"/>
          </a:xfrm>
          <a:prstGeom prst="rect">
            <a:avLst/>
          </a:prstGeom>
          <a:noFill/>
        </p:spPr>
        <p:txBody>
          <a:bodyPr wrap="square" rtlCol="0">
            <a:spAutoFit/>
          </a:bodyPr>
          <a:lstStyle/>
          <a:p>
            <a:pPr>
              <a:defRPr/>
            </a:pPr>
            <a:r>
              <a:rPr lang="en-US" sz="1050" b="1" dirty="0">
                <a:solidFill>
                  <a:srgbClr val="1F1A62"/>
                </a:solidFill>
                <a:latin typeface="Helvetica" panose="020B0403020202020204" pitchFamily="34" charset="0"/>
              </a:rPr>
              <a:t>APPLYING TO TODAY’S ENVIRONMENT</a:t>
            </a:r>
          </a:p>
        </p:txBody>
      </p:sp>
    </p:spTree>
    <p:extLst>
      <p:ext uri="{BB962C8B-B14F-4D97-AF65-F5344CB8AC3E}">
        <p14:creationId xmlns:p14="http://schemas.microsoft.com/office/powerpoint/2010/main" val="316534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5" name="Chart 4">
            <a:extLst>
              <a:ext uri="{FF2B5EF4-FFF2-40B4-BE49-F238E27FC236}">
                <a16:creationId xmlns:a16="http://schemas.microsoft.com/office/drawing/2014/main" id="{E596B9A8-6AD2-49B9-8B48-B98EEB4C2728}"/>
              </a:ext>
            </a:extLst>
          </p:cNvPr>
          <p:cNvGraphicFramePr/>
          <p:nvPr>
            <p:extLst>
              <p:ext uri="{D42A27DB-BD31-4B8C-83A1-F6EECF244321}">
                <p14:modId xmlns:p14="http://schemas.microsoft.com/office/powerpoint/2010/main" val="2532487945"/>
              </p:ext>
            </p:extLst>
          </p:nvPr>
        </p:nvGraphicFramePr>
        <p:xfrm>
          <a:off x="253926" y="2220686"/>
          <a:ext cx="8128000" cy="415084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F7D8528-8342-474A-8E98-C6687A1C1527}"/>
              </a:ext>
            </a:extLst>
          </p:cNvPr>
          <p:cNvSpPr txBox="1"/>
          <p:nvPr/>
        </p:nvSpPr>
        <p:spPr>
          <a:xfrm>
            <a:off x="3109947" y="1832526"/>
            <a:ext cx="26566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SOV vs. SOM</a:t>
            </a:r>
          </a:p>
        </p:txBody>
      </p:sp>
      <p:sp>
        <p:nvSpPr>
          <p:cNvPr id="9" name="Rectangle 8">
            <a:extLst>
              <a:ext uri="{FF2B5EF4-FFF2-40B4-BE49-F238E27FC236}">
                <a16:creationId xmlns:a16="http://schemas.microsoft.com/office/drawing/2014/main" id="{D6AD7B60-5ED0-4BF5-A3D0-0D868A038FAA}"/>
              </a:ext>
            </a:extLst>
          </p:cNvPr>
          <p:cNvSpPr/>
          <p:nvPr/>
        </p:nvSpPr>
        <p:spPr>
          <a:xfrm>
            <a:off x="8463771" y="1993683"/>
            <a:ext cx="3646383" cy="3970318"/>
          </a:xfrm>
          <a:prstGeom prst="rect">
            <a:avLst/>
          </a:prstGeom>
          <a:solidFill>
            <a:schemeClr val="bg1"/>
          </a:solidFill>
          <a:ln>
            <a:solidFill>
              <a:srgbClr val="1F1A62"/>
            </a:solid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Normal" pitchFamily="2" charset="0"/>
              </a:rPr>
              <a:t>Market share is a function of many things. But one of the </a:t>
            </a:r>
            <a:r>
              <a:rPr kumimoji="0" lang="en-US" sz="1400" b="0" i="1" u="none" strike="noStrike" kern="1200" cap="none" spc="0" normalizeH="0" baseline="0" noProof="0">
                <a:ln>
                  <a:noFill/>
                </a:ln>
                <a:solidFill>
                  <a:srgbClr val="1F1A62"/>
                </a:solidFill>
                <a:effectLst/>
                <a:uLnTx/>
                <a:uFillTx/>
                <a:latin typeface="Helvetica-Normal" pitchFamily="2" charset="0"/>
              </a:rPr>
              <a:t>biggest drivers of sales </a:t>
            </a:r>
            <a:r>
              <a:rPr kumimoji="0" lang="en-US" sz="1400" b="0" i="0" u="none" strike="noStrike" kern="1200" cap="none" spc="0" normalizeH="0" baseline="0" noProof="0">
                <a:ln>
                  <a:noFill/>
                </a:ln>
                <a:solidFill>
                  <a:srgbClr val="1F1A62"/>
                </a:solidFill>
                <a:effectLst/>
                <a:uLnTx/>
                <a:uFillTx/>
                <a:latin typeface="Helvetica-Normal" pitchFamily="2" charset="0"/>
              </a:rPr>
              <a:t>is a brand’s </a:t>
            </a:r>
            <a:r>
              <a:rPr kumimoji="0" lang="en-US" sz="1400" b="1" i="0" u="none" strike="noStrike" kern="1200" cap="none" spc="0" normalizeH="0" baseline="0" noProof="0">
                <a:ln>
                  <a:noFill/>
                </a:ln>
                <a:solidFill>
                  <a:srgbClr val="ED3C8D"/>
                </a:solidFill>
                <a:effectLst/>
                <a:uLnTx/>
                <a:uFillTx/>
                <a:latin typeface="Helvetica-Normal" pitchFamily="2" charset="0"/>
              </a:rPr>
              <a:t>share of voice</a:t>
            </a:r>
            <a:r>
              <a:rPr kumimoji="0" lang="en-US" sz="1400" b="0" i="0" u="none" strike="noStrike" kern="1200" cap="none" spc="0" normalizeH="0" baseline="0" noProof="0">
                <a:ln>
                  <a:noFill/>
                </a:ln>
                <a:solidFill>
                  <a:srgbClr val="1F1A62"/>
                </a:solidFill>
                <a:effectLst/>
                <a:uLnTx/>
                <a:uFillTx/>
                <a:latin typeface="Helvetica-Normal"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Normal"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Normal" pitchFamily="2" charset="0"/>
              </a:rPr>
              <a:t>The more a brand spends on advertising vs. its competitors, the more it will grow. This proven relationship is called </a:t>
            </a:r>
            <a:r>
              <a:rPr kumimoji="0" lang="en-US" sz="1400" b="0" i="0" u="none" strike="noStrike" kern="1200" cap="none" spc="0" normalizeH="0" baseline="0" noProof="0">
                <a:ln>
                  <a:noFill/>
                </a:ln>
                <a:solidFill>
                  <a:srgbClr val="ED3C8D"/>
                </a:solidFill>
                <a:effectLst/>
                <a:uLnTx/>
                <a:uFillTx/>
                <a:latin typeface="Helvetica-Normal" pitchFamily="2" charset="0"/>
              </a:rPr>
              <a:t>‘</a:t>
            </a:r>
            <a:r>
              <a:rPr kumimoji="0" lang="en-US" sz="1400" b="1" i="0" u="none" strike="noStrike" kern="1200" cap="none" spc="0" normalizeH="0" baseline="0" noProof="0">
                <a:ln>
                  <a:noFill/>
                </a:ln>
                <a:solidFill>
                  <a:srgbClr val="ED3C8D"/>
                </a:solidFill>
                <a:effectLst/>
                <a:uLnTx/>
                <a:uFillTx/>
                <a:latin typeface="Helvetica-Normal" pitchFamily="2" charset="0"/>
              </a:rPr>
              <a:t>Excess Share of Voice </a:t>
            </a:r>
            <a:r>
              <a:rPr kumimoji="0" lang="en-US" sz="1400" b="0" i="0" u="none" strike="noStrike" kern="1200" cap="none" spc="0" normalizeH="0" baseline="0" noProof="0">
                <a:ln>
                  <a:noFill/>
                </a:ln>
                <a:solidFill>
                  <a:srgbClr val="ED3C8D"/>
                </a:solidFill>
                <a:effectLst/>
                <a:uLnTx/>
                <a:uFillTx/>
                <a:latin typeface="Helvetica-Normal" pitchFamily="2" charset="0"/>
              </a:rPr>
              <a:t>(ESOV).’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Normal"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Normal" pitchFamily="2" charset="0"/>
              </a:rPr>
              <a:t>If a brand has a </a:t>
            </a:r>
            <a:r>
              <a:rPr kumimoji="0" lang="en-US" sz="1400" b="1" i="0" u="none" strike="noStrike" kern="1200" cap="none" spc="0" normalizeH="0" baseline="0" noProof="0">
                <a:ln>
                  <a:noFill/>
                </a:ln>
                <a:solidFill>
                  <a:srgbClr val="ED3C8D"/>
                </a:solidFill>
                <a:effectLst/>
                <a:uLnTx/>
                <a:uFillTx/>
                <a:latin typeface="Helvetica-Normal" pitchFamily="2" charset="0"/>
              </a:rPr>
              <a:t>20%</a:t>
            </a:r>
            <a:r>
              <a:rPr kumimoji="0" lang="en-US" sz="1400" b="0" i="0" u="none" strike="noStrike" kern="1200" cap="none" spc="0" normalizeH="0" baseline="0" noProof="0">
                <a:ln>
                  <a:noFill/>
                </a:ln>
                <a:solidFill>
                  <a:srgbClr val="1F1A62"/>
                </a:solidFill>
                <a:effectLst/>
                <a:uLnTx/>
                <a:uFillTx/>
                <a:latin typeface="Helvetica-Normal" pitchFamily="2" charset="0"/>
              </a:rPr>
              <a:t> share of market but a </a:t>
            </a:r>
            <a:r>
              <a:rPr kumimoji="0" lang="en-US" sz="1400" b="1" i="0" u="none" strike="noStrike" kern="1200" cap="none" spc="0" normalizeH="0" baseline="0" noProof="0">
                <a:ln>
                  <a:noFill/>
                </a:ln>
                <a:solidFill>
                  <a:srgbClr val="ED3C8D"/>
                </a:solidFill>
                <a:effectLst/>
                <a:uLnTx/>
                <a:uFillTx/>
                <a:latin typeface="Helvetica-Normal" pitchFamily="2" charset="0"/>
              </a:rPr>
              <a:t>30%</a:t>
            </a:r>
            <a:r>
              <a:rPr kumimoji="0" lang="en-US" sz="1400" b="0" i="0" u="none" strike="noStrike" kern="1200" cap="none" spc="0" normalizeH="0" baseline="0" noProof="0">
                <a:ln>
                  <a:noFill/>
                </a:ln>
                <a:solidFill>
                  <a:srgbClr val="1F1A62"/>
                </a:solidFill>
                <a:effectLst/>
                <a:uLnTx/>
                <a:uFillTx/>
                <a:latin typeface="Helvetica-Normal" pitchFamily="2" charset="0"/>
              </a:rPr>
              <a:t> share of voice, it has an ESOV of </a:t>
            </a:r>
            <a:r>
              <a:rPr kumimoji="0" lang="en-US" sz="1400" b="1" i="0" u="none" strike="noStrike" kern="1200" cap="none" spc="0" normalizeH="0" baseline="0" noProof="0">
                <a:ln>
                  <a:noFill/>
                </a:ln>
                <a:solidFill>
                  <a:srgbClr val="ED3C8D"/>
                </a:solidFill>
                <a:effectLst/>
                <a:uLnTx/>
                <a:uFillTx/>
                <a:latin typeface="Helvetica-Normal" pitchFamily="2" charset="0"/>
              </a:rPr>
              <a:t>+10</a:t>
            </a:r>
            <a:r>
              <a:rPr kumimoji="0" lang="en-US" sz="1400" b="0" i="0" u="none" strike="noStrike" kern="1200" cap="none" spc="0" normalizeH="0" baseline="0" noProof="0">
                <a:ln>
                  <a:noFill/>
                </a:ln>
                <a:solidFill>
                  <a:srgbClr val="1F1A62"/>
                </a:solidFill>
                <a:effectLst/>
                <a:uLnTx/>
                <a:uFillTx/>
                <a:latin typeface="Helvetica-Normal"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Normal"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Normal" pitchFamily="2" charset="0"/>
              </a:rPr>
              <a:t>In almost every recorded instance, a brand with a positive ESOV will gradually grow its share of the market to a level that will eventually match its share of voice.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1F1A62"/>
              </a:solidFill>
              <a:latin typeface="Helvetica-Normal"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Normal" pitchFamily="2" charset="0"/>
              </a:rPr>
              <a:t>-Mark Ritson (4/6/20)</a:t>
            </a:r>
          </a:p>
        </p:txBody>
      </p:sp>
      <p:sp>
        <p:nvSpPr>
          <p:cNvPr id="10" name="Rectangle 9">
            <a:extLst>
              <a:ext uri="{FF2B5EF4-FFF2-40B4-BE49-F238E27FC236}">
                <a16:creationId xmlns:a16="http://schemas.microsoft.com/office/drawing/2014/main" id="{7B29462E-9212-499F-8DD9-035A03D5005D}"/>
              </a:ext>
            </a:extLst>
          </p:cNvPr>
          <p:cNvSpPr/>
          <p:nvPr/>
        </p:nvSpPr>
        <p:spPr>
          <a:xfrm>
            <a:off x="283558" y="212502"/>
            <a:ext cx="1182045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Academic scholars who have analyzed the historical relationship between Share of Voice (SOV) and Share of Market (SOM) </a:t>
            </a:r>
            <a:r>
              <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rPr>
              <a:t>have</a:t>
            </a: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 found there’s a rather clear </a:t>
            </a: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Open Sans" panose="020B0606030504020204" pitchFamily="34" charset="0"/>
                <a:cs typeface="Open Sans" panose="020B0606030504020204" pitchFamily="34" charset="0"/>
              </a:rPr>
              <a:t>equilibrium that exists between the two</a:t>
            </a:r>
          </a:p>
        </p:txBody>
      </p:sp>
      <p:sp>
        <p:nvSpPr>
          <p:cNvPr id="12" name="TextBox 11">
            <a:extLst>
              <a:ext uri="{FF2B5EF4-FFF2-40B4-BE49-F238E27FC236}">
                <a16:creationId xmlns:a16="http://schemas.microsoft.com/office/drawing/2014/main" id="{245447F6-BA49-40DA-98FD-B689AE4F5E14}"/>
              </a:ext>
            </a:extLst>
          </p:cNvPr>
          <p:cNvSpPr txBox="1"/>
          <p:nvPr/>
        </p:nvSpPr>
        <p:spPr>
          <a:xfrm>
            <a:off x="446732" y="6349376"/>
            <a:ext cx="1168727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a:t>
            </a:r>
            <a:r>
              <a:rPr lang="en-US" sz="700" dirty="0">
                <a:solidFill>
                  <a:srgbClr val="1B1464"/>
                </a:solidFill>
                <a:latin typeface="Helvetica" panose="020B0604020202020204" pitchFamily="34" charset="0"/>
                <a:cs typeface="Helvetica" panose="020B0604020202020204" pitchFamily="34" charset="0"/>
              </a:rPr>
              <a:t>:</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VAB’s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rId5"/>
              </a:rPr>
              <a:t>Keep Calm and Advertise On: How to Successfully Navigate Your Brand Through an Economic Downturn</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Tree>
    <p:extLst>
      <p:ext uri="{BB962C8B-B14F-4D97-AF65-F5344CB8AC3E}">
        <p14:creationId xmlns:p14="http://schemas.microsoft.com/office/powerpoint/2010/main" val="143823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D62ACE3-0A8F-473A-AD8E-73248DE21025}"/>
              </a:ext>
            </a:extLst>
          </p:cNvPr>
          <p:cNvPicPr>
            <a:picLocks noChangeAspect="1"/>
          </p:cNvPicPr>
          <p:nvPr/>
        </p:nvPicPr>
        <p:blipFill>
          <a:blip r:embed="rId2" cstate="print">
            <a:alphaModFix amt="6000"/>
            <a:extLst>
              <a:ext uri="{28A0092B-C50C-407E-A947-70E740481C1C}">
                <a14:useLocalDpi xmlns:a14="http://schemas.microsoft.com/office/drawing/2010/main"/>
              </a:ext>
            </a:extLst>
          </a:blip>
          <a:stretch>
            <a:fillRect/>
          </a:stretch>
        </p:blipFill>
        <p:spPr>
          <a:xfrm>
            <a:off x="420380" y="-6439"/>
            <a:ext cx="11779250" cy="68580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BDF3AACE-5C3B-4811-8F31-560613629159}"/>
              </a:ext>
            </a:extLst>
          </p:cNvPr>
          <p:cNvSpPr/>
          <p:nvPr/>
        </p:nvSpPr>
        <p:spPr>
          <a:xfrm>
            <a:off x="198883" y="289455"/>
            <a:ext cx="1199311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There are 100 years of analyses conducted during recessions that proves marketers need to at least </a:t>
            </a:r>
            <a:r>
              <a:rPr kumimoji="0" lang="en-US" sz="2600" b="1" i="0" u="none" strike="noStrike" kern="1200" cap="none" spc="0" normalizeH="0" baseline="0" noProof="0" dirty="0">
                <a:ln>
                  <a:noFill/>
                </a:ln>
                <a:solidFill>
                  <a:srgbClr val="E84A99"/>
                </a:solidFill>
                <a:effectLst/>
                <a:uLnTx/>
                <a:uFillTx/>
                <a:latin typeface="Helvetica" pitchFamily="2" charset="0"/>
                <a:ea typeface="+mn-ea"/>
                <a:cs typeface="+mn-cs"/>
              </a:rPr>
              <a:t>maintain their share of voice </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to grow market share and avoid a prolonged and expensive recovery afterwards</a:t>
            </a:r>
          </a:p>
        </p:txBody>
      </p:sp>
      <p:pic>
        <p:nvPicPr>
          <p:cNvPr id="2" name="Picture 1">
            <a:extLst>
              <a:ext uri="{FF2B5EF4-FFF2-40B4-BE49-F238E27FC236}">
                <a16:creationId xmlns:a16="http://schemas.microsoft.com/office/drawing/2014/main" id="{589B4FBB-C397-4055-B6A1-BA81C58EEC54}"/>
              </a:ext>
            </a:extLst>
          </p:cNvPr>
          <p:cNvPicPr>
            <a:picLocks noChangeAspect="1"/>
          </p:cNvPicPr>
          <p:nvPr/>
        </p:nvPicPr>
        <p:blipFill>
          <a:blip r:embed="rId4"/>
          <a:stretch>
            <a:fillRect/>
          </a:stretch>
        </p:blipFill>
        <p:spPr>
          <a:xfrm>
            <a:off x="4431737" y="1950633"/>
            <a:ext cx="3441332" cy="1935749"/>
          </a:xfrm>
          <a:prstGeom prst="rect">
            <a:avLst/>
          </a:prstGeom>
          <a:ln>
            <a:solidFill>
              <a:srgbClr val="1F1A62"/>
            </a:solidFill>
          </a:ln>
        </p:spPr>
      </p:pic>
      <p:pic>
        <p:nvPicPr>
          <p:cNvPr id="3" name="Picture 2">
            <a:extLst>
              <a:ext uri="{FF2B5EF4-FFF2-40B4-BE49-F238E27FC236}">
                <a16:creationId xmlns:a16="http://schemas.microsoft.com/office/drawing/2014/main" id="{880F07B2-6187-4083-9DE2-D9249B5C615C}"/>
              </a:ext>
            </a:extLst>
          </p:cNvPr>
          <p:cNvPicPr>
            <a:picLocks noChangeAspect="1"/>
          </p:cNvPicPr>
          <p:nvPr/>
        </p:nvPicPr>
        <p:blipFill>
          <a:blip r:embed="rId5"/>
          <a:stretch>
            <a:fillRect/>
          </a:stretch>
        </p:blipFill>
        <p:spPr>
          <a:xfrm>
            <a:off x="8400757" y="1950633"/>
            <a:ext cx="3441332" cy="1935749"/>
          </a:xfrm>
          <a:prstGeom prst="rect">
            <a:avLst/>
          </a:prstGeom>
          <a:ln>
            <a:solidFill>
              <a:srgbClr val="1F1A62"/>
            </a:solidFill>
          </a:ln>
        </p:spPr>
      </p:pic>
      <p:pic>
        <p:nvPicPr>
          <p:cNvPr id="6" name="Picture 5">
            <a:extLst>
              <a:ext uri="{FF2B5EF4-FFF2-40B4-BE49-F238E27FC236}">
                <a16:creationId xmlns:a16="http://schemas.microsoft.com/office/drawing/2014/main" id="{5E7813CA-1B42-49EF-AB17-83E45318813D}"/>
              </a:ext>
            </a:extLst>
          </p:cNvPr>
          <p:cNvPicPr>
            <a:picLocks noChangeAspect="1"/>
          </p:cNvPicPr>
          <p:nvPr/>
        </p:nvPicPr>
        <p:blipFill>
          <a:blip r:embed="rId6"/>
          <a:stretch>
            <a:fillRect/>
          </a:stretch>
        </p:blipFill>
        <p:spPr>
          <a:xfrm>
            <a:off x="4413219" y="4146032"/>
            <a:ext cx="3441332" cy="1935749"/>
          </a:xfrm>
          <a:prstGeom prst="rect">
            <a:avLst/>
          </a:prstGeom>
          <a:ln>
            <a:solidFill>
              <a:srgbClr val="1F1A62"/>
            </a:solidFill>
          </a:ln>
        </p:spPr>
      </p:pic>
      <p:pic>
        <p:nvPicPr>
          <p:cNvPr id="7" name="Picture 6">
            <a:extLst>
              <a:ext uri="{FF2B5EF4-FFF2-40B4-BE49-F238E27FC236}">
                <a16:creationId xmlns:a16="http://schemas.microsoft.com/office/drawing/2014/main" id="{6AF1A3C7-E667-4A88-A711-BA58FC74FCBF}"/>
              </a:ext>
            </a:extLst>
          </p:cNvPr>
          <p:cNvPicPr>
            <a:picLocks noChangeAspect="1"/>
          </p:cNvPicPr>
          <p:nvPr/>
        </p:nvPicPr>
        <p:blipFill>
          <a:blip r:embed="rId7"/>
          <a:stretch>
            <a:fillRect/>
          </a:stretch>
        </p:blipFill>
        <p:spPr>
          <a:xfrm>
            <a:off x="8419945" y="4146032"/>
            <a:ext cx="3441332" cy="1935749"/>
          </a:xfrm>
          <a:prstGeom prst="rect">
            <a:avLst/>
          </a:prstGeom>
          <a:ln>
            <a:solidFill>
              <a:srgbClr val="1F1A62"/>
            </a:solidFill>
          </a:ln>
        </p:spPr>
      </p:pic>
      <p:pic>
        <p:nvPicPr>
          <p:cNvPr id="10" name="Picture 9">
            <a:extLst>
              <a:ext uri="{FF2B5EF4-FFF2-40B4-BE49-F238E27FC236}">
                <a16:creationId xmlns:a16="http://schemas.microsoft.com/office/drawing/2014/main" id="{9A7223F4-6AD6-4A4E-A69A-66CC0EA2E3C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4973" y="1938528"/>
            <a:ext cx="3462852" cy="1947854"/>
          </a:xfrm>
          <a:prstGeom prst="rect">
            <a:avLst/>
          </a:prstGeom>
          <a:ln>
            <a:solidFill>
              <a:srgbClr val="1F1A62"/>
            </a:solidFill>
          </a:ln>
        </p:spPr>
      </p:pic>
      <p:pic>
        <p:nvPicPr>
          <p:cNvPr id="12" name="Picture 11">
            <a:extLst>
              <a:ext uri="{FF2B5EF4-FFF2-40B4-BE49-F238E27FC236}">
                <a16:creationId xmlns:a16="http://schemas.microsoft.com/office/drawing/2014/main" id="{1C84CF80-840A-4D38-9BFF-83B0E8544A7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4973" y="4146031"/>
            <a:ext cx="3441331" cy="1935749"/>
          </a:xfrm>
          <a:prstGeom prst="rect">
            <a:avLst/>
          </a:prstGeom>
          <a:ln>
            <a:solidFill>
              <a:srgbClr val="1F1A62"/>
            </a:solidFill>
          </a:ln>
        </p:spPr>
      </p:pic>
      <p:sp>
        <p:nvSpPr>
          <p:cNvPr id="14" name="TextBox 13">
            <a:extLst>
              <a:ext uri="{FF2B5EF4-FFF2-40B4-BE49-F238E27FC236}">
                <a16:creationId xmlns:a16="http://schemas.microsoft.com/office/drawing/2014/main" id="{3F86C18B-C7C1-4375-9D1B-0005C2D1F223}"/>
              </a:ext>
            </a:extLst>
          </p:cNvPr>
          <p:cNvSpPr txBox="1"/>
          <p:nvPr/>
        </p:nvSpPr>
        <p:spPr>
          <a:xfrm>
            <a:off x="446732" y="6349376"/>
            <a:ext cx="1168727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a:t>
            </a:r>
            <a:r>
              <a:rPr lang="en-US" sz="700" dirty="0">
                <a:solidFill>
                  <a:srgbClr val="1B1464"/>
                </a:solidFill>
                <a:latin typeface="Helvetica" panose="020B0604020202020204" pitchFamily="34" charset="0"/>
                <a:cs typeface="Helvetica" panose="020B0604020202020204" pitchFamily="34" charset="0"/>
              </a:rPr>
              <a:t>:</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VAB’s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rId10"/>
              </a:rPr>
              <a:t>Keep Calm and Advertise On: How to Successfully Navigate Your Brand Through an Economic Downturn</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Tree>
    <p:extLst>
      <p:ext uri="{BB962C8B-B14F-4D97-AF65-F5344CB8AC3E}">
        <p14:creationId xmlns:p14="http://schemas.microsoft.com/office/powerpoint/2010/main" val="251607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37D0D3-8AE9-4F2E-9E93-112FC4A1521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35200" y="0"/>
            <a:ext cx="5256799" cy="3060562"/>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1" y="4269336"/>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645026" y="4252054"/>
            <a:ext cx="3183572" cy="14710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endPar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80" y="4252054"/>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dirty="0">
                <a:ln>
                  <a:noFill/>
                </a:ln>
                <a:solidFill>
                  <a:srgbClr val="1F1A62"/>
                </a:solidFill>
                <a:effectLst/>
                <a:uLnTx/>
                <a:uFillTx/>
                <a:latin typeface="Helvetica" pitchFamily="2" charset="0"/>
                <a:ea typeface="+mn-ea"/>
                <a:cs typeface="+mn-cs"/>
              </a:rPr>
              <a:t>simplify</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dirty="0">
                <a:ln>
                  <a:noFill/>
                </a:ln>
                <a:solidFill>
                  <a:srgbClr val="4EBEA4"/>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dirty="0">
                <a:ln>
                  <a:noFill/>
                </a:ln>
                <a:solidFill>
                  <a:srgbClr val="00BFF2"/>
                </a:solidFill>
                <a:effectLst/>
                <a:uLnTx/>
                <a:uFillTx/>
                <a:latin typeface="Helvetica" pitchFamily="2" charset="0"/>
                <a:ea typeface="+mn-ea"/>
                <a:cs typeface="+mn-cs"/>
              </a:rPr>
              <a:t>transform</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the way marketers look at their media strategy.  </a:t>
            </a:r>
          </a:p>
        </p:txBody>
      </p:sp>
      <p:sp>
        <p:nvSpPr>
          <p:cNvPr id="13" name="Rectangle 12">
            <a:extLst>
              <a:ext uri="{FF2B5EF4-FFF2-40B4-BE49-F238E27FC236}">
                <a16:creationId xmlns:a16="http://schemas.microsoft.com/office/drawing/2014/main" id="{0D96A7EE-222D-4484-A9C9-19F3EADA1517}"/>
              </a:ext>
            </a:extLst>
          </p:cNvPr>
          <p:cNvSpPr/>
          <p:nvPr/>
        </p:nvSpPr>
        <p:spPr>
          <a:xfrm>
            <a:off x="504724" y="6586958"/>
            <a:ext cx="1170879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16200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1814" y="1667165"/>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3F024C6-3A9E-4A69-B1B9-18C95CE31CAF}"/>
              </a:ext>
            </a:extLst>
          </p:cNvPr>
          <p:cNvSpPr/>
          <p:nvPr/>
        </p:nvSpPr>
        <p:spPr>
          <a:xfrm>
            <a:off x="518989" y="6585707"/>
            <a:ext cx="1167301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96A8196F-1F9D-47F8-8408-BC9AEF17103C}"/>
              </a:ext>
            </a:extLst>
          </p:cNvPr>
          <p:cNvSpPr/>
          <p:nvPr/>
        </p:nvSpPr>
        <p:spPr>
          <a:xfrm>
            <a:off x="83534" y="445159"/>
            <a:ext cx="1210665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Recently, brands that have </a:t>
            </a:r>
            <a:r>
              <a:rPr lang="en-US" sz="2600" b="1" dirty="0">
                <a:solidFill>
                  <a:srgbClr val="E84A99"/>
                </a:solidFill>
                <a:latin typeface="Helvetica" pitchFamily="2" charset="0"/>
              </a:rPr>
              <a:t>increased diversity</a:t>
            </a:r>
            <a:r>
              <a:rPr kumimoji="0" lang="en-US" sz="26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 within their ads or have launched </a:t>
            </a:r>
            <a:r>
              <a:rPr lang="en-US" sz="2600" b="1" dirty="0">
                <a:solidFill>
                  <a:srgbClr val="E84A99"/>
                </a:solidFill>
                <a:latin typeface="Helvetica" pitchFamily="2" charset="0"/>
              </a:rPr>
              <a:t>inclusivity-specific campaigns</a:t>
            </a:r>
            <a:r>
              <a:rPr kumimoji="0" lang="en-US" sz="26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 have seen significant </a:t>
            </a:r>
            <a:r>
              <a:rPr lang="en-US" sz="2600" b="1" dirty="0">
                <a:solidFill>
                  <a:srgbClr val="E84A99"/>
                </a:solidFill>
                <a:latin typeface="Helvetica" pitchFamily="2" charset="0"/>
              </a:rPr>
              <a:t>sales growth</a:t>
            </a:r>
          </a:p>
        </p:txBody>
      </p:sp>
      <p:pic>
        <p:nvPicPr>
          <p:cNvPr id="2" name="Picture 1">
            <a:extLst>
              <a:ext uri="{FF2B5EF4-FFF2-40B4-BE49-F238E27FC236}">
                <a16:creationId xmlns:a16="http://schemas.microsoft.com/office/drawing/2014/main" id="{FC4FF42A-9407-452D-BAFA-EC03F34180F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1648" y="3796382"/>
            <a:ext cx="2897791" cy="1726979"/>
          </a:xfrm>
          <a:prstGeom prst="rect">
            <a:avLst/>
          </a:prstGeom>
          <a:ln>
            <a:solidFill>
              <a:schemeClr val="tx1"/>
            </a:solidFill>
          </a:ln>
        </p:spPr>
      </p:pic>
      <p:grpSp>
        <p:nvGrpSpPr>
          <p:cNvPr id="6" name="Group 5">
            <a:extLst>
              <a:ext uri="{FF2B5EF4-FFF2-40B4-BE49-F238E27FC236}">
                <a16:creationId xmlns:a16="http://schemas.microsoft.com/office/drawing/2014/main" id="{44DF4D91-B7D2-4F96-BAE9-F8F9424596DD}"/>
              </a:ext>
            </a:extLst>
          </p:cNvPr>
          <p:cNvGrpSpPr/>
          <p:nvPr/>
        </p:nvGrpSpPr>
        <p:grpSpPr>
          <a:xfrm>
            <a:off x="83533" y="2670943"/>
            <a:ext cx="2974021" cy="1015076"/>
            <a:chOff x="4752975" y="4181474"/>
            <a:chExt cx="3364517" cy="1114425"/>
          </a:xfrm>
        </p:grpSpPr>
        <p:sp>
          <p:nvSpPr>
            <p:cNvPr id="4" name="Rectangle: Rounded Corners 3">
              <a:extLst>
                <a:ext uri="{FF2B5EF4-FFF2-40B4-BE49-F238E27FC236}">
                  <a16:creationId xmlns:a16="http://schemas.microsoft.com/office/drawing/2014/main" id="{C17AD42F-F64A-443A-A0F0-2F2DC64FDC2D}"/>
                </a:ext>
              </a:extLst>
            </p:cNvPr>
            <p:cNvSpPr/>
            <p:nvPr/>
          </p:nvSpPr>
          <p:spPr>
            <a:xfrm>
              <a:off x="4752975" y="4181474"/>
              <a:ext cx="3364517" cy="11144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8AE7C29B-2DBC-40AA-97FD-ADDF7949ACD0}"/>
                </a:ext>
              </a:extLst>
            </p:cNvPr>
            <p:cNvGrpSpPr/>
            <p:nvPr/>
          </p:nvGrpSpPr>
          <p:grpSpPr>
            <a:xfrm>
              <a:off x="4892183" y="4288764"/>
              <a:ext cx="3086100" cy="905933"/>
              <a:chOff x="4619626" y="2614803"/>
              <a:chExt cx="3086100" cy="905933"/>
            </a:xfrm>
          </p:grpSpPr>
          <p:pic>
            <p:nvPicPr>
              <p:cNvPr id="3" name="Picture 2">
                <a:extLst>
                  <a:ext uri="{FF2B5EF4-FFF2-40B4-BE49-F238E27FC236}">
                    <a16:creationId xmlns:a16="http://schemas.microsoft.com/office/drawing/2014/main" id="{290BBB8D-45D8-490D-AEBA-7352DCA0E6B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19626" y="2614803"/>
                <a:ext cx="1143000" cy="280797"/>
              </a:xfrm>
              <a:prstGeom prst="rect">
                <a:avLst/>
              </a:prstGeom>
            </p:spPr>
          </p:pic>
          <p:pic>
            <p:nvPicPr>
              <p:cNvPr id="11" name="Picture 10">
                <a:extLst>
                  <a:ext uri="{FF2B5EF4-FFF2-40B4-BE49-F238E27FC236}">
                    <a16:creationId xmlns:a16="http://schemas.microsoft.com/office/drawing/2014/main" id="{E086EB33-AFC1-44C6-9348-7F6E9EE95D8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19626" y="2895602"/>
                <a:ext cx="3086100" cy="625134"/>
              </a:xfrm>
              <a:prstGeom prst="rect">
                <a:avLst/>
              </a:prstGeom>
            </p:spPr>
          </p:pic>
        </p:grpSp>
      </p:grpSp>
      <p:pic>
        <p:nvPicPr>
          <p:cNvPr id="18" name="Picture 17">
            <a:extLst>
              <a:ext uri="{FF2B5EF4-FFF2-40B4-BE49-F238E27FC236}">
                <a16:creationId xmlns:a16="http://schemas.microsoft.com/office/drawing/2014/main" id="{922E96F9-ACFF-4F86-BEEA-BC40F002108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198194" y="4218607"/>
            <a:ext cx="2897791" cy="1716084"/>
          </a:xfrm>
          <a:prstGeom prst="rect">
            <a:avLst/>
          </a:prstGeom>
          <a:ln>
            <a:solidFill>
              <a:schemeClr val="tx1"/>
            </a:solidFill>
          </a:ln>
        </p:spPr>
      </p:pic>
      <p:grpSp>
        <p:nvGrpSpPr>
          <p:cNvPr id="20" name="Group 19">
            <a:extLst>
              <a:ext uri="{FF2B5EF4-FFF2-40B4-BE49-F238E27FC236}">
                <a16:creationId xmlns:a16="http://schemas.microsoft.com/office/drawing/2014/main" id="{CA642545-06B6-49EB-9152-F6BC43D97470}"/>
              </a:ext>
            </a:extLst>
          </p:cNvPr>
          <p:cNvGrpSpPr/>
          <p:nvPr/>
        </p:nvGrpSpPr>
        <p:grpSpPr>
          <a:xfrm>
            <a:off x="2965121" y="1840441"/>
            <a:ext cx="6261758" cy="543312"/>
            <a:chOff x="2510768" y="1351149"/>
            <a:chExt cx="6261758" cy="543312"/>
          </a:xfrm>
        </p:grpSpPr>
        <p:pic>
          <p:nvPicPr>
            <p:cNvPr id="19" name="Picture 18">
              <a:extLst>
                <a:ext uri="{FF2B5EF4-FFF2-40B4-BE49-F238E27FC236}">
                  <a16:creationId xmlns:a16="http://schemas.microsoft.com/office/drawing/2014/main" id="{8EE7B105-3078-4B3D-AFF3-1F1B7EA671D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943424" y="1351149"/>
              <a:ext cx="3829102" cy="543312"/>
            </a:xfrm>
            <a:prstGeom prst="rect">
              <a:avLst/>
            </a:prstGeom>
            <a:ln>
              <a:solidFill>
                <a:schemeClr val="tx1"/>
              </a:solidFill>
            </a:ln>
          </p:spPr>
        </p:pic>
        <p:pic>
          <p:nvPicPr>
            <p:cNvPr id="23" name="Picture 22">
              <a:extLst>
                <a:ext uri="{FF2B5EF4-FFF2-40B4-BE49-F238E27FC236}">
                  <a16:creationId xmlns:a16="http://schemas.microsoft.com/office/drawing/2014/main" id="{871135EB-AB05-4400-B9DE-753FD170079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510768" y="1351149"/>
              <a:ext cx="2432656" cy="543312"/>
            </a:xfrm>
            <a:prstGeom prst="rect">
              <a:avLst/>
            </a:prstGeom>
            <a:ln>
              <a:solidFill>
                <a:schemeClr val="tx1"/>
              </a:solidFill>
            </a:ln>
          </p:spPr>
        </p:pic>
      </p:grpSp>
      <p:grpSp>
        <p:nvGrpSpPr>
          <p:cNvPr id="40" name="Group 39">
            <a:extLst>
              <a:ext uri="{FF2B5EF4-FFF2-40B4-BE49-F238E27FC236}">
                <a16:creationId xmlns:a16="http://schemas.microsoft.com/office/drawing/2014/main" id="{AADF8E6C-3BA4-495D-BFFB-C1252107E524}"/>
              </a:ext>
            </a:extLst>
          </p:cNvPr>
          <p:cNvGrpSpPr/>
          <p:nvPr/>
        </p:nvGrpSpPr>
        <p:grpSpPr>
          <a:xfrm>
            <a:off x="3131504" y="3097440"/>
            <a:ext cx="3012092" cy="1063535"/>
            <a:chOff x="5599482" y="183841"/>
            <a:chExt cx="3887418" cy="1371537"/>
          </a:xfrm>
        </p:grpSpPr>
        <p:sp>
          <p:nvSpPr>
            <p:cNvPr id="17" name="Rectangle: Rounded Corners 16">
              <a:extLst>
                <a:ext uri="{FF2B5EF4-FFF2-40B4-BE49-F238E27FC236}">
                  <a16:creationId xmlns:a16="http://schemas.microsoft.com/office/drawing/2014/main" id="{5A8DC2EC-5E02-4BF5-AB27-F6BE92B14FD6}"/>
                </a:ext>
              </a:extLst>
            </p:cNvPr>
            <p:cNvSpPr/>
            <p:nvPr/>
          </p:nvSpPr>
          <p:spPr>
            <a:xfrm>
              <a:off x="5599482" y="183841"/>
              <a:ext cx="3887418" cy="13715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7A9A1A0A-8B64-4ECE-BDD1-0A684AE05C13}"/>
                </a:ext>
              </a:extLst>
            </p:cNvPr>
            <p:cNvGrpSpPr/>
            <p:nvPr/>
          </p:nvGrpSpPr>
          <p:grpSpPr>
            <a:xfrm>
              <a:off x="5655864" y="286425"/>
              <a:ext cx="3754733" cy="1134917"/>
              <a:chOff x="5046367" y="342517"/>
              <a:chExt cx="3754733" cy="1134917"/>
            </a:xfrm>
          </p:grpSpPr>
          <p:pic>
            <p:nvPicPr>
              <p:cNvPr id="7" name="Picture 6">
                <a:extLst>
                  <a:ext uri="{FF2B5EF4-FFF2-40B4-BE49-F238E27FC236}">
                    <a16:creationId xmlns:a16="http://schemas.microsoft.com/office/drawing/2014/main" id="{71507F4C-5331-473D-8D92-67B7D02F6B3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075257" y="342517"/>
                <a:ext cx="645040" cy="282036"/>
              </a:xfrm>
              <a:prstGeom prst="rect">
                <a:avLst/>
              </a:prstGeom>
            </p:spPr>
          </p:pic>
          <p:grpSp>
            <p:nvGrpSpPr>
              <p:cNvPr id="22" name="Group 21">
                <a:extLst>
                  <a:ext uri="{FF2B5EF4-FFF2-40B4-BE49-F238E27FC236}">
                    <a16:creationId xmlns:a16="http://schemas.microsoft.com/office/drawing/2014/main" id="{C16B9D33-9CE8-4566-9070-2D9CF42C8BA1}"/>
                  </a:ext>
                </a:extLst>
              </p:cNvPr>
              <p:cNvGrpSpPr/>
              <p:nvPr/>
            </p:nvGrpSpPr>
            <p:grpSpPr>
              <a:xfrm>
                <a:off x="5046367" y="637935"/>
                <a:ext cx="3754733" cy="839499"/>
                <a:chOff x="5046367" y="383367"/>
                <a:chExt cx="5278371" cy="1094067"/>
              </a:xfrm>
            </p:grpSpPr>
            <p:pic>
              <p:nvPicPr>
                <p:cNvPr id="16" name="Picture 15">
                  <a:extLst>
                    <a:ext uri="{FF2B5EF4-FFF2-40B4-BE49-F238E27FC236}">
                      <a16:creationId xmlns:a16="http://schemas.microsoft.com/office/drawing/2014/main" id="{DC15D329-B331-44CA-8C87-737F21F70BA3}"/>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46367" y="383367"/>
                  <a:ext cx="5278371" cy="1094067"/>
                </a:xfrm>
                <a:prstGeom prst="rect">
                  <a:avLst/>
                </a:prstGeom>
              </p:spPr>
            </p:pic>
            <p:pic>
              <p:nvPicPr>
                <p:cNvPr id="38" name="Picture 37">
                  <a:extLst>
                    <a:ext uri="{FF2B5EF4-FFF2-40B4-BE49-F238E27FC236}">
                      <a16:creationId xmlns:a16="http://schemas.microsoft.com/office/drawing/2014/main" id="{92D3C8E1-CCF8-42E7-B219-67103B524A3F}"/>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9015209" y="1154065"/>
                  <a:ext cx="1247054" cy="320403"/>
                </a:xfrm>
                <a:prstGeom prst="rect">
                  <a:avLst/>
                </a:prstGeom>
              </p:spPr>
            </p:pic>
          </p:grpSp>
        </p:grpSp>
      </p:grpSp>
      <p:grpSp>
        <p:nvGrpSpPr>
          <p:cNvPr id="43" name="Group 42">
            <a:extLst>
              <a:ext uri="{FF2B5EF4-FFF2-40B4-BE49-F238E27FC236}">
                <a16:creationId xmlns:a16="http://schemas.microsoft.com/office/drawing/2014/main" id="{572C8965-D3BF-4257-A46C-27CB19698D57}"/>
              </a:ext>
            </a:extLst>
          </p:cNvPr>
          <p:cNvGrpSpPr/>
          <p:nvPr/>
        </p:nvGrpSpPr>
        <p:grpSpPr>
          <a:xfrm>
            <a:off x="6198554" y="2668815"/>
            <a:ext cx="2974021" cy="1015076"/>
            <a:chOff x="6198554" y="2668815"/>
            <a:chExt cx="2974021" cy="1015076"/>
          </a:xfrm>
        </p:grpSpPr>
        <p:sp>
          <p:nvSpPr>
            <p:cNvPr id="27" name="Rectangle: Rounded Corners 26">
              <a:extLst>
                <a:ext uri="{FF2B5EF4-FFF2-40B4-BE49-F238E27FC236}">
                  <a16:creationId xmlns:a16="http://schemas.microsoft.com/office/drawing/2014/main" id="{9EB464A8-A570-40E9-B1F0-BA62A83C262E}"/>
                </a:ext>
              </a:extLst>
            </p:cNvPr>
            <p:cNvSpPr/>
            <p:nvPr/>
          </p:nvSpPr>
          <p:spPr>
            <a:xfrm>
              <a:off x="6198554" y="2668815"/>
              <a:ext cx="2974021" cy="10150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2E2CD780-0429-47F0-AE37-4B739D743FB9}"/>
                </a:ext>
              </a:extLst>
            </p:cNvPr>
            <p:cNvGrpSpPr/>
            <p:nvPr/>
          </p:nvGrpSpPr>
          <p:grpSpPr>
            <a:xfrm>
              <a:off x="6246149" y="2768667"/>
              <a:ext cx="2817311" cy="825171"/>
              <a:chOff x="6476999" y="4461687"/>
              <a:chExt cx="2974021" cy="847858"/>
            </a:xfrm>
          </p:grpSpPr>
          <p:pic>
            <p:nvPicPr>
              <p:cNvPr id="21" name="Picture 20">
                <a:extLst>
                  <a:ext uri="{FF2B5EF4-FFF2-40B4-BE49-F238E27FC236}">
                    <a16:creationId xmlns:a16="http://schemas.microsoft.com/office/drawing/2014/main" id="{3BD7DA08-B39D-4D3F-A654-C8FC3270BF23}"/>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476999" y="4461687"/>
                <a:ext cx="1371601" cy="254167"/>
              </a:xfrm>
              <a:prstGeom prst="rect">
                <a:avLst/>
              </a:prstGeom>
            </p:spPr>
          </p:pic>
          <p:pic>
            <p:nvPicPr>
              <p:cNvPr id="37" name="Picture 36">
                <a:extLst>
                  <a:ext uri="{FF2B5EF4-FFF2-40B4-BE49-F238E27FC236}">
                    <a16:creationId xmlns:a16="http://schemas.microsoft.com/office/drawing/2014/main" id="{266B37A9-5E6E-4A45-A902-3D138324ECEE}"/>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6572075" y="4713122"/>
                <a:ext cx="2878945" cy="417789"/>
              </a:xfrm>
              <a:prstGeom prst="rect">
                <a:avLst/>
              </a:prstGeom>
            </p:spPr>
          </p:pic>
          <p:pic>
            <p:nvPicPr>
              <p:cNvPr id="41" name="Picture 40">
                <a:extLst>
                  <a:ext uri="{FF2B5EF4-FFF2-40B4-BE49-F238E27FC236}">
                    <a16:creationId xmlns:a16="http://schemas.microsoft.com/office/drawing/2014/main" id="{BCD8725B-BAAC-44E5-B204-82485956476D}"/>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6607712" y="5138133"/>
                <a:ext cx="1888974" cy="171412"/>
              </a:xfrm>
              <a:prstGeom prst="rect">
                <a:avLst/>
              </a:prstGeom>
            </p:spPr>
          </p:pic>
        </p:grpSp>
      </p:grpSp>
      <p:pic>
        <p:nvPicPr>
          <p:cNvPr id="45" name="Picture 44">
            <a:extLst>
              <a:ext uri="{FF2B5EF4-FFF2-40B4-BE49-F238E27FC236}">
                <a16:creationId xmlns:a16="http://schemas.microsoft.com/office/drawing/2014/main" id="{90189CAA-9C9C-4C3F-8DB6-40B00387DB80}"/>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6234908" y="3801227"/>
            <a:ext cx="2897791" cy="1767073"/>
          </a:xfrm>
          <a:prstGeom prst="rect">
            <a:avLst/>
          </a:prstGeom>
          <a:ln>
            <a:solidFill>
              <a:schemeClr val="tx1"/>
            </a:solidFill>
          </a:ln>
        </p:spPr>
      </p:pic>
      <p:pic>
        <p:nvPicPr>
          <p:cNvPr id="48" name="Picture 47">
            <a:extLst>
              <a:ext uri="{FF2B5EF4-FFF2-40B4-BE49-F238E27FC236}">
                <a16:creationId xmlns:a16="http://schemas.microsoft.com/office/drawing/2014/main" id="{927132B5-DBD2-4AF0-B180-F56241BB5B50}"/>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9271982" y="4222832"/>
            <a:ext cx="2881932" cy="1711860"/>
          </a:xfrm>
          <a:prstGeom prst="rect">
            <a:avLst/>
          </a:prstGeom>
          <a:ln>
            <a:solidFill>
              <a:schemeClr val="tx1"/>
            </a:solidFill>
          </a:ln>
        </p:spPr>
      </p:pic>
      <p:grpSp>
        <p:nvGrpSpPr>
          <p:cNvPr id="53" name="Group 52">
            <a:extLst>
              <a:ext uri="{FF2B5EF4-FFF2-40B4-BE49-F238E27FC236}">
                <a16:creationId xmlns:a16="http://schemas.microsoft.com/office/drawing/2014/main" id="{6A5F6059-C973-4F71-84C5-BAD35C8A459C}"/>
              </a:ext>
            </a:extLst>
          </p:cNvPr>
          <p:cNvGrpSpPr/>
          <p:nvPr/>
        </p:nvGrpSpPr>
        <p:grpSpPr>
          <a:xfrm>
            <a:off x="9237029" y="3097440"/>
            <a:ext cx="2974021" cy="1015077"/>
            <a:chOff x="9237029" y="3097440"/>
            <a:chExt cx="2974021" cy="1015077"/>
          </a:xfrm>
        </p:grpSpPr>
        <p:sp>
          <p:nvSpPr>
            <p:cNvPr id="32" name="Rectangle: Rounded Corners 31">
              <a:extLst>
                <a:ext uri="{FF2B5EF4-FFF2-40B4-BE49-F238E27FC236}">
                  <a16:creationId xmlns:a16="http://schemas.microsoft.com/office/drawing/2014/main" id="{933081F5-C7AF-4BFA-A99E-E1CB051AC226}"/>
                </a:ext>
              </a:extLst>
            </p:cNvPr>
            <p:cNvSpPr/>
            <p:nvPr/>
          </p:nvSpPr>
          <p:spPr>
            <a:xfrm>
              <a:off x="9237029" y="3097440"/>
              <a:ext cx="2974021" cy="10150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423A6794-D14E-4636-8C38-990023DBEE2F}"/>
                </a:ext>
              </a:extLst>
            </p:cNvPr>
            <p:cNvGrpSpPr/>
            <p:nvPr/>
          </p:nvGrpSpPr>
          <p:grpSpPr>
            <a:xfrm>
              <a:off x="9502135" y="3150686"/>
              <a:ext cx="2524831" cy="905355"/>
              <a:chOff x="6712198" y="191230"/>
              <a:chExt cx="3698627" cy="1241025"/>
            </a:xfrm>
          </p:grpSpPr>
          <p:pic>
            <p:nvPicPr>
              <p:cNvPr id="49" name="Picture 48">
                <a:extLst>
                  <a:ext uri="{FF2B5EF4-FFF2-40B4-BE49-F238E27FC236}">
                    <a16:creationId xmlns:a16="http://schemas.microsoft.com/office/drawing/2014/main" id="{550CE0FC-DB25-4168-A202-C8BA498A6BA0}"/>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6712199" y="498325"/>
                <a:ext cx="3269941" cy="505941"/>
              </a:xfrm>
              <a:prstGeom prst="rect">
                <a:avLst/>
              </a:prstGeom>
            </p:spPr>
          </p:pic>
          <p:pic>
            <p:nvPicPr>
              <p:cNvPr id="50" name="Picture 49">
                <a:extLst>
                  <a:ext uri="{FF2B5EF4-FFF2-40B4-BE49-F238E27FC236}">
                    <a16:creationId xmlns:a16="http://schemas.microsoft.com/office/drawing/2014/main" id="{26EFEF23-893B-4648-A4A4-9A321A5FED63}"/>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6712198" y="191230"/>
                <a:ext cx="1064902" cy="341491"/>
              </a:xfrm>
              <a:prstGeom prst="rect">
                <a:avLst/>
              </a:prstGeom>
            </p:spPr>
          </p:pic>
          <p:pic>
            <p:nvPicPr>
              <p:cNvPr id="51" name="Picture 50">
                <a:extLst>
                  <a:ext uri="{FF2B5EF4-FFF2-40B4-BE49-F238E27FC236}">
                    <a16:creationId xmlns:a16="http://schemas.microsoft.com/office/drawing/2014/main" id="{2876D4E0-3BD6-4BC5-8558-A862A3C3D3DE}"/>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6712200" y="1004266"/>
                <a:ext cx="3698625" cy="427989"/>
              </a:xfrm>
              <a:prstGeom prst="rect">
                <a:avLst/>
              </a:prstGeom>
            </p:spPr>
          </p:pic>
        </p:grpSp>
      </p:grpSp>
    </p:spTree>
    <p:extLst>
      <p:ext uri="{BB962C8B-B14F-4D97-AF65-F5344CB8AC3E}">
        <p14:creationId xmlns:p14="http://schemas.microsoft.com/office/powerpoint/2010/main" val="1833654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88B3B13-F1B4-49D2-9E74-251B3C327736}"/>
              </a:ext>
            </a:extLst>
          </p:cNvPr>
          <p:cNvSpPr/>
          <p:nvPr/>
        </p:nvSpPr>
        <p:spPr>
          <a:xfrm>
            <a:off x="731625" y="2695111"/>
            <a:ext cx="10728751" cy="3775337"/>
          </a:xfrm>
          <a:prstGeom prst="rect">
            <a:avLst/>
          </a:prstGeom>
          <a:solidFill>
            <a:srgbClr val="00C0F3"/>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3" name="Rectangle 22">
            <a:extLst>
              <a:ext uri="{FF2B5EF4-FFF2-40B4-BE49-F238E27FC236}">
                <a16:creationId xmlns:a16="http://schemas.microsoft.com/office/drawing/2014/main" id="{F0FDB302-B862-4D28-BC1E-F505EAEDF168}"/>
              </a:ext>
            </a:extLst>
          </p:cNvPr>
          <p:cNvSpPr/>
          <p:nvPr/>
        </p:nvSpPr>
        <p:spPr>
          <a:xfrm>
            <a:off x="810534" y="2833243"/>
            <a:ext cx="2760134" cy="300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ACECAE3D-97C6-4FF2-8B32-4F9AF1871E58}"/>
              </a:ext>
            </a:extLst>
          </p:cNvPr>
          <p:cNvSpPr txBox="1"/>
          <p:nvPr/>
        </p:nvSpPr>
        <p:spPr>
          <a:xfrm>
            <a:off x="804896" y="2852621"/>
            <a:ext cx="2765772" cy="253916"/>
          </a:xfrm>
          <a:prstGeom prst="rect">
            <a:avLst/>
          </a:prstGeom>
          <a:noFill/>
        </p:spPr>
        <p:txBody>
          <a:bodyPr wrap="square" rtlCol="0">
            <a:spAutoFit/>
          </a:bodyPr>
          <a:lstStyle/>
          <a:p>
            <a:pPr>
              <a:defRPr/>
            </a:pPr>
            <a:r>
              <a:rPr lang="en-US" sz="1050" b="1" dirty="0">
                <a:solidFill>
                  <a:srgbClr val="1F1A62"/>
                </a:solidFill>
                <a:latin typeface="Helvetica" panose="020B0403020202020204" pitchFamily="34" charset="0"/>
              </a:rPr>
              <a:t>APPLYING TO TODAY’S ENVIRONMENT</a:t>
            </a:r>
          </a:p>
        </p:txBody>
      </p:sp>
      <p:sp>
        <p:nvSpPr>
          <p:cNvPr id="13" name="TextBox 12">
            <a:extLst>
              <a:ext uri="{FF2B5EF4-FFF2-40B4-BE49-F238E27FC236}">
                <a16:creationId xmlns:a16="http://schemas.microsoft.com/office/drawing/2014/main" id="{FE536636-E32F-4418-8DB9-6E8CFE613E27}"/>
              </a:ext>
            </a:extLst>
          </p:cNvPr>
          <p:cNvSpPr txBox="1"/>
          <p:nvPr/>
        </p:nvSpPr>
        <p:spPr>
          <a:xfrm>
            <a:off x="829644" y="3177239"/>
            <a:ext cx="10532713" cy="3293209"/>
          </a:xfrm>
          <a:prstGeom prst="rect">
            <a:avLst/>
          </a:prstGeom>
          <a:noFill/>
        </p:spPr>
        <p:txBody>
          <a:bodyPr wrap="square" rtlCol="0" anchor="t">
            <a:spAutoFit/>
          </a:bodyPr>
          <a:lstStyle/>
          <a:p>
            <a:pPr lvl="0"/>
            <a:r>
              <a:rPr lang="en-US" sz="1600" b="1" dirty="0">
                <a:solidFill>
                  <a:schemeClr val="bg1"/>
                </a:solidFill>
                <a:latin typeface="Helvetica"/>
                <a:cs typeface="Helvetica"/>
              </a:rPr>
              <a:t>Building an emotional connection has always been a critical component to influencing consideration. This emotional connection has a deep impact on brand perception, especially among multicultural consumers.</a:t>
            </a:r>
          </a:p>
          <a:p>
            <a:pPr lvl="0"/>
            <a:endParaRPr lang="en-US" sz="1600" b="1" dirty="0">
              <a:solidFill>
                <a:schemeClr val="bg1"/>
              </a:solidFill>
              <a:latin typeface="Helvetica"/>
              <a:cs typeface="Helvetica"/>
            </a:endParaRPr>
          </a:p>
          <a:p>
            <a:pPr lvl="0"/>
            <a:r>
              <a:rPr lang="en-US" sz="1600" b="1" dirty="0">
                <a:solidFill>
                  <a:schemeClr val="bg1"/>
                </a:solidFill>
                <a:latin typeface="Helvetica"/>
                <a:cs typeface="Helvetica"/>
              </a:rPr>
              <a:t>Particularly in times of uncertainty or unrest, purpose-driven, emotional messaging helps to nurture the relationship with consumers. </a:t>
            </a:r>
          </a:p>
          <a:p>
            <a:pPr lvl="0"/>
            <a:endParaRPr lang="en-US" sz="1600" b="1" dirty="0">
              <a:solidFill>
                <a:schemeClr val="bg1"/>
              </a:solidFill>
              <a:latin typeface="Helvetica"/>
              <a:cs typeface="Helvetica"/>
            </a:endParaRPr>
          </a:p>
          <a:p>
            <a:pPr lvl="0"/>
            <a:r>
              <a:rPr lang="en-US" sz="1600" b="1" dirty="0">
                <a:solidFill>
                  <a:schemeClr val="bg1"/>
                </a:solidFill>
                <a:latin typeface="Helvetica"/>
                <a:cs typeface="Helvetica"/>
              </a:rPr>
              <a:t>These brands will set themselves up for increased consideration as they will be more top-of-mind in the future. This also builds an ‘equity bank’ with the consumer that helps to defend against any conflicting ‘rational’ or ‘practical’ message that may threaten consideration in the future – for example, negative reviews, competitive landscape or pricing disparities.</a:t>
            </a:r>
          </a:p>
          <a:p>
            <a:pPr lvl="0"/>
            <a:endParaRPr lang="en-US" sz="1600" b="1" dirty="0">
              <a:solidFill>
                <a:prstClr val="white">
                  <a:lumMod val="95000"/>
                </a:prstClr>
              </a:solidFill>
              <a:latin typeface="Helvetica"/>
              <a:cs typeface="Helvetica"/>
            </a:endParaRPr>
          </a:p>
          <a:p>
            <a:pPr lvl="0"/>
            <a:r>
              <a:rPr lang="en-US" sz="1600" b="1" dirty="0">
                <a:solidFill>
                  <a:srgbClr val="1F1A62"/>
                </a:solidFill>
                <a:latin typeface="Helvetica"/>
                <a:cs typeface="Helvetica"/>
              </a:rPr>
              <a:t>Marketers have a unique opportunity to build brand love with consumers to increase consideration in the short- and long-term.</a:t>
            </a:r>
          </a:p>
        </p:txBody>
      </p:sp>
      <p:grpSp>
        <p:nvGrpSpPr>
          <p:cNvPr id="2" name="Group 1">
            <a:extLst>
              <a:ext uri="{FF2B5EF4-FFF2-40B4-BE49-F238E27FC236}">
                <a16:creationId xmlns:a16="http://schemas.microsoft.com/office/drawing/2014/main" id="{A19CBBE6-EAF0-4B7F-B1F0-68D920E39D67}"/>
              </a:ext>
            </a:extLst>
          </p:cNvPr>
          <p:cNvGrpSpPr/>
          <p:nvPr/>
        </p:nvGrpSpPr>
        <p:grpSpPr>
          <a:xfrm>
            <a:off x="755899" y="1360304"/>
            <a:ext cx="10680203" cy="1017051"/>
            <a:chOff x="586527" y="1360304"/>
            <a:chExt cx="10680203" cy="1017051"/>
          </a:xfrm>
        </p:grpSpPr>
        <p:sp>
          <p:nvSpPr>
            <p:cNvPr id="14" name="Rectangle 13">
              <a:extLst>
                <a:ext uri="{FF2B5EF4-FFF2-40B4-BE49-F238E27FC236}">
                  <a16:creationId xmlns:a16="http://schemas.microsoft.com/office/drawing/2014/main" id="{C562DD7C-2101-4C7B-A0BC-66BD0E0AB07C}"/>
                </a:ext>
              </a:extLst>
            </p:cNvPr>
            <p:cNvSpPr/>
            <p:nvPr/>
          </p:nvSpPr>
          <p:spPr>
            <a:xfrm>
              <a:off x="586527" y="1360304"/>
              <a:ext cx="10680203" cy="1017051"/>
            </a:xfrm>
            <a:prstGeom prst="rect">
              <a:avLst/>
            </a:prstGeom>
            <a:solidFill>
              <a:srgbClr val="00C0F3"/>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26179A-7A09-45B7-9E81-DE438248DC17}"/>
                </a:ext>
              </a:extLst>
            </p:cNvPr>
            <p:cNvSpPr/>
            <p:nvPr/>
          </p:nvSpPr>
          <p:spPr>
            <a:xfrm>
              <a:off x="628724" y="1433050"/>
              <a:ext cx="1225992"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FE2D5690-A6DF-4A31-A3B7-DA4C1414AC4B}"/>
                </a:ext>
              </a:extLst>
            </p:cNvPr>
            <p:cNvSpPr txBox="1"/>
            <p:nvPr/>
          </p:nvSpPr>
          <p:spPr>
            <a:xfrm>
              <a:off x="586527" y="1443818"/>
              <a:ext cx="13758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5</a:t>
              </a:r>
            </a:p>
          </p:txBody>
        </p:sp>
        <p:sp>
          <p:nvSpPr>
            <p:cNvPr id="19" name="TextBox 18">
              <a:extLst>
                <a:ext uri="{FF2B5EF4-FFF2-40B4-BE49-F238E27FC236}">
                  <a16:creationId xmlns:a16="http://schemas.microsoft.com/office/drawing/2014/main" id="{DEB5BED0-160D-4CC3-AC44-A957FEB4222D}"/>
                </a:ext>
              </a:extLst>
            </p:cNvPr>
            <p:cNvSpPr txBox="1"/>
            <p:nvPr/>
          </p:nvSpPr>
          <p:spPr>
            <a:xfrm>
              <a:off x="586527" y="1691862"/>
              <a:ext cx="10597288" cy="646331"/>
            </a:xfrm>
            <a:prstGeom prst="rect">
              <a:avLst/>
            </a:prstGeom>
            <a:noFill/>
          </p:spPr>
          <p:txBody>
            <a:bodyPr wrap="square" rtlCol="0">
              <a:spAutoFit/>
            </a:bodyPr>
            <a:lstStyle/>
            <a:p>
              <a:pPr lvl="0"/>
              <a:r>
                <a:rPr lang="en-US" b="1" dirty="0">
                  <a:solidFill>
                    <a:schemeClr val="bg1"/>
                  </a:solidFill>
                  <a:latin typeface="Helvetica" panose="020B0403020202020204" pitchFamily="34" charset="0"/>
                </a:rPr>
                <a:t>In an Information-Heavy, Opinion-Saturated Environment, Brand Building Is Essential to Support Brand Perception and Foster the Loyalty That Protects Pricing and Profits</a:t>
              </a:r>
            </a:p>
          </p:txBody>
        </p:sp>
      </p:grpSp>
      <p:pic>
        <p:nvPicPr>
          <p:cNvPr id="39" name="Picture 38">
            <a:extLst>
              <a:ext uri="{FF2B5EF4-FFF2-40B4-BE49-F238E27FC236}">
                <a16:creationId xmlns:a16="http://schemas.microsoft.com/office/drawing/2014/main" id="{375745E5-D526-4EF5-AF3E-0401CE933B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0" name="Slide Number Placeholder 5">
            <a:extLst>
              <a:ext uri="{FF2B5EF4-FFF2-40B4-BE49-F238E27FC236}">
                <a16:creationId xmlns:a16="http://schemas.microsoft.com/office/drawing/2014/main" id="{8AFDC644-C423-4853-A164-B9B12F34B09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37BC066A-17F8-42F9-89A3-65937AF2856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Rectangle 16">
            <a:extLst>
              <a:ext uri="{FF2B5EF4-FFF2-40B4-BE49-F238E27FC236}">
                <a16:creationId xmlns:a16="http://schemas.microsoft.com/office/drawing/2014/main" id="{EBA1581C-9A1E-43D0-8A60-EB504C7F48DA}"/>
              </a:ext>
            </a:extLst>
          </p:cNvPr>
          <p:cNvSpPr/>
          <p:nvPr/>
        </p:nvSpPr>
        <p:spPr>
          <a:xfrm>
            <a:off x="399015" y="252081"/>
            <a:ext cx="660971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Consideration: Principle No. 5</a:t>
            </a:r>
          </a:p>
        </p:txBody>
      </p:sp>
    </p:spTree>
    <p:extLst>
      <p:ext uri="{BB962C8B-B14F-4D97-AF65-F5344CB8AC3E}">
        <p14:creationId xmlns:p14="http://schemas.microsoft.com/office/powerpoint/2010/main" val="1560967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BC62844-4493-426A-B84B-B27843D43B68}"/>
              </a:ext>
            </a:extLst>
          </p:cNvPr>
          <p:cNvSpPr/>
          <p:nvPr/>
        </p:nvSpPr>
        <p:spPr>
          <a:xfrm>
            <a:off x="1" y="2263360"/>
            <a:ext cx="4747373" cy="3410226"/>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AD90ED3-7DF5-CE44-A782-9A413CE76D03}"/>
              </a:ext>
            </a:extLst>
          </p:cNvPr>
          <p:cNvSpPr/>
          <p:nvPr/>
        </p:nvSpPr>
        <p:spPr>
          <a:xfrm>
            <a:off x="4747374" y="2259098"/>
            <a:ext cx="7445182" cy="341022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TextBox 9">
            <a:extLst>
              <a:ext uri="{FF2B5EF4-FFF2-40B4-BE49-F238E27FC236}">
                <a16:creationId xmlns:a16="http://schemas.microsoft.com/office/drawing/2014/main" id="{FE359B90-D74B-234F-ACB0-DA88BC8031CF}"/>
              </a:ext>
            </a:extLst>
          </p:cNvPr>
          <p:cNvSpPr txBox="1"/>
          <p:nvPr/>
        </p:nvSpPr>
        <p:spPr>
          <a:xfrm>
            <a:off x="546751" y="6594696"/>
            <a:ext cx="10833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1</a:t>
            </a:r>
          </a:p>
        </p:txBody>
      </p:sp>
      <p:pic>
        <p:nvPicPr>
          <p:cNvPr id="11" name="Picture 10">
            <a:extLst>
              <a:ext uri="{FF2B5EF4-FFF2-40B4-BE49-F238E27FC236}">
                <a16:creationId xmlns:a16="http://schemas.microsoft.com/office/drawing/2014/main" id="{0A16F56B-00B5-4D4A-A434-292AAD25DE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Rectangle 15">
            <a:extLst>
              <a:ext uri="{FF2B5EF4-FFF2-40B4-BE49-F238E27FC236}">
                <a16:creationId xmlns:a16="http://schemas.microsoft.com/office/drawing/2014/main" id="{D3674837-C9B3-4CE9-A7B2-3B4DEE5AC28A}"/>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Slide Number Placeholder 5">
            <a:extLst>
              <a:ext uri="{FF2B5EF4-FFF2-40B4-BE49-F238E27FC236}">
                <a16:creationId xmlns:a16="http://schemas.microsoft.com/office/drawing/2014/main" id="{8E9AC5C0-5C93-4239-A8EA-8361A856A16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0BA22DF9-BEFC-4684-B093-4877081C3E11}"/>
              </a:ext>
            </a:extLst>
          </p:cNvPr>
          <p:cNvSpPr txBox="1"/>
          <p:nvPr/>
        </p:nvSpPr>
        <p:spPr>
          <a:xfrm>
            <a:off x="1" y="1738464"/>
            <a:ext cx="1219199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“Companies with specific COVID-19 related advertising messages positively impacts my perception of the brand”</a:t>
            </a:r>
            <a:br>
              <a:rPr kumimoji="0" lang="en-US" sz="18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2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that agree with the statement</a:t>
            </a:r>
            <a:endPar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7AE96467-B55E-4341-879E-5351C7CB1D2E}"/>
              </a:ext>
            </a:extLst>
          </p:cNvPr>
          <p:cNvSpPr txBox="1"/>
          <p:nvPr/>
        </p:nvSpPr>
        <p:spPr>
          <a:xfrm>
            <a:off x="456263" y="6238015"/>
            <a:ext cx="113237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700" b="0" i="0" u="none" strike="noStrike" kern="1200" cap="none" spc="0" normalizeH="0" baseline="0" noProof="0" dirty="0">
                <a:ln>
                  <a:noFill/>
                </a:ln>
                <a:solidFill>
                  <a:srgbClr val="1F1A62"/>
                </a:solidFill>
                <a:effectLst/>
                <a:uLnTx/>
                <a:uFillTx/>
                <a:latin typeface="Helvetica"/>
                <a:ea typeface="+mn-ea"/>
                <a:cs typeface="Helvetica"/>
              </a:rPr>
              <a:t>VAB’s </a:t>
            </a:r>
            <a:r>
              <a:rPr lang="en-US" sz="700" dirty="0">
                <a:solidFill>
                  <a:prstClr val="black"/>
                </a:solidFill>
                <a:latin typeface="Helvetica"/>
                <a:cs typeface="Helvetica"/>
                <a:hlinkClick r:id="rId3"/>
              </a:rPr>
              <a:t>'As Time Goes By: How Media Consumption Is Helping America Cope.</a:t>
            </a:r>
            <a:r>
              <a:rPr lang="en-US" sz="700" dirty="0">
                <a:solidFill>
                  <a:prstClr val="black"/>
                </a:solidFill>
                <a:latin typeface="Helvetica"/>
                <a:cs typeface="Helvetica"/>
              </a:rPr>
              <a:t> </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VAB / Lucid ‘Media Usage In The Time of COVID-19 Survey,’ April 2020. Survey base: P18+ &amp; household subscribes to cable, telco, internet TV or satellite TV (n=1,004). Q14: Some companies have created specific COVID-19 related advertising messages (e.g. Guinness, Ford, Burger King, Verizon). How do these types of advertisements typically impact your perception of a brand?</a:t>
            </a:r>
          </a:p>
        </p:txBody>
      </p:sp>
      <p:pic>
        <p:nvPicPr>
          <p:cNvPr id="15" name="Picture 14">
            <a:extLst>
              <a:ext uri="{FF2B5EF4-FFF2-40B4-BE49-F238E27FC236}">
                <a16:creationId xmlns:a16="http://schemas.microsoft.com/office/drawing/2014/main" id="{9824B7EB-4FA9-4597-BBBF-4C16BDB97F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70519" y="3383238"/>
            <a:ext cx="1943845" cy="1042866"/>
          </a:xfrm>
          <a:prstGeom prst="rect">
            <a:avLst/>
          </a:prstGeom>
          <a:ln>
            <a:solidFill>
              <a:srgbClr val="1B1464"/>
            </a:solidFill>
          </a:ln>
        </p:spPr>
      </p:pic>
      <p:pic>
        <p:nvPicPr>
          <p:cNvPr id="18" name="Picture 17">
            <a:extLst>
              <a:ext uri="{FF2B5EF4-FFF2-40B4-BE49-F238E27FC236}">
                <a16:creationId xmlns:a16="http://schemas.microsoft.com/office/drawing/2014/main" id="{9999ECC6-CC12-4CD1-8BD7-FFBFCB0305F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2362" y="4479571"/>
            <a:ext cx="1951413" cy="1014820"/>
          </a:xfrm>
          <a:prstGeom prst="rect">
            <a:avLst/>
          </a:prstGeom>
          <a:ln>
            <a:solidFill>
              <a:srgbClr val="1B1464"/>
            </a:solidFill>
          </a:ln>
        </p:spPr>
      </p:pic>
      <p:pic>
        <p:nvPicPr>
          <p:cNvPr id="22" name="Picture 21">
            <a:extLst>
              <a:ext uri="{FF2B5EF4-FFF2-40B4-BE49-F238E27FC236}">
                <a16:creationId xmlns:a16="http://schemas.microsoft.com/office/drawing/2014/main" id="{BF76ED2D-754F-449E-B89F-9FE37407538B}"/>
              </a:ext>
            </a:extLst>
          </p:cNvPr>
          <p:cNvPicPr>
            <a:picLocks noChangeAspect="1"/>
          </p:cNvPicPr>
          <p:nvPr/>
        </p:nvPicPr>
        <p:blipFill>
          <a:blip r:embed="rId6"/>
          <a:stretch>
            <a:fillRect/>
          </a:stretch>
        </p:blipFill>
        <p:spPr>
          <a:xfrm>
            <a:off x="433011" y="3375180"/>
            <a:ext cx="1882873" cy="1050341"/>
          </a:xfrm>
          <a:prstGeom prst="rect">
            <a:avLst/>
          </a:prstGeom>
        </p:spPr>
      </p:pic>
      <p:pic>
        <p:nvPicPr>
          <p:cNvPr id="23" name="Picture 22">
            <a:extLst>
              <a:ext uri="{FF2B5EF4-FFF2-40B4-BE49-F238E27FC236}">
                <a16:creationId xmlns:a16="http://schemas.microsoft.com/office/drawing/2014/main" id="{B39BF706-6DEB-4490-AA4A-130A9D64C974}"/>
              </a:ext>
            </a:extLst>
          </p:cNvPr>
          <p:cNvPicPr>
            <a:picLocks noChangeAspect="1"/>
          </p:cNvPicPr>
          <p:nvPr/>
        </p:nvPicPr>
        <p:blipFill>
          <a:blip r:embed="rId7"/>
          <a:stretch>
            <a:fillRect/>
          </a:stretch>
        </p:blipFill>
        <p:spPr>
          <a:xfrm>
            <a:off x="433011" y="4474226"/>
            <a:ext cx="1882873" cy="1022572"/>
          </a:xfrm>
          <a:prstGeom prst="rect">
            <a:avLst/>
          </a:prstGeom>
        </p:spPr>
      </p:pic>
      <p:sp>
        <p:nvSpPr>
          <p:cNvPr id="24" name="TextBox 23">
            <a:extLst>
              <a:ext uri="{FF2B5EF4-FFF2-40B4-BE49-F238E27FC236}">
                <a16:creationId xmlns:a16="http://schemas.microsoft.com/office/drawing/2014/main" id="{53A18CFF-87E6-4FA5-9532-49DED0CC3273}"/>
              </a:ext>
            </a:extLst>
          </p:cNvPr>
          <p:cNvSpPr txBox="1"/>
          <p:nvPr/>
        </p:nvSpPr>
        <p:spPr>
          <a:xfrm>
            <a:off x="516563" y="2357878"/>
            <a:ext cx="3797801"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52%</a:t>
            </a:r>
            <a:r>
              <a:rPr kumimoji="0" lang="en-US" sz="3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br>
              <a:rPr kumimoji="0" lang="en-US" sz="3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all respondents</a:t>
            </a:r>
            <a:endParaRPr kumimoji="0" lang="en-US" sz="3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graphicFrame>
        <p:nvGraphicFramePr>
          <p:cNvPr id="30" name="Chart 29">
            <a:extLst>
              <a:ext uri="{FF2B5EF4-FFF2-40B4-BE49-F238E27FC236}">
                <a16:creationId xmlns:a16="http://schemas.microsoft.com/office/drawing/2014/main" id="{47F4C633-38B5-4FEF-BFCD-E7FE4BC1A97D}"/>
              </a:ext>
            </a:extLst>
          </p:cNvPr>
          <p:cNvGraphicFramePr/>
          <p:nvPr>
            <p:extLst>
              <p:ext uri="{D42A27DB-BD31-4B8C-83A1-F6EECF244321}">
                <p14:modId xmlns:p14="http://schemas.microsoft.com/office/powerpoint/2010/main" val="2271706019"/>
              </p:ext>
            </p:extLst>
          </p:nvPr>
        </p:nvGraphicFramePr>
        <p:xfrm>
          <a:off x="4777540" y="2234446"/>
          <a:ext cx="7414459" cy="3542613"/>
        </p:xfrm>
        <a:graphic>
          <a:graphicData uri="http://schemas.openxmlformats.org/drawingml/2006/chart">
            <c:chart xmlns:c="http://schemas.openxmlformats.org/drawingml/2006/chart" xmlns:r="http://schemas.openxmlformats.org/officeDocument/2006/relationships" r:id="rId8"/>
          </a:graphicData>
        </a:graphic>
      </p:graphicFrame>
      <p:cxnSp>
        <p:nvCxnSpPr>
          <p:cNvPr id="31" name="Straight Connector 30">
            <a:extLst>
              <a:ext uri="{FF2B5EF4-FFF2-40B4-BE49-F238E27FC236}">
                <a16:creationId xmlns:a16="http://schemas.microsoft.com/office/drawing/2014/main" id="{B8986607-4D3A-47F2-93E5-B15578C80A3E}"/>
              </a:ext>
            </a:extLst>
          </p:cNvPr>
          <p:cNvCxnSpPr/>
          <p:nvPr/>
        </p:nvCxnSpPr>
        <p:spPr>
          <a:xfrm>
            <a:off x="5544457" y="5593083"/>
            <a:ext cx="5902202"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79200F1-015D-44DB-B855-AFEA6C8E51EE}"/>
              </a:ext>
            </a:extLst>
          </p:cNvPr>
          <p:cNvSpPr/>
          <p:nvPr/>
        </p:nvSpPr>
        <p:spPr>
          <a:xfrm>
            <a:off x="162395" y="269111"/>
            <a:ext cx="11828979" cy="1292662"/>
          </a:xfrm>
          <a:prstGeom prst="rect">
            <a:avLst/>
          </a:prstGeom>
        </p:spPr>
        <p:txBody>
          <a:bodyPr wrap="square" anchor="t">
            <a:spAutoFit/>
          </a:bodyPr>
          <a:lstStyle/>
          <a:p>
            <a:pPr>
              <a:defRPr/>
            </a:pPr>
            <a:r>
              <a:rPr lang="en-US" sz="2600" b="1" dirty="0">
                <a:solidFill>
                  <a:srgbClr val="ED3C8D"/>
                </a:solidFill>
                <a:latin typeface="Helvetica" panose="020B0604020202020204" pitchFamily="2" charset="0"/>
              </a:rPr>
              <a:t>Consumers look to brands </a:t>
            </a:r>
            <a:r>
              <a:rPr lang="en-US" sz="2600" b="1" dirty="0">
                <a:solidFill>
                  <a:srgbClr val="1B1464"/>
                </a:solidFill>
                <a:latin typeface="Helvetica"/>
                <a:ea typeface="Open Sans" panose="020B0606030504020204" pitchFamily="34" charset="0"/>
                <a:cs typeface="Open Sans" panose="020B0606030504020204" pitchFamily="34" charset="0"/>
              </a:rPr>
              <a:t>to address uncertainty and offer authentic help, and when they do it, it positively impacts how they feel about </a:t>
            </a:r>
          </a:p>
          <a:p>
            <a:pPr>
              <a:defRPr/>
            </a:pPr>
            <a:r>
              <a:rPr lang="en-US" sz="2600" b="1" dirty="0">
                <a:solidFill>
                  <a:srgbClr val="1B1464"/>
                </a:solidFill>
                <a:latin typeface="Helvetica"/>
                <a:ea typeface="Open Sans" panose="020B0606030504020204" pitchFamily="34" charset="0"/>
                <a:cs typeface="Open Sans" panose="020B0606030504020204" pitchFamily="34" charset="0"/>
              </a:rPr>
              <a:t>those brands</a:t>
            </a:r>
            <a:endParaRPr kumimoji="0" lang="en-US" sz="2600" b="1" i="0" u="none" strike="noStrike" kern="1200" cap="none" spc="0" normalizeH="0" baseline="0" noProof="0" dirty="0">
              <a:ln>
                <a:noFill/>
              </a:ln>
              <a:solidFill>
                <a:srgbClr val="ED3C8D"/>
              </a:solidFill>
              <a:effectLst/>
              <a:uLnTx/>
              <a:uFillTx/>
              <a:latin typeface="Helvetica"/>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0443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8879"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9" name="Chart 8">
            <a:extLst>
              <a:ext uri="{FF2B5EF4-FFF2-40B4-BE49-F238E27FC236}">
                <a16:creationId xmlns:a16="http://schemas.microsoft.com/office/drawing/2014/main" id="{30E62159-B859-4D55-A3F2-86B4A20C4B26}"/>
              </a:ext>
            </a:extLst>
          </p:cNvPr>
          <p:cNvGraphicFramePr/>
          <p:nvPr>
            <p:extLst>
              <p:ext uri="{D42A27DB-BD31-4B8C-83A1-F6EECF244321}">
                <p14:modId xmlns:p14="http://schemas.microsoft.com/office/powerpoint/2010/main" val="544993465"/>
              </p:ext>
            </p:extLst>
          </p:nvPr>
        </p:nvGraphicFramePr>
        <p:xfrm>
          <a:off x="0" y="2032001"/>
          <a:ext cx="12192556" cy="4248900"/>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0A278CA0-4BBD-40C1-8115-9F43C5F0FBE2}"/>
              </a:ext>
            </a:extLst>
          </p:cNvPr>
          <p:cNvSpPr/>
          <p:nvPr/>
        </p:nvSpPr>
        <p:spPr>
          <a:xfrm>
            <a:off x="202536" y="204685"/>
            <a:ext cx="11348762"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Among multicultural consumers, companies</a:t>
            </a:r>
            <a:r>
              <a:rPr kumimoji="0" lang="en-US" sz="26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 that share </a:t>
            </a:r>
            <a:r>
              <a:rPr kumimoji="0" lang="en-US" sz="2600" b="1" i="0" u="none" strike="noStrike" kern="1200" cap="none" spc="0" normalizeH="0" baseline="0" noProof="0" dirty="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rPr>
              <a:t>positive messaging </a:t>
            </a:r>
            <a:r>
              <a:rPr kumimoji="0" lang="en-US" sz="26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and actively seek to help communities during this crisis </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are</a:t>
            </a:r>
            <a:r>
              <a:rPr kumimoji="0" lang="en-US" sz="26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 positively impacted</a:t>
            </a:r>
          </a:p>
        </p:txBody>
      </p:sp>
      <p:sp>
        <p:nvSpPr>
          <p:cNvPr id="18" name="TextBox 17">
            <a:extLst>
              <a:ext uri="{FF2B5EF4-FFF2-40B4-BE49-F238E27FC236}">
                <a16:creationId xmlns:a16="http://schemas.microsoft.com/office/drawing/2014/main" id="{16BBFDE9-072B-4BED-86D9-8930E1F534E0}"/>
              </a:ext>
            </a:extLst>
          </p:cNvPr>
          <p:cNvSpPr txBox="1"/>
          <p:nvPr/>
        </p:nvSpPr>
        <p:spPr>
          <a:xfrm>
            <a:off x="-1813" y="1691226"/>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 of respondents who agree with the statement</a:t>
            </a:r>
            <a:br>
              <a:rPr kumimoji="0" lang="en-US"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br>
            <a:endParaRPr kumimoji="0" lang="en-US"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46CDE7E5-AB9F-42F7-A9A3-4A078CA32B4E}"/>
              </a:ext>
            </a:extLst>
          </p:cNvPr>
          <p:cNvSpPr txBox="1"/>
          <p:nvPr/>
        </p:nvSpPr>
        <p:spPr>
          <a:xfrm>
            <a:off x="481665" y="6131284"/>
            <a:ext cx="1170852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700" b="0" i="0" u="none" strike="noStrike" kern="1200" cap="none" spc="0" normalizeH="0" baseline="0" noProof="0" dirty="0">
                <a:ln>
                  <a:noFill/>
                </a:ln>
                <a:solidFill>
                  <a:srgbClr val="1F1A62"/>
                </a:solidFill>
                <a:effectLst/>
                <a:uLnTx/>
                <a:uFillTx/>
                <a:latin typeface="Helvetica"/>
                <a:ea typeface="+mn-ea"/>
                <a:cs typeface="Helvetica"/>
              </a:rPr>
              <a:t>VAB’s </a:t>
            </a:r>
            <a:r>
              <a:rPr lang="en-US" sz="700" dirty="0">
                <a:solidFill>
                  <a:prstClr val="black"/>
                </a:solidFill>
                <a:latin typeface="Helvetica"/>
                <a:cs typeface="Helvetica"/>
                <a:hlinkClick r:id="rId5"/>
              </a:rPr>
              <a:t>'As Time Goes By: How Media Consumption Is Helping America Cope.</a:t>
            </a:r>
            <a:r>
              <a:rPr lang="en-US" sz="700" dirty="0">
                <a:solidFill>
                  <a:prstClr val="black"/>
                </a:solidFill>
                <a:latin typeface="Helvetica"/>
                <a:cs typeface="Helvetica"/>
              </a:rPr>
              <a:t> </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VAB / Lucid ‘Media Usage In The Time of COVID-19 Survey,’ April 2020. Survey base: P18+ &amp; household subscribes to cable, telco, internet TV or satellite TV (n=1,004). Q14. Some companies have created specific COVID-19 related advertising messages (e.g. Guinness, Ford, Burger King, Verizon). How do these types of advertisements typically impact your perception of a brand? &amp; Q15. Some companies are lending resources (e.g. Comcast donating free internet, Ford, 3M and GE Healthcare making healthcare equipment), or helping local communities during the crisis (Miller Lite starts ‘virtual tip jar’ to support out-of-work bartenders). How does this affect your likelihood to purchase a product or service from this company? </a:t>
            </a:r>
          </a:p>
        </p:txBody>
      </p:sp>
    </p:spTree>
    <p:extLst>
      <p:ext uri="{BB962C8B-B14F-4D97-AF65-F5344CB8AC3E}">
        <p14:creationId xmlns:p14="http://schemas.microsoft.com/office/powerpoint/2010/main" val="3270976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401AFC6-962D-478B-AA3B-857F7DD8623D}"/>
              </a:ext>
            </a:extLst>
          </p:cNvPr>
          <p:cNvSpPr/>
          <p:nvPr/>
        </p:nvSpPr>
        <p:spPr>
          <a:xfrm>
            <a:off x="731625" y="2695111"/>
            <a:ext cx="10728751" cy="3564735"/>
          </a:xfrm>
          <a:prstGeom prst="rect">
            <a:avLst/>
          </a:prstGeom>
          <a:solidFill>
            <a:srgbClr val="00C0F3"/>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0" name="Rectangle 19">
            <a:extLst>
              <a:ext uri="{FF2B5EF4-FFF2-40B4-BE49-F238E27FC236}">
                <a16:creationId xmlns:a16="http://schemas.microsoft.com/office/drawing/2014/main" id="{5412E021-45FC-479B-B161-D6853EE16852}"/>
              </a:ext>
            </a:extLst>
          </p:cNvPr>
          <p:cNvSpPr/>
          <p:nvPr/>
        </p:nvSpPr>
        <p:spPr>
          <a:xfrm>
            <a:off x="810534" y="2833243"/>
            <a:ext cx="2760134" cy="300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F3800517-7F55-4EAD-A1B4-F4BD81FD2D81}"/>
              </a:ext>
            </a:extLst>
          </p:cNvPr>
          <p:cNvSpPr txBox="1"/>
          <p:nvPr/>
        </p:nvSpPr>
        <p:spPr>
          <a:xfrm>
            <a:off x="804896" y="2852621"/>
            <a:ext cx="2765772" cy="253916"/>
          </a:xfrm>
          <a:prstGeom prst="rect">
            <a:avLst/>
          </a:prstGeom>
          <a:noFill/>
        </p:spPr>
        <p:txBody>
          <a:bodyPr wrap="square" rtlCol="0">
            <a:spAutoFit/>
          </a:bodyPr>
          <a:lstStyle/>
          <a:p>
            <a:pPr>
              <a:defRPr/>
            </a:pPr>
            <a:r>
              <a:rPr lang="en-US" sz="1050" b="1" dirty="0">
                <a:solidFill>
                  <a:srgbClr val="1F1A62"/>
                </a:solidFill>
                <a:latin typeface="Helvetica" panose="020B0403020202020204" pitchFamily="34" charset="0"/>
              </a:rPr>
              <a:t>APPLYING TO TODAY’S ENVIRONMENT</a:t>
            </a:r>
          </a:p>
        </p:txBody>
      </p:sp>
      <p:sp>
        <p:nvSpPr>
          <p:cNvPr id="13" name="TextBox 12">
            <a:extLst>
              <a:ext uri="{FF2B5EF4-FFF2-40B4-BE49-F238E27FC236}">
                <a16:creationId xmlns:a16="http://schemas.microsoft.com/office/drawing/2014/main" id="{FE536636-E32F-4418-8DB9-6E8CFE613E27}"/>
              </a:ext>
            </a:extLst>
          </p:cNvPr>
          <p:cNvSpPr txBox="1"/>
          <p:nvPr/>
        </p:nvSpPr>
        <p:spPr>
          <a:xfrm>
            <a:off x="829644" y="3428160"/>
            <a:ext cx="10532713" cy="2031325"/>
          </a:xfrm>
          <a:prstGeom prst="rect">
            <a:avLst/>
          </a:prstGeom>
          <a:noFill/>
        </p:spPr>
        <p:txBody>
          <a:bodyPr wrap="square" rtlCol="0" anchor="t">
            <a:spAutoFit/>
          </a:bodyPr>
          <a:lstStyle/>
          <a:p>
            <a:pPr lvl="0"/>
            <a:r>
              <a:rPr lang="en-US" b="1" dirty="0">
                <a:solidFill>
                  <a:schemeClr val="bg1"/>
                </a:solidFill>
                <a:latin typeface="Helvetica"/>
                <a:cs typeface="Helvetica"/>
              </a:rPr>
              <a:t>At this time, many brands have a dual need to show empathy, but also provide real, practical help or action. This is seen in the “we’re here for you” COVID-19 messaging coupled with offers of contactless-delivery, curbside pick-up, or financing options and the companies who supported Black Lives Matter and then joined the #StopHateForProfit Facebook boycott.</a:t>
            </a:r>
            <a:endParaRPr kumimoji="0" lang="en-US" b="1" i="0" u="none" strike="noStrike" kern="1200" cap="none" spc="0" normalizeH="0" baseline="0" noProof="0" dirty="0">
              <a:ln>
                <a:noFill/>
              </a:ln>
              <a:solidFill>
                <a:schemeClr val="bg1"/>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white">
                  <a:lumMod val="95000"/>
                </a:prstClr>
              </a:solidFill>
              <a:effectLst/>
              <a:uLnTx/>
              <a:uFillTx/>
              <a:latin typeface="Helvetica"/>
              <a:ea typeface="+mn-ea"/>
              <a:cs typeface="Helvetica"/>
            </a:endParaRPr>
          </a:p>
          <a:p>
            <a:pPr lvl="0"/>
            <a:r>
              <a:rPr lang="en-US" b="1" dirty="0">
                <a:solidFill>
                  <a:srgbClr val="1F1A62"/>
                </a:solidFill>
                <a:latin typeface="Helvetica"/>
                <a:cs typeface="Helvetica"/>
              </a:rPr>
              <a:t>Marketers should reflect on the current climate and re-consider their messaging to determine the appropriate way to engage with their consumer moving forward.</a:t>
            </a:r>
          </a:p>
        </p:txBody>
      </p:sp>
      <p:grpSp>
        <p:nvGrpSpPr>
          <p:cNvPr id="2" name="Group 1">
            <a:extLst>
              <a:ext uri="{FF2B5EF4-FFF2-40B4-BE49-F238E27FC236}">
                <a16:creationId xmlns:a16="http://schemas.microsoft.com/office/drawing/2014/main" id="{A19CBBE6-EAF0-4B7F-B1F0-68D920E39D67}"/>
              </a:ext>
            </a:extLst>
          </p:cNvPr>
          <p:cNvGrpSpPr/>
          <p:nvPr/>
        </p:nvGrpSpPr>
        <p:grpSpPr>
          <a:xfrm>
            <a:off x="755899" y="1360305"/>
            <a:ext cx="10680203" cy="949296"/>
            <a:chOff x="586527" y="1360305"/>
            <a:chExt cx="10680203" cy="949296"/>
          </a:xfrm>
        </p:grpSpPr>
        <p:sp>
          <p:nvSpPr>
            <p:cNvPr id="14" name="Rectangle 13">
              <a:extLst>
                <a:ext uri="{FF2B5EF4-FFF2-40B4-BE49-F238E27FC236}">
                  <a16:creationId xmlns:a16="http://schemas.microsoft.com/office/drawing/2014/main" id="{C562DD7C-2101-4C7B-A0BC-66BD0E0AB07C}"/>
                </a:ext>
              </a:extLst>
            </p:cNvPr>
            <p:cNvSpPr/>
            <p:nvPr/>
          </p:nvSpPr>
          <p:spPr>
            <a:xfrm>
              <a:off x="586527" y="1360305"/>
              <a:ext cx="10680203" cy="949296"/>
            </a:xfrm>
            <a:prstGeom prst="rect">
              <a:avLst/>
            </a:prstGeom>
            <a:solidFill>
              <a:srgbClr val="00C0F3"/>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26179A-7A09-45B7-9E81-DE438248DC17}"/>
                </a:ext>
              </a:extLst>
            </p:cNvPr>
            <p:cNvSpPr/>
            <p:nvPr/>
          </p:nvSpPr>
          <p:spPr>
            <a:xfrm>
              <a:off x="628724" y="1433050"/>
              <a:ext cx="1225992"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FE2D5690-A6DF-4A31-A3B7-DA4C1414AC4B}"/>
                </a:ext>
              </a:extLst>
            </p:cNvPr>
            <p:cNvSpPr txBox="1"/>
            <p:nvPr/>
          </p:nvSpPr>
          <p:spPr>
            <a:xfrm>
              <a:off x="586527" y="1443818"/>
              <a:ext cx="13758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6</a:t>
              </a:r>
            </a:p>
          </p:txBody>
        </p:sp>
        <p:sp>
          <p:nvSpPr>
            <p:cNvPr id="19" name="TextBox 18">
              <a:extLst>
                <a:ext uri="{FF2B5EF4-FFF2-40B4-BE49-F238E27FC236}">
                  <a16:creationId xmlns:a16="http://schemas.microsoft.com/office/drawing/2014/main" id="{DEB5BED0-160D-4CC3-AC44-A957FEB4222D}"/>
                </a:ext>
              </a:extLst>
            </p:cNvPr>
            <p:cNvSpPr txBox="1"/>
            <p:nvPr/>
          </p:nvSpPr>
          <p:spPr>
            <a:xfrm>
              <a:off x="586527" y="1803622"/>
              <a:ext cx="10597288" cy="369332"/>
            </a:xfrm>
            <a:prstGeom prst="rect">
              <a:avLst/>
            </a:prstGeom>
            <a:noFill/>
          </p:spPr>
          <p:txBody>
            <a:bodyPr wrap="square" rtlCol="0">
              <a:spAutoFit/>
            </a:bodyPr>
            <a:lstStyle/>
            <a:p>
              <a:pPr lvl="0"/>
              <a:r>
                <a:rPr lang="en-US" b="1" dirty="0">
                  <a:solidFill>
                    <a:schemeClr val="bg1"/>
                  </a:solidFill>
                  <a:latin typeface="Helvetica" panose="020B0403020202020204" pitchFamily="34" charset="0"/>
                </a:rPr>
                <a:t>Brand Building Media, Such As Premium Video, Fosters a Deep Emotional Connection</a:t>
              </a:r>
            </a:p>
          </p:txBody>
        </p:sp>
      </p:grpSp>
      <p:pic>
        <p:nvPicPr>
          <p:cNvPr id="39" name="Picture 38">
            <a:extLst>
              <a:ext uri="{FF2B5EF4-FFF2-40B4-BE49-F238E27FC236}">
                <a16:creationId xmlns:a16="http://schemas.microsoft.com/office/drawing/2014/main" id="{375745E5-D526-4EF5-AF3E-0401CE933B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0" name="Slide Number Placeholder 5">
            <a:extLst>
              <a:ext uri="{FF2B5EF4-FFF2-40B4-BE49-F238E27FC236}">
                <a16:creationId xmlns:a16="http://schemas.microsoft.com/office/drawing/2014/main" id="{8AFDC644-C423-4853-A164-B9B12F34B09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37BC066A-17F8-42F9-89A3-65937AF2856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Rectangle 14">
            <a:extLst>
              <a:ext uri="{FF2B5EF4-FFF2-40B4-BE49-F238E27FC236}">
                <a16:creationId xmlns:a16="http://schemas.microsoft.com/office/drawing/2014/main" id="{27FF3839-DC8F-4F7B-A86C-281CEA88BE43}"/>
              </a:ext>
            </a:extLst>
          </p:cNvPr>
          <p:cNvSpPr/>
          <p:nvPr/>
        </p:nvSpPr>
        <p:spPr>
          <a:xfrm>
            <a:off x="399015" y="252081"/>
            <a:ext cx="660971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Consideration: Principle No. 6</a:t>
            </a:r>
          </a:p>
        </p:txBody>
      </p:sp>
    </p:spTree>
    <p:extLst>
      <p:ext uri="{BB962C8B-B14F-4D97-AF65-F5344CB8AC3E}">
        <p14:creationId xmlns:p14="http://schemas.microsoft.com/office/powerpoint/2010/main" val="376027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5197BD-7AAD-4E98-95A2-F91914EA886D}"/>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D77DC65-9526-43A0-86C4-76FC0F91404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Rectangle 3">
            <a:extLst>
              <a:ext uri="{FF2B5EF4-FFF2-40B4-BE49-F238E27FC236}">
                <a16:creationId xmlns:a16="http://schemas.microsoft.com/office/drawing/2014/main" id="{6A29AE63-FC40-499E-9424-808958FE3568}"/>
              </a:ext>
            </a:extLst>
          </p:cNvPr>
          <p:cNvSpPr/>
          <p:nvPr/>
        </p:nvSpPr>
        <p:spPr>
          <a:xfrm>
            <a:off x="198883" y="279898"/>
            <a:ext cx="1199311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From an advertising perspective, consumers are </a:t>
            </a:r>
            <a:r>
              <a:rPr lang="en-US" sz="2600" b="1" dirty="0">
                <a:solidFill>
                  <a:srgbClr val="E84A99"/>
                </a:solidFill>
                <a:latin typeface="Helvetica" panose="020B0604020202020204" pitchFamily="2" charset="0"/>
              </a:rPr>
              <a:t>turning to brands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E84A99"/>
                </a:solidFill>
                <a:latin typeface="Helvetica" panose="020B0604020202020204" pitchFamily="2" charset="0"/>
              </a:rPr>
              <a:t>for reassurances</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during these uncertain times and want to hear how companies are responding to the pandemic crisis</a:t>
            </a:r>
          </a:p>
        </p:txBody>
      </p:sp>
      <p:sp>
        <p:nvSpPr>
          <p:cNvPr id="5" name="Slide Number Placeholder 5">
            <a:extLst>
              <a:ext uri="{FF2B5EF4-FFF2-40B4-BE49-F238E27FC236}">
                <a16:creationId xmlns:a16="http://schemas.microsoft.com/office/drawing/2014/main" id="{E638D4D1-AA97-4F4B-B661-43BC1D67F92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799BC4CB-86B0-480E-B294-FC4B49463ECD}"/>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090B8E0A-D639-46A1-96E7-C89AE2289964}"/>
              </a:ext>
            </a:extLst>
          </p:cNvPr>
          <p:cNvSpPr txBox="1"/>
          <p:nvPr/>
        </p:nvSpPr>
        <p:spPr>
          <a:xfrm>
            <a:off x="479685" y="6242908"/>
            <a:ext cx="115094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a:t>
            </a:r>
            <a:r>
              <a:rPr lang="en-US" sz="700" dirty="0">
                <a:solidFill>
                  <a:srgbClr val="1B1464"/>
                </a:solidFill>
                <a:latin typeface="Helvetica" panose="020B0403020202020204" pitchFamily="34" charset="0"/>
              </a:rPr>
              <a:t>VAB’s ‘</a:t>
            </a:r>
            <a:r>
              <a:rPr lang="en-US" sz="700" dirty="0">
                <a:solidFill>
                  <a:srgbClr val="1B1464"/>
                </a:solidFill>
                <a:latin typeface="Helvetica" panose="020B0403020202020204" pitchFamily="34" charset="0"/>
                <a:hlinkClick r:id="rId3"/>
              </a:rPr>
              <a:t>Make Yourself at Home: Video Viewing in the Time of COVID-19</a:t>
            </a:r>
            <a:r>
              <a:rPr lang="en-US" sz="700" dirty="0">
                <a:solidFill>
                  <a:srgbClr val="1B1464"/>
                </a:solidFill>
                <a:latin typeface="Helvetica" panose="020B0403020202020204" pitchFamily="34" charset="0"/>
              </a:rPr>
              <a:t>’.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MediaPost</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American Association of Advertising Agencies (4As) survey conducted via Suzy on March 18, 2020, A18+ respondents = 1,000; Ace Metrix,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hlinkClick r:id="rId4"/>
              </a:rPr>
              <a:t>How Brands are Navigating the COVID-19 Pandemic</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3/19/2020.</a:t>
            </a:r>
          </a:p>
        </p:txBody>
      </p:sp>
      <p:sp>
        <p:nvSpPr>
          <p:cNvPr id="11" name="TextBox 10">
            <a:extLst>
              <a:ext uri="{FF2B5EF4-FFF2-40B4-BE49-F238E27FC236}">
                <a16:creationId xmlns:a16="http://schemas.microsoft.com/office/drawing/2014/main" id="{4C9DE7BC-BB0E-466C-B7B3-F8EB75EC2181}"/>
              </a:ext>
            </a:extLst>
          </p:cNvPr>
          <p:cNvSpPr txBox="1"/>
          <p:nvPr/>
        </p:nvSpPr>
        <p:spPr>
          <a:xfrm>
            <a:off x="691913" y="4477343"/>
            <a:ext cx="45900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43%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say they want messages that are ‘reassuring from the brands I know and trust’</a:t>
            </a:r>
          </a:p>
        </p:txBody>
      </p:sp>
      <p:sp>
        <p:nvSpPr>
          <p:cNvPr id="12" name="Rectangle 11">
            <a:extLst>
              <a:ext uri="{FF2B5EF4-FFF2-40B4-BE49-F238E27FC236}">
                <a16:creationId xmlns:a16="http://schemas.microsoft.com/office/drawing/2014/main" id="{EF9405F7-7E0D-43AE-8947-AB04C329DF0B}"/>
              </a:ext>
            </a:extLst>
          </p:cNvPr>
          <p:cNvSpPr/>
          <p:nvPr/>
        </p:nvSpPr>
        <p:spPr>
          <a:xfrm>
            <a:off x="648976" y="3640128"/>
            <a:ext cx="467590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56%</a:t>
            </a:r>
            <a:r>
              <a:rPr kumimoji="0" lang="en-US" sz="16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are ‘pleased to hear brands taking action like making donations of goods and services’</a:t>
            </a:r>
          </a:p>
        </p:txBody>
      </p:sp>
      <p:sp>
        <p:nvSpPr>
          <p:cNvPr id="13" name="Rectangle 12">
            <a:extLst>
              <a:ext uri="{FF2B5EF4-FFF2-40B4-BE49-F238E27FC236}">
                <a16:creationId xmlns:a16="http://schemas.microsoft.com/office/drawing/2014/main" id="{0C2B3250-FB61-4431-8903-7767786C4B0D}"/>
              </a:ext>
            </a:extLst>
          </p:cNvPr>
          <p:cNvSpPr/>
          <p:nvPr/>
        </p:nvSpPr>
        <p:spPr>
          <a:xfrm>
            <a:off x="1094249" y="5314558"/>
            <a:ext cx="37853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40%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want to know what brands are doing in response to the pandemic</a:t>
            </a:r>
          </a:p>
        </p:txBody>
      </p:sp>
      <p:sp>
        <p:nvSpPr>
          <p:cNvPr id="26" name="TextBox 25">
            <a:extLst>
              <a:ext uri="{FF2B5EF4-FFF2-40B4-BE49-F238E27FC236}">
                <a16:creationId xmlns:a16="http://schemas.microsoft.com/office/drawing/2014/main" id="{2C95BFFF-2479-48AE-A4CD-D92BC1F48646}"/>
              </a:ext>
            </a:extLst>
          </p:cNvPr>
          <p:cNvSpPr txBox="1"/>
          <p:nvPr/>
        </p:nvSpPr>
        <p:spPr>
          <a:xfrm>
            <a:off x="1094249" y="2987578"/>
            <a:ext cx="37853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What Consumers Want</a:t>
            </a:r>
          </a:p>
        </p:txBody>
      </p:sp>
      <p:sp>
        <p:nvSpPr>
          <p:cNvPr id="22" name="Rectangle 21">
            <a:extLst>
              <a:ext uri="{FF2B5EF4-FFF2-40B4-BE49-F238E27FC236}">
                <a16:creationId xmlns:a16="http://schemas.microsoft.com/office/drawing/2014/main" id="{E6196D91-F836-4437-878D-F902364F10C6}"/>
              </a:ext>
            </a:extLst>
          </p:cNvPr>
          <p:cNvSpPr/>
          <p:nvPr/>
        </p:nvSpPr>
        <p:spPr>
          <a:xfrm>
            <a:off x="6138964" y="3640128"/>
            <a:ext cx="52428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Viewers show strongest resonance towards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uplifting themes of unity &amp; resilience</a:t>
            </a:r>
          </a:p>
        </p:txBody>
      </p:sp>
      <p:sp>
        <p:nvSpPr>
          <p:cNvPr id="23" name="Rectangle 22">
            <a:extLst>
              <a:ext uri="{FF2B5EF4-FFF2-40B4-BE49-F238E27FC236}">
                <a16:creationId xmlns:a16="http://schemas.microsoft.com/office/drawing/2014/main" id="{EAB75D38-023F-497A-9D00-83DC422CD68D}"/>
              </a:ext>
            </a:extLst>
          </p:cNvPr>
          <p:cNvSpPr/>
          <p:nvPr/>
        </p:nvSpPr>
        <p:spPr>
          <a:xfrm>
            <a:off x="6241398" y="4477342"/>
            <a:ext cx="50380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strong connection</a:t>
            </a:r>
            <a:r>
              <a:rPr kumimoji="0" lang="en-US" sz="16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between the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brand</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and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message</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must be apparent</a:t>
            </a:r>
          </a:p>
        </p:txBody>
      </p:sp>
      <p:sp>
        <p:nvSpPr>
          <p:cNvPr id="25" name="Rectangle 24">
            <a:extLst>
              <a:ext uri="{FF2B5EF4-FFF2-40B4-BE49-F238E27FC236}">
                <a16:creationId xmlns:a16="http://schemas.microsoft.com/office/drawing/2014/main" id="{3078521D-58CD-4FF1-9916-B44477A8D33F}"/>
              </a:ext>
            </a:extLst>
          </p:cNvPr>
          <p:cNvSpPr/>
          <p:nvPr/>
        </p:nvSpPr>
        <p:spPr>
          <a:xfrm>
            <a:off x="5977788" y="5330819"/>
            <a:ext cx="55652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Ads should be driven by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relevance</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and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information</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but viewers are still looking for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entertainment</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and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storytelling</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 name="TextBox 26">
            <a:extLst>
              <a:ext uri="{FF2B5EF4-FFF2-40B4-BE49-F238E27FC236}">
                <a16:creationId xmlns:a16="http://schemas.microsoft.com/office/drawing/2014/main" id="{34489EAD-4D68-4D50-A567-A057C896C4F4}"/>
              </a:ext>
            </a:extLst>
          </p:cNvPr>
          <p:cNvSpPr txBox="1"/>
          <p:nvPr/>
        </p:nvSpPr>
        <p:spPr>
          <a:xfrm>
            <a:off x="6272116" y="2987578"/>
            <a:ext cx="49765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What Kind of Messaging Resonates?</a:t>
            </a:r>
          </a:p>
        </p:txBody>
      </p:sp>
      <p:cxnSp>
        <p:nvCxnSpPr>
          <p:cNvPr id="35" name="Straight Connector 34">
            <a:extLst>
              <a:ext uri="{FF2B5EF4-FFF2-40B4-BE49-F238E27FC236}">
                <a16:creationId xmlns:a16="http://schemas.microsoft.com/office/drawing/2014/main" id="{E93F325C-6EDC-4C34-97AE-8972D389F1EE}"/>
              </a:ext>
            </a:extLst>
          </p:cNvPr>
          <p:cNvCxnSpPr/>
          <p:nvPr/>
        </p:nvCxnSpPr>
        <p:spPr>
          <a:xfrm>
            <a:off x="5651334" y="2786065"/>
            <a:ext cx="0" cy="3382555"/>
          </a:xfrm>
          <a:prstGeom prst="line">
            <a:avLst/>
          </a:prstGeom>
          <a:ln w="38100">
            <a:solidFill>
              <a:srgbClr val="00BFF2"/>
            </a:solidFill>
          </a:ln>
          <a:effectLst/>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3A7B3143-6F7B-4DEC-9DB0-18F312289C6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78042" y="1913094"/>
            <a:ext cx="964729" cy="96472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FC01201-5648-4487-A661-302E6B90CEE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04564" y="1913094"/>
            <a:ext cx="964729" cy="964729"/>
          </a:xfrm>
          <a:prstGeom prst="rect">
            <a:avLst/>
          </a:prstGeom>
        </p:spPr>
      </p:pic>
    </p:spTree>
    <p:extLst>
      <p:ext uri="{BB962C8B-B14F-4D97-AF65-F5344CB8AC3E}">
        <p14:creationId xmlns:p14="http://schemas.microsoft.com/office/powerpoint/2010/main" val="1271731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5197BD-7AAD-4E98-95A2-F91914EA886D}"/>
              </a:ext>
            </a:extLst>
          </p:cNvPr>
          <p:cNvSpPr/>
          <p:nvPr/>
        </p:nvSpPr>
        <p:spPr>
          <a:xfrm>
            <a:off x="0" y="1685013"/>
            <a:ext cx="12192000" cy="148564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D77DC65-9526-43A0-86C4-76FC0F91404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Rectangle 3">
            <a:extLst>
              <a:ext uri="{FF2B5EF4-FFF2-40B4-BE49-F238E27FC236}">
                <a16:creationId xmlns:a16="http://schemas.microsoft.com/office/drawing/2014/main" id="{6A29AE63-FC40-499E-9424-808958FE3568}"/>
              </a:ext>
            </a:extLst>
          </p:cNvPr>
          <p:cNvSpPr/>
          <p:nvPr/>
        </p:nvSpPr>
        <p:spPr>
          <a:xfrm>
            <a:off x="151748" y="195058"/>
            <a:ext cx="1199311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F1A62"/>
                </a:solidFill>
                <a:latin typeface="Helvetica" pitchFamily="2" charset="0"/>
              </a:rPr>
              <a:t>As emotions run high surrounding current social unrest and the Black Lives Matter movement, brands’ responses can </a:t>
            </a:r>
            <a:r>
              <a:rPr lang="en-US" sz="2000" b="1" dirty="0">
                <a:solidFill>
                  <a:srgbClr val="ED3C8D"/>
                </a:solidFill>
                <a:latin typeface="Helvetica" pitchFamily="2" charset="0"/>
              </a:rPr>
              <a:t>elicit strong reactions</a:t>
            </a:r>
            <a:r>
              <a:rPr lang="en-US" sz="2000" b="1" dirty="0">
                <a:solidFill>
                  <a:srgbClr val="1F1A62"/>
                </a:solidFill>
                <a:latin typeface="Helvetica" pitchFamily="2" charset="0"/>
              </a:rPr>
              <a:t>, both </a:t>
            </a:r>
            <a:r>
              <a:rPr lang="en-US" sz="2000" b="1" dirty="0">
                <a:solidFill>
                  <a:srgbClr val="ED3C8D"/>
                </a:solidFill>
                <a:latin typeface="Helvetica" pitchFamily="2" charset="0"/>
              </a:rPr>
              <a:t>positive</a:t>
            </a:r>
            <a:r>
              <a:rPr lang="en-US" sz="2000" b="1" dirty="0">
                <a:solidFill>
                  <a:srgbClr val="1F1A62"/>
                </a:solidFill>
                <a:latin typeface="Helvetica" pitchFamily="2" charset="0"/>
              </a:rPr>
              <a:t> and </a:t>
            </a:r>
            <a:r>
              <a:rPr lang="en-US" sz="2000" b="1" dirty="0">
                <a:solidFill>
                  <a:srgbClr val="ED3C8D"/>
                </a:solidFill>
                <a:latin typeface="Helvetica" pitchFamily="2" charset="0"/>
              </a:rPr>
              <a:t>negative</a:t>
            </a:r>
            <a:r>
              <a:rPr lang="en-US" sz="2000" b="1" dirty="0">
                <a:solidFill>
                  <a:srgbClr val="1F1A62"/>
                </a:solidFill>
                <a:latin typeface="Helvetica" pitchFamily="2" charset="0"/>
              </a:rPr>
              <a:t>, from consumers</a:t>
            </a:r>
            <a:endParaRPr kumimoji="0" lang="en-US" sz="20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5" name="Slide Number Placeholder 5">
            <a:extLst>
              <a:ext uri="{FF2B5EF4-FFF2-40B4-BE49-F238E27FC236}">
                <a16:creationId xmlns:a16="http://schemas.microsoft.com/office/drawing/2014/main" id="{E638D4D1-AA97-4F4B-B661-43BC1D67F92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799BC4CB-86B0-480E-B294-FC4B49463ECD}"/>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14C25ED5-4924-47B0-B8AA-FA2D427E02B8}"/>
              </a:ext>
            </a:extLst>
          </p:cNvPr>
          <p:cNvSpPr txBox="1"/>
          <p:nvPr/>
        </p:nvSpPr>
        <p:spPr>
          <a:xfrm>
            <a:off x="249663" y="980189"/>
            <a:ext cx="11246633" cy="584775"/>
          </a:xfrm>
          <a:prstGeom prst="rect">
            <a:avLst/>
          </a:prstGeom>
          <a:noFill/>
        </p:spPr>
        <p:txBody>
          <a:bodyPr wrap="square" rtlCol="0" anchor="t">
            <a:spAutoFit/>
          </a:bodyPr>
          <a:lstStyle>
            <a:defPPr>
              <a:defRPr lang="en-US"/>
            </a:defPPr>
            <a:lvl1pPr marL="285750" marR="0" lvl="0" indent="-285750" fontAlgn="auto">
              <a:lnSpc>
                <a:spcPct val="100000"/>
              </a:lnSpc>
              <a:spcBef>
                <a:spcPts val="0"/>
              </a:spcBef>
              <a:spcAft>
                <a:spcPts val="0"/>
              </a:spcAft>
              <a:buClrTx/>
              <a:buSzTx/>
              <a:buFontTx/>
              <a:buBlip>
                <a:blip r:embed="rId3"/>
              </a:buBlip>
              <a:tabLst/>
              <a:defRPr kumimoji="0" sz="1600" b="0" i="0" u="none" strike="noStrike" cap="none" spc="0" normalizeH="0" baseline="0">
                <a:ln>
                  <a:noFill/>
                </a:ln>
                <a:solidFill>
                  <a:srgbClr val="1F1A62"/>
                </a:solidFill>
                <a:effectLst/>
                <a:uLnTx/>
                <a:uFillTx/>
                <a:latin typeface="Helvetica"/>
                <a:cs typeface="Helvetica"/>
              </a:defRPr>
            </a:lvl1pPr>
          </a:lstStyle>
          <a:p>
            <a:r>
              <a:rPr lang="en-US" dirty="0"/>
              <a:t>Consumers take notice of the brands that take a genuine, active role in addressing current issues, and they also pay attention to those who miss the mark in their messaging or those who stay silent all together</a:t>
            </a:r>
          </a:p>
        </p:txBody>
      </p:sp>
      <p:grpSp>
        <p:nvGrpSpPr>
          <p:cNvPr id="46" name="Group 45">
            <a:extLst>
              <a:ext uri="{FF2B5EF4-FFF2-40B4-BE49-F238E27FC236}">
                <a16:creationId xmlns:a16="http://schemas.microsoft.com/office/drawing/2014/main" id="{53540985-0CE1-4196-BACD-E5E56AEA28E6}"/>
              </a:ext>
            </a:extLst>
          </p:cNvPr>
          <p:cNvGrpSpPr/>
          <p:nvPr/>
        </p:nvGrpSpPr>
        <p:grpSpPr>
          <a:xfrm>
            <a:off x="3477423" y="3488783"/>
            <a:ext cx="2886655" cy="1079924"/>
            <a:chOff x="4381411" y="4628521"/>
            <a:chExt cx="2886655" cy="981749"/>
          </a:xfrm>
        </p:grpSpPr>
        <p:sp>
          <p:nvSpPr>
            <p:cNvPr id="74" name="Rectangle: Rounded Corners 73">
              <a:extLst>
                <a:ext uri="{FF2B5EF4-FFF2-40B4-BE49-F238E27FC236}">
                  <a16:creationId xmlns:a16="http://schemas.microsoft.com/office/drawing/2014/main" id="{E8C64247-AA04-4BB9-8FD6-A145C2F2AECB}"/>
                </a:ext>
              </a:extLst>
            </p:cNvPr>
            <p:cNvSpPr/>
            <p:nvPr/>
          </p:nvSpPr>
          <p:spPr>
            <a:xfrm>
              <a:off x="4381411" y="4628521"/>
              <a:ext cx="2886655" cy="9817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68BB135-1AAB-4E0B-93D7-5F7D520EF1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89356" y="4938031"/>
              <a:ext cx="2670764" cy="606991"/>
            </a:xfrm>
            <a:prstGeom prst="rect">
              <a:avLst/>
            </a:prstGeom>
          </p:spPr>
        </p:pic>
        <p:pic>
          <p:nvPicPr>
            <p:cNvPr id="20" name="Picture 2" descr="Bleacher Report | Sports. Highlights. News. Now.">
              <a:extLst>
                <a:ext uri="{FF2B5EF4-FFF2-40B4-BE49-F238E27FC236}">
                  <a16:creationId xmlns:a16="http://schemas.microsoft.com/office/drawing/2014/main" id="{23CCEB01-15FA-42E1-9CA4-11BCB96699E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16929" y="4718887"/>
              <a:ext cx="258825" cy="19412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4" descr="Portland Trailblazers' Damian Lillard, second from right, joins other demonstrators in Portland, Ore., during a protest against police brutality and racism sparked by the death of George Floyd, who died May 25 after being restrained by police in Minneapolis. (AP Photo/Craig Mitchelldyer)">
            <a:extLst>
              <a:ext uri="{FF2B5EF4-FFF2-40B4-BE49-F238E27FC236}">
                <a16:creationId xmlns:a16="http://schemas.microsoft.com/office/drawing/2014/main" id="{C1C7B34B-6939-4026-A0C8-DBDE19B3EBB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706766" y="4640289"/>
            <a:ext cx="2427968" cy="1617633"/>
          </a:xfrm>
          <a:prstGeom prst="rect">
            <a:avLst/>
          </a:prstGeom>
          <a:noFill/>
          <a:ln>
            <a:solidFill>
              <a:srgbClr val="1F1A62"/>
            </a:solidFill>
          </a:ln>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07909A44-ABA0-4F0C-A05F-FBE477031A9D}"/>
              </a:ext>
            </a:extLst>
          </p:cNvPr>
          <p:cNvGrpSpPr/>
          <p:nvPr/>
        </p:nvGrpSpPr>
        <p:grpSpPr>
          <a:xfrm>
            <a:off x="9685545" y="3288878"/>
            <a:ext cx="2274395" cy="1279829"/>
            <a:chOff x="8313542" y="4872080"/>
            <a:chExt cx="2274395" cy="1279829"/>
          </a:xfrm>
        </p:grpSpPr>
        <p:sp>
          <p:nvSpPr>
            <p:cNvPr id="21" name="Rectangle: Rounded Corners 20">
              <a:extLst>
                <a:ext uri="{FF2B5EF4-FFF2-40B4-BE49-F238E27FC236}">
                  <a16:creationId xmlns:a16="http://schemas.microsoft.com/office/drawing/2014/main" id="{F5B531BD-31AB-413E-8E3F-0E0274ABB847}"/>
                </a:ext>
              </a:extLst>
            </p:cNvPr>
            <p:cNvSpPr/>
            <p:nvPr/>
          </p:nvSpPr>
          <p:spPr>
            <a:xfrm>
              <a:off x="8313542" y="4872080"/>
              <a:ext cx="2274395" cy="12798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4826A99C-0FA7-4A4D-A7D8-E0008C83131A}"/>
                </a:ext>
              </a:extLst>
            </p:cNvPr>
            <p:cNvGrpSpPr/>
            <p:nvPr/>
          </p:nvGrpSpPr>
          <p:grpSpPr>
            <a:xfrm>
              <a:off x="8417682" y="4939566"/>
              <a:ext cx="2066115" cy="1144857"/>
              <a:chOff x="7822760" y="4737137"/>
              <a:chExt cx="2499999" cy="1385277"/>
            </a:xfrm>
          </p:grpSpPr>
          <p:pic>
            <p:nvPicPr>
              <p:cNvPr id="15" name="Picture 14">
                <a:extLst>
                  <a:ext uri="{FF2B5EF4-FFF2-40B4-BE49-F238E27FC236}">
                    <a16:creationId xmlns:a16="http://schemas.microsoft.com/office/drawing/2014/main" id="{FE3490BB-3D52-464A-91B7-4EB95B7F48A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68994" y="5004032"/>
                <a:ext cx="2453765" cy="1118382"/>
              </a:xfrm>
              <a:prstGeom prst="rect">
                <a:avLst/>
              </a:prstGeom>
            </p:spPr>
          </p:pic>
          <p:pic>
            <p:nvPicPr>
              <p:cNvPr id="1032" name="Picture 8">
                <a:extLst>
                  <a:ext uri="{FF2B5EF4-FFF2-40B4-BE49-F238E27FC236}">
                    <a16:creationId xmlns:a16="http://schemas.microsoft.com/office/drawing/2014/main" id="{AB049BE3-CC17-42B0-94E9-EC5031622962}"/>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822760" y="4737137"/>
                <a:ext cx="823756" cy="27415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3" name="Picture 8">
            <a:extLst>
              <a:ext uri="{FF2B5EF4-FFF2-40B4-BE49-F238E27FC236}">
                <a16:creationId xmlns:a16="http://schemas.microsoft.com/office/drawing/2014/main" id="{BDECB0FB-FC91-4C63-BE8B-10D71D50197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608758" y="4640289"/>
            <a:ext cx="2427968" cy="1619436"/>
          </a:xfrm>
          <a:prstGeom prst="rect">
            <a:avLst/>
          </a:prstGeom>
          <a:noFill/>
          <a:ln>
            <a:solidFill>
              <a:srgbClr val="1F1A62"/>
            </a:solidFill>
          </a:ln>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76996A7B-2261-4F45-9D5B-75D2D3890DAC}"/>
              </a:ext>
            </a:extLst>
          </p:cNvPr>
          <p:cNvGrpSpPr/>
          <p:nvPr/>
        </p:nvGrpSpPr>
        <p:grpSpPr>
          <a:xfrm>
            <a:off x="6648646" y="3267339"/>
            <a:ext cx="2515782" cy="1301368"/>
            <a:chOff x="4228729" y="3213933"/>
            <a:chExt cx="2515782" cy="1301368"/>
          </a:xfrm>
        </p:grpSpPr>
        <p:sp>
          <p:nvSpPr>
            <p:cNvPr id="45" name="Rectangle: Rounded Corners 44">
              <a:extLst>
                <a:ext uri="{FF2B5EF4-FFF2-40B4-BE49-F238E27FC236}">
                  <a16:creationId xmlns:a16="http://schemas.microsoft.com/office/drawing/2014/main" id="{7DFFE220-B657-4981-A007-C502D435AA34}"/>
                </a:ext>
              </a:extLst>
            </p:cNvPr>
            <p:cNvSpPr/>
            <p:nvPr/>
          </p:nvSpPr>
          <p:spPr>
            <a:xfrm>
              <a:off x="4236573" y="3213933"/>
              <a:ext cx="2507938" cy="13013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79785436-A2F7-4CFD-B734-CD12674C069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347952" y="3501909"/>
              <a:ext cx="2320364" cy="938078"/>
            </a:xfrm>
            <a:prstGeom prst="rect">
              <a:avLst/>
            </a:prstGeom>
          </p:spPr>
        </p:pic>
        <p:pic>
          <p:nvPicPr>
            <p:cNvPr id="1040" name="Picture 16" descr="Let your content shine on Marketing Week's Knowledge Bank">
              <a:extLst>
                <a:ext uri="{FF2B5EF4-FFF2-40B4-BE49-F238E27FC236}">
                  <a16:creationId xmlns:a16="http://schemas.microsoft.com/office/drawing/2014/main" id="{8BC8EE59-E231-4833-A0AF-51DA3AC42FA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228729" y="3247188"/>
              <a:ext cx="1507577" cy="337321"/>
            </a:xfrm>
            <a:prstGeom prst="rect">
              <a:avLst/>
            </a:prstGeom>
            <a:noFill/>
            <a:extLst>
              <a:ext uri="{909E8E84-426E-40DD-AFC4-6F175D3DCCD1}">
                <a14:hiddenFill xmlns:a14="http://schemas.microsoft.com/office/drawing/2010/main">
                  <a:solidFill>
                    <a:srgbClr val="FFFFFF"/>
                  </a:solidFill>
                </a14:hiddenFill>
              </a:ext>
            </a:extLst>
          </p:spPr>
        </p:pic>
      </p:grpSp>
      <p:pic>
        <p:nvPicPr>
          <p:cNvPr id="64" name="Picture 63">
            <a:extLst>
              <a:ext uri="{FF2B5EF4-FFF2-40B4-BE49-F238E27FC236}">
                <a16:creationId xmlns:a16="http://schemas.microsoft.com/office/drawing/2014/main" id="{B0FFEDFA-5CDD-426C-BB08-39125A4D9D7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467597" y="4640289"/>
            <a:ext cx="2877881" cy="1617632"/>
          </a:xfrm>
          <a:prstGeom prst="rect">
            <a:avLst/>
          </a:prstGeom>
          <a:noFill/>
          <a:ln>
            <a:solidFill>
              <a:srgbClr val="1F1A62"/>
            </a:solidFill>
          </a:ln>
        </p:spPr>
      </p:pic>
      <p:grpSp>
        <p:nvGrpSpPr>
          <p:cNvPr id="38" name="Group 37">
            <a:extLst>
              <a:ext uri="{FF2B5EF4-FFF2-40B4-BE49-F238E27FC236}">
                <a16:creationId xmlns:a16="http://schemas.microsoft.com/office/drawing/2014/main" id="{682C15CB-E9AC-45C8-A88A-DBCA733DE210}"/>
              </a:ext>
            </a:extLst>
          </p:cNvPr>
          <p:cNvGrpSpPr/>
          <p:nvPr/>
        </p:nvGrpSpPr>
        <p:grpSpPr>
          <a:xfrm>
            <a:off x="3476877" y="1921305"/>
            <a:ext cx="2596465" cy="1108978"/>
            <a:chOff x="368604" y="3158323"/>
            <a:chExt cx="2596465" cy="1108978"/>
          </a:xfrm>
        </p:grpSpPr>
        <p:sp>
          <p:nvSpPr>
            <p:cNvPr id="28" name="Rectangle: Rounded Corners 27">
              <a:extLst>
                <a:ext uri="{FF2B5EF4-FFF2-40B4-BE49-F238E27FC236}">
                  <a16:creationId xmlns:a16="http://schemas.microsoft.com/office/drawing/2014/main" id="{349E85E7-5C02-4572-96EF-A1B84FD82C4C}"/>
                </a:ext>
              </a:extLst>
            </p:cNvPr>
            <p:cNvSpPr/>
            <p:nvPr/>
          </p:nvSpPr>
          <p:spPr>
            <a:xfrm>
              <a:off x="368604" y="3158323"/>
              <a:ext cx="2596465" cy="11089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9B68E9FD-85EB-4D1A-A0E9-C427FA4119F0}"/>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0104" y="3480989"/>
              <a:ext cx="2360245" cy="719861"/>
            </a:xfrm>
            <a:prstGeom prst="rect">
              <a:avLst/>
            </a:prstGeom>
          </p:spPr>
        </p:pic>
        <p:pic>
          <p:nvPicPr>
            <p:cNvPr id="1042" name="Picture 18" descr="Adweek - Wikipedia">
              <a:extLst>
                <a:ext uri="{FF2B5EF4-FFF2-40B4-BE49-F238E27FC236}">
                  <a16:creationId xmlns:a16="http://schemas.microsoft.com/office/drawing/2014/main" id="{FF3070DA-6B38-40EF-945B-B2A57765F63E}"/>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95453" y="3242043"/>
              <a:ext cx="492139" cy="177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90E2C0E4-89BF-46C2-8659-B019731FD626}"/>
              </a:ext>
            </a:extLst>
          </p:cNvPr>
          <p:cNvGrpSpPr/>
          <p:nvPr/>
        </p:nvGrpSpPr>
        <p:grpSpPr>
          <a:xfrm>
            <a:off x="9565727" y="1921305"/>
            <a:ext cx="2514030" cy="1079924"/>
            <a:chOff x="6154321" y="1854368"/>
            <a:chExt cx="2514030" cy="1079924"/>
          </a:xfrm>
        </p:grpSpPr>
        <p:grpSp>
          <p:nvGrpSpPr>
            <p:cNvPr id="54" name="Group 53">
              <a:extLst>
                <a:ext uri="{FF2B5EF4-FFF2-40B4-BE49-F238E27FC236}">
                  <a16:creationId xmlns:a16="http://schemas.microsoft.com/office/drawing/2014/main" id="{BFC2308D-9958-4EFB-9D87-DEC5F0EB0F81}"/>
                </a:ext>
              </a:extLst>
            </p:cNvPr>
            <p:cNvGrpSpPr/>
            <p:nvPr/>
          </p:nvGrpSpPr>
          <p:grpSpPr>
            <a:xfrm>
              <a:off x="6154321" y="1854368"/>
              <a:ext cx="2514030" cy="1079924"/>
              <a:chOff x="6154321" y="1854368"/>
              <a:chExt cx="2514030" cy="1079924"/>
            </a:xfrm>
          </p:grpSpPr>
          <p:sp>
            <p:nvSpPr>
              <p:cNvPr id="69" name="Rectangle: Rounded Corners 68">
                <a:extLst>
                  <a:ext uri="{FF2B5EF4-FFF2-40B4-BE49-F238E27FC236}">
                    <a16:creationId xmlns:a16="http://schemas.microsoft.com/office/drawing/2014/main" id="{9C89D941-5AF9-4686-80A8-627EE2527D22}"/>
                  </a:ext>
                </a:extLst>
              </p:cNvPr>
              <p:cNvSpPr/>
              <p:nvPr/>
            </p:nvSpPr>
            <p:spPr>
              <a:xfrm>
                <a:off x="6154321" y="1854368"/>
                <a:ext cx="2514030" cy="10799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0" name="Picture 49">
                <a:extLst>
                  <a:ext uri="{FF2B5EF4-FFF2-40B4-BE49-F238E27FC236}">
                    <a16:creationId xmlns:a16="http://schemas.microsoft.com/office/drawing/2014/main" id="{EBE6EC2C-3224-46BC-96AE-9BCFD1F28DED}"/>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6216137" y="2245031"/>
                <a:ext cx="2213395" cy="319603"/>
              </a:xfrm>
              <a:prstGeom prst="rect">
                <a:avLst/>
              </a:prstGeom>
            </p:spPr>
          </p:pic>
          <p:pic>
            <p:nvPicPr>
              <p:cNvPr id="51" name="Picture 50">
                <a:extLst>
                  <a:ext uri="{FF2B5EF4-FFF2-40B4-BE49-F238E27FC236}">
                    <a16:creationId xmlns:a16="http://schemas.microsoft.com/office/drawing/2014/main" id="{768F837B-8C7B-4B41-844C-0FACB90737DD}"/>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6214762" y="2566506"/>
                <a:ext cx="2434735" cy="245341"/>
              </a:xfrm>
              <a:prstGeom prst="rect">
                <a:avLst/>
              </a:prstGeom>
            </p:spPr>
          </p:pic>
        </p:grpSp>
        <p:pic>
          <p:nvPicPr>
            <p:cNvPr id="71" name="Picture 24" descr="Jobs with GUARDIAN NEWS AND MEDIA | Guardian Jobs">
              <a:extLst>
                <a:ext uri="{FF2B5EF4-FFF2-40B4-BE49-F238E27FC236}">
                  <a16:creationId xmlns:a16="http://schemas.microsoft.com/office/drawing/2014/main" id="{EE25AE7E-39DC-4B7F-83E1-C58E55CB88CE}"/>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239937" y="1967646"/>
              <a:ext cx="509699" cy="2548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a:extLst>
              <a:ext uri="{FF2B5EF4-FFF2-40B4-BE49-F238E27FC236}">
                <a16:creationId xmlns:a16="http://schemas.microsoft.com/office/drawing/2014/main" id="{299B3257-F14F-42F2-B5D5-3160DFF01E1F}"/>
              </a:ext>
            </a:extLst>
          </p:cNvPr>
          <p:cNvGrpSpPr/>
          <p:nvPr/>
        </p:nvGrpSpPr>
        <p:grpSpPr>
          <a:xfrm>
            <a:off x="6215833" y="1921305"/>
            <a:ext cx="3207402" cy="1097190"/>
            <a:chOff x="6192730" y="1872100"/>
            <a:chExt cx="3207402" cy="1097190"/>
          </a:xfrm>
        </p:grpSpPr>
        <p:sp>
          <p:nvSpPr>
            <p:cNvPr id="76" name="Rectangle: Rounded Corners 75">
              <a:extLst>
                <a:ext uri="{FF2B5EF4-FFF2-40B4-BE49-F238E27FC236}">
                  <a16:creationId xmlns:a16="http://schemas.microsoft.com/office/drawing/2014/main" id="{B1054156-C64C-4E65-8046-6C2E17CF6AC8}"/>
                </a:ext>
              </a:extLst>
            </p:cNvPr>
            <p:cNvSpPr/>
            <p:nvPr/>
          </p:nvSpPr>
          <p:spPr>
            <a:xfrm>
              <a:off x="6192730" y="1872100"/>
              <a:ext cx="3207402" cy="10971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9" name="Picture 58">
              <a:extLst>
                <a:ext uri="{FF2B5EF4-FFF2-40B4-BE49-F238E27FC236}">
                  <a16:creationId xmlns:a16="http://schemas.microsoft.com/office/drawing/2014/main" id="{96B75E29-7F4E-4246-A6C9-BE499B505DC7}"/>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251362" y="2256057"/>
              <a:ext cx="3090139" cy="596959"/>
            </a:xfrm>
            <a:prstGeom prst="rect">
              <a:avLst/>
            </a:prstGeom>
          </p:spPr>
        </p:pic>
        <p:pic>
          <p:nvPicPr>
            <p:cNvPr id="60" name="Picture 59">
              <a:extLst>
                <a:ext uri="{FF2B5EF4-FFF2-40B4-BE49-F238E27FC236}">
                  <a16:creationId xmlns:a16="http://schemas.microsoft.com/office/drawing/2014/main" id="{9C46FA31-DE36-4BA6-908A-856F1AE57686}"/>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281198" y="2017564"/>
              <a:ext cx="557615" cy="201074"/>
            </a:xfrm>
            <a:prstGeom prst="rect">
              <a:avLst/>
            </a:prstGeom>
          </p:spPr>
        </p:pic>
      </p:grpSp>
      <p:grpSp>
        <p:nvGrpSpPr>
          <p:cNvPr id="26" name="Group 25">
            <a:extLst>
              <a:ext uri="{FF2B5EF4-FFF2-40B4-BE49-F238E27FC236}">
                <a16:creationId xmlns:a16="http://schemas.microsoft.com/office/drawing/2014/main" id="{971D69C8-3FE6-41F8-AFFE-06FDCDC4372A}"/>
              </a:ext>
            </a:extLst>
          </p:cNvPr>
          <p:cNvGrpSpPr/>
          <p:nvPr/>
        </p:nvGrpSpPr>
        <p:grpSpPr>
          <a:xfrm>
            <a:off x="112243" y="1921305"/>
            <a:ext cx="3222143" cy="1050708"/>
            <a:chOff x="249663" y="1892076"/>
            <a:chExt cx="3222143" cy="1050708"/>
          </a:xfrm>
        </p:grpSpPr>
        <p:sp>
          <p:nvSpPr>
            <p:cNvPr id="17" name="Rectangle: Rounded Corners 16">
              <a:extLst>
                <a:ext uri="{FF2B5EF4-FFF2-40B4-BE49-F238E27FC236}">
                  <a16:creationId xmlns:a16="http://schemas.microsoft.com/office/drawing/2014/main" id="{077985F4-7E95-43CC-9CC1-621520AD20C9}"/>
                </a:ext>
              </a:extLst>
            </p:cNvPr>
            <p:cNvSpPr/>
            <p:nvPr/>
          </p:nvSpPr>
          <p:spPr>
            <a:xfrm>
              <a:off x="249663" y="1892076"/>
              <a:ext cx="3222143" cy="10507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6E38FF85-EB2D-45D9-AC3D-EF34FFF1A888}"/>
                </a:ext>
              </a:extLst>
            </p:cNvPr>
            <p:cNvGrpSpPr/>
            <p:nvPr/>
          </p:nvGrpSpPr>
          <p:grpSpPr>
            <a:xfrm>
              <a:off x="322665" y="2009620"/>
              <a:ext cx="3101345" cy="837234"/>
              <a:chOff x="314608" y="2136620"/>
              <a:chExt cx="3101345" cy="837234"/>
            </a:xfrm>
          </p:grpSpPr>
          <p:pic>
            <p:nvPicPr>
              <p:cNvPr id="14" name="Picture 13">
                <a:extLst>
                  <a:ext uri="{FF2B5EF4-FFF2-40B4-BE49-F238E27FC236}">
                    <a16:creationId xmlns:a16="http://schemas.microsoft.com/office/drawing/2014/main" id="{AAE5A1EB-6B50-4E92-83CD-4ABE078420D2}"/>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42238" y="2400976"/>
                <a:ext cx="3073715" cy="572878"/>
              </a:xfrm>
              <a:prstGeom prst="rect">
                <a:avLst/>
              </a:prstGeom>
            </p:spPr>
          </p:pic>
          <p:pic>
            <p:nvPicPr>
              <p:cNvPr id="1030" name="Picture 6" descr="Guttmacher Institute - 2016 Annual Report: Fact and Impact">
                <a:extLst>
                  <a:ext uri="{FF2B5EF4-FFF2-40B4-BE49-F238E27FC236}">
                    <a16:creationId xmlns:a16="http://schemas.microsoft.com/office/drawing/2014/main" id="{520F86E3-E434-42BB-A793-C446F96BEFCE}"/>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314608" y="2136620"/>
                <a:ext cx="1125274" cy="2105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5" name="Group 34">
            <a:extLst>
              <a:ext uri="{FF2B5EF4-FFF2-40B4-BE49-F238E27FC236}">
                <a16:creationId xmlns:a16="http://schemas.microsoft.com/office/drawing/2014/main" id="{F76CEE4F-3DD5-4AEB-BDD4-78385A783283}"/>
              </a:ext>
            </a:extLst>
          </p:cNvPr>
          <p:cNvGrpSpPr/>
          <p:nvPr/>
        </p:nvGrpSpPr>
        <p:grpSpPr>
          <a:xfrm>
            <a:off x="112243" y="3488783"/>
            <a:ext cx="3222143" cy="1079924"/>
            <a:chOff x="4182175" y="2874567"/>
            <a:chExt cx="3222143" cy="1079924"/>
          </a:xfrm>
        </p:grpSpPr>
        <p:sp>
          <p:nvSpPr>
            <p:cNvPr id="41" name="Rectangle: Rounded Corners 40">
              <a:extLst>
                <a:ext uri="{FF2B5EF4-FFF2-40B4-BE49-F238E27FC236}">
                  <a16:creationId xmlns:a16="http://schemas.microsoft.com/office/drawing/2014/main" id="{FA31256A-F576-4B54-B125-FF8505FA0DF9}"/>
                </a:ext>
              </a:extLst>
            </p:cNvPr>
            <p:cNvSpPr/>
            <p:nvPr/>
          </p:nvSpPr>
          <p:spPr>
            <a:xfrm>
              <a:off x="4182175" y="2874567"/>
              <a:ext cx="3222143" cy="10799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816D4BB1-CFAD-4BFF-BE83-B9E13D2FA0EA}"/>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4276586" y="3133713"/>
              <a:ext cx="3033320" cy="800562"/>
            </a:xfrm>
            <a:prstGeom prst="rect">
              <a:avLst/>
            </a:prstGeom>
          </p:spPr>
        </p:pic>
        <p:pic>
          <p:nvPicPr>
            <p:cNvPr id="1038" name="Picture 14" descr="Marker">
              <a:extLst>
                <a:ext uri="{FF2B5EF4-FFF2-40B4-BE49-F238E27FC236}">
                  <a16:creationId xmlns:a16="http://schemas.microsoft.com/office/drawing/2014/main" id="{171BE202-7FC4-48B7-BCA7-D78634E0F0E8}"/>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4367650" y="2928265"/>
              <a:ext cx="737420" cy="180592"/>
            </a:xfrm>
            <a:prstGeom prst="rect">
              <a:avLst/>
            </a:prstGeom>
            <a:noFill/>
            <a:extLst>
              <a:ext uri="{909E8E84-426E-40DD-AFC4-6F175D3DCCD1}">
                <a14:hiddenFill xmlns:a14="http://schemas.microsoft.com/office/drawing/2010/main">
                  <a:solidFill>
                    <a:srgbClr val="FFFFFF"/>
                  </a:solidFill>
                </a14:hiddenFill>
              </a:ext>
            </a:extLst>
          </p:spPr>
        </p:pic>
      </p:grpSp>
      <p:pic>
        <p:nvPicPr>
          <p:cNvPr id="66" name="Picture 10">
            <a:extLst>
              <a:ext uri="{FF2B5EF4-FFF2-40B4-BE49-F238E27FC236}">
                <a16:creationId xmlns:a16="http://schemas.microsoft.com/office/drawing/2014/main" id="{CF39EB93-BB2B-4248-9F9C-639FD1DD5497}"/>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175341" y="4640289"/>
            <a:ext cx="3095947" cy="161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415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37A0D7-615E-41ED-B20B-F1A353F12916}"/>
              </a:ext>
            </a:extLst>
          </p:cNvPr>
          <p:cNvSpPr/>
          <p:nvPr/>
        </p:nvSpPr>
        <p:spPr>
          <a:xfrm>
            <a:off x="731625" y="2695111"/>
            <a:ext cx="10728751" cy="3564735"/>
          </a:xfrm>
          <a:prstGeom prst="rect">
            <a:avLst/>
          </a:prstGeom>
          <a:solidFill>
            <a:srgbClr val="00C0F3"/>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0" name="Rectangle 19">
            <a:extLst>
              <a:ext uri="{FF2B5EF4-FFF2-40B4-BE49-F238E27FC236}">
                <a16:creationId xmlns:a16="http://schemas.microsoft.com/office/drawing/2014/main" id="{6F161B9E-F842-440C-BD46-ACF44FC68769}"/>
              </a:ext>
            </a:extLst>
          </p:cNvPr>
          <p:cNvSpPr/>
          <p:nvPr/>
        </p:nvSpPr>
        <p:spPr>
          <a:xfrm>
            <a:off x="810534" y="2833243"/>
            <a:ext cx="2760134" cy="300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CD684FB5-D13E-44E0-BCF6-581C420382C0}"/>
              </a:ext>
            </a:extLst>
          </p:cNvPr>
          <p:cNvSpPr txBox="1"/>
          <p:nvPr/>
        </p:nvSpPr>
        <p:spPr>
          <a:xfrm>
            <a:off x="804896" y="2852621"/>
            <a:ext cx="2765772" cy="253916"/>
          </a:xfrm>
          <a:prstGeom prst="rect">
            <a:avLst/>
          </a:prstGeom>
          <a:noFill/>
        </p:spPr>
        <p:txBody>
          <a:bodyPr wrap="square" rtlCol="0">
            <a:spAutoFit/>
          </a:bodyPr>
          <a:lstStyle/>
          <a:p>
            <a:pPr>
              <a:defRPr/>
            </a:pPr>
            <a:r>
              <a:rPr lang="en-US" sz="1050" b="1" dirty="0">
                <a:solidFill>
                  <a:srgbClr val="1F1A62"/>
                </a:solidFill>
                <a:latin typeface="Helvetica" panose="020B0403020202020204" pitchFamily="34" charset="0"/>
              </a:rPr>
              <a:t>APPLYING TO TODAY’S ENVIRONMENT</a:t>
            </a:r>
          </a:p>
        </p:txBody>
      </p:sp>
      <p:sp>
        <p:nvSpPr>
          <p:cNvPr id="13" name="TextBox 12">
            <a:extLst>
              <a:ext uri="{FF2B5EF4-FFF2-40B4-BE49-F238E27FC236}">
                <a16:creationId xmlns:a16="http://schemas.microsoft.com/office/drawing/2014/main" id="{FE536636-E32F-4418-8DB9-6E8CFE613E27}"/>
              </a:ext>
            </a:extLst>
          </p:cNvPr>
          <p:cNvSpPr txBox="1"/>
          <p:nvPr/>
        </p:nvSpPr>
        <p:spPr>
          <a:xfrm>
            <a:off x="829644" y="3392065"/>
            <a:ext cx="10532713" cy="2308324"/>
          </a:xfrm>
          <a:prstGeom prst="rect">
            <a:avLst/>
          </a:prstGeom>
          <a:noFill/>
        </p:spPr>
        <p:txBody>
          <a:bodyPr wrap="square" rtlCol="0" anchor="t">
            <a:spAutoFit/>
          </a:bodyPr>
          <a:lstStyle/>
          <a:p>
            <a:pPr lvl="0"/>
            <a:r>
              <a:rPr lang="en-US" b="1" dirty="0">
                <a:solidFill>
                  <a:schemeClr val="bg1"/>
                </a:solidFill>
                <a:latin typeface="Helvetica"/>
                <a:cs typeface="Helvetica"/>
              </a:rPr>
              <a:t>To truly connect with multicultural audiences, savvy brands look to borrow from the equity of the content environments they appear in.</a:t>
            </a:r>
          </a:p>
          <a:p>
            <a:pPr lvl="0"/>
            <a:endParaRPr lang="en-US" b="1" dirty="0">
              <a:solidFill>
                <a:schemeClr val="bg1"/>
              </a:solidFill>
              <a:latin typeface="Helvetica"/>
              <a:cs typeface="Helvetica"/>
            </a:endParaRPr>
          </a:p>
          <a:p>
            <a:pPr lvl="0"/>
            <a:r>
              <a:rPr lang="en-US" b="1" dirty="0">
                <a:solidFill>
                  <a:schemeClr val="bg1"/>
                </a:solidFill>
                <a:latin typeface="Helvetica"/>
                <a:cs typeface="Helvetica"/>
              </a:rPr>
              <a:t>Aligning your brand with trusted, culturally relevant content is an essential element to building brand equity and driving sales. </a:t>
            </a:r>
            <a:endParaRPr kumimoji="0" lang="en-US" sz="1800" b="1" i="0" u="none" strike="noStrike" kern="1200" cap="none" spc="0" normalizeH="0" baseline="0" noProof="0" dirty="0">
              <a:ln>
                <a:noFill/>
              </a:ln>
              <a:solidFill>
                <a:prstClr val="white">
                  <a:lumMod val="95000"/>
                </a:prstClr>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lumMod val="95000"/>
                </a:prstClr>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1A62"/>
                </a:solidFill>
                <a:effectLst/>
                <a:uLnTx/>
                <a:uFillTx/>
                <a:latin typeface="Helvetica"/>
                <a:ea typeface="+mn-ea"/>
                <a:cs typeface="Helvetica"/>
              </a:rPr>
              <a:t>As marketers seek to convey trust, authority, and reassurance among diverse consumers,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1A62"/>
                </a:solidFill>
                <a:effectLst/>
                <a:uLnTx/>
                <a:uFillTx/>
                <a:latin typeface="Helvetica"/>
                <a:ea typeface="+mn-ea"/>
                <a:cs typeface="Helvetica"/>
              </a:rPr>
              <a:t>they need to ensure they are placing those messages in </a:t>
            </a:r>
            <a:r>
              <a:rPr lang="en-US" b="1" dirty="0">
                <a:solidFill>
                  <a:srgbClr val="1F1A62"/>
                </a:solidFill>
                <a:latin typeface="Helvetica"/>
                <a:cs typeface="Helvetica"/>
              </a:rPr>
              <a:t>culturally relevant environments. </a:t>
            </a:r>
            <a:endParaRPr kumimoji="0" lang="en-US" sz="1800" b="1" i="0" u="none" strike="noStrike" kern="1200" cap="none" spc="0" normalizeH="0" baseline="0" noProof="0" dirty="0">
              <a:ln>
                <a:noFill/>
              </a:ln>
              <a:solidFill>
                <a:srgbClr val="1F1A62"/>
              </a:solidFill>
              <a:effectLst/>
              <a:uLnTx/>
              <a:uFillTx/>
              <a:latin typeface="Helvetica"/>
              <a:ea typeface="+mn-ea"/>
              <a:cs typeface="Helvetica"/>
            </a:endParaRPr>
          </a:p>
        </p:txBody>
      </p:sp>
      <p:grpSp>
        <p:nvGrpSpPr>
          <p:cNvPr id="2" name="Group 1">
            <a:extLst>
              <a:ext uri="{FF2B5EF4-FFF2-40B4-BE49-F238E27FC236}">
                <a16:creationId xmlns:a16="http://schemas.microsoft.com/office/drawing/2014/main" id="{A19CBBE6-EAF0-4B7F-B1F0-68D920E39D67}"/>
              </a:ext>
            </a:extLst>
          </p:cNvPr>
          <p:cNvGrpSpPr/>
          <p:nvPr/>
        </p:nvGrpSpPr>
        <p:grpSpPr>
          <a:xfrm>
            <a:off x="755899" y="1360305"/>
            <a:ext cx="10680203" cy="949296"/>
            <a:chOff x="586527" y="1360305"/>
            <a:chExt cx="10680203" cy="949296"/>
          </a:xfrm>
        </p:grpSpPr>
        <p:sp>
          <p:nvSpPr>
            <p:cNvPr id="14" name="Rectangle 13">
              <a:extLst>
                <a:ext uri="{FF2B5EF4-FFF2-40B4-BE49-F238E27FC236}">
                  <a16:creationId xmlns:a16="http://schemas.microsoft.com/office/drawing/2014/main" id="{C562DD7C-2101-4C7B-A0BC-66BD0E0AB07C}"/>
                </a:ext>
              </a:extLst>
            </p:cNvPr>
            <p:cNvSpPr/>
            <p:nvPr/>
          </p:nvSpPr>
          <p:spPr>
            <a:xfrm>
              <a:off x="586527" y="1360305"/>
              <a:ext cx="10680203" cy="949296"/>
            </a:xfrm>
            <a:prstGeom prst="rect">
              <a:avLst/>
            </a:prstGeom>
            <a:solidFill>
              <a:srgbClr val="00C0F3"/>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26179A-7A09-45B7-9E81-DE438248DC17}"/>
                </a:ext>
              </a:extLst>
            </p:cNvPr>
            <p:cNvSpPr/>
            <p:nvPr/>
          </p:nvSpPr>
          <p:spPr>
            <a:xfrm>
              <a:off x="628724" y="1433050"/>
              <a:ext cx="1225992"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FE2D5690-A6DF-4A31-A3B7-DA4C1414AC4B}"/>
                </a:ext>
              </a:extLst>
            </p:cNvPr>
            <p:cNvSpPr txBox="1"/>
            <p:nvPr/>
          </p:nvSpPr>
          <p:spPr>
            <a:xfrm>
              <a:off x="586527" y="1443818"/>
              <a:ext cx="13758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7</a:t>
              </a:r>
            </a:p>
          </p:txBody>
        </p:sp>
        <p:sp>
          <p:nvSpPr>
            <p:cNvPr id="19" name="TextBox 18">
              <a:extLst>
                <a:ext uri="{FF2B5EF4-FFF2-40B4-BE49-F238E27FC236}">
                  <a16:creationId xmlns:a16="http://schemas.microsoft.com/office/drawing/2014/main" id="{DEB5BED0-160D-4CC3-AC44-A957FEB4222D}"/>
                </a:ext>
              </a:extLst>
            </p:cNvPr>
            <p:cNvSpPr txBox="1"/>
            <p:nvPr/>
          </p:nvSpPr>
          <p:spPr>
            <a:xfrm>
              <a:off x="586527" y="1803622"/>
              <a:ext cx="10597288" cy="369332"/>
            </a:xfrm>
            <a:prstGeom prst="rect">
              <a:avLst/>
            </a:prstGeom>
            <a:noFill/>
          </p:spPr>
          <p:txBody>
            <a:bodyPr wrap="square" rtlCol="0">
              <a:spAutoFit/>
            </a:bodyPr>
            <a:lstStyle/>
            <a:p>
              <a:pPr lvl="0"/>
              <a:r>
                <a:rPr lang="en-US" b="1" dirty="0">
                  <a:solidFill>
                    <a:schemeClr val="bg1"/>
                  </a:solidFill>
                  <a:latin typeface="Helvetica" panose="020B0403020202020204" pitchFamily="34" charset="0"/>
                </a:rPr>
                <a:t>Content Environment Matters Everywhere</a:t>
              </a:r>
            </a:p>
          </p:txBody>
        </p:sp>
      </p:grpSp>
      <p:pic>
        <p:nvPicPr>
          <p:cNvPr id="39" name="Picture 38">
            <a:extLst>
              <a:ext uri="{FF2B5EF4-FFF2-40B4-BE49-F238E27FC236}">
                <a16:creationId xmlns:a16="http://schemas.microsoft.com/office/drawing/2014/main" id="{375745E5-D526-4EF5-AF3E-0401CE933B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0" name="Slide Number Placeholder 5">
            <a:extLst>
              <a:ext uri="{FF2B5EF4-FFF2-40B4-BE49-F238E27FC236}">
                <a16:creationId xmlns:a16="http://schemas.microsoft.com/office/drawing/2014/main" id="{8AFDC644-C423-4853-A164-B9B12F34B09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37BC066A-17F8-42F9-89A3-65937AF2856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Rectangle 16">
            <a:extLst>
              <a:ext uri="{FF2B5EF4-FFF2-40B4-BE49-F238E27FC236}">
                <a16:creationId xmlns:a16="http://schemas.microsoft.com/office/drawing/2014/main" id="{10F5AE01-0438-4BF9-BDA0-1DD8EFA4179B}"/>
              </a:ext>
            </a:extLst>
          </p:cNvPr>
          <p:cNvSpPr/>
          <p:nvPr/>
        </p:nvSpPr>
        <p:spPr>
          <a:xfrm>
            <a:off x="399015" y="252081"/>
            <a:ext cx="660971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Consideration: Principle No. 7</a:t>
            </a:r>
          </a:p>
        </p:txBody>
      </p:sp>
    </p:spTree>
    <p:extLst>
      <p:ext uri="{BB962C8B-B14F-4D97-AF65-F5344CB8AC3E}">
        <p14:creationId xmlns:p14="http://schemas.microsoft.com/office/powerpoint/2010/main" val="2742074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D542F93-0729-46C0-A8C7-E4B51FF42EF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5579172" cy="6858000"/>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5566912" y="0"/>
            <a:ext cx="6625087" cy="68652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A62"/>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Slide Number Placeholder 5">
            <a:extLst>
              <a:ext uri="{FF2B5EF4-FFF2-40B4-BE49-F238E27FC236}">
                <a16:creationId xmlns:a16="http://schemas.microsoft.com/office/drawing/2014/main" id="{00A13C06-0C0C-49FB-BF4E-95FE184BA9B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B568B31-8EF1-4CD1-8DBC-BF454DFE5B8A}"/>
              </a:ext>
            </a:extLst>
          </p:cNvPr>
          <p:cNvSpPr/>
          <p:nvPr/>
        </p:nvSpPr>
        <p:spPr>
          <a:xfrm>
            <a:off x="526244" y="6567588"/>
            <a:ext cx="11665755"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Light" panose="020B0306030504020204" pitchFamily="34" charset="0"/>
                <a:cs typeface="Helvetica" panose="020B0604020202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6076038D-FC85-4EB4-8664-750F87B47122}"/>
              </a:ext>
            </a:extLst>
          </p:cNvPr>
          <p:cNvSpPr txBox="1"/>
          <p:nvPr/>
        </p:nvSpPr>
        <p:spPr>
          <a:xfrm>
            <a:off x="5546405" y="6035220"/>
            <a:ext cx="6625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VAB’s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rId5"/>
              </a:rPr>
              <a:t>Discover the Difference: How Culturally Relevant Video Content Drives Action By Multicultural Audiences</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VAB / </a:t>
            </a:r>
            <a:r>
              <a:rPr kumimoji="0" lang="en-US" sz="7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Dynata</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‘Multicultural Video Engagement Survey,’ August 2019. Q7: What qualities make you more likely to watch a TV program? Select any or all that apply . African American/Black/Caribbean American = 302 Respondents, Hispanic = 300 Respondents, Asian American/Pacific Islander = 100 Respondents, Non-Hispanic White = 300 Respondents.</a:t>
            </a:r>
            <a:endPar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mn-cs"/>
            </a:endParaRPr>
          </a:p>
        </p:txBody>
      </p:sp>
      <p:sp>
        <p:nvSpPr>
          <p:cNvPr id="22" name="Rectangle 21">
            <a:extLst>
              <a:ext uri="{FF2B5EF4-FFF2-40B4-BE49-F238E27FC236}">
                <a16:creationId xmlns:a16="http://schemas.microsoft.com/office/drawing/2014/main" id="{BCF39901-8374-4CD5-AD04-8C5EBEFD34CF}"/>
              </a:ext>
            </a:extLst>
          </p:cNvPr>
          <p:cNvSpPr/>
          <p:nvPr/>
        </p:nvSpPr>
        <p:spPr>
          <a:xfrm>
            <a:off x="5691674" y="88880"/>
            <a:ext cx="6520832" cy="1292662"/>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a:ea typeface="+mn-ea"/>
                <a:cs typeface="Helvetica"/>
              </a:rPr>
              <a:t>People crave </a:t>
            </a:r>
            <a:r>
              <a:rPr lang="en-US" sz="2600" b="1" dirty="0">
                <a:solidFill>
                  <a:srgbClr val="E84A99"/>
                </a:solidFill>
                <a:latin typeface="Helvetica" panose="020B0604020202020204" pitchFamily="2" charset="0"/>
              </a:rPr>
              <a:t>familiarity</a:t>
            </a:r>
            <a:r>
              <a:rPr kumimoji="0" lang="en-US" sz="2600" b="1" i="0" u="none" strike="noStrike" kern="1200" cap="none" spc="0" normalizeH="0" baseline="0" noProof="0" dirty="0">
                <a:ln>
                  <a:noFill/>
                </a:ln>
                <a:solidFill>
                  <a:srgbClr val="1B1464"/>
                </a:solidFill>
                <a:effectLst/>
                <a:uLnTx/>
                <a:uFillTx/>
                <a:latin typeface="Helvetica"/>
                <a:ea typeface="+mn-ea"/>
                <a:cs typeface="Helvetica"/>
              </a:rPr>
              <a:t>, and for multicultural viewers that plays a big role in the content they connect with</a:t>
            </a:r>
            <a:endParaRPr kumimoji="0" lang="en-US" sz="2600" b="1" i="0" u="none" strike="noStrike" kern="1200" cap="none" spc="0" normalizeH="0" baseline="0" noProof="0" dirty="0">
              <a:ln>
                <a:noFill/>
              </a:ln>
              <a:solidFill>
                <a:srgbClr val="ED3C8D"/>
              </a:solidFill>
              <a:effectLst/>
              <a:uLnTx/>
              <a:uFillTx/>
              <a:latin typeface="Helvetica"/>
              <a:ea typeface="+mn-ea"/>
              <a:cs typeface="Helvetica"/>
            </a:endParaRPr>
          </a:p>
        </p:txBody>
      </p:sp>
      <p:sp>
        <p:nvSpPr>
          <p:cNvPr id="14" name="Rectangle: Rounded Corners 13">
            <a:extLst>
              <a:ext uri="{FF2B5EF4-FFF2-40B4-BE49-F238E27FC236}">
                <a16:creationId xmlns:a16="http://schemas.microsoft.com/office/drawing/2014/main" id="{45F02FF6-A260-4B24-BE8C-262CCB25D93E}"/>
              </a:ext>
            </a:extLst>
          </p:cNvPr>
          <p:cNvSpPr/>
          <p:nvPr/>
        </p:nvSpPr>
        <p:spPr>
          <a:xfrm>
            <a:off x="5655776" y="2530617"/>
            <a:ext cx="6446798" cy="961227"/>
          </a:xfrm>
          <a:prstGeom prst="roundRect">
            <a:avLst/>
          </a:prstGeom>
          <a:solidFill>
            <a:schemeClr val="tx1">
              <a:alpha val="74000"/>
            </a:schemeClr>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E3031517-3D88-48EF-81F7-0E698760D88F}"/>
              </a:ext>
            </a:extLst>
          </p:cNvPr>
          <p:cNvSpPr/>
          <p:nvPr/>
        </p:nvSpPr>
        <p:spPr>
          <a:xfrm>
            <a:off x="5873276" y="2695993"/>
            <a:ext cx="6025496" cy="622130"/>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‘I’m more likely to watch a TV show if it is relevant to my own cultural identity’</a:t>
            </a:r>
          </a:p>
        </p:txBody>
      </p:sp>
      <p:sp>
        <p:nvSpPr>
          <p:cNvPr id="23" name="Rectangle 22">
            <a:extLst>
              <a:ext uri="{FF2B5EF4-FFF2-40B4-BE49-F238E27FC236}">
                <a16:creationId xmlns:a16="http://schemas.microsoft.com/office/drawing/2014/main" id="{23C64CEA-AEAE-4758-AC82-368B5A95ED01}"/>
              </a:ext>
            </a:extLst>
          </p:cNvPr>
          <p:cNvSpPr/>
          <p:nvPr/>
        </p:nvSpPr>
        <p:spPr>
          <a:xfrm>
            <a:off x="6807797" y="1578895"/>
            <a:ext cx="4142054"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vs. Non-Hispanic White 18+</a:t>
            </a:r>
          </a:p>
        </p:txBody>
      </p:sp>
      <p:sp>
        <p:nvSpPr>
          <p:cNvPr id="26" name="Oval 25">
            <a:extLst>
              <a:ext uri="{FF2B5EF4-FFF2-40B4-BE49-F238E27FC236}">
                <a16:creationId xmlns:a16="http://schemas.microsoft.com/office/drawing/2014/main" id="{C5A67F2E-FB86-4084-8421-8C77943E3C35}"/>
              </a:ext>
            </a:extLst>
          </p:cNvPr>
          <p:cNvSpPr/>
          <p:nvPr/>
        </p:nvSpPr>
        <p:spPr>
          <a:xfrm>
            <a:off x="10486168" y="3777502"/>
            <a:ext cx="1015654" cy="1035966"/>
          </a:xfrm>
          <a:prstGeom prst="ellipse">
            <a:avLst/>
          </a:prstGeom>
          <a:solidFill>
            <a:schemeClr val="tx1">
              <a:alpha val="64000"/>
            </a:schemeClr>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3991E297-B033-4B7F-8D1D-A6D8A990FC94}"/>
              </a:ext>
            </a:extLst>
          </p:cNvPr>
          <p:cNvSpPr txBox="1"/>
          <p:nvPr/>
        </p:nvSpPr>
        <p:spPr>
          <a:xfrm>
            <a:off x="10538111" y="411081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a:t>
            </a:r>
            <a:r>
              <a:rPr lang="en-US" b="1" dirty="0">
                <a:solidFill>
                  <a:prstClr val="white"/>
                </a:solidFill>
                <a:latin typeface="Helvetica" panose="020B0403020202020204" pitchFamily="34" charset="0"/>
                <a:ea typeface="Open Sans" panose="020B0606030504020204" pitchFamily="34" charset="0"/>
                <a:cs typeface="Open Sans" panose="020B0606030504020204" pitchFamily="34" charset="0"/>
              </a:rPr>
              <a:t>20</a:t>
            </a: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a:t>
            </a:r>
          </a:p>
        </p:txBody>
      </p:sp>
      <p:sp>
        <p:nvSpPr>
          <p:cNvPr id="28" name="Rectangle 27">
            <a:extLst>
              <a:ext uri="{FF2B5EF4-FFF2-40B4-BE49-F238E27FC236}">
                <a16:creationId xmlns:a16="http://schemas.microsoft.com/office/drawing/2014/main" id="{352D7686-8FC4-4749-9B01-0F910D0EFE41}"/>
              </a:ext>
            </a:extLst>
          </p:cNvPr>
          <p:cNvSpPr/>
          <p:nvPr/>
        </p:nvSpPr>
        <p:spPr>
          <a:xfrm>
            <a:off x="11117462" y="4746841"/>
            <a:ext cx="513004" cy="283016"/>
          </a:xfrm>
          <a:prstGeom prst="rect">
            <a:avLst/>
          </a:prstGeom>
          <a:solidFill>
            <a:schemeClr val="bg1">
              <a:alpha val="64000"/>
            </a:schemeClr>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1F1A62"/>
                </a:solidFill>
                <a:latin typeface="Helvetica" panose="020B0403020202020204" pitchFamily="34" charset="0"/>
                <a:ea typeface="Open Sans" panose="020B0606030504020204" pitchFamily="34" charset="0"/>
                <a:cs typeface="Open Sans" panose="020B0606030504020204" pitchFamily="34" charset="0"/>
              </a:rPr>
              <a:t>22</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t>
            </a:r>
          </a:p>
        </p:txBody>
      </p:sp>
      <p:sp>
        <p:nvSpPr>
          <p:cNvPr id="30" name="Oval 29">
            <a:extLst>
              <a:ext uri="{FF2B5EF4-FFF2-40B4-BE49-F238E27FC236}">
                <a16:creationId xmlns:a16="http://schemas.microsoft.com/office/drawing/2014/main" id="{171DE236-13F0-4C97-ABD0-313CDF7CD7D3}"/>
              </a:ext>
            </a:extLst>
          </p:cNvPr>
          <p:cNvSpPr/>
          <p:nvPr/>
        </p:nvSpPr>
        <p:spPr>
          <a:xfrm>
            <a:off x="8313911" y="3777502"/>
            <a:ext cx="1015654" cy="1035966"/>
          </a:xfrm>
          <a:prstGeom prst="ellipse">
            <a:avLst/>
          </a:prstGeom>
          <a:solidFill>
            <a:schemeClr val="tx1">
              <a:alpha val="64000"/>
            </a:schemeClr>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D643D311-DE43-4320-8F88-A73681C4F3AD}"/>
              </a:ext>
            </a:extLst>
          </p:cNvPr>
          <p:cNvSpPr txBox="1"/>
          <p:nvPr/>
        </p:nvSpPr>
        <p:spPr>
          <a:xfrm>
            <a:off x="8365854" y="411081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a:t>
            </a:r>
            <a:r>
              <a:rPr lang="en-US" b="1" dirty="0">
                <a:solidFill>
                  <a:prstClr val="white"/>
                </a:solidFill>
                <a:latin typeface="Helvetica" panose="020B0403020202020204" pitchFamily="34" charset="0"/>
                <a:ea typeface="Open Sans" panose="020B0606030504020204" pitchFamily="34" charset="0"/>
                <a:cs typeface="Open Sans" panose="020B0606030504020204" pitchFamily="34" charset="0"/>
              </a:rPr>
              <a:t>40</a:t>
            </a: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a:t>
            </a:r>
          </a:p>
        </p:txBody>
      </p:sp>
      <p:sp>
        <p:nvSpPr>
          <p:cNvPr id="32" name="Rectangle 31">
            <a:extLst>
              <a:ext uri="{FF2B5EF4-FFF2-40B4-BE49-F238E27FC236}">
                <a16:creationId xmlns:a16="http://schemas.microsoft.com/office/drawing/2014/main" id="{C99889A7-8D4B-45EA-B5B8-D7A43D97A1DE}"/>
              </a:ext>
            </a:extLst>
          </p:cNvPr>
          <p:cNvSpPr/>
          <p:nvPr/>
        </p:nvSpPr>
        <p:spPr>
          <a:xfrm>
            <a:off x="8977885" y="4746841"/>
            <a:ext cx="513004" cy="283016"/>
          </a:xfrm>
          <a:prstGeom prst="rect">
            <a:avLst/>
          </a:prstGeom>
          <a:solidFill>
            <a:schemeClr val="bg1">
              <a:alpha val="64000"/>
            </a:schemeClr>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Helvetica" panose="020B0403020202020204" pitchFamily="34" charset="0"/>
                <a:ea typeface="Open Sans" panose="020B0606030504020204" pitchFamily="34" charset="0"/>
                <a:cs typeface="Open Sans" panose="020B0606030504020204" pitchFamily="34" charset="0"/>
              </a:rPr>
              <a:t>26</a:t>
            </a:r>
            <a:r>
              <a:rPr kumimoji="0" lang="en-US" sz="1200" b="0" i="0" u="none" strike="noStrike" kern="1200" cap="none" spc="0" normalizeH="0" baseline="0" noProof="0" dirty="0">
                <a:ln>
                  <a:noFill/>
                </a:ln>
                <a:solidFill>
                  <a:prstClr val="black"/>
                </a:solidFill>
                <a:effectLst/>
                <a:uLnTx/>
                <a:uFillTx/>
                <a:latin typeface="Helvetica" panose="020B0403020202020204" pitchFamily="34" charset="0"/>
                <a:ea typeface="Open Sans" panose="020B0606030504020204" pitchFamily="34" charset="0"/>
                <a:cs typeface="Open Sans" panose="020B0606030504020204" pitchFamily="34" charset="0"/>
              </a:rPr>
              <a:t>%</a:t>
            </a:r>
          </a:p>
        </p:txBody>
      </p:sp>
      <p:sp>
        <p:nvSpPr>
          <p:cNvPr id="34" name="Oval 33">
            <a:extLst>
              <a:ext uri="{FF2B5EF4-FFF2-40B4-BE49-F238E27FC236}">
                <a16:creationId xmlns:a16="http://schemas.microsoft.com/office/drawing/2014/main" id="{01B9E640-A226-4F92-9685-93FFF0D3E704}"/>
              </a:ext>
            </a:extLst>
          </p:cNvPr>
          <p:cNvSpPr/>
          <p:nvPr/>
        </p:nvSpPr>
        <p:spPr>
          <a:xfrm>
            <a:off x="6173482" y="3777502"/>
            <a:ext cx="1015654" cy="1035966"/>
          </a:xfrm>
          <a:prstGeom prst="ellipse">
            <a:avLst/>
          </a:prstGeom>
          <a:solidFill>
            <a:schemeClr val="tx1">
              <a:alpha val="64000"/>
            </a:schemeClr>
          </a:solidFill>
          <a:ln w="571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5B7577A9-53CE-4E34-8882-13B827C760AE}"/>
              </a:ext>
            </a:extLst>
          </p:cNvPr>
          <p:cNvSpPr txBox="1"/>
          <p:nvPr/>
        </p:nvSpPr>
        <p:spPr>
          <a:xfrm>
            <a:off x="6225425" y="411081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+68%</a:t>
            </a:r>
          </a:p>
        </p:txBody>
      </p:sp>
      <p:sp>
        <p:nvSpPr>
          <p:cNvPr id="36" name="Rectangle 35">
            <a:extLst>
              <a:ext uri="{FF2B5EF4-FFF2-40B4-BE49-F238E27FC236}">
                <a16:creationId xmlns:a16="http://schemas.microsoft.com/office/drawing/2014/main" id="{3657CA02-5264-4FFE-B66B-69C750E59C81}"/>
              </a:ext>
            </a:extLst>
          </p:cNvPr>
          <p:cNvSpPr/>
          <p:nvPr/>
        </p:nvSpPr>
        <p:spPr>
          <a:xfrm>
            <a:off x="6805628" y="4721115"/>
            <a:ext cx="513004" cy="283016"/>
          </a:xfrm>
          <a:prstGeom prst="rect">
            <a:avLst/>
          </a:prstGeom>
          <a:solidFill>
            <a:schemeClr val="bg1">
              <a:alpha val="64000"/>
            </a:schemeClr>
          </a:solidFill>
          <a:ln w="571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1F1A62"/>
                </a:solidFill>
                <a:latin typeface="Helvetica" panose="020B0403020202020204" pitchFamily="34" charset="0"/>
                <a:ea typeface="Open Sans" panose="020B0606030504020204" pitchFamily="34" charset="0"/>
                <a:cs typeface="Open Sans" panose="020B0606030504020204" pitchFamily="34" charset="0"/>
              </a:rPr>
              <a:t>31</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t>
            </a:r>
          </a:p>
        </p:txBody>
      </p:sp>
      <p:sp>
        <p:nvSpPr>
          <p:cNvPr id="37" name="Rectangle 36">
            <a:extLst>
              <a:ext uri="{FF2B5EF4-FFF2-40B4-BE49-F238E27FC236}">
                <a16:creationId xmlns:a16="http://schemas.microsoft.com/office/drawing/2014/main" id="{B06EFFAA-59C1-4A7F-B721-9BA3F8EE7DD6}"/>
              </a:ext>
            </a:extLst>
          </p:cNvPr>
          <p:cNvSpPr/>
          <p:nvPr/>
        </p:nvSpPr>
        <p:spPr>
          <a:xfrm>
            <a:off x="7866701" y="5434659"/>
            <a:ext cx="564290" cy="209219"/>
          </a:xfrm>
          <a:prstGeom prst="rect">
            <a:avLst/>
          </a:prstGeom>
          <a:solidFill>
            <a:schemeClr val="bg1">
              <a:alpha val="64000"/>
            </a:schemeClr>
          </a:solidFill>
          <a:ln w="952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t>
            </a:r>
          </a:p>
        </p:txBody>
      </p:sp>
      <p:sp>
        <p:nvSpPr>
          <p:cNvPr id="38" name="Rectangle 37">
            <a:extLst>
              <a:ext uri="{FF2B5EF4-FFF2-40B4-BE49-F238E27FC236}">
                <a16:creationId xmlns:a16="http://schemas.microsoft.com/office/drawing/2014/main" id="{7D668883-3850-42E6-8AE6-DACACF8BE43D}"/>
              </a:ext>
            </a:extLst>
          </p:cNvPr>
          <p:cNvSpPr/>
          <p:nvPr/>
        </p:nvSpPr>
        <p:spPr>
          <a:xfrm>
            <a:off x="8239813" y="5430949"/>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 of Respondents</a:t>
            </a:r>
          </a:p>
        </p:txBody>
      </p:sp>
      <p:grpSp>
        <p:nvGrpSpPr>
          <p:cNvPr id="39" name="Group 38">
            <a:extLst>
              <a:ext uri="{FF2B5EF4-FFF2-40B4-BE49-F238E27FC236}">
                <a16:creationId xmlns:a16="http://schemas.microsoft.com/office/drawing/2014/main" id="{36C453E3-0A52-42DE-B2ED-ADDDF4895A5A}"/>
              </a:ext>
            </a:extLst>
          </p:cNvPr>
          <p:cNvGrpSpPr/>
          <p:nvPr/>
        </p:nvGrpSpPr>
        <p:grpSpPr>
          <a:xfrm>
            <a:off x="6992505" y="2040327"/>
            <a:ext cx="4029369" cy="227514"/>
            <a:chOff x="4223465" y="4761319"/>
            <a:chExt cx="4029369" cy="227514"/>
          </a:xfrm>
        </p:grpSpPr>
        <p:sp>
          <p:nvSpPr>
            <p:cNvPr id="40" name="Rectangle 39">
              <a:extLst>
                <a:ext uri="{FF2B5EF4-FFF2-40B4-BE49-F238E27FC236}">
                  <a16:creationId xmlns:a16="http://schemas.microsoft.com/office/drawing/2014/main" id="{6A86E3AD-D1F7-4807-BE3B-0BBB466121EA}"/>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Black A18+</a:t>
              </a:r>
            </a:p>
          </p:txBody>
        </p:sp>
        <p:sp>
          <p:nvSpPr>
            <p:cNvPr id="41" name="Rectangle 40">
              <a:extLst>
                <a:ext uri="{FF2B5EF4-FFF2-40B4-BE49-F238E27FC236}">
                  <a16:creationId xmlns:a16="http://schemas.microsoft.com/office/drawing/2014/main" id="{467F6D8A-C658-4BB1-BF06-28EE5A4E4CC3}"/>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Hispanic A18+</a:t>
              </a:r>
            </a:p>
          </p:txBody>
        </p:sp>
        <p:sp>
          <p:nvSpPr>
            <p:cNvPr id="42" name="Rectangle 41">
              <a:extLst>
                <a:ext uri="{FF2B5EF4-FFF2-40B4-BE49-F238E27FC236}">
                  <a16:creationId xmlns:a16="http://schemas.microsoft.com/office/drawing/2014/main" id="{F3B1670C-B9BF-45DD-A3EE-8A51238D737D}"/>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Asian A18+</a:t>
              </a:r>
            </a:p>
          </p:txBody>
        </p:sp>
      </p:grpSp>
      <p:sp>
        <p:nvSpPr>
          <p:cNvPr id="43" name="Oval 42">
            <a:extLst>
              <a:ext uri="{FF2B5EF4-FFF2-40B4-BE49-F238E27FC236}">
                <a16:creationId xmlns:a16="http://schemas.microsoft.com/office/drawing/2014/main" id="{435AF9BF-AB35-4E78-A753-CAEAB3DEC125}"/>
              </a:ext>
            </a:extLst>
          </p:cNvPr>
          <p:cNvSpPr/>
          <p:nvPr/>
        </p:nvSpPr>
        <p:spPr>
          <a:xfrm>
            <a:off x="6735775" y="2005591"/>
            <a:ext cx="306598" cy="273836"/>
          </a:xfrm>
          <a:prstGeom prst="ellipse">
            <a:avLst/>
          </a:prstGeom>
          <a:solidFill>
            <a:srgbClr val="FFE600"/>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4" name="Oval 43">
            <a:extLst>
              <a:ext uri="{FF2B5EF4-FFF2-40B4-BE49-F238E27FC236}">
                <a16:creationId xmlns:a16="http://schemas.microsoft.com/office/drawing/2014/main" id="{D82B493F-F116-435C-9E46-298AF75AD99F}"/>
              </a:ext>
            </a:extLst>
          </p:cNvPr>
          <p:cNvSpPr/>
          <p:nvPr/>
        </p:nvSpPr>
        <p:spPr>
          <a:xfrm>
            <a:off x="8098639" y="2005591"/>
            <a:ext cx="306597" cy="273836"/>
          </a:xfrm>
          <a:prstGeom prst="ellipse">
            <a:avLst/>
          </a:prstGeom>
          <a:solidFill>
            <a:srgbClr val="ED3C8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5" name="Oval 44">
            <a:extLst>
              <a:ext uri="{FF2B5EF4-FFF2-40B4-BE49-F238E27FC236}">
                <a16:creationId xmlns:a16="http://schemas.microsoft.com/office/drawing/2014/main" id="{37B0195E-78E8-4CF2-9D8D-F51AB010F3DF}"/>
              </a:ext>
            </a:extLst>
          </p:cNvPr>
          <p:cNvSpPr/>
          <p:nvPr/>
        </p:nvSpPr>
        <p:spPr>
          <a:xfrm>
            <a:off x="9696611" y="2005591"/>
            <a:ext cx="306597" cy="273836"/>
          </a:xfrm>
          <a:prstGeom prst="ellipse">
            <a:avLst/>
          </a:prstGeom>
          <a:solidFill>
            <a:srgbClr val="4EBEA4"/>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318656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building&#10;&#10;Description automatically generated">
            <a:extLst>
              <a:ext uri="{FF2B5EF4-FFF2-40B4-BE49-F238E27FC236}">
                <a16:creationId xmlns:a16="http://schemas.microsoft.com/office/drawing/2014/main" id="{F0F4B20D-8F34-4A45-A651-1B9C83D1071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5577274" cy="6858000"/>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5566912" y="0"/>
            <a:ext cx="6625087" cy="68652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Slide Number Placeholder 5">
            <a:extLst>
              <a:ext uri="{FF2B5EF4-FFF2-40B4-BE49-F238E27FC236}">
                <a16:creationId xmlns:a16="http://schemas.microsoft.com/office/drawing/2014/main" id="{00A13C06-0C0C-49FB-BF4E-95FE184BA9B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B568B31-8EF1-4CD1-8DBC-BF454DFE5B8A}"/>
              </a:ext>
            </a:extLst>
          </p:cNvPr>
          <p:cNvSpPr/>
          <p:nvPr/>
        </p:nvSpPr>
        <p:spPr>
          <a:xfrm>
            <a:off x="526244" y="6567588"/>
            <a:ext cx="11665755"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Light" panose="020B0306030504020204" pitchFamily="34" charset="0"/>
                <a:cs typeface="Helvetica" panose="020B0604020202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6076038D-FC85-4EB4-8664-750F87B47122}"/>
              </a:ext>
            </a:extLst>
          </p:cNvPr>
          <p:cNvSpPr txBox="1"/>
          <p:nvPr/>
        </p:nvSpPr>
        <p:spPr>
          <a:xfrm>
            <a:off x="5546405" y="6035220"/>
            <a:ext cx="6625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VAB’s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rId5"/>
              </a:rPr>
              <a:t>Discover the Difference: How Culturally Relevant Video Content Drives Action By Multicultural Audiences</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VAB / </a:t>
            </a:r>
            <a:r>
              <a:rPr kumimoji="0" lang="en-US" sz="7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Dynata</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‘Multicultural Video Engagement Survey,’ August 2019. Q10: Please indicate how often you do the following. Respondents Answer = Always, Frequently or Occasionally. African American/Black/Caribbean American = 302 Respondents, Hispanic = 300 Respondents, Asian American/Pacific Islander = 100 Respondents, Non-Hispanic White = 300 Respondents. </a:t>
            </a:r>
            <a:endPar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mn-cs"/>
            </a:endParaRPr>
          </a:p>
        </p:txBody>
      </p:sp>
      <p:sp>
        <p:nvSpPr>
          <p:cNvPr id="22" name="Rectangle 21">
            <a:extLst>
              <a:ext uri="{FF2B5EF4-FFF2-40B4-BE49-F238E27FC236}">
                <a16:creationId xmlns:a16="http://schemas.microsoft.com/office/drawing/2014/main" id="{BCF39901-8374-4CD5-AD04-8C5EBEFD34CF}"/>
              </a:ext>
            </a:extLst>
          </p:cNvPr>
          <p:cNvSpPr/>
          <p:nvPr/>
        </p:nvSpPr>
        <p:spPr>
          <a:xfrm>
            <a:off x="5691674" y="88880"/>
            <a:ext cx="6520832" cy="1569660"/>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
                <a:ea typeface="+mn-ea"/>
                <a:cs typeface="Helvetica"/>
              </a:rPr>
              <a:t>By building a strong emotional connection through </a:t>
            </a:r>
            <a:r>
              <a:rPr kumimoji="0" lang="en-US" sz="2400" b="1" i="0" u="none" strike="noStrike" kern="1200" cap="none" spc="0" normalizeH="0" baseline="0" noProof="0" dirty="0">
                <a:ln>
                  <a:noFill/>
                </a:ln>
                <a:solidFill>
                  <a:srgbClr val="ED3C8D"/>
                </a:solidFill>
                <a:effectLst/>
                <a:uLnTx/>
                <a:uFillTx/>
                <a:latin typeface="Helvetica"/>
                <a:ea typeface="+mn-ea"/>
                <a:cs typeface="Helvetica"/>
              </a:rPr>
              <a:t>powerful storytelling</a:t>
            </a:r>
            <a:r>
              <a:rPr kumimoji="0" lang="en-US" sz="2400" b="1" i="0" u="none" strike="noStrike" kern="1200" cap="none" spc="0" normalizeH="0" baseline="0" noProof="0" dirty="0">
                <a:ln>
                  <a:noFill/>
                </a:ln>
                <a:solidFill>
                  <a:srgbClr val="1B1464"/>
                </a:solidFill>
                <a:effectLst/>
                <a:uLnTx/>
                <a:uFillTx/>
                <a:latin typeface="Helvetica"/>
                <a:ea typeface="+mn-ea"/>
                <a:cs typeface="Helvetica"/>
              </a:rPr>
              <a:t>, brands can have a lasting impact on multicultural consumers’ behavior</a:t>
            </a:r>
            <a:endParaRPr kumimoji="0" lang="en-US" sz="2400" b="1" i="0" u="none" strike="noStrike" kern="1200" cap="none" spc="0" normalizeH="0" baseline="0" noProof="0" dirty="0">
              <a:ln>
                <a:noFill/>
              </a:ln>
              <a:solidFill>
                <a:srgbClr val="ED3C8D"/>
              </a:solidFill>
              <a:effectLst/>
              <a:uLnTx/>
              <a:uFillTx/>
              <a:latin typeface="Helvetica"/>
              <a:ea typeface="+mn-ea"/>
              <a:cs typeface="Helvetica"/>
            </a:endParaRPr>
          </a:p>
        </p:txBody>
      </p:sp>
      <p:sp>
        <p:nvSpPr>
          <p:cNvPr id="14" name="Rectangle: Rounded Corners 13">
            <a:extLst>
              <a:ext uri="{FF2B5EF4-FFF2-40B4-BE49-F238E27FC236}">
                <a16:creationId xmlns:a16="http://schemas.microsoft.com/office/drawing/2014/main" id="{45F02FF6-A260-4B24-BE8C-262CCB25D93E}"/>
              </a:ext>
            </a:extLst>
          </p:cNvPr>
          <p:cNvSpPr/>
          <p:nvPr/>
        </p:nvSpPr>
        <p:spPr>
          <a:xfrm>
            <a:off x="5948813" y="2868672"/>
            <a:ext cx="5860725" cy="794403"/>
          </a:xfrm>
          <a:prstGeom prst="roundRect">
            <a:avLst/>
          </a:prstGeom>
          <a:solidFill>
            <a:schemeClr val="tx1">
              <a:alpha val="74000"/>
            </a:schemeClr>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E3031517-3D88-48EF-81F7-0E698760D88F}"/>
              </a:ext>
            </a:extLst>
          </p:cNvPr>
          <p:cNvSpPr/>
          <p:nvPr/>
        </p:nvSpPr>
        <p:spPr>
          <a:xfrm>
            <a:off x="6147162" y="2962211"/>
            <a:ext cx="5477724" cy="622130"/>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‘I have </a:t>
            </a:r>
            <a:r>
              <a:rPr kumimoji="0" lang="en-US" sz="1600" b="1" i="1" u="sng"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purchased a product</a:t>
            </a:r>
            <a:r>
              <a:rPr kumimoji="0" lang="en-US" sz="1600" b="0" i="1"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 I saw while watching a TV program or endorsed by a favorite TV personality / actor’</a:t>
            </a:r>
          </a:p>
        </p:txBody>
      </p:sp>
      <p:sp>
        <p:nvSpPr>
          <p:cNvPr id="23" name="Rectangle 22">
            <a:extLst>
              <a:ext uri="{FF2B5EF4-FFF2-40B4-BE49-F238E27FC236}">
                <a16:creationId xmlns:a16="http://schemas.microsoft.com/office/drawing/2014/main" id="{23C64CEA-AEAE-4758-AC82-368B5A95ED01}"/>
              </a:ext>
            </a:extLst>
          </p:cNvPr>
          <p:cNvSpPr/>
          <p:nvPr/>
        </p:nvSpPr>
        <p:spPr>
          <a:xfrm>
            <a:off x="6807797" y="1891413"/>
            <a:ext cx="4142054"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vs. Non-Hispanic White 18+</a:t>
            </a:r>
          </a:p>
        </p:txBody>
      </p:sp>
      <p:sp>
        <p:nvSpPr>
          <p:cNvPr id="26" name="Oval 25">
            <a:extLst>
              <a:ext uri="{FF2B5EF4-FFF2-40B4-BE49-F238E27FC236}">
                <a16:creationId xmlns:a16="http://schemas.microsoft.com/office/drawing/2014/main" id="{C5A67F2E-FB86-4084-8421-8C77943E3C35}"/>
              </a:ext>
            </a:extLst>
          </p:cNvPr>
          <p:cNvSpPr/>
          <p:nvPr/>
        </p:nvSpPr>
        <p:spPr>
          <a:xfrm>
            <a:off x="10486168" y="4032147"/>
            <a:ext cx="1015654" cy="1035966"/>
          </a:xfrm>
          <a:prstGeom prst="ellipse">
            <a:avLst/>
          </a:prstGeom>
          <a:solidFill>
            <a:schemeClr val="tx1">
              <a:alpha val="64000"/>
            </a:schemeClr>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3991E297-B033-4B7F-8D1D-A6D8A990FC94}"/>
              </a:ext>
            </a:extLst>
          </p:cNvPr>
          <p:cNvSpPr txBox="1"/>
          <p:nvPr/>
        </p:nvSpPr>
        <p:spPr>
          <a:xfrm>
            <a:off x="10538111" y="4365464"/>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+52%</a:t>
            </a:r>
          </a:p>
        </p:txBody>
      </p:sp>
      <p:sp>
        <p:nvSpPr>
          <p:cNvPr id="28" name="Rectangle 27">
            <a:extLst>
              <a:ext uri="{FF2B5EF4-FFF2-40B4-BE49-F238E27FC236}">
                <a16:creationId xmlns:a16="http://schemas.microsoft.com/office/drawing/2014/main" id="{352D7686-8FC4-4749-9B01-0F910D0EFE41}"/>
              </a:ext>
            </a:extLst>
          </p:cNvPr>
          <p:cNvSpPr/>
          <p:nvPr/>
        </p:nvSpPr>
        <p:spPr>
          <a:xfrm>
            <a:off x="11117462" y="5001486"/>
            <a:ext cx="513004" cy="283016"/>
          </a:xfrm>
          <a:prstGeom prst="rect">
            <a:avLst/>
          </a:prstGeom>
          <a:solidFill>
            <a:schemeClr val="bg1">
              <a:alpha val="64000"/>
            </a:schemeClr>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63%</a:t>
            </a:r>
          </a:p>
        </p:txBody>
      </p:sp>
      <p:sp>
        <p:nvSpPr>
          <p:cNvPr id="30" name="Oval 29">
            <a:extLst>
              <a:ext uri="{FF2B5EF4-FFF2-40B4-BE49-F238E27FC236}">
                <a16:creationId xmlns:a16="http://schemas.microsoft.com/office/drawing/2014/main" id="{171DE236-13F0-4C97-ABD0-313CDF7CD7D3}"/>
              </a:ext>
            </a:extLst>
          </p:cNvPr>
          <p:cNvSpPr/>
          <p:nvPr/>
        </p:nvSpPr>
        <p:spPr>
          <a:xfrm>
            <a:off x="8313911" y="4032147"/>
            <a:ext cx="1015654" cy="1035966"/>
          </a:xfrm>
          <a:prstGeom prst="ellipse">
            <a:avLst/>
          </a:prstGeom>
          <a:solidFill>
            <a:schemeClr val="tx1">
              <a:alpha val="64000"/>
            </a:schemeClr>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D643D311-DE43-4320-8F88-A73681C4F3AD}"/>
              </a:ext>
            </a:extLst>
          </p:cNvPr>
          <p:cNvSpPr txBox="1"/>
          <p:nvPr/>
        </p:nvSpPr>
        <p:spPr>
          <a:xfrm>
            <a:off x="8365854" y="4365464"/>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+59%</a:t>
            </a:r>
          </a:p>
        </p:txBody>
      </p:sp>
      <p:sp>
        <p:nvSpPr>
          <p:cNvPr id="32" name="Rectangle 31">
            <a:extLst>
              <a:ext uri="{FF2B5EF4-FFF2-40B4-BE49-F238E27FC236}">
                <a16:creationId xmlns:a16="http://schemas.microsoft.com/office/drawing/2014/main" id="{C99889A7-8D4B-45EA-B5B8-D7A43D97A1DE}"/>
              </a:ext>
            </a:extLst>
          </p:cNvPr>
          <p:cNvSpPr/>
          <p:nvPr/>
        </p:nvSpPr>
        <p:spPr>
          <a:xfrm>
            <a:off x="8977885" y="5001486"/>
            <a:ext cx="513004" cy="283016"/>
          </a:xfrm>
          <a:prstGeom prst="rect">
            <a:avLst/>
          </a:prstGeom>
          <a:solidFill>
            <a:schemeClr val="bg1">
              <a:alpha val="64000"/>
            </a:schemeClr>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anose="020B0403020202020204" pitchFamily="34" charset="0"/>
                <a:ea typeface="Open Sans" panose="020B0606030504020204" pitchFamily="34" charset="0"/>
                <a:cs typeface="Open Sans" panose="020B0606030504020204" pitchFamily="34" charset="0"/>
              </a:rPr>
              <a:t>66%</a:t>
            </a:r>
          </a:p>
        </p:txBody>
      </p:sp>
      <p:sp>
        <p:nvSpPr>
          <p:cNvPr id="34" name="Oval 33">
            <a:extLst>
              <a:ext uri="{FF2B5EF4-FFF2-40B4-BE49-F238E27FC236}">
                <a16:creationId xmlns:a16="http://schemas.microsoft.com/office/drawing/2014/main" id="{01B9E640-A226-4F92-9685-93FFF0D3E704}"/>
              </a:ext>
            </a:extLst>
          </p:cNvPr>
          <p:cNvSpPr/>
          <p:nvPr/>
        </p:nvSpPr>
        <p:spPr>
          <a:xfrm>
            <a:off x="6173482" y="4032147"/>
            <a:ext cx="1015654" cy="1035966"/>
          </a:xfrm>
          <a:prstGeom prst="ellipse">
            <a:avLst/>
          </a:prstGeom>
          <a:solidFill>
            <a:schemeClr val="tx1">
              <a:alpha val="64000"/>
            </a:schemeClr>
          </a:solidFill>
          <a:ln w="571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5B7577A9-53CE-4E34-8882-13B827C760AE}"/>
              </a:ext>
            </a:extLst>
          </p:cNvPr>
          <p:cNvSpPr txBox="1"/>
          <p:nvPr/>
        </p:nvSpPr>
        <p:spPr>
          <a:xfrm>
            <a:off x="6225425" y="4365464"/>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+65%</a:t>
            </a:r>
          </a:p>
        </p:txBody>
      </p:sp>
      <p:sp>
        <p:nvSpPr>
          <p:cNvPr id="36" name="Rectangle 35">
            <a:extLst>
              <a:ext uri="{FF2B5EF4-FFF2-40B4-BE49-F238E27FC236}">
                <a16:creationId xmlns:a16="http://schemas.microsoft.com/office/drawing/2014/main" id="{3657CA02-5264-4FFE-B66B-69C750E59C81}"/>
              </a:ext>
            </a:extLst>
          </p:cNvPr>
          <p:cNvSpPr/>
          <p:nvPr/>
        </p:nvSpPr>
        <p:spPr>
          <a:xfrm>
            <a:off x="6805628" y="4975760"/>
            <a:ext cx="513004" cy="283016"/>
          </a:xfrm>
          <a:prstGeom prst="rect">
            <a:avLst/>
          </a:prstGeom>
          <a:solidFill>
            <a:schemeClr val="bg1">
              <a:alpha val="64000"/>
            </a:schemeClr>
          </a:solidFill>
          <a:ln w="571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68%</a:t>
            </a:r>
          </a:p>
        </p:txBody>
      </p:sp>
      <p:sp>
        <p:nvSpPr>
          <p:cNvPr id="37" name="Rectangle 36">
            <a:extLst>
              <a:ext uri="{FF2B5EF4-FFF2-40B4-BE49-F238E27FC236}">
                <a16:creationId xmlns:a16="http://schemas.microsoft.com/office/drawing/2014/main" id="{B06EFFAA-59C1-4A7F-B721-9BA3F8EE7DD6}"/>
              </a:ext>
            </a:extLst>
          </p:cNvPr>
          <p:cNvSpPr/>
          <p:nvPr/>
        </p:nvSpPr>
        <p:spPr>
          <a:xfrm>
            <a:off x="7866701" y="5689304"/>
            <a:ext cx="564290" cy="209219"/>
          </a:xfrm>
          <a:prstGeom prst="rect">
            <a:avLst/>
          </a:prstGeom>
          <a:solidFill>
            <a:schemeClr val="bg1">
              <a:alpha val="64000"/>
            </a:schemeClr>
          </a:solidFill>
          <a:ln w="952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t>
            </a:r>
          </a:p>
        </p:txBody>
      </p:sp>
      <p:sp>
        <p:nvSpPr>
          <p:cNvPr id="38" name="Rectangle 37">
            <a:extLst>
              <a:ext uri="{FF2B5EF4-FFF2-40B4-BE49-F238E27FC236}">
                <a16:creationId xmlns:a16="http://schemas.microsoft.com/office/drawing/2014/main" id="{7D668883-3850-42E6-8AE6-DACACF8BE43D}"/>
              </a:ext>
            </a:extLst>
          </p:cNvPr>
          <p:cNvSpPr/>
          <p:nvPr/>
        </p:nvSpPr>
        <p:spPr>
          <a:xfrm>
            <a:off x="8239813" y="568559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 of Respondents</a:t>
            </a:r>
          </a:p>
        </p:txBody>
      </p:sp>
      <p:grpSp>
        <p:nvGrpSpPr>
          <p:cNvPr id="39" name="Group 38">
            <a:extLst>
              <a:ext uri="{FF2B5EF4-FFF2-40B4-BE49-F238E27FC236}">
                <a16:creationId xmlns:a16="http://schemas.microsoft.com/office/drawing/2014/main" id="{36C453E3-0A52-42DE-B2ED-ADDDF4895A5A}"/>
              </a:ext>
            </a:extLst>
          </p:cNvPr>
          <p:cNvGrpSpPr/>
          <p:nvPr/>
        </p:nvGrpSpPr>
        <p:grpSpPr>
          <a:xfrm>
            <a:off x="6992505" y="2352845"/>
            <a:ext cx="4029369" cy="227514"/>
            <a:chOff x="4223465" y="4761319"/>
            <a:chExt cx="4029369" cy="227514"/>
          </a:xfrm>
        </p:grpSpPr>
        <p:sp>
          <p:nvSpPr>
            <p:cNvPr id="40" name="Rectangle 39">
              <a:extLst>
                <a:ext uri="{FF2B5EF4-FFF2-40B4-BE49-F238E27FC236}">
                  <a16:creationId xmlns:a16="http://schemas.microsoft.com/office/drawing/2014/main" id="{6A86E3AD-D1F7-4807-BE3B-0BBB466121EA}"/>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Black A18+</a:t>
              </a:r>
            </a:p>
          </p:txBody>
        </p:sp>
        <p:sp>
          <p:nvSpPr>
            <p:cNvPr id="41" name="Rectangle 40">
              <a:extLst>
                <a:ext uri="{FF2B5EF4-FFF2-40B4-BE49-F238E27FC236}">
                  <a16:creationId xmlns:a16="http://schemas.microsoft.com/office/drawing/2014/main" id="{467F6D8A-C658-4BB1-BF06-28EE5A4E4CC3}"/>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Hispanic A18+</a:t>
              </a:r>
            </a:p>
          </p:txBody>
        </p:sp>
        <p:sp>
          <p:nvSpPr>
            <p:cNvPr id="42" name="Rectangle 41">
              <a:extLst>
                <a:ext uri="{FF2B5EF4-FFF2-40B4-BE49-F238E27FC236}">
                  <a16:creationId xmlns:a16="http://schemas.microsoft.com/office/drawing/2014/main" id="{F3B1670C-B9BF-45DD-A3EE-8A51238D737D}"/>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Asian A18+</a:t>
              </a:r>
            </a:p>
          </p:txBody>
        </p:sp>
      </p:grpSp>
      <p:sp>
        <p:nvSpPr>
          <p:cNvPr id="43" name="Oval 42">
            <a:extLst>
              <a:ext uri="{FF2B5EF4-FFF2-40B4-BE49-F238E27FC236}">
                <a16:creationId xmlns:a16="http://schemas.microsoft.com/office/drawing/2014/main" id="{435AF9BF-AB35-4E78-A753-CAEAB3DEC125}"/>
              </a:ext>
            </a:extLst>
          </p:cNvPr>
          <p:cNvSpPr/>
          <p:nvPr/>
        </p:nvSpPr>
        <p:spPr>
          <a:xfrm>
            <a:off x="6735775" y="2318109"/>
            <a:ext cx="306598" cy="273836"/>
          </a:xfrm>
          <a:prstGeom prst="ellipse">
            <a:avLst/>
          </a:prstGeom>
          <a:solidFill>
            <a:srgbClr val="FFE600"/>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4" name="Oval 43">
            <a:extLst>
              <a:ext uri="{FF2B5EF4-FFF2-40B4-BE49-F238E27FC236}">
                <a16:creationId xmlns:a16="http://schemas.microsoft.com/office/drawing/2014/main" id="{D82B493F-F116-435C-9E46-298AF75AD99F}"/>
              </a:ext>
            </a:extLst>
          </p:cNvPr>
          <p:cNvSpPr/>
          <p:nvPr/>
        </p:nvSpPr>
        <p:spPr>
          <a:xfrm>
            <a:off x="8098639" y="2318109"/>
            <a:ext cx="306597" cy="273836"/>
          </a:xfrm>
          <a:prstGeom prst="ellipse">
            <a:avLst/>
          </a:prstGeom>
          <a:solidFill>
            <a:srgbClr val="ED3C8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5" name="Oval 44">
            <a:extLst>
              <a:ext uri="{FF2B5EF4-FFF2-40B4-BE49-F238E27FC236}">
                <a16:creationId xmlns:a16="http://schemas.microsoft.com/office/drawing/2014/main" id="{37B0195E-78E8-4CF2-9D8D-F51AB010F3DF}"/>
              </a:ext>
            </a:extLst>
          </p:cNvPr>
          <p:cNvSpPr/>
          <p:nvPr/>
        </p:nvSpPr>
        <p:spPr>
          <a:xfrm>
            <a:off x="9696611" y="2318109"/>
            <a:ext cx="306597" cy="273836"/>
          </a:xfrm>
          <a:prstGeom prst="ellipse">
            <a:avLst/>
          </a:prstGeom>
          <a:solidFill>
            <a:srgbClr val="4EBEA4"/>
          </a:solidFill>
          <a:ln>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13514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1696163"/>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7BF988E-6C65-4942-8379-2C3E0A39A60D}"/>
              </a:ext>
            </a:extLst>
          </p:cNvPr>
          <p:cNvSpPr txBox="1"/>
          <p:nvPr/>
        </p:nvSpPr>
        <p:spPr>
          <a:xfrm>
            <a:off x="401914" y="1858228"/>
            <a:ext cx="11388173" cy="4524315"/>
          </a:xfrm>
          <a:prstGeom prst="rect">
            <a:avLst/>
          </a:prstGeom>
          <a:noFill/>
        </p:spPr>
        <p:txBody>
          <a:bodyPr wrap="square" rtlCol="0" anchor="t">
            <a:spAutoFit/>
          </a:bodyPr>
          <a:lstStyle/>
          <a:p>
            <a:pPr>
              <a:defRPr/>
            </a:pPr>
            <a:r>
              <a:rPr lang="en-US" sz="1600" dirty="0">
                <a:solidFill>
                  <a:srgbClr val="002060"/>
                </a:solidFill>
                <a:latin typeface="Helvetica"/>
                <a:cs typeface="Helvetica"/>
              </a:rPr>
              <a:t>When we published </a:t>
            </a:r>
            <a:r>
              <a:rPr lang="en-US" sz="1600" b="1" i="1" dirty="0">
                <a:solidFill>
                  <a:srgbClr val="002060"/>
                </a:solidFill>
                <a:latin typeface="Helvetica"/>
                <a:cs typeface="Helvetica"/>
              </a:rPr>
              <a:t>A Matter of Principle </a:t>
            </a:r>
            <a:r>
              <a:rPr lang="en-US" sz="1600" dirty="0">
                <a:solidFill>
                  <a:srgbClr val="002060"/>
                </a:solidFill>
                <a:latin typeface="Helvetica"/>
                <a:cs typeface="Helvetica"/>
              </a:rPr>
              <a:t>in November 2019</a:t>
            </a:r>
            <a:r>
              <a:rPr lang="en-US" sz="1600" i="1" dirty="0">
                <a:solidFill>
                  <a:srgbClr val="002060"/>
                </a:solidFill>
                <a:latin typeface="Helvetica"/>
                <a:cs typeface="Helvetica"/>
              </a:rPr>
              <a:t>, </a:t>
            </a:r>
            <a:r>
              <a:rPr lang="en-US" sz="1600" dirty="0">
                <a:solidFill>
                  <a:srgbClr val="002060"/>
                </a:solidFill>
                <a:latin typeface="Helvetica"/>
                <a:cs typeface="Helvetica"/>
              </a:rPr>
              <a:t>we couldn’t imagine how the world would change in just a handful of months. In addition to a frightening health crisis and the ensuing global battle against COVID-19, the deep-rooted issue of systemic racism has come to the forefront of not only society, but also our industry. Faced with so much social and economic uncertainty, </a:t>
            </a:r>
            <a:r>
              <a:rPr lang="en-US" sz="1600" b="1" dirty="0">
                <a:solidFill>
                  <a:srgbClr val="002060"/>
                </a:solidFill>
                <a:latin typeface="Helvetica"/>
                <a:cs typeface="Helvetica"/>
              </a:rPr>
              <a:t>we are all seeking answers</a:t>
            </a:r>
            <a:r>
              <a:rPr lang="en-US" sz="1600" dirty="0">
                <a:solidFill>
                  <a:srgbClr val="002060"/>
                </a:solidFill>
                <a:latin typeface="Helvetica"/>
                <a:cs typeface="Helvetica"/>
              </a:rPr>
              <a:t>.</a:t>
            </a:r>
          </a:p>
          <a:p>
            <a:pPr>
              <a:defRPr/>
            </a:pPr>
            <a:endParaRPr lang="en-US" sz="1600" dirty="0">
              <a:solidFill>
                <a:srgbClr val="002060"/>
              </a:solidFill>
              <a:latin typeface="Helvetica"/>
              <a:cs typeface="Helvetica"/>
            </a:endParaRPr>
          </a:p>
          <a:p>
            <a:pPr>
              <a:defRPr/>
            </a:pPr>
            <a:r>
              <a:rPr lang="en-US" sz="1600" dirty="0">
                <a:solidFill>
                  <a:srgbClr val="002060"/>
                </a:solidFill>
                <a:latin typeface="Helvetica"/>
                <a:cs typeface="Helvetica"/>
              </a:rPr>
              <a:t>As a result, </a:t>
            </a:r>
            <a:r>
              <a:rPr lang="en-US" sz="1600" b="1" dirty="0">
                <a:solidFill>
                  <a:srgbClr val="002060"/>
                </a:solidFill>
                <a:latin typeface="Helvetica"/>
                <a:cs typeface="Helvetica"/>
              </a:rPr>
              <a:t>marketers are calling into question everything</a:t>
            </a:r>
            <a:r>
              <a:rPr lang="en-US" sz="1600" dirty="0">
                <a:solidFill>
                  <a:srgbClr val="002060"/>
                </a:solidFill>
                <a:latin typeface="Helvetica"/>
                <a:cs typeface="Helvetica"/>
              </a:rPr>
              <a:t> - budgets, media strategy, messaging - </a:t>
            </a:r>
            <a:r>
              <a:rPr lang="en-US" sz="1600" b="1" dirty="0">
                <a:solidFill>
                  <a:srgbClr val="002060"/>
                </a:solidFill>
                <a:latin typeface="Helvetica"/>
                <a:cs typeface="Helvetica"/>
              </a:rPr>
              <a:t>and wondering </a:t>
            </a:r>
          </a:p>
          <a:p>
            <a:pPr>
              <a:defRPr/>
            </a:pPr>
            <a:r>
              <a:rPr lang="en-US" sz="1600" b="1" dirty="0">
                <a:solidFill>
                  <a:srgbClr val="002060"/>
                </a:solidFill>
                <a:latin typeface="Helvetica"/>
                <a:cs typeface="Helvetica"/>
              </a:rPr>
              <a:t>how the current environment will impact their upcoming strategic marketing and communication plans. </a:t>
            </a:r>
            <a:r>
              <a:rPr lang="en-US" sz="1600" dirty="0">
                <a:solidFill>
                  <a:srgbClr val="002060"/>
                </a:solidFill>
                <a:latin typeface="Helvetica"/>
                <a:cs typeface="Helvetica"/>
              </a:rPr>
              <a:t>Furthermore, brands and agencies are all looking for guidance on how to </a:t>
            </a:r>
            <a:r>
              <a:rPr lang="en-US" sz="1600" b="1" dirty="0">
                <a:solidFill>
                  <a:srgbClr val="002060"/>
                </a:solidFill>
                <a:latin typeface="Helvetica"/>
                <a:cs typeface="Helvetica"/>
              </a:rPr>
              <a:t>meaningfully address </a:t>
            </a:r>
            <a:r>
              <a:rPr lang="en-US" sz="1600" dirty="0">
                <a:solidFill>
                  <a:srgbClr val="002060"/>
                </a:solidFill>
                <a:latin typeface="Helvetica"/>
                <a:cs typeface="Helvetica"/>
              </a:rPr>
              <a:t>racial inequality within our own industry and beyond.</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dirty="0">
              <a:solidFill>
                <a:srgbClr val="002060"/>
              </a:solidFill>
              <a:latin typeface="Helvetica" panose="020B0604020202020204" pitchFamily="34" charset="0"/>
              <a:cs typeface="Helvetica" panose="020B0604020202020204" pitchFamily="34" charset="0"/>
            </a:endParaRPr>
          </a:p>
          <a:p>
            <a:r>
              <a:rPr lang="en-US" sz="1600" dirty="0">
                <a:solidFill>
                  <a:srgbClr val="002060"/>
                </a:solidFill>
                <a:latin typeface="Helvetica"/>
                <a:cs typeface="Helvetica"/>
              </a:rPr>
              <a:t>The spirit behind </a:t>
            </a:r>
            <a:r>
              <a:rPr lang="en-US" sz="1600" b="1" i="1" dirty="0">
                <a:solidFill>
                  <a:srgbClr val="002060"/>
                </a:solidFill>
                <a:latin typeface="Helvetica"/>
                <a:cs typeface="Helvetica"/>
              </a:rPr>
              <a:t>A Matter of Principle </a:t>
            </a:r>
            <a:r>
              <a:rPr lang="en-US" sz="1600" dirty="0">
                <a:solidFill>
                  <a:srgbClr val="002060"/>
                </a:solidFill>
                <a:latin typeface="Helvetica"/>
                <a:cs typeface="Helvetica"/>
              </a:rPr>
              <a:t>was to equip marketers with 10 principles proven to drive business and brand growth. Given the sheer volume of matters that need to be addressed as quickly as possible, we feel a responsibility to help the community that has increasingly looked to us for information and guidance to forge their own paths ahead.</a:t>
            </a:r>
          </a:p>
          <a:p>
            <a:endParaRPr lang="en-US" sz="1600" dirty="0">
              <a:solidFill>
                <a:srgbClr val="002060"/>
              </a:solidFill>
              <a:latin typeface="Helvetica"/>
              <a:cs typeface="Helvetica"/>
            </a:endParaRPr>
          </a:p>
          <a:p>
            <a:r>
              <a:rPr lang="en-US" sz="1600" dirty="0">
                <a:solidFill>
                  <a:srgbClr val="002060"/>
                </a:solidFill>
                <a:latin typeface="Helvetica"/>
                <a:cs typeface="Helvetica"/>
              </a:rPr>
              <a:t>In our ongoing mission of providing marketers with real, </a:t>
            </a:r>
            <a:r>
              <a:rPr lang="en-US" sz="1600" i="1" dirty="0">
                <a:solidFill>
                  <a:srgbClr val="002060"/>
                </a:solidFill>
                <a:latin typeface="Helvetica"/>
                <a:cs typeface="Helvetica"/>
              </a:rPr>
              <a:t>actionable</a:t>
            </a:r>
            <a:r>
              <a:rPr lang="en-US" sz="1600" dirty="0">
                <a:solidFill>
                  <a:srgbClr val="002060"/>
                </a:solidFill>
                <a:latin typeface="Helvetica"/>
                <a:cs typeface="Helvetica"/>
              </a:rPr>
              <a:t> insights, we have reviewed these principles in the context of the current climate and offer guidance on how you can apply them to your decision-making today. </a:t>
            </a:r>
            <a:endParaRPr lang="en-US" sz="1600" dirty="0">
              <a:solidFill>
                <a:srgbClr val="002060"/>
              </a:solidFill>
              <a:latin typeface="Helvetica" panose="020B0604020202020204" pitchFamily="34" charset="0"/>
              <a:cs typeface="Helvetica" panose="020B0604020202020204" pitchFamily="34" charset="0"/>
            </a:endParaRPr>
          </a:p>
          <a:p>
            <a:endParaRPr lang="en-US" sz="1600" dirty="0">
              <a:solidFill>
                <a:srgbClr val="002060"/>
              </a:solidFill>
              <a:latin typeface="Helvetica" panose="020B0604020202020204" pitchFamily="34" charset="0"/>
              <a:cs typeface="Helvetica" panose="020B0604020202020204" pitchFamily="34" charset="0"/>
            </a:endParaRPr>
          </a:p>
          <a:p>
            <a:r>
              <a:rPr lang="en-US" sz="1600" dirty="0">
                <a:solidFill>
                  <a:srgbClr val="002060"/>
                </a:solidFill>
                <a:latin typeface="Helvetica"/>
                <a:cs typeface="Helvetica"/>
              </a:rPr>
              <a:t>As always, we’re here to support you, your business growth and the overall betterment of our industry as best we can.</a:t>
            </a:r>
          </a:p>
        </p:txBody>
      </p:sp>
      <p:sp>
        <p:nvSpPr>
          <p:cNvPr id="12" name="Rectangle 11">
            <a:extLst>
              <a:ext uri="{FF2B5EF4-FFF2-40B4-BE49-F238E27FC236}">
                <a16:creationId xmlns:a16="http://schemas.microsoft.com/office/drawing/2014/main" id="{FCBDB492-9443-3D4A-8E9D-B3CECB95DCD7}"/>
              </a:ext>
            </a:extLst>
          </p:cNvPr>
          <p:cNvSpPr/>
          <p:nvPr/>
        </p:nvSpPr>
        <p:spPr>
          <a:xfrm>
            <a:off x="413302" y="424334"/>
            <a:ext cx="1177869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Introduction – Reassessing Your Strategy in Today’s Environment</a:t>
            </a:r>
          </a:p>
        </p:txBody>
      </p:sp>
      <p:sp>
        <p:nvSpPr>
          <p:cNvPr id="13" name="Triangle 12">
            <a:extLst>
              <a:ext uri="{FF2B5EF4-FFF2-40B4-BE49-F238E27FC236}">
                <a16:creationId xmlns:a16="http://schemas.microsoft.com/office/drawing/2014/main" id="{532FA46E-ACAD-F44A-B127-7D95BC48CA96}"/>
              </a:ext>
            </a:extLst>
          </p:cNvPr>
          <p:cNvSpPr/>
          <p:nvPr/>
        </p:nvSpPr>
        <p:spPr>
          <a:xfrm rot="5400000">
            <a:off x="543356" y="1182551"/>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35324CB-BA3C-3849-9525-612C71A97EC4}"/>
              </a:ext>
            </a:extLst>
          </p:cNvPr>
          <p:cNvSpPr txBox="1"/>
          <p:nvPr/>
        </p:nvSpPr>
        <p:spPr>
          <a:xfrm>
            <a:off x="745341" y="1082070"/>
            <a:ext cx="8522483"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How do proven marketing principles </a:t>
            </a:r>
            <a:r>
              <a:rPr kumimoji="0" lang="en-US" sz="19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apply today?</a:t>
            </a:r>
            <a:endParaRPr kumimoji="0" lang="en-US" sz="19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endParaRPr>
          </a:p>
        </p:txBody>
      </p:sp>
      <p:pic>
        <p:nvPicPr>
          <p:cNvPr id="11" name="Picture 10">
            <a:extLst>
              <a:ext uri="{FF2B5EF4-FFF2-40B4-BE49-F238E27FC236}">
                <a16:creationId xmlns:a16="http://schemas.microsoft.com/office/drawing/2014/main" id="{7698D2BC-DEBF-4F97-82A5-78E59FCED36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6DE9ECF2-3132-4261-A7A7-BD78E8D5B89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B0DB6511-13F5-4BF4-9735-E6DA6B205161}"/>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75291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at a table using a computer&#10;&#10;Description automatically generated">
            <a:extLst>
              <a:ext uri="{FF2B5EF4-FFF2-40B4-BE49-F238E27FC236}">
                <a16:creationId xmlns:a16="http://schemas.microsoft.com/office/drawing/2014/main" id="{F5E2E5D4-E1F6-41E1-BC7B-9DE8C41DCC3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5563006" cy="6869150"/>
          </a:xfrm>
          <a:prstGeom prst="rect">
            <a:avLst/>
          </a:prstGeom>
        </p:spPr>
      </p:pic>
      <p:pic>
        <p:nvPicPr>
          <p:cNvPr id="38" name="Picture 37">
            <a:extLst>
              <a:ext uri="{FF2B5EF4-FFF2-40B4-BE49-F238E27FC236}">
                <a16:creationId xmlns:a16="http://schemas.microsoft.com/office/drawing/2014/main" id="{DDA8CD31-08F5-4C27-A721-28E9BCF2C4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9" name="Slide Number Placeholder 5">
            <a:extLst>
              <a:ext uri="{FF2B5EF4-FFF2-40B4-BE49-F238E27FC236}">
                <a16:creationId xmlns:a16="http://schemas.microsoft.com/office/drawing/2014/main" id="{025E6621-F79C-498C-8DDA-4222C99BA4F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785DC7CE-85D4-4C52-8D65-545DC2BBC1E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Rectangle 2">
            <a:extLst>
              <a:ext uri="{FF2B5EF4-FFF2-40B4-BE49-F238E27FC236}">
                <a16:creationId xmlns:a16="http://schemas.microsoft.com/office/drawing/2014/main" id="{DCB71D25-C682-4853-A113-7BED430B26EA}"/>
              </a:ext>
            </a:extLst>
          </p:cNvPr>
          <p:cNvSpPr/>
          <p:nvPr/>
        </p:nvSpPr>
        <p:spPr>
          <a:xfrm>
            <a:off x="6714836" y="2454048"/>
            <a:ext cx="4338073" cy="949296"/>
          </a:xfrm>
          <a:prstGeom prst="rect">
            <a:avLst/>
          </a:prstGeom>
          <a:solidFill>
            <a:srgbClr val="ED3C8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A1DCC34-7408-4E71-B16A-9DFA12D1D31C}"/>
              </a:ext>
            </a:extLst>
          </p:cNvPr>
          <p:cNvSpPr/>
          <p:nvPr/>
        </p:nvSpPr>
        <p:spPr>
          <a:xfrm>
            <a:off x="6835067" y="2557337"/>
            <a:ext cx="1337787" cy="2532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E5C2F94D-EC8A-4952-A490-709BEA6EFC9A}"/>
              </a:ext>
            </a:extLst>
          </p:cNvPr>
          <p:cNvSpPr txBox="1"/>
          <p:nvPr/>
        </p:nvSpPr>
        <p:spPr>
          <a:xfrm>
            <a:off x="6835067" y="2556069"/>
            <a:ext cx="14087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PRINCIPLE NO. 8</a:t>
            </a:r>
          </a:p>
        </p:txBody>
      </p:sp>
      <p:sp>
        <p:nvSpPr>
          <p:cNvPr id="21" name="TextBox 20">
            <a:extLst>
              <a:ext uri="{FF2B5EF4-FFF2-40B4-BE49-F238E27FC236}">
                <a16:creationId xmlns:a16="http://schemas.microsoft.com/office/drawing/2014/main" id="{C2E5A94C-7F08-4B0F-B9F4-555FBB9BCAF3}"/>
              </a:ext>
            </a:extLst>
          </p:cNvPr>
          <p:cNvSpPr txBox="1"/>
          <p:nvPr/>
        </p:nvSpPr>
        <p:spPr>
          <a:xfrm>
            <a:off x="6790462" y="2879022"/>
            <a:ext cx="40426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Success </a:t>
            </a:r>
            <a:r>
              <a:rPr kumimoji="0" lang="en-US" sz="1200" b="1" i="0" u="none" strike="noStrike" kern="1200" cap="none" spc="0" normalizeH="0" baseline="0" noProof="0" dirty="0">
                <a:ln>
                  <a:noFill/>
                </a:ln>
                <a:solidFill>
                  <a:schemeClr val="bg1"/>
                </a:solidFill>
                <a:effectLst/>
                <a:uLnTx/>
                <a:uFillTx/>
                <a:latin typeface="Helvetica" panose="020B0403020202020204" pitchFamily="34" charset="0"/>
                <a:ea typeface="+mn-ea"/>
                <a:cs typeface="+mn-cs"/>
              </a:rPr>
              <a:t>Should</a:t>
            </a:r>
            <a:r>
              <a:rPr kumimoji="0" lang="en-US" sz="12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Be Measured and Evaluated Against Both Short- and Long-Term KPIs</a:t>
            </a:r>
          </a:p>
        </p:txBody>
      </p:sp>
      <p:sp>
        <p:nvSpPr>
          <p:cNvPr id="22" name="Rectangle 21">
            <a:extLst>
              <a:ext uri="{FF2B5EF4-FFF2-40B4-BE49-F238E27FC236}">
                <a16:creationId xmlns:a16="http://schemas.microsoft.com/office/drawing/2014/main" id="{B3E440AE-F8A3-435F-AE1E-C516A92155B2}"/>
              </a:ext>
            </a:extLst>
          </p:cNvPr>
          <p:cNvSpPr/>
          <p:nvPr/>
        </p:nvSpPr>
        <p:spPr>
          <a:xfrm>
            <a:off x="6716596" y="3659521"/>
            <a:ext cx="4338070" cy="949296"/>
          </a:xfrm>
          <a:prstGeom prst="rect">
            <a:avLst/>
          </a:prstGeom>
          <a:solidFill>
            <a:srgbClr val="ED3C8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A4B5377-EC23-4228-BAB7-AADCCADFF430}"/>
              </a:ext>
            </a:extLst>
          </p:cNvPr>
          <p:cNvSpPr/>
          <p:nvPr/>
        </p:nvSpPr>
        <p:spPr>
          <a:xfrm>
            <a:off x="6835067" y="3741538"/>
            <a:ext cx="1330463" cy="2616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32F833BA-44EA-43E4-ADCB-BA999DAA1390}"/>
              </a:ext>
            </a:extLst>
          </p:cNvPr>
          <p:cNvSpPr txBox="1"/>
          <p:nvPr/>
        </p:nvSpPr>
        <p:spPr>
          <a:xfrm>
            <a:off x="6835067" y="3735587"/>
            <a:ext cx="13377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PRINCIPLE NO. 9</a:t>
            </a:r>
          </a:p>
        </p:txBody>
      </p:sp>
      <p:sp>
        <p:nvSpPr>
          <p:cNvPr id="30" name="TextBox 29">
            <a:extLst>
              <a:ext uri="{FF2B5EF4-FFF2-40B4-BE49-F238E27FC236}">
                <a16:creationId xmlns:a16="http://schemas.microsoft.com/office/drawing/2014/main" id="{5FF3E700-7761-4E41-84D1-E88868E55E03}"/>
              </a:ext>
            </a:extLst>
          </p:cNvPr>
          <p:cNvSpPr txBox="1"/>
          <p:nvPr/>
        </p:nvSpPr>
        <p:spPr>
          <a:xfrm>
            <a:off x="6790462" y="4098933"/>
            <a:ext cx="43616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Brand Leaders Need to Equip Themselves With the Data to Defend Decisions Based on Core Marketing Trends</a:t>
            </a:r>
          </a:p>
        </p:txBody>
      </p:sp>
      <p:sp>
        <p:nvSpPr>
          <p:cNvPr id="31" name="Rectangle 30">
            <a:extLst>
              <a:ext uri="{FF2B5EF4-FFF2-40B4-BE49-F238E27FC236}">
                <a16:creationId xmlns:a16="http://schemas.microsoft.com/office/drawing/2014/main" id="{2F65BB55-83AD-41DA-A6D5-5BBE036D95DB}"/>
              </a:ext>
            </a:extLst>
          </p:cNvPr>
          <p:cNvSpPr/>
          <p:nvPr/>
        </p:nvSpPr>
        <p:spPr>
          <a:xfrm>
            <a:off x="6702777" y="4864995"/>
            <a:ext cx="4361625" cy="949296"/>
          </a:xfrm>
          <a:prstGeom prst="rect">
            <a:avLst/>
          </a:prstGeom>
          <a:solidFill>
            <a:srgbClr val="ED3C8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51ACF68-736D-468C-9AAD-50D37D7D09B5}"/>
              </a:ext>
            </a:extLst>
          </p:cNvPr>
          <p:cNvSpPr/>
          <p:nvPr/>
        </p:nvSpPr>
        <p:spPr>
          <a:xfrm>
            <a:off x="6835067" y="4967716"/>
            <a:ext cx="1337787" cy="2532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4" name="TextBox 33">
            <a:extLst>
              <a:ext uri="{FF2B5EF4-FFF2-40B4-BE49-F238E27FC236}">
                <a16:creationId xmlns:a16="http://schemas.microsoft.com/office/drawing/2014/main" id="{98E31612-7128-4274-AB7E-6E601976F087}"/>
              </a:ext>
            </a:extLst>
          </p:cNvPr>
          <p:cNvSpPr txBox="1"/>
          <p:nvPr/>
        </p:nvSpPr>
        <p:spPr>
          <a:xfrm>
            <a:off x="6835067" y="4982005"/>
            <a:ext cx="14345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PRINCIPLE NO. 10</a:t>
            </a:r>
          </a:p>
        </p:txBody>
      </p:sp>
      <p:sp>
        <p:nvSpPr>
          <p:cNvPr id="36" name="TextBox 35">
            <a:extLst>
              <a:ext uri="{FF2B5EF4-FFF2-40B4-BE49-F238E27FC236}">
                <a16:creationId xmlns:a16="http://schemas.microsoft.com/office/drawing/2014/main" id="{87EAD771-1705-409E-8CEB-EA9A718A0FA0}"/>
              </a:ext>
            </a:extLst>
          </p:cNvPr>
          <p:cNvSpPr txBox="1"/>
          <p:nvPr/>
        </p:nvSpPr>
        <p:spPr>
          <a:xfrm>
            <a:off x="6790462" y="5229676"/>
            <a:ext cx="42570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The Balance of Brand Building and Short-Term Tactics Drives Both Immediate Demand and Long-Term Equity </a:t>
            </a:r>
          </a:p>
        </p:txBody>
      </p:sp>
      <p:sp>
        <p:nvSpPr>
          <p:cNvPr id="25" name="Rectangle 24">
            <a:extLst>
              <a:ext uri="{FF2B5EF4-FFF2-40B4-BE49-F238E27FC236}">
                <a16:creationId xmlns:a16="http://schemas.microsoft.com/office/drawing/2014/main" id="{E3F572D4-E186-4677-A165-4451E6633D65}"/>
              </a:ext>
            </a:extLst>
          </p:cNvPr>
          <p:cNvSpPr/>
          <p:nvPr/>
        </p:nvSpPr>
        <p:spPr>
          <a:xfrm>
            <a:off x="6714836" y="1043709"/>
            <a:ext cx="4338073" cy="1154162"/>
          </a:xfrm>
          <a:prstGeom prst="rect">
            <a:avLst/>
          </a:prstGeom>
          <a:noFill/>
          <a:ln>
            <a:solidFill>
              <a:srgbClr val="ED3C8D"/>
            </a:solidFill>
          </a:ln>
        </p:spPr>
        <p:txBody>
          <a:bodyPr wrap="square">
            <a:spAutoFit/>
          </a:bodyPr>
          <a:lstStyle/>
          <a:p>
            <a:pPr algn="ctr"/>
            <a:r>
              <a:rPr lang="en-US" sz="3300" b="1" dirty="0">
                <a:solidFill>
                  <a:srgbClr val="1F1A62"/>
                </a:solidFill>
                <a:latin typeface="Helvetica" pitchFamily="2" charset="0"/>
              </a:rPr>
              <a:t>Purchase</a:t>
            </a:r>
          </a:p>
          <a:p>
            <a:pPr algn="ctr"/>
            <a:r>
              <a:rPr lang="en-US" sz="1200" b="1" dirty="0">
                <a:solidFill>
                  <a:srgbClr val="1F1A62"/>
                </a:solidFill>
                <a:latin typeface="Helvetica" pitchFamily="2" charset="0"/>
              </a:rPr>
              <a:t>As a results of emotional conditioning over time, as well as their current need state, consumers ultimately make a purchase decision</a:t>
            </a:r>
          </a:p>
        </p:txBody>
      </p:sp>
    </p:spTree>
    <p:extLst>
      <p:ext uri="{BB962C8B-B14F-4D97-AF65-F5344CB8AC3E}">
        <p14:creationId xmlns:p14="http://schemas.microsoft.com/office/powerpoint/2010/main" val="857535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C6197E-080D-4475-AF8C-35A30D68A6E1}"/>
              </a:ext>
            </a:extLst>
          </p:cNvPr>
          <p:cNvSpPr/>
          <p:nvPr/>
        </p:nvSpPr>
        <p:spPr>
          <a:xfrm>
            <a:off x="731625" y="2695111"/>
            <a:ext cx="10728751" cy="3564735"/>
          </a:xfrm>
          <a:prstGeom prst="rect">
            <a:avLst/>
          </a:prstGeom>
          <a:solidFill>
            <a:srgbClr val="ED3C8D"/>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0" name="Rectangle 19">
            <a:extLst>
              <a:ext uri="{FF2B5EF4-FFF2-40B4-BE49-F238E27FC236}">
                <a16:creationId xmlns:a16="http://schemas.microsoft.com/office/drawing/2014/main" id="{1011928C-1D89-409D-AA20-FBDA94210CFC}"/>
              </a:ext>
            </a:extLst>
          </p:cNvPr>
          <p:cNvSpPr/>
          <p:nvPr/>
        </p:nvSpPr>
        <p:spPr>
          <a:xfrm>
            <a:off x="810534" y="2833243"/>
            <a:ext cx="2760134" cy="300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CDF8C2C6-07A0-4F66-B4C1-3A59CF289468}"/>
              </a:ext>
            </a:extLst>
          </p:cNvPr>
          <p:cNvSpPr txBox="1"/>
          <p:nvPr/>
        </p:nvSpPr>
        <p:spPr>
          <a:xfrm>
            <a:off x="804896" y="2852621"/>
            <a:ext cx="2765772" cy="253916"/>
          </a:xfrm>
          <a:prstGeom prst="rect">
            <a:avLst/>
          </a:prstGeom>
          <a:noFill/>
        </p:spPr>
        <p:txBody>
          <a:bodyPr wrap="square" rtlCol="0">
            <a:spAutoFit/>
          </a:bodyPr>
          <a:lstStyle/>
          <a:p>
            <a:pPr>
              <a:defRPr/>
            </a:pPr>
            <a:r>
              <a:rPr lang="en-US" sz="1050" b="1" dirty="0">
                <a:solidFill>
                  <a:srgbClr val="1F1A62"/>
                </a:solidFill>
                <a:latin typeface="Helvetica" panose="020B0403020202020204" pitchFamily="34" charset="0"/>
              </a:rPr>
              <a:t>APPLYING TO TODAY’S ENVIRONMENT</a:t>
            </a:r>
          </a:p>
        </p:txBody>
      </p:sp>
      <p:sp>
        <p:nvSpPr>
          <p:cNvPr id="13" name="TextBox 12">
            <a:extLst>
              <a:ext uri="{FF2B5EF4-FFF2-40B4-BE49-F238E27FC236}">
                <a16:creationId xmlns:a16="http://schemas.microsoft.com/office/drawing/2014/main" id="{FE536636-E32F-4418-8DB9-6E8CFE613E27}"/>
              </a:ext>
            </a:extLst>
          </p:cNvPr>
          <p:cNvSpPr txBox="1"/>
          <p:nvPr/>
        </p:nvSpPr>
        <p:spPr>
          <a:xfrm>
            <a:off x="829644" y="3316649"/>
            <a:ext cx="10532713" cy="2862322"/>
          </a:xfrm>
          <a:prstGeom prst="rect">
            <a:avLst/>
          </a:prstGeom>
          <a:noFill/>
        </p:spPr>
        <p:txBody>
          <a:bodyPr wrap="square" rtlCol="0" anchor="t">
            <a:spAutoFit/>
          </a:bodyPr>
          <a:lstStyle/>
          <a:p>
            <a:pPr lvl="0"/>
            <a:r>
              <a:rPr lang="en-US" b="1" dirty="0">
                <a:solidFill>
                  <a:schemeClr val="bg1"/>
                </a:solidFill>
                <a:latin typeface="Helvetica"/>
                <a:cs typeface="Helvetica"/>
              </a:rPr>
              <a:t>The determination of how successful a campaign is should be based on its short and long-term impact. </a:t>
            </a:r>
          </a:p>
          <a:p>
            <a:pPr lvl="0"/>
            <a:endParaRPr lang="en-US" b="1" dirty="0">
              <a:solidFill>
                <a:schemeClr val="bg1"/>
              </a:solidFill>
              <a:latin typeface="Helvetica"/>
              <a:cs typeface="Helvetica"/>
            </a:endParaRPr>
          </a:p>
          <a:p>
            <a:pPr lvl="0"/>
            <a:r>
              <a:rPr lang="en-US" b="1" dirty="0">
                <a:solidFill>
                  <a:schemeClr val="bg1"/>
                </a:solidFill>
                <a:latin typeface="Helvetica"/>
                <a:cs typeface="Helvetica"/>
              </a:rPr>
              <a:t>While certain metrics can be measured in the short term, history proves that as brands advertise through an economic downturn, they overwhelmingly see an impact in the years after the event. For example, brands like Uber (“Thank you for not riding with us”) and Hotels.com (“Just stay home”) are messaging and measuring for impact in the long-term.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lumMod val="95000"/>
                </a:prstClr>
              </a:solidFill>
              <a:effectLst/>
              <a:uLnTx/>
              <a:uFillTx/>
              <a:latin typeface="Helvetica"/>
              <a:ea typeface="+mn-ea"/>
              <a:cs typeface="Helvetica"/>
            </a:endParaRPr>
          </a:p>
          <a:p>
            <a:pPr lvl="0"/>
            <a:r>
              <a:rPr lang="en-US" b="1" dirty="0">
                <a:solidFill>
                  <a:srgbClr val="1F1A62"/>
                </a:solidFill>
                <a:latin typeface="Helvetica"/>
                <a:cs typeface="Helvetica"/>
              </a:rPr>
              <a:t>With so much uncertainty, marketers should design campaigns that can be measured for impact today, but also in 3, 6, 12+ months.</a:t>
            </a:r>
          </a:p>
        </p:txBody>
      </p:sp>
      <p:grpSp>
        <p:nvGrpSpPr>
          <p:cNvPr id="2" name="Group 1">
            <a:extLst>
              <a:ext uri="{FF2B5EF4-FFF2-40B4-BE49-F238E27FC236}">
                <a16:creationId xmlns:a16="http://schemas.microsoft.com/office/drawing/2014/main" id="{A19CBBE6-EAF0-4B7F-B1F0-68D920E39D67}"/>
              </a:ext>
            </a:extLst>
          </p:cNvPr>
          <p:cNvGrpSpPr/>
          <p:nvPr/>
        </p:nvGrpSpPr>
        <p:grpSpPr>
          <a:xfrm>
            <a:off x="755899" y="1360305"/>
            <a:ext cx="10680203" cy="949296"/>
            <a:chOff x="586527" y="1360305"/>
            <a:chExt cx="10680203" cy="949296"/>
          </a:xfrm>
        </p:grpSpPr>
        <p:sp>
          <p:nvSpPr>
            <p:cNvPr id="14" name="Rectangle 13">
              <a:extLst>
                <a:ext uri="{FF2B5EF4-FFF2-40B4-BE49-F238E27FC236}">
                  <a16:creationId xmlns:a16="http://schemas.microsoft.com/office/drawing/2014/main" id="{C562DD7C-2101-4C7B-A0BC-66BD0E0AB07C}"/>
                </a:ext>
              </a:extLst>
            </p:cNvPr>
            <p:cNvSpPr/>
            <p:nvPr/>
          </p:nvSpPr>
          <p:spPr>
            <a:xfrm>
              <a:off x="586527" y="1360305"/>
              <a:ext cx="10680203" cy="949296"/>
            </a:xfrm>
            <a:prstGeom prst="rect">
              <a:avLst/>
            </a:prstGeom>
            <a:solidFill>
              <a:srgbClr val="ED3C8D"/>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26179A-7A09-45B7-9E81-DE438248DC17}"/>
                </a:ext>
              </a:extLst>
            </p:cNvPr>
            <p:cNvSpPr/>
            <p:nvPr/>
          </p:nvSpPr>
          <p:spPr>
            <a:xfrm>
              <a:off x="628724" y="1433050"/>
              <a:ext cx="1225992"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FE2D5690-A6DF-4A31-A3B7-DA4C1414AC4B}"/>
                </a:ext>
              </a:extLst>
            </p:cNvPr>
            <p:cNvSpPr txBox="1"/>
            <p:nvPr/>
          </p:nvSpPr>
          <p:spPr>
            <a:xfrm>
              <a:off x="586527" y="1443818"/>
              <a:ext cx="13758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8</a:t>
              </a:r>
            </a:p>
          </p:txBody>
        </p:sp>
        <p:sp>
          <p:nvSpPr>
            <p:cNvPr id="19" name="TextBox 18">
              <a:extLst>
                <a:ext uri="{FF2B5EF4-FFF2-40B4-BE49-F238E27FC236}">
                  <a16:creationId xmlns:a16="http://schemas.microsoft.com/office/drawing/2014/main" id="{DEB5BED0-160D-4CC3-AC44-A957FEB4222D}"/>
                </a:ext>
              </a:extLst>
            </p:cNvPr>
            <p:cNvSpPr txBox="1"/>
            <p:nvPr/>
          </p:nvSpPr>
          <p:spPr>
            <a:xfrm>
              <a:off x="586527" y="1803622"/>
              <a:ext cx="10597288" cy="369332"/>
            </a:xfrm>
            <a:prstGeom prst="rect">
              <a:avLst/>
            </a:prstGeom>
            <a:noFill/>
          </p:spPr>
          <p:txBody>
            <a:bodyPr wrap="square" rtlCol="0">
              <a:spAutoFit/>
            </a:bodyPr>
            <a:lstStyle/>
            <a:p>
              <a:pPr lvl="0"/>
              <a:r>
                <a:rPr lang="en-US" b="1" dirty="0">
                  <a:solidFill>
                    <a:prstClr val="white"/>
                  </a:solidFill>
                  <a:latin typeface="Helvetica" panose="020B0403020202020204" pitchFamily="34" charset="0"/>
                </a:rPr>
                <a:t>Success Should Be Measured and Evaluated Against Both Short- and Long-Term KPIs</a:t>
              </a:r>
            </a:p>
          </p:txBody>
        </p:sp>
      </p:grpSp>
      <p:pic>
        <p:nvPicPr>
          <p:cNvPr id="39" name="Picture 38">
            <a:extLst>
              <a:ext uri="{FF2B5EF4-FFF2-40B4-BE49-F238E27FC236}">
                <a16:creationId xmlns:a16="http://schemas.microsoft.com/office/drawing/2014/main" id="{375745E5-D526-4EF5-AF3E-0401CE933B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0" name="Slide Number Placeholder 5">
            <a:extLst>
              <a:ext uri="{FF2B5EF4-FFF2-40B4-BE49-F238E27FC236}">
                <a16:creationId xmlns:a16="http://schemas.microsoft.com/office/drawing/2014/main" id="{8AFDC644-C423-4853-A164-B9B12F34B09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37BC066A-17F8-42F9-89A3-65937AF2856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Rectangle 14">
            <a:extLst>
              <a:ext uri="{FF2B5EF4-FFF2-40B4-BE49-F238E27FC236}">
                <a16:creationId xmlns:a16="http://schemas.microsoft.com/office/drawing/2014/main" id="{CAD09439-2B9A-45A8-9C7D-B8D9A0243AAC}"/>
              </a:ext>
            </a:extLst>
          </p:cNvPr>
          <p:cNvSpPr/>
          <p:nvPr/>
        </p:nvSpPr>
        <p:spPr>
          <a:xfrm>
            <a:off x="399015" y="252081"/>
            <a:ext cx="660971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Purchase: Principle No. 8</a:t>
            </a:r>
          </a:p>
        </p:txBody>
      </p:sp>
    </p:spTree>
    <p:extLst>
      <p:ext uri="{BB962C8B-B14F-4D97-AF65-F5344CB8AC3E}">
        <p14:creationId xmlns:p14="http://schemas.microsoft.com/office/powerpoint/2010/main" val="3649134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09675" y="261213"/>
            <a:ext cx="11786952"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It’s important to understand that the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full impact of advertising’s effect is not seen immediately</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which helps explain how brands that spend during a recession continue to see significant share gains in the years after it</a:t>
            </a: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TextBox 16">
            <a:extLst>
              <a:ext uri="{FF2B5EF4-FFF2-40B4-BE49-F238E27FC236}">
                <a16:creationId xmlns:a16="http://schemas.microsoft.com/office/drawing/2014/main" id="{3E93032A-0166-4D26-9FDD-5297FCCFD6B1}"/>
              </a:ext>
            </a:extLst>
          </p:cNvPr>
          <p:cNvSpPr txBox="1"/>
          <p:nvPr/>
        </p:nvSpPr>
        <p:spPr>
          <a:xfrm>
            <a:off x="481665" y="6374865"/>
            <a:ext cx="1111900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VAB’s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rId3"/>
              </a:rPr>
              <a:t>Keep Calm and Advertise On: How to Successfully Navigate Your Brand Through an Economic Downturn</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dirty="0" err="1">
                <a:ln>
                  <a:noFill/>
                </a:ln>
                <a:solidFill>
                  <a:srgbClr val="1F1A62"/>
                </a:solidFill>
                <a:effectLst/>
                <a:uLnTx/>
                <a:uFillTx/>
                <a:latin typeface="Helvetica" panose="020B0604020202020204" pitchFamily="34" charset="0"/>
                <a:ea typeface="+mn-ea"/>
                <a:cs typeface="Helvetica" panose="020B0604020202020204" pitchFamily="34" charset="0"/>
              </a:rPr>
              <a:t>Ebiquity</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‘Advertising Through a Recession,’ April 2020.</a:t>
            </a:r>
          </a:p>
        </p:txBody>
      </p:sp>
      <p:sp>
        <p:nvSpPr>
          <p:cNvPr id="10" name="Oval 9">
            <a:extLst>
              <a:ext uri="{FF2B5EF4-FFF2-40B4-BE49-F238E27FC236}">
                <a16:creationId xmlns:a16="http://schemas.microsoft.com/office/drawing/2014/main" id="{8B25BAD2-0A47-4EA7-9288-B1BD4D6CE361}"/>
              </a:ext>
            </a:extLst>
          </p:cNvPr>
          <p:cNvSpPr/>
          <p:nvPr/>
        </p:nvSpPr>
        <p:spPr>
          <a:xfrm>
            <a:off x="7553325" y="3269092"/>
            <a:ext cx="2316480" cy="2159990"/>
          </a:xfrm>
          <a:prstGeom prst="ellipse">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100%</a:t>
            </a:r>
          </a:p>
        </p:txBody>
      </p:sp>
      <p:sp>
        <p:nvSpPr>
          <p:cNvPr id="21" name="Oval 20">
            <a:extLst>
              <a:ext uri="{FF2B5EF4-FFF2-40B4-BE49-F238E27FC236}">
                <a16:creationId xmlns:a16="http://schemas.microsoft.com/office/drawing/2014/main" id="{73D8580E-A08D-4E1A-BACC-D8D2CC3F014C}"/>
              </a:ext>
            </a:extLst>
          </p:cNvPr>
          <p:cNvSpPr/>
          <p:nvPr/>
        </p:nvSpPr>
        <p:spPr>
          <a:xfrm>
            <a:off x="4942366" y="3612557"/>
            <a:ext cx="1379219" cy="1473061"/>
          </a:xfrm>
          <a:prstGeom prst="ellipse">
            <a:avLst/>
          </a:prstGeom>
          <a:solidFill>
            <a:srgbClr val="4EB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42%</a:t>
            </a:r>
          </a:p>
        </p:txBody>
      </p:sp>
      <p:sp>
        <p:nvSpPr>
          <p:cNvPr id="22" name="Oval 21">
            <a:extLst>
              <a:ext uri="{FF2B5EF4-FFF2-40B4-BE49-F238E27FC236}">
                <a16:creationId xmlns:a16="http://schemas.microsoft.com/office/drawing/2014/main" id="{9EC5EC29-CA09-4F6E-8585-99BE487DE2F8}"/>
              </a:ext>
            </a:extLst>
          </p:cNvPr>
          <p:cNvSpPr/>
          <p:nvPr/>
        </p:nvSpPr>
        <p:spPr>
          <a:xfrm>
            <a:off x="2229864" y="3886174"/>
            <a:ext cx="960120" cy="925826"/>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18%</a:t>
            </a:r>
          </a:p>
        </p:txBody>
      </p:sp>
      <p:sp>
        <p:nvSpPr>
          <p:cNvPr id="23" name="Rectangle 22">
            <a:extLst>
              <a:ext uri="{FF2B5EF4-FFF2-40B4-BE49-F238E27FC236}">
                <a16:creationId xmlns:a16="http://schemas.microsoft.com/office/drawing/2014/main" id="{73DC0798-05C9-4EF9-A40B-8AECB2B5295D}"/>
              </a:ext>
            </a:extLst>
          </p:cNvPr>
          <p:cNvSpPr/>
          <p:nvPr/>
        </p:nvSpPr>
        <p:spPr>
          <a:xfrm>
            <a:off x="1923079" y="1910855"/>
            <a:ext cx="819227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Share of Sales Impact by Timeframe</a:t>
            </a: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6" name="Rectangle 25">
            <a:extLst>
              <a:ext uri="{FF2B5EF4-FFF2-40B4-BE49-F238E27FC236}">
                <a16:creationId xmlns:a16="http://schemas.microsoft.com/office/drawing/2014/main" id="{8798193A-5D63-41E1-B0EF-ADEB1125EEEA}"/>
              </a:ext>
            </a:extLst>
          </p:cNvPr>
          <p:cNvSpPr/>
          <p:nvPr/>
        </p:nvSpPr>
        <p:spPr>
          <a:xfrm>
            <a:off x="1707048" y="2776531"/>
            <a:ext cx="200575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Hours / Days</a:t>
            </a:r>
            <a:endParaRPr kumimoji="0" lang="en-US" sz="1400" b="0"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7" name="Rectangle 26">
            <a:extLst>
              <a:ext uri="{FF2B5EF4-FFF2-40B4-BE49-F238E27FC236}">
                <a16:creationId xmlns:a16="http://schemas.microsoft.com/office/drawing/2014/main" id="{AC5964F6-FBF6-49CD-B341-9F2E9754D31B}"/>
              </a:ext>
            </a:extLst>
          </p:cNvPr>
          <p:cNvSpPr/>
          <p:nvPr/>
        </p:nvSpPr>
        <p:spPr>
          <a:xfrm>
            <a:off x="4688373" y="2776531"/>
            <a:ext cx="200575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Weeks / Months</a:t>
            </a:r>
            <a:endParaRPr kumimoji="0" lang="en-US" sz="1400" b="0"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8" name="Rectangle 27">
            <a:extLst>
              <a:ext uri="{FF2B5EF4-FFF2-40B4-BE49-F238E27FC236}">
                <a16:creationId xmlns:a16="http://schemas.microsoft.com/office/drawing/2014/main" id="{8ECD0055-B1FB-445B-ADE3-090B69A3EC0A}"/>
              </a:ext>
            </a:extLst>
          </p:cNvPr>
          <p:cNvSpPr/>
          <p:nvPr/>
        </p:nvSpPr>
        <p:spPr>
          <a:xfrm>
            <a:off x="7736373" y="2776531"/>
            <a:ext cx="200575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Months / Years</a:t>
            </a:r>
            <a:endParaRPr kumimoji="0" lang="en-US" sz="1400" b="0"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9" name="Rectangle 28">
            <a:extLst>
              <a:ext uri="{FF2B5EF4-FFF2-40B4-BE49-F238E27FC236}">
                <a16:creationId xmlns:a16="http://schemas.microsoft.com/office/drawing/2014/main" id="{050254FD-1A33-4726-AB28-C425AFC86E7D}"/>
              </a:ext>
            </a:extLst>
          </p:cNvPr>
          <p:cNvSpPr/>
          <p:nvPr/>
        </p:nvSpPr>
        <p:spPr>
          <a:xfrm>
            <a:off x="1373673" y="5548306"/>
            <a:ext cx="25982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(via digital attribution)</a:t>
            </a:r>
            <a:endParaRPr kumimoji="0" lang="en-US" sz="1200" b="0"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0" name="Rectangle 29">
            <a:extLst>
              <a:ext uri="{FF2B5EF4-FFF2-40B4-BE49-F238E27FC236}">
                <a16:creationId xmlns:a16="http://schemas.microsoft.com/office/drawing/2014/main" id="{C5A1D865-7A7B-4F5A-BCAD-1CC346FF5A09}"/>
              </a:ext>
            </a:extLst>
          </p:cNvPr>
          <p:cNvSpPr/>
          <p:nvPr/>
        </p:nvSpPr>
        <p:spPr>
          <a:xfrm>
            <a:off x="4326423" y="5548306"/>
            <a:ext cx="25982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(via marketing mix modeling)</a:t>
            </a:r>
            <a:endParaRPr kumimoji="0" lang="en-US" sz="1200" b="0"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1" name="Rectangle 30">
            <a:extLst>
              <a:ext uri="{FF2B5EF4-FFF2-40B4-BE49-F238E27FC236}">
                <a16:creationId xmlns:a16="http://schemas.microsoft.com/office/drawing/2014/main" id="{EE304D4C-0191-48BC-9CB9-4D2F247858D4}"/>
              </a:ext>
            </a:extLst>
          </p:cNvPr>
          <p:cNvSpPr/>
          <p:nvPr/>
        </p:nvSpPr>
        <p:spPr>
          <a:xfrm>
            <a:off x="7450623" y="5548306"/>
            <a:ext cx="25982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(via brand equity modeling)</a:t>
            </a:r>
            <a:endParaRPr kumimoji="0" lang="en-US" sz="1200" b="0"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51988ECF-1F0D-4940-B6E1-7028E4461EFF}"/>
              </a:ext>
            </a:extLst>
          </p:cNvPr>
          <p:cNvSpPr txBox="1"/>
          <p:nvPr/>
        </p:nvSpPr>
        <p:spPr>
          <a:xfrm>
            <a:off x="503435" y="6005102"/>
            <a:ext cx="111190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to read</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18% of sales derived from advertising occurs within hours/days of exposure</a:t>
            </a:r>
          </a:p>
        </p:txBody>
      </p:sp>
    </p:spTree>
    <p:extLst>
      <p:ext uri="{BB962C8B-B14F-4D97-AF65-F5344CB8AC3E}">
        <p14:creationId xmlns:p14="http://schemas.microsoft.com/office/powerpoint/2010/main" val="925144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A3363277-1399-4285-B89F-B913FB0FD2E1}"/>
              </a:ext>
            </a:extLst>
          </p:cNvPr>
          <p:cNvSpPr txBox="1"/>
          <p:nvPr/>
        </p:nvSpPr>
        <p:spPr>
          <a:xfrm>
            <a:off x="445218" y="6361287"/>
            <a:ext cx="11812369"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VAB’s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rId3"/>
              </a:rPr>
              <a:t>Keep Calm and Advertise On: How to Successfully Navigate Your Brand Through an Economic Downturn</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Binet &amp; Field, 2013. ‘The Long and the Short of It: Balancing Short and Long-Term Marketing Strategies. </a:t>
            </a:r>
            <a:endPar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mn-cs"/>
            </a:endParaRPr>
          </a:p>
        </p:txBody>
      </p:sp>
      <p:pic>
        <p:nvPicPr>
          <p:cNvPr id="16" name="Picture 15">
            <a:extLst>
              <a:ext uri="{FF2B5EF4-FFF2-40B4-BE49-F238E27FC236}">
                <a16:creationId xmlns:a16="http://schemas.microsoft.com/office/drawing/2014/main" id="{7F644B85-C63C-47F9-A64A-2708CB09DD5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83781" y="2015737"/>
            <a:ext cx="9243786" cy="3997363"/>
          </a:xfrm>
          <a:prstGeom prst="rect">
            <a:avLst/>
          </a:prstGeom>
          <a:ln>
            <a:solidFill>
              <a:schemeClr val="tx1"/>
            </a:solidFill>
          </a:ln>
        </p:spPr>
      </p:pic>
      <p:sp>
        <p:nvSpPr>
          <p:cNvPr id="10" name="Rectangle 9">
            <a:extLst>
              <a:ext uri="{FF2B5EF4-FFF2-40B4-BE49-F238E27FC236}">
                <a16:creationId xmlns:a16="http://schemas.microsoft.com/office/drawing/2014/main" id="{B651AEC5-47DE-4832-9A12-8C68D5141A07}"/>
              </a:ext>
            </a:extLst>
          </p:cNvPr>
          <p:cNvSpPr/>
          <p:nvPr/>
        </p:nvSpPr>
        <p:spPr>
          <a:xfrm>
            <a:off x="283558" y="312861"/>
            <a:ext cx="1190844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604020202020204" pitchFamily="2" charset="0"/>
                <a:ea typeface="Open Sans" panose="020B0606030504020204" pitchFamily="34" charset="0"/>
                <a:cs typeface="Open Sans" panose="020B0606030504020204" pitchFamily="34" charset="0"/>
              </a:rPr>
              <a:t>Brand building</a:t>
            </a:r>
            <a:r>
              <a:rPr kumimoji="0" lang="en-US" sz="2600" b="1" i="0" u="none" strike="noStrike" kern="1200" cap="none" spc="0" normalizeH="0" baseline="0" noProof="0" dirty="0">
                <a:ln>
                  <a:noFill/>
                </a:ln>
                <a:solidFill>
                  <a:srgbClr val="1B1464"/>
                </a:solidFill>
                <a:effectLst/>
                <a:uLnTx/>
                <a:uFillTx/>
                <a:latin typeface="Helvetica" panose="020B0604020202020204" pitchFamily="2" charset="0"/>
                <a:ea typeface="Open Sans" panose="020B0606030504020204" pitchFamily="34" charset="0"/>
                <a:cs typeface="Open Sans" panose="020B0606030504020204" pitchFamily="34" charset="0"/>
              </a:rPr>
              <a:t> strategies particularly matter during a recession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2" charset="0"/>
                <a:ea typeface="Open Sans" panose="020B0606030504020204" pitchFamily="34" charset="0"/>
                <a:cs typeface="Open Sans" panose="020B0606030504020204" pitchFamily="34" charset="0"/>
              </a:rPr>
              <a:t>as they provide </a:t>
            </a:r>
            <a:r>
              <a:rPr kumimoji="0" lang="en-US" sz="2600" b="1" i="0" u="none" strike="noStrike" kern="1200" cap="none" spc="0" normalizeH="0" baseline="0" noProof="0" dirty="0">
                <a:ln>
                  <a:noFill/>
                </a:ln>
                <a:solidFill>
                  <a:srgbClr val="ED3C8D"/>
                </a:solidFill>
                <a:effectLst/>
                <a:uLnTx/>
                <a:uFillTx/>
                <a:latin typeface="Helvetica" panose="020B0604020202020204" pitchFamily="2" charset="0"/>
                <a:ea typeface="Open Sans" panose="020B0606030504020204" pitchFamily="34" charset="0"/>
                <a:cs typeface="Open Sans" panose="020B0606030504020204" pitchFamily="34" charset="0"/>
              </a:rPr>
              <a:t>long-term sales growth</a:t>
            </a:r>
            <a:r>
              <a:rPr kumimoji="0" lang="en-US" sz="2600" b="1" i="0" u="none" strike="noStrike" kern="1200" cap="none" spc="0" normalizeH="0" baseline="0" noProof="0" dirty="0">
                <a:ln>
                  <a:noFill/>
                </a:ln>
                <a:solidFill>
                  <a:srgbClr val="1B1464"/>
                </a:solidFill>
                <a:effectLst/>
                <a:uLnTx/>
                <a:uFillTx/>
                <a:latin typeface="Helvetica" panose="020B0604020202020204" pitchFamily="2" charset="0"/>
                <a:ea typeface="Open Sans" panose="020B0606030504020204" pitchFamily="34" charset="0"/>
                <a:cs typeface="Open Sans" panose="020B0606030504020204" pitchFamily="34" charset="0"/>
              </a:rPr>
              <a:t> and </a:t>
            </a:r>
            <a:r>
              <a:rPr kumimoji="0" lang="en-US" sz="2600" b="1" i="0" u="none" strike="noStrike" kern="1200" cap="none" spc="0" normalizeH="0" baseline="0" noProof="0" dirty="0">
                <a:ln>
                  <a:noFill/>
                </a:ln>
                <a:solidFill>
                  <a:srgbClr val="ED3C8D"/>
                </a:solidFill>
                <a:effectLst/>
                <a:uLnTx/>
                <a:uFillTx/>
                <a:latin typeface="Helvetica" panose="020B0604020202020204" pitchFamily="2" charset="0"/>
                <a:ea typeface="Open Sans" panose="020B0606030504020204" pitchFamily="34" charset="0"/>
                <a:cs typeface="Open Sans" panose="020B0606030504020204" pitchFamily="34" charset="0"/>
              </a:rPr>
              <a:t>increased pricing power</a:t>
            </a:r>
            <a:endParaRPr kumimoji="0" lang="en-US" sz="2600" b="1" i="0" u="none" strike="noStrike" kern="1200" cap="none" spc="0" normalizeH="0" baseline="0" noProof="0" dirty="0">
              <a:ln>
                <a:noFill/>
              </a:ln>
              <a:solidFill>
                <a:srgbClr val="1B1464"/>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9722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4B87EF-CA4F-46B9-881B-D968E0B544BE}"/>
              </a:ext>
            </a:extLst>
          </p:cNvPr>
          <p:cNvSpPr/>
          <p:nvPr/>
        </p:nvSpPr>
        <p:spPr>
          <a:xfrm>
            <a:off x="731625" y="2695111"/>
            <a:ext cx="10728751" cy="3564735"/>
          </a:xfrm>
          <a:prstGeom prst="rect">
            <a:avLst/>
          </a:prstGeom>
          <a:solidFill>
            <a:srgbClr val="ED3C8D"/>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6" name="Rectangle 15">
            <a:extLst>
              <a:ext uri="{FF2B5EF4-FFF2-40B4-BE49-F238E27FC236}">
                <a16:creationId xmlns:a16="http://schemas.microsoft.com/office/drawing/2014/main" id="{42EB7EF3-51B7-4875-A939-23BA8874B771}"/>
              </a:ext>
            </a:extLst>
          </p:cNvPr>
          <p:cNvSpPr/>
          <p:nvPr/>
        </p:nvSpPr>
        <p:spPr>
          <a:xfrm>
            <a:off x="810534" y="2833243"/>
            <a:ext cx="2760134" cy="300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C1D9BE6E-CAD7-4251-9BAA-561E609A165E}"/>
              </a:ext>
            </a:extLst>
          </p:cNvPr>
          <p:cNvSpPr txBox="1"/>
          <p:nvPr/>
        </p:nvSpPr>
        <p:spPr>
          <a:xfrm>
            <a:off x="804896" y="2852621"/>
            <a:ext cx="2765772" cy="253916"/>
          </a:xfrm>
          <a:prstGeom prst="rect">
            <a:avLst/>
          </a:prstGeom>
          <a:noFill/>
        </p:spPr>
        <p:txBody>
          <a:bodyPr wrap="square" rtlCol="0">
            <a:spAutoFit/>
          </a:bodyPr>
          <a:lstStyle/>
          <a:p>
            <a:pPr>
              <a:defRPr/>
            </a:pPr>
            <a:r>
              <a:rPr lang="en-US" sz="1050" b="1" dirty="0">
                <a:solidFill>
                  <a:srgbClr val="1F1A62"/>
                </a:solidFill>
                <a:latin typeface="Helvetica" panose="020B0403020202020204" pitchFamily="34" charset="0"/>
              </a:rPr>
              <a:t>APPLYING TO TODAY’S ENVIRONMENT</a:t>
            </a:r>
          </a:p>
        </p:txBody>
      </p:sp>
      <p:pic>
        <p:nvPicPr>
          <p:cNvPr id="10" name="Picture 9">
            <a:extLst>
              <a:ext uri="{FF2B5EF4-FFF2-40B4-BE49-F238E27FC236}">
                <a16:creationId xmlns:a16="http://schemas.microsoft.com/office/drawing/2014/main" id="{470C11B1-1CAF-4B06-A289-5ADA5BEBC2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71A274F2-E4FA-45FD-8DFE-EF2AA0B209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D6025E95-1086-47B4-97F2-F536DA0BE9C1}"/>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6" name="Rectangle 35">
            <a:extLst>
              <a:ext uri="{FF2B5EF4-FFF2-40B4-BE49-F238E27FC236}">
                <a16:creationId xmlns:a16="http://schemas.microsoft.com/office/drawing/2014/main" id="{0628B2E6-C7C2-4F23-BB5C-937E7012928F}"/>
              </a:ext>
            </a:extLst>
          </p:cNvPr>
          <p:cNvSpPr/>
          <p:nvPr/>
        </p:nvSpPr>
        <p:spPr>
          <a:xfrm>
            <a:off x="399015" y="252081"/>
            <a:ext cx="660971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Purchase: Principle No. 9</a:t>
            </a:r>
          </a:p>
        </p:txBody>
      </p:sp>
      <p:sp>
        <p:nvSpPr>
          <p:cNvPr id="20" name="TextBox 19">
            <a:extLst>
              <a:ext uri="{FF2B5EF4-FFF2-40B4-BE49-F238E27FC236}">
                <a16:creationId xmlns:a16="http://schemas.microsoft.com/office/drawing/2014/main" id="{F501E415-208E-497C-9CA6-79684533F365}"/>
              </a:ext>
            </a:extLst>
          </p:cNvPr>
          <p:cNvSpPr txBox="1"/>
          <p:nvPr/>
        </p:nvSpPr>
        <p:spPr>
          <a:xfrm>
            <a:off x="829644" y="3316649"/>
            <a:ext cx="10532713" cy="2862322"/>
          </a:xfrm>
          <a:prstGeom prst="rect">
            <a:avLst/>
          </a:prstGeom>
          <a:noFill/>
        </p:spPr>
        <p:txBody>
          <a:bodyPr wrap="square" rtlCol="0" anchor="t">
            <a:spAutoFit/>
          </a:bodyPr>
          <a:lstStyle/>
          <a:p>
            <a:pPr lvl="0"/>
            <a:r>
              <a:rPr lang="en-US" b="1" dirty="0">
                <a:solidFill>
                  <a:schemeClr val="bg1"/>
                </a:solidFill>
                <a:latin typeface="Helvetica"/>
                <a:cs typeface="Helvetica"/>
              </a:rPr>
              <a:t>With so much upheaval – change in consumer and media behaviors, uncertain economic conditions, social unrest - it’s incumbent upon marketers to have the information they need to develop &amp; defend their strategies.</a:t>
            </a:r>
          </a:p>
          <a:p>
            <a:pPr lvl="0"/>
            <a:endParaRPr lang="en-US" b="1" dirty="0">
              <a:solidFill>
                <a:schemeClr val="bg1"/>
              </a:solidFill>
              <a:latin typeface="Helvetica"/>
              <a:cs typeface="Helvetica"/>
            </a:endParaRPr>
          </a:p>
          <a:p>
            <a:pPr lvl="0"/>
            <a:r>
              <a:rPr lang="en-US" b="1" dirty="0">
                <a:solidFill>
                  <a:schemeClr val="bg1"/>
                </a:solidFill>
                <a:latin typeface="Helvetica"/>
                <a:cs typeface="Helvetica"/>
              </a:rPr>
              <a:t>This can range from brand health measures like awareness, favorability, consideration, to lower funnel metrics like sales and site visits. With increased budget scrutiny, this creates a true picture of the advertising impact and enables more informed future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lumMod val="95000"/>
                </a:prstClr>
              </a:solidFill>
              <a:effectLst/>
              <a:uLnTx/>
              <a:uFillTx/>
              <a:latin typeface="Helvetica"/>
              <a:ea typeface="+mn-ea"/>
              <a:cs typeface="Helvetica"/>
            </a:endParaRPr>
          </a:p>
          <a:p>
            <a:pPr lvl="0"/>
            <a:r>
              <a:rPr lang="en-US" b="1" dirty="0">
                <a:solidFill>
                  <a:srgbClr val="1F1A62"/>
                </a:solidFill>
                <a:latin typeface="Helvetica"/>
                <a:cs typeface="Helvetica"/>
              </a:rPr>
              <a:t>In times of intense plan scrutiny, data and proven marketing principles are a marketer’s best friend in defending budgets to a CFO.</a:t>
            </a:r>
          </a:p>
        </p:txBody>
      </p:sp>
      <p:grpSp>
        <p:nvGrpSpPr>
          <p:cNvPr id="21" name="Group 20">
            <a:extLst>
              <a:ext uri="{FF2B5EF4-FFF2-40B4-BE49-F238E27FC236}">
                <a16:creationId xmlns:a16="http://schemas.microsoft.com/office/drawing/2014/main" id="{03DA8F73-989D-43F2-92B1-CC8112F192F6}"/>
              </a:ext>
            </a:extLst>
          </p:cNvPr>
          <p:cNvGrpSpPr/>
          <p:nvPr/>
        </p:nvGrpSpPr>
        <p:grpSpPr>
          <a:xfrm>
            <a:off x="755899" y="1360305"/>
            <a:ext cx="10680203" cy="952638"/>
            <a:chOff x="586527" y="1360305"/>
            <a:chExt cx="10680203" cy="952638"/>
          </a:xfrm>
        </p:grpSpPr>
        <p:sp>
          <p:nvSpPr>
            <p:cNvPr id="22" name="Rectangle 21">
              <a:extLst>
                <a:ext uri="{FF2B5EF4-FFF2-40B4-BE49-F238E27FC236}">
                  <a16:creationId xmlns:a16="http://schemas.microsoft.com/office/drawing/2014/main" id="{EB6EDDD8-9B7C-4938-93B0-2961797BF6C1}"/>
                </a:ext>
              </a:extLst>
            </p:cNvPr>
            <p:cNvSpPr/>
            <p:nvPr/>
          </p:nvSpPr>
          <p:spPr>
            <a:xfrm>
              <a:off x="586527" y="1360305"/>
              <a:ext cx="10680203" cy="949296"/>
            </a:xfrm>
            <a:prstGeom prst="rect">
              <a:avLst/>
            </a:prstGeom>
            <a:solidFill>
              <a:srgbClr val="ED3C8D"/>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C6948CA-F3FF-4165-A837-F74BEF28AE2F}"/>
                </a:ext>
              </a:extLst>
            </p:cNvPr>
            <p:cNvSpPr/>
            <p:nvPr/>
          </p:nvSpPr>
          <p:spPr>
            <a:xfrm>
              <a:off x="628724" y="1433050"/>
              <a:ext cx="1225992"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8" name="TextBox 27">
              <a:extLst>
                <a:ext uri="{FF2B5EF4-FFF2-40B4-BE49-F238E27FC236}">
                  <a16:creationId xmlns:a16="http://schemas.microsoft.com/office/drawing/2014/main" id="{941FC11F-4D30-4C29-946B-7AAB4DC39E5E}"/>
                </a:ext>
              </a:extLst>
            </p:cNvPr>
            <p:cNvSpPr txBox="1"/>
            <p:nvPr/>
          </p:nvSpPr>
          <p:spPr>
            <a:xfrm>
              <a:off x="586527" y="1443818"/>
              <a:ext cx="13758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9</a:t>
              </a:r>
            </a:p>
          </p:txBody>
        </p:sp>
        <p:sp>
          <p:nvSpPr>
            <p:cNvPr id="29" name="TextBox 28">
              <a:extLst>
                <a:ext uri="{FF2B5EF4-FFF2-40B4-BE49-F238E27FC236}">
                  <a16:creationId xmlns:a16="http://schemas.microsoft.com/office/drawing/2014/main" id="{6D6B768F-9F50-433B-B1B1-B2E18E3B55AC}"/>
                </a:ext>
              </a:extLst>
            </p:cNvPr>
            <p:cNvSpPr txBox="1"/>
            <p:nvPr/>
          </p:nvSpPr>
          <p:spPr>
            <a:xfrm>
              <a:off x="586527" y="1666612"/>
              <a:ext cx="10597288" cy="646331"/>
            </a:xfrm>
            <a:prstGeom prst="rect">
              <a:avLst/>
            </a:prstGeom>
            <a:noFill/>
          </p:spPr>
          <p:txBody>
            <a:bodyPr wrap="square" rtlCol="0">
              <a:spAutoFit/>
            </a:bodyPr>
            <a:lstStyle/>
            <a:p>
              <a:pPr lvl="0"/>
              <a:r>
                <a:rPr lang="en-US" b="1" dirty="0">
                  <a:solidFill>
                    <a:schemeClr val="bg1"/>
                  </a:solidFill>
                  <a:latin typeface="Helvetica" panose="020B0403020202020204" pitchFamily="34" charset="0"/>
                </a:rPr>
                <a:t>Brand Leaders Need to Equip Themselves With the Data to Defend Decisions Based on Core Marketing Principles</a:t>
              </a:r>
            </a:p>
          </p:txBody>
        </p:sp>
      </p:grpSp>
    </p:spTree>
    <p:extLst>
      <p:ext uri="{BB962C8B-B14F-4D97-AF65-F5344CB8AC3E}">
        <p14:creationId xmlns:p14="http://schemas.microsoft.com/office/powerpoint/2010/main" val="3339585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5C4695-2612-4F4B-86DA-AEC865C01793}"/>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0ACB09E-FEF7-4D60-99E9-F267B1AC6BED}"/>
              </a:ext>
            </a:extLst>
          </p:cNvPr>
          <p:cNvSpPr/>
          <p:nvPr/>
        </p:nvSpPr>
        <p:spPr>
          <a:xfrm>
            <a:off x="2244723" y="5131561"/>
            <a:ext cx="4661969"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Barbara Goose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CMO, John Hancock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Deloitte Insights, 9/18/19</a:t>
            </a:r>
          </a:p>
        </p:txBody>
      </p:sp>
      <p:pic>
        <p:nvPicPr>
          <p:cNvPr id="6" name="Picture 5">
            <a:extLst>
              <a:ext uri="{FF2B5EF4-FFF2-40B4-BE49-F238E27FC236}">
                <a16:creationId xmlns:a16="http://schemas.microsoft.com/office/drawing/2014/main" id="{06DDF2F3-A60A-4B5E-9B8E-EAAEF73BC91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B71BCC09-9969-4C76-B373-BE36FCEED33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6DD93232-7EF7-4C23-87C5-5AE85A1FAF3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A7F8D43-A13B-4A8F-8BF3-8BCC61538656}"/>
              </a:ext>
            </a:extLst>
          </p:cNvPr>
          <p:cNvSpPr txBox="1"/>
          <p:nvPr/>
        </p:nvSpPr>
        <p:spPr>
          <a:xfrm>
            <a:off x="133327" y="266191"/>
            <a:ext cx="11708793" cy="129266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F1A62"/>
                </a:solidFill>
                <a:effectLst/>
                <a:uLnTx/>
                <a:uFillTx/>
                <a:latin typeface="Helvetica" pitchFamily="2" charset="0"/>
              </a:defRPr>
            </a:lvl1pPr>
          </a:lstStyle>
          <a:p>
            <a:r>
              <a:rPr lang="en-US" dirty="0"/>
              <a:t>Now, more than ever, it is </a:t>
            </a:r>
            <a:r>
              <a:rPr lang="en-US" dirty="0">
                <a:solidFill>
                  <a:srgbClr val="ED3C8D"/>
                </a:solidFill>
              </a:rPr>
              <a:t>crucial for brand leaders to collaborate</a:t>
            </a:r>
            <a:r>
              <a:rPr lang="en-US" dirty="0"/>
              <a:t> – it is up to CMOs to leverage their company’s data and develop KPIs in order to better justify ad investment to their CFOs</a:t>
            </a:r>
          </a:p>
        </p:txBody>
      </p:sp>
      <p:grpSp>
        <p:nvGrpSpPr>
          <p:cNvPr id="13" name="Group 12">
            <a:extLst>
              <a:ext uri="{FF2B5EF4-FFF2-40B4-BE49-F238E27FC236}">
                <a16:creationId xmlns:a16="http://schemas.microsoft.com/office/drawing/2014/main" id="{4ADABA3B-61CC-4554-B9C9-EFAD3B736252}"/>
              </a:ext>
            </a:extLst>
          </p:cNvPr>
          <p:cNvGrpSpPr/>
          <p:nvPr/>
        </p:nvGrpSpPr>
        <p:grpSpPr>
          <a:xfrm>
            <a:off x="1293825" y="2382335"/>
            <a:ext cx="9604350" cy="2189135"/>
            <a:chOff x="619295" y="2213235"/>
            <a:chExt cx="10564785" cy="2408048"/>
          </a:xfrm>
        </p:grpSpPr>
        <p:sp>
          <p:nvSpPr>
            <p:cNvPr id="14" name="Speech Bubble: Rectangle 13">
              <a:extLst>
                <a:ext uri="{FF2B5EF4-FFF2-40B4-BE49-F238E27FC236}">
                  <a16:creationId xmlns:a16="http://schemas.microsoft.com/office/drawing/2014/main" id="{3D740B52-098D-4278-AE89-F204EA7CE87C}"/>
                </a:ext>
              </a:extLst>
            </p:cNvPr>
            <p:cNvSpPr/>
            <p:nvPr/>
          </p:nvSpPr>
          <p:spPr>
            <a:xfrm>
              <a:off x="619295" y="2213235"/>
              <a:ext cx="10564785" cy="2408048"/>
            </a:xfrm>
            <a:prstGeom prst="wedgeRectCallout">
              <a:avLst>
                <a:gd name="adj1" fmla="val -15200"/>
                <a:gd name="adj2" fmla="val 67774"/>
              </a:avLst>
            </a:prstGeom>
            <a:solidFill>
              <a:schemeClr val="bg1"/>
            </a:solidFill>
            <a:ln w="38100">
              <a:solidFill>
                <a:srgbClr val="00C0F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E56CA2A-B9D5-4711-B700-D0CF71DE8D85}"/>
                </a:ext>
              </a:extLst>
            </p:cNvPr>
            <p:cNvSpPr/>
            <p:nvPr/>
          </p:nvSpPr>
          <p:spPr>
            <a:xfrm>
              <a:off x="832675" y="2570874"/>
              <a:ext cx="10138024" cy="1997470"/>
            </a:xfrm>
            <a:prstGeom prst="rect">
              <a:avLst/>
            </a:prstGeom>
          </p:spPr>
          <p:txBody>
            <a:bodyPr wrap="square">
              <a:spAutoFit/>
            </a:bodyPr>
            <a:lstStyle/>
            <a:p>
              <a:pPr lvl="0" algn="ctr">
                <a:defRPr/>
              </a:pPr>
              <a:r>
                <a:rPr lang="en-US" sz="2800" dirty="0">
                  <a:solidFill>
                    <a:srgbClr val="1B1464"/>
                  </a:solidFill>
                  <a:latin typeface="Helvetica" panose="020B0403020202020204" pitchFamily="34" charset="0"/>
                </a:rPr>
                <a:t>“We’re getting so much data so quickly that we need to </a:t>
              </a:r>
              <a:r>
                <a:rPr lang="en-US" sz="2800" b="1" dirty="0">
                  <a:solidFill>
                    <a:srgbClr val="4EBEA4"/>
                  </a:solidFill>
                  <a:latin typeface="Helvetica" panose="020B0403020202020204" pitchFamily="34" charset="0"/>
                </a:rPr>
                <a:t>make decisions much faster </a:t>
              </a:r>
              <a:r>
                <a:rPr lang="en-US" sz="2800" dirty="0">
                  <a:solidFill>
                    <a:srgbClr val="1B1464"/>
                  </a:solidFill>
                  <a:latin typeface="Helvetica" panose="020B0403020202020204" pitchFamily="34" charset="0"/>
                </a:rPr>
                <a:t>than in the past. But it </a:t>
              </a:r>
              <a:r>
                <a:rPr lang="en-US" sz="2800" b="1" dirty="0">
                  <a:solidFill>
                    <a:srgbClr val="4EBEA4"/>
                  </a:solidFill>
                  <a:latin typeface="Helvetica" panose="020B0403020202020204" pitchFamily="34" charset="0"/>
                </a:rPr>
                <a:t>allows us to understand customers </a:t>
              </a:r>
              <a:r>
                <a:rPr lang="en-US" sz="2800" dirty="0">
                  <a:solidFill>
                    <a:srgbClr val="1B1464"/>
                  </a:solidFill>
                  <a:latin typeface="Helvetica" panose="020B0403020202020204" pitchFamily="34" charset="0"/>
                </a:rPr>
                <a:t>and their journeys in ways we couldn’t before.”</a:t>
              </a:r>
            </a:p>
          </p:txBody>
        </p:sp>
      </p:grpSp>
      <p:sp>
        <p:nvSpPr>
          <p:cNvPr id="16" name="Text Placeholder 3">
            <a:extLst>
              <a:ext uri="{FF2B5EF4-FFF2-40B4-BE49-F238E27FC236}">
                <a16:creationId xmlns:a16="http://schemas.microsoft.com/office/drawing/2014/main" id="{913A5E60-39C6-4053-9DED-45CA50847A0C}"/>
              </a:ext>
            </a:extLst>
          </p:cNvPr>
          <p:cNvSpPr txBox="1">
            <a:spLocks/>
          </p:cNvSpPr>
          <p:nvPr/>
        </p:nvSpPr>
        <p:spPr>
          <a:xfrm>
            <a:off x="534844" y="6352832"/>
            <a:ext cx="11285674" cy="209402"/>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Source: </a:t>
            </a:r>
            <a:r>
              <a:rPr lang="en-US" sz="700" dirty="0">
                <a:solidFill>
                  <a:srgbClr val="1B1464"/>
                </a:solidFill>
                <a:latin typeface="Helvetica" pitchFamily="2" charset="0"/>
                <a:ea typeface="Open Sans" panose="020B0606030504020204" pitchFamily="34" charset="0"/>
                <a:cs typeface="Open Sans" panose="020B0606030504020204" pitchFamily="34" charset="0"/>
              </a:rPr>
              <a:t>VAB EVP Danielle DeLauro via Chief Marketer, </a:t>
            </a:r>
            <a:r>
              <a:rPr lang="en-US" sz="700" i="1" dirty="0">
                <a:solidFill>
                  <a:srgbClr val="1B1464"/>
                </a:solidFill>
                <a:latin typeface="Helvetica" pitchFamily="2" charset="0"/>
                <a:ea typeface="Open Sans" panose="020B0606030504020204" pitchFamily="34" charset="0"/>
                <a:cs typeface="Open Sans" panose="020B0606030504020204" pitchFamily="34" charset="0"/>
                <a:hlinkClick r:id="rId3"/>
              </a:rPr>
              <a:t>CFOS: THE MARKETER’S KEY TO THE C-SUITE</a:t>
            </a:r>
            <a:r>
              <a:rPr lang="en-US" sz="700" i="1" dirty="0">
                <a:solidFill>
                  <a:srgbClr val="1B1464"/>
                </a:solidFill>
                <a:latin typeface="Helvetica" pitchFamily="2" charset="0"/>
                <a:ea typeface="Open Sans" panose="020B0606030504020204" pitchFamily="34" charset="0"/>
                <a:cs typeface="Open Sans" panose="020B0606030504020204" pitchFamily="34" charset="0"/>
              </a:rPr>
              <a:t>, </a:t>
            </a:r>
            <a:r>
              <a:rPr lang="en-US" sz="700" dirty="0">
                <a:solidFill>
                  <a:srgbClr val="1B1464"/>
                </a:solidFill>
                <a:latin typeface="Helvetica" pitchFamily="2" charset="0"/>
                <a:ea typeface="Open Sans" panose="020B0606030504020204" pitchFamily="34" charset="0"/>
                <a:cs typeface="Open Sans" panose="020B0606030504020204" pitchFamily="34" charset="0"/>
              </a:rPr>
              <a:t>3/10/20. </a:t>
            </a:r>
            <a:endPar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8532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FEC2308-681C-4F4F-B1A0-569B7583E52C}"/>
              </a:ext>
            </a:extLst>
          </p:cNvPr>
          <p:cNvSpPr/>
          <p:nvPr/>
        </p:nvSpPr>
        <p:spPr>
          <a:xfrm>
            <a:off x="1"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62063" y="212483"/>
            <a:ext cx="12077536" cy="892552"/>
          </a:xfrm>
          <a:prstGeom prst="rect">
            <a:avLst/>
          </a:prstGeom>
        </p:spPr>
        <p:txBody>
          <a:bodyPr wrap="square" anchor="t">
            <a:spAutoFit/>
          </a:bodyPr>
          <a:lstStyle/>
          <a:p>
            <a:pPr>
              <a:defRPr/>
            </a:pPr>
            <a:r>
              <a:rPr lang="en-US" sz="2600" b="1" dirty="0">
                <a:solidFill>
                  <a:srgbClr val="1F1A62"/>
                </a:solidFill>
                <a:latin typeface="Helvetica"/>
                <a:cs typeface="Helvetica"/>
              </a:rPr>
              <a:t>As brands push to </a:t>
            </a:r>
            <a:r>
              <a:rPr lang="en-US" sz="2600" b="1" dirty="0">
                <a:solidFill>
                  <a:srgbClr val="ED3C8D"/>
                </a:solidFill>
                <a:latin typeface="Helvetica" pitchFamily="2" charset="0"/>
              </a:rPr>
              <a:t>stay relevant to consumers’ shifting needs</a:t>
            </a:r>
            <a:r>
              <a:rPr lang="en-US" sz="2600" b="1" dirty="0">
                <a:solidFill>
                  <a:srgbClr val="1F1A62"/>
                </a:solidFill>
                <a:latin typeface="Helvetica"/>
                <a:cs typeface="Helvetica"/>
              </a:rPr>
              <a:t>, marketers should look to DTC brands who are adept at using data to their advantage</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9" name="Rectangle 38">
            <a:extLst>
              <a:ext uri="{FF2B5EF4-FFF2-40B4-BE49-F238E27FC236}">
                <a16:creationId xmlns:a16="http://schemas.microsoft.com/office/drawing/2014/main" id="{AE46A9BD-380D-4394-AD9A-041E728A4D65}"/>
              </a:ext>
            </a:extLst>
          </p:cNvPr>
          <p:cNvSpPr/>
          <p:nvPr/>
        </p:nvSpPr>
        <p:spPr>
          <a:xfrm>
            <a:off x="9674395" y="4400954"/>
            <a:ext cx="2221548" cy="1768418"/>
          </a:xfrm>
          <a:prstGeom prst="rect">
            <a:avLst/>
          </a:prstGeom>
          <a:solidFill>
            <a:schemeClr val="bg1"/>
          </a:solidFill>
          <a:ln w="190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F4FE4047-0E97-45AF-A152-28B423E6C6C4}"/>
              </a:ext>
            </a:extLst>
          </p:cNvPr>
          <p:cNvSpPr/>
          <p:nvPr/>
        </p:nvSpPr>
        <p:spPr>
          <a:xfrm>
            <a:off x="317802" y="2437474"/>
            <a:ext cx="2221548" cy="1768418"/>
          </a:xfrm>
          <a:prstGeom prst="rect">
            <a:avLst/>
          </a:prstGeom>
          <a:solidFill>
            <a:schemeClr val="bg1"/>
          </a:solidFill>
          <a:ln w="190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108860CA-29FF-44E4-9335-CBFE21F8F925}"/>
              </a:ext>
            </a:extLst>
          </p:cNvPr>
          <p:cNvSpPr/>
          <p:nvPr/>
        </p:nvSpPr>
        <p:spPr>
          <a:xfrm>
            <a:off x="4982702" y="4400954"/>
            <a:ext cx="2221548" cy="1768418"/>
          </a:xfrm>
          <a:prstGeom prst="rect">
            <a:avLst/>
          </a:prstGeom>
          <a:solidFill>
            <a:schemeClr val="bg1"/>
          </a:solidFill>
          <a:ln w="190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sp>
        <p:nvSpPr>
          <p:cNvPr id="31" name="Rectangle 30">
            <a:extLst>
              <a:ext uri="{FF2B5EF4-FFF2-40B4-BE49-F238E27FC236}">
                <a16:creationId xmlns:a16="http://schemas.microsoft.com/office/drawing/2014/main" id="{D98CC719-A789-495A-A614-A77FB4463A5C}"/>
              </a:ext>
            </a:extLst>
          </p:cNvPr>
          <p:cNvSpPr/>
          <p:nvPr/>
        </p:nvSpPr>
        <p:spPr>
          <a:xfrm>
            <a:off x="2642323" y="4400954"/>
            <a:ext cx="2221548" cy="1768418"/>
          </a:xfrm>
          <a:prstGeom prst="rect">
            <a:avLst/>
          </a:prstGeom>
          <a:solidFill>
            <a:schemeClr val="bg1"/>
          </a:solidFill>
          <a:ln w="190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0136D0F6-ACF1-49FB-8C18-4783DD4DCB8D}"/>
              </a:ext>
            </a:extLst>
          </p:cNvPr>
          <p:cNvSpPr/>
          <p:nvPr/>
        </p:nvSpPr>
        <p:spPr>
          <a:xfrm>
            <a:off x="7325548" y="2434729"/>
            <a:ext cx="2221548" cy="1768418"/>
          </a:xfrm>
          <a:prstGeom prst="rect">
            <a:avLst/>
          </a:prstGeom>
          <a:solidFill>
            <a:schemeClr val="bg1"/>
          </a:solidFill>
          <a:ln w="190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5" name="Rectangle 44">
            <a:extLst>
              <a:ext uri="{FF2B5EF4-FFF2-40B4-BE49-F238E27FC236}">
                <a16:creationId xmlns:a16="http://schemas.microsoft.com/office/drawing/2014/main" id="{05FCECB1-28EB-46B9-B41B-E518519D466B}"/>
              </a:ext>
            </a:extLst>
          </p:cNvPr>
          <p:cNvSpPr/>
          <p:nvPr/>
        </p:nvSpPr>
        <p:spPr>
          <a:xfrm>
            <a:off x="2648196" y="2437474"/>
            <a:ext cx="2221548" cy="1768418"/>
          </a:xfrm>
          <a:prstGeom prst="rect">
            <a:avLst/>
          </a:prstGeom>
          <a:solidFill>
            <a:schemeClr val="bg1"/>
          </a:solidFill>
          <a:ln w="190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C16ED04B-3257-49FB-B2F9-CB229C6A2615}"/>
              </a:ext>
            </a:extLst>
          </p:cNvPr>
          <p:cNvSpPr/>
          <p:nvPr/>
        </p:nvSpPr>
        <p:spPr>
          <a:xfrm>
            <a:off x="4976976" y="2431555"/>
            <a:ext cx="2221548" cy="1768418"/>
          </a:xfrm>
          <a:prstGeom prst="rect">
            <a:avLst/>
          </a:prstGeom>
          <a:solidFill>
            <a:schemeClr val="bg1"/>
          </a:solidFill>
          <a:ln w="190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986E6DDE-CF0D-4817-A9B2-BF4D2635F131}"/>
              </a:ext>
            </a:extLst>
          </p:cNvPr>
          <p:cNvSpPr txBox="1"/>
          <p:nvPr/>
        </p:nvSpPr>
        <p:spPr>
          <a:xfrm>
            <a:off x="2635575" y="3230839"/>
            <a:ext cx="2208324" cy="93871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Postmates </a:t>
            </a:r>
            <a:r>
              <a:rPr kumimoji="0" lang="en-US" sz="11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provides online deliveries from restaurants, retailers, grocers and more enabling anyone to have anything delivered on-demand..</a:t>
            </a:r>
          </a:p>
        </p:txBody>
      </p:sp>
      <p:pic>
        <p:nvPicPr>
          <p:cNvPr id="26" name="Picture 40" descr="Image result for postmates logo">
            <a:extLst>
              <a:ext uri="{FF2B5EF4-FFF2-40B4-BE49-F238E27FC236}">
                <a16:creationId xmlns:a16="http://schemas.microsoft.com/office/drawing/2014/main" id="{F9D99C0B-B5F0-4553-AF1E-A1DE6208060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84584" y="2519912"/>
            <a:ext cx="719375" cy="6178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88EDF3-0E4F-4856-80CB-F2C1EBD0008C}"/>
              </a:ext>
            </a:extLst>
          </p:cNvPr>
          <p:cNvSpPr txBox="1"/>
          <p:nvPr/>
        </p:nvSpPr>
        <p:spPr>
          <a:xfrm>
            <a:off x="324020" y="1898960"/>
            <a:ext cx="11590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Essential DTC Brands During the COVID-19 Pandemic</a:t>
            </a:r>
          </a:p>
        </p:txBody>
      </p:sp>
      <p:sp>
        <p:nvSpPr>
          <p:cNvPr id="33" name="Triangle 30">
            <a:extLst>
              <a:ext uri="{FF2B5EF4-FFF2-40B4-BE49-F238E27FC236}">
                <a16:creationId xmlns:a16="http://schemas.microsoft.com/office/drawing/2014/main" id="{FAF11217-23A3-45FD-A343-90C95393E6EF}"/>
              </a:ext>
            </a:extLst>
          </p:cNvPr>
          <p:cNvSpPr/>
          <p:nvPr/>
        </p:nvSpPr>
        <p:spPr>
          <a:xfrm rot="5400000">
            <a:off x="356118" y="1184974"/>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2F2070D-A3BE-4A8D-A098-88B8B4886A83}"/>
              </a:ext>
            </a:extLst>
          </p:cNvPr>
          <p:cNvSpPr txBox="1"/>
          <p:nvPr/>
        </p:nvSpPr>
        <p:spPr>
          <a:xfrm>
            <a:off x="554261" y="1130764"/>
            <a:ext cx="115022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DTC brands enable consumers to easily purchase a wide </a:t>
            </a:r>
            <a:r>
              <a:rPr lang="en-US" sz="1400" dirty="0">
                <a:solidFill>
                  <a:srgbClr val="1F1A62"/>
                </a:solidFill>
                <a:latin typeface="Helvetica Light" panose="020B0403020202020204" pitchFamily="34" charset="0"/>
              </a:rPr>
              <a:t>variety of products </a:t>
            </a:r>
            <a:r>
              <a:rPr kumimoji="0" lang="en-US" sz="14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from the comfort of home; performance is their currency and their ability to know what media works is a driving force behind the </a:t>
            </a:r>
            <a:r>
              <a:rPr lang="en-US" sz="1400" dirty="0">
                <a:solidFill>
                  <a:srgbClr val="ED3C8D"/>
                </a:solidFill>
                <a:latin typeface="Helvetica Light" panose="020B0403020202020204" pitchFamily="34" charset="0"/>
              </a:rPr>
              <a:t>$425MM+ </a:t>
            </a:r>
            <a:r>
              <a:rPr lang="en-US" sz="1400" dirty="0">
                <a:solidFill>
                  <a:srgbClr val="1F1A62"/>
                </a:solidFill>
                <a:latin typeface="Helvetica Light" panose="020B0403020202020204" pitchFamily="34" charset="0"/>
              </a:rPr>
              <a:t>collective national TV investment by 75 new DTC advertisers in 2019</a:t>
            </a:r>
            <a:endParaRPr kumimoji="0" lang="en-US" sz="1400" b="0" i="0" u="none" strike="noStrike" kern="1200" cap="none" spc="0" normalizeH="0" baseline="0" noProof="0" dirty="0">
              <a:ln>
                <a:noFill/>
              </a:ln>
              <a:solidFill>
                <a:srgbClr val="1F1A62"/>
              </a:solidFill>
              <a:effectLst/>
              <a:uLnTx/>
              <a:uFillTx/>
              <a:latin typeface="Helvetica Light" panose="020B0403020202020204" pitchFamily="34" charset="0"/>
            </a:endParaRPr>
          </a:p>
        </p:txBody>
      </p:sp>
      <p:sp>
        <p:nvSpPr>
          <p:cNvPr id="57" name="Rectangle 56">
            <a:extLst>
              <a:ext uri="{FF2B5EF4-FFF2-40B4-BE49-F238E27FC236}">
                <a16:creationId xmlns:a16="http://schemas.microsoft.com/office/drawing/2014/main" id="{1E327140-9E2C-4ED9-9AA2-E9B9D9EF6510}"/>
              </a:ext>
            </a:extLst>
          </p:cNvPr>
          <p:cNvSpPr/>
          <p:nvPr/>
        </p:nvSpPr>
        <p:spPr>
          <a:xfrm>
            <a:off x="7334878" y="4402837"/>
            <a:ext cx="2221548" cy="1768418"/>
          </a:xfrm>
          <a:prstGeom prst="rect">
            <a:avLst/>
          </a:prstGeom>
          <a:solidFill>
            <a:schemeClr val="bg1"/>
          </a:solidFill>
          <a:ln w="190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2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2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2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07FF141B-C5AB-4370-8D22-467E3E4FC570}"/>
              </a:ext>
            </a:extLst>
          </p:cNvPr>
          <p:cNvSpPr txBox="1"/>
          <p:nvPr/>
        </p:nvSpPr>
        <p:spPr>
          <a:xfrm>
            <a:off x="7281431" y="5203573"/>
            <a:ext cx="2331173" cy="93871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 modern twist on the neighborhood butcher, </a:t>
            </a:r>
            <a:r>
              <a:rPr kumimoji="0" lang="en-US" sz="11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ButcherBox</a:t>
            </a:r>
            <a:r>
              <a:rPr kumimoji="0" lang="en-US" sz="11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is a subscription service that delivers beef, chicken &amp; pork directly to your door.</a:t>
            </a:r>
          </a:p>
        </p:txBody>
      </p:sp>
      <p:sp>
        <p:nvSpPr>
          <p:cNvPr id="59" name="Rectangle 58">
            <a:extLst>
              <a:ext uri="{FF2B5EF4-FFF2-40B4-BE49-F238E27FC236}">
                <a16:creationId xmlns:a16="http://schemas.microsoft.com/office/drawing/2014/main" id="{39AA88DC-F64A-4A5C-B0E6-02E8BC1DD329}"/>
              </a:ext>
            </a:extLst>
          </p:cNvPr>
          <p:cNvSpPr/>
          <p:nvPr/>
        </p:nvSpPr>
        <p:spPr>
          <a:xfrm>
            <a:off x="9692780" y="2428156"/>
            <a:ext cx="2221548" cy="1768418"/>
          </a:xfrm>
          <a:prstGeom prst="rect">
            <a:avLst/>
          </a:prstGeom>
          <a:solidFill>
            <a:schemeClr val="bg1"/>
          </a:solidFill>
          <a:ln w="190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999391B2-F643-4C4C-A371-060D851AF3E4}"/>
              </a:ext>
            </a:extLst>
          </p:cNvPr>
          <p:cNvSpPr txBox="1"/>
          <p:nvPr/>
        </p:nvSpPr>
        <p:spPr>
          <a:xfrm>
            <a:off x="4948082" y="3237400"/>
            <a:ext cx="2270234" cy="93871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With ecommerce growing during this time of physical distancing, </a:t>
            </a:r>
            <a:r>
              <a:rPr kumimoji="0" lang="en-US" sz="1100" b="1"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Honey </a:t>
            </a:r>
            <a:r>
              <a:rPr kumimoji="0" lang="en-US" sz="11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automatically finds and applies coupon codes to online shopping carts.</a:t>
            </a:r>
          </a:p>
        </p:txBody>
      </p:sp>
      <p:pic>
        <p:nvPicPr>
          <p:cNvPr id="54" name="Picture 10" descr="Tips and Techniques for being an Internet Ninja">
            <a:extLst>
              <a:ext uri="{FF2B5EF4-FFF2-40B4-BE49-F238E27FC236}">
                <a16:creationId xmlns:a16="http://schemas.microsoft.com/office/drawing/2014/main" id="{6B4FDC4A-7B09-4C23-92B9-9F0EFD1FF29F}"/>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522601" y="2600869"/>
            <a:ext cx="1129669" cy="53188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8C0705A3-3147-4771-8062-FEFBBFAE8B21}"/>
              </a:ext>
            </a:extLst>
          </p:cNvPr>
          <p:cNvSpPr txBox="1"/>
          <p:nvPr/>
        </p:nvSpPr>
        <p:spPr>
          <a:xfrm>
            <a:off x="5011702" y="5201119"/>
            <a:ext cx="2159463" cy="93871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Pray</a:t>
            </a:r>
            <a:r>
              <a:rPr kumimoji="0" lang="en-US" sz="11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is an interfaith mobile app that helps religious leaders stay connected with their congregants and provide daily prayers, bible stories, etc.</a:t>
            </a:r>
          </a:p>
        </p:txBody>
      </p:sp>
      <p:pic>
        <p:nvPicPr>
          <p:cNvPr id="70" name="Picture 54" descr="Image result for pray.com logo">
            <a:extLst>
              <a:ext uri="{FF2B5EF4-FFF2-40B4-BE49-F238E27FC236}">
                <a16:creationId xmlns:a16="http://schemas.microsoft.com/office/drawing/2014/main" id="{936626A0-F332-4A61-A1B3-09CEAA1C8DC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92933" y="4627206"/>
            <a:ext cx="1369362" cy="39780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56E697D-6DF0-443E-B211-877ADC7E238A}"/>
              </a:ext>
            </a:extLst>
          </p:cNvPr>
          <p:cNvSpPr txBox="1"/>
          <p:nvPr/>
        </p:nvSpPr>
        <p:spPr>
          <a:xfrm>
            <a:off x="7325548" y="3225131"/>
            <a:ext cx="2233362" cy="76944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From groceries to household essentials, </a:t>
            </a:r>
            <a:r>
              <a:rPr kumimoji="0" lang="en-US" sz="11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Shipt </a:t>
            </a:r>
            <a:r>
              <a:rPr kumimoji="0" lang="en-US" sz="11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simplifies life with deliveries from local stores right to your door.</a:t>
            </a:r>
          </a:p>
        </p:txBody>
      </p:sp>
      <p:pic>
        <p:nvPicPr>
          <p:cNvPr id="49" name="Picture 34" descr="Image result for shipt logo">
            <a:extLst>
              <a:ext uri="{FF2B5EF4-FFF2-40B4-BE49-F238E27FC236}">
                <a16:creationId xmlns:a16="http://schemas.microsoft.com/office/drawing/2014/main" id="{C7DDF23C-B476-43C2-AD59-E5F151EC2FB0}"/>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794314" y="2644684"/>
            <a:ext cx="1313760" cy="49142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FD4E8B0-3053-46CC-B506-2FD69DD93564}"/>
              </a:ext>
            </a:extLst>
          </p:cNvPr>
          <p:cNvSpPr txBox="1"/>
          <p:nvPr/>
        </p:nvSpPr>
        <p:spPr>
          <a:xfrm>
            <a:off x="312702" y="3244177"/>
            <a:ext cx="2233362" cy="76944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Doordash </a:t>
            </a:r>
            <a:r>
              <a:rPr kumimoji="0" lang="en-US" sz="11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provides door-to-door food delivery helping customers stay at home and restaurants stay in business.</a:t>
            </a:r>
          </a:p>
        </p:txBody>
      </p:sp>
      <p:pic>
        <p:nvPicPr>
          <p:cNvPr id="24" name="Picture 4" descr="Image result for doordash logo">
            <a:extLst>
              <a:ext uri="{FF2B5EF4-FFF2-40B4-BE49-F238E27FC236}">
                <a16:creationId xmlns:a16="http://schemas.microsoft.com/office/drawing/2014/main" id="{822C66F0-7003-4F4E-BEDA-5F8B7F4C2595}"/>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461662" y="2695041"/>
            <a:ext cx="1896210" cy="347141"/>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28525658-DB3B-4C5D-BA49-ADABEE29CA0D}"/>
              </a:ext>
            </a:extLst>
          </p:cNvPr>
          <p:cNvSpPr/>
          <p:nvPr/>
        </p:nvSpPr>
        <p:spPr>
          <a:xfrm>
            <a:off x="324020" y="4399663"/>
            <a:ext cx="2221548" cy="1768418"/>
          </a:xfrm>
          <a:prstGeom prst="rect">
            <a:avLst/>
          </a:prstGeom>
          <a:solidFill>
            <a:schemeClr val="bg1"/>
          </a:solidFill>
          <a:ln w="1905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2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2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2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781BAC6D-938A-4D99-8392-CA954D147D40}"/>
              </a:ext>
            </a:extLst>
          </p:cNvPr>
          <p:cNvSpPr txBox="1"/>
          <p:nvPr/>
        </p:nvSpPr>
        <p:spPr>
          <a:xfrm>
            <a:off x="312702" y="5219061"/>
            <a:ext cx="2229756" cy="60016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Hinge </a:t>
            </a:r>
            <a:r>
              <a:rPr kumimoji="0" lang="en-US" sz="11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is a mobile-first dating app designed for people who want to get off dating apps.</a:t>
            </a:r>
          </a:p>
        </p:txBody>
      </p:sp>
      <p:pic>
        <p:nvPicPr>
          <p:cNvPr id="62" name="Picture 40" descr="Image result for hinge logo vector">
            <a:extLst>
              <a:ext uri="{FF2B5EF4-FFF2-40B4-BE49-F238E27FC236}">
                <a16:creationId xmlns:a16="http://schemas.microsoft.com/office/drawing/2014/main" id="{3BA93CE2-15CD-4E9F-9890-34814B72C25D}"/>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885809" y="4596065"/>
            <a:ext cx="1087850" cy="46021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C0BDC221-D383-477E-A271-6102EEB6A6E4}"/>
              </a:ext>
            </a:extLst>
          </p:cNvPr>
          <p:cNvPicPr>
            <a:picLocks noChangeAspect="1"/>
          </p:cNvPicPr>
          <p:nvPr/>
        </p:nvPicPr>
        <p:blipFill>
          <a:blip r:embed="rId10"/>
          <a:stretch>
            <a:fillRect/>
          </a:stretch>
        </p:blipFill>
        <p:spPr>
          <a:xfrm>
            <a:off x="7707383" y="4556222"/>
            <a:ext cx="1372961" cy="577591"/>
          </a:xfrm>
          <a:prstGeom prst="rect">
            <a:avLst/>
          </a:prstGeom>
        </p:spPr>
      </p:pic>
      <p:sp>
        <p:nvSpPr>
          <p:cNvPr id="41" name="TextBox 40">
            <a:extLst>
              <a:ext uri="{FF2B5EF4-FFF2-40B4-BE49-F238E27FC236}">
                <a16:creationId xmlns:a16="http://schemas.microsoft.com/office/drawing/2014/main" id="{36F20619-92BD-444E-9329-A01653F73A6C}"/>
              </a:ext>
            </a:extLst>
          </p:cNvPr>
          <p:cNvSpPr txBox="1"/>
          <p:nvPr/>
        </p:nvSpPr>
        <p:spPr>
          <a:xfrm>
            <a:off x="2617425" y="5214132"/>
            <a:ext cx="2287960" cy="93871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Dave</a:t>
            </a:r>
            <a:r>
              <a:rPr kumimoji="0" lang="en-US" sz="11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provides online banking services including overdraft protection, automated budgeting, no-interest cash advances and un-bounceable checks.</a:t>
            </a:r>
          </a:p>
        </p:txBody>
      </p:sp>
      <p:pic>
        <p:nvPicPr>
          <p:cNvPr id="42" name="Picture 30" descr="Image result for dave app financial">
            <a:extLst>
              <a:ext uri="{FF2B5EF4-FFF2-40B4-BE49-F238E27FC236}">
                <a16:creationId xmlns:a16="http://schemas.microsoft.com/office/drawing/2014/main" id="{08B9A663-9BAD-4ECB-907A-C80414E63A8D}"/>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06595" y="4722545"/>
            <a:ext cx="1111008" cy="28487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D4F909E-9F67-4DEF-9018-52A189512B5B}"/>
              </a:ext>
            </a:extLst>
          </p:cNvPr>
          <p:cNvSpPr txBox="1"/>
          <p:nvPr/>
        </p:nvSpPr>
        <p:spPr>
          <a:xfrm>
            <a:off x="9661697" y="3183729"/>
            <a:ext cx="2287960" cy="93871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Robinhood</a:t>
            </a:r>
            <a:r>
              <a:rPr kumimoji="0" lang="en-US" sz="11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is a financial services mobile app and website that offers the ability to invest in stocks and options, commission-free with no minimum deposit.</a:t>
            </a:r>
          </a:p>
        </p:txBody>
      </p:sp>
      <p:pic>
        <p:nvPicPr>
          <p:cNvPr id="48" name="Picture 20" descr="Image result for robinhood finance">
            <a:extLst>
              <a:ext uri="{FF2B5EF4-FFF2-40B4-BE49-F238E27FC236}">
                <a16:creationId xmlns:a16="http://schemas.microsoft.com/office/drawing/2014/main" id="{EDDFDFC3-78E7-41D7-8206-C788E1C6358D}"/>
              </a:ext>
            </a:extLst>
          </p:cNvPr>
          <p:cNvPicPr>
            <a:picLocks noChangeAspect="1" noChangeArrowheads="1"/>
          </p:cNvPicPr>
          <p:nvPr/>
        </p:nvPicPr>
        <p:blipFill rotWithShape="1">
          <a:blip r:embed="rId12"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9987297" y="2581637"/>
            <a:ext cx="1598262" cy="417318"/>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014FC407-F0C9-458B-9E18-F2B6A4ACF421}"/>
              </a:ext>
            </a:extLst>
          </p:cNvPr>
          <p:cNvSpPr txBox="1"/>
          <p:nvPr/>
        </p:nvSpPr>
        <p:spPr>
          <a:xfrm>
            <a:off x="9641521" y="5154846"/>
            <a:ext cx="2292350" cy="93871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ServiceNow</a:t>
            </a:r>
            <a:r>
              <a:rPr kumimoji="0" lang="en-US" sz="11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is a cloud-based computing platform that delivers digital workflows for companies. They transform the IT experience and automate HR services.</a:t>
            </a:r>
          </a:p>
        </p:txBody>
      </p:sp>
      <p:pic>
        <p:nvPicPr>
          <p:cNvPr id="64" name="Picture 18" descr="ServiceNow Launches Industry-Specific Workflow Solutions ...">
            <a:extLst>
              <a:ext uri="{FF2B5EF4-FFF2-40B4-BE49-F238E27FC236}">
                <a16:creationId xmlns:a16="http://schemas.microsoft.com/office/drawing/2014/main" id="{40723396-2024-4D0B-8BF6-19C542EF6802}"/>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9828288" y="4644854"/>
            <a:ext cx="1932800" cy="307738"/>
          </a:xfrm>
          <a:prstGeom prst="rect">
            <a:avLst/>
          </a:prstGeom>
          <a:noFill/>
          <a:extLst>
            <a:ext uri="{909E8E84-426E-40DD-AFC4-6F175D3DCCD1}">
              <a14:hiddenFill xmlns:a14="http://schemas.microsoft.com/office/drawing/2010/main">
                <a:solidFill>
                  <a:srgbClr val="FFFFFF"/>
                </a:solidFill>
              </a14:hiddenFill>
            </a:ext>
          </a:extLst>
        </p:spPr>
      </p:pic>
      <p:sp>
        <p:nvSpPr>
          <p:cNvPr id="65" name="Text Placeholder 3">
            <a:extLst>
              <a:ext uri="{FF2B5EF4-FFF2-40B4-BE49-F238E27FC236}">
                <a16:creationId xmlns:a16="http://schemas.microsoft.com/office/drawing/2014/main" id="{EDBA1303-A1AC-4C52-96C6-BF97DF89B62B}"/>
              </a:ext>
            </a:extLst>
          </p:cNvPr>
          <p:cNvSpPr txBox="1">
            <a:spLocks/>
          </p:cNvSpPr>
          <p:nvPr/>
        </p:nvSpPr>
        <p:spPr>
          <a:xfrm>
            <a:off x="557994" y="6255755"/>
            <a:ext cx="11285674" cy="271754"/>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Source: VAB’s ‘</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hlinkClick r:id="rId14"/>
              </a:rPr>
              <a:t>Direct Effect: Driving Intent For Emerging DTC Brands</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VAB analysis of Nielsen Ad Intel data, total</a:t>
            </a:r>
            <a:r>
              <a:rPr lang="en-US" sz="700" dirty="0">
                <a:solidFill>
                  <a:srgbClr val="1B1464"/>
                </a:solidFill>
                <a:latin typeface="Helvetica" pitchFamily="2" charset="0"/>
                <a:ea typeface="Open Sans" panose="020B0606030504020204" pitchFamily="34" charset="0"/>
                <a:cs typeface="Open Sans" panose="020B0606030504020204" pitchFamily="34" charset="0"/>
              </a:rPr>
              <a:t> TV spend based on a two-year period: Feb’18 – Jan ‘20.</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TV spend includes national cable TV, broadcast TV, Spanish language cable TV, Spanish language broadcast TV. Brands reflect those with total TV spend over $500K.</a:t>
            </a:r>
          </a:p>
        </p:txBody>
      </p:sp>
    </p:spTree>
    <p:extLst>
      <p:ext uri="{BB962C8B-B14F-4D97-AF65-F5344CB8AC3E}">
        <p14:creationId xmlns:p14="http://schemas.microsoft.com/office/powerpoint/2010/main" val="935371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E3D5038-DB0D-49D3-81FE-CE06731FFC1C}"/>
              </a:ext>
            </a:extLst>
          </p:cNvPr>
          <p:cNvSpPr/>
          <p:nvPr/>
        </p:nvSpPr>
        <p:spPr>
          <a:xfrm>
            <a:off x="1"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1" name="TextBox 20">
            <a:extLst>
              <a:ext uri="{FF2B5EF4-FFF2-40B4-BE49-F238E27FC236}">
                <a16:creationId xmlns:a16="http://schemas.microsoft.com/office/drawing/2014/main" id="{7FD2239E-83CD-4717-8E2B-25B0B81DBC9D}"/>
              </a:ext>
            </a:extLst>
          </p:cNvPr>
          <p:cNvSpPr txBox="1"/>
          <p:nvPr/>
        </p:nvSpPr>
        <p:spPr>
          <a:xfrm>
            <a:off x="2175043" y="1705455"/>
            <a:ext cx="7841914" cy="738664"/>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36 ‘Emerging’ DTC Brands*</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Average Monthly Website Unique Visitors (000)</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Jan ‘16 – Jan ‘20</a:t>
            </a:r>
          </a:p>
        </p:txBody>
      </p:sp>
      <p:graphicFrame>
        <p:nvGraphicFramePr>
          <p:cNvPr id="5" name="Chart 4">
            <a:extLst>
              <a:ext uri="{FF2B5EF4-FFF2-40B4-BE49-F238E27FC236}">
                <a16:creationId xmlns:a16="http://schemas.microsoft.com/office/drawing/2014/main" id="{D618DC91-7314-4694-BF04-57DEFC0C1F3D}"/>
              </a:ext>
            </a:extLst>
          </p:cNvPr>
          <p:cNvGraphicFramePr/>
          <p:nvPr/>
        </p:nvGraphicFramePr>
        <p:xfrm>
          <a:off x="2032000" y="2550135"/>
          <a:ext cx="8128000" cy="31934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F57798B-7B7C-4579-A066-11E4D1272FFD}"/>
              </a:ext>
            </a:extLst>
          </p:cNvPr>
          <p:cNvSpPr txBox="1"/>
          <p:nvPr/>
        </p:nvSpPr>
        <p:spPr>
          <a:xfrm>
            <a:off x="2687217" y="5612122"/>
            <a:ext cx="15862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average)</a:t>
            </a:r>
          </a:p>
        </p:txBody>
      </p:sp>
      <p:sp>
        <p:nvSpPr>
          <p:cNvPr id="23" name="TextBox 22">
            <a:extLst>
              <a:ext uri="{FF2B5EF4-FFF2-40B4-BE49-F238E27FC236}">
                <a16:creationId xmlns:a16="http://schemas.microsoft.com/office/drawing/2014/main" id="{D79C292C-615E-4333-971A-B6A473CF5FBE}"/>
              </a:ext>
            </a:extLst>
          </p:cNvPr>
          <p:cNvSpPr txBox="1"/>
          <p:nvPr/>
        </p:nvSpPr>
        <p:spPr>
          <a:xfrm>
            <a:off x="7654209" y="5615231"/>
            <a:ext cx="21014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launch – January 2020)</a:t>
            </a:r>
          </a:p>
        </p:txBody>
      </p:sp>
      <p:sp>
        <p:nvSpPr>
          <p:cNvPr id="29" name="Text Placeholder 3">
            <a:extLst>
              <a:ext uri="{FF2B5EF4-FFF2-40B4-BE49-F238E27FC236}">
                <a16:creationId xmlns:a16="http://schemas.microsoft.com/office/drawing/2014/main" id="{3F6518B0-C5F1-49DE-8415-A1ACE695872A}"/>
              </a:ext>
            </a:extLst>
          </p:cNvPr>
          <p:cNvSpPr txBox="1">
            <a:spLocks/>
          </p:cNvSpPr>
          <p:nvPr/>
        </p:nvSpPr>
        <p:spPr>
          <a:xfrm>
            <a:off x="483205" y="6140308"/>
            <a:ext cx="11708794" cy="413506"/>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VAB’s ‘</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hlinkClick r:id="rId4"/>
              </a:rPr>
              <a:t>Direct Effect: Driving Intent For Emerging DTC Brands</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VAB analysis of Nielsen Ad Intel data, TV spend (national cable TV, national broadcast TV, Spanish language broadcast TV, Spanish language cable TV, spot TV, syndication TV), Feb ‘18 – Jan ‘20 (calendar months).  VAB analysis of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Comscore</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multiplatform media trend data, total audience (Desktop P2+, Mobile 18+), Jan ‘16 – Jan ‘20 (calendar months). ‘Prior to TV Launch’ reflects the average monthly unique visitors based on when each brand’s website began being measured by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Comscore</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or starting from January 2016 if measurement began before that month. *Reflects the 36 brands that are measured in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Comscore</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and had reported monthly unique visitors in at least one month prior to their campaign launch.</a:t>
            </a:r>
          </a:p>
        </p:txBody>
      </p:sp>
      <p:sp>
        <p:nvSpPr>
          <p:cNvPr id="7" name="Rectangle 6">
            <a:extLst>
              <a:ext uri="{FF2B5EF4-FFF2-40B4-BE49-F238E27FC236}">
                <a16:creationId xmlns:a16="http://schemas.microsoft.com/office/drawing/2014/main" id="{C1CCBA08-092E-4273-B280-7340F8CEB6D1}"/>
              </a:ext>
            </a:extLst>
          </p:cNvPr>
          <p:cNvSpPr/>
          <p:nvPr/>
        </p:nvSpPr>
        <p:spPr>
          <a:xfrm>
            <a:off x="4657725" y="2550135"/>
            <a:ext cx="5762625" cy="3389260"/>
          </a:xfrm>
          <a:prstGeom prst="rect">
            <a:avLst/>
          </a:prstGeom>
          <a:no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F3BD6B8-E1A2-4609-9EB2-052BD3050C42}"/>
              </a:ext>
            </a:extLst>
          </p:cNvPr>
          <p:cNvSpPr/>
          <p:nvPr/>
        </p:nvSpPr>
        <p:spPr>
          <a:xfrm>
            <a:off x="9390854" y="2764239"/>
            <a:ext cx="816772" cy="790028"/>
          </a:xfrm>
          <a:prstGeom prst="rect">
            <a:avLst/>
          </a:prstGeom>
          <a:solidFill>
            <a:srgbClr val="FFE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(+1.6MM monthly uniques)</a:t>
            </a:r>
          </a:p>
        </p:txBody>
      </p:sp>
      <p:sp>
        <p:nvSpPr>
          <p:cNvPr id="32" name="Rectangle 31">
            <a:extLst>
              <a:ext uri="{FF2B5EF4-FFF2-40B4-BE49-F238E27FC236}">
                <a16:creationId xmlns:a16="http://schemas.microsoft.com/office/drawing/2014/main" id="{D4468E3E-76FD-48EE-BB02-A3F1295385B4}"/>
              </a:ext>
            </a:extLst>
          </p:cNvPr>
          <p:cNvSpPr/>
          <p:nvPr/>
        </p:nvSpPr>
        <p:spPr>
          <a:xfrm>
            <a:off x="6681781" y="3150441"/>
            <a:ext cx="816772" cy="790028"/>
          </a:xfrm>
          <a:prstGeom prst="rect">
            <a:avLst/>
          </a:prstGeom>
          <a:solidFill>
            <a:srgbClr val="FFE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(+1.0MM monthly uniques)</a:t>
            </a:r>
          </a:p>
        </p:txBody>
      </p:sp>
      <p:sp>
        <p:nvSpPr>
          <p:cNvPr id="33" name="TextBox 32">
            <a:extLst>
              <a:ext uri="{FF2B5EF4-FFF2-40B4-BE49-F238E27FC236}">
                <a16:creationId xmlns:a16="http://schemas.microsoft.com/office/drawing/2014/main" id="{067DAEB0-8FF6-423D-AC53-4CA576661E76}"/>
              </a:ext>
            </a:extLst>
          </p:cNvPr>
          <p:cNvSpPr txBox="1"/>
          <p:nvPr/>
        </p:nvSpPr>
        <p:spPr>
          <a:xfrm>
            <a:off x="9184373" y="3569563"/>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monthly average prior to TV launch</a:t>
            </a:r>
          </a:p>
        </p:txBody>
      </p:sp>
      <p:sp>
        <p:nvSpPr>
          <p:cNvPr id="34" name="TextBox 33">
            <a:extLst>
              <a:ext uri="{FF2B5EF4-FFF2-40B4-BE49-F238E27FC236}">
                <a16:creationId xmlns:a16="http://schemas.microsoft.com/office/drawing/2014/main" id="{9FB72823-C898-4DF4-9B6E-ED09EF69989A}"/>
              </a:ext>
            </a:extLst>
          </p:cNvPr>
          <p:cNvSpPr txBox="1"/>
          <p:nvPr/>
        </p:nvSpPr>
        <p:spPr>
          <a:xfrm>
            <a:off x="6465775" y="3977240"/>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monthly average prior to TV launch</a:t>
            </a:r>
          </a:p>
        </p:txBody>
      </p:sp>
      <p:sp>
        <p:nvSpPr>
          <p:cNvPr id="19" name="Rectangle 18">
            <a:extLst>
              <a:ext uri="{FF2B5EF4-FFF2-40B4-BE49-F238E27FC236}">
                <a16:creationId xmlns:a16="http://schemas.microsoft.com/office/drawing/2014/main" id="{AAAF068A-3DA3-4357-B580-7C5F494FC3D1}"/>
              </a:ext>
            </a:extLst>
          </p:cNvPr>
          <p:cNvSpPr/>
          <p:nvPr/>
        </p:nvSpPr>
        <p:spPr>
          <a:xfrm>
            <a:off x="326418" y="228176"/>
            <a:ext cx="11766055"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Data-driven DTC brands advertising on TV see an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immediate surge</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of monthly unique visitors upon their campaign launch and this audience only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continues to grow </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through the duration of these brands’ TV flight </a:t>
            </a:r>
          </a:p>
        </p:txBody>
      </p:sp>
    </p:spTree>
    <p:extLst>
      <p:ext uri="{BB962C8B-B14F-4D97-AF65-F5344CB8AC3E}">
        <p14:creationId xmlns:p14="http://schemas.microsoft.com/office/powerpoint/2010/main" val="72579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11D759-792F-4A46-AB59-99AA2F089763}"/>
              </a:ext>
            </a:extLst>
          </p:cNvPr>
          <p:cNvSpPr/>
          <p:nvPr/>
        </p:nvSpPr>
        <p:spPr>
          <a:xfrm>
            <a:off x="731625" y="2695111"/>
            <a:ext cx="10728751" cy="3564735"/>
          </a:xfrm>
          <a:prstGeom prst="rect">
            <a:avLst/>
          </a:prstGeom>
          <a:solidFill>
            <a:srgbClr val="ED3C8D"/>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6" name="Rectangle 15">
            <a:extLst>
              <a:ext uri="{FF2B5EF4-FFF2-40B4-BE49-F238E27FC236}">
                <a16:creationId xmlns:a16="http://schemas.microsoft.com/office/drawing/2014/main" id="{BD254FCF-AE09-4787-B4A3-DD0C0A4226C5}"/>
              </a:ext>
            </a:extLst>
          </p:cNvPr>
          <p:cNvSpPr/>
          <p:nvPr/>
        </p:nvSpPr>
        <p:spPr>
          <a:xfrm>
            <a:off x="810534" y="2833243"/>
            <a:ext cx="2760134" cy="300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623C3F21-ADD7-4FB4-8D3A-D99C9551029D}"/>
              </a:ext>
            </a:extLst>
          </p:cNvPr>
          <p:cNvSpPr txBox="1"/>
          <p:nvPr/>
        </p:nvSpPr>
        <p:spPr>
          <a:xfrm>
            <a:off x="804896" y="2852621"/>
            <a:ext cx="2765772" cy="253916"/>
          </a:xfrm>
          <a:prstGeom prst="rect">
            <a:avLst/>
          </a:prstGeom>
          <a:noFill/>
        </p:spPr>
        <p:txBody>
          <a:bodyPr wrap="square" rtlCol="0">
            <a:spAutoFit/>
          </a:bodyPr>
          <a:lstStyle/>
          <a:p>
            <a:pPr>
              <a:defRPr/>
            </a:pPr>
            <a:r>
              <a:rPr lang="en-US" sz="1050" b="1" dirty="0">
                <a:solidFill>
                  <a:srgbClr val="1F1A62"/>
                </a:solidFill>
                <a:latin typeface="Helvetica" panose="020B0403020202020204" pitchFamily="34" charset="0"/>
              </a:rPr>
              <a:t>APPLYING TO TODAY’S ENVIRONMENT</a:t>
            </a:r>
          </a:p>
        </p:txBody>
      </p:sp>
      <p:pic>
        <p:nvPicPr>
          <p:cNvPr id="10" name="Picture 9">
            <a:extLst>
              <a:ext uri="{FF2B5EF4-FFF2-40B4-BE49-F238E27FC236}">
                <a16:creationId xmlns:a16="http://schemas.microsoft.com/office/drawing/2014/main" id="{AA76DEF3-1D1C-42D7-9206-1AD344FB13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AE05F754-5B2A-45B3-9BB8-47D64FE3FD4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62469DCA-CA76-498F-B1CD-A39D5E025699}"/>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1" name="Rectangle 20">
            <a:extLst>
              <a:ext uri="{FF2B5EF4-FFF2-40B4-BE49-F238E27FC236}">
                <a16:creationId xmlns:a16="http://schemas.microsoft.com/office/drawing/2014/main" id="{BCB988A9-2651-418B-BF7B-70A40A7A5DFE}"/>
              </a:ext>
            </a:extLst>
          </p:cNvPr>
          <p:cNvSpPr/>
          <p:nvPr/>
        </p:nvSpPr>
        <p:spPr>
          <a:xfrm>
            <a:off x="399015" y="252081"/>
            <a:ext cx="660971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Purchase: Principle No. 10</a:t>
            </a:r>
          </a:p>
        </p:txBody>
      </p:sp>
      <p:sp>
        <p:nvSpPr>
          <p:cNvPr id="20" name="TextBox 19">
            <a:extLst>
              <a:ext uri="{FF2B5EF4-FFF2-40B4-BE49-F238E27FC236}">
                <a16:creationId xmlns:a16="http://schemas.microsoft.com/office/drawing/2014/main" id="{4F6C5293-EF48-4BE0-B593-1E6116869A3D}"/>
              </a:ext>
            </a:extLst>
          </p:cNvPr>
          <p:cNvSpPr txBox="1"/>
          <p:nvPr/>
        </p:nvSpPr>
        <p:spPr>
          <a:xfrm>
            <a:off x="829644" y="3316649"/>
            <a:ext cx="10532713" cy="2862322"/>
          </a:xfrm>
          <a:prstGeom prst="rect">
            <a:avLst/>
          </a:prstGeom>
          <a:noFill/>
        </p:spPr>
        <p:txBody>
          <a:bodyPr wrap="square" rtlCol="0" anchor="t">
            <a:spAutoFit/>
          </a:bodyPr>
          <a:lstStyle/>
          <a:p>
            <a:pPr lvl="0"/>
            <a:r>
              <a:rPr lang="en-US" b="1" dirty="0">
                <a:solidFill>
                  <a:schemeClr val="bg1"/>
                </a:solidFill>
                <a:latin typeface="Helvetica"/>
                <a:cs typeface="Helvetica"/>
              </a:rPr>
              <a:t>As many brands struggle under economic distress, they are seeking ways to include tactics that will drive short-term demand, but also impact the long-term. </a:t>
            </a:r>
          </a:p>
          <a:p>
            <a:pPr lvl="0"/>
            <a:endParaRPr lang="en-US" b="1" dirty="0">
              <a:solidFill>
                <a:schemeClr val="bg1"/>
              </a:solidFill>
              <a:latin typeface="Helvetica"/>
              <a:cs typeface="Helvetica"/>
            </a:endParaRPr>
          </a:p>
          <a:p>
            <a:pPr lvl="0"/>
            <a:r>
              <a:rPr lang="en-US" b="1" dirty="0">
                <a:solidFill>
                  <a:schemeClr val="bg1"/>
                </a:solidFill>
                <a:latin typeface="Helvetica"/>
                <a:cs typeface="Helvetica"/>
              </a:rPr>
              <a:t>One way brands have done this has been by altering their message to balance an empathetic tone, with more practical, tangible immediate help. Other brands are evaluating their channel mix to select platforms that can do ‘double duty’ – drive equity, but also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lumMod val="95000"/>
                </a:prstClr>
              </a:solidFill>
              <a:effectLst/>
              <a:uLnTx/>
              <a:uFillTx/>
              <a:latin typeface="Helvetica"/>
              <a:ea typeface="+mn-ea"/>
              <a:cs typeface="Helvetica"/>
            </a:endParaRPr>
          </a:p>
          <a:p>
            <a:pPr lvl="0"/>
            <a:r>
              <a:rPr lang="en-US" b="1" dirty="0">
                <a:solidFill>
                  <a:srgbClr val="1F1A62"/>
                </a:solidFill>
                <a:latin typeface="Helvetica"/>
                <a:cs typeface="Helvetica"/>
              </a:rPr>
              <a:t>In order to maximize spend, marketers should select media vehicles and platforms that offer the scale and immediacy to drive short term demand, but also the equity-building, storytelling abilities to create a longer-term impact.</a:t>
            </a:r>
          </a:p>
        </p:txBody>
      </p:sp>
      <p:sp>
        <p:nvSpPr>
          <p:cNvPr id="27" name="Rectangle 26">
            <a:extLst>
              <a:ext uri="{FF2B5EF4-FFF2-40B4-BE49-F238E27FC236}">
                <a16:creationId xmlns:a16="http://schemas.microsoft.com/office/drawing/2014/main" id="{FD82328F-DB77-40C2-8A4B-489B3353A19B}"/>
              </a:ext>
            </a:extLst>
          </p:cNvPr>
          <p:cNvSpPr/>
          <p:nvPr/>
        </p:nvSpPr>
        <p:spPr>
          <a:xfrm>
            <a:off x="755899" y="1360305"/>
            <a:ext cx="10680203" cy="949296"/>
          </a:xfrm>
          <a:prstGeom prst="rect">
            <a:avLst/>
          </a:prstGeom>
          <a:solidFill>
            <a:srgbClr val="ED3C8D"/>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C9465C8-8AF4-4BCF-BAD9-93A4EE55AB9F}"/>
              </a:ext>
            </a:extLst>
          </p:cNvPr>
          <p:cNvSpPr/>
          <p:nvPr/>
        </p:nvSpPr>
        <p:spPr>
          <a:xfrm>
            <a:off x="798096" y="1433050"/>
            <a:ext cx="1389723" cy="261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E3FC9848-CA07-4C6F-A79A-A027164232F3}"/>
              </a:ext>
            </a:extLst>
          </p:cNvPr>
          <p:cNvSpPr txBox="1"/>
          <p:nvPr/>
        </p:nvSpPr>
        <p:spPr>
          <a:xfrm>
            <a:off x="755899" y="1443818"/>
            <a:ext cx="143192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10</a:t>
            </a:r>
          </a:p>
        </p:txBody>
      </p:sp>
      <p:sp>
        <p:nvSpPr>
          <p:cNvPr id="31" name="TextBox 30">
            <a:extLst>
              <a:ext uri="{FF2B5EF4-FFF2-40B4-BE49-F238E27FC236}">
                <a16:creationId xmlns:a16="http://schemas.microsoft.com/office/drawing/2014/main" id="{BC53677A-7985-4AE9-9270-258917FAC81E}"/>
              </a:ext>
            </a:extLst>
          </p:cNvPr>
          <p:cNvSpPr txBox="1"/>
          <p:nvPr/>
        </p:nvSpPr>
        <p:spPr>
          <a:xfrm>
            <a:off x="755899" y="1722598"/>
            <a:ext cx="10597288" cy="584775"/>
          </a:xfrm>
          <a:prstGeom prst="rect">
            <a:avLst/>
          </a:prstGeom>
          <a:noFill/>
        </p:spPr>
        <p:txBody>
          <a:bodyPr wrap="square" rtlCol="0">
            <a:spAutoFit/>
          </a:bodyPr>
          <a:lstStyle/>
          <a:p>
            <a:pPr lvl="0"/>
            <a:r>
              <a:rPr lang="en-US" sz="1600" b="1" dirty="0">
                <a:solidFill>
                  <a:schemeClr val="bg1"/>
                </a:solidFill>
                <a:latin typeface="Helvetica" panose="020B0403020202020204" pitchFamily="34" charset="0"/>
              </a:rPr>
              <a:t>The Balance of Brand Building and Short-Term Tactics Drives Both Immediate Demand and Long-Term Equity </a:t>
            </a:r>
          </a:p>
        </p:txBody>
      </p:sp>
    </p:spTree>
    <p:extLst>
      <p:ext uri="{BB962C8B-B14F-4D97-AF65-F5344CB8AC3E}">
        <p14:creationId xmlns:p14="http://schemas.microsoft.com/office/powerpoint/2010/main" val="910368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865591"/>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9"/>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3" name="Rectangle 22">
            <a:extLst>
              <a:ext uri="{FF2B5EF4-FFF2-40B4-BE49-F238E27FC236}">
                <a16:creationId xmlns:a16="http://schemas.microsoft.com/office/drawing/2014/main" id="{9F47CBEA-7B1C-4D35-8242-9883CAE45832}"/>
              </a:ext>
            </a:extLst>
          </p:cNvPr>
          <p:cNvSpPr/>
          <p:nvPr/>
        </p:nvSpPr>
        <p:spPr>
          <a:xfrm>
            <a:off x="152188" y="322337"/>
            <a:ext cx="11024563" cy="1292662"/>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a:ea typeface="+mn-ea"/>
                <a:cs typeface="Helvetica"/>
              </a:rPr>
              <a:t>Marketers are utilizing TV to </a:t>
            </a:r>
            <a:r>
              <a:rPr kumimoji="0" lang="en-US" sz="2600" b="1" i="0" u="none" strike="noStrike" kern="1200" cap="none" spc="0" normalizeH="0" baseline="0" noProof="0" dirty="0">
                <a:ln>
                  <a:noFill/>
                </a:ln>
                <a:solidFill>
                  <a:srgbClr val="ED3C8D"/>
                </a:solidFill>
                <a:effectLst/>
                <a:uLnTx/>
                <a:uFillTx/>
                <a:latin typeface="Helvetica"/>
                <a:ea typeface="+mn-ea"/>
                <a:cs typeface="Helvetica"/>
              </a:rPr>
              <a:t>emotionally connect</a:t>
            </a:r>
            <a:r>
              <a:rPr kumimoji="0" lang="en-US" sz="2600" b="1" i="0" u="none" strike="noStrike" kern="1200" cap="none" spc="0" normalizeH="0" baseline="0" noProof="0" dirty="0">
                <a:ln>
                  <a:noFill/>
                </a:ln>
                <a:solidFill>
                  <a:srgbClr val="1F1A62"/>
                </a:solidFill>
                <a:effectLst/>
                <a:uLnTx/>
                <a:uFillTx/>
                <a:latin typeface="Helvetica"/>
                <a:ea typeface="+mn-ea"/>
                <a:cs typeface="Helvetica"/>
              </a:rPr>
              <a:t> with consumers by emphasizing purpose over product to build long-term brand equity while </a:t>
            </a:r>
            <a:r>
              <a:rPr lang="en-US" sz="2600" b="1" dirty="0">
                <a:solidFill>
                  <a:srgbClr val="1F1A62"/>
                </a:solidFill>
                <a:latin typeface="Helvetica"/>
                <a:cs typeface="Helvetica"/>
              </a:rPr>
              <a:t>also </a:t>
            </a:r>
            <a:r>
              <a:rPr kumimoji="0" lang="en-US" sz="2600" b="1" i="0" u="none" strike="noStrike" kern="1200" cap="none" spc="0" normalizeH="0" baseline="0" noProof="0" dirty="0">
                <a:ln>
                  <a:noFill/>
                </a:ln>
                <a:solidFill>
                  <a:srgbClr val="1F1A62"/>
                </a:solidFill>
                <a:effectLst/>
                <a:uLnTx/>
                <a:uFillTx/>
                <a:latin typeface="Helvetica"/>
                <a:ea typeface="+mn-ea"/>
                <a:cs typeface="Helvetica"/>
              </a:rPr>
              <a:t>driving short-term, </a:t>
            </a:r>
            <a:r>
              <a:rPr kumimoji="0" lang="en-US" sz="2600" b="1" i="0" u="none" strike="noStrike" kern="1200" cap="none" spc="0" normalizeH="0" baseline="0" noProof="0" dirty="0">
                <a:ln>
                  <a:noFill/>
                </a:ln>
                <a:solidFill>
                  <a:srgbClr val="ED3C8D"/>
                </a:solidFill>
                <a:effectLst/>
                <a:uLnTx/>
                <a:uFillTx/>
                <a:latin typeface="Helvetica"/>
                <a:ea typeface="+mn-ea"/>
                <a:cs typeface="Helvetica"/>
              </a:rPr>
              <a:t>rational benefits</a:t>
            </a:r>
          </a:p>
        </p:txBody>
      </p:sp>
      <p:pic>
        <p:nvPicPr>
          <p:cNvPr id="38" name="Picture 37">
            <a:extLst>
              <a:ext uri="{FF2B5EF4-FFF2-40B4-BE49-F238E27FC236}">
                <a16:creationId xmlns:a16="http://schemas.microsoft.com/office/drawing/2014/main" id="{272D69F4-B83E-477C-8A5A-D1AF72CC9F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233" y="3107917"/>
            <a:ext cx="2808363" cy="1194803"/>
          </a:xfrm>
          <a:prstGeom prst="rect">
            <a:avLst/>
          </a:prstGeom>
          <a:ln>
            <a:solidFill>
              <a:srgbClr val="1B1464"/>
            </a:solidFill>
          </a:ln>
        </p:spPr>
      </p:pic>
      <p:pic>
        <p:nvPicPr>
          <p:cNvPr id="39" name="Picture 8" descr="Image result for verizon logo">
            <a:extLst>
              <a:ext uri="{FF2B5EF4-FFF2-40B4-BE49-F238E27FC236}">
                <a16:creationId xmlns:a16="http://schemas.microsoft.com/office/drawing/2014/main" id="{6AF14857-F1B0-4B46-A86F-BD307F9FA37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9765" y="2632806"/>
            <a:ext cx="1215298" cy="383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1995880-83DE-448B-B378-A04118B1C9E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233" y="4647582"/>
            <a:ext cx="2808363" cy="1191774"/>
          </a:xfrm>
          <a:prstGeom prst="rect">
            <a:avLst/>
          </a:prstGeom>
          <a:ln>
            <a:solidFill>
              <a:srgbClr val="1B1464"/>
            </a:solidFill>
          </a:ln>
        </p:spPr>
      </p:pic>
      <p:cxnSp>
        <p:nvCxnSpPr>
          <p:cNvPr id="10" name="Straight Connector 9">
            <a:extLst>
              <a:ext uri="{FF2B5EF4-FFF2-40B4-BE49-F238E27FC236}">
                <a16:creationId xmlns:a16="http://schemas.microsoft.com/office/drawing/2014/main" id="{25685023-BD92-4D33-B671-F03B3CB1B760}"/>
              </a:ext>
            </a:extLst>
          </p:cNvPr>
          <p:cNvCxnSpPr/>
          <p:nvPr/>
        </p:nvCxnSpPr>
        <p:spPr>
          <a:xfrm>
            <a:off x="3143559" y="2264987"/>
            <a:ext cx="0" cy="3898927"/>
          </a:xfrm>
          <a:prstGeom prst="line">
            <a:avLst/>
          </a:prstGeom>
          <a:ln w="19050">
            <a:solidFill>
              <a:srgbClr val="1F1A62"/>
            </a:solidFill>
          </a:ln>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C1F7451-679D-4961-A54E-78E9A2743BD3}"/>
              </a:ext>
            </a:extLst>
          </p:cNvPr>
          <p:cNvCxnSpPr/>
          <p:nvPr/>
        </p:nvCxnSpPr>
        <p:spPr>
          <a:xfrm>
            <a:off x="6248148" y="2264987"/>
            <a:ext cx="0" cy="3898927"/>
          </a:xfrm>
          <a:prstGeom prst="line">
            <a:avLst/>
          </a:prstGeom>
          <a:ln w="19050">
            <a:solidFill>
              <a:srgbClr val="1F1A6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D8C4E5-43E3-4915-88F7-D8F3547D5256}"/>
              </a:ext>
            </a:extLst>
          </p:cNvPr>
          <p:cNvCxnSpPr/>
          <p:nvPr/>
        </p:nvCxnSpPr>
        <p:spPr>
          <a:xfrm>
            <a:off x="9318819" y="2264987"/>
            <a:ext cx="0" cy="3898927"/>
          </a:xfrm>
          <a:prstGeom prst="line">
            <a:avLst/>
          </a:prstGeom>
          <a:ln w="19050">
            <a:solidFill>
              <a:srgbClr val="1F1A62"/>
            </a:solidFill>
          </a:ln>
          <a:effectLst/>
        </p:spPr>
        <p:style>
          <a:lnRef idx="1">
            <a:schemeClr val="accent1"/>
          </a:lnRef>
          <a:fillRef idx="0">
            <a:schemeClr val="accent1"/>
          </a:fillRef>
          <a:effectRef idx="0">
            <a:schemeClr val="accent1"/>
          </a:effectRef>
          <a:fontRef idx="minor">
            <a:schemeClr val="tx1"/>
          </a:fontRef>
        </p:style>
      </p:cxnSp>
      <p:pic>
        <p:nvPicPr>
          <p:cNvPr id="47" name="Picture 12" descr="Image result for cadillac logo">
            <a:extLst>
              <a:ext uri="{FF2B5EF4-FFF2-40B4-BE49-F238E27FC236}">
                <a16:creationId xmlns:a16="http://schemas.microsoft.com/office/drawing/2014/main" id="{A0F26845-D5A6-4E4B-82C7-793E18150B2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88422" y="2616632"/>
            <a:ext cx="614862" cy="41611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4CFB16B4-5575-4B5F-9609-153C404B81B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375522" y="4656800"/>
            <a:ext cx="2640663" cy="1194803"/>
          </a:xfrm>
          <a:prstGeom prst="rect">
            <a:avLst/>
          </a:prstGeom>
          <a:ln>
            <a:solidFill>
              <a:srgbClr val="1B1464"/>
            </a:solidFill>
          </a:ln>
        </p:spPr>
      </p:pic>
      <p:pic>
        <p:nvPicPr>
          <p:cNvPr id="12" name="Picture 11">
            <a:extLst>
              <a:ext uri="{FF2B5EF4-FFF2-40B4-BE49-F238E27FC236}">
                <a16:creationId xmlns:a16="http://schemas.microsoft.com/office/drawing/2014/main" id="{F949EB0F-A223-47B7-8367-E78B8C28D44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75522" y="3089368"/>
            <a:ext cx="2640663" cy="1187086"/>
          </a:xfrm>
          <a:prstGeom prst="rect">
            <a:avLst/>
          </a:prstGeom>
          <a:ln>
            <a:solidFill>
              <a:srgbClr val="1B1464"/>
            </a:solidFill>
          </a:ln>
        </p:spPr>
      </p:pic>
      <p:pic>
        <p:nvPicPr>
          <p:cNvPr id="13" name="Picture 12">
            <a:extLst>
              <a:ext uri="{FF2B5EF4-FFF2-40B4-BE49-F238E27FC236}">
                <a16:creationId xmlns:a16="http://schemas.microsoft.com/office/drawing/2014/main" id="{EA26DA9A-814F-4E28-8404-6BC6100DDA5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480111" y="3107917"/>
            <a:ext cx="2606745" cy="1194803"/>
          </a:xfrm>
          <a:prstGeom prst="rect">
            <a:avLst/>
          </a:prstGeom>
          <a:ln>
            <a:solidFill>
              <a:srgbClr val="1B1464"/>
            </a:solidFill>
          </a:ln>
        </p:spPr>
      </p:pic>
      <p:pic>
        <p:nvPicPr>
          <p:cNvPr id="1026" name="Picture 2" descr="Grubhub">
            <a:extLst>
              <a:ext uri="{FF2B5EF4-FFF2-40B4-BE49-F238E27FC236}">
                <a16:creationId xmlns:a16="http://schemas.microsoft.com/office/drawing/2014/main" id="{B8DB725D-B3FF-4E7F-A21E-813A5361135C}"/>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04803" y="2671510"/>
            <a:ext cx="957360" cy="3063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C72FCF0-4D5C-4C26-A3F8-7C889C8F28D6}"/>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480111" y="4647582"/>
            <a:ext cx="2606744" cy="1194804"/>
          </a:xfrm>
          <a:prstGeom prst="rect">
            <a:avLst/>
          </a:prstGeom>
          <a:ln>
            <a:solidFill>
              <a:srgbClr val="1B1464"/>
            </a:solidFill>
          </a:ln>
        </p:spPr>
      </p:pic>
      <p:pic>
        <p:nvPicPr>
          <p:cNvPr id="28" name="Picture 27">
            <a:extLst>
              <a:ext uri="{FF2B5EF4-FFF2-40B4-BE49-F238E27FC236}">
                <a16:creationId xmlns:a16="http://schemas.microsoft.com/office/drawing/2014/main" id="{80CD912C-9546-4492-8A56-67E4C46F825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550783" y="3107917"/>
            <a:ext cx="2537984" cy="1194803"/>
          </a:xfrm>
          <a:prstGeom prst="rect">
            <a:avLst/>
          </a:prstGeom>
          <a:ln>
            <a:solidFill>
              <a:srgbClr val="1B1464"/>
            </a:solidFill>
          </a:ln>
        </p:spPr>
      </p:pic>
      <p:pic>
        <p:nvPicPr>
          <p:cNvPr id="29" name="Picture 28">
            <a:extLst>
              <a:ext uri="{FF2B5EF4-FFF2-40B4-BE49-F238E27FC236}">
                <a16:creationId xmlns:a16="http://schemas.microsoft.com/office/drawing/2014/main" id="{C8809809-6DF1-49FF-B9B2-96E393DC5DC9}"/>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578625" y="4647582"/>
            <a:ext cx="2482301" cy="1204936"/>
          </a:xfrm>
          <a:prstGeom prst="rect">
            <a:avLst/>
          </a:prstGeom>
          <a:ln>
            <a:solidFill>
              <a:srgbClr val="1B1464"/>
            </a:solidFill>
          </a:ln>
        </p:spPr>
      </p:pic>
      <p:pic>
        <p:nvPicPr>
          <p:cNvPr id="30" name="Picture 4">
            <a:extLst>
              <a:ext uri="{FF2B5EF4-FFF2-40B4-BE49-F238E27FC236}">
                <a16:creationId xmlns:a16="http://schemas.microsoft.com/office/drawing/2014/main" id="{86CD8060-51F8-4057-8CDA-46786399A86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996019" y="2656719"/>
            <a:ext cx="1647513" cy="335939"/>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498852F6-972C-4738-8EF4-4B95D3300022}"/>
              </a:ext>
            </a:extLst>
          </p:cNvPr>
          <p:cNvSpPr/>
          <p:nvPr/>
        </p:nvSpPr>
        <p:spPr>
          <a:xfrm>
            <a:off x="199980" y="6193849"/>
            <a:ext cx="11269830" cy="246221"/>
          </a:xfrm>
          <a:prstGeom prst="rect">
            <a:avLst/>
          </a:prstGeom>
        </p:spPr>
        <p:txBody>
          <a:bodyPr wrap="square">
            <a:spAutoFit/>
          </a:bodyPr>
          <a:lstStyle/>
          <a:p>
            <a:pPr lvl="0">
              <a:defRPr/>
            </a:pPr>
            <a:r>
              <a:rPr kumimoji="0" lang="en-US" sz="1000" b="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*Reflects new creative launched between 3/16 – </a:t>
            </a:r>
            <a:r>
              <a:rPr lang="en-US" sz="1000" dirty="0">
                <a:solidFill>
                  <a:srgbClr val="1B1464"/>
                </a:solidFill>
                <a:latin typeface="Helvetica" panose="020B0403020202020204" pitchFamily="34" charset="0"/>
              </a:rPr>
              <a:t>6/16</a:t>
            </a:r>
            <a:endParaRPr kumimoji="0" lang="en-US" sz="1000" b="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64428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1696163"/>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7BF988E-6C65-4942-8379-2C3E0A39A60D}"/>
              </a:ext>
            </a:extLst>
          </p:cNvPr>
          <p:cNvSpPr txBox="1"/>
          <p:nvPr/>
        </p:nvSpPr>
        <p:spPr>
          <a:xfrm>
            <a:off x="413302" y="2078463"/>
            <a:ext cx="11520551" cy="3477875"/>
          </a:xfrm>
          <a:prstGeom prst="rect">
            <a:avLst/>
          </a:prstGeom>
          <a:noFill/>
        </p:spPr>
        <p:txBody>
          <a:bodyPr wrap="square" rtlCol="0" anchor="t">
            <a:spAutoFit/>
          </a:bodyPr>
          <a:lstStyle/>
          <a:p>
            <a:pPr marL="342900" indent="-342900">
              <a:buAutoNum type="arabicPeriod"/>
              <a:defRPr/>
            </a:pPr>
            <a:r>
              <a:rPr lang="en-US" sz="2400" dirty="0">
                <a:solidFill>
                  <a:srgbClr val="002060"/>
                </a:solidFill>
                <a:latin typeface="Helvetica"/>
                <a:cs typeface="Helvetica"/>
              </a:rPr>
              <a:t>A refresher on the marketing principles proven to grow brands, inspire consumer action, and drive business growth</a:t>
            </a:r>
          </a:p>
          <a:p>
            <a:pPr marL="342900" indent="-342900">
              <a:buAutoNum type="arabicPeriod"/>
              <a:defRPr/>
            </a:pPr>
            <a:endParaRPr lang="en-US" sz="3200" dirty="0">
              <a:solidFill>
                <a:srgbClr val="002060"/>
              </a:solidFill>
              <a:latin typeface="Helvetica"/>
              <a:cs typeface="Helvetica"/>
            </a:endParaRPr>
          </a:p>
          <a:p>
            <a:pPr marL="342900" indent="-342900">
              <a:buAutoNum type="arabicPeriod"/>
              <a:defRPr/>
            </a:pPr>
            <a:r>
              <a:rPr lang="en-US" sz="2400" dirty="0">
                <a:solidFill>
                  <a:srgbClr val="002060"/>
                </a:solidFill>
                <a:latin typeface="Helvetica"/>
                <a:cs typeface="Helvetica"/>
              </a:rPr>
              <a:t>How those principles have </a:t>
            </a:r>
            <a:r>
              <a:rPr lang="en-US" sz="2400" i="1" dirty="0">
                <a:solidFill>
                  <a:srgbClr val="002060"/>
                </a:solidFill>
                <a:latin typeface="Helvetica"/>
                <a:cs typeface="Helvetica"/>
              </a:rPr>
              <a:t>heightened relevance </a:t>
            </a:r>
            <a:r>
              <a:rPr lang="en-US" sz="2400" dirty="0">
                <a:solidFill>
                  <a:srgbClr val="002060"/>
                </a:solidFill>
                <a:latin typeface="Helvetica"/>
                <a:cs typeface="Helvetica"/>
              </a:rPr>
              <a:t>in today’s uncertain climate</a:t>
            </a:r>
          </a:p>
          <a:p>
            <a:pPr marL="342900" indent="-342900">
              <a:buAutoNum type="arabicPeriod"/>
              <a:defRPr/>
            </a:pPr>
            <a:endParaRPr lang="en-US" sz="3200" dirty="0">
              <a:solidFill>
                <a:srgbClr val="002060"/>
              </a:solidFill>
              <a:latin typeface="Helvetica"/>
              <a:cs typeface="Helvetica"/>
            </a:endParaRPr>
          </a:p>
          <a:p>
            <a:pPr marL="342900" indent="-342900">
              <a:buAutoNum type="arabicPeriod"/>
              <a:defRPr/>
            </a:pPr>
            <a:r>
              <a:rPr lang="en-US" sz="2400" dirty="0">
                <a:solidFill>
                  <a:srgbClr val="002060"/>
                </a:solidFill>
                <a:latin typeface="Helvetica"/>
                <a:cs typeface="Helvetica"/>
              </a:rPr>
              <a:t>As in the original </a:t>
            </a:r>
            <a:r>
              <a:rPr lang="en-US" sz="2400" i="1" dirty="0">
                <a:solidFill>
                  <a:srgbClr val="002060"/>
                </a:solidFill>
                <a:latin typeface="Helvetica"/>
                <a:cs typeface="Helvetica"/>
              </a:rPr>
              <a:t>A Matter of Principle</a:t>
            </a:r>
            <a:r>
              <a:rPr lang="en-US" sz="2400" dirty="0">
                <a:solidFill>
                  <a:srgbClr val="002060"/>
                </a:solidFill>
                <a:latin typeface="Helvetica"/>
                <a:cs typeface="Helvetica"/>
              </a:rPr>
              <a:t>, we will show how these principles can drive impact at each stage of the consumer funnel: </a:t>
            </a:r>
            <a:r>
              <a:rPr lang="en-US" sz="2400" b="1" dirty="0">
                <a:solidFill>
                  <a:srgbClr val="4EBEA4"/>
                </a:solidFill>
                <a:latin typeface="Helvetica"/>
                <a:cs typeface="Helvetica"/>
              </a:rPr>
              <a:t>Awareness</a:t>
            </a:r>
            <a:r>
              <a:rPr lang="en-US" sz="2400" dirty="0">
                <a:solidFill>
                  <a:srgbClr val="002060"/>
                </a:solidFill>
                <a:latin typeface="Helvetica"/>
                <a:cs typeface="Helvetica"/>
              </a:rPr>
              <a:t>, </a:t>
            </a:r>
            <a:r>
              <a:rPr lang="en-US" sz="2400" b="1" dirty="0">
                <a:solidFill>
                  <a:srgbClr val="00C0F3"/>
                </a:solidFill>
                <a:latin typeface="Helvetica"/>
                <a:cs typeface="Helvetica"/>
              </a:rPr>
              <a:t>Consideration</a:t>
            </a:r>
            <a:r>
              <a:rPr lang="en-US" sz="2400" dirty="0">
                <a:solidFill>
                  <a:srgbClr val="002060"/>
                </a:solidFill>
                <a:latin typeface="Helvetica"/>
                <a:cs typeface="Helvetica"/>
              </a:rPr>
              <a:t>, and </a:t>
            </a:r>
            <a:r>
              <a:rPr lang="en-US" sz="2400" b="1" dirty="0">
                <a:solidFill>
                  <a:srgbClr val="ED3C8D"/>
                </a:solidFill>
                <a:latin typeface="Helvetica"/>
                <a:cs typeface="Helvetica"/>
              </a:rPr>
              <a:t>Purchase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413302" y="357425"/>
            <a:ext cx="920218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What you’ll learn</a:t>
            </a:r>
          </a:p>
        </p:txBody>
      </p:sp>
      <p:pic>
        <p:nvPicPr>
          <p:cNvPr id="11" name="Picture 10">
            <a:extLst>
              <a:ext uri="{FF2B5EF4-FFF2-40B4-BE49-F238E27FC236}">
                <a16:creationId xmlns:a16="http://schemas.microsoft.com/office/drawing/2014/main" id="{7698D2BC-DEBF-4F97-82A5-78E59FCED36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6DE9ECF2-3132-4261-A7A7-BD78E8D5B89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B0DB6511-13F5-4BF4-9735-E6DA6B205161}"/>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199541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98D2BC-DEBF-4F97-82A5-78E59FCED36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Rectangle 15">
            <a:extLst>
              <a:ext uri="{FF2B5EF4-FFF2-40B4-BE49-F238E27FC236}">
                <a16:creationId xmlns:a16="http://schemas.microsoft.com/office/drawing/2014/main" id="{B0DB6511-13F5-4BF4-9735-E6DA6B205161}"/>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Rectangle 18">
            <a:extLst>
              <a:ext uri="{FF2B5EF4-FFF2-40B4-BE49-F238E27FC236}">
                <a16:creationId xmlns:a16="http://schemas.microsoft.com/office/drawing/2014/main" id="{C905184C-03BE-499E-99E6-4C4D633FD1C4}"/>
              </a:ext>
            </a:extLst>
          </p:cNvPr>
          <p:cNvSpPr/>
          <p:nvPr/>
        </p:nvSpPr>
        <p:spPr>
          <a:xfrm>
            <a:off x="413302" y="357425"/>
            <a:ext cx="11455044"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Marketers, remember to </a:t>
            </a:r>
            <a:r>
              <a:rPr kumimoji="0" lang="en-US" sz="3300" b="1" i="0" u="none" strike="noStrike" kern="1200" cap="none" spc="0" normalizeH="0" baseline="0" noProof="0" dirty="0">
                <a:ln>
                  <a:noFill/>
                </a:ln>
                <a:solidFill>
                  <a:srgbClr val="ED3C8D"/>
                </a:solidFill>
                <a:effectLst/>
                <a:uLnTx/>
                <a:uFillTx/>
                <a:latin typeface="Helvetica" pitchFamily="2" charset="0"/>
                <a:ea typeface="+mn-ea"/>
                <a:cs typeface="+mn-cs"/>
              </a:rPr>
              <a:t>stay principled</a:t>
            </a: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 especially in a time of economic uncertainty</a:t>
            </a:r>
          </a:p>
        </p:txBody>
      </p:sp>
      <p:sp>
        <p:nvSpPr>
          <p:cNvPr id="49" name="Slide Number Placeholder 5">
            <a:extLst>
              <a:ext uri="{FF2B5EF4-FFF2-40B4-BE49-F238E27FC236}">
                <a16:creationId xmlns:a16="http://schemas.microsoft.com/office/drawing/2014/main" id="{15A0BA87-E688-48D7-8D1E-C753EB9697A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9" name="Rectangle 68">
            <a:hlinkClick r:id="rId3" action="ppaction://hlinksldjump"/>
            <a:extLst>
              <a:ext uri="{FF2B5EF4-FFF2-40B4-BE49-F238E27FC236}">
                <a16:creationId xmlns:a16="http://schemas.microsoft.com/office/drawing/2014/main" id="{97B75FC1-9C8B-457A-AF99-EE4731E3163C}"/>
              </a:ext>
            </a:extLst>
          </p:cNvPr>
          <p:cNvSpPr/>
          <p:nvPr/>
        </p:nvSpPr>
        <p:spPr>
          <a:xfrm>
            <a:off x="9242728" y="3174904"/>
            <a:ext cx="2823972" cy="1423599"/>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hlinkClick r:id="rId4" action="ppaction://hlinksldjump"/>
            <a:extLst>
              <a:ext uri="{FF2B5EF4-FFF2-40B4-BE49-F238E27FC236}">
                <a16:creationId xmlns:a16="http://schemas.microsoft.com/office/drawing/2014/main" id="{1FA24B91-52D2-4E85-8DD7-452CD4B56000}"/>
              </a:ext>
            </a:extLst>
          </p:cNvPr>
          <p:cNvSpPr/>
          <p:nvPr/>
        </p:nvSpPr>
        <p:spPr>
          <a:xfrm>
            <a:off x="6357605" y="3174904"/>
            <a:ext cx="2823972" cy="1423599"/>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5" action="ppaction://hlinksldjump"/>
            <a:extLst>
              <a:ext uri="{FF2B5EF4-FFF2-40B4-BE49-F238E27FC236}">
                <a16:creationId xmlns:a16="http://schemas.microsoft.com/office/drawing/2014/main" id="{DD1DA78D-98B1-4C64-BF08-1D5EEF812C29}"/>
              </a:ext>
            </a:extLst>
          </p:cNvPr>
          <p:cNvSpPr/>
          <p:nvPr/>
        </p:nvSpPr>
        <p:spPr>
          <a:xfrm>
            <a:off x="3472481" y="3174904"/>
            <a:ext cx="2823972" cy="1423599"/>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38B8F15-88AC-4CCC-98D6-C7598266E907}"/>
              </a:ext>
            </a:extLst>
          </p:cNvPr>
          <p:cNvSpPr/>
          <p:nvPr/>
        </p:nvSpPr>
        <p:spPr>
          <a:xfrm rot="16200000">
            <a:off x="-434875" y="3732815"/>
            <a:ext cx="1423599" cy="307777"/>
          </a:xfrm>
          <a:prstGeom prst="rect">
            <a:avLst/>
          </a:prstGeom>
          <a:noFill/>
          <a:ln>
            <a:solidFill>
              <a:srgbClr val="00C0F3"/>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itchFamily="2" charset="0"/>
                <a:ea typeface="+mn-ea"/>
                <a:cs typeface="+mn-cs"/>
              </a:rPr>
              <a:t>Consideration</a:t>
            </a:r>
          </a:p>
        </p:txBody>
      </p:sp>
      <p:sp>
        <p:nvSpPr>
          <p:cNvPr id="29" name="Rectangle 28">
            <a:hlinkClick r:id="rId6" action="ppaction://hlinksldjump"/>
            <a:extLst>
              <a:ext uri="{FF2B5EF4-FFF2-40B4-BE49-F238E27FC236}">
                <a16:creationId xmlns:a16="http://schemas.microsoft.com/office/drawing/2014/main" id="{8523607A-1669-4B13-9250-64350574CB98}"/>
              </a:ext>
            </a:extLst>
          </p:cNvPr>
          <p:cNvSpPr/>
          <p:nvPr/>
        </p:nvSpPr>
        <p:spPr>
          <a:xfrm>
            <a:off x="587357" y="3174904"/>
            <a:ext cx="2823972" cy="1423599"/>
          </a:xfrm>
          <a:prstGeom prst="rect">
            <a:avLst/>
          </a:prstGeom>
          <a:solidFill>
            <a:srgbClr val="00C0F3"/>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060B9B8-2748-49E2-840B-DA4617C85B7B}"/>
              </a:ext>
            </a:extLst>
          </p:cNvPr>
          <p:cNvSpPr/>
          <p:nvPr/>
        </p:nvSpPr>
        <p:spPr>
          <a:xfrm>
            <a:off x="693527" y="3351534"/>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1" name="TextBox 30">
            <a:hlinkClick r:id="rId6" action="ppaction://hlinksldjump"/>
            <a:extLst>
              <a:ext uri="{FF2B5EF4-FFF2-40B4-BE49-F238E27FC236}">
                <a16:creationId xmlns:a16="http://schemas.microsoft.com/office/drawing/2014/main" id="{4322F300-C923-4AB9-B5D3-8E3F9494BBBA}"/>
              </a:ext>
            </a:extLst>
          </p:cNvPr>
          <p:cNvSpPr txBox="1"/>
          <p:nvPr/>
        </p:nvSpPr>
        <p:spPr>
          <a:xfrm>
            <a:off x="693527" y="3347992"/>
            <a:ext cx="1664836" cy="261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4</a:t>
            </a:r>
          </a:p>
        </p:txBody>
      </p:sp>
      <p:sp>
        <p:nvSpPr>
          <p:cNvPr id="32" name="TextBox 31">
            <a:hlinkClick r:id="rId6" action="ppaction://hlinksldjump"/>
            <a:extLst>
              <a:ext uri="{FF2B5EF4-FFF2-40B4-BE49-F238E27FC236}">
                <a16:creationId xmlns:a16="http://schemas.microsoft.com/office/drawing/2014/main" id="{253E0515-4F79-4551-82A5-BD3E65D388BB}"/>
              </a:ext>
            </a:extLst>
          </p:cNvPr>
          <p:cNvSpPr txBox="1"/>
          <p:nvPr/>
        </p:nvSpPr>
        <p:spPr>
          <a:xfrm>
            <a:off x="647455" y="3785488"/>
            <a:ext cx="2689799" cy="738664"/>
          </a:xfrm>
          <a:prstGeom prst="rect">
            <a:avLst/>
          </a:prstGeom>
          <a:noFill/>
        </p:spPr>
        <p:txBody>
          <a:bodyPr wrap="square" rtlCol="0">
            <a:spAutoFit/>
          </a:bodyPr>
          <a:lstStyle/>
          <a:p>
            <a:pPr lvl="0"/>
            <a:r>
              <a:rPr lang="en-US" sz="1400" b="1" dirty="0">
                <a:solidFill>
                  <a:schemeClr val="bg1"/>
                </a:solidFill>
                <a:latin typeface="Helvetica" panose="020B0403020202020204" pitchFamily="34" charset="0"/>
              </a:rPr>
              <a:t>Brand Building Leads to Increased Long-Term Profitability</a:t>
            </a:r>
          </a:p>
        </p:txBody>
      </p:sp>
      <p:sp>
        <p:nvSpPr>
          <p:cNvPr id="34" name="Rectangle 33">
            <a:extLst>
              <a:ext uri="{FF2B5EF4-FFF2-40B4-BE49-F238E27FC236}">
                <a16:creationId xmlns:a16="http://schemas.microsoft.com/office/drawing/2014/main" id="{54302F51-CC41-47D5-AA99-EF51AA3C4FF8}"/>
              </a:ext>
            </a:extLst>
          </p:cNvPr>
          <p:cNvSpPr/>
          <p:nvPr/>
        </p:nvSpPr>
        <p:spPr>
          <a:xfrm>
            <a:off x="3624337" y="3351534"/>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5" name="TextBox 34">
            <a:hlinkClick r:id="rId5" action="ppaction://hlinksldjump"/>
            <a:extLst>
              <a:ext uri="{FF2B5EF4-FFF2-40B4-BE49-F238E27FC236}">
                <a16:creationId xmlns:a16="http://schemas.microsoft.com/office/drawing/2014/main" id="{2A3FAB5A-6CF9-45A8-81D2-595F6FD726FF}"/>
              </a:ext>
            </a:extLst>
          </p:cNvPr>
          <p:cNvSpPr txBox="1"/>
          <p:nvPr/>
        </p:nvSpPr>
        <p:spPr>
          <a:xfrm>
            <a:off x="3624337" y="3347992"/>
            <a:ext cx="1664836" cy="261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5</a:t>
            </a:r>
          </a:p>
        </p:txBody>
      </p:sp>
      <p:sp>
        <p:nvSpPr>
          <p:cNvPr id="36" name="TextBox 35">
            <a:hlinkClick r:id="rId5" action="ppaction://hlinksldjump"/>
            <a:extLst>
              <a:ext uri="{FF2B5EF4-FFF2-40B4-BE49-F238E27FC236}">
                <a16:creationId xmlns:a16="http://schemas.microsoft.com/office/drawing/2014/main" id="{D9232E1D-D90E-44F1-88E4-027E313DA34F}"/>
              </a:ext>
            </a:extLst>
          </p:cNvPr>
          <p:cNvSpPr txBox="1"/>
          <p:nvPr/>
        </p:nvSpPr>
        <p:spPr>
          <a:xfrm>
            <a:off x="3518262" y="3604569"/>
            <a:ext cx="2751757" cy="938719"/>
          </a:xfrm>
          <a:prstGeom prst="rect">
            <a:avLst/>
          </a:prstGeom>
          <a:noFill/>
        </p:spPr>
        <p:txBody>
          <a:bodyPr wrap="square" rtlCol="0">
            <a:spAutoFit/>
          </a:bodyPr>
          <a:lstStyle/>
          <a:p>
            <a:pPr lvl="0"/>
            <a:r>
              <a:rPr lang="en-US" sz="1100" b="1" dirty="0">
                <a:solidFill>
                  <a:schemeClr val="bg1"/>
                </a:solidFill>
                <a:latin typeface="Helvetica" panose="020B0403020202020204" pitchFamily="34" charset="0"/>
              </a:rPr>
              <a:t>In an Information-Heavy, Opinion-Saturated Environment, Brand Building Is Essential to Support Brand Perception and Foster the Loyalty That Protects Pricing and Profits</a:t>
            </a:r>
          </a:p>
        </p:txBody>
      </p:sp>
      <p:sp>
        <p:nvSpPr>
          <p:cNvPr id="38" name="TextBox 37">
            <a:hlinkClick r:id="rId4" action="ppaction://hlinksldjump"/>
            <a:extLst>
              <a:ext uri="{FF2B5EF4-FFF2-40B4-BE49-F238E27FC236}">
                <a16:creationId xmlns:a16="http://schemas.microsoft.com/office/drawing/2014/main" id="{17CB83B4-9C53-4F09-9049-54FD88D424D1}"/>
              </a:ext>
            </a:extLst>
          </p:cNvPr>
          <p:cNvSpPr txBox="1"/>
          <p:nvPr/>
        </p:nvSpPr>
        <p:spPr>
          <a:xfrm>
            <a:off x="6458973" y="3750763"/>
            <a:ext cx="2722603" cy="738664"/>
          </a:xfrm>
          <a:prstGeom prst="rect">
            <a:avLst/>
          </a:prstGeom>
          <a:noFill/>
        </p:spPr>
        <p:txBody>
          <a:bodyPr wrap="square" rtlCol="0">
            <a:spAutoFit/>
          </a:bodyPr>
          <a:lstStyle/>
          <a:p>
            <a:pPr lvl="0"/>
            <a:r>
              <a:rPr lang="en-US" sz="1400" b="1" dirty="0">
                <a:solidFill>
                  <a:schemeClr val="bg1"/>
                </a:solidFill>
                <a:latin typeface="Helvetica" panose="020B0403020202020204" pitchFamily="34" charset="0"/>
              </a:rPr>
              <a:t>Brand Building Media, Such As Premium Video, Fosters a Deep Emotional Connection</a:t>
            </a:r>
          </a:p>
        </p:txBody>
      </p:sp>
      <p:sp>
        <p:nvSpPr>
          <p:cNvPr id="39" name="Rectangle 38">
            <a:extLst>
              <a:ext uri="{FF2B5EF4-FFF2-40B4-BE49-F238E27FC236}">
                <a16:creationId xmlns:a16="http://schemas.microsoft.com/office/drawing/2014/main" id="{CFB43AE5-0B58-4087-85DF-543B4B4232E8}"/>
              </a:ext>
            </a:extLst>
          </p:cNvPr>
          <p:cNvSpPr/>
          <p:nvPr/>
        </p:nvSpPr>
        <p:spPr>
          <a:xfrm>
            <a:off x="6509869" y="3351534"/>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0" name="TextBox 39">
            <a:hlinkClick r:id="rId4" action="ppaction://hlinksldjump"/>
            <a:extLst>
              <a:ext uri="{FF2B5EF4-FFF2-40B4-BE49-F238E27FC236}">
                <a16:creationId xmlns:a16="http://schemas.microsoft.com/office/drawing/2014/main" id="{342F38B0-1757-44BC-A0A6-67612019A788}"/>
              </a:ext>
            </a:extLst>
          </p:cNvPr>
          <p:cNvSpPr txBox="1"/>
          <p:nvPr/>
        </p:nvSpPr>
        <p:spPr>
          <a:xfrm>
            <a:off x="6509869" y="3347992"/>
            <a:ext cx="1664836" cy="261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6</a:t>
            </a:r>
          </a:p>
        </p:txBody>
      </p:sp>
      <p:sp>
        <p:nvSpPr>
          <p:cNvPr id="42" name="TextBox 41">
            <a:hlinkClick r:id="rId3" action="ppaction://hlinksldjump"/>
            <a:extLst>
              <a:ext uri="{FF2B5EF4-FFF2-40B4-BE49-F238E27FC236}">
                <a16:creationId xmlns:a16="http://schemas.microsoft.com/office/drawing/2014/main" id="{5E1FFE03-66F5-49C7-9838-4364BF8AE738}"/>
              </a:ext>
            </a:extLst>
          </p:cNvPr>
          <p:cNvSpPr txBox="1"/>
          <p:nvPr/>
        </p:nvSpPr>
        <p:spPr>
          <a:xfrm>
            <a:off x="9390097" y="3727349"/>
            <a:ext cx="2541376" cy="523220"/>
          </a:xfrm>
          <a:prstGeom prst="rect">
            <a:avLst/>
          </a:prstGeom>
          <a:noFill/>
        </p:spPr>
        <p:txBody>
          <a:bodyPr wrap="square" rtlCol="0">
            <a:spAutoFit/>
          </a:bodyPr>
          <a:lstStyle/>
          <a:p>
            <a:pPr lvl="0"/>
            <a:r>
              <a:rPr lang="en-US" sz="1400" b="1" dirty="0">
                <a:solidFill>
                  <a:schemeClr val="bg1"/>
                </a:solidFill>
                <a:latin typeface="Helvetica" panose="020B0403020202020204" pitchFamily="34" charset="0"/>
              </a:rPr>
              <a:t>Content Environment Matters Everywhere</a:t>
            </a:r>
          </a:p>
        </p:txBody>
      </p:sp>
      <p:sp>
        <p:nvSpPr>
          <p:cNvPr id="43" name="Rectangle 42">
            <a:extLst>
              <a:ext uri="{FF2B5EF4-FFF2-40B4-BE49-F238E27FC236}">
                <a16:creationId xmlns:a16="http://schemas.microsoft.com/office/drawing/2014/main" id="{9308BA8F-BD66-47AB-B769-3A0FFC117D51}"/>
              </a:ext>
            </a:extLst>
          </p:cNvPr>
          <p:cNvSpPr/>
          <p:nvPr/>
        </p:nvSpPr>
        <p:spPr>
          <a:xfrm>
            <a:off x="9411904" y="3351534"/>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4" name="TextBox 43">
            <a:hlinkClick r:id="rId3" action="ppaction://hlinksldjump"/>
            <a:extLst>
              <a:ext uri="{FF2B5EF4-FFF2-40B4-BE49-F238E27FC236}">
                <a16:creationId xmlns:a16="http://schemas.microsoft.com/office/drawing/2014/main" id="{FF97027B-17F3-4EDB-89F6-E72340CEF25D}"/>
              </a:ext>
            </a:extLst>
          </p:cNvPr>
          <p:cNvSpPr txBox="1"/>
          <p:nvPr/>
        </p:nvSpPr>
        <p:spPr>
          <a:xfrm>
            <a:off x="9411904" y="3347992"/>
            <a:ext cx="1664836" cy="261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7</a:t>
            </a:r>
          </a:p>
        </p:txBody>
      </p:sp>
      <p:sp>
        <p:nvSpPr>
          <p:cNvPr id="7" name="Rectangle 6">
            <a:extLst>
              <a:ext uri="{FF2B5EF4-FFF2-40B4-BE49-F238E27FC236}">
                <a16:creationId xmlns:a16="http://schemas.microsoft.com/office/drawing/2014/main" id="{FE9B1826-0BAF-4BCD-B209-79FA2B8324DE}"/>
              </a:ext>
            </a:extLst>
          </p:cNvPr>
          <p:cNvSpPr/>
          <p:nvPr/>
        </p:nvSpPr>
        <p:spPr>
          <a:xfrm rot="16200000">
            <a:off x="-304097" y="2172307"/>
            <a:ext cx="1183670" cy="307776"/>
          </a:xfrm>
          <a:prstGeom prst="rect">
            <a:avLst/>
          </a:prstGeom>
          <a:noFill/>
          <a:ln>
            <a:solidFill>
              <a:srgbClr val="4EBEA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itchFamily="2" charset="0"/>
                <a:ea typeface="+mn-ea"/>
                <a:cs typeface="+mn-cs"/>
              </a:rPr>
              <a:t>Awareness</a:t>
            </a:r>
          </a:p>
        </p:txBody>
      </p:sp>
      <p:sp>
        <p:nvSpPr>
          <p:cNvPr id="9" name="Rectangle 8">
            <a:hlinkClick r:id="rId7" action="ppaction://hlinksldjump"/>
            <a:extLst>
              <a:ext uri="{FF2B5EF4-FFF2-40B4-BE49-F238E27FC236}">
                <a16:creationId xmlns:a16="http://schemas.microsoft.com/office/drawing/2014/main" id="{7AD33154-3CFE-4EDD-A12A-D10004302F83}"/>
              </a:ext>
            </a:extLst>
          </p:cNvPr>
          <p:cNvSpPr/>
          <p:nvPr/>
        </p:nvSpPr>
        <p:spPr>
          <a:xfrm>
            <a:off x="596060" y="1734360"/>
            <a:ext cx="3721346" cy="1183670"/>
          </a:xfrm>
          <a:prstGeom prst="rect">
            <a:avLst/>
          </a:prstGeom>
          <a:solidFill>
            <a:srgbClr val="4EBEA4"/>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ectangle 9">
            <a:extLst>
              <a:ext uri="{FF2B5EF4-FFF2-40B4-BE49-F238E27FC236}">
                <a16:creationId xmlns:a16="http://schemas.microsoft.com/office/drawing/2014/main" id="{CC9354ED-8AAD-43A7-BA91-000367769590}"/>
              </a:ext>
            </a:extLst>
          </p:cNvPr>
          <p:cNvSpPr/>
          <p:nvPr/>
        </p:nvSpPr>
        <p:spPr>
          <a:xfrm>
            <a:off x="779969" y="1879229"/>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2" name="TextBox 11">
            <a:hlinkClick r:id="rId7" action="ppaction://hlinksldjump"/>
            <a:extLst>
              <a:ext uri="{FF2B5EF4-FFF2-40B4-BE49-F238E27FC236}">
                <a16:creationId xmlns:a16="http://schemas.microsoft.com/office/drawing/2014/main" id="{3C5B067C-0D32-4DCD-B04C-01AB00D5C02C}"/>
              </a:ext>
            </a:extLst>
          </p:cNvPr>
          <p:cNvSpPr txBox="1"/>
          <p:nvPr/>
        </p:nvSpPr>
        <p:spPr>
          <a:xfrm>
            <a:off x="779969" y="1883624"/>
            <a:ext cx="1664836" cy="261609"/>
          </a:xfrm>
          <a:prstGeom prst="rect">
            <a:avLst/>
          </a:prstGeom>
          <a:noFill/>
        </p:spPr>
        <p:txBody>
          <a:bodyPr wrap="square" rtlCol="0">
            <a:spAutoFit/>
          </a:bodyPr>
          <a:lstStyle/>
          <a:p>
            <a:r>
              <a:rPr lang="en-US" sz="1100" b="1" dirty="0">
                <a:solidFill>
                  <a:srgbClr val="1F1A62"/>
                </a:solidFill>
                <a:latin typeface="Helvetica" panose="020B0403020202020204" pitchFamily="34" charset="0"/>
              </a:rPr>
              <a:t>PRINCIPLE NO. 1</a:t>
            </a:r>
          </a:p>
        </p:txBody>
      </p:sp>
      <p:sp>
        <p:nvSpPr>
          <p:cNvPr id="13" name="TextBox 12">
            <a:hlinkClick r:id="rId7" action="ppaction://hlinksldjump"/>
            <a:extLst>
              <a:ext uri="{FF2B5EF4-FFF2-40B4-BE49-F238E27FC236}">
                <a16:creationId xmlns:a16="http://schemas.microsoft.com/office/drawing/2014/main" id="{24ACA7B2-D9E4-4D30-965E-8CC11E6078B5}"/>
              </a:ext>
            </a:extLst>
          </p:cNvPr>
          <p:cNvSpPr txBox="1"/>
          <p:nvPr/>
        </p:nvSpPr>
        <p:spPr>
          <a:xfrm>
            <a:off x="781313" y="2126303"/>
            <a:ext cx="3428542" cy="738664"/>
          </a:xfrm>
          <a:prstGeom prst="rect">
            <a:avLst/>
          </a:prstGeom>
          <a:noFill/>
        </p:spPr>
        <p:txBody>
          <a:bodyPr wrap="square" rtlCol="0">
            <a:spAutoFit/>
          </a:bodyPr>
          <a:lstStyle/>
          <a:p>
            <a:r>
              <a:rPr lang="en-US" sz="1400" b="1" dirty="0">
                <a:solidFill>
                  <a:schemeClr val="bg1"/>
                </a:solidFill>
                <a:latin typeface="Helvetica" panose="020B0403020202020204" pitchFamily="34" charset="0"/>
              </a:rPr>
              <a:t>Balance Broad-Based Reach With Hyper-Targeting to Grow Market Share, a Key Driver of Profit</a:t>
            </a:r>
          </a:p>
        </p:txBody>
      </p:sp>
      <p:sp>
        <p:nvSpPr>
          <p:cNvPr id="17" name="Rectangle 16">
            <a:hlinkClick r:id="rId8" action="ppaction://hlinksldjump"/>
            <a:extLst>
              <a:ext uri="{FF2B5EF4-FFF2-40B4-BE49-F238E27FC236}">
                <a16:creationId xmlns:a16="http://schemas.microsoft.com/office/drawing/2014/main" id="{45E2EFF1-7E71-4CFA-9ACB-0FFCC7B11179}"/>
              </a:ext>
            </a:extLst>
          </p:cNvPr>
          <p:cNvSpPr/>
          <p:nvPr/>
        </p:nvSpPr>
        <p:spPr>
          <a:xfrm>
            <a:off x="4471840" y="1734360"/>
            <a:ext cx="3721346" cy="1183670"/>
          </a:xfrm>
          <a:prstGeom prst="rect">
            <a:avLst/>
          </a:prstGeom>
          <a:solidFill>
            <a:srgbClr val="4EBEA4"/>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9">
            <a:extLst>
              <a:ext uri="{FF2B5EF4-FFF2-40B4-BE49-F238E27FC236}">
                <a16:creationId xmlns:a16="http://schemas.microsoft.com/office/drawing/2014/main" id="{6384EA51-D1EF-4EA7-87A1-8FC730EE33AB}"/>
              </a:ext>
            </a:extLst>
          </p:cNvPr>
          <p:cNvSpPr/>
          <p:nvPr/>
        </p:nvSpPr>
        <p:spPr>
          <a:xfrm>
            <a:off x="4582032" y="1847580"/>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TextBox 20">
            <a:hlinkClick r:id="rId8" action="ppaction://hlinksldjump"/>
            <a:extLst>
              <a:ext uri="{FF2B5EF4-FFF2-40B4-BE49-F238E27FC236}">
                <a16:creationId xmlns:a16="http://schemas.microsoft.com/office/drawing/2014/main" id="{8FBEEE3F-5979-4771-BA10-CEBD648EBDC4}"/>
              </a:ext>
            </a:extLst>
          </p:cNvPr>
          <p:cNvSpPr txBox="1"/>
          <p:nvPr/>
        </p:nvSpPr>
        <p:spPr>
          <a:xfrm>
            <a:off x="4582032" y="1861123"/>
            <a:ext cx="1664837" cy="261609"/>
          </a:xfrm>
          <a:prstGeom prst="rect">
            <a:avLst/>
          </a:prstGeom>
          <a:noFill/>
        </p:spPr>
        <p:txBody>
          <a:bodyPr wrap="square" rtlCol="0">
            <a:spAutoFit/>
          </a:bodyPr>
          <a:lstStyle/>
          <a:p>
            <a:r>
              <a:rPr lang="en-US" sz="1100" b="1" dirty="0">
                <a:solidFill>
                  <a:srgbClr val="1F1A62"/>
                </a:solidFill>
                <a:latin typeface="Helvetica" panose="020B0403020202020204" pitchFamily="34" charset="0"/>
              </a:rPr>
              <a:t>PRINCIPLE NO. 2</a:t>
            </a:r>
          </a:p>
        </p:txBody>
      </p:sp>
      <p:sp>
        <p:nvSpPr>
          <p:cNvPr id="22" name="TextBox 21">
            <a:hlinkClick r:id="rId8" action="ppaction://hlinksldjump"/>
            <a:extLst>
              <a:ext uri="{FF2B5EF4-FFF2-40B4-BE49-F238E27FC236}">
                <a16:creationId xmlns:a16="http://schemas.microsoft.com/office/drawing/2014/main" id="{B68B3AFA-3A1C-44D0-9C3A-BB92F2613547}"/>
              </a:ext>
            </a:extLst>
          </p:cNvPr>
          <p:cNvSpPr txBox="1"/>
          <p:nvPr/>
        </p:nvSpPr>
        <p:spPr>
          <a:xfrm>
            <a:off x="4583377" y="2141380"/>
            <a:ext cx="3428542" cy="738664"/>
          </a:xfrm>
          <a:prstGeom prst="rect">
            <a:avLst/>
          </a:prstGeom>
          <a:noFill/>
        </p:spPr>
        <p:txBody>
          <a:bodyPr wrap="square" rtlCol="0">
            <a:spAutoFit/>
          </a:bodyPr>
          <a:lstStyle/>
          <a:p>
            <a:r>
              <a:rPr lang="en-US" sz="1400" b="1" dirty="0">
                <a:solidFill>
                  <a:schemeClr val="bg1"/>
                </a:solidFill>
                <a:latin typeface="Helvetica" panose="020B0403020202020204" pitchFamily="34" charset="0"/>
              </a:rPr>
              <a:t>Virality Tactics Should Be a </a:t>
            </a:r>
            <a:r>
              <a:rPr lang="en-US" sz="1400" b="1" i="1" dirty="0">
                <a:solidFill>
                  <a:schemeClr val="bg1"/>
                </a:solidFill>
                <a:latin typeface="Helvetica" panose="020B0403020202020204" pitchFamily="34" charset="0"/>
              </a:rPr>
              <a:t>Part</a:t>
            </a:r>
            <a:r>
              <a:rPr lang="en-US" sz="1400" b="1" dirty="0">
                <a:solidFill>
                  <a:schemeClr val="bg1"/>
                </a:solidFill>
                <a:latin typeface="Helvetica" panose="020B0403020202020204" pitchFamily="34" charset="0"/>
              </a:rPr>
              <a:t> of an Integrated Campaign, Not the Sole Focus</a:t>
            </a:r>
          </a:p>
        </p:txBody>
      </p:sp>
      <p:sp>
        <p:nvSpPr>
          <p:cNvPr id="24" name="Rectangle 23">
            <a:hlinkClick r:id="rId9" action="ppaction://hlinksldjump"/>
            <a:extLst>
              <a:ext uri="{FF2B5EF4-FFF2-40B4-BE49-F238E27FC236}">
                <a16:creationId xmlns:a16="http://schemas.microsoft.com/office/drawing/2014/main" id="{156D3155-3093-4659-966F-E201C48A44A7}"/>
              </a:ext>
            </a:extLst>
          </p:cNvPr>
          <p:cNvSpPr/>
          <p:nvPr/>
        </p:nvSpPr>
        <p:spPr>
          <a:xfrm>
            <a:off x="8347619" y="1734360"/>
            <a:ext cx="3721346" cy="1183670"/>
          </a:xfrm>
          <a:prstGeom prst="rect">
            <a:avLst/>
          </a:prstGeom>
          <a:solidFill>
            <a:srgbClr val="4EBEA4"/>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TextBox 24">
            <a:hlinkClick r:id="rId9" action="ppaction://hlinksldjump"/>
            <a:extLst>
              <a:ext uri="{FF2B5EF4-FFF2-40B4-BE49-F238E27FC236}">
                <a16:creationId xmlns:a16="http://schemas.microsoft.com/office/drawing/2014/main" id="{CC0BA3FE-FB8F-47D2-ACE8-4A6D56A7C784}"/>
              </a:ext>
            </a:extLst>
          </p:cNvPr>
          <p:cNvSpPr txBox="1"/>
          <p:nvPr/>
        </p:nvSpPr>
        <p:spPr>
          <a:xfrm>
            <a:off x="8467181" y="2180748"/>
            <a:ext cx="3441268" cy="523220"/>
          </a:xfrm>
          <a:prstGeom prst="rect">
            <a:avLst/>
          </a:prstGeom>
          <a:noFill/>
        </p:spPr>
        <p:txBody>
          <a:bodyPr wrap="square" rtlCol="0">
            <a:spAutoFit/>
          </a:bodyPr>
          <a:lstStyle/>
          <a:p>
            <a:r>
              <a:rPr lang="en-US" sz="1400" b="1" dirty="0">
                <a:solidFill>
                  <a:schemeClr val="bg1"/>
                </a:solidFill>
                <a:latin typeface="Helvetica" panose="020B0403020202020204" pitchFamily="34" charset="0"/>
              </a:rPr>
              <a:t>Protect Your Brand by Investing in Only Premium, Viewable Content</a:t>
            </a:r>
          </a:p>
        </p:txBody>
      </p:sp>
      <p:sp>
        <p:nvSpPr>
          <p:cNvPr id="46" name="Rectangle 45">
            <a:extLst>
              <a:ext uri="{FF2B5EF4-FFF2-40B4-BE49-F238E27FC236}">
                <a16:creationId xmlns:a16="http://schemas.microsoft.com/office/drawing/2014/main" id="{6B57D551-BAF4-45A3-932F-1D0AF246F48D}"/>
              </a:ext>
            </a:extLst>
          </p:cNvPr>
          <p:cNvSpPr/>
          <p:nvPr/>
        </p:nvSpPr>
        <p:spPr>
          <a:xfrm>
            <a:off x="8467181" y="1824919"/>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7" name="TextBox 46">
            <a:hlinkClick r:id="rId9" action="ppaction://hlinksldjump"/>
            <a:extLst>
              <a:ext uri="{FF2B5EF4-FFF2-40B4-BE49-F238E27FC236}">
                <a16:creationId xmlns:a16="http://schemas.microsoft.com/office/drawing/2014/main" id="{072B4924-80B9-478D-BCAB-CD224114DBDB}"/>
              </a:ext>
            </a:extLst>
          </p:cNvPr>
          <p:cNvSpPr txBox="1"/>
          <p:nvPr/>
        </p:nvSpPr>
        <p:spPr>
          <a:xfrm>
            <a:off x="8467181" y="1838462"/>
            <a:ext cx="1664837" cy="261609"/>
          </a:xfrm>
          <a:prstGeom prst="rect">
            <a:avLst/>
          </a:prstGeom>
          <a:noFill/>
        </p:spPr>
        <p:txBody>
          <a:bodyPr wrap="square" rtlCol="0">
            <a:spAutoFit/>
          </a:bodyPr>
          <a:lstStyle/>
          <a:p>
            <a:r>
              <a:rPr lang="en-US" sz="1100" b="1" dirty="0">
                <a:solidFill>
                  <a:srgbClr val="1F1A62"/>
                </a:solidFill>
                <a:latin typeface="Helvetica" panose="020B0403020202020204" pitchFamily="34" charset="0"/>
              </a:rPr>
              <a:t>PRINCIPLE NO. 3</a:t>
            </a:r>
          </a:p>
        </p:txBody>
      </p:sp>
      <p:sp>
        <p:nvSpPr>
          <p:cNvPr id="48" name="Rectangle 47">
            <a:extLst>
              <a:ext uri="{FF2B5EF4-FFF2-40B4-BE49-F238E27FC236}">
                <a16:creationId xmlns:a16="http://schemas.microsoft.com/office/drawing/2014/main" id="{F0D4AB37-A4E5-4F79-8843-75CF57DF224C}"/>
              </a:ext>
            </a:extLst>
          </p:cNvPr>
          <p:cNvSpPr/>
          <p:nvPr/>
        </p:nvSpPr>
        <p:spPr>
          <a:xfrm rot="16200000">
            <a:off x="-330015" y="5312795"/>
            <a:ext cx="1213880" cy="307777"/>
          </a:xfrm>
          <a:prstGeom prst="rect">
            <a:avLst/>
          </a:prstGeom>
          <a:noFill/>
          <a:ln>
            <a:solidFill>
              <a:srgbClr val="ED3C8D"/>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itchFamily="2" charset="0"/>
                <a:ea typeface="+mn-ea"/>
                <a:cs typeface="+mn-cs"/>
              </a:rPr>
              <a:t>Purchase</a:t>
            </a:r>
          </a:p>
        </p:txBody>
      </p:sp>
      <p:sp>
        <p:nvSpPr>
          <p:cNvPr id="50" name="Rectangle 49">
            <a:hlinkClick r:id="rId10" action="ppaction://hlinksldjump"/>
            <a:extLst>
              <a:ext uri="{FF2B5EF4-FFF2-40B4-BE49-F238E27FC236}">
                <a16:creationId xmlns:a16="http://schemas.microsoft.com/office/drawing/2014/main" id="{EED75BF7-0EFF-469E-AB9B-B65E5080AEC3}"/>
              </a:ext>
            </a:extLst>
          </p:cNvPr>
          <p:cNvSpPr/>
          <p:nvPr/>
        </p:nvSpPr>
        <p:spPr>
          <a:xfrm>
            <a:off x="8342828" y="4859743"/>
            <a:ext cx="3726137" cy="1183670"/>
          </a:xfrm>
          <a:prstGeom prst="rect">
            <a:avLst/>
          </a:prstGeom>
          <a:solidFill>
            <a:srgbClr val="ED3C8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Rectangle 50">
            <a:hlinkClick r:id="rId11" action="ppaction://hlinksldjump"/>
            <a:extLst>
              <a:ext uri="{FF2B5EF4-FFF2-40B4-BE49-F238E27FC236}">
                <a16:creationId xmlns:a16="http://schemas.microsoft.com/office/drawing/2014/main" id="{4CE4A2AD-02EE-49FA-92BB-00B7164B0100}"/>
              </a:ext>
            </a:extLst>
          </p:cNvPr>
          <p:cNvSpPr/>
          <p:nvPr/>
        </p:nvSpPr>
        <p:spPr>
          <a:xfrm>
            <a:off x="591269" y="4859743"/>
            <a:ext cx="3726137" cy="1183670"/>
          </a:xfrm>
          <a:prstGeom prst="rect">
            <a:avLst/>
          </a:prstGeom>
          <a:solidFill>
            <a:srgbClr val="ED3C8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Rectangle 51">
            <a:extLst>
              <a:ext uri="{FF2B5EF4-FFF2-40B4-BE49-F238E27FC236}">
                <a16:creationId xmlns:a16="http://schemas.microsoft.com/office/drawing/2014/main" id="{33F91D51-038C-479A-9A00-0265D314C306}"/>
              </a:ext>
            </a:extLst>
          </p:cNvPr>
          <p:cNvSpPr/>
          <p:nvPr/>
        </p:nvSpPr>
        <p:spPr>
          <a:xfrm>
            <a:off x="681156" y="5008535"/>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3" name="TextBox 52">
            <a:hlinkClick r:id="rId11" action="ppaction://hlinksldjump"/>
            <a:extLst>
              <a:ext uri="{FF2B5EF4-FFF2-40B4-BE49-F238E27FC236}">
                <a16:creationId xmlns:a16="http://schemas.microsoft.com/office/drawing/2014/main" id="{6599CDE3-2014-4297-9424-C5C188CD80D3}"/>
              </a:ext>
            </a:extLst>
          </p:cNvPr>
          <p:cNvSpPr txBox="1"/>
          <p:nvPr/>
        </p:nvSpPr>
        <p:spPr>
          <a:xfrm>
            <a:off x="681156" y="5004993"/>
            <a:ext cx="1664836" cy="261609"/>
          </a:xfrm>
          <a:prstGeom prst="rect">
            <a:avLst/>
          </a:prstGeom>
          <a:noFill/>
        </p:spPr>
        <p:txBody>
          <a:bodyPr wrap="square" rtlCol="0">
            <a:spAutoFit/>
          </a:bodyPr>
          <a:lstStyle/>
          <a:p>
            <a:r>
              <a:rPr lang="en-US" sz="1100" b="1" dirty="0">
                <a:solidFill>
                  <a:srgbClr val="1F1A62"/>
                </a:solidFill>
                <a:latin typeface="Helvetica" panose="020B0403020202020204" pitchFamily="34" charset="0"/>
              </a:rPr>
              <a:t>PRINCIPLE NO. 8</a:t>
            </a:r>
          </a:p>
        </p:txBody>
      </p:sp>
      <p:sp>
        <p:nvSpPr>
          <p:cNvPr id="55" name="Rectangle 54">
            <a:hlinkClick r:id="rId12" action="ppaction://hlinksldjump"/>
            <a:extLst>
              <a:ext uri="{FF2B5EF4-FFF2-40B4-BE49-F238E27FC236}">
                <a16:creationId xmlns:a16="http://schemas.microsoft.com/office/drawing/2014/main" id="{4AF08C1A-C7E9-44C5-95D7-6E0D9F835289}"/>
              </a:ext>
            </a:extLst>
          </p:cNvPr>
          <p:cNvSpPr/>
          <p:nvPr/>
        </p:nvSpPr>
        <p:spPr>
          <a:xfrm>
            <a:off x="4467048" y="4859743"/>
            <a:ext cx="3726137" cy="1183670"/>
          </a:xfrm>
          <a:prstGeom prst="rect">
            <a:avLst/>
          </a:prstGeom>
          <a:solidFill>
            <a:srgbClr val="ED3C8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Rectangle 55">
            <a:extLst>
              <a:ext uri="{FF2B5EF4-FFF2-40B4-BE49-F238E27FC236}">
                <a16:creationId xmlns:a16="http://schemas.microsoft.com/office/drawing/2014/main" id="{FC188C64-6815-4E2B-9B77-24B8CAD759B9}"/>
              </a:ext>
            </a:extLst>
          </p:cNvPr>
          <p:cNvSpPr/>
          <p:nvPr/>
        </p:nvSpPr>
        <p:spPr>
          <a:xfrm>
            <a:off x="4534839" y="5008535"/>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7" name="TextBox 56">
            <a:hlinkClick r:id="rId12" action="ppaction://hlinksldjump"/>
            <a:extLst>
              <a:ext uri="{FF2B5EF4-FFF2-40B4-BE49-F238E27FC236}">
                <a16:creationId xmlns:a16="http://schemas.microsoft.com/office/drawing/2014/main" id="{67215A0F-F911-4ADF-9202-C3051DC46E7E}"/>
              </a:ext>
            </a:extLst>
          </p:cNvPr>
          <p:cNvSpPr txBox="1"/>
          <p:nvPr/>
        </p:nvSpPr>
        <p:spPr>
          <a:xfrm>
            <a:off x="4534839" y="5004993"/>
            <a:ext cx="1664837" cy="261609"/>
          </a:xfrm>
          <a:prstGeom prst="rect">
            <a:avLst/>
          </a:prstGeom>
          <a:noFill/>
        </p:spPr>
        <p:txBody>
          <a:bodyPr wrap="square" rtlCol="0">
            <a:spAutoFit/>
          </a:bodyPr>
          <a:lstStyle/>
          <a:p>
            <a:r>
              <a:rPr lang="en-US" sz="1100" b="1" dirty="0">
                <a:solidFill>
                  <a:srgbClr val="1F1A62"/>
                </a:solidFill>
                <a:latin typeface="Helvetica" panose="020B0403020202020204" pitchFamily="34" charset="0"/>
              </a:rPr>
              <a:t>PRINCIPLE NO. 9</a:t>
            </a:r>
          </a:p>
        </p:txBody>
      </p:sp>
      <p:sp>
        <p:nvSpPr>
          <p:cNvPr id="60" name="Rectangle 59">
            <a:extLst>
              <a:ext uri="{FF2B5EF4-FFF2-40B4-BE49-F238E27FC236}">
                <a16:creationId xmlns:a16="http://schemas.microsoft.com/office/drawing/2014/main" id="{2DF96909-AA78-4816-B6BD-2B15700BD0B7}"/>
              </a:ext>
            </a:extLst>
          </p:cNvPr>
          <p:cNvSpPr/>
          <p:nvPr/>
        </p:nvSpPr>
        <p:spPr>
          <a:xfrm>
            <a:off x="8405919" y="5008535"/>
            <a:ext cx="149386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1" name="TextBox 60">
            <a:hlinkClick r:id="rId10" action="ppaction://hlinksldjump"/>
            <a:extLst>
              <a:ext uri="{FF2B5EF4-FFF2-40B4-BE49-F238E27FC236}">
                <a16:creationId xmlns:a16="http://schemas.microsoft.com/office/drawing/2014/main" id="{E8B66E26-708A-4EA6-8A06-B3BA7A098FDE}"/>
              </a:ext>
            </a:extLst>
          </p:cNvPr>
          <p:cNvSpPr txBox="1"/>
          <p:nvPr/>
        </p:nvSpPr>
        <p:spPr>
          <a:xfrm>
            <a:off x="8405919" y="5004994"/>
            <a:ext cx="1556951" cy="261610"/>
          </a:xfrm>
          <a:prstGeom prst="rect">
            <a:avLst/>
          </a:prstGeom>
          <a:noFill/>
        </p:spPr>
        <p:txBody>
          <a:bodyPr wrap="square" rtlCol="0">
            <a:spAutoFit/>
          </a:bodyPr>
          <a:lstStyle/>
          <a:p>
            <a:r>
              <a:rPr lang="en-US" sz="1100" b="1" dirty="0">
                <a:solidFill>
                  <a:srgbClr val="1F1A62"/>
                </a:solidFill>
                <a:latin typeface="Helvetica" panose="020B0403020202020204" pitchFamily="34" charset="0"/>
              </a:rPr>
              <a:t>PRINCIPLE NO. 10</a:t>
            </a:r>
          </a:p>
        </p:txBody>
      </p:sp>
      <p:sp>
        <p:nvSpPr>
          <p:cNvPr id="62" name="TextBox 61">
            <a:hlinkClick r:id="rId11" action="ppaction://hlinksldjump"/>
            <a:extLst>
              <a:ext uri="{FF2B5EF4-FFF2-40B4-BE49-F238E27FC236}">
                <a16:creationId xmlns:a16="http://schemas.microsoft.com/office/drawing/2014/main" id="{F11A0D31-0537-4055-A387-DBA53E0A7455}"/>
              </a:ext>
            </a:extLst>
          </p:cNvPr>
          <p:cNvSpPr txBox="1"/>
          <p:nvPr/>
        </p:nvSpPr>
        <p:spPr>
          <a:xfrm>
            <a:off x="586088" y="5301104"/>
            <a:ext cx="344190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Helvetica" panose="020B0403020202020204" pitchFamily="34" charset="0"/>
                <a:ea typeface="+mn-ea"/>
                <a:cs typeface="+mn-cs"/>
              </a:rPr>
              <a:t>Success Should Be Measured and Evaluated Against Both Short- and Long-Term KPIs</a:t>
            </a:r>
          </a:p>
        </p:txBody>
      </p:sp>
      <p:sp>
        <p:nvSpPr>
          <p:cNvPr id="63" name="TextBox 62">
            <a:hlinkClick r:id="rId12" action="ppaction://hlinksldjump"/>
            <a:extLst>
              <a:ext uri="{FF2B5EF4-FFF2-40B4-BE49-F238E27FC236}">
                <a16:creationId xmlns:a16="http://schemas.microsoft.com/office/drawing/2014/main" id="{90E779C0-412F-4607-8D41-155407D8F860}"/>
              </a:ext>
            </a:extLst>
          </p:cNvPr>
          <p:cNvSpPr txBox="1"/>
          <p:nvPr/>
        </p:nvSpPr>
        <p:spPr>
          <a:xfrm>
            <a:off x="4493340" y="5293072"/>
            <a:ext cx="38603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Helvetica" panose="020B0403020202020204" pitchFamily="34" charset="0"/>
                <a:ea typeface="+mn-ea"/>
                <a:cs typeface="+mn-cs"/>
              </a:rPr>
              <a:t>Brand Leaders Need to Equip Themselves With the Data to Defend Decisions Based on Core Marketing Trends</a:t>
            </a:r>
          </a:p>
        </p:txBody>
      </p:sp>
      <p:sp>
        <p:nvSpPr>
          <p:cNvPr id="64" name="TextBox 63">
            <a:hlinkClick r:id="rId10" action="ppaction://hlinksldjump"/>
            <a:extLst>
              <a:ext uri="{FF2B5EF4-FFF2-40B4-BE49-F238E27FC236}">
                <a16:creationId xmlns:a16="http://schemas.microsoft.com/office/drawing/2014/main" id="{13A62415-1461-41DF-A255-9CF677CF0AF0}"/>
              </a:ext>
            </a:extLst>
          </p:cNvPr>
          <p:cNvSpPr txBox="1"/>
          <p:nvPr/>
        </p:nvSpPr>
        <p:spPr>
          <a:xfrm>
            <a:off x="8332658" y="5252768"/>
            <a:ext cx="372613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Helvetica" panose="020B0403020202020204" pitchFamily="34" charset="0"/>
                <a:ea typeface="+mn-ea"/>
                <a:cs typeface="+mn-cs"/>
              </a:rPr>
              <a:t>The Balance of Brand Building and Short-Term Tactics Drives Both Immediate Demand and Long-Term Equity </a:t>
            </a:r>
          </a:p>
        </p:txBody>
      </p:sp>
    </p:spTree>
    <p:extLst>
      <p:ext uri="{BB962C8B-B14F-4D97-AF65-F5344CB8AC3E}">
        <p14:creationId xmlns:p14="http://schemas.microsoft.com/office/powerpoint/2010/main" val="157741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1696163"/>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38C0B6F-A1E1-4A12-8D9D-926FA9BA6F8C}"/>
              </a:ext>
            </a:extLst>
          </p:cNvPr>
          <p:cNvSpPr txBox="1"/>
          <p:nvPr/>
        </p:nvSpPr>
        <p:spPr>
          <a:xfrm>
            <a:off x="401915" y="1783105"/>
            <a:ext cx="10692183" cy="4693593"/>
          </a:xfrm>
          <a:prstGeom prst="rect">
            <a:avLst/>
          </a:prstGeom>
          <a:noFill/>
        </p:spPr>
        <p:txBody>
          <a:bodyPr wrap="square" rtlCol="0">
            <a:spAutoFit/>
          </a:bodyPr>
          <a:lstStyle/>
          <a:p>
            <a:r>
              <a:rPr lang="en-US" sz="2000" dirty="0">
                <a:solidFill>
                  <a:srgbClr val="002060"/>
                </a:solidFill>
                <a:latin typeface="Helvetica" panose="020B0604020202020204" pitchFamily="34" charset="0"/>
                <a:cs typeface="Helvetica" panose="020B0604020202020204" pitchFamily="34" charset="0"/>
              </a:rPr>
              <a:t>To learn more about how the 10 marketing principles can be applied in today’s environment of economic uncertainty, we offer these additional resources: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dirty="0">
              <a:solidFill>
                <a:srgbClr val="002060"/>
              </a:solidFill>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Helvetica" panose="020B0604020202020204" pitchFamily="34" charset="0"/>
                <a:cs typeface="Helvetica" panose="020B0604020202020204" pitchFamily="34" charset="0"/>
              </a:rPr>
              <a:t>As a reminder, brand marketers and agencies get immediate and complimentary access </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Helvetica" panose="020B0604020202020204" pitchFamily="34" charset="0"/>
                <a:cs typeface="Helvetica" panose="020B0604020202020204" pitchFamily="34" charset="0"/>
              </a:rPr>
              <a:t>to VAB’s continuously updated </a:t>
            </a:r>
            <a:r>
              <a:rPr lang="en-US" sz="2000" u="sng" dirty="0">
                <a:solidFill>
                  <a:srgbClr val="002060"/>
                </a:solidFill>
                <a:latin typeface="Helvetica" panose="020B0604020202020204" pitchFamily="34" charset="0"/>
                <a:cs typeface="Helvetica" panose="020B0604020202020204" pitchFamily="34" charset="0"/>
                <a:hlinkClick r:id="rId2"/>
              </a:rPr>
              <a:t>Insights library</a:t>
            </a:r>
            <a:r>
              <a:rPr lang="en-US" sz="2000" dirty="0">
                <a:solidFill>
                  <a:srgbClr val="002060"/>
                </a:solidFill>
                <a:latin typeface="Helvetica" panose="020B0604020202020204" pitchFamily="34" charset="0"/>
                <a:cs typeface="Helvetica" panose="020B0604020202020204" pitchFamily="34" charset="0"/>
              </a:rPr>
              <a:t>. You can learn </a:t>
            </a:r>
            <a:r>
              <a:rPr lang="en-US" sz="2000" u="sng" dirty="0">
                <a:solidFill>
                  <a:srgbClr val="002060"/>
                </a:solidFill>
                <a:latin typeface="Helvetica" panose="020B0604020202020204" pitchFamily="34" charset="0"/>
                <a:cs typeface="Helvetica" panose="020B0604020202020204" pitchFamily="34" charset="0"/>
                <a:hlinkClick r:id="rId3"/>
              </a:rPr>
              <a:t>more here</a:t>
            </a:r>
            <a:r>
              <a:rPr lang="en-US" sz="2000" dirty="0">
                <a:solidFill>
                  <a:srgbClr val="002060"/>
                </a:solidFill>
                <a:latin typeface="Helvetica" panose="020B0604020202020204" pitchFamily="34" charset="0"/>
                <a:cs typeface="Helvetica" panose="020B0604020202020204" pitchFamily="34" charset="0"/>
              </a:rPr>
              <a:t>.</a:t>
            </a:r>
            <a:endParaRPr kumimoji="0" lang="en-US" sz="2000" b="0" i="0"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413302" y="357425"/>
            <a:ext cx="920218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Looking for more analysis and guidance?</a:t>
            </a:r>
          </a:p>
        </p:txBody>
      </p:sp>
      <p:pic>
        <p:nvPicPr>
          <p:cNvPr id="9" name="Picture 8">
            <a:extLst>
              <a:ext uri="{FF2B5EF4-FFF2-40B4-BE49-F238E27FC236}">
                <a16:creationId xmlns:a16="http://schemas.microsoft.com/office/drawing/2014/main" id="{F6F303B4-96EB-4F7D-B7F5-3ADAD2AA2E1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672E8AF8-F9C6-42DF-85B9-10B7AEF7AF1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8A78672F-1FC1-419B-87AB-07059C7D68A5}"/>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29" name="Group 28">
            <a:extLst>
              <a:ext uri="{FF2B5EF4-FFF2-40B4-BE49-F238E27FC236}">
                <a16:creationId xmlns:a16="http://schemas.microsoft.com/office/drawing/2014/main" id="{ECA13EEE-8218-4C37-AD9A-58DB8ADEFEEB}"/>
              </a:ext>
            </a:extLst>
          </p:cNvPr>
          <p:cNvGrpSpPr/>
          <p:nvPr/>
        </p:nvGrpSpPr>
        <p:grpSpPr>
          <a:xfrm>
            <a:off x="1940148" y="3226857"/>
            <a:ext cx="2001530" cy="1622056"/>
            <a:chOff x="1895428" y="3226857"/>
            <a:chExt cx="2001530" cy="1622056"/>
          </a:xfrm>
        </p:grpSpPr>
        <p:pic>
          <p:nvPicPr>
            <p:cNvPr id="10" name="Picture 9">
              <a:hlinkClick r:id="rId5"/>
              <a:extLst>
                <a:ext uri="{FF2B5EF4-FFF2-40B4-BE49-F238E27FC236}">
                  <a16:creationId xmlns:a16="http://schemas.microsoft.com/office/drawing/2014/main" id="{A221EF24-7DA6-49FD-9188-585B89EDD0F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86407" y="3226857"/>
              <a:ext cx="1819573" cy="1023510"/>
            </a:xfrm>
            <a:prstGeom prst="rect">
              <a:avLst/>
            </a:prstGeom>
            <a:ln>
              <a:solidFill>
                <a:schemeClr val="tx1"/>
              </a:solidFill>
            </a:ln>
          </p:spPr>
        </p:pic>
        <p:sp>
          <p:nvSpPr>
            <p:cNvPr id="14" name="TextBox 13">
              <a:hlinkClick r:id="rId5"/>
              <a:extLst>
                <a:ext uri="{FF2B5EF4-FFF2-40B4-BE49-F238E27FC236}">
                  <a16:creationId xmlns:a16="http://schemas.microsoft.com/office/drawing/2014/main" id="{7C90AB5E-9287-4C0D-AE47-F0F359C2CEDF}"/>
                </a:ext>
              </a:extLst>
            </p:cNvPr>
            <p:cNvSpPr txBox="1"/>
            <p:nvPr/>
          </p:nvSpPr>
          <p:spPr>
            <a:xfrm>
              <a:off x="1895428" y="4303309"/>
              <a:ext cx="2001530" cy="545604"/>
            </a:xfrm>
            <a:prstGeom prst="rect">
              <a:avLst/>
            </a:prstGeom>
            <a:noFill/>
          </p:spPr>
          <p:txBody>
            <a:bodyPr wrap="square" rtlCol="0">
              <a:spAutoFit/>
            </a:bodyPr>
            <a:lstStyle/>
            <a:p>
              <a:pPr algn="ctr"/>
              <a:r>
                <a:rPr lang="en-US" sz="1100" b="1" dirty="0">
                  <a:solidFill>
                    <a:srgbClr val="4EBEA4"/>
                  </a:solidFill>
                  <a:latin typeface="Helvetica" panose="020B0403020202020204" pitchFamily="34" charset="0"/>
                </a:rPr>
                <a:t>As Time Goes By</a:t>
              </a:r>
            </a:p>
            <a:p>
              <a:pPr algn="ctr"/>
              <a:r>
                <a:rPr lang="en-US" sz="1050" dirty="0">
                  <a:solidFill>
                    <a:srgbClr val="1B1464"/>
                  </a:solidFill>
                  <a:latin typeface="Helvetica" panose="020B0403020202020204" pitchFamily="34" charset="0"/>
                </a:rPr>
                <a:t>How Media Consumption Is Helping America Cope</a:t>
              </a:r>
            </a:p>
          </p:txBody>
        </p:sp>
      </p:grpSp>
      <p:grpSp>
        <p:nvGrpSpPr>
          <p:cNvPr id="31" name="Group 30">
            <a:extLst>
              <a:ext uri="{FF2B5EF4-FFF2-40B4-BE49-F238E27FC236}">
                <a16:creationId xmlns:a16="http://schemas.microsoft.com/office/drawing/2014/main" id="{689EFABA-62A3-4588-A189-C4BF2A28F285}"/>
              </a:ext>
            </a:extLst>
          </p:cNvPr>
          <p:cNvGrpSpPr/>
          <p:nvPr/>
        </p:nvGrpSpPr>
        <p:grpSpPr>
          <a:xfrm>
            <a:off x="6096723" y="3221982"/>
            <a:ext cx="2008043" cy="1612940"/>
            <a:chOff x="6016659" y="3221982"/>
            <a:chExt cx="2008043" cy="1612940"/>
          </a:xfrm>
        </p:grpSpPr>
        <p:sp>
          <p:nvSpPr>
            <p:cNvPr id="15" name="TextBox 14">
              <a:hlinkClick r:id="rId7"/>
              <a:extLst>
                <a:ext uri="{FF2B5EF4-FFF2-40B4-BE49-F238E27FC236}">
                  <a16:creationId xmlns:a16="http://schemas.microsoft.com/office/drawing/2014/main" id="{18AE3A72-779D-4A56-90AC-D1B26E4C3657}"/>
                </a:ext>
              </a:extLst>
            </p:cNvPr>
            <p:cNvSpPr txBox="1"/>
            <p:nvPr/>
          </p:nvSpPr>
          <p:spPr>
            <a:xfrm>
              <a:off x="6016659" y="4303309"/>
              <a:ext cx="2008043" cy="5316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4EBEA4"/>
                  </a:solidFill>
                  <a:latin typeface="Helvetica" panose="020B0403020202020204" pitchFamily="34" charset="0"/>
                </a:rPr>
                <a:t>Make</a:t>
              </a:r>
              <a:r>
                <a:rPr kumimoji="0" lang="en-US" sz="11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 Yourself at Home</a:t>
              </a:r>
            </a:p>
            <a:p>
              <a:pPr lvl="0" algn="ctr">
                <a:defRPr/>
              </a:pPr>
              <a:r>
                <a:rPr lang="en-US" sz="1050" dirty="0">
                  <a:solidFill>
                    <a:srgbClr val="1B1464"/>
                  </a:solidFill>
                  <a:latin typeface="Helvetica" panose="020B0403020202020204" pitchFamily="34" charset="0"/>
                </a:rPr>
                <a:t>Video Viewing in the Time </a:t>
              </a:r>
            </a:p>
            <a:p>
              <a:pPr lvl="0" algn="ctr">
                <a:defRPr/>
              </a:pPr>
              <a:r>
                <a:rPr lang="en-US" sz="1050" dirty="0">
                  <a:solidFill>
                    <a:srgbClr val="1B1464"/>
                  </a:solidFill>
                  <a:latin typeface="Helvetica" panose="020B0403020202020204" pitchFamily="34" charset="0"/>
                </a:rPr>
                <a:t>of COVID-19</a:t>
              </a:r>
              <a:endPar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16" name="Picture 15">
              <a:hlinkClick r:id="rId7"/>
              <a:extLst>
                <a:ext uri="{FF2B5EF4-FFF2-40B4-BE49-F238E27FC236}">
                  <a16:creationId xmlns:a16="http://schemas.microsoft.com/office/drawing/2014/main" id="{90FAA70E-8F3E-41F5-87E6-B2740537308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69756" y="3221982"/>
              <a:ext cx="1828239" cy="1028385"/>
            </a:xfrm>
            <a:prstGeom prst="rect">
              <a:avLst/>
            </a:prstGeom>
            <a:ln>
              <a:solidFill>
                <a:schemeClr val="tx1"/>
              </a:solidFill>
            </a:ln>
          </p:spPr>
        </p:pic>
      </p:grpSp>
      <p:grpSp>
        <p:nvGrpSpPr>
          <p:cNvPr id="30" name="Group 29">
            <a:extLst>
              <a:ext uri="{FF2B5EF4-FFF2-40B4-BE49-F238E27FC236}">
                <a16:creationId xmlns:a16="http://schemas.microsoft.com/office/drawing/2014/main" id="{57B6D378-49E4-46B9-847E-F12FC8D1DB50}"/>
              </a:ext>
            </a:extLst>
          </p:cNvPr>
          <p:cNvGrpSpPr/>
          <p:nvPr/>
        </p:nvGrpSpPr>
        <p:grpSpPr>
          <a:xfrm>
            <a:off x="3910362" y="3226857"/>
            <a:ext cx="2195375" cy="1461173"/>
            <a:chOff x="3859121" y="3226857"/>
            <a:chExt cx="2195375" cy="1461173"/>
          </a:xfrm>
        </p:grpSpPr>
        <p:sp>
          <p:nvSpPr>
            <p:cNvPr id="18" name="TextBox 17">
              <a:hlinkClick r:id="rId9"/>
              <a:extLst>
                <a:ext uri="{FF2B5EF4-FFF2-40B4-BE49-F238E27FC236}">
                  <a16:creationId xmlns:a16="http://schemas.microsoft.com/office/drawing/2014/main" id="{F599D06D-87C0-4077-AA61-1E95705C9493}"/>
                </a:ext>
              </a:extLst>
            </p:cNvPr>
            <p:cNvSpPr txBox="1"/>
            <p:nvPr/>
          </p:nvSpPr>
          <p:spPr>
            <a:xfrm>
              <a:off x="3859121" y="4303309"/>
              <a:ext cx="2195375"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4EBEA4"/>
                  </a:solidFill>
                  <a:latin typeface="Helvetica" panose="020B0403020202020204" pitchFamily="34" charset="0"/>
                </a:rPr>
                <a:t>#AloneTogether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Culture in the Time of COVID-19</a:t>
              </a:r>
            </a:p>
          </p:txBody>
        </p:sp>
        <p:pic>
          <p:nvPicPr>
            <p:cNvPr id="21" name="Picture 20">
              <a:hlinkClick r:id="rId9"/>
              <a:extLst>
                <a:ext uri="{FF2B5EF4-FFF2-40B4-BE49-F238E27FC236}">
                  <a16:creationId xmlns:a16="http://schemas.microsoft.com/office/drawing/2014/main" id="{2745997D-8185-4004-BFBA-D1D6873BBE0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42345" y="3226857"/>
              <a:ext cx="1814359" cy="1023510"/>
            </a:xfrm>
            <a:prstGeom prst="rect">
              <a:avLst/>
            </a:prstGeom>
            <a:ln>
              <a:solidFill>
                <a:schemeClr val="tx1"/>
              </a:solidFill>
            </a:ln>
          </p:spPr>
        </p:pic>
      </p:grpSp>
      <p:grpSp>
        <p:nvGrpSpPr>
          <p:cNvPr id="3" name="Group 2">
            <a:extLst>
              <a:ext uri="{FF2B5EF4-FFF2-40B4-BE49-F238E27FC236}">
                <a16:creationId xmlns:a16="http://schemas.microsoft.com/office/drawing/2014/main" id="{4DC12E65-DC82-4ACC-9AAE-442CFE29B8F1}"/>
              </a:ext>
            </a:extLst>
          </p:cNvPr>
          <p:cNvGrpSpPr/>
          <p:nvPr/>
        </p:nvGrpSpPr>
        <p:grpSpPr>
          <a:xfrm>
            <a:off x="160161" y="3129030"/>
            <a:ext cx="1722095" cy="1873771"/>
            <a:chOff x="125065" y="3129030"/>
            <a:chExt cx="1722095" cy="1873771"/>
          </a:xfrm>
        </p:grpSpPr>
        <p:pic>
          <p:nvPicPr>
            <p:cNvPr id="22" name="Picture 21">
              <a:extLst>
                <a:ext uri="{FF2B5EF4-FFF2-40B4-BE49-F238E27FC236}">
                  <a16:creationId xmlns:a16="http://schemas.microsoft.com/office/drawing/2014/main" id="{EF4162EB-D0E2-4B60-89E9-67AE84C4C47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26141" y="3129030"/>
              <a:ext cx="1519944" cy="1121337"/>
            </a:xfrm>
            <a:prstGeom prst="rect">
              <a:avLst/>
            </a:prstGeom>
            <a:ln>
              <a:solidFill>
                <a:schemeClr val="tx1"/>
              </a:solidFill>
            </a:ln>
          </p:spPr>
        </p:pic>
        <p:sp>
          <p:nvSpPr>
            <p:cNvPr id="23" name="TextBox 22">
              <a:hlinkClick r:id="rId12"/>
              <a:extLst>
                <a:ext uri="{FF2B5EF4-FFF2-40B4-BE49-F238E27FC236}">
                  <a16:creationId xmlns:a16="http://schemas.microsoft.com/office/drawing/2014/main" id="{23D26EF1-030F-4266-BE57-CBC58D0CBC94}"/>
                </a:ext>
              </a:extLst>
            </p:cNvPr>
            <p:cNvSpPr txBox="1"/>
            <p:nvPr/>
          </p:nvSpPr>
          <p:spPr>
            <a:xfrm>
              <a:off x="125065" y="4303309"/>
              <a:ext cx="1722095" cy="699492"/>
            </a:xfrm>
            <a:prstGeom prst="rect">
              <a:avLst/>
            </a:prstGeom>
            <a:noFill/>
          </p:spPr>
          <p:txBody>
            <a:bodyPr wrap="square" rtlCol="0">
              <a:spAutoFit/>
            </a:bodyPr>
            <a:lstStyle/>
            <a:p>
              <a:pPr algn="ctr"/>
              <a:r>
                <a:rPr lang="en-US" sz="1100" b="1" dirty="0">
                  <a:solidFill>
                    <a:srgbClr val="4EBEA4"/>
                  </a:solidFill>
                  <a:latin typeface="Helvetica" panose="020B0403020202020204" pitchFamily="34" charset="0"/>
                </a:rPr>
                <a:t>A Matter of Principle</a:t>
              </a:r>
            </a:p>
            <a:p>
              <a:pPr algn="ctr"/>
              <a:r>
                <a:rPr lang="en-US" sz="1050" dirty="0">
                  <a:solidFill>
                    <a:srgbClr val="1B1464"/>
                  </a:solidFill>
                  <a:latin typeface="Helvetica" panose="020B0403020202020204" pitchFamily="34" charset="0"/>
                </a:rPr>
                <a:t>The Disconnect Between Proven Marketing Tenets and Marketer Behavior</a:t>
              </a:r>
            </a:p>
          </p:txBody>
        </p:sp>
      </p:grpSp>
      <p:grpSp>
        <p:nvGrpSpPr>
          <p:cNvPr id="33" name="Group 32">
            <a:extLst>
              <a:ext uri="{FF2B5EF4-FFF2-40B4-BE49-F238E27FC236}">
                <a16:creationId xmlns:a16="http://schemas.microsoft.com/office/drawing/2014/main" id="{8B74139C-1F63-41FE-837D-4F89E00953A6}"/>
              </a:ext>
            </a:extLst>
          </p:cNvPr>
          <p:cNvGrpSpPr/>
          <p:nvPr/>
        </p:nvGrpSpPr>
        <p:grpSpPr>
          <a:xfrm>
            <a:off x="10245890" y="3245770"/>
            <a:ext cx="1785950" cy="1589153"/>
            <a:chOff x="10210794" y="3245770"/>
            <a:chExt cx="1785950" cy="1589153"/>
          </a:xfrm>
        </p:grpSpPr>
        <p:sp>
          <p:nvSpPr>
            <p:cNvPr id="24" name="TextBox 23">
              <a:hlinkClick r:id="rId12"/>
              <a:extLst>
                <a:ext uri="{FF2B5EF4-FFF2-40B4-BE49-F238E27FC236}">
                  <a16:creationId xmlns:a16="http://schemas.microsoft.com/office/drawing/2014/main" id="{A822C94A-27C2-4905-A7BA-ACC12790FEC3}"/>
                </a:ext>
              </a:extLst>
            </p:cNvPr>
            <p:cNvSpPr txBox="1"/>
            <p:nvPr/>
          </p:nvSpPr>
          <p:spPr>
            <a:xfrm>
              <a:off x="10210794" y="4303309"/>
              <a:ext cx="1785950" cy="531614"/>
            </a:xfrm>
            <a:prstGeom prst="rect">
              <a:avLst/>
            </a:prstGeom>
            <a:noFill/>
          </p:spPr>
          <p:txBody>
            <a:bodyPr wrap="square" rtlCol="0">
              <a:spAutoFit/>
            </a:bodyPr>
            <a:lstStyle/>
            <a:p>
              <a:pPr algn="ctr"/>
              <a:r>
                <a:rPr lang="en-US" sz="1100" b="1" dirty="0">
                  <a:solidFill>
                    <a:srgbClr val="4EBEA4"/>
                  </a:solidFill>
                  <a:latin typeface="Helvetica" panose="020B0403020202020204" pitchFamily="34" charset="0"/>
                </a:rPr>
                <a:t>Direct Effect</a:t>
              </a:r>
            </a:p>
            <a:p>
              <a:pPr algn="ctr"/>
              <a:r>
                <a:rPr lang="en-US" sz="1050" dirty="0">
                  <a:solidFill>
                    <a:srgbClr val="1B1464"/>
                  </a:solidFill>
                  <a:latin typeface="Helvetica" panose="020B0403020202020204" pitchFamily="34" charset="0"/>
                </a:rPr>
                <a:t>Driving Intent For Emerging DTC Brands</a:t>
              </a:r>
            </a:p>
          </p:txBody>
        </p:sp>
        <p:pic>
          <p:nvPicPr>
            <p:cNvPr id="25" name="Picture 24">
              <a:hlinkClick r:id="rId12"/>
              <a:extLst>
                <a:ext uri="{FF2B5EF4-FFF2-40B4-BE49-F238E27FC236}">
                  <a16:creationId xmlns:a16="http://schemas.microsoft.com/office/drawing/2014/main" id="{A63CA3E5-41FC-46AA-BC82-84EC1C9E3B3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210794" y="3245770"/>
              <a:ext cx="1785950" cy="1004597"/>
            </a:xfrm>
            <a:prstGeom prst="rect">
              <a:avLst/>
            </a:prstGeom>
            <a:ln>
              <a:solidFill>
                <a:schemeClr val="tx1"/>
              </a:solidFill>
            </a:ln>
          </p:spPr>
        </p:pic>
      </p:grpSp>
      <p:grpSp>
        <p:nvGrpSpPr>
          <p:cNvPr id="32" name="Group 31">
            <a:extLst>
              <a:ext uri="{FF2B5EF4-FFF2-40B4-BE49-F238E27FC236}">
                <a16:creationId xmlns:a16="http://schemas.microsoft.com/office/drawing/2014/main" id="{1473548E-4D8C-47EC-AC4F-698661700F6F}"/>
              </a:ext>
            </a:extLst>
          </p:cNvPr>
          <p:cNvGrpSpPr/>
          <p:nvPr/>
        </p:nvGrpSpPr>
        <p:grpSpPr>
          <a:xfrm>
            <a:off x="8184960" y="3219405"/>
            <a:ext cx="1869227" cy="1762411"/>
            <a:chOff x="8183134" y="3219405"/>
            <a:chExt cx="1869227" cy="1762411"/>
          </a:xfrm>
        </p:grpSpPr>
        <p:pic>
          <p:nvPicPr>
            <p:cNvPr id="27" name="Picture 26">
              <a:hlinkClick r:id="rId14"/>
              <a:extLst>
                <a:ext uri="{FF2B5EF4-FFF2-40B4-BE49-F238E27FC236}">
                  <a16:creationId xmlns:a16="http://schemas.microsoft.com/office/drawing/2014/main" id="{7E653673-50D3-4ACA-AD36-8D5676C9504C}"/>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8196197" y="3219405"/>
              <a:ext cx="1828239" cy="1030962"/>
            </a:xfrm>
            <a:prstGeom prst="rect">
              <a:avLst/>
            </a:prstGeom>
            <a:ln>
              <a:solidFill>
                <a:schemeClr val="tx1"/>
              </a:solidFill>
            </a:ln>
          </p:spPr>
        </p:pic>
        <p:sp>
          <p:nvSpPr>
            <p:cNvPr id="28" name="TextBox 27">
              <a:hlinkClick r:id="rId14"/>
              <a:extLst>
                <a:ext uri="{FF2B5EF4-FFF2-40B4-BE49-F238E27FC236}">
                  <a16:creationId xmlns:a16="http://schemas.microsoft.com/office/drawing/2014/main" id="{BC4E2C2A-33DC-4CB8-8C7A-9AFD1DC5B344}"/>
                </a:ext>
              </a:extLst>
            </p:cNvPr>
            <p:cNvSpPr txBox="1"/>
            <p:nvPr/>
          </p:nvSpPr>
          <p:spPr>
            <a:xfrm>
              <a:off x="8183134" y="4303309"/>
              <a:ext cx="1869227" cy="678507"/>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1100" b="1" dirty="0">
                  <a:solidFill>
                    <a:srgbClr val="4EBEA4"/>
                  </a:solidFill>
                  <a:latin typeface="Helvetica" panose="020B0403020202020204" pitchFamily="34" charset="0"/>
                </a:rPr>
                <a:t>Discover The Difference</a:t>
              </a:r>
            </a:p>
            <a:p>
              <a:pPr lvl="0" algn="ctr">
                <a:defRPr/>
              </a:pPr>
              <a:r>
                <a:rPr lang="en-US" sz="1050" dirty="0">
                  <a:solidFill>
                    <a:srgbClr val="1B1464"/>
                  </a:solidFill>
                  <a:latin typeface="Helvetica" panose="020B0403020202020204" pitchFamily="34" charset="0"/>
                </a:rPr>
                <a:t>How Culturally Relevant Video Content Drives Action By Multicultural Audiences</a:t>
              </a:r>
            </a:p>
          </p:txBody>
        </p:sp>
      </p:grpSp>
    </p:spTree>
    <p:extLst>
      <p:ext uri="{BB962C8B-B14F-4D97-AF65-F5344CB8AC3E}">
        <p14:creationId xmlns:p14="http://schemas.microsoft.com/office/powerpoint/2010/main" val="1690939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2BF0AF0-9E7A-4919-AE23-74BF1A203D0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35200" y="0"/>
            <a:ext cx="5256799" cy="3060562"/>
          </a:xfrm>
          <a:prstGeom prst="rect">
            <a:avLst/>
          </a:prstGeom>
        </p:spPr>
      </p:pic>
      <p:sp>
        <p:nvSpPr>
          <p:cNvPr id="9" name="Rectangle 8">
            <a:extLst>
              <a:ext uri="{FF2B5EF4-FFF2-40B4-BE49-F238E27FC236}">
                <a16:creationId xmlns:a16="http://schemas.microsoft.com/office/drawing/2014/main" id="{A93865C7-6300-0F4D-AF2C-DBD794D27201}"/>
              </a:ext>
            </a:extLst>
          </p:cNvPr>
          <p:cNvSpPr/>
          <p:nvPr/>
        </p:nvSpPr>
        <p:spPr>
          <a:xfrm>
            <a:off x="273895" y="235287"/>
            <a:ext cx="495399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Thank You</a:t>
            </a:r>
          </a:p>
        </p:txBody>
      </p:sp>
      <p:pic>
        <p:nvPicPr>
          <p:cNvPr id="6" name="Picture 5">
            <a:hlinkClick r:id="rId3"/>
            <a:extLst>
              <a:ext uri="{FF2B5EF4-FFF2-40B4-BE49-F238E27FC236}">
                <a16:creationId xmlns:a16="http://schemas.microsoft.com/office/drawing/2014/main" id="{6A35C40F-687E-B34B-B975-ED0CDEFEC8A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015399" y="5804284"/>
            <a:ext cx="875592" cy="636172"/>
          </a:xfrm>
          <a:prstGeom prst="rect">
            <a:avLst/>
          </a:prstGeom>
        </p:spPr>
      </p:pic>
      <p:pic>
        <p:nvPicPr>
          <p:cNvPr id="8" name="Picture 7">
            <a:hlinkClick r:id="rId5"/>
            <a:extLst>
              <a:ext uri="{FF2B5EF4-FFF2-40B4-BE49-F238E27FC236}">
                <a16:creationId xmlns:a16="http://schemas.microsoft.com/office/drawing/2014/main" id="{EEC9436E-41D9-FA4F-B24F-9D11D47EFC9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890991" y="5715536"/>
            <a:ext cx="734723" cy="737087"/>
          </a:xfrm>
          <a:prstGeom prst="rect">
            <a:avLst/>
          </a:prstGeom>
        </p:spPr>
      </p:pic>
      <p:pic>
        <p:nvPicPr>
          <p:cNvPr id="10" name="Picture 9">
            <a:hlinkClick r:id="rId7"/>
            <a:extLst>
              <a:ext uri="{FF2B5EF4-FFF2-40B4-BE49-F238E27FC236}">
                <a16:creationId xmlns:a16="http://schemas.microsoft.com/office/drawing/2014/main" id="{707BE5F1-DCEB-144F-86FF-E99AA7959D9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684271" y="5784399"/>
            <a:ext cx="403491" cy="668224"/>
          </a:xfrm>
          <a:prstGeom prst="rect">
            <a:avLst/>
          </a:prstGeom>
        </p:spPr>
      </p:pic>
      <p:sp>
        <p:nvSpPr>
          <p:cNvPr id="13" name="TextBox 12">
            <a:extLst>
              <a:ext uri="{FF2B5EF4-FFF2-40B4-BE49-F238E27FC236}">
                <a16:creationId xmlns:a16="http://schemas.microsoft.com/office/drawing/2014/main" id="{20BFA583-6201-4D96-BE04-797E316D744B}"/>
              </a:ext>
            </a:extLst>
          </p:cNvPr>
          <p:cNvSpPr txBox="1"/>
          <p:nvPr/>
        </p:nvSpPr>
        <p:spPr>
          <a:xfrm>
            <a:off x="416806" y="3289626"/>
            <a:ext cx="13007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itchFamily="2" charset="0"/>
                <a:ea typeface="+mn-ea"/>
                <a:cs typeface="+mn-cs"/>
                <a:hlinkClick r:id="rId9"/>
              </a:rPr>
              <a:t>Jason Wiese</a:t>
            </a:r>
            <a:endParaRPr kumimoji="0" lang="en-US" sz="14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329DD485-DE2E-47A5-85C0-A4295370A8F9}"/>
              </a:ext>
            </a:extLst>
          </p:cNvPr>
          <p:cNvSpPr txBox="1"/>
          <p:nvPr/>
        </p:nvSpPr>
        <p:spPr>
          <a:xfrm>
            <a:off x="416806" y="3626399"/>
            <a:ext cx="3373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jasonw@thevab.com</a:t>
            </a:r>
          </a:p>
        </p:txBody>
      </p:sp>
      <p:sp>
        <p:nvSpPr>
          <p:cNvPr id="20" name="Rectangle 19">
            <a:extLst>
              <a:ext uri="{FF2B5EF4-FFF2-40B4-BE49-F238E27FC236}">
                <a16:creationId xmlns:a16="http://schemas.microsoft.com/office/drawing/2014/main" id="{66C9491A-DA7A-4DCA-B0C6-1B9F831386C9}"/>
              </a:ext>
            </a:extLst>
          </p:cNvPr>
          <p:cNvSpPr/>
          <p:nvPr/>
        </p:nvSpPr>
        <p:spPr>
          <a:xfrm>
            <a:off x="351023" y="1284420"/>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itchFamily="2" charset="0"/>
                <a:ea typeface="+mn-ea"/>
                <a:cs typeface="+mn-cs"/>
              </a:rPr>
              <a:t>Creators</a:t>
            </a:r>
          </a:p>
        </p:txBody>
      </p:sp>
      <p:sp>
        <p:nvSpPr>
          <p:cNvPr id="27" name="TextBox 26">
            <a:hlinkClick r:id="rId10"/>
            <a:extLst>
              <a:ext uri="{FF2B5EF4-FFF2-40B4-BE49-F238E27FC236}">
                <a16:creationId xmlns:a16="http://schemas.microsoft.com/office/drawing/2014/main" id="{3C30D75C-BED3-4137-9F8A-59CDF8222FDF}"/>
              </a:ext>
            </a:extLst>
          </p:cNvPr>
          <p:cNvSpPr txBox="1"/>
          <p:nvPr/>
        </p:nvSpPr>
        <p:spPr>
          <a:xfrm>
            <a:off x="4920274" y="3289626"/>
            <a:ext cx="20585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hlinkClick r:id="rId10"/>
              </a:rPr>
              <a:t>Leah Montner-Dixon</a:t>
            </a:r>
            <a:endParaRPr kumimoji="0" lang="en-US" sz="14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9" name="TextBox 28">
            <a:extLst>
              <a:ext uri="{FF2B5EF4-FFF2-40B4-BE49-F238E27FC236}">
                <a16:creationId xmlns:a16="http://schemas.microsoft.com/office/drawing/2014/main" id="{284F31F4-4D86-4B99-B746-6850D63BF5DE}"/>
              </a:ext>
            </a:extLst>
          </p:cNvPr>
          <p:cNvSpPr txBox="1"/>
          <p:nvPr/>
        </p:nvSpPr>
        <p:spPr>
          <a:xfrm>
            <a:off x="4920274" y="3626399"/>
            <a:ext cx="25348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pic>
        <p:nvPicPr>
          <p:cNvPr id="23" name="Picture 22">
            <a:extLst>
              <a:ext uri="{FF2B5EF4-FFF2-40B4-BE49-F238E27FC236}">
                <a16:creationId xmlns:a16="http://schemas.microsoft.com/office/drawing/2014/main" id="{B29C19A0-D3B7-4A87-B456-012648BB423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4" name="Slide Number Placeholder 5">
            <a:extLst>
              <a:ext uri="{FF2B5EF4-FFF2-40B4-BE49-F238E27FC236}">
                <a16:creationId xmlns:a16="http://schemas.microsoft.com/office/drawing/2014/main" id="{36A4B5A9-17BE-46F3-863E-9CD48629EAF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B7EF9231-C343-4D1F-90F9-1247C33076A1}"/>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7" name="TextBox 36">
            <a:extLst>
              <a:ext uri="{FF2B5EF4-FFF2-40B4-BE49-F238E27FC236}">
                <a16:creationId xmlns:a16="http://schemas.microsoft.com/office/drawing/2014/main" id="{39D0A29F-8A0F-4C81-A3FF-A985B690C6B0}"/>
              </a:ext>
            </a:extLst>
          </p:cNvPr>
          <p:cNvSpPr txBox="1"/>
          <p:nvPr/>
        </p:nvSpPr>
        <p:spPr>
          <a:xfrm>
            <a:off x="4921467" y="2177223"/>
            <a:ext cx="2410124" cy="523220"/>
          </a:xfrm>
          <a:prstGeom prst="rect">
            <a:avLst/>
          </a:prstGeom>
          <a:noFill/>
        </p:spPr>
        <p:txBody>
          <a:bodyPr wrap="square" rtlCol="0">
            <a:spAutoFit/>
          </a:bodyPr>
          <a:lstStyle/>
          <a:p>
            <a:r>
              <a:rPr lang="en-US" sz="1400">
                <a:solidFill>
                  <a:srgbClr val="1F1A62"/>
                </a:solidFill>
                <a:latin typeface="Helvetica Light" panose="020B0403020202020204" pitchFamily="34" charset="0"/>
              </a:rPr>
              <a:t>SVP, Research Innovation kathyg@thevab.com</a:t>
            </a:r>
          </a:p>
        </p:txBody>
      </p:sp>
      <p:sp>
        <p:nvSpPr>
          <p:cNvPr id="38" name="TextBox 37">
            <a:extLst>
              <a:ext uri="{FF2B5EF4-FFF2-40B4-BE49-F238E27FC236}">
                <a16:creationId xmlns:a16="http://schemas.microsoft.com/office/drawing/2014/main" id="{04A3E27F-2456-412E-B091-69C99404CCE4}"/>
              </a:ext>
            </a:extLst>
          </p:cNvPr>
          <p:cNvSpPr txBox="1"/>
          <p:nvPr/>
        </p:nvSpPr>
        <p:spPr>
          <a:xfrm>
            <a:off x="4923816" y="1835263"/>
            <a:ext cx="20585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hlinkClick r:id="rId12"/>
              </a:rPr>
              <a:t>Kathy Grey</a:t>
            </a:r>
            <a:endParaRPr kumimoji="0" lang="en-US" sz="14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9" name="TextBox 38">
            <a:extLst>
              <a:ext uri="{FF2B5EF4-FFF2-40B4-BE49-F238E27FC236}">
                <a16:creationId xmlns:a16="http://schemas.microsoft.com/office/drawing/2014/main" id="{21E894F8-568D-4E83-AD7A-F8CAA15E9CCC}"/>
              </a:ext>
            </a:extLst>
          </p:cNvPr>
          <p:cNvSpPr txBox="1"/>
          <p:nvPr/>
        </p:nvSpPr>
        <p:spPr>
          <a:xfrm>
            <a:off x="416794" y="2177223"/>
            <a:ext cx="4112673" cy="523220"/>
          </a:xfrm>
          <a:prstGeom prst="rect">
            <a:avLst/>
          </a:prstGeom>
          <a:noFill/>
        </p:spPr>
        <p:txBody>
          <a:bodyPr wrap="square" rtlCol="0">
            <a:spAutoFit/>
          </a:bodyPr>
          <a:lstStyle/>
          <a:p>
            <a:r>
              <a:rPr lang="en-US" sz="1400" dirty="0">
                <a:solidFill>
                  <a:srgbClr val="1F1A62"/>
                </a:solidFill>
                <a:latin typeface="Helvetica Light" panose="020B0403020202020204" pitchFamily="34" charset="0"/>
              </a:rPr>
              <a:t>SVP, Director of Integrated Strategy &amp; Marketing mariannev@thevab.com</a:t>
            </a:r>
          </a:p>
        </p:txBody>
      </p:sp>
      <p:sp>
        <p:nvSpPr>
          <p:cNvPr id="40" name="TextBox 39">
            <a:extLst>
              <a:ext uri="{FF2B5EF4-FFF2-40B4-BE49-F238E27FC236}">
                <a16:creationId xmlns:a16="http://schemas.microsoft.com/office/drawing/2014/main" id="{24F868BB-4BDF-4965-8FED-1C0F6E1F6205}"/>
              </a:ext>
            </a:extLst>
          </p:cNvPr>
          <p:cNvSpPr txBox="1"/>
          <p:nvPr/>
        </p:nvSpPr>
        <p:spPr>
          <a:xfrm>
            <a:off x="429778" y="1835263"/>
            <a:ext cx="20585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itchFamily="2" charset="0"/>
                <a:ea typeface="+mn-ea"/>
                <a:cs typeface="+mn-cs"/>
                <a:hlinkClick r:id="rId13"/>
              </a:rPr>
              <a:t>Marianne Vita</a:t>
            </a:r>
            <a:endParaRPr kumimoji="0" lang="en-US" sz="14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360604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207696" y="132702"/>
            <a:ext cx="713455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Get immediate access to the VAB Insights library</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6" name="TextBox 25">
            <a:extLst>
              <a:ext uri="{FF2B5EF4-FFF2-40B4-BE49-F238E27FC236}">
                <a16:creationId xmlns:a16="http://schemas.microsoft.com/office/drawing/2014/main" id="{AB45B4F6-F7E9-8E45-8329-396915BEC239}"/>
              </a:ext>
            </a:extLst>
          </p:cNvPr>
          <p:cNvSpPr txBox="1"/>
          <p:nvPr/>
        </p:nvSpPr>
        <p:spPr>
          <a:xfrm>
            <a:off x="8446576" y="753217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Slide Number Placeholder 5">
            <a:extLst>
              <a:ext uri="{FF2B5EF4-FFF2-40B4-BE49-F238E27FC236}">
                <a16:creationId xmlns:a16="http://schemas.microsoft.com/office/drawing/2014/main" id="{6F859D63-DEF8-4918-804C-D41D714D0E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8627767C-561D-41EE-86F4-364D0F52F254}"/>
              </a:ext>
            </a:extLst>
          </p:cNvPr>
          <p:cNvSpPr txBox="1"/>
          <p:nvPr/>
        </p:nvSpPr>
        <p:spPr>
          <a:xfrm>
            <a:off x="413302" y="1695189"/>
            <a:ext cx="76849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We’ve answered hundreds of marketers’ questions.</a:t>
            </a:r>
          </a:p>
        </p:txBody>
      </p:sp>
      <p:sp>
        <p:nvSpPr>
          <p:cNvPr id="7" name="TextBox 6">
            <a:extLst>
              <a:ext uri="{FF2B5EF4-FFF2-40B4-BE49-F238E27FC236}">
                <a16:creationId xmlns:a16="http://schemas.microsoft.com/office/drawing/2014/main" id="{0491525E-AB57-4A2A-A8EC-B306B4E28052}"/>
              </a:ext>
            </a:extLst>
          </p:cNvPr>
          <p:cNvSpPr txBox="1"/>
          <p:nvPr/>
        </p:nvSpPr>
        <p:spPr>
          <a:xfrm>
            <a:off x="462268" y="2694399"/>
            <a:ext cx="729108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Our guides, reports, webinars and videos provide actionable insights to help marketers navigate today’s video landscape and think differently about their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brand marketers and agencies </a:t>
            </a:r>
            <a:r>
              <a:rPr kumimoji="0" lang="en-US" sz="1800" b="1" i="1" u="none" strike="noStrike" kern="1200" cap="none" spc="0" normalizeH="0" baseline="0" noProof="0">
                <a:ln>
                  <a:noFill/>
                </a:ln>
                <a:solidFill>
                  <a:srgbClr val="00BFF2"/>
                </a:solidFill>
                <a:effectLst/>
                <a:uLnTx/>
                <a:uFillTx/>
                <a:latin typeface="Helvetica" pitchFamily="2" charset="0"/>
                <a:ea typeface="+mn-ea"/>
                <a:cs typeface="+mn-cs"/>
              </a:rPr>
              <a:t>complimentary access</a:t>
            </a:r>
            <a:r>
              <a:rPr kumimoji="0" lang="en-US" sz="1800" b="1" i="1"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rPr>
              <a:t>Get Access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800" b="1" i="0" u="none" strike="noStrike" kern="1200" cap="none" spc="0" normalizeH="0" baseline="0" noProof="0">
                <a:ln>
                  <a:noFill/>
                </a:ln>
                <a:solidFill>
                  <a:srgbClr val="1F1A62"/>
                </a:solidFill>
                <a:effectLst/>
                <a:uLnTx/>
                <a:uFillTx/>
                <a:latin typeface="Helvetica" pitchFamily="2" charset="0"/>
                <a:ea typeface="+mn-ea"/>
                <a:cs typeface="+mn-cs"/>
              </a:rPr>
              <a:t>theVAB.com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or visit us here</a:t>
            </a:r>
          </a:p>
        </p:txBody>
      </p:sp>
      <p:pic>
        <p:nvPicPr>
          <p:cNvPr id="3" name="Picture 2">
            <a:extLst>
              <a:ext uri="{FF2B5EF4-FFF2-40B4-BE49-F238E27FC236}">
                <a16:creationId xmlns:a16="http://schemas.microsoft.com/office/drawing/2014/main" id="{1B8C362A-7626-4867-B7AC-31CA3E823D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7500" y="4919346"/>
            <a:ext cx="1214437" cy="1245887"/>
          </a:xfrm>
          <a:prstGeom prst="rect">
            <a:avLst/>
          </a:prstGeom>
        </p:spPr>
      </p:pic>
      <p:sp>
        <p:nvSpPr>
          <p:cNvPr id="11" name="Rectangle 10">
            <a:extLst>
              <a:ext uri="{FF2B5EF4-FFF2-40B4-BE49-F238E27FC236}">
                <a16:creationId xmlns:a16="http://schemas.microsoft.com/office/drawing/2014/main" id="{FD72A13A-31B6-42CF-9AAF-1FA5DD597A2D}"/>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2" name="Picture 11">
            <a:extLst>
              <a:ext uri="{FF2B5EF4-FFF2-40B4-BE49-F238E27FC236}">
                <a16:creationId xmlns:a16="http://schemas.microsoft.com/office/drawing/2014/main" id="{421C0A63-5702-40F9-B2AC-AE60209E93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35200" y="0"/>
            <a:ext cx="5256799" cy="3060562"/>
          </a:xfrm>
          <a:prstGeom prst="rect">
            <a:avLst/>
          </a:prstGeom>
        </p:spPr>
      </p:pic>
    </p:spTree>
    <p:extLst>
      <p:ext uri="{BB962C8B-B14F-4D97-AF65-F5344CB8AC3E}">
        <p14:creationId xmlns:p14="http://schemas.microsoft.com/office/powerpoint/2010/main" val="406307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 woman, holding, young&#10;&#10;Description automatically generated">
            <a:extLst>
              <a:ext uri="{FF2B5EF4-FFF2-40B4-BE49-F238E27FC236}">
                <a16:creationId xmlns:a16="http://schemas.microsoft.com/office/drawing/2014/main" id="{8D9AA5AA-4DCD-4026-8589-72B23DB4EF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5561363" cy="6858000"/>
          </a:xfrm>
          <a:prstGeom prst="rect">
            <a:avLst/>
          </a:prstGeom>
        </p:spPr>
      </p:pic>
      <p:pic>
        <p:nvPicPr>
          <p:cNvPr id="38" name="Picture 37">
            <a:extLst>
              <a:ext uri="{FF2B5EF4-FFF2-40B4-BE49-F238E27FC236}">
                <a16:creationId xmlns:a16="http://schemas.microsoft.com/office/drawing/2014/main" id="{DDA8CD31-08F5-4C27-A721-28E9BCF2C4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9" name="Slide Number Placeholder 5">
            <a:extLst>
              <a:ext uri="{FF2B5EF4-FFF2-40B4-BE49-F238E27FC236}">
                <a16:creationId xmlns:a16="http://schemas.microsoft.com/office/drawing/2014/main" id="{025E6621-F79C-498C-8DDA-4222C99BA4F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785DC7CE-85D4-4C52-8D65-545DC2BBC1E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 name="Rectangle 3">
            <a:extLst>
              <a:ext uri="{FF2B5EF4-FFF2-40B4-BE49-F238E27FC236}">
                <a16:creationId xmlns:a16="http://schemas.microsoft.com/office/drawing/2014/main" id="{3ED54650-E124-0942-8B03-A438165B55A6}"/>
              </a:ext>
            </a:extLst>
          </p:cNvPr>
          <p:cNvSpPr/>
          <p:nvPr/>
        </p:nvSpPr>
        <p:spPr>
          <a:xfrm>
            <a:off x="6471116" y="953810"/>
            <a:ext cx="4944483" cy="1154162"/>
          </a:xfrm>
          <a:prstGeom prst="rect">
            <a:avLst/>
          </a:prstGeom>
          <a:noFill/>
          <a:ln>
            <a:solidFill>
              <a:srgbClr val="4EBEA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Awareness: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1F1A62"/>
                </a:solidFill>
                <a:latin typeface="Helvetica" pitchFamily="2" charset="0"/>
              </a:rPr>
              <a:t>Potential consumers are introduced to the brand and begin to form the impressions that may predispose them to consider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1F1A62"/>
                </a:solidFill>
                <a:latin typeface="Helvetica" pitchFamily="2" charset="0"/>
              </a:rPr>
              <a:t>that brand later in their journey</a:t>
            </a:r>
            <a:endParaRPr kumimoji="0" lang="en-US" sz="12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DCB71D25-C682-4853-A113-7BED430B26EA}"/>
              </a:ext>
            </a:extLst>
          </p:cNvPr>
          <p:cNvSpPr/>
          <p:nvPr/>
        </p:nvSpPr>
        <p:spPr>
          <a:xfrm>
            <a:off x="6471115" y="2390779"/>
            <a:ext cx="4944484" cy="984037"/>
          </a:xfrm>
          <a:prstGeom prst="rect">
            <a:avLst/>
          </a:prstGeom>
          <a:solidFill>
            <a:srgbClr val="4EBEA4"/>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F4618B10-1961-49B9-B00D-4B9377ED899D}"/>
              </a:ext>
            </a:extLst>
          </p:cNvPr>
          <p:cNvSpPr/>
          <p:nvPr/>
        </p:nvSpPr>
        <p:spPr>
          <a:xfrm>
            <a:off x="6589334" y="2516858"/>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E5C2F94D-EC8A-4952-A490-709BEA6EFC9A}"/>
              </a:ext>
            </a:extLst>
          </p:cNvPr>
          <p:cNvSpPr txBox="1"/>
          <p:nvPr/>
        </p:nvSpPr>
        <p:spPr>
          <a:xfrm>
            <a:off x="6589334" y="2521253"/>
            <a:ext cx="1664836" cy="261609"/>
          </a:xfrm>
          <a:prstGeom prst="rect">
            <a:avLst/>
          </a:prstGeom>
          <a:noFill/>
        </p:spPr>
        <p:txBody>
          <a:bodyPr wrap="square" rtlCol="0">
            <a:spAutoFit/>
          </a:bodyPr>
          <a:lstStyle/>
          <a:p>
            <a:r>
              <a:rPr lang="en-US" sz="1100" b="1">
                <a:solidFill>
                  <a:srgbClr val="1F1A62"/>
                </a:solidFill>
                <a:latin typeface="Helvetica" panose="020B0403020202020204" pitchFamily="34" charset="0"/>
              </a:rPr>
              <a:t>PRINCIPLE NO. 1</a:t>
            </a:r>
          </a:p>
        </p:txBody>
      </p:sp>
      <p:sp>
        <p:nvSpPr>
          <p:cNvPr id="21" name="TextBox 20">
            <a:extLst>
              <a:ext uri="{FF2B5EF4-FFF2-40B4-BE49-F238E27FC236}">
                <a16:creationId xmlns:a16="http://schemas.microsoft.com/office/drawing/2014/main" id="{C2E5A94C-7F08-4B0F-B9F4-555FBB9BCAF3}"/>
              </a:ext>
            </a:extLst>
          </p:cNvPr>
          <p:cNvSpPr txBox="1"/>
          <p:nvPr/>
        </p:nvSpPr>
        <p:spPr>
          <a:xfrm>
            <a:off x="6590677" y="2798657"/>
            <a:ext cx="4721415" cy="461665"/>
          </a:xfrm>
          <a:prstGeom prst="rect">
            <a:avLst/>
          </a:prstGeom>
          <a:noFill/>
        </p:spPr>
        <p:txBody>
          <a:bodyPr wrap="square" rtlCol="0">
            <a:spAutoFit/>
          </a:bodyPr>
          <a:lstStyle/>
          <a:p>
            <a:r>
              <a:rPr lang="en-US" sz="1200" b="1" dirty="0">
                <a:solidFill>
                  <a:schemeClr val="bg1"/>
                </a:solidFill>
                <a:latin typeface="Helvetica" panose="020B0403020202020204" pitchFamily="34" charset="0"/>
              </a:rPr>
              <a:t>Balance Broad-Based Reach With Hyper-Targeting to Grow Market Share, a Key Driver of Profit</a:t>
            </a:r>
          </a:p>
        </p:txBody>
      </p:sp>
      <p:sp>
        <p:nvSpPr>
          <p:cNvPr id="27" name="Rectangle 26">
            <a:extLst>
              <a:ext uri="{FF2B5EF4-FFF2-40B4-BE49-F238E27FC236}">
                <a16:creationId xmlns:a16="http://schemas.microsoft.com/office/drawing/2014/main" id="{D2156892-7D55-45E1-801A-852B99536F49}"/>
              </a:ext>
            </a:extLst>
          </p:cNvPr>
          <p:cNvSpPr/>
          <p:nvPr/>
        </p:nvSpPr>
        <p:spPr>
          <a:xfrm>
            <a:off x="6471115" y="3673772"/>
            <a:ext cx="4944484" cy="984037"/>
          </a:xfrm>
          <a:prstGeom prst="rect">
            <a:avLst/>
          </a:prstGeom>
          <a:solidFill>
            <a:srgbClr val="4EBEA4"/>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Rectangle 28">
            <a:extLst>
              <a:ext uri="{FF2B5EF4-FFF2-40B4-BE49-F238E27FC236}">
                <a16:creationId xmlns:a16="http://schemas.microsoft.com/office/drawing/2014/main" id="{45B170AD-BECF-4B5F-8073-804D8A248FEB}"/>
              </a:ext>
            </a:extLst>
          </p:cNvPr>
          <p:cNvSpPr/>
          <p:nvPr/>
        </p:nvSpPr>
        <p:spPr>
          <a:xfrm>
            <a:off x="6581307" y="3868017"/>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32F833BA-44EA-43E4-ADCB-BA999DAA1390}"/>
              </a:ext>
            </a:extLst>
          </p:cNvPr>
          <p:cNvSpPr txBox="1"/>
          <p:nvPr/>
        </p:nvSpPr>
        <p:spPr>
          <a:xfrm>
            <a:off x="6581307" y="3881560"/>
            <a:ext cx="1664836" cy="261609"/>
          </a:xfrm>
          <a:prstGeom prst="rect">
            <a:avLst/>
          </a:prstGeom>
          <a:noFill/>
        </p:spPr>
        <p:txBody>
          <a:bodyPr wrap="square" rtlCol="0">
            <a:spAutoFit/>
          </a:bodyPr>
          <a:lstStyle/>
          <a:p>
            <a:r>
              <a:rPr lang="en-US" sz="1100" b="1" dirty="0">
                <a:solidFill>
                  <a:srgbClr val="1F1A62"/>
                </a:solidFill>
                <a:latin typeface="Helvetica" panose="020B0403020202020204" pitchFamily="34" charset="0"/>
              </a:rPr>
              <a:t>PRINCIPLE NO. 2</a:t>
            </a:r>
          </a:p>
        </p:txBody>
      </p:sp>
      <p:sp>
        <p:nvSpPr>
          <p:cNvPr id="30" name="TextBox 29">
            <a:extLst>
              <a:ext uri="{FF2B5EF4-FFF2-40B4-BE49-F238E27FC236}">
                <a16:creationId xmlns:a16="http://schemas.microsoft.com/office/drawing/2014/main" id="{5FF3E700-7761-4E41-84D1-E88868E55E03}"/>
              </a:ext>
            </a:extLst>
          </p:cNvPr>
          <p:cNvSpPr txBox="1"/>
          <p:nvPr/>
        </p:nvSpPr>
        <p:spPr>
          <a:xfrm>
            <a:off x="6582650" y="4155902"/>
            <a:ext cx="4721414" cy="461665"/>
          </a:xfrm>
          <a:prstGeom prst="rect">
            <a:avLst/>
          </a:prstGeom>
          <a:noFill/>
        </p:spPr>
        <p:txBody>
          <a:bodyPr wrap="square" rtlCol="0">
            <a:spAutoFit/>
          </a:bodyPr>
          <a:lstStyle/>
          <a:p>
            <a:r>
              <a:rPr lang="en-US" sz="1200" b="1" dirty="0">
                <a:solidFill>
                  <a:schemeClr val="bg1"/>
                </a:solidFill>
                <a:latin typeface="Helvetica" panose="020B0403020202020204" pitchFamily="34" charset="0"/>
              </a:rPr>
              <a:t>Virality Tactics Should Be a </a:t>
            </a:r>
            <a:r>
              <a:rPr lang="en-US" sz="1200" b="1" i="1" dirty="0">
                <a:solidFill>
                  <a:schemeClr val="bg1"/>
                </a:solidFill>
                <a:latin typeface="Helvetica" panose="020B0403020202020204" pitchFamily="34" charset="0"/>
              </a:rPr>
              <a:t>Part</a:t>
            </a:r>
            <a:r>
              <a:rPr lang="en-US" sz="1200" b="1" dirty="0">
                <a:solidFill>
                  <a:schemeClr val="bg1"/>
                </a:solidFill>
                <a:latin typeface="Helvetica" panose="020B0403020202020204" pitchFamily="34" charset="0"/>
              </a:rPr>
              <a:t> of an Integrated Campaign, Not the Sole Focus</a:t>
            </a:r>
          </a:p>
        </p:txBody>
      </p:sp>
      <p:sp>
        <p:nvSpPr>
          <p:cNvPr id="28" name="Rectangle 27">
            <a:extLst>
              <a:ext uri="{FF2B5EF4-FFF2-40B4-BE49-F238E27FC236}">
                <a16:creationId xmlns:a16="http://schemas.microsoft.com/office/drawing/2014/main" id="{1A0D5550-7A3D-41FC-B7B2-A2F3B39441ED}"/>
              </a:ext>
            </a:extLst>
          </p:cNvPr>
          <p:cNvSpPr/>
          <p:nvPr/>
        </p:nvSpPr>
        <p:spPr>
          <a:xfrm>
            <a:off x="6471115" y="4920154"/>
            <a:ext cx="4944484" cy="984037"/>
          </a:xfrm>
          <a:prstGeom prst="rect">
            <a:avLst/>
          </a:prstGeom>
          <a:solidFill>
            <a:srgbClr val="4EBEA4"/>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TextBox 35">
            <a:extLst>
              <a:ext uri="{FF2B5EF4-FFF2-40B4-BE49-F238E27FC236}">
                <a16:creationId xmlns:a16="http://schemas.microsoft.com/office/drawing/2014/main" id="{87EAD771-1705-409E-8CEB-EA9A718A0FA0}"/>
              </a:ext>
            </a:extLst>
          </p:cNvPr>
          <p:cNvSpPr txBox="1"/>
          <p:nvPr/>
        </p:nvSpPr>
        <p:spPr>
          <a:xfrm>
            <a:off x="6590677" y="5366545"/>
            <a:ext cx="4615388" cy="461665"/>
          </a:xfrm>
          <a:prstGeom prst="rect">
            <a:avLst/>
          </a:prstGeom>
          <a:noFill/>
        </p:spPr>
        <p:txBody>
          <a:bodyPr wrap="square" rtlCol="0">
            <a:spAutoFit/>
          </a:bodyPr>
          <a:lstStyle/>
          <a:p>
            <a:r>
              <a:rPr lang="en-US" sz="1200" b="1" dirty="0">
                <a:solidFill>
                  <a:schemeClr val="bg1"/>
                </a:solidFill>
                <a:latin typeface="Helvetica" panose="020B0403020202020204" pitchFamily="34" charset="0"/>
              </a:rPr>
              <a:t>Protect Your Brand by Investing in Only Premium, Viewable Content</a:t>
            </a:r>
          </a:p>
        </p:txBody>
      </p:sp>
      <p:sp>
        <p:nvSpPr>
          <p:cNvPr id="33" name="Rectangle 32">
            <a:extLst>
              <a:ext uri="{FF2B5EF4-FFF2-40B4-BE49-F238E27FC236}">
                <a16:creationId xmlns:a16="http://schemas.microsoft.com/office/drawing/2014/main" id="{60ACE44A-9678-4B5D-AABD-54ED86B26A0C}"/>
              </a:ext>
            </a:extLst>
          </p:cNvPr>
          <p:cNvSpPr/>
          <p:nvPr/>
        </p:nvSpPr>
        <p:spPr>
          <a:xfrm>
            <a:off x="6589334" y="5036041"/>
            <a:ext cx="1348591"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4" name="TextBox 33">
            <a:extLst>
              <a:ext uri="{FF2B5EF4-FFF2-40B4-BE49-F238E27FC236}">
                <a16:creationId xmlns:a16="http://schemas.microsoft.com/office/drawing/2014/main" id="{98E31612-7128-4274-AB7E-6E601976F087}"/>
              </a:ext>
            </a:extLst>
          </p:cNvPr>
          <p:cNvSpPr txBox="1"/>
          <p:nvPr/>
        </p:nvSpPr>
        <p:spPr>
          <a:xfrm>
            <a:off x="6589334" y="5028956"/>
            <a:ext cx="1664836" cy="261609"/>
          </a:xfrm>
          <a:prstGeom prst="rect">
            <a:avLst/>
          </a:prstGeom>
          <a:noFill/>
        </p:spPr>
        <p:txBody>
          <a:bodyPr wrap="square" rtlCol="0">
            <a:spAutoFit/>
          </a:bodyPr>
          <a:lstStyle/>
          <a:p>
            <a:r>
              <a:rPr lang="en-US" sz="1100" b="1" dirty="0">
                <a:solidFill>
                  <a:srgbClr val="1F1A62"/>
                </a:solidFill>
                <a:latin typeface="Helvetica" panose="020B0403020202020204" pitchFamily="34" charset="0"/>
              </a:rPr>
              <a:t>PRINCIPLE NO. 3</a:t>
            </a:r>
          </a:p>
        </p:txBody>
      </p:sp>
    </p:spTree>
    <p:extLst>
      <p:ext uri="{BB962C8B-B14F-4D97-AF65-F5344CB8AC3E}">
        <p14:creationId xmlns:p14="http://schemas.microsoft.com/office/powerpoint/2010/main" val="295525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413301" y="357425"/>
            <a:ext cx="6392851"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1A62"/>
                </a:solidFill>
                <a:effectLst/>
                <a:uLnTx/>
                <a:uFillTx/>
                <a:latin typeface="Helvetica" pitchFamily="2" charset="0"/>
                <a:ea typeface="+mn-ea"/>
                <a:cs typeface="+mn-cs"/>
              </a:rPr>
              <a:t>Awareness: Principle No. 1</a:t>
            </a:r>
          </a:p>
        </p:txBody>
      </p:sp>
      <p:sp>
        <p:nvSpPr>
          <p:cNvPr id="12" name="Rectangle 11">
            <a:extLst>
              <a:ext uri="{FF2B5EF4-FFF2-40B4-BE49-F238E27FC236}">
                <a16:creationId xmlns:a16="http://schemas.microsoft.com/office/drawing/2014/main" id="{34A50A4A-4A56-4559-A7B7-A83211917289}"/>
              </a:ext>
            </a:extLst>
          </p:cNvPr>
          <p:cNvSpPr/>
          <p:nvPr/>
        </p:nvSpPr>
        <p:spPr>
          <a:xfrm>
            <a:off x="731625" y="2982319"/>
            <a:ext cx="10728751" cy="3129231"/>
          </a:xfrm>
          <a:prstGeom prst="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FE536636-E32F-4418-8DB9-6E8CFE613E27}"/>
              </a:ext>
            </a:extLst>
          </p:cNvPr>
          <p:cNvSpPr txBox="1"/>
          <p:nvPr/>
        </p:nvSpPr>
        <p:spPr>
          <a:xfrm>
            <a:off x="829644" y="3537762"/>
            <a:ext cx="10532713" cy="23083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Helvetica"/>
                <a:cs typeface="Helvetica"/>
              </a:rPr>
              <a:t>H</a:t>
            </a:r>
            <a:r>
              <a:rPr kumimoji="0" lang="en-US" sz="1800" b="1" i="0" u="none" strike="noStrike" kern="1200" cap="none" spc="0" normalizeH="0" baseline="0" noProof="0" dirty="0" err="1">
                <a:ln>
                  <a:noFill/>
                </a:ln>
                <a:solidFill>
                  <a:schemeClr val="bg1"/>
                </a:solidFill>
                <a:effectLst/>
                <a:uLnTx/>
                <a:uFillTx/>
                <a:latin typeface="Helvetica"/>
                <a:ea typeface="+mn-ea"/>
                <a:cs typeface="Helvetica"/>
              </a:rPr>
              <a:t>eightened</a:t>
            </a:r>
            <a:r>
              <a:rPr kumimoji="0" lang="en-US" sz="1800" b="1" i="0" u="none" strike="noStrike" kern="1200" cap="none" spc="0" normalizeH="0" baseline="0" noProof="0" dirty="0">
                <a:ln>
                  <a:noFill/>
                </a:ln>
                <a:solidFill>
                  <a:schemeClr val="bg1"/>
                </a:solidFill>
                <a:effectLst/>
                <a:uLnTx/>
                <a:uFillTx/>
                <a:latin typeface="Helvetica"/>
                <a:ea typeface="+mn-ea"/>
                <a:cs typeface="Helvetica"/>
              </a:rPr>
              <a:t> interest in both the pandemic and Black Lives Matter movement has resulted in all demographic groups turning to video as they search for both news and a welcome distraction.  </a:t>
            </a:r>
            <a:r>
              <a:rPr lang="en-US" b="1" dirty="0">
                <a:solidFill>
                  <a:schemeClr val="bg1"/>
                </a:solidFill>
                <a:latin typeface="Helvetica"/>
                <a:cs typeface="Helvetica"/>
              </a:rPr>
              <a:t> </a:t>
            </a:r>
            <a:endParaRPr kumimoji="0" lang="en-US" sz="1800" b="1" i="0" u="none" strike="noStrike" kern="1200" cap="none" spc="0" normalizeH="0" baseline="0" noProof="0" dirty="0">
              <a:ln>
                <a:noFill/>
              </a:ln>
              <a:solidFill>
                <a:schemeClr val="bg1"/>
              </a:solidFill>
              <a:effectLst/>
              <a:highlight>
                <a:srgbClr val="FFFF00"/>
              </a:highligh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Helvetica" panose="020B0604020202020204" pitchFamily="34" charset="0"/>
              <a:ea typeface="+mn-ea"/>
              <a:cs typeface="Helvetica" panose="020B0604020202020204" pitchFamily="34" charset="0"/>
            </a:endParaRPr>
          </a:p>
          <a:p>
            <a:pPr>
              <a:defRPr/>
            </a:pPr>
            <a:r>
              <a:rPr kumimoji="0" lang="en-US" sz="1800" b="1" i="0" u="none" strike="noStrike" kern="1200" cap="none" spc="0" normalizeH="0" baseline="0" noProof="0" dirty="0">
                <a:ln>
                  <a:noFill/>
                </a:ln>
                <a:solidFill>
                  <a:schemeClr val="bg1"/>
                </a:solidFill>
                <a:effectLst/>
                <a:uLnTx/>
                <a:uFillTx/>
                <a:latin typeface="Helvetica"/>
                <a:ea typeface="+mn-ea"/>
                <a:cs typeface="Helvetica"/>
              </a:rPr>
              <a:t>For marketers</a:t>
            </a:r>
            <a:r>
              <a:rPr lang="en-US" b="1" dirty="0">
                <a:solidFill>
                  <a:schemeClr val="bg1"/>
                </a:solidFill>
                <a:latin typeface="Helvetica"/>
                <a:cs typeface="Helvetica"/>
              </a:rPr>
              <a:t> re-evaluating their media strategies, video offers </a:t>
            </a:r>
            <a:r>
              <a:rPr lang="en-US" b="1" i="1" dirty="0">
                <a:solidFill>
                  <a:schemeClr val="bg1"/>
                </a:solidFill>
                <a:latin typeface="Helvetica"/>
                <a:cs typeface="Helvetica"/>
              </a:rPr>
              <a:t>scale</a:t>
            </a:r>
            <a:r>
              <a:rPr lang="en-US" b="1" dirty="0">
                <a:solidFill>
                  <a:schemeClr val="bg1"/>
                </a:solidFill>
                <a:latin typeface="Helvetica"/>
                <a:cs typeface="Helvetica"/>
              </a:rPr>
              <a:t> to reach all potential customers during this uncertain economic time, and </a:t>
            </a:r>
            <a:r>
              <a:rPr lang="en-US" b="1" i="1" dirty="0">
                <a:solidFill>
                  <a:schemeClr val="bg1"/>
                </a:solidFill>
                <a:latin typeface="Helvetica"/>
                <a:cs typeface="Helvetica"/>
              </a:rPr>
              <a:t>precision</a:t>
            </a:r>
            <a:r>
              <a:rPr lang="en-US" b="1" dirty="0">
                <a:solidFill>
                  <a:schemeClr val="bg1"/>
                </a:solidFill>
                <a:latin typeface="Helvetica"/>
                <a:cs typeface="Helvetica"/>
              </a:rPr>
              <a:t> through audience-based buying or addressable targeting, ensuring no ethnicity is left underrepresented.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The current video environment offers marketers more scale and more targetability.</a:t>
            </a:r>
          </a:p>
        </p:txBody>
      </p:sp>
      <p:grpSp>
        <p:nvGrpSpPr>
          <p:cNvPr id="2" name="Group 1">
            <a:extLst>
              <a:ext uri="{FF2B5EF4-FFF2-40B4-BE49-F238E27FC236}">
                <a16:creationId xmlns:a16="http://schemas.microsoft.com/office/drawing/2014/main" id="{A19CBBE6-EAF0-4B7F-B1F0-68D920E39D67}"/>
              </a:ext>
            </a:extLst>
          </p:cNvPr>
          <p:cNvGrpSpPr/>
          <p:nvPr/>
        </p:nvGrpSpPr>
        <p:grpSpPr>
          <a:xfrm>
            <a:off x="755899" y="1360305"/>
            <a:ext cx="10680203" cy="949296"/>
            <a:chOff x="586527" y="1360305"/>
            <a:chExt cx="10680203" cy="949296"/>
          </a:xfrm>
        </p:grpSpPr>
        <p:sp>
          <p:nvSpPr>
            <p:cNvPr id="14" name="Rectangle 13">
              <a:extLst>
                <a:ext uri="{FF2B5EF4-FFF2-40B4-BE49-F238E27FC236}">
                  <a16:creationId xmlns:a16="http://schemas.microsoft.com/office/drawing/2014/main" id="{C562DD7C-2101-4C7B-A0BC-66BD0E0AB07C}"/>
                </a:ext>
              </a:extLst>
            </p:cNvPr>
            <p:cNvSpPr/>
            <p:nvPr/>
          </p:nvSpPr>
          <p:spPr>
            <a:xfrm>
              <a:off x="586527" y="1360305"/>
              <a:ext cx="10680203" cy="949296"/>
            </a:xfrm>
            <a:prstGeom prst="rect">
              <a:avLst/>
            </a:prstGeom>
            <a:solidFill>
              <a:srgbClr val="4EBEA4"/>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26179A-7A09-45B7-9E81-DE438248DC17}"/>
                </a:ext>
              </a:extLst>
            </p:cNvPr>
            <p:cNvSpPr/>
            <p:nvPr/>
          </p:nvSpPr>
          <p:spPr>
            <a:xfrm>
              <a:off x="628724" y="1433050"/>
              <a:ext cx="1225992" cy="254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FE2D5690-A6DF-4A31-A3B7-DA4C1414AC4B}"/>
                </a:ext>
              </a:extLst>
            </p:cNvPr>
            <p:cNvSpPr txBox="1"/>
            <p:nvPr/>
          </p:nvSpPr>
          <p:spPr>
            <a:xfrm>
              <a:off x="586527" y="1443818"/>
              <a:ext cx="1375897" cy="237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PRINCIPLE NO. 1</a:t>
              </a:r>
            </a:p>
          </p:txBody>
        </p:sp>
        <p:sp>
          <p:nvSpPr>
            <p:cNvPr id="19" name="TextBox 18">
              <a:extLst>
                <a:ext uri="{FF2B5EF4-FFF2-40B4-BE49-F238E27FC236}">
                  <a16:creationId xmlns:a16="http://schemas.microsoft.com/office/drawing/2014/main" id="{DEB5BED0-160D-4CC3-AC44-A957FEB4222D}"/>
                </a:ext>
              </a:extLst>
            </p:cNvPr>
            <p:cNvSpPr txBox="1"/>
            <p:nvPr/>
          </p:nvSpPr>
          <p:spPr>
            <a:xfrm>
              <a:off x="586527" y="1803622"/>
              <a:ext cx="1059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Helvetica" panose="020B0403020202020204" pitchFamily="34" charset="0"/>
                  <a:ea typeface="+mn-ea"/>
                  <a:cs typeface="+mn-cs"/>
                </a:rPr>
                <a:t>Balance Broad-Based Reach With Hyper-Targeting to Grow Market Share, a Key Driver of Profit</a:t>
              </a:r>
            </a:p>
          </p:txBody>
        </p:sp>
      </p:grpSp>
      <p:pic>
        <p:nvPicPr>
          <p:cNvPr id="39" name="Picture 38">
            <a:extLst>
              <a:ext uri="{FF2B5EF4-FFF2-40B4-BE49-F238E27FC236}">
                <a16:creationId xmlns:a16="http://schemas.microsoft.com/office/drawing/2014/main" id="{375745E5-D526-4EF5-AF3E-0401CE933B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0" name="Slide Number Placeholder 5">
            <a:extLst>
              <a:ext uri="{FF2B5EF4-FFF2-40B4-BE49-F238E27FC236}">
                <a16:creationId xmlns:a16="http://schemas.microsoft.com/office/drawing/2014/main" id="{8AFDC644-C423-4853-A164-B9B12F34B09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37BC066A-17F8-42F9-89A3-65937AF2856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Rectangle 14">
            <a:extLst>
              <a:ext uri="{FF2B5EF4-FFF2-40B4-BE49-F238E27FC236}">
                <a16:creationId xmlns:a16="http://schemas.microsoft.com/office/drawing/2014/main" id="{67C93D48-C944-4B3B-8658-BC240F1158C4}"/>
              </a:ext>
            </a:extLst>
          </p:cNvPr>
          <p:cNvSpPr/>
          <p:nvPr/>
        </p:nvSpPr>
        <p:spPr>
          <a:xfrm>
            <a:off x="810534" y="3078343"/>
            <a:ext cx="2760134" cy="300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 name="TextBox 2">
            <a:extLst>
              <a:ext uri="{FF2B5EF4-FFF2-40B4-BE49-F238E27FC236}">
                <a16:creationId xmlns:a16="http://schemas.microsoft.com/office/drawing/2014/main" id="{BB7FA4AD-57B4-4EB3-9F25-7CDDD229E630}"/>
              </a:ext>
            </a:extLst>
          </p:cNvPr>
          <p:cNvSpPr txBox="1"/>
          <p:nvPr/>
        </p:nvSpPr>
        <p:spPr>
          <a:xfrm>
            <a:off x="804896" y="3097721"/>
            <a:ext cx="2765772" cy="253916"/>
          </a:xfrm>
          <a:prstGeom prst="rect">
            <a:avLst/>
          </a:prstGeom>
          <a:noFill/>
        </p:spPr>
        <p:txBody>
          <a:bodyPr wrap="square" rtlCol="0">
            <a:spAutoFit/>
          </a:bodyPr>
          <a:lstStyle/>
          <a:p>
            <a:pPr>
              <a:defRPr/>
            </a:pPr>
            <a:r>
              <a:rPr lang="en-US" sz="1050" b="1" dirty="0">
                <a:solidFill>
                  <a:srgbClr val="1F1A62"/>
                </a:solidFill>
                <a:latin typeface="Helvetica" panose="020B0403020202020204" pitchFamily="34" charset="0"/>
              </a:rPr>
              <a:t>APPLYING TO TODAY’S ENVIRONMENT</a:t>
            </a:r>
          </a:p>
        </p:txBody>
      </p:sp>
    </p:spTree>
    <p:extLst>
      <p:ext uri="{BB962C8B-B14F-4D97-AF65-F5344CB8AC3E}">
        <p14:creationId xmlns:p14="http://schemas.microsoft.com/office/powerpoint/2010/main" val="209008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92812D1-C2E7-6145-8C2A-95A25EFCD80C}"/>
              </a:ext>
            </a:extLst>
          </p:cNvPr>
          <p:cNvSpPr/>
          <p:nvPr/>
        </p:nvSpPr>
        <p:spPr>
          <a:xfrm>
            <a:off x="4104" y="1696163"/>
            <a:ext cx="4322090" cy="3973161"/>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AD90ED3-7DF5-CE44-A782-9A413CE76D03}"/>
              </a:ext>
            </a:extLst>
          </p:cNvPr>
          <p:cNvSpPr/>
          <p:nvPr/>
        </p:nvSpPr>
        <p:spPr>
          <a:xfrm>
            <a:off x="4726798" y="1696163"/>
            <a:ext cx="7465757"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98716" y="245228"/>
            <a:ext cx="11361691" cy="1292662"/>
          </a:xfrm>
          <a:prstGeom prst="rect">
            <a:avLst/>
          </a:prstGeom>
        </p:spPr>
        <p:txBody>
          <a:bodyPr wrap="square" anchor="t">
            <a:spAutoFit/>
          </a:bodyPr>
          <a:lstStyle/>
          <a:p>
            <a:pPr>
              <a:defRPr/>
            </a:pPr>
            <a:r>
              <a:rPr lang="en-US" sz="2600" b="1" dirty="0">
                <a:solidFill>
                  <a:srgbClr val="1F1A62"/>
                </a:solidFill>
                <a:latin typeface="Helvetica"/>
                <a:ea typeface="Open Sans" panose="020B0606030504020204" pitchFamily="34" charset="0"/>
                <a:cs typeface="Open Sans" panose="020B0606030504020204" pitchFamily="34" charset="0"/>
              </a:rPr>
              <a:t>At a time when the need for both information and distraction is of utmost importance, </a:t>
            </a:r>
            <a:r>
              <a:rPr lang="en-US" sz="2600" b="1" dirty="0">
                <a:solidFill>
                  <a:srgbClr val="ED3C8D"/>
                </a:solidFill>
                <a:latin typeface="Helvetica"/>
              </a:rPr>
              <a:t>media usage has increased</a:t>
            </a:r>
            <a:r>
              <a:rPr kumimoji="0" lang="en-US" sz="2600" b="1"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 fulfilling many roles for overwhelmed Americans</a:t>
            </a:r>
            <a:endParaRPr lang="en-US" sz="26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0BA22DF9-BEFC-4684-B093-4877081C3E11}"/>
              </a:ext>
            </a:extLst>
          </p:cNvPr>
          <p:cNvSpPr txBox="1"/>
          <p:nvPr/>
        </p:nvSpPr>
        <p:spPr>
          <a:xfrm>
            <a:off x="4726798" y="1738464"/>
            <a:ext cx="745643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Media Usage Since COVID-19 Outbreak</a:t>
            </a:r>
            <a:br>
              <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P18+</a:t>
            </a:r>
            <a:endPar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7" name="Chart 6">
            <a:extLst>
              <a:ext uri="{FF2B5EF4-FFF2-40B4-BE49-F238E27FC236}">
                <a16:creationId xmlns:a16="http://schemas.microsoft.com/office/drawing/2014/main" id="{546807BD-69CF-4B06-849E-329D21EAD822}"/>
              </a:ext>
            </a:extLst>
          </p:cNvPr>
          <p:cNvGraphicFramePr/>
          <p:nvPr>
            <p:extLst>
              <p:ext uri="{D42A27DB-BD31-4B8C-83A1-F6EECF244321}">
                <p14:modId xmlns:p14="http://schemas.microsoft.com/office/powerpoint/2010/main" val="3407911083"/>
              </p:ext>
            </p:extLst>
          </p:nvPr>
        </p:nvGraphicFramePr>
        <p:xfrm>
          <a:off x="4771094" y="2097311"/>
          <a:ext cx="7465757" cy="3631816"/>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descr="A person sitting on a couch&#10;&#10;Description automatically generated">
            <a:extLst>
              <a:ext uri="{FF2B5EF4-FFF2-40B4-BE49-F238E27FC236}">
                <a16:creationId xmlns:a16="http://schemas.microsoft.com/office/drawing/2014/main" id="{4CFB21E2-B4E6-4332-BBBA-A2EF2D37765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97"/>
          <a:stretch/>
        </p:blipFill>
        <p:spPr>
          <a:xfrm>
            <a:off x="4104" y="1696163"/>
            <a:ext cx="4722694" cy="3973161"/>
          </a:xfrm>
          <a:prstGeom prst="rect">
            <a:avLst/>
          </a:prstGeom>
        </p:spPr>
      </p:pic>
      <p:sp>
        <p:nvSpPr>
          <p:cNvPr id="17" name="TextBox 16">
            <a:extLst>
              <a:ext uri="{FF2B5EF4-FFF2-40B4-BE49-F238E27FC236}">
                <a16:creationId xmlns:a16="http://schemas.microsoft.com/office/drawing/2014/main" id="{9B604382-1D29-4DAF-937C-283867E53A8D}"/>
              </a:ext>
            </a:extLst>
          </p:cNvPr>
          <p:cNvSpPr txBox="1"/>
          <p:nvPr/>
        </p:nvSpPr>
        <p:spPr>
          <a:xfrm>
            <a:off x="526244" y="6276990"/>
            <a:ext cx="11119005" cy="307777"/>
          </a:xfrm>
          <a:prstGeom prst="rect">
            <a:avLst/>
          </a:prstGeom>
          <a:noFill/>
        </p:spPr>
        <p:txBody>
          <a:bodyPr wrap="square" rtlCol="0">
            <a:spAutoFit/>
          </a:bodyPr>
          <a:lstStyle/>
          <a:p>
            <a:pPr lvl="0">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a:t>
            </a:r>
            <a:r>
              <a:rPr lang="en-US" sz="700" dirty="0">
                <a:solidFill>
                  <a:srgbClr val="1F1A62"/>
                </a:solidFill>
                <a:latin typeface="Helvetica" panose="020B0403020202020204" pitchFamily="34" charset="0"/>
                <a:cs typeface="Helvetica" panose="020B0604020202020204" pitchFamily="34" charset="0"/>
              </a:rPr>
              <a:t>VAB’s </a:t>
            </a:r>
            <a:r>
              <a:rPr lang="en-US" sz="700" dirty="0">
                <a:solidFill>
                  <a:prstClr val="black"/>
                </a:solidFill>
                <a:latin typeface="Helvetica" panose="020B0403020202020204" pitchFamily="34" charset="0"/>
                <a:hlinkClick r:id="rId4"/>
              </a:rPr>
              <a:t>'As Time Goes By: How Media Consumption Is Helping America Cope’</a:t>
            </a:r>
            <a:r>
              <a:rPr lang="en-US" sz="700" dirty="0">
                <a:solidFill>
                  <a:prstClr val="black"/>
                </a:solidFill>
                <a:latin typeface="Helvetica" panose="020B0403020202020204" pitchFamily="34" charset="0"/>
              </a:rPr>
              <a:t>. </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VAB / Lucid ‘Media Usage In The Time of COVID-19 Survey,’ April 2020. Survey base: P18+ &amp; household subscribes to cable, telco, internet TV or satellite TV (n=1,004). Q1: Overall, please choose the statement below that best describes your media usage since the outbreak of the COVID-19 Pandemic.</a:t>
            </a:r>
          </a:p>
        </p:txBody>
      </p:sp>
      <p:pic>
        <p:nvPicPr>
          <p:cNvPr id="15" name="Picture 14">
            <a:extLst>
              <a:ext uri="{FF2B5EF4-FFF2-40B4-BE49-F238E27FC236}">
                <a16:creationId xmlns:a16="http://schemas.microsoft.com/office/drawing/2014/main" id="{F0F3AA64-C557-4935-9AA8-54248AE9CA4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99D501A0-EF16-4A5A-A9F3-1190C2CA5BB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F0711994-CD16-4E73-A45D-B1EDDD63DE45}"/>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41175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F942925-6CC6-40B5-A6D9-BEBC1E36E3BA}"/>
              </a:ext>
            </a:extLst>
          </p:cNvPr>
          <p:cNvSpPr/>
          <p:nvPr/>
        </p:nvSpPr>
        <p:spPr>
          <a:xfrm>
            <a:off x="-8879"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Rectangle 18">
            <a:extLst>
              <a:ext uri="{FF2B5EF4-FFF2-40B4-BE49-F238E27FC236}">
                <a16:creationId xmlns:a16="http://schemas.microsoft.com/office/drawing/2014/main" id="{E752B141-ADAE-48F3-BF65-A7F685AAEAAA}"/>
              </a:ext>
            </a:extLst>
          </p:cNvPr>
          <p:cNvSpPr/>
          <p:nvPr/>
        </p:nvSpPr>
        <p:spPr>
          <a:xfrm>
            <a:off x="0" y="413186"/>
            <a:ext cx="12098215" cy="892552"/>
          </a:xfrm>
          <a:prstGeom prst="rect">
            <a:avLst/>
          </a:prstGeom>
        </p:spPr>
        <p:txBody>
          <a:bodyPr wrap="square" anchor="t">
            <a:spAutoFit/>
          </a:bodyPr>
          <a:lstStyle/>
          <a:p>
            <a:pPr>
              <a:defRPr/>
            </a:pPr>
            <a:r>
              <a:rPr lang="en-US" sz="2600" b="1" dirty="0">
                <a:solidFill>
                  <a:srgbClr val="1F1A62"/>
                </a:solidFill>
                <a:latin typeface="Helvetica"/>
                <a:cs typeface="Helvetica"/>
              </a:rPr>
              <a:t>During the COVID-19 outbreak, the </a:t>
            </a:r>
            <a:r>
              <a:rPr lang="en-US" sz="2600" b="1" dirty="0">
                <a:solidFill>
                  <a:srgbClr val="ED3C8D"/>
                </a:solidFill>
                <a:latin typeface="Helvetica"/>
              </a:rPr>
              <a:t>TV itself has become the centerpiece </a:t>
            </a:r>
            <a:r>
              <a:rPr lang="en-US" sz="2600" b="1" dirty="0">
                <a:solidFill>
                  <a:srgbClr val="1F1A62"/>
                </a:solidFill>
                <a:latin typeface="Helvetica"/>
                <a:cs typeface="Helvetica"/>
              </a:rPr>
              <a:t>of our homes, providing viewers with easy access to content across platforms</a:t>
            </a:r>
          </a:p>
        </p:txBody>
      </p:sp>
      <p:sp>
        <p:nvSpPr>
          <p:cNvPr id="17" name="Rectangle 16">
            <a:extLst>
              <a:ext uri="{FF2B5EF4-FFF2-40B4-BE49-F238E27FC236}">
                <a16:creationId xmlns:a16="http://schemas.microsoft.com/office/drawing/2014/main" id="{6DD5E114-4EF3-4B94-A10C-7D29AF6E3DFF}"/>
              </a:ext>
            </a:extLst>
          </p:cNvPr>
          <p:cNvSpPr/>
          <p:nvPr/>
        </p:nvSpPr>
        <p:spPr>
          <a:xfrm>
            <a:off x="493732" y="6250945"/>
            <a:ext cx="11698268" cy="307777"/>
          </a:xfrm>
          <a:prstGeom prst="rect">
            <a:avLst/>
          </a:prstGeom>
        </p:spPr>
        <p:txBody>
          <a:bodyPr wrap="square">
            <a:spAutoFit/>
          </a:bodyPr>
          <a:lstStyle/>
          <a:p>
            <a:pPr lvl="0">
              <a:defRPr/>
            </a:pPr>
            <a:r>
              <a:rPr lang="en-US" sz="700" dirty="0">
                <a:solidFill>
                  <a:srgbClr val="1B1464"/>
                </a:solidFill>
                <a:latin typeface="Helvetica" panose="020B0403020202020204" pitchFamily="34" charset="0"/>
              </a:rPr>
              <a:t>Source: </a:t>
            </a:r>
            <a:r>
              <a:rPr lang="en-US" sz="700" dirty="0">
                <a:solidFill>
                  <a:srgbClr val="1F1A62"/>
                </a:solidFill>
                <a:latin typeface="Helvetica" panose="020B0403020202020204" pitchFamily="34" charset="0"/>
                <a:cs typeface="Helvetica" panose="020B0604020202020204" pitchFamily="34" charset="0"/>
              </a:rPr>
              <a:t>VAB’s </a:t>
            </a:r>
            <a:r>
              <a:rPr lang="en-US" sz="700" dirty="0">
                <a:solidFill>
                  <a:prstClr val="black"/>
                </a:solidFill>
                <a:latin typeface="Helvetica" panose="020B0403020202020204" pitchFamily="34" charset="0"/>
                <a:hlinkClick r:id="rId4"/>
              </a:rPr>
              <a:t>'As Time Goes By: How Media Consumption Is Helping America Cope’</a:t>
            </a:r>
            <a:r>
              <a:rPr lang="en-US" sz="700" dirty="0">
                <a:solidFill>
                  <a:prstClr val="black"/>
                </a:solidFill>
                <a:latin typeface="Helvetica" panose="020B0403020202020204" pitchFamily="34" charset="0"/>
              </a:rPr>
              <a:t>. </a:t>
            </a:r>
            <a:r>
              <a:rPr lang="en-US" sz="700" dirty="0">
                <a:solidFill>
                  <a:srgbClr val="1F1A62"/>
                </a:solidFill>
                <a:latin typeface="Helvetica" panose="020B0604020202020204" pitchFamily="34" charset="0"/>
                <a:cs typeface="Helvetica" panose="020B0604020202020204" pitchFamily="34" charset="0"/>
              </a:rPr>
              <a:t>VAB / Lucid ‘Media Usage In The Time of COVID-19 Survey,’ April 2020. Survey base: P18+ &amp; household subscribes to cable, telco, internet TV or satellite TV (n=1,004). Q7: Thinking of your behavior since the start of COVID-19, please indicate below how much you agree or disagree with the following statements &amp; Q9: Thinking of your behavior during the COVID-19 Pandemic, please indicate below how much you agree or disagree with the following statements.</a:t>
            </a:r>
            <a:endParaRPr lang="en-US" sz="700" dirty="0">
              <a:solidFill>
                <a:srgbClr val="1B1464"/>
              </a:solidFill>
              <a:latin typeface="Helvetica" panose="020B0403020202020204" pitchFamily="34" charset="0"/>
            </a:endParaRPr>
          </a:p>
        </p:txBody>
      </p:sp>
      <p:sp>
        <p:nvSpPr>
          <p:cNvPr id="26" name="TextBox 25">
            <a:extLst>
              <a:ext uri="{FF2B5EF4-FFF2-40B4-BE49-F238E27FC236}">
                <a16:creationId xmlns:a16="http://schemas.microsoft.com/office/drawing/2014/main" id="{80139F44-A0F1-4922-9568-FDA0871C418B}"/>
              </a:ext>
            </a:extLst>
          </p:cNvPr>
          <p:cNvSpPr txBox="1"/>
          <p:nvPr/>
        </p:nvSpPr>
        <p:spPr>
          <a:xfrm>
            <a:off x="3252172" y="1838042"/>
            <a:ext cx="56876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 of respondents who agree with the statement</a:t>
            </a:r>
            <a:br>
              <a:rPr kumimoji="0" lang="en-US" sz="1800" b="0"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P18+</a:t>
            </a:r>
          </a:p>
        </p:txBody>
      </p:sp>
      <p:sp>
        <p:nvSpPr>
          <p:cNvPr id="27" name="TextBox 26">
            <a:extLst>
              <a:ext uri="{FF2B5EF4-FFF2-40B4-BE49-F238E27FC236}">
                <a16:creationId xmlns:a16="http://schemas.microsoft.com/office/drawing/2014/main" id="{35278C61-919C-4899-A534-3A71F4FB9286}"/>
              </a:ext>
            </a:extLst>
          </p:cNvPr>
          <p:cNvSpPr txBox="1"/>
          <p:nvPr/>
        </p:nvSpPr>
        <p:spPr>
          <a:xfrm>
            <a:off x="3014473" y="4510423"/>
            <a:ext cx="1164533"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83%</a:t>
            </a:r>
          </a:p>
        </p:txBody>
      </p:sp>
      <p:sp>
        <p:nvSpPr>
          <p:cNvPr id="28" name="TextBox 27">
            <a:extLst>
              <a:ext uri="{FF2B5EF4-FFF2-40B4-BE49-F238E27FC236}">
                <a16:creationId xmlns:a16="http://schemas.microsoft.com/office/drawing/2014/main" id="{7CC660CB-86D1-4A13-9592-5160C4D819CD}"/>
              </a:ext>
            </a:extLst>
          </p:cNvPr>
          <p:cNvSpPr txBox="1"/>
          <p:nvPr/>
        </p:nvSpPr>
        <p:spPr>
          <a:xfrm>
            <a:off x="7274014" y="5139019"/>
            <a:ext cx="3016914" cy="686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has become the central focus of our home”</a:t>
            </a:r>
          </a:p>
        </p:txBody>
      </p:sp>
      <p:pic>
        <p:nvPicPr>
          <p:cNvPr id="29" name="Picture 28" descr="A picture containing phone&#10;&#10;Description automatically generated">
            <a:extLst>
              <a:ext uri="{FF2B5EF4-FFF2-40B4-BE49-F238E27FC236}">
                <a16:creationId xmlns:a16="http://schemas.microsoft.com/office/drawing/2014/main" id="{D2223F4E-B540-4CAE-9186-7D0DF6D59CD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03759" y="2638917"/>
            <a:ext cx="1757425" cy="1757425"/>
          </a:xfrm>
          <a:prstGeom prst="rect">
            <a:avLst/>
          </a:prstGeom>
        </p:spPr>
      </p:pic>
      <p:pic>
        <p:nvPicPr>
          <p:cNvPr id="30" name="Picture 29" descr="A picture containing clock&#10;&#10;Description automatically generated">
            <a:extLst>
              <a:ext uri="{FF2B5EF4-FFF2-40B4-BE49-F238E27FC236}">
                <a16:creationId xmlns:a16="http://schemas.microsoft.com/office/drawing/2014/main" id="{651C3A14-DABC-43B5-ADCD-382915575FB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18027" y="2638917"/>
            <a:ext cx="1757424" cy="1757424"/>
          </a:xfrm>
          <a:prstGeom prst="rect">
            <a:avLst/>
          </a:prstGeom>
        </p:spPr>
      </p:pic>
      <p:sp>
        <p:nvSpPr>
          <p:cNvPr id="18" name="TextBox 17">
            <a:extLst>
              <a:ext uri="{FF2B5EF4-FFF2-40B4-BE49-F238E27FC236}">
                <a16:creationId xmlns:a16="http://schemas.microsoft.com/office/drawing/2014/main" id="{BB583C45-BFE3-472A-BC4B-B2B55B1C4721}"/>
              </a:ext>
            </a:extLst>
          </p:cNvPr>
          <p:cNvSpPr txBox="1"/>
          <p:nvPr/>
        </p:nvSpPr>
        <p:spPr>
          <a:xfrm>
            <a:off x="1901073" y="5139019"/>
            <a:ext cx="3391332" cy="686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“I couldn't imagine not having a television set right now”</a:t>
            </a:r>
          </a:p>
        </p:txBody>
      </p:sp>
      <p:sp>
        <p:nvSpPr>
          <p:cNvPr id="21" name="TextBox 20">
            <a:extLst>
              <a:ext uri="{FF2B5EF4-FFF2-40B4-BE49-F238E27FC236}">
                <a16:creationId xmlns:a16="http://schemas.microsoft.com/office/drawing/2014/main" id="{091557B1-048A-4E50-B5D9-3FB697CEAC41}"/>
              </a:ext>
            </a:extLst>
          </p:cNvPr>
          <p:cNvSpPr txBox="1"/>
          <p:nvPr/>
        </p:nvSpPr>
        <p:spPr>
          <a:xfrm>
            <a:off x="8200205" y="4510423"/>
            <a:ext cx="1164533"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67%</a:t>
            </a:r>
          </a:p>
        </p:txBody>
      </p:sp>
    </p:spTree>
    <p:extLst>
      <p:ext uri="{BB962C8B-B14F-4D97-AF65-F5344CB8AC3E}">
        <p14:creationId xmlns:p14="http://schemas.microsoft.com/office/powerpoint/2010/main" val="39592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sitting on a sofa&#10;&#10;Description automatically generated">
            <a:extLst>
              <a:ext uri="{FF2B5EF4-FFF2-40B4-BE49-F238E27FC236}">
                <a16:creationId xmlns:a16="http://schemas.microsoft.com/office/drawing/2014/main" id="{94AA768D-945A-4171-AC86-2AE3588086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
          <a:stretch/>
        </p:blipFill>
        <p:spPr>
          <a:xfrm>
            <a:off x="0" y="1696163"/>
            <a:ext cx="4747373" cy="3973161"/>
          </a:xfrm>
          <a:prstGeom prst="rect">
            <a:avLst/>
          </a:prstGeom>
        </p:spPr>
      </p:pic>
      <p:sp>
        <p:nvSpPr>
          <p:cNvPr id="24" name="Rectangle 23">
            <a:extLst>
              <a:ext uri="{FF2B5EF4-FFF2-40B4-BE49-F238E27FC236}">
                <a16:creationId xmlns:a16="http://schemas.microsoft.com/office/drawing/2014/main" id="{464203F1-082B-4F68-BBDA-6E5FB1D39F38}"/>
              </a:ext>
            </a:extLst>
          </p:cNvPr>
          <p:cNvSpPr/>
          <p:nvPr/>
        </p:nvSpPr>
        <p:spPr>
          <a:xfrm>
            <a:off x="4747374" y="1696163"/>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Slide Number Placeholder 5">
            <a:extLst>
              <a:ext uri="{FF2B5EF4-FFF2-40B4-BE49-F238E27FC236}">
                <a16:creationId xmlns:a16="http://schemas.microsoft.com/office/drawing/2014/main" id="{00A13C06-0C0C-49FB-BF4E-95FE184BA9B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B568B31-8EF1-4CD1-8DBC-BF454DFE5B8A}"/>
              </a:ext>
            </a:extLst>
          </p:cNvPr>
          <p:cNvSpPr/>
          <p:nvPr/>
        </p:nvSpPr>
        <p:spPr>
          <a:xfrm>
            <a:off x="526244" y="6567588"/>
            <a:ext cx="11665755"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Light" panose="020B0306030504020204" pitchFamily="34" charset="0"/>
                <a:cs typeface="Helvetica" panose="020B0604020202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6076038D-FC85-4EB4-8664-750F87B47122}"/>
              </a:ext>
            </a:extLst>
          </p:cNvPr>
          <p:cNvSpPr txBox="1"/>
          <p:nvPr/>
        </p:nvSpPr>
        <p:spPr>
          <a:xfrm>
            <a:off x="526244" y="6361531"/>
            <a:ext cx="1155904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VAB’s ‘</a:t>
            </a:r>
            <a:r>
              <a:rPr lang="en-US" sz="700" dirty="0">
                <a:solidFill>
                  <a:srgbClr val="0070C0"/>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Bridging the Gap: Utilizing Addressable TV To Extend Hispanic-Targeted Reach</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Horowitz Research, State of Consumer Engagement 2018.</a:t>
            </a:r>
            <a:endPar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endParaRPr>
          </a:p>
        </p:txBody>
      </p:sp>
      <p:graphicFrame>
        <p:nvGraphicFramePr>
          <p:cNvPr id="16" name="Chart 15">
            <a:extLst>
              <a:ext uri="{FF2B5EF4-FFF2-40B4-BE49-F238E27FC236}">
                <a16:creationId xmlns:a16="http://schemas.microsoft.com/office/drawing/2014/main" id="{8E8EEFC3-6967-4150-9068-BC7353EC470A}"/>
              </a:ext>
            </a:extLst>
          </p:cNvPr>
          <p:cNvGraphicFramePr/>
          <p:nvPr>
            <p:extLst>
              <p:ext uri="{D42A27DB-BD31-4B8C-83A1-F6EECF244321}">
                <p14:modId xmlns:p14="http://schemas.microsoft.com/office/powerpoint/2010/main" val="3970067392"/>
              </p:ext>
            </p:extLst>
          </p:nvPr>
        </p:nvGraphicFramePr>
        <p:xfrm>
          <a:off x="4677925" y="1833130"/>
          <a:ext cx="7388898" cy="37010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CD82314A-346A-4DF1-A3EF-BDC893AACFCA}"/>
              </a:ext>
            </a:extLst>
          </p:cNvPr>
          <p:cNvSpPr txBox="1"/>
          <p:nvPr/>
        </p:nvSpPr>
        <p:spPr>
          <a:xfrm>
            <a:off x="10910427" y="2567908"/>
            <a:ext cx="639301" cy="279796"/>
          </a:xfrm>
          <a:prstGeom prst="rect">
            <a:avLst/>
          </a:prstGeom>
          <a:noFill/>
          <a:ln>
            <a:solidFill>
              <a:srgbClr val="ED3C8D"/>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58%</a:t>
            </a:r>
          </a:p>
        </p:txBody>
      </p:sp>
      <p:sp>
        <p:nvSpPr>
          <p:cNvPr id="19" name="TextBox 18">
            <a:extLst>
              <a:ext uri="{FF2B5EF4-FFF2-40B4-BE49-F238E27FC236}">
                <a16:creationId xmlns:a16="http://schemas.microsoft.com/office/drawing/2014/main" id="{5508E67B-3426-45D4-ADCE-DCD4030448C6}"/>
              </a:ext>
            </a:extLst>
          </p:cNvPr>
          <p:cNvSpPr txBox="1"/>
          <p:nvPr/>
        </p:nvSpPr>
        <p:spPr>
          <a:xfrm>
            <a:off x="10856995" y="3289102"/>
            <a:ext cx="639301" cy="279796"/>
          </a:xfrm>
          <a:prstGeom prst="rect">
            <a:avLst/>
          </a:prstGeom>
          <a:noFill/>
          <a:ln>
            <a:solidFill>
              <a:srgbClr val="ED3C8D"/>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57%</a:t>
            </a:r>
          </a:p>
        </p:txBody>
      </p:sp>
      <p:sp>
        <p:nvSpPr>
          <p:cNvPr id="20" name="TextBox 19">
            <a:extLst>
              <a:ext uri="{FF2B5EF4-FFF2-40B4-BE49-F238E27FC236}">
                <a16:creationId xmlns:a16="http://schemas.microsoft.com/office/drawing/2014/main" id="{EC76DF6D-9CF6-4DB7-AB94-6B405479F7C5}"/>
              </a:ext>
            </a:extLst>
          </p:cNvPr>
          <p:cNvSpPr txBox="1"/>
          <p:nvPr/>
        </p:nvSpPr>
        <p:spPr>
          <a:xfrm>
            <a:off x="11450673" y="3991816"/>
            <a:ext cx="639301" cy="279796"/>
          </a:xfrm>
          <a:prstGeom prst="rect">
            <a:avLst/>
          </a:prstGeom>
          <a:noFill/>
          <a:ln>
            <a:solidFill>
              <a:srgbClr val="ED3C8D"/>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65%</a:t>
            </a:r>
          </a:p>
        </p:txBody>
      </p:sp>
      <p:sp>
        <p:nvSpPr>
          <p:cNvPr id="21" name="TextBox 20">
            <a:extLst>
              <a:ext uri="{FF2B5EF4-FFF2-40B4-BE49-F238E27FC236}">
                <a16:creationId xmlns:a16="http://schemas.microsoft.com/office/drawing/2014/main" id="{A0FD6F69-7415-49B0-8C58-04E7E25182A9}"/>
              </a:ext>
            </a:extLst>
          </p:cNvPr>
          <p:cNvSpPr txBox="1"/>
          <p:nvPr/>
        </p:nvSpPr>
        <p:spPr>
          <a:xfrm>
            <a:off x="10089626" y="4715631"/>
            <a:ext cx="639301" cy="279796"/>
          </a:xfrm>
          <a:prstGeom prst="rect">
            <a:avLst/>
          </a:prstGeom>
          <a:noFill/>
          <a:ln>
            <a:solidFill>
              <a:srgbClr val="ED3C8D"/>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47%</a:t>
            </a:r>
          </a:p>
        </p:txBody>
      </p:sp>
      <p:sp>
        <p:nvSpPr>
          <p:cNvPr id="27" name="Rectangle 26">
            <a:extLst>
              <a:ext uri="{FF2B5EF4-FFF2-40B4-BE49-F238E27FC236}">
                <a16:creationId xmlns:a16="http://schemas.microsoft.com/office/drawing/2014/main" id="{C8DF2AE5-7981-4AC4-925C-C02AFD48BCCC}"/>
              </a:ext>
            </a:extLst>
          </p:cNvPr>
          <p:cNvSpPr/>
          <p:nvPr/>
        </p:nvSpPr>
        <p:spPr>
          <a:xfrm>
            <a:off x="131991" y="174803"/>
            <a:ext cx="11953293" cy="892552"/>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a:ea typeface="+mn-ea"/>
                <a:cs typeface="Helvetica"/>
              </a:rPr>
              <a:t>By </a:t>
            </a:r>
            <a:r>
              <a:rPr kumimoji="0" lang="en-US" sz="2600" b="1" i="0" u="none" strike="noStrike" kern="1200" cap="none" spc="0" normalizeH="0" baseline="0" noProof="0" dirty="0">
                <a:ln>
                  <a:noFill/>
                </a:ln>
                <a:solidFill>
                  <a:srgbClr val="ED3C8D"/>
                </a:solidFill>
                <a:effectLst/>
                <a:uLnTx/>
                <a:uFillTx/>
                <a:latin typeface="Helvetica"/>
                <a:ea typeface="+mn-ea"/>
                <a:cs typeface="Helvetica"/>
              </a:rPr>
              <a:t>expanding</a:t>
            </a:r>
            <a:r>
              <a:rPr kumimoji="0" lang="en-US" sz="2600" b="1" i="0" u="none" strike="noStrike" kern="1200" cap="none" spc="0" normalizeH="0" baseline="0" noProof="0" dirty="0">
                <a:ln>
                  <a:noFill/>
                </a:ln>
                <a:solidFill>
                  <a:srgbClr val="1B1464"/>
                </a:solidFill>
                <a:effectLst/>
                <a:uLnTx/>
                <a:uFillTx/>
                <a:latin typeface="Helvetica"/>
                <a:ea typeface="+mn-ea"/>
                <a:cs typeface="Helvetica"/>
              </a:rPr>
              <a:t> a brand’s presence to </a:t>
            </a:r>
            <a:r>
              <a:rPr kumimoji="0" lang="en-US" sz="2600" b="1" i="0" u="none" strike="noStrike" kern="1200" cap="none" spc="0" normalizeH="0" baseline="0" noProof="0" dirty="0">
                <a:ln>
                  <a:noFill/>
                </a:ln>
                <a:solidFill>
                  <a:srgbClr val="ED3C8D"/>
                </a:solidFill>
                <a:effectLst/>
                <a:uLnTx/>
                <a:uFillTx/>
                <a:latin typeface="Helvetica"/>
                <a:ea typeface="+mn-ea"/>
                <a:cs typeface="Helvetica"/>
              </a:rPr>
              <a:t>Hispanic media</a:t>
            </a:r>
            <a:r>
              <a:rPr kumimoji="0" lang="en-US" sz="2600" b="1" i="0" u="none" strike="noStrike" kern="1200" cap="none" spc="0" normalizeH="0" baseline="0" noProof="0" dirty="0">
                <a:ln>
                  <a:noFill/>
                </a:ln>
                <a:solidFill>
                  <a:srgbClr val="1B1464"/>
                </a:solidFill>
                <a:effectLst/>
                <a:uLnTx/>
                <a:uFillTx/>
                <a:latin typeface="Helvetica"/>
                <a:ea typeface="+mn-ea"/>
                <a:cs typeface="Helvetica"/>
              </a:rPr>
              <a:t>, advertisers build a stronger connection with multilingual audiences</a:t>
            </a:r>
          </a:p>
        </p:txBody>
      </p:sp>
      <p:sp>
        <p:nvSpPr>
          <p:cNvPr id="28" name="TextBox 27">
            <a:extLst>
              <a:ext uri="{FF2B5EF4-FFF2-40B4-BE49-F238E27FC236}">
                <a16:creationId xmlns:a16="http://schemas.microsoft.com/office/drawing/2014/main" id="{54B4F20E-3A54-4E4D-9913-A12E5578B1F1}"/>
              </a:ext>
            </a:extLst>
          </p:cNvPr>
          <p:cNvSpPr txBox="1"/>
          <p:nvPr/>
        </p:nvSpPr>
        <p:spPr>
          <a:xfrm>
            <a:off x="249663" y="1131021"/>
            <a:ext cx="11246633" cy="338554"/>
          </a:xfrm>
          <a:prstGeom prst="rect">
            <a:avLst/>
          </a:prstGeom>
          <a:noFill/>
        </p:spPr>
        <p:txBody>
          <a:bodyPr wrap="square" rtlCol="0" anchor="t">
            <a:spAutoFit/>
          </a:bodyPr>
          <a:lstStyle>
            <a:defPPr>
              <a:defRPr lang="en-US"/>
            </a:defPPr>
            <a:lvl1pPr marL="285750" marR="0" lvl="0" indent="-285750" fontAlgn="auto">
              <a:lnSpc>
                <a:spcPct val="100000"/>
              </a:lnSpc>
              <a:spcBef>
                <a:spcPts val="0"/>
              </a:spcBef>
              <a:spcAft>
                <a:spcPts val="0"/>
              </a:spcAft>
              <a:buClrTx/>
              <a:buSzTx/>
              <a:buFontTx/>
              <a:buBlip>
                <a:blip r:embed="rId7"/>
              </a:buBlip>
              <a:tabLst/>
              <a:defRPr kumimoji="0" sz="1600" b="0" i="0" u="none" strike="noStrike" cap="none" spc="0" normalizeH="0" baseline="0">
                <a:ln>
                  <a:noFill/>
                </a:ln>
                <a:solidFill>
                  <a:srgbClr val="1F1A62"/>
                </a:solidFill>
                <a:effectLst/>
                <a:uLnTx/>
                <a:uFillTx/>
                <a:latin typeface="Helvetica"/>
                <a:cs typeface="Helvetica"/>
              </a:defRPr>
            </a:lvl1pPr>
          </a:lstStyle>
          <a:p>
            <a:r>
              <a:rPr lang="en-US" dirty="0"/>
              <a:t>A targeted brand presence can increase relevancy by coming to meet your audience where they are</a:t>
            </a:r>
          </a:p>
        </p:txBody>
      </p:sp>
    </p:spTree>
    <p:extLst>
      <p:ext uri="{BB962C8B-B14F-4D97-AF65-F5344CB8AC3E}">
        <p14:creationId xmlns:p14="http://schemas.microsoft.com/office/powerpoint/2010/main" val="812384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6296</Words>
  <Application>Microsoft Office PowerPoint</Application>
  <PresentationFormat>Widescreen</PresentationFormat>
  <Paragraphs>521</Paragraphs>
  <Slides>43</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43</vt:i4>
      </vt:variant>
    </vt:vector>
  </HeadingPairs>
  <TitlesOfParts>
    <vt:vector size="54" baseType="lpstr">
      <vt:lpstr>Arial</vt:lpstr>
      <vt:lpstr>Calibri</vt:lpstr>
      <vt:lpstr>Calibri Light</vt:lpstr>
      <vt:lpstr>Helvetica</vt:lpstr>
      <vt:lpstr>Helvetica Light</vt:lpstr>
      <vt:lpstr>Helvetica-Normal</vt:lpstr>
      <vt:lpstr>Trebuchet MS</vt:lpstr>
      <vt:lpstr>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Vita</dc:creator>
  <cp:lastModifiedBy>Leah Montner Dixon</cp:lastModifiedBy>
  <cp:revision>282</cp:revision>
  <dcterms:created xsi:type="dcterms:W3CDTF">2020-04-26T12:22:17Z</dcterms:created>
  <dcterms:modified xsi:type="dcterms:W3CDTF">2020-07-13T13:47:45Z</dcterms:modified>
</cp:coreProperties>
</file>