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3.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4.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5.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6.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14.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4" r:id="rId5"/>
    <p:sldMasterId id="2147483696" r:id="rId6"/>
    <p:sldMasterId id="2147483709" r:id="rId7"/>
    <p:sldMasterId id="2147483721" r:id="rId8"/>
  </p:sldMasterIdLst>
  <p:notesMasterIdLst>
    <p:notesMasterId r:id="rId53"/>
  </p:notesMasterIdLst>
  <p:sldIdLst>
    <p:sldId id="2146846377" r:id="rId9"/>
    <p:sldId id="2147376667" r:id="rId10"/>
    <p:sldId id="2144328008" r:id="rId11"/>
    <p:sldId id="268" r:id="rId12"/>
    <p:sldId id="2147376670" r:id="rId13"/>
    <p:sldId id="2147376750" r:id="rId14"/>
    <p:sldId id="2147376641" r:id="rId15"/>
    <p:sldId id="2147376674" r:id="rId16"/>
    <p:sldId id="2147376749" r:id="rId17"/>
    <p:sldId id="2147376671" r:id="rId18"/>
    <p:sldId id="2147376751" r:id="rId19"/>
    <p:sldId id="2147376648" r:id="rId20"/>
    <p:sldId id="2147376672" r:id="rId21"/>
    <p:sldId id="2147376752" r:id="rId22"/>
    <p:sldId id="2147376676" r:id="rId23"/>
    <p:sldId id="2147376755" r:id="rId24"/>
    <p:sldId id="2147376654" r:id="rId25"/>
    <p:sldId id="2146846043" r:id="rId26"/>
    <p:sldId id="2147376673" r:id="rId27"/>
    <p:sldId id="2147376753" r:id="rId28"/>
    <p:sldId id="2147376764" r:id="rId29"/>
    <p:sldId id="2147376770" r:id="rId30"/>
    <p:sldId id="2147376771" r:id="rId31"/>
    <p:sldId id="2147376772" r:id="rId32"/>
    <p:sldId id="2147376748" r:id="rId33"/>
    <p:sldId id="2147376754" r:id="rId34"/>
    <p:sldId id="2147376677" r:id="rId35"/>
    <p:sldId id="2147376756" r:id="rId36"/>
    <p:sldId id="2147376652" r:id="rId37"/>
    <p:sldId id="2147376763" r:id="rId38"/>
    <p:sldId id="2147376757" r:id="rId39"/>
    <p:sldId id="2144327898" r:id="rId40"/>
    <p:sldId id="2147376773" r:id="rId41"/>
    <p:sldId id="2146846068" r:id="rId42"/>
    <p:sldId id="2147376664" r:id="rId43"/>
    <p:sldId id="2147376665" r:id="rId44"/>
    <p:sldId id="2146846066" r:id="rId45"/>
    <p:sldId id="2146846416" r:id="rId46"/>
    <p:sldId id="2147376762" r:id="rId47"/>
    <p:sldId id="2144327907" r:id="rId48"/>
    <p:sldId id="2144327888" r:id="rId49"/>
    <p:sldId id="2147376647" r:id="rId50"/>
    <p:sldId id="2147376653" r:id="rId51"/>
    <p:sldId id="2147376657" r:id="rId52"/>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44001F-98D2-AF68-925B-F4D39E797894}" name="Jason Wiese" initials="J" userId="S::jasonw@thevab.com::4bff8d5b-7de6-4655-b397-69b0afc81113" providerId="AD"/>
  <p188:author id="{18B05F85-EBC3-986A-C4C9-9A586B89E728}" name="Marianne Vita" initials="MV" userId="1457f4d67c0e3ffe" providerId="Windows Live"/>
  <p188:author id="{21855EDF-F9CE-3B66-C6A5-06158391F461}" name="Leah Montner Dixon" initials="LMD" userId="S::leahm@thevab.com::d5b2ae9e-9213-4442-b7df-4db8cbe51e5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eah Montner Dixon" initials="LMD" lastIdx="25" clrIdx="0">
    <p:extLst>
      <p:ext uri="{19B8F6BF-5375-455C-9EA6-DF929625EA0E}">
        <p15:presenceInfo xmlns:p15="http://schemas.microsoft.com/office/powerpoint/2012/main" userId="S::leahm@thevab.com::d5b2ae9e-9213-4442-b7df-4db8cbe51e5d" providerId="AD"/>
      </p:ext>
    </p:extLst>
  </p:cmAuthor>
  <p:cmAuthor id="2" name="Jason Wiese" initials="JW" lastIdx="16" clrIdx="1">
    <p:extLst>
      <p:ext uri="{19B8F6BF-5375-455C-9EA6-DF929625EA0E}">
        <p15:presenceInfo xmlns:p15="http://schemas.microsoft.com/office/powerpoint/2012/main" userId="S::jasonw@thevab.com::4bff8d5b-7de6-4655-b397-69b0afc81113" providerId="AD"/>
      </p:ext>
    </p:extLst>
  </p:cmAuthor>
  <p:cmAuthor id="3" name="Karolina Guillen" initials="KG" lastIdx="4" clrIdx="2">
    <p:extLst>
      <p:ext uri="{19B8F6BF-5375-455C-9EA6-DF929625EA0E}">
        <p15:presenceInfo xmlns:p15="http://schemas.microsoft.com/office/powerpoint/2012/main" userId="S::karolinaG@thevab.com::c1c08796-a0be-47c6-af52-5d31fd96ec50" providerId="AD"/>
      </p:ext>
    </p:extLst>
  </p:cmAuthor>
  <p:cmAuthor id="4" name="Marianne Vita" initials="MV" lastIdx="25" clrIdx="3">
    <p:extLst>
      <p:ext uri="{19B8F6BF-5375-455C-9EA6-DF929625EA0E}">
        <p15:presenceInfo xmlns:p15="http://schemas.microsoft.com/office/powerpoint/2012/main" userId="S::mariannev@thevab.com::35b1102d-d340-4a85-a709-12ee727aa48b" providerId="AD"/>
      </p:ext>
    </p:extLst>
  </p:cmAuthor>
  <p:cmAuthor id="5" name="Danielle Delauro" initials="DD" lastIdx="46" clrIdx="4">
    <p:extLst>
      <p:ext uri="{19B8F6BF-5375-455C-9EA6-DF929625EA0E}">
        <p15:presenceInfo xmlns:p15="http://schemas.microsoft.com/office/powerpoint/2012/main" userId="S::danielled@thevab.com::79c3a64d-209a-45df-902b-7cba6cccfd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600"/>
    <a:srgbClr val="ED3C8D"/>
    <a:srgbClr val="00BFF2"/>
    <a:srgbClr val="4EBEA4"/>
    <a:srgbClr val="ACBDCE"/>
    <a:srgbClr val="2C82FF"/>
    <a:srgbClr val="55AD00"/>
    <a:srgbClr val="FF6E30"/>
    <a:srgbClr val="7030A0"/>
    <a:srgbClr val="E2E8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980B8F-1B2D-4C71-BD49-7B3794CBD6A4}" v="18" dt="2025-05-13T15:23:51.7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sorterViewPr>
    <p:cViewPr>
      <p:scale>
        <a:sx n="100" d="100"/>
        <a:sy n="100" d="100"/>
      </p:scale>
      <p:origin x="0" y="-9667"/>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2.xml"/><Relationship Id="rId61" Type="http://schemas.microsoft.com/office/2018/10/relationships/authors" Target="authors.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microsoft.com/office/2016/11/relationships/changesInfo" Target="changesInfos/changesInfo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theme" Target="theme/theme1.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on Wiese" userId="4bff8d5b-7de6-4655-b397-69b0afc81113" providerId="ADAL" clId="{DA34EE38-2C77-4638-99F8-BD94E12DF84F}"/>
    <pc:docChg chg="undo redo custSel addSld delSld modSld sldOrd">
      <pc:chgData name="Jason Wiese" userId="4bff8d5b-7de6-4655-b397-69b0afc81113" providerId="ADAL" clId="{DA34EE38-2C77-4638-99F8-BD94E12DF84F}" dt="2025-05-06T04:22:08.543" v="8369" actId="20577"/>
      <pc:docMkLst>
        <pc:docMk/>
      </pc:docMkLst>
      <pc:sldChg chg="addSp delSp modSp mod">
        <pc:chgData name="Jason Wiese" userId="4bff8d5b-7de6-4655-b397-69b0afc81113" providerId="ADAL" clId="{DA34EE38-2C77-4638-99F8-BD94E12DF84F}" dt="2025-04-23T04:04:13.477" v="6286" actId="14100"/>
        <pc:sldMkLst>
          <pc:docMk/>
          <pc:sldMk cId="1808918997" sldId="268"/>
        </pc:sldMkLst>
        <pc:spChg chg="mod">
          <ac:chgData name="Jason Wiese" userId="4bff8d5b-7de6-4655-b397-69b0afc81113" providerId="ADAL" clId="{DA34EE38-2C77-4638-99F8-BD94E12DF84F}" dt="2025-04-22T04:38:41.430" v="1971" actId="1076"/>
          <ac:spMkLst>
            <pc:docMk/>
            <pc:sldMk cId="1808918997" sldId="268"/>
            <ac:spMk id="4" creationId="{3ED54650-E124-0942-8B03-A438165B55A6}"/>
          </ac:spMkLst>
        </pc:spChg>
        <pc:spChg chg="mod">
          <ac:chgData name="Jason Wiese" userId="4bff8d5b-7de6-4655-b397-69b0afc81113" providerId="ADAL" clId="{DA34EE38-2C77-4638-99F8-BD94E12DF84F}" dt="2025-04-22T03:03:14.583" v="378" actId="113"/>
          <ac:spMkLst>
            <pc:docMk/>
            <pc:sldMk cId="1808918997" sldId="268"/>
            <ac:spMk id="6" creationId="{51EAD9F9-CF91-7568-BC4B-E2A1D431C9EB}"/>
          </ac:spMkLst>
        </pc:spChg>
        <pc:spChg chg="mod">
          <ac:chgData name="Jason Wiese" userId="4bff8d5b-7de6-4655-b397-69b0afc81113" providerId="ADAL" clId="{DA34EE38-2C77-4638-99F8-BD94E12DF84F}" dt="2025-04-22T03:03:14.583" v="378" actId="113"/>
          <ac:spMkLst>
            <pc:docMk/>
            <pc:sldMk cId="1808918997" sldId="268"/>
            <ac:spMk id="18" creationId="{F9FE334A-7424-06D7-B171-DE6C05CE3375}"/>
          </ac:spMkLst>
        </pc:spChg>
        <pc:spChg chg="mod">
          <ac:chgData name="Jason Wiese" userId="4bff8d5b-7de6-4655-b397-69b0afc81113" providerId="ADAL" clId="{DA34EE38-2C77-4638-99F8-BD94E12DF84F}" dt="2025-04-22T03:03:14.583" v="378" actId="113"/>
          <ac:spMkLst>
            <pc:docMk/>
            <pc:sldMk cId="1808918997" sldId="268"/>
            <ac:spMk id="20" creationId="{44051C03-8A6B-F135-C751-EEB73C213AD5}"/>
          </ac:spMkLst>
        </pc:spChg>
        <pc:spChg chg="mod">
          <ac:chgData name="Jason Wiese" userId="4bff8d5b-7de6-4655-b397-69b0afc81113" providerId="ADAL" clId="{DA34EE38-2C77-4638-99F8-BD94E12DF84F}" dt="2025-04-23T04:04:13.477" v="6286" actId="14100"/>
          <ac:spMkLst>
            <pc:docMk/>
            <pc:sldMk cId="1808918997" sldId="268"/>
            <ac:spMk id="22" creationId="{2A037297-FCE8-08B5-3EED-0B65A8FA5035}"/>
          </ac:spMkLst>
        </pc:spChg>
        <pc:spChg chg="mod">
          <ac:chgData name="Jason Wiese" userId="4bff8d5b-7de6-4655-b397-69b0afc81113" providerId="ADAL" clId="{DA34EE38-2C77-4638-99F8-BD94E12DF84F}" dt="2025-04-22T03:21:57.326" v="786" actId="20577"/>
          <ac:spMkLst>
            <pc:docMk/>
            <pc:sldMk cId="1808918997" sldId="268"/>
            <ac:spMk id="26" creationId="{00BAEA2D-C233-3424-BC0D-BFBEB89F1BD2}"/>
          </ac:spMkLst>
        </pc:spChg>
        <pc:spChg chg="mod">
          <ac:chgData name="Jason Wiese" userId="4bff8d5b-7de6-4655-b397-69b0afc81113" providerId="ADAL" clId="{DA34EE38-2C77-4638-99F8-BD94E12DF84F}" dt="2025-04-22T04:34:20.842" v="1868" actId="20577"/>
          <ac:spMkLst>
            <pc:docMk/>
            <pc:sldMk cId="1808918997" sldId="268"/>
            <ac:spMk id="38" creationId="{E2EE7D37-66EB-4C30-145C-8D23E20E7009}"/>
          </ac:spMkLst>
        </pc:spChg>
        <pc:spChg chg="mod">
          <ac:chgData name="Jason Wiese" userId="4bff8d5b-7de6-4655-b397-69b0afc81113" providerId="ADAL" clId="{DA34EE38-2C77-4638-99F8-BD94E12DF84F}" dt="2025-04-23T02:59:34.604" v="3488" actId="20577"/>
          <ac:spMkLst>
            <pc:docMk/>
            <pc:sldMk cId="1808918997" sldId="268"/>
            <ac:spMk id="44" creationId="{E792793A-CE89-A026-1338-87EA09D0EDEE}"/>
          </ac:spMkLst>
        </pc:spChg>
        <pc:spChg chg="mod">
          <ac:chgData name="Jason Wiese" userId="4bff8d5b-7de6-4655-b397-69b0afc81113" providerId="ADAL" clId="{DA34EE38-2C77-4638-99F8-BD94E12DF84F}" dt="2025-04-23T02:59:07.513" v="3482" actId="20577"/>
          <ac:spMkLst>
            <pc:docMk/>
            <pc:sldMk cId="1808918997" sldId="268"/>
            <ac:spMk id="45" creationId="{4B12BA62-3413-C13D-A6F6-D655BF0EA530}"/>
          </ac:spMkLst>
        </pc:spChg>
        <pc:spChg chg="mod">
          <ac:chgData name="Jason Wiese" userId="4bff8d5b-7de6-4655-b397-69b0afc81113" providerId="ADAL" clId="{DA34EE38-2C77-4638-99F8-BD94E12DF84F}" dt="2025-04-23T03:31:37.787" v="4796" actId="20577"/>
          <ac:spMkLst>
            <pc:docMk/>
            <pc:sldMk cId="1808918997" sldId="268"/>
            <ac:spMk id="47" creationId="{760C6A9B-5FBF-073A-560E-A03312C3D925}"/>
          </ac:spMkLst>
        </pc:spChg>
        <pc:spChg chg="mod">
          <ac:chgData name="Jason Wiese" userId="4bff8d5b-7de6-4655-b397-69b0afc81113" providerId="ADAL" clId="{DA34EE38-2C77-4638-99F8-BD94E12DF84F}" dt="2025-04-23T01:51:29.859" v="1976" actId="20577"/>
          <ac:spMkLst>
            <pc:docMk/>
            <pc:sldMk cId="1808918997" sldId="268"/>
            <ac:spMk id="48" creationId="{C6434AE8-E4D7-84E3-D5BA-A9A91868F027}"/>
          </ac:spMkLst>
        </pc:spChg>
      </pc:sldChg>
      <pc:sldChg chg="mod">
        <pc:chgData name="Jason Wiese" userId="4bff8d5b-7de6-4655-b397-69b0afc81113" providerId="ADAL" clId="{DA34EE38-2C77-4638-99F8-BD94E12DF84F}" dt="2025-04-23T15:48:28.297" v="8352" actId="27918"/>
        <pc:sldMkLst>
          <pc:docMk/>
          <pc:sldMk cId="3387172540" sldId="2144327888"/>
        </pc:sldMkLst>
      </pc:sldChg>
      <pc:sldChg chg="modSp del mod">
        <pc:chgData name="Jason Wiese" userId="4bff8d5b-7de6-4655-b397-69b0afc81113" providerId="ADAL" clId="{DA34EE38-2C77-4638-99F8-BD94E12DF84F}" dt="2025-04-23T03:40:41.859" v="5351" actId="2696"/>
        <pc:sldMkLst>
          <pc:docMk/>
          <pc:sldMk cId="963794518" sldId="2144327898"/>
        </pc:sldMkLst>
      </pc:sldChg>
      <pc:sldChg chg="modSp add mod ord">
        <pc:chgData name="Jason Wiese" userId="4bff8d5b-7de6-4655-b397-69b0afc81113" providerId="ADAL" clId="{DA34EE38-2C77-4638-99F8-BD94E12DF84F}" dt="2025-04-23T15:42:31.613" v="8322" actId="20577"/>
        <pc:sldMkLst>
          <pc:docMk/>
          <pc:sldMk cId="1581189418" sldId="2144327898"/>
        </pc:sldMkLst>
        <pc:spChg chg="mod">
          <ac:chgData name="Jason Wiese" userId="4bff8d5b-7de6-4655-b397-69b0afc81113" providerId="ADAL" clId="{DA34EE38-2C77-4638-99F8-BD94E12DF84F}" dt="2025-04-23T15:42:31.613" v="8322" actId="20577"/>
          <ac:spMkLst>
            <pc:docMk/>
            <pc:sldMk cId="1581189418" sldId="2144327898"/>
            <ac:spMk id="4" creationId="{3ED54650-E124-0942-8B03-A438165B55A6}"/>
          </ac:spMkLst>
        </pc:spChg>
        <pc:spChg chg="mod">
          <ac:chgData name="Jason Wiese" userId="4bff8d5b-7de6-4655-b397-69b0afc81113" providerId="ADAL" clId="{DA34EE38-2C77-4638-99F8-BD94E12DF84F}" dt="2025-04-23T03:45:12.112" v="5417" actId="207"/>
          <ac:spMkLst>
            <pc:docMk/>
            <pc:sldMk cId="1581189418" sldId="2144327898"/>
            <ac:spMk id="13" creationId="{1FDC5439-10E4-374F-9775-602E388D219A}"/>
          </ac:spMkLst>
        </pc:spChg>
        <pc:spChg chg="mod">
          <ac:chgData name="Jason Wiese" userId="4bff8d5b-7de6-4655-b397-69b0afc81113" providerId="ADAL" clId="{DA34EE38-2C77-4638-99F8-BD94E12DF84F}" dt="2025-04-23T03:48:19.034" v="5445" actId="113"/>
          <ac:spMkLst>
            <pc:docMk/>
            <pc:sldMk cId="1581189418" sldId="2144327898"/>
            <ac:spMk id="32" creationId="{3CA59898-3392-43AD-9B91-7E9006861C0E}"/>
          </ac:spMkLst>
        </pc:spChg>
        <pc:spChg chg="mod">
          <ac:chgData name="Jason Wiese" userId="4bff8d5b-7de6-4655-b397-69b0afc81113" providerId="ADAL" clId="{DA34EE38-2C77-4638-99F8-BD94E12DF84F}" dt="2025-04-23T03:58:36.592" v="6084" actId="20577"/>
          <ac:spMkLst>
            <pc:docMk/>
            <pc:sldMk cId="1581189418" sldId="2144327898"/>
            <ac:spMk id="35" creationId="{C77B2FF3-F614-4AF9-ADA4-3B3EE1AEB4BA}"/>
          </ac:spMkLst>
        </pc:spChg>
        <pc:spChg chg="mod">
          <ac:chgData name="Jason Wiese" userId="4bff8d5b-7de6-4655-b397-69b0afc81113" providerId="ADAL" clId="{DA34EE38-2C77-4638-99F8-BD94E12DF84F}" dt="2025-04-23T04:05:06.295" v="6295" actId="113"/>
          <ac:spMkLst>
            <pc:docMk/>
            <pc:sldMk cId="1581189418" sldId="2144327898"/>
            <ac:spMk id="38" creationId="{727BFAD1-9931-4CEA-9C5E-EAA5051D01D6}"/>
          </ac:spMkLst>
        </pc:spChg>
        <pc:spChg chg="mod">
          <ac:chgData name="Jason Wiese" userId="4bff8d5b-7de6-4655-b397-69b0afc81113" providerId="ADAL" clId="{DA34EE38-2C77-4638-99F8-BD94E12DF84F}" dt="2025-04-23T04:03:47.963" v="6264" actId="20577"/>
          <ac:spMkLst>
            <pc:docMk/>
            <pc:sldMk cId="1581189418" sldId="2144327898"/>
            <ac:spMk id="60" creationId="{E170873B-22E1-4890-917C-26C9B0515A3C}"/>
          </ac:spMkLst>
        </pc:spChg>
        <pc:spChg chg="mod">
          <ac:chgData name="Jason Wiese" userId="4bff8d5b-7de6-4655-b397-69b0afc81113" providerId="ADAL" clId="{DA34EE38-2C77-4638-99F8-BD94E12DF84F}" dt="2025-04-23T03:46:02.244" v="5439" actId="113"/>
          <ac:spMkLst>
            <pc:docMk/>
            <pc:sldMk cId="1581189418" sldId="2144327898"/>
            <ac:spMk id="65" creationId="{5E823717-EF49-4A69-99EA-870B00B7684F}"/>
          </ac:spMkLst>
        </pc:spChg>
      </pc:sldChg>
      <pc:sldChg chg="modSp mod ord">
        <pc:chgData name="Jason Wiese" userId="4bff8d5b-7de6-4655-b397-69b0afc81113" providerId="ADAL" clId="{DA34EE38-2C77-4638-99F8-BD94E12DF84F}" dt="2025-05-06T04:22:08.543" v="8369" actId="20577"/>
        <pc:sldMkLst>
          <pc:docMk/>
          <pc:sldMk cId="1726731643" sldId="2144327907"/>
        </pc:sldMkLst>
        <pc:spChg chg="mod">
          <ac:chgData name="Jason Wiese" userId="4bff8d5b-7de6-4655-b397-69b0afc81113" providerId="ADAL" clId="{DA34EE38-2C77-4638-99F8-BD94E12DF84F}" dt="2025-05-06T04:22:08.543" v="8369" actId="20577"/>
          <ac:spMkLst>
            <pc:docMk/>
            <pc:sldMk cId="1726731643" sldId="2144327907"/>
            <ac:spMk id="3" creationId="{26926955-E076-456A-B756-31BCB511CA21}"/>
          </ac:spMkLst>
        </pc:spChg>
      </pc:sldChg>
      <pc:sldChg chg="addSp delSp modSp del mod">
        <pc:chgData name="Jason Wiese" userId="4bff8d5b-7de6-4655-b397-69b0afc81113" providerId="ADAL" clId="{DA34EE38-2C77-4638-99F8-BD94E12DF84F}" dt="2025-04-23T04:05:28.412" v="6304" actId="2696"/>
        <pc:sldMkLst>
          <pc:docMk/>
          <pc:sldMk cId="1527855225" sldId="2144327934"/>
        </pc:sldMkLst>
      </pc:sldChg>
      <pc:sldChg chg="modSp add del mod ord">
        <pc:chgData name="Jason Wiese" userId="4bff8d5b-7de6-4655-b397-69b0afc81113" providerId="ADAL" clId="{DA34EE38-2C77-4638-99F8-BD94E12DF84F}" dt="2025-04-23T04:18:42.409" v="6892" actId="47"/>
        <pc:sldMkLst>
          <pc:docMk/>
          <pc:sldMk cId="2968411684" sldId="2144327934"/>
        </pc:sldMkLst>
      </pc:sldChg>
      <pc:sldChg chg="modSp mod">
        <pc:chgData name="Jason Wiese" userId="4bff8d5b-7de6-4655-b397-69b0afc81113" providerId="ADAL" clId="{DA34EE38-2C77-4638-99F8-BD94E12DF84F}" dt="2025-04-22T03:15:00.202" v="740" actId="20577"/>
        <pc:sldMkLst>
          <pc:docMk/>
          <pc:sldMk cId="1512226809" sldId="2144328008"/>
        </pc:sldMkLst>
        <pc:spChg chg="mod">
          <ac:chgData name="Jason Wiese" userId="4bff8d5b-7de6-4655-b397-69b0afc81113" providerId="ADAL" clId="{DA34EE38-2C77-4638-99F8-BD94E12DF84F}" dt="2025-04-22T03:04:36.438" v="391" actId="122"/>
          <ac:spMkLst>
            <pc:docMk/>
            <pc:sldMk cId="1512226809" sldId="2144328008"/>
            <ac:spMk id="2" creationId="{7DC0DF38-29F7-4FFF-92D0-2D79DACC9024}"/>
          </ac:spMkLst>
        </pc:spChg>
        <pc:spChg chg="mod">
          <ac:chgData name="Jason Wiese" userId="4bff8d5b-7de6-4655-b397-69b0afc81113" providerId="ADAL" clId="{DA34EE38-2C77-4638-99F8-BD94E12DF84F}" dt="2025-04-22T03:04:13.159" v="380" actId="115"/>
          <ac:spMkLst>
            <pc:docMk/>
            <pc:sldMk cId="1512226809" sldId="2144328008"/>
            <ac:spMk id="17" creationId="{6D91D7A9-12BA-9CB9-98F8-8A5A9805A431}"/>
          </ac:spMkLst>
        </pc:spChg>
        <pc:spChg chg="mod">
          <ac:chgData name="Jason Wiese" userId="4bff8d5b-7de6-4655-b397-69b0afc81113" providerId="ADAL" clId="{DA34EE38-2C77-4638-99F8-BD94E12DF84F}" dt="2025-04-22T03:04:17.620" v="381" actId="115"/>
          <ac:spMkLst>
            <pc:docMk/>
            <pc:sldMk cId="1512226809" sldId="2144328008"/>
            <ac:spMk id="19" creationId="{368FB94D-F82B-4A00-9D4D-AE19DF646178}"/>
          </ac:spMkLst>
        </pc:spChg>
        <pc:spChg chg="mod">
          <ac:chgData name="Jason Wiese" userId="4bff8d5b-7de6-4655-b397-69b0afc81113" providerId="ADAL" clId="{DA34EE38-2C77-4638-99F8-BD94E12DF84F}" dt="2025-04-22T03:04:08.314" v="379" actId="115"/>
          <ac:spMkLst>
            <pc:docMk/>
            <pc:sldMk cId="1512226809" sldId="2144328008"/>
            <ac:spMk id="24" creationId="{5D56801C-D253-400E-BCEE-FE846C3C01F2}"/>
          </ac:spMkLst>
        </pc:spChg>
        <pc:spChg chg="mod">
          <ac:chgData name="Jason Wiese" userId="4bff8d5b-7de6-4655-b397-69b0afc81113" providerId="ADAL" clId="{DA34EE38-2C77-4638-99F8-BD94E12DF84F}" dt="2025-04-22T03:15:00.202" v="740" actId="20577"/>
          <ac:spMkLst>
            <pc:docMk/>
            <pc:sldMk cId="1512226809" sldId="2144328008"/>
            <ac:spMk id="35" creationId="{22748711-1669-C03D-9C8B-8EF6890BD443}"/>
          </ac:spMkLst>
        </pc:spChg>
      </pc:sldChg>
      <pc:sldChg chg="del">
        <pc:chgData name="Jason Wiese" userId="4bff8d5b-7de6-4655-b397-69b0afc81113" providerId="ADAL" clId="{DA34EE38-2C77-4638-99F8-BD94E12DF84F}" dt="2025-04-23T04:31:10.770" v="7523" actId="47"/>
        <pc:sldMkLst>
          <pc:docMk/>
          <pc:sldMk cId="123198902" sldId="2146846065"/>
        </pc:sldMkLst>
      </pc:sldChg>
      <pc:sldChg chg="modSp add mod">
        <pc:chgData name="Jason Wiese" userId="4bff8d5b-7de6-4655-b397-69b0afc81113" providerId="ADAL" clId="{DA34EE38-2C77-4638-99F8-BD94E12DF84F}" dt="2025-04-23T05:05:12.603" v="8231" actId="207"/>
        <pc:sldMkLst>
          <pc:docMk/>
          <pc:sldMk cId="144330788" sldId="2146846068"/>
        </pc:sldMkLst>
        <pc:spChg chg="mod">
          <ac:chgData name="Jason Wiese" userId="4bff8d5b-7de6-4655-b397-69b0afc81113" providerId="ADAL" clId="{DA34EE38-2C77-4638-99F8-BD94E12DF84F}" dt="2025-04-23T05:04:28.121" v="8224" actId="207"/>
          <ac:spMkLst>
            <pc:docMk/>
            <pc:sldMk cId="144330788" sldId="2146846068"/>
            <ac:spMk id="26" creationId="{47A0F468-58D0-B021-A4C0-E076E90991B8}"/>
          </ac:spMkLst>
        </pc:spChg>
        <pc:spChg chg="mod">
          <ac:chgData name="Jason Wiese" userId="4bff8d5b-7de6-4655-b397-69b0afc81113" providerId="ADAL" clId="{DA34EE38-2C77-4638-99F8-BD94E12DF84F}" dt="2025-04-23T05:02:21.595" v="8216" actId="403"/>
          <ac:spMkLst>
            <pc:docMk/>
            <pc:sldMk cId="144330788" sldId="2146846068"/>
            <ac:spMk id="31" creationId="{8A5A8040-7867-4655-832F-C76E53E25CD8}"/>
          </ac:spMkLst>
        </pc:spChg>
        <pc:spChg chg="mod">
          <ac:chgData name="Jason Wiese" userId="4bff8d5b-7de6-4655-b397-69b0afc81113" providerId="ADAL" clId="{DA34EE38-2C77-4638-99F8-BD94E12DF84F}" dt="2025-04-23T05:04:32.339" v="8225" actId="207"/>
          <ac:spMkLst>
            <pc:docMk/>
            <pc:sldMk cId="144330788" sldId="2146846068"/>
            <ac:spMk id="33" creationId="{7048F9C9-8A25-E3B9-62F9-2E01E49DB3A1}"/>
          </ac:spMkLst>
        </pc:spChg>
        <pc:spChg chg="mod">
          <ac:chgData name="Jason Wiese" userId="4bff8d5b-7de6-4655-b397-69b0afc81113" providerId="ADAL" clId="{DA34EE38-2C77-4638-99F8-BD94E12DF84F}" dt="2025-04-23T05:05:12.603" v="8231" actId="207"/>
          <ac:spMkLst>
            <pc:docMk/>
            <pc:sldMk cId="144330788" sldId="2146846068"/>
            <ac:spMk id="40" creationId="{1E60B786-4EBE-FF80-5744-6D2C1624C3E4}"/>
          </ac:spMkLst>
        </pc:spChg>
        <pc:spChg chg="mod">
          <ac:chgData name="Jason Wiese" userId="4bff8d5b-7de6-4655-b397-69b0afc81113" providerId="ADAL" clId="{DA34EE38-2C77-4638-99F8-BD94E12DF84F}" dt="2025-04-23T05:05:12.603" v="8231" actId="207"/>
          <ac:spMkLst>
            <pc:docMk/>
            <pc:sldMk cId="144330788" sldId="2146846068"/>
            <ac:spMk id="41" creationId="{21E77E66-D4A5-34A2-34B2-0D3FCCB778C0}"/>
          </ac:spMkLst>
        </pc:spChg>
        <pc:spChg chg="mod">
          <ac:chgData name="Jason Wiese" userId="4bff8d5b-7de6-4655-b397-69b0afc81113" providerId="ADAL" clId="{DA34EE38-2C77-4638-99F8-BD94E12DF84F}" dt="2025-04-23T05:05:12.603" v="8231" actId="207"/>
          <ac:spMkLst>
            <pc:docMk/>
            <pc:sldMk cId="144330788" sldId="2146846068"/>
            <ac:spMk id="42" creationId="{82C28D08-2B0D-B857-04D7-F826494783D8}"/>
          </ac:spMkLst>
        </pc:spChg>
        <pc:spChg chg="mod">
          <ac:chgData name="Jason Wiese" userId="4bff8d5b-7de6-4655-b397-69b0afc81113" providerId="ADAL" clId="{DA34EE38-2C77-4638-99F8-BD94E12DF84F}" dt="2025-04-23T05:05:12.603" v="8231" actId="207"/>
          <ac:spMkLst>
            <pc:docMk/>
            <pc:sldMk cId="144330788" sldId="2146846068"/>
            <ac:spMk id="43" creationId="{7B972B49-E888-07A0-AD92-66BD6FAFFA4E}"/>
          </ac:spMkLst>
        </pc:spChg>
      </pc:sldChg>
      <pc:sldChg chg="modSp add del mod ord">
        <pc:chgData name="Jason Wiese" userId="4bff8d5b-7de6-4655-b397-69b0afc81113" providerId="ADAL" clId="{DA34EE38-2C77-4638-99F8-BD94E12DF84F}" dt="2025-04-23T04:42:40.681" v="7747" actId="2696"/>
        <pc:sldMkLst>
          <pc:docMk/>
          <pc:sldMk cId="291737086" sldId="2146846068"/>
        </pc:sldMkLst>
      </pc:sldChg>
      <pc:sldChg chg="modSp del mod">
        <pc:chgData name="Jason Wiese" userId="4bff8d5b-7de6-4655-b397-69b0afc81113" providerId="ADAL" clId="{DA34EE38-2C77-4638-99F8-BD94E12DF84F}" dt="2025-04-23T04:36:42.767" v="7603" actId="2696"/>
        <pc:sldMkLst>
          <pc:docMk/>
          <pc:sldMk cId="3118991152" sldId="2146846068"/>
        </pc:sldMkLst>
      </pc:sldChg>
      <pc:sldChg chg="modSp add del mod">
        <pc:chgData name="Jason Wiese" userId="4bff8d5b-7de6-4655-b397-69b0afc81113" providerId="ADAL" clId="{DA34EE38-2C77-4638-99F8-BD94E12DF84F}" dt="2025-04-23T04:39:04.491" v="7649" actId="2696"/>
        <pc:sldMkLst>
          <pc:docMk/>
          <pc:sldMk cId="4253843895" sldId="2146846068"/>
        </pc:sldMkLst>
      </pc:sldChg>
      <pc:sldChg chg="add">
        <pc:chgData name="Jason Wiese" userId="4bff8d5b-7de6-4655-b397-69b0afc81113" providerId="ADAL" clId="{DA34EE38-2C77-4638-99F8-BD94E12DF84F}" dt="2025-04-23T04:56:53.901" v="8128"/>
        <pc:sldMkLst>
          <pc:docMk/>
          <pc:sldMk cId="868995543" sldId="2146846263"/>
        </pc:sldMkLst>
      </pc:sldChg>
      <pc:sldChg chg="addSp delSp modSp del mod">
        <pc:chgData name="Jason Wiese" userId="4bff8d5b-7de6-4655-b397-69b0afc81113" providerId="ADAL" clId="{DA34EE38-2C77-4638-99F8-BD94E12DF84F}" dt="2025-04-23T04:56:49.317" v="8127" actId="2696"/>
        <pc:sldMkLst>
          <pc:docMk/>
          <pc:sldMk cId="3173081250" sldId="2146846263"/>
        </pc:sldMkLst>
      </pc:sldChg>
      <pc:sldChg chg="modSp mod modCm">
        <pc:chgData name="Jason Wiese" userId="4bff8d5b-7de6-4655-b397-69b0afc81113" providerId="ADAL" clId="{DA34EE38-2C77-4638-99F8-BD94E12DF84F}" dt="2025-04-23T05:12:31.155" v="8301" actId="20577"/>
        <pc:sldMkLst>
          <pc:docMk/>
          <pc:sldMk cId="886449825" sldId="2146846377"/>
        </pc:sldMkLst>
        <pc:spChg chg="mod">
          <ac:chgData name="Jason Wiese" userId="4bff8d5b-7de6-4655-b397-69b0afc81113" providerId="ADAL" clId="{DA34EE38-2C77-4638-99F8-BD94E12DF84F}" dt="2025-04-23T05:12:31.155" v="8301" actId="20577"/>
          <ac:spMkLst>
            <pc:docMk/>
            <pc:sldMk cId="886449825" sldId="2146846377"/>
            <ac:spMk id="5" creationId="{21496FD2-DA86-382F-D051-F482BD4F7603}"/>
          </ac:spMkLst>
        </pc:spChg>
        <pc:extLst>
          <p:ext xmlns:p="http://schemas.openxmlformats.org/presentationml/2006/main" uri="{D6D511B9-2390-475A-947B-AFAB55BFBCF1}">
            <pc226:cmChg xmlns:pc226="http://schemas.microsoft.com/office/powerpoint/2022/06/main/command" chg="mod">
              <pc226:chgData name="Jason Wiese" userId="4bff8d5b-7de6-4655-b397-69b0afc81113" providerId="ADAL" clId="{DA34EE38-2C77-4638-99F8-BD94E12DF84F}" dt="2025-04-23T05:12:31.155" v="8301" actId="20577"/>
              <pc2:cmMkLst xmlns:pc2="http://schemas.microsoft.com/office/powerpoint/2019/9/main/command">
                <pc:docMk/>
                <pc:sldMk cId="886449825" sldId="2146846377"/>
                <pc2:cmMk id="{702B5F84-1487-4B8E-99CD-8BDD460B5A67}"/>
              </pc2:cmMkLst>
            </pc226:cmChg>
          </p:ext>
        </pc:extLst>
      </pc:sldChg>
      <pc:sldChg chg="modSp del mod">
        <pc:chgData name="Jason Wiese" userId="4bff8d5b-7de6-4655-b397-69b0afc81113" providerId="ADAL" clId="{DA34EE38-2C77-4638-99F8-BD94E12DF84F}" dt="2025-04-23T04:31:21.281" v="7526" actId="47"/>
        <pc:sldMkLst>
          <pc:docMk/>
          <pc:sldMk cId="154066780" sldId="2147376622"/>
        </pc:sldMkLst>
      </pc:sldChg>
      <pc:sldChg chg="addSp delSp modSp mod">
        <pc:chgData name="Jason Wiese" userId="4bff8d5b-7de6-4655-b397-69b0afc81113" providerId="ADAL" clId="{DA34EE38-2C77-4638-99F8-BD94E12DF84F}" dt="2025-04-22T04:22:33.082" v="1300" actId="14100"/>
        <pc:sldMkLst>
          <pc:docMk/>
          <pc:sldMk cId="614690642" sldId="2147376644"/>
        </pc:sldMkLst>
      </pc:sldChg>
      <pc:sldChg chg="modSp mod">
        <pc:chgData name="Jason Wiese" userId="4bff8d5b-7de6-4655-b397-69b0afc81113" providerId="ADAL" clId="{DA34EE38-2C77-4638-99F8-BD94E12DF84F}" dt="2025-04-23T04:32:24.652" v="7527" actId="20577"/>
        <pc:sldMkLst>
          <pc:docMk/>
          <pc:sldMk cId="951873908" sldId="2147376653"/>
        </pc:sldMkLst>
        <pc:spChg chg="mod">
          <ac:chgData name="Jason Wiese" userId="4bff8d5b-7de6-4655-b397-69b0afc81113" providerId="ADAL" clId="{DA34EE38-2C77-4638-99F8-BD94E12DF84F}" dt="2025-04-23T04:32:24.652" v="7527" actId="20577"/>
          <ac:spMkLst>
            <pc:docMk/>
            <pc:sldMk cId="951873908" sldId="2147376653"/>
            <ac:spMk id="4" creationId="{FA6CCFCC-C234-39D7-EFC7-0791E81807D7}"/>
          </ac:spMkLst>
        </pc:spChg>
      </pc:sldChg>
      <pc:sldChg chg="del">
        <pc:chgData name="Jason Wiese" userId="4bff8d5b-7de6-4655-b397-69b0afc81113" providerId="ADAL" clId="{DA34EE38-2C77-4638-99F8-BD94E12DF84F}" dt="2025-04-22T04:10:17.947" v="937" actId="47"/>
        <pc:sldMkLst>
          <pc:docMk/>
          <pc:sldMk cId="3092729723" sldId="2147376655"/>
        </pc:sldMkLst>
      </pc:sldChg>
      <pc:sldChg chg="modSp mod">
        <pc:chgData name="Jason Wiese" userId="4bff8d5b-7de6-4655-b397-69b0afc81113" providerId="ADAL" clId="{DA34EE38-2C77-4638-99F8-BD94E12DF84F}" dt="2025-04-22T04:37:22.894" v="1911" actId="20577"/>
        <pc:sldMkLst>
          <pc:docMk/>
          <pc:sldMk cId="401182550" sldId="2147376658"/>
        </pc:sldMkLst>
      </pc:sldChg>
      <pc:sldChg chg="modSp mod">
        <pc:chgData name="Jason Wiese" userId="4bff8d5b-7de6-4655-b397-69b0afc81113" providerId="ADAL" clId="{DA34EE38-2C77-4638-99F8-BD94E12DF84F}" dt="2025-04-22T04:37:54.929" v="1970" actId="207"/>
        <pc:sldMkLst>
          <pc:docMk/>
          <pc:sldMk cId="2288297658" sldId="2147376659"/>
        </pc:sldMkLst>
      </pc:sldChg>
      <pc:sldChg chg="modSp mod modCm">
        <pc:chgData name="Jason Wiese" userId="4bff8d5b-7de6-4655-b397-69b0afc81113" providerId="ADAL" clId="{DA34EE38-2C77-4638-99F8-BD94E12DF84F}" dt="2025-04-23T05:05:23.295" v="8232" actId="207"/>
        <pc:sldMkLst>
          <pc:docMk/>
          <pc:sldMk cId="884473710" sldId="2147376664"/>
        </pc:sldMkLst>
        <pc:spChg chg="mod">
          <ac:chgData name="Jason Wiese" userId="4bff8d5b-7de6-4655-b397-69b0afc81113" providerId="ADAL" clId="{DA34EE38-2C77-4638-99F8-BD94E12DF84F}" dt="2025-04-23T05:04:52.182" v="8229" actId="207"/>
          <ac:spMkLst>
            <pc:docMk/>
            <pc:sldMk cId="884473710" sldId="2147376664"/>
            <ac:spMk id="26" creationId="{8C48221F-D98B-25DC-A7F8-B90CA5ABA2D0}"/>
          </ac:spMkLst>
        </pc:spChg>
        <pc:spChg chg="mod">
          <ac:chgData name="Jason Wiese" userId="4bff8d5b-7de6-4655-b397-69b0afc81113" providerId="ADAL" clId="{DA34EE38-2C77-4638-99F8-BD94E12DF84F}" dt="2025-04-23T05:04:55.366" v="8230" actId="207"/>
          <ac:spMkLst>
            <pc:docMk/>
            <pc:sldMk cId="884473710" sldId="2147376664"/>
            <ac:spMk id="29" creationId="{1BB6902A-00E4-7305-6E00-944E518AA81C}"/>
          </ac:spMkLst>
        </pc:spChg>
        <pc:spChg chg="mod">
          <ac:chgData name="Jason Wiese" userId="4bff8d5b-7de6-4655-b397-69b0afc81113" providerId="ADAL" clId="{DA34EE38-2C77-4638-99F8-BD94E12DF84F}" dt="2025-04-23T05:00:34.734" v="8185" actId="20577"/>
          <ac:spMkLst>
            <pc:docMk/>
            <pc:sldMk cId="884473710" sldId="2147376664"/>
            <ac:spMk id="34" creationId="{2CA87C48-5E2D-3659-69A8-3E44B986E9D5}"/>
          </ac:spMkLst>
        </pc:spChg>
        <pc:spChg chg="mod">
          <ac:chgData name="Jason Wiese" userId="4bff8d5b-7de6-4655-b397-69b0afc81113" providerId="ADAL" clId="{DA34EE38-2C77-4638-99F8-BD94E12DF84F}" dt="2025-04-23T05:05:23.295" v="8232" actId="207"/>
          <ac:spMkLst>
            <pc:docMk/>
            <pc:sldMk cId="884473710" sldId="2147376664"/>
            <ac:spMk id="40" creationId="{E416CC4F-AED7-CD94-B954-E0ADC2D4A51D}"/>
          </ac:spMkLst>
        </pc:spChg>
        <pc:spChg chg="mod">
          <ac:chgData name="Jason Wiese" userId="4bff8d5b-7de6-4655-b397-69b0afc81113" providerId="ADAL" clId="{DA34EE38-2C77-4638-99F8-BD94E12DF84F}" dt="2025-04-23T05:05:23.295" v="8232" actId="207"/>
          <ac:spMkLst>
            <pc:docMk/>
            <pc:sldMk cId="884473710" sldId="2147376664"/>
            <ac:spMk id="42" creationId="{B655FF4A-B8A8-5DD6-04CE-E578C1C4A8DE}"/>
          </ac:spMkLst>
        </pc:spChg>
        <pc:spChg chg="mod">
          <ac:chgData name="Jason Wiese" userId="4bff8d5b-7de6-4655-b397-69b0afc81113" providerId="ADAL" clId="{DA34EE38-2C77-4638-99F8-BD94E12DF84F}" dt="2025-04-23T05:05:23.295" v="8232" actId="207"/>
          <ac:spMkLst>
            <pc:docMk/>
            <pc:sldMk cId="884473710" sldId="2147376664"/>
            <ac:spMk id="43" creationId="{85F99A99-2355-94ED-668A-6C9BD347A30E}"/>
          </ac:spMkLst>
        </pc:spChg>
        <pc:spChg chg="mod">
          <ac:chgData name="Jason Wiese" userId="4bff8d5b-7de6-4655-b397-69b0afc81113" providerId="ADAL" clId="{DA34EE38-2C77-4638-99F8-BD94E12DF84F}" dt="2025-04-23T05:05:23.295" v="8232" actId="207"/>
          <ac:spMkLst>
            <pc:docMk/>
            <pc:sldMk cId="884473710" sldId="2147376664"/>
            <ac:spMk id="44" creationId="{5AD81DD1-E07C-C706-18BE-00305F9FF823}"/>
          </ac:spMkLst>
        </pc:spChg>
        <pc:extLst>
          <p:ext xmlns:p="http://schemas.openxmlformats.org/presentationml/2006/main" uri="{D6D511B9-2390-475A-947B-AFAB55BFBCF1}">
            <pc226:cmChg xmlns:pc226="http://schemas.microsoft.com/office/powerpoint/2022/06/main/command" chg="mod">
              <pc226:chgData name="Jason Wiese" userId="4bff8d5b-7de6-4655-b397-69b0afc81113" providerId="ADAL" clId="{DA34EE38-2C77-4638-99F8-BD94E12DF84F}" dt="2025-04-23T04:43:13.392" v="7789" actId="6549"/>
              <pc2:cmMkLst xmlns:pc2="http://schemas.microsoft.com/office/powerpoint/2019/9/main/command">
                <pc:docMk/>
                <pc:sldMk cId="884473710" sldId="2147376664"/>
                <pc2:cmMk id="{3BD31B32-7ADE-4C91-A78B-6AE0CF37F9E0}"/>
              </pc2:cmMkLst>
            </pc226:cmChg>
            <pc226:cmChg xmlns:pc226="http://schemas.microsoft.com/office/powerpoint/2022/06/main/command" chg="mod">
              <pc226:chgData name="Jason Wiese" userId="4bff8d5b-7de6-4655-b397-69b0afc81113" providerId="ADAL" clId="{DA34EE38-2C77-4638-99F8-BD94E12DF84F}" dt="2025-04-23T04:43:13.392" v="7789" actId="6549"/>
              <pc2:cmMkLst xmlns:pc2="http://schemas.microsoft.com/office/powerpoint/2019/9/main/command">
                <pc:docMk/>
                <pc:sldMk cId="884473710" sldId="2147376664"/>
                <pc2:cmMk id="{0606CB6B-2457-49EB-9855-9B3FB57F2B27}"/>
              </pc2:cmMkLst>
            </pc226:cmChg>
          </p:ext>
        </pc:extLst>
      </pc:sldChg>
      <pc:sldChg chg="modSp mod">
        <pc:chgData name="Jason Wiese" userId="4bff8d5b-7de6-4655-b397-69b0afc81113" providerId="ADAL" clId="{DA34EE38-2C77-4638-99F8-BD94E12DF84F}" dt="2025-04-23T05:06:24.698" v="8233" actId="20577"/>
        <pc:sldMkLst>
          <pc:docMk/>
          <pc:sldMk cId="1999518999" sldId="2147376665"/>
        </pc:sldMkLst>
        <pc:spChg chg="mod">
          <ac:chgData name="Jason Wiese" userId="4bff8d5b-7de6-4655-b397-69b0afc81113" providerId="ADAL" clId="{DA34EE38-2C77-4638-99F8-BD94E12DF84F}" dt="2025-04-23T03:33:00.625" v="4943" actId="20577"/>
          <ac:spMkLst>
            <pc:docMk/>
            <pc:sldMk cId="1999518999" sldId="2147376665"/>
            <ac:spMk id="26" creationId="{D86DE9EA-2B75-6E73-A5CD-1532EE788073}"/>
          </ac:spMkLst>
        </pc:spChg>
        <pc:spChg chg="mod">
          <ac:chgData name="Jason Wiese" userId="4bff8d5b-7de6-4655-b397-69b0afc81113" providerId="ADAL" clId="{DA34EE38-2C77-4638-99F8-BD94E12DF84F}" dt="2025-04-23T05:06:24.698" v="8233" actId="20577"/>
          <ac:spMkLst>
            <pc:docMk/>
            <pc:sldMk cId="1999518999" sldId="2147376665"/>
            <ac:spMk id="28" creationId="{87773B1E-592B-CC30-3CB6-F2393EC59E78}"/>
          </ac:spMkLst>
        </pc:spChg>
      </pc:sldChg>
      <pc:sldChg chg="addSp modSp mod">
        <pc:chgData name="Jason Wiese" userId="4bff8d5b-7de6-4655-b397-69b0afc81113" providerId="ADAL" clId="{DA34EE38-2C77-4638-99F8-BD94E12DF84F}" dt="2025-04-23T03:38:44.628" v="5337" actId="1035"/>
        <pc:sldMkLst>
          <pc:docMk/>
          <pc:sldMk cId="3451580699" sldId="2147376667"/>
        </pc:sldMkLst>
        <pc:spChg chg="add mod">
          <ac:chgData name="Jason Wiese" userId="4bff8d5b-7de6-4655-b397-69b0afc81113" providerId="ADAL" clId="{DA34EE38-2C77-4638-99F8-BD94E12DF84F}" dt="2025-04-23T03:26:50.436" v="4623" actId="14100"/>
          <ac:spMkLst>
            <pc:docMk/>
            <pc:sldMk cId="3451580699" sldId="2147376667"/>
            <ac:spMk id="2" creationId="{A48DE2BA-3A71-D6AB-CE4B-72C21BDDE64F}"/>
          </ac:spMkLst>
        </pc:spChg>
        <pc:spChg chg="mod">
          <ac:chgData name="Jason Wiese" userId="4bff8d5b-7de6-4655-b397-69b0afc81113" providerId="ADAL" clId="{DA34EE38-2C77-4638-99F8-BD94E12DF84F}" dt="2025-04-23T03:38:44.628" v="5337" actId="1035"/>
          <ac:spMkLst>
            <pc:docMk/>
            <pc:sldMk cId="3451580699" sldId="2147376667"/>
            <ac:spMk id="9" creationId="{0D3963F2-DB60-4DE5-A4D6-98DC4FFB62BD}"/>
          </ac:spMkLst>
        </pc:spChg>
        <pc:spChg chg="mod">
          <ac:chgData name="Jason Wiese" userId="4bff8d5b-7de6-4655-b397-69b0afc81113" providerId="ADAL" clId="{DA34EE38-2C77-4638-99F8-BD94E12DF84F}" dt="2025-04-22T02:31:56.200" v="29" actId="20577"/>
          <ac:spMkLst>
            <pc:docMk/>
            <pc:sldMk cId="3451580699" sldId="2147376667"/>
            <ac:spMk id="10" creationId="{130CA151-8EFF-BDE4-F2B1-AED9B12F4C02}"/>
          </ac:spMkLst>
        </pc:spChg>
        <pc:picChg chg="mod">
          <ac:chgData name="Jason Wiese" userId="4bff8d5b-7de6-4655-b397-69b0afc81113" providerId="ADAL" clId="{DA34EE38-2C77-4638-99F8-BD94E12DF84F}" dt="2025-04-22T02:36:38.108" v="259" actId="1076"/>
          <ac:picMkLst>
            <pc:docMk/>
            <pc:sldMk cId="3451580699" sldId="2147376667"/>
            <ac:picMk id="28" creationId="{3261A9F5-3D7C-9D79-FEF8-EEDF7EC23B3A}"/>
          </ac:picMkLst>
        </pc:picChg>
      </pc:sldChg>
      <pc:sldChg chg="modSp mod modCm">
        <pc:chgData name="Jason Wiese" userId="4bff8d5b-7de6-4655-b397-69b0afc81113" providerId="ADAL" clId="{DA34EE38-2C77-4638-99F8-BD94E12DF84F}" dt="2025-04-22T03:21:47.214" v="777" actId="20577"/>
        <pc:sldMkLst>
          <pc:docMk/>
          <pc:sldMk cId="588290182" sldId="2147376674"/>
        </pc:sldMkLst>
        <pc:spChg chg="mod">
          <ac:chgData name="Jason Wiese" userId="4bff8d5b-7de6-4655-b397-69b0afc81113" providerId="ADAL" clId="{DA34EE38-2C77-4638-99F8-BD94E12DF84F}" dt="2025-04-22T03:21:47.214" v="777" actId="20577"/>
          <ac:spMkLst>
            <pc:docMk/>
            <pc:sldMk cId="588290182" sldId="2147376674"/>
            <ac:spMk id="5" creationId="{EE7A089E-205F-1B90-863D-7286FF295ACC}"/>
          </ac:spMkLst>
        </pc:spChg>
        <pc:extLst>
          <p:ext xmlns:p="http://schemas.openxmlformats.org/presentationml/2006/main" uri="{D6D511B9-2390-475A-947B-AFAB55BFBCF1}">
            <pc226:cmChg xmlns:pc226="http://schemas.microsoft.com/office/powerpoint/2022/06/main/command" chg="mod">
              <pc226:chgData name="Jason Wiese" userId="4bff8d5b-7de6-4655-b397-69b0afc81113" providerId="ADAL" clId="{DA34EE38-2C77-4638-99F8-BD94E12DF84F}" dt="2025-04-22T03:21:47.214" v="777" actId="20577"/>
              <pc2:cmMkLst xmlns:pc2="http://schemas.microsoft.com/office/powerpoint/2019/9/main/command">
                <pc:docMk/>
                <pc:sldMk cId="588290182" sldId="2147376674"/>
                <pc2:cmMk id="{B4883605-3705-4621-A0E5-9AA138BD09BB}"/>
              </pc2:cmMkLst>
            </pc226:cmChg>
          </p:ext>
        </pc:extLst>
      </pc:sldChg>
      <pc:sldChg chg="modSp mod">
        <pc:chgData name="Jason Wiese" userId="4bff8d5b-7de6-4655-b397-69b0afc81113" providerId="ADAL" clId="{DA34EE38-2C77-4638-99F8-BD94E12DF84F}" dt="2025-04-23T04:03:33.247" v="6249" actId="20577"/>
        <pc:sldMkLst>
          <pc:docMk/>
          <pc:sldMk cId="3868382422" sldId="2147376676"/>
        </pc:sldMkLst>
        <pc:spChg chg="mod">
          <ac:chgData name="Jason Wiese" userId="4bff8d5b-7de6-4655-b397-69b0afc81113" providerId="ADAL" clId="{DA34EE38-2C77-4638-99F8-BD94E12DF84F}" dt="2025-04-23T04:03:33.247" v="6249" actId="20577"/>
          <ac:spMkLst>
            <pc:docMk/>
            <pc:sldMk cId="3868382422" sldId="2147376676"/>
            <ac:spMk id="5" creationId="{693FB24D-6727-4589-D0F9-870871A2235C}"/>
          </ac:spMkLst>
        </pc:spChg>
      </pc:sldChg>
      <pc:sldChg chg="modSp mod">
        <pc:chgData name="Jason Wiese" userId="4bff8d5b-7de6-4655-b397-69b0afc81113" providerId="ADAL" clId="{DA34EE38-2C77-4638-99F8-BD94E12DF84F}" dt="2025-04-23T03:30:21.361" v="4696" actId="14100"/>
        <pc:sldMkLst>
          <pc:docMk/>
          <pc:sldMk cId="620437668" sldId="2147376677"/>
        </pc:sldMkLst>
        <pc:spChg chg="mod">
          <ac:chgData name="Jason Wiese" userId="4bff8d5b-7de6-4655-b397-69b0afc81113" providerId="ADAL" clId="{DA34EE38-2C77-4638-99F8-BD94E12DF84F}" dt="2025-04-23T03:30:21.361" v="4696" actId="14100"/>
          <ac:spMkLst>
            <pc:docMk/>
            <pc:sldMk cId="620437668" sldId="2147376677"/>
            <ac:spMk id="5" creationId="{B14B551C-F7D6-7B37-D7F0-5E270A4B0317}"/>
          </ac:spMkLst>
        </pc:spChg>
      </pc:sldChg>
      <pc:sldChg chg="modSp mod">
        <pc:chgData name="Jason Wiese" userId="4bff8d5b-7de6-4655-b397-69b0afc81113" providerId="ADAL" clId="{DA34EE38-2C77-4638-99F8-BD94E12DF84F}" dt="2025-04-22T03:31:15.328" v="829" actId="20577"/>
        <pc:sldMkLst>
          <pc:docMk/>
          <pc:sldMk cId="1268606778" sldId="2147376748"/>
        </pc:sldMkLst>
        <pc:spChg chg="mod">
          <ac:chgData name="Jason Wiese" userId="4bff8d5b-7de6-4655-b397-69b0afc81113" providerId="ADAL" clId="{DA34EE38-2C77-4638-99F8-BD94E12DF84F}" dt="2025-04-22T03:31:15.328" v="829" actId="20577"/>
          <ac:spMkLst>
            <pc:docMk/>
            <pc:sldMk cId="1268606778" sldId="2147376748"/>
            <ac:spMk id="5" creationId="{5FB0DB2B-6235-CE7B-E5F1-D2F4BB7ECD9C}"/>
          </ac:spMkLst>
        </pc:spChg>
      </pc:sldChg>
      <pc:sldChg chg="modSp mod">
        <pc:chgData name="Jason Wiese" userId="4bff8d5b-7de6-4655-b397-69b0afc81113" providerId="ADAL" clId="{DA34EE38-2C77-4638-99F8-BD94E12DF84F}" dt="2025-05-01T17:24:47.204" v="8353" actId="14100"/>
        <pc:sldMkLst>
          <pc:docMk/>
          <pc:sldMk cId="1206563616" sldId="2147376749"/>
        </pc:sldMkLst>
        <pc:spChg chg="mod">
          <ac:chgData name="Jason Wiese" userId="4bff8d5b-7de6-4655-b397-69b0afc81113" providerId="ADAL" clId="{DA34EE38-2C77-4638-99F8-BD94E12DF84F}" dt="2025-05-01T17:24:47.204" v="8353" actId="14100"/>
          <ac:spMkLst>
            <pc:docMk/>
            <pc:sldMk cId="1206563616" sldId="2147376749"/>
            <ac:spMk id="20" creationId="{7E64DF11-0AC2-D182-FD5F-C622B23305EC}"/>
          </ac:spMkLst>
        </pc:spChg>
      </pc:sldChg>
      <pc:sldChg chg="modSp mod">
        <pc:chgData name="Jason Wiese" userId="4bff8d5b-7de6-4655-b397-69b0afc81113" providerId="ADAL" clId="{DA34EE38-2C77-4638-99F8-BD94E12DF84F}" dt="2025-04-23T04:54:53.499" v="8124" actId="27918"/>
        <pc:sldMkLst>
          <pc:docMk/>
          <pc:sldMk cId="3191809208" sldId="2147376750"/>
        </pc:sldMkLst>
        <pc:graphicFrameChg chg="mod">
          <ac:chgData name="Jason Wiese" userId="4bff8d5b-7de6-4655-b397-69b0afc81113" providerId="ADAL" clId="{DA34EE38-2C77-4638-99F8-BD94E12DF84F}" dt="2025-04-23T04:54:53.043" v="8123" actId="14100"/>
          <ac:graphicFrameMkLst>
            <pc:docMk/>
            <pc:sldMk cId="3191809208" sldId="2147376750"/>
            <ac:graphicFrameMk id="17" creationId="{9EF35E11-7F72-2F17-02D2-A995A07AB5FF}"/>
          </ac:graphicFrameMkLst>
        </pc:graphicFrameChg>
      </pc:sldChg>
      <pc:sldChg chg="modSp mod">
        <pc:chgData name="Jason Wiese" userId="4bff8d5b-7de6-4655-b397-69b0afc81113" providerId="ADAL" clId="{DA34EE38-2C77-4638-99F8-BD94E12DF84F}" dt="2025-04-23T03:54:24.354" v="5990" actId="20577"/>
        <pc:sldMkLst>
          <pc:docMk/>
          <pc:sldMk cId="2997240410" sldId="2147376752"/>
        </pc:sldMkLst>
        <pc:spChg chg="mod">
          <ac:chgData name="Jason Wiese" userId="4bff8d5b-7de6-4655-b397-69b0afc81113" providerId="ADAL" clId="{DA34EE38-2C77-4638-99F8-BD94E12DF84F}" dt="2025-04-23T03:54:19.308" v="5983" actId="20577"/>
          <ac:spMkLst>
            <pc:docMk/>
            <pc:sldMk cId="2997240410" sldId="2147376752"/>
            <ac:spMk id="41" creationId="{ABE33E5E-9852-132D-7774-61614F72B13D}"/>
          </ac:spMkLst>
        </pc:spChg>
        <pc:spChg chg="mod">
          <ac:chgData name="Jason Wiese" userId="4bff8d5b-7de6-4655-b397-69b0afc81113" providerId="ADAL" clId="{DA34EE38-2C77-4638-99F8-BD94E12DF84F}" dt="2025-04-23T03:54:24.354" v="5990" actId="20577"/>
          <ac:spMkLst>
            <pc:docMk/>
            <pc:sldMk cId="2997240410" sldId="2147376752"/>
            <ac:spMk id="44" creationId="{3D5C8E4C-E224-6D5A-A856-3AD732E60994}"/>
          </ac:spMkLst>
        </pc:spChg>
        <pc:spChg chg="mod">
          <ac:chgData name="Jason Wiese" userId="4bff8d5b-7de6-4655-b397-69b0afc81113" providerId="ADAL" clId="{DA34EE38-2C77-4638-99F8-BD94E12DF84F}" dt="2025-04-22T03:23:01.207" v="789" actId="20577"/>
          <ac:spMkLst>
            <pc:docMk/>
            <pc:sldMk cId="2997240410" sldId="2147376752"/>
            <ac:spMk id="49" creationId="{CC3BC5C9-BB95-F7CA-F914-90144B6CC94E}"/>
          </ac:spMkLst>
        </pc:spChg>
        <pc:spChg chg="mod">
          <ac:chgData name="Jason Wiese" userId="4bff8d5b-7de6-4655-b397-69b0afc81113" providerId="ADAL" clId="{DA34EE38-2C77-4638-99F8-BD94E12DF84F}" dt="2025-04-23T03:54:15.432" v="5978" actId="20577"/>
          <ac:spMkLst>
            <pc:docMk/>
            <pc:sldMk cId="2997240410" sldId="2147376752"/>
            <ac:spMk id="90" creationId="{94433D77-1018-484E-43EB-13890E3A4A09}"/>
          </ac:spMkLst>
        </pc:spChg>
      </pc:sldChg>
      <pc:sldChg chg="modSp mod">
        <pc:chgData name="Jason Wiese" userId="4bff8d5b-7de6-4655-b397-69b0afc81113" providerId="ADAL" clId="{DA34EE38-2C77-4638-99F8-BD94E12DF84F}" dt="2025-04-23T04:06:25.280" v="6322" actId="14100"/>
        <pc:sldMkLst>
          <pc:docMk/>
          <pc:sldMk cId="2424298882" sldId="2147376753"/>
        </pc:sldMkLst>
        <pc:spChg chg="mod">
          <ac:chgData name="Jason Wiese" userId="4bff8d5b-7de6-4655-b397-69b0afc81113" providerId="ADAL" clId="{DA34EE38-2C77-4638-99F8-BD94E12DF84F}" dt="2025-04-23T04:06:25.280" v="6322" actId="14100"/>
          <ac:spMkLst>
            <pc:docMk/>
            <pc:sldMk cId="2424298882" sldId="2147376753"/>
            <ac:spMk id="17" creationId="{04FC2037-2212-52AE-C370-2654C1F36719}"/>
          </ac:spMkLst>
        </pc:spChg>
      </pc:sldChg>
      <pc:sldChg chg="modSp mod">
        <pc:chgData name="Jason Wiese" userId="4bff8d5b-7de6-4655-b397-69b0afc81113" providerId="ADAL" clId="{DA34EE38-2C77-4638-99F8-BD94E12DF84F}" dt="2025-04-23T04:21:24.706" v="7133" actId="20577"/>
        <pc:sldMkLst>
          <pc:docMk/>
          <pc:sldMk cId="1947949849" sldId="2147376754"/>
        </pc:sldMkLst>
        <pc:spChg chg="mod">
          <ac:chgData name="Jason Wiese" userId="4bff8d5b-7de6-4655-b397-69b0afc81113" providerId="ADAL" clId="{DA34EE38-2C77-4638-99F8-BD94E12DF84F}" dt="2025-04-23T04:21:24.706" v="7133" actId="20577"/>
          <ac:spMkLst>
            <pc:docMk/>
            <pc:sldMk cId="1947949849" sldId="2147376754"/>
            <ac:spMk id="2" creationId="{05165C74-4D7F-B19F-B50B-C9C729A2BD2F}"/>
          </ac:spMkLst>
        </pc:spChg>
      </pc:sldChg>
      <pc:sldChg chg="modSp mod">
        <pc:chgData name="Jason Wiese" userId="4bff8d5b-7de6-4655-b397-69b0afc81113" providerId="ADAL" clId="{DA34EE38-2C77-4638-99F8-BD94E12DF84F}" dt="2025-04-23T03:39:46.716" v="5350" actId="20577"/>
        <pc:sldMkLst>
          <pc:docMk/>
          <pc:sldMk cId="78808017" sldId="2147376757"/>
        </pc:sldMkLst>
        <pc:spChg chg="mod">
          <ac:chgData name="Jason Wiese" userId="4bff8d5b-7de6-4655-b397-69b0afc81113" providerId="ADAL" clId="{DA34EE38-2C77-4638-99F8-BD94E12DF84F}" dt="2025-04-23T03:39:46.716" v="5350" actId="20577"/>
          <ac:spMkLst>
            <pc:docMk/>
            <pc:sldMk cId="78808017" sldId="2147376757"/>
            <ac:spMk id="29" creationId="{B550399F-A153-F492-1E47-4A0EA50C0261}"/>
          </ac:spMkLst>
        </pc:spChg>
      </pc:sldChg>
      <pc:sldChg chg="del">
        <pc:chgData name="Jason Wiese" userId="4bff8d5b-7de6-4655-b397-69b0afc81113" providerId="ADAL" clId="{DA34EE38-2C77-4638-99F8-BD94E12DF84F}" dt="2025-04-23T03:13:24.250" v="4287" actId="47"/>
        <pc:sldMkLst>
          <pc:docMk/>
          <pc:sldMk cId="893903433" sldId="2147376758"/>
        </pc:sldMkLst>
      </pc:sldChg>
      <pc:sldChg chg="modSp del mod">
        <pc:chgData name="Jason Wiese" userId="4bff8d5b-7de6-4655-b397-69b0afc81113" providerId="ADAL" clId="{DA34EE38-2C77-4638-99F8-BD94E12DF84F}" dt="2025-04-23T03:13:24.250" v="4287" actId="47"/>
        <pc:sldMkLst>
          <pc:docMk/>
          <pc:sldMk cId="3663840446" sldId="2147376759"/>
        </pc:sldMkLst>
      </pc:sldChg>
      <pc:sldChg chg="del">
        <pc:chgData name="Jason Wiese" userId="4bff8d5b-7de6-4655-b397-69b0afc81113" providerId="ADAL" clId="{DA34EE38-2C77-4638-99F8-BD94E12DF84F}" dt="2025-04-23T03:13:24.250" v="4287" actId="47"/>
        <pc:sldMkLst>
          <pc:docMk/>
          <pc:sldMk cId="4288111903" sldId="2147376760"/>
        </pc:sldMkLst>
      </pc:sldChg>
      <pc:sldChg chg="modSp mod">
        <pc:chgData name="Jason Wiese" userId="4bff8d5b-7de6-4655-b397-69b0afc81113" providerId="ADAL" clId="{DA34EE38-2C77-4638-99F8-BD94E12DF84F}" dt="2025-04-22T03:34:15.992" v="844" actId="14100"/>
        <pc:sldMkLst>
          <pc:docMk/>
          <pc:sldMk cId="3457270604" sldId="2147376763"/>
        </pc:sldMkLst>
        <pc:spChg chg="mod">
          <ac:chgData name="Jason Wiese" userId="4bff8d5b-7de6-4655-b397-69b0afc81113" providerId="ADAL" clId="{DA34EE38-2C77-4638-99F8-BD94E12DF84F}" dt="2025-04-22T03:34:15.992" v="844" actId="14100"/>
          <ac:spMkLst>
            <pc:docMk/>
            <pc:sldMk cId="3457270604" sldId="2147376763"/>
            <ac:spMk id="5" creationId="{C7932A1F-B0BE-4735-BE30-3DEA710520C5}"/>
          </ac:spMkLst>
        </pc:spChg>
      </pc:sldChg>
      <pc:sldChg chg="addSp delSp modSp mod">
        <pc:chgData name="Jason Wiese" userId="4bff8d5b-7de6-4655-b397-69b0afc81113" providerId="ADAL" clId="{DA34EE38-2C77-4638-99F8-BD94E12DF84F}" dt="2025-04-23T02:59:46.663" v="3492" actId="20577"/>
        <pc:sldMkLst>
          <pc:docMk/>
          <pc:sldMk cId="3529957881" sldId="2147376764"/>
        </pc:sldMkLst>
        <pc:spChg chg="mod">
          <ac:chgData name="Jason Wiese" userId="4bff8d5b-7de6-4655-b397-69b0afc81113" providerId="ADAL" clId="{DA34EE38-2C77-4638-99F8-BD94E12DF84F}" dt="2025-04-23T02:59:46.663" v="3492" actId="20577"/>
          <ac:spMkLst>
            <pc:docMk/>
            <pc:sldMk cId="3529957881" sldId="2147376764"/>
            <ac:spMk id="5" creationId="{4FF9184E-910B-BF8E-B3CB-C39F4B2A8E42}"/>
          </ac:spMkLst>
        </pc:spChg>
      </pc:sldChg>
      <pc:sldChg chg="del">
        <pc:chgData name="Jason Wiese" userId="4bff8d5b-7de6-4655-b397-69b0afc81113" providerId="ADAL" clId="{DA34EE38-2C77-4638-99F8-BD94E12DF84F}" dt="2025-04-23T03:13:24.250" v="4287" actId="47"/>
        <pc:sldMkLst>
          <pc:docMk/>
          <pc:sldMk cId="772592712" sldId="2147376765"/>
        </pc:sldMkLst>
      </pc:sldChg>
      <pc:sldChg chg="del">
        <pc:chgData name="Jason Wiese" userId="4bff8d5b-7de6-4655-b397-69b0afc81113" providerId="ADAL" clId="{DA34EE38-2C77-4638-99F8-BD94E12DF84F}" dt="2025-04-23T03:13:24.250" v="4287" actId="47"/>
        <pc:sldMkLst>
          <pc:docMk/>
          <pc:sldMk cId="3888016054" sldId="2147376766"/>
        </pc:sldMkLst>
      </pc:sldChg>
      <pc:sldChg chg="del">
        <pc:chgData name="Jason Wiese" userId="4bff8d5b-7de6-4655-b397-69b0afc81113" providerId="ADAL" clId="{DA34EE38-2C77-4638-99F8-BD94E12DF84F}" dt="2025-04-23T03:13:24.250" v="4287" actId="47"/>
        <pc:sldMkLst>
          <pc:docMk/>
          <pc:sldMk cId="212168915" sldId="2147376767"/>
        </pc:sldMkLst>
      </pc:sldChg>
      <pc:sldChg chg="add">
        <pc:chgData name="Jason Wiese" userId="4bff8d5b-7de6-4655-b397-69b0afc81113" providerId="ADAL" clId="{DA34EE38-2C77-4638-99F8-BD94E12DF84F}" dt="2025-04-23T04:56:53.901" v="8128"/>
        <pc:sldMkLst>
          <pc:docMk/>
          <pc:sldMk cId="498055863" sldId="2147376768"/>
        </pc:sldMkLst>
      </pc:sldChg>
      <pc:sldChg chg="addSp delSp modSp del mod">
        <pc:chgData name="Jason Wiese" userId="4bff8d5b-7de6-4655-b397-69b0afc81113" providerId="ADAL" clId="{DA34EE38-2C77-4638-99F8-BD94E12DF84F}" dt="2025-04-23T04:56:49.317" v="8127" actId="2696"/>
        <pc:sldMkLst>
          <pc:docMk/>
          <pc:sldMk cId="4052163764" sldId="2147376768"/>
        </pc:sldMkLst>
      </pc:sldChg>
      <pc:sldChg chg="add">
        <pc:chgData name="Jason Wiese" userId="4bff8d5b-7de6-4655-b397-69b0afc81113" providerId="ADAL" clId="{DA34EE38-2C77-4638-99F8-BD94E12DF84F}" dt="2025-04-23T04:56:53.901" v="8128"/>
        <pc:sldMkLst>
          <pc:docMk/>
          <pc:sldMk cId="956248892" sldId="2147376769"/>
        </pc:sldMkLst>
      </pc:sldChg>
      <pc:sldChg chg="addSp delSp modSp del mod">
        <pc:chgData name="Jason Wiese" userId="4bff8d5b-7de6-4655-b397-69b0afc81113" providerId="ADAL" clId="{DA34EE38-2C77-4638-99F8-BD94E12DF84F}" dt="2025-04-23T04:56:49.317" v="8127" actId="2696"/>
        <pc:sldMkLst>
          <pc:docMk/>
          <pc:sldMk cId="3128959495" sldId="2147376769"/>
        </pc:sldMkLst>
      </pc:sldChg>
      <pc:sldChg chg="modSp add mod">
        <pc:chgData name="Jason Wiese" userId="4bff8d5b-7de6-4655-b397-69b0afc81113" providerId="ADAL" clId="{DA34EE38-2C77-4638-99F8-BD94E12DF84F}" dt="2025-04-23T04:56:19.055" v="8126" actId="14100"/>
        <pc:sldMkLst>
          <pc:docMk/>
          <pc:sldMk cId="3013031044" sldId="2147376770"/>
        </pc:sldMkLst>
        <pc:spChg chg="mod">
          <ac:chgData name="Jason Wiese" userId="4bff8d5b-7de6-4655-b397-69b0afc81113" providerId="ADAL" clId="{DA34EE38-2C77-4638-99F8-BD94E12DF84F}" dt="2025-04-23T04:56:19.055" v="8126" actId="14100"/>
          <ac:spMkLst>
            <pc:docMk/>
            <pc:sldMk cId="3013031044" sldId="2147376770"/>
            <ac:spMk id="35" creationId="{26EA163B-9C11-948A-083D-C0B790021E0D}"/>
          </ac:spMkLst>
        </pc:spChg>
        <pc:spChg chg="mod">
          <ac:chgData name="Jason Wiese" userId="4bff8d5b-7de6-4655-b397-69b0afc81113" providerId="ADAL" clId="{DA34EE38-2C77-4638-99F8-BD94E12DF84F}" dt="2025-04-23T04:46:38.018" v="7796" actId="207"/>
          <ac:spMkLst>
            <pc:docMk/>
            <pc:sldMk cId="3013031044" sldId="2147376770"/>
            <ac:spMk id="80" creationId="{211184CE-0D98-257B-071F-7A05B46E98ED}"/>
          </ac:spMkLst>
        </pc:spChg>
      </pc:sldChg>
      <pc:sldChg chg="addSp delSp modSp add del mod">
        <pc:chgData name="Jason Wiese" userId="4bff8d5b-7de6-4655-b397-69b0afc81113" providerId="ADAL" clId="{DA34EE38-2C77-4638-99F8-BD94E12DF84F}" dt="2025-04-23T04:46:17.602" v="7794" actId="2696"/>
        <pc:sldMkLst>
          <pc:docMk/>
          <pc:sldMk cId="4073758897" sldId="2147376770"/>
        </pc:sldMkLst>
      </pc:sldChg>
      <pc:sldChg chg="addSp modSp add mod">
        <pc:chgData name="Jason Wiese" userId="4bff8d5b-7de6-4655-b397-69b0afc81113" providerId="ADAL" clId="{DA34EE38-2C77-4638-99F8-BD94E12DF84F}" dt="2025-04-23T04:52:59.384" v="8114" actId="1076"/>
        <pc:sldMkLst>
          <pc:docMk/>
          <pc:sldMk cId="1969181106" sldId="2147376771"/>
        </pc:sldMkLst>
        <pc:spChg chg="add mod">
          <ac:chgData name="Jason Wiese" userId="4bff8d5b-7de6-4655-b397-69b0afc81113" providerId="ADAL" clId="{DA34EE38-2C77-4638-99F8-BD94E12DF84F}" dt="2025-04-23T04:52:59.384" v="8114" actId="1076"/>
          <ac:spMkLst>
            <pc:docMk/>
            <pc:sldMk cId="1969181106" sldId="2147376771"/>
            <ac:spMk id="2" creationId="{D3BE09DC-5946-D566-3AF1-7E7B6C141ECF}"/>
          </ac:spMkLst>
        </pc:spChg>
      </pc:sldChg>
      <pc:sldChg chg="addSp delSp modSp add del mod">
        <pc:chgData name="Jason Wiese" userId="4bff8d5b-7de6-4655-b397-69b0afc81113" providerId="ADAL" clId="{DA34EE38-2C77-4638-99F8-BD94E12DF84F}" dt="2025-04-23T04:46:17.602" v="7794" actId="2696"/>
        <pc:sldMkLst>
          <pc:docMk/>
          <pc:sldMk cId="3215634143" sldId="2147376771"/>
        </pc:sldMkLst>
      </pc:sldChg>
      <pc:sldChg chg="addSp modSp add">
        <pc:chgData name="Jason Wiese" userId="4bff8d5b-7de6-4655-b397-69b0afc81113" providerId="ADAL" clId="{DA34EE38-2C77-4638-99F8-BD94E12DF84F}" dt="2025-04-23T04:53:05.210" v="8115"/>
        <pc:sldMkLst>
          <pc:docMk/>
          <pc:sldMk cId="612736918" sldId="2147376772"/>
        </pc:sldMkLst>
      </pc:sldChg>
      <pc:sldChg chg="addSp delSp modSp add del mod">
        <pc:chgData name="Jason Wiese" userId="4bff8d5b-7de6-4655-b397-69b0afc81113" providerId="ADAL" clId="{DA34EE38-2C77-4638-99F8-BD94E12DF84F}" dt="2025-04-23T04:46:17.602" v="7794" actId="2696"/>
        <pc:sldMkLst>
          <pc:docMk/>
          <pc:sldMk cId="2257043448" sldId="2147376772"/>
        </pc:sldMkLst>
      </pc:sldChg>
      <pc:sldChg chg="add del">
        <pc:chgData name="Jason Wiese" userId="4bff8d5b-7de6-4655-b397-69b0afc81113" providerId="ADAL" clId="{DA34EE38-2C77-4638-99F8-BD94E12DF84F}" dt="2025-04-23T03:13:14.940" v="4286" actId="47"/>
        <pc:sldMkLst>
          <pc:docMk/>
          <pc:sldMk cId="1701512272" sldId="2147376773"/>
        </pc:sldMkLst>
      </pc:sldChg>
      <pc:sldChg chg="addSp delSp modSp add mod ord">
        <pc:chgData name="Jason Wiese" userId="4bff8d5b-7de6-4655-b397-69b0afc81113" providerId="ADAL" clId="{DA34EE38-2C77-4638-99F8-BD94E12DF84F}" dt="2025-04-23T15:42:42.306" v="8347" actId="20577"/>
        <pc:sldMkLst>
          <pc:docMk/>
          <pc:sldMk cId="2502662070" sldId="2147376773"/>
        </pc:sldMkLst>
        <pc:spChg chg="mod">
          <ac:chgData name="Jason Wiese" userId="4bff8d5b-7de6-4655-b397-69b0afc81113" providerId="ADAL" clId="{DA34EE38-2C77-4638-99F8-BD94E12DF84F}" dt="2025-04-23T15:42:42.306" v="8347" actId="20577"/>
          <ac:spMkLst>
            <pc:docMk/>
            <pc:sldMk cId="2502662070" sldId="2147376773"/>
            <ac:spMk id="4" creationId="{CA77A1DA-C763-3867-D994-5652787030DC}"/>
          </ac:spMkLst>
        </pc:spChg>
        <pc:spChg chg="mod">
          <ac:chgData name="Jason Wiese" userId="4bff8d5b-7de6-4655-b397-69b0afc81113" providerId="ADAL" clId="{DA34EE38-2C77-4638-99F8-BD94E12DF84F}" dt="2025-04-23T04:18:31.493" v="6891" actId="20577"/>
          <ac:spMkLst>
            <pc:docMk/>
            <pc:sldMk cId="2502662070" sldId="2147376773"/>
            <ac:spMk id="32" creationId="{384848EC-35DB-12EE-35B1-904577C1068B}"/>
          </ac:spMkLst>
        </pc:spChg>
        <pc:spChg chg="mod">
          <ac:chgData name="Jason Wiese" userId="4bff8d5b-7de6-4655-b397-69b0afc81113" providerId="ADAL" clId="{DA34EE38-2C77-4638-99F8-BD94E12DF84F}" dt="2025-04-23T04:25:02.214" v="7275" actId="14100"/>
          <ac:spMkLst>
            <pc:docMk/>
            <pc:sldMk cId="2502662070" sldId="2147376773"/>
            <ac:spMk id="35" creationId="{8698DB82-3D35-1762-E553-E7D93C1E08FB}"/>
          </ac:spMkLst>
        </pc:spChg>
        <pc:spChg chg="mod">
          <ac:chgData name="Jason Wiese" userId="4bff8d5b-7de6-4655-b397-69b0afc81113" providerId="ADAL" clId="{DA34EE38-2C77-4638-99F8-BD94E12DF84F}" dt="2025-04-23T04:29:54.030" v="7521" actId="113"/>
          <ac:spMkLst>
            <pc:docMk/>
            <pc:sldMk cId="2502662070" sldId="2147376773"/>
            <ac:spMk id="38" creationId="{FD449BD5-BA4B-0FC4-B584-CA7BAB479482}"/>
          </ac:spMkLst>
        </pc:spChg>
        <pc:spChg chg="mod">
          <ac:chgData name="Jason Wiese" userId="4bff8d5b-7de6-4655-b397-69b0afc81113" providerId="ADAL" clId="{DA34EE38-2C77-4638-99F8-BD94E12DF84F}" dt="2025-04-23T04:22:32.997" v="7144" actId="113"/>
          <ac:spMkLst>
            <pc:docMk/>
            <pc:sldMk cId="2502662070" sldId="2147376773"/>
            <ac:spMk id="65" creationId="{12532270-013A-DDE8-67CF-128ADC7CF551}"/>
          </ac:spMkLst>
        </pc:spChg>
        <pc:spChg chg="mod">
          <ac:chgData name="Jason Wiese" userId="4bff8d5b-7de6-4655-b397-69b0afc81113" providerId="ADAL" clId="{DA34EE38-2C77-4638-99F8-BD94E12DF84F}" dt="2025-04-23T15:39:43.818" v="8302" actId="20577"/>
          <ac:spMkLst>
            <pc:docMk/>
            <pc:sldMk cId="2502662070" sldId="2147376773"/>
            <ac:spMk id="67" creationId="{6DD3A666-85F9-DA09-48BD-2EA5DB74C8EB}"/>
          </ac:spMkLst>
        </pc:spChg>
      </pc:sldChg>
      <pc:sldChg chg="add del">
        <pc:chgData name="Jason Wiese" userId="4bff8d5b-7de6-4655-b397-69b0afc81113" providerId="ADAL" clId="{DA34EE38-2C77-4638-99F8-BD94E12DF84F}" dt="2025-04-23T03:13:14.940" v="4286" actId="47"/>
        <pc:sldMkLst>
          <pc:docMk/>
          <pc:sldMk cId="583998997" sldId="2147376774"/>
        </pc:sldMkLst>
      </pc:sldChg>
      <pc:sldChg chg="add del">
        <pc:chgData name="Jason Wiese" userId="4bff8d5b-7de6-4655-b397-69b0afc81113" providerId="ADAL" clId="{DA34EE38-2C77-4638-99F8-BD94E12DF84F}" dt="2025-04-23T03:13:14.940" v="4286" actId="47"/>
        <pc:sldMkLst>
          <pc:docMk/>
          <pc:sldMk cId="3201234043" sldId="2147376775"/>
        </pc:sldMkLst>
      </pc:sldChg>
    </pc:docChg>
  </pc:docChgLst>
  <pc:docChgLst>
    <pc:chgData name="Leah Montner Dixon" userId="d5b2ae9e-9213-4442-b7df-4db8cbe51e5d" providerId="ADAL" clId="{2C980B8F-1B2D-4C71-BD49-7B3794CBD6A4}"/>
    <pc:docChg chg="undo redo custSel addSld delSld modSld sldOrd">
      <pc:chgData name="Leah Montner Dixon" userId="d5b2ae9e-9213-4442-b7df-4db8cbe51e5d" providerId="ADAL" clId="{2C980B8F-1B2D-4C71-BD49-7B3794CBD6A4}" dt="2025-05-13T15:05:24.709" v="2478" actId="1037"/>
      <pc:docMkLst>
        <pc:docMk/>
      </pc:docMkLst>
      <pc:sldChg chg="modSp mod">
        <pc:chgData name="Leah Montner Dixon" userId="d5b2ae9e-9213-4442-b7df-4db8cbe51e5d" providerId="ADAL" clId="{2C980B8F-1B2D-4C71-BD49-7B3794CBD6A4}" dt="2025-04-22T19:09:43.078" v="362"/>
        <pc:sldMkLst>
          <pc:docMk/>
          <pc:sldMk cId="1808918997" sldId="268"/>
        </pc:sldMkLst>
        <pc:spChg chg="mod">
          <ac:chgData name="Leah Montner Dixon" userId="d5b2ae9e-9213-4442-b7df-4db8cbe51e5d" providerId="ADAL" clId="{2C980B8F-1B2D-4C71-BD49-7B3794CBD6A4}" dt="2025-04-22T19:09:37.195" v="361"/>
          <ac:spMkLst>
            <pc:docMk/>
            <pc:sldMk cId="1808918997" sldId="268"/>
            <ac:spMk id="18" creationId="{F9FE334A-7424-06D7-B171-DE6C05CE3375}"/>
          </ac:spMkLst>
        </pc:spChg>
        <pc:spChg chg="mod">
          <ac:chgData name="Leah Montner Dixon" userId="d5b2ae9e-9213-4442-b7df-4db8cbe51e5d" providerId="ADAL" clId="{2C980B8F-1B2D-4C71-BD49-7B3794CBD6A4}" dt="2025-04-22T19:09:43.078" v="362"/>
          <ac:spMkLst>
            <pc:docMk/>
            <pc:sldMk cId="1808918997" sldId="268"/>
            <ac:spMk id="26" creationId="{00BAEA2D-C233-3424-BC0D-BFBEB89F1BD2}"/>
          </ac:spMkLst>
        </pc:spChg>
      </pc:sldChg>
      <pc:sldChg chg="del">
        <pc:chgData name="Leah Montner Dixon" userId="d5b2ae9e-9213-4442-b7df-4db8cbe51e5d" providerId="ADAL" clId="{2C980B8F-1B2D-4C71-BD49-7B3794CBD6A4}" dt="2025-04-22T18:29:58.299" v="354" actId="47"/>
        <pc:sldMkLst>
          <pc:docMk/>
          <pc:sldMk cId="101503266" sldId="2144327884"/>
        </pc:sldMkLst>
      </pc:sldChg>
      <pc:sldChg chg="addSp delSp modSp mod">
        <pc:chgData name="Leah Montner Dixon" userId="d5b2ae9e-9213-4442-b7df-4db8cbe51e5d" providerId="ADAL" clId="{2C980B8F-1B2D-4C71-BD49-7B3794CBD6A4}" dt="2025-04-22T15:08:00.869" v="343"/>
        <pc:sldMkLst>
          <pc:docMk/>
          <pc:sldMk cId="3387172540" sldId="2144327888"/>
        </pc:sldMkLst>
        <pc:spChg chg="add mod">
          <ac:chgData name="Leah Montner Dixon" userId="d5b2ae9e-9213-4442-b7df-4db8cbe51e5d" providerId="ADAL" clId="{2C980B8F-1B2D-4C71-BD49-7B3794CBD6A4}" dt="2025-04-22T15:07:33.099" v="315" actId="554"/>
          <ac:spMkLst>
            <pc:docMk/>
            <pc:sldMk cId="3387172540" sldId="2144327888"/>
            <ac:spMk id="2" creationId="{660FA8FD-D4E9-427D-76E5-2879313FA081}"/>
          </ac:spMkLst>
        </pc:spChg>
        <pc:spChg chg="mod">
          <ac:chgData name="Leah Montner Dixon" userId="d5b2ae9e-9213-4442-b7df-4db8cbe51e5d" providerId="ADAL" clId="{2C980B8F-1B2D-4C71-BD49-7B3794CBD6A4}" dt="2025-04-22T15:07:01.531" v="303" actId="14100"/>
          <ac:spMkLst>
            <pc:docMk/>
            <pc:sldMk cId="3387172540" sldId="2144327888"/>
            <ac:spMk id="4" creationId="{FDCBF2E5-EF65-4585-86E2-F8C76946BC6E}"/>
          </ac:spMkLst>
        </pc:spChg>
        <pc:spChg chg="mod">
          <ac:chgData name="Leah Montner Dixon" userId="d5b2ae9e-9213-4442-b7df-4db8cbe51e5d" providerId="ADAL" clId="{2C980B8F-1B2D-4C71-BD49-7B3794CBD6A4}" dt="2025-04-22T15:02:15.922" v="34" actId="1036"/>
          <ac:spMkLst>
            <pc:docMk/>
            <pc:sldMk cId="3387172540" sldId="2144327888"/>
            <ac:spMk id="8" creationId="{4526CD6F-21B9-80E6-4C12-3C4C470F7818}"/>
          </ac:spMkLst>
        </pc:spChg>
        <pc:spChg chg="mod topLvl">
          <ac:chgData name="Leah Montner Dixon" userId="d5b2ae9e-9213-4442-b7df-4db8cbe51e5d" providerId="ADAL" clId="{2C980B8F-1B2D-4C71-BD49-7B3794CBD6A4}" dt="2025-04-22T15:07:52.632" v="341" actId="1037"/>
          <ac:spMkLst>
            <pc:docMk/>
            <pc:sldMk cId="3387172540" sldId="2144327888"/>
            <ac:spMk id="21" creationId="{8D9A4E16-32E9-5154-5A48-EE3C607F5C4D}"/>
          </ac:spMkLst>
        </pc:spChg>
        <pc:spChg chg="mod topLvl">
          <ac:chgData name="Leah Montner Dixon" userId="d5b2ae9e-9213-4442-b7df-4db8cbe51e5d" providerId="ADAL" clId="{2C980B8F-1B2D-4C71-BD49-7B3794CBD6A4}" dt="2025-04-22T15:07:40.579" v="317" actId="165"/>
          <ac:spMkLst>
            <pc:docMk/>
            <pc:sldMk cId="3387172540" sldId="2144327888"/>
            <ac:spMk id="22" creationId="{045AFA7E-EABF-A624-0951-D64BB5E542E1}"/>
          </ac:spMkLst>
        </pc:spChg>
        <pc:spChg chg="mod topLvl">
          <ac:chgData name="Leah Montner Dixon" userId="d5b2ae9e-9213-4442-b7df-4db8cbe51e5d" providerId="ADAL" clId="{2C980B8F-1B2D-4C71-BD49-7B3794CBD6A4}" dt="2025-04-22T15:07:50.173" v="339" actId="1038"/>
          <ac:spMkLst>
            <pc:docMk/>
            <pc:sldMk cId="3387172540" sldId="2144327888"/>
            <ac:spMk id="23" creationId="{3FEFDA7C-ABFF-FB3F-7263-AAE93B6CCBBA}"/>
          </ac:spMkLst>
        </pc:spChg>
        <pc:spChg chg="mod">
          <ac:chgData name="Leah Montner Dixon" userId="d5b2ae9e-9213-4442-b7df-4db8cbe51e5d" providerId="ADAL" clId="{2C980B8F-1B2D-4C71-BD49-7B3794CBD6A4}" dt="2025-04-22T15:07:33.099" v="315" actId="554"/>
          <ac:spMkLst>
            <pc:docMk/>
            <pc:sldMk cId="3387172540" sldId="2144327888"/>
            <ac:spMk id="24" creationId="{35634CA7-E2B7-2CB2-E96A-FE7E8FF67FE1}"/>
          </ac:spMkLst>
        </pc:spChg>
        <pc:spChg chg="add mod ord">
          <ac:chgData name="Leah Montner Dixon" userId="d5b2ae9e-9213-4442-b7df-4db8cbe51e5d" providerId="ADAL" clId="{2C980B8F-1B2D-4C71-BD49-7B3794CBD6A4}" dt="2025-04-22T15:07:20.671" v="311" actId="14100"/>
          <ac:spMkLst>
            <pc:docMk/>
            <pc:sldMk cId="3387172540" sldId="2144327888"/>
            <ac:spMk id="26" creationId="{7F2462B5-BB28-AF64-9B0D-F87BAD656B56}"/>
          </ac:spMkLst>
        </pc:spChg>
        <pc:graphicFrameChg chg="add mod">
          <ac:chgData name="Leah Montner Dixon" userId="d5b2ae9e-9213-4442-b7df-4db8cbe51e5d" providerId="ADAL" clId="{2C980B8F-1B2D-4C71-BD49-7B3794CBD6A4}" dt="2025-04-22T15:07:24.945" v="312" actId="12788"/>
          <ac:graphicFrameMkLst>
            <pc:docMk/>
            <pc:sldMk cId="3387172540" sldId="2144327888"/>
            <ac:graphicFrameMk id="3" creationId="{0F2A004D-E347-D21E-BE37-AD5D33E3A757}"/>
          </ac:graphicFrameMkLst>
        </pc:graphicFrameChg>
        <pc:graphicFrameChg chg="add mod">
          <ac:chgData name="Leah Montner Dixon" userId="d5b2ae9e-9213-4442-b7df-4db8cbe51e5d" providerId="ADAL" clId="{2C980B8F-1B2D-4C71-BD49-7B3794CBD6A4}" dt="2025-04-22T15:07:27.889" v="314" actId="14100"/>
          <ac:graphicFrameMkLst>
            <pc:docMk/>
            <pc:sldMk cId="3387172540" sldId="2144327888"/>
            <ac:graphicFrameMk id="9" creationId="{D5A0BEFD-78CF-E25C-ECEC-C5C748CB3970}"/>
          </ac:graphicFrameMkLst>
        </pc:graphicFrameChg>
        <pc:graphicFrameChg chg="mod topLvl">
          <ac:chgData name="Leah Montner Dixon" userId="d5b2ae9e-9213-4442-b7df-4db8cbe51e5d" providerId="ADAL" clId="{2C980B8F-1B2D-4C71-BD49-7B3794CBD6A4}" dt="2025-04-22T15:07:56.579" v="342"/>
          <ac:graphicFrameMkLst>
            <pc:docMk/>
            <pc:sldMk cId="3387172540" sldId="2144327888"/>
            <ac:graphicFrameMk id="18" creationId="{E80EF738-EFA8-D30B-4333-727014A66BB0}"/>
          </ac:graphicFrameMkLst>
        </pc:graphicFrameChg>
        <pc:graphicFrameChg chg="mod topLvl">
          <ac:chgData name="Leah Montner Dixon" userId="d5b2ae9e-9213-4442-b7df-4db8cbe51e5d" providerId="ADAL" clId="{2C980B8F-1B2D-4C71-BD49-7B3794CBD6A4}" dt="2025-04-22T15:08:00.869" v="343"/>
          <ac:graphicFrameMkLst>
            <pc:docMk/>
            <pc:sldMk cId="3387172540" sldId="2144327888"/>
            <ac:graphicFrameMk id="19" creationId="{BC633465-5643-4A16-90F4-C750F11787DE}"/>
          </ac:graphicFrameMkLst>
        </pc:graphicFrameChg>
        <pc:graphicFrameChg chg="mod topLvl">
          <ac:chgData name="Leah Montner Dixon" userId="d5b2ae9e-9213-4442-b7df-4db8cbe51e5d" providerId="ADAL" clId="{2C980B8F-1B2D-4C71-BD49-7B3794CBD6A4}" dt="2025-04-22T15:07:40.579" v="317" actId="165"/>
          <ac:graphicFrameMkLst>
            <pc:docMk/>
            <pc:sldMk cId="3387172540" sldId="2144327888"/>
            <ac:graphicFrameMk id="20" creationId="{16109656-83B8-5885-BF57-539CF08A13C1}"/>
          </ac:graphicFrameMkLst>
        </pc:graphicFrameChg>
        <pc:graphicFrameChg chg="mod">
          <ac:chgData name="Leah Montner Dixon" userId="d5b2ae9e-9213-4442-b7df-4db8cbe51e5d" providerId="ADAL" clId="{2C980B8F-1B2D-4C71-BD49-7B3794CBD6A4}" dt="2025-04-22T15:06:54.240" v="302" actId="12788"/>
          <ac:graphicFrameMkLst>
            <pc:docMk/>
            <pc:sldMk cId="3387172540" sldId="2144327888"/>
            <ac:graphicFrameMk id="25" creationId="{BCE1BF1F-33FB-A1C3-6A0B-0B34C78D362D}"/>
          </ac:graphicFrameMkLst>
        </pc:graphicFrameChg>
      </pc:sldChg>
      <pc:sldChg chg="addSp delSp modSp mod modCm">
        <pc:chgData name="Leah Montner Dixon" userId="d5b2ae9e-9213-4442-b7df-4db8cbe51e5d" providerId="ADAL" clId="{2C980B8F-1B2D-4C71-BD49-7B3794CBD6A4}" dt="2025-04-22T20:53:37.907" v="816" actId="478"/>
        <pc:sldMkLst>
          <pc:docMk/>
          <pc:sldMk cId="963794518" sldId="2144327898"/>
        </pc:sldMkLst>
        <pc:extLst>
          <p:ext xmlns:p="http://schemas.openxmlformats.org/presentationml/2006/main" uri="{D6D511B9-2390-475A-947B-AFAB55BFBCF1}">
            <pc226:cmChg xmlns:pc226="http://schemas.microsoft.com/office/powerpoint/2022/06/main/command" chg="mod">
              <pc226:chgData name="Leah Montner Dixon" userId="d5b2ae9e-9213-4442-b7df-4db8cbe51e5d" providerId="ADAL" clId="{2C980B8F-1B2D-4C71-BD49-7B3794CBD6A4}" dt="2025-04-22T20:48:01.723" v="796"/>
              <pc2:cmMkLst xmlns:pc2="http://schemas.microsoft.com/office/powerpoint/2019/9/main/command">
                <pc:docMk/>
                <pc:sldMk cId="963794518" sldId="2144327898"/>
                <pc2:cmMk id="{675BC8E6-5B02-480C-ACE5-F44B74C3E939}"/>
              </pc2:cmMkLst>
            </pc226:cmChg>
          </p:ext>
        </pc:extLst>
      </pc:sldChg>
      <pc:sldChg chg="addSp delSp modSp mod">
        <pc:chgData name="Leah Montner Dixon" userId="d5b2ae9e-9213-4442-b7df-4db8cbe51e5d" providerId="ADAL" clId="{2C980B8F-1B2D-4C71-BD49-7B3794CBD6A4}" dt="2025-04-22T22:35:43.074" v="2020"/>
        <pc:sldMkLst>
          <pc:docMk/>
          <pc:sldMk cId="1527855225" sldId="2144327934"/>
        </pc:sldMkLst>
      </pc:sldChg>
      <pc:sldChg chg="addSp delSp modSp mod">
        <pc:chgData name="Leah Montner Dixon" userId="d5b2ae9e-9213-4442-b7df-4db8cbe51e5d" providerId="ADAL" clId="{2C980B8F-1B2D-4C71-BD49-7B3794CBD6A4}" dt="2025-05-13T15:05:24.709" v="2478" actId="1037"/>
        <pc:sldMkLst>
          <pc:docMk/>
          <pc:sldMk cId="826299102" sldId="2146846066"/>
        </pc:sldMkLst>
        <pc:spChg chg="del mod">
          <ac:chgData name="Leah Montner Dixon" userId="d5b2ae9e-9213-4442-b7df-4db8cbe51e5d" providerId="ADAL" clId="{2C980B8F-1B2D-4C71-BD49-7B3794CBD6A4}" dt="2025-05-13T15:00:29.766" v="2244" actId="478"/>
          <ac:spMkLst>
            <pc:docMk/>
            <pc:sldMk cId="826299102" sldId="2146846066"/>
            <ac:spMk id="10" creationId="{3BB6EDCE-DF1C-C132-F10A-9D8E6E68E8A9}"/>
          </ac:spMkLst>
        </pc:spChg>
        <pc:spChg chg="mod">
          <ac:chgData name="Leah Montner Dixon" userId="d5b2ae9e-9213-4442-b7df-4db8cbe51e5d" providerId="ADAL" clId="{2C980B8F-1B2D-4C71-BD49-7B3794CBD6A4}" dt="2025-05-13T15:05:24.709" v="2478" actId="1037"/>
          <ac:spMkLst>
            <pc:docMk/>
            <pc:sldMk cId="826299102" sldId="2146846066"/>
            <ac:spMk id="12" creationId="{81AFF637-7370-BF2A-2FDE-1DA00104E9C6}"/>
          </ac:spMkLst>
        </pc:spChg>
        <pc:spChg chg="add mod">
          <ac:chgData name="Leah Montner Dixon" userId="d5b2ae9e-9213-4442-b7df-4db8cbe51e5d" providerId="ADAL" clId="{2C980B8F-1B2D-4C71-BD49-7B3794CBD6A4}" dt="2025-05-13T15:05:24.709" v="2478" actId="1037"/>
          <ac:spMkLst>
            <pc:docMk/>
            <pc:sldMk cId="826299102" sldId="2146846066"/>
            <ac:spMk id="15" creationId="{DF066349-6826-7309-0905-F4FB0AD65DBE}"/>
          </ac:spMkLst>
        </pc:spChg>
        <pc:spChg chg="mod">
          <ac:chgData name="Leah Montner Dixon" userId="d5b2ae9e-9213-4442-b7df-4db8cbe51e5d" providerId="ADAL" clId="{2C980B8F-1B2D-4C71-BD49-7B3794CBD6A4}" dt="2025-05-13T15:04:59.226" v="2461" actId="1035"/>
          <ac:spMkLst>
            <pc:docMk/>
            <pc:sldMk cId="826299102" sldId="2146846066"/>
            <ac:spMk id="16" creationId="{3084A3AE-5A81-45D8-3613-612386DD8AE0}"/>
          </ac:spMkLst>
        </pc:spChg>
        <pc:spChg chg="mod">
          <ac:chgData name="Leah Montner Dixon" userId="d5b2ae9e-9213-4442-b7df-4db8cbe51e5d" providerId="ADAL" clId="{2C980B8F-1B2D-4C71-BD49-7B3794CBD6A4}" dt="2025-05-13T15:05:24.709" v="2478" actId="1037"/>
          <ac:spMkLst>
            <pc:docMk/>
            <pc:sldMk cId="826299102" sldId="2146846066"/>
            <ac:spMk id="21" creationId="{5695D340-3DF0-D32B-25A5-640743025A81}"/>
          </ac:spMkLst>
        </pc:spChg>
        <pc:spChg chg="mod">
          <ac:chgData name="Leah Montner Dixon" userId="d5b2ae9e-9213-4442-b7df-4db8cbe51e5d" providerId="ADAL" clId="{2C980B8F-1B2D-4C71-BD49-7B3794CBD6A4}" dt="2025-05-13T15:05:07.293" v="2464" actId="1036"/>
          <ac:spMkLst>
            <pc:docMk/>
            <pc:sldMk cId="826299102" sldId="2146846066"/>
            <ac:spMk id="24" creationId="{C57CF691-FB86-2A57-C4BF-7EA0DF0DDDFD}"/>
          </ac:spMkLst>
        </pc:spChg>
        <pc:spChg chg="mod">
          <ac:chgData name="Leah Montner Dixon" userId="d5b2ae9e-9213-4442-b7df-4db8cbe51e5d" providerId="ADAL" clId="{2C980B8F-1B2D-4C71-BD49-7B3794CBD6A4}" dt="2025-05-13T15:05:15.870" v="2469" actId="1036"/>
          <ac:spMkLst>
            <pc:docMk/>
            <pc:sldMk cId="826299102" sldId="2146846066"/>
            <ac:spMk id="27" creationId="{AD8CB063-9039-1F5D-B29B-537C30F1FD96}"/>
          </ac:spMkLst>
        </pc:spChg>
        <pc:picChg chg="mod">
          <ac:chgData name="Leah Montner Dixon" userId="d5b2ae9e-9213-4442-b7df-4db8cbe51e5d" providerId="ADAL" clId="{2C980B8F-1B2D-4C71-BD49-7B3794CBD6A4}" dt="2025-05-13T15:05:18.854" v="2470" actId="14100"/>
          <ac:picMkLst>
            <pc:docMk/>
            <pc:sldMk cId="826299102" sldId="2146846066"/>
            <ac:picMk id="3" creationId="{E10E0858-1EAF-EA1F-7A36-EAE308F91EAF}"/>
          </ac:picMkLst>
        </pc:picChg>
        <pc:picChg chg="mod">
          <ac:chgData name="Leah Montner Dixon" userId="d5b2ae9e-9213-4442-b7df-4db8cbe51e5d" providerId="ADAL" clId="{2C980B8F-1B2D-4C71-BD49-7B3794CBD6A4}" dt="2025-05-13T15:05:24.709" v="2478" actId="1037"/>
          <ac:picMkLst>
            <pc:docMk/>
            <pc:sldMk cId="826299102" sldId="2146846066"/>
            <ac:picMk id="6" creationId="{ADA12DCC-BDA7-8CA6-3C4B-1EE81ED4E95F}"/>
          </ac:picMkLst>
        </pc:picChg>
        <pc:picChg chg="add mod">
          <ac:chgData name="Leah Montner Dixon" userId="d5b2ae9e-9213-4442-b7df-4db8cbe51e5d" providerId="ADAL" clId="{2C980B8F-1B2D-4C71-BD49-7B3794CBD6A4}" dt="2025-05-13T15:04:49.611" v="2457" actId="554"/>
          <ac:picMkLst>
            <pc:docMk/>
            <pc:sldMk cId="826299102" sldId="2146846066"/>
            <ac:picMk id="8" creationId="{1C5CDE44-9F12-8C94-D9D2-D249D331327A}"/>
          </ac:picMkLst>
        </pc:picChg>
        <pc:picChg chg="add mod">
          <ac:chgData name="Leah Montner Dixon" userId="d5b2ae9e-9213-4442-b7df-4db8cbe51e5d" providerId="ADAL" clId="{2C980B8F-1B2D-4C71-BD49-7B3794CBD6A4}" dt="2025-05-13T15:05:24.709" v="2478" actId="1037"/>
          <ac:picMkLst>
            <pc:docMk/>
            <pc:sldMk cId="826299102" sldId="2146846066"/>
            <ac:picMk id="13" creationId="{B0AC516C-0D96-787E-0D2B-D410E5ED17BA}"/>
          </ac:picMkLst>
        </pc:picChg>
        <pc:picChg chg="del mod">
          <ac:chgData name="Leah Montner Dixon" userId="d5b2ae9e-9213-4442-b7df-4db8cbe51e5d" providerId="ADAL" clId="{2C980B8F-1B2D-4C71-BD49-7B3794CBD6A4}" dt="2025-05-13T15:00:29.766" v="2244" actId="478"/>
          <ac:picMkLst>
            <pc:docMk/>
            <pc:sldMk cId="826299102" sldId="2146846066"/>
            <ac:picMk id="14" creationId="{D1A8ECE9-528C-D6A2-F719-1179A21C635E}"/>
          </ac:picMkLst>
        </pc:picChg>
        <pc:picChg chg="mod">
          <ac:chgData name="Leah Montner Dixon" userId="d5b2ae9e-9213-4442-b7df-4db8cbe51e5d" providerId="ADAL" clId="{2C980B8F-1B2D-4C71-BD49-7B3794CBD6A4}" dt="2025-05-13T15:05:24.709" v="2478" actId="1037"/>
          <ac:picMkLst>
            <pc:docMk/>
            <pc:sldMk cId="826299102" sldId="2146846066"/>
            <ac:picMk id="20" creationId="{7E7ACE16-9277-479F-022A-FBCBC370590F}"/>
          </ac:picMkLst>
        </pc:picChg>
        <pc:picChg chg="mod">
          <ac:chgData name="Leah Montner Dixon" userId="d5b2ae9e-9213-4442-b7df-4db8cbe51e5d" providerId="ADAL" clId="{2C980B8F-1B2D-4C71-BD49-7B3794CBD6A4}" dt="2025-05-13T15:05:03.361" v="2462" actId="554"/>
          <ac:picMkLst>
            <pc:docMk/>
            <pc:sldMk cId="826299102" sldId="2146846066"/>
            <ac:picMk id="22" creationId="{6589B886-0494-7B09-13DD-E005DBC572EA}"/>
          </ac:picMkLst>
        </pc:picChg>
      </pc:sldChg>
      <pc:sldChg chg="delSp modSp mod modCm">
        <pc:chgData name="Leah Montner Dixon" userId="d5b2ae9e-9213-4442-b7df-4db8cbe51e5d" providerId="ADAL" clId="{2C980B8F-1B2D-4C71-BD49-7B3794CBD6A4}" dt="2025-04-22T20:33:05.336" v="732" actId="20577"/>
        <pc:sldMkLst>
          <pc:docMk/>
          <pc:sldMk cId="3118991152" sldId="2146846068"/>
        </pc:sldMkLst>
        <pc:extLst>
          <p:ext xmlns:p="http://schemas.openxmlformats.org/presentationml/2006/main" uri="{D6D511B9-2390-475A-947B-AFAB55BFBCF1}">
            <pc226:cmChg xmlns:pc226="http://schemas.microsoft.com/office/powerpoint/2022/06/main/command" chg="mod">
              <pc226:chgData name="Leah Montner Dixon" userId="d5b2ae9e-9213-4442-b7df-4db8cbe51e5d" providerId="ADAL" clId="{2C980B8F-1B2D-4C71-BD49-7B3794CBD6A4}" dt="2025-04-22T20:33:05.336" v="732" actId="20577"/>
              <pc2:cmMkLst xmlns:pc2="http://schemas.microsoft.com/office/powerpoint/2019/9/main/command">
                <pc:docMk/>
                <pc:sldMk cId="3118991152" sldId="2146846068"/>
                <pc2:cmMk id="{4725C434-E22E-4D7D-BC5C-4C0C389F4042}"/>
              </pc2:cmMkLst>
            </pc226:cmChg>
          </p:ext>
        </pc:extLst>
      </pc:sldChg>
      <pc:sldChg chg="addSp delSp modSp mod">
        <pc:chgData name="Leah Montner Dixon" userId="d5b2ae9e-9213-4442-b7df-4db8cbe51e5d" providerId="ADAL" clId="{2C980B8F-1B2D-4C71-BD49-7B3794CBD6A4}" dt="2025-04-22T22:26:26.823" v="1964" actId="20577"/>
        <pc:sldMkLst>
          <pc:docMk/>
          <pc:sldMk cId="3173081250" sldId="2146846263"/>
        </pc:sldMkLst>
      </pc:sldChg>
      <pc:sldChg chg="addSp delSp mod">
        <pc:chgData name="Leah Montner Dixon" userId="d5b2ae9e-9213-4442-b7df-4db8cbe51e5d" providerId="ADAL" clId="{2C980B8F-1B2D-4C71-BD49-7B3794CBD6A4}" dt="2025-04-22T20:43:35.309" v="775" actId="478"/>
        <pc:sldMkLst>
          <pc:docMk/>
          <pc:sldMk cId="2947585412" sldId="2147376641"/>
        </pc:sldMkLst>
      </pc:sldChg>
      <pc:sldChg chg="del">
        <pc:chgData name="Leah Montner Dixon" userId="d5b2ae9e-9213-4442-b7df-4db8cbe51e5d" providerId="ADAL" clId="{2C980B8F-1B2D-4C71-BD49-7B3794CBD6A4}" dt="2025-04-22T18:29:10.155" v="353" actId="47"/>
        <pc:sldMkLst>
          <pc:docMk/>
          <pc:sldMk cId="614690642" sldId="2147376644"/>
        </pc:sldMkLst>
      </pc:sldChg>
      <pc:sldChg chg="addSp delSp mod">
        <pc:chgData name="Leah Montner Dixon" userId="d5b2ae9e-9213-4442-b7df-4db8cbe51e5d" providerId="ADAL" clId="{2C980B8F-1B2D-4C71-BD49-7B3794CBD6A4}" dt="2025-04-22T20:52:53.242" v="803" actId="478"/>
        <pc:sldMkLst>
          <pc:docMk/>
          <pc:sldMk cId="4178396627" sldId="2147376648"/>
        </pc:sldMkLst>
      </pc:sldChg>
      <pc:sldChg chg="addSp delSp mod">
        <pc:chgData name="Leah Montner Dixon" userId="d5b2ae9e-9213-4442-b7df-4db8cbe51e5d" providerId="ADAL" clId="{2C980B8F-1B2D-4C71-BD49-7B3794CBD6A4}" dt="2025-04-22T20:56:35.643" v="863" actId="478"/>
        <pc:sldMkLst>
          <pc:docMk/>
          <pc:sldMk cId="1955759372" sldId="2147376652"/>
        </pc:sldMkLst>
      </pc:sldChg>
      <pc:sldChg chg="del">
        <pc:chgData name="Leah Montner Dixon" userId="d5b2ae9e-9213-4442-b7df-4db8cbe51e5d" providerId="ADAL" clId="{2C980B8F-1B2D-4C71-BD49-7B3794CBD6A4}" dt="2025-04-22T22:01:48.336" v="1345" actId="47"/>
        <pc:sldMkLst>
          <pc:docMk/>
          <pc:sldMk cId="401182550" sldId="2147376658"/>
        </pc:sldMkLst>
      </pc:sldChg>
      <pc:sldChg chg="del">
        <pc:chgData name="Leah Montner Dixon" userId="d5b2ae9e-9213-4442-b7df-4db8cbe51e5d" providerId="ADAL" clId="{2C980B8F-1B2D-4C71-BD49-7B3794CBD6A4}" dt="2025-04-22T22:02:05.558" v="1347" actId="47"/>
        <pc:sldMkLst>
          <pc:docMk/>
          <pc:sldMk cId="2288297658" sldId="2147376659"/>
        </pc:sldMkLst>
      </pc:sldChg>
      <pc:sldChg chg="delSp modSp mod modCm">
        <pc:chgData name="Leah Montner Dixon" userId="d5b2ae9e-9213-4442-b7df-4db8cbe51e5d" providerId="ADAL" clId="{2C980B8F-1B2D-4C71-BD49-7B3794CBD6A4}" dt="2025-04-22T20:41:31.736" v="773" actId="20577"/>
        <pc:sldMkLst>
          <pc:docMk/>
          <pc:sldMk cId="884473710" sldId="2147376664"/>
        </pc:sldMkLst>
        <pc:spChg chg="mod">
          <ac:chgData name="Leah Montner Dixon" userId="d5b2ae9e-9213-4442-b7df-4db8cbe51e5d" providerId="ADAL" clId="{2C980B8F-1B2D-4C71-BD49-7B3794CBD6A4}" dt="2025-04-22T20:41:31.736" v="773" actId="20577"/>
          <ac:spMkLst>
            <pc:docMk/>
            <pc:sldMk cId="884473710" sldId="2147376664"/>
            <ac:spMk id="34" creationId="{2CA87C48-5E2D-3659-69A8-3E44B986E9D5}"/>
          </ac:spMkLst>
        </pc:spChg>
        <pc:extLst>
          <p:ext xmlns:p="http://schemas.openxmlformats.org/presentationml/2006/main" uri="{D6D511B9-2390-475A-947B-AFAB55BFBCF1}">
            <pc226:cmChg xmlns:pc226="http://schemas.microsoft.com/office/powerpoint/2022/06/main/command" chg="mod">
              <pc226:chgData name="Leah Montner Dixon" userId="d5b2ae9e-9213-4442-b7df-4db8cbe51e5d" providerId="ADAL" clId="{2C980B8F-1B2D-4C71-BD49-7B3794CBD6A4}" dt="2025-04-22T20:41:31.736" v="773" actId="20577"/>
              <pc2:cmMkLst xmlns:pc2="http://schemas.microsoft.com/office/powerpoint/2019/9/main/command">
                <pc:docMk/>
                <pc:sldMk cId="884473710" sldId="2147376664"/>
                <pc2:cmMk id="{3BD31B32-7ADE-4C91-A78B-6AE0CF37F9E0}"/>
              </pc2:cmMkLst>
            </pc226:cmChg>
            <pc226:cmChg xmlns:pc226="http://schemas.microsoft.com/office/powerpoint/2022/06/main/command" chg="mod">
              <pc226:chgData name="Leah Montner Dixon" userId="d5b2ae9e-9213-4442-b7df-4db8cbe51e5d" providerId="ADAL" clId="{2C980B8F-1B2D-4C71-BD49-7B3794CBD6A4}" dt="2025-04-22T20:41:31.736" v="773" actId="20577"/>
              <pc2:cmMkLst xmlns:pc2="http://schemas.microsoft.com/office/powerpoint/2019/9/main/command">
                <pc:docMk/>
                <pc:sldMk cId="884473710" sldId="2147376664"/>
                <pc2:cmMk id="{0606CB6B-2457-49EB-9855-9B3FB57F2B27}"/>
              </pc2:cmMkLst>
            </pc226:cmChg>
          </p:ext>
        </pc:extLst>
      </pc:sldChg>
      <pc:sldChg chg="delSp mod">
        <pc:chgData name="Leah Montner Dixon" userId="d5b2ae9e-9213-4442-b7df-4db8cbe51e5d" providerId="ADAL" clId="{2C980B8F-1B2D-4C71-BD49-7B3794CBD6A4}" dt="2025-04-22T19:58:44.846" v="448" actId="478"/>
        <pc:sldMkLst>
          <pc:docMk/>
          <pc:sldMk cId="1999518999" sldId="2147376665"/>
        </pc:sldMkLst>
      </pc:sldChg>
      <pc:sldChg chg="modSp mod">
        <pc:chgData name="Leah Montner Dixon" userId="d5b2ae9e-9213-4442-b7df-4db8cbe51e5d" providerId="ADAL" clId="{2C980B8F-1B2D-4C71-BD49-7B3794CBD6A4}" dt="2025-04-22T14:48:46.032" v="0"/>
        <pc:sldMkLst>
          <pc:docMk/>
          <pc:sldMk cId="1125250114" sldId="2147376670"/>
        </pc:sldMkLst>
        <pc:spChg chg="mod">
          <ac:chgData name="Leah Montner Dixon" userId="d5b2ae9e-9213-4442-b7df-4db8cbe51e5d" providerId="ADAL" clId="{2C980B8F-1B2D-4C71-BD49-7B3794CBD6A4}" dt="2025-04-22T14:48:46.032" v="0"/>
          <ac:spMkLst>
            <pc:docMk/>
            <pc:sldMk cId="1125250114" sldId="2147376670"/>
            <ac:spMk id="5" creationId="{AEE42C1F-9F14-CB04-8E9E-C9AE833EB877}"/>
          </ac:spMkLst>
        </pc:spChg>
      </pc:sldChg>
      <pc:sldChg chg="modSp mod modCm">
        <pc:chgData name="Leah Montner Dixon" userId="d5b2ae9e-9213-4442-b7df-4db8cbe51e5d" providerId="ADAL" clId="{2C980B8F-1B2D-4C71-BD49-7B3794CBD6A4}" dt="2025-04-22T18:06:47.075" v="347" actId="20577"/>
        <pc:sldMkLst>
          <pc:docMk/>
          <pc:sldMk cId="4053835978" sldId="2147376671"/>
        </pc:sldMkLst>
        <pc:spChg chg="mod">
          <ac:chgData name="Leah Montner Dixon" userId="d5b2ae9e-9213-4442-b7df-4db8cbe51e5d" providerId="ADAL" clId="{2C980B8F-1B2D-4C71-BD49-7B3794CBD6A4}" dt="2025-04-22T18:06:47.075" v="347" actId="20577"/>
          <ac:spMkLst>
            <pc:docMk/>
            <pc:sldMk cId="4053835978" sldId="2147376671"/>
            <ac:spMk id="4" creationId="{C6C03B66-95B4-1A47-8E80-03DC82416693}"/>
          </ac:spMkLst>
        </pc:spChg>
        <pc:spChg chg="mod">
          <ac:chgData name="Leah Montner Dixon" userId="d5b2ae9e-9213-4442-b7df-4db8cbe51e5d" providerId="ADAL" clId="{2C980B8F-1B2D-4C71-BD49-7B3794CBD6A4}" dt="2025-04-22T14:48:55.553" v="1"/>
          <ac:spMkLst>
            <pc:docMk/>
            <pc:sldMk cId="4053835978" sldId="2147376671"/>
            <ac:spMk id="5" creationId="{E6A39B43-23D9-5143-49DC-641DA6B5990A}"/>
          </ac:spMkLst>
        </pc:spChg>
        <pc:extLst>
          <p:ext xmlns:p="http://schemas.openxmlformats.org/presentationml/2006/main" uri="{D6D511B9-2390-475A-947B-AFAB55BFBCF1}">
            <pc226:cmChg xmlns:pc226="http://schemas.microsoft.com/office/powerpoint/2022/06/main/command" chg="mod">
              <pc226:chgData name="Leah Montner Dixon" userId="d5b2ae9e-9213-4442-b7df-4db8cbe51e5d" providerId="ADAL" clId="{2C980B8F-1B2D-4C71-BD49-7B3794CBD6A4}" dt="2025-04-22T18:06:47.075" v="347" actId="20577"/>
              <pc2:cmMkLst xmlns:pc2="http://schemas.microsoft.com/office/powerpoint/2019/9/main/command">
                <pc:docMk/>
                <pc:sldMk cId="4053835978" sldId="2147376671"/>
                <pc2:cmMk id="{3E8415E3-B751-47B1-BF94-298D92FC5358}"/>
              </pc2:cmMkLst>
            </pc226:cmChg>
          </p:ext>
        </pc:extLst>
      </pc:sldChg>
      <pc:sldChg chg="modSp mod">
        <pc:chgData name="Leah Montner Dixon" userId="d5b2ae9e-9213-4442-b7df-4db8cbe51e5d" providerId="ADAL" clId="{2C980B8F-1B2D-4C71-BD49-7B3794CBD6A4}" dt="2025-04-22T14:49:15.910" v="3"/>
        <pc:sldMkLst>
          <pc:docMk/>
          <pc:sldMk cId="335329577" sldId="2147376672"/>
        </pc:sldMkLst>
        <pc:spChg chg="mod">
          <ac:chgData name="Leah Montner Dixon" userId="d5b2ae9e-9213-4442-b7df-4db8cbe51e5d" providerId="ADAL" clId="{2C980B8F-1B2D-4C71-BD49-7B3794CBD6A4}" dt="2025-04-22T14:49:15.910" v="3"/>
          <ac:spMkLst>
            <pc:docMk/>
            <pc:sldMk cId="335329577" sldId="2147376672"/>
            <ac:spMk id="5" creationId="{9236C528-95F8-7F4A-C869-D8BC4803AE48}"/>
          </ac:spMkLst>
        </pc:spChg>
      </pc:sldChg>
      <pc:sldChg chg="modSp mod">
        <pc:chgData name="Leah Montner Dixon" userId="d5b2ae9e-9213-4442-b7df-4db8cbe51e5d" providerId="ADAL" clId="{2C980B8F-1B2D-4C71-BD49-7B3794CBD6A4}" dt="2025-04-22T14:49:33.470" v="5"/>
        <pc:sldMkLst>
          <pc:docMk/>
          <pc:sldMk cId="343004253" sldId="2147376673"/>
        </pc:sldMkLst>
        <pc:spChg chg="mod">
          <ac:chgData name="Leah Montner Dixon" userId="d5b2ae9e-9213-4442-b7df-4db8cbe51e5d" providerId="ADAL" clId="{2C980B8F-1B2D-4C71-BD49-7B3794CBD6A4}" dt="2025-04-22T14:49:33.470" v="5"/>
          <ac:spMkLst>
            <pc:docMk/>
            <pc:sldMk cId="343004253" sldId="2147376673"/>
            <ac:spMk id="5" creationId="{C117FF6F-08C4-C9B5-E30D-A1D1B52227EF}"/>
          </ac:spMkLst>
        </pc:spChg>
      </pc:sldChg>
      <pc:sldChg chg="modSp mod ord modCm">
        <pc:chgData name="Leah Montner Dixon" userId="d5b2ae9e-9213-4442-b7df-4db8cbe51e5d" providerId="ADAL" clId="{2C980B8F-1B2D-4C71-BD49-7B3794CBD6A4}" dt="2025-04-22T18:06:44.654" v="346" actId="20577"/>
        <pc:sldMkLst>
          <pc:docMk/>
          <pc:sldMk cId="588290182" sldId="2147376674"/>
        </pc:sldMkLst>
        <pc:spChg chg="mod">
          <ac:chgData name="Leah Montner Dixon" userId="d5b2ae9e-9213-4442-b7df-4db8cbe51e5d" providerId="ADAL" clId="{2C980B8F-1B2D-4C71-BD49-7B3794CBD6A4}" dt="2025-04-22T18:06:44.654" v="346" actId="20577"/>
          <ac:spMkLst>
            <pc:docMk/>
            <pc:sldMk cId="588290182" sldId="2147376674"/>
            <ac:spMk id="4" creationId="{4109EB6B-B78A-3FE2-AAA6-595EB84EA367}"/>
          </ac:spMkLst>
        </pc:spChg>
        <pc:spChg chg="mod">
          <ac:chgData name="Leah Montner Dixon" userId="d5b2ae9e-9213-4442-b7df-4db8cbe51e5d" providerId="ADAL" clId="{2C980B8F-1B2D-4C71-BD49-7B3794CBD6A4}" dt="2025-04-22T14:49:05.407" v="2"/>
          <ac:spMkLst>
            <pc:docMk/>
            <pc:sldMk cId="588290182" sldId="2147376674"/>
            <ac:spMk id="5" creationId="{EE7A089E-205F-1B90-863D-7286FF295ACC}"/>
          </ac:spMkLst>
        </pc:spChg>
        <pc:extLst>
          <p:ext xmlns:p="http://schemas.openxmlformats.org/presentationml/2006/main" uri="{D6D511B9-2390-475A-947B-AFAB55BFBCF1}">
            <pc226:cmChg xmlns:pc226="http://schemas.microsoft.com/office/powerpoint/2022/06/main/command" chg="mod">
              <pc226:chgData name="Leah Montner Dixon" userId="d5b2ae9e-9213-4442-b7df-4db8cbe51e5d" providerId="ADAL" clId="{2C980B8F-1B2D-4C71-BD49-7B3794CBD6A4}" dt="2025-04-22T14:49:05.407" v="2"/>
              <pc2:cmMkLst xmlns:pc2="http://schemas.microsoft.com/office/powerpoint/2019/9/main/command">
                <pc:docMk/>
                <pc:sldMk cId="588290182" sldId="2147376674"/>
                <pc2:cmMk id="{B4883605-3705-4621-A0E5-9AA138BD09BB}"/>
              </pc2:cmMkLst>
            </pc226:cmChg>
          </p:ext>
        </pc:extLst>
      </pc:sldChg>
      <pc:sldChg chg="modSp mod">
        <pc:chgData name="Leah Montner Dixon" userId="d5b2ae9e-9213-4442-b7df-4db8cbe51e5d" providerId="ADAL" clId="{2C980B8F-1B2D-4C71-BD49-7B3794CBD6A4}" dt="2025-04-22T14:49:23.800" v="4"/>
        <pc:sldMkLst>
          <pc:docMk/>
          <pc:sldMk cId="3868382422" sldId="2147376676"/>
        </pc:sldMkLst>
        <pc:spChg chg="mod">
          <ac:chgData name="Leah Montner Dixon" userId="d5b2ae9e-9213-4442-b7df-4db8cbe51e5d" providerId="ADAL" clId="{2C980B8F-1B2D-4C71-BD49-7B3794CBD6A4}" dt="2025-04-22T14:49:23.800" v="4"/>
          <ac:spMkLst>
            <pc:docMk/>
            <pc:sldMk cId="3868382422" sldId="2147376676"/>
            <ac:spMk id="5" creationId="{693FB24D-6727-4589-D0F9-870871A2235C}"/>
          </ac:spMkLst>
        </pc:spChg>
      </pc:sldChg>
      <pc:sldChg chg="modSp mod">
        <pc:chgData name="Leah Montner Dixon" userId="d5b2ae9e-9213-4442-b7df-4db8cbe51e5d" providerId="ADAL" clId="{2C980B8F-1B2D-4C71-BD49-7B3794CBD6A4}" dt="2025-04-22T14:50:09.158" v="8"/>
        <pc:sldMkLst>
          <pc:docMk/>
          <pc:sldMk cId="620437668" sldId="2147376677"/>
        </pc:sldMkLst>
        <pc:spChg chg="mod">
          <ac:chgData name="Leah Montner Dixon" userId="d5b2ae9e-9213-4442-b7df-4db8cbe51e5d" providerId="ADAL" clId="{2C980B8F-1B2D-4C71-BD49-7B3794CBD6A4}" dt="2025-04-22T14:50:09.158" v="8"/>
          <ac:spMkLst>
            <pc:docMk/>
            <pc:sldMk cId="620437668" sldId="2147376677"/>
            <ac:spMk id="5" creationId="{B14B551C-F7D6-7B37-D7F0-5E270A4B0317}"/>
          </ac:spMkLst>
        </pc:spChg>
      </pc:sldChg>
      <pc:sldChg chg="modSp mod">
        <pc:chgData name="Leah Montner Dixon" userId="d5b2ae9e-9213-4442-b7df-4db8cbe51e5d" providerId="ADAL" clId="{2C980B8F-1B2D-4C71-BD49-7B3794CBD6A4}" dt="2025-04-22T14:49:59.178" v="7"/>
        <pc:sldMkLst>
          <pc:docMk/>
          <pc:sldMk cId="1268606778" sldId="2147376748"/>
        </pc:sldMkLst>
        <pc:spChg chg="mod">
          <ac:chgData name="Leah Montner Dixon" userId="d5b2ae9e-9213-4442-b7df-4db8cbe51e5d" providerId="ADAL" clId="{2C980B8F-1B2D-4C71-BD49-7B3794CBD6A4}" dt="2025-04-22T14:49:59.178" v="7"/>
          <ac:spMkLst>
            <pc:docMk/>
            <pc:sldMk cId="1268606778" sldId="2147376748"/>
            <ac:spMk id="5" creationId="{5FB0DB2B-6235-CE7B-E5F1-D2F4BB7ECD9C}"/>
          </ac:spMkLst>
        </pc:spChg>
      </pc:sldChg>
      <pc:sldChg chg="ord">
        <pc:chgData name="Leah Montner Dixon" userId="d5b2ae9e-9213-4442-b7df-4db8cbe51e5d" providerId="ADAL" clId="{2C980B8F-1B2D-4C71-BD49-7B3794CBD6A4}" dt="2025-04-22T18:06:41.856" v="345"/>
        <pc:sldMkLst>
          <pc:docMk/>
          <pc:sldMk cId="1206563616" sldId="2147376749"/>
        </pc:sldMkLst>
      </pc:sldChg>
      <pc:sldChg chg="modSp mod modCm">
        <pc:chgData name="Leah Montner Dixon" userId="d5b2ae9e-9213-4442-b7df-4db8cbe51e5d" providerId="ADAL" clId="{2C980B8F-1B2D-4C71-BD49-7B3794CBD6A4}" dt="2025-04-22T15:00:13.387" v="27" actId="20577"/>
        <pc:sldMkLst>
          <pc:docMk/>
          <pc:sldMk cId="2997240410" sldId="2147376752"/>
        </pc:sldMkLst>
        <pc:spChg chg="mod">
          <ac:chgData name="Leah Montner Dixon" userId="d5b2ae9e-9213-4442-b7df-4db8cbe51e5d" providerId="ADAL" clId="{2C980B8F-1B2D-4C71-BD49-7B3794CBD6A4}" dt="2025-04-22T15:00:13.387" v="27" actId="20577"/>
          <ac:spMkLst>
            <pc:docMk/>
            <pc:sldMk cId="2997240410" sldId="2147376752"/>
            <ac:spMk id="49" creationId="{CC3BC5C9-BB95-F7CA-F914-90144B6CC94E}"/>
          </ac:spMkLst>
        </pc:spChg>
        <pc:extLst>
          <p:ext xmlns:p="http://schemas.openxmlformats.org/presentationml/2006/main" uri="{D6D511B9-2390-475A-947B-AFAB55BFBCF1}">
            <pc226:cmChg xmlns:pc226="http://schemas.microsoft.com/office/powerpoint/2022/06/main/command" chg="mod">
              <pc226:chgData name="Leah Montner Dixon" userId="d5b2ae9e-9213-4442-b7df-4db8cbe51e5d" providerId="ADAL" clId="{2C980B8F-1B2D-4C71-BD49-7B3794CBD6A4}" dt="2025-04-22T15:00:13.387" v="27" actId="20577"/>
              <pc2:cmMkLst xmlns:pc2="http://schemas.microsoft.com/office/powerpoint/2019/9/main/command">
                <pc:docMk/>
                <pc:sldMk cId="2997240410" sldId="2147376752"/>
                <pc2:cmMk id="{79F3831D-0987-49A1-B604-3E07E279676D}"/>
              </pc2:cmMkLst>
            </pc226:cmChg>
          </p:ext>
        </pc:extLst>
      </pc:sldChg>
      <pc:sldChg chg="addSp delSp modSp mod">
        <pc:chgData name="Leah Montner Dixon" userId="d5b2ae9e-9213-4442-b7df-4db8cbe51e5d" providerId="ADAL" clId="{2C980B8F-1B2D-4C71-BD49-7B3794CBD6A4}" dt="2025-05-13T14:48:31.882" v="2241" actId="20577"/>
        <pc:sldMkLst>
          <pc:docMk/>
          <pc:sldMk cId="78808017" sldId="2147376757"/>
        </pc:sldMkLst>
        <pc:spChg chg="mod">
          <ac:chgData name="Leah Montner Dixon" userId="d5b2ae9e-9213-4442-b7df-4db8cbe51e5d" providerId="ADAL" clId="{2C980B8F-1B2D-4C71-BD49-7B3794CBD6A4}" dt="2025-05-13T14:48:31.882" v="2241" actId="20577"/>
          <ac:spMkLst>
            <pc:docMk/>
            <pc:sldMk cId="78808017" sldId="2147376757"/>
            <ac:spMk id="4" creationId="{D3BC4D62-86DE-D072-CFBC-CFCBBD7F805A}"/>
          </ac:spMkLst>
        </pc:spChg>
        <pc:spChg chg="add del mod">
          <ac:chgData name="Leah Montner Dixon" userId="d5b2ae9e-9213-4442-b7df-4db8cbe51e5d" providerId="ADAL" clId="{2C980B8F-1B2D-4C71-BD49-7B3794CBD6A4}" dt="2025-05-13T14:38:56.479" v="2193" actId="478"/>
          <ac:spMkLst>
            <pc:docMk/>
            <pc:sldMk cId="78808017" sldId="2147376757"/>
            <ac:spMk id="30" creationId="{CE75B683-CB39-34D2-0601-8117E0640322}"/>
          </ac:spMkLst>
        </pc:spChg>
      </pc:sldChg>
      <pc:sldChg chg="addSp modSp mod">
        <pc:chgData name="Leah Montner Dixon" userId="d5b2ae9e-9213-4442-b7df-4db8cbe51e5d" providerId="ADAL" clId="{2C980B8F-1B2D-4C71-BD49-7B3794CBD6A4}" dt="2025-04-22T18:35:02.235" v="358" actId="1076"/>
        <pc:sldMkLst>
          <pc:docMk/>
          <pc:sldMk cId="893903433" sldId="2147376758"/>
        </pc:sldMkLst>
      </pc:sldChg>
      <pc:sldChg chg="addSp modSp">
        <pc:chgData name="Leah Montner Dixon" userId="d5b2ae9e-9213-4442-b7df-4db8cbe51e5d" providerId="ADAL" clId="{2C980B8F-1B2D-4C71-BD49-7B3794CBD6A4}" dt="2025-04-22T18:35:04.134" v="359"/>
        <pc:sldMkLst>
          <pc:docMk/>
          <pc:sldMk cId="3663840446" sldId="2147376759"/>
        </pc:sldMkLst>
      </pc:sldChg>
      <pc:sldChg chg="addSp modSp">
        <pc:chgData name="Leah Montner Dixon" userId="d5b2ae9e-9213-4442-b7df-4db8cbe51e5d" providerId="ADAL" clId="{2C980B8F-1B2D-4C71-BD49-7B3794CBD6A4}" dt="2025-04-22T18:35:05.485" v="360"/>
        <pc:sldMkLst>
          <pc:docMk/>
          <pc:sldMk cId="4288111903" sldId="2147376760"/>
        </pc:sldMkLst>
      </pc:sldChg>
      <pc:sldChg chg="modSp mod">
        <pc:chgData name="Leah Montner Dixon" userId="d5b2ae9e-9213-4442-b7df-4db8cbe51e5d" providerId="ADAL" clId="{2C980B8F-1B2D-4C71-BD49-7B3794CBD6A4}" dt="2025-04-22T14:50:21.399" v="9"/>
        <pc:sldMkLst>
          <pc:docMk/>
          <pc:sldMk cId="3457270604" sldId="2147376763"/>
        </pc:sldMkLst>
        <pc:spChg chg="mod">
          <ac:chgData name="Leah Montner Dixon" userId="d5b2ae9e-9213-4442-b7df-4db8cbe51e5d" providerId="ADAL" clId="{2C980B8F-1B2D-4C71-BD49-7B3794CBD6A4}" dt="2025-04-22T14:50:21.399" v="9"/>
          <ac:spMkLst>
            <pc:docMk/>
            <pc:sldMk cId="3457270604" sldId="2147376763"/>
            <ac:spMk id="5" creationId="{C7932A1F-B0BE-4735-BE30-3DEA710520C5}"/>
          </ac:spMkLst>
        </pc:spChg>
      </pc:sldChg>
      <pc:sldChg chg="modSp mod">
        <pc:chgData name="Leah Montner Dixon" userId="d5b2ae9e-9213-4442-b7df-4db8cbe51e5d" providerId="ADAL" clId="{2C980B8F-1B2D-4C71-BD49-7B3794CBD6A4}" dt="2025-04-22T14:49:47.750" v="6"/>
        <pc:sldMkLst>
          <pc:docMk/>
          <pc:sldMk cId="3529957881" sldId="2147376764"/>
        </pc:sldMkLst>
        <pc:spChg chg="mod">
          <ac:chgData name="Leah Montner Dixon" userId="d5b2ae9e-9213-4442-b7df-4db8cbe51e5d" providerId="ADAL" clId="{2C980B8F-1B2D-4C71-BD49-7B3794CBD6A4}" dt="2025-04-22T14:49:47.750" v="6"/>
          <ac:spMkLst>
            <pc:docMk/>
            <pc:sldMk cId="3529957881" sldId="2147376764"/>
            <ac:spMk id="5" creationId="{4FF9184E-910B-BF8E-B3CB-C39F4B2A8E42}"/>
          </ac:spMkLst>
        </pc:spChg>
      </pc:sldChg>
      <pc:sldChg chg="add ord">
        <pc:chgData name="Leah Montner Dixon" userId="d5b2ae9e-9213-4442-b7df-4db8cbe51e5d" providerId="ADAL" clId="{2C980B8F-1B2D-4C71-BD49-7B3794CBD6A4}" dt="2025-04-22T21:41:10.165" v="878"/>
        <pc:sldMkLst>
          <pc:docMk/>
          <pc:sldMk cId="772592712" sldId="2147376765"/>
        </pc:sldMkLst>
      </pc:sldChg>
      <pc:sldChg chg="add ord">
        <pc:chgData name="Leah Montner Dixon" userId="d5b2ae9e-9213-4442-b7df-4db8cbe51e5d" providerId="ADAL" clId="{2C980B8F-1B2D-4C71-BD49-7B3794CBD6A4}" dt="2025-04-22T21:41:10.165" v="878"/>
        <pc:sldMkLst>
          <pc:docMk/>
          <pc:sldMk cId="3888016054" sldId="2147376766"/>
        </pc:sldMkLst>
      </pc:sldChg>
      <pc:sldChg chg="add ord">
        <pc:chgData name="Leah Montner Dixon" userId="d5b2ae9e-9213-4442-b7df-4db8cbe51e5d" providerId="ADAL" clId="{2C980B8F-1B2D-4C71-BD49-7B3794CBD6A4}" dt="2025-04-22T21:41:10.165" v="878"/>
        <pc:sldMkLst>
          <pc:docMk/>
          <pc:sldMk cId="212168915" sldId="2147376767"/>
        </pc:sldMkLst>
      </pc:sldChg>
      <pc:sldChg chg="addSp delSp modSp add mod">
        <pc:chgData name="Leah Montner Dixon" userId="d5b2ae9e-9213-4442-b7df-4db8cbe51e5d" providerId="ADAL" clId="{2C980B8F-1B2D-4C71-BD49-7B3794CBD6A4}" dt="2025-04-22T22:29:22.920" v="2007" actId="20577"/>
        <pc:sldMkLst>
          <pc:docMk/>
          <pc:sldMk cId="4052163764" sldId="2147376768"/>
        </pc:sldMkLst>
      </pc:sldChg>
      <pc:sldChg chg="addSp delSp modSp add mod">
        <pc:chgData name="Leah Montner Dixon" userId="d5b2ae9e-9213-4442-b7df-4db8cbe51e5d" providerId="ADAL" clId="{2C980B8F-1B2D-4C71-BD49-7B3794CBD6A4}" dt="2025-04-22T22:32:41.527" v="2019" actId="207"/>
        <pc:sldMkLst>
          <pc:docMk/>
          <pc:sldMk cId="3128959495" sldId="2147376769"/>
        </pc:sldMkLst>
      </pc:sldChg>
      <pc:sldChg chg="addSp delSp modSp mod">
        <pc:chgData name="Leah Montner Dixon" userId="d5b2ae9e-9213-4442-b7df-4db8cbe51e5d" providerId="ADAL" clId="{2C980B8F-1B2D-4C71-BD49-7B3794CBD6A4}" dt="2025-05-13T14:25:44.913" v="2025" actId="478"/>
        <pc:sldMkLst>
          <pc:docMk/>
          <pc:sldMk cId="612736918" sldId="2147376772"/>
        </pc:sldMkLst>
        <pc:spChg chg="add mod">
          <ac:chgData name="Leah Montner Dixon" userId="d5b2ae9e-9213-4442-b7df-4db8cbe51e5d" providerId="ADAL" clId="{2C980B8F-1B2D-4C71-BD49-7B3794CBD6A4}" dt="2025-05-13T14:25:34.870" v="2021"/>
          <ac:spMkLst>
            <pc:docMk/>
            <pc:sldMk cId="612736918" sldId="2147376772"/>
            <ac:spMk id="2" creationId="{41C723DD-DED1-6DC5-9483-DF292C46DF36}"/>
          </ac:spMkLst>
        </pc:spChg>
        <pc:spChg chg="add del">
          <ac:chgData name="Leah Montner Dixon" userId="d5b2ae9e-9213-4442-b7df-4db8cbe51e5d" providerId="ADAL" clId="{2C980B8F-1B2D-4C71-BD49-7B3794CBD6A4}" dt="2025-05-13T14:25:44.913" v="2025" actId="478"/>
          <ac:spMkLst>
            <pc:docMk/>
            <pc:sldMk cId="612736918" sldId="2147376772"/>
            <ac:spMk id="3" creationId="{40890097-2517-0540-D171-8FBE2FA75E59}"/>
          </ac:spMkLst>
        </pc:spChg>
        <pc:spChg chg="add mod">
          <ac:chgData name="Leah Montner Dixon" userId="d5b2ae9e-9213-4442-b7df-4db8cbe51e5d" providerId="ADAL" clId="{2C980B8F-1B2D-4C71-BD49-7B3794CBD6A4}" dt="2025-05-13T14:25:37.032" v="2023"/>
          <ac:spMkLst>
            <pc:docMk/>
            <pc:sldMk cId="612736918" sldId="2147376772"/>
            <ac:spMk id="17" creationId="{8BB78E89-1656-79FF-B8D0-412BD6B6E251}"/>
          </ac:spMkLst>
        </pc:spChg>
      </pc:sldChg>
      <pc:sldChg chg="add del">
        <pc:chgData name="Leah Montner Dixon" userId="d5b2ae9e-9213-4442-b7df-4db8cbe51e5d" providerId="ADAL" clId="{2C980B8F-1B2D-4C71-BD49-7B3794CBD6A4}" dt="2025-05-13T14:38:54.404" v="2192" actId="47"/>
        <pc:sldMkLst>
          <pc:docMk/>
          <pc:sldMk cId="3345640556" sldId="2147376774"/>
        </pc:sldMkLst>
      </pc:sldChg>
    </pc:docChg>
  </pc:docChgLst>
  <pc:docChgLst>
    <pc:chgData name="Leah Montner Dixon" userId="d5b2ae9e-9213-4442-b7df-4db8cbe51e5d" providerId="ADAL" clId="{68B1EB07-7310-4D99-853C-5C4456A70F99}"/>
    <pc:docChg chg="undo custSel delSld modSld sldOrd">
      <pc:chgData name="Leah Montner Dixon" userId="d5b2ae9e-9213-4442-b7df-4db8cbe51e5d" providerId="ADAL" clId="{68B1EB07-7310-4D99-853C-5C4456A70F99}" dt="2025-04-23T18:57:39.797" v="849" actId="20577"/>
      <pc:docMkLst>
        <pc:docMk/>
      </pc:docMkLst>
      <pc:sldChg chg="modSp mod">
        <pc:chgData name="Leah Montner Dixon" userId="d5b2ae9e-9213-4442-b7df-4db8cbe51e5d" providerId="ADAL" clId="{68B1EB07-7310-4D99-853C-5C4456A70F99}" dt="2025-04-23T16:08:02.872" v="165" actId="1037"/>
        <pc:sldMkLst>
          <pc:docMk/>
          <pc:sldMk cId="3387172540" sldId="2144327888"/>
        </pc:sldMkLst>
        <pc:spChg chg="mod">
          <ac:chgData name="Leah Montner Dixon" userId="d5b2ae9e-9213-4442-b7df-4db8cbe51e5d" providerId="ADAL" clId="{68B1EB07-7310-4D99-853C-5C4456A70F99}" dt="2025-04-23T16:08:02.872" v="165" actId="1037"/>
          <ac:spMkLst>
            <pc:docMk/>
            <pc:sldMk cId="3387172540" sldId="2144327888"/>
            <ac:spMk id="2" creationId="{660FA8FD-D4E9-427D-76E5-2879313FA081}"/>
          </ac:spMkLst>
        </pc:spChg>
        <pc:spChg chg="mod">
          <ac:chgData name="Leah Montner Dixon" userId="d5b2ae9e-9213-4442-b7df-4db8cbe51e5d" providerId="ADAL" clId="{68B1EB07-7310-4D99-853C-5C4456A70F99}" dt="2025-04-23T16:07:58.265" v="161" actId="552"/>
          <ac:spMkLst>
            <pc:docMk/>
            <pc:sldMk cId="3387172540" sldId="2144327888"/>
            <ac:spMk id="26" creationId="{7F2462B5-BB28-AF64-9B0D-F87BAD656B56}"/>
          </ac:spMkLst>
        </pc:spChg>
        <pc:graphicFrameChg chg="mod">
          <ac:chgData name="Leah Montner Dixon" userId="d5b2ae9e-9213-4442-b7df-4db8cbe51e5d" providerId="ADAL" clId="{68B1EB07-7310-4D99-853C-5C4456A70F99}" dt="2025-04-23T16:08:02.872" v="165" actId="1037"/>
          <ac:graphicFrameMkLst>
            <pc:docMk/>
            <pc:sldMk cId="3387172540" sldId="2144327888"/>
            <ac:graphicFrameMk id="3" creationId="{0F2A004D-E347-D21E-BE37-AD5D33E3A757}"/>
          </ac:graphicFrameMkLst>
        </pc:graphicFrameChg>
        <pc:graphicFrameChg chg="mod">
          <ac:chgData name="Leah Montner Dixon" userId="d5b2ae9e-9213-4442-b7df-4db8cbe51e5d" providerId="ADAL" clId="{68B1EB07-7310-4D99-853C-5C4456A70F99}" dt="2025-04-23T16:08:02.872" v="165" actId="1037"/>
          <ac:graphicFrameMkLst>
            <pc:docMk/>
            <pc:sldMk cId="3387172540" sldId="2144327888"/>
            <ac:graphicFrameMk id="9" creationId="{D5A0BEFD-78CF-E25C-ECEC-C5C748CB3970}"/>
          </ac:graphicFrameMkLst>
        </pc:graphicFrameChg>
      </pc:sldChg>
      <pc:sldChg chg="modSp mod">
        <pc:chgData name="Leah Montner Dixon" userId="d5b2ae9e-9213-4442-b7df-4db8cbe51e5d" providerId="ADAL" clId="{68B1EB07-7310-4D99-853C-5C4456A70F99}" dt="2025-04-23T15:51:32.611" v="37" actId="20577"/>
        <pc:sldMkLst>
          <pc:docMk/>
          <pc:sldMk cId="1581189418" sldId="2144327898"/>
        </pc:sldMkLst>
        <pc:spChg chg="mod">
          <ac:chgData name="Leah Montner Dixon" userId="d5b2ae9e-9213-4442-b7df-4db8cbe51e5d" providerId="ADAL" clId="{68B1EB07-7310-4D99-853C-5C4456A70F99}" dt="2025-04-23T15:51:32.611" v="37" actId="20577"/>
          <ac:spMkLst>
            <pc:docMk/>
            <pc:sldMk cId="1581189418" sldId="2144327898"/>
            <ac:spMk id="38" creationId="{727BFAD1-9931-4CEA-9C5E-EAA5051D01D6}"/>
          </ac:spMkLst>
        </pc:spChg>
      </pc:sldChg>
      <pc:sldChg chg="modSp mod">
        <pc:chgData name="Leah Montner Dixon" userId="d5b2ae9e-9213-4442-b7df-4db8cbe51e5d" providerId="ADAL" clId="{68B1EB07-7310-4D99-853C-5C4456A70F99}" dt="2025-04-23T16:06:27.493" v="148"/>
        <pc:sldMkLst>
          <pc:docMk/>
          <pc:sldMk cId="826299102" sldId="2146846066"/>
        </pc:sldMkLst>
        <pc:spChg chg="mod">
          <ac:chgData name="Leah Montner Dixon" userId="d5b2ae9e-9213-4442-b7df-4db8cbe51e5d" providerId="ADAL" clId="{68B1EB07-7310-4D99-853C-5C4456A70F99}" dt="2025-04-23T15:11:46.357" v="34"/>
          <ac:spMkLst>
            <pc:docMk/>
            <pc:sldMk cId="826299102" sldId="2146846066"/>
            <ac:spMk id="12" creationId="{81AFF637-7370-BF2A-2FDE-1DA00104E9C6}"/>
          </ac:spMkLst>
        </pc:spChg>
        <pc:spChg chg="mod">
          <ac:chgData name="Leah Montner Dixon" userId="d5b2ae9e-9213-4442-b7df-4db8cbe51e5d" providerId="ADAL" clId="{68B1EB07-7310-4D99-853C-5C4456A70F99}" dt="2025-04-23T15:10:55.428" v="32" actId="3626"/>
          <ac:spMkLst>
            <pc:docMk/>
            <pc:sldMk cId="826299102" sldId="2146846066"/>
            <ac:spMk id="16" creationId="{3084A3AE-5A81-45D8-3613-612386DD8AE0}"/>
          </ac:spMkLst>
        </pc:spChg>
        <pc:spChg chg="mod">
          <ac:chgData name="Leah Montner Dixon" userId="d5b2ae9e-9213-4442-b7df-4db8cbe51e5d" providerId="ADAL" clId="{68B1EB07-7310-4D99-853C-5C4456A70F99}" dt="2025-04-23T16:04:28.794" v="142"/>
          <ac:spMkLst>
            <pc:docMk/>
            <pc:sldMk cId="826299102" sldId="2146846066"/>
            <ac:spMk id="21" creationId="{5695D340-3DF0-D32B-25A5-640743025A81}"/>
          </ac:spMkLst>
        </pc:spChg>
        <pc:spChg chg="mod">
          <ac:chgData name="Leah Montner Dixon" userId="d5b2ae9e-9213-4442-b7df-4db8cbe51e5d" providerId="ADAL" clId="{68B1EB07-7310-4D99-853C-5C4456A70F99}" dt="2025-04-23T16:05:20.977" v="144"/>
          <ac:spMkLst>
            <pc:docMk/>
            <pc:sldMk cId="826299102" sldId="2146846066"/>
            <ac:spMk id="24" creationId="{C57CF691-FB86-2A57-C4BF-7EA0DF0DDDFD}"/>
          </ac:spMkLst>
        </pc:spChg>
        <pc:spChg chg="mod">
          <ac:chgData name="Leah Montner Dixon" userId="d5b2ae9e-9213-4442-b7df-4db8cbe51e5d" providerId="ADAL" clId="{68B1EB07-7310-4D99-853C-5C4456A70F99}" dt="2025-04-23T16:05:56.948" v="146"/>
          <ac:spMkLst>
            <pc:docMk/>
            <pc:sldMk cId="826299102" sldId="2146846066"/>
            <ac:spMk id="27" creationId="{AD8CB063-9039-1F5D-B29B-537C30F1FD96}"/>
          </ac:spMkLst>
        </pc:spChg>
        <pc:picChg chg="mod">
          <ac:chgData name="Leah Montner Dixon" userId="d5b2ae9e-9213-4442-b7df-4db8cbe51e5d" providerId="ADAL" clId="{68B1EB07-7310-4D99-853C-5C4456A70F99}" dt="2025-04-23T16:05:52.948" v="145"/>
          <ac:picMkLst>
            <pc:docMk/>
            <pc:sldMk cId="826299102" sldId="2146846066"/>
            <ac:picMk id="3" creationId="{E10E0858-1EAF-EA1F-7A36-EAE308F91EAF}"/>
          </ac:picMkLst>
        </pc:picChg>
        <pc:picChg chg="mod">
          <ac:chgData name="Leah Montner Dixon" userId="d5b2ae9e-9213-4442-b7df-4db8cbe51e5d" providerId="ADAL" clId="{68B1EB07-7310-4D99-853C-5C4456A70F99}" dt="2025-04-23T15:11:39.098" v="33"/>
          <ac:picMkLst>
            <pc:docMk/>
            <pc:sldMk cId="826299102" sldId="2146846066"/>
            <ac:picMk id="6" creationId="{ADA12DCC-BDA7-8CA6-3C4B-1EE81ED4E95F}"/>
          </ac:picMkLst>
        </pc:picChg>
        <pc:picChg chg="mod">
          <ac:chgData name="Leah Montner Dixon" userId="d5b2ae9e-9213-4442-b7df-4db8cbe51e5d" providerId="ADAL" clId="{68B1EB07-7310-4D99-853C-5C4456A70F99}" dt="2025-04-23T16:04:23.066" v="141"/>
          <ac:picMkLst>
            <pc:docMk/>
            <pc:sldMk cId="826299102" sldId="2146846066"/>
            <ac:picMk id="20" creationId="{7E7ACE16-9277-479F-022A-FBCBC370590F}"/>
          </ac:picMkLst>
        </pc:picChg>
        <pc:picChg chg="mod">
          <ac:chgData name="Leah Montner Dixon" userId="d5b2ae9e-9213-4442-b7df-4db8cbe51e5d" providerId="ADAL" clId="{68B1EB07-7310-4D99-853C-5C4456A70F99}" dt="2025-04-23T16:05:17.013" v="143"/>
          <ac:picMkLst>
            <pc:docMk/>
            <pc:sldMk cId="826299102" sldId="2146846066"/>
            <ac:picMk id="22" creationId="{6589B886-0494-7B09-13DD-E005DBC572EA}"/>
          </ac:picMkLst>
        </pc:picChg>
      </pc:sldChg>
      <pc:sldChg chg="addSp modSp mod">
        <pc:chgData name="Leah Montner Dixon" userId="d5b2ae9e-9213-4442-b7df-4db8cbe51e5d" providerId="ADAL" clId="{68B1EB07-7310-4D99-853C-5C4456A70F99}" dt="2025-04-23T17:34:01.128" v="616" actId="207"/>
        <pc:sldMkLst>
          <pc:docMk/>
          <pc:sldMk cId="144330788" sldId="2146846068"/>
        </pc:sldMkLst>
        <pc:spChg chg="add mod">
          <ac:chgData name="Leah Montner Dixon" userId="d5b2ae9e-9213-4442-b7df-4db8cbe51e5d" providerId="ADAL" clId="{68B1EB07-7310-4D99-853C-5C4456A70F99}" dt="2025-04-23T17:34:01.128" v="616" actId="207"/>
          <ac:spMkLst>
            <pc:docMk/>
            <pc:sldMk cId="144330788" sldId="2146846068"/>
            <ac:spMk id="3" creationId="{72909A2A-2964-0272-A50C-4A5CA8BF283C}"/>
          </ac:spMkLst>
        </pc:spChg>
        <pc:spChg chg="mod">
          <ac:chgData name="Leah Montner Dixon" userId="d5b2ae9e-9213-4442-b7df-4db8cbe51e5d" providerId="ADAL" clId="{68B1EB07-7310-4D99-853C-5C4456A70F99}" dt="2025-04-23T17:32:35.242" v="562" actId="12788"/>
          <ac:spMkLst>
            <pc:docMk/>
            <pc:sldMk cId="144330788" sldId="2146846068"/>
            <ac:spMk id="33" creationId="{7048F9C9-8A25-E3B9-62F9-2E01E49DB3A1}"/>
          </ac:spMkLst>
        </pc:spChg>
        <pc:spChg chg="mod">
          <ac:chgData name="Leah Montner Dixon" userId="d5b2ae9e-9213-4442-b7df-4db8cbe51e5d" providerId="ADAL" clId="{68B1EB07-7310-4D99-853C-5C4456A70F99}" dt="2025-04-23T17:33:54.196" v="613" actId="1036"/>
          <ac:spMkLst>
            <pc:docMk/>
            <pc:sldMk cId="144330788" sldId="2146846068"/>
            <ac:spMk id="40" creationId="{1E60B786-4EBE-FF80-5744-6D2C1624C3E4}"/>
          </ac:spMkLst>
        </pc:spChg>
        <pc:spChg chg="mod">
          <ac:chgData name="Leah Montner Dixon" userId="d5b2ae9e-9213-4442-b7df-4db8cbe51e5d" providerId="ADAL" clId="{68B1EB07-7310-4D99-853C-5C4456A70F99}" dt="2025-04-23T17:33:54.196" v="613" actId="1036"/>
          <ac:spMkLst>
            <pc:docMk/>
            <pc:sldMk cId="144330788" sldId="2146846068"/>
            <ac:spMk id="41" creationId="{21E77E66-D4A5-34A2-34B2-0D3FCCB778C0}"/>
          </ac:spMkLst>
        </pc:spChg>
        <pc:spChg chg="mod">
          <ac:chgData name="Leah Montner Dixon" userId="d5b2ae9e-9213-4442-b7df-4db8cbe51e5d" providerId="ADAL" clId="{68B1EB07-7310-4D99-853C-5C4456A70F99}" dt="2025-04-23T17:33:54.196" v="613" actId="1036"/>
          <ac:spMkLst>
            <pc:docMk/>
            <pc:sldMk cId="144330788" sldId="2146846068"/>
            <ac:spMk id="42" creationId="{82C28D08-2B0D-B857-04D7-F826494783D8}"/>
          </ac:spMkLst>
        </pc:spChg>
        <pc:spChg chg="mod">
          <ac:chgData name="Leah Montner Dixon" userId="d5b2ae9e-9213-4442-b7df-4db8cbe51e5d" providerId="ADAL" clId="{68B1EB07-7310-4D99-853C-5C4456A70F99}" dt="2025-04-23T17:33:54.196" v="613" actId="1036"/>
          <ac:spMkLst>
            <pc:docMk/>
            <pc:sldMk cId="144330788" sldId="2146846068"/>
            <ac:spMk id="43" creationId="{7B972B49-E888-07A0-AD92-66BD6FAFFA4E}"/>
          </ac:spMkLst>
        </pc:spChg>
        <pc:picChg chg="mod">
          <ac:chgData name="Leah Montner Dixon" userId="d5b2ae9e-9213-4442-b7df-4db8cbe51e5d" providerId="ADAL" clId="{68B1EB07-7310-4D99-853C-5C4456A70F99}" dt="2025-04-23T17:33:54.196" v="613" actId="1036"/>
          <ac:picMkLst>
            <pc:docMk/>
            <pc:sldMk cId="144330788" sldId="2146846068"/>
            <ac:picMk id="2" creationId="{EEAEA9C4-45F3-9D92-3AE4-3F76DAAF7666}"/>
          </ac:picMkLst>
        </pc:picChg>
        <pc:picChg chg="mod">
          <ac:chgData name="Leah Montner Dixon" userId="d5b2ae9e-9213-4442-b7df-4db8cbe51e5d" providerId="ADAL" clId="{68B1EB07-7310-4D99-853C-5C4456A70F99}" dt="2025-04-23T17:33:54.196" v="613" actId="1036"/>
          <ac:picMkLst>
            <pc:docMk/>
            <pc:sldMk cId="144330788" sldId="2146846068"/>
            <ac:picMk id="4" creationId="{FC67AECE-8AEE-5567-7236-19E133B0A4F2}"/>
          </ac:picMkLst>
        </pc:picChg>
        <pc:picChg chg="mod">
          <ac:chgData name="Leah Montner Dixon" userId="d5b2ae9e-9213-4442-b7df-4db8cbe51e5d" providerId="ADAL" clId="{68B1EB07-7310-4D99-853C-5C4456A70F99}" dt="2025-04-23T17:33:54.196" v="613" actId="1036"/>
          <ac:picMkLst>
            <pc:docMk/>
            <pc:sldMk cId="144330788" sldId="2146846068"/>
            <ac:picMk id="37" creationId="{D9FCE6B8-4F3C-6CE0-5733-88E03154E7A6}"/>
          </ac:picMkLst>
        </pc:picChg>
        <pc:picChg chg="mod">
          <ac:chgData name="Leah Montner Dixon" userId="d5b2ae9e-9213-4442-b7df-4db8cbe51e5d" providerId="ADAL" clId="{68B1EB07-7310-4D99-853C-5C4456A70F99}" dt="2025-04-23T17:33:54.196" v="613" actId="1036"/>
          <ac:picMkLst>
            <pc:docMk/>
            <pc:sldMk cId="144330788" sldId="2146846068"/>
            <ac:picMk id="38" creationId="{76D287C5-2E90-A6BE-68D9-500C3338948F}"/>
          </ac:picMkLst>
        </pc:picChg>
      </pc:sldChg>
      <pc:sldChg chg="del">
        <pc:chgData name="Leah Montner Dixon" userId="d5b2ae9e-9213-4442-b7df-4db8cbe51e5d" providerId="ADAL" clId="{68B1EB07-7310-4D99-853C-5C4456A70F99}" dt="2025-04-23T13:23:57.393" v="0" actId="47"/>
        <pc:sldMkLst>
          <pc:docMk/>
          <pc:sldMk cId="868995543" sldId="2146846263"/>
        </pc:sldMkLst>
      </pc:sldChg>
      <pc:sldChg chg="modSp mod">
        <pc:chgData name="Leah Montner Dixon" userId="d5b2ae9e-9213-4442-b7df-4db8cbe51e5d" providerId="ADAL" clId="{68B1EB07-7310-4D99-853C-5C4456A70F99}" dt="2025-04-23T18:28:10.608" v="781" actId="20577"/>
        <pc:sldMkLst>
          <pc:docMk/>
          <pc:sldMk cId="2947585412" sldId="2147376641"/>
        </pc:sldMkLst>
        <pc:spChg chg="mod">
          <ac:chgData name="Leah Montner Dixon" userId="d5b2ae9e-9213-4442-b7df-4db8cbe51e5d" providerId="ADAL" clId="{68B1EB07-7310-4D99-853C-5C4456A70F99}" dt="2025-04-23T18:28:10.608" v="781" actId="20577"/>
          <ac:spMkLst>
            <pc:docMk/>
            <pc:sldMk cId="2947585412" sldId="2147376641"/>
            <ac:spMk id="4" creationId="{953B5764-D6C1-E3CA-964F-4F99883BC7C5}"/>
          </ac:spMkLst>
        </pc:spChg>
      </pc:sldChg>
      <pc:sldChg chg="addSp delSp modSp mod">
        <pc:chgData name="Leah Montner Dixon" userId="d5b2ae9e-9213-4442-b7df-4db8cbe51e5d" providerId="ADAL" clId="{68B1EB07-7310-4D99-853C-5C4456A70F99}" dt="2025-04-23T16:09:37.284" v="181" actId="165"/>
        <pc:sldMkLst>
          <pc:docMk/>
          <pc:sldMk cId="3072553045" sldId="2147376647"/>
        </pc:sldMkLst>
        <pc:spChg chg="mod topLvl">
          <ac:chgData name="Leah Montner Dixon" userId="d5b2ae9e-9213-4442-b7df-4db8cbe51e5d" providerId="ADAL" clId="{68B1EB07-7310-4D99-853C-5C4456A70F99}" dt="2025-04-23T16:09:37.284" v="181" actId="165"/>
          <ac:spMkLst>
            <pc:docMk/>
            <pc:sldMk cId="3072553045" sldId="2147376647"/>
            <ac:spMk id="21" creationId="{E29C11A8-FAEB-BB4B-8912-443B76430E67}"/>
          </ac:spMkLst>
        </pc:spChg>
        <pc:spChg chg="mod topLvl">
          <ac:chgData name="Leah Montner Dixon" userId="d5b2ae9e-9213-4442-b7df-4db8cbe51e5d" providerId="ADAL" clId="{68B1EB07-7310-4D99-853C-5C4456A70F99}" dt="2025-04-23T16:09:37.284" v="181" actId="165"/>
          <ac:spMkLst>
            <pc:docMk/>
            <pc:sldMk cId="3072553045" sldId="2147376647"/>
            <ac:spMk id="22" creationId="{E4D3EBAF-2657-34E0-895D-DA55804290F5}"/>
          </ac:spMkLst>
        </pc:spChg>
        <pc:spChg chg="mod topLvl">
          <ac:chgData name="Leah Montner Dixon" userId="d5b2ae9e-9213-4442-b7df-4db8cbe51e5d" providerId="ADAL" clId="{68B1EB07-7310-4D99-853C-5C4456A70F99}" dt="2025-04-23T16:09:37.284" v="181" actId="165"/>
          <ac:spMkLst>
            <pc:docMk/>
            <pc:sldMk cId="3072553045" sldId="2147376647"/>
            <ac:spMk id="23" creationId="{1F8142DA-4057-BDCA-D837-B61BDCF9961A}"/>
          </ac:spMkLst>
        </pc:spChg>
        <pc:spChg chg="mod">
          <ac:chgData name="Leah Montner Dixon" userId="d5b2ae9e-9213-4442-b7df-4db8cbe51e5d" providerId="ADAL" clId="{68B1EB07-7310-4D99-853C-5C4456A70F99}" dt="2025-04-23T16:06:40.597" v="149" actId="12788"/>
          <ac:spMkLst>
            <pc:docMk/>
            <pc:sldMk cId="3072553045" sldId="2147376647"/>
            <ac:spMk id="24" creationId="{4E0BC2B4-E10C-F3C6-25BC-D100634720AF}"/>
          </ac:spMkLst>
        </pc:spChg>
        <pc:graphicFrameChg chg="mod topLvl">
          <ac:chgData name="Leah Montner Dixon" userId="d5b2ae9e-9213-4442-b7df-4db8cbe51e5d" providerId="ADAL" clId="{68B1EB07-7310-4D99-853C-5C4456A70F99}" dt="2025-04-23T16:09:37.284" v="181" actId="165"/>
          <ac:graphicFrameMkLst>
            <pc:docMk/>
            <pc:sldMk cId="3072553045" sldId="2147376647"/>
            <ac:graphicFrameMk id="18" creationId="{D7419FAE-0915-F53F-7821-723326FD9739}"/>
          </ac:graphicFrameMkLst>
        </pc:graphicFrameChg>
        <pc:graphicFrameChg chg="mod topLvl">
          <ac:chgData name="Leah Montner Dixon" userId="d5b2ae9e-9213-4442-b7df-4db8cbe51e5d" providerId="ADAL" clId="{68B1EB07-7310-4D99-853C-5C4456A70F99}" dt="2025-04-23T16:09:37.284" v="181" actId="165"/>
          <ac:graphicFrameMkLst>
            <pc:docMk/>
            <pc:sldMk cId="3072553045" sldId="2147376647"/>
            <ac:graphicFrameMk id="19" creationId="{08022095-2714-A3EA-23B5-9AC2B4967541}"/>
          </ac:graphicFrameMkLst>
        </pc:graphicFrameChg>
        <pc:graphicFrameChg chg="mod topLvl">
          <ac:chgData name="Leah Montner Dixon" userId="d5b2ae9e-9213-4442-b7df-4db8cbe51e5d" providerId="ADAL" clId="{68B1EB07-7310-4D99-853C-5C4456A70F99}" dt="2025-04-23T16:09:37.284" v="181" actId="165"/>
          <ac:graphicFrameMkLst>
            <pc:docMk/>
            <pc:sldMk cId="3072553045" sldId="2147376647"/>
            <ac:graphicFrameMk id="20" creationId="{1CBD6CEF-41C3-8650-6058-C59C1EC99CE3}"/>
          </ac:graphicFrameMkLst>
        </pc:graphicFrameChg>
      </pc:sldChg>
      <pc:sldChg chg="modSp mod">
        <pc:chgData name="Leah Montner Dixon" userId="d5b2ae9e-9213-4442-b7df-4db8cbe51e5d" providerId="ADAL" clId="{68B1EB07-7310-4D99-853C-5C4456A70F99}" dt="2025-04-23T17:30:01.516" v="414" actId="1036"/>
        <pc:sldMkLst>
          <pc:docMk/>
          <pc:sldMk cId="1955759372" sldId="2147376652"/>
        </pc:sldMkLst>
        <pc:spChg chg="mod">
          <ac:chgData name="Leah Montner Dixon" userId="d5b2ae9e-9213-4442-b7df-4db8cbe51e5d" providerId="ADAL" clId="{68B1EB07-7310-4D99-853C-5C4456A70F99}" dt="2025-04-23T17:30:01.516" v="414" actId="1036"/>
          <ac:spMkLst>
            <pc:docMk/>
            <pc:sldMk cId="1955759372" sldId="2147376652"/>
            <ac:spMk id="2" creationId="{72749D1B-F980-00D8-1291-21D87CDAD845}"/>
          </ac:spMkLst>
        </pc:spChg>
      </pc:sldChg>
      <pc:sldChg chg="ord">
        <pc:chgData name="Leah Montner Dixon" userId="d5b2ae9e-9213-4442-b7df-4db8cbe51e5d" providerId="ADAL" clId="{68B1EB07-7310-4D99-853C-5C4456A70F99}" dt="2025-04-23T16:10:53.954" v="186"/>
        <pc:sldMkLst>
          <pc:docMk/>
          <pc:sldMk cId="951873908" sldId="2147376653"/>
        </pc:sldMkLst>
      </pc:sldChg>
      <pc:sldChg chg="addSp modSp mod">
        <pc:chgData name="Leah Montner Dixon" userId="d5b2ae9e-9213-4442-b7df-4db8cbe51e5d" providerId="ADAL" clId="{68B1EB07-7310-4D99-853C-5C4456A70F99}" dt="2025-04-23T16:10:33.724" v="184" actId="14100"/>
        <pc:sldMkLst>
          <pc:docMk/>
          <pc:sldMk cId="998563787" sldId="2147376657"/>
        </pc:sldMkLst>
        <pc:spChg chg="mod">
          <ac:chgData name="Leah Montner Dixon" userId="d5b2ae9e-9213-4442-b7df-4db8cbe51e5d" providerId="ADAL" clId="{68B1EB07-7310-4D99-853C-5C4456A70F99}" dt="2025-04-23T16:10:33.724" v="184" actId="14100"/>
          <ac:spMkLst>
            <pc:docMk/>
            <pc:sldMk cId="998563787" sldId="2147376657"/>
            <ac:spMk id="3" creationId="{7441811E-2502-77BE-A80F-DAAE9E763F7B}"/>
          </ac:spMkLst>
        </pc:spChg>
      </pc:sldChg>
      <pc:sldChg chg="addSp delSp modSp mod">
        <pc:chgData name="Leah Montner Dixon" userId="d5b2ae9e-9213-4442-b7df-4db8cbe51e5d" providerId="ADAL" clId="{68B1EB07-7310-4D99-853C-5C4456A70F99}" dt="2025-04-23T18:57:10.062" v="840" actId="14100"/>
        <pc:sldMkLst>
          <pc:docMk/>
          <pc:sldMk cId="884473710" sldId="2147376664"/>
        </pc:sldMkLst>
        <pc:spChg chg="add mod">
          <ac:chgData name="Leah Montner Dixon" userId="d5b2ae9e-9213-4442-b7df-4db8cbe51e5d" providerId="ADAL" clId="{68B1EB07-7310-4D99-853C-5C4456A70F99}" dt="2025-04-23T18:57:10.062" v="840" actId="14100"/>
          <ac:spMkLst>
            <pc:docMk/>
            <pc:sldMk cId="884473710" sldId="2147376664"/>
            <ac:spMk id="3" creationId="{4D61E69C-30F5-7305-979E-EA3985234CFC}"/>
          </ac:spMkLst>
        </pc:spChg>
        <pc:spChg chg="mod">
          <ac:chgData name="Leah Montner Dixon" userId="d5b2ae9e-9213-4442-b7df-4db8cbe51e5d" providerId="ADAL" clId="{68B1EB07-7310-4D99-853C-5C4456A70F99}" dt="2025-04-23T13:58:32.577" v="13" actId="208"/>
          <ac:spMkLst>
            <pc:docMk/>
            <pc:sldMk cId="884473710" sldId="2147376664"/>
            <ac:spMk id="29" creationId="{1BB6902A-00E4-7305-6E00-944E518AA81C}"/>
          </ac:spMkLst>
        </pc:spChg>
        <pc:spChg chg="mod">
          <ac:chgData name="Leah Montner Dixon" userId="d5b2ae9e-9213-4442-b7df-4db8cbe51e5d" providerId="ADAL" clId="{68B1EB07-7310-4D99-853C-5C4456A70F99}" dt="2025-04-23T17:36:08.427" v="651" actId="1036"/>
          <ac:spMkLst>
            <pc:docMk/>
            <pc:sldMk cId="884473710" sldId="2147376664"/>
            <ac:spMk id="40" creationId="{E416CC4F-AED7-CD94-B954-E0ADC2D4A51D}"/>
          </ac:spMkLst>
        </pc:spChg>
        <pc:spChg chg="mod">
          <ac:chgData name="Leah Montner Dixon" userId="d5b2ae9e-9213-4442-b7df-4db8cbe51e5d" providerId="ADAL" clId="{68B1EB07-7310-4D99-853C-5C4456A70F99}" dt="2025-04-23T17:36:08.427" v="651" actId="1036"/>
          <ac:spMkLst>
            <pc:docMk/>
            <pc:sldMk cId="884473710" sldId="2147376664"/>
            <ac:spMk id="42" creationId="{B655FF4A-B8A8-5DD6-04CE-E578C1C4A8DE}"/>
          </ac:spMkLst>
        </pc:spChg>
        <pc:spChg chg="mod">
          <ac:chgData name="Leah Montner Dixon" userId="d5b2ae9e-9213-4442-b7df-4db8cbe51e5d" providerId="ADAL" clId="{68B1EB07-7310-4D99-853C-5C4456A70F99}" dt="2025-04-23T17:36:08.427" v="651" actId="1036"/>
          <ac:spMkLst>
            <pc:docMk/>
            <pc:sldMk cId="884473710" sldId="2147376664"/>
            <ac:spMk id="43" creationId="{85F99A99-2355-94ED-668A-6C9BD347A30E}"/>
          </ac:spMkLst>
        </pc:spChg>
        <pc:spChg chg="mod">
          <ac:chgData name="Leah Montner Dixon" userId="d5b2ae9e-9213-4442-b7df-4db8cbe51e5d" providerId="ADAL" clId="{68B1EB07-7310-4D99-853C-5C4456A70F99}" dt="2025-04-23T17:36:08.427" v="651" actId="1036"/>
          <ac:spMkLst>
            <pc:docMk/>
            <pc:sldMk cId="884473710" sldId="2147376664"/>
            <ac:spMk id="44" creationId="{5AD81DD1-E07C-C706-18BE-00305F9FF823}"/>
          </ac:spMkLst>
        </pc:spChg>
        <pc:picChg chg="mod">
          <ac:chgData name="Leah Montner Dixon" userId="d5b2ae9e-9213-4442-b7df-4db8cbe51e5d" providerId="ADAL" clId="{68B1EB07-7310-4D99-853C-5C4456A70F99}" dt="2025-04-23T17:36:08.427" v="651" actId="1036"/>
          <ac:picMkLst>
            <pc:docMk/>
            <pc:sldMk cId="884473710" sldId="2147376664"/>
            <ac:picMk id="4" creationId="{9224BAFD-5DE1-28F0-A20C-14BF28C5F3E9}"/>
          </ac:picMkLst>
        </pc:picChg>
        <pc:picChg chg="mod">
          <ac:chgData name="Leah Montner Dixon" userId="d5b2ae9e-9213-4442-b7df-4db8cbe51e5d" providerId="ADAL" clId="{68B1EB07-7310-4D99-853C-5C4456A70F99}" dt="2025-04-23T17:36:08.427" v="651" actId="1036"/>
          <ac:picMkLst>
            <pc:docMk/>
            <pc:sldMk cId="884473710" sldId="2147376664"/>
            <ac:picMk id="9" creationId="{939F899F-63F1-4C75-C096-5ADE1197284B}"/>
          </ac:picMkLst>
        </pc:picChg>
        <pc:picChg chg="mod">
          <ac:chgData name="Leah Montner Dixon" userId="d5b2ae9e-9213-4442-b7df-4db8cbe51e5d" providerId="ADAL" clId="{68B1EB07-7310-4D99-853C-5C4456A70F99}" dt="2025-04-23T17:36:08.427" v="651" actId="1036"/>
          <ac:picMkLst>
            <pc:docMk/>
            <pc:sldMk cId="884473710" sldId="2147376664"/>
            <ac:picMk id="38" creationId="{21EF3E8E-B92F-EC78-F297-19D338146560}"/>
          </ac:picMkLst>
        </pc:picChg>
        <pc:picChg chg="mod">
          <ac:chgData name="Leah Montner Dixon" userId="d5b2ae9e-9213-4442-b7df-4db8cbe51e5d" providerId="ADAL" clId="{68B1EB07-7310-4D99-853C-5C4456A70F99}" dt="2025-04-23T17:36:08.427" v="651" actId="1036"/>
          <ac:picMkLst>
            <pc:docMk/>
            <pc:sldMk cId="884473710" sldId="2147376664"/>
            <ac:picMk id="41" creationId="{6B3C97FC-8102-E578-AB2F-26C83AA2A3BB}"/>
          </ac:picMkLst>
        </pc:picChg>
      </pc:sldChg>
      <pc:sldChg chg="addSp delSp modSp mod">
        <pc:chgData name="Leah Montner Dixon" userId="d5b2ae9e-9213-4442-b7df-4db8cbe51e5d" providerId="ADAL" clId="{68B1EB07-7310-4D99-853C-5C4456A70F99}" dt="2025-04-23T18:57:39.797" v="849" actId="20577"/>
        <pc:sldMkLst>
          <pc:docMk/>
          <pc:sldMk cId="1999518999" sldId="2147376665"/>
        </pc:sldMkLst>
        <pc:spChg chg="add mod">
          <ac:chgData name="Leah Montner Dixon" userId="d5b2ae9e-9213-4442-b7df-4db8cbe51e5d" providerId="ADAL" clId="{68B1EB07-7310-4D99-853C-5C4456A70F99}" dt="2025-04-23T17:36:43.274" v="674" actId="12788"/>
          <ac:spMkLst>
            <pc:docMk/>
            <pc:sldMk cId="1999518999" sldId="2147376665"/>
            <ac:spMk id="4" creationId="{1F076916-8B63-CAE0-69DC-E3040E44C619}"/>
          </ac:spMkLst>
        </pc:spChg>
        <pc:spChg chg="mod">
          <ac:chgData name="Leah Montner Dixon" userId="d5b2ae9e-9213-4442-b7df-4db8cbe51e5d" providerId="ADAL" clId="{68B1EB07-7310-4D99-853C-5C4456A70F99}" dt="2025-04-23T17:36:43.274" v="674" actId="12788"/>
          <ac:spMkLst>
            <pc:docMk/>
            <pc:sldMk cId="1999518999" sldId="2147376665"/>
            <ac:spMk id="16" creationId="{4063FB02-F42E-7A78-A74A-3176D30D6D34}"/>
          </ac:spMkLst>
        </pc:spChg>
        <pc:spChg chg="mod">
          <ac:chgData name="Leah Montner Dixon" userId="d5b2ae9e-9213-4442-b7df-4db8cbe51e5d" providerId="ADAL" clId="{68B1EB07-7310-4D99-853C-5C4456A70F99}" dt="2025-04-23T18:57:39.797" v="849" actId="20577"/>
          <ac:spMkLst>
            <pc:docMk/>
            <pc:sldMk cId="1999518999" sldId="2147376665"/>
            <ac:spMk id="28" creationId="{87773B1E-592B-CC30-3CB6-F2393EC59E78}"/>
          </ac:spMkLst>
        </pc:spChg>
        <pc:spChg chg="mod topLvl">
          <ac:chgData name="Leah Montner Dixon" userId="d5b2ae9e-9213-4442-b7df-4db8cbe51e5d" providerId="ADAL" clId="{68B1EB07-7310-4D99-853C-5C4456A70F99}" dt="2025-04-23T17:36:47.836" v="675" actId="165"/>
          <ac:spMkLst>
            <pc:docMk/>
            <pc:sldMk cId="1999518999" sldId="2147376665"/>
            <ac:spMk id="40" creationId="{9D8B9E24-B6D1-349C-4156-70D3891AEC4E}"/>
          </ac:spMkLst>
        </pc:spChg>
        <pc:spChg chg="mod topLvl">
          <ac:chgData name="Leah Montner Dixon" userId="d5b2ae9e-9213-4442-b7df-4db8cbe51e5d" providerId="ADAL" clId="{68B1EB07-7310-4D99-853C-5C4456A70F99}" dt="2025-04-23T17:36:47.836" v="675" actId="165"/>
          <ac:spMkLst>
            <pc:docMk/>
            <pc:sldMk cId="1999518999" sldId="2147376665"/>
            <ac:spMk id="41" creationId="{AB592E50-8337-93E3-5AD4-A299C48277EC}"/>
          </ac:spMkLst>
        </pc:spChg>
        <pc:spChg chg="mod topLvl">
          <ac:chgData name="Leah Montner Dixon" userId="d5b2ae9e-9213-4442-b7df-4db8cbe51e5d" providerId="ADAL" clId="{68B1EB07-7310-4D99-853C-5C4456A70F99}" dt="2025-04-23T17:36:47.836" v="675" actId="165"/>
          <ac:spMkLst>
            <pc:docMk/>
            <pc:sldMk cId="1999518999" sldId="2147376665"/>
            <ac:spMk id="42" creationId="{A74E084B-DE2E-BA11-6D0A-5F238C2DA748}"/>
          </ac:spMkLst>
        </pc:spChg>
        <pc:spChg chg="mod topLvl">
          <ac:chgData name="Leah Montner Dixon" userId="d5b2ae9e-9213-4442-b7df-4db8cbe51e5d" providerId="ADAL" clId="{68B1EB07-7310-4D99-853C-5C4456A70F99}" dt="2025-04-23T17:36:47.836" v="675" actId="165"/>
          <ac:spMkLst>
            <pc:docMk/>
            <pc:sldMk cId="1999518999" sldId="2147376665"/>
            <ac:spMk id="43" creationId="{988D7469-F6F9-01F3-4D0C-749D1BBFD42C}"/>
          </ac:spMkLst>
        </pc:spChg>
        <pc:picChg chg="mod topLvl">
          <ac:chgData name="Leah Montner Dixon" userId="d5b2ae9e-9213-4442-b7df-4db8cbe51e5d" providerId="ADAL" clId="{68B1EB07-7310-4D99-853C-5C4456A70F99}" dt="2025-04-23T17:36:47.836" v="675" actId="165"/>
          <ac:picMkLst>
            <pc:docMk/>
            <pc:sldMk cId="1999518999" sldId="2147376665"/>
            <ac:picMk id="2" creationId="{9BF75096-670D-B9EF-C18A-6EA193E64410}"/>
          </ac:picMkLst>
        </pc:picChg>
        <pc:picChg chg="mod topLvl">
          <ac:chgData name="Leah Montner Dixon" userId="d5b2ae9e-9213-4442-b7df-4db8cbe51e5d" providerId="ADAL" clId="{68B1EB07-7310-4D99-853C-5C4456A70F99}" dt="2025-04-23T17:36:47.836" v="675" actId="165"/>
          <ac:picMkLst>
            <pc:docMk/>
            <pc:sldMk cId="1999518999" sldId="2147376665"/>
            <ac:picMk id="3" creationId="{13F31539-1958-3F3D-BB03-9C1ECC4E63AD}"/>
          </ac:picMkLst>
        </pc:picChg>
        <pc:picChg chg="mod topLvl">
          <ac:chgData name="Leah Montner Dixon" userId="d5b2ae9e-9213-4442-b7df-4db8cbe51e5d" providerId="ADAL" clId="{68B1EB07-7310-4D99-853C-5C4456A70F99}" dt="2025-04-23T17:36:47.836" v="675" actId="165"/>
          <ac:picMkLst>
            <pc:docMk/>
            <pc:sldMk cId="1999518999" sldId="2147376665"/>
            <ac:picMk id="29" creationId="{0A5F4E23-DB63-8022-DDB4-1651C063CFD3}"/>
          </ac:picMkLst>
        </pc:picChg>
        <pc:picChg chg="mod topLvl">
          <ac:chgData name="Leah Montner Dixon" userId="d5b2ae9e-9213-4442-b7df-4db8cbe51e5d" providerId="ADAL" clId="{68B1EB07-7310-4D99-853C-5C4456A70F99}" dt="2025-04-23T17:36:47.836" v="675" actId="165"/>
          <ac:picMkLst>
            <pc:docMk/>
            <pc:sldMk cId="1999518999" sldId="2147376665"/>
            <ac:picMk id="30" creationId="{67DF9FC8-3A78-9195-A2BA-3062E6A7B1F9}"/>
          </ac:picMkLst>
        </pc:picChg>
      </pc:sldChg>
      <pc:sldChg chg="modSp mod">
        <pc:chgData name="Leah Montner Dixon" userId="d5b2ae9e-9213-4442-b7df-4db8cbe51e5d" providerId="ADAL" clId="{68B1EB07-7310-4D99-853C-5C4456A70F99}" dt="2025-04-23T18:28:33.016" v="787" actId="1035"/>
        <pc:sldMkLst>
          <pc:docMk/>
          <pc:sldMk cId="1206563616" sldId="2147376749"/>
        </pc:sldMkLst>
        <pc:spChg chg="mod">
          <ac:chgData name="Leah Montner Dixon" userId="d5b2ae9e-9213-4442-b7df-4db8cbe51e5d" providerId="ADAL" clId="{68B1EB07-7310-4D99-853C-5C4456A70F99}" dt="2025-04-23T18:28:33.016" v="787" actId="1035"/>
          <ac:spMkLst>
            <pc:docMk/>
            <pc:sldMk cId="1206563616" sldId="2147376749"/>
            <ac:spMk id="4" creationId="{CD319658-0D36-9E12-E052-38B15488FEDF}"/>
          </ac:spMkLst>
        </pc:spChg>
      </pc:sldChg>
      <pc:sldChg chg="modSp mod">
        <pc:chgData name="Leah Montner Dixon" userId="d5b2ae9e-9213-4442-b7df-4db8cbe51e5d" providerId="ADAL" clId="{68B1EB07-7310-4D99-853C-5C4456A70F99}" dt="2025-04-23T18:27:50.146" v="779" actId="20577"/>
        <pc:sldMkLst>
          <pc:docMk/>
          <pc:sldMk cId="3191809208" sldId="2147376750"/>
        </pc:sldMkLst>
        <pc:spChg chg="mod">
          <ac:chgData name="Leah Montner Dixon" userId="d5b2ae9e-9213-4442-b7df-4db8cbe51e5d" providerId="ADAL" clId="{68B1EB07-7310-4D99-853C-5C4456A70F99}" dt="2025-04-23T18:27:50.146" v="779" actId="20577"/>
          <ac:spMkLst>
            <pc:docMk/>
            <pc:sldMk cId="3191809208" sldId="2147376750"/>
            <ac:spMk id="4" creationId="{36F678E7-7803-B78A-C9F3-859D72E4F85D}"/>
          </ac:spMkLst>
        </pc:spChg>
        <pc:spChg chg="mod">
          <ac:chgData name="Leah Montner Dixon" userId="d5b2ae9e-9213-4442-b7df-4db8cbe51e5d" providerId="ADAL" clId="{68B1EB07-7310-4D99-853C-5C4456A70F99}" dt="2025-04-23T18:24:39.918" v="677"/>
          <ac:spMkLst>
            <pc:docMk/>
            <pc:sldMk cId="3191809208" sldId="2147376750"/>
            <ac:spMk id="15" creationId="{D0D7D49B-5B12-FA5E-A351-4D9D00F5F7B9}"/>
          </ac:spMkLst>
        </pc:spChg>
      </pc:sldChg>
      <pc:sldChg chg="modSp mod">
        <pc:chgData name="Leah Montner Dixon" userId="d5b2ae9e-9213-4442-b7df-4db8cbe51e5d" providerId="ADAL" clId="{68B1EB07-7310-4D99-853C-5C4456A70F99}" dt="2025-04-23T18:54:41.646" v="828" actId="255"/>
        <pc:sldMkLst>
          <pc:docMk/>
          <pc:sldMk cId="2997240410" sldId="2147376752"/>
        </pc:sldMkLst>
        <pc:spChg chg="mod">
          <ac:chgData name="Leah Montner Dixon" userId="d5b2ae9e-9213-4442-b7df-4db8cbe51e5d" providerId="ADAL" clId="{68B1EB07-7310-4D99-853C-5C4456A70F99}" dt="2025-04-23T18:54:41.646" v="828" actId="255"/>
          <ac:spMkLst>
            <pc:docMk/>
            <pc:sldMk cId="2997240410" sldId="2147376752"/>
            <ac:spMk id="4" creationId="{F73B5738-9877-D1E8-94A2-46B054D322C3}"/>
          </ac:spMkLst>
        </pc:spChg>
      </pc:sldChg>
      <pc:sldChg chg="modSp mod">
        <pc:chgData name="Leah Montner Dixon" userId="d5b2ae9e-9213-4442-b7df-4db8cbe51e5d" providerId="ADAL" clId="{68B1EB07-7310-4D99-853C-5C4456A70F99}" dt="2025-04-23T18:29:12.904" v="798" actId="20577"/>
        <pc:sldMkLst>
          <pc:docMk/>
          <pc:sldMk cId="2424298882" sldId="2147376753"/>
        </pc:sldMkLst>
        <pc:spChg chg="mod">
          <ac:chgData name="Leah Montner Dixon" userId="d5b2ae9e-9213-4442-b7df-4db8cbe51e5d" providerId="ADAL" clId="{68B1EB07-7310-4D99-853C-5C4456A70F99}" dt="2025-04-23T18:29:12.904" v="798" actId="20577"/>
          <ac:spMkLst>
            <pc:docMk/>
            <pc:sldMk cId="2424298882" sldId="2147376753"/>
            <ac:spMk id="4" creationId="{5E62D312-5641-1361-C499-F75001C6BBD5}"/>
          </ac:spMkLst>
        </pc:spChg>
      </pc:sldChg>
      <pc:sldChg chg="modSp mod">
        <pc:chgData name="Leah Montner Dixon" userId="d5b2ae9e-9213-4442-b7df-4db8cbe51e5d" providerId="ADAL" clId="{68B1EB07-7310-4D99-853C-5C4456A70F99}" dt="2025-04-23T18:55:32.885" v="830" actId="20577"/>
        <pc:sldMkLst>
          <pc:docMk/>
          <pc:sldMk cId="1947949849" sldId="2147376754"/>
        </pc:sldMkLst>
        <pc:spChg chg="mod">
          <ac:chgData name="Leah Montner Dixon" userId="d5b2ae9e-9213-4442-b7df-4db8cbe51e5d" providerId="ADAL" clId="{68B1EB07-7310-4D99-853C-5C4456A70F99}" dt="2025-04-23T18:55:32.885" v="830" actId="20577"/>
          <ac:spMkLst>
            <pc:docMk/>
            <pc:sldMk cId="1947949849" sldId="2147376754"/>
            <ac:spMk id="4" creationId="{C0F41AD8-150E-3EE5-B74B-EC22BDCBA8DE}"/>
          </ac:spMkLst>
        </pc:spChg>
      </pc:sldChg>
      <pc:sldChg chg="modSp mod">
        <pc:chgData name="Leah Montner Dixon" userId="d5b2ae9e-9213-4442-b7df-4db8cbe51e5d" providerId="ADAL" clId="{68B1EB07-7310-4D99-853C-5C4456A70F99}" dt="2025-04-23T18:55:50.978" v="832"/>
        <pc:sldMkLst>
          <pc:docMk/>
          <pc:sldMk cId="78808017" sldId="2147376757"/>
        </pc:sldMkLst>
        <pc:spChg chg="mod">
          <ac:chgData name="Leah Montner Dixon" userId="d5b2ae9e-9213-4442-b7df-4db8cbe51e5d" providerId="ADAL" clId="{68B1EB07-7310-4D99-853C-5C4456A70F99}" dt="2025-04-23T18:55:50.978" v="832"/>
          <ac:spMkLst>
            <pc:docMk/>
            <pc:sldMk cId="78808017" sldId="2147376757"/>
            <ac:spMk id="4" creationId="{D3BC4D62-86DE-D072-CFBC-CFCBBD7F805A}"/>
          </ac:spMkLst>
        </pc:spChg>
      </pc:sldChg>
      <pc:sldChg chg="del">
        <pc:chgData name="Leah Montner Dixon" userId="d5b2ae9e-9213-4442-b7df-4db8cbe51e5d" providerId="ADAL" clId="{68B1EB07-7310-4D99-853C-5C4456A70F99}" dt="2025-04-23T13:23:57.393" v="0" actId="47"/>
        <pc:sldMkLst>
          <pc:docMk/>
          <pc:sldMk cId="498055863" sldId="2147376768"/>
        </pc:sldMkLst>
      </pc:sldChg>
      <pc:sldChg chg="del">
        <pc:chgData name="Leah Montner Dixon" userId="d5b2ae9e-9213-4442-b7df-4db8cbe51e5d" providerId="ADAL" clId="{68B1EB07-7310-4D99-853C-5C4456A70F99}" dt="2025-04-23T13:23:57.393" v="0" actId="47"/>
        <pc:sldMkLst>
          <pc:docMk/>
          <pc:sldMk cId="956248892" sldId="2147376769"/>
        </pc:sldMkLst>
      </pc:sldChg>
      <pc:sldChg chg="modSp mod">
        <pc:chgData name="Leah Montner Dixon" userId="d5b2ae9e-9213-4442-b7df-4db8cbe51e5d" providerId="ADAL" clId="{68B1EB07-7310-4D99-853C-5C4456A70F99}" dt="2025-04-23T18:29:41.410" v="813" actId="1035"/>
        <pc:sldMkLst>
          <pc:docMk/>
          <pc:sldMk cId="3013031044" sldId="2147376770"/>
        </pc:sldMkLst>
        <pc:spChg chg="mod">
          <ac:chgData name="Leah Montner Dixon" userId="d5b2ae9e-9213-4442-b7df-4db8cbe51e5d" providerId="ADAL" clId="{68B1EB07-7310-4D99-853C-5C4456A70F99}" dt="2025-04-23T18:29:41.410" v="813" actId="1035"/>
          <ac:spMkLst>
            <pc:docMk/>
            <pc:sldMk cId="3013031044" sldId="2147376770"/>
            <ac:spMk id="40" creationId="{CB77592A-B45F-DF0A-15C0-113DBC1C7E97}"/>
          </ac:spMkLst>
        </pc:spChg>
      </pc:sldChg>
      <pc:sldChg chg="modSp mod">
        <pc:chgData name="Leah Montner Dixon" userId="d5b2ae9e-9213-4442-b7df-4db8cbe51e5d" providerId="ADAL" clId="{68B1EB07-7310-4D99-853C-5C4456A70F99}" dt="2025-04-23T18:30:00.233" v="818" actId="1036"/>
        <pc:sldMkLst>
          <pc:docMk/>
          <pc:sldMk cId="1969181106" sldId="2147376771"/>
        </pc:sldMkLst>
        <pc:spChg chg="mod">
          <ac:chgData name="Leah Montner Dixon" userId="d5b2ae9e-9213-4442-b7df-4db8cbe51e5d" providerId="ADAL" clId="{68B1EB07-7310-4D99-853C-5C4456A70F99}" dt="2025-04-23T18:30:00.233" v="818" actId="1036"/>
          <ac:spMkLst>
            <pc:docMk/>
            <pc:sldMk cId="1969181106" sldId="2147376771"/>
            <ac:spMk id="40" creationId="{2741E5A0-80CB-F6AD-7BD9-8F9279C83751}"/>
          </ac:spMkLst>
        </pc:spChg>
      </pc:sldChg>
      <pc:sldChg chg="addSp delSp modSp mod">
        <pc:chgData name="Leah Montner Dixon" userId="d5b2ae9e-9213-4442-b7df-4db8cbe51e5d" providerId="ADAL" clId="{68B1EB07-7310-4D99-853C-5C4456A70F99}" dt="2025-04-23T18:30:21.224" v="827" actId="1036"/>
        <pc:sldMkLst>
          <pc:docMk/>
          <pc:sldMk cId="612736918" sldId="2147376772"/>
        </pc:sldMkLst>
        <pc:spChg chg="mod">
          <ac:chgData name="Leah Montner Dixon" userId="d5b2ae9e-9213-4442-b7df-4db8cbe51e5d" providerId="ADAL" clId="{68B1EB07-7310-4D99-853C-5C4456A70F99}" dt="2025-04-23T18:30:21.224" v="827" actId="1036"/>
          <ac:spMkLst>
            <pc:docMk/>
            <pc:sldMk cId="612736918" sldId="2147376772"/>
            <ac:spMk id="40" creationId="{A930CB4F-57A3-166C-655A-3F9196E8B253}"/>
          </ac:spMkLst>
        </pc:spChg>
      </pc:sldChg>
      <pc:sldChg chg="modSp mod">
        <pc:chgData name="Leah Montner Dixon" userId="d5b2ae9e-9213-4442-b7df-4db8cbe51e5d" providerId="ADAL" clId="{68B1EB07-7310-4D99-853C-5C4456A70F99}" dt="2025-04-23T18:56:53.313" v="839" actId="20577"/>
        <pc:sldMkLst>
          <pc:docMk/>
          <pc:sldMk cId="2502662070" sldId="2147376773"/>
        </pc:sldMkLst>
        <pc:spChg chg="mod">
          <ac:chgData name="Leah Montner Dixon" userId="d5b2ae9e-9213-4442-b7df-4db8cbe51e5d" providerId="ADAL" clId="{68B1EB07-7310-4D99-853C-5C4456A70F99}" dt="2025-04-23T18:56:32.041" v="834" actId="20577"/>
          <ac:spMkLst>
            <pc:docMk/>
            <pc:sldMk cId="2502662070" sldId="2147376773"/>
            <ac:spMk id="32" creationId="{384848EC-35DB-12EE-35B1-904577C1068B}"/>
          </ac:spMkLst>
        </pc:spChg>
        <pc:spChg chg="mod">
          <ac:chgData name="Leah Montner Dixon" userId="d5b2ae9e-9213-4442-b7df-4db8cbe51e5d" providerId="ADAL" clId="{68B1EB07-7310-4D99-853C-5C4456A70F99}" dt="2025-04-23T18:56:53.313" v="839" actId="20577"/>
          <ac:spMkLst>
            <pc:docMk/>
            <pc:sldMk cId="2502662070" sldId="2147376773"/>
            <ac:spMk id="38" creationId="{FD449BD5-BA4B-0FC4-B584-CA7BAB479482}"/>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061403511909085"/>
          <c:y val="3.6208453909385555E-2"/>
          <c:w val="0.50938596488090915"/>
          <c:h val="0.92758309218122892"/>
        </c:manualLayout>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0"/>
            <c:invertIfNegative val="0"/>
            <c:bubble3D val="0"/>
            <c:spPr>
              <a:solidFill>
                <a:srgbClr val="7030A0"/>
              </a:solidFill>
              <a:ln>
                <a:noFill/>
              </a:ln>
              <a:effectLst/>
            </c:spPr>
            <c:extLst>
              <c:ext xmlns:c16="http://schemas.microsoft.com/office/drawing/2014/chart" uri="{C3380CC4-5D6E-409C-BE32-E72D297353CC}">
                <c16:uniqueId val="{00000007-4327-4824-B138-FBAC1147CB38}"/>
              </c:ext>
            </c:extLst>
          </c:dPt>
          <c:dPt>
            <c:idx val="1"/>
            <c:invertIfNegative val="0"/>
            <c:bubble3D val="0"/>
            <c:spPr>
              <a:solidFill>
                <a:srgbClr val="FFE600"/>
              </a:solidFill>
              <a:ln>
                <a:noFill/>
              </a:ln>
              <a:effectLst/>
            </c:spPr>
            <c:extLst>
              <c:ext xmlns:c16="http://schemas.microsoft.com/office/drawing/2014/chart" uri="{C3380CC4-5D6E-409C-BE32-E72D297353CC}">
                <c16:uniqueId val="{00000006-4327-4824-B138-FBAC1147CB38}"/>
              </c:ext>
            </c:extLst>
          </c:dPt>
          <c:dPt>
            <c:idx val="2"/>
            <c:invertIfNegative val="0"/>
            <c:bubble3D val="0"/>
            <c:spPr>
              <a:solidFill>
                <a:srgbClr val="4EBEA4"/>
              </a:solidFill>
              <a:ln>
                <a:noFill/>
              </a:ln>
              <a:effectLst/>
            </c:spPr>
            <c:extLst>
              <c:ext xmlns:c16="http://schemas.microsoft.com/office/drawing/2014/chart" uri="{C3380CC4-5D6E-409C-BE32-E72D297353CC}">
                <c16:uniqueId val="{00000005-4327-4824-B138-FBAC1147CB38}"/>
              </c:ext>
            </c:extLst>
          </c:dPt>
          <c:dPt>
            <c:idx val="3"/>
            <c:invertIfNegative val="0"/>
            <c:bubble3D val="0"/>
            <c:spPr>
              <a:solidFill>
                <a:srgbClr val="ED3C8D"/>
              </a:solidFill>
              <a:ln>
                <a:noFill/>
              </a:ln>
              <a:effectLst/>
            </c:spPr>
            <c:extLst>
              <c:ext xmlns:c16="http://schemas.microsoft.com/office/drawing/2014/chart" uri="{C3380CC4-5D6E-409C-BE32-E72D297353CC}">
                <c16:uniqueId val="{00000004-4327-4824-B138-FBAC1147CB38}"/>
              </c:ext>
            </c:extLst>
          </c:dPt>
          <c:dPt>
            <c:idx val="4"/>
            <c:invertIfNegative val="0"/>
            <c:bubble3D val="0"/>
            <c:spPr>
              <a:solidFill>
                <a:srgbClr val="00BFF2"/>
              </a:solidFill>
              <a:ln>
                <a:noFill/>
              </a:ln>
              <a:effectLst/>
            </c:spPr>
            <c:extLst>
              <c:ext xmlns:c16="http://schemas.microsoft.com/office/drawing/2014/chart" uri="{C3380CC4-5D6E-409C-BE32-E72D297353CC}">
                <c16:uniqueId val="{00000003-4327-4824-B138-FBAC1147CB38}"/>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Improve brand health metrics*</c:v>
                </c:pt>
                <c:pt idx="1">
                  <c:v>Improve customer satisfaction and loyalty</c:v>
                </c:pt>
                <c:pt idx="2">
                  <c:v>Increase profitability</c:v>
                </c:pt>
                <c:pt idx="3">
                  <c:v>Increase revenue</c:v>
                </c:pt>
                <c:pt idx="4">
                  <c:v>Increase brand awareness</c:v>
                </c:pt>
              </c:strCache>
            </c:strRef>
          </c:cat>
          <c:val>
            <c:numRef>
              <c:f>Sheet1!$B$2:$B$6</c:f>
              <c:numCache>
                <c:formatCode>0%</c:formatCode>
                <c:ptCount val="5"/>
                <c:pt idx="0">
                  <c:v>0.2145</c:v>
                </c:pt>
                <c:pt idx="1">
                  <c:v>0.22850000000000001</c:v>
                </c:pt>
                <c:pt idx="2">
                  <c:v>0.40760000000000002</c:v>
                </c:pt>
                <c:pt idx="3">
                  <c:v>0.65259999999999996</c:v>
                </c:pt>
                <c:pt idx="4">
                  <c:v>0.6613</c:v>
                </c:pt>
              </c:numCache>
            </c:numRef>
          </c:val>
          <c:extLst>
            <c:ext xmlns:c16="http://schemas.microsoft.com/office/drawing/2014/chart" uri="{C3380CC4-5D6E-409C-BE32-E72D297353CC}">
              <c16:uniqueId val="{00000000-4327-4824-B138-FBAC1147CB38}"/>
            </c:ext>
          </c:extLst>
        </c:ser>
        <c:dLbls>
          <c:showLegendKey val="0"/>
          <c:showVal val="0"/>
          <c:showCatName val="0"/>
          <c:showSerName val="0"/>
          <c:showPercent val="0"/>
          <c:showBubbleSize val="0"/>
        </c:dLbls>
        <c:gapWidth val="182"/>
        <c:axId val="938707440"/>
        <c:axId val="938711280"/>
      </c:barChart>
      <c:catAx>
        <c:axId val="938707440"/>
        <c:scaling>
          <c:orientation val="minMax"/>
        </c:scaling>
        <c:delete val="0"/>
        <c:axPos val="l"/>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200" b="0" i="0" u="none" strike="noStrike" kern="1200" baseline="0">
                <a:solidFill>
                  <a:srgbClr val="1F1A62"/>
                </a:solidFill>
                <a:latin typeface="Helvetica" panose="020B0403020202020204" pitchFamily="34" charset="0"/>
                <a:ea typeface="+mn-ea"/>
                <a:cs typeface="+mn-cs"/>
              </a:defRPr>
            </a:pPr>
            <a:endParaRPr lang="en-US"/>
          </a:p>
        </c:txPr>
        <c:crossAx val="938711280"/>
        <c:crosses val="autoZero"/>
        <c:auto val="1"/>
        <c:lblAlgn val="ctr"/>
        <c:lblOffset val="100"/>
        <c:noMultiLvlLbl val="0"/>
      </c:catAx>
      <c:valAx>
        <c:axId val="938711280"/>
        <c:scaling>
          <c:orientation val="minMax"/>
        </c:scaling>
        <c:delete val="1"/>
        <c:axPos val="b"/>
        <c:numFmt formatCode="0%" sourceLinked="1"/>
        <c:majorTickMark val="none"/>
        <c:minorTickMark val="none"/>
        <c:tickLblPos val="nextTo"/>
        <c:crossAx val="9387074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rgbClr val="00BFF2"/>
              </a:solidFill>
              <a:ln w="19050">
                <a:solidFill>
                  <a:schemeClr val="lt1"/>
                </a:solidFill>
              </a:ln>
              <a:effectLst/>
            </c:spPr>
            <c:extLst>
              <c:ext xmlns:c16="http://schemas.microsoft.com/office/drawing/2014/chart" uri="{C3380CC4-5D6E-409C-BE32-E72D297353CC}">
                <c16:uniqueId val="{00000002-A98E-4BE5-B244-69C79F20542D}"/>
              </c:ext>
            </c:extLst>
          </c:dPt>
          <c:dPt>
            <c:idx val="1"/>
            <c:bubble3D val="0"/>
            <c:spPr>
              <a:solidFill>
                <a:srgbClr val="ED3C8D"/>
              </a:solidFill>
              <a:ln w="19050">
                <a:solidFill>
                  <a:schemeClr val="lt1"/>
                </a:solidFill>
              </a:ln>
              <a:effectLst/>
            </c:spPr>
            <c:extLst>
              <c:ext xmlns:c16="http://schemas.microsoft.com/office/drawing/2014/chart" uri="{C3380CC4-5D6E-409C-BE32-E72D297353CC}">
                <c16:uniqueId val="{00000003-A98E-4BE5-B244-69C79F20542D}"/>
              </c:ext>
            </c:extLst>
          </c:dPt>
          <c:dPt>
            <c:idx val="2"/>
            <c:bubble3D val="0"/>
            <c:spPr>
              <a:solidFill>
                <a:srgbClr val="4EBEA4"/>
              </a:solidFill>
              <a:ln w="19050">
                <a:solidFill>
                  <a:schemeClr val="lt1"/>
                </a:solidFill>
              </a:ln>
              <a:effectLst/>
            </c:spPr>
            <c:extLst>
              <c:ext xmlns:c16="http://schemas.microsoft.com/office/drawing/2014/chart" uri="{C3380CC4-5D6E-409C-BE32-E72D297353CC}">
                <c16:uniqueId val="{00000001-A98E-4BE5-B244-69C79F20542D}"/>
              </c:ext>
            </c:extLst>
          </c:dPt>
          <c:dLbls>
            <c:spPr>
              <a:noFill/>
              <a:ln>
                <a:noFill/>
              </a:ln>
              <a:effectLst/>
            </c:spPr>
            <c:txPr>
              <a:bodyPr rot="0" spcFirstLastPara="1" vertOverflow="ellipsis" vert="horz" wrap="square" lIns="38100" tIns="19050" rIns="38100" bIns="19050" anchor="ctr" anchorCtr="0">
                <a:spAutoFit/>
              </a:bodyPr>
              <a:lstStyle/>
              <a:p>
                <a:pPr algn="ctr">
                  <a:defRPr lang="en-US" sz="18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Performance*</c:v>
                </c:pt>
                <c:pt idx="1">
                  <c:v>Brand**</c:v>
                </c:pt>
                <c:pt idx="2">
                  <c:v>Balance performance &amp; brand***</c:v>
                </c:pt>
              </c:strCache>
            </c:strRef>
          </c:cat>
          <c:val>
            <c:numRef>
              <c:f>Sheet1!$B$2:$B$4</c:f>
              <c:numCache>
                <c:formatCode>0%</c:formatCode>
                <c:ptCount val="3"/>
                <c:pt idx="0">
                  <c:v>0.2515</c:v>
                </c:pt>
                <c:pt idx="1">
                  <c:v>0.2666</c:v>
                </c:pt>
                <c:pt idx="2">
                  <c:v>0.4819</c:v>
                </c:pt>
              </c:numCache>
            </c:numRef>
          </c:val>
          <c:extLst>
            <c:ext xmlns:c16="http://schemas.microsoft.com/office/drawing/2014/chart" uri="{C3380CC4-5D6E-409C-BE32-E72D297353CC}">
              <c16:uniqueId val="{00000000-A98E-4BE5-B244-69C79F20542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rgbClr val="00BFF2"/>
              </a:solidFill>
              <a:ln w="19050">
                <a:solidFill>
                  <a:schemeClr val="lt1"/>
                </a:solidFill>
              </a:ln>
              <a:effectLst/>
            </c:spPr>
            <c:extLst>
              <c:ext xmlns:c16="http://schemas.microsoft.com/office/drawing/2014/chart" uri="{C3380CC4-5D6E-409C-BE32-E72D297353CC}">
                <c16:uniqueId val="{00000001-D7A7-45E0-882B-41E391CB718A}"/>
              </c:ext>
            </c:extLst>
          </c:dPt>
          <c:dPt>
            <c:idx val="1"/>
            <c:bubble3D val="0"/>
            <c:spPr>
              <a:solidFill>
                <a:srgbClr val="ED3C8D"/>
              </a:solidFill>
              <a:ln w="19050">
                <a:solidFill>
                  <a:schemeClr val="lt1"/>
                </a:solidFill>
              </a:ln>
              <a:effectLst/>
            </c:spPr>
            <c:extLst>
              <c:ext xmlns:c16="http://schemas.microsoft.com/office/drawing/2014/chart" uri="{C3380CC4-5D6E-409C-BE32-E72D297353CC}">
                <c16:uniqueId val="{00000003-D7A7-45E0-882B-41E391CB718A}"/>
              </c:ext>
            </c:extLst>
          </c:dPt>
          <c:dPt>
            <c:idx val="2"/>
            <c:bubble3D val="0"/>
            <c:spPr>
              <a:solidFill>
                <a:srgbClr val="4EBEA4"/>
              </a:solidFill>
              <a:ln w="19050">
                <a:solidFill>
                  <a:schemeClr val="lt1"/>
                </a:solidFill>
              </a:ln>
              <a:effectLst/>
            </c:spPr>
            <c:extLst>
              <c:ext xmlns:c16="http://schemas.microsoft.com/office/drawing/2014/chart" uri="{C3380CC4-5D6E-409C-BE32-E72D297353CC}">
                <c16:uniqueId val="{00000005-D7A7-45E0-882B-41E391CB718A}"/>
              </c:ext>
            </c:extLst>
          </c:dPt>
          <c:dLbls>
            <c:dLbl>
              <c:idx val="0"/>
              <c:layout>
                <c:manualLayout>
                  <c:x val="-0.22105759523515656"/>
                  <c:y val="0.21882298861998703"/>
                </c:manualLayout>
              </c:layout>
              <c:tx>
                <c:rich>
                  <a:bodyPr/>
                  <a:lstStyle/>
                  <a:p>
                    <a:fld id="{643EB306-894C-4E2E-BC4E-6A9C1BE67332}" type="CATEGORYNAME">
                      <a:rPr lang="en-US"/>
                      <a:pPr/>
                      <a:t>[CATEGORY NAME]</a:t>
                    </a:fld>
                    <a:endParaRPr lang="en-US"/>
                  </a:p>
                  <a:p>
                    <a:fld id="{0661C8A3-0ABC-4804-8CB5-3306650A8AF5}" type="VALUE">
                      <a:rPr lang="en-US"/>
                      <a:pPr/>
                      <a:t>[VALUE]</a:t>
                    </a:fld>
                    <a:endParaRPr lang="en-US"/>
                  </a:p>
                </c:rich>
              </c:tx>
              <c:showLegendKey val="0"/>
              <c:showVal val="1"/>
              <c:showCatName val="1"/>
              <c:showSerName val="0"/>
              <c:showPercent val="0"/>
              <c:showBubbleSize val="0"/>
              <c:separator>
</c:separator>
              <c:extLst>
                <c:ext xmlns:c15="http://schemas.microsoft.com/office/drawing/2012/chart" uri="{CE6537A1-D6FC-4f65-9D91-7224C49458BB}">
                  <c15:layout>
                    <c:manualLayout>
                      <c:w val="0.27715933341983645"/>
                      <c:h val="0.25742996361848319"/>
                    </c:manualLayout>
                  </c15:layout>
                  <c15:dlblFieldTable/>
                  <c15:showDataLabelsRange val="0"/>
                </c:ext>
                <c:ext xmlns:c16="http://schemas.microsoft.com/office/drawing/2014/chart" uri="{C3380CC4-5D6E-409C-BE32-E72D297353CC}">
                  <c16:uniqueId val="{00000001-D7A7-45E0-882B-41E391CB718A}"/>
                </c:ext>
              </c:extLst>
            </c:dLbl>
            <c:dLbl>
              <c:idx val="1"/>
              <c:layout>
                <c:manualLayout>
                  <c:x val="-0.16546168915219586"/>
                  <c:y val="-0.21469541268566736"/>
                </c:manualLayout>
              </c:layout>
              <c:tx>
                <c:rich>
                  <a:bodyPr/>
                  <a:lstStyle/>
                  <a:p>
                    <a:fld id="{EBC1FA57-7A13-4C43-AA26-3BEF4A83BD6D}" type="CATEGORYNAME">
                      <a:rPr lang="en-US"/>
                      <a:pPr/>
                      <a:t>[CATEGORY NAME]</a:t>
                    </a:fld>
                    <a:endParaRPr lang="en-US" baseline="0"/>
                  </a:p>
                  <a:p>
                    <a:fld id="{AF0A89A6-BA98-4DEF-BDFB-F88877A4A53A}" type="VALUE">
                      <a:rPr lang="en-US" sz="1600" b="1"/>
                      <a:pPr/>
                      <a:t>[VALUE]</a:t>
                    </a:fld>
                    <a:endParaRPr lang="en-US"/>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D7A7-45E0-882B-41E391CB718A}"/>
                </c:ext>
              </c:extLst>
            </c:dLbl>
            <c:dLbl>
              <c:idx val="2"/>
              <c:layout>
                <c:manualLayout>
                  <c:x val="0.16914255392993038"/>
                  <c:y val="2.9936940447824825E-2"/>
                </c:manualLayout>
              </c:layout>
              <c:tx>
                <c:rich>
                  <a:bodyPr/>
                  <a:lstStyle/>
                  <a:p>
                    <a:fld id="{66C13481-7DB2-4EA8-91C4-5CDB0CCFDBFA}" type="CATEGORYNAME">
                      <a:rPr lang="en-US"/>
                      <a:pPr/>
                      <a:t>[CATEGORY NAME]</a:t>
                    </a:fld>
                    <a:endParaRPr lang="en-US"/>
                  </a:p>
                  <a:p>
                    <a:fld id="{5533BAA0-C2F5-4455-B5CA-94FEB093D863}" type="VALUE">
                      <a:rPr lang="en-US"/>
                      <a:pPr/>
                      <a:t>[VALUE]</a:t>
                    </a:fld>
                    <a:endParaRPr lang="en-US"/>
                  </a:p>
                </c:rich>
              </c:tx>
              <c:showLegendKey val="0"/>
              <c:showVal val="1"/>
              <c:showCatName val="1"/>
              <c:showSerName val="0"/>
              <c:showPercent val="0"/>
              <c:showBubbleSize val="0"/>
              <c:separator>
</c:separator>
              <c:extLst>
                <c:ext xmlns:c15="http://schemas.microsoft.com/office/drawing/2012/chart" uri="{CE6537A1-D6FC-4f65-9D91-7224C49458BB}">
                  <c15:layout>
                    <c:manualLayout>
                      <c:w val="0.33409841098040705"/>
                      <c:h val="0.40898147445839667"/>
                    </c:manualLayout>
                  </c15:layout>
                  <c15:dlblFieldTable/>
                  <c15:showDataLabelsRange val="0"/>
                </c:ext>
                <c:ext xmlns:c16="http://schemas.microsoft.com/office/drawing/2014/chart" uri="{C3380CC4-5D6E-409C-BE32-E72D297353CC}">
                  <c16:uniqueId val="{00000005-D7A7-45E0-882B-41E391CB718A}"/>
                </c:ext>
              </c:extLst>
            </c:dLbl>
            <c:spPr>
              <a:noFill/>
              <a:ln>
                <a:noFill/>
              </a:ln>
              <a:effectLst/>
            </c:spPr>
            <c:txPr>
              <a:bodyPr rot="0" spcFirstLastPara="1" vertOverflow="ellipsis" vert="horz" wrap="square" anchor="ctr" anchorCtr="1"/>
              <a:lstStyle/>
              <a:p>
                <a:pPr>
                  <a:defRPr sz="1197" b="0"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Performance*</c:v>
                </c:pt>
                <c:pt idx="1">
                  <c:v>Brand**</c:v>
                </c:pt>
                <c:pt idx="2">
                  <c:v>Balance between performance &amp; brand***</c:v>
                </c:pt>
              </c:strCache>
            </c:strRef>
          </c:cat>
          <c:val>
            <c:numRef>
              <c:f>Sheet1!$B$2:$B$4</c:f>
              <c:numCache>
                <c:formatCode>General</c:formatCode>
                <c:ptCount val="3"/>
              </c:numCache>
            </c:numRef>
          </c:val>
          <c:extLst>
            <c:ext xmlns:c16="http://schemas.microsoft.com/office/drawing/2014/chart" uri="{C3380CC4-5D6E-409C-BE32-E72D297353CC}">
              <c16:uniqueId val="{00000006-D7A7-45E0-882B-41E391CB718A}"/>
            </c:ext>
          </c:extLst>
        </c:ser>
        <c:dLbls>
          <c:showLegendKey val="0"/>
          <c:showVal val="0"/>
          <c:showCatName val="0"/>
          <c:showSerName val="0"/>
          <c:showPercent val="0"/>
          <c:showBubbleSize val="0"/>
          <c:showLeaderLines val="1"/>
        </c:dLbls>
        <c:firstSliceAng val="0"/>
      </c:pieChart>
      <c:spPr>
        <a:noFill/>
        <a:ln>
          <a:noFill/>
        </a:ln>
        <a:effectLst/>
      </c:spPr>
    </c:plotArea>
    <c:legend>
      <c:legendPos val="t"/>
      <c:layout>
        <c:manualLayout>
          <c:xMode val="edge"/>
          <c:yMode val="edge"/>
          <c:x val="9.1506256019733643E-3"/>
          <c:y val="0.20298322445950462"/>
          <c:w val="0.97818697959687451"/>
          <c:h val="0.58177569560112707"/>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1F1A62"/>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F1A62"/>
          </a:solidFill>
          <a:latin typeface="Helvetica" panose="020B040302020202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rgbClr val="00BFF2"/>
              </a:solidFill>
              <a:ln w="19050">
                <a:solidFill>
                  <a:schemeClr val="lt1"/>
                </a:solidFill>
              </a:ln>
              <a:effectLst/>
            </c:spPr>
            <c:extLst>
              <c:ext xmlns:c16="http://schemas.microsoft.com/office/drawing/2014/chart" uri="{C3380CC4-5D6E-409C-BE32-E72D297353CC}">
                <c16:uniqueId val="{00000001-8229-4121-998C-BC7791D6BC89}"/>
              </c:ext>
            </c:extLst>
          </c:dPt>
          <c:dPt>
            <c:idx val="1"/>
            <c:bubble3D val="0"/>
            <c:spPr>
              <a:solidFill>
                <a:srgbClr val="ED3C8D"/>
              </a:solidFill>
              <a:ln w="19050">
                <a:solidFill>
                  <a:schemeClr val="lt1"/>
                </a:solidFill>
              </a:ln>
              <a:effectLst/>
            </c:spPr>
            <c:extLst>
              <c:ext xmlns:c16="http://schemas.microsoft.com/office/drawing/2014/chart" uri="{C3380CC4-5D6E-409C-BE32-E72D297353CC}">
                <c16:uniqueId val="{00000003-8229-4121-998C-BC7791D6BC89}"/>
              </c:ext>
            </c:extLst>
          </c:dPt>
          <c:dPt>
            <c:idx val="2"/>
            <c:bubble3D val="0"/>
            <c:spPr>
              <a:solidFill>
                <a:srgbClr val="4EBEA4"/>
              </a:solidFill>
              <a:ln w="19050">
                <a:solidFill>
                  <a:schemeClr val="lt1"/>
                </a:solidFill>
              </a:ln>
              <a:effectLst/>
            </c:spPr>
            <c:extLst>
              <c:ext xmlns:c16="http://schemas.microsoft.com/office/drawing/2014/chart" uri="{C3380CC4-5D6E-409C-BE32-E72D297353CC}">
                <c16:uniqueId val="{00000005-8229-4121-998C-BC7791D6BC89}"/>
              </c:ext>
            </c:extLst>
          </c:dPt>
          <c:dLbls>
            <c:spPr>
              <a:noFill/>
              <a:ln>
                <a:noFill/>
              </a:ln>
              <a:effectLst/>
            </c:spPr>
            <c:txPr>
              <a:bodyPr rot="0" spcFirstLastPara="1" vertOverflow="ellipsis" vert="horz" wrap="square" lIns="38100" tIns="19050" rIns="38100" bIns="19050" anchor="ctr" anchorCtr="0">
                <a:spAutoFit/>
              </a:bodyPr>
              <a:lstStyle/>
              <a:p>
                <a:pPr algn="ctr">
                  <a:defRPr lang="en-US" sz="18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Performance*</c:v>
                </c:pt>
                <c:pt idx="1">
                  <c:v>Brand**</c:v>
                </c:pt>
                <c:pt idx="2">
                  <c:v>Balance performance &amp; brand***</c:v>
                </c:pt>
              </c:strCache>
            </c:strRef>
          </c:cat>
          <c:val>
            <c:numRef>
              <c:f>Sheet1!$B$2:$B$4</c:f>
              <c:numCache>
                <c:formatCode>0%</c:formatCode>
                <c:ptCount val="3"/>
                <c:pt idx="0">
                  <c:v>0.31069999999999998</c:v>
                </c:pt>
                <c:pt idx="1">
                  <c:v>0.16059999999999999</c:v>
                </c:pt>
                <c:pt idx="2">
                  <c:v>0.52869999999999995</c:v>
                </c:pt>
              </c:numCache>
            </c:numRef>
          </c:val>
          <c:extLst>
            <c:ext xmlns:c16="http://schemas.microsoft.com/office/drawing/2014/chart" uri="{C3380CC4-5D6E-409C-BE32-E72D297353CC}">
              <c16:uniqueId val="{00000006-8229-4121-998C-BC7791D6BC8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rgbClr val="00BFF2"/>
              </a:solidFill>
              <a:ln w="19050">
                <a:solidFill>
                  <a:schemeClr val="lt1"/>
                </a:solidFill>
              </a:ln>
              <a:effectLst/>
            </c:spPr>
            <c:extLst>
              <c:ext xmlns:c16="http://schemas.microsoft.com/office/drawing/2014/chart" uri="{C3380CC4-5D6E-409C-BE32-E72D297353CC}">
                <c16:uniqueId val="{00000001-B9D5-46F5-8914-7B27A40624AF}"/>
              </c:ext>
            </c:extLst>
          </c:dPt>
          <c:dPt>
            <c:idx val="1"/>
            <c:bubble3D val="0"/>
            <c:spPr>
              <a:solidFill>
                <a:srgbClr val="ED3C8D"/>
              </a:solidFill>
              <a:ln w="19050">
                <a:solidFill>
                  <a:schemeClr val="lt1"/>
                </a:solidFill>
              </a:ln>
              <a:effectLst/>
            </c:spPr>
            <c:extLst>
              <c:ext xmlns:c16="http://schemas.microsoft.com/office/drawing/2014/chart" uri="{C3380CC4-5D6E-409C-BE32-E72D297353CC}">
                <c16:uniqueId val="{00000003-B9D5-46F5-8914-7B27A40624AF}"/>
              </c:ext>
            </c:extLst>
          </c:dPt>
          <c:dPt>
            <c:idx val="2"/>
            <c:bubble3D val="0"/>
            <c:spPr>
              <a:solidFill>
                <a:srgbClr val="4EBEA4"/>
              </a:solidFill>
              <a:ln w="19050">
                <a:solidFill>
                  <a:schemeClr val="lt1"/>
                </a:solidFill>
              </a:ln>
              <a:effectLst/>
            </c:spPr>
            <c:extLst>
              <c:ext xmlns:c16="http://schemas.microsoft.com/office/drawing/2014/chart" uri="{C3380CC4-5D6E-409C-BE32-E72D297353CC}">
                <c16:uniqueId val="{00000005-B9D5-46F5-8914-7B27A40624AF}"/>
              </c:ext>
            </c:extLst>
          </c:dPt>
          <c:dLbls>
            <c:spPr>
              <a:noFill/>
              <a:ln>
                <a:noFill/>
              </a:ln>
              <a:effectLst/>
            </c:spPr>
            <c:txPr>
              <a:bodyPr rot="0" spcFirstLastPara="1" vertOverflow="ellipsis" vert="horz" wrap="square" lIns="38100" tIns="19050" rIns="38100" bIns="19050" anchor="ctr" anchorCtr="0">
                <a:spAutoFit/>
              </a:bodyPr>
              <a:lstStyle/>
              <a:p>
                <a:pPr algn="ctr">
                  <a:defRPr lang="en-US" sz="18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Performance*</c:v>
                </c:pt>
                <c:pt idx="1">
                  <c:v>Brand**</c:v>
                </c:pt>
                <c:pt idx="2">
                  <c:v>Balance performance &amp; brand***</c:v>
                </c:pt>
              </c:strCache>
            </c:strRef>
          </c:cat>
          <c:val>
            <c:numRef>
              <c:f>Sheet1!$B$2:$B$4</c:f>
              <c:numCache>
                <c:formatCode>0%</c:formatCode>
                <c:ptCount val="3"/>
                <c:pt idx="0">
                  <c:v>0.16539999999999999</c:v>
                </c:pt>
                <c:pt idx="1">
                  <c:v>0.11459999999999999</c:v>
                </c:pt>
                <c:pt idx="2">
                  <c:v>0.72009999999999996</c:v>
                </c:pt>
              </c:numCache>
            </c:numRef>
          </c:val>
          <c:extLst>
            <c:ext xmlns:c16="http://schemas.microsoft.com/office/drawing/2014/chart" uri="{C3380CC4-5D6E-409C-BE32-E72D297353CC}">
              <c16:uniqueId val="{00000006-B9D5-46F5-8914-7B27A40624A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rgbClr val="00BFF2"/>
              </a:solidFill>
              <a:ln w="19050">
                <a:solidFill>
                  <a:schemeClr val="lt1"/>
                </a:solidFill>
              </a:ln>
              <a:effectLst/>
            </c:spPr>
            <c:extLst>
              <c:ext xmlns:c16="http://schemas.microsoft.com/office/drawing/2014/chart" uri="{C3380CC4-5D6E-409C-BE32-E72D297353CC}">
                <c16:uniqueId val="{00000002-A98E-4BE5-B244-69C79F20542D}"/>
              </c:ext>
            </c:extLst>
          </c:dPt>
          <c:dPt>
            <c:idx val="1"/>
            <c:bubble3D val="0"/>
            <c:spPr>
              <a:solidFill>
                <a:srgbClr val="ACBDCE"/>
              </a:solidFill>
              <a:ln w="19050">
                <a:solidFill>
                  <a:schemeClr val="lt1"/>
                </a:solidFill>
              </a:ln>
              <a:effectLst/>
            </c:spPr>
            <c:extLst>
              <c:ext xmlns:c16="http://schemas.microsoft.com/office/drawing/2014/chart" uri="{C3380CC4-5D6E-409C-BE32-E72D297353CC}">
                <c16:uniqueId val="{00000003-A98E-4BE5-B244-69C79F20542D}"/>
              </c:ext>
            </c:extLst>
          </c:dPt>
          <c:dLbls>
            <c:spPr>
              <a:noFill/>
              <a:ln>
                <a:noFill/>
              </a:ln>
              <a:effectLst/>
            </c:spPr>
            <c:txPr>
              <a:bodyPr rot="0" spcFirstLastPara="1" vertOverflow="ellipsis" vert="horz" wrap="square" lIns="38100" tIns="19050" rIns="38100" bIns="19050" anchor="ctr" anchorCtr="0">
                <a:spAutoFit/>
              </a:bodyPr>
              <a:lstStyle/>
              <a:p>
                <a:pPr algn="ctr">
                  <a:defRPr lang="en-US" sz="18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c:formatCode>
                <c:ptCount val="2"/>
                <c:pt idx="0">
                  <c:v>0.12</c:v>
                </c:pt>
                <c:pt idx="1">
                  <c:v>0.88</c:v>
                </c:pt>
              </c:numCache>
            </c:numRef>
          </c:val>
          <c:extLst>
            <c:ext xmlns:c16="http://schemas.microsoft.com/office/drawing/2014/chart" uri="{C3380CC4-5D6E-409C-BE32-E72D297353CC}">
              <c16:uniqueId val="{00000000-A98E-4BE5-B244-69C79F20542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rgbClr val="00BFF2"/>
              </a:solidFill>
              <a:ln w="19050">
                <a:solidFill>
                  <a:schemeClr val="lt1"/>
                </a:solidFill>
              </a:ln>
              <a:effectLst/>
            </c:spPr>
            <c:extLst>
              <c:ext xmlns:c16="http://schemas.microsoft.com/office/drawing/2014/chart" uri="{C3380CC4-5D6E-409C-BE32-E72D297353CC}">
                <c16:uniqueId val="{00000001-D7A7-45E0-882B-41E391CB718A}"/>
              </c:ext>
            </c:extLst>
          </c:dPt>
          <c:dPt>
            <c:idx val="1"/>
            <c:bubble3D val="0"/>
            <c:spPr>
              <a:solidFill>
                <a:srgbClr val="ACBDCE"/>
              </a:solidFill>
              <a:ln w="19050">
                <a:solidFill>
                  <a:schemeClr val="lt1"/>
                </a:solidFill>
              </a:ln>
              <a:effectLst/>
            </c:spPr>
            <c:extLst>
              <c:ext xmlns:c16="http://schemas.microsoft.com/office/drawing/2014/chart" uri="{C3380CC4-5D6E-409C-BE32-E72D297353CC}">
                <c16:uniqueId val="{00000003-D7A7-45E0-882B-41E391CB718A}"/>
              </c:ext>
            </c:extLst>
          </c:dPt>
          <c:dLbls>
            <c:dLbl>
              <c:idx val="0"/>
              <c:layout>
                <c:manualLayout>
                  <c:x val="-0.22105759523515656"/>
                  <c:y val="0.21882298861998703"/>
                </c:manualLayout>
              </c:layout>
              <c:tx>
                <c:rich>
                  <a:bodyPr/>
                  <a:lstStyle/>
                  <a:p>
                    <a:fld id="{643EB306-894C-4E2E-BC4E-6A9C1BE67332}" type="CATEGORYNAME">
                      <a:rPr lang="en-US"/>
                      <a:pPr/>
                      <a:t>[CATEGORY NAME]</a:t>
                    </a:fld>
                    <a:endParaRPr lang="en-US"/>
                  </a:p>
                  <a:p>
                    <a:fld id="{0661C8A3-0ABC-4804-8CB5-3306650A8AF5}" type="VALUE">
                      <a:rPr lang="en-US"/>
                      <a:pPr/>
                      <a:t>[VALUE]</a:t>
                    </a:fld>
                    <a:endParaRPr lang="en-US"/>
                  </a:p>
                </c:rich>
              </c:tx>
              <c:showLegendKey val="0"/>
              <c:showVal val="1"/>
              <c:showCatName val="1"/>
              <c:showSerName val="0"/>
              <c:showPercent val="0"/>
              <c:showBubbleSize val="0"/>
              <c:separator>
</c:separator>
              <c:extLst>
                <c:ext xmlns:c15="http://schemas.microsoft.com/office/drawing/2012/chart" uri="{CE6537A1-D6FC-4f65-9D91-7224C49458BB}">
                  <c15:layout>
                    <c:manualLayout>
                      <c:w val="0.27715933341983645"/>
                      <c:h val="0.25742996361848319"/>
                    </c:manualLayout>
                  </c15:layout>
                  <c15:dlblFieldTable/>
                  <c15:showDataLabelsRange val="0"/>
                </c:ext>
                <c:ext xmlns:c16="http://schemas.microsoft.com/office/drawing/2014/chart" uri="{C3380CC4-5D6E-409C-BE32-E72D297353CC}">
                  <c16:uniqueId val="{00000001-D7A7-45E0-882B-41E391CB718A}"/>
                </c:ext>
              </c:extLst>
            </c:dLbl>
            <c:dLbl>
              <c:idx val="1"/>
              <c:layout>
                <c:manualLayout>
                  <c:x val="-0.16546168915219586"/>
                  <c:y val="-0.21469541268566736"/>
                </c:manualLayout>
              </c:layout>
              <c:tx>
                <c:rich>
                  <a:bodyPr/>
                  <a:lstStyle/>
                  <a:p>
                    <a:fld id="{EBC1FA57-7A13-4C43-AA26-3BEF4A83BD6D}" type="CATEGORYNAME">
                      <a:rPr lang="en-US"/>
                      <a:pPr/>
                      <a:t>[CATEGORY NAME]</a:t>
                    </a:fld>
                    <a:endParaRPr lang="en-US" baseline="0"/>
                  </a:p>
                  <a:p>
                    <a:fld id="{AF0A89A6-BA98-4DEF-BDFB-F88877A4A53A}" type="VALUE">
                      <a:rPr lang="en-US" sz="1600" b="1"/>
                      <a:pPr/>
                      <a:t>[VALUE]</a:t>
                    </a:fld>
                    <a:endParaRPr lang="en-US"/>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D7A7-45E0-882B-41E391CB718A}"/>
                </c:ext>
              </c:extLst>
            </c:dLbl>
            <c:spPr>
              <a:noFill/>
              <a:ln>
                <a:noFill/>
              </a:ln>
              <a:effectLst/>
            </c:spPr>
            <c:txPr>
              <a:bodyPr rot="0" spcFirstLastPara="1" vertOverflow="ellipsis" vert="horz" wrap="square" anchor="ctr" anchorCtr="1"/>
              <a:lstStyle/>
              <a:p>
                <a:pPr>
                  <a:defRPr sz="1400" b="0"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General</c:formatCode>
                <c:ptCount val="2"/>
              </c:numCache>
            </c:numRef>
          </c:val>
          <c:extLst>
            <c:ext xmlns:c16="http://schemas.microsoft.com/office/drawing/2014/chart" uri="{C3380CC4-5D6E-409C-BE32-E72D297353CC}">
              <c16:uniqueId val="{00000006-D7A7-45E0-882B-41E391CB718A}"/>
            </c:ext>
          </c:extLst>
        </c:ser>
        <c:dLbls>
          <c:showLegendKey val="0"/>
          <c:showVal val="0"/>
          <c:showCatName val="0"/>
          <c:showSerName val="0"/>
          <c:showPercent val="0"/>
          <c:showBubbleSize val="0"/>
          <c:showLeaderLines val="1"/>
        </c:dLbls>
        <c:firstSliceAng val="0"/>
      </c:pieChart>
      <c:spPr>
        <a:noFill/>
        <a:ln>
          <a:noFill/>
        </a:ln>
        <a:effectLst/>
      </c:spPr>
    </c:plotArea>
    <c:legend>
      <c:legendPos val="t"/>
      <c:layout>
        <c:manualLayout>
          <c:xMode val="edge"/>
          <c:yMode val="edge"/>
          <c:x val="9.1506256019733643E-3"/>
          <c:y val="0.20298322445950462"/>
          <c:w val="0.97818697959687451"/>
          <c:h val="0.58177569560112707"/>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1F1A62"/>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1F1A62"/>
          </a:solidFill>
          <a:latin typeface="Helvetica" panose="020B0403020202020204" pitchFamily="34"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rgbClr val="00BFF2"/>
              </a:solidFill>
              <a:ln w="19050">
                <a:solidFill>
                  <a:schemeClr val="lt1"/>
                </a:solidFill>
              </a:ln>
              <a:effectLst/>
            </c:spPr>
            <c:extLst>
              <c:ext xmlns:c16="http://schemas.microsoft.com/office/drawing/2014/chart" uri="{C3380CC4-5D6E-409C-BE32-E72D297353CC}">
                <c16:uniqueId val="{00000001-8229-4121-998C-BC7791D6BC89}"/>
              </c:ext>
            </c:extLst>
          </c:dPt>
          <c:dPt>
            <c:idx val="1"/>
            <c:bubble3D val="0"/>
            <c:spPr>
              <a:solidFill>
                <a:srgbClr val="ACBDCE"/>
              </a:solidFill>
              <a:ln w="19050">
                <a:solidFill>
                  <a:schemeClr val="lt1"/>
                </a:solidFill>
              </a:ln>
              <a:effectLst/>
            </c:spPr>
            <c:extLst>
              <c:ext xmlns:c16="http://schemas.microsoft.com/office/drawing/2014/chart" uri="{C3380CC4-5D6E-409C-BE32-E72D297353CC}">
                <c16:uniqueId val="{00000003-8229-4121-998C-BC7791D6BC89}"/>
              </c:ext>
            </c:extLst>
          </c:dPt>
          <c:dLbls>
            <c:spPr>
              <a:noFill/>
              <a:ln>
                <a:noFill/>
              </a:ln>
              <a:effectLst/>
            </c:spPr>
            <c:txPr>
              <a:bodyPr rot="0" spcFirstLastPara="1" vertOverflow="ellipsis" vert="horz" wrap="square" lIns="38100" tIns="19050" rIns="38100" bIns="19050" anchor="ctr" anchorCtr="0">
                <a:spAutoFit/>
              </a:bodyPr>
              <a:lstStyle/>
              <a:p>
                <a:pPr algn="ctr">
                  <a:defRPr lang="en-US" sz="18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c:formatCode>
                <c:ptCount val="2"/>
                <c:pt idx="0">
                  <c:v>0.28000000000000003</c:v>
                </c:pt>
                <c:pt idx="1">
                  <c:v>0.72</c:v>
                </c:pt>
              </c:numCache>
            </c:numRef>
          </c:val>
          <c:extLst>
            <c:ext xmlns:c16="http://schemas.microsoft.com/office/drawing/2014/chart" uri="{C3380CC4-5D6E-409C-BE32-E72D297353CC}">
              <c16:uniqueId val="{00000006-8229-4121-998C-BC7791D6BC8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rgbClr val="00BFF2"/>
              </a:solidFill>
              <a:ln w="19050">
                <a:solidFill>
                  <a:schemeClr val="lt1"/>
                </a:solidFill>
              </a:ln>
              <a:effectLst/>
            </c:spPr>
            <c:extLst>
              <c:ext xmlns:c16="http://schemas.microsoft.com/office/drawing/2014/chart" uri="{C3380CC4-5D6E-409C-BE32-E72D297353CC}">
                <c16:uniqueId val="{00000001-B9D5-46F5-8914-7B27A40624AF}"/>
              </c:ext>
            </c:extLst>
          </c:dPt>
          <c:dPt>
            <c:idx val="1"/>
            <c:bubble3D val="0"/>
            <c:spPr>
              <a:solidFill>
                <a:srgbClr val="ACBDCE"/>
              </a:solidFill>
              <a:ln w="19050">
                <a:solidFill>
                  <a:schemeClr val="lt1"/>
                </a:solidFill>
              </a:ln>
              <a:effectLst/>
            </c:spPr>
            <c:extLst>
              <c:ext xmlns:c16="http://schemas.microsoft.com/office/drawing/2014/chart" uri="{C3380CC4-5D6E-409C-BE32-E72D297353CC}">
                <c16:uniqueId val="{00000003-B9D5-46F5-8914-7B27A40624AF}"/>
              </c:ext>
            </c:extLst>
          </c:dPt>
          <c:dLbls>
            <c:spPr>
              <a:noFill/>
              <a:ln>
                <a:noFill/>
              </a:ln>
              <a:effectLst/>
            </c:spPr>
            <c:txPr>
              <a:bodyPr rot="0" spcFirstLastPara="1" vertOverflow="ellipsis" vert="horz" wrap="square" lIns="38100" tIns="19050" rIns="38100" bIns="19050" anchor="ctr" anchorCtr="0">
                <a:spAutoFit/>
              </a:bodyPr>
              <a:lstStyle/>
              <a:p>
                <a:pPr algn="ctr">
                  <a:defRPr lang="en-US" sz="18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c:formatCode>
                <c:ptCount val="2"/>
                <c:pt idx="0">
                  <c:v>0.32</c:v>
                </c:pt>
                <c:pt idx="1">
                  <c:v>0.68</c:v>
                </c:pt>
              </c:numCache>
            </c:numRef>
          </c:val>
          <c:extLst>
            <c:ext xmlns:c16="http://schemas.microsoft.com/office/drawing/2014/chart" uri="{C3380CC4-5D6E-409C-BE32-E72D297353CC}">
              <c16:uniqueId val="{00000006-B9D5-46F5-8914-7B27A40624A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061403511909085"/>
          <c:y val="3.6208453909385555E-2"/>
          <c:w val="0.50938596488090915"/>
          <c:h val="0.92758309218122892"/>
        </c:manualLayout>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0"/>
            <c:invertIfNegative val="0"/>
            <c:bubble3D val="0"/>
            <c:spPr>
              <a:solidFill>
                <a:srgbClr val="7030A0"/>
              </a:solidFill>
              <a:ln>
                <a:noFill/>
              </a:ln>
              <a:effectLst/>
            </c:spPr>
            <c:extLst>
              <c:ext xmlns:c16="http://schemas.microsoft.com/office/drawing/2014/chart" uri="{C3380CC4-5D6E-409C-BE32-E72D297353CC}">
                <c16:uniqueId val="{00000007-4327-4824-B138-FBAC1147CB38}"/>
              </c:ext>
            </c:extLst>
          </c:dPt>
          <c:dPt>
            <c:idx val="1"/>
            <c:invertIfNegative val="0"/>
            <c:bubble3D val="0"/>
            <c:spPr>
              <a:solidFill>
                <a:srgbClr val="FFE600"/>
              </a:solidFill>
              <a:ln>
                <a:noFill/>
              </a:ln>
              <a:effectLst/>
            </c:spPr>
            <c:extLst>
              <c:ext xmlns:c16="http://schemas.microsoft.com/office/drawing/2014/chart" uri="{C3380CC4-5D6E-409C-BE32-E72D297353CC}">
                <c16:uniqueId val="{00000006-4327-4824-B138-FBAC1147CB38}"/>
              </c:ext>
            </c:extLst>
          </c:dPt>
          <c:dPt>
            <c:idx val="2"/>
            <c:invertIfNegative val="0"/>
            <c:bubble3D val="0"/>
            <c:spPr>
              <a:solidFill>
                <a:srgbClr val="4EBEA4"/>
              </a:solidFill>
              <a:ln>
                <a:noFill/>
              </a:ln>
              <a:effectLst/>
            </c:spPr>
            <c:extLst>
              <c:ext xmlns:c16="http://schemas.microsoft.com/office/drawing/2014/chart" uri="{C3380CC4-5D6E-409C-BE32-E72D297353CC}">
                <c16:uniqueId val="{00000005-4327-4824-B138-FBAC1147CB38}"/>
              </c:ext>
            </c:extLst>
          </c:dPt>
          <c:dPt>
            <c:idx val="3"/>
            <c:invertIfNegative val="0"/>
            <c:bubble3D val="0"/>
            <c:spPr>
              <a:solidFill>
                <a:srgbClr val="ED3C8D"/>
              </a:solidFill>
              <a:ln>
                <a:noFill/>
              </a:ln>
              <a:effectLst/>
            </c:spPr>
            <c:extLst>
              <c:ext xmlns:c16="http://schemas.microsoft.com/office/drawing/2014/chart" uri="{C3380CC4-5D6E-409C-BE32-E72D297353CC}">
                <c16:uniqueId val="{00000004-4327-4824-B138-FBAC1147CB38}"/>
              </c:ext>
            </c:extLst>
          </c:dPt>
          <c:dPt>
            <c:idx val="4"/>
            <c:invertIfNegative val="0"/>
            <c:bubble3D val="0"/>
            <c:spPr>
              <a:solidFill>
                <a:srgbClr val="00BFF2"/>
              </a:solidFill>
              <a:ln>
                <a:noFill/>
              </a:ln>
              <a:effectLst/>
            </c:spPr>
            <c:extLst>
              <c:ext xmlns:c16="http://schemas.microsoft.com/office/drawing/2014/chart" uri="{C3380CC4-5D6E-409C-BE32-E72D297353CC}">
                <c16:uniqueId val="{00000003-4327-4824-B138-FBAC1147CB38}"/>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Brand awareness</c:v>
                </c:pt>
                <c:pt idx="1">
                  <c:v>Viewability / views</c:v>
                </c:pt>
                <c:pt idx="2">
                  <c:v>Reach &amp; frequency</c:v>
                </c:pt>
                <c:pt idx="3">
                  <c:v>Customer acquisition</c:v>
                </c:pt>
                <c:pt idx="4">
                  <c:v>Revenue / Sales growth</c:v>
                </c:pt>
              </c:strCache>
            </c:strRef>
          </c:cat>
          <c:val>
            <c:numRef>
              <c:f>Sheet1!$B$2:$B$6</c:f>
              <c:numCache>
                <c:formatCode>0%</c:formatCode>
                <c:ptCount val="5"/>
                <c:pt idx="0">
                  <c:v>0.30840000000000001</c:v>
                </c:pt>
                <c:pt idx="1">
                  <c:v>0.35360000000000003</c:v>
                </c:pt>
                <c:pt idx="2">
                  <c:v>0.41320000000000001</c:v>
                </c:pt>
                <c:pt idx="3">
                  <c:v>0.4224</c:v>
                </c:pt>
                <c:pt idx="4">
                  <c:v>0.53239999999999998</c:v>
                </c:pt>
              </c:numCache>
            </c:numRef>
          </c:val>
          <c:extLst>
            <c:ext xmlns:c16="http://schemas.microsoft.com/office/drawing/2014/chart" uri="{C3380CC4-5D6E-409C-BE32-E72D297353CC}">
              <c16:uniqueId val="{00000000-4327-4824-B138-FBAC1147CB38}"/>
            </c:ext>
          </c:extLst>
        </c:ser>
        <c:dLbls>
          <c:showLegendKey val="0"/>
          <c:showVal val="0"/>
          <c:showCatName val="0"/>
          <c:showSerName val="0"/>
          <c:showPercent val="0"/>
          <c:showBubbleSize val="0"/>
        </c:dLbls>
        <c:gapWidth val="182"/>
        <c:axId val="938707440"/>
        <c:axId val="938711280"/>
      </c:barChart>
      <c:catAx>
        <c:axId val="938707440"/>
        <c:scaling>
          <c:orientation val="minMax"/>
        </c:scaling>
        <c:delete val="0"/>
        <c:axPos val="l"/>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200" b="0" i="0" u="none" strike="noStrike" kern="1200" baseline="0">
                <a:solidFill>
                  <a:srgbClr val="1F1A62"/>
                </a:solidFill>
                <a:latin typeface="Helvetica" panose="020B0403020202020204" pitchFamily="34" charset="0"/>
                <a:ea typeface="+mn-ea"/>
                <a:cs typeface="+mn-cs"/>
              </a:defRPr>
            </a:pPr>
            <a:endParaRPr lang="en-US"/>
          </a:p>
        </c:txPr>
        <c:crossAx val="938711280"/>
        <c:crosses val="autoZero"/>
        <c:auto val="1"/>
        <c:lblAlgn val="ctr"/>
        <c:lblOffset val="100"/>
        <c:noMultiLvlLbl val="0"/>
      </c:catAx>
      <c:valAx>
        <c:axId val="938711280"/>
        <c:scaling>
          <c:orientation val="minMax"/>
          <c:max val="0.8"/>
        </c:scaling>
        <c:delete val="1"/>
        <c:axPos val="b"/>
        <c:numFmt formatCode="0%" sourceLinked="1"/>
        <c:majorTickMark val="out"/>
        <c:minorTickMark val="none"/>
        <c:tickLblPos val="nextTo"/>
        <c:crossAx val="9387074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061403511909085"/>
          <c:y val="3.6208453909385555E-2"/>
          <c:w val="0.50938596488090915"/>
          <c:h val="0.92758309218122892"/>
        </c:manualLayout>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0"/>
            <c:invertIfNegative val="0"/>
            <c:bubble3D val="0"/>
            <c:spPr>
              <a:solidFill>
                <a:srgbClr val="ED3C8D"/>
              </a:solidFill>
              <a:ln>
                <a:noFill/>
              </a:ln>
              <a:effectLst/>
            </c:spPr>
            <c:extLst>
              <c:ext xmlns:c16="http://schemas.microsoft.com/office/drawing/2014/chart" uri="{C3380CC4-5D6E-409C-BE32-E72D297353CC}">
                <c16:uniqueId val="{0000000C-CB9B-4A31-8332-2A7C3D780485}"/>
              </c:ext>
            </c:extLst>
          </c:dPt>
          <c:dPt>
            <c:idx val="1"/>
            <c:invertIfNegative val="0"/>
            <c:bubble3D val="0"/>
            <c:spPr>
              <a:solidFill>
                <a:srgbClr val="FF6E30"/>
              </a:solidFill>
              <a:ln>
                <a:noFill/>
              </a:ln>
              <a:effectLst/>
            </c:spPr>
            <c:extLst>
              <c:ext xmlns:c16="http://schemas.microsoft.com/office/drawing/2014/chart" uri="{C3380CC4-5D6E-409C-BE32-E72D297353CC}">
                <c16:uniqueId val="{00000003-7B6F-41C3-B5E4-3FAC9F81D06C}"/>
              </c:ext>
            </c:extLst>
          </c:dPt>
          <c:dPt>
            <c:idx val="2"/>
            <c:invertIfNegative val="0"/>
            <c:bubble3D val="0"/>
            <c:spPr>
              <a:solidFill>
                <a:srgbClr val="4EBEA4"/>
              </a:solidFill>
              <a:ln>
                <a:noFill/>
              </a:ln>
              <a:effectLst/>
            </c:spPr>
            <c:extLst>
              <c:ext xmlns:c16="http://schemas.microsoft.com/office/drawing/2014/chart" uri="{C3380CC4-5D6E-409C-BE32-E72D297353CC}">
                <c16:uniqueId val="{00000005-7B6F-41C3-B5E4-3FAC9F81D06C}"/>
              </c:ext>
            </c:extLst>
          </c:dPt>
          <c:dPt>
            <c:idx val="3"/>
            <c:invertIfNegative val="0"/>
            <c:bubble3D val="0"/>
            <c:spPr>
              <a:solidFill>
                <a:srgbClr val="7030A0"/>
              </a:solidFill>
              <a:ln>
                <a:noFill/>
              </a:ln>
              <a:effectLst/>
            </c:spPr>
            <c:extLst>
              <c:ext xmlns:c16="http://schemas.microsoft.com/office/drawing/2014/chart" uri="{C3380CC4-5D6E-409C-BE32-E72D297353CC}">
                <c16:uniqueId val="{00000001-CB9B-4A31-8332-2A7C3D780485}"/>
              </c:ext>
            </c:extLst>
          </c:dPt>
          <c:dPt>
            <c:idx val="4"/>
            <c:invertIfNegative val="0"/>
            <c:bubble3D val="0"/>
            <c:spPr>
              <a:solidFill>
                <a:srgbClr val="00BFF2"/>
              </a:solidFill>
              <a:ln>
                <a:noFill/>
              </a:ln>
              <a:effectLst/>
            </c:spPr>
            <c:extLst>
              <c:ext xmlns:c16="http://schemas.microsoft.com/office/drawing/2014/chart" uri="{C3380CC4-5D6E-409C-BE32-E72D297353CC}">
                <c16:uniqueId val="{0000000B-CB9B-4A31-8332-2A7C3D780485}"/>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Customer acquisition</c:v>
                </c:pt>
                <c:pt idx="1">
                  <c:v>Brand health metrics lift*</c:v>
                </c:pt>
                <c:pt idx="2">
                  <c:v>Reach &amp; frequency</c:v>
                </c:pt>
                <c:pt idx="3">
                  <c:v>Brand awareness</c:v>
                </c:pt>
                <c:pt idx="4">
                  <c:v>Revenue / Sales growth</c:v>
                </c:pt>
              </c:strCache>
            </c:strRef>
          </c:cat>
          <c:val>
            <c:numRef>
              <c:f>Sheet1!$B$2:$B$6</c:f>
              <c:numCache>
                <c:formatCode>0%</c:formatCode>
                <c:ptCount val="5"/>
                <c:pt idx="0">
                  <c:v>0.29289999999999999</c:v>
                </c:pt>
                <c:pt idx="1">
                  <c:v>0.31130000000000002</c:v>
                </c:pt>
                <c:pt idx="2">
                  <c:v>0.39410000000000001</c:v>
                </c:pt>
                <c:pt idx="3">
                  <c:v>0.4637</c:v>
                </c:pt>
                <c:pt idx="4">
                  <c:v>0.47010000000000002</c:v>
                </c:pt>
              </c:numCache>
            </c:numRef>
          </c:val>
          <c:extLst>
            <c:ext xmlns:c16="http://schemas.microsoft.com/office/drawing/2014/chart" uri="{C3380CC4-5D6E-409C-BE32-E72D297353CC}">
              <c16:uniqueId val="{0000000A-CB9B-4A31-8332-2A7C3D780485}"/>
            </c:ext>
          </c:extLst>
        </c:ser>
        <c:dLbls>
          <c:showLegendKey val="0"/>
          <c:showVal val="0"/>
          <c:showCatName val="0"/>
          <c:showSerName val="0"/>
          <c:showPercent val="0"/>
          <c:showBubbleSize val="0"/>
        </c:dLbls>
        <c:gapWidth val="182"/>
        <c:axId val="938707440"/>
        <c:axId val="938711280"/>
      </c:barChart>
      <c:catAx>
        <c:axId val="938707440"/>
        <c:scaling>
          <c:orientation val="minMax"/>
        </c:scaling>
        <c:delete val="0"/>
        <c:axPos val="l"/>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200" b="0" i="0" u="none" strike="noStrike" kern="1200" baseline="0">
                <a:solidFill>
                  <a:srgbClr val="1F1A62"/>
                </a:solidFill>
                <a:latin typeface="Helvetica" panose="020B0403020202020204" pitchFamily="34" charset="0"/>
                <a:ea typeface="+mn-ea"/>
                <a:cs typeface="+mn-cs"/>
              </a:defRPr>
            </a:pPr>
            <a:endParaRPr lang="en-US"/>
          </a:p>
        </c:txPr>
        <c:crossAx val="938711280"/>
        <c:crosses val="autoZero"/>
        <c:auto val="1"/>
        <c:lblAlgn val="ctr"/>
        <c:lblOffset val="100"/>
        <c:noMultiLvlLbl val="0"/>
      </c:catAx>
      <c:valAx>
        <c:axId val="938711280"/>
        <c:scaling>
          <c:orientation val="minMax"/>
          <c:max val="0.8"/>
        </c:scaling>
        <c:delete val="1"/>
        <c:axPos val="b"/>
        <c:numFmt formatCode="0%" sourceLinked="1"/>
        <c:majorTickMark val="out"/>
        <c:minorTickMark val="none"/>
        <c:tickLblPos val="nextTo"/>
        <c:crossAx val="9387074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061403511909085"/>
          <c:y val="3.6208453909385555E-2"/>
          <c:w val="0.50938596488090915"/>
          <c:h val="0.92758309218122892"/>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1F1A62"/>
              </a:solidFill>
              <a:ln>
                <a:noFill/>
              </a:ln>
              <a:effectLst/>
            </c:spPr>
            <c:extLst>
              <c:ext xmlns:c16="http://schemas.microsoft.com/office/drawing/2014/chart" uri="{C3380CC4-5D6E-409C-BE32-E72D297353CC}">
                <c16:uniqueId val="{00000009-4685-4F76-B8FD-98FDDCD17783}"/>
              </c:ext>
            </c:extLst>
          </c:dPt>
          <c:dPt>
            <c:idx val="1"/>
            <c:invertIfNegative val="0"/>
            <c:bubble3D val="0"/>
            <c:spPr>
              <a:solidFill>
                <a:srgbClr val="FF6E30"/>
              </a:solidFill>
              <a:ln>
                <a:noFill/>
              </a:ln>
              <a:effectLst/>
            </c:spPr>
            <c:extLst>
              <c:ext xmlns:c16="http://schemas.microsoft.com/office/drawing/2014/chart" uri="{C3380CC4-5D6E-409C-BE32-E72D297353CC}">
                <c16:uniqueId val="{00000008-4685-4F76-B8FD-98FDDCD17783}"/>
              </c:ext>
            </c:extLst>
          </c:dPt>
          <c:dPt>
            <c:idx val="2"/>
            <c:invertIfNegative val="0"/>
            <c:bubble3D val="0"/>
            <c:spPr>
              <a:solidFill>
                <a:srgbClr val="4EBEA4"/>
              </a:solidFill>
              <a:ln>
                <a:noFill/>
              </a:ln>
              <a:effectLst/>
            </c:spPr>
            <c:extLst>
              <c:ext xmlns:c16="http://schemas.microsoft.com/office/drawing/2014/chart" uri="{C3380CC4-5D6E-409C-BE32-E72D297353CC}">
                <c16:uniqueId val="{00000007-4685-4F76-B8FD-98FDDCD17783}"/>
              </c:ext>
            </c:extLst>
          </c:dPt>
          <c:dPt>
            <c:idx val="3"/>
            <c:invertIfNegative val="0"/>
            <c:bubble3D val="0"/>
            <c:spPr>
              <a:solidFill>
                <a:srgbClr val="00BFF2"/>
              </a:solidFill>
              <a:ln>
                <a:noFill/>
              </a:ln>
              <a:effectLst/>
            </c:spPr>
            <c:extLst>
              <c:ext xmlns:c16="http://schemas.microsoft.com/office/drawing/2014/chart" uri="{C3380CC4-5D6E-409C-BE32-E72D297353CC}">
                <c16:uniqueId val="{00000005-4685-4F76-B8FD-98FDDCD17783}"/>
              </c:ext>
            </c:extLst>
          </c:dPt>
          <c:dPt>
            <c:idx val="4"/>
            <c:invertIfNegative val="0"/>
            <c:bubble3D val="0"/>
            <c:spPr>
              <a:solidFill>
                <a:srgbClr val="ED3C8D"/>
              </a:solidFill>
              <a:ln>
                <a:noFill/>
              </a:ln>
              <a:effectLst/>
            </c:spPr>
            <c:extLst>
              <c:ext xmlns:c16="http://schemas.microsoft.com/office/drawing/2014/chart" uri="{C3380CC4-5D6E-409C-BE32-E72D297353CC}">
                <c16:uniqueId val="{00000006-4685-4F76-B8FD-98FDDCD17783}"/>
              </c:ext>
            </c:extLst>
          </c:dPt>
          <c:dLbls>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Expand market share</c:v>
                </c:pt>
                <c:pt idx="1">
                  <c:v>Optimize marketing investments</c:v>
                </c:pt>
                <c:pt idx="2">
                  <c:v>Increase profitability</c:v>
                </c:pt>
                <c:pt idx="3">
                  <c:v>Increase brand awareness</c:v>
                </c:pt>
                <c:pt idx="4">
                  <c:v>Increase revenue</c:v>
                </c:pt>
              </c:strCache>
            </c:strRef>
          </c:cat>
          <c:val>
            <c:numRef>
              <c:f>Sheet1!$B$2:$B$6</c:f>
              <c:numCache>
                <c:formatCode>0%</c:formatCode>
                <c:ptCount val="5"/>
                <c:pt idx="0">
                  <c:v>0.29749999999999999</c:v>
                </c:pt>
                <c:pt idx="1">
                  <c:v>0.30330000000000001</c:v>
                </c:pt>
                <c:pt idx="2">
                  <c:v>0.38469999999999999</c:v>
                </c:pt>
                <c:pt idx="3">
                  <c:v>0.52980000000000005</c:v>
                </c:pt>
                <c:pt idx="4">
                  <c:v>0.65500000000000003</c:v>
                </c:pt>
              </c:numCache>
            </c:numRef>
          </c:val>
          <c:extLst>
            <c:ext xmlns:c16="http://schemas.microsoft.com/office/drawing/2014/chart" uri="{C3380CC4-5D6E-409C-BE32-E72D297353CC}">
              <c16:uniqueId val="{00000000-4685-4F76-B8FD-98FDDCD17783}"/>
            </c:ext>
          </c:extLst>
        </c:ser>
        <c:dLbls>
          <c:showLegendKey val="0"/>
          <c:showVal val="0"/>
          <c:showCatName val="0"/>
          <c:showSerName val="0"/>
          <c:showPercent val="0"/>
          <c:showBubbleSize val="0"/>
        </c:dLbls>
        <c:gapWidth val="182"/>
        <c:axId val="938707440"/>
        <c:axId val="938711280"/>
      </c:barChart>
      <c:catAx>
        <c:axId val="938707440"/>
        <c:scaling>
          <c:orientation val="minMax"/>
        </c:scaling>
        <c:delete val="0"/>
        <c:axPos val="l"/>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200" b="0" i="0" u="none" strike="noStrike" kern="1200" baseline="0">
                <a:solidFill>
                  <a:srgbClr val="1F1A62"/>
                </a:solidFill>
                <a:latin typeface="Helvetica" panose="020B0403020202020204" pitchFamily="34" charset="0"/>
                <a:ea typeface="+mn-ea"/>
                <a:cs typeface="+mn-cs"/>
              </a:defRPr>
            </a:pPr>
            <a:endParaRPr lang="en-US"/>
          </a:p>
        </c:txPr>
        <c:crossAx val="938711280"/>
        <c:crosses val="autoZero"/>
        <c:auto val="1"/>
        <c:lblAlgn val="ctr"/>
        <c:lblOffset val="100"/>
        <c:noMultiLvlLbl val="0"/>
      </c:catAx>
      <c:valAx>
        <c:axId val="938711280"/>
        <c:scaling>
          <c:orientation val="minMax"/>
        </c:scaling>
        <c:delete val="1"/>
        <c:axPos val="b"/>
        <c:numFmt formatCode="0%" sourceLinked="1"/>
        <c:majorTickMark val="none"/>
        <c:minorTickMark val="none"/>
        <c:tickLblPos val="nextTo"/>
        <c:crossAx val="9387074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061403511909085"/>
          <c:y val="3.6208453909385555E-2"/>
          <c:w val="0.50938596488090915"/>
          <c:h val="0.92758309218122892"/>
        </c:manualLayout>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0"/>
            <c:invertIfNegative val="0"/>
            <c:bubble3D val="0"/>
            <c:spPr>
              <a:solidFill>
                <a:srgbClr val="ED3C8D"/>
              </a:solidFill>
              <a:ln>
                <a:noFill/>
              </a:ln>
              <a:effectLst/>
            </c:spPr>
            <c:extLst>
              <c:ext xmlns:c16="http://schemas.microsoft.com/office/drawing/2014/chart" uri="{C3380CC4-5D6E-409C-BE32-E72D297353CC}">
                <c16:uniqueId val="{0000000D-A5BC-4ED8-86A3-5E3BC0D31BB3}"/>
              </c:ext>
            </c:extLst>
          </c:dPt>
          <c:dPt>
            <c:idx val="1"/>
            <c:invertIfNegative val="0"/>
            <c:bubble3D val="0"/>
            <c:spPr>
              <a:solidFill>
                <a:srgbClr val="00BFF2"/>
              </a:solidFill>
              <a:ln>
                <a:noFill/>
              </a:ln>
              <a:effectLst/>
            </c:spPr>
            <c:extLst>
              <c:ext xmlns:c16="http://schemas.microsoft.com/office/drawing/2014/chart" uri="{C3380CC4-5D6E-409C-BE32-E72D297353CC}">
                <c16:uniqueId val="{00000003-52CF-401C-BAAF-FE6F82DB48E5}"/>
              </c:ext>
            </c:extLst>
          </c:dPt>
          <c:dPt>
            <c:idx val="2"/>
            <c:invertIfNegative val="0"/>
            <c:bubble3D val="0"/>
            <c:spPr>
              <a:solidFill>
                <a:srgbClr val="4EBEA4"/>
              </a:solidFill>
              <a:ln>
                <a:noFill/>
              </a:ln>
              <a:effectLst/>
            </c:spPr>
            <c:extLst>
              <c:ext xmlns:c16="http://schemas.microsoft.com/office/drawing/2014/chart" uri="{C3380CC4-5D6E-409C-BE32-E72D297353CC}">
                <c16:uniqueId val="{0000000C-A5BC-4ED8-86A3-5E3BC0D31BB3}"/>
              </c:ext>
            </c:extLst>
          </c:dPt>
          <c:dPt>
            <c:idx val="3"/>
            <c:invertIfNegative val="0"/>
            <c:bubble3D val="0"/>
            <c:spPr>
              <a:solidFill>
                <a:srgbClr val="FF6E30"/>
              </a:solidFill>
              <a:ln>
                <a:noFill/>
              </a:ln>
              <a:effectLst/>
            </c:spPr>
            <c:extLst>
              <c:ext xmlns:c16="http://schemas.microsoft.com/office/drawing/2014/chart" uri="{C3380CC4-5D6E-409C-BE32-E72D297353CC}">
                <c16:uniqueId val="{00000001-A5BC-4ED8-86A3-5E3BC0D31BB3}"/>
              </c:ext>
            </c:extLst>
          </c:dPt>
          <c:dPt>
            <c:idx val="4"/>
            <c:invertIfNegative val="0"/>
            <c:bubble3D val="0"/>
            <c:spPr>
              <a:solidFill>
                <a:srgbClr val="7030A0"/>
              </a:solidFill>
              <a:ln>
                <a:noFill/>
              </a:ln>
              <a:effectLst/>
            </c:spPr>
            <c:extLst>
              <c:ext xmlns:c16="http://schemas.microsoft.com/office/drawing/2014/chart" uri="{C3380CC4-5D6E-409C-BE32-E72D297353CC}">
                <c16:uniqueId val="{0000000B-A5BC-4ED8-86A3-5E3BC0D31BB3}"/>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Customer acquisition</c:v>
                </c:pt>
                <c:pt idx="1">
                  <c:v>Revenue / Sales growth</c:v>
                </c:pt>
                <c:pt idx="2">
                  <c:v>Reach &amp; frequency</c:v>
                </c:pt>
                <c:pt idx="3">
                  <c:v>Brand health metrics lift*</c:v>
                </c:pt>
                <c:pt idx="4">
                  <c:v>Brand awareness</c:v>
                </c:pt>
              </c:strCache>
            </c:strRef>
          </c:cat>
          <c:val>
            <c:numRef>
              <c:f>Sheet1!$B$2:$B$6</c:f>
              <c:numCache>
                <c:formatCode>0%</c:formatCode>
                <c:ptCount val="5"/>
                <c:pt idx="0">
                  <c:v>0.29399999999999998</c:v>
                </c:pt>
                <c:pt idx="1">
                  <c:v>0.3795</c:v>
                </c:pt>
                <c:pt idx="2">
                  <c:v>0.38169999999999998</c:v>
                </c:pt>
                <c:pt idx="3">
                  <c:v>0.38590000000000002</c:v>
                </c:pt>
                <c:pt idx="4">
                  <c:v>0.46789999999999998</c:v>
                </c:pt>
              </c:numCache>
            </c:numRef>
          </c:val>
          <c:extLst>
            <c:ext xmlns:c16="http://schemas.microsoft.com/office/drawing/2014/chart" uri="{C3380CC4-5D6E-409C-BE32-E72D297353CC}">
              <c16:uniqueId val="{0000000A-A5BC-4ED8-86A3-5E3BC0D31BB3}"/>
            </c:ext>
          </c:extLst>
        </c:ser>
        <c:dLbls>
          <c:showLegendKey val="0"/>
          <c:showVal val="0"/>
          <c:showCatName val="0"/>
          <c:showSerName val="0"/>
          <c:showPercent val="0"/>
          <c:showBubbleSize val="0"/>
        </c:dLbls>
        <c:gapWidth val="182"/>
        <c:axId val="938707440"/>
        <c:axId val="938711280"/>
      </c:barChart>
      <c:catAx>
        <c:axId val="938707440"/>
        <c:scaling>
          <c:orientation val="minMax"/>
        </c:scaling>
        <c:delete val="0"/>
        <c:axPos val="l"/>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200" b="0" i="0" u="none" strike="noStrike" kern="1200" baseline="0">
                <a:solidFill>
                  <a:srgbClr val="1F1A62"/>
                </a:solidFill>
                <a:latin typeface="Helvetica" panose="020B0403020202020204" pitchFamily="34" charset="0"/>
                <a:ea typeface="+mn-ea"/>
                <a:cs typeface="+mn-cs"/>
              </a:defRPr>
            </a:pPr>
            <a:endParaRPr lang="en-US"/>
          </a:p>
        </c:txPr>
        <c:crossAx val="938711280"/>
        <c:crosses val="autoZero"/>
        <c:auto val="1"/>
        <c:lblAlgn val="ctr"/>
        <c:lblOffset val="100"/>
        <c:noMultiLvlLbl val="0"/>
      </c:catAx>
      <c:valAx>
        <c:axId val="938711280"/>
        <c:scaling>
          <c:orientation val="minMax"/>
          <c:max val="0.8"/>
        </c:scaling>
        <c:delete val="1"/>
        <c:axPos val="b"/>
        <c:numFmt formatCode="0%" sourceLinked="1"/>
        <c:majorTickMark val="out"/>
        <c:minorTickMark val="none"/>
        <c:tickLblPos val="nextTo"/>
        <c:crossAx val="9387074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rgbClr val="00BFF2"/>
              </a:solidFill>
              <a:ln w="19050">
                <a:solidFill>
                  <a:schemeClr val="lt1"/>
                </a:solidFill>
              </a:ln>
              <a:effectLst/>
            </c:spPr>
            <c:extLst>
              <c:ext xmlns:c16="http://schemas.microsoft.com/office/drawing/2014/chart" uri="{C3380CC4-5D6E-409C-BE32-E72D297353CC}">
                <c16:uniqueId val="{00000001-F451-48E1-BC89-D9E9C21C670D}"/>
              </c:ext>
            </c:extLst>
          </c:dPt>
          <c:dPt>
            <c:idx val="1"/>
            <c:bubble3D val="0"/>
            <c:spPr>
              <a:solidFill>
                <a:srgbClr val="ED3C8D"/>
              </a:solidFill>
              <a:ln w="19050">
                <a:solidFill>
                  <a:schemeClr val="lt1"/>
                </a:solidFill>
              </a:ln>
              <a:effectLst/>
            </c:spPr>
            <c:extLst>
              <c:ext xmlns:c16="http://schemas.microsoft.com/office/drawing/2014/chart" uri="{C3380CC4-5D6E-409C-BE32-E72D297353CC}">
                <c16:uniqueId val="{00000003-F451-48E1-BC89-D9E9C21C670D}"/>
              </c:ext>
            </c:extLst>
          </c:dPt>
          <c:dPt>
            <c:idx val="2"/>
            <c:bubble3D val="0"/>
            <c:spPr>
              <a:solidFill>
                <a:srgbClr val="ACBDCE"/>
              </a:solidFill>
              <a:ln w="19050">
                <a:solidFill>
                  <a:schemeClr val="lt1"/>
                </a:solidFill>
              </a:ln>
              <a:effectLst/>
            </c:spPr>
            <c:extLst>
              <c:ext xmlns:c16="http://schemas.microsoft.com/office/drawing/2014/chart" uri="{C3380CC4-5D6E-409C-BE32-E72D297353CC}">
                <c16:uniqueId val="{00000005-F451-48E1-BC89-D9E9C21C670D}"/>
              </c:ext>
            </c:extLst>
          </c:dPt>
          <c:dLbls>
            <c:spPr>
              <a:noFill/>
              <a:ln>
                <a:noFill/>
              </a:ln>
              <a:effectLst/>
            </c:spPr>
            <c:txPr>
              <a:bodyPr rot="0" spcFirstLastPara="1" vertOverflow="ellipsis" vert="horz" wrap="square" lIns="38100" tIns="19050" rIns="38100" bIns="19050" anchor="ctr" anchorCtr="0">
                <a:spAutoFit/>
              </a:bodyPr>
              <a:lstStyle/>
              <a:p>
                <a:pPr algn="ctr">
                  <a:defRPr lang="en-US" sz="18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Yes</c:v>
                </c:pt>
                <c:pt idx="1">
                  <c:v>No</c:v>
                </c:pt>
                <c:pt idx="2">
                  <c:v>Unsure</c:v>
                </c:pt>
              </c:strCache>
            </c:strRef>
          </c:cat>
          <c:val>
            <c:numRef>
              <c:f>Sheet1!$B$2:$B$4</c:f>
              <c:numCache>
                <c:formatCode>0%</c:formatCode>
                <c:ptCount val="3"/>
                <c:pt idx="0">
                  <c:v>0.46920000000000001</c:v>
                </c:pt>
                <c:pt idx="1">
                  <c:v>0.3775</c:v>
                </c:pt>
                <c:pt idx="2">
                  <c:v>0.15329999999999999</c:v>
                </c:pt>
              </c:numCache>
            </c:numRef>
          </c:val>
          <c:extLst>
            <c:ext xmlns:c16="http://schemas.microsoft.com/office/drawing/2014/chart" uri="{C3380CC4-5D6E-409C-BE32-E72D297353CC}">
              <c16:uniqueId val="{00000006-F451-48E1-BC89-D9E9C21C670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rgbClr val="00BFF2"/>
              </a:solidFill>
              <a:ln w="19050">
                <a:solidFill>
                  <a:schemeClr val="lt1"/>
                </a:solidFill>
              </a:ln>
              <a:effectLst/>
            </c:spPr>
            <c:extLst>
              <c:ext xmlns:c16="http://schemas.microsoft.com/office/drawing/2014/chart" uri="{C3380CC4-5D6E-409C-BE32-E72D297353CC}">
                <c16:uniqueId val="{00000001-B4F6-4069-BFC8-ADA9DF6C20D1}"/>
              </c:ext>
            </c:extLst>
          </c:dPt>
          <c:dPt>
            <c:idx val="1"/>
            <c:bubble3D val="0"/>
            <c:spPr>
              <a:solidFill>
                <a:srgbClr val="ED3C8D"/>
              </a:solidFill>
              <a:ln w="19050">
                <a:solidFill>
                  <a:schemeClr val="lt1"/>
                </a:solidFill>
              </a:ln>
              <a:effectLst/>
            </c:spPr>
            <c:extLst>
              <c:ext xmlns:c16="http://schemas.microsoft.com/office/drawing/2014/chart" uri="{C3380CC4-5D6E-409C-BE32-E72D297353CC}">
                <c16:uniqueId val="{00000003-B4F6-4069-BFC8-ADA9DF6C20D1}"/>
              </c:ext>
            </c:extLst>
          </c:dPt>
          <c:dPt>
            <c:idx val="2"/>
            <c:bubble3D val="0"/>
            <c:spPr>
              <a:solidFill>
                <a:srgbClr val="ACBDCE"/>
              </a:solidFill>
              <a:ln w="19050">
                <a:solidFill>
                  <a:schemeClr val="lt1"/>
                </a:solidFill>
              </a:ln>
              <a:effectLst/>
            </c:spPr>
            <c:extLst>
              <c:ext xmlns:c16="http://schemas.microsoft.com/office/drawing/2014/chart" uri="{C3380CC4-5D6E-409C-BE32-E72D297353CC}">
                <c16:uniqueId val="{00000005-B4F6-4069-BFC8-ADA9DF6C20D1}"/>
              </c:ext>
            </c:extLst>
          </c:dPt>
          <c:dLbls>
            <c:dLbl>
              <c:idx val="0"/>
              <c:layout>
                <c:manualLayout>
                  <c:x val="-0.22105759523515656"/>
                  <c:y val="0.21882298861998703"/>
                </c:manualLayout>
              </c:layout>
              <c:tx>
                <c:rich>
                  <a:bodyPr/>
                  <a:lstStyle/>
                  <a:p>
                    <a:fld id="{643EB306-894C-4E2E-BC4E-6A9C1BE67332}" type="CATEGORYNAME">
                      <a:rPr lang="en-US"/>
                      <a:pPr/>
                      <a:t>[CATEGORY NAME]</a:t>
                    </a:fld>
                    <a:endParaRPr lang="en-US"/>
                  </a:p>
                  <a:p>
                    <a:fld id="{0661C8A3-0ABC-4804-8CB5-3306650A8AF5}" type="VALUE">
                      <a:rPr lang="en-US"/>
                      <a:pPr/>
                      <a:t>[VALUE]</a:t>
                    </a:fld>
                    <a:endParaRPr lang="en-US"/>
                  </a:p>
                </c:rich>
              </c:tx>
              <c:showLegendKey val="0"/>
              <c:showVal val="1"/>
              <c:showCatName val="1"/>
              <c:showSerName val="0"/>
              <c:showPercent val="0"/>
              <c:showBubbleSize val="0"/>
              <c:separator>
</c:separator>
              <c:extLst>
                <c:ext xmlns:c15="http://schemas.microsoft.com/office/drawing/2012/chart" uri="{CE6537A1-D6FC-4f65-9D91-7224C49458BB}">
                  <c15:layout>
                    <c:manualLayout>
                      <c:w val="0.27715933341983645"/>
                      <c:h val="0.25742996361848319"/>
                    </c:manualLayout>
                  </c15:layout>
                  <c15:dlblFieldTable/>
                  <c15:showDataLabelsRange val="0"/>
                </c:ext>
                <c:ext xmlns:c16="http://schemas.microsoft.com/office/drawing/2014/chart" uri="{C3380CC4-5D6E-409C-BE32-E72D297353CC}">
                  <c16:uniqueId val="{00000001-B4F6-4069-BFC8-ADA9DF6C20D1}"/>
                </c:ext>
              </c:extLst>
            </c:dLbl>
            <c:dLbl>
              <c:idx val="1"/>
              <c:layout>
                <c:manualLayout>
                  <c:x val="-0.16546168915219586"/>
                  <c:y val="-0.21469541268566736"/>
                </c:manualLayout>
              </c:layout>
              <c:tx>
                <c:rich>
                  <a:bodyPr/>
                  <a:lstStyle/>
                  <a:p>
                    <a:fld id="{EBC1FA57-7A13-4C43-AA26-3BEF4A83BD6D}" type="CATEGORYNAME">
                      <a:rPr lang="en-US"/>
                      <a:pPr/>
                      <a:t>[CATEGORY NAME]</a:t>
                    </a:fld>
                    <a:endParaRPr lang="en-US" baseline="0"/>
                  </a:p>
                  <a:p>
                    <a:fld id="{AF0A89A6-BA98-4DEF-BDFB-F88877A4A53A}" type="VALUE">
                      <a:rPr lang="en-US" sz="1600" b="1"/>
                      <a:pPr/>
                      <a:t>[VALUE]</a:t>
                    </a:fld>
                    <a:endParaRPr lang="en-US"/>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B4F6-4069-BFC8-ADA9DF6C20D1}"/>
                </c:ext>
              </c:extLst>
            </c:dLbl>
            <c:dLbl>
              <c:idx val="2"/>
              <c:layout>
                <c:manualLayout>
                  <c:x val="0.16914255392993038"/>
                  <c:y val="2.9936940447824825E-2"/>
                </c:manualLayout>
              </c:layout>
              <c:tx>
                <c:rich>
                  <a:bodyPr/>
                  <a:lstStyle/>
                  <a:p>
                    <a:fld id="{66C13481-7DB2-4EA8-91C4-5CDB0CCFDBFA}" type="CATEGORYNAME">
                      <a:rPr lang="en-US"/>
                      <a:pPr/>
                      <a:t>[CATEGORY NAME]</a:t>
                    </a:fld>
                    <a:endParaRPr lang="en-US"/>
                  </a:p>
                  <a:p>
                    <a:fld id="{5533BAA0-C2F5-4455-B5CA-94FEB093D863}" type="VALUE">
                      <a:rPr lang="en-US"/>
                      <a:pPr/>
                      <a:t>[VALUE]</a:t>
                    </a:fld>
                    <a:endParaRPr lang="en-US"/>
                  </a:p>
                </c:rich>
              </c:tx>
              <c:showLegendKey val="0"/>
              <c:showVal val="1"/>
              <c:showCatName val="1"/>
              <c:showSerName val="0"/>
              <c:showPercent val="0"/>
              <c:showBubbleSize val="0"/>
              <c:separator>
</c:separator>
              <c:extLst>
                <c:ext xmlns:c15="http://schemas.microsoft.com/office/drawing/2012/chart" uri="{CE6537A1-D6FC-4f65-9D91-7224C49458BB}">
                  <c15:layout>
                    <c:manualLayout>
                      <c:w val="0.33409841098040705"/>
                      <c:h val="0.40898147445839667"/>
                    </c:manualLayout>
                  </c15:layout>
                  <c15:dlblFieldTable/>
                  <c15:showDataLabelsRange val="0"/>
                </c:ext>
                <c:ext xmlns:c16="http://schemas.microsoft.com/office/drawing/2014/chart" uri="{C3380CC4-5D6E-409C-BE32-E72D297353CC}">
                  <c16:uniqueId val="{00000005-B4F6-4069-BFC8-ADA9DF6C20D1}"/>
                </c:ext>
              </c:extLst>
            </c:dLbl>
            <c:spPr>
              <a:noFill/>
              <a:ln>
                <a:noFill/>
              </a:ln>
              <a:effectLst/>
            </c:spPr>
            <c:txPr>
              <a:bodyPr rot="0" spcFirstLastPara="1" vertOverflow="ellipsis" vert="horz" wrap="square" anchor="ctr" anchorCtr="1"/>
              <a:lstStyle/>
              <a:p>
                <a:pPr>
                  <a:defRPr sz="1600" b="0"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Yes</c:v>
                </c:pt>
                <c:pt idx="1">
                  <c:v>No</c:v>
                </c:pt>
                <c:pt idx="2">
                  <c:v>Unsure</c:v>
                </c:pt>
              </c:strCache>
            </c:strRef>
          </c:cat>
          <c:val>
            <c:numRef>
              <c:f>Sheet1!$B$2:$B$4</c:f>
              <c:numCache>
                <c:formatCode>General</c:formatCode>
                <c:ptCount val="3"/>
              </c:numCache>
            </c:numRef>
          </c:val>
          <c:extLst>
            <c:ext xmlns:c16="http://schemas.microsoft.com/office/drawing/2014/chart" uri="{C3380CC4-5D6E-409C-BE32-E72D297353CC}">
              <c16:uniqueId val="{00000006-B4F6-4069-BFC8-ADA9DF6C20D1}"/>
            </c:ext>
          </c:extLst>
        </c:ser>
        <c:dLbls>
          <c:showLegendKey val="0"/>
          <c:showVal val="0"/>
          <c:showCatName val="0"/>
          <c:showSerName val="0"/>
          <c:showPercent val="0"/>
          <c:showBubbleSize val="0"/>
          <c:showLeaderLines val="1"/>
        </c:dLbls>
        <c:firstSliceAng val="0"/>
      </c:pieChart>
      <c:spPr>
        <a:noFill/>
        <a:ln>
          <a:noFill/>
        </a:ln>
        <a:effectLst/>
      </c:spPr>
    </c:plotArea>
    <c:legend>
      <c:legendPos val="t"/>
      <c:layout>
        <c:manualLayout>
          <c:xMode val="edge"/>
          <c:yMode val="edge"/>
          <c:x val="9.1506256019733643E-3"/>
          <c:y val="0.20298322445950462"/>
          <c:w val="0.97818697959687451"/>
          <c:h val="0.58177569560112707"/>
        </c:manualLayout>
      </c:layout>
      <c:overlay val="0"/>
      <c:spPr>
        <a:noFill/>
        <a:ln>
          <a:noFill/>
        </a:ln>
        <a:effectLst/>
      </c:spPr>
      <c:txPr>
        <a:bodyPr rot="0" spcFirstLastPara="1" vertOverflow="ellipsis" vert="horz" wrap="square" anchor="ctr" anchorCtr="1"/>
        <a:lstStyle/>
        <a:p>
          <a:pPr>
            <a:defRPr sz="1600" b="0" i="0" u="none" strike="noStrike" kern="1200" baseline="0">
              <a:solidFill>
                <a:srgbClr val="1F1A62"/>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rgbClr val="1F1A62"/>
          </a:solidFill>
          <a:latin typeface="Helvetica" panose="020B0403020202020204" pitchFamily="34" charset="0"/>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rgbClr val="00BFF2"/>
              </a:solidFill>
              <a:ln w="19050">
                <a:solidFill>
                  <a:schemeClr val="lt1"/>
                </a:solidFill>
              </a:ln>
              <a:effectLst/>
            </c:spPr>
            <c:extLst>
              <c:ext xmlns:c16="http://schemas.microsoft.com/office/drawing/2014/chart" uri="{C3380CC4-5D6E-409C-BE32-E72D297353CC}">
                <c16:uniqueId val="{00000001-9F73-49D7-93CD-E2F1DB8419E6}"/>
              </c:ext>
            </c:extLst>
          </c:dPt>
          <c:dPt>
            <c:idx val="1"/>
            <c:bubble3D val="0"/>
            <c:spPr>
              <a:solidFill>
                <a:srgbClr val="ED3C8D"/>
              </a:solidFill>
              <a:ln w="19050">
                <a:solidFill>
                  <a:schemeClr val="lt1"/>
                </a:solidFill>
              </a:ln>
              <a:effectLst/>
            </c:spPr>
            <c:extLst>
              <c:ext xmlns:c16="http://schemas.microsoft.com/office/drawing/2014/chart" uri="{C3380CC4-5D6E-409C-BE32-E72D297353CC}">
                <c16:uniqueId val="{00000003-9F73-49D7-93CD-E2F1DB8419E6}"/>
              </c:ext>
            </c:extLst>
          </c:dPt>
          <c:dPt>
            <c:idx val="2"/>
            <c:bubble3D val="0"/>
            <c:spPr>
              <a:solidFill>
                <a:srgbClr val="ACBDCE"/>
              </a:solidFill>
              <a:ln w="19050">
                <a:solidFill>
                  <a:schemeClr val="lt1"/>
                </a:solidFill>
              </a:ln>
              <a:effectLst/>
            </c:spPr>
            <c:extLst>
              <c:ext xmlns:c16="http://schemas.microsoft.com/office/drawing/2014/chart" uri="{C3380CC4-5D6E-409C-BE32-E72D297353CC}">
                <c16:uniqueId val="{00000005-9F73-49D7-93CD-E2F1DB8419E6}"/>
              </c:ext>
            </c:extLst>
          </c:dPt>
          <c:dLbls>
            <c:spPr>
              <a:noFill/>
              <a:ln>
                <a:noFill/>
              </a:ln>
              <a:effectLst/>
            </c:spPr>
            <c:txPr>
              <a:bodyPr rot="0" spcFirstLastPara="1" vertOverflow="ellipsis" vert="horz" wrap="square" lIns="38100" tIns="19050" rIns="38100" bIns="19050" anchor="ctr" anchorCtr="0">
                <a:spAutoFit/>
              </a:bodyPr>
              <a:lstStyle/>
              <a:p>
                <a:pPr algn="ctr">
                  <a:defRPr lang="en-US" sz="18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Yes</c:v>
                </c:pt>
                <c:pt idx="1">
                  <c:v>No</c:v>
                </c:pt>
                <c:pt idx="2">
                  <c:v>Unsure</c:v>
                </c:pt>
              </c:strCache>
            </c:strRef>
          </c:cat>
          <c:val>
            <c:numRef>
              <c:f>Sheet1!$B$2:$B$4</c:f>
              <c:numCache>
                <c:formatCode>0%</c:formatCode>
                <c:ptCount val="3"/>
                <c:pt idx="0">
                  <c:v>0.54610000000000003</c:v>
                </c:pt>
                <c:pt idx="1">
                  <c:v>0.25719999999999998</c:v>
                </c:pt>
                <c:pt idx="2">
                  <c:v>0.19670000000000001</c:v>
                </c:pt>
              </c:numCache>
            </c:numRef>
          </c:val>
          <c:extLst>
            <c:ext xmlns:c16="http://schemas.microsoft.com/office/drawing/2014/chart" uri="{C3380CC4-5D6E-409C-BE32-E72D297353CC}">
              <c16:uniqueId val="{00000006-9F73-49D7-93CD-E2F1DB8419E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rgbClr val="00BFF2"/>
              </a:solidFill>
              <a:ln w="19050">
                <a:solidFill>
                  <a:schemeClr val="lt1"/>
                </a:solidFill>
              </a:ln>
              <a:effectLst/>
            </c:spPr>
            <c:extLst>
              <c:ext xmlns:c16="http://schemas.microsoft.com/office/drawing/2014/chart" uri="{C3380CC4-5D6E-409C-BE32-E72D297353CC}">
                <c16:uniqueId val="{00000001-52AD-4F3C-AFCE-9C9186C7B7B1}"/>
              </c:ext>
            </c:extLst>
          </c:dPt>
          <c:dPt>
            <c:idx val="1"/>
            <c:bubble3D val="0"/>
            <c:spPr>
              <a:solidFill>
                <a:srgbClr val="ED3C8D"/>
              </a:solidFill>
              <a:ln w="19050">
                <a:solidFill>
                  <a:schemeClr val="lt1"/>
                </a:solidFill>
              </a:ln>
              <a:effectLst/>
            </c:spPr>
            <c:extLst>
              <c:ext xmlns:c16="http://schemas.microsoft.com/office/drawing/2014/chart" uri="{C3380CC4-5D6E-409C-BE32-E72D297353CC}">
                <c16:uniqueId val="{00000003-52AD-4F3C-AFCE-9C9186C7B7B1}"/>
              </c:ext>
            </c:extLst>
          </c:dPt>
          <c:dPt>
            <c:idx val="2"/>
            <c:bubble3D val="0"/>
            <c:spPr>
              <a:solidFill>
                <a:srgbClr val="ACBDCE"/>
              </a:solidFill>
              <a:ln w="19050">
                <a:solidFill>
                  <a:schemeClr val="lt1"/>
                </a:solidFill>
              </a:ln>
              <a:effectLst/>
            </c:spPr>
            <c:extLst>
              <c:ext xmlns:c16="http://schemas.microsoft.com/office/drawing/2014/chart" uri="{C3380CC4-5D6E-409C-BE32-E72D297353CC}">
                <c16:uniqueId val="{00000005-52AD-4F3C-AFCE-9C9186C7B7B1}"/>
              </c:ext>
            </c:extLst>
          </c:dPt>
          <c:dLbls>
            <c:spPr>
              <a:noFill/>
              <a:ln>
                <a:noFill/>
              </a:ln>
              <a:effectLst/>
            </c:spPr>
            <c:txPr>
              <a:bodyPr rot="0" spcFirstLastPara="1" vertOverflow="ellipsis" vert="horz" wrap="square" lIns="38100" tIns="19050" rIns="38100" bIns="19050" anchor="ctr" anchorCtr="0">
                <a:spAutoFit/>
              </a:bodyPr>
              <a:lstStyle/>
              <a:p>
                <a:pPr algn="ctr">
                  <a:defRPr lang="en-US" sz="18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Yes</c:v>
                </c:pt>
                <c:pt idx="1">
                  <c:v>No</c:v>
                </c:pt>
                <c:pt idx="2">
                  <c:v>Unsure</c:v>
                </c:pt>
              </c:strCache>
            </c:strRef>
          </c:cat>
          <c:val>
            <c:numRef>
              <c:f>Sheet1!$B$2:$B$4</c:f>
              <c:numCache>
                <c:formatCode>0%</c:formatCode>
                <c:ptCount val="3"/>
                <c:pt idx="0">
                  <c:v>0.3533</c:v>
                </c:pt>
                <c:pt idx="1">
                  <c:v>0.31580000000000003</c:v>
                </c:pt>
                <c:pt idx="2">
                  <c:v>0.33090000000000003</c:v>
                </c:pt>
              </c:numCache>
            </c:numRef>
          </c:val>
          <c:extLst>
            <c:ext xmlns:c16="http://schemas.microsoft.com/office/drawing/2014/chart" uri="{C3380CC4-5D6E-409C-BE32-E72D297353CC}">
              <c16:uniqueId val="{00000006-52AD-4F3C-AFCE-9C9186C7B7B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207228085971346E-2"/>
          <c:y val="0.22769594177353308"/>
          <c:w val="0.87502276666920176"/>
          <c:h val="0.59820890063969978"/>
        </c:manualLayout>
      </c:layout>
      <c:pieChart>
        <c:varyColors val="1"/>
        <c:ser>
          <c:idx val="0"/>
          <c:order val="0"/>
          <c:tx>
            <c:strRef>
              <c:f>Sheet1!$B$1</c:f>
              <c:strCache>
                <c:ptCount val="1"/>
                <c:pt idx="0">
                  <c:v>Current Job Title / Level</c:v>
                </c:pt>
              </c:strCache>
            </c:strRef>
          </c:tx>
          <c:spPr>
            <a:ln>
              <a:noFill/>
            </a:ln>
          </c:spPr>
          <c:dPt>
            <c:idx val="0"/>
            <c:bubble3D val="0"/>
            <c:spPr>
              <a:solidFill>
                <a:srgbClr val="00BFF2"/>
              </a:solidFill>
              <a:ln w="19050">
                <a:noFill/>
              </a:ln>
              <a:effectLst/>
            </c:spPr>
            <c:extLst>
              <c:ext xmlns:c16="http://schemas.microsoft.com/office/drawing/2014/chart" uri="{C3380CC4-5D6E-409C-BE32-E72D297353CC}">
                <c16:uniqueId val="{00000001-29FB-4DD1-BAF2-F54F56C7396E}"/>
              </c:ext>
            </c:extLst>
          </c:dPt>
          <c:dPt>
            <c:idx val="1"/>
            <c:bubble3D val="0"/>
            <c:spPr>
              <a:solidFill>
                <a:srgbClr val="1B1464"/>
              </a:solidFill>
              <a:ln w="19050">
                <a:noFill/>
              </a:ln>
              <a:effectLst/>
            </c:spPr>
            <c:extLst>
              <c:ext xmlns:c16="http://schemas.microsoft.com/office/drawing/2014/chart" uri="{C3380CC4-5D6E-409C-BE32-E72D297353CC}">
                <c16:uniqueId val="{00000003-29FB-4DD1-BAF2-F54F56C7396E}"/>
              </c:ext>
            </c:extLst>
          </c:dPt>
          <c:dPt>
            <c:idx val="2"/>
            <c:bubble3D val="0"/>
            <c:spPr>
              <a:solidFill>
                <a:srgbClr val="ED3C8D"/>
              </a:solidFill>
              <a:ln w="19050">
                <a:noFill/>
              </a:ln>
              <a:effectLst/>
            </c:spPr>
            <c:extLst>
              <c:ext xmlns:c16="http://schemas.microsoft.com/office/drawing/2014/chart" uri="{C3380CC4-5D6E-409C-BE32-E72D297353CC}">
                <c16:uniqueId val="{00000005-29FB-4DD1-BAF2-F54F56C7396E}"/>
              </c:ext>
            </c:extLst>
          </c:dPt>
          <c:dPt>
            <c:idx val="3"/>
            <c:bubble3D val="0"/>
            <c:spPr>
              <a:solidFill>
                <a:srgbClr val="E84A99"/>
              </a:solidFill>
              <a:ln w="19050">
                <a:noFill/>
              </a:ln>
              <a:effectLst/>
            </c:spPr>
            <c:extLst>
              <c:ext xmlns:c16="http://schemas.microsoft.com/office/drawing/2014/chart" uri="{C3380CC4-5D6E-409C-BE32-E72D297353CC}">
                <c16:uniqueId val="{00000007-29FB-4DD1-BAF2-F54F56C7396E}"/>
              </c:ext>
            </c:extLst>
          </c:dPt>
          <c:dLbls>
            <c:dLbl>
              <c:idx val="0"/>
              <c:layout>
                <c:manualLayout>
                  <c:x val="0.14561013470248396"/>
                  <c:y val="1.7634805753383706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9FB-4DD1-BAF2-F54F56C7396E}"/>
                </c:ext>
              </c:extLst>
            </c:dLbl>
            <c:dLbl>
              <c:idx val="1"/>
              <c:layout>
                <c:manualLayout>
                  <c:x val="-0.18944365011816336"/>
                  <c:y val="1.0753074622037857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9FB-4DD1-BAF2-F54F56C7396E}"/>
                </c:ext>
              </c:extLst>
            </c:dLbl>
            <c:dLbl>
              <c:idx val="2"/>
              <c:layout>
                <c:manualLayout>
                  <c:x val="0.14677792752681962"/>
                  <c:y val="-1.9680940831569356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9FB-4DD1-BAF2-F54F56C7396E}"/>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1F1A62"/>
                    </a:solidFill>
                    <a:latin typeface="Helvetica" panose="020B0604020202020204" pitchFamily="34" charset="0"/>
                    <a:ea typeface="+mn-ea"/>
                    <a:cs typeface="Helvetica" panose="020B0604020202020204" pitchFamily="34" charset="0"/>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Junior Level</c:v>
                </c:pt>
                <c:pt idx="1">
                  <c:v>Mid Level</c:v>
                </c:pt>
                <c:pt idx="2">
                  <c:v>Senior Level</c:v>
                </c:pt>
              </c:strCache>
            </c:strRef>
          </c:cat>
          <c:val>
            <c:numRef>
              <c:f>Sheet1!$B$2:$B$4</c:f>
              <c:numCache>
                <c:formatCode>0%</c:formatCode>
                <c:ptCount val="3"/>
                <c:pt idx="0">
                  <c:v>2.4500000000000001E-2</c:v>
                </c:pt>
                <c:pt idx="1">
                  <c:v>0.34949999999999998</c:v>
                </c:pt>
                <c:pt idx="2">
                  <c:v>0.62590000000000001</c:v>
                </c:pt>
              </c:numCache>
            </c:numRef>
          </c:val>
          <c:extLst>
            <c:ext xmlns:c16="http://schemas.microsoft.com/office/drawing/2014/chart" uri="{C3380CC4-5D6E-409C-BE32-E72D297353CC}">
              <c16:uniqueId val="{00000008-29FB-4DD1-BAF2-F54F56C7396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rgbClr val="1F1A62"/>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207228085971346E-2"/>
          <c:y val="0.22769594177353308"/>
          <c:w val="0.87502276666920176"/>
          <c:h val="0.59820890063969978"/>
        </c:manualLayout>
      </c:layout>
      <c:pieChart>
        <c:varyColors val="1"/>
        <c:ser>
          <c:idx val="0"/>
          <c:order val="0"/>
          <c:tx>
            <c:strRef>
              <c:f>Sheet1!$B$1</c:f>
              <c:strCache>
                <c:ptCount val="1"/>
                <c:pt idx="0">
                  <c:v>Current Job Title / Level</c:v>
                </c:pt>
              </c:strCache>
            </c:strRef>
          </c:tx>
          <c:spPr>
            <a:ln>
              <a:noFill/>
            </a:ln>
          </c:spPr>
          <c:dPt>
            <c:idx val="0"/>
            <c:bubble3D val="0"/>
            <c:spPr>
              <a:solidFill>
                <a:srgbClr val="00BFF2"/>
              </a:solidFill>
              <a:ln w="19050">
                <a:noFill/>
              </a:ln>
              <a:effectLst/>
            </c:spPr>
            <c:extLst>
              <c:ext xmlns:c16="http://schemas.microsoft.com/office/drawing/2014/chart" uri="{C3380CC4-5D6E-409C-BE32-E72D297353CC}">
                <c16:uniqueId val="{00000001-D912-4986-9E50-AFAC8CD50872}"/>
              </c:ext>
            </c:extLst>
          </c:dPt>
          <c:dPt>
            <c:idx val="1"/>
            <c:bubble3D val="0"/>
            <c:spPr>
              <a:solidFill>
                <a:srgbClr val="1B1464"/>
              </a:solidFill>
              <a:ln w="19050">
                <a:noFill/>
              </a:ln>
              <a:effectLst/>
            </c:spPr>
            <c:extLst>
              <c:ext xmlns:c16="http://schemas.microsoft.com/office/drawing/2014/chart" uri="{C3380CC4-5D6E-409C-BE32-E72D297353CC}">
                <c16:uniqueId val="{00000003-D912-4986-9E50-AFAC8CD50872}"/>
              </c:ext>
            </c:extLst>
          </c:dPt>
          <c:dPt>
            <c:idx val="2"/>
            <c:bubble3D val="0"/>
            <c:spPr>
              <a:solidFill>
                <a:srgbClr val="ED3C8D"/>
              </a:solidFill>
              <a:ln w="19050">
                <a:noFill/>
              </a:ln>
              <a:effectLst/>
            </c:spPr>
            <c:extLst>
              <c:ext xmlns:c16="http://schemas.microsoft.com/office/drawing/2014/chart" uri="{C3380CC4-5D6E-409C-BE32-E72D297353CC}">
                <c16:uniqueId val="{00000005-D912-4986-9E50-AFAC8CD50872}"/>
              </c:ext>
            </c:extLst>
          </c:dPt>
          <c:dPt>
            <c:idx val="3"/>
            <c:bubble3D val="0"/>
            <c:spPr>
              <a:solidFill>
                <a:srgbClr val="E84A99"/>
              </a:solidFill>
              <a:ln w="19050">
                <a:noFill/>
              </a:ln>
              <a:effectLst/>
            </c:spPr>
            <c:extLst>
              <c:ext xmlns:c16="http://schemas.microsoft.com/office/drawing/2014/chart" uri="{C3380CC4-5D6E-409C-BE32-E72D297353CC}">
                <c16:uniqueId val="{00000007-D912-4986-9E50-AFAC8CD50872}"/>
              </c:ext>
            </c:extLst>
          </c:dPt>
          <c:dLbls>
            <c:dLbl>
              <c:idx val="0"/>
              <c:layout>
                <c:manualLayout>
                  <c:x val="0.14561013470248396"/>
                  <c:y val="1.7634805753383706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912-4986-9E50-AFAC8CD50872}"/>
                </c:ext>
              </c:extLst>
            </c:dLbl>
            <c:dLbl>
              <c:idx val="1"/>
              <c:layout>
                <c:manualLayout>
                  <c:x val="-0.14652893084178142"/>
                  <c:y val="-5.0376824452362925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912-4986-9E50-AFAC8CD50872}"/>
                </c:ext>
              </c:extLst>
            </c:dLbl>
            <c:dLbl>
              <c:idx val="2"/>
              <c:layout>
                <c:manualLayout>
                  <c:x val="0.14677792752681962"/>
                  <c:y val="-1.9680940831569356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912-4986-9E50-AFAC8CD50872}"/>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1F1A62"/>
                    </a:solidFill>
                    <a:latin typeface="Helvetica" panose="020B0604020202020204" pitchFamily="34" charset="0"/>
                    <a:ea typeface="+mn-ea"/>
                    <a:cs typeface="Helvetica" panose="020B0604020202020204" pitchFamily="34" charset="0"/>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Junior Level</c:v>
                </c:pt>
                <c:pt idx="1">
                  <c:v>Mid Level</c:v>
                </c:pt>
                <c:pt idx="2">
                  <c:v>Senior Level</c:v>
                </c:pt>
              </c:strCache>
            </c:strRef>
          </c:cat>
          <c:val>
            <c:numRef>
              <c:f>Sheet1!$B$2:$B$4</c:f>
              <c:numCache>
                <c:formatCode>0%</c:formatCode>
                <c:ptCount val="3"/>
                <c:pt idx="0">
                  <c:v>4.7899999999999998E-2</c:v>
                </c:pt>
                <c:pt idx="1">
                  <c:v>0.48209999999999997</c:v>
                </c:pt>
                <c:pt idx="2">
                  <c:v>0.47</c:v>
                </c:pt>
              </c:numCache>
            </c:numRef>
          </c:val>
          <c:extLst>
            <c:ext xmlns:c16="http://schemas.microsoft.com/office/drawing/2014/chart" uri="{C3380CC4-5D6E-409C-BE32-E72D297353CC}">
              <c16:uniqueId val="{00000008-D912-4986-9E50-AFAC8CD5087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rgbClr val="1F1A62"/>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207228085971346E-2"/>
          <c:y val="0.22769594177353308"/>
          <c:w val="0.87502276666920176"/>
          <c:h val="0.59820890063969978"/>
        </c:manualLayout>
      </c:layout>
      <c:pieChart>
        <c:varyColors val="1"/>
        <c:ser>
          <c:idx val="0"/>
          <c:order val="0"/>
          <c:tx>
            <c:strRef>
              <c:f>Sheet1!$B$1</c:f>
              <c:strCache>
                <c:ptCount val="1"/>
                <c:pt idx="0">
                  <c:v>Current Job Title / Level</c:v>
                </c:pt>
              </c:strCache>
            </c:strRef>
          </c:tx>
          <c:spPr>
            <a:ln>
              <a:noFill/>
            </a:ln>
          </c:spPr>
          <c:dPt>
            <c:idx val="0"/>
            <c:bubble3D val="0"/>
            <c:spPr>
              <a:solidFill>
                <a:srgbClr val="00BFF2"/>
              </a:solidFill>
              <a:ln w="19050">
                <a:noFill/>
              </a:ln>
              <a:effectLst/>
            </c:spPr>
            <c:extLst>
              <c:ext xmlns:c16="http://schemas.microsoft.com/office/drawing/2014/chart" uri="{C3380CC4-5D6E-409C-BE32-E72D297353CC}">
                <c16:uniqueId val="{00000001-4B44-4092-ABE8-043EFC504EF6}"/>
              </c:ext>
            </c:extLst>
          </c:dPt>
          <c:dPt>
            <c:idx val="1"/>
            <c:bubble3D val="0"/>
            <c:spPr>
              <a:solidFill>
                <a:srgbClr val="1B1464"/>
              </a:solidFill>
              <a:ln w="19050">
                <a:noFill/>
              </a:ln>
              <a:effectLst/>
            </c:spPr>
            <c:extLst>
              <c:ext xmlns:c16="http://schemas.microsoft.com/office/drawing/2014/chart" uri="{C3380CC4-5D6E-409C-BE32-E72D297353CC}">
                <c16:uniqueId val="{00000003-4B44-4092-ABE8-043EFC504EF6}"/>
              </c:ext>
            </c:extLst>
          </c:dPt>
          <c:dPt>
            <c:idx val="2"/>
            <c:bubble3D val="0"/>
            <c:spPr>
              <a:solidFill>
                <a:srgbClr val="ED3C8D"/>
              </a:solidFill>
              <a:ln w="19050">
                <a:noFill/>
              </a:ln>
              <a:effectLst/>
            </c:spPr>
            <c:extLst>
              <c:ext xmlns:c16="http://schemas.microsoft.com/office/drawing/2014/chart" uri="{C3380CC4-5D6E-409C-BE32-E72D297353CC}">
                <c16:uniqueId val="{00000005-4B44-4092-ABE8-043EFC504EF6}"/>
              </c:ext>
            </c:extLst>
          </c:dPt>
          <c:dPt>
            <c:idx val="3"/>
            <c:bubble3D val="0"/>
            <c:spPr>
              <a:solidFill>
                <a:srgbClr val="E84A99"/>
              </a:solidFill>
              <a:ln w="19050">
                <a:noFill/>
              </a:ln>
              <a:effectLst/>
            </c:spPr>
            <c:extLst>
              <c:ext xmlns:c16="http://schemas.microsoft.com/office/drawing/2014/chart" uri="{C3380CC4-5D6E-409C-BE32-E72D297353CC}">
                <c16:uniqueId val="{00000007-4B44-4092-ABE8-043EFC504EF6}"/>
              </c:ext>
            </c:extLst>
          </c:dPt>
          <c:dLbls>
            <c:dLbl>
              <c:idx val="0"/>
              <c:layout>
                <c:manualLayout>
                  <c:x val="0.14561013470248396"/>
                  <c:y val="1.7634805753383706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B44-4092-ABE8-043EFC504EF6}"/>
                </c:ext>
              </c:extLst>
            </c:dLbl>
            <c:dLbl>
              <c:idx val="1"/>
              <c:layout>
                <c:manualLayout>
                  <c:x val="-0.25381575807238482"/>
                  <c:y val="-0.12780788096721843"/>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B44-4092-ABE8-043EFC504EF6}"/>
                </c:ext>
              </c:extLst>
            </c:dLbl>
            <c:dLbl>
              <c:idx val="2"/>
              <c:layout>
                <c:manualLayout>
                  <c:x val="0.14677792752681962"/>
                  <c:y val="-1.9680940831569356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B44-4092-ABE8-043EFC504EF6}"/>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1F1A62"/>
                    </a:solidFill>
                    <a:latin typeface="Helvetica" panose="020B0604020202020204" pitchFamily="34" charset="0"/>
                    <a:ea typeface="+mn-ea"/>
                    <a:cs typeface="Helvetica" panose="020B0604020202020204" pitchFamily="34" charset="0"/>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Junior Level</c:v>
                </c:pt>
                <c:pt idx="1">
                  <c:v>Mid Level</c:v>
                </c:pt>
                <c:pt idx="2">
                  <c:v>Senior Level</c:v>
                </c:pt>
              </c:strCache>
            </c:strRef>
          </c:cat>
          <c:val>
            <c:numRef>
              <c:f>Sheet1!$B$2:$B$4</c:f>
              <c:numCache>
                <c:formatCode>0%</c:formatCode>
                <c:ptCount val="3"/>
                <c:pt idx="0">
                  <c:v>0.13919999999999999</c:v>
                </c:pt>
                <c:pt idx="1">
                  <c:v>0.40279999999999999</c:v>
                </c:pt>
                <c:pt idx="2">
                  <c:v>0.45800000000000002</c:v>
                </c:pt>
              </c:numCache>
            </c:numRef>
          </c:val>
          <c:extLst>
            <c:ext xmlns:c16="http://schemas.microsoft.com/office/drawing/2014/chart" uri="{C3380CC4-5D6E-409C-BE32-E72D297353CC}">
              <c16:uniqueId val="{00000008-4B44-4092-ABE8-043EFC504EF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rgbClr val="1F1A62"/>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207228085971346E-2"/>
          <c:y val="0.22769594177353308"/>
          <c:w val="0.87502276666920176"/>
          <c:h val="0.59820890063969978"/>
        </c:manualLayout>
      </c:layout>
      <c:pieChart>
        <c:varyColors val="1"/>
        <c:ser>
          <c:idx val="0"/>
          <c:order val="0"/>
          <c:tx>
            <c:strRef>
              <c:f>Sheet1!$B$1</c:f>
              <c:strCache>
                <c:ptCount val="1"/>
                <c:pt idx="0">
                  <c:v>Current Job Title / Level</c:v>
                </c:pt>
              </c:strCache>
            </c:strRef>
          </c:tx>
          <c:spPr>
            <a:ln>
              <a:noFill/>
            </a:ln>
          </c:spPr>
          <c:dPt>
            <c:idx val="0"/>
            <c:bubble3D val="0"/>
            <c:spPr>
              <a:solidFill>
                <a:srgbClr val="00BFF2"/>
              </a:solidFill>
              <a:ln w="19050">
                <a:noFill/>
              </a:ln>
              <a:effectLst/>
            </c:spPr>
            <c:extLst>
              <c:ext xmlns:c16="http://schemas.microsoft.com/office/drawing/2014/chart" uri="{C3380CC4-5D6E-409C-BE32-E72D297353CC}">
                <c16:uniqueId val="{00000001-F593-445D-8D74-08D572B70F58}"/>
              </c:ext>
            </c:extLst>
          </c:dPt>
          <c:dPt>
            <c:idx val="1"/>
            <c:bubble3D val="0"/>
            <c:spPr>
              <a:solidFill>
                <a:srgbClr val="1B1464"/>
              </a:solidFill>
              <a:ln w="19050">
                <a:noFill/>
              </a:ln>
              <a:effectLst/>
            </c:spPr>
            <c:extLst>
              <c:ext xmlns:c16="http://schemas.microsoft.com/office/drawing/2014/chart" uri="{C3380CC4-5D6E-409C-BE32-E72D297353CC}">
                <c16:uniqueId val="{00000003-F593-445D-8D74-08D572B70F58}"/>
              </c:ext>
            </c:extLst>
          </c:dPt>
          <c:dPt>
            <c:idx val="2"/>
            <c:bubble3D val="0"/>
            <c:spPr>
              <a:solidFill>
                <a:srgbClr val="ED3C8D"/>
              </a:solidFill>
              <a:ln w="19050">
                <a:noFill/>
              </a:ln>
              <a:effectLst/>
            </c:spPr>
            <c:extLst>
              <c:ext xmlns:c16="http://schemas.microsoft.com/office/drawing/2014/chart" uri="{C3380CC4-5D6E-409C-BE32-E72D297353CC}">
                <c16:uniqueId val="{00000005-F593-445D-8D74-08D572B70F58}"/>
              </c:ext>
            </c:extLst>
          </c:dPt>
          <c:dPt>
            <c:idx val="3"/>
            <c:bubble3D val="0"/>
            <c:spPr>
              <a:solidFill>
                <a:srgbClr val="E84A99"/>
              </a:solidFill>
              <a:ln w="19050">
                <a:noFill/>
              </a:ln>
              <a:effectLst/>
            </c:spPr>
            <c:extLst>
              <c:ext xmlns:c16="http://schemas.microsoft.com/office/drawing/2014/chart" uri="{C3380CC4-5D6E-409C-BE32-E72D297353CC}">
                <c16:uniqueId val="{00000007-F593-445D-8D74-08D572B70F58}"/>
              </c:ext>
            </c:extLst>
          </c:dPt>
          <c:dLbls>
            <c:dLbl>
              <c:idx val="0"/>
              <c:layout>
                <c:manualLayout>
                  <c:x val="0.14561013470248396"/>
                  <c:y val="1.7634805753383706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593-445D-8D74-08D572B70F58}"/>
                </c:ext>
              </c:extLst>
            </c:dLbl>
            <c:dLbl>
              <c:idx val="1"/>
              <c:layout>
                <c:manualLayout>
                  <c:x val="-0.14652893084178142"/>
                  <c:y val="-5.0376824452362925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593-445D-8D74-08D572B70F58}"/>
                </c:ext>
              </c:extLst>
            </c:dLbl>
            <c:dLbl>
              <c:idx val="2"/>
              <c:layout>
                <c:manualLayout>
                  <c:x val="0.14677792752681962"/>
                  <c:y val="-1.9680940831569356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593-445D-8D74-08D572B70F58}"/>
                </c:ext>
              </c:extLst>
            </c:dLbl>
            <c:spPr>
              <a:noFill/>
              <a:ln>
                <a:noFill/>
              </a:ln>
              <a:effectLst/>
            </c:spPr>
            <c:txPr>
              <a:bodyPr rot="0" spcFirstLastPara="1" vertOverflow="ellipsis" vert="horz" wrap="square" anchor="ctr" anchorCtr="1"/>
              <a:lstStyle/>
              <a:p>
                <a:pPr>
                  <a:defRPr sz="1200" b="0" i="0" u="none" strike="noStrike" kern="1200" baseline="0">
                    <a:solidFill>
                      <a:srgbClr val="1F1A62"/>
                    </a:solidFill>
                    <a:latin typeface="Helvetica" panose="020B0604020202020204" pitchFamily="34" charset="0"/>
                    <a:ea typeface="+mn-ea"/>
                    <a:cs typeface="Helvetica" panose="020B0604020202020204" pitchFamily="34" charset="0"/>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Junior Level</c:v>
                </c:pt>
                <c:pt idx="1">
                  <c:v>Mid Level</c:v>
                </c:pt>
                <c:pt idx="2">
                  <c:v>Senior Level</c:v>
                </c:pt>
              </c:strCache>
            </c:strRef>
          </c:cat>
          <c:val>
            <c:numRef>
              <c:f>Sheet1!$B$2:$B$4</c:f>
              <c:numCache>
                <c:formatCode>General</c:formatCode>
                <c:ptCount val="3"/>
              </c:numCache>
            </c:numRef>
          </c:val>
          <c:extLst>
            <c:ext xmlns:c16="http://schemas.microsoft.com/office/drawing/2014/chart" uri="{C3380CC4-5D6E-409C-BE32-E72D297353CC}">
              <c16:uniqueId val="{00000008-F593-445D-8D74-08D572B70F58}"/>
            </c:ext>
          </c:extLst>
        </c:ser>
        <c:dLbls>
          <c:showLegendKey val="0"/>
          <c:showVal val="0"/>
          <c:showCatName val="0"/>
          <c:showSerName val="0"/>
          <c:showPercent val="0"/>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rgbClr val="1F1A62"/>
              </a:solidFill>
              <a:latin typeface="Helvetica" panose="020B0604020202020204" pitchFamily="34" charset="0"/>
              <a:ea typeface="+mn-ea"/>
              <a:cs typeface="Helvetica"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rgbClr val="1F1A62"/>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rgbClr val="00BFF2"/>
              </a:solidFill>
              <a:ln w="19050">
                <a:solidFill>
                  <a:schemeClr val="lt1"/>
                </a:solidFill>
              </a:ln>
              <a:effectLst/>
            </c:spPr>
            <c:extLst>
              <c:ext xmlns:c16="http://schemas.microsoft.com/office/drawing/2014/chart" uri="{C3380CC4-5D6E-409C-BE32-E72D297353CC}">
                <c16:uniqueId val="{00000001-0361-4079-A8D3-296C897F0516}"/>
              </c:ext>
            </c:extLst>
          </c:dPt>
          <c:dPt>
            <c:idx val="1"/>
            <c:bubble3D val="0"/>
            <c:spPr>
              <a:solidFill>
                <a:srgbClr val="ED3C8D"/>
              </a:solidFill>
              <a:ln w="19050">
                <a:solidFill>
                  <a:schemeClr val="lt1"/>
                </a:solidFill>
              </a:ln>
              <a:effectLst/>
            </c:spPr>
            <c:extLst>
              <c:ext xmlns:c16="http://schemas.microsoft.com/office/drawing/2014/chart" uri="{C3380CC4-5D6E-409C-BE32-E72D297353CC}">
                <c16:uniqueId val="{00000003-0361-4079-A8D3-296C897F0516}"/>
              </c:ext>
            </c:extLst>
          </c:dPt>
          <c:dPt>
            <c:idx val="2"/>
            <c:bubble3D val="0"/>
            <c:spPr>
              <a:solidFill>
                <a:srgbClr val="4EBEA4"/>
              </a:solidFill>
              <a:ln w="19050">
                <a:solidFill>
                  <a:schemeClr val="lt1"/>
                </a:solidFill>
              </a:ln>
              <a:effectLst/>
            </c:spPr>
            <c:extLst>
              <c:ext xmlns:c16="http://schemas.microsoft.com/office/drawing/2014/chart" uri="{C3380CC4-5D6E-409C-BE32-E72D297353CC}">
                <c16:uniqueId val="{00000005-0361-4079-A8D3-296C897F0516}"/>
              </c:ext>
            </c:extLst>
          </c:dPt>
          <c:dLbls>
            <c:spPr>
              <a:noFill/>
              <a:ln>
                <a:noFill/>
              </a:ln>
              <a:effectLst/>
            </c:spPr>
            <c:txPr>
              <a:bodyPr rot="0" spcFirstLastPara="1" vertOverflow="ellipsis" vert="horz" wrap="square" lIns="38100" tIns="19050" rIns="38100" bIns="19050" anchor="ctr" anchorCtr="0">
                <a:spAutoFit/>
              </a:bodyPr>
              <a:lstStyle/>
              <a:p>
                <a:pPr algn="ctr">
                  <a:defRPr lang="en-US" sz="18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Less than $1MM</c:v>
                </c:pt>
                <c:pt idx="1">
                  <c:v>$1MM to less than $25M</c:v>
                </c:pt>
                <c:pt idx="2">
                  <c:v>$25MM or more</c:v>
                </c:pt>
              </c:strCache>
            </c:strRef>
          </c:cat>
          <c:val>
            <c:numRef>
              <c:f>Sheet1!$B$2:$B$4</c:f>
              <c:numCache>
                <c:formatCode>0%</c:formatCode>
                <c:ptCount val="3"/>
                <c:pt idx="0">
                  <c:v>0.32500000000000001</c:v>
                </c:pt>
                <c:pt idx="1">
                  <c:v>0.35</c:v>
                </c:pt>
                <c:pt idx="2">
                  <c:v>0.32500000000000001</c:v>
                </c:pt>
              </c:numCache>
            </c:numRef>
          </c:val>
          <c:extLst>
            <c:ext xmlns:c16="http://schemas.microsoft.com/office/drawing/2014/chart" uri="{C3380CC4-5D6E-409C-BE32-E72D297353CC}">
              <c16:uniqueId val="{00000006-0361-4079-A8D3-296C897F051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061403511909085"/>
          <c:y val="3.6208453909385555E-2"/>
          <c:w val="0.50938596488090915"/>
          <c:h val="0.92758309218122892"/>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7030A0"/>
              </a:solidFill>
              <a:ln>
                <a:noFill/>
              </a:ln>
              <a:effectLst/>
            </c:spPr>
            <c:extLst>
              <c:ext xmlns:c16="http://schemas.microsoft.com/office/drawing/2014/chart" uri="{C3380CC4-5D6E-409C-BE32-E72D297353CC}">
                <c16:uniqueId val="{00000004-317F-4220-9DED-0B219D9B2B7D}"/>
              </c:ext>
            </c:extLst>
          </c:dPt>
          <c:dPt>
            <c:idx val="1"/>
            <c:invertIfNegative val="0"/>
            <c:bubble3D val="0"/>
            <c:spPr>
              <a:solidFill>
                <a:srgbClr val="FF6E30"/>
              </a:solidFill>
              <a:ln>
                <a:noFill/>
              </a:ln>
              <a:effectLst/>
            </c:spPr>
            <c:extLst>
              <c:ext xmlns:c16="http://schemas.microsoft.com/office/drawing/2014/chart" uri="{C3380CC4-5D6E-409C-BE32-E72D297353CC}">
                <c16:uniqueId val="{00000005-317F-4220-9DED-0B219D9B2B7D}"/>
              </c:ext>
            </c:extLst>
          </c:dPt>
          <c:dPt>
            <c:idx val="2"/>
            <c:invertIfNegative val="0"/>
            <c:bubble3D val="0"/>
            <c:spPr>
              <a:solidFill>
                <a:srgbClr val="00BFF2"/>
              </a:solidFill>
              <a:ln>
                <a:noFill/>
              </a:ln>
              <a:effectLst/>
            </c:spPr>
            <c:extLst>
              <c:ext xmlns:c16="http://schemas.microsoft.com/office/drawing/2014/chart" uri="{C3380CC4-5D6E-409C-BE32-E72D297353CC}">
                <c16:uniqueId val="{00000001-317F-4220-9DED-0B219D9B2B7D}"/>
              </c:ext>
            </c:extLst>
          </c:dPt>
          <c:dPt>
            <c:idx val="3"/>
            <c:invertIfNegative val="0"/>
            <c:bubble3D val="0"/>
            <c:spPr>
              <a:solidFill>
                <a:srgbClr val="4EBEA4"/>
              </a:solidFill>
              <a:ln>
                <a:noFill/>
              </a:ln>
              <a:effectLst/>
            </c:spPr>
            <c:extLst>
              <c:ext xmlns:c16="http://schemas.microsoft.com/office/drawing/2014/chart" uri="{C3380CC4-5D6E-409C-BE32-E72D297353CC}">
                <c16:uniqueId val="{00000003-317F-4220-9DED-0B219D9B2B7D}"/>
              </c:ext>
            </c:extLst>
          </c:dPt>
          <c:dPt>
            <c:idx val="4"/>
            <c:invertIfNegative val="0"/>
            <c:bubble3D val="0"/>
            <c:spPr>
              <a:solidFill>
                <a:srgbClr val="ED3C8D"/>
              </a:solidFill>
              <a:ln>
                <a:noFill/>
              </a:ln>
              <a:effectLst/>
            </c:spPr>
            <c:extLst>
              <c:ext xmlns:c16="http://schemas.microsoft.com/office/drawing/2014/chart" uri="{C3380CC4-5D6E-409C-BE32-E72D297353CC}">
                <c16:uniqueId val="{00000002-317F-4220-9DED-0B219D9B2B7D}"/>
              </c:ext>
            </c:extLst>
          </c:dPt>
          <c:dLbls>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Improve brand health metrics*</c:v>
                </c:pt>
                <c:pt idx="1">
                  <c:v>Optimize marketing investments</c:v>
                </c:pt>
                <c:pt idx="2">
                  <c:v>Increase brand awareness</c:v>
                </c:pt>
                <c:pt idx="3">
                  <c:v>Increase profitability</c:v>
                </c:pt>
                <c:pt idx="4">
                  <c:v>Increase revenue</c:v>
                </c:pt>
              </c:strCache>
            </c:strRef>
          </c:cat>
          <c:val>
            <c:numRef>
              <c:f>Sheet1!$B$2:$B$6</c:f>
              <c:numCache>
                <c:formatCode>0%</c:formatCode>
                <c:ptCount val="5"/>
                <c:pt idx="0">
                  <c:v>0.25040000000000001</c:v>
                </c:pt>
                <c:pt idx="1">
                  <c:v>0.32419999999999999</c:v>
                </c:pt>
                <c:pt idx="2">
                  <c:v>0.38179999999999997</c:v>
                </c:pt>
                <c:pt idx="3">
                  <c:v>0.4733</c:v>
                </c:pt>
                <c:pt idx="4">
                  <c:v>0.58789999999999998</c:v>
                </c:pt>
              </c:numCache>
            </c:numRef>
          </c:val>
          <c:extLst>
            <c:ext xmlns:c16="http://schemas.microsoft.com/office/drawing/2014/chart" uri="{C3380CC4-5D6E-409C-BE32-E72D297353CC}">
              <c16:uniqueId val="{00000000-317F-4220-9DED-0B219D9B2B7D}"/>
            </c:ext>
          </c:extLst>
        </c:ser>
        <c:dLbls>
          <c:showLegendKey val="0"/>
          <c:showVal val="0"/>
          <c:showCatName val="0"/>
          <c:showSerName val="0"/>
          <c:showPercent val="0"/>
          <c:showBubbleSize val="0"/>
        </c:dLbls>
        <c:gapWidth val="182"/>
        <c:axId val="938707440"/>
        <c:axId val="938711280"/>
      </c:barChart>
      <c:catAx>
        <c:axId val="938707440"/>
        <c:scaling>
          <c:orientation val="minMax"/>
        </c:scaling>
        <c:delete val="0"/>
        <c:axPos val="l"/>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200" b="0" i="0" u="none" strike="noStrike" kern="1200" baseline="0">
                <a:solidFill>
                  <a:srgbClr val="1F1A62"/>
                </a:solidFill>
                <a:latin typeface="Helvetica" panose="020B0403020202020204" pitchFamily="34" charset="0"/>
                <a:ea typeface="+mn-ea"/>
                <a:cs typeface="+mn-cs"/>
              </a:defRPr>
            </a:pPr>
            <a:endParaRPr lang="en-US"/>
          </a:p>
        </c:txPr>
        <c:crossAx val="938711280"/>
        <c:crosses val="autoZero"/>
        <c:auto val="1"/>
        <c:lblAlgn val="ctr"/>
        <c:lblOffset val="100"/>
        <c:noMultiLvlLbl val="0"/>
      </c:catAx>
      <c:valAx>
        <c:axId val="938711280"/>
        <c:scaling>
          <c:orientation val="minMax"/>
        </c:scaling>
        <c:delete val="1"/>
        <c:axPos val="b"/>
        <c:numFmt formatCode="0%" sourceLinked="1"/>
        <c:majorTickMark val="none"/>
        <c:minorTickMark val="none"/>
        <c:tickLblPos val="nextTo"/>
        <c:crossAx val="9387074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rgbClr val="00BFF2"/>
              </a:solidFill>
              <a:ln w="19050">
                <a:solidFill>
                  <a:schemeClr val="lt1"/>
                </a:solidFill>
              </a:ln>
              <a:effectLst/>
            </c:spPr>
            <c:extLst>
              <c:ext xmlns:c16="http://schemas.microsoft.com/office/drawing/2014/chart" uri="{C3380CC4-5D6E-409C-BE32-E72D297353CC}">
                <c16:uniqueId val="{00000001-B7B5-4F2F-AAA6-0BDA7C12114C}"/>
              </c:ext>
            </c:extLst>
          </c:dPt>
          <c:dPt>
            <c:idx val="1"/>
            <c:bubble3D val="0"/>
            <c:spPr>
              <a:solidFill>
                <a:srgbClr val="ED3C8D"/>
              </a:solidFill>
              <a:ln w="19050">
                <a:solidFill>
                  <a:schemeClr val="lt1"/>
                </a:solidFill>
              </a:ln>
              <a:effectLst/>
            </c:spPr>
            <c:extLst>
              <c:ext xmlns:c16="http://schemas.microsoft.com/office/drawing/2014/chart" uri="{C3380CC4-5D6E-409C-BE32-E72D297353CC}">
                <c16:uniqueId val="{00000003-B7B5-4F2F-AAA6-0BDA7C12114C}"/>
              </c:ext>
            </c:extLst>
          </c:dPt>
          <c:dPt>
            <c:idx val="2"/>
            <c:bubble3D val="0"/>
            <c:spPr>
              <a:solidFill>
                <a:srgbClr val="4EBEA4"/>
              </a:solidFill>
              <a:ln w="19050">
                <a:solidFill>
                  <a:schemeClr val="lt1"/>
                </a:solidFill>
              </a:ln>
              <a:effectLst/>
            </c:spPr>
            <c:extLst>
              <c:ext xmlns:c16="http://schemas.microsoft.com/office/drawing/2014/chart" uri="{C3380CC4-5D6E-409C-BE32-E72D297353CC}">
                <c16:uniqueId val="{00000005-B7B5-4F2F-AAA6-0BDA7C12114C}"/>
              </c:ext>
            </c:extLst>
          </c:dPt>
          <c:dLbls>
            <c:dLbl>
              <c:idx val="0"/>
              <c:layout>
                <c:manualLayout>
                  <c:x val="-0.22105759523515656"/>
                  <c:y val="0.21882298861998703"/>
                </c:manualLayout>
              </c:layout>
              <c:tx>
                <c:rich>
                  <a:bodyPr/>
                  <a:lstStyle/>
                  <a:p>
                    <a:fld id="{643EB306-894C-4E2E-BC4E-6A9C1BE67332}" type="CATEGORYNAME">
                      <a:rPr lang="en-US"/>
                      <a:pPr/>
                      <a:t>[CATEGORY NAME]</a:t>
                    </a:fld>
                    <a:endParaRPr lang="en-US"/>
                  </a:p>
                  <a:p>
                    <a:fld id="{0661C8A3-0ABC-4804-8CB5-3306650A8AF5}" type="VALUE">
                      <a:rPr lang="en-US"/>
                      <a:pPr/>
                      <a:t>[VALUE]</a:t>
                    </a:fld>
                    <a:endParaRPr lang="en-US"/>
                  </a:p>
                </c:rich>
              </c:tx>
              <c:showLegendKey val="0"/>
              <c:showVal val="1"/>
              <c:showCatName val="1"/>
              <c:showSerName val="0"/>
              <c:showPercent val="0"/>
              <c:showBubbleSize val="0"/>
              <c:separator>
</c:separator>
              <c:extLst>
                <c:ext xmlns:c15="http://schemas.microsoft.com/office/drawing/2012/chart" uri="{CE6537A1-D6FC-4f65-9D91-7224C49458BB}">
                  <c15:layout>
                    <c:manualLayout>
                      <c:w val="0.27715933341983645"/>
                      <c:h val="0.25742996361848319"/>
                    </c:manualLayout>
                  </c15:layout>
                  <c15:dlblFieldTable/>
                  <c15:showDataLabelsRange val="0"/>
                </c:ext>
                <c:ext xmlns:c16="http://schemas.microsoft.com/office/drawing/2014/chart" uri="{C3380CC4-5D6E-409C-BE32-E72D297353CC}">
                  <c16:uniqueId val="{00000001-B7B5-4F2F-AAA6-0BDA7C12114C}"/>
                </c:ext>
              </c:extLst>
            </c:dLbl>
            <c:dLbl>
              <c:idx val="1"/>
              <c:layout>
                <c:manualLayout>
                  <c:x val="-0.16546168915219586"/>
                  <c:y val="-0.21469541268566736"/>
                </c:manualLayout>
              </c:layout>
              <c:tx>
                <c:rich>
                  <a:bodyPr/>
                  <a:lstStyle/>
                  <a:p>
                    <a:fld id="{EBC1FA57-7A13-4C43-AA26-3BEF4A83BD6D}" type="CATEGORYNAME">
                      <a:rPr lang="en-US"/>
                      <a:pPr/>
                      <a:t>[CATEGORY NAME]</a:t>
                    </a:fld>
                    <a:endParaRPr lang="en-US" baseline="0"/>
                  </a:p>
                  <a:p>
                    <a:fld id="{AF0A89A6-BA98-4DEF-BDFB-F88877A4A53A}" type="VALUE">
                      <a:rPr lang="en-US" sz="1600" b="1"/>
                      <a:pPr/>
                      <a:t>[VALUE]</a:t>
                    </a:fld>
                    <a:endParaRPr lang="en-US"/>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B7B5-4F2F-AAA6-0BDA7C12114C}"/>
                </c:ext>
              </c:extLst>
            </c:dLbl>
            <c:dLbl>
              <c:idx val="2"/>
              <c:layout>
                <c:manualLayout>
                  <c:x val="0.16914255392993038"/>
                  <c:y val="2.9936940447824825E-2"/>
                </c:manualLayout>
              </c:layout>
              <c:tx>
                <c:rich>
                  <a:bodyPr/>
                  <a:lstStyle/>
                  <a:p>
                    <a:fld id="{66C13481-7DB2-4EA8-91C4-5CDB0CCFDBFA}" type="CATEGORYNAME">
                      <a:rPr lang="en-US"/>
                      <a:pPr/>
                      <a:t>[CATEGORY NAME]</a:t>
                    </a:fld>
                    <a:endParaRPr lang="en-US"/>
                  </a:p>
                  <a:p>
                    <a:fld id="{5533BAA0-C2F5-4455-B5CA-94FEB093D863}" type="VALUE">
                      <a:rPr lang="en-US"/>
                      <a:pPr/>
                      <a:t>[VALUE]</a:t>
                    </a:fld>
                    <a:endParaRPr lang="en-US"/>
                  </a:p>
                </c:rich>
              </c:tx>
              <c:showLegendKey val="0"/>
              <c:showVal val="1"/>
              <c:showCatName val="1"/>
              <c:showSerName val="0"/>
              <c:showPercent val="0"/>
              <c:showBubbleSize val="0"/>
              <c:separator>
</c:separator>
              <c:extLst>
                <c:ext xmlns:c15="http://schemas.microsoft.com/office/drawing/2012/chart" uri="{CE6537A1-D6FC-4f65-9D91-7224C49458BB}">
                  <c15:layout>
                    <c:manualLayout>
                      <c:w val="0.33409841098040705"/>
                      <c:h val="0.40898147445839667"/>
                    </c:manualLayout>
                  </c15:layout>
                  <c15:dlblFieldTable/>
                  <c15:showDataLabelsRange val="0"/>
                </c:ext>
                <c:ext xmlns:c16="http://schemas.microsoft.com/office/drawing/2014/chart" uri="{C3380CC4-5D6E-409C-BE32-E72D297353CC}">
                  <c16:uniqueId val="{00000005-B7B5-4F2F-AAA6-0BDA7C12114C}"/>
                </c:ext>
              </c:extLst>
            </c:dLbl>
            <c:spPr>
              <a:noFill/>
              <a:ln>
                <a:noFill/>
              </a:ln>
              <a:effectLst/>
            </c:spPr>
            <c:txPr>
              <a:bodyPr rot="0" spcFirstLastPara="1" vertOverflow="ellipsis" vert="horz" wrap="square" anchor="ctr" anchorCtr="1"/>
              <a:lstStyle/>
              <a:p>
                <a:pPr>
                  <a:defRPr sz="1197" b="0"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Less than $1MM</c:v>
                </c:pt>
                <c:pt idx="1">
                  <c:v>$1MM to less than $25MM</c:v>
                </c:pt>
                <c:pt idx="2">
                  <c:v>$25MM or more</c:v>
                </c:pt>
              </c:strCache>
            </c:strRef>
          </c:cat>
          <c:val>
            <c:numRef>
              <c:f>Sheet1!$B$2:$B$4</c:f>
              <c:numCache>
                <c:formatCode>General</c:formatCode>
                <c:ptCount val="3"/>
              </c:numCache>
            </c:numRef>
          </c:val>
          <c:extLst>
            <c:ext xmlns:c16="http://schemas.microsoft.com/office/drawing/2014/chart" uri="{C3380CC4-5D6E-409C-BE32-E72D297353CC}">
              <c16:uniqueId val="{00000006-B7B5-4F2F-AAA6-0BDA7C12114C}"/>
            </c:ext>
          </c:extLst>
        </c:ser>
        <c:dLbls>
          <c:showLegendKey val="0"/>
          <c:showVal val="0"/>
          <c:showCatName val="0"/>
          <c:showSerName val="0"/>
          <c:showPercent val="0"/>
          <c:showBubbleSize val="0"/>
          <c:showLeaderLines val="1"/>
        </c:dLbls>
        <c:firstSliceAng val="0"/>
      </c:pieChart>
      <c:spPr>
        <a:noFill/>
        <a:ln>
          <a:noFill/>
        </a:ln>
        <a:effectLst/>
      </c:spPr>
    </c:plotArea>
    <c:legend>
      <c:legendPos val="t"/>
      <c:layout>
        <c:manualLayout>
          <c:xMode val="edge"/>
          <c:yMode val="edge"/>
          <c:x val="9.1506256019733643E-3"/>
          <c:y val="0.20298322445950462"/>
          <c:w val="0.97818697959687451"/>
          <c:h val="0.5817756956011270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F1A62"/>
          </a:solidFill>
          <a:latin typeface="Helvetica" panose="020B0403020202020204" pitchFamily="34" charset="0"/>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207228085971346E-2"/>
          <c:y val="0.22769594177353308"/>
          <c:w val="0.87502276666920176"/>
          <c:h val="0.59820890063969978"/>
        </c:manualLayout>
      </c:layout>
      <c:pieChart>
        <c:varyColors val="1"/>
        <c:ser>
          <c:idx val="0"/>
          <c:order val="0"/>
          <c:tx>
            <c:strRef>
              <c:f>Sheet1!$B$1</c:f>
              <c:strCache>
                <c:ptCount val="1"/>
                <c:pt idx="0">
                  <c:v>Region</c:v>
                </c:pt>
              </c:strCache>
            </c:strRef>
          </c:tx>
          <c:spPr>
            <a:ln>
              <a:noFill/>
            </a:ln>
          </c:spPr>
          <c:dPt>
            <c:idx val="0"/>
            <c:bubble3D val="0"/>
            <c:spPr>
              <a:solidFill>
                <a:srgbClr val="00BFF2"/>
              </a:solidFill>
              <a:ln w="19050">
                <a:noFill/>
              </a:ln>
              <a:effectLst/>
            </c:spPr>
            <c:extLst>
              <c:ext xmlns:c16="http://schemas.microsoft.com/office/drawing/2014/chart" uri="{C3380CC4-5D6E-409C-BE32-E72D297353CC}">
                <c16:uniqueId val="{00000001-F593-445D-8D74-08D572B70F58}"/>
              </c:ext>
            </c:extLst>
          </c:dPt>
          <c:dPt>
            <c:idx val="1"/>
            <c:bubble3D val="0"/>
            <c:spPr>
              <a:solidFill>
                <a:srgbClr val="1B1464"/>
              </a:solidFill>
              <a:ln w="19050">
                <a:noFill/>
              </a:ln>
              <a:effectLst/>
            </c:spPr>
            <c:extLst>
              <c:ext xmlns:c16="http://schemas.microsoft.com/office/drawing/2014/chart" uri="{C3380CC4-5D6E-409C-BE32-E72D297353CC}">
                <c16:uniqueId val="{00000003-F593-445D-8D74-08D572B70F58}"/>
              </c:ext>
            </c:extLst>
          </c:dPt>
          <c:dPt>
            <c:idx val="2"/>
            <c:bubble3D val="0"/>
            <c:spPr>
              <a:solidFill>
                <a:srgbClr val="ED3C8D"/>
              </a:solidFill>
              <a:ln w="19050">
                <a:noFill/>
              </a:ln>
              <a:effectLst/>
            </c:spPr>
            <c:extLst>
              <c:ext xmlns:c16="http://schemas.microsoft.com/office/drawing/2014/chart" uri="{C3380CC4-5D6E-409C-BE32-E72D297353CC}">
                <c16:uniqueId val="{00000005-F593-445D-8D74-08D572B70F58}"/>
              </c:ext>
            </c:extLst>
          </c:dPt>
          <c:dPt>
            <c:idx val="3"/>
            <c:bubble3D val="0"/>
            <c:spPr>
              <a:solidFill>
                <a:srgbClr val="E84A99"/>
              </a:solidFill>
              <a:ln w="19050">
                <a:noFill/>
              </a:ln>
              <a:effectLst/>
            </c:spPr>
            <c:extLst>
              <c:ext xmlns:c16="http://schemas.microsoft.com/office/drawing/2014/chart" uri="{C3380CC4-5D6E-409C-BE32-E72D297353CC}">
                <c16:uniqueId val="{00000007-F593-445D-8D74-08D572B70F58}"/>
              </c:ext>
            </c:extLst>
          </c:dPt>
          <c:dLbls>
            <c:dLbl>
              <c:idx val="0"/>
              <c:layout>
                <c:manualLayout>
                  <c:x val="0.14561013470248396"/>
                  <c:y val="1.7634805753383706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593-445D-8D74-08D572B70F58}"/>
                </c:ext>
              </c:extLst>
            </c:dLbl>
            <c:dLbl>
              <c:idx val="1"/>
              <c:layout>
                <c:manualLayout>
                  <c:x val="-0.14652893084178142"/>
                  <c:y val="-5.0376824452362925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593-445D-8D74-08D572B70F58}"/>
                </c:ext>
              </c:extLst>
            </c:dLbl>
            <c:dLbl>
              <c:idx val="2"/>
              <c:layout>
                <c:manualLayout>
                  <c:x val="0.14677792752681962"/>
                  <c:y val="-1.9680940831569356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593-445D-8D74-08D572B70F58}"/>
                </c:ext>
              </c:extLst>
            </c:dLbl>
            <c:spPr>
              <a:noFill/>
              <a:ln>
                <a:noFill/>
              </a:ln>
              <a:effectLst/>
            </c:spPr>
            <c:txPr>
              <a:bodyPr rot="0" spcFirstLastPara="1" vertOverflow="ellipsis" vert="horz" wrap="square" anchor="ctr" anchorCtr="1"/>
              <a:lstStyle/>
              <a:p>
                <a:pPr>
                  <a:defRPr sz="1200" b="0" i="0" u="none" strike="noStrike" kern="1200" baseline="0">
                    <a:solidFill>
                      <a:srgbClr val="1F1A62"/>
                    </a:solidFill>
                    <a:latin typeface="Helvetica" panose="020B0604020202020204" pitchFamily="34" charset="0"/>
                    <a:ea typeface="+mn-ea"/>
                    <a:cs typeface="Helvetica" panose="020B0604020202020204" pitchFamily="34" charset="0"/>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East</c:v>
                </c:pt>
                <c:pt idx="1">
                  <c:v>Central</c:v>
                </c:pt>
                <c:pt idx="2">
                  <c:v>West</c:v>
                </c:pt>
              </c:strCache>
            </c:strRef>
          </c:cat>
          <c:val>
            <c:numRef>
              <c:f>Sheet1!$B$2:$B$4</c:f>
              <c:numCache>
                <c:formatCode>General</c:formatCode>
                <c:ptCount val="3"/>
              </c:numCache>
            </c:numRef>
          </c:val>
          <c:extLst>
            <c:ext xmlns:c16="http://schemas.microsoft.com/office/drawing/2014/chart" uri="{C3380CC4-5D6E-409C-BE32-E72D297353CC}">
              <c16:uniqueId val="{00000008-F593-445D-8D74-08D572B70F58}"/>
            </c:ext>
          </c:extLst>
        </c:ser>
        <c:dLbls>
          <c:showLegendKey val="0"/>
          <c:showVal val="0"/>
          <c:showCatName val="0"/>
          <c:showSerName val="0"/>
          <c:showPercent val="0"/>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rgbClr val="1F1A62"/>
              </a:solidFill>
              <a:latin typeface="Helvetica" panose="020B0604020202020204" pitchFamily="34" charset="0"/>
              <a:ea typeface="+mn-ea"/>
              <a:cs typeface="Helvetica"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rgbClr val="1F1A62"/>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207228085971346E-2"/>
          <c:y val="0.22769594177353308"/>
          <c:w val="0.87502276666920176"/>
          <c:h val="0.59820890063969978"/>
        </c:manualLayout>
      </c:layout>
      <c:pieChart>
        <c:varyColors val="1"/>
        <c:ser>
          <c:idx val="0"/>
          <c:order val="0"/>
          <c:tx>
            <c:strRef>
              <c:f>Sheet1!$B$1</c:f>
              <c:strCache>
                <c:ptCount val="1"/>
                <c:pt idx="0">
                  <c:v>Region</c:v>
                </c:pt>
              </c:strCache>
            </c:strRef>
          </c:tx>
          <c:spPr>
            <a:ln>
              <a:noFill/>
            </a:ln>
          </c:spPr>
          <c:dPt>
            <c:idx val="0"/>
            <c:bubble3D val="0"/>
            <c:spPr>
              <a:solidFill>
                <a:srgbClr val="00BFF2"/>
              </a:solidFill>
              <a:ln w="19050">
                <a:noFill/>
              </a:ln>
              <a:effectLst/>
            </c:spPr>
            <c:extLst>
              <c:ext xmlns:c16="http://schemas.microsoft.com/office/drawing/2014/chart" uri="{C3380CC4-5D6E-409C-BE32-E72D297353CC}">
                <c16:uniqueId val="{00000001-D912-4986-9E50-AFAC8CD50872}"/>
              </c:ext>
            </c:extLst>
          </c:dPt>
          <c:dPt>
            <c:idx val="1"/>
            <c:bubble3D val="0"/>
            <c:spPr>
              <a:solidFill>
                <a:srgbClr val="1B1464"/>
              </a:solidFill>
              <a:ln w="19050">
                <a:noFill/>
              </a:ln>
              <a:effectLst/>
            </c:spPr>
            <c:extLst>
              <c:ext xmlns:c16="http://schemas.microsoft.com/office/drawing/2014/chart" uri="{C3380CC4-5D6E-409C-BE32-E72D297353CC}">
                <c16:uniqueId val="{00000003-D912-4986-9E50-AFAC8CD50872}"/>
              </c:ext>
            </c:extLst>
          </c:dPt>
          <c:dPt>
            <c:idx val="2"/>
            <c:bubble3D val="0"/>
            <c:spPr>
              <a:solidFill>
                <a:srgbClr val="ED3C8D"/>
              </a:solidFill>
              <a:ln w="19050">
                <a:noFill/>
              </a:ln>
              <a:effectLst/>
            </c:spPr>
            <c:extLst>
              <c:ext xmlns:c16="http://schemas.microsoft.com/office/drawing/2014/chart" uri="{C3380CC4-5D6E-409C-BE32-E72D297353CC}">
                <c16:uniqueId val="{00000005-D912-4986-9E50-AFAC8CD50872}"/>
              </c:ext>
            </c:extLst>
          </c:dPt>
          <c:dPt>
            <c:idx val="3"/>
            <c:bubble3D val="0"/>
            <c:spPr>
              <a:solidFill>
                <a:srgbClr val="E84A99"/>
              </a:solidFill>
              <a:ln w="19050">
                <a:noFill/>
              </a:ln>
              <a:effectLst/>
            </c:spPr>
            <c:extLst>
              <c:ext xmlns:c16="http://schemas.microsoft.com/office/drawing/2014/chart" uri="{C3380CC4-5D6E-409C-BE32-E72D297353CC}">
                <c16:uniqueId val="{00000007-D912-4986-9E50-AFAC8CD50872}"/>
              </c:ext>
            </c:extLst>
          </c:dPt>
          <c:dLbls>
            <c:dLbl>
              <c:idx val="0"/>
              <c:layout>
                <c:manualLayout>
                  <c:x val="9.348751342049981E-3"/>
                  <c:y val="-2.5734967493161167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912-4986-9E50-AFAC8CD50872}"/>
                </c:ext>
              </c:extLst>
            </c:dLbl>
            <c:dLbl>
              <c:idx val="1"/>
              <c:layout>
                <c:manualLayout>
                  <c:x val="9.2685680960329683E-2"/>
                  <c:y val="-0.12447354567863911"/>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912-4986-9E50-AFAC8CD50872}"/>
                </c:ext>
              </c:extLst>
            </c:dLbl>
            <c:dLbl>
              <c:idx val="2"/>
              <c:layout>
                <c:manualLayout>
                  <c:x val="0.18917046939029022"/>
                  <c:y val="0.1083043271289891"/>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912-4986-9E50-AFAC8CD50872}"/>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1F1A62"/>
                    </a:solidFill>
                    <a:latin typeface="Helvetica" panose="020B0604020202020204" pitchFamily="34" charset="0"/>
                    <a:ea typeface="+mn-ea"/>
                    <a:cs typeface="Helvetica" panose="020B0604020202020204" pitchFamily="34" charset="0"/>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East</c:v>
                </c:pt>
                <c:pt idx="1">
                  <c:v>Central</c:v>
                </c:pt>
                <c:pt idx="2">
                  <c:v>West</c:v>
                </c:pt>
              </c:strCache>
            </c:strRef>
          </c:cat>
          <c:val>
            <c:numRef>
              <c:f>Sheet1!$B$2:$B$4</c:f>
              <c:numCache>
                <c:formatCode>0%</c:formatCode>
                <c:ptCount val="3"/>
                <c:pt idx="0">
                  <c:v>0.39510000000000001</c:v>
                </c:pt>
                <c:pt idx="1">
                  <c:v>0.32369999999999999</c:v>
                </c:pt>
                <c:pt idx="2">
                  <c:v>0.28110000000000002</c:v>
                </c:pt>
              </c:numCache>
            </c:numRef>
          </c:val>
          <c:extLst>
            <c:ext xmlns:c16="http://schemas.microsoft.com/office/drawing/2014/chart" uri="{C3380CC4-5D6E-409C-BE32-E72D297353CC}">
              <c16:uniqueId val="{00000008-D912-4986-9E50-AFAC8CD5087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rgbClr val="1F1A62"/>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207228085971346E-2"/>
          <c:y val="0.22769594177353308"/>
          <c:w val="0.87502276666920176"/>
          <c:h val="0.59820890063969978"/>
        </c:manualLayout>
      </c:layout>
      <c:pieChart>
        <c:varyColors val="1"/>
        <c:ser>
          <c:idx val="0"/>
          <c:order val="0"/>
          <c:tx>
            <c:strRef>
              <c:f>Sheet1!$B$1</c:f>
              <c:strCache>
                <c:ptCount val="1"/>
                <c:pt idx="0">
                  <c:v>Region</c:v>
                </c:pt>
              </c:strCache>
            </c:strRef>
          </c:tx>
          <c:spPr>
            <a:ln>
              <a:noFill/>
            </a:ln>
          </c:spPr>
          <c:dPt>
            <c:idx val="0"/>
            <c:bubble3D val="0"/>
            <c:spPr>
              <a:solidFill>
                <a:srgbClr val="00BFF2"/>
              </a:solidFill>
              <a:ln w="19050">
                <a:noFill/>
              </a:ln>
              <a:effectLst/>
            </c:spPr>
            <c:extLst>
              <c:ext xmlns:c16="http://schemas.microsoft.com/office/drawing/2014/chart" uri="{C3380CC4-5D6E-409C-BE32-E72D297353CC}">
                <c16:uniqueId val="{00000001-29FB-4DD1-BAF2-F54F56C7396E}"/>
              </c:ext>
            </c:extLst>
          </c:dPt>
          <c:dPt>
            <c:idx val="1"/>
            <c:bubble3D val="0"/>
            <c:spPr>
              <a:solidFill>
                <a:srgbClr val="1B1464"/>
              </a:solidFill>
              <a:ln w="19050">
                <a:noFill/>
              </a:ln>
              <a:effectLst/>
            </c:spPr>
            <c:extLst>
              <c:ext xmlns:c16="http://schemas.microsoft.com/office/drawing/2014/chart" uri="{C3380CC4-5D6E-409C-BE32-E72D297353CC}">
                <c16:uniqueId val="{00000003-29FB-4DD1-BAF2-F54F56C7396E}"/>
              </c:ext>
            </c:extLst>
          </c:dPt>
          <c:dPt>
            <c:idx val="2"/>
            <c:bubble3D val="0"/>
            <c:spPr>
              <a:solidFill>
                <a:srgbClr val="ED3C8D"/>
              </a:solidFill>
              <a:ln w="19050">
                <a:noFill/>
              </a:ln>
              <a:effectLst/>
            </c:spPr>
            <c:extLst>
              <c:ext xmlns:c16="http://schemas.microsoft.com/office/drawing/2014/chart" uri="{C3380CC4-5D6E-409C-BE32-E72D297353CC}">
                <c16:uniqueId val="{00000005-29FB-4DD1-BAF2-F54F56C7396E}"/>
              </c:ext>
            </c:extLst>
          </c:dPt>
          <c:dPt>
            <c:idx val="3"/>
            <c:bubble3D val="0"/>
            <c:spPr>
              <a:solidFill>
                <a:srgbClr val="E84A99"/>
              </a:solidFill>
              <a:ln w="19050">
                <a:noFill/>
              </a:ln>
              <a:effectLst/>
            </c:spPr>
            <c:extLst>
              <c:ext xmlns:c16="http://schemas.microsoft.com/office/drawing/2014/chart" uri="{C3380CC4-5D6E-409C-BE32-E72D297353CC}">
                <c16:uniqueId val="{00000007-29FB-4DD1-BAF2-F54F56C7396E}"/>
              </c:ext>
            </c:extLst>
          </c:dPt>
          <c:dLbls>
            <c:dLbl>
              <c:idx val="0"/>
              <c:layout>
                <c:manualLayout>
                  <c:x val="6.320719155260085E-3"/>
                  <c:y val="1.0898642045537359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9FB-4DD1-BAF2-F54F56C7396E}"/>
                </c:ext>
              </c:extLst>
            </c:dLbl>
            <c:dLbl>
              <c:idx val="1"/>
              <c:layout>
                <c:manualLayout>
                  <c:x val="0.14719026032254981"/>
                  <c:y val="-0.13794568447349265"/>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9FB-4DD1-BAF2-F54F56C7396E}"/>
                </c:ext>
              </c:extLst>
            </c:dLbl>
            <c:dLbl>
              <c:idx val="2"/>
              <c:layout>
                <c:manualLayout>
                  <c:x val="0.12255376128091007"/>
                  <c:y val="0.11504039652641587"/>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9FB-4DD1-BAF2-F54F56C7396E}"/>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1F1A62"/>
                    </a:solidFill>
                    <a:latin typeface="Helvetica" panose="020B0604020202020204" pitchFamily="34" charset="0"/>
                    <a:ea typeface="+mn-ea"/>
                    <a:cs typeface="Helvetica" panose="020B0604020202020204" pitchFamily="34" charset="0"/>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East</c:v>
                </c:pt>
                <c:pt idx="1">
                  <c:v>Central</c:v>
                </c:pt>
                <c:pt idx="2">
                  <c:v>West</c:v>
                </c:pt>
              </c:strCache>
            </c:strRef>
          </c:cat>
          <c:val>
            <c:numRef>
              <c:f>Sheet1!$B$2:$B$4</c:f>
              <c:numCache>
                <c:formatCode>0%</c:formatCode>
                <c:ptCount val="3"/>
                <c:pt idx="0">
                  <c:v>0.36470000000000002</c:v>
                </c:pt>
                <c:pt idx="1">
                  <c:v>0.49249999999999999</c:v>
                </c:pt>
                <c:pt idx="2">
                  <c:v>0.14269999999999999</c:v>
                </c:pt>
              </c:numCache>
            </c:numRef>
          </c:val>
          <c:extLst>
            <c:ext xmlns:c16="http://schemas.microsoft.com/office/drawing/2014/chart" uri="{C3380CC4-5D6E-409C-BE32-E72D297353CC}">
              <c16:uniqueId val="{00000008-29FB-4DD1-BAF2-F54F56C7396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rgbClr val="1F1A62"/>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207228085971346E-2"/>
          <c:y val="0.22769594177353308"/>
          <c:w val="0.87502276666920176"/>
          <c:h val="0.59820890063969978"/>
        </c:manualLayout>
      </c:layout>
      <c:pieChart>
        <c:varyColors val="1"/>
        <c:ser>
          <c:idx val="0"/>
          <c:order val="0"/>
          <c:tx>
            <c:strRef>
              <c:f>Sheet1!$B$1</c:f>
              <c:strCache>
                <c:ptCount val="1"/>
                <c:pt idx="0">
                  <c:v>Region</c:v>
                </c:pt>
              </c:strCache>
            </c:strRef>
          </c:tx>
          <c:spPr>
            <a:ln>
              <a:noFill/>
            </a:ln>
          </c:spPr>
          <c:dPt>
            <c:idx val="0"/>
            <c:bubble3D val="0"/>
            <c:spPr>
              <a:solidFill>
                <a:srgbClr val="00BFF2"/>
              </a:solidFill>
              <a:ln w="19050">
                <a:noFill/>
              </a:ln>
              <a:effectLst/>
            </c:spPr>
            <c:extLst>
              <c:ext xmlns:c16="http://schemas.microsoft.com/office/drawing/2014/chart" uri="{C3380CC4-5D6E-409C-BE32-E72D297353CC}">
                <c16:uniqueId val="{00000001-4B44-4092-ABE8-043EFC504EF6}"/>
              </c:ext>
            </c:extLst>
          </c:dPt>
          <c:dPt>
            <c:idx val="1"/>
            <c:bubble3D val="0"/>
            <c:spPr>
              <a:solidFill>
                <a:srgbClr val="1B1464"/>
              </a:solidFill>
              <a:ln w="19050">
                <a:noFill/>
              </a:ln>
              <a:effectLst/>
            </c:spPr>
            <c:extLst>
              <c:ext xmlns:c16="http://schemas.microsoft.com/office/drawing/2014/chart" uri="{C3380CC4-5D6E-409C-BE32-E72D297353CC}">
                <c16:uniqueId val="{00000003-4B44-4092-ABE8-043EFC504EF6}"/>
              </c:ext>
            </c:extLst>
          </c:dPt>
          <c:dPt>
            <c:idx val="2"/>
            <c:bubble3D val="0"/>
            <c:spPr>
              <a:solidFill>
                <a:srgbClr val="ED3C8D"/>
              </a:solidFill>
              <a:ln w="19050">
                <a:noFill/>
              </a:ln>
              <a:effectLst/>
            </c:spPr>
            <c:extLst>
              <c:ext xmlns:c16="http://schemas.microsoft.com/office/drawing/2014/chart" uri="{C3380CC4-5D6E-409C-BE32-E72D297353CC}">
                <c16:uniqueId val="{00000005-4B44-4092-ABE8-043EFC504EF6}"/>
              </c:ext>
            </c:extLst>
          </c:dPt>
          <c:dPt>
            <c:idx val="3"/>
            <c:bubble3D val="0"/>
            <c:spPr>
              <a:solidFill>
                <a:srgbClr val="E84A99"/>
              </a:solidFill>
              <a:ln w="19050">
                <a:noFill/>
              </a:ln>
              <a:effectLst/>
            </c:spPr>
            <c:extLst>
              <c:ext xmlns:c16="http://schemas.microsoft.com/office/drawing/2014/chart" uri="{C3380CC4-5D6E-409C-BE32-E72D297353CC}">
                <c16:uniqueId val="{00000007-4B44-4092-ABE8-043EFC504EF6}"/>
              </c:ext>
            </c:extLst>
          </c:dPt>
          <c:dLbls>
            <c:dLbl>
              <c:idx val="0"/>
              <c:layout>
                <c:manualLayout>
                  <c:x val="6.0824821662017615E-2"/>
                  <c:y val="1.0898642045537421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B44-4092-ABE8-043EFC504EF6}"/>
                </c:ext>
              </c:extLst>
            </c:dLbl>
            <c:dLbl>
              <c:idx val="1"/>
              <c:layout>
                <c:manualLayout>
                  <c:x val="0.16244105172379672"/>
                  <c:y val="-0.1042653374863588"/>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B44-4092-ABE8-043EFC504EF6}"/>
                </c:ext>
              </c:extLst>
            </c:dLbl>
            <c:dLbl>
              <c:idx val="2"/>
              <c:layout>
                <c:manualLayout>
                  <c:x val="0.11952572909412"/>
                  <c:y val="0.12851253532126941"/>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B44-4092-ABE8-043EFC504EF6}"/>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1F1A62"/>
                    </a:solidFill>
                    <a:latin typeface="Helvetica" panose="020B0604020202020204" pitchFamily="34" charset="0"/>
                    <a:ea typeface="+mn-ea"/>
                    <a:cs typeface="Helvetica" panose="020B0604020202020204" pitchFamily="34" charset="0"/>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East</c:v>
                </c:pt>
                <c:pt idx="1">
                  <c:v>Central</c:v>
                </c:pt>
                <c:pt idx="2">
                  <c:v>West</c:v>
                </c:pt>
              </c:strCache>
            </c:strRef>
          </c:cat>
          <c:val>
            <c:numRef>
              <c:f>Sheet1!$B$2:$B$4</c:f>
              <c:numCache>
                <c:formatCode>0%</c:formatCode>
                <c:ptCount val="3"/>
                <c:pt idx="0">
                  <c:v>0.50390000000000001</c:v>
                </c:pt>
                <c:pt idx="1">
                  <c:v>0.33169999999999999</c:v>
                </c:pt>
                <c:pt idx="2">
                  <c:v>0.16439999999999999</c:v>
                </c:pt>
              </c:numCache>
            </c:numRef>
          </c:val>
          <c:extLst>
            <c:ext xmlns:c16="http://schemas.microsoft.com/office/drawing/2014/chart" uri="{C3380CC4-5D6E-409C-BE32-E72D297353CC}">
              <c16:uniqueId val="{00000008-4B44-4092-ABE8-043EFC504EF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rgbClr val="1F1A62"/>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061403511909085"/>
          <c:y val="3.6208453909385555E-2"/>
          <c:w val="0.50938596488090915"/>
          <c:h val="0.92758309218122892"/>
        </c:manualLayout>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0"/>
            <c:invertIfNegative val="0"/>
            <c:bubble3D val="0"/>
            <c:spPr>
              <a:solidFill>
                <a:srgbClr val="7030A0"/>
              </a:solidFill>
              <a:ln>
                <a:noFill/>
              </a:ln>
              <a:effectLst/>
            </c:spPr>
            <c:extLst>
              <c:ext xmlns:c16="http://schemas.microsoft.com/office/drawing/2014/chart" uri="{C3380CC4-5D6E-409C-BE32-E72D297353CC}">
                <c16:uniqueId val="{00000007-4327-4824-B138-FBAC1147CB38}"/>
              </c:ext>
            </c:extLst>
          </c:dPt>
          <c:dPt>
            <c:idx val="1"/>
            <c:invertIfNegative val="0"/>
            <c:bubble3D val="0"/>
            <c:spPr>
              <a:solidFill>
                <a:srgbClr val="FFE600"/>
              </a:solidFill>
              <a:ln>
                <a:noFill/>
              </a:ln>
              <a:effectLst/>
            </c:spPr>
            <c:extLst>
              <c:ext xmlns:c16="http://schemas.microsoft.com/office/drawing/2014/chart" uri="{C3380CC4-5D6E-409C-BE32-E72D297353CC}">
                <c16:uniqueId val="{00000006-4327-4824-B138-FBAC1147CB38}"/>
              </c:ext>
            </c:extLst>
          </c:dPt>
          <c:dPt>
            <c:idx val="2"/>
            <c:invertIfNegative val="0"/>
            <c:bubble3D val="0"/>
            <c:spPr>
              <a:solidFill>
                <a:srgbClr val="4EBEA4"/>
              </a:solidFill>
              <a:ln>
                <a:noFill/>
              </a:ln>
              <a:effectLst/>
            </c:spPr>
            <c:extLst>
              <c:ext xmlns:c16="http://schemas.microsoft.com/office/drawing/2014/chart" uri="{C3380CC4-5D6E-409C-BE32-E72D297353CC}">
                <c16:uniqueId val="{00000005-4327-4824-B138-FBAC1147CB38}"/>
              </c:ext>
            </c:extLst>
          </c:dPt>
          <c:dPt>
            <c:idx val="3"/>
            <c:invertIfNegative val="0"/>
            <c:bubble3D val="0"/>
            <c:spPr>
              <a:solidFill>
                <a:srgbClr val="ED3C8D"/>
              </a:solidFill>
              <a:ln>
                <a:noFill/>
              </a:ln>
              <a:effectLst/>
            </c:spPr>
            <c:extLst>
              <c:ext xmlns:c16="http://schemas.microsoft.com/office/drawing/2014/chart" uri="{C3380CC4-5D6E-409C-BE32-E72D297353CC}">
                <c16:uniqueId val="{00000004-4327-4824-B138-FBAC1147CB38}"/>
              </c:ext>
            </c:extLst>
          </c:dPt>
          <c:dPt>
            <c:idx val="4"/>
            <c:invertIfNegative val="0"/>
            <c:bubble3D val="0"/>
            <c:spPr>
              <a:solidFill>
                <a:srgbClr val="00BFF2"/>
              </a:solidFill>
              <a:ln>
                <a:noFill/>
              </a:ln>
              <a:effectLst/>
            </c:spPr>
            <c:extLst>
              <c:ext xmlns:c16="http://schemas.microsoft.com/office/drawing/2014/chart" uri="{C3380CC4-5D6E-409C-BE32-E72D297353CC}">
                <c16:uniqueId val="{00000003-4327-4824-B138-FBAC1147CB38}"/>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Increase brand consideration</c:v>
                </c:pt>
                <c:pt idx="1">
                  <c:v>Generate leads</c:v>
                </c:pt>
                <c:pt idx="2">
                  <c:v>Increase brand awareness</c:v>
                </c:pt>
                <c:pt idx="3">
                  <c:v>Engage new customers</c:v>
                </c:pt>
                <c:pt idx="4">
                  <c:v>Increase sales &amp; revenue</c:v>
                </c:pt>
              </c:strCache>
            </c:strRef>
          </c:cat>
          <c:val>
            <c:numRef>
              <c:f>Sheet1!$B$2:$B$6</c:f>
              <c:numCache>
                <c:formatCode>0%</c:formatCode>
                <c:ptCount val="5"/>
                <c:pt idx="0">
                  <c:v>0.1754</c:v>
                </c:pt>
                <c:pt idx="1">
                  <c:v>0.35039999999999999</c:v>
                </c:pt>
                <c:pt idx="2">
                  <c:v>0.3533</c:v>
                </c:pt>
                <c:pt idx="3">
                  <c:v>0.442</c:v>
                </c:pt>
                <c:pt idx="4">
                  <c:v>0.67810000000000004</c:v>
                </c:pt>
              </c:numCache>
            </c:numRef>
          </c:val>
          <c:extLst>
            <c:ext xmlns:c16="http://schemas.microsoft.com/office/drawing/2014/chart" uri="{C3380CC4-5D6E-409C-BE32-E72D297353CC}">
              <c16:uniqueId val="{00000000-4327-4824-B138-FBAC1147CB38}"/>
            </c:ext>
          </c:extLst>
        </c:ser>
        <c:dLbls>
          <c:showLegendKey val="0"/>
          <c:showVal val="0"/>
          <c:showCatName val="0"/>
          <c:showSerName val="0"/>
          <c:showPercent val="0"/>
          <c:showBubbleSize val="0"/>
        </c:dLbls>
        <c:gapWidth val="182"/>
        <c:axId val="938707440"/>
        <c:axId val="938711280"/>
      </c:barChart>
      <c:catAx>
        <c:axId val="938707440"/>
        <c:scaling>
          <c:orientation val="minMax"/>
        </c:scaling>
        <c:delete val="0"/>
        <c:axPos val="l"/>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200" b="0" i="0" u="none" strike="noStrike" kern="1200" baseline="0">
                <a:solidFill>
                  <a:srgbClr val="1F1A62"/>
                </a:solidFill>
                <a:latin typeface="Helvetica" panose="020B0403020202020204" pitchFamily="34" charset="0"/>
                <a:ea typeface="+mn-ea"/>
                <a:cs typeface="+mn-cs"/>
              </a:defRPr>
            </a:pPr>
            <a:endParaRPr lang="en-US"/>
          </a:p>
        </c:txPr>
        <c:crossAx val="938711280"/>
        <c:crosses val="autoZero"/>
        <c:auto val="1"/>
        <c:lblAlgn val="ctr"/>
        <c:lblOffset val="100"/>
        <c:noMultiLvlLbl val="0"/>
      </c:catAx>
      <c:valAx>
        <c:axId val="938711280"/>
        <c:scaling>
          <c:orientation val="minMax"/>
        </c:scaling>
        <c:delete val="1"/>
        <c:axPos val="b"/>
        <c:numFmt formatCode="0%" sourceLinked="1"/>
        <c:majorTickMark val="out"/>
        <c:minorTickMark val="none"/>
        <c:tickLblPos val="nextTo"/>
        <c:crossAx val="9387074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061403511909085"/>
          <c:y val="3.6208453909385555E-2"/>
          <c:w val="0.50938596488090915"/>
          <c:h val="0.92758309218122892"/>
        </c:manualLayout>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0"/>
            <c:invertIfNegative val="0"/>
            <c:bubble3D val="0"/>
            <c:spPr>
              <a:solidFill>
                <a:srgbClr val="4EBEA4"/>
              </a:solidFill>
              <a:ln>
                <a:noFill/>
              </a:ln>
              <a:effectLst/>
            </c:spPr>
            <c:extLst>
              <c:ext xmlns:c16="http://schemas.microsoft.com/office/drawing/2014/chart" uri="{C3380CC4-5D6E-409C-BE32-E72D297353CC}">
                <c16:uniqueId val="{0000000C-CB9B-4A31-8332-2A7C3D780485}"/>
              </c:ext>
            </c:extLst>
          </c:dPt>
          <c:dPt>
            <c:idx val="1"/>
            <c:invertIfNegative val="0"/>
            <c:bubble3D val="0"/>
            <c:spPr>
              <a:solidFill>
                <a:srgbClr val="ED3C8D"/>
              </a:solidFill>
              <a:ln>
                <a:noFill/>
              </a:ln>
              <a:effectLst/>
            </c:spPr>
            <c:extLst>
              <c:ext xmlns:c16="http://schemas.microsoft.com/office/drawing/2014/chart" uri="{C3380CC4-5D6E-409C-BE32-E72D297353CC}">
                <c16:uniqueId val="{00000003-C682-4FBA-BE20-02EF7AC6459D}"/>
              </c:ext>
            </c:extLst>
          </c:dPt>
          <c:dPt>
            <c:idx val="2"/>
            <c:invertIfNegative val="0"/>
            <c:bubble3D val="0"/>
            <c:spPr>
              <a:solidFill>
                <a:srgbClr val="7030A0"/>
              </a:solidFill>
              <a:ln>
                <a:noFill/>
              </a:ln>
              <a:effectLst/>
            </c:spPr>
            <c:extLst>
              <c:ext xmlns:c16="http://schemas.microsoft.com/office/drawing/2014/chart" uri="{C3380CC4-5D6E-409C-BE32-E72D297353CC}">
                <c16:uniqueId val="{00000005-C682-4FBA-BE20-02EF7AC6459D}"/>
              </c:ext>
            </c:extLst>
          </c:dPt>
          <c:dPt>
            <c:idx val="3"/>
            <c:invertIfNegative val="0"/>
            <c:bubble3D val="0"/>
            <c:spPr>
              <a:solidFill>
                <a:srgbClr val="FF6E30"/>
              </a:solidFill>
              <a:ln>
                <a:noFill/>
              </a:ln>
              <a:effectLst/>
            </c:spPr>
            <c:extLst>
              <c:ext xmlns:c16="http://schemas.microsoft.com/office/drawing/2014/chart" uri="{C3380CC4-5D6E-409C-BE32-E72D297353CC}">
                <c16:uniqueId val="{00000001-CB9B-4A31-8332-2A7C3D780485}"/>
              </c:ext>
            </c:extLst>
          </c:dPt>
          <c:dPt>
            <c:idx val="4"/>
            <c:invertIfNegative val="0"/>
            <c:bubble3D val="0"/>
            <c:spPr>
              <a:solidFill>
                <a:srgbClr val="00BFF2"/>
              </a:solidFill>
              <a:ln>
                <a:noFill/>
              </a:ln>
              <a:effectLst/>
            </c:spPr>
            <c:extLst>
              <c:ext xmlns:c16="http://schemas.microsoft.com/office/drawing/2014/chart" uri="{C3380CC4-5D6E-409C-BE32-E72D297353CC}">
                <c16:uniqueId val="{0000000B-CB9B-4A31-8332-2A7C3D780485}"/>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Increase brand awareness</c:v>
                </c:pt>
                <c:pt idx="1">
                  <c:v>Engage new customers</c:v>
                </c:pt>
                <c:pt idx="2">
                  <c:v>Increase brand consideration</c:v>
                </c:pt>
                <c:pt idx="3">
                  <c:v>Optimize ROI / ROAS</c:v>
                </c:pt>
                <c:pt idx="4">
                  <c:v>Increase sales &amp; revenue</c:v>
                </c:pt>
              </c:strCache>
            </c:strRef>
          </c:cat>
          <c:val>
            <c:numRef>
              <c:f>Sheet1!$B$2:$B$6</c:f>
              <c:numCache>
                <c:formatCode>0%</c:formatCode>
                <c:ptCount val="5"/>
                <c:pt idx="0">
                  <c:v>0.26129999999999998</c:v>
                </c:pt>
                <c:pt idx="1">
                  <c:v>0.2616</c:v>
                </c:pt>
                <c:pt idx="2">
                  <c:v>0.31</c:v>
                </c:pt>
                <c:pt idx="3">
                  <c:v>0.31469999999999998</c:v>
                </c:pt>
                <c:pt idx="4">
                  <c:v>0.53910000000000002</c:v>
                </c:pt>
              </c:numCache>
            </c:numRef>
          </c:val>
          <c:extLst>
            <c:ext xmlns:c16="http://schemas.microsoft.com/office/drawing/2014/chart" uri="{C3380CC4-5D6E-409C-BE32-E72D297353CC}">
              <c16:uniqueId val="{0000000A-CB9B-4A31-8332-2A7C3D780485}"/>
            </c:ext>
          </c:extLst>
        </c:ser>
        <c:dLbls>
          <c:showLegendKey val="0"/>
          <c:showVal val="0"/>
          <c:showCatName val="0"/>
          <c:showSerName val="0"/>
          <c:showPercent val="0"/>
          <c:showBubbleSize val="0"/>
        </c:dLbls>
        <c:gapWidth val="182"/>
        <c:axId val="938707440"/>
        <c:axId val="938711280"/>
      </c:barChart>
      <c:catAx>
        <c:axId val="938707440"/>
        <c:scaling>
          <c:orientation val="minMax"/>
        </c:scaling>
        <c:delete val="0"/>
        <c:axPos val="l"/>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200" b="0" i="0" u="none" strike="noStrike" kern="1200" baseline="0">
                <a:solidFill>
                  <a:srgbClr val="1F1A62"/>
                </a:solidFill>
                <a:latin typeface="Helvetica" panose="020B0403020202020204" pitchFamily="34" charset="0"/>
                <a:ea typeface="+mn-ea"/>
                <a:cs typeface="+mn-cs"/>
              </a:defRPr>
            </a:pPr>
            <a:endParaRPr lang="en-US"/>
          </a:p>
        </c:txPr>
        <c:crossAx val="938711280"/>
        <c:crosses val="autoZero"/>
        <c:auto val="1"/>
        <c:lblAlgn val="ctr"/>
        <c:lblOffset val="100"/>
        <c:noMultiLvlLbl val="0"/>
      </c:catAx>
      <c:valAx>
        <c:axId val="938711280"/>
        <c:scaling>
          <c:orientation val="minMax"/>
          <c:max val="0.8"/>
        </c:scaling>
        <c:delete val="1"/>
        <c:axPos val="b"/>
        <c:numFmt formatCode="0%" sourceLinked="1"/>
        <c:majorTickMark val="out"/>
        <c:minorTickMark val="none"/>
        <c:tickLblPos val="nextTo"/>
        <c:crossAx val="9387074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061403511909085"/>
          <c:y val="3.6208453909385555E-2"/>
          <c:w val="0.50938596488090915"/>
          <c:h val="0.92758309218122892"/>
        </c:manualLayout>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0"/>
            <c:invertIfNegative val="0"/>
            <c:bubble3D val="0"/>
            <c:spPr>
              <a:solidFill>
                <a:srgbClr val="1F1A62"/>
              </a:solidFill>
              <a:ln>
                <a:noFill/>
              </a:ln>
              <a:effectLst/>
            </c:spPr>
            <c:extLst>
              <c:ext xmlns:c16="http://schemas.microsoft.com/office/drawing/2014/chart" uri="{C3380CC4-5D6E-409C-BE32-E72D297353CC}">
                <c16:uniqueId val="{0000000D-A5BC-4ED8-86A3-5E3BC0D31BB3}"/>
              </c:ext>
            </c:extLst>
          </c:dPt>
          <c:dPt>
            <c:idx val="1"/>
            <c:invertIfNegative val="0"/>
            <c:bubble3D val="0"/>
            <c:spPr>
              <a:solidFill>
                <a:srgbClr val="ED3C8D"/>
              </a:solidFill>
              <a:ln>
                <a:noFill/>
              </a:ln>
              <a:effectLst/>
            </c:spPr>
            <c:extLst>
              <c:ext xmlns:c16="http://schemas.microsoft.com/office/drawing/2014/chart" uri="{C3380CC4-5D6E-409C-BE32-E72D297353CC}">
                <c16:uniqueId val="{00000003-822C-446A-A8CC-54D46124DEFD}"/>
              </c:ext>
            </c:extLst>
          </c:dPt>
          <c:dPt>
            <c:idx val="2"/>
            <c:invertIfNegative val="0"/>
            <c:bubble3D val="0"/>
            <c:spPr>
              <a:solidFill>
                <a:srgbClr val="4EBEA4"/>
              </a:solidFill>
              <a:ln>
                <a:noFill/>
              </a:ln>
              <a:effectLst/>
            </c:spPr>
            <c:extLst>
              <c:ext xmlns:c16="http://schemas.microsoft.com/office/drawing/2014/chart" uri="{C3380CC4-5D6E-409C-BE32-E72D297353CC}">
                <c16:uniqueId val="{0000000C-A5BC-4ED8-86A3-5E3BC0D31BB3}"/>
              </c:ext>
            </c:extLst>
          </c:dPt>
          <c:dPt>
            <c:idx val="3"/>
            <c:invertIfNegative val="0"/>
            <c:bubble3D val="0"/>
            <c:spPr>
              <a:solidFill>
                <a:srgbClr val="FF6E30"/>
              </a:solidFill>
              <a:ln>
                <a:noFill/>
              </a:ln>
              <a:effectLst/>
            </c:spPr>
            <c:extLst>
              <c:ext xmlns:c16="http://schemas.microsoft.com/office/drawing/2014/chart" uri="{C3380CC4-5D6E-409C-BE32-E72D297353CC}">
                <c16:uniqueId val="{00000001-A5BC-4ED8-86A3-5E3BC0D31BB3}"/>
              </c:ext>
            </c:extLst>
          </c:dPt>
          <c:dPt>
            <c:idx val="4"/>
            <c:invertIfNegative val="0"/>
            <c:bubble3D val="0"/>
            <c:spPr>
              <a:solidFill>
                <a:srgbClr val="00BFF2"/>
              </a:solidFill>
              <a:ln>
                <a:noFill/>
              </a:ln>
              <a:effectLst/>
            </c:spPr>
            <c:extLst>
              <c:ext xmlns:c16="http://schemas.microsoft.com/office/drawing/2014/chart" uri="{C3380CC4-5D6E-409C-BE32-E72D297353CC}">
                <c16:uniqueId val="{0000000B-A5BC-4ED8-86A3-5E3BC0D31BB3}"/>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Expand market share</c:v>
                </c:pt>
                <c:pt idx="1">
                  <c:v>Engage new customers</c:v>
                </c:pt>
                <c:pt idx="2">
                  <c:v>Increase brand awareness</c:v>
                </c:pt>
                <c:pt idx="3">
                  <c:v>Optimize ROI / ROAS</c:v>
                </c:pt>
                <c:pt idx="4">
                  <c:v>Increase sales &amp; revenue</c:v>
                </c:pt>
              </c:strCache>
            </c:strRef>
          </c:cat>
          <c:val>
            <c:numRef>
              <c:f>Sheet1!$B$2:$B$6</c:f>
              <c:numCache>
                <c:formatCode>0%</c:formatCode>
                <c:ptCount val="5"/>
                <c:pt idx="0">
                  <c:v>0.25829999999999997</c:v>
                </c:pt>
                <c:pt idx="1">
                  <c:v>0.27079999999999999</c:v>
                </c:pt>
                <c:pt idx="2">
                  <c:v>0.31219999999999998</c:v>
                </c:pt>
                <c:pt idx="3">
                  <c:v>0.43509999999999999</c:v>
                </c:pt>
                <c:pt idx="4">
                  <c:v>0.48139999999999999</c:v>
                </c:pt>
              </c:numCache>
            </c:numRef>
          </c:val>
          <c:extLst>
            <c:ext xmlns:c16="http://schemas.microsoft.com/office/drawing/2014/chart" uri="{C3380CC4-5D6E-409C-BE32-E72D297353CC}">
              <c16:uniqueId val="{0000000A-A5BC-4ED8-86A3-5E3BC0D31BB3}"/>
            </c:ext>
          </c:extLst>
        </c:ser>
        <c:dLbls>
          <c:showLegendKey val="0"/>
          <c:showVal val="0"/>
          <c:showCatName val="0"/>
          <c:showSerName val="0"/>
          <c:showPercent val="0"/>
          <c:showBubbleSize val="0"/>
        </c:dLbls>
        <c:gapWidth val="182"/>
        <c:axId val="938707440"/>
        <c:axId val="938711280"/>
      </c:barChart>
      <c:catAx>
        <c:axId val="938707440"/>
        <c:scaling>
          <c:orientation val="minMax"/>
        </c:scaling>
        <c:delete val="0"/>
        <c:axPos val="l"/>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200" b="0" i="0" u="none" strike="noStrike" kern="1200" baseline="0">
                <a:solidFill>
                  <a:srgbClr val="1F1A62"/>
                </a:solidFill>
                <a:latin typeface="Helvetica" panose="020B0403020202020204" pitchFamily="34" charset="0"/>
                <a:ea typeface="+mn-ea"/>
                <a:cs typeface="+mn-cs"/>
              </a:defRPr>
            </a:pPr>
            <a:endParaRPr lang="en-US"/>
          </a:p>
        </c:txPr>
        <c:crossAx val="938711280"/>
        <c:crosses val="autoZero"/>
        <c:auto val="1"/>
        <c:lblAlgn val="ctr"/>
        <c:lblOffset val="100"/>
        <c:noMultiLvlLbl val="0"/>
      </c:catAx>
      <c:valAx>
        <c:axId val="938711280"/>
        <c:scaling>
          <c:orientation val="minMax"/>
          <c:max val="0.8"/>
        </c:scaling>
        <c:delete val="1"/>
        <c:axPos val="b"/>
        <c:numFmt formatCode="0%" sourceLinked="1"/>
        <c:majorTickMark val="out"/>
        <c:minorTickMark val="none"/>
        <c:tickLblPos val="nextTo"/>
        <c:crossAx val="9387074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061403511909085"/>
          <c:y val="3.6208453909385555E-2"/>
          <c:w val="0.46283674284729892"/>
          <c:h val="0.92758309218122892"/>
        </c:manualLayout>
      </c:layout>
      <c:barChart>
        <c:barDir val="bar"/>
        <c:grouping val="clustered"/>
        <c:varyColors val="0"/>
        <c:ser>
          <c:idx val="0"/>
          <c:order val="0"/>
          <c:tx>
            <c:strRef>
              <c:f>Sheet1!$B$1</c:f>
              <c:strCache>
                <c:ptCount val="1"/>
                <c:pt idx="0">
                  <c:v>Column1</c:v>
                </c:pt>
              </c:strCache>
            </c:strRef>
          </c:tx>
          <c:spPr>
            <a:solidFill>
              <a:srgbClr val="1F1A62"/>
            </a:solidFill>
            <a:ln>
              <a:noFill/>
            </a:ln>
            <a:effectLst/>
          </c:spPr>
          <c:invertIfNegative val="0"/>
          <c:dPt>
            <c:idx val="1"/>
            <c:invertIfNegative val="0"/>
            <c:bubble3D val="0"/>
            <c:spPr>
              <a:solidFill>
                <a:srgbClr val="55AD00"/>
              </a:solidFill>
              <a:ln>
                <a:noFill/>
              </a:ln>
              <a:effectLst/>
            </c:spPr>
            <c:extLst>
              <c:ext xmlns:c16="http://schemas.microsoft.com/office/drawing/2014/chart" uri="{C3380CC4-5D6E-409C-BE32-E72D297353CC}">
                <c16:uniqueId val="{00000006-4327-4824-B138-FBAC1147CB38}"/>
              </c:ext>
            </c:extLst>
          </c:dPt>
          <c:dPt>
            <c:idx val="2"/>
            <c:invertIfNegative val="0"/>
            <c:bubble3D val="0"/>
            <c:spPr>
              <a:solidFill>
                <a:srgbClr val="2C82FF"/>
              </a:solidFill>
              <a:ln>
                <a:noFill/>
              </a:ln>
              <a:effectLst/>
            </c:spPr>
            <c:extLst>
              <c:ext xmlns:c16="http://schemas.microsoft.com/office/drawing/2014/chart" uri="{C3380CC4-5D6E-409C-BE32-E72D297353CC}">
                <c16:uniqueId val="{00000005-4327-4824-B138-FBAC1147CB38}"/>
              </c:ext>
            </c:extLst>
          </c:dPt>
          <c:dPt>
            <c:idx val="3"/>
            <c:invertIfNegative val="0"/>
            <c:bubble3D val="0"/>
            <c:spPr>
              <a:solidFill>
                <a:srgbClr val="FF6E30"/>
              </a:solidFill>
              <a:ln>
                <a:noFill/>
              </a:ln>
              <a:effectLst/>
            </c:spPr>
            <c:extLst>
              <c:ext xmlns:c16="http://schemas.microsoft.com/office/drawing/2014/chart" uri="{C3380CC4-5D6E-409C-BE32-E72D297353CC}">
                <c16:uniqueId val="{00000004-4327-4824-B138-FBAC1147CB38}"/>
              </c:ext>
            </c:extLst>
          </c:dPt>
          <c:dPt>
            <c:idx val="4"/>
            <c:invertIfNegative val="0"/>
            <c:bubble3D val="0"/>
            <c:spPr>
              <a:solidFill>
                <a:srgbClr val="FFE600"/>
              </a:solidFill>
              <a:ln>
                <a:noFill/>
              </a:ln>
              <a:effectLst/>
            </c:spPr>
            <c:extLst>
              <c:ext xmlns:c16="http://schemas.microsoft.com/office/drawing/2014/chart" uri="{C3380CC4-5D6E-409C-BE32-E72D297353CC}">
                <c16:uniqueId val="{00000003-4327-4824-B138-FBAC1147CB38}"/>
              </c:ext>
            </c:extLst>
          </c:dPt>
          <c:dPt>
            <c:idx val="5"/>
            <c:invertIfNegative val="0"/>
            <c:bubble3D val="0"/>
            <c:spPr>
              <a:solidFill>
                <a:srgbClr val="7030A0"/>
              </a:solidFill>
              <a:ln>
                <a:noFill/>
              </a:ln>
              <a:effectLst/>
            </c:spPr>
            <c:extLst>
              <c:ext xmlns:c16="http://schemas.microsoft.com/office/drawing/2014/chart" uri="{C3380CC4-5D6E-409C-BE32-E72D297353CC}">
                <c16:uniqueId val="{00000009-053C-491B-9A4D-84BE45D5CD94}"/>
              </c:ext>
            </c:extLst>
          </c:dPt>
          <c:dPt>
            <c:idx val="6"/>
            <c:invertIfNegative val="0"/>
            <c:bubble3D val="0"/>
            <c:spPr>
              <a:solidFill>
                <a:srgbClr val="4EBEA4"/>
              </a:solidFill>
              <a:ln>
                <a:noFill/>
              </a:ln>
              <a:effectLst/>
            </c:spPr>
            <c:extLst>
              <c:ext xmlns:c16="http://schemas.microsoft.com/office/drawing/2014/chart" uri="{C3380CC4-5D6E-409C-BE32-E72D297353CC}">
                <c16:uniqueId val="{0000000B-053C-491B-9A4D-84BE45D5CD94}"/>
              </c:ext>
            </c:extLst>
          </c:dPt>
          <c:dPt>
            <c:idx val="7"/>
            <c:invertIfNegative val="0"/>
            <c:bubble3D val="0"/>
            <c:spPr>
              <a:solidFill>
                <a:srgbClr val="ED3C8D"/>
              </a:solidFill>
              <a:ln>
                <a:noFill/>
              </a:ln>
              <a:effectLst/>
            </c:spPr>
            <c:extLst>
              <c:ext xmlns:c16="http://schemas.microsoft.com/office/drawing/2014/chart" uri="{C3380CC4-5D6E-409C-BE32-E72D297353CC}">
                <c16:uniqueId val="{0000000D-053C-491B-9A4D-84BE45D5CD94}"/>
              </c:ext>
            </c:extLst>
          </c:dPt>
          <c:dPt>
            <c:idx val="8"/>
            <c:invertIfNegative val="0"/>
            <c:bubble3D val="0"/>
            <c:spPr>
              <a:solidFill>
                <a:srgbClr val="00BFF2"/>
              </a:solidFill>
              <a:ln>
                <a:noFill/>
              </a:ln>
              <a:effectLst/>
            </c:spPr>
            <c:extLst>
              <c:ext xmlns:c16="http://schemas.microsoft.com/office/drawing/2014/chart" uri="{C3380CC4-5D6E-409C-BE32-E72D297353CC}">
                <c16:uniqueId val="{0000000F-053C-491B-9A4D-84BE45D5CD94}"/>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Procurement</c:v>
                </c:pt>
                <c:pt idx="1">
                  <c:v>External partners**</c:v>
                </c:pt>
                <c:pt idx="2">
                  <c:v>My agency / agencies</c:v>
                </c:pt>
                <c:pt idx="3">
                  <c:v>Board of directors</c:v>
                </c:pt>
                <c:pt idx="4">
                  <c:v>Finance department</c:v>
                </c:pt>
                <c:pt idx="5">
                  <c:v>Sales leadership</c:v>
                </c:pt>
                <c:pt idx="6">
                  <c:v>Brand / Product 
management team</c:v>
                </c:pt>
                <c:pt idx="7">
                  <c:v>Marketing</c:v>
                </c:pt>
                <c:pt idx="8">
                  <c:v>Executive leadership*</c:v>
                </c:pt>
              </c:strCache>
            </c:strRef>
          </c:cat>
          <c:val>
            <c:numRef>
              <c:f>Sheet1!$B$2:$B$10</c:f>
              <c:numCache>
                <c:formatCode>0%</c:formatCode>
                <c:ptCount val="9"/>
                <c:pt idx="0">
                  <c:v>4.7800000000000002E-2</c:v>
                </c:pt>
                <c:pt idx="1">
                  <c:v>5.3199999999999997E-2</c:v>
                </c:pt>
                <c:pt idx="2">
                  <c:v>5.4300000000000001E-2</c:v>
                </c:pt>
                <c:pt idx="3">
                  <c:v>9.9599999999999994E-2</c:v>
                </c:pt>
                <c:pt idx="4">
                  <c:v>0.1578</c:v>
                </c:pt>
                <c:pt idx="5">
                  <c:v>0.27260000000000001</c:v>
                </c:pt>
                <c:pt idx="6">
                  <c:v>0.31900000000000001</c:v>
                </c:pt>
                <c:pt idx="7">
                  <c:v>0.58299999999999996</c:v>
                </c:pt>
                <c:pt idx="8">
                  <c:v>0.69689999999999996</c:v>
                </c:pt>
              </c:numCache>
            </c:numRef>
          </c:val>
          <c:extLst>
            <c:ext xmlns:c16="http://schemas.microsoft.com/office/drawing/2014/chart" uri="{C3380CC4-5D6E-409C-BE32-E72D297353CC}">
              <c16:uniqueId val="{00000000-4327-4824-B138-FBAC1147CB38}"/>
            </c:ext>
          </c:extLst>
        </c:ser>
        <c:dLbls>
          <c:showLegendKey val="0"/>
          <c:showVal val="0"/>
          <c:showCatName val="0"/>
          <c:showSerName val="0"/>
          <c:showPercent val="0"/>
          <c:showBubbleSize val="0"/>
        </c:dLbls>
        <c:gapWidth val="182"/>
        <c:axId val="938707440"/>
        <c:axId val="938711280"/>
      </c:barChart>
      <c:catAx>
        <c:axId val="938707440"/>
        <c:scaling>
          <c:orientation val="minMax"/>
        </c:scaling>
        <c:delete val="0"/>
        <c:axPos val="l"/>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100" b="0" i="0" u="none" strike="noStrike" kern="1200" baseline="0">
                <a:solidFill>
                  <a:srgbClr val="1F1A62"/>
                </a:solidFill>
                <a:latin typeface="Helvetica" panose="020B0403020202020204" pitchFamily="34" charset="0"/>
                <a:ea typeface="+mn-ea"/>
                <a:cs typeface="+mn-cs"/>
              </a:defRPr>
            </a:pPr>
            <a:endParaRPr lang="en-US"/>
          </a:p>
        </c:txPr>
        <c:crossAx val="938711280"/>
        <c:crosses val="autoZero"/>
        <c:auto val="1"/>
        <c:lblAlgn val="ctr"/>
        <c:lblOffset val="100"/>
        <c:noMultiLvlLbl val="0"/>
      </c:catAx>
      <c:valAx>
        <c:axId val="938711280"/>
        <c:scaling>
          <c:orientation val="minMax"/>
          <c:max val="0.9"/>
          <c:min val="0"/>
        </c:scaling>
        <c:delete val="1"/>
        <c:axPos val="b"/>
        <c:numFmt formatCode="0%" sourceLinked="1"/>
        <c:majorTickMark val="out"/>
        <c:minorTickMark val="none"/>
        <c:tickLblPos val="nextTo"/>
        <c:crossAx val="9387074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406464959998498"/>
          <c:y val="3.6208466090122897E-2"/>
          <c:w val="0.46932667924388011"/>
          <c:h val="0.92758309218122892"/>
        </c:manualLayout>
      </c:layout>
      <c:barChart>
        <c:barDir val="bar"/>
        <c:grouping val="clustered"/>
        <c:varyColors val="0"/>
        <c:ser>
          <c:idx val="0"/>
          <c:order val="0"/>
          <c:tx>
            <c:strRef>
              <c:f>Sheet1!$B$1</c:f>
              <c:strCache>
                <c:ptCount val="1"/>
                <c:pt idx="0">
                  <c:v>Column1</c:v>
                </c:pt>
              </c:strCache>
            </c:strRef>
          </c:tx>
          <c:spPr>
            <a:solidFill>
              <a:srgbClr val="1F1A62"/>
            </a:solidFill>
            <a:ln>
              <a:noFill/>
            </a:ln>
            <a:effectLst/>
          </c:spPr>
          <c:invertIfNegative val="0"/>
          <c:dPt>
            <c:idx val="0"/>
            <c:invertIfNegative val="0"/>
            <c:bubble3D val="0"/>
            <c:spPr>
              <a:solidFill>
                <a:srgbClr val="55AD00"/>
              </a:solidFill>
              <a:ln>
                <a:noFill/>
              </a:ln>
              <a:effectLst/>
            </c:spPr>
            <c:extLst>
              <c:ext xmlns:c16="http://schemas.microsoft.com/office/drawing/2014/chart" uri="{C3380CC4-5D6E-409C-BE32-E72D297353CC}">
                <c16:uniqueId val="{00000001-B9CB-4EAC-B0EA-6323BC95AF40}"/>
              </c:ext>
            </c:extLst>
          </c:dPt>
          <c:dPt>
            <c:idx val="1"/>
            <c:invertIfNegative val="0"/>
            <c:bubble3D val="0"/>
            <c:spPr>
              <a:solidFill>
                <a:srgbClr val="1F1A62"/>
              </a:solidFill>
              <a:ln>
                <a:noFill/>
              </a:ln>
              <a:effectLst/>
            </c:spPr>
            <c:extLst>
              <c:ext xmlns:c16="http://schemas.microsoft.com/office/drawing/2014/chart" uri="{C3380CC4-5D6E-409C-BE32-E72D297353CC}">
                <c16:uniqueId val="{00000003-B9CB-4EAC-B0EA-6323BC95AF40}"/>
              </c:ext>
            </c:extLst>
          </c:dPt>
          <c:dPt>
            <c:idx val="2"/>
            <c:invertIfNegative val="0"/>
            <c:bubble3D val="0"/>
            <c:spPr>
              <a:solidFill>
                <a:srgbClr val="2C82FF"/>
              </a:solidFill>
              <a:ln>
                <a:noFill/>
              </a:ln>
              <a:effectLst/>
            </c:spPr>
            <c:extLst>
              <c:ext xmlns:c16="http://schemas.microsoft.com/office/drawing/2014/chart" uri="{C3380CC4-5D6E-409C-BE32-E72D297353CC}">
                <c16:uniqueId val="{00000005-B9CB-4EAC-B0EA-6323BC95AF40}"/>
              </c:ext>
            </c:extLst>
          </c:dPt>
          <c:dPt>
            <c:idx val="3"/>
            <c:invertIfNegative val="0"/>
            <c:bubble3D val="0"/>
            <c:spPr>
              <a:solidFill>
                <a:srgbClr val="FF6E30"/>
              </a:solidFill>
              <a:ln>
                <a:noFill/>
              </a:ln>
              <a:effectLst/>
            </c:spPr>
            <c:extLst>
              <c:ext xmlns:c16="http://schemas.microsoft.com/office/drawing/2014/chart" uri="{C3380CC4-5D6E-409C-BE32-E72D297353CC}">
                <c16:uniqueId val="{00000001-F63E-468E-8136-2CFC2D0049CD}"/>
              </c:ext>
            </c:extLst>
          </c:dPt>
          <c:dPt>
            <c:idx val="4"/>
            <c:invertIfNegative val="0"/>
            <c:bubble3D val="0"/>
            <c:spPr>
              <a:solidFill>
                <a:srgbClr val="4EBEA4"/>
              </a:solidFill>
              <a:ln>
                <a:noFill/>
              </a:ln>
              <a:effectLst/>
            </c:spPr>
            <c:extLst>
              <c:ext xmlns:c16="http://schemas.microsoft.com/office/drawing/2014/chart" uri="{C3380CC4-5D6E-409C-BE32-E72D297353CC}">
                <c16:uniqueId val="{0000000B-F63E-468E-8136-2CFC2D0049CD}"/>
              </c:ext>
            </c:extLst>
          </c:dPt>
          <c:dPt>
            <c:idx val="5"/>
            <c:invertIfNegative val="0"/>
            <c:bubble3D val="0"/>
            <c:spPr>
              <a:solidFill>
                <a:srgbClr val="7030A0"/>
              </a:solidFill>
              <a:ln>
                <a:noFill/>
              </a:ln>
              <a:effectLst/>
            </c:spPr>
            <c:extLst>
              <c:ext xmlns:c16="http://schemas.microsoft.com/office/drawing/2014/chart" uri="{C3380CC4-5D6E-409C-BE32-E72D297353CC}">
                <c16:uniqueId val="{00000003-F63E-468E-8136-2CFC2D0049CD}"/>
              </c:ext>
            </c:extLst>
          </c:dPt>
          <c:dPt>
            <c:idx val="6"/>
            <c:invertIfNegative val="0"/>
            <c:bubble3D val="0"/>
            <c:spPr>
              <a:solidFill>
                <a:srgbClr val="FFE600"/>
              </a:solidFill>
              <a:ln>
                <a:noFill/>
              </a:ln>
              <a:effectLst/>
            </c:spPr>
            <c:extLst>
              <c:ext xmlns:c16="http://schemas.microsoft.com/office/drawing/2014/chart" uri="{C3380CC4-5D6E-409C-BE32-E72D297353CC}">
                <c16:uniqueId val="{00000005-F63E-468E-8136-2CFC2D0049CD}"/>
              </c:ext>
            </c:extLst>
          </c:dPt>
          <c:dPt>
            <c:idx val="7"/>
            <c:invertIfNegative val="0"/>
            <c:bubble3D val="0"/>
            <c:spPr>
              <a:solidFill>
                <a:srgbClr val="ED3C8D"/>
              </a:solidFill>
              <a:ln>
                <a:noFill/>
              </a:ln>
              <a:effectLst/>
            </c:spPr>
            <c:extLst>
              <c:ext xmlns:c16="http://schemas.microsoft.com/office/drawing/2014/chart" uri="{C3380CC4-5D6E-409C-BE32-E72D297353CC}">
                <c16:uniqueId val="{00000007-F63E-468E-8136-2CFC2D0049CD}"/>
              </c:ext>
            </c:extLst>
          </c:dPt>
          <c:dPt>
            <c:idx val="8"/>
            <c:invertIfNegative val="0"/>
            <c:bubble3D val="0"/>
            <c:spPr>
              <a:solidFill>
                <a:srgbClr val="00BFF2"/>
              </a:solidFill>
              <a:ln>
                <a:noFill/>
              </a:ln>
              <a:effectLst/>
            </c:spPr>
            <c:extLst>
              <c:ext xmlns:c16="http://schemas.microsoft.com/office/drawing/2014/chart" uri="{C3380CC4-5D6E-409C-BE32-E72D297353CC}">
                <c16:uniqueId val="{00000009-F63E-468E-8136-2CFC2D0049CD}"/>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External partners**</c:v>
                </c:pt>
                <c:pt idx="1">
                  <c:v>Procurement</c:v>
                </c:pt>
                <c:pt idx="2">
                  <c:v>My agency / agencies</c:v>
                </c:pt>
                <c:pt idx="3">
                  <c:v>Board of directors</c:v>
                </c:pt>
                <c:pt idx="4">
                  <c:v>Brand / Product 
management team</c:v>
                </c:pt>
                <c:pt idx="5">
                  <c:v>Sales leadership</c:v>
                </c:pt>
                <c:pt idx="6">
                  <c:v>Finance department</c:v>
                </c:pt>
                <c:pt idx="7">
                  <c:v>Marketing</c:v>
                </c:pt>
                <c:pt idx="8">
                  <c:v>Executive leadership*</c:v>
                </c:pt>
              </c:strCache>
            </c:strRef>
          </c:cat>
          <c:val>
            <c:numRef>
              <c:f>Sheet1!$B$2:$B$10</c:f>
              <c:numCache>
                <c:formatCode>0%</c:formatCode>
                <c:ptCount val="9"/>
                <c:pt idx="0">
                  <c:v>7.1599999999999997E-2</c:v>
                </c:pt>
                <c:pt idx="1">
                  <c:v>9.4200000000000006E-2</c:v>
                </c:pt>
                <c:pt idx="2">
                  <c:v>0.1027</c:v>
                </c:pt>
                <c:pt idx="3">
                  <c:v>0.11940000000000001</c:v>
                </c:pt>
                <c:pt idx="4">
                  <c:v>0.15989999999999999</c:v>
                </c:pt>
                <c:pt idx="5">
                  <c:v>0.2011</c:v>
                </c:pt>
                <c:pt idx="6">
                  <c:v>0.27910000000000001</c:v>
                </c:pt>
                <c:pt idx="7">
                  <c:v>0.62949999999999995</c:v>
                </c:pt>
                <c:pt idx="8">
                  <c:v>0.75790000000000002</c:v>
                </c:pt>
              </c:numCache>
            </c:numRef>
          </c:val>
          <c:extLst>
            <c:ext xmlns:c16="http://schemas.microsoft.com/office/drawing/2014/chart" uri="{C3380CC4-5D6E-409C-BE32-E72D297353CC}">
              <c16:uniqueId val="{0000000A-F63E-468E-8136-2CFC2D0049CD}"/>
            </c:ext>
          </c:extLst>
        </c:ser>
        <c:dLbls>
          <c:showLegendKey val="0"/>
          <c:showVal val="0"/>
          <c:showCatName val="0"/>
          <c:showSerName val="0"/>
          <c:showPercent val="0"/>
          <c:showBubbleSize val="0"/>
        </c:dLbls>
        <c:gapWidth val="182"/>
        <c:axId val="938707440"/>
        <c:axId val="938711280"/>
      </c:barChart>
      <c:catAx>
        <c:axId val="938707440"/>
        <c:scaling>
          <c:orientation val="minMax"/>
        </c:scaling>
        <c:delete val="0"/>
        <c:axPos val="l"/>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100" b="0" i="0" u="none" strike="noStrike" kern="1200" baseline="0">
                <a:solidFill>
                  <a:srgbClr val="1F1A62"/>
                </a:solidFill>
                <a:latin typeface="Helvetica" panose="020B0403020202020204" pitchFamily="34" charset="0"/>
                <a:ea typeface="+mn-ea"/>
                <a:cs typeface="+mn-cs"/>
              </a:defRPr>
            </a:pPr>
            <a:endParaRPr lang="en-US"/>
          </a:p>
        </c:txPr>
        <c:crossAx val="938711280"/>
        <c:crosses val="autoZero"/>
        <c:auto val="1"/>
        <c:lblAlgn val="ctr"/>
        <c:lblOffset val="100"/>
        <c:noMultiLvlLbl val="0"/>
      </c:catAx>
      <c:valAx>
        <c:axId val="938711280"/>
        <c:scaling>
          <c:orientation val="minMax"/>
          <c:max val="0.9"/>
          <c:min val="0"/>
        </c:scaling>
        <c:delete val="1"/>
        <c:axPos val="b"/>
        <c:numFmt formatCode="0%" sourceLinked="1"/>
        <c:majorTickMark val="out"/>
        <c:minorTickMark val="none"/>
        <c:tickLblPos val="nextTo"/>
        <c:crossAx val="9387074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061403511909085"/>
          <c:y val="3.6208453909385555E-2"/>
          <c:w val="0.42626228988016041"/>
          <c:h val="0.92758309218122892"/>
        </c:manualLayout>
      </c:layout>
      <c:barChart>
        <c:barDir val="bar"/>
        <c:grouping val="clustered"/>
        <c:varyColors val="0"/>
        <c:ser>
          <c:idx val="0"/>
          <c:order val="0"/>
          <c:tx>
            <c:strRef>
              <c:f>Sheet1!$B$1</c:f>
              <c:strCache>
                <c:ptCount val="1"/>
                <c:pt idx="0">
                  <c:v>Column1</c:v>
                </c:pt>
              </c:strCache>
            </c:strRef>
          </c:tx>
          <c:spPr>
            <a:solidFill>
              <a:srgbClr val="1F1A62"/>
            </a:solidFill>
            <a:ln>
              <a:noFill/>
            </a:ln>
            <a:effectLst/>
          </c:spPr>
          <c:invertIfNegative val="0"/>
          <c:dPt>
            <c:idx val="0"/>
            <c:invertIfNegative val="0"/>
            <c:bubble3D val="0"/>
            <c:spPr>
              <a:solidFill>
                <a:srgbClr val="1F1A62"/>
              </a:solidFill>
              <a:ln>
                <a:noFill/>
              </a:ln>
              <a:effectLst/>
            </c:spPr>
            <c:extLst>
              <c:ext xmlns:c16="http://schemas.microsoft.com/office/drawing/2014/chart" uri="{C3380CC4-5D6E-409C-BE32-E72D297353CC}">
                <c16:uniqueId val="{00000001-0BDB-4116-A4A5-97ACE421AA5A}"/>
              </c:ext>
            </c:extLst>
          </c:dPt>
          <c:dPt>
            <c:idx val="1"/>
            <c:invertIfNegative val="0"/>
            <c:bubble3D val="0"/>
            <c:spPr>
              <a:solidFill>
                <a:srgbClr val="55AD00"/>
              </a:solidFill>
              <a:ln>
                <a:noFill/>
              </a:ln>
              <a:effectLst/>
            </c:spPr>
            <c:extLst>
              <c:ext xmlns:c16="http://schemas.microsoft.com/office/drawing/2014/chart" uri="{C3380CC4-5D6E-409C-BE32-E72D297353CC}">
                <c16:uniqueId val="{00000003-0BDB-4116-A4A5-97ACE421AA5A}"/>
              </c:ext>
            </c:extLst>
          </c:dPt>
          <c:dPt>
            <c:idx val="2"/>
            <c:invertIfNegative val="0"/>
            <c:bubble3D val="0"/>
            <c:spPr>
              <a:solidFill>
                <a:srgbClr val="2C82FF"/>
              </a:solidFill>
              <a:ln>
                <a:noFill/>
              </a:ln>
              <a:effectLst/>
            </c:spPr>
            <c:extLst>
              <c:ext xmlns:c16="http://schemas.microsoft.com/office/drawing/2014/chart" uri="{C3380CC4-5D6E-409C-BE32-E72D297353CC}">
                <c16:uniqueId val="{00000005-0BDB-4116-A4A5-97ACE421AA5A}"/>
              </c:ext>
            </c:extLst>
          </c:dPt>
          <c:dPt>
            <c:idx val="3"/>
            <c:invertIfNegative val="0"/>
            <c:bubble3D val="0"/>
            <c:spPr>
              <a:solidFill>
                <a:srgbClr val="FF6E30"/>
              </a:solidFill>
              <a:ln>
                <a:noFill/>
              </a:ln>
              <a:effectLst/>
            </c:spPr>
            <c:extLst>
              <c:ext xmlns:c16="http://schemas.microsoft.com/office/drawing/2014/chart" uri="{C3380CC4-5D6E-409C-BE32-E72D297353CC}">
                <c16:uniqueId val="{00000001-B371-4F26-8644-521C5087360C}"/>
              </c:ext>
            </c:extLst>
          </c:dPt>
          <c:dPt>
            <c:idx val="4"/>
            <c:invertIfNegative val="0"/>
            <c:bubble3D val="0"/>
            <c:spPr>
              <a:solidFill>
                <a:srgbClr val="7030A0"/>
              </a:solidFill>
              <a:ln>
                <a:noFill/>
              </a:ln>
              <a:effectLst/>
            </c:spPr>
            <c:extLst>
              <c:ext xmlns:c16="http://schemas.microsoft.com/office/drawing/2014/chart" uri="{C3380CC4-5D6E-409C-BE32-E72D297353CC}">
                <c16:uniqueId val="{0000000B-B371-4F26-8644-521C5087360C}"/>
              </c:ext>
            </c:extLst>
          </c:dPt>
          <c:dPt>
            <c:idx val="5"/>
            <c:invertIfNegative val="0"/>
            <c:bubble3D val="0"/>
            <c:spPr>
              <a:solidFill>
                <a:srgbClr val="FFE600"/>
              </a:solidFill>
              <a:ln>
                <a:noFill/>
              </a:ln>
              <a:effectLst/>
            </c:spPr>
            <c:extLst>
              <c:ext xmlns:c16="http://schemas.microsoft.com/office/drawing/2014/chart" uri="{C3380CC4-5D6E-409C-BE32-E72D297353CC}">
                <c16:uniqueId val="{00000003-B371-4F26-8644-521C5087360C}"/>
              </c:ext>
            </c:extLst>
          </c:dPt>
          <c:dPt>
            <c:idx val="6"/>
            <c:invertIfNegative val="0"/>
            <c:bubble3D val="0"/>
            <c:spPr>
              <a:solidFill>
                <a:srgbClr val="4EBEA4"/>
              </a:solidFill>
              <a:ln>
                <a:noFill/>
              </a:ln>
              <a:effectLst/>
            </c:spPr>
            <c:extLst>
              <c:ext xmlns:c16="http://schemas.microsoft.com/office/drawing/2014/chart" uri="{C3380CC4-5D6E-409C-BE32-E72D297353CC}">
                <c16:uniqueId val="{00000005-B371-4F26-8644-521C5087360C}"/>
              </c:ext>
            </c:extLst>
          </c:dPt>
          <c:dPt>
            <c:idx val="7"/>
            <c:invertIfNegative val="0"/>
            <c:bubble3D val="0"/>
            <c:spPr>
              <a:solidFill>
                <a:srgbClr val="00BFF2"/>
              </a:solidFill>
              <a:ln>
                <a:noFill/>
              </a:ln>
              <a:effectLst/>
            </c:spPr>
            <c:extLst>
              <c:ext xmlns:c16="http://schemas.microsoft.com/office/drawing/2014/chart" uri="{C3380CC4-5D6E-409C-BE32-E72D297353CC}">
                <c16:uniqueId val="{00000007-B371-4F26-8644-521C5087360C}"/>
              </c:ext>
            </c:extLst>
          </c:dPt>
          <c:dPt>
            <c:idx val="8"/>
            <c:invertIfNegative val="0"/>
            <c:bubble3D val="0"/>
            <c:spPr>
              <a:solidFill>
                <a:srgbClr val="ED3C8D"/>
              </a:solidFill>
              <a:ln>
                <a:noFill/>
              </a:ln>
              <a:effectLst/>
            </c:spPr>
            <c:extLst>
              <c:ext xmlns:c16="http://schemas.microsoft.com/office/drawing/2014/chart" uri="{C3380CC4-5D6E-409C-BE32-E72D297353CC}">
                <c16:uniqueId val="{00000009-B371-4F26-8644-521C5087360C}"/>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Procurement</c:v>
                </c:pt>
                <c:pt idx="1">
                  <c:v>External partners**</c:v>
                </c:pt>
                <c:pt idx="2">
                  <c:v>My agency / agencies</c:v>
                </c:pt>
                <c:pt idx="3">
                  <c:v>Board of directors</c:v>
                </c:pt>
                <c:pt idx="4">
                  <c:v>Sales leadership</c:v>
                </c:pt>
                <c:pt idx="5">
                  <c:v>Finance department</c:v>
                </c:pt>
                <c:pt idx="6">
                  <c:v>Brand / Product 
management team</c:v>
                </c:pt>
                <c:pt idx="7">
                  <c:v>Executive leadership*</c:v>
                </c:pt>
                <c:pt idx="8">
                  <c:v>Marketing</c:v>
                </c:pt>
              </c:strCache>
            </c:strRef>
          </c:cat>
          <c:val>
            <c:numRef>
              <c:f>Sheet1!$B$2:$B$10</c:f>
              <c:numCache>
                <c:formatCode>0%</c:formatCode>
                <c:ptCount val="9"/>
                <c:pt idx="0">
                  <c:v>4.9099999999999998E-2</c:v>
                </c:pt>
                <c:pt idx="1">
                  <c:v>5.8999999999999997E-2</c:v>
                </c:pt>
                <c:pt idx="2">
                  <c:v>7.5899999999999995E-2</c:v>
                </c:pt>
                <c:pt idx="3">
                  <c:v>7.7899999999999997E-2</c:v>
                </c:pt>
                <c:pt idx="4">
                  <c:v>0.26779999999999998</c:v>
                </c:pt>
                <c:pt idx="5">
                  <c:v>0.33589999999999998</c:v>
                </c:pt>
                <c:pt idx="6">
                  <c:v>0.50790000000000002</c:v>
                </c:pt>
                <c:pt idx="7">
                  <c:v>0.59250000000000003</c:v>
                </c:pt>
                <c:pt idx="8">
                  <c:v>0.8044</c:v>
                </c:pt>
              </c:numCache>
            </c:numRef>
          </c:val>
          <c:extLst>
            <c:ext xmlns:c16="http://schemas.microsoft.com/office/drawing/2014/chart" uri="{C3380CC4-5D6E-409C-BE32-E72D297353CC}">
              <c16:uniqueId val="{0000000A-B371-4F26-8644-521C5087360C}"/>
            </c:ext>
          </c:extLst>
        </c:ser>
        <c:dLbls>
          <c:showLegendKey val="0"/>
          <c:showVal val="0"/>
          <c:showCatName val="0"/>
          <c:showSerName val="0"/>
          <c:showPercent val="0"/>
          <c:showBubbleSize val="0"/>
        </c:dLbls>
        <c:gapWidth val="182"/>
        <c:axId val="938707440"/>
        <c:axId val="938711280"/>
      </c:barChart>
      <c:catAx>
        <c:axId val="938707440"/>
        <c:scaling>
          <c:orientation val="minMax"/>
        </c:scaling>
        <c:delete val="0"/>
        <c:axPos val="l"/>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100" b="0" i="0" u="none" strike="noStrike" kern="1200" baseline="0">
                <a:solidFill>
                  <a:srgbClr val="1F1A62"/>
                </a:solidFill>
                <a:latin typeface="Helvetica" panose="020B0403020202020204" pitchFamily="34" charset="0"/>
                <a:ea typeface="+mn-ea"/>
                <a:cs typeface="+mn-cs"/>
              </a:defRPr>
            </a:pPr>
            <a:endParaRPr lang="en-US"/>
          </a:p>
        </c:txPr>
        <c:crossAx val="938711280"/>
        <c:crosses val="autoZero"/>
        <c:auto val="1"/>
        <c:lblAlgn val="ctr"/>
        <c:lblOffset val="100"/>
        <c:noMultiLvlLbl val="0"/>
      </c:catAx>
      <c:valAx>
        <c:axId val="938711280"/>
        <c:scaling>
          <c:orientation val="minMax"/>
          <c:max val="0.9"/>
          <c:min val="0"/>
        </c:scaling>
        <c:delete val="1"/>
        <c:axPos val="b"/>
        <c:numFmt formatCode="0%" sourceLinked="1"/>
        <c:majorTickMark val="out"/>
        <c:minorTickMark val="none"/>
        <c:tickLblPos val="nextTo"/>
        <c:crossAx val="9387074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06D91BBE-8C42-4B84-B86E-60F2F7C2E6EF}" type="datetimeFigureOut">
              <a:rPr lang="en-US" smtClean="0"/>
              <a:t>5/13/2025</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ECAD8B63-C8C7-40AD-826D-2370E81A9CCA}" type="slidenum">
              <a:rPr lang="en-US" smtClean="0"/>
              <a:t>‹#›</a:t>
            </a:fld>
            <a:endParaRPr lang="en-US"/>
          </a:p>
        </p:txBody>
      </p:sp>
    </p:spTree>
    <p:extLst>
      <p:ext uri="{BB962C8B-B14F-4D97-AF65-F5344CB8AC3E}">
        <p14:creationId xmlns:p14="http://schemas.microsoft.com/office/powerpoint/2010/main" val="1243862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5772" rtl="0" eaLnBrk="1" fontAlgn="auto" latinLnBrk="0" hangingPunct="1">
              <a:lnSpc>
                <a:spcPct val="100000"/>
              </a:lnSpc>
              <a:spcBef>
                <a:spcPts val="0"/>
              </a:spcBef>
              <a:spcAft>
                <a:spcPts val="0"/>
              </a:spcAft>
              <a:buClrTx/>
              <a:buSzTx/>
              <a:buFontTx/>
              <a:buNone/>
              <a:tabLst/>
              <a:defRPr/>
            </a:pPr>
            <a:fld id="{2F04EFE2-3D8F-4FA9-AF11-29E6306303C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5772"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7891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8886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E3757-633D-8D89-7897-70408597CB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439B19-75B0-FB97-2BDC-246BC8397476}"/>
              </a:ext>
            </a:extLst>
          </p:cNvPr>
          <p:cNvSpPr>
            <a:spLocks noGrp="1" noRot="1" noChangeAspect="1"/>
          </p:cNvSpPr>
          <p:nvPr>
            <p:ph type="sldImg"/>
          </p:nvPr>
        </p:nvSpPr>
        <p:spPr>
          <a:xfrm>
            <a:off x="2311400" y="525463"/>
            <a:ext cx="4673600" cy="2628900"/>
          </a:xfrm>
        </p:spPr>
      </p:sp>
      <p:sp>
        <p:nvSpPr>
          <p:cNvPr id="3" name="Notes Placeholder 2">
            <a:extLst>
              <a:ext uri="{FF2B5EF4-FFF2-40B4-BE49-F238E27FC236}">
                <a16:creationId xmlns:a16="http://schemas.microsoft.com/office/drawing/2014/main" id="{D57B1881-2009-E91E-0A4F-A0F5868171A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349CA46-B6C7-EBB9-2CD3-D94901AAFC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0016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10122B-5542-C6DE-99CB-563AE4E462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03B065-FC18-2518-80F4-538857720C9B}"/>
              </a:ext>
            </a:extLst>
          </p:cNvPr>
          <p:cNvSpPr>
            <a:spLocks noGrp="1" noRot="1" noChangeAspect="1"/>
          </p:cNvSpPr>
          <p:nvPr>
            <p:ph type="sldImg"/>
          </p:nvPr>
        </p:nvSpPr>
        <p:spPr>
          <a:xfrm>
            <a:off x="2311400" y="525463"/>
            <a:ext cx="4673600" cy="2628900"/>
          </a:xfrm>
        </p:spPr>
      </p:sp>
      <p:sp>
        <p:nvSpPr>
          <p:cNvPr id="3" name="Notes Placeholder 2">
            <a:extLst>
              <a:ext uri="{FF2B5EF4-FFF2-40B4-BE49-F238E27FC236}">
                <a16:creationId xmlns:a16="http://schemas.microsoft.com/office/drawing/2014/main" id="{54D6F454-9EAE-EEC5-64D9-DCC165E4245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3FB5128-AA79-5912-1D13-589E8AEE8D9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4403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72087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36CA68-611E-CF4F-AEF2-712CD0C307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31ED8C-80E1-DA37-D362-24A66B3AC5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12E3AA-1F52-607A-E3C7-078C1731ACB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1D0A588-9EF8-330D-8D9D-8B155BA8C06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3362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23E307-A38E-46EA-1FA3-1095C32701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414A18-FAC0-31AD-8B3F-29F056E3B9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29A7C9-B8E0-D0AF-B744-D55234C59D1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4C40947-86F6-AB81-373A-78551326E96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AD8B63-C8C7-40AD-826D-2370E81A9C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0937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AD8B63-C8C7-40AD-826D-2370E81A9C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6975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AD8B63-C8C7-40AD-826D-2370E81A9CCA}" type="slidenum">
              <a:rPr lang="en-US" smtClean="0"/>
              <a:t>10</a:t>
            </a:fld>
            <a:endParaRPr lang="en-US"/>
          </a:p>
        </p:txBody>
      </p:sp>
    </p:spTree>
    <p:extLst>
      <p:ext uri="{BB962C8B-B14F-4D97-AF65-F5344CB8AC3E}">
        <p14:creationId xmlns:p14="http://schemas.microsoft.com/office/powerpoint/2010/main" val="3801532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AF8690-402F-81F0-C963-19F9CEC4EB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6E055B-BD70-3BEF-C518-7741FE475B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4D9218-9759-0B7E-0605-4C10D08E61F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93F8167-3CFA-4D49-FF4F-D524882F461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AD8B63-C8C7-40AD-826D-2370E81A9C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6377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F84351-E9F6-FA93-FD6E-B59472C02B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2EF83B-1A58-5729-9F85-BAA2FBEA6C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074A8B-53FB-D24A-C2D9-96EA5C0192D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D3FF54F-3C21-DF3F-7CC3-2DA36FC7B48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1631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2BC17B-3A71-F8C7-6DAA-B2C8A46B7F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288A9A-077F-0390-D5A5-02CFC8CB5E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6B480C-9D06-47C2-BF78-395E13B2D99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720026D-7977-80F5-C3EF-CD5B4428BCA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AD8B63-C8C7-40AD-826D-2370E81A9C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0610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B7FEC9-1A18-5A3D-EC05-74AF3E89DB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B1D915-033B-0BF1-EC5C-7BF9986C30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CC9536-F6FD-6882-1C4A-C25F2456080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42CE7FC-413F-4BF3-5C24-5B8EE8ACDE9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AD8B63-C8C7-40AD-826D-2370E81A9C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1911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AD8B63-C8C7-40AD-826D-2370E81A9C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1110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2DD844-B77B-E806-0600-D2CC5BCDA4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B0E26C-357D-1D8A-4F98-2BBE680C28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A99B7C-2F8E-F76D-8075-090681431B1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8DCCC92-28DF-1708-C440-D11570EF2C3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AD8B63-C8C7-40AD-826D-2370E81A9C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6248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1558C-23F7-4BCF-87F6-D04C4B3EFE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A8B909-C1EE-422E-9F54-F566BF8722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C5DC6B-8573-4A2B-B34A-C935BA845D76}"/>
              </a:ext>
            </a:extLst>
          </p:cNvPr>
          <p:cNvSpPr>
            <a:spLocks noGrp="1"/>
          </p:cNvSpPr>
          <p:nvPr>
            <p:ph type="dt" sz="half" idx="10"/>
          </p:nvPr>
        </p:nvSpPr>
        <p:spPr/>
        <p:txBody>
          <a:bodyPr/>
          <a:lstStyle/>
          <a:p>
            <a:fld id="{470936EC-4B61-4D85-A4C7-5E9EAAEF2D66}" type="datetimeFigureOut">
              <a:rPr lang="en-US" smtClean="0"/>
              <a:t>5/13/2025</a:t>
            </a:fld>
            <a:endParaRPr lang="en-US"/>
          </a:p>
        </p:txBody>
      </p:sp>
      <p:sp>
        <p:nvSpPr>
          <p:cNvPr id="5" name="Footer Placeholder 4">
            <a:extLst>
              <a:ext uri="{FF2B5EF4-FFF2-40B4-BE49-F238E27FC236}">
                <a16:creationId xmlns:a16="http://schemas.microsoft.com/office/drawing/2014/main" id="{FE0F9A68-9BB2-4087-ADE5-76242F7130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20C154-8DC3-432D-8518-224E120CB0F7}"/>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4047940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BE682-6CC9-49A8-A095-3EAF8D7F5E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9F7C7CF-940C-4CB3-84BB-E682E0A5BC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2D0018-09F5-4C3C-BB09-3C320CB81F5B}"/>
              </a:ext>
            </a:extLst>
          </p:cNvPr>
          <p:cNvSpPr>
            <a:spLocks noGrp="1"/>
          </p:cNvSpPr>
          <p:nvPr>
            <p:ph type="dt" sz="half" idx="10"/>
          </p:nvPr>
        </p:nvSpPr>
        <p:spPr/>
        <p:txBody>
          <a:bodyPr/>
          <a:lstStyle/>
          <a:p>
            <a:fld id="{470936EC-4B61-4D85-A4C7-5E9EAAEF2D66}" type="datetimeFigureOut">
              <a:rPr lang="en-US" smtClean="0"/>
              <a:t>5/13/2025</a:t>
            </a:fld>
            <a:endParaRPr lang="en-US"/>
          </a:p>
        </p:txBody>
      </p:sp>
      <p:sp>
        <p:nvSpPr>
          <p:cNvPr id="5" name="Footer Placeholder 4">
            <a:extLst>
              <a:ext uri="{FF2B5EF4-FFF2-40B4-BE49-F238E27FC236}">
                <a16:creationId xmlns:a16="http://schemas.microsoft.com/office/drawing/2014/main" id="{888D1420-4020-42B6-8A58-912F53A5EA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FF0B58-AD18-4486-8AFB-290CFBF51CED}"/>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3701408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C26082-5AC7-4050-AE6E-B3EAE2F2ED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680268-FDDD-411D-BE9C-188F3EB6E3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6021A4-12E7-49A3-863B-BE2A66AEA3E0}"/>
              </a:ext>
            </a:extLst>
          </p:cNvPr>
          <p:cNvSpPr>
            <a:spLocks noGrp="1"/>
          </p:cNvSpPr>
          <p:nvPr>
            <p:ph type="dt" sz="half" idx="10"/>
          </p:nvPr>
        </p:nvSpPr>
        <p:spPr/>
        <p:txBody>
          <a:bodyPr/>
          <a:lstStyle/>
          <a:p>
            <a:fld id="{470936EC-4B61-4D85-A4C7-5E9EAAEF2D66}" type="datetimeFigureOut">
              <a:rPr lang="en-US" smtClean="0"/>
              <a:t>5/13/2025</a:t>
            </a:fld>
            <a:endParaRPr lang="en-US"/>
          </a:p>
        </p:txBody>
      </p:sp>
      <p:sp>
        <p:nvSpPr>
          <p:cNvPr id="5" name="Footer Placeholder 4">
            <a:extLst>
              <a:ext uri="{FF2B5EF4-FFF2-40B4-BE49-F238E27FC236}">
                <a16:creationId xmlns:a16="http://schemas.microsoft.com/office/drawing/2014/main" id="{2F84B0AA-C871-44F3-A46C-3263B44972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1ABF10-92F7-46A8-BE45-300A8F7CBA38}"/>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1114348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22892-3963-932E-CAC5-D22396161C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EC0B48-45C1-2F7F-6F06-78B21EC12E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0087DB-C506-AC1E-1B8B-8623860B149A}"/>
              </a:ext>
            </a:extLst>
          </p:cNvPr>
          <p:cNvSpPr>
            <a:spLocks noGrp="1"/>
          </p:cNvSpPr>
          <p:nvPr>
            <p:ph type="dt" sz="half" idx="10"/>
          </p:nvPr>
        </p:nvSpPr>
        <p:spPr/>
        <p:txBody>
          <a:bodyPr/>
          <a:lstStyle/>
          <a:p>
            <a:fld id="{50C3853C-0ABA-4CA4-8950-F4B459562918}" type="datetimeFigureOut">
              <a:rPr lang="en-US" smtClean="0"/>
              <a:t>5/13/2025</a:t>
            </a:fld>
            <a:endParaRPr lang="en-US"/>
          </a:p>
        </p:txBody>
      </p:sp>
      <p:sp>
        <p:nvSpPr>
          <p:cNvPr id="5" name="Footer Placeholder 4">
            <a:extLst>
              <a:ext uri="{FF2B5EF4-FFF2-40B4-BE49-F238E27FC236}">
                <a16:creationId xmlns:a16="http://schemas.microsoft.com/office/drawing/2014/main" id="{79EB0C79-587A-2091-3E66-CC35A9C556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521A3E-601E-95E1-A6B3-A4E65F3C124B}"/>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9244303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2C2DB-2BE3-9F69-1E19-100FF148A4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01D4E2-5E85-F772-9666-7F2BEF679B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604C93-5421-2187-3B81-A2C74DE74582}"/>
              </a:ext>
            </a:extLst>
          </p:cNvPr>
          <p:cNvSpPr>
            <a:spLocks noGrp="1"/>
          </p:cNvSpPr>
          <p:nvPr>
            <p:ph type="dt" sz="half" idx="10"/>
          </p:nvPr>
        </p:nvSpPr>
        <p:spPr/>
        <p:txBody>
          <a:bodyPr/>
          <a:lstStyle/>
          <a:p>
            <a:fld id="{50C3853C-0ABA-4CA4-8950-F4B459562918}" type="datetimeFigureOut">
              <a:rPr lang="en-US" smtClean="0"/>
              <a:t>5/13/2025</a:t>
            </a:fld>
            <a:endParaRPr lang="en-US"/>
          </a:p>
        </p:txBody>
      </p:sp>
      <p:sp>
        <p:nvSpPr>
          <p:cNvPr id="5" name="Footer Placeholder 4">
            <a:extLst>
              <a:ext uri="{FF2B5EF4-FFF2-40B4-BE49-F238E27FC236}">
                <a16:creationId xmlns:a16="http://schemas.microsoft.com/office/drawing/2014/main" id="{2337F885-7A4F-1FFF-B5FB-671B859C6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17547F-2A46-5CE3-0198-2DE551BC22B2}"/>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576499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2C576-170C-3C05-1145-E885F88697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98BF4C-F003-64EF-1763-7C7A8424C1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A93E41-C0EA-BF1E-5B5A-A770CEFA1C7D}"/>
              </a:ext>
            </a:extLst>
          </p:cNvPr>
          <p:cNvSpPr>
            <a:spLocks noGrp="1"/>
          </p:cNvSpPr>
          <p:nvPr>
            <p:ph type="dt" sz="half" idx="10"/>
          </p:nvPr>
        </p:nvSpPr>
        <p:spPr/>
        <p:txBody>
          <a:bodyPr/>
          <a:lstStyle/>
          <a:p>
            <a:fld id="{50C3853C-0ABA-4CA4-8950-F4B459562918}" type="datetimeFigureOut">
              <a:rPr lang="en-US" smtClean="0"/>
              <a:t>5/13/2025</a:t>
            </a:fld>
            <a:endParaRPr lang="en-US"/>
          </a:p>
        </p:txBody>
      </p:sp>
      <p:sp>
        <p:nvSpPr>
          <p:cNvPr id="5" name="Footer Placeholder 4">
            <a:extLst>
              <a:ext uri="{FF2B5EF4-FFF2-40B4-BE49-F238E27FC236}">
                <a16:creationId xmlns:a16="http://schemas.microsoft.com/office/drawing/2014/main" id="{B623DB76-6F52-B6D0-70E7-F8461B4EA0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752288-C7DF-9A14-8736-D68564484228}"/>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610868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B5205-7CA0-A486-019F-A993E4A40C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A9FA39-479C-B22E-7D01-2882E98804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94006F-7C3C-FFEB-84D6-C468D5FC3C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D2AAFD-CC2A-EBFF-16FF-DC26A6221CC8}"/>
              </a:ext>
            </a:extLst>
          </p:cNvPr>
          <p:cNvSpPr>
            <a:spLocks noGrp="1"/>
          </p:cNvSpPr>
          <p:nvPr>
            <p:ph type="dt" sz="half" idx="10"/>
          </p:nvPr>
        </p:nvSpPr>
        <p:spPr/>
        <p:txBody>
          <a:bodyPr/>
          <a:lstStyle/>
          <a:p>
            <a:fld id="{50C3853C-0ABA-4CA4-8950-F4B459562918}" type="datetimeFigureOut">
              <a:rPr lang="en-US" smtClean="0"/>
              <a:t>5/13/2025</a:t>
            </a:fld>
            <a:endParaRPr lang="en-US"/>
          </a:p>
        </p:txBody>
      </p:sp>
      <p:sp>
        <p:nvSpPr>
          <p:cNvPr id="6" name="Footer Placeholder 5">
            <a:extLst>
              <a:ext uri="{FF2B5EF4-FFF2-40B4-BE49-F238E27FC236}">
                <a16:creationId xmlns:a16="http://schemas.microsoft.com/office/drawing/2014/main" id="{273F66F9-21DF-201F-EFB8-A0FB34E5C0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818729-8AED-22E4-6A7E-0F28E5712742}"/>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452895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D1B62-B429-4C23-02F8-A40DF9D9F0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695705-72D5-C15E-6540-631F5C5F96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08612F-1F13-52BD-AE1E-978699633D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93790A-FF7C-A528-8F0C-D70BC9B143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BAEF71-D218-B6E8-DE2F-64EBB34FEE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203275-EF89-3BBC-F3E8-AB4D15FA2CC5}"/>
              </a:ext>
            </a:extLst>
          </p:cNvPr>
          <p:cNvSpPr>
            <a:spLocks noGrp="1"/>
          </p:cNvSpPr>
          <p:nvPr>
            <p:ph type="dt" sz="half" idx="10"/>
          </p:nvPr>
        </p:nvSpPr>
        <p:spPr/>
        <p:txBody>
          <a:bodyPr/>
          <a:lstStyle/>
          <a:p>
            <a:fld id="{50C3853C-0ABA-4CA4-8950-F4B459562918}" type="datetimeFigureOut">
              <a:rPr lang="en-US" smtClean="0"/>
              <a:t>5/13/2025</a:t>
            </a:fld>
            <a:endParaRPr lang="en-US"/>
          </a:p>
        </p:txBody>
      </p:sp>
      <p:sp>
        <p:nvSpPr>
          <p:cNvPr id="8" name="Footer Placeholder 7">
            <a:extLst>
              <a:ext uri="{FF2B5EF4-FFF2-40B4-BE49-F238E27FC236}">
                <a16:creationId xmlns:a16="http://schemas.microsoft.com/office/drawing/2014/main" id="{ED0CB9E5-2320-BDEF-6FB4-21F42A3AA0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C50A11-9842-CDE6-57C9-13A9E7FAF1F1}"/>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1056113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1CDF4-5C07-DA4C-CEA6-9C10E98D4E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09E8C-FBB4-204C-9144-7C5285A68CF1}"/>
              </a:ext>
            </a:extLst>
          </p:cNvPr>
          <p:cNvSpPr>
            <a:spLocks noGrp="1"/>
          </p:cNvSpPr>
          <p:nvPr>
            <p:ph type="dt" sz="half" idx="10"/>
          </p:nvPr>
        </p:nvSpPr>
        <p:spPr/>
        <p:txBody>
          <a:bodyPr/>
          <a:lstStyle/>
          <a:p>
            <a:fld id="{50C3853C-0ABA-4CA4-8950-F4B459562918}" type="datetimeFigureOut">
              <a:rPr lang="en-US" smtClean="0"/>
              <a:t>5/13/2025</a:t>
            </a:fld>
            <a:endParaRPr lang="en-US"/>
          </a:p>
        </p:txBody>
      </p:sp>
      <p:sp>
        <p:nvSpPr>
          <p:cNvPr id="4" name="Footer Placeholder 3">
            <a:extLst>
              <a:ext uri="{FF2B5EF4-FFF2-40B4-BE49-F238E27FC236}">
                <a16:creationId xmlns:a16="http://schemas.microsoft.com/office/drawing/2014/main" id="{65150222-CB1D-CA14-2514-4C5A7261EE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50661F-6F0F-3C4C-DEA7-3E3DEEF0266D}"/>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6617546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7CB3BB-D2B4-4FB4-B5E7-76E935F5B540}"/>
              </a:ext>
            </a:extLst>
          </p:cNvPr>
          <p:cNvSpPr>
            <a:spLocks noGrp="1"/>
          </p:cNvSpPr>
          <p:nvPr>
            <p:ph type="dt" sz="half" idx="10"/>
          </p:nvPr>
        </p:nvSpPr>
        <p:spPr/>
        <p:txBody>
          <a:bodyPr/>
          <a:lstStyle/>
          <a:p>
            <a:fld id="{50C3853C-0ABA-4CA4-8950-F4B459562918}" type="datetimeFigureOut">
              <a:rPr lang="en-US" smtClean="0"/>
              <a:t>5/13/2025</a:t>
            </a:fld>
            <a:endParaRPr lang="en-US"/>
          </a:p>
        </p:txBody>
      </p:sp>
      <p:sp>
        <p:nvSpPr>
          <p:cNvPr id="3" name="Footer Placeholder 2">
            <a:extLst>
              <a:ext uri="{FF2B5EF4-FFF2-40B4-BE49-F238E27FC236}">
                <a16:creationId xmlns:a16="http://schemas.microsoft.com/office/drawing/2014/main" id="{7E9AD340-DF42-A777-BB3B-322EEC90A5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51138D-1CD8-52BB-0E8E-4C9D7EA6188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42124855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D1062-984B-C475-FF18-E8A3C18A64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1C2C24-AA7B-CEC4-8B36-3AD03E7CD7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702A7D-6B45-674A-812A-E1D8CCEABA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6958C0-D16C-6294-22AA-0564D6B069E7}"/>
              </a:ext>
            </a:extLst>
          </p:cNvPr>
          <p:cNvSpPr>
            <a:spLocks noGrp="1"/>
          </p:cNvSpPr>
          <p:nvPr>
            <p:ph type="dt" sz="half" idx="10"/>
          </p:nvPr>
        </p:nvSpPr>
        <p:spPr/>
        <p:txBody>
          <a:bodyPr/>
          <a:lstStyle/>
          <a:p>
            <a:fld id="{50C3853C-0ABA-4CA4-8950-F4B459562918}" type="datetimeFigureOut">
              <a:rPr lang="en-US" smtClean="0"/>
              <a:t>5/13/2025</a:t>
            </a:fld>
            <a:endParaRPr lang="en-US"/>
          </a:p>
        </p:txBody>
      </p:sp>
      <p:sp>
        <p:nvSpPr>
          <p:cNvPr id="6" name="Footer Placeholder 5">
            <a:extLst>
              <a:ext uri="{FF2B5EF4-FFF2-40B4-BE49-F238E27FC236}">
                <a16:creationId xmlns:a16="http://schemas.microsoft.com/office/drawing/2014/main" id="{3F22A660-B670-AAE0-F2B2-F6C2D4CB1E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863807-DCC5-4F35-B639-46A9145E1FE3}"/>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686076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3D04D-4DEA-4F56-BE60-1D4CDCE70C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4525EE-932B-47F9-B33F-17A011691C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0F940D-1D1C-40D3-9299-B8771D11568D}"/>
              </a:ext>
            </a:extLst>
          </p:cNvPr>
          <p:cNvSpPr>
            <a:spLocks noGrp="1"/>
          </p:cNvSpPr>
          <p:nvPr>
            <p:ph type="dt" sz="half" idx="10"/>
          </p:nvPr>
        </p:nvSpPr>
        <p:spPr/>
        <p:txBody>
          <a:bodyPr/>
          <a:lstStyle/>
          <a:p>
            <a:fld id="{470936EC-4B61-4D85-A4C7-5E9EAAEF2D66}" type="datetimeFigureOut">
              <a:rPr lang="en-US" smtClean="0"/>
              <a:t>5/13/2025</a:t>
            </a:fld>
            <a:endParaRPr lang="en-US"/>
          </a:p>
        </p:txBody>
      </p:sp>
      <p:sp>
        <p:nvSpPr>
          <p:cNvPr id="5" name="Footer Placeholder 4">
            <a:extLst>
              <a:ext uri="{FF2B5EF4-FFF2-40B4-BE49-F238E27FC236}">
                <a16:creationId xmlns:a16="http://schemas.microsoft.com/office/drawing/2014/main" id="{BD7837E1-D019-4F6A-B337-A859F41863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F397CE-2A64-43D6-93E6-4392BBCD5F64}"/>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31899924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7DF7D-8E43-7023-CE4C-0EDEF19847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97E8E7-FAB1-9E2E-9613-1422020B40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97669D-500C-7696-0AF5-4128720858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316723-BCD5-7126-BE3F-571A136EB196}"/>
              </a:ext>
            </a:extLst>
          </p:cNvPr>
          <p:cNvSpPr>
            <a:spLocks noGrp="1"/>
          </p:cNvSpPr>
          <p:nvPr>
            <p:ph type="dt" sz="half" idx="10"/>
          </p:nvPr>
        </p:nvSpPr>
        <p:spPr/>
        <p:txBody>
          <a:bodyPr/>
          <a:lstStyle/>
          <a:p>
            <a:fld id="{50C3853C-0ABA-4CA4-8950-F4B459562918}" type="datetimeFigureOut">
              <a:rPr lang="en-US" smtClean="0"/>
              <a:t>5/13/2025</a:t>
            </a:fld>
            <a:endParaRPr lang="en-US"/>
          </a:p>
        </p:txBody>
      </p:sp>
      <p:sp>
        <p:nvSpPr>
          <p:cNvPr id="6" name="Footer Placeholder 5">
            <a:extLst>
              <a:ext uri="{FF2B5EF4-FFF2-40B4-BE49-F238E27FC236}">
                <a16:creationId xmlns:a16="http://schemas.microsoft.com/office/drawing/2014/main" id="{9531C56F-279F-332E-B66F-D00264DAA0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81EE55-8AB2-7AF3-133A-2727AE29FFF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5141333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F6B3C-8628-E1FA-2F7C-217A5AE9A0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78C4B5-DF76-6751-A571-B4E56E301D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E56B1C-F189-46FA-A9B2-6E3F5FF62A5F}"/>
              </a:ext>
            </a:extLst>
          </p:cNvPr>
          <p:cNvSpPr>
            <a:spLocks noGrp="1"/>
          </p:cNvSpPr>
          <p:nvPr>
            <p:ph type="dt" sz="half" idx="10"/>
          </p:nvPr>
        </p:nvSpPr>
        <p:spPr/>
        <p:txBody>
          <a:bodyPr/>
          <a:lstStyle/>
          <a:p>
            <a:fld id="{50C3853C-0ABA-4CA4-8950-F4B459562918}" type="datetimeFigureOut">
              <a:rPr lang="en-US" smtClean="0"/>
              <a:t>5/13/2025</a:t>
            </a:fld>
            <a:endParaRPr lang="en-US"/>
          </a:p>
        </p:txBody>
      </p:sp>
      <p:sp>
        <p:nvSpPr>
          <p:cNvPr id="5" name="Footer Placeholder 4">
            <a:extLst>
              <a:ext uri="{FF2B5EF4-FFF2-40B4-BE49-F238E27FC236}">
                <a16:creationId xmlns:a16="http://schemas.microsoft.com/office/drawing/2014/main" id="{0849B983-B159-9B86-88BA-4FDF5A32D5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3D92CF-1F35-2E42-BA3C-53D9DF8026C5}"/>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8246027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2B5B5C-8167-A66E-214D-952DFC4A22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1FE085-2CDE-74D2-D757-AB01B06C2A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664C8A-537E-1CDF-C862-BCA4A15B8F35}"/>
              </a:ext>
            </a:extLst>
          </p:cNvPr>
          <p:cNvSpPr>
            <a:spLocks noGrp="1"/>
          </p:cNvSpPr>
          <p:nvPr>
            <p:ph type="dt" sz="half" idx="10"/>
          </p:nvPr>
        </p:nvSpPr>
        <p:spPr/>
        <p:txBody>
          <a:bodyPr/>
          <a:lstStyle/>
          <a:p>
            <a:fld id="{50C3853C-0ABA-4CA4-8950-F4B459562918}" type="datetimeFigureOut">
              <a:rPr lang="en-US" smtClean="0"/>
              <a:t>5/13/2025</a:t>
            </a:fld>
            <a:endParaRPr lang="en-US"/>
          </a:p>
        </p:txBody>
      </p:sp>
      <p:sp>
        <p:nvSpPr>
          <p:cNvPr id="5" name="Footer Placeholder 4">
            <a:extLst>
              <a:ext uri="{FF2B5EF4-FFF2-40B4-BE49-F238E27FC236}">
                <a16:creationId xmlns:a16="http://schemas.microsoft.com/office/drawing/2014/main" id="{4BC4A0B8-C51A-E3AA-C238-97EE9C44E6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FBF244-5945-FDD0-EDF5-ED651C6C13EE}"/>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816232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22892-3963-932E-CAC5-D22396161C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EC0B48-45C1-2F7F-6F06-78B21EC12E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0087DB-C506-AC1E-1B8B-8623860B149A}"/>
              </a:ext>
            </a:extLst>
          </p:cNvPr>
          <p:cNvSpPr>
            <a:spLocks noGrp="1"/>
          </p:cNvSpPr>
          <p:nvPr>
            <p:ph type="dt" sz="half" idx="10"/>
          </p:nvPr>
        </p:nvSpPr>
        <p:spPr/>
        <p:txBody>
          <a:bodyPr/>
          <a:lstStyle/>
          <a:p>
            <a:fld id="{50C3853C-0ABA-4CA4-8950-F4B459562918}" type="datetimeFigureOut">
              <a:rPr lang="en-US" smtClean="0"/>
              <a:t>5/13/2025</a:t>
            </a:fld>
            <a:endParaRPr lang="en-US"/>
          </a:p>
        </p:txBody>
      </p:sp>
      <p:sp>
        <p:nvSpPr>
          <p:cNvPr id="5" name="Footer Placeholder 4">
            <a:extLst>
              <a:ext uri="{FF2B5EF4-FFF2-40B4-BE49-F238E27FC236}">
                <a16:creationId xmlns:a16="http://schemas.microsoft.com/office/drawing/2014/main" id="{79EB0C79-587A-2091-3E66-CC35A9C556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521A3E-601E-95E1-A6B3-A4E65F3C124B}"/>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9122410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2C2DB-2BE3-9F69-1E19-100FF148A4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01D4E2-5E85-F772-9666-7F2BEF679B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604C93-5421-2187-3B81-A2C74DE74582}"/>
              </a:ext>
            </a:extLst>
          </p:cNvPr>
          <p:cNvSpPr>
            <a:spLocks noGrp="1"/>
          </p:cNvSpPr>
          <p:nvPr>
            <p:ph type="dt" sz="half" idx="10"/>
          </p:nvPr>
        </p:nvSpPr>
        <p:spPr/>
        <p:txBody>
          <a:bodyPr/>
          <a:lstStyle/>
          <a:p>
            <a:fld id="{50C3853C-0ABA-4CA4-8950-F4B459562918}" type="datetimeFigureOut">
              <a:rPr lang="en-US" smtClean="0"/>
              <a:t>5/13/2025</a:t>
            </a:fld>
            <a:endParaRPr lang="en-US"/>
          </a:p>
        </p:txBody>
      </p:sp>
      <p:sp>
        <p:nvSpPr>
          <p:cNvPr id="5" name="Footer Placeholder 4">
            <a:extLst>
              <a:ext uri="{FF2B5EF4-FFF2-40B4-BE49-F238E27FC236}">
                <a16:creationId xmlns:a16="http://schemas.microsoft.com/office/drawing/2014/main" id="{2337F885-7A4F-1FFF-B5FB-671B859C6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17547F-2A46-5CE3-0198-2DE551BC22B2}"/>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6773283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2C576-170C-3C05-1145-E885F88697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98BF4C-F003-64EF-1763-7C7A8424C1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A93E41-C0EA-BF1E-5B5A-A770CEFA1C7D}"/>
              </a:ext>
            </a:extLst>
          </p:cNvPr>
          <p:cNvSpPr>
            <a:spLocks noGrp="1"/>
          </p:cNvSpPr>
          <p:nvPr>
            <p:ph type="dt" sz="half" idx="10"/>
          </p:nvPr>
        </p:nvSpPr>
        <p:spPr/>
        <p:txBody>
          <a:bodyPr/>
          <a:lstStyle/>
          <a:p>
            <a:fld id="{50C3853C-0ABA-4CA4-8950-F4B459562918}" type="datetimeFigureOut">
              <a:rPr lang="en-US" smtClean="0"/>
              <a:t>5/13/2025</a:t>
            </a:fld>
            <a:endParaRPr lang="en-US"/>
          </a:p>
        </p:txBody>
      </p:sp>
      <p:sp>
        <p:nvSpPr>
          <p:cNvPr id="5" name="Footer Placeholder 4">
            <a:extLst>
              <a:ext uri="{FF2B5EF4-FFF2-40B4-BE49-F238E27FC236}">
                <a16:creationId xmlns:a16="http://schemas.microsoft.com/office/drawing/2014/main" id="{B623DB76-6F52-B6D0-70E7-F8461B4EA0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752288-C7DF-9A14-8736-D68564484228}"/>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8493499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B5205-7CA0-A486-019F-A993E4A40C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A9FA39-479C-B22E-7D01-2882E98804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94006F-7C3C-FFEB-84D6-C468D5FC3C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D2AAFD-CC2A-EBFF-16FF-DC26A6221CC8}"/>
              </a:ext>
            </a:extLst>
          </p:cNvPr>
          <p:cNvSpPr>
            <a:spLocks noGrp="1"/>
          </p:cNvSpPr>
          <p:nvPr>
            <p:ph type="dt" sz="half" idx="10"/>
          </p:nvPr>
        </p:nvSpPr>
        <p:spPr/>
        <p:txBody>
          <a:bodyPr/>
          <a:lstStyle/>
          <a:p>
            <a:fld id="{50C3853C-0ABA-4CA4-8950-F4B459562918}" type="datetimeFigureOut">
              <a:rPr lang="en-US" smtClean="0"/>
              <a:t>5/13/2025</a:t>
            </a:fld>
            <a:endParaRPr lang="en-US"/>
          </a:p>
        </p:txBody>
      </p:sp>
      <p:sp>
        <p:nvSpPr>
          <p:cNvPr id="6" name="Footer Placeholder 5">
            <a:extLst>
              <a:ext uri="{FF2B5EF4-FFF2-40B4-BE49-F238E27FC236}">
                <a16:creationId xmlns:a16="http://schemas.microsoft.com/office/drawing/2014/main" id="{273F66F9-21DF-201F-EFB8-A0FB34E5C0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818729-8AED-22E4-6A7E-0F28E5712742}"/>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1639463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D1B62-B429-4C23-02F8-A40DF9D9F0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695705-72D5-C15E-6540-631F5C5F96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08612F-1F13-52BD-AE1E-978699633D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93790A-FF7C-A528-8F0C-D70BC9B143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BAEF71-D218-B6E8-DE2F-64EBB34FEE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203275-EF89-3BBC-F3E8-AB4D15FA2CC5}"/>
              </a:ext>
            </a:extLst>
          </p:cNvPr>
          <p:cNvSpPr>
            <a:spLocks noGrp="1"/>
          </p:cNvSpPr>
          <p:nvPr>
            <p:ph type="dt" sz="half" idx="10"/>
          </p:nvPr>
        </p:nvSpPr>
        <p:spPr/>
        <p:txBody>
          <a:bodyPr/>
          <a:lstStyle/>
          <a:p>
            <a:fld id="{50C3853C-0ABA-4CA4-8950-F4B459562918}" type="datetimeFigureOut">
              <a:rPr lang="en-US" smtClean="0"/>
              <a:t>5/13/2025</a:t>
            </a:fld>
            <a:endParaRPr lang="en-US"/>
          </a:p>
        </p:txBody>
      </p:sp>
      <p:sp>
        <p:nvSpPr>
          <p:cNvPr id="8" name="Footer Placeholder 7">
            <a:extLst>
              <a:ext uri="{FF2B5EF4-FFF2-40B4-BE49-F238E27FC236}">
                <a16:creationId xmlns:a16="http://schemas.microsoft.com/office/drawing/2014/main" id="{ED0CB9E5-2320-BDEF-6FB4-21F42A3AA0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C50A11-9842-CDE6-57C9-13A9E7FAF1F1}"/>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42419906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1CDF4-5C07-DA4C-CEA6-9C10E98D4E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09E8C-FBB4-204C-9144-7C5285A68CF1}"/>
              </a:ext>
            </a:extLst>
          </p:cNvPr>
          <p:cNvSpPr>
            <a:spLocks noGrp="1"/>
          </p:cNvSpPr>
          <p:nvPr>
            <p:ph type="dt" sz="half" idx="10"/>
          </p:nvPr>
        </p:nvSpPr>
        <p:spPr/>
        <p:txBody>
          <a:bodyPr/>
          <a:lstStyle/>
          <a:p>
            <a:fld id="{50C3853C-0ABA-4CA4-8950-F4B459562918}" type="datetimeFigureOut">
              <a:rPr lang="en-US" smtClean="0"/>
              <a:t>5/13/2025</a:t>
            </a:fld>
            <a:endParaRPr lang="en-US"/>
          </a:p>
        </p:txBody>
      </p:sp>
      <p:sp>
        <p:nvSpPr>
          <p:cNvPr id="4" name="Footer Placeholder 3">
            <a:extLst>
              <a:ext uri="{FF2B5EF4-FFF2-40B4-BE49-F238E27FC236}">
                <a16:creationId xmlns:a16="http://schemas.microsoft.com/office/drawing/2014/main" id="{65150222-CB1D-CA14-2514-4C5A7261EE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50661F-6F0F-3C4C-DEA7-3E3DEEF0266D}"/>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7171112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7CB3BB-D2B4-4FB4-B5E7-76E935F5B540}"/>
              </a:ext>
            </a:extLst>
          </p:cNvPr>
          <p:cNvSpPr>
            <a:spLocks noGrp="1"/>
          </p:cNvSpPr>
          <p:nvPr>
            <p:ph type="dt" sz="half" idx="10"/>
          </p:nvPr>
        </p:nvSpPr>
        <p:spPr/>
        <p:txBody>
          <a:bodyPr/>
          <a:lstStyle/>
          <a:p>
            <a:fld id="{50C3853C-0ABA-4CA4-8950-F4B459562918}" type="datetimeFigureOut">
              <a:rPr lang="en-US" smtClean="0"/>
              <a:t>5/13/2025</a:t>
            </a:fld>
            <a:endParaRPr lang="en-US"/>
          </a:p>
        </p:txBody>
      </p:sp>
      <p:sp>
        <p:nvSpPr>
          <p:cNvPr id="3" name="Footer Placeholder 2">
            <a:extLst>
              <a:ext uri="{FF2B5EF4-FFF2-40B4-BE49-F238E27FC236}">
                <a16:creationId xmlns:a16="http://schemas.microsoft.com/office/drawing/2014/main" id="{7E9AD340-DF42-A777-BB3B-322EEC90A5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51138D-1CD8-52BB-0E8E-4C9D7EA6188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418022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D3CF7-7F5D-4402-BAD3-53F32FEA87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2E91FE3-38DE-489C-A2D6-0BD4E10777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B44088-DD26-48E8-B53C-82DEA4E94B30}"/>
              </a:ext>
            </a:extLst>
          </p:cNvPr>
          <p:cNvSpPr>
            <a:spLocks noGrp="1"/>
          </p:cNvSpPr>
          <p:nvPr>
            <p:ph type="dt" sz="half" idx="10"/>
          </p:nvPr>
        </p:nvSpPr>
        <p:spPr/>
        <p:txBody>
          <a:bodyPr/>
          <a:lstStyle/>
          <a:p>
            <a:fld id="{470936EC-4B61-4D85-A4C7-5E9EAAEF2D66}" type="datetimeFigureOut">
              <a:rPr lang="en-US" smtClean="0"/>
              <a:t>5/13/2025</a:t>
            </a:fld>
            <a:endParaRPr lang="en-US"/>
          </a:p>
        </p:txBody>
      </p:sp>
      <p:sp>
        <p:nvSpPr>
          <p:cNvPr id="5" name="Footer Placeholder 4">
            <a:extLst>
              <a:ext uri="{FF2B5EF4-FFF2-40B4-BE49-F238E27FC236}">
                <a16:creationId xmlns:a16="http://schemas.microsoft.com/office/drawing/2014/main" id="{4F7219F3-FA4C-4F04-BE10-50474AA7E7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B2D283-2D6D-4EC9-BFF9-35ED2D6D1A1C}"/>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28805807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D1062-984B-C475-FF18-E8A3C18A64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1C2C24-AA7B-CEC4-8B36-3AD03E7CD7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702A7D-6B45-674A-812A-E1D8CCEABA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6958C0-D16C-6294-22AA-0564D6B069E7}"/>
              </a:ext>
            </a:extLst>
          </p:cNvPr>
          <p:cNvSpPr>
            <a:spLocks noGrp="1"/>
          </p:cNvSpPr>
          <p:nvPr>
            <p:ph type="dt" sz="half" idx="10"/>
          </p:nvPr>
        </p:nvSpPr>
        <p:spPr/>
        <p:txBody>
          <a:bodyPr/>
          <a:lstStyle/>
          <a:p>
            <a:fld id="{50C3853C-0ABA-4CA4-8950-F4B459562918}" type="datetimeFigureOut">
              <a:rPr lang="en-US" smtClean="0"/>
              <a:t>5/13/2025</a:t>
            </a:fld>
            <a:endParaRPr lang="en-US"/>
          </a:p>
        </p:txBody>
      </p:sp>
      <p:sp>
        <p:nvSpPr>
          <p:cNvPr id="6" name="Footer Placeholder 5">
            <a:extLst>
              <a:ext uri="{FF2B5EF4-FFF2-40B4-BE49-F238E27FC236}">
                <a16:creationId xmlns:a16="http://schemas.microsoft.com/office/drawing/2014/main" id="{3F22A660-B670-AAE0-F2B2-F6C2D4CB1E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863807-DCC5-4F35-B639-46A9145E1FE3}"/>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9462817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7DF7D-8E43-7023-CE4C-0EDEF19847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97E8E7-FAB1-9E2E-9613-1422020B40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97669D-500C-7696-0AF5-4128720858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316723-BCD5-7126-BE3F-571A136EB196}"/>
              </a:ext>
            </a:extLst>
          </p:cNvPr>
          <p:cNvSpPr>
            <a:spLocks noGrp="1"/>
          </p:cNvSpPr>
          <p:nvPr>
            <p:ph type="dt" sz="half" idx="10"/>
          </p:nvPr>
        </p:nvSpPr>
        <p:spPr/>
        <p:txBody>
          <a:bodyPr/>
          <a:lstStyle/>
          <a:p>
            <a:fld id="{50C3853C-0ABA-4CA4-8950-F4B459562918}" type="datetimeFigureOut">
              <a:rPr lang="en-US" smtClean="0"/>
              <a:t>5/13/2025</a:t>
            </a:fld>
            <a:endParaRPr lang="en-US"/>
          </a:p>
        </p:txBody>
      </p:sp>
      <p:sp>
        <p:nvSpPr>
          <p:cNvPr id="6" name="Footer Placeholder 5">
            <a:extLst>
              <a:ext uri="{FF2B5EF4-FFF2-40B4-BE49-F238E27FC236}">
                <a16:creationId xmlns:a16="http://schemas.microsoft.com/office/drawing/2014/main" id="{9531C56F-279F-332E-B66F-D00264DAA0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81EE55-8AB2-7AF3-133A-2727AE29FFF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1854043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F6B3C-8628-E1FA-2F7C-217A5AE9A0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78C4B5-DF76-6751-A571-B4E56E301D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E56B1C-F189-46FA-A9B2-6E3F5FF62A5F}"/>
              </a:ext>
            </a:extLst>
          </p:cNvPr>
          <p:cNvSpPr>
            <a:spLocks noGrp="1"/>
          </p:cNvSpPr>
          <p:nvPr>
            <p:ph type="dt" sz="half" idx="10"/>
          </p:nvPr>
        </p:nvSpPr>
        <p:spPr/>
        <p:txBody>
          <a:bodyPr/>
          <a:lstStyle/>
          <a:p>
            <a:fld id="{50C3853C-0ABA-4CA4-8950-F4B459562918}" type="datetimeFigureOut">
              <a:rPr lang="en-US" smtClean="0"/>
              <a:t>5/13/2025</a:t>
            </a:fld>
            <a:endParaRPr lang="en-US"/>
          </a:p>
        </p:txBody>
      </p:sp>
      <p:sp>
        <p:nvSpPr>
          <p:cNvPr id="5" name="Footer Placeholder 4">
            <a:extLst>
              <a:ext uri="{FF2B5EF4-FFF2-40B4-BE49-F238E27FC236}">
                <a16:creationId xmlns:a16="http://schemas.microsoft.com/office/drawing/2014/main" id="{0849B983-B159-9B86-88BA-4FDF5A32D5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3D92CF-1F35-2E42-BA3C-53D9DF8026C5}"/>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4115469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2B5B5C-8167-A66E-214D-952DFC4A22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1FE085-2CDE-74D2-D757-AB01B06C2A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664C8A-537E-1CDF-C862-BCA4A15B8F35}"/>
              </a:ext>
            </a:extLst>
          </p:cNvPr>
          <p:cNvSpPr>
            <a:spLocks noGrp="1"/>
          </p:cNvSpPr>
          <p:nvPr>
            <p:ph type="dt" sz="half" idx="10"/>
          </p:nvPr>
        </p:nvSpPr>
        <p:spPr/>
        <p:txBody>
          <a:bodyPr/>
          <a:lstStyle/>
          <a:p>
            <a:fld id="{50C3853C-0ABA-4CA4-8950-F4B459562918}" type="datetimeFigureOut">
              <a:rPr lang="en-US" smtClean="0"/>
              <a:t>5/13/2025</a:t>
            </a:fld>
            <a:endParaRPr lang="en-US"/>
          </a:p>
        </p:txBody>
      </p:sp>
      <p:sp>
        <p:nvSpPr>
          <p:cNvPr id="5" name="Footer Placeholder 4">
            <a:extLst>
              <a:ext uri="{FF2B5EF4-FFF2-40B4-BE49-F238E27FC236}">
                <a16:creationId xmlns:a16="http://schemas.microsoft.com/office/drawing/2014/main" id="{4BC4A0B8-C51A-E3AA-C238-97EE9C44E6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FBF244-5945-FDD0-EDF5-ED651C6C13EE}"/>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0586852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le Slide V2">
    <p:bg>
      <p:bgPr>
        <a:solidFill>
          <a:srgbClr val="1B1464"/>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bg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8"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grpSp>
        <p:nvGrpSpPr>
          <p:cNvPr id="14" name="Group 13">
            <a:extLst>
              <a:ext uri="{FF2B5EF4-FFF2-40B4-BE49-F238E27FC236}">
                <a16:creationId xmlns:a16="http://schemas.microsoft.com/office/drawing/2014/main" id="{D8F192F2-B546-4826-B294-F211C3519C59}"/>
              </a:ext>
            </a:extLst>
          </p:cNvPr>
          <p:cNvGrpSpPr/>
          <p:nvPr userDrawn="1"/>
        </p:nvGrpSpPr>
        <p:grpSpPr>
          <a:xfrm>
            <a:off x="530696" y="5689601"/>
            <a:ext cx="2180462" cy="904633"/>
            <a:chOff x="2777007" y="5689600"/>
            <a:chExt cx="2107496" cy="904633"/>
          </a:xfrm>
        </p:grpSpPr>
        <p:pic>
          <p:nvPicPr>
            <p:cNvPr id="15" name="Picture 14" descr="Logo&#10;&#10;Description automatically generated with medium confidence">
              <a:extLst>
                <a:ext uri="{FF2B5EF4-FFF2-40B4-BE49-F238E27FC236}">
                  <a16:creationId xmlns:a16="http://schemas.microsoft.com/office/drawing/2014/main" id="{83FD563D-15A4-4249-8A4F-D144B04BF9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977185" y="5689600"/>
              <a:ext cx="907318" cy="904633"/>
            </a:xfrm>
            <a:prstGeom prst="rect">
              <a:avLst/>
            </a:prstGeom>
          </p:spPr>
        </p:pic>
        <p:grpSp>
          <p:nvGrpSpPr>
            <p:cNvPr id="16" name="Group 15">
              <a:extLst>
                <a:ext uri="{FF2B5EF4-FFF2-40B4-BE49-F238E27FC236}">
                  <a16:creationId xmlns:a16="http://schemas.microsoft.com/office/drawing/2014/main" id="{A6E623F0-2880-418B-B1FC-A7527A707898}"/>
                </a:ext>
              </a:extLst>
            </p:cNvPr>
            <p:cNvGrpSpPr/>
            <p:nvPr userDrawn="1"/>
          </p:nvGrpSpPr>
          <p:grpSpPr>
            <a:xfrm>
              <a:off x="2777007" y="5866153"/>
              <a:ext cx="1179028" cy="522582"/>
              <a:chOff x="2378209" y="5233339"/>
              <a:chExt cx="1179028" cy="522582"/>
            </a:xfrm>
            <a:solidFill>
              <a:schemeClr val="bg2"/>
            </a:solidFill>
          </p:grpSpPr>
          <p:sp>
            <p:nvSpPr>
              <p:cNvPr id="18" name="Freeform: Shape 17">
                <a:extLst>
                  <a:ext uri="{FF2B5EF4-FFF2-40B4-BE49-F238E27FC236}">
                    <a16:creationId xmlns:a16="http://schemas.microsoft.com/office/drawing/2014/main" id="{6D80F0B0-7D2E-427E-A8EE-F1A24FDE178F}"/>
                  </a:ext>
                </a:extLst>
              </p:cNvPr>
              <p:cNvSpPr/>
              <p:nvPr/>
            </p:nvSpPr>
            <p:spPr>
              <a:xfrm>
                <a:off x="3170424" y="5236541"/>
                <a:ext cx="386813" cy="516178"/>
              </a:xfrm>
              <a:custGeom>
                <a:avLst/>
                <a:gdLst>
                  <a:gd name="connsiteX0" fmla="*/ 0 w 386813"/>
                  <a:gd name="connsiteY0" fmla="*/ 0 h 516178"/>
                  <a:gd name="connsiteX1" fmla="*/ 206856 w 386813"/>
                  <a:gd name="connsiteY1" fmla="*/ 0 h 516178"/>
                  <a:gd name="connsiteX2" fmla="*/ 284346 w 386813"/>
                  <a:gd name="connsiteY2" fmla="*/ 11528 h 516178"/>
                  <a:gd name="connsiteX3" fmla="*/ 334299 w 386813"/>
                  <a:gd name="connsiteY3" fmla="*/ 41627 h 516178"/>
                  <a:gd name="connsiteX4" fmla="*/ 361197 w 386813"/>
                  <a:gd name="connsiteY4" fmla="*/ 84535 h 516178"/>
                  <a:gd name="connsiteX5" fmla="*/ 369522 w 386813"/>
                  <a:gd name="connsiteY5" fmla="*/ 133207 h 516178"/>
                  <a:gd name="connsiteX6" fmla="*/ 362478 w 386813"/>
                  <a:gd name="connsiteY6" fmla="*/ 172913 h 516178"/>
                  <a:gd name="connsiteX7" fmla="*/ 341984 w 386813"/>
                  <a:gd name="connsiteY7" fmla="*/ 206215 h 516178"/>
                  <a:gd name="connsiteX8" fmla="*/ 309963 w 386813"/>
                  <a:gd name="connsiteY8" fmla="*/ 230551 h 516178"/>
                  <a:gd name="connsiteX9" fmla="*/ 268976 w 386813"/>
                  <a:gd name="connsiteY9" fmla="*/ 243359 h 516178"/>
                  <a:gd name="connsiteX10" fmla="*/ 270257 w 386813"/>
                  <a:gd name="connsiteY10" fmla="*/ 244640 h 516178"/>
                  <a:gd name="connsiteX11" fmla="*/ 293953 w 386813"/>
                  <a:gd name="connsiteY11" fmla="*/ 249123 h 516178"/>
                  <a:gd name="connsiteX12" fmla="*/ 333659 w 386813"/>
                  <a:gd name="connsiteY12" fmla="*/ 268336 h 516178"/>
                  <a:gd name="connsiteX13" fmla="*/ 370803 w 386813"/>
                  <a:gd name="connsiteY13" fmla="*/ 307401 h 516178"/>
                  <a:gd name="connsiteX14" fmla="*/ 386814 w 386813"/>
                  <a:gd name="connsiteY14" fmla="*/ 371443 h 516178"/>
                  <a:gd name="connsiteX15" fmla="*/ 374005 w 386813"/>
                  <a:gd name="connsiteY15" fmla="*/ 433564 h 516178"/>
                  <a:gd name="connsiteX16" fmla="*/ 337501 w 386813"/>
                  <a:gd name="connsiteY16" fmla="*/ 479034 h 516178"/>
                  <a:gd name="connsiteX17" fmla="*/ 280504 w 386813"/>
                  <a:gd name="connsiteY17" fmla="*/ 506572 h 516178"/>
                  <a:gd name="connsiteX18" fmla="*/ 206856 w 386813"/>
                  <a:gd name="connsiteY18" fmla="*/ 516178 h 516178"/>
                  <a:gd name="connsiteX19" fmla="*/ 0 w 386813"/>
                  <a:gd name="connsiteY19" fmla="*/ 516178 h 516178"/>
                  <a:gd name="connsiteX20" fmla="*/ 0 w 386813"/>
                  <a:gd name="connsiteY20" fmla="*/ 0 h 516178"/>
                  <a:gd name="connsiteX21" fmla="*/ 206215 w 386813"/>
                  <a:gd name="connsiteY21" fmla="*/ 234394 h 516178"/>
                  <a:gd name="connsiteX22" fmla="*/ 304840 w 386813"/>
                  <a:gd name="connsiteY22" fmla="*/ 204934 h 516178"/>
                  <a:gd name="connsiteX23" fmla="*/ 337501 w 386813"/>
                  <a:gd name="connsiteY23" fmla="*/ 128084 h 516178"/>
                  <a:gd name="connsiteX24" fmla="*/ 326614 w 386813"/>
                  <a:gd name="connsiteY24" fmla="*/ 80693 h 516178"/>
                  <a:gd name="connsiteX25" fmla="*/ 297795 w 386813"/>
                  <a:gd name="connsiteY25" fmla="*/ 49312 h 516178"/>
                  <a:gd name="connsiteX26" fmla="*/ 256168 w 386813"/>
                  <a:gd name="connsiteY26" fmla="*/ 32021 h 516178"/>
                  <a:gd name="connsiteX27" fmla="*/ 206856 w 386813"/>
                  <a:gd name="connsiteY27" fmla="*/ 26898 h 516178"/>
                  <a:gd name="connsiteX28" fmla="*/ 32021 w 386813"/>
                  <a:gd name="connsiteY28" fmla="*/ 26898 h 516178"/>
                  <a:gd name="connsiteX29" fmla="*/ 32021 w 386813"/>
                  <a:gd name="connsiteY29" fmla="*/ 233753 h 516178"/>
                  <a:gd name="connsiteX30" fmla="*/ 206215 w 386813"/>
                  <a:gd name="connsiteY30" fmla="*/ 233753 h 516178"/>
                  <a:gd name="connsiteX31" fmla="*/ 206215 w 386813"/>
                  <a:gd name="connsiteY31" fmla="*/ 488640 h 516178"/>
                  <a:gd name="connsiteX32" fmla="*/ 315087 w 386813"/>
                  <a:gd name="connsiteY32" fmla="*/ 459181 h 516178"/>
                  <a:gd name="connsiteX33" fmla="*/ 354793 w 386813"/>
                  <a:gd name="connsiteY33" fmla="*/ 371443 h 516178"/>
                  <a:gd name="connsiteX34" fmla="*/ 341344 w 386813"/>
                  <a:gd name="connsiteY34" fmla="*/ 317008 h 516178"/>
                  <a:gd name="connsiteX35" fmla="*/ 306121 w 386813"/>
                  <a:gd name="connsiteY35" fmla="*/ 283065 h 516178"/>
                  <a:gd name="connsiteX36" fmla="*/ 258089 w 386813"/>
                  <a:gd name="connsiteY36" fmla="*/ 265774 h 516178"/>
                  <a:gd name="connsiteX37" fmla="*/ 206215 w 386813"/>
                  <a:gd name="connsiteY37" fmla="*/ 261291 h 516178"/>
                  <a:gd name="connsiteX38" fmla="*/ 31381 w 386813"/>
                  <a:gd name="connsiteY38" fmla="*/ 261291 h 516178"/>
                  <a:gd name="connsiteX39" fmla="*/ 31381 w 386813"/>
                  <a:gd name="connsiteY39" fmla="*/ 488640 h 516178"/>
                  <a:gd name="connsiteX40" fmla="*/ 206215 w 386813"/>
                  <a:gd name="connsiteY40" fmla="*/ 488640 h 516178"/>
                  <a:gd name="connsiteX41" fmla="*/ 206215 w 386813"/>
                  <a:gd name="connsiteY41" fmla="*/ 488640 h 51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6813" h="516178">
                    <a:moveTo>
                      <a:pt x="0" y="0"/>
                    </a:moveTo>
                    <a:lnTo>
                      <a:pt x="206856" y="0"/>
                    </a:lnTo>
                    <a:cubicBezTo>
                      <a:pt x="237596" y="0"/>
                      <a:pt x="263213" y="3843"/>
                      <a:pt x="284346" y="11528"/>
                    </a:cubicBezTo>
                    <a:cubicBezTo>
                      <a:pt x="304840" y="19213"/>
                      <a:pt x="321491" y="29459"/>
                      <a:pt x="334299" y="41627"/>
                    </a:cubicBezTo>
                    <a:cubicBezTo>
                      <a:pt x="347108" y="54436"/>
                      <a:pt x="356074" y="68525"/>
                      <a:pt x="361197" y="84535"/>
                    </a:cubicBezTo>
                    <a:cubicBezTo>
                      <a:pt x="366961" y="100546"/>
                      <a:pt x="369522" y="117197"/>
                      <a:pt x="369522" y="133207"/>
                    </a:cubicBezTo>
                    <a:cubicBezTo>
                      <a:pt x="369522" y="147296"/>
                      <a:pt x="366961" y="160745"/>
                      <a:pt x="362478" y="172913"/>
                    </a:cubicBezTo>
                    <a:cubicBezTo>
                      <a:pt x="357354" y="185722"/>
                      <a:pt x="350950" y="196609"/>
                      <a:pt x="341984" y="206215"/>
                    </a:cubicBezTo>
                    <a:cubicBezTo>
                      <a:pt x="333018" y="215821"/>
                      <a:pt x="322131" y="224147"/>
                      <a:pt x="309963" y="230551"/>
                    </a:cubicBezTo>
                    <a:cubicBezTo>
                      <a:pt x="297795" y="236955"/>
                      <a:pt x="284346" y="241438"/>
                      <a:pt x="268976" y="243359"/>
                    </a:cubicBezTo>
                    <a:lnTo>
                      <a:pt x="270257" y="244640"/>
                    </a:lnTo>
                    <a:cubicBezTo>
                      <a:pt x="273459" y="244000"/>
                      <a:pt x="281785" y="245921"/>
                      <a:pt x="293953" y="249123"/>
                    </a:cubicBezTo>
                    <a:cubicBezTo>
                      <a:pt x="306761" y="252325"/>
                      <a:pt x="319570" y="258729"/>
                      <a:pt x="333659" y="268336"/>
                    </a:cubicBezTo>
                    <a:cubicBezTo>
                      <a:pt x="347108" y="277942"/>
                      <a:pt x="359916" y="290750"/>
                      <a:pt x="370803" y="307401"/>
                    </a:cubicBezTo>
                    <a:cubicBezTo>
                      <a:pt x="381690" y="324052"/>
                      <a:pt x="386814" y="345186"/>
                      <a:pt x="386814" y="371443"/>
                    </a:cubicBezTo>
                    <a:cubicBezTo>
                      <a:pt x="386814" y="395139"/>
                      <a:pt x="382331" y="415632"/>
                      <a:pt x="374005" y="433564"/>
                    </a:cubicBezTo>
                    <a:cubicBezTo>
                      <a:pt x="365039" y="451496"/>
                      <a:pt x="352871" y="466225"/>
                      <a:pt x="337501" y="479034"/>
                    </a:cubicBezTo>
                    <a:cubicBezTo>
                      <a:pt x="322131" y="491842"/>
                      <a:pt x="302919" y="500808"/>
                      <a:pt x="280504" y="506572"/>
                    </a:cubicBezTo>
                    <a:cubicBezTo>
                      <a:pt x="258089" y="512976"/>
                      <a:pt x="233753" y="516178"/>
                      <a:pt x="206856" y="516178"/>
                    </a:cubicBezTo>
                    <a:lnTo>
                      <a:pt x="0" y="516178"/>
                    </a:lnTo>
                    <a:lnTo>
                      <a:pt x="0" y="0"/>
                    </a:lnTo>
                    <a:close/>
                    <a:moveTo>
                      <a:pt x="206215" y="234394"/>
                    </a:moveTo>
                    <a:cubicBezTo>
                      <a:pt x="250404" y="234394"/>
                      <a:pt x="283066" y="224787"/>
                      <a:pt x="304840" y="204934"/>
                    </a:cubicBezTo>
                    <a:cubicBezTo>
                      <a:pt x="326614" y="185081"/>
                      <a:pt x="337501" y="159464"/>
                      <a:pt x="337501" y="128084"/>
                    </a:cubicBezTo>
                    <a:cubicBezTo>
                      <a:pt x="337501" y="109512"/>
                      <a:pt x="333659" y="93501"/>
                      <a:pt x="326614" y="80693"/>
                    </a:cubicBezTo>
                    <a:cubicBezTo>
                      <a:pt x="319570" y="67884"/>
                      <a:pt x="309963" y="57638"/>
                      <a:pt x="297795" y="49312"/>
                    </a:cubicBezTo>
                    <a:cubicBezTo>
                      <a:pt x="285627" y="41627"/>
                      <a:pt x="272179" y="35863"/>
                      <a:pt x="256168" y="32021"/>
                    </a:cubicBezTo>
                    <a:cubicBezTo>
                      <a:pt x="240798" y="28819"/>
                      <a:pt x="224147" y="26898"/>
                      <a:pt x="206856" y="26898"/>
                    </a:cubicBezTo>
                    <a:lnTo>
                      <a:pt x="32021" y="26898"/>
                    </a:lnTo>
                    <a:lnTo>
                      <a:pt x="32021" y="233753"/>
                    </a:lnTo>
                    <a:lnTo>
                      <a:pt x="206215" y="233753"/>
                    </a:lnTo>
                    <a:close/>
                    <a:moveTo>
                      <a:pt x="206215" y="488640"/>
                    </a:moveTo>
                    <a:cubicBezTo>
                      <a:pt x="252325" y="488640"/>
                      <a:pt x="288829" y="479034"/>
                      <a:pt x="315087" y="459181"/>
                    </a:cubicBezTo>
                    <a:cubicBezTo>
                      <a:pt x="341344" y="439328"/>
                      <a:pt x="354793" y="410509"/>
                      <a:pt x="354793" y="371443"/>
                    </a:cubicBezTo>
                    <a:cubicBezTo>
                      <a:pt x="354793" y="349029"/>
                      <a:pt x="350310" y="331097"/>
                      <a:pt x="341344" y="317008"/>
                    </a:cubicBezTo>
                    <a:cubicBezTo>
                      <a:pt x="332378" y="302918"/>
                      <a:pt x="320210" y="291391"/>
                      <a:pt x="306121" y="283065"/>
                    </a:cubicBezTo>
                    <a:cubicBezTo>
                      <a:pt x="292032" y="274740"/>
                      <a:pt x="276021" y="268976"/>
                      <a:pt x="258089" y="265774"/>
                    </a:cubicBezTo>
                    <a:cubicBezTo>
                      <a:pt x="240158" y="262572"/>
                      <a:pt x="223507" y="261291"/>
                      <a:pt x="206215" y="261291"/>
                    </a:cubicBezTo>
                    <a:lnTo>
                      <a:pt x="31381" y="261291"/>
                    </a:lnTo>
                    <a:lnTo>
                      <a:pt x="31381" y="488640"/>
                    </a:lnTo>
                    <a:lnTo>
                      <a:pt x="206215" y="488640"/>
                    </a:lnTo>
                    <a:lnTo>
                      <a:pt x="206215" y="488640"/>
                    </a:lnTo>
                    <a:close/>
                  </a:path>
                </a:pathLst>
              </a:custGeom>
              <a:grpFill/>
              <a:ln w="7373" cap="flat">
                <a:solidFill>
                  <a:schemeClr val="bg2"/>
                </a:solidFill>
                <a:prstDash val="solid"/>
                <a:miter/>
              </a:ln>
            </p:spPr>
            <p:txBody>
              <a:bodyPr rtlCol="0" anchor="ctr"/>
              <a:lstStyle/>
              <a:p>
                <a:endParaRPr lang="en-US" sz="1800"/>
              </a:p>
            </p:txBody>
          </p:sp>
          <p:sp>
            <p:nvSpPr>
              <p:cNvPr id="19" name="Freeform: Shape 18">
                <a:extLst>
                  <a:ext uri="{FF2B5EF4-FFF2-40B4-BE49-F238E27FC236}">
                    <a16:creationId xmlns:a16="http://schemas.microsoft.com/office/drawing/2014/main" id="{4C8656D2-0BCD-4D9E-8F00-7780B7131796}"/>
                  </a:ext>
                </a:extLst>
              </p:cNvPr>
              <p:cNvSpPr/>
              <p:nvPr/>
            </p:nvSpPr>
            <p:spPr>
              <a:xfrm>
                <a:off x="2378209" y="5233339"/>
                <a:ext cx="455979" cy="522582"/>
              </a:xfrm>
              <a:custGeom>
                <a:avLst/>
                <a:gdLst>
                  <a:gd name="connsiteX0" fmla="*/ 258089 w 455979"/>
                  <a:gd name="connsiteY0" fmla="*/ 522582 h 522582"/>
                  <a:gd name="connsiteX1" fmla="*/ 210058 w 455979"/>
                  <a:gd name="connsiteY1" fmla="*/ 522582 h 522582"/>
                  <a:gd name="connsiteX2" fmla="*/ 0 w 455979"/>
                  <a:gd name="connsiteY2" fmla="*/ 0 h 522582"/>
                  <a:gd name="connsiteX3" fmla="*/ 44829 w 455979"/>
                  <a:gd name="connsiteY3" fmla="*/ 0 h 522582"/>
                  <a:gd name="connsiteX4" fmla="*/ 233753 w 455979"/>
                  <a:gd name="connsiteY4" fmla="*/ 478393 h 522582"/>
                  <a:gd name="connsiteX5" fmla="*/ 235675 w 455979"/>
                  <a:gd name="connsiteY5" fmla="*/ 478393 h 522582"/>
                  <a:gd name="connsiteX6" fmla="*/ 413071 w 455979"/>
                  <a:gd name="connsiteY6" fmla="*/ 0 h 522582"/>
                  <a:gd name="connsiteX7" fmla="*/ 455979 w 455979"/>
                  <a:gd name="connsiteY7" fmla="*/ 0 h 522582"/>
                  <a:gd name="connsiteX8" fmla="*/ 258089 w 455979"/>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979" h="522582">
                    <a:moveTo>
                      <a:pt x="258089" y="522582"/>
                    </a:moveTo>
                    <a:lnTo>
                      <a:pt x="210058" y="522582"/>
                    </a:lnTo>
                    <a:lnTo>
                      <a:pt x="0" y="0"/>
                    </a:lnTo>
                    <a:lnTo>
                      <a:pt x="44829" y="0"/>
                    </a:lnTo>
                    <a:lnTo>
                      <a:pt x="233753" y="478393"/>
                    </a:lnTo>
                    <a:lnTo>
                      <a:pt x="235675" y="478393"/>
                    </a:lnTo>
                    <a:lnTo>
                      <a:pt x="413071" y="0"/>
                    </a:lnTo>
                    <a:lnTo>
                      <a:pt x="455979" y="0"/>
                    </a:lnTo>
                    <a:lnTo>
                      <a:pt x="258089" y="522582"/>
                    </a:lnTo>
                    <a:close/>
                  </a:path>
                </a:pathLst>
              </a:custGeom>
              <a:grpFill/>
              <a:ln w="6384" cap="flat">
                <a:solidFill>
                  <a:schemeClr val="bg2"/>
                </a:solidFill>
                <a:prstDash val="solid"/>
                <a:miter/>
              </a:ln>
            </p:spPr>
            <p:txBody>
              <a:bodyPr rtlCol="0" anchor="ctr"/>
              <a:lstStyle/>
              <a:p>
                <a:endParaRPr lang="en-US" sz="1800"/>
              </a:p>
            </p:txBody>
          </p:sp>
          <p:sp>
            <p:nvSpPr>
              <p:cNvPr id="20" name="Freeform: Shape 19">
                <a:extLst>
                  <a:ext uri="{FF2B5EF4-FFF2-40B4-BE49-F238E27FC236}">
                    <a16:creationId xmlns:a16="http://schemas.microsoft.com/office/drawing/2014/main" id="{C5135115-035E-4731-A0DD-DB53C55C4BEB}"/>
                  </a:ext>
                </a:extLst>
              </p:cNvPr>
              <p:cNvSpPr/>
              <p:nvPr/>
            </p:nvSpPr>
            <p:spPr>
              <a:xfrm>
                <a:off x="2693936" y="5233339"/>
                <a:ext cx="455338" cy="522582"/>
              </a:xfrm>
              <a:custGeom>
                <a:avLst/>
                <a:gdLst>
                  <a:gd name="connsiteX0" fmla="*/ 455339 w 455338"/>
                  <a:gd name="connsiteY0" fmla="*/ 522582 h 522582"/>
                  <a:gd name="connsiteX1" fmla="*/ 412430 w 455338"/>
                  <a:gd name="connsiteY1" fmla="*/ 522582 h 522582"/>
                  <a:gd name="connsiteX2" fmla="*/ 235675 w 455338"/>
                  <a:gd name="connsiteY2" fmla="*/ 44829 h 522582"/>
                  <a:gd name="connsiteX3" fmla="*/ 233753 w 455338"/>
                  <a:gd name="connsiteY3" fmla="*/ 44829 h 522582"/>
                  <a:gd name="connsiteX4" fmla="*/ 44829 w 455338"/>
                  <a:gd name="connsiteY4" fmla="*/ 522582 h 522582"/>
                  <a:gd name="connsiteX5" fmla="*/ 0 w 455338"/>
                  <a:gd name="connsiteY5" fmla="*/ 522582 h 522582"/>
                  <a:gd name="connsiteX6" fmla="*/ 210698 w 455338"/>
                  <a:gd name="connsiteY6" fmla="*/ 0 h 522582"/>
                  <a:gd name="connsiteX7" fmla="*/ 258730 w 455338"/>
                  <a:gd name="connsiteY7" fmla="*/ 0 h 522582"/>
                  <a:gd name="connsiteX8" fmla="*/ 455339 w 455338"/>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338" h="522582">
                    <a:moveTo>
                      <a:pt x="455339" y="522582"/>
                    </a:moveTo>
                    <a:lnTo>
                      <a:pt x="412430" y="522582"/>
                    </a:lnTo>
                    <a:lnTo>
                      <a:pt x="235675" y="44829"/>
                    </a:lnTo>
                    <a:lnTo>
                      <a:pt x="233753" y="44829"/>
                    </a:lnTo>
                    <a:lnTo>
                      <a:pt x="44829" y="522582"/>
                    </a:lnTo>
                    <a:lnTo>
                      <a:pt x="0" y="522582"/>
                    </a:lnTo>
                    <a:lnTo>
                      <a:pt x="210698" y="0"/>
                    </a:lnTo>
                    <a:lnTo>
                      <a:pt x="258730" y="0"/>
                    </a:lnTo>
                    <a:lnTo>
                      <a:pt x="455339" y="522582"/>
                    </a:lnTo>
                    <a:close/>
                  </a:path>
                </a:pathLst>
              </a:custGeom>
              <a:grpFill/>
              <a:ln w="6384" cap="flat">
                <a:solidFill>
                  <a:schemeClr val="bg2"/>
                </a:solidFill>
                <a:prstDash val="solid"/>
                <a:miter/>
              </a:ln>
            </p:spPr>
            <p:txBody>
              <a:bodyPr rtlCol="0" anchor="ctr"/>
              <a:lstStyle/>
              <a:p>
                <a:endParaRPr lang="en-US" sz="1800"/>
              </a:p>
            </p:txBody>
          </p:sp>
          <p:sp>
            <p:nvSpPr>
              <p:cNvPr id="21" name="Freeform: Shape 20">
                <a:extLst>
                  <a:ext uri="{FF2B5EF4-FFF2-40B4-BE49-F238E27FC236}">
                    <a16:creationId xmlns:a16="http://schemas.microsoft.com/office/drawing/2014/main" id="{D31CED2B-ADE8-4C17-A013-0B7D47F71F36}"/>
                  </a:ext>
                </a:extLst>
              </p:cNvPr>
              <p:cNvSpPr/>
              <p:nvPr userDrawn="1"/>
            </p:nvSpPr>
            <p:spPr>
              <a:xfrm>
                <a:off x="2877096" y="5532415"/>
                <a:ext cx="109511" cy="96703"/>
              </a:xfrm>
              <a:custGeom>
                <a:avLst/>
                <a:gdLst>
                  <a:gd name="connsiteX0" fmla="*/ 0 w 109511"/>
                  <a:gd name="connsiteY0" fmla="*/ 0 h 96703"/>
                  <a:gd name="connsiteX1" fmla="*/ 109512 w 109511"/>
                  <a:gd name="connsiteY1" fmla="*/ 48031 h 96703"/>
                  <a:gd name="connsiteX2" fmla="*/ 0 w 109511"/>
                  <a:gd name="connsiteY2" fmla="*/ 96703 h 96703"/>
                  <a:gd name="connsiteX3" fmla="*/ 0 w 109511"/>
                  <a:gd name="connsiteY3" fmla="*/ 0 h 96703"/>
                </a:gdLst>
                <a:ahLst/>
                <a:cxnLst>
                  <a:cxn ang="0">
                    <a:pos x="connsiteX0" y="connsiteY0"/>
                  </a:cxn>
                  <a:cxn ang="0">
                    <a:pos x="connsiteX1" y="connsiteY1"/>
                  </a:cxn>
                  <a:cxn ang="0">
                    <a:pos x="connsiteX2" y="connsiteY2"/>
                  </a:cxn>
                  <a:cxn ang="0">
                    <a:pos x="connsiteX3" y="connsiteY3"/>
                  </a:cxn>
                </a:cxnLst>
                <a:rect l="l" t="t" r="r" b="b"/>
                <a:pathLst>
                  <a:path w="109511" h="96703">
                    <a:moveTo>
                      <a:pt x="0" y="0"/>
                    </a:moveTo>
                    <a:lnTo>
                      <a:pt x="109512" y="48031"/>
                    </a:lnTo>
                    <a:lnTo>
                      <a:pt x="0" y="96703"/>
                    </a:lnTo>
                    <a:cubicBezTo>
                      <a:pt x="0" y="96703"/>
                      <a:pt x="0" y="640"/>
                      <a:pt x="0" y="0"/>
                    </a:cubicBezTo>
                  </a:path>
                </a:pathLst>
              </a:custGeom>
              <a:solidFill>
                <a:schemeClr val="accent2"/>
              </a:solidFill>
              <a:ln w="6384" cap="flat">
                <a:noFill/>
                <a:prstDash val="solid"/>
                <a:miter/>
              </a:ln>
            </p:spPr>
            <p:txBody>
              <a:bodyPr rtlCol="0" anchor="ctr"/>
              <a:lstStyle/>
              <a:p>
                <a:endParaRPr lang="en-US" sz="1800"/>
              </a:p>
            </p:txBody>
          </p:sp>
        </p:grpSp>
      </p:grpSp>
    </p:spTree>
    <p:extLst>
      <p:ext uri="{BB962C8B-B14F-4D97-AF65-F5344CB8AC3E}">
        <p14:creationId xmlns:p14="http://schemas.microsoft.com/office/powerpoint/2010/main" val="31270634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1558C-23F7-4BCF-87F6-D04C4B3EFE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A8B909-C1EE-422E-9F54-F566BF8722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C5DC6B-8573-4A2B-B34A-C935BA845D76}"/>
              </a:ext>
            </a:extLst>
          </p:cNvPr>
          <p:cNvSpPr>
            <a:spLocks noGrp="1"/>
          </p:cNvSpPr>
          <p:nvPr>
            <p:ph type="dt" sz="half" idx="10"/>
          </p:nvPr>
        </p:nvSpPr>
        <p:spPr/>
        <p:txBody>
          <a:bodyPr/>
          <a:lstStyle/>
          <a:p>
            <a:fld id="{470936EC-4B61-4D85-A4C7-5E9EAAEF2D66}" type="datetimeFigureOut">
              <a:rPr lang="en-US" smtClean="0"/>
              <a:t>5/13/2025</a:t>
            </a:fld>
            <a:endParaRPr lang="en-US"/>
          </a:p>
        </p:txBody>
      </p:sp>
      <p:sp>
        <p:nvSpPr>
          <p:cNvPr id="5" name="Footer Placeholder 4">
            <a:extLst>
              <a:ext uri="{FF2B5EF4-FFF2-40B4-BE49-F238E27FC236}">
                <a16:creationId xmlns:a16="http://schemas.microsoft.com/office/drawing/2014/main" id="{FE0F9A68-9BB2-4087-ADE5-76242F7130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20C154-8DC3-432D-8518-224E120CB0F7}"/>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16897930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3D04D-4DEA-4F56-BE60-1D4CDCE70C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4525EE-932B-47F9-B33F-17A011691C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0F940D-1D1C-40D3-9299-B8771D11568D}"/>
              </a:ext>
            </a:extLst>
          </p:cNvPr>
          <p:cNvSpPr>
            <a:spLocks noGrp="1"/>
          </p:cNvSpPr>
          <p:nvPr>
            <p:ph type="dt" sz="half" idx="10"/>
          </p:nvPr>
        </p:nvSpPr>
        <p:spPr/>
        <p:txBody>
          <a:bodyPr/>
          <a:lstStyle/>
          <a:p>
            <a:fld id="{470936EC-4B61-4D85-A4C7-5E9EAAEF2D66}" type="datetimeFigureOut">
              <a:rPr lang="en-US" smtClean="0"/>
              <a:t>5/13/2025</a:t>
            </a:fld>
            <a:endParaRPr lang="en-US"/>
          </a:p>
        </p:txBody>
      </p:sp>
      <p:sp>
        <p:nvSpPr>
          <p:cNvPr id="5" name="Footer Placeholder 4">
            <a:extLst>
              <a:ext uri="{FF2B5EF4-FFF2-40B4-BE49-F238E27FC236}">
                <a16:creationId xmlns:a16="http://schemas.microsoft.com/office/drawing/2014/main" id="{BD7837E1-D019-4F6A-B337-A859F41863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F397CE-2A64-43D6-93E6-4392BBCD5F64}"/>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5441111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D3CF7-7F5D-4402-BAD3-53F32FEA87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2E91FE3-38DE-489C-A2D6-0BD4E10777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B44088-DD26-48E8-B53C-82DEA4E94B30}"/>
              </a:ext>
            </a:extLst>
          </p:cNvPr>
          <p:cNvSpPr>
            <a:spLocks noGrp="1"/>
          </p:cNvSpPr>
          <p:nvPr>
            <p:ph type="dt" sz="half" idx="10"/>
          </p:nvPr>
        </p:nvSpPr>
        <p:spPr/>
        <p:txBody>
          <a:bodyPr/>
          <a:lstStyle/>
          <a:p>
            <a:fld id="{470936EC-4B61-4D85-A4C7-5E9EAAEF2D66}" type="datetimeFigureOut">
              <a:rPr lang="en-US" smtClean="0"/>
              <a:t>5/13/2025</a:t>
            </a:fld>
            <a:endParaRPr lang="en-US"/>
          </a:p>
        </p:txBody>
      </p:sp>
      <p:sp>
        <p:nvSpPr>
          <p:cNvPr id="5" name="Footer Placeholder 4">
            <a:extLst>
              <a:ext uri="{FF2B5EF4-FFF2-40B4-BE49-F238E27FC236}">
                <a16:creationId xmlns:a16="http://schemas.microsoft.com/office/drawing/2014/main" id="{4F7219F3-FA4C-4F04-BE10-50474AA7E7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B2D283-2D6D-4EC9-BFF9-35ED2D6D1A1C}"/>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11257913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C2F86-F1EB-4933-91B2-CFFD2E33E4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A4A943-237B-4507-B569-658467C2D0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F1B77E-3938-407A-80B5-FD07E1F7ED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78A219-34E2-4E72-9E66-71C5C6045FEE}"/>
              </a:ext>
            </a:extLst>
          </p:cNvPr>
          <p:cNvSpPr>
            <a:spLocks noGrp="1"/>
          </p:cNvSpPr>
          <p:nvPr>
            <p:ph type="dt" sz="half" idx="10"/>
          </p:nvPr>
        </p:nvSpPr>
        <p:spPr/>
        <p:txBody>
          <a:bodyPr/>
          <a:lstStyle/>
          <a:p>
            <a:fld id="{470936EC-4B61-4D85-A4C7-5E9EAAEF2D66}" type="datetimeFigureOut">
              <a:rPr lang="en-US" smtClean="0"/>
              <a:t>5/13/2025</a:t>
            </a:fld>
            <a:endParaRPr lang="en-US"/>
          </a:p>
        </p:txBody>
      </p:sp>
      <p:sp>
        <p:nvSpPr>
          <p:cNvPr id="6" name="Footer Placeholder 5">
            <a:extLst>
              <a:ext uri="{FF2B5EF4-FFF2-40B4-BE49-F238E27FC236}">
                <a16:creationId xmlns:a16="http://schemas.microsoft.com/office/drawing/2014/main" id="{68DC09B3-1B42-49BD-BBEF-D4FD521B04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5CC296-CACA-49AA-83FD-254C38B6C693}"/>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23859115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560C1-1DFF-4E12-BF63-5584CE5A1F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C944383-5965-4FB0-B52D-3235256B87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0E3864-FC3E-4A68-B59D-10614ED318C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E1DE61-D96E-4F6C-9F0B-44C29647F8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074EE0-760F-479D-979F-C4DEE80822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B6E766A-84A3-47AC-9A97-D34917A99590}"/>
              </a:ext>
            </a:extLst>
          </p:cNvPr>
          <p:cNvSpPr>
            <a:spLocks noGrp="1"/>
          </p:cNvSpPr>
          <p:nvPr>
            <p:ph type="dt" sz="half" idx="10"/>
          </p:nvPr>
        </p:nvSpPr>
        <p:spPr/>
        <p:txBody>
          <a:bodyPr/>
          <a:lstStyle/>
          <a:p>
            <a:fld id="{470936EC-4B61-4D85-A4C7-5E9EAAEF2D66}" type="datetimeFigureOut">
              <a:rPr lang="en-US" smtClean="0"/>
              <a:t>5/13/2025</a:t>
            </a:fld>
            <a:endParaRPr lang="en-US"/>
          </a:p>
        </p:txBody>
      </p:sp>
      <p:sp>
        <p:nvSpPr>
          <p:cNvPr id="8" name="Footer Placeholder 7">
            <a:extLst>
              <a:ext uri="{FF2B5EF4-FFF2-40B4-BE49-F238E27FC236}">
                <a16:creationId xmlns:a16="http://schemas.microsoft.com/office/drawing/2014/main" id="{D0978663-ED71-4B31-9D70-F3498E9FEA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6AC225F-90E6-4441-BD89-C59398A4DD83}"/>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3702964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C2F86-F1EB-4933-91B2-CFFD2E33E4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A4A943-237B-4507-B569-658467C2D0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F1B77E-3938-407A-80B5-FD07E1F7ED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78A219-34E2-4E72-9E66-71C5C6045FEE}"/>
              </a:ext>
            </a:extLst>
          </p:cNvPr>
          <p:cNvSpPr>
            <a:spLocks noGrp="1"/>
          </p:cNvSpPr>
          <p:nvPr>
            <p:ph type="dt" sz="half" idx="10"/>
          </p:nvPr>
        </p:nvSpPr>
        <p:spPr/>
        <p:txBody>
          <a:bodyPr/>
          <a:lstStyle/>
          <a:p>
            <a:fld id="{470936EC-4B61-4D85-A4C7-5E9EAAEF2D66}" type="datetimeFigureOut">
              <a:rPr lang="en-US" smtClean="0"/>
              <a:t>5/13/2025</a:t>
            </a:fld>
            <a:endParaRPr lang="en-US"/>
          </a:p>
        </p:txBody>
      </p:sp>
      <p:sp>
        <p:nvSpPr>
          <p:cNvPr id="6" name="Footer Placeholder 5">
            <a:extLst>
              <a:ext uri="{FF2B5EF4-FFF2-40B4-BE49-F238E27FC236}">
                <a16:creationId xmlns:a16="http://schemas.microsoft.com/office/drawing/2014/main" id="{68DC09B3-1B42-49BD-BBEF-D4FD521B04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5CC296-CACA-49AA-83FD-254C38B6C693}"/>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19399316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3E55D-2FE6-4BD2-B7EF-22E0CC0958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FC6821-98C2-4B56-80F3-69D0CABC9C29}"/>
              </a:ext>
            </a:extLst>
          </p:cNvPr>
          <p:cNvSpPr>
            <a:spLocks noGrp="1"/>
          </p:cNvSpPr>
          <p:nvPr>
            <p:ph type="dt" sz="half" idx="10"/>
          </p:nvPr>
        </p:nvSpPr>
        <p:spPr/>
        <p:txBody>
          <a:bodyPr/>
          <a:lstStyle/>
          <a:p>
            <a:fld id="{470936EC-4B61-4D85-A4C7-5E9EAAEF2D66}" type="datetimeFigureOut">
              <a:rPr lang="en-US" smtClean="0"/>
              <a:t>5/13/2025</a:t>
            </a:fld>
            <a:endParaRPr lang="en-US"/>
          </a:p>
        </p:txBody>
      </p:sp>
      <p:sp>
        <p:nvSpPr>
          <p:cNvPr id="4" name="Footer Placeholder 3">
            <a:extLst>
              <a:ext uri="{FF2B5EF4-FFF2-40B4-BE49-F238E27FC236}">
                <a16:creationId xmlns:a16="http://schemas.microsoft.com/office/drawing/2014/main" id="{A044432B-F4C2-4F61-B275-92D7534814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259543-9313-409C-9099-54DC44632F7D}"/>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18493582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8A8FA0-52F6-42A4-88AA-C3CD7773D6E2}"/>
              </a:ext>
            </a:extLst>
          </p:cNvPr>
          <p:cNvSpPr>
            <a:spLocks noGrp="1"/>
          </p:cNvSpPr>
          <p:nvPr>
            <p:ph type="dt" sz="half" idx="10"/>
          </p:nvPr>
        </p:nvSpPr>
        <p:spPr/>
        <p:txBody>
          <a:bodyPr/>
          <a:lstStyle/>
          <a:p>
            <a:fld id="{470936EC-4B61-4D85-A4C7-5E9EAAEF2D66}" type="datetimeFigureOut">
              <a:rPr lang="en-US" smtClean="0"/>
              <a:t>5/13/2025</a:t>
            </a:fld>
            <a:endParaRPr lang="en-US"/>
          </a:p>
        </p:txBody>
      </p:sp>
      <p:sp>
        <p:nvSpPr>
          <p:cNvPr id="3" name="Footer Placeholder 2">
            <a:extLst>
              <a:ext uri="{FF2B5EF4-FFF2-40B4-BE49-F238E27FC236}">
                <a16:creationId xmlns:a16="http://schemas.microsoft.com/office/drawing/2014/main" id="{A9828F88-7616-470F-BBDC-D21F2BFD9BD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8DAE636-E601-48B7-A69B-74F0146DB8FB}"/>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20283327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0FC35-1973-4A39-B513-53E456B880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7A76FA4-AB8D-429C-A4AC-908E4676EF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05C35B-E8EF-4064-B8CE-B3CE09A010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29F134-4E51-4ADA-893D-BD77DFA08030}"/>
              </a:ext>
            </a:extLst>
          </p:cNvPr>
          <p:cNvSpPr>
            <a:spLocks noGrp="1"/>
          </p:cNvSpPr>
          <p:nvPr>
            <p:ph type="dt" sz="half" idx="10"/>
          </p:nvPr>
        </p:nvSpPr>
        <p:spPr/>
        <p:txBody>
          <a:bodyPr/>
          <a:lstStyle/>
          <a:p>
            <a:fld id="{470936EC-4B61-4D85-A4C7-5E9EAAEF2D66}" type="datetimeFigureOut">
              <a:rPr lang="en-US" smtClean="0"/>
              <a:t>5/13/2025</a:t>
            </a:fld>
            <a:endParaRPr lang="en-US"/>
          </a:p>
        </p:txBody>
      </p:sp>
      <p:sp>
        <p:nvSpPr>
          <p:cNvPr id="6" name="Footer Placeholder 5">
            <a:extLst>
              <a:ext uri="{FF2B5EF4-FFF2-40B4-BE49-F238E27FC236}">
                <a16:creationId xmlns:a16="http://schemas.microsoft.com/office/drawing/2014/main" id="{E8BEC4B0-915B-4D8C-9837-802F89F78D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3A753A-E2A0-473E-8D86-035967D422C3}"/>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23130987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91827-ECB6-4C8A-93D8-C8D3151B85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29E9371-84B2-4AD1-B517-85BC1DB444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A0A27A5-E0EE-4FD2-A62E-7DA1BDA28E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DB386E-CF90-4931-9414-D4E9F5F0C65C}"/>
              </a:ext>
            </a:extLst>
          </p:cNvPr>
          <p:cNvSpPr>
            <a:spLocks noGrp="1"/>
          </p:cNvSpPr>
          <p:nvPr>
            <p:ph type="dt" sz="half" idx="10"/>
          </p:nvPr>
        </p:nvSpPr>
        <p:spPr/>
        <p:txBody>
          <a:bodyPr/>
          <a:lstStyle/>
          <a:p>
            <a:fld id="{470936EC-4B61-4D85-A4C7-5E9EAAEF2D66}" type="datetimeFigureOut">
              <a:rPr lang="en-US" smtClean="0"/>
              <a:t>5/13/2025</a:t>
            </a:fld>
            <a:endParaRPr lang="en-US"/>
          </a:p>
        </p:txBody>
      </p:sp>
      <p:sp>
        <p:nvSpPr>
          <p:cNvPr id="6" name="Footer Placeholder 5">
            <a:extLst>
              <a:ext uri="{FF2B5EF4-FFF2-40B4-BE49-F238E27FC236}">
                <a16:creationId xmlns:a16="http://schemas.microsoft.com/office/drawing/2014/main" id="{AD05EE38-D8DB-41B7-A177-47813BD3AF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3F3188-6020-4478-83FE-F2CF9EE16BF5}"/>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16576515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BE682-6CC9-49A8-A095-3EAF8D7F5E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9F7C7CF-940C-4CB3-84BB-E682E0A5BC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2D0018-09F5-4C3C-BB09-3C320CB81F5B}"/>
              </a:ext>
            </a:extLst>
          </p:cNvPr>
          <p:cNvSpPr>
            <a:spLocks noGrp="1"/>
          </p:cNvSpPr>
          <p:nvPr>
            <p:ph type="dt" sz="half" idx="10"/>
          </p:nvPr>
        </p:nvSpPr>
        <p:spPr/>
        <p:txBody>
          <a:bodyPr/>
          <a:lstStyle/>
          <a:p>
            <a:fld id="{470936EC-4B61-4D85-A4C7-5E9EAAEF2D66}" type="datetimeFigureOut">
              <a:rPr lang="en-US" smtClean="0"/>
              <a:t>5/13/2025</a:t>
            </a:fld>
            <a:endParaRPr lang="en-US"/>
          </a:p>
        </p:txBody>
      </p:sp>
      <p:sp>
        <p:nvSpPr>
          <p:cNvPr id="5" name="Footer Placeholder 4">
            <a:extLst>
              <a:ext uri="{FF2B5EF4-FFF2-40B4-BE49-F238E27FC236}">
                <a16:creationId xmlns:a16="http://schemas.microsoft.com/office/drawing/2014/main" id="{888D1420-4020-42B6-8A58-912F53A5EA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FF0B58-AD18-4486-8AFB-290CFBF51CED}"/>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31492275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C26082-5AC7-4050-AE6E-B3EAE2F2ED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680268-FDDD-411D-BE9C-188F3EB6E3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6021A4-12E7-49A3-863B-BE2A66AEA3E0}"/>
              </a:ext>
            </a:extLst>
          </p:cNvPr>
          <p:cNvSpPr>
            <a:spLocks noGrp="1"/>
          </p:cNvSpPr>
          <p:nvPr>
            <p:ph type="dt" sz="half" idx="10"/>
          </p:nvPr>
        </p:nvSpPr>
        <p:spPr/>
        <p:txBody>
          <a:bodyPr/>
          <a:lstStyle/>
          <a:p>
            <a:fld id="{470936EC-4B61-4D85-A4C7-5E9EAAEF2D66}" type="datetimeFigureOut">
              <a:rPr lang="en-US" smtClean="0"/>
              <a:t>5/13/2025</a:t>
            </a:fld>
            <a:endParaRPr lang="en-US"/>
          </a:p>
        </p:txBody>
      </p:sp>
      <p:sp>
        <p:nvSpPr>
          <p:cNvPr id="5" name="Footer Placeholder 4">
            <a:extLst>
              <a:ext uri="{FF2B5EF4-FFF2-40B4-BE49-F238E27FC236}">
                <a16:creationId xmlns:a16="http://schemas.microsoft.com/office/drawing/2014/main" id="{2F84B0AA-C871-44F3-A46C-3263B44972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1ABF10-92F7-46A8-BE45-300A8F7CBA38}"/>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23197187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1">
                <a:solidFill>
                  <a:schemeClr val="tx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6176724" y="0"/>
            <a:ext cx="6015278"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1" y="2785750"/>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9" name="Picture 18" descr="Logo&#10;&#10;Description automatically generated with medium confidence">
            <a:extLst>
              <a:ext uri="{FF2B5EF4-FFF2-40B4-BE49-F238E27FC236}">
                <a16:creationId xmlns:a16="http://schemas.microsoft.com/office/drawing/2014/main" id="{73675C42-201E-4C63-A839-40455D5457A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610" y="5689604"/>
            <a:ext cx="2270009" cy="904633"/>
          </a:xfrm>
          <a:prstGeom prst="rect">
            <a:avLst/>
          </a:prstGeom>
        </p:spPr>
      </p:pic>
    </p:spTree>
    <p:extLst>
      <p:ext uri="{BB962C8B-B14F-4D97-AF65-F5344CB8AC3E}">
        <p14:creationId xmlns:p14="http://schemas.microsoft.com/office/powerpoint/2010/main" val="19514993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V2">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1">
                <a:solidFill>
                  <a:schemeClr val="tx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21"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1" y="2785750"/>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4" name="Picture 13" descr="Logo&#10;&#10;Description automatically generated with medium confidence">
            <a:extLst>
              <a:ext uri="{FF2B5EF4-FFF2-40B4-BE49-F238E27FC236}">
                <a16:creationId xmlns:a16="http://schemas.microsoft.com/office/drawing/2014/main" id="{75BB585C-EC61-43F1-BD9D-EF637B312C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610" y="5689604"/>
            <a:ext cx="2270009" cy="904633"/>
          </a:xfrm>
          <a:prstGeom prst="rect">
            <a:avLst/>
          </a:prstGeom>
        </p:spPr>
      </p:pic>
    </p:spTree>
    <p:extLst>
      <p:ext uri="{BB962C8B-B14F-4D97-AF65-F5344CB8AC3E}">
        <p14:creationId xmlns:p14="http://schemas.microsoft.com/office/powerpoint/2010/main" val="27709036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itle Slide V2">
    <p:bg>
      <p:bgPr>
        <a:solidFill>
          <a:srgbClr val="1B1464"/>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1">
                <a:solidFill>
                  <a:schemeClr val="bg1"/>
                </a:solidFill>
              </a:defRPr>
            </a:lvl1pPr>
          </a:lstStyle>
          <a:p>
            <a:r>
              <a:rPr lang="en-US"/>
              <a:t>Title goes here</a:t>
            </a:r>
            <a:br>
              <a:rPr lang="en-US"/>
            </a:br>
            <a:r>
              <a:rPr lang="en-US"/>
              <a:t>second title line</a:t>
            </a:r>
            <a:br>
              <a:rPr lang="en-US"/>
            </a:br>
            <a:r>
              <a:rPr lang="en-US"/>
              <a:t>third line</a:t>
            </a:r>
          </a:p>
        </p:txBody>
      </p:sp>
      <p:sp>
        <p:nvSpPr>
          <p:cNvPr id="35" name="Freeform: Shape 34">
            <a:extLst>
              <a:ext uri="{FF2B5EF4-FFF2-40B4-BE49-F238E27FC236}">
                <a16:creationId xmlns:a16="http://schemas.microsoft.com/office/drawing/2014/main" id="{779B80E8-461F-4DCB-ACB0-9B2E25BDBF5F}"/>
              </a:ext>
            </a:extLst>
          </p:cNvPr>
          <p:cNvSpPr/>
          <p:nvPr/>
        </p:nvSpPr>
        <p:spPr>
          <a:xfrm>
            <a:off x="2783607" y="-13657"/>
            <a:ext cx="2085301" cy="1536683"/>
          </a:xfrm>
          <a:custGeom>
            <a:avLst/>
            <a:gdLst>
              <a:gd name="connsiteX0" fmla="*/ 1510748 w 2015520"/>
              <a:gd name="connsiteY0" fmla="*/ 0 h 1536683"/>
              <a:gd name="connsiteX1" fmla="*/ 2015520 w 2015520"/>
              <a:gd name="connsiteY1" fmla="*/ 0 h 1536683"/>
              <a:gd name="connsiteX2" fmla="*/ 2015520 w 2015520"/>
              <a:gd name="connsiteY2" fmla="*/ 1536683 h 1536683"/>
              <a:gd name="connsiteX3" fmla="*/ 0 w 2015520"/>
              <a:gd name="connsiteY3" fmla="*/ 634770 h 1536683"/>
            </a:gdLst>
            <a:ahLst/>
            <a:cxnLst>
              <a:cxn ang="0">
                <a:pos x="connsiteX0" y="connsiteY0"/>
              </a:cxn>
              <a:cxn ang="0">
                <a:pos x="connsiteX1" y="connsiteY1"/>
              </a:cxn>
              <a:cxn ang="0">
                <a:pos x="connsiteX2" y="connsiteY2"/>
              </a:cxn>
              <a:cxn ang="0">
                <a:pos x="connsiteX3" y="connsiteY3"/>
              </a:cxn>
            </a:cxnLst>
            <a:rect l="l" t="t" r="r" b="b"/>
            <a:pathLst>
              <a:path w="2015520" h="1536683">
                <a:moveTo>
                  <a:pt x="1510748" y="0"/>
                </a:moveTo>
                <a:lnTo>
                  <a:pt x="2015520" y="0"/>
                </a:lnTo>
                <a:lnTo>
                  <a:pt x="2015520" y="1536683"/>
                </a:lnTo>
                <a:lnTo>
                  <a:pt x="0" y="634770"/>
                </a:lnTo>
                <a:close/>
              </a:path>
            </a:pathLst>
          </a:custGeom>
          <a:solidFill>
            <a:schemeClr val="tx1">
              <a:alpha val="50000"/>
            </a:schemeClr>
          </a:solidFill>
          <a:ln w="5302" cap="flat">
            <a:noFill/>
            <a:prstDash val="solid"/>
            <a:miter/>
          </a:ln>
        </p:spPr>
        <p:txBody>
          <a:bodyPr wrap="square" rtlCol="0" anchor="ctr">
            <a:noAutofit/>
          </a:bodyPr>
          <a:lstStyle/>
          <a:p>
            <a:endParaRPr lang="en-US" sz="1801"/>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21"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1"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grpSp>
        <p:nvGrpSpPr>
          <p:cNvPr id="14" name="Group 13">
            <a:extLst>
              <a:ext uri="{FF2B5EF4-FFF2-40B4-BE49-F238E27FC236}">
                <a16:creationId xmlns:a16="http://schemas.microsoft.com/office/drawing/2014/main" id="{D8F192F2-B546-4826-B294-F211C3519C59}"/>
              </a:ext>
            </a:extLst>
          </p:cNvPr>
          <p:cNvGrpSpPr/>
          <p:nvPr userDrawn="1"/>
        </p:nvGrpSpPr>
        <p:grpSpPr>
          <a:xfrm>
            <a:off x="530698" y="5689604"/>
            <a:ext cx="2180462" cy="904633"/>
            <a:chOff x="2777007" y="5689600"/>
            <a:chExt cx="2107496" cy="904633"/>
          </a:xfrm>
        </p:grpSpPr>
        <p:pic>
          <p:nvPicPr>
            <p:cNvPr id="15" name="Picture 14" descr="Logo&#10;&#10;Description automatically generated with medium confidence">
              <a:extLst>
                <a:ext uri="{FF2B5EF4-FFF2-40B4-BE49-F238E27FC236}">
                  <a16:creationId xmlns:a16="http://schemas.microsoft.com/office/drawing/2014/main" id="{83FD563D-15A4-4249-8A4F-D144B04BF9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977185" y="5689600"/>
              <a:ext cx="907318" cy="904633"/>
            </a:xfrm>
            <a:prstGeom prst="rect">
              <a:avLst/>
            </a:prstGeom>
          </p:spPr>
        </p:pic>
        <p:grpSp>
          <p:nvGrpSpPr>
            <p:cNvPr id="16" name="Group 15">
              <a:extLst>
                <a:ext uri="{FF2B5EF4-FFF2-40B4-BE49-F238E27FC236}">
                  <a16:creationId xmlns:a16="http://schemas.microsoft.com/office/drawing/2014/main" id="{A6E623F0-2880-418B-B1FC-A7527A707898}"/>
                </a:ext>
              </a:extLst>
            </p:cNvPr>
            <p:cNvGrpSpPr/>
            <p:nvPr userDrawn="1"/>
          </p:nvGrpSpPr>
          <p:grpSpPr>
            <a:xfrm>
              <a:off x="2777007" y="5866153"/>
              <a:ext cx="1179028" cy="522582"/>
              <a:chOff x="2378209" y="5233339"/>
              <a:chExt cx="1179028" cy="522582"/>
            </a:xfrm>
            <a:solidFill>
              <a:schemeClr val="bg2"/>
            </a:solidFill>
          </p:grpSpPr>
          <p:sp>
            <p:nvSpPr>
              <p:cNvPr id="18" name="Freeform: Shape 17">
                <a:extLst>
                  <a:ext uri="{FF2B5EF4-FFF2-40B4-BE49-F238E27FC236}">
                    <a16:creationId xmlns:a16="http://schemas.microsoft.com/office/drawing/2014/main" id="{6D80F0B0-7D2E-427E-A8EE-F1A24FDE178F}"/>
                  </a:ext>
                </a:extLst>
              </p:cNvPr>
              <p:cNvSpPr/>
              <p:nvPr/>
            </p:nvSpPr>
            <p:spPr>
              <a:xfrm>
                <a:off x="3170424" y="5236541"/>
                <a:ext cx="386813" cy="516178"/>
              </a:xfrm>
              <a:custGeom>
                <a:avLst/>
                <a:gdLst>
                  <a:gd name="connsiteX0" fmla="*/ 0 w 386813"/>
                  <a:gd name="connsiteY0" fmla="*/ 0 h 516178"/>
                  <a:gd name="connsiteX1" fmla="*/ 206856 w 386813"/>
                  <a:gd name="connsiteY1" fmla="*/ 0 h 516178"/>
                  <a:gd name="connsiteX2" fmla="*/ 284346 w 386813"/>
                  <a:gd name="connsiteY2" fmla="*/ 11528 h 516178"/>
                  <a:gd name="connsiteX3" fmla="*/ 334299 w 386813"/>
                  <a:gd name="connsiteY3" fmla="*/ 41627 h 516178"/>
                  <a:gd name="connsiteX4" fmla="*/ 361197 w 386813"/>
                  <a:gd name="connsiteY4" fmla="*/ 84535 h 516178"/>
                  <a:gd name="connsiteX5" fmla="*/ 369522 w 386813"/>
                  <a:gd name="connsiteY5" fmla="*/ 133207 h 516178"/>
                  <a:gd name="connsiteX6" fmla="*/ 362478 w 386813"/>
                  <a:gd name="connsiteY6" fmla="*/ 172913 h 516178"/>
                  <a:gd name="connsiteX7" fmla="*/ 341984 w 386813"/>
                  <a:gd name="connsiteY7" fmla="*/ 206215 h 516178"/>
                  <a:gd name="connsiteX8" fmla="*/ 309963 w 386813"/>
                  <a:gd name="connsiteY8" fmla="*/ 230551 h 516178"/>
                  <a:gd name="connsiteX9" fmla="*/ 268976 w 386813"/>
                  <a:gd name="connsiteY9" fmla="*/ 243359 h 516178"/>
                  <a:gd name="connsiteX10" fmla="*/ 270257 w 386813"/>
                  <a:gd name="connsiteY10" fmla="*/ 244640 h 516178"/>
                  <a:gd name="connsiteX11" fmla="*/ 293953 w 386813"/>
                  <a:gd name="connsiteY11" fmla="*/ 249123 h 516178"/>
                  <a:gd name="connsiteX12" fmla="*/ 333659 w 386813"/>
                  <a:gd name="connsiteY12" fmla="*/ 268336 h 516178"/>
                  <a:gd name="connsiteX13" fmla="*/ 370803 w 386813"/>
                  <a:gd name="connsiteY13" fmla="*/ 307401 h 516178"/>
                  <a:gd name="connsiteX14" fmla="*/ 386814 w 386813"/>
                  <a:gd name="connsiteY14" fmla="*/ 371443 h 516178"/>
                  <a:gd name="connsiteX15" fmla="*/ 374005 w 386813"/>
                  <a:gd name="connsiteY15" fmla="*/ 433564 h 516178"/>
                  <a:gd name="connsiteX16" fmla="*/ 337501 w 386813"/>
                  <a:gd name="connsiteY16" fmla="*/ 479034 h 516178"/>
                  <a:gd name="connsiteX17" fmla="*/ 280504 w 386813"/>
                  <a:gd name="connsiteY17" fmla="*/ 506572 h 516178"/>
                  <a:gd name="connsiteX18" fmla="*/ 206856 w 386813"/>
                  <a:gd name="connsiteY18" fmla="*/ 516178 h 516178"/>
                  <a:gd name="connsiteX19" fmla="*/ 0 w 386813"/>
                  <a:gd name="connsiteY19" fmla="*/ 516178 h 516178"/>
                  <a:gd name="connsiteX20" fmla="*/ 0 w 386813"/>
                  <a:gd name="connsiteY20" fmla="*/ 0 h 516178"/>
                  <a:gd name="connsiteX21" fmla="*/ 206215 w 386813"/>
                  <a:gd name="connsiteY21" fmla="*/ 234394 h 516178"/>
                  <a:gd name="connsiteX22" fmla="*/ 304840 w 386813"/>
                  <a:gd name="connsiteY22" fmla="*/ 204934 h 516178"/>
                  <a:gd name="connsiteX23" fmla="*/ 337501 w 386813"/>
                  <a:gd name="connsiteY23" fmla="*/ 128084 h 516178"/>
                  <a:gd name="connsiteX24" fmla="*/ 326614 w 386813"/>
                  <a:gd name="connsiteY24" fmla="*/ 80693 h 516178"/>
                  <a:gd name="connsiteX25" fmla="*/ 297795 w 386813"/>
                  <a:gd name="connsiteY25" fmla="*/ 49312 h 516178"/>
                  <a:gd name="connsiteX26" fmla="*/ 256168 w 386813"/>
                  <a:gd name="connsiteY26" fmla="*/ 32021 h 516178"/>
                  <a:gd name="connsiteX27" fmla="*/ 206856 w 386813"/>
                  <a:gd name="connsiteY27" fmla="*/ 26898 h 516178"/>
                  <a:gd name="connsiteX28" fmla="*/ 32021 w 386813"/>
                  <a:gd name="connsiteY28" fmla="*/ 26898 h 516178"/>
                  <a:gd name="connsiteX29" fmla="*/ 32021 w 386813"/>
                  <a:gd name="connsiteY29" fmla="*/ 233753 h 516178"/>
                  <a:gd name="connsiteX30" fmla="*/ 206215 w 386813"/>
                  <a:gd name="connsiteY30" fmla="*/ 233753 h 516178"/>
                  <a:gd name="connsiteX31" fmla="*/ 206215 w 386813"/>
                  <a:gd name="connsiteY31" fmla="*/ 488640 h 516178"/>
                  <a:gd name="connsiteX32" fmla="*/ 315087 w 386813"/>
                  <a:gd name="connsiteY32" fmla="*/ 459181 h 516178"/>
                  <a:gd name="connsiteX33" fmla="*/ 354793 w 386813"/>
                  <a:gd name="connsiteY33" fmla="*/ 371443 h 516178"/>
                  <a:gd name="connsiteX34" fmla="*/ 341344 w 386813"/>
                  <a:gd name="connsiteY34" fmla="*/ 317008 h 516178"/>
                  <a:gd name="connsiteX35" fmla="*/ 306121 w 386813"/>
                  <a:gd name="connsiteY35" fmla="*/ 283065 h 516178"/>
                  <a:gd name="connsiteX36" fmla="*/ 258089 w 386813"/>
                  <a:gd name="connsiteY36" fmla="*/ 265774 h 516178"/>
                  <a:gd name="connsiteX37" fmla="*/ 206215 w 386813"/>
                  <a:gd name="connsiteY37" fmla="*/ 261291 h 516178"/>
                  <a:gd name="connsiteX38" fmla="*/ 31381 w 386813"/>
                  <a:gd name="connsiteY38" fmla="*/ 261291 h 516178"/>
                  <a:gd name="connsiteX39" fmla="*/ 31381 w 386813"/>
                  <a:gd name="connsiteY39" fmla="*/ 488640 h 516178"/>
                  <a:gd name="connsiteX40" fmla="*/ 206215 w 386813"/>
                  <a:gd name="connsiteY40" fmla="*/ 488640 h 516178"/>
                  <a:gd name="connsiteX41" fmla="*/ 206215 w 386813"/>
                  <a:gd name="connsiteY41" fmla="*/ 488640 h 51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6813" h="516178">
                    <a:moveTo>
                      <a:pt x="0" y="0"/>
                    </a:moveTo>
                    <a:lnTo>
                      <a:pt x="206856" y="0"/>
                    </a:lnTo>
                    <a:cubicBezTo>
                      <a:pt x="237596" y="0"/>
                      <a:pt x="263213" y="3843"/>
                      <a:pt x="284346" y="11528"/>
                    </a:cubicBezTo>
                    <a:cubicBezTo>
                      <a:pt x="304840" y="19213"/>
                      <a:pt x="321491" y="29459"/>
                      <a:pt x="334299" y="41627"/>
                    </a:cubicBezTo>
                    <a:cubicBezTo>
                      <a:pt x="347108" y="54436"/>
                      <a:pt x="356074" y="68525"/>
                      <a:pt x="361197" y="84535"/>
                    </a:cubicBezTo>
                    <a:cubicBezTo>
                      <a:pt x="366961" y="100546"/>
                      <a:pt x="369522" y="117197"/>
                      <a:pt x="369522" y="133207"/>
                    </a:cubicBezTo>
                    <a:cubicBezTo>
                      <a:pt x="369522" y="147296"/>
                      <a:pt x="366961" y="160745"/>
                      <a:pt x="362478" y="172913"/>
                    </a:cubicBezTo>
                    <a:cubicBezTo>
                      <a:pt x="357354" y="185722"/>
                      <a:pt x="350950" y="196609"/>
                      <a:pt x="341984" y="206215"/>
                    </a:cubicBezTo>
                    <a:cubicBezTo>
                      <a:pt x="333018" y="215821"/>
                      <a:pt x="322131" y="224147"/>
                      <a:pt x="309963" y="230551"/>
                    </a:cubicBezTo>
                    <a:cubicBezTo>
                      <a:pt x="297795" y="236955"/>
                      <a:pt x="284346" y="241438"/>
                      <a:pt x="268976" y="243359"/>
                    </a:cubicBezTo>
                    <a:lnTo>
                      <a:pt x="270257" y="244640"/>
                    </a:lnTo>
                    <a:cubicBezTo>
                      <a:pt x="273459" y="244000"/>
                      <a:pt x="281785" y="245921"/>
                      <a:pt x="293953" y="249123"/>
                    </a:cubicBezTo>
                    <a:cubicBezTo>
                      <a:pt x="306761" y="252325"/>
                      <a:pt x="319570" y="258729"/>
                      <a:pt x="333659" y="268336"/>
                    </a:cubicBezTo>
                    <a:cubicBezTo>
                      <a:pt x="347108" y="277942"/>
                      <a:pt x="359916" y="290750"/>
                      <a:pt x="370803" y="307401"/>
                    </a:cubicBezTo>
                    <a:cubicBezTo>
                      <a:pt x="381690" y="324052"/>
                      <a:pt x="386814" y="345186"/>
                      <a:pt x="386814" y="371443"/>
                    </a:cubicBezTo>
                    <a:cubicBezTo>
                      <a:pt x="386814" y="395139"/>
                      <a:pt x="382331" y="415632"/>
                      <a:pt x="374005" y="433564"/>
                    </a:cubicBezTo>
                    <a:cubicBezTo>
                      <a:pt x="365039" y="451496"/>
                      <a:pt x="352871" y="466225"/>
                      <a:pt x="337501" y="479034"/>
                    </a:cubicBezTo>
                    <a:cubicBezTo>
                      <a:pt x="322131" y="491842"/>
                      <a:pt x="302919" y="500808"/>
                      <a:pt x="280504" y="506572"/>
                    </a:cubicBezTo>
                    <a:cubicBezTo>
                      <a:pt x="258089" y="512976"/>
                      <a:pt x="233753" y="516178"/>
                      <a:pt x="206856" y="516178"/>
                    </a:cubicBezTo>
                    <a:lnTo>
                      <a:pt x="0" y="516178"/>
                    </a:lnTo>
                    <a:lnTo>
                      <a:pt x="0" y="0"/>
                    </a:lnTo>
                    <a:close/>
                    <a:moveTo>
                      <a:pt x="206215" y="234394"/>
                    </a:moveTo>
                    <a:cubicBezTo>
                      <a:pt x="250404" y="234394"/>
                      <a:pt x="283066" y="224787"/>
                      <a:pt x="304840" y="204934"/>
                    </a:cubicBezTo>
                    <a:cubicBezTo>
                      <a:pt x="326614" y="185081"/>
                      <a:pt x="337501" y="159464"/>
                      <a:pt x="337501" y="128084"/>
                    </a:cubicBezTo>
                    <a:cubicBezTo>
                      <a:pt x="337501" y="109512"/>
                      <a:pt x="333659" y="93501"/>
                      <a:pt x="326614" y="80693"/>
                    </a:cubicBezTo>
                    <a:cubicBezTo>
                      <a:pt x="319570" y="67884"/>
                      <a:pt x="309963" y="57638"/>
                      <a:pt x="297795" y="49312"/>
                    </a:cubicBezTo>
                    <a:cubicBezTo>
                      <a:pt x="285627" y="41627"/>
                      <a:pt x="272179" y="35863"/>
                      <a:pt x="256168" y="32021"/>
                    </a:cubicBezTo>
                    <a:cubicBezTo>
                      <a:pt x="240798" y="28819"/>
                      <a:pt x="224147" y="26898"/>
                      <a:pt x="206856" y="26898"/>
                    </a:cubicBezTo>
                    <a:lnTo>
                      <a:pt x="32021" y="26898"/>
                    </a:lnTo>
                    <a:lnTo>
                      <a:pt x="32021" y="233753"/>
                    </a:lnTo>
                    <a:lnTo>
                      <a:pt x="206215" y="233753"/>
                    </a:lnTo>
                    <a:close/>
                    <a:moveTo>
                      <a:pt x="206215" y="488640"/>
                    </a:moveTo>
                    <a:cubicBezTo>
                      <a:pt x="252325" y="488640"/>
                      <a:pt x="288829" y="479034"/>
                      <a:pt x="315087" y="459181"/>
                    </a:cubicBezTo>
                    <a:cubicBezTo>
                      <a:pt x="341344" y="439328"/>
                      <a:pt x="354793" y="410509"/>
                      <a:pt x="354793" y="371443"/>
                    </a:cubicBezTo>
                    <a:cubicBezTo>
                      <a:pt x="354793" y="349029"/>
                      <a:pt x="350310" y="331097"/>
                      <a:pt x="341344" y="317008"/>
                    </a:cubicBezTo>
                    <a:cubicBezTo>
                      <a:pt x="332378" y="302918"/>
                      <a:pt x="320210" y="291391"/>
                      <a:pt x="306121" y="283065"/>
                    </a:cubicBezTo>
                    <a:cubicBezTo>
                      <a:pt x="292032" y="274740"/>
                      <a:pt x="276021" y="268976"/>
                      <a:pt x="258089" y="265774"/>
                    </a:cubicBezTo>
                    <a:cubicBezTo>
                      <a:pt x="240158" y="262572"/>
                      <a:pt x="223507" y="261291"/>
                      <a:pt x="206215" y="261291"/>
                    </a:cubicBezTo>
                    <a:lnTo>
                      <a:pt x="31381" y="261291"/>
                    </a:lnTo>
                    <a:lnTo>
                      <a:pt x="31381" y="488640"/>
                    </a:lnTo>
                    <a:lnTo>
                      <a:pt x="206215" y="488640"/>
                    </a:lnTo>
                    <a:lnTo>
                      <a:pt x="206215" y="488640"/>
                    </a:lnTo>
                    <a:close/>
                  </a:path>
                </a:pathLst>
              </a:custGeom>
              <a:grpFill/>
              <a:ln w="7373" cap="flat">
                <a:solidFill>
                  <a:schemeClr val="bg2"/>
                </a:solidFill>
                <a:prstDash val="solid"/>
                <a:miter/>
              </a:ln>
            </p:spPr>
            <p:txBody>
              <a:bodyPr rtlCol="0" anchor="ctr"/>
              <a:lstStyle/>
              <a:p>
                <a:endParaRPr lang="en-US" sz="1801"/>
              </a:p>
            </p:txBody>
          </p:sp>
          <p:sp>
            <p:nvSpPr>
              <p:cNvPr id="19" name="Freeform: Shape 18">
                <a:extLst>
                  <a:ext uri="{FF2B5EF4-FFF2-40B4-BE49-F238E27FC236}">
                    <a16:creationId xmlns:a16="http://schemas.microsoft.com/office/drawing/2014/main" id="{4C8656D2-0BCD-4D9E-8F00-7780B7131796}"/>
                  </a:ext>
                </a:extLst>
              </p:cNvPr>
              <p:cNvSpPr/>
              <p:nvPr/>
            </p:nvSpPr>
            <p:spPr>
              <a:xfrm>
                <a:off x="2378209" y="5233339"/>
                <a:ext cx="455979" cy="522582"/>
              </a:xfrm>
              <a:custGeom>
                <a:avLst/>
                <a:gdLst>
                  <a:gd name="connsiteX0" fmla="*/ 258089 w 455979"/>
                  <a:gd name="connsiteY0" fmla="*/ 522582 h 522582"/>
                  <a:gd name="connsiteX1" fmla="*/ 210058 w 455979"/>
                  <a:gd name="connsiteY1" fmla="*/ 522582 h 522582"/>
                  <a:gd name="connsiteX2" fmla="*/ 0 w 455979"/>
                  <a:gd name="connsiteY2" fmla="*/ 0 h 522582"/>
                  <a:gd name="connsiteX3" fmla="*/ 44829 w 455979"/>
                  <a:gd name="connsiteY3" fmla="*/ 0 h 522582"/>
                  <a:gd name="connsiteX4" fmla="*/ 233753 w 455979"/>
                  <a:gd name="connsiteY4" fmla="*/ 478393 h 522582"/>
                  <a:gd name="connsiteX5" fmla="*/ 235675 w 455979"/>
                  <a:gd name="connsiteY5" fmla="*/ 478393 h 522582"/>
                  <a:gd name="connsiteX6" fmla="*/ 413071 w 455979"/>
                  <a:gd name="connsiteY6" fmla="*/ 0 h 522582"/>
                  <a:gd name="connsiteX7" fmla="*/ 455979 w 455979"/>
                  <a:gd name="connsiteY7" fmla="*/ 0 h 522582"/>
                  <a:gd name="connsiteX8" fmla="*/ 258089 w 455979"/>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979" h="522582">
                    <a:moveTo>
                      <a:pt x="258089" y="522582"/>
                    </a:moveTo>
                    <a:lnTo>
                      <a:pt x="210058" y="522582"/>
                    </a:lnTo>
                    <a:lnTo>
                      <a:pt x="0" y="0"/>
                    </a:lnTo>
                    <a:lnTo>
                      <a:pt x="44829" y="0"/>
                    </a:lnTo>
                    <a:lnTo>
                      <a:pt x="233753" y="478393"/>
                    </a:lnTo>
                    <a:lnTo>
                      <a:pt x="235675" y="478393"/>
                    </a:lnTo>
                    <a:lnTo>
                      <a:pt x="413071" y="0"/>
                    </a:lnTo>
                    <a:lnTo>
                      <a:pt x="455979" y="0"/>
                    </a:lnTo>
                    <a:lnTo>
                      <a:pt x="258089" y="522582"/>
                    </a:lnTo>
                    <a:close/>
                  </a:path>
                </a:pathLst>
              </a:custGeom>
              <a:grpFill/>
              <a:ln w="6384" cap="flat">
                <a:solidFill>
                  <a:schemeClr val="bg2"/>
                </a:solidFill>
                <a:prstDash val="solid"/>
                <a:miter/>
              </a:ln>
            </p:spPr>
            <p:txBody>
              <a:bodyPr rtlCol="0" anchor="ctr"/>
              <a:lstStyle/>
              <a:p>
                <a:endParaRPr lang="en-US" sz="1801"/>
              </a:p>
            </p:txBody>
          </p:sp>
          <p:sp>
            <p:nvSpPr>
              <p:cNvPr id="20" name="Freeform: Shape 19">
                <a:extLst>
                  <a:ext uri="{FF2B5EF4-FFF2-40B4-BE49-F238E27FC236}">
                    <a16:creationId xmlns:a16="http://schemas.microsoft.com/office/drawing/2014/main" id="{C5135115-035E-4731-A0DD-DB53C55C4BEB}"/>
                  </a:ext>
                </a:extLst>
              </p:cNvPr>
              <p:cNvSpPr/>
              <p:nvPr/>
            </p:nvSpPr>
            <p:spPr>
              <a:xfrm>
                <a:off x="2693936" y="5233339"/>
                <a:ext cx="455338" cy="522582"/>
              </a:xfrm>
              <a:custGeom>
                <a:avLst/>
                <a:gdLst>
                  <a:gd name="connsiteX0" fmla="*/ 455339 w 455338"/>
                  <a:gd name="connsiteY0" fmla="*/ 522582 h 522582"/>
                  <a:gd name="connsiteX1" fmla="*/ 412430 w 455338"/>
                  <a:gd name="connsiteY1" fmla="*/ 522582 h 522582"/>
                  <a:gd name="connsiteX2" fmla="*/ 235675 w 455338"/>
                  <a:gd name="connsiteY2" fmla="*/ 44829 h 522582"/>
                  <a:gd name="connsiteX3" fmla="*/ 233753 w 455338"/>
                  <a:gd name="connsiteY3" fmla="*/ 44829 h 522582"/>
                  <a:gd name="connsiteX4" fmla="*/ 44829 w 455338"/>
                  <a:gd name="connsiteY4" fmla="*/ 522582 h 522582"/>
                  <a:gd name="connsiteX5" fmla="*/ 0 w 455338"/>
                  <a:gd name="connsiteY5" fmla="*/ 522582 h 522582"/>
                  <a:gd name="connsiteX6" fmla="*/ 210698 w 455338"/>
                  <a:gd name="connsiteY6" fmla="*/ 0 h 522582"/>
                  <a:gd name="connsiteX7" fmla="*/ 258730 w 455338"/>
                  <a:gd name="connsiteY7" fmla="*/ 0 h 522582"/>
                  <a:gd name="connsiteX8" fmla="*/ 455339 w 455338"/>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338" h="522582">
                    <a:moveTo>
                      <a:pt x="455339" y="522582"/>
                    </a:moveTo>
                    <a:lnTo>
                      <a:pt x="412430" y="522582"/>
                    </a:lnTo>
                    <a:lnTo>
                      <a:pt x="235675" y="44829"/>
                    </a:lnTo>
                    <a:lnTo>
                      <a:pt x="233753" y="44829"/>
                    </a:lnTo>
                    <a:lnTo>
                      <a:pt x="44829" y="522582"/>
                    </a:lnTo>
                    <a:lnTo>
                      <a:pt x="0" y="522582"/>
                    </a:lnTo>
                    <a:lnTo>
                      <a:pt x="210698" y="0"/>
                    </a:lnTo>
                    <a:lnTo>
                      <a:pt x="258730" y="0"/>
                    </a:lnTo>
                    <a:lnTo>
                      <a:pt x="455339" y="522582"/>
                    </a:lnTo>
                    <a:close/>
                  </a:path>
                </a:pathLst>
              </a:custGeom>
              <a:grpFill/>
              <a:ln w="6384" cap="flat">
                <a:solidFill>
                  <a:schemeClr val="bg2"/>
                </a:solidFill>
                <a:prstDash val="solid"/>
                <a:miter/>
              </a:ln>
            </p:spPr>
            <p:txBody>
              <a:bodyPr rtlCol="0" anchor="ctr"/>
              <a:lstStyle/>
              <a:p>
                <a:endParaRPr lang="en-US" sz="1801"/>
              </a:p>
            </p:txBody>
          </p:sp>
          <p:sp>
            <p:nvSpPr>
              <p:cNvPr id="21" name="Freeform: Shape 20">
                <a:extLst>
                  <a:ext uri="{FF2B5EF4-FFF2-40B4-BE49-F238E27FC236}">
                    <a16:creationId xmlns:a16="http://schemas.microsoft.com/office/drawing/2014/main" id="{D31CED2B-ADE8-4C17-A013-0B7D47F71F36}"/>
                  </a:ext>
                </a:extLst>
              </p:cNvPr>
              <p:cNvSpPr/>
              <p:nvPr userDrawn="1"/>
            </p:nvSpPr>
            <p:spPr>
              <a:xfrm>
                <a:off x="2877096" y="5532415"/>
                <a:ext cx="109511" cy="96703"/>
              </a:xfrm>
              <a:custGeom>
                <a:avLst/>
                <a:gdLst>
                  <a:gd name="connsiteX0" fmla="*/ 0 w 109511"/>
                  <a:gd name="connsiteY0" fmla="*/ 0 h 96703"/>
                  <a:gd name="connsiteX1" fmla="*/ 109512 w 109511"/>
                  <a:gd name="connsiteY1" fmla="*/ 48031 h 96703"/>
                  <a:gd name="connsiteX2" fmla="*/ 0 w 109511"/>
                  <a:gd name="connsiteY2" fmla="*/ 96703 h 96703"/>
                  <a:gd name="connsiteX3" fmla="*/ 0 w 109511"/>
                  <a:gd name="connsiteY3" fmla="*/ 0 h 96703"/>
                </a:gdLst>
                <a:ahLst/>
                <a:cxnLst>
                  <a:cxn ang="0">
                    <a:pos x="connsiteX0" y="connsiteY0"/>
                  </a:cxn>
                  <a:cxn ang="0">
                    <a:pos x="connsiteX1" y="connsiteY1"/>
                  </a:cxn>
                  <a:cxn ang="0">
                    <a:pos x="connsiteX2" y="connsiteY2"/>
                  </a:cxn>
                  <a:cxn ang="0">
                    <a:pos x="connsiteX3" y="connsiteY3"/>
                  </a:cxn>
                </a:cxnLst>
                <a:rect l="l" t="t" r="r" b="b"/>
                <a:pathLst>
                  <a:path w="109511" h="96703">
                    <a:moveTo>
                      <a:pt x="0" y="0"/>
                    </a:moveTo>
                    <a:lnTo>
                      <a:pt x="109512" y="48031"/>
                    </a:lnTo>
                    <a:lnTo>
                      <a:pt x="0" y="96703"/>
                    </a:lnTo>
                    <a:cubicBezTo>
                      <a:pt x="0" y="96703"/>
                      <a:pt x="0" y="640"/>
                      <a:pt x="0" y="0"/>
                    </a:cubicBezTo>
                  </a:path>
                </a:pathLst>
              </a:custGeom>
              <a:solidFill>
                <a:schemeClr val="accent2"/>
              </a:solidFill>
              <a:ln w="6384" cap="flat">
                <a:noFill/>
                <a:prstDash val="solid"/>
                <a:miter/>
              </a:ln>
            </p:spPr>
            <p:txBody>
              <a:bodyPr rtlCol="0" anchor="ctr"/>
              <a:lstStyle/>
              <a:p>
                <a:endParaRPr lang="en-US" sz="1801"/>
              </a:p>
            </p:txBody>
          </p:sp>
        </p:grpSp>
      </p:grpSp>
    </p:spTree>
    <p:extLst>
      <p:ext uri="{BB962C8B-B14F-4D97-AF65-F5344CB8AC3E}">
        <p14:creationId xmlns:p14="http://schemas.microsoft.com/office/powerpoint/2010/main" val="8706243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Title Slide V2">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C165B6C-ACCE-49BB-85E1-400AE3835243}"/>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3" y="3199443"/>
            <a:ext cx="3815324" cy="1803400"/>
          </a:xfrm>
        </p:spPr>
        <p:txBody>
          <a:bodyPr/>
          <a:lstStyle>
            <a:lvl1pPr>
              <a:lnSpc>
                <a:spcPct val="100000"/>
              </a:lnSpc>
              <a:defRPr sz="3751">
                <a:solidFill>
                  <a:schemeClr val="bg1"/>
                </a:solidFill>
              </a:defRPr>
            </a:lvl1pPr>
          </a:lstStyle>
          <a:p>
            <a:r>
              <a:rPr lang="en-US"/>
              <a:t>Title goes here</a:t>
            </a:r>
            <a:br>
              <a:rPr lang="en-US"/>
            </a:br>
            <a:r>
              <a:rPr lang="en-US"/>
              <a:t>second title line third line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1" y="2785750"/>
            <a:ext cx="1909268" cy="315912"/>
          </a:xfrm>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1365831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560C1-1DFF-4E12-BF63-5584CE5A1F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C944383-5965-4FB0-B52D-3235256B87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0E3864-FC3E-4A68-B59D-10614ED318C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E1DE61-D96E-4F6C-9F0B-44C29647F8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074EE0-760F-479D-979F-C4DEE80822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B6E766A-84A3-47AC-9A97-D34917A99590}"/>
              </a:ext>
            </a:extLst>
          </p:cNvPr>
          <p:cNvSpPr>
            <a:spLocks noGrp="1"/>
          </p:cNvSpPr>
          <p:nvPr>
            <p:ph type="dt" sz="half" idx="10"/>
          </p:nvPr>
        </p:nvSpPr>
        <p:spPr/>
        <p:txBody>
          <a:bodyPr/>
          <a:lstStyle/>
          <a:p>
            <a:fld id="{470936EC-4B61-4D85-A4C7-5E9EAAEF2D66}" type="datetimeFigureOut">
              <a:rPr lang="en-US" smtClean="0"/>
              <a:t>5/13/2025</a:t>
            </a:fld>
            <a:endParaRPr lang="en-US"/>
          </a:p>
        </p:txBody>
      </p:sp>
      <p:sp>
        <p:nvSpPr>
          <p:cNvPr id="8" name="Footer Placeholder 7">
            <a:extLst>
              <a:ext uri="{FF2B5EF4-FFF2-40B4-BE49-F238E27FC236}">
                <a16:creationId xmlns:a16="http://schemas.microsoft.com/office/drawing/2014/main" id="{D0978663-ED71-4B31-9D70-F3498E9FEA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6AC225F-90E6-4441-BD89-C59398A4DD83}"/>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36641826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Title Slide V2">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CDF608D-2C25-4B83-8657-A6618BA34C90}"/>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3" y="3199443"/>
            <a:ext cx="3815324" cy="1803400"/>
          </a:xfrm>
        </p:spPr>
        <p:txBody>
          <a:bodyPr/>
          <a:lstStyle>
            <a:lvl1pPr>
              <a:lnSpc>
                <a:spcPct val="100000"/>
              </a:lnSpc>
              <a:defRPr sz="3751">
                <a:solidFill>
                  <a:schemeClr val="tx1"/>
                </a:solidFill>
              </a:defRPr>
            </a:lvl1pPr>
          </a:lstStyle>
          <a:p>
            <a:r>
              <a:rPr lang="en-US"/>
              <a:t>Title goes here</a:t>
            </a:r>
            <a:br>
              <a:rPr lang="en-US"/>
            </a:br>
            <a:r>
              <a:rPr lang="en-US"/>
              <a:t>second title line third line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1"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spTree>
    <p:extLst>
      <p:ext uri="{BB962C8B-B14F-4D97-AF65-F5344CB8AC3E}">
        <p14:creationId xmlns:p14="http://schemas.microsoft.com/office/powerpoint/2010/main" val="31699281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000000"/>
        </a:solidFill>
        <a:effectLst/>
      </p:bgPr>
    </p:bg>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FF43C99B-7FF5-4062-A7C8-38F7CA47F335}"/>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16" name="Title 6">
            <a:extLst>
              <a:ext uri="{FF2B5EF4-FFF2-40B4-BE49-F238E27FC236}">
                <a16:creationId xmlns:a16="http://schemas.microsoft.com/office/drawing/2014/main" id="{8C7477C8-3841-480E-8DF8-6EF41DB42150}"/>
              </a:ext>
            </a:extLst>
          </p:cNvPr>
          <p:cNvSpPr>
            <a:spLocks noGrp="1"/>
          </p:cNvSpPr>
          <p:nvPr>
            <p:ph type="title" hasCustomPrompt="1"/>
          </p:nvPr>
        </p:nvSpPr>
        <p:spPr>
          <a:xfrm>
            <a:off x="388052" y="3802059"/>
            <a:ext cx="5146391" cy="1147650"/>
          </a:xfrm>
        </p:spPr>
        <p:txBody>
          <a:bodyPr/>
          <a:lstStyle>
            <a:lvl1pPr>
              <a:lnSpc>
                <a:spcPct val="100000"/>
              </a:lnSpc>
              <a:defRPr sz="3751">
                <a:solidFill>
                  <a:schemeClr val="bg1"/>
                </a:solidFill>
              </a:defRPr>
            </a:lvl1pPr>
          </a:lstStyle>
          <a:p>
            <a:r>
              <a:rPr lang="en-US"/>
              <a:t>Title goes here</a:t>
            </a:r>
            <a:br>
              <a:rPr lang="en-US"/>
            </a:br>
            <a:r>
              <a:rPr lang="en-US"/>
              <a:t>second title line here</a:t>
            </a:r>
          </a:p>
        </p:txBody>
      </p:sp>
      <p:sp>
        <p:nvSpPr>
          <p:cNvPr id="17" name="Text Placeholder 41">
            <a:extLst>
              <a:ext uri="{FF2B5EF4-FFF2-40B4-BE49-F238E27FC236}">
                <a16:creationId xmlns:a16="http://schemas.microsoft.com/office/drawing/2014/main" id="{17409F1D-6D06-425D-B339-9EDBA0249CDC}"/>
              </a:ext>
            </a:extLst>
          </p:cNvPr>
          <p:cNvSpPr>
            <a:spLocks noGrp="1"/>
          </p:cNvSpPr>
          <p:nvPr>
            <p:ph type="body" sz="quarter" idx="14" hasCustomPrompt="1"/>
          </p:nvPr>
        </p:nvSpPr>
        <p:spPr>
          <a:xfrm>
            <a:off x="388051" y="3362008"/>
            <a:ext cx="1909268" cy="315912"/>
          </a:xfrm>
          <a:noFill/>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3862103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accent1"/>
        </a:solidFill>
        <a:effectLst/>
      </p:bgPr>
    </p:bg>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C9B518C0-D923-49F9-BE87-803A528FC704}"/>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16" name="Title 6">
            <a:extLst>
              <a:ext uri="{FF2B5EF4-FFF2-40B4-BE49-F238E27FC236}">
                <a16:creationId xmlns:a16="http://schemas.microsoft.com/office/drawing/2014/main" id="{8C7477C8-3841-480E-8DF8-6EF41DB42150}"/>
              </a:ext>
            </a:extLst>
          </p:cNvPr>
          <p:cNvSpPr>
            <a:spLocks noGrp="1"/>
          </p:cNvSpPr>
          <p:nvPr>
            <p:ph type="title" hasCustomPrompt="1"/>
          </p:nvPr>
        </p:nvSpPr>
        <p:spPr>
          <a:xfrm>
            <a:off x="2595360" y="2751004"/>
            <a:ext cx="5146391" cy="1147650"/>
          </a:xfrm>
        </p:spPr>
        <p:txBody>
          <a:bodyPr/>
          <a:lstStyle>
            <a:lvl1pPr>
              <a:lnSpc>
                <a:spcPct val="100000"/>
              </a:lnSpc>
              <a:defRPr sz="3751">
                <a:solidFill>
                  <a:schemeClr val="bg1"/>
                </a:solidFill>
              </a:defRPr>
            </a:lvl1pPr>
          </a:lstStyle>
          <a:p>
            <a:r>
              <a:rPr lang="en-US"/>
              <a:t>Title goes here</a:t>
            </a:r>
            <a:br>
              <a:rPr lang="en-US"/>
            </a:br>
            <a:r>
              <a:rPr lang="en-US"/>
              <a:t>second title line here</a:t>
            </a:r>
          </a:p>
        </p:txBody>
      </p:sp>
      <p:sp>
        <p:nvSpPr>
          <p:cNvPr id="17" name="Text Placeholder 41">
            <a:extLst>
              <a:ext uri="{FF2B5EF4-FFF2-40B4-BE49-F238E27FC236}">
                <a16:creationId xmlns:a16="http://schemas.microsoft.com/office/drawing/2014/main" id="{17409F1D-6D06-425D-B339-9EDBA0249CDC}"/>
              </a:ext>
            </a:extLst>
          </p:cNvPr>
          <p:cNvSpPr>
            <a:spLocks noGrp="1"/>
          </p:cNvSpPr>
          <p:nvPr>
            <p:ph type="body" sz="quarter" idx="14" hasCustomPrompt="1"/>
          </p:nvPr>
        </p:nvSpPr>
        <p:spPr>
          <a:xfrm>
            <a:off x="2595358" y="2310953"/>
            <a:ext cx="1909268" cy="315912"/>
          </a:xfrm>
          <a:noFill/>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159883015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V3">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E8B4351C-CC4F-43F6-8D34-4F84EE862D45}"/>
              </a:ext>
            </a:extLst>
          </p:cNvPr>
          <p:cNvSpPr>
            <a:spLocks noGrp="1"/>
          </p:cNvSpPr>
          <p:nvPr>
            <p:ph type="pic" sz="quarter" idx="10"/>
          </p:nvPr>
        </p:nvSpPr>
        <p:spPr>
          <a:xfrm>
            <a:off x="7108579" y="0"/>
            <a:ext cx="5088348" cy="6858000"/>
          </a:xfrm>
          <a:custGeom>
            <a:avLst/>
            <a:gdLst>
              <a:gd name="connsiteX0" fmla="*/ 0 w 4918075"/>
              <a:gd name="connsiteY0" fmla="*/ 0 h 6858000"/>
              <a:gd name="connsiteX1" fmla="*/ 4918075 w 4918075"/>
              <a:gd name="connsiteY1" fmla="*/ 0 h 6858000"/>
              <a:gd name="connsiteX2" fmla="*/ 4918075 w 4918075"/>
              <a:gd name="connsiteY2" fmla="*/ 6858000 h 6858000"/>
              <a:gd name="connsiteX3" fmla="*/ 4847716 w 4918075"/>
              <a:gd name="connsiteY3" fmla="*/ 6858000 h 6858000"/>
              <a:gd name="connsiteX4" fmla="*/ 634 w 4918075"/>
              <a:gd name="connsiteY4" fmla="*/ 4607723 h 6858000"/>
              <a:gd name="connsiteX5" fmla="*/ 1416 w 4918075"/>
              <a:gd name="connsiteY5" fmla="*/ 6855166 h 6858000"/>
              <a:gd name="connsiteX6" fmla="*/ 956400 w 4918075"/>
              <a:gd name="connsiteY6" fmla="*/ 6858000 h 6858000"/>
              <a:gd name="connsiteX7" fmla="*/ 0 w 491807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8075" h="6858000">
                <a:moveTo>
                  <a:pt x="0" y="0"/>
                </a:moveTo>
                <a:lnTo>
                  <a:pt x="4918075" y="0"/>
                </a:lnTo>
                <a:lnTo>
                  <a:pt x="4918075" y="6858000"/>
                </a:lnTo>
                <a:lnTo>
                  <a:pt x="4847716" y="6858000"/>
                </a:lnTo>
                <a:lnTo>
                  <a:pt x="634" y="4607723"/>
                </a:lnTo>
                <a:cubicBezTo>
                  <a:pt x="683" y="5360892"/>
                  <a:pt x="1367" y="6101998"/>
                  <a:pt x="1416" y="6855166"/>
                </a:cubicBezTo>
                <a:lnTo>
                  <a:pt x="956400" y="6858000"/>
                </a:lnTo>
                <a:lnTo>
                  <a:pt x="0" y="6858000"/>
                </a:lnTo>
                <a:close/>
              </a:path>
            </a:pathLst>
          </a:custGeom>
        </p:spPr>
        <p:txBody>
          <a:bodyPr wrap="square" anchor="ctr">
            <a:noAutofit/>
          </a:bodyPr>
          <a:lstStyle>
            <a:lvl1pPr marL="0" indent="0" algn="ctr">
              <a:buFont typeface="Arial" panose="020B0604020202020204" pitchFamily="34" charset="0"/>
              <a:buNone/>
              <a:defRPr>
                <a:highlight>
                  <a:srgbClr val="FFFF00"/>
                </a:highlight>
              </a:defRPr>
            </a:lvl1pPr>
          </a:lstStyle>
          <a:p>
            <a:r>
              <a:rPr lang="en-US"/>
              <a:t>Click icon to add picture</a:t>
            </a:r>
          </a:p>
        </p:txBody>
      </p:sp>
      <p:sp>
        <p:nvSpPr>
          <p:cNvPr id="21" name="Title 6">
            <a:extLst>
              <a:ext uri="{FF2B5EF4-FFF2-40B4-BE49-F238E27FC236}">
                <a16:creationId xmlns:a16="http://schemas.microsoft.com/office/drawing/2014/main" id="{C14B39AA-3975-4DE3-B79A-CD9AA20DFC71}"/>
              </a:ext>
            </a:extLst>
          </p:cNvPr>
          <p:cNvSpPr>
            <a:spLocks noGrp="1"/>
          </p:cNvSpPr>
          <p:nvPr>
            <p:ph type="title" hasCustomPrompt="1"/>
          </p:nvPr>
        </p:nvSpPr>
        <p:spPr>
          <a:xfrm>
            <a:off x="388050" y="3390808"/>
            <a:ext cx="3975495" cy="1803400"/>
          </a:xfrm>
        </p:spPr>
        <p:txBody>
          <a:bodyPr/>
          <a:lstStyle>
            <a:lvl1pPr>
              <a:lnSpc>
                <a:spcPct val="100000"/>
              </a:lnSpc>
              <a:defRPr sz="3751">
                <a:solidFill>
                  <a:schemeClr val="tx1"/>
                </a:solidFill>
              </a:defRPr>
            </a:lvl1pPr>
          </a:lstStyle>
          <a:p>
            <a:r>
              <a:rPr lang="en-US"/>
              <a:t>Title goes here</a:t>
            </a:r>
            <a:br>
              <a:rPr lang="en-US"/>
            </a:br>
            <a:r>
              <a:rPr lang="en-US"/>
              <a:t>second title line</a:t>
            </a:r>
            <a:br>
              <a:rPr lang="en-US"/>
            </a:br>
            <a:r>
              <a:rPr lang="en-US"/>
              <a:t>third line</a:t>
            </a:r>
          </a:p>
        </p:txBody>
      </p:sp>
      <p:sp>
        <p:nvSpPr>
          <p:cNvPr id="22" name="Text Placeholder 41">
            <a:extLst>
              <a:ext uri="{FF2B5EF4-FFF2-40B4-BE49-F238E27FC236}">
                <a16:creationId xmlns:a16="http://schemas.microsoft.com/office/drawing/2014/main" id="{BE126341-BFB4-40A6-8CA7-96E1F96F8B69}"/>
              </a:ext>
            </a:extLst>
          </p:cNvPr>
          <p:cNvSpPr>
            <a:spLocks noGrp="1"/>
          </p:cNvSpPr>
          <p:nvPr>
            <p:ph type="body" sz="quarter" idx="14" hasCustomPrompt="1"/>
          </p:nvPr>
        </p:nvSpPr>
        <p:spPr>
          <a:xfrm>
            <a:off x="388051" y="2931395"/>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8" name="Picture 17" descr="Logo&#10;&#10;Description automatically generated with medium confidence">
            <a:extLst>
              <a:ext uri="{FF2B5EF4-FFF2-40B4-BE49-F238E27FC236}">
                <a16:creationId xmlns:a16="http://schemas.microsoft.com/office/drawing/2014/main" id="{5DA54748-06E3-4CA2-B780-EC166E8E14B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610" y="5689604"/>
            <a:ext cx="2270009" cy="904633"/>
          </a:xfrm>
          <a:prstGeom prst="rect">
            <a:avLst/>
          </a:prstGeom>
        </p:spPr>
      </p:pic>
    </p:spTree>
    <p:extLst>
      <p:ext uri="{BB962C8B-B14F-4D97-AF65-F5344CB8AC3E}">
        <p14:creationId xmlns:p14="http://schemas.microsoft.com/office/powerpoint/2010/main" val="1410768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One column text Blue">
    <p:bg>
      <p:bgPr>
        <a:solidFill>
          <a:schemeClr val="accent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97D07EA-290D-41A0-977A-69A4329FF396}"/>
              </a:ext>
            </a:extLst>
          </p:cNvPr>
          <p:cNvSpPr/>
          <p:nvPr userDrawn="1"/>
        </p:nvSpPr>
        <p:spPr>
          <a:xfrm>
            <a:off x="5119228" y="0"/>
            <a:ext cx="707277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2" name="Rectangle 11">
            <a:extLst>
              <a:ext uri="{FF2B5EF4-FFF2-40B4-BE49-F238E27FC236}">
                <a16:creationId xmlns:a16="http://schemas.microsoft.com/office/drawing/2014/main" id="{6CC3C017-36D2-42CF-BFCD-44F9E1673CD5}"/>
              </a:ext>
            </a:extLst>
          </p:cNvPr>
          <p:cNvSpPr/>
          <p:nvPr userDrawn="1"/>
        </p:nvSpPr>
        <p:spPr>
          <a:xfrm>
            <a:off x="491426" y="4846320"/>
            <a:ext cx="4250694" cy="1280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8" y="557497"/>
            <a:ext cx="3821814" cy="589915"/>
          </a:xfrm>
        </p:spPr>
        <p:txBody>
          <a:bodyPr/>
          <a:lstStyle>
            <a:lvl1pPr>
              <a:defRPr sz="3200">
                <a:solidFill>
                  <a:schemeClr val="bg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3" y="1161615"/>
            <a:ext cx="3430819"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60" y="1837406"/>
            <a:ext cx="4422047" cy="2592575"/>
          </a:xfrm>
          <a:noFill/>
        </p:spPr>
        <p:txBody>
          <a:bodyPr tIns="0" bIns="0" anchor="t">
            <a:noAutofit/>
          </a:bodyPr>
          <a:lstStyle>
            <a:lvl1pPr marL="0" indent="0">
              <a:lnSpc>
                <a:spcPts val="1501"/>
              </a:lnSpc>
              <a:spcBef>
                <a:spcPts val="0"/>
              </a:spcBef>
              <a:spcAft>
                <a:spcPts val="0"/>
              </a:spcAft>
              <a:buNone/>
              <a:defRPr sz="1021">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9" y="4705200"/>
            <a:ext cx="264108" cy="141120"/>
          </a:xfrm>
          <a:prstGeom prst="triangle">
            <a:avLst>
              <a:gd name="adj" fmla="val 509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4" y="5000008"/>
            <a:ext cx="4060167" cy="655190"/>
          </a:xfrm>
          <a:noFill/>
        </p:spPr>
        <p:txBody>
          <a:bodyPr tIns="0" bIns="0" anchor="t">
            <a:noAutofit/>
          </a:bodyPr>
          <a:lstStyle>
            <a:lvl1pPr marL="0" indent="0" algn="ctr">
              <a:lnSpc>
                <a:spcPts val="1703"/>
              </a:lnSpc>
              <a:spcBef>
                <a:spcPts val="0"/>
              </a:spcBef>
              <a:spcAft>
                <a:spcPts val="0"/>
              </a:spcAft>
              <a:buNone/>
              <a:defRPr sz="1021" i="0">
                <a:solidFill>
                  <a:schemeClr val="tx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20" name="Text Placeholder 41">
            <a:extLst>
              <a:ext uri="{FF2B5EF4-FFF2-40B4-BE49-F238E27FC236}">
                <a16:creationId xmlns:a16="http://schemas.microsoft.com/office/drawing/2014/main" id="{82380257-FCF6-437B-B5B9-C33365815398}"/>
              </a:ext>
            </a:extLst>
          </p:cNvPr>
          <p:cNvSpPr>
            <a:spLocks noGrp="1"/>
          </p:cNvSpPr>
          <p:nvPr>
            <p:ph type="body" sz="quarter" idx="18" hasCustomPrompt="1"/>
          </p:nvPr>
        </p:nvSpPr>
        <p:spPr>
          <a:xfrm>
            <a:off x="1643281" y="5787771"/>
            <a:ext cx="1979832" cy="186248"/>
          </a:xfrm>
        </p:spPr>
        <p:txBody>
          <a:bodyPr tIns="91440" bIns="182880" anchor="ctr"/>
          <a:lstStyle>
            <a:lvl1pPr marL="0" indent="0" algn="ctr">
              <a:buNone/>
              <a:defRPr sz="720">
                <a:solidFill>
                  <a:schemeClr val="tx1"/>
                </a:solidFill>
                <a:latin typeface="+mj-lt"/>
              </a:defRPr>
            </a:lvl1pPr>
          </a:lstStyle>
          <a:p>
            <a:pPr lvl="0"/>
            <a:r>
              <a:rPr lang="en-GB"/>
              <a:t>NAME GOES HERE/COMPANY NAME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7"/>
            <a:ext cx="11695320"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80"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3" y="6608449"/>
            <a:ext cx="429740" cy="184787"/>
          </a:xfrm>
          <a:prstGeom prst="rect">
            <a:avLst/>
          </a:prstGeom>
        </p:spPr>
      </p:pic>
    </p:spTree>
    <p:extLst>
      <p:ext uri="{BB962C8B-B14F-4D97-AF65-F5344CB8AC3E}">
        <p14:creationId xmlns:p14="http://schemas.microsoft.com/office/powerpoint/2010/main" val="3255919197"/>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One column text Ice Blue">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C3C017-36D2-42CF-BFCD-44F9E1673CD5}"/>
              </a:ext>
            </a:extLst>
          </p:cNvPr>
          <p:cNvSpPr/>
          <p:nvPr userDrawn="1"/>
        </p:nvSpPr>
        <p:spPr>
          <a:xfrm>
            <a:off x="491426" y="5162554"/>
            <a:ext cx="4250694" cy="9620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8" y="557497"/>
            <a:ext cx="3821814"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3" y="1161615"/>
            <a:ext cx="3430819"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60" y="1837402"/>
            <a:ext cx="4422047" cy="2772990"/>
          </a:xfrm>
          <a:noFill/>
        </p:spPr>
        <p:txBody>
          <a:bodyPr tIns="0" bIns="0" anchor="t">
            <a:noAutofit/>
          </a:bodyPr>
          <a:lstStyle>
            <a:lvl1pPr marL="0" indent="0">
              <a:lnSpc>
                <a:spcPts val="1501"/>
              </a:lnSpc>
              <a:spcBef>
                <a:spcPts val="0"/>
              </a:spcBef>
              <a:spcAft>
                <a:spcPts val="0"/>
              </a:spcAft>
              <a:buNone/>
              <a:defRPr sz="1021">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9" y="5021430"/>
            <a:ext cx="264108" cy="141120"/>
          </a:xfrm>
          <a:prstGeom prst="triangle">
            <a:avLst>
              <a:gd name="adj" fmla="val 5096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7"/>
            <a:ext cx="11695320"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80"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3" y="6608449"/>
            <a:ext cx="429740" cy="184787"/>
          </a:xfrm>
          <a:prstGeom prst="rect">
            <a:avLst/>
          </a:prstGeom>
        </p:spPr>
      </p:pic>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4" y="5333222"/>
            <a:ext cx="4060167" cy="655190"/>
          </a:xfrm>
          <a:noFill/>
        </p:spPr>
        <p:txBody>
          <a:bodyPr tIns="0" bIns="0" anchor="t">
            <a:noAutofit/>
          </a:bodyPr>
          <a:lstStyle>
            <a:lvl1pPr marL="0" indent="0" algn="ctr">
              <a:lnSpc>
                <a:spcPts val="1703"/>
              </a:lnSpc>
              <a:spcBef>
                <a:spcPts val="0"/>
              </a:spcBef>
              <a:spcAft>
                <a:spcPts val="0"/>
              </a:spcAft>
              <a:buNone/>
              <a:defRPr sz="1021" i="0">
                <a:solidFill>
                  <a:schemeClr val="bg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15" name="Rectangle 14">
            <a:extLst>
              <a:ext uri="{FF2B5EF4-FFF2-40B4-BE49-F238E27FC236}">
                <a16:creationId xmlns:a16="http://schemas.microsoft.com/office/drawing/2014/main" id="{53B62A3E-E214-4BCF-AD36-9D0C58A7EBEA}"/>
              </a:ext>
            </a:extLst>
          </p:cNvPr>
          <p:cNvSpPr/>
          <p:nvPr userDrawn="1"/>
        </p:nvSpPr>
        <p:spPr>
          <a:xfrm>
            <a:off x="5119228" y="0"/>
            <a:ext cx="707277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Tree>
    <p:extLst>
      <p:ext uri="{BB962C8B-B14F-4D97-AF65-F5344CB8AC3E}">
        <p14:creationId xmlns:p14="http://schemas.microsoft.com/office/powerpoint/2010/main" val="884866904"/>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One column text Ice Blue v2">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C3C017-36D2-42CF-BFCD-44F9E1673CD5}"/>
              </a:ext>
            </a:extLst>
          </p:cNvPr>
          <p:cNvSpPr/>
          <p:nvPr userDrawn="1"/>
        </p:nvSpPr>
        <p:spPr>
          <a:xfrm>
            <a:off x="491426" y="4846320"/>
            <a:ext cx="4250694" cy="128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8" y="557497"/>
            <a:ext cx="3821814"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3" y="1161615"/>
            <a:ext cx="3430819"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60" y="1837406"/>
            <a:ext cx="4422047" cy="2592575"/>
          </a:xfrm>
          <a:noFill/>
        </p:spPr>
        <p:txBody>
          <a:bodyPr tIns="0" bIns="0" anchor="t">
            <a:noAutofit/>
          </a:bodyPr>
          <a:lstStyle>
            <a:lvl1pPr marL="0" indent="0">
              <a:lnSpc>
                <a:spcPts val="1501"/>
              </a:lnSpc>
              <a:spcBef>
                <a:spcPts val="0"/>
              </a:spcBef>
              <a:spcAft>
                <a:spcPts val="0"/>
              </a:spcAft>
              <a:buNone/>
              <a:defRPr sz="1021">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9" y="4705200"/>
            <a:ext cx="264108" cy="141120"/>
          </a:xfrm>
          <a:prstGeom prst="triangle">
            <a:avLst>
              <a:gd name="adj" fmla="val 509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4" y="5000008"/>
            <a:ext cx="4060167" cy="655190"/>
          </a:xfrm>
          <a:noFill/>
        </p:spPr>
        <p:txBody>
          <a:bodyPr tIns="0" bIns="0" anchor="t">
            <a:noAutofit/>
          </a:bodyPr>
          <a:lstStyle>
            <a:lvl1pPr marL="0" indent="0" algn="ctr">
              <a:lnSpc>
                <a:spcPts val="1703"/>
              </a:lnSpc>
              <a:spcBef>
                <a:spcPts val="0"/>
              </a:spcBef>
              <a:spcAft>
                <a:spcPts val="0"/>
              </a:spcAft>
              <a:buNone/>
              <a:defRPr sz="1021" i="0">
                <a:solidFill>
                  <a:schemeClr val="tx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20" name="Text Placeholder 41">
            <a:extLst>
              <a:ext uri="{FF2B5EF4-FFF2-40B4-BE49-F238E27FC236}">
                <a16:creationId xmlns:a16="http://schemas.microsoft.com/office/drawing/2014/main" id="{82380257-FCF6-437B-B5B9-C33365815398}"/>
              </a:ext>
            </a:extLst>
          </p:cNvPr>
          <p:cNvSpPr>
            <a:spLocks noGrp="1"/>
          </p:cNvSpPr>
          <p:nvPr>
            <p:ph type="body" sz="quarter" idx="18" hasCustomPrompt="1"/>
          </p:nvPr>
        </p:nvSpPr>
        <p:spPr>
          <a:xfrm>
            <a:off x="1643281" y="5787771"/>
            <a:ext cx="1979832" cy="186248"/>
          </a:xfrm>
        </p:spPr>
        <p:txBody>
          <a:bodyPr tIns="91440" bIns="182880" anchor="ctr"/>
          <a:lstStyle>
            <a:lvl1pPr marL="0" indent="0" algn="ctr">
              <a:buNone/>
              <a:defRPr sz="720">
                <a:solidFill>
                  <a:schemeClr val="accent1"/>
                </a:solidFill>
                <a:latin typeface="+mj-lt"/>
              </a:defRPr>
            </a:lvl1pPr>
          </a:lstStyle>
          <a:p>
            <a:pPr lvl="0"/>
            <a:r>
              <a:rPr lang="en-GB"/>
              <a:t>NAME GOES HERE/COMPANY NAME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7"/>
            <a:ext cx="11695320"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80"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3" y="6608449"/>
            <a:ext cx="429740" cy="184787"/>
          </a:xfrm>
          <a:prstGeom prst="rect">
            <a:avLst/>
          </a:prstGeom>
        </p:spPr>
      </p:pic>
      <p:sp>
        <p:nvSpPr>
          <p:cNvPr id="15" name="Rectangle 14">
            <a:extLst>
              <a:ext uri="{FF2B5EF4-FFF2-40B4-BE49-F238E27FC236}">
                <a16:creationId xmlns:a16="http://schemas.microsoft.com/office/drawing/2014/main" id="{98F0979B-92F6-4472-A93A-A4673C35CF75}"/>
              </a:ext>
            </a:extLst>
          </p:cNvPr>
          <p:cNvSpPr/>
          <p:nvPr userDrawn="1"/>
        </p:nvSpPr>
        <p:spPr>
          <a:xfrm>
            <a:off x="5119228" y="0"/>
            <a:ext cx="707277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Tree>
    <p:extLst>
      <p:ext uri="{BB962C8B-B14F-4D97-AF65-F5344CB8AC3E}">
        <p14:creationId xmlns:p14="http://schemas.microsoft.com/office/powerpoint/2010/main" val="2162225455"/>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wo Column tex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6" y="3330480"/>
            <a:ext cx="4096735"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3" y="3934602"/>
            <a:ext cx="3716874"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20472" y="4469481"/>
            <a:ext cx="4089075" cy="1931323"/>
          </a:xfrm>
          <a:noFill/>
        </p:spPr>
        <p:txBody>
          <a:bodyPr tIns="0" bIns="0" anchor="t">
            <a:noAutofit/>
          </a:bodyPr>
          <a:lstStyle>
            <a:lvl1pPr marL="0" indent="0">
              <a:lnSpc>
                <a:spcPts val="1501"/>
              </a:lnSpc>
              <a:spcBef>
                <a:spcPts val="0"/>
              </a:spcBef>
              <a:spcAft>
                <a:spcPts val="0"/>
              </a:spcAft>
              <a:buNone/>
              <a:defRPr sz="1021">
                <a:solidFill>
                  <a:schemeClr val="tx1"/>
                </a:solidFill>
                <a:latin typeface="+mn-lt"/>
              </a:defRPr>
            </a:lvl1pPr>
          </a:lstStyle>
          <a:p>
            <a:pPr lvl="0"/>
            <a:r>
              <a:rPr lang="en-US"/>
              <a:t>Click to edit Master text styles</a:t>
            </a:r>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7"/>
            <a:ext cx="11695320"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80"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3" y="6608449"/>
            <a:ext cx="429740" cy="184787"/>
          </a:xfrm>
          <a:prstGeom prst="rect">
            <a:avLst/>
          </a:prstGeom>
        </p:spPr>
      </p:pic>
      <p:sp>
        <p:nvSpPr>
          <p:cNvPr id="16" name="Text Placeholder 41">
            <a:extLst>
              <a:ext uri="{FF2B5EF4-FFF2-40B4-BE49-F238E27FC236}">
                <a16:creationId xmlns:a16="http://schemas.microsoft.com/office/drawing/2014/main" id="{26A58F6F-5C31-4CC5-9D83-5A25916CFC74}"/>
              </a:ext>
            </a:extLst>
          </p:cNvPr>
          <p:cNvSpPr>
            <a:spLocks noGrp="1"/>
          </p:cNvSpPr>
          <p:nvPr>
            <p:ph type="body" sz="quarter" idx="16"/>
          </p:nvPr>
        </p:nvSpPr>
        <p:spPr>
          <a:xfrm>
            <a:off x="5032506" y="4469481"/>
            <a:ext cx="4089076" cy="1931323"/>
          </a:xfrm>
          <a:noFill/>
        </p:spPr>
        <p:txBody>
          <a:bodyPr tIns="0" bIns="0" anchor="t">
            <a:noAutofit/>
          </a:bodyPr>
          <a:lstStyle>
            <a:lvl1pPr marL="0" indent="0">
              <a:lnSpc>
                <a:spcPts val="1501"/>
              </a:lnSpc>
              <a:spcBef>
                <a:spcPts val="0"/>
              </a:spcBef>
              <a:spcAft>
                <a:spcPts val="0"/>
              </a:spcAft>
              <a:buNone/>
              <a:defRPr sz="1021">
                <a:solidFill>
                  <a:schemeClr val="tx1"/>
                </a:solidFill>
                <a:latin typeface="+mn-lt"/>
              </a:defRPr>
            </a:lvl1pPr>
          </a:lstStyle>
          <a:p>
            <a:pPr lvl="0"/>
            <a:r>
              <a:rPr lang="en-US"/>
              <a:t>Click to edit Master text styles</a:t>
            </a:r>
          </a:p>
        </p:txBody>
      </p:sp>
      <p:sp>
        <p:nvSpPr>
          <p:cNvPr id="13" name="Rectangle 12">
            <a:extLst>
              <a:ext uri="{FF2B5EF4-FFF2-40B4-BE49-F238E27FC236}">
                <a16:creationId xmlns:a16="http://schemas.microsoft.com/office/drawing/2014/main" id="{2E10F787-7274-462B-8B90-A25D467874DB}"/>
              </a:ext>
            </a:extLst>
          </p:cNvPr>
          <p:cNvSpPr/>
          <p:nvPr userDrawn="1"/>
        </p:nvSpPr>
        <p:spPr>
          <a:xfrm>
            <a:off x="5193" y="0"/>
            <a:ext cx="12186809" cy="312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Tree>
    <p:extLst>
      <p:ext uri="{BB962C8B-B14F-4D97-AF65-F5344CB8AC3E}">
        <p14:creationId xmlns:p14="http://schemas.microsoft.com/office/powerpoint/2010/main" val="3184939266"/>
      </p:ext>
    </p:extLst>
  </p:cSld>
  <p:clrMapOvr>
    <a:masterClrMapping/>
  </p:clrMapOvr>
  <p:extLst>
    <p:ext uri="{DCECCB84-F9BA-43D5-87BE-67443E8EF086}">
      <p15:sldGuideLst xmlns:p15="http://schemas.microsoft.com/office/powerpoint/2012/main">
        <p15:guide id="1" orient="horz" pos="2842">
          <p15:clr>
            <a:srgbClr val="FBAE40"/>
          </p15:clr>
        </p15:guide>
        <p15:guide id="2" pos="2943">
          <p15:clr>
            <a:srgbClr val="FBAE40"/>
          </p15:clr>
        </p15:guide>
        <p15:guide id="3" pos="3112">
          <p15:clr>
            <a:srgbClr val="FBAE40"/>
          </p15:clr>
        </p15:guide>
        <p15:guide id="4" pos="5726">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wo Column text up">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D61715A-46B0-4F0A-A964-84B00D5ECCD9}"/>
              </a:ext>
            </a:extLst>
          </p:cNvPr>
          <p:cNvSpPr/>
          <p:nvPr userDrawn="1"/>
        </p:nvSpPr>
        <p:spPr>
          <a:xfrm>
            <a:off x="-1" y="2789242"/>
            <a:ext cx="12192000" cy="4068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8" y="557497"/>
            <a:ext cx="3821814"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3" y="1161615"/>
            <a:ext cx="3430819"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7"/>
            <a:ext cx="11695320"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80"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3" y="6608449"/>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420472" y="1642127"/>
            <a:ext cx="4089075" cy="902954"/>
          </a:xfrm>
          <a:noFill/>
        </p:spPr>
        <p:txBody>
          <a:bodyPr tIns="0" bIns="0" anchor="t">
            <a:noAutofit/>
          </a:bodyPr>
          <a:lstStyle>
            <a:lvl1pPr marL="0" indent="0">
              <a:lnSpc>
                <a:spcPts val="1501"/>
              </a:lnSpc>
              <a:spcBef>
                <a:spcPts val="0"/>
              </a:spcBef>
              <a:spcAft>
                <a:spcPts val="0"/>
              </a:spcAft>
              <a:buNone/>
              <a:defRPr sz="1021">
                <a:solidFill>
                  <a:schemeClr val="tx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p:nvPr>
        </p:nvSpPr>
        <p:spPr>
          <a:xfrm>
            <a:off x="5032506" y="1642127"/>
            <a:ext cx="4089076" cy="902954"/>
          </a:xfrm>
          <a:noFill/>
        </p:spPr>
        <p:txBody>
          <a:bodyPr tIns="0" bIns="0" anchor="t">
            <a:noAutofit/>
          </a:bodyPr>
          <a:lstStyle>
            <a:lvl1pPr marL="0" indent="0">
              <a:lnSpc>
                <a:spcPts val="1501"/>
              </a:lnSpc>
              <a:spcBef>
                <a:spcPts val="0"/>
              </a:spcBef>
              <a:spcAft>
                <a:spcPts val="0"/>
              </a:spcAft>
              <a:buNone/>
              <a:defRPr sz="1021">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3199260036"/>
      </p:ext>
    </p:extLst>
  </p:cSld>
  <p:clrMapOvr>
    <a:masterClrMapping/>
  </p:clrMapOvr>
  <p:extLst>
    <p:ext uri="{DCECCB84-F9BA-43D5-87BE-67443E8EF086}">
      <p15:sldGuideLst xmlns:p15="http://schemas.microsoft.com/office/powerpoint/2012/main">
        <p15:guide id="1" orient="horz" pos="1056">
          <p15:clr>
            <a:srgbClr val="FBAE40"/>
          </p15:clr>
        </p15:guide>
        <p15:guide id="2" pos="312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wo Column text up v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8" y="557497"/>
            <a:ext cx="3821814" cy="589915"/>
          </a:xfrm>
        </p:spPr>
        <p:txBody>
          <a:bodyPr/>
          <a:lstStyle>
            <a:lvl1pPr>
              <a:defRPr sz="3200">
                <a:solidFill>
                  <a:schemeClr val="bg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3" y="1161615"/>
            <a:ext cx="3430819" cy="357892"/>
          </a:xfrm>
          <a:noFill/>
        </p:spPr>
        <p:txBody>
          <a:bodyPr tIns="91440" bIns="0" anchor="ctr">
            <a:noAutofit/>
          </a:bodyPr>
          <a:lstStyle>
            <a:lvl1pPr marL="0" indent="0">
              <a:buNone/>
              <a:defRPr sz="2000">
                <a:solidFill>
                  <a:schemeClr val="bg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7"/>
            <a:ext cx="11695320"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80"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3" y="6608449"/>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420472" y="1642127"/>
            <a:ext cx="4089075" cy="902954"/>
          </a:xfrm>
          <a:noFill/>
        </p:spPr>
        <p:txBody>
          <a:bodyPr tIns="0" bIns="0" anchor="t">
            <a:noAutofit/>
          </a:bodyPr>
          <a:lstStyle>
            <a:lvl1pPr marL="0" indent="0">
              <a:lnSpc>
                <a:spcPts val="1501"/>
              </a:lnSpc>
              <a:spcBef>
                <a:spcPts val="0"/>
              </a:spcBef>
              <a:spcAft>
                <a:spcPts val="0"/>
              </a:spcAft>
              <a:buNone/>
              <a:defRPr sz="1021">
                <a:solidFill>
                  <a:schemeClr val="bg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p:nvPr>
        </p:nvSpPr>
        <p:spPr>
          <a:xfrm>
            <a:off x="5032506" y="1642127"/>
            <a:ext cx="4089076" cy="902954"/>
          </a:xfrm>
          <a:noFill/>
        </p:spPr>
        <p:txBody>
          <a:bodyPr tIns="0" bIns="0" anchor="t">
            <a:noAutofit/>
          </a:bodyPr>
          <a:lstStyle>
            <a:lvl1pPr marL="0" indent="0">
              <a:lnSpc>
                <a:spcPts val="1501"/>
              </a:lnSpc>
              <a:spcBef>
                <a:spcPts val="0"/>
              </a:spcBef>
              <a:spcAft>
                <a:spcPts val="0"/>
              </a:spcAft>
              <a:buNone/>
              <a:defRPr sz="1021">
                <a:solidFill>
                  <a:schemeClr val="bg1"/>
                </a:solidFill>
                <a:latin typeface="+mn-lt"/>
              </a:defRPr>
            </a:lvl1pPr>
          </a:lstStyle>
          <a:p>
            <a:pPr lvl="0"/>
            <a:r>
              <a:rPr lang="en-US"/>
              <a:t>Click to edit Master text styles</a:t>
            </a:r>
          </a:p>
        </p:txBody>
      </p:sp>
      <p:sp>
        <p:nvSpPr>
          <p:cNvPr id="12" name="Rectangle 11">
            <a:extLst>
              <a:ext uri="{FF2B5EF4-FFF2-40B4-BE49-F238E27FC236}">
                <a16:creationId xmlns:a16="http://schemas.microsoft.com/office/drawing/2014/main" id="{153CB6C2-878B-44E4-9375-E95DEDA9BE29}"/>
              </a:ext>
            </a:extLst>
          </p:cNvPr>
          <p:cNvSpPr/>
          <p:nvPr userDrawn="1"/>
        </p:nvSpPr>
        <p:spPr>
          <a:xfrm>
            <a:off x="-1" y="2706530"/>
            <a:ext cx="12192000" cy="41514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Tree>
    <p:extLst>
      <p:ext uri="{BB962C8B-B14F-4D97-AF65-F5344CB8AC3E}">
        <p14:creationId xmlns:p14="http://schemas.microsoft.com/office/powerpoint/2010/main" val="3423848798"/>
      </p:ext>
    </p:extLst>
  </p:cSld>
  <p:clrMapOvr>
    <a:masterClrMapping/>
  </p:clrMapOvr>
  <p:extLst>
    <p:ext uri="{DCECCB84-F9BA-43D5-87BE-67443E8EF086}">
      <p15:sldGuideLst xmlns:p15="http://schemas.microsoft.com/office/powerpoint/2012/main">
        <p15:guide id="1" orient="horz" pos="1056">
          <p15:clr>
            <a:srgbClr val="FBAE40"/>
          </p15:clr>
        </p15:guide>
        <p15:guide id="2" pos="312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3E55D-2FE6-4BD2-B7EF-22E0CC0958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FC6821-98C2-4B56-80F3-69D0CABC9C29}"/>
              </a:ext>
            </a:extLst>
          </p:cNvPr>
          <p:cNvSpPr>
            <a:spLocks noGrp="1"/>
          </p:cNvSpPr>
          <p:nvPr>
            <p:ph type="dt" sz="half" idx="10"/>
          </p:nvPr>
        </p:nvSpPr>
        <p:spPr/>
        <p:txBody>
          <a:bodyPr/>
          <a:lstStyle/>
          <a:p>
            <a:fld id="{470936EC-4B61-4D85-A4C7-5E9EAAEF2D66}" type="datetimeFigureOut">
              <a:rPr lang="en-US" smtClean="0"/>
              <a:t>5/13/2025</a:t>
            </a:fld>
            <a:endParaRPr lang="en-US"/>
          </a:p>
        </p:txBody>
      </p:sp>
      <p:sp>
        <p:nvSpPr>
          <p:cNvPr id="4" name="Footer Placeholder 3">
            <a:extLst>
              <a:ext uri="{FF2B5EF4-FFF2-40B4-BE49-F238E27FC236}">
                <a16:creationId xmlns:a16="http://schemas.microsoft.com/office/drawing/2014/main" id="{A044432B-F4C2-4F61-B275-92D7534814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259543-9313-409C-9099-54DC44632F7D}"/>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10258008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wo column text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8" y="557497"/>
            <a:ext cx="3821814"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3" y="1161615"/>
            <a:ext cx="3430819"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7"/>
            <a:ext cx="11695320"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80"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3" y="6608449"/>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678337" y="3333784"/>
            <a:ext cx="4051431" cy="2480276"/>
          </a:xfrm>
          <a:noFill/>
        </p:spPr>
        <p:txBody>
          <a:bodyPr tIns="0" bIns="0" anchor="t">
            <a:noAutofit/>
          </a:bodyPr>
          <a:lstStyle>
            <a:lvl1pPr marL="0" indent="0">
              <a:lnSpc>
                <a:spcPts val="1501"/>
              </a:lnSpc>
              <a:spcBef>
                <a:spcPts val="0"/>
              </a:spcBef>
              <a:spcAft>
                <a:spcPts val="0"/>
              </a:spcAft>
              <a:buNone/>
              <a:defRPr sz="1021">
                <a:solidFill>
                  <a:schemeClr val="tx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hasCustomPrompt="1"/>
          </p:nvPr>
        </p:nvSpPr>
        <p:spPr>
          <a:xfrm>
            <a:off x="5032503" y="2127911"/>
            <a:ext cx="399448" cy="349501"/>
          </a:xfrm>
          <a:noFill/>
        </p:spPr>
        <p:txBody>
          <a:bodyPr tIns="182880" bIns="182880" anchor="t">
            <a:noAutofit/>
          </a:bodyPr>
          <a:lstStyle>
            <a:lvl1pPr marL="0" indent="0">
              <a:lnSpc>
                <a:spcPts val="1501"/>
              </a:lnSpc>
              <a:spcBef>
                <a:spcPts val="0"/>
              </a:spcBef>
              <a:spcAft>
                <a:spcPts val="0"/>
              </a:spcAft>
              <a:buNone/>
              <a:defRPr sz="3001">
                <a:solidFill>
                  <a:schemeClr val="accent1"/>
                </a:solidFill>
                <a:latin typeface="+mn-lt"/>
              </a:defRPr>
            </a:lvl1pPr>
          </a:lstStyle>
          <a:p>
            <a:pPr lvl="0"/>
            <a:r>
              <a:rPr lang="en-GB"/>
              <a:t>2</a:t>
            </a:r>
          </a:p>
        </p:txBody>
      </p:sp>
      <p:sp>
        <p:nvSpPr>
          <p:cNvPr id="15" name="Text Placeholder 41">
            <a:extLst>
              <a:ext uri="{FF2B5EF4-FFF2-40B4-BE49-F238E27FC236}">
                <a16:creationId xmlns:a16="http://schemas.microsoft.com/office/drawing/2014/main" id="{D52BC5D2-5C4D-4082-92FC-DDFD40B57583}"/>
              </a:ext>
            </a:extLst>
          </p:cNvPr>
          <p:cNvSpPr>
            <a:spLocks noGrp="1"/>
          </p:cNvSpPr>
          <p:nvPr>
            <p:ph type="body" sz="quarter" idx="21" hasCustomPrompt="1"/>
          </p:nvPr>
        </p:nvSpPr>
        <p:spPr>
          <a:xfrm>
            <a:off x="678336" y="2124101"/>
            <a:ext cx="399448" cy="349501"/>
          </a:xfrm>
          <a:noFill/>
        </p:spPr>
        <p:txBody>
          <a:bodyPr tIns="182880" bIns="182880" anchor="t">
            <a:noAutofit/>
          </a:bodyPr>
          <a:lstStyle>
            <a:lvl1pPr marL="0" indent="0">
              <a:lnSpc>
                <a:spcPts val="1501"/>
              </a:lnSpc>
              <a:spcBef>
                <a:spcPts val="0"/>
              </a:spcBef>
              <a:spcAft>
                <a:spcPts val="0"/>
              </a:spcAft>
              <a:buNone/>
              <a:defRPr sz="3001">
                <a:solidFill>
                  <a:schemeClr val="accent1"/>
                </a:solidFill>
                <a:latin typeface="+mn-lt"/>
              </a:defRPr>
            </a:lvl1pPr>
          </a:lstStyle>
          <a:p>
            <a:pPr lvl="0"/>
            <a:r>
              <a:rPr lang="en-GB"/>
              <a:t>1</a:t>
            </a:r>
          </a:p>
        </p:txBody>
      </p:sp>
      <p:sp>
        <p:nvSpPr>
          <p:cNvPr id="16" name="Text Placeholder 41">
            <a:extLst>
              <a:ext uri="{FF2B5EF4-FFF2-40B4-BE49-F238E27FC236}">
                <a16:creationId xmlns:a16="http://schemas.microsoft.com/office/drawing/2014/main" id="{67D136FC-C39E-4B56-A8A7-902EFCBE1E0E}"/>
              </a:ext>
            </a:extLst>
          </p:cNvPr>
          <p:cNvSpPr>
            <a:spLocks noGrp="1"/>
          </p:cNvSpPr>
          <p:nvPr>
            <p:ph type="body" sz="quarter" idx="22" hasCustomPrompt="1"/>
          </p:nvPr>
        </p:nvSpPr>
        <p:spPr>
          <a:xfrm>
            <a:off x="678336" y="2891539"/>
            <a:ext cx="4059316" cy="332562"/>
          </a:xfrm>
          <a:noFill/>
        </p:spPr>
        <p:txBody>
          <a:bodyPr tIns="182880" bIns="91440" anchor="ctr">
            <a:noAutofit/>
          </a:bodyPr>
          <a:lstStyle>
            <a:lvl1pPr marL="0" indent="0">
              <a:lnSpc>
                <a:spcPts val="1501"/>
              </a:lnSpc>
              <a:spcBef>
                <a:spcPts val="0"/>
              </a:spcBef>
              <a:spcAft>
                <a:spcPts val="0"/>
              </a:spcAft>
              <a:buNone/>
              <a:defRPr sz="1801">
                <a:solidFill>
                  <a:schemeClr val="tx1"/>
                </a:solidFill>
                <a:latin typeface="+mj-lt"/>
              </a:defRPr>
            </a:lvl1pPr>
          </a:lstStyle>
          <a:p>
            <a:pPr lvl="0"/>
            <a:r>
              <a:rPr lang="en-GB"/>
              <a:t>Title goes here</a:t>
            </a:r>
          </a:p>
        </p:txBody>
      </p:sp>
      <p:sp>
        <p:nvSpPr>
          <p:cNvPr id="19" name="Text Placeholder 41">
            <a:extLst>
              <a:ext uri="{FF2B5EF4-FFF2-40B4-BE49-F238E27FC236}">
                <a16:creationId xmlns:a16="http://schemas.microsoft.com/office/drawing/2014/main" id="{88629875-6B48-47C0-95E2-FCC671B7CB25}"/>
              </a:ext>
            </a:extLst>
          </p:cNvPr>
          <p:cNvSpPr>
            <a:spLocks noGrp="1"/>
          </p:cNvSpPr>
          <p:nvPr>
            <p:ph type="body" sz="quarter" idx="23" hasCustomPrompt="1"/>
          </p:nvPr>
        </p:nvSpPr>
        <p:spPr>
          <a:xfrm>
            <a:off x="5032504" y="2891539"/>
            <a:ext cx="4059316" cy="332562"/>
          </a:xfrm>
          <a:noFill/>
        </p:spPr>
        <p:txBody>
          <a:bodyPr tIns="182880" bIns="91440" anchor="ctr">
            <a:noAutofit/>
          </a:bodyPr>
          <a:lstStyle>
            <a:lvl1pPr marL="0" indent="0">
              <a:lnSpc>
                <a:spcPts val="1501"/>
              </a:lnSpc>
              <a:spcBef>
                <a:spcPts val="0"/>
              </a:spcBef>
              <a:spcAft>
                <a:spcPts val="0"/>
              </a:spcAft>
              <a:buNone/>
              <a:defRPr sz="1801">
                <a:solidFill>
                  <a:schemeClr val="tx1"/>
                </a:solidFill>
                <a:latin typeface="+mj-lt"/>
              </a:defRPr>
            </a:lvl1pPr>
          </a:lstStyle>
          <a:p>
            <a:pPr lvl="0"/>
            <a:r>
              <a:rPr lang="en-GB"/>
              <a:t>Title goes here</a:t>
            </a:r>
          </a:p>
        </p:txBody>
      </p:sp>
      <p:sp>
        <p:nvSpPr>
          <p:cNvPr id="20" name="Text Placeholder 41">
            <a:extLst>
              <a:ext uri="{FF2B5EF4-FFF2-40B4-BE49-F238E27FC236}">
                <a16:creationId xmlns:a16="http://schemas.microsoft.com/office/drawing/2014/main" id="{3852BDF8-9FCD-4338-9AB5-50F325D2E411}"/>
              </a:ext>
            </a:extLst>
          </p:cNvPr>
          <p:cNvSpPr>
            <a:spLocks noGrp="1"/>
          </p:cNvSpPr>
          <p:nvPr>
            <p:ph type="body" sz="quarter" idx="24"/>
          </p:nvPr>
        </p:nvSpPr>
        <p:spPr>
          <a:xfrm>
            <a:off x="5032504" y="3333784"/>
            <a:ext cx="4051431" cy="2480276"/>
          </a:xfrm>
          <a:noFill/>
        </p:spPr>
        <p:txBody>
          <a:bodyPr tIns="0" bIns="0" anchor="t">
            <a:noAutofit/>
          </a:bodyPr>
          <a:lstStyle>
            <a:lvl1pPr marL="0" indent="0">
              <a:lnSpc>
                <a:spcPts val="1501"/>
              </a:lnSpc>
              <a:spcBef>
                <a:spcPts val="0"/>
              </a:spcBef>
              <a:spcAft>
                <a:spcPts val="0"/>
              </a:spcAft>
              <a:buNone/>
              <a:defRPr sz="1021">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1896687535"/>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hree column text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8" y="557497"/>
            <a:ext cx="3821814"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3" y="1161615"/>
            <a:ext cx="3430819"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7"/>
            <a:ext cx="11695320"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80"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3" y="6608449"/>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678337" y="3333784"/>
            <a:ext cx="3213678" cy="2480276"/>
          </a:xfrm>
          <a:noFill/>
        </p:spPr>
        <p:txBody>
          <a:bodyPr tIns="0" bIns="0" anchor="t">
            <a:noAutofit/>
          </a:bodyPr>
          <a:lstStyle>
            <a:lvl1pPr marL="0" indent="0">
              <a:lnSpc>
                <a:spcPts val="1501"/>
              </a:lnSpc>
              <a:spcBef>
                <a:spcPts val="0"/>
              </a:spcBef>
              <a:spcAft>
                <a:spcPts val="0"/>
              </a:spcAft>
              <a:buNone/>
              <a:defRPr sz="1021">
                <a:solidFill>
                  <a:schemeClr val="tx1"/>
                </a:solidFill>
                <a:latin typeface="+mn-lt"/>
              </a:defRPr>
            </a:lvl1pPr>
          </a:lstStyle>
          <a:p>
            <a:pPr lvl="0"/>
            <a:r>
              <a:rPr lang="en-US"/>
              <a:t>Click to edit Master text styles</a:t>
            </a:r>
          </a:p>
        </p:txBody>
      </p:sp>
      <p:sp>
        <p:nvSpPr>
          <p:cNvPr id="15" name="Text Placeholder 41">
            <a:extLst>
              <a:ext uri="{FF2B5EF4-FFF2-40B4-BE49-F238E27FC236}">
                <a16:creationId xmlns:a16="http://schemas.microsoft.com/office/drawing/2014/main" id="{D52BC5D2-5C4D-4082-92FC-DDFD40B57583}"/>
              </a:ext>
            </a:extLst>
          </p:cNvPr>
          <p:cNvSpPr>
            <a:spLocks noGrp="1"/>
          </p:cNvSpPr>
          <p:nvPr>
            <p:ph type="body" sz="quarter" idx="21" hasCustomPrompt="1"/>
          </p:nvPr>
        </p:nvSpPr>
        <p:spPr>
          <a:xfrm>
            <a:off x="678336" y="2124101"/>
            <a:ext cx="399448" cy="349501"/>
          </a:xfrm>
          <a:noFill/>
        </p:spPr>
        <p:txBody>
          <a:bodyPr tIns="182880" bIns="182880" anchor="t">
            <a:noAutofit/>
          </a:bodyPr>
          <a:lstStyle>
            <a:lvl1pPr marL="0" indent="0">
              <a:lnSpc>
                <a:spcPts val="1501"/>
              </a:lnSpc>
              <a:spcBef>
                <a:spcPts val="0"/>
              </a:spcBef>
              <a:spcAft>
                <a:spcPts val="0"/>
              </a:spcAft>
              <a:buNone/>
              <a:defRPr sz="3001">
                <a:solidFill>
                  <a:schemeClr val="accent1"/>
                </a:solidFill>
                <a:latin typeface="+mn-lt"/>
              </a:defRPr>
            </a:lvl1pPr>
          </a:lstStyle>
          <a:p>
            <a:pPr lvl="0"/>
            <a:r>
              <a:rPr lang="en-GB"/>
              <a:t>1</a:t>
            </a:r>
          </a:p>
        </p:txBody>
      </p:sp>
      <p:sp>
        <p:nvSpPr>
          <p:cNvPr id="16" name="Text Placeholder 41">
            <a:extLst>
              <a:ext uri="{FF2B5EF4-FFF2-40B4-BE49-F238E27FC236}">
                <a16:creationId xmlns:a16="http://schemas.microsoft.com/office/drawing/2014/main" id="{67D136FC-C39E-4B56-A8A7-902EFCBE1E0E}"/>
              </a:ext>
            </a:extLst>
          </p:cNvPr>
          <p:cNvSpPr>
            <a:spLocks noGrp="1"/>
          </p:cNvSpPr>
          <p:nvPr>
            <p:ph type="body" sz="quarter" idx="22" hasCustomPrompt="1"/>
          </p:nvPr>
        </p:nvSpPr>
        <p:spPr>
          <a:xfrm>
            <a:off x="678338" y="2891539"/>
            <a:ext cx="3213678" cy="332562"/>
          </a:xfrm>
          <a:noFill/>
        </p:spPr>
        <p:txBody>
          <a:bodyPr tIns="182880" bIns="91440" anchor="ctr">
            <a:noAutofit/>
          </a:bodyPr>
          <a:lstStyle>
            <a:lvl1pPr marL="0" indent="0">
              <a:lnSpc>
                <a:spcPts val="1501"/>
              </a:lnSpc>
              <a:spcBef>
                <a:spcPts val="0"/>
              </a:spcBef>
              <a:spcAft>
                <a:spcPts val="0"/>
              </a:spcAft>
              <a:buNone/>
              <a:defRPr sz="1801">
                <a:solidFill>
                  <a:schemeClr val="tx1"/>
                </a:solidFill>
                <a:latin typeface="+mj-lt"/>
              </a:defRPr>
            </a:lvl1pPr>
          </a:lstStyle>
          <a:p>
            <a:pPr lvl="0"/>
            <a:r>
              <a:rPr lang="en-GB"/>
              <a:t>Title goes here</a:t>
            </a:r>
          </a:p>
        </p:txBody>
      </p:sp>
      <p:sp>
        <p:nvSpPr>
          <p:cNvPr id="28" name="Text Placeholder 41">
            <a:extLst>
              <a:ext uri="{FF2B5EF4-FFF2-40B4-BE49-F238E27FC236}">
                <a16:creationId xmlns:a16="http://schemas.microsoft.com/office/drawing/2014/main" id="{802D27AC-5BF8-4C33-A7A8-C234E04F2584}"/>
              </a:ext>
            </a:extLst>
          </p:cNvPr>
          <p:cNvSpPr>
            <a:spLocks noGrp="1"/>
          </p:cNvSpPr>
          <p:nvPr>
            <p:ph type="body" sz="quarter" idx="23"/>
          </p:nvPr>
        </p:nvSpPr>
        <p:spPr>
          <a:xfrm>
            <a:off x="4293910" y="3333784"/>
            <a:ext cx="3213678" cy="2480276"/>
          </a:xfrm>
          <a:noFill/>
        </p:spPr>
        <p:txBody>
          <a:bodyPr tIns="0" bIns="0" anchor="t">
            <a:noAutofit/>
          </a:bodyPr>
          <a:lstStyle>
            <a:lvl1pPr marL="0" indent="0">
              <a:lnSpc>
                <a:spcPts val="1501"/>
              </a:lnSpc>
              <a:spcBef>
                <a:spcPts val="0"/>
              </a:spcBef>
              <a:spcAft>
                <a:spcPts val="0"/>
              </a:spcAft>
              <a:buNone/>
              <a:defRPr sz="1021">
                <a:solidFill>
                  <a:schemeClr val="tx1"/>
                </a:solidFill>
                <a:latin typeface="+mn-lt"/>
              </a:defRPr>
            </a:lvl1pPr>
          </a:lstStyle>
          <a:p>
            <a:pPr lvl="0"/>
            <a:r>
              <a:rPr lang="en-US"/>
              <a:t>Click to edit Master text styles</a:t>
            </a:r>
          </a:p>
        </p:txBody>
      </p:sp>
      <p:sp>
        <p:nvSpPr>
          <p:cNvPr id="30" name="Text Placeholder 41">
            <a:extLst>
              <a:ext uri="{FF2B5EF4-FFF2-40B4-BE49-F238E27FC236}">
                <a16:creationId xmlns:a16="http://schemas.microsoft.com/office/drawing/2014/main" id="{ECD25102-B5CF-4D8F-A188-0B90FFE36B37}"/>
              </a:ext>
            </a:extLst>
          </p:cNvPr>
          <p:cNvSpPr>
            <a:spLocks noGrp="1"/>
          </p:cNvSpPr>
          <p:nvPr>
            <p:ph type="body" sz="quarter" idx="24" hasCustomPrompt="1"/>
          </p:nvPr>
        </p:nvSpPr>
        <p:spPr>
          <a:xfrm>
            <a:off x="4293910" y="2124101"/>
            <a:ext cx="399448" cy="349501"/>
          </a:xfrm>
          <a:noFill/>
        </p:spPr>
        <p:txBody>
          <a:bodyPr tIns="182880" bIns="182880" anchor="t">
            <a:noAutofit/>
          </a:bodyPr>
          <a:lstStyle>
            <a:lvl1pPr marL="0" indent="0">
              <a:lnSpc>
                <a:spcPts val="1501"/>
              </a:lnSpc>
              <a:spcBef>
                <a:spcPts val="0"/>
              </a:spcBef>
              <a:spcAft>
                <a:spcPts val="0"/>
              </a:spcAft>
              <a:buNone/>
              <a:defRPr sz="3001">
                <a:solidFill>
                  <a:schemeClr val="accent1"/>
                </a:solidFill>
                <a:latin typeface="+mn-lt"/>
              </a:defRPr>
            </a:lvl1pPr>
          </a:lstStyle>
          <a:p>
            <a:pPr lvl="0"/>
            <a:r>
              <a:rPr lang="en-GB"/>
              <a:t>1</a:t>
            </a:r>
          </a:p>
        </p:txBody>
      </p:sp>
      <p:sp>
        <p:nvSpPr>
          <p:cNvPr id="31" name="Text Placeholder 41">
            <a:extLst>
              <a:ext uri="{FF2B5EF4-FFF2-40B4-BE49-F238E27FC236}">
                <a16:creationId xmlns:a16="http://schemas.microsoft.com/office/drawing/2014/main" id="{9CCFC390-048E-4EBB-9396-1FD4F438ED5B}"/>
              </a:ext>
            </a:extLst>
          </p:cNvPr>
          <p:cNvSpPr>
            <a:spLocks noGrp="1"/>
          </p:cNvSpPr>
          <p:nvPr>
            <p:ph type="body" sz="quarter" idx="25" hasCustomPrompt="1"/>
          </p:nvPr>
        </p:nvSpPr>
        <p:spPr>
          <a:xfrm>
            <a:off x="4293911" y="2891539"/>
            <a:ext cx="3213678" cy="332562"/>
          </a:xfrm>
          <a:noFill/>
        </p:spPr>
        <p:txBody>
          <a:bodyPr tIns="182880" bIns="91440" anchor="ctr">
            <a:noAutofit/>
          </a:bodyPr>
          <a:lstStyle>
            <a:lvl1pPr marL="0" indent="0">
              <a:lnSpc>
                <a:spcPts val="1501"/>
              </a:lnSpc>
              <a:spcBef>
                <a:spcPts val="0"/>
              </a:spcBef>
              <a:spcAft>
                <a:spcPts val="0"/>
              </a:spcAft>
              <a:buNone/>
              <a:defRPr sz="1801">
                <a:solidFill>
                  <a:schemeClr val="tx1"/>
                </a:solidFill>
                <a:latin typeface="+mj-lt"/>
              </a:defRPr>
            </a:lvl1pPr>
          </a:lstStyle>
          <a:p>
            <a:pPr lvl="0"/>
            <a:r>
              <a:rPr lang="en-GB"/>
              <a:t>Title goes here</a:t>
            </a:r>
          </a:p>
        </p:txBody>
      </p:sp>
      <p:sp>
        <p:nvSpPr>
          <p:cNvPr id="33" name="Text Placeholder 41">
            <a:extLst>
              <a:ext uri="{FF2B5EF4-FFF2-40B4-BE49-F238E27FC236}">
                <a16:creationId xmlns:a16="http://schemas.microsoft.com/office/drawing/2014/main" id="{C6038199-F004-41CF-A621-792EF2E2334E}"/>
              </a:ext>
            </a:extLst>
          </p:cNvPr>
          <p:cNvSpPr>
            <a:spLocks noGrp="1"/>
          </p:cNvSpPr>
          <p:nvPr>
            <p:ph type="body" sz="quarter" idx="26"/>
          </p:nvPr>
        </p:nvSpPr>
        <p:spPr>
          <a:xfrm>
            <a:off x="7891088" y="3333784"/>
            <a:ext cx="3213678" cy="2480276"/>
          </a:xfrm>
          <a:noFill/>
        </p:spPr>
        <p:txBody>
          <a:bodyPr tIns="0" bIns="0" anchor="t">
            <a:noAutofit/>
          </a:bodyPr>
          <a:lstStyle>
            <a:lvl1pPr marL="0" indent="0">
              <a:lnSpc>
                <a:spcPts val="1501"/>
              </a:lnSpc>
              <a:spcBef>
                <a:spcPts val="0"/>
              </a:spcBef>
              <a:spcAft>
                <a:spcPts val="0"/>
              </a:spcAft>
              <a:buNone/>
              <a:defRPr sz="1021">
                <a:solidFill>
                  <a:schemeClr val="tx1"/>
                </a:solidFill>
                <a:latin typeface="+mn-lt"/>
              </a:defRPr>
            </a:lvl1pPr>
          </a:lstStyle>
          <a:p>
            <a:pPr lvl="0"/>
            <a:r>
              <a:rPr lang="en-US"/>
              <a:t>Click to edit Master text styles</a:t>
            </a:r>
          </a:p>
        </p:txBody>
      </p:sp>
      <p:sp>
        <p:nvSpPr>
          <p:cNvPr id="34" name="Text Placeholder 41">
            <a:extLst>
              <a:ext uri="{FF2B5EF4-FFF2-40B4-BE49-F238E27FC236}">
                <a16:creationId xmlns:a16="http://schemas.microsoft.com/office/drawing/2014/main" id="{F4C0732F-6C0A-4BC8-A772-0B31EA2F4095}"/>
              </a:ext>
            </a:extLst>
          </p:cNvPr>
          <p:cNvSpPr>
            <a:spLocks noGrp="1"/>
          </p:cNvSpPr>
          <p:nvPr>
            <p:ph type="body" sz="quarter" idx="27" hasCustomPrompt="1"/>
          </p:nvPr>
        </p:nvSpPr>
        <p:spPr>
          <a:xfrm>
            <a:off x="7891088" y="2124101"/>
            <a:ext cx="399448" cy="349501"/>
          </a:xfrm>
          <a:noFill/>
        </p:spPr>
        <p:txBody>
          <a:bodyPr tIns="182880" bIns="182880" anchor="t">
            <a:noAutofit/>
          </a:bodyPr>
          <a:lstStyle>
            <a:lvl1pPr marL="0" indent="0">
              <a:lnSpc>
                <a:spcPts val="1501"/>
              </a:lnSpc>
              <a:spcBef>
                <a:spcPts val="0"/>
              </a:spcBef>
              <a:spcAft>
                <a:spcPts val="0"/>
              </a:spcAft>
              <a:buNone/>
              <a:defRPr sz="3001">
                <a:solidFill>
                  <a:schemeClr val="accent1"/>
                </a:solidFill>
                <a:latin typeface="+mn-lt"/>
              </a:defRPr>
            </a:lvl1pPr>
          </a:lstStyle>
          <a:p>
            <a:pPr lvl="0"/>
            <a:r>
              <a:rPr lang="en-GB"/>
              <a:t>1</a:t>
            </a:r>
          </a:p>
        </p:txBody>
      </p:sp>
      <p:sp>
        <p:nvSpPr>
          <p:cNvPr id="35" name="Text Placeholder 41">
            <a:extLst>
              <a:ext uri="{FF2B5EF4-FFF2-40B4-BE49-F238E27FC236}">
                <a16:creationId xmlns:a16="http://schemas.microsoft.com/office/drawing/2014/main" id="{0927B884-632A-48DD-93F1-D73F9AB1B6A0}"/>
              </a:ext>
            </a:extLst>
          </p:cNvPr>
          <p:cNvSpPr>
            <a:spLocks noGrp="1"/>
          </p:cNvSpPr>
          <p:nvPr>
            <p:ph type="body" sz="quarter" idx="28" hasCustomPrompt="1"/>
          </p:nvPr>
        </p:nvSpPr>
        <p:spPr>
          <a:xfrm>
            <a:off x="7891089" y="2891539"/>
            <a:ext cx="3213678" cy="332562"/>
          </a:xfrm>
          <a:noFill/>
        </p:spPr>
        <p:txBody>
          <a:bodyPr tIns="182880" bIns="91440" anchor="ctr">
            <a:noAutofit/>
          </a:bodyPr>
          <a:lstStyle>
            <a:lvl1pPr marL="0" indent="0">
              <a:lnSpc>
                <a:spcPts val="1501"/>
              </a:lnSpc>
              <a:spcBef>
                <a:spcPts val="0"/>
              </a:spcBef>
              <a:spcAft>
                <a:spcPts val="0"/>
              </a:spcAft>
              <a:buNone/>
              <a:defRPr sz="1801">
                <a:solidFill>
                  <a:schemeClr val="tx1"/>
                </a:solidFill>
                <a:latin typeface="+mj-lt"/>
              </a:defRPr>
            </a:lvl1pPr>
          </a:lstStyle>
          <a:p>
            <a:pPr lvl="0"/>
            <a:r>
              <a:rPr lang="en-GB"/>
              <a:t>Title goes here</a:t>
            </a:r>
          </a:p>
        </p:txBody>
      </p:sp>
    </p:spTree>
    <p:extLst>
      <p:ext uri="{BB962C8B-B14F-4D97-AF65-F5344CB8AC3E}">
        <p14:creationId xmlns:p14="http://schemas.microsoft.com/office/powerpoint/2010/main" val="695652465"/>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wo column and titl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7"/>
            <a:ext cx="11695320"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80"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3" y="6608449"/>
            <a:ext cx="429740" cy="184787"/>
          </a:xfrm>
          <a:prstGeom prst="rect">
            <a:avLst/>
          </a:prstGeom>
        </p:spPr>
      </p:pic>
      <p:sp>
        <p:nvSpPr>
          <p:cNvPr id="36" name="Text Placeholder 41">
            <a:extLst>
              <a:ext uri="{FF2B5EF4-FFF2-40B4-BE49-F238E27FC236}">
                <a16:creationId xmlns:a16="http://schemas.microsoft.com/office/drawing/2014/main" id="{209BC04F-D5E4-4393-95C5-0F6591B855CF}"/>
              </a:ext>
            </a:extLst>
          </p:cNvPr>
          <p:cNvSpPr>
            <a:spLocks noGrp="1"/>
          </p:cNvSpPr>
          <p:nvPr>
            <p:ph type="body" sz="quarter" idx="15" hasCustomPrompt="1"/>
          </p:nvPr>
        </p:nvSpPr>
        <p:spPr>
          <a:xfrm>
            <a:off x="5293905" y="1392789"/>
            <a:ext cx="6219760" cy="941983"/>
          </a:xfrm>
          <a:noFill/>
        </p:spPr>
        <p:txBody>
          <a:bodyPr tIns="0" bIns="0" anchor="t">
            <a:noAutofit/>
          </a:bodyPr>
          <a:lstStyle>
            <a:lvl1pPr marL="0" indent="0">
              <a:lnSpc>
                <a:spcPts val="1501"/>
              </a:lnSpc>
              <a:spcBef>
                <a:spcPts val="0"/>
              </a:spcBef>
              <a:spcAft>
                <a:spcPts val="0"/>
              </a:spcAft>
              <a:buNone/>
              <a:defRPr sz="1021">
                <a:solidFill>
                  <a:schemeClr val="tx1"/>
                </a:solidFill>
                <a:latin typeface="+mn-lt"/>
              </a:defRPr>
            </a:lvl1pPr>
          </a:lstStyle>
          <a:p>
            <a:pPr lvl="0"/>
            <a:r>
              <a:rPr lang="en-GB"/>
              <a:t>Lorem</a:t>
            </a:r>
          </a:p>
        </p:txBody>
      </p:sp>
      <p:sp>
        <p:nvSpPr>
          <p:cNvPr id="37" name="Text Placeholder 41">
            <a:extLst>
              <a:ext uri="{FF2B5EF4-FFF2-40B4-BE49-F238E27FC236}">
                <a16:creationId xmlns:a16="http://schemas.microsoft.com/office/drawing/2014/main" id="{7EBAC2CF-6AD1-476C-87B2-C06C9115D2FD}"/>
              </a:ext>
            </a:extLst>
          </p:cNvPr>
          <p:cNvSpPr>
            <a:spLocks noGrp="1"/>
          </p:cNvSpPr>
          <p:nvPr>
            <p:ph type="body" sz="quarter" idx="22" hasCustomPrompt="1"/>
          </p:nvPr>
        </p:nvSpPr>
        <p:spPr>
          <a:xfrm>
            <a:off x="5293906" y="834162"/>
            <a:ext cx="3213678" cy="332562"/>
          </a:xfrm>
          <a:noFill/>
        </p:spPr>
        <p:txBody>
          <a:bodyPr tIns="182880" bIns="91440" anchor="ctr">
            <a:noAutofit/>
          </a:bodyPr>
          <a:lstStyle>
            <a:lvl1pPr marL="0" indent="0">
              <a:lnSpc>
                <a:spcPts val="1501"/>
              </a:lnSpc>
              <a:spcBef>
                <a:spcPts val="0"/>
              </a:spcBef>
              <a:spcAft>
                <a:spcPts val="0"/>
              </a:spcAft>
              <a:buNone/>
              <a:defRPr sz="2000">
                <a:solidFill>
                  <a:schemeClr val="tx1"/>
                </a:solidFill>
                <a:latin typeface="+mj-lt"/>
              </a:defRPr>
            </a:lvl1pPr>
          </a:lstStyle>
          <a:p>
            <a:pPr lvl="0"/>
            <a:r>
              <a:rPr lang="en-GB"/>
              <a:t>Title goes here</a:t>
            </a:r>
          </a:p>
        </p:txBody>
      </p:sp>
      <p:sp>
        <p:nvSpPr>
          <p:cNvPr id="39" name="Text Placeholder 41">
            <a:extLst>
              <a:ext uri="{FF2B5EF4-FFF2-40B4-BE49-F238E27FC236}">
                <a16:creationId xmlns:a16="http://schemas.microsoft.com/office/drawing/2014/main" id="{D0AEA13F-698D-439D-9EAB-368901F325E2}"/>
              </a:ext>
            </a:extLst>
          </p:cNvPr>
          <p:cNvSpPr>
            <a:spLocks noGrp="1"/>
          </p:cNvSpPr>
          <p:nvPr>
            <p:ph type="body" sz="quarter" idx="23" hasCustomPrompt="1"/>
          </p:nvPr>
        </p:nvSpPr>
        <p:spPr>
          <a:xfrm>
            <a:off x="4922666" y="3737384"/>
            <a:ext cx="6219760" cy="941983"/>
          </a:xfrm>
          <a:noFill/>
        </p:spPr>
        <p:txBody>
          <a:bodyPr tIns="0" bIns="0" anchor="t">
            <a:noAutofit/>
          </a:bodyPr>
          <a:lstStyle>
            <a:lvl1pPr marL="0" indent="0">
              <a:lnSpc>
                <a:spcPts val="1501"/>
              </a:lnSpc>
              <a:spcBef>
                <a:spcPts val="0"/>
              </a:spcBef>
              <a:spcAft>
                <a:spcPts val="0"/>
              </a:spcAft>
              <a:buNone/>
              <a:defRPr sz="1021">
                <a:solidFill>
                  <a:schemeClr val="tx1"/>
                </a:solidFill>
                <a:latin typeface="+mn-lt"/>
              </a:defRPr>
            </a:lvl1pPr>
          </a:lstStyle>
          <a:p>
            <a:pPr lvl="0"/>
            <a:r>
              <a:rPr lang="en-GB"/>
              <a:t>Lorem</a:t>
            </a:r>
          </a:p>
        </p:txBody>
      </p:sp>
      <p:sp>
        <p:nvSpPr>
          <p:cNvPr id="40" name="Text Placeholder 41">
            <a:extLst>
              <a:ext uri="{FF2B5EF4-FFF2-40B4-BE49-F238E27FC236}">
                <a16:creationId xmlns:a16="http://schemas.microsoft.com/office/drawing/2014/main" id="{68FF66F6-B1C9-4BCD-8487-95074D9814E4}"/>
              </a:ext>
            </a:extLst>
          </p:cNvPr>
          <p:cNvSpPr>
            <a:spLocks noGrp="1"/>
          </p:cNvSpPr>
          <p:nvPr>
            <p:ph type="body" sz="quarter" idx="24" hasCustomPrompt="1"/>
          </p:nvPr>
        </p:nvSpPr>
        <p:spPr>
          <a:xfrm>
            <a:off x="4922669" y="3188917"/>
            <a:ext cx="3213678" cy="332562"/>
          </a:xfrm>
          <a:noFill/>
        </p:spPr>
        <p:txBody>
          <a:bodyPr tIns="182880" bIns="91440" anchor="ctr">
            <a:noAutofit/>
          </a:bodyPr>
          <a:lstStyle>
            <a:lvl1pPr marL="0" indent="0">
              <a:lnSpc>
                <a:spcPts val="1501"/>
              </a:lnSpc>
              <a:spcBef>
                <a:spcPts val="0"/>
              </a:spcBef>
              <a:spcAft>
                <a:spcPts val="0"/>
              </a:spcAft>
              <a:buNone/>
              <a:defRPr sz="2400">
                <a:solidFill>
                  <a:schemeClr val="tx1"/>
                </a:solidFill>
                <a:latin typeface="+mj-lt"/>
              </a:defRPr>
            </a:lvl1pPr>
          </a:lstStyle>
          <a:p>
            <a:pPr lvl="0"/>
            <a:r>
              <a:rPr lang="en-GB"/>
              <a:t>Title goes here</a:t>
            </a:r>
          </a:p>
        </p:txBody>
      </p:sp>
    </p:spTree>
    <p:extLst>
      <p:ext uri="{BB962C8B-B14F-4D97-AF65-F5344CB8AC3E}">
        <p14:creationId xmlns:p14="http://schemas.microsoft.com/office/powerpoint/2010/main" val="3934905350"/>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One column Blu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7"/>
            <a:ext cx="11695320"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80"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3" y="6608449"/>
            <a:ext cx="429740" cy="184787"/>
          </a:xfrm>
          <a:prstGeom prst="rect">
            <a:avLst/>
          </a:prstGeom>
        </p:spPr>
      </p:pic>
      <p:sp>
        <p:nvSpPr>
          <p:cNvPr id="14" name="Title 1">
            <a:extLst>
              <a:ext uri="{FF2B5EF4-FFF2-40B4-BE49-F238E27FC236}">
                <a16:creationId xmlns:a16="http://schemas.microsoft.com/office/drawing/2014/main" id="{5A570DFD-BCDE-4B1E-983F-549B0B01A3E8}"/>
              </a:ext>
            </a:extLst>
          </p:cNvPr>
          <p:cNvSpPr>
            <a:spLocks noGrp="1"/>
          </p:cNvSpPr>
          <p:nvPr>
            <p:ph type="title" hasCustomPrompt="1"/>
          </p:nvPr>
        </p:nvSpPr>
        <p:spPr>
          <a:xfrm>
            <a:off x="7056828" y="2470445"/>
            <a:ext cx="3821814" cy="589915"/>
          </a:xfrm>
        </p:spPr>
        <p:txBody>
          <a:bodyPr/>
          <a:lstStyle>
            <a:lvl1pPr>
              <a:defRPr sz="3200">
                <a:solidFill>
                  <a:schemeClr val="bg1"/>
                </a:solidFill>
              </a:defRPr>
            </a:lvl1pPr>
          </a:lstStyle>
          <a:p>
            <a:r>
              <a:rPr lang="en-US"/>
              <a:t>Title goes here</a:t>
            </a:r>
          </a:p>
        </p:txBody>
      </p:sp>
      <p:sp>
        <p:nvSpPr>
          <p:cNvPr id="16" name="Text Placeholder 41">
            <a:extLst>
              <a:ext uri="{FF2B5EF4-FFF2-40B4-BE49-F238E27FC236}">
                <a16:creationId xmlns:a16="http://schemas.microsoft.com/office/drawing/2014/main" id="{9AA4763E-9535-48D9-A7A0-47BAE8826A73}"/>
              </a:ext>
            </a:extLst>
          </p:cNvPr>
          <p:cNvSpPr>
            <a:spLocks noGrp="1"/>
          </p:cNvSpPr>
          <p:nvPr>
            <p:ph type="body" sz="quarter" idx="14" hasCustomPrompt="1"/>
          </p:nvPr>
        </p:nvSpPr>
        <p:spPr>
          <a:xfrm>
            <a:off x="7447822" y="3074563"/>
            <a:ext cx="3430819"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7" name="Text Placeholder 41">
            <a:extLst>
              <a:ext uri="{FF2B5EF4-FFF2-40B4-BE49-F238E27FC236}">
                <a16:creationId xmlns:a16="http://schemas.microsoft.com/office/drawing/2014/main" id="{A8C92DB9-E053-4A8E-AD46-ECD172D91BD6}"/>
              </a:ext>
            </a:extLst>
          </p:cNvPr>
          <p:cNvSpPr>
            <a:spLocks noGrp="1"/>
          </p:cNvSpPr>
          <p:nvPr>
            <p:ph type="body" sz="quarter" idx="15"/>
          </p:nvPr>
        </p:nvSpPr>
        <p:spPr>
          <a:xfrm>
            <a:off x="7060798" y="3750351"/>
            <a:ext cx="4422047" cy="2210612"/>
          </a:xfrm>
          <a:noFill/>
        </p:spPr>
        <p:txBody>
          <a:bodyPr tIns="0" bIns="0" anchor="t">
            <a:noAutofit/>
          </a:bodyPr>
          <a:lstStyle>
            <a:lvl1pPr marL="0" indent="0">
              <a:lnSpc>
                <a:spcPts val="1501"/>
              </a:lnSpc>
              <a:spcBef>
                <a:spcPts val="0"/>
              </a:spcBef>
              <a:spcAft>
                <a:spcPts val="0"/>
              </a:spcAft>
              <a:buNone/>
              <a:defRPr sz="1021">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3269896763"/>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One column Ice Blu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7"/>
            <a:ext cx="11695320"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80"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3" y="6608449"/>
            <a:ext cx="429740" cy="184787"/>
          </a:xfrm>
          <a:prstGeom prst="rect">
            <a:avLst/>
          </a:prstGeom>
        </p:spPr>
      </p:pic>
      <p:sp>
        <p:nvSpPr>
          <p:cNvPr id="14" name="Title 1">
            <a:extLst>
              <a:ext uri="{FF2B5EF4-FFF2-40B4-BE49-F238E27FC236}">
                <a16:creationId xmlns:a16="http://schemas.microsoft.com/office/drawing/2014/main" id="{5A570DFD-BCDE-4B1E-983F-549B0B01A3E8}"/>
              </a:ext>
            </a:extLst>
          </p:cNvPr>
          <p:cNvSpPr>
            <a:spLocks noGrp="1"/>
          </p:cNvSpPr>
          <p:nvPr>
            <p:ph type="title" hasCustomPrompt="1"/>
          </p:nvPr>
        </p:nvSpPr>
        <p:spPr>
          <a:xfrm>
            <a:off x="7056828" y="2470445"/>
            <a:ext cx="3821814" cy="589915"/>
          </a:xfrm>
        </p:spPr>
        <p:txBody>
          <a:bodyPr/>
          <a:lstStyle>
            <a:lvl1pPr>
              <a:defRPr sz="3200">
                <a:solidFill>
                  <a:schemeClr val="tx1"/>
                </a:solidFill>
              </a:defRPr>
            </a:lvl1pPr>
          </a:lstStyle>
          <a:p>
            <a:r>
              <a:rPr lang="en-US"/>
              <a:t>Title goes here</a:t>
            </a:r>
          </a:p>
        </p:txBody>
      </p:sp>
      <p:sp>
        <p:nvSpPr>
          <p:cNvPr id="16" name="Text Placeholder 41">
            <a:extLst>
              <a:ext uri="{FF2B5EF4-FFF2-40B4-BE49-F238E27FC236}">
                <a16:creationId xmlns:a16="http://schemas.microsoft.com/office/drawing/2014/main" id="{9AA4763E-9535-48D9-A7A0-47BAE8826A73}"/>
              </a:ext>
            </a:extLst>
          </p:cNvPr>
          <p:cNvSpPr>
            <a:spLocks noGrp="1"/>
          </p:cNvSpPr>
          <p:nvPr>
            <p:ph type="body" sz="quarter" idx="14" hasCustomPrompt="1"/>
          </p:nvPr>
        </p:nvSpPr>
        <p:spPr>
          <a:xfrm>
            <a:off x="7447822" y="3074563"/>
            <a:ext cx="3430819"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7" name="Text Placeholder 41">
            <a:extLst>
              <a:ext uri="{FF2B5EF4-FFF2-40B4-BE49-F238E27FC236}">
                <a16:creationId xmlns:a16="http://schemas.microsoft.com/office/drawing/2014/main" id="{A8C92DB9-E053-4A8E-AD46-ECD172D91BD6}"/>
              </a:ext>
            </a:extLst>
          </p:cNvPr>
          <p:cNvSpPr>
            <a:spLocks noGrp="1"/>
          </p:cNvSpPr>
          <p:nvPr>
            <p:ph type="body" sz="quarter" idx="15"/>
          </p:nvPr>
        </p:nvSpPr>
        <p:spPr>
          <a:xfrm>
            <a:off x="7060798" y="3750351"/>
            <a:ext cx="4422047" cy="2210612"/>
          </a:xfrm>
          <a:noFill/>
        </p:spPr>
        <p:txBody>
          <a:bodyPr tIns="0" bIns="0" anchor="t">
            <a:noAutofit/>
          </a:bodyPr>
          <a:lstStyle>
            <a:lvl1pPr marL="0" indent="0">
              <a:lnSpc>
                <a:spcPts val="1501"/>
              </a:lnSpc>
              <a:spcBef>
                <a:spcPts val="0"/>
              </a:spcBef>
              <a:spcAft>
                <a:spcPts val="0"/>
              </a:spcAft>
              <a:buNone/>
              <a:defRPr sz="1021">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4115777952"/>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9C8366E-4551-45B5-8315-BAD7D7822044}"/>
              </a:ext>
            </a:extLst>
          </p:cNvPr>
          <p:cNvSpPr>
            <a:spLocks noGrp="1"/>
          </p:cNvSpPr>
          <p:nvPr>
            <p:ph type="title" hasCustomPrompt="1"/>
          </p:nvPr>
        </p:nvSpPr>
        <p:spPr>
          <a:xfrm>
            <a:off x="412588" y="557497"/>
            <a:ext cx="3821814" cy="589915"/>
          </a:xfrm>
        </p:spPr>
        <p:txBody>
          <a:bodyPr/>
          <a:lstStyle>
            <a:lvl1pPr>
              <a:defRPr sz="3200">
                <a:solidFill>
                  <a:schemeClr val="tx1"/>
                </a:solidFill>
              </a:defRPr>
            </a:lvl1pPr>
          </a:lstStyle>
          <a:p>
            <a:r>
              <a:rPr lang="en-US"/>
              <a:t>Title goes here</a:t>
            </a:r>
          </a:p>
        </p:txBody>
      </p:sp>
      <p:sp>
        <p:nvSpPr>
          <p:cNvPr id="12" name="Text Placeholder 41">
            <a:extLst>
              <a:ext uri="{FF2B5EF4-FFF2-40B4-BE49-F238E27FC236}">
                <a16:creationId xmlns:a16="http://schemas.microsoft.com/office/drawing/2014/main" id="{FA376403-1F8F-4447-BF16-CD9AD84E53A2}"/>
              </a:ext>
            </a:extLst>
          </p:cNvPr>
          <p:cNvSpPr>
            <a:spLocks noGrp="1"/>
          </p:cNvSpPr>
          <p:nvPr>
            <p:ph type="body" sz="quarter" idx="14" hasCustomPrompt="1"/>
          </p:nvPr>
        </p:nvSpPr>
        <p:spPr>
          <a:xfrm>
            <a:off x="803583" y="1161615"/>
            <a:ext cx="3430819"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Tree>
    <p:extLst>
      <p:ext uri="{BB962C8B-B14F-4D97-AF65-F5344CB8AC3E}">
        <p14:creationId xmlns:p14="http://schemas.microsoft.com/office/powerpoint/2010/main" val="3727164911"/>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8A8FA0-52F6-42A4-88AA-C3CD7773D6E2}"/>
              </a:ext>
            </a:extLst>
          </p:cNvPr>
          <p:cNvSpPr>
            <a:spLocks noGrp="1"/>
          </p:cNvSpPr>
          <p:nvPr>
            <p:ph type="dt" sz="half" idx="10"/>
          </p:nvPr>
        </p:nvSpPr>
        <p:spPr/>
        <p:txBody>
          <a:bodyPr/>
          <a:lstStyle/>
          <a:p>
            <a:fld id="{470936EC-4B61-4D85-A4C7-5E9EAAEF2D66}" type="datetimeFigureOut">
              <a:rPr lang="en-US" smtClean="0"/>
              <a:t>5/13/2025</a:t>
            </a:fld>
            <a:endParaRPr lang="en-US"/>
          </a:p>
        </p:txBody>
      </p:sp>
      <p:sp>
        <p:nvSpPr>
          <p:cNvPr id="3" name="Footer Placeholder 2">
            <a:extLst>
              <a:ext uri="{FF2B5EF4-FFF2-40B4-BE49-F238E27FC236}">
                <a16:creationId xmlns:a16="http://schemas.microsoft.com/office/drawing/2014/main" id="{A9828F88-7616-470F-BBDC-D21F2BFD9BD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8DAE636-E601-48B7-A69B-74F0146DB8FB}"/>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876502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0FC35-1973-4A39-B513-53E456B880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7A76FA4-AB8D-429C-A4AC-908E4676EF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05C35B-E8EF-4064-B8CE-B3CE09A010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29F134-4E51-4ADA-893D-BD77DFA08030}"/>
              </a:ext>
            </a:extLst>
          </p:cNvPr>
          <p:cNvSpPr>
            <a:spLocks noGrp="1"/>
          </p:cNvSpPr>
          <p:nvPr>
            <p:ph type="dt" sz="half" idx="10"/>
          </p:nvPr>
        </p:nvSpPr>
        <p:spPr/>
        <p:txBody>
          <a:bodyPr/>
          <a:lstStyle/>
          <a:p>
            <a:fld id="{470936EC-4B61-4D85-A4C7-5E9EAAEF2D66}" type="datetimeFigureOut">
              <a:rPr lang="en-US" smtClean="0"/>
              <a:t>5/13/2025</a:t>
            </a:fld>
            <a:endParaRPr lang="en-US"/>
          </a:p>
        </p:txBody>
      </p:sp>
      <p:sp>
        <p:nvSpPr>
          <p:cNvPr id="6" name="Footer Placeholder 5">
            <a:extLst>
              <a:ext uri="{FF2B5EF4-FFF2-40B4-BE49-F238E27FC236}">
                <a16:creationId xmlns:a16="http://schemas.microsoft.com/office/drawing/2014/main" id="{E8BEC4B0-915B-4D8C-9837-802F89F78D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3A753A-E2A0-473E-8D86-035967D422C3}"/>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3365584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91827-ECB6-4C8A-93D8-C8D3151B85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29E9371-84B2-4AD1-B517-85BC1DB444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A0A27A5-E0EE-4FD2-A62E-7DA1BDA28E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DB386E-CF90-4931-9414-D4E9F5F0C65C}"/>
              </a:ext>
            </a:extLst>
          </p:cNvPr>
          <p:cNvSpPr>
            <a:spLocks noGrp="1"/>
          </p:cNvSpPr>
          <p:nvPr>
            <p:ph type="dt" sz="half" idx="10"/>
          </p:nvPr>
        </p:nvSpPr>
        <p:spPr/>
        <p:txBody>
          <a:bodyPr/>
          <a:lstStyle/>
          <a:p>
            <a:fld id="{470936EC-4B61-4D85-A4C7-5E9EAAEF2D66}" type="datetimeFigureOut">
              <a:rPr lang="en-US" smtClean="0"/>
              <a:t>5/13/2025</a:t>
            </a:fld>
            <a:endParaRPr lang="en-US"/>
          </a:p>
        </p:txBody>
      </p:sp>
      <p:sp>
        <p:nvSpPr>
          <p:cNvPr id="6" name="Footer Placeholder 5">
            <a:extLst>
              <a:ext uri="{FF2B5EF4-FFF2-40B4-BE49-F238E27FC236}">
                <a16:creationId xmlns:a16="http://schemas.microsoft.com/office/drawing/2014/main" id="{AD05EE38-D8DB-41B7-A177-47813BD3AF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3F3188-6020-4478-83FE-F2CF9EE16BF5}"/>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3930482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3" Type="http://schemas.openxmlformats.org/officeDocument/2006/relationships/slideLayout" Target="../slideLayouts/slideLayout48.xml"/><Relationship Id="rId21" Type="http://schemas.openxmlformats.org/officeDocument/2006/relationships/theme" Target="../theme/theme5.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slideLayout" Target="../slideLayouts/slideLayout65.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A2F88D-4F1B-48C5-A5A7-1AA7BC8B4B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95D413-CED7-4771-BEC5-57AE46424B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C59EFD-93B9-4791-9E52-A9D2C2646A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0936EC-4B61-4D85-A4C7-5E9EAAEF2D66}" type="datetimeFigureOut">
              <a:rPr lang="en-US" smtClean="0"/>
              <a:t>5/13/2025</a:t>
            </a:fld>
            <a:endParaRPr lang="en-US"/>
          </a:p>
        </p:txBody>
      </p:sp>
      <p:sp>
        <p:nvSpPr>
          <p:cNvPr id="5" name="Footer Placeholder 4">
            <a:extLst>
              <a:ext uri="{FF2B5EF4-FFF2-40B4-BE49-F238E27FC236}">
                <a16:creationId xmlns:a16="http://schemas.microsoft.com/office/drawing/2014/main" id="{5B22243B-BAFE-4E9F-8105-29AA1FFA59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4DB40BE-9360-42A9-ADF9-26C86A556C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848730-F1A6-499A-98D0-D92FC93DEE88}" type="slidenum">
              <a:rPr lang="en-US" smtClean="0"/>
              <a:t>‹#›</a:t>
            </a:fld>
            <a:endParaRPr lang="en-US"/>
          </a:p>
        </p:txBody>
      </p:sp>
    </p:spTree>
    <p:extLst>
      <p:ext uri="{BB962C8B-B14F-4D97-AF65-F5344CB8AC3E}">
        <p14:creationId xmlns:p14="http://schemas.microsoft.com/office/powerpoint/2010/main" val="7322228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0519F5-F3A9-DCE7-3843-F63E673985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F9501A-F54C-A259-08C9-5C9D83A56C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364900-0AE0-F02F-C0C3-A4A9973996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C3853C-0ABA-4CA4-8950-F4B459562918}" type="datetimeFigureOut">
              <a:rPr lang="en-US" smtClean="0"/>
              <a:t>5/13/2025</a:t>
            </a:fld>
            <a:endParaRPr lang="en-US"/>
          </a:p>
        </p:txBody>
      </p:sp>
      <p:sp>
        <p:nvSpPr>
          <p:cNvPr id="5" name="Footer Placeholder 4">
            <a:extLst>
              <a:ext uri="{FF2B5EF4-FFF2-40B4-BE49-F238E27FC236}">
                <a16:creationId xmlns:a16="http://schemas.microsoft.com/office/drawing/2014/main" id="{FF95A6C1-47FE-9051-D236-C0601343D6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077296-C15E-8B81-1621-7BCE226A46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51D08-DDE8-452F-A6DB-13AECC51B20F}" type="slidenum">
              <a:rPr lang="en-US" smtClean="0"/>
              <a:t>‹#›</a:t>
            </a:fld>
            <a:endParaRPr lang="en-US"/>
          </a:p>
        </p:txBody>
      </p:sp>
    </p:spTree>
    <p:extLst>
      <p:ext uri="{BB962C8B-B14F-4D97-AF65-F5344CB8AC3E}">
        <p14:creationId xmlns:p14="http://schemas.microsoft.com/office/powerpoint/2010/main" val="251316437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0519F5-F3A9-DCE7-3843-F63E673985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F9501A-F54C-A259-08C9-5C9D83A56C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364900-0AE0-F02F-C0C3-A4A9973996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C3853C-0ABA-4CA4-8950-F4B459562918}" type="datetimeFigureOut">
              <a:rPr lang="en-US" smtClean="0"/>
              <a:t>5/13/2025</a:t>
            </a:fld>
            <a:endParaRPr lang="en-US"/>
          </a:p>
        </p:txBody>
      </p:sp>
      <p:sp>
        <p:nvSpPr>
          <p:cNvPr id="5" name="Footer Placeholder 4">
            <a:extLst>
              <a:ext uri="{FF2B5EF4-FFF2-40B4-BE49-F238E27FC236}">
                <a16:creationId xmlns:a16="http://schemas.microsoft.com/office/drawing/2014/main" id="{FF95A6C1-47FE-9051-D236-C0601343D6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077296-C15E-8B81-1621-7BCE226A46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51D08-DDE8-452F-A6DB-13AECC51B20F}" type="slidenum">
              <a:rPr lang="en-US" smtClean="0"/>
              <a:t>‹#›</a:t>
            </a:fld>
            <a:endParaRPr lang="en-US"/>
          </a:p>
        </p:txBody>
      </p:sp>
    </p:spTree>
    <p:extLst>
      <p:ext uri="{BB962C8B-B14F-4D97-AF65-F5344CB8AC3E}">
        <p14:creationId xmlns:p14="http://schemas.microsoft.com/office/powerpoint/2010/main" val="88348271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A2F88D-4F1B-48C5-A5A7-1AA7BC8B4B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95D413-CED7-4771-BEC5-57AE46424B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C59EFD-93B9-4791-9E52-A9D2C2646A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0936EC-4B61-4D85-A4C7-5E9EAAEF2D66}" type="datetimeFigureOut">
              <a:rPr lang="en-US" smtClean="0"/>
              <a:t>5/13/2025</a:t>
            </a:fld>
            <a:endParaRPr lang="en-US"/>
          </a:p>
        </p:txBody>
      </p:sp>
      <p:sp>
        <p:nvSpPr>
          <p:cNvPr id="5" name="Footer Placeholder 4">
            <a:extLst>
              <a:ext uri="{FF2B5EF4-FFF2-40B4-BE49-F238E27FC236}">
                <a16:creationId xmlns:a16="http://schemas.microsoft.com/office/drawing/2014/main" id="{5B22243B-BAFE-4E9F-8105-29AA1FFA59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4DB40BE-9360-42A9-ADF9-26C86A556C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848730-F1A6-499A-98D0-D92FC93DEE88}" type="slidenum">
              <a:rPr lang="en-US" smtClean="0"/>
              <a:t>‹#›</a:t>
            </a:fld>
            <a:endParaRPr lang="en-US"/>
          </a:p>
        </p:txBody>
      </p:sp>
    </p:spTree>
    <p:extLst>
      <p:ext uri="{BB962C8B-B14F-4D97-AF65-F5344CB8AC3E}">
        <p14:creationId xmlns:p14="http://schemas.microsoft.com/office/powerpoint/2010/main" val="54756710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4DC67-6DB7-4F5D-A26D-2E4937C558F2}"/>
              </a:ext>
            </a:extLst>
          </p:cNvPr>
          <p:cNvSpPr>
            <a:spLocks noGrp="1"/>
          </p:cNvSpPr>
          <p:nvPr>
            <p:ph type="title"/>
          </p:nvPr>
        </p:nvSpPr>
        <p:spPr>
          <a:xfrm>
            <a:off x="419585" y="457204"/>
            <a:ext cx="10972802" cy="589915"/>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9BAAD199-1DC0-4D3D-9CDE-E6FF5F89D203}"/>
              </a:ext>
            </a:extLst>
          </p:cNvPr>
          <p:cNvSpPr>
            <a:spLocks noGrp="1"/>
          </p:cNvSpPr>
          <p:nvPr>
            <p:ph type="body" idx="1"/>
          </p:nvPr>
        </p:nvSpPr>
        <p:spPr>
          <a:xfrm>
            <a:off x="419585" y="1270624"/>
            <a:ext cx="10972802" cy="4967923"/>
          </a:xfrm>
          <a:prstGeom prst="rect">
            <a:avLst/>
          </a:prstGeom>
        </p:spPr>
        <p:txBody>
          <a:bodyPr vert="horz" lIns="91440" tIns="45720" rIns="91440" bIns="45720" rtlCol="0" ancho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972A25F-7DCA-489E-AE91-407134B725C0}"/>
              </a:ext>
            </a:extLst>
          </p:cNvPr>
          <p:cNvSpPr>
            <a:spLocks noGrp="1"/>
          </p:cNvSpPr>
          <p:nvPr>
            <p:ph type="ftr" sz="quarter" idx="3"/>
          </p:nvPr>
        </p:nvSpPr>
        <p:spPr>
          <a:xfrm>
            <a:off x="609605" y="6356372"/>
            <a:ext cx="4114799" cy="365125"/>
          </a:xfrm>
          <a:prstGeom prst="rect">
            <a:avLst/>
          </a:prstGeom>
        </p:spPr>
        <p:txBody>
          <a:bodyPr vert="horz" lIns="91440" tIns="45720" rIns="91440" bIns="45720" rtlCol="0" anchor="ctr">
            <a:noAutofit/>
          </a:bodyPr>
          <a:lstStyle>
            <a:lvl1pPr algn="l">
              <a:defRPr sz="1239">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6EF800-22AA-44EE-B007-4A56DC793928}"/>
              </a:ext>
            </a:extLst>
          </p:cNvPr>
          <p:cNvSpPr>
            <a:spLocks noGrp="1"/>
          </p:cNvSpPr>
          <p:nvPr>
            <p:ph type="sldNum" sz="quarter" idx="4"/>
          </p:nvPr>
        </p:nvSpPr>
        <p:spPr>
          <a:xfrm>
            <a:off x="8839202" y="6356372"/>
            <a:ext cx="2743201" cy="365125"/>
          </a:xfrm>
          <a:prstGeom prst="rect">
            <a:avLst/>
          </a:prstGeom>
        </p:spPr>
        <p:txBody>
          <a:bodyPr vert="horz" lIns="91440" tIns="45720" rIns="91440" bIns="45720" rtlCol="0" anchor="ctr">
            <a:noAutofit/>
          </a:bodyPr>
          <a:lstStyle>
            <a:lvl1pPr algn="r">
              <a:defRPr sz="1239">
                <a:solidFill>
                  <a:schemeClr val="tx1">
                    <a:tint val="75000"/>
                  </a:schemeClr>
                </a:solidFill>
              </a:defRPr>
            </a:lvl1pPr>
          </a:lstStyle>
          <a:p>
            <a:fld id="{222034A4-E40F-4E23-A773-AC1BBA02DF2C}" type="slidenum">
              <a:rPr lang="en-US" smtClean="0"/>
              <a:t>‹#›</a:t>
            </a:fld>
            <a:endParaRPr lang="en-US"/>
          </a:p>
        </p:txBody>
      </p:sp>
    </p:spTree>
    <p:extLst>
      <p:ext uri="{BB962C8B-B14F-4D97-AF65-F5344CB8AC3E}">
        <p14:creationId xmlns:p14="http://schemas.microsoft.com/office/powerpoint/2010/main" val="1100120821"/>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 id="2147483739" r:id="rId18"/>
    <p:sldLayoutId id="2147483740" r:id="rId19"/>
    <p:sldLayoutId id="2147483741" r:id="rId20"/>
  </p:sldLayoutIdLst>
  <p:hf hdr="0" ftr="0" dt="0"/>
  <p:txStyles>
    <p:titleStyle>
      <a:lvl1pPr algn="l" defTabSz="944154" rtl="0" eaLnBrk="1" latinLnBrk="0" hangingPunct="1">
        <a:lnSpc>
          <a:spcPct val="100000"/>
        </a:lnSpc>
        <a:spcBef>
          <a:spcPct val="0"/>
        </a:spcBef>
        <a:buNone/>
        <a:defRPr sz="3751" kern="1200">
          <a:solidFill>
            <a:schemeClr val="tx1"/>
          </a:solidFill>
          <a:latin typeface="+mj-lt"/>
          <a:ea typeface="+mj-ea"/>
          <a:cs typeface="+mj-cs"/>
        </a:defRPr>
      </a:lvl1pPr>
    </p:titleStyle>
    <p:bodyStyle>
      <a:lvl1pPr marL="236039" indent="-236039" algn="l" defTabSz="944154" rtl="0" eaLnBrk="1" latinLnBrk="0" hangingPunct="1">
        <a:lnSpc>
          <a:spcPts val="1501"/>
        </a:lnSpc>
        <a:spcBef>
          <a:spcPts val="1034"/>
        </a:spcBef>
        <a:spcAft>
          <a:spcPts val="1549"/>
        </a:spcAft>
        <a:buFont typeface="Arial" panose="020B0604020202020204" pitchFamily="34" charset="0"/>
        <a:buChar char="•"/>
        <a:defRPr sz="1421" kern="1200">
          <a:solidFill>
            <a:schemeClr val="tx1"/>
          </a:solidFill>
          <a:latin typeface="Helvetica-Light" panose="020B0400000000000000" pitchFamily="34" charset="0"/>
          <a:ea typeface="+mn-ea"/>
          <a:cs typeface="+mn-cs"/>
        </a:defRPr>
      </a:lvl1pPr>
      <a:lvl2pPr marL="708115" indent="-236039" algn="l" defTabSz="944154" rtl="0" eaLnBrk="1" latinLnBrk="0" hangingPunct="1">
        <a:lnSpc>
          <a:spcPts val="1501"/>
        </a:lnSpc>
        <a:spcBef>
          <a:spcPts val="517"/>
        </a:spcBef>
        <a:spcAft>
          <a:spcPts val="1549"/>
        </a:spcAft>
        <a:buFont typeface="Arial" panose="020B0604020202020204" pitchFamily="34" charset="0"/>
        <a:buChar char="•"/>
        <a:defRPr sz="1421" kern="1200">
          <a:solidFill>
            <a:schemeClr val="tx1"/>
          </a:solidFill>
          <a:latin typeface="Helvetica-Light" panose="020B0400000000000000" pitchFamily="34" charset="0"/>
          <a:ea typeface="+mn-ea"/>
          <a:cs typeface="+mn-cs"/>
        </a:defRPr>
      </a:lvl2pPr>
      <a:lvl3pPr marL="1180191" indent="-236039" algn="l" defTabSz="944154" rtl="0" eaLnBrk="1" latinLnBrk="0" hangingPunct="1">
        <a:lnSpc>
          <a:spcPts val="1501"/>
        </a:lnSpc>
        <a:spcBef>
          <a:spcPts val="517"/>
        </a:spcBef>
        <a:spcAft>
          <a:spcPts val="1549"/>
        </a:spcAft>
        <a:buFont typeface="Arial" panose="020B0604020202020204" pitchFamily="34" charset="0"/>
        <a:buChar char="•"/>
        <a:defRPr sz="1421" kern="1200">
          <a:solidFill>
            <a:schemeClr val="tx1"/>
          </a:solidFill>
          <a:latin typeface="Helvetica-Light" panose="020B0400000000000000" pitchFamily="34" charset="0"/>
          <a:ea typeface="+mn-ea"/>
          <a:cs typeface="+mn-cs"/>
        </a:defRPr>
      </a:lvl3pPr>
      <a:lvl4pPr marL="1652271" indent="-236039" algn="l" defTabSz="944154" rtl="0" eaLnBrk="1" latinLnBrk="0" hangingPunct="1">
        <a:lnSpc>
          <a:spcPts val="1501"/>
        </a:lnSpc>
        <a:spcBef>
          <a:spcPts val="517"/>
        </a:spcBef>
        <a:spcAft>
          <a:spcPts val="1549"/>
        </a:spcAft>
        <a:buFont typeface="Arial" panose="020B0604020202020204" pitchFamily="34" charset="0"/>
        <a:buChar char="•"/>
        <a:defRPr sz="1421" kern="1200">
          <a:solidFill>
            <a:schemeClr val="tx1"/>
          </a:solidFill>
          <a:latin typeface="Helvetica-Light" panose="020B0400000000000000" pitchFamily="34" charset="0"/>
          <a:ea typeface="+mn-ea"/>
          <a:cs typeface="+mn-cs"/>
        </a:defRPr>
      </a:lvl4pPr>
      <a:lvl5pPr marL="2124346" indent="-236039" algn="l" defTabSz="944154" rtl="0" eaLnBrk="1" latinLnBrk="0" hangingPunct="1">
        <a:lnSpc>
          <a:spcPts val="1501"/>
        </a:lnSpc>
        <a:spcBef>
          <a:spcPts val="517"/>
        </a:spcBef>
        <a:spcAft>
          <a:spcPts val="1549"/>
        </a:spcAft>
        <a:buFont typeface="Arial" panose="020B0604020202020204" pitchFamily="34" charset="0"/>
        <a:buChar char="•"/>
        <a:defRPr sz="1421" kern="1200">
          <a:solidFill>
            <a:schemeClr val="tx1"/>
          </a:solidFill>
          <a:latin typeface="Helvetica-Light" panose="020B0400000000000000" pitchFamily="34" charset="0"/>
          <a:ea typeface="+mn-ea"/>
          <a:cs typeface="+mn-cs"/>
        </a:defRPr>
      </a:lvl5pPr>
      <a:lvl6pPr marL="2596422" indent="-236039" algn="l" defTabSz="944154" rtl="0" eaLnBrk="1" latinLnBrk="0" hangingPunct="1">
        <a:lnSpc>
          <a:spcPct val="90000"/>
        </a:lnSpc>
        <a:spcBef>
          <a:spcPts val="517"/>
        </a:spcBef>
        <a:buFont typeface="Arial" panose="020B0604020202020204" pitchFamily="34" charset="0"/>
        <a:buChar char="•"/>
        <a:defRPr sz="1859" kern="1200">
          <a:solidFill>
            <a:schemeClr val="tx1"/>
          </a:solidFill>
          <a:latin typeface="+mn-lt"/>
          <a:ea typeface="+mn-ea"/>
          <a:cs typeface="+mn-cs"/>
        </a:defRPr>
      </a:lvl6pPr>
      <a:lvl7pPr marL="3068498" indent="-236039" algn="l" defTabSz="944154" rtl="0" eaLnBrk="1" latinLnBrk="0" hangingPunct="1">
        <a:lnSpc>
          <a:spcPct val="90000"/>
        </a:lnSpc>
        <a:spcBef>
          <a:spcPts val="517"/>
        </a:spcBef>
        <a:buFont typeface="Arial" panose="020B0604020202020204" pitchFamily="34" charset="0"/>
        <a:buChar char="•"/>
        <a:defRPr sz="1859" kern="1200">
          <a:solidFill>
            <a:schemeClr val="tx1"/>
          </a:solidFill>
          <a:latin typeface="+mn-lt"/>
          <a:ea typeface="+mn-ea"/>
          <a:cs typeface="+mn-cs"/>
        </a:defRPr>
      </a:lvl7pPr>
      <a:lvl8pPr marL="3540576" indent="-236039" algn="l" defTabSz="944154" rtl="0" eaLnBrk="1" latinLnBrk="0" hangingPunct="1">
        <a:lnSpc>
          <a:spcPct val="90000"/>
        </a:lnSpc>
        <a:spcBef>
          <a:spcPts val="517"/>
        </a:spcBef>
        <a:buFont typeface="Arial" panose="020B0604020202020204" pitchFamily="34" charset="0"/>
        <a:buChar char="•"/>
        <a:defRPr sz="1859" kern="1200">
          <a:solidFill>
            <a:schemeClr val="tx1"/>
          </a:solidFill>
          <a:latin typeface="+mn-lt"/>
          <a:ea typeface="+mn-ea"/>
          <a:cs typeface="+mn-cs"/>
        </a:defRPr>
      </a:lvl8pPr>
      <a:lvl9pPr marL="4012653" indent="-236039" algn="l" defTabSz="944154" rtl="0" eaLnBrk="1" latinLnBrk="0" hangingPunct="1">
        <a:lnSpc>
          <a:spcPct val="90000"/>
        </a:lnSpc>
        <a:spcBef>
          <a:spcPts val="517"/>
        </a:spcBef>
        <a:buFont typeface="Arial" panose="020B0604020202020204" pitchFamily="34" charset="0"/>
        <a:buChar char="•"/>
        <a:defRPr sz="1859" kern="1200">
          <a:solidFill>
            <a:schemeClr val="tx1"/>
          </a:solidFill>
          <a:latin typeface="+mn-lt"/>
          <a:ea typeface="+mn-ea"/>
          <a:cs typeface="+mn-cs"/>
        </a:defRPr>
      </a:lvl9pPr>
    </p:bodyStyle>
    <p:otherStyle>
      <a:defPPr>
        <a:defRPr lang="en-US"/>
      </a:defPPr>
      <a:lvl1pPr marL="0" algn="l" defTabSz="944154" rtl="0" eaLnBrk="1" latinLnBrk="0" hangingPunct="1">
        <a:defRPr sz="1859" kern="1200">
          <a:solidFill>
            <a:schemeClr val="tx1"/>
          </a:solidFill>
          <a:latin typeface="+mn-lt"/>
          <a:ea typeface="+mn-ea"/>
          <a:cs typeface="+mn-cs"/>
        </a:defRPr>
      </a:lvl1pPr>
      <a:lvl2pPr marL="472076" algn="l" defTabSz="944154" rtl="0" eaLnBrk="1" latinLnBrk="0" hangingPunct="1">
        <a:defRPr sz="1859" kern="1200">
          <a:solidFill>
            <a:schemeClr val="tx1"/>
          </a:solidFill>
          <a:latin typeface="+mn-lt"/>
          <a:ea typeface="+mn-ea"/>
          <a:cs typeface="+mn-cs"/>
        </a:defRPr>
      </a:lvl2pPr>
      <a:lvl3pPr marL="944154" algn="l" defTabSz="944154" rtl="0" eaLnBrk="1" latinLnBrk="0" hangingPunct="1">
        <a:defRPr sz="1859" kern="1200">
          <a:solidFill>
            <a:schemeClr val="tx1"/>
          </a:solidFill>
          <a:latin typeface="+mn-lt"/>
          <a:ea typeface="+mn-ea"/>
          <a:cs typeface="+mn-cs"/>
        </a:defRPr>
      </a:lvl3pPr>
      <a:lvl4pPr marL="1416230" algn="l" defTabSz="944154" rtl="0" eaLnBrk="1" latinLnBrk="0" hangingPunct="1">
        <a:defRPr sz="1859" kern="1200">
          <a:solidFill>
            <a:schemeClr val="tx1"/>
          </a:solidFill>
          <a:latin typeface="+mn-lt"/>
          <a:ea typeface="+mn-ea"/>
          <a:cs typeface="+mn-cs"/>
        </a:defRPr>
      </a:lvl4pPr>
      <a:lvl5pPr marL="1888307" algn="l" defTabSz="944154" rtl="0" eaLnBrk="1" latinLnBrk="0" hangingPunct="1">
        <a:defRPr sz="1859" kern="1200">
          <a:solidFill>
            <a:schemeClr val="tx1"/>
          </a:solidFill>
          <a:latin typeface="+mn-lt"/>
          <a:ea typeface="+mn-ea"/>
          <a:cs typeface="+mn-cs"/>
        </a:defRPr>
      </a:lvl5pPr>
      <a:lvl6pPr marL="2360383" algn="l" defTabSz="944154" rtl="0" eaLnBrk="1" latinLnBrk="0" hangingPunct="1">
        <a:defRPr sz="1859" kern="1200">
          <a:solidFill>
            <a:schemeClr val="tx1"/>
          </a:solidFill>
          <a:latin typeface="+mn-lt"/>
          <a:ea typeface="+mn-ea"/>
          <a:cs typeface="+mn-cs"/>
        </a:defRPr>
      </a:lvl6pPr>
      <a:lvl7pPr marL="2832462" algn="l" defTabSz="944154" rtl="0" eaLnBrk="1" latinLnBrk="0" hangingPunct="1">
        <a:defRPr sz="1859" kern="1200">
          <a:solidFill>
            <a:schemeClr val="tx1"/>
          </a:solidFill>
          <a:latin typeface="+mn-lt"/>
          <a:ea typeface="+mn-ea"/>
          <a:cs typeface="+mn-cs"/>
        </a:defRPr>
      </a:lvl7pPr>
      <a:lvl8pPr marL="3304537" algn="l" defTabSz="944154" rtl="0" eaLnBrk="1" latinLnBrk="0" hangingPunct="1">
        <a:defRPr sz="1859" kern="1200">
          <a:solidFill>
            <a:schemeClr val="tx1"/>
          </a:solidFill>
          <a:latin typeface="+mn-lt"/>
          <a:ea typeface="+mn-ea"/>
          <a:cs typeface="+mn-cs"/>
        </a:defRPr>
      </a:lvl8pPr>
      <a:lvl9pPr marL="3776613" algn="l" defTabSz="944154" rtl="0" eaLnBrk="1" latinLnBrk="0" hangingPunct="1">
        <a:defRPr sz="185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p15:clr>
            <a:srgbClr val="F26B43"/>
          </p15:clr>
        </p15:guide>
        <p15:guide id="2" pos="257">
          <p15:clr>
            <a:srgbClr val="F26B43"/>
          </p15:clr>
        </p15:guide>
        <p15:guide id="3" pos="7192">
          <p15:clr>
            <a:srgbClr val="F26B43"/>
          </p15:clr>
        </p15:guide>
        <p15:guide id="4" orient="horz" pos="4032">
          <p15:clr>
            <a:srgbClr val="F26B43"/>
          </p15:clr>
        </p15:guide>
        <p15:guide id="5" pos="305">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4.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jpe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13.png"/><Relationship Id="rId1" Type="http://schemas.openxmlformats.org/officeDocument/2006/relationships/slideLayout" Target="../slideLayouts/slideLayout29.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chart" Target="../charts/char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3.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9.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13.png"/><Relationship Id="rId9"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image" Target="../media/image13.png"/><Relationship Id="rId1" Type="http://schemas.openxmlformats.org/officeDocument/2006/relationships/slideLayout" Target="../slideLayouts/slideLayout29.xml"/><Relationship Id="rId5" Type="http://schemas.openxmlformats.org/officeDocument/2006/relationships/chart" Target="../charts/chart20.xml"/><Relationship Id="rId4" Type="http://schemas.openxmlformats.org/officeDocument/2006/relationships/chart" Target="../charts/chart19.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29.xml"/><Relationship Id="rId6" Type="http://schemas.openxmlformats.org/officeDocument/2006/relationships/hyperlink" Target="https://thevab.com/insight/every-first-time-tv-advertisers-2024?utm_source=keeping-up-with-kpis&amp;utm_medium=vab-insights&amp;utm_campaign=" TargetMode="External"/><Relationship Id="rId5" Type="http://schemas.openxmlformats.org/officeDocument/2006/relationships/hyperlink" Target="https://thevab.com/insight/pharma-advertising?utm_source=keeping-up-with-kpis&amp;utm_medium=vab-insights&amp;utm_campaign=" TargetMode="External"/><Relationship Id="rId4" Type="http://schemas.openxmlformats.org/officeDocument/2006/relationships/hyperlink" Target="https://thevab.com/insight/breaking-through?utm_source=keeping-up-with-kpis&amp;utm_medium=vab-insights&amp;utm_campaign="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29.xml"/><Relationship Id="rId6" Type="http://schemas.openxmlformats.org/officeDocument/2006/relationships/hyperlink" Target="https://thevab.com/insight/every-first-time-tv-advertisers-2024?utm_source=keeping-up-with-kpis&amp;utm_medium=vab-insights&amp;utm_campaign=" TargetMode="External"/><Relationship Id="rId5" Type="http://schemas.openxmlformats.org/officeDocument/2006/relationships/hyperlink" Target="https://thevab.com/insight/pharma-advertising?utm_source=keeping-up-with-kpis&amp;utm_medium=vab-insights&amp;utm_campaign=" TargetMode="External"/><Relationship Id="rId4" Type="http://schemas.openxmlformats.org/officeDocument/2006/relationships/hyperlink" Target="https://thevab.com/insight/breaking-through?utm_source=keeping-up-with-kpis&amp;utm_medium=vab-insights&amp;utm_campaign="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13.png"/><Relationship Id="rId7"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29.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29.xml"/><Relationship Id="rId6" Type="http://schemas.openxmlformats.org/officeDocument/2006/relationships/image" Target="../media/image13.png"/><Relationship Id="rId5" Type="http://schemas.openxmlformats.org/officeDocument/2006/relationships/chart" Target="../charts/chart24.xml"/><Relationship Id="rId4" Type="http://schemas.openxmlformats.org/officeDocument/2006/relationships/chart" Target="../charts/chart23.xml"/></Relationships>
</file>

<file path=ppt/slides/_rels/slide2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4.png"/><Relationship Id="rId1" Type="http://schemas.openxmlformats.org/officeDocument/2006/relationships/slideLayout" Target="../slideLayouts/slideLayout29.xml"/><Relationship Id="rId6" Type="http://schemas.openxmlformats.org/officeDocument/2006/relationships/image" Target="../media/image42.png"/><Relationship Id="rId5" Type="http://schemas.openxmlformats.org/officeDocument/2006/relationships/image" Target="../media/image41.png"/><Relationship Id="rId10" Type="http://schemas.openxmlformats.org/officeDocument/2006/relationships/image" Target="../media/image15.png"/><Relationship Id="rId4" Type="http://schemas.openxmlformats.org/officeDocument/2006/relationships/image" Target="../media/image40.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1.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slide" Target="slide20.xml"/><Relationship Id="rId7" Type="http://schemas.openxmlformats.org/officeDocument/2006/relationships/image" Target="../media/image47.png"/><Relationship Id="rId2" Type="http://schemas.openxmlformats.org/officeDocument/2006/relationships/notesSlide" Target="../notesSlides/notesSlide7.xml"/><Relationship Id="rId1" Type="http://schemas.openxmlformats.org/officeDocument/2006/relationships/slideLayout" Target="../slideLayouts/slideLayout29.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13.png"/><Relationship Id="rId9" Type="http://schemas.openxmlformats.org/officeDocument/2006/relationships/image" Target="../media/image49.png"/></Relationships>
</file>

<file path=ppt/slides/_rels/slide3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 Target="slide5.xml"/><Relationship Id="rId7" Type="http://schemas.openxmlformats.org/officeDocument/2006/relationships/slide" Target="slide10.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slide" Target="slide15.xml"/><Relationship Id="rId5" Type="http://schemas.openxmlformats.org/officeDocument/2006/relationships/slide" Target="slide13.xml"/><Relationship Id="rId4" Type="http://schemas.openxmlformats.org/officeDocument/2006/relationships/slide" Target="slide8.xml"/></Relationships>
</file>

<file path=ppt/slides/_rels/slide3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 Target="slide30.xml"/><Relationship Id="rId7" Type="http://schemas.openxmlformats.org/officeDocument/2006/relationships/slide" Target="slide19.xml"/><Relationship Id="rId2" Type="http://schemas.openxmlformats.org/officeDocument/2006/relationships/notesSlide" Target="../notesSlides/notesSlide9.xml"/><Relationship Id="rId1" Type="http://schemas.openxmlformats.org/officeDocument/2006/relationships/slideLayout" Target="../slideLayouts/slideLayout29.xml"/><Relationship Id="rId6" Type="http://schemas.openxmlformats.org/officeDocument/2006/relationships/slide" Target="slide27.xml"/><Relationship Id="rId5" Type="http://schemas.openxmlformats.org/officeDocument/2006/relationships/slide" Target="slide21.xml"/><Relationship Id="rId4" Type="http://schemas.openxmlformats.org/officeDocument/2006/relationships/slide" Target="slide25.xml"/></Relationships>
</file>

<file path=ppt/slides/_rels/slide34.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24.png"/><Relationship Id="rId7" Type="http://schemas.openxmlformats.org/officeDocument/2006/relationships/hyperlink" Target="https://thevab.com/insight/sustained-tv-ads-website-app-visitors?utm_source=keeping-up-with-kpis&amp;utm_medium=vab-insights&amp;utm_campaign=" TargetMode="External"/><Relationship Id="rId12" Type="http://schemas.openxmlformats.org/officeDocument/2006/relationships/image" Target="../media/image55.png"/><Relationship Id="rId2" Type="http://schemas.openxmlformats.org/officeDocument/2006/relationships/notesSlide" Target="../notesSlides/notesSlide10.xml"/><Relationship Id="rId1" Type="http://schemas.openxmlformats.org/officeDocument/2006/relationships/slideLayout" Target="../slideLayouts/slideLayout65.xml"/><Relationship Id="rId6" Type="http://schemas.openxmlformats.org/officeDocument/2006/relationships/image" Target="../media/image52.png"/><Relationship Id="rId11" Type="http://schemas.openxmlformats.org/officeDocument/2006/relationships/hyperlink" Target="https://thevab.com/insight/disconnect-to-reconnect?utm_source=keeping-up-with-kpis&amp;utm_medium=vab-insights&amp;utm_campaign=" TargetMode="External"/><Relationship Id="rId5" Type="http://schemas.openxmlformats.org/officeDocument/2006/relationships/hyperlink" Target="https://thevab.com/insight/what-addressable-tv?utm_source=keeping-up-with-kpis&amp;utm_medium=vab-insights&amp;utm_campaign=" TargetMode="External"/><Relationship Id="rId10" Type="http://schemas.openxmlformats.org/officeDocument/2006/relationships/image" Target="../media/image54.png"/><Relationship Id="rId4" Type="http://schemas.openxmlformats.org/officeDocument/2006/relationships/image" Target="../media/image13.png"/><Relationship Id="rId9" Type="http://schemas.openxmlformats.org/officeDocument/2006/relationships/hyperlink" Target="https://thevab.com/insight/breaking-through?utm_source=keeping-up-with-kpis&amp;utm_medium=vab-insights&amp;utm_campaign=" TargetMode="External"/></Relationships>
</file>

<file path=ppt/slides/_rels/slide35.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0.png"/><Relationship Id="rId3" Type="http://schemas.openxmlformats.org/officeDocument/2006/relationships/image" Target="../media/image24.png"/><Relationship Id="rId7" Type="http://schemas.openxmlformats.org/officeDocument/2006/relationships/hyperlink" Target="https://thevab.com/insight/consumer-connection?utm_source=keeping-up-with-kpis&amp;utm_medium=vab-insights&amp;utm_campaign=" TargetMode="External"/><Relationship Id="rId12" Type="http://schemas.openxmlformats.org/officeDocument/2006/relationships/hyperlink" Target="https://thevab.com/insight/you-oughta-know?utm_source=keeping-up-with-kpis&amp;utm_medium=vab-insights&amp;utm_campaign=" TargetMode="External"/><Relationship Id="rId2" Type="http://schemas.openxmlformats.org/officeDocument/2006/relationships/notesSlide" Target="../notesSlides/notesSlide11.xml"/><Relationship Id="rId1" Type="http://schemas.openxmlformats.org/officeDocument/2006/relationships/slideLayout" Target="../slideLayouts/slideLayout65.xml"/><Relationship Id="rId6" Type="http://schemas.openxmlformats.org/officeDocument/2006/relationships/image" Target="../media/image56.png"/><Relationship Id="rId11" Type="http://schemas.openxmlformats.org/officeDocument/2006/relationships/image" Target="../media/image59.png"/><Relationship Id="rId5" Type="http://schemas.openxmlformats.org/officeDocument/2006/relationships/hyperlink" Target="https://thevab.com/insight/brand-safety?utm_source=keeping-up-with-kpis&amp;utm_medium=vab-insights&amp;utm_campaign=" TargetMode="External"/><Relationship Id="rId10" Type="http://schemas.openxmlformats.org/officeDocument/2006/relationships/hyperlink" Target="https://thevab.com/insight/best-in-show?utm_source=keeping-up-with-kpis&amp;utm_medium=vab-insights&amp;utm_campaign=" TargetMode="External"/><Relationship Id="rId4" Type="http://schemas.openxmlformats.org/officeDocument/2006/relationships/image" Target="../media/image13.png"/><Relationship Id="rId9" Type="http://schemas.openxmlformats.org/officeDocument/2006/relationships/image" Target="../media/image58.jpeg"/></Relationships>
</file>

<file path=ppt/slides/_rels/slide36.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13.png"/><Relationship Id="rId3" Type="http://schemas.openxmlformats.org/officeDocument/2006/relationships/image" Target="../media/image24.png"/><Relationship Id="rId7" Type="http://schemas.openxmlformats.org/officeDocument/2006/relationships/hyperlink" Target="https://thevab.com/insight/best-in-show?utm_source=keeping-up-with-kpis&amp;utm_medium=vab-insights&amp;utm_campaign=" TargetMode="External"/><Relationship Id="rId12" Type="http://schemas.openxmlformats.org/officeDocument/2006/relationships/image" Target="../media/image63.png"/><Relationship Id="rId2" Type="http://schemas.openxmlformats.org/officeDocument/2006/relationships/notesSlide" Target="../notesSlides/notesSlide12.xml"/><Relationship Id="rId1" Type="http://schemas.openxmlformats.org/officeDocument/2006/relationships/slideLayout" Target="../slideLayouts/slideLayout65.xml"/><Relationship Id="rId6" Type="http://schemas.openxmlformats.org/officeDocument/2006/relationships/image" Target="../media/image58.jpeg"/><Relationship Id="rId11" Type="http://schemas.openxmlformats.org/officeDocument/2006/relationships/hyperlink" Target="https://thevab.com/insight/power-of-premium-video?utm_source=keeping-up-with-kpis&amp;utm_medium=vab-insights&amp;utm_campaign=" TargetMode="External"/><Relationship Id="rId5" Type="http://schemas.openxmlformats.org/officeDocument/2006/relationships/image" Target="../media/image61.png"/><Relationship Id="rId10" Type="http://schemas.openxmlformats.org/officeDocument/2006/relationships/image" Target="../media/image62.png"/><Relationship Id="rId4" Type="http://schemas.openxmlformats.org/officeDocument/2006/relationships/hyperlink" Target="https://thevab.com/insight/laugh-cry-share-buy?utm_source=keeping-up-with-kpis&amp;utm_medium=vab-insights&amp;utm_campaign=" TargetMode="External"/><Relationship Id="rId9" Type="http://schemas.openxmlformats.org/officeDocument/2006/relationships/hyperlink" Target="https://thevab.com/insight/exposed?utm_source=keeping-up-with-kpis&amp;utm_medium=vab-insights&amp;utm_campaign="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s://thevab.com/insight/every-first-time-tv-advertisers-2024?utm_source=keeping-up-with-kpis&amp;utm_medium=vab-insights&amp;utm_campaign=" TargetMode="External"/><Relationship Id="rId13" Type="http://schemas.openxmlformats.org/officeDocument/2006/relationships/hyperlink" Target="https://thevab.com/insight/show-me-the-money?utm_source=keeping-up-with-kpis&amp;utm_medium=vab-insights&amp;utm_campaign=" TargetMode="External"/><Relationship Id="rId3" Type="http://schemas.openxmlformats.org/officeDocument/2006/relationships/image" Target="../media/image13.png"/><Relationship Id="rId7" Type="http://schemas.openxmlformats.org/officeDocument/2006/relationships/image" Target="../media/image64.png"/><Relationship Id="rId12" Type="http://schemas.openxmlformats.org/officeDocument/2006/relationships/image" Target="../media/image66.png"/><Relationship Id="rId17" Type="http://schemas.openxmlformats.org/officeDocument/2006/relationships/image" Target="../media/image69.png"/><Relationship Id="rId2" Type="http://schemas.openxmlformats.org/officeDocument/2006/relationships/hyperlink" Target="https://thevab.com/" TargetMode="External"/><Relationship Id="rId16" Type="http://schemas.openxmlformats.org/officeDocument/2006/relationships/hyperlink" Target="https://thevab.com/insight/what-does-brand-mean-and-how-does-it-drive-growth-my-business?utm_source=keeping-up-with-kpis&amp;utm_medium=vab-insights&amp;utm_campaign=" TargetMode="External"/><Relationship Id="rId1" Type="http://schemas.openxmlformats.org/officeDocument/2006/relationships/slideLayout" Target="../slideLayouts/slideLayout18.xml"/><Relationship Id="rId6" Type="http://schemas.openxmlformats.org/officeDocument/2006/relationships/hyperlink" Target="https://thevab.com/insight/25-ways-tv-grows-brands?utm_source=keeping-up-with-kpis&amp;utm_medium=vab-insights&amp;utm_campaign=" TargetMode="External"/><Relationship Id="rId11" Type="http://schemas.openxmlformats.org/officeDocument/2006/relationships/hyperlink" Target="https://thevab.com/insight/25-streaming-trends?utm_source=keeping-up-with-kpis&amp;utm_medium=vab-insights&amp;utm_campaign=" TargetMode="External"/><Relationship Id="rId5" Type="http://schemas.openxmlformats.org/officeDocument/2006/relationships/hyperlink" Target="https://thevab.com/upfront-planning-resources?utm_source=keeping-up-with-kpis&amp;utm_medium=vab-insights&amp;utm_campaign=" TargetMode="External"/><Relationship Id="rId15" Type="http://schemas.openxmlformats.org/officeDocument/2006/relationships/image" Target="../media/image68.png"/><Relationship Id="rId10" Type="http://schemas.openxmlformats.org/officeDocument/2006/relationships/image" Target="../media/image65.png"/><Relationship Id="rId4" Type="http://schemas.openxmlformats.org/officeDocument/2006/relationships/hyperlink" Target="https://thevab.com/team-board" TargetMode="External"/><Relationship Id="rId9" Type="http://schemas.openxmlformats.org/officeDocument/2006/relationships/hyperlink" Target="https://thevab.com/insight/what-is-connected-tv?utm_source=keeping-up-with-kpis&amp;utm_medium=vab-insights&amp;utm_campaign=" TargetMode="External"/><Relationship Id="rId14" Type="http://schemas.openxmlformats.org/officeDocument/2006/relationships/image" Target="../media/image67.png"/></Relationships>
</file>

<file path=ppt/slides/_rels/slide3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hyperlink" Target="https://thevab.com/" TargetMode="External"/><Relationship Id="rId1" Type="http://schemas.openxmlformats.org/officeDocument/2006/relationships/slideLayout" Target="../slideLayouts/slideLayout18.xml"/><Relationship Id="rId5" Type="http://schemas.openxmlformats.org/officeDocument/2006/relationships/image" Target="../media/image13.png"/><Relationship Id="rId4" Type="http://schemas.openxmlformats.org/officeDocument/2006/relationships/image" Target="../media/image71.png"/></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slide" Target="slide30.xml"/><Relationship Id="rId3" Type="http://schemas.openxmlformats.org/officeDocument/2006/relationships/slide" Target="slide5.xml"/><Relationship Id="rId7" Type="http://schemas.openxmlformats.org/officeDocument/2006/relationships/slide" Target="slide10.xml"/><Relationship Id="rId12" Type="http://schemas.openxmlformats.org/officeDocument/2006/relationships/slide" Target="slide19.xml"/><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slide" Target="slide15.xml"/><Relationship Id="rId11" Type="http://schemas.openxmlformats.org/officeDocument/2006/relationships/slide" Target="slide27.xml"/><Relationship Id="rId5" Type="http://schemas.openxmlformats.org/officeDocument/2006/relationships/slide" Target="slide13.xml"/><Relationship Id="rId10" Type="http://schemas.openxmlformats.org/officeDocument/2006/relationships/slide" Target="slide21.xml"/><Relationship Id="rId4" Type="http://schemas.openxmlformats.org/officeDocument/2006/relationships/slide" Target="slide8.xml"/><Relationship Id="rId9" Type="http://schemas.openxmlformats.org/officeDocument/2006/relationships/slide" Target="slide25.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72.jpe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41.xml.rels><?xml version="1.0" encoding="UTF-8" standalone="yes"?>
<Relationships xmlns="http://schemas.openxmlformats.org/package/2006/relationships"><Relationship Id="rId8" Type="http://schemas.openxmlformats.org/officeDocument/2006/relationships/chart" Target="../charts/chart29.xml"/><Relationship Id="rId3" Type="http://schemas.openxmlformats.org/officeDocument/2006/relationships/chart" Target="../charts/chart25.xml"/><Relationship Id="rId7"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chart" Target="../charts/chart28.xml"/><Relationship Id="rId5" Type="http://schemas.openxmlformats.org/officeDocument/2006/relationships/chart" Target="../charts/chart27.xml"/><Relationship Id="rId4" Type="http://schemas.openxmlformats.org/officeDocument/2006/relationships/chart" Target="../charts/chart26.xml"/><Relationship Id="rId9" Type="http://schemas.openxmlformats.org/officeDocument/2006/relationships/chart" Target="../charts/chart30.xml"/></Relationships>
</file>

<file path=ppt/slides/_rels/slide42.xml.rels><?xml version="1.0" encoding="UTF-8" standalone="yes"?>
<Relationships xmlns="http://schemas.openxmlformats.org/package/2006/relationships"><Relationship Id="rId3" Type="http://schemas.openxmlformats.org/officeDocument/2006/relationships/chart" Target="../charts/chart31.xml"/><Relationship Id="rId7"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chart" Target="../charts/chart34.xml"/><Relationship Id="rId5" Type="http://schemas.openxmlformats.org/officeDocument/2006/relationships/chart" Target="../charts/chart33.xml"/><Relationship Id="rId4" Type="http://schemas.openxmlformats.org/officeDocument/2006/relationships/chart" Target="../charts/chart32.xml"/></Relationships>
</file>

<file path=ppt/slides/_rels/slide43.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 Id="rId9" Type="http://schemas.openxmlformats.org/officeDocument/2006/relationships/image" Target="../media/image78.png"/></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3.png"/><Relationship Id="rId1" Type="http://schemas.openxmlformats.org/officeDocument/2006/relationships/slideLayout" Target="../slideLayouts/slideLayout29.xml"/><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3.png"/><Relationship Id="rId1" Type="http://schemas.openxmlformats.org/officeDocument/2006/relationships/slideLayout" Target="../slideLayouts/slideLayout29.xml"/><Relationship Id="rId5" Type="http://schemas.openxmlformats.org/officeDocument/2006/relationships/chart" Target="../charts/chart6.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slide" Target="slide43.xml"/><Relationship Id="rId1" Type="http://schemas.openxmlformats.org/officeDocument/2006/relationships/slideLayout" Target="../slideLayouts/slideLayout7.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discussing a graph&#10;&#10;Description automatically generated">
            <a:extLst>
              <a:ext uri="{FF2B5EF4-FFF2-40B4-BE49-F238E27FC236}">
                <a16:creationId xmlns:a16="http://schemas.microsoft.com/office/drawing/2014/main" id="{80C0BF0E-DD07-246A-EA98-4B4426282BCC}"/>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6892411" y="0"/>
            <a:ext cx="5299590" cy="6858000"/>
          </a:xfrm>
          <a:prstGeom prst="rect">
            <a:avLst/>
          </a:prstGeom>
        </p:spPr>
      </p:pic>
      <p:pic>
        <p:nvPicPr>
          <p:cNvPr id="12" name="Graphic 11">
            <a:extLst>
              <a:ext uri="{FF2B5EF4-FFF2-40B4-BE49-F238E27FC236}">
                <a16:creationId xmlns:a16="http://schemas.microsoft.com/office/drawing/2014/main" id="{4C3BDC65-8D60-4B6A-A6E4-F284D2B2831F}"/>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r="39630" b="36230"/>
          <a:stretch>
            <a:fillRect/>
          </a:stretch>
        </p:blipFill>
        <p:spPr>
          <a:xfrm>
            <a:off x="6896813" y="2893594"/>
            <a:ext cx="5295187" cy="3964406"/>
          </a:xfrm>
          <a:custGeom>
            <a:avLst/>
            <a:gdLst>
              <a:gd name="connsiteX0" fmla="*/ 0 w 7084331"/>
              <a:gd name="connsiteY0" fmla="*/ 0 h 4191122"/>
              <a:gd name="connsiteX1" fmla="*/ 7084331 w 7084331"/>
              <a:gd name="connsiteY1" fmla="*/ 0 h 4191122"/>
              <a:gd name="connsiteX2" fmla="*/ 7084331 w 7084331"/>
              <a:gd name="connsiteY2" fmla="*/ 4191122 h 4191122"/>
              <a:gd name="connsiteX3" fmla="*/ 0 w 7084331"/>
              <a:gd name="connsiteY3" fmla="*/ 4191122 h 4191122"/>
            </a:gdLst>
            <a:ahLst/>
            <a:cxnLst>
              <a:cxn ang="0">
                <a:pos x="connsiteX0" y="connsiteY0"/>
              </a:cxn>
              <a:cxn ang="0">
                <a:pos x="connsiteX1" y="connsiteY1"/>
              </a:cxn>
              <a:cxn ang="0">
                <a:pos x="connsiteX2" y="connsiteY2"/>
              </a:cxn>
              <a:cxn ang="0">
                <a:pos x="connsiteX3" y="connsiteY3"/>
              </a:cxn>
            </a:cxnLst>
            <a:rect l="l" t="t" r="r" b="b"/>
            <a:pathLst>
              <a:path w="7084331" h="4191122">
                <a:moveTo>
                  <a:pt x="0" y="0"/>
                </a:moveTo>
                <a:lnTo>
                  <a:pt x="7084331" y="0"/>
                </a:lnTo>
                <a:lnTo>
                  <a:pt x="7084331" y="4191122"/>
                </a:lnTo>
                <a:lnTo>
                  <a:pt x="0" y="4191122"/>
                </a:lnTo>
                <a:close/>
              </a:path>
            </a:pathLst>
          </a:custGeom>
        </p:spPr>
      </p:pic>
      <p:sp>
        <p:nvSpPr>
          <p:cNvPr id="5" name="Title 9">
            <a:extLst>
              <a:ext uri="{FF2B5EF4-FFF2-40B4-BE49-F238E27FC236}">
                <a16:creationId xmlns:a16="http://schemas.microsoft.com/office/drawing/2014/main" id="{21496FD2-DA86-382F-D051-F482BD4F7603}"/>
              </a:ext>
            </a:extLst>
          </p:cNvPr>
          <p:cNvSpPr txBox="1">
            <a:spLocks/>
          </p:cNvSpPr>
          <p:nvPr/>
        </p:nvSpPr>
        <p:spPr>
          <a:xfrm>
            <a:off x="203199" y="3423303"/>
            <a:ext cx="6885757" cy="1481769"/>
          </a:xfrm>
          <a:prstGeom prst="rect">
            <a:avLst/>
          </a:prstGeom>
        </p:spPr>
        <p:txBody>
          <a:bodyPr vert="horz" lIns="91440" tIns="45720" rIns="91440" bIns="45720" rtlCol="0" anchor="t">
            <a:noAutofit/>
          </a:bodyPr>
          <a:lstStyle>
            <a:lvl1pPr algn="l" defTabSz="944056" rtl="0" eaLnBrk="1" latinLnBrk="0" hangingPunct="1">
              <a:lnSpc>
                <a:spcPct val="100000"/>
              </a:lnSpc>
              <a:spcBef>
                <a:spcPct val="0"/>
              </a:spcBef>
              <a:buNone/>
              <a:defRPr sz="3750"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a:solidFill>
                  <a:srgbClr val="ED3C8D"/>
                </a:solidFill>
                <a:latin typeface="Helvetica" pitchFamily="2" charset="0"/>
              </a:rPr>
              <a:t>Keeping Up With The KPIs</a:t>
            </a:r>
            <a:br>
              <a:rPr kumimoji="0" lang="en-US" sz="2800" b="1" i="0" u="none" strike="noStrike" kern="1200" cap="none" spc="0" normalizeH="0" baseline="0" noProof="0">
                <a:ln>
                  <a:noFill/>
                </a:ln>
                <a:solidFill>
                  <a:srgbClr val="ED3C8D"/>
                </a:solidFill>
                <a:effectLst/>
                <a:uLnTx/>
                <a:uFillTx/>
                <a:latin typeface="Helvetica" pitchFamily="2" charset="0"/>
                <a:ea typeface="+mj-ea"/>
                <a:cs typeface="+mj-cs"/>
              </a:rPr>
            </a:br>
            <a:r>
              <a:rPr lang="en-US" sz="2400" b="1">
                <a:solidFill>
                  <a:srgbClr val="00BFF2"/>
                </a:solidFill>
                <a:latin typeface="Helvetica" pitchFamily="2" charset="0"/>
              </a:rPr>
              <a:t>10</a:t>
            </a:r>
            <a:r>
              <a:rPr kumimoji="0" lang="en-US" sz="2400" b="1" i="0" u="none" strike="noStrike" kern="1200" cap="none" spc="0" normalizeH="0" baseline="0" noProof="0">
                <a:ln>
                  <a:noFill/>
                </a:ln>
                <a:solidFill>
                  <a:srgbClr val="00BFF2"/>
                </a:solidFill>
                <a:effectLst/>
                <a:uLnTx/>
                <a:uFillTx/>
                <a:latin typeface="Helvetica" pitchFamily="2" charset="0"/>
                <a:ea typeface="+mj-ea"/>
                <a:cs typeface="+mj-cs"/>
              </a:rPr>
              <a:t> Key Questions Answered by Marketers </a:t>
            </a:r>
            <a:br>
              <a:rPr kumimoji="0" lang="en-US" sz="2400" b="1" i="0" u="none" strike="noStrike" kern="1200" cap="none" spc="0" normalizeH="0" baseline="0" noProof="0">
                <a:ln>
                  <a:noFill/>
                </a:ln>
                <a:solidFill>
                  <a:srgbClr val="00BFF2"/>
                </a:solidFill>
                <a:effectLst/>
                <a:uLnTx/>
                <a:uFillTx/>
                <a:latin typeface="Helvetica" pitchFamily="2" charset="0"/>
                <a:ea typeface="+mj-ea"/>
                <a:cs typeface="+mj-cs"/>
              </a:rPr>
            </a:br>
            <a:r>
              <a:rPr kumimoji="0" lang="en-US" sz="2400" b="1" i="0" u="none" strike="noStrike" kern="1200" cap="none" spc="0" normalizeH="0" baseline="0" noProof="0">
                <a:ln>
                  <a:noFill/>
                </a:ln>
                <a:solidFill>
                  <a:srgbClr val="00BFF2"/>
                </a:solidFill>
                <a:effectLst/>
                <a:uLnTx/>
                <a:uFillTx/>
                <a:latin typeface="Helvetica" pitchFamily="2" charset="0"/>
                <a:ea typeface="+mj-ea"/>
                <a:cs typeface="+mj-cs"/>
              </a:rPr>
              <a:t>to Understand Priorities Across Businesses</a:t>
            </a:r>
            <a:endParaRPr kumimoji="0" lang="en-US" sz="2300" b="1" i="0" u="none" strike="noStrike" kern="1200" cap="none" spc="0" normalizeH="0" baseline="0" noProof="0">
              <a:ln>
                <a:noFill/>
              </a:ln>
              <a:solidFill>
                <a:prstClr val="white"/>
              </a:solidFill>
              <a:effectLst/>
              <a:uLnTx/>
              <a:uFillTx/>
              <a:latin typeface="Helvetica" pitchFamily="2" charset="0"/>
              <a:ea typeface="+mj-ea"/>
              <a:cs typeface="+mj-cs"/>
            </a:endParaRPr>
          </a:p>
        </p:txBody>
      </p:sp>
      <p:sp>
        <p:nvSpPr>
          <p:cNvPr id="10" name="Rectangle 9">
            <a:extLst>
              <a:ext uri="{FF2B5EF4-FFF2-40B4-BE49-F238E27FC236}">
                <a16:creationId xmlns:a16="http://schemas.microsoft.com/office/drawing/2014/main" id="{E4A8B999-25B1-8F09-8E5E-48782D08CEBF}"/>
              </a:ext>
            </a:extLst>
          </p:cNvPr>
          <p:cNvSpPr/>
          <p:nvPr/>
        </p:nvSpPr>
        <p:spPr>
          <a:xfrm>
            <a:off x="448273" y="5800725"/>
            <a:ext cx="2162175" cy="653416"/>
          </a:xfrm>
          <a:prstGeom prst="rect">
            <a:avLst/>
          </a:prstGeom>
          <a:solidFill>
            <a:srgbClr val="1B1464"/>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7C93FDAB-4B60-A210-8D3A-245C948A0E65}"/>
              </a:ext>
            </a:extLst>
          </p:cNvPr>
          <p:cNvPicPr>
            <a:picLocks noChangeAspect="1"/>
          </p:cNvPicPr>
          <p:nvPr/>
        </p:nvPicPr>
        <p:blipFill>
          <a:blip r:embed="rId6"/>
          <a:stretch>
            <a:fillRect/>
          </a:stretch>
        </p:blipFill>
        <p:spPr>
          <a:xfrm>
            <a:off x="531332" y="5696102"/>
            <a:ext cx="1996059" cy="857098"/>
          </a:xfrm>
          <a:prstGeom prst="rect">
            <a:avLst/>
          </a:prstGeom>
        </p:spPr>
      </p:pic>
      <p:pic>
        <p:nvPicPr>
          <p:cNvPr id="2" name="Picture 1">
            <a:extLst>
              <a:ext uri="{FF2B5EF4-FFF2-40B4-BE49-F238E27FC236}">
                <a16:creationId xmlns:a16="http://schemas.microsoft.com/office/drawing/2014/main" id="{BE3F3272-DC54-357E-C1F9-FC319678AEE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6872" y="65325"/>
            <a:ext cx="1712662" cy="547231"/>
          </a:xfrm>
          <a:prstGeom prst="rect">
            <a:avLst/>
          </a:prstGeom>
          <a:ln w="28575">
            <a:solidFill>
              <a:srgbClr val="ED3C8D"/>
            </a:solidFill>
          </a:ln>
        </p:spPr>
      </p:pic>
      <p:pic>
        <p:nvPicPr>
          <p:cNvPr id="9" name="Picture 8" descr="A picture containing text&#10;&#10;Description automatically generated">
            <a:extLst>
              <a:ext uri="{FF2B5EF4-FFF2-40B4-BE49-F238E27FC236}">
                <a16:creationId xmlns:a16="http://schemas.microsoft.com/office/drawing/2014/main" id="{8D3E8533-311E-C68E-B0FE-33C333DC073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94999" y="1905137"/>
            <a:ext cx="3210535" cy="1094797"/>
          </a:xfrm>
          <a:prstGeom prst="rect">
            <a:avLst/>
          </a:prstGeom>
          <a:ln w="12700">
            <a:solidFill>
              <a:srgbClr val="ED3C8D"/>
            </a:solidFill>
          </a:ln>
        </p:spPr>
      </p:pic>
      <p:grpSp>
        <p:nvGrpSpPr>
          <p:cNvPr id="7" name="Group 6">
            <a:extLst>
              <a:ext uri="{FF2B5EF4-FFF2-40B4-BE49-F238E27FC236}">
                <a16:creationId xmlns:a16="http://schemas.microsoft.com/office/drawing/2014/main" id="{BD3F90D8-EC4F-44E3-8868-8951815070FB}"/>
              </a:ext>
            </a:extLst>
          </p:cNvPr>
          <p:cNvGrpSpPr/>
          <p:nvPr/>
        </p:nvGrpSpPr>
        <p:grpSpPr>
          <a:xfrm>
            <a:off x="1863754" y="-1"/>
            <a:ext cx="5033058" cy="2893595"/>
            <a:chOff x="-15240" y="-13657"/>
            <a:chExt cx="4721216" cy="2686231"/>
          </a:xfrm>
        </p:grpSpPr>
        <p:sp>
          <p:nvSpPr>
            <p:cNvPr id="8" name="Freeform: Shape 7">
              <a:extLst>
                <a:ext uri="{FF2B5EF4-FFF2-40B4-BE49-F238E27FC236}">
                  <a16:creationId xmlns:a16="http://schemas.microsoft.com/office/drawing/2014/main" id="{8BF951BE-118C-48F7-BE62-B39D2B4FC56A}"/>
                </a:ext>
              </a:extLst>
            </p:cNvPr>
            <p:cNvSpPr/>
            <p:nvPr userDrawn="1"/>
          </p:nvSpPr>
          <p:spPr>
            <a:xfrm>
              <a:off x="-15240" y="-13657"/>
              <a:ext cx="4721216" cy="2686231"/>
            </a:xfrm>
            <a:custGeom>
              <a:avLst/>
              <a:gdLst>
                <a:gd name="connsiteX0" fmla="*/ 0 w 4721216"/>
                <a:gd name="connsiteY0" fmla="*/ 0 h 2686231"/>
                <a:gd name="connsiteX1" fmla="*/ 4721216 w 4721216"/>
                <a:gd name="connsiteY1" fmla="*/ 0 h 2686231"/>
                <a:gd name="connsiteX2" fmla="*/ 4721216 w 4721216"/>
                <a:gd name="connsiteY2" fmla="*/ 2686231 h 2686231"/>
                <a:gd name="connsiteX3" fmla="*/ 1395884 w 4721216"/>
                <a:gd name="connsiteY3" fmla="*/ 1201749 h 2686231"/>
                <a:gd name="connsiteX4" fmla="*/ 78852 w 4721216"/>
                <a:gd name="connsiteY4" fmla="*/ 612473 h 2686231"/>
                <a:gd name="connsiteX5" fmla="*/ 0 w 4721216"/>
                <a:gd name="connsiteY5" fmla="*/ 576331 h 268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21216" h="2686231">
                  <a:moveTo>
                    <a:pt x="0" y="0"/>
                  </a:moveTo>
                  <a:lnTo>
                    <a:pt x="4721216" y="0"/>
                  </a:lnTo>
                  <a:lnTo>
                    <a:pt x="4721216" y="2686231"/>
                  </a:lnTo>
                  <a:lnTo>
                    <a:pt x="1395884" y="1201749"/>
                  </a:lnTo>
                  <a:cubicBezTo>
                    <a:pt x="1088473" y="1072268"/>
                    <a:pt x="486065" y="798907"/>
                    <a:pt x="78852" y="612473"/>
                  </a:cubicBezTo>
                  <a:lnTo>
                    <a:pt x="0" y="576331"/>
                  </a:lnTo>
                  <a:close/>
                </a:path>
              </a:pathLst>
            </a:custGeom>
            <a:solidFill>
              <a:srgbClr val="130F4A"/>
            </a:solidFill>
            <a:ln w="5302"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13" name="Freeform: Shape 12">
              <a:extLst>
                <a:ext uri="{FF2B5EF4-FFF2-40B4-BE49-F238E27FC236}">
                  <a16:creationId xmlns:a16="http://schemas.microsoft.com/office/drawing/2014/main" id="{5AE5D4B1-D529-4069-92AA-16E1B391A6BF}"/>
                </a:ext>
              </a:extLst>
            </p:cNvPr>
            <p:cNvSpPr/>
            <p:nvPr/>
          </p:nvSpPr>
          <p:spPr>
            <a:xfrm>
              <a:off x="34005" y="23167"/>
              <a:ext cx="1331681" cy="1155444"/>
            </a:xfrm>
            <a:custGeom>
              <a:avLst/>
              <a:gdLst>
                <a:gd name="connsiteX0" fmla="*/ 0 w 1421708"/>
                <a:gd name="connsiteY0" fmla="*/ 591848 h 1222125"/>
                <a:gd name="connsiteX1" fmla="*/ 1421708 w 1421708"/>
                <a:gd name="connsiteY1" fmla="*/ 1222125 h 1222125"/>
                <a:gd name="connsiteX2" fmla="*/ 1421708 w 1421708"/>
                <a:gd name="connsiteY2" fmla="*/ 0 h 1222125"/>
              </a:gdLst>
              <a:ahLst/>
              <a:cxnLst>
                <a:cxn ang="0">
                  <a:pos x="connsiteX0" y="connsiteY0"/>
                </a:cxn>
                <a:cxn ang="0">
                  <a:pos x="connsiteX1" y="connsiteY1"/>
                </a:cxn>
                <a:cxn ang="0">
                  <a:pos x="connsiteX2" y="connsiteY2"/>
                </a:cxn>
              </a:cxnLst>
              <a:rect l="l" t="t" r="r" b="b"/>
              <a:pathLst>
                <a:path w="1421708" h="1222125">
                  <a:moveTo>
                    <a:pt x="0" y="591848"/>
                  </a:moveTo>
                  <a:lnTo>
                    <a:pt x="1421708" y="1222125"/>
                  </a:lnTo>
                  <a:lnTo>
                    <a:pt x="1421708" y="0"/>
                  </a:lnTo>
                  <a:close/>
                </a:path>
              </a:pathLst>
            </a:custGeom>
            <a:solidFill>
              <a:srgbClr val="00BFF2"/>
            </a:solidFill>
            <a:ln w="53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14" name="Freeform: Shape 13">
              <a:extLst>
                <a:ext uri="{FF2B5EF4-FFF2-40B4-BE49-F238E27FC236}">
                  <a16:creationId xmlns:a16="http://schemas.microsoft.com/office/drawing/2014/main" id="{630020BB-B5A9-48CC-9939-C1F42A09A502}"/>
                </a:ext>
              </a:extLst>
            </p:cNvPr>
            <p:cNvSpPr/>
            <p:nvPr/>
          </p:nvSpPr>
          <p:spPr>
            <a:xfrm>
              <a:off x="1365686" y="616973"/>
              <a:ext cx="1331731" cy="1155444"/>
            </a:xfrm>
            <a:custGeom>
              <a:avLst/>
              <a:gdLst>
                <a:gd name="connsiteX0" fmla="*/ 0 w 1421761"/>
                <a:gd name="connsiteY0" fmla="*/ 591794 h 1222125"/>
                <a:gd name="connsiteX1" fmla="*/ 1421761 w 1421761"/>
                <a:gd name="connsiteY1" fmla="*/ 1222125 h 1222125"/>
                <a:gd name="connsiteX2" fmla="*/ 1421761 w 1421761"/>
                <a:gd name="connsiteY2" fmla="*/ 0 h 1222125"/>
              </a:gdLst>
              <a:ahLst/>
              <a:cxnLst>
                <a:cxn ang="0">
                  <a:pos x="connsiteX0" y="connsiteY0"/>
                </a:cxn>
                <a:cxn ang="0">
                  <a:pos x="connsiteX1" y="connsiteY1"/>
                </a:cxn>
                <a:cxn ang="0">
                  <a:pos x="connsiteX2" y="connsiteY2"/>
                </a:cxn>
              </a:cxnLst>
              <a:rect l="l" t="t" r="r" b="b"/>
              <a:pathLst>
                <a:path w="1421761" h="1222125">
                  <a:moveTo>
                    <a:pt x="0" y="591794"/>
                  </a:moveTo>
                  <a:lnTo>
                    <a:pt x="1421761" y="1222125"/>
                  </a:lnTo>
                  <a:lnTo>
                    <a:pt x="1421761" y="0"/>
                  </a:lnTo>
                  <a:close/>
                </a:path>
              </a:pathLst>
            </a:custGeom>
            <a:solidFill>
              <a:srgbClr val="ED3C8D"/>
            </a:solidFill>
            <a:ln w="53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15" name="Freeform: Shape 14">
              <a:extLst>
                <a:ext uri="{FF2B5EF4-FFF2-40B4-BE49-F238E27FC236}">
                  <a16:creationId xmlns:a16="http://schemas.microsoft.com/office/drawing/2014/main" id="{2BA9919E-8757-47EA-AF29-47E3FDC08853}"/>
                </a:ext>
              </a:extLst>
            </p:cNvPr>
            <p:cNvSpPr/>
            <p:nvPr/>
          </p:nvSpPr>
          <p:spPr>
            <a:xfrm>
              <a:off x="1365686" y="23167"/>
              <a:ext cx="1331731" cy="1155444"/>
            </a:xfrm>
            <a:custGeom>
              <a:avLst/>
              <a:gdLst>
                <a:gd name="connsiteX0" fmla="*/ 1421761 w 1421761"/>
                <a:gd name="connsiteY0" fmla="*/ 630278 h 1222125"/>
                <a:gd name="connsiteX1" fmla="*/ 0 w 1421761"/>
                <a:gd name="connsiteY1" fmla="*/ 0 h 1222125"/>
                <a:gd name="connsiteX2" fmla="*/ 0 w 1421761"/>
                <a:gd name="connsiteY2" fmla="*/ 1222125 h 1222125"/>
              </a:gdLst>
              <a:ahLst/>
              <a:cxnLst>
                <a:cxn ang="0">
                  <a:pos x="connsiteX0" y="connsiteY0"/>
                </a:cxn>
                <a:cxn ang="0">
                  <a:pos x="connsiteX1" y="connsiteY1"/>
                </a:cxn>
                <a:cxn ang="0">
                  <a:pos x="connsiteX2" y="connsiteY2"/>
                </a:cxn>
              </a:cxnLst>
              <a:rect l="l" t="t" r="r" b="b"/>
              <a:pathLst>
                <a:path w="1421761" h="1222125">
                  <a:moveTo>
                    <a:pt x="1421761" y="630278"/>
                  </a:moveTo>
                  <a:lnTo>
                    <a:pt x="0" y="0"/>
                  </a:lnTo>
                  <a:lnTo>
                    <a:pt x="0" y="1222125"/>
                  </a:lnTo>
                  <a:close/>
                </a:path>
              </a:pathLst>
            </a:custGeom>
            <a:solidFill>
              <a:schemeClr val="bg1"/>
            </a:solidFill>
            <a:ln w="53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16" name="Freeform: Shape 15">
              <a:extLst>
                <a:ext uri="{FF2B5EF4-FFF2-40B4-BE49-F238E27FC236}">
                  <a16:creationId xmlns:a16="http://schemas.microsoft.com/office/drawing/2014/main" id="{49362404-B0D3-4845-81C6-4BB463DC0FB9}"/>
                </a:ext>
              </a:extLst>
            </p:cNvPr>
            <p:cNvSpPr/>
            <p:nvPr/>
          </p:nvSpPr>
          <p:spPr>
            <a:xfrm>
              <a:off x="2704627" y="-13656"/>
              <a:ext cx="1495109" cy="633867"/>
            </a:xfrm>
            <a:custGeom>
              <a:avLst/>
              <a:gdLst>
                <a:gd name="connsiteX0" fmla="*/ 0 w 1495109"/>
                <a:gd name="connsiteY0" fmla="*/ 0 h 633867"/>
                <a:gd name="connsiteX1" fmla="*/ 1482463 w 1495109"/>
                <a:gd name="connsiteY1" fmla="*/ 0 h 633867"/>
                <a:gd name="connsiteX2" fmla="*/ 1495109 w 1495109"/>
                <a:gd name="connsiteY2" fmla="*/ 5659 h 633867"/>
                <a:gd name="connsiteX3" fmla="*/ 0 w 1495109"/>
                <a:gd name="connsiteY3" fmla="*/ 633867 h 633867"/>
              </a:gdLst>
              <a:ahLst/>
              <a:cxnLst>
                <a:cxn ang="0">
                  <a:pos x="connsiteX0" y="connsiteY0"/>
                </a:cxn>
                <a:cxn ang="0">
                  <a:pos x="connsiteX1" y="connsiteY1"/>
                </a:cxn>
                <a:cxn ang="0">
                  <a:pos x="connsiteX2" y="connsiteY2"/>
                </a:cxn>
                <a:cxn ang="0">
                  <a:pos x="connsiteX3" y="connsiteY3"/>
                </a:cxn>
              </a:cxnLst>
              <a:rect l="l" t="t" r="r" b="b"/>
              <a:pathLst>
                <a:path w="1495109" h="633867">
                  <a:moveTo>
                    <a:pt x="0" y="0"/>
                  </a:moveTo>
                  <a:lnTo>
                    <a:pt x="1482463" y="0"/>
                  </a:lnTo>
                  <a:lnTo>
                    <a:pt x="1495109" y="5659"/>
                  </a:lnTo>
                  <a:lnTo>
                    <a:pt x="0" y="633867"/>
                  </a:lnTo>
                  <a:close/>
                </a:path>
              </a:pathLst>
            </a:custGeom>
            <a:solidFill>
              <a:schemeClr val="bg1"/>
            </a:solidFill>
            <a:ln w="5302"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grpSp>
    </p:spTree>
    <p:extLst>
      <p:ext uri="{BB962C8B-B14F-4D97-AF65-F5344CB8AC3E}">
        <p14:creationId xmlns:p14="http://schemas.microsoft.com/office/powerpoint/2010/main" val="886449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405D41-ED62-C510-41DD-7095B3E028A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AD27DCA-26F4-60A4-12B3-1926B74105C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20153"/>
            <a:ext cx="12192000" cy="7098307"/>
          </a:xfrm>
          <a:prstGeom prst="rect">
            <a:avLst/>
          </a:prstGeom>
        </p:spPr>
      </p:pic>
      <p:cxnSp>
        <p:nvCxnSpPr>
          <p:cNvPr id="2" name="Straight Connector 1">
            <a:extLst>
              <a:ext uri="{FF2B5EF4-FFF2-40B4-BE49-F238E27FC236}">
                <a16:creationId xmlns:a16="http://schemas.microsoft.com/office/drawing/2014/main" id="{1CAC9E47-6423-31F2-7760-AC1F54EE1DFC}"/>
              </a:ext>
            </a:extLst>
          </p:cNvPr>
          <p:cNvCxnSpPr/>
          <p:nvPr/>
        </p:nvCxnSpPr>
        <p:spPr>
          <a:xfrm>
            <a:off x="493843" y="2940040"/>
            <a:ext cx="521208"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
        <p:nvSpPr>
          <p:cNvPr id="4" name="TextBox 3">
            <a:extLst>
              <a:ext uri="{FF2B5EF4-FFF2-40B4-BE49-F238E27FC236}">
                <a16:creationId xmlns:a16="http://schemas.microsoft.com/office/drawing/2014/main" id="{C6C03B66-95B4-1A47-8E80-03DC82416693}"/>
              </a:ext>
            </a:extLst>
          </p:cNvPr>
          <p:cNvSpPr txBox="1"/>
          <p:nvPr/>
        </p:nvSpPr>
        <p:spPr>
          <a:xfrm>
            <a:off x="536238" y="2294269"/>
            <a:ext cx="43641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E600"/>
                </a:solidFill>
                <a:effectLst/>
                <a:uLnTx/>
                <a:uFillTx/>
                <a:latin typeface="Helvetica" pitchFamily="2" charset="0"/>
                <a:ea typeface="+mn-ea"/>
                <a:cs typeface="+mn-cs"/>
              </a:rPr>
              <a:t>3</a:t>
            </a:r>
          </a:p>
        </p:txBody>
      </p:sp>
      <p:sp>
        <p:nvSpPr>
          <p:cNvPr id="5" name="TextBox 4">
            <a:extLst>
              <a:ext uri="{FF2B5EF4-FFF2-40B4-BE49-F238E27FC236}">
                <a16:creationId xmlns:a16="http://schemas.microsoft.com/office/drawing/2014/main" id="{E6A39B43-23D9-5143-49DC-641DA6B5990A}"/>
              </a:ext>
            </a:extLst>
          </p:cNvPr>
          <p:cNvSpPr txBox="1"/>
          <p:nvPr/>
        </p:nvSpPr>
        <p:spPr>
          <a:xfrm>
            <a:off x="493843" y="3026501"/>
            <a:ext cx="7298877"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a:solidFill>
                  <a:schemeClr val="bg1"/>
                </a:solidFill>
                <a:latin typeface="Helvetica" pitchFamily="2" charset="0"/>
              </a:rPr>
              <a:t>How do marketers balance short-term sales with long-term brand growth?</a:t>
            </a:r>
          </a:p>
        </p:txBody>
      </p:sp>
    </p:spTree>
    <p:extLst>
      <p:ext uri="{BB962C8B-B14F-4D97-AF65-F5344CB8AC3E}">
        <p14:creationId xmlns:p14="http://schemas.microsoft.com/office/powerpoint/2010/main" val="4053835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2D0E7-99CB-F281-D8D2-FD2BDDCA1B08}"/>
            </a:ext>
          </a:extLst>
        </p:cNvPr>
        <p:cNvGrpSpPr/>
        <p:nvPr/>
      </p:nvGrpSpPr>
      <p:grpSpPr>
        <a:xfrm>
          <a:off x="0" y="0"/>
          <a:ext cx="0" cy="0"/>
          <a:chOff x="0" y="0"/>
          <a:chExt cx="0" cy="0"/>
        </a:xfrm>
      </p:grpSpPr>
      <p:pic>
        <p:nvPicPr>
          <p:cNvPr id="33" name="Picture 32" descr="A person using a computer&#10;&#10;AI-generated content may be incorrect.">
            <a:extLst>
              <a:ext uri="{FF2B5EF4-FFF2-40B4-BE49-F238E27FC236}">
                <a16:creationId xmlns:a16="http://schemas.microsoft.com/office/drawing/2014/main" id="{AA66A1A3-9062-8867-B909-B6A012162FA5}"/>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0" y="1770781"/>
            <a:ext cx="12170481" cy="4089246"/>
          </a:xfrm>
          <a:prstGeom prst="rect">
            <a:avLst/>
          </a:prstGeom>
        </p:spPr>
      </p:pic>
      <p:sp>
        <p:nvSpPr>
          <p:cNvPr id="24" name="Rectangle 23">
            <a:extLst>
              <a:ext uri="{FF2B5EF4-FFF2-40B4-BE49-F238E27FC236}">
                <a16:creationId xmlns:a16="http://schemas.microsoft.com/office/drawing/2014/main" id="{3B04A678-81CA-96AC-7DD3-EAA30E72EE29}"/>
              </a:ext>
            </a:extLst>
          </p:cNvPr>
          <p:cNvSpPr/>
          <p:nvPr/>
        </p:nvSpPr>
        <p:spPr>
          <a:xfrm>
            <a:off x="0" y="1770781"/>
            <a:ext cx="12192000" cy="4089246"/>
          </a:xfrm>
          <a:prstGeom prst="rect">
            <a:avLst/>
          </a:prstGeom>
          <a:solidFill>
            <a:srgbClr val="1F1A62">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C67B7052-5BA3-6A10-07A2-BB04AC7BC2B7}"/>
              </a:ext>
            </a:extLst>
          </p:cNvPr>
          <p:cNvSpPr txBox="1"/>
          <p:nvPr/>
        </p:nvSpPr>
        <p:spPr>
          <a:xfrm>
            <a:off x="519129" y="6067849"/>
            <a:ext cx="116513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 / Advertiser Perceptions ‘Marketer KPI Survey,’ February 2025, fielded January 27 – February 7, 2025 (n=200). Survey base: Brand marketers directly involved in influencing or executing video advertising. Q15. Do you feel your KPIs reflect a prioritization to achieve short-term sales over long-term branding results? ‘Small-Sized’ Businesses: Less than $1MM in annual ad spend, ‘Medium-Sized’ Businesses: $1MM to less than $25MM in annual ad spend, ‘Large-Sized’ Businesses: $25MM or more in annual ad spend. </a:t>
            </a:r>
          </a:p>
        </p:txBody>
      </p:sp>
      <p:pic>
        <p:nvPicPr>
          <p:cNvPr id="5" name="Picture 4">
            <a:extLst>
              <a:ext uri="{FF2B5EF4-FFF2-40B4-BE49-F238E27FC236}">
                <a16:creationId xmlns:a16="http://schemas.microsoft.com/office/drawing/2014/main" id="{4056E10C-AFB6-4D17-5B72-2EF65F288056}"/>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6" name="Slide Number Placeholder 5">
            <a:extLst>
              <a:ext uri="{FF2B5EF4-FFF2-40B4-BE49-F238E27FC236}">
                <a16:creationId xmlns:a16="http://schemas.microsoft.com/office/drawing/2014/main" id="{1D358EDA-2C86-1BA6-669D-3D31D26C70BE}"/>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7" name="Rectangle 6">
            <a:extLst>
              <a:ext uri="{FF2B5EF4-FFF2-40B4-BE49-F238E27FC236}">
                <a16:creationId xmlns:a16="http://schemas.microsoft.com/office/drawing/2014/main" id="{FD8FAFB2-9F9D-52C3-9BDF-6B9A41199759}"/>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15" name="TextBox 14">
            <a:extLst>
              <a:ext uri="{FF2B5EF4-FFF2-40B4-BE49-F238E27FC236}">
                <a16:creationId xmlns:a16="http://schemas.microsoft.com/office/drawing/2014/main" id="{7F6278EE-2184-3134-DB68-E58DE814B589}"/>
              </a:ext>
            </a:extLst>
          </p:cNvPr>
          <p:cNvSpPr txBox="1"/>
          <p:nvPr/>
        </p:nvSpPr>
        <p:spPr>
          <a:xfrm>
            <a:off x="1629824" y="2075581"/>
            <a:ext cx="8932352"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prstClr val="black"/>
              </a:buClr>
              <a:buSzPts val="1100"/>
              <a:buFont typeface="Arial"/>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 of brand marketers who believe </a:t>
            </a:r>
            <a:r>
              <a:rPr kumimoji="0" lang="en-US" sz="1800" b="1" i="0" u="sng" strike="noStrike" kern="1200" cap="none" spc="0" normalizeH="0" baseline="0" noProof="0">
                <a:ln>
                  <a:noFill/>
                </a:ln>
                <a:solidFill>
                  <a:prstClr val="white"/>
                </a:solidFill>
                <a:effectLst/>
                <a:uLnTx/>
                <a:uFillTx/>
                <a:latin typeface="Helvetica" panose="020B0403020202020204" pitchFamily="34" charset="0"/>
                <a:ea typeface="+mn-ea"/>
                <a:cs typeface="+mn-cs"/>
              </a:rPr>
              <a:t>their marketing KPIs reflect a prioritization </a:t>
            </a:r>
            <a:br>
              <a:rPr kumimoji="0" lang="en-US" sz="1800" b="1" i="0" u="sng" strike="noStrike" kern="1200" cap="none" spc="0" normalizeH="0" baseline="0" noProof="0">
                <a:ln>
                  <a:noFill/>
                </a:ln>
                <a:solidFill>
                  <a:prstClr val="white"/>
                </a:solidFill>
                <a:effectLst/>
                <a:uLnTx/>
                <a:uFillTx/>
                <a:latin typeface="Helvetica" panose="020B0403020202020204" pitchFamily="34" charset="0"/>
                <a:ea typeface="+mn-ea"/>
                <a:cs typeface="+mn-cs"/>
              </a:rPr>
            </a:br>
            <a:r>
              <a:rPr kumimoji="0" lang="en-US" sz="1800" b="1" i="0" u="sng" strike="noStrike" kern="1200" cap="none" spc="0" normalizeH="0" baseline="0" noProof="0">
                <a:ln>
                  <a:noFill/>
                </a:ln>
                <a:solidFill>
                  <a:prstClr val="white"/>
                </a:solidFill>
                <a:effectLst/>
                <a:uLnTx/>
                <a:uFillTx/>
                <a:latin typeface="Helvetica" panose="020B0403020202020204" pitchFamily="34" charset="0"/>
                <a:ea typeface="+mn-ea"/>
                <a:cs typeface="+mn-cs"/>
              </a:rPr>
              <a:t>to achieve short-term sales over long-term branding</a:t>
            </a: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 results</a:t>
            </a:r>
          </a:p>
        </p:txBody>
      </p:sp>
      <p:sp>
        <p:nvSpPr>
          <p:cNvPr id="25" name="Rectangle: Rounded Corners 24">
            <a:extLst>
              <a:ext uri="{FF2B5EF4-FFF2-40B4-BE49-F238E27FC236}">
                <a16:creationId xmlns:a16="http://schemas.microsoft.com/office/drawing/2014/main" id="{57C8AFF7-707A-73C1-1F16-97C4633AC48C}"/>
              </a:ext>
            </a:extLst>
          </p:cNvPr>
          <p:cNvSpPr/>
          <p:nvPr/>
        </p:nvSpPr>
        <p:spPr>
          <a:xfrm>
            <a:off x="301587" y="3246135"/>
            <a:ext cx="3572679" cy="1648432"/>
          </a:xfrm>
          <a:prstGeom prst="roundRect">
            <a:avLst/>
          </a:prstGeom>
          <a:solidFill>
            <a:schemeClr val="bg1"/>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86C521F5-01D4-B529-5737-1E0057E3CBA8}"/>
              </a:ext>
            </a:extLst>
          </p:cNvPr>
          <p:cNvSpPr txBox="1"/>
          <p:nvPr/>
        </p:nvSpPr>
        <p:spPr>
          <a:xfrm>
            <a:off x="463981" y="3452613"/>
            <a:ext cx="324789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‘Small-Sized’ Businesses</a:t>
            </a:r>
          </a:p>
        </p:txBody>
      </p:sp>
      <p:sp>
        <p:nvSpPr>
          <p:cNvPr id="17" name="TextBox 16">
            <a:extLst>
              <a:ext uri="{FF2B5EF4-FFF2-40B4-BE49-F238E27FC236}">
                <a16:creationId xmlns:a16="http://schemas.microsoft.com/office/drawing/2014/main" id="{985BD8BF-F8BE-A24D-5CB8-7313F8F47FD6}"/>
              </a:ext>
            </a:extLst>
          </p:cNvPr>
          <p:cNvSpPr txBox="1"/>
          <p:nvPr/>
        </p:nvSpPr>
        <p:spPr>
          <a:xfrm>
            <a:off x="636199" y="3767099"/>
            <a:ext cx="2903455"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Open Sans" panose="020B0606030504020204" pitchFamily="34" charset="0"/>
                <a:cs typeface="+mn-cs"/>
              </a:rPr>
              <a:t>74%</a:t>
            </a:r>
            <a:r>
              <a:rPr kumimoji="0" lang="en-US" sz="3600" b="0" i="0" u="none" strike="noStrike" kern="1200" cap="none" spc="0" normalizeH="0" baseline="0" noProof="0">
                <a:ln>
                  <a:noFill/>
                </a:ln>
                <a:solidFill>
                  <a:srgbClr val="00BFF2"/>
                </a:solidFill>
                <a:effectLst/>
                <a:uLnTx/>
                <a:uFillTx/>
                <a:latin typeface="Calibri" panose="020F0502020204030204"/>
                <a:ea typeface="+mn-ea"/>
                <a:cs typeface="+mn-cs"/>
              </a:rPr>
              <a:t> </a:t>
            </a:r>
          </a:p>
        </p:txBody>
      </p:sp>
      <p:sp>
        <p:nvSpPr>
          <p:cNvPr id="26" name="Rectangle: Rounded Corners 25">
            <a:extLst>
              <a:ext uri="{FF2B5EF4-FFF2-40B4-BE49-F238E27FC236}">
                <a16:creationId xmlns:a16="http://schemas.microsoft.com/office/drawing/2014/main" id="{F9B7E365-AD31-3487-F72B-4F896D1633AC}"/>
              </a:ext>
            </a:extLst>
          </p:cNvPr>
          <p:cNvSpPr/>
          <p:nvPr/>
        </p:nvSpPr>
        <p:spPr>
          <a:xfrm>
            <a:off x="4309661" y="3246135"/>
            <a:ext cx="3572679" cy="1648432"/>
          </a:xfrm>
          <a:prstGeom prst="roundRect">
            <a:avLst/>
          </a:prstGeom>
          <a:solidFill>
            <a:schemeClr val="bg1"/>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8219E8C0-4004-39B2-725A-8D6EC0B1E363}"/>
              </a:ext>
            </a:extLst>
          </p:cNvPr>
          <p:cNvSpPr txBox="1"/>
          <p:nvPr/>
        </p:nvSpPr>
        <p:spPr>
          <a:xfrm>
            <a:off x="4309661" y="3452613"/>
            <a:ext cx="357267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‘Medium-Sized’ Businesses</a:t>
            </a:r>
          </a:p>
        </p:txBody>
      </p:sp>
      <p:sp>
        <p:nvSpPr>
          <p:cNvPr id="18" name="TextBox 17">
            <a:extLst>
              <a:ext uri="{FF2B5EF4-FFF2-40B4-BE49-F238E27FC236}">
                <a16:creationId xmlns:a16="http://schemas.microsoft.com/office/drawing/2014/main" id="{949EFC7C-C8F2-D72E-AB05-C55ED6DDDC5A}"/>
              </a:ext>
            </a:extLst>
          </p:cNvPr>
          <p:cNvSpPr txBox="1"/>
          <p:nvPr/>
        </p:nvSpPr>
        <p:spPr>
          <a:xfrm>
            <a:off x="4644273" y="3767099"/>
            <a:ext cx="2903455"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w="13462">
                  <a:solidFill>
                    <a:prstClr val="black"/>
                  </a:solidFill>
                  <a:prstDash val="solid"/>
                </a:ln>
                <a:solidFill>
                  <a:srgbClr val="ED3C8D"/>
                </a:solidFill>
                <a:effectLst/>
                <a:uLnTx/>
                <a:uFillTx/>
                <a:latin typeface="Helvetica" panose="020B0604020202020204" pitchFamily="34" charset="0"/>
                <a:ea typeface="Open Sans" panose="020B0606030504020204" pitchFamily="34" charset="0"/>
                <a:cs typeface="+mn-cs"/>
              </a:rPr>
              <a:t>63%</a:t>
            </a:r>
            <a:r>
              <a:rPr kumimoji="0" lang="en-US" sz="3600" b="0" i="0" u="none" strike="noStrike" kern="1200" cap="none" spc="0" normalizeH="0" baseline="0" noProof="0">
                <a:ln>
                  <a:noFill/>
                </a:ln>
                <a:solidFill>
                  <a:srgbClr val="ED3C8D"/>
                </a:solidFill>
                <a:effectLst/>
                <a:uLnTx/>
                <a:uFillTx/>
                <a:latin typeface="Calibri" panose="020F0502020204030204"/>
                <a:ea typeface="+mn-ea"/>
                <a:cs typeface="+mn-cs"/>
              </a:rPr>
              <a:t> </a:t>
            </a:r>
          </a:p>
        </p:txBody>
      </p:sp>
      <p:sp>
        <p:nvSpPr>
          <p:cNvPr id="27" name="Rectangle: Rounded Corners 26">
            <a:extLst>
              <a:ext uri="{FF2B5EF4-FFF2-40B4-BE49-F238E27FC236}">
                <a16:creationId xmlns:a16="http://schemas.microsoft.com/office/drawing/2014/main" id="{1FEFE980-7DF8-CF2E-EC59-74180EE0A67F}"/>
              </a:ext>
            </a:extLst>
          </p:cNvPr>
          <p:cNvSpPr/>
          <p:nvPr/>
        </p:nvSpPr>
        <p:spPr>
          <a:xfrm>
            <a:off x="8317734" y="3246135"/>
            <a:ext cx="3572679" cy="1648432"/>
          </a:xfrm>
          <a:prstGeom prst="roundRect">
            <a:avLst/>
          </a:prstGeom>
          <a:solidFill>
            <a:schemeClr val="bg1"/>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5C08C457-3C3C-AF4D-64DC-366E4960401A}"/>
              </a:ext>
            </a:extLst>
          </p:cNvPr>
          <p:cNvSpPr txBox="1"/>
          <p:nvPr/>
        </p:nvSpPr>
        <p:spPr>
          <a:xfrm>
            <a:off x="8317734" y="3452613"/>
            <a:ext cx="357267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‘Large-Sized’ Businesses</a:t>
            </a:r>
          </a:p>
        </p:txBody>
      </p:sp>
      <p:sp>
        <p:nvSpPr>
          <p:cNvPr id="23" name="TextBox 22">
            <a:extLst>
              <a:ext uri="{FF2B5EF4-FFF2-40B4-BE49-F238E27FC236}">
                <a16:creationId xmlns:a16="http://schemas.microsoft.com/office/drawing/2014/main" id="{E975BADC-9B89-411B-D9FE-B92873354DC1}"/>
              </a:ext>
            </a:extLst>
          </p:cNvPr>
          <p:cNvSpPr txBox="1"/>
          <p:nvPr/>
        </p:nvSpPr>
        <p:spPr>
          <a:xfrm>
            <a:off x="8652346" y="3767099"/>
            <a:ext cx="2903455"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w="13462">
                  <a:solidFill>
                    <a:prstClr val="black"/>
                  </a:solidFill>
                  <a:prstDash val="solid"/>
                </a:ln>
                <a:solidFill>
                  <a:srgbClr val="4EBEA4"/>
                </a:solidFill>
                <a:effectLst/>
                <a:uLnTx/>
                <a:uFillTx/>
                <a:latin typeface="Helvetica" panose="020B0604020202020204" pitchFamily="34" charset="0"/>
                <a:ea typeface="Open Sans" panose="020B0606030504020204" pitchFamily="34" charset="0"/>
                <a:cs typeface="+mn-cs"/>
              </a:rPr>
              <a:t>70%</a:t>
            </a:r>
            <a:r>
              <a:rPr kumimoji="0" lang="en-US" sz="3600" b="0" i="0" u="none" strike="noStrike" kern="1200" cap="none" spc="0" normalizeH="0" baseline="0" noProof="0">
                <a:ln>
                  <a:noFill/>
                </a:ln>
                <a:solidFill>
                  <a:srgbClr val="4EBEA4"/>
                </a:solidFill>
                <a:effectLst/>
                <a:uLnTx/>
                <a:uFillTx/>
                <a:latin typeface="Calibri" panose="020F0502020204030204"/>
                <a:ea typeface="+mn-ea"/>
                <a:cs typeface="+mn-cs"/>
              </a:rPr>
              <a:t> </a:t>
            </a:r>
          </a:p>
        </p:txBody>
      </p:sp>
      <p:sp>
        <p:nvSpPr>
          <p:cNvPr id="2" name="TextBox 1">
            <a:extLst>
              <a:ext uri="{FF2B5EF4-FFF2-40B4-BE49-F238E27FC236}">
                <a16:creationId xmlns:a16="http://schemas.microsoft.com/office/drawing/2014/main" id="{125F6418-E9A2-FAB8-4175-6AFA00FE9C64}"/>
              </a:ext>
            </a:extLst>
          </p:cNvPr>
          <p:cNvSpPr txBox="1"/>
          <p:nvPr/>
        </p:nvSpPr>
        <p:spPr>
          <a:xfrm>
            <a:off x="227178" y="441328"/>
            <a:ext cx="11964822"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Under pressure to grow revenue, marketers of all sizes feel their KPIs favor short-term performance over long-term brand building</a:t>
            </a:r>
            <a:endParaRPr kumimoji="0" lang="en-US" sz="2600" b="1" i="0" u="none" strike="noStrike" kern="1200" cap="none" spc="0" normalizeH="0" baseline="0" noProof="0">
              <a:ln>
                <a:noFill/>
              </a:ln>
              <a:solidFill>
                <a:srgbClr val="FF0000"/>
              </a:solidFill>
              <a:effectLst/>
              <a:uLnTx/>
              <a:uFillTx/>
              <a:latin typeface="Helvetica" panose="020B0604020202020204" pitchFamily="34" charset="0"/>
              <a:ea typeface="+mn-ea"/>
              <a:cs typeface="Helvetica" panose="020B0604020202020204" pitchFamily="34" charset="0"/>
            </a:endParaRPr>
          </a:p>
        </p:txBody>
      </p:sp>
    </p:spTree>
    <p:extLst>
      <p:ext uri="{BB962C8B-B14F-4D97-AF65-F5344CB8AC3E}">
        <p14:creationId xmlns:p14="http://schemas.microsoft.com/office/powerpoint/2010/main" val="4193406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6DE6F7-F501-B9D6-34B1-B4337E647D8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E904CC4-C11D-E668-B848-355F37E2A1DB}"/>
              </a:ext>
            </a:extLst>
          </p:cNvPr>
          <p:cNvSpPr/>
          <p:nvPr/>
        </p:nvSpPr>
        <p:spPr>
          <a:xfrm>
            <a:off x="0" y="168501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8473EBD9-27EC-A83C-59EA-2D7CDB774894}"/>
              </a:ext>
            </a:extLst>
          </p:cNvPr>
          <p:cNvSpPr/>
          <p:nvPr/>
        </p:nvSpPr>
        <p:spPr>
          <a:xfrm>
            <a:off x="265529" y="2623249"/>
            <a:ext cx="3742014" cy="3356481"/>
          </a:xfrm>
          <a:prstGeom prst="rect">
            <a:avLst/>
          </a:prstGeom>
          <a:solidFill>
            <a:schemeClr val="bg1"/>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6803FCD2-4BEA-7CC2-907B-05B530AADAB1}"/>
              </a:ext>
            </a:extLst>
          </p:cNvPr>
          <p:cNvSpPr/>
          <p:nvPr/>
        </p:nvSpPr>
        <p:spPr>
          <a:xfrm>
            <a:off x="4224993" y="2623249"/>
            <a:ext cx="3742014" cy="3356481"/>
          </a:xfrm>
          <a:prstGeom prst="rect">
            <a:avLst/>
          </a:prstGeom>
          <a:solidFill>
            <a:schemeClr val="bg1"/>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D7A05202-A328-B490-1122-EF99DF3DB49C}"/>
              </a:ext>
            </a:extLst>
          </p:cNvPr>
          <p:cNvSpPr/>
          <p:nvPr/>
        </p:nvSpPr>
        <p:spPr>
          <a:xfrm>
            <a:off x="8216498" y="2623249"/>
            <a:ext cx="3742014" cy="3356481"/>
          </a:xfrm>
          <a:prstGeom prst="rect">
            <a:avLst/>
          </a:prstGeom>
          <a:solidFill>
            <a:schemeClr val="bg1"/>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26B51144-CA0F-3D23-F8B7-C33A2C02CD5D}"/>
              </a:ext>
            </a:extLst>
          </p:cNvPr>
          <p:cNvSpPr txBox="1"/>
          <p:nvPr/>
        </p:nvSpPr>
        <p:spPr>
          <a:xfrm>
            <a:off x="519129" y="6069489"/>
            <a:ext cx="116513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 / Advertiser Perceptions ‘Marketer KPI Survey,’ February 2025, fielded January 27 – February 7, 2025 (n=200). Survey base: Brand marketers directly involved in influencing or executing video advertising. Q4. Which best describes your marketing strategy's primary focus? ‘Small-Sized’ Businesses: Less than $1MM in annual ad spend, ‘Medium-Sized’ Businesses: $1MM to less than $25MM in annual ad spend, ‘Large-Sized’ Businesses: $25MM or more in annual ad spend. *Generating leads and driving immediate sales. **Building awareness and long-term customer relationships. ***Balance performance and brand building to achieve both short-term and long-term goals.</a:t>
            </a:r>
          </a:p>
        </p:txBody>
      </p:sp>
      <p:pic>
        <p:nvPicPr>
          <p:cNvPr id="5" name="Picture 4">
            <a:extLst>
              <a:ext uri="{FF2B5EF4-FFF2-40B4-BE49-F238E27FC236}">
                <a16:creationId xmlns:a16="http://schemas.microsoft.com/office/drawing/2014/main" id="{F1A01BB9-D36A-4457-9116-08E5CFB00216}"/>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6" name="Slide Number Placeholder 5">
            <a:extLst>
              <a:ext uri="{FF2B5EF4-FFF2-40B4-BE49-F238E27FC236}">
                <a16:creationId xmlns:a16="http://schemas.microsoft.com/office/drawing/2014/main" id="{6AEB710A-6D22-33A9-2B25-F8E38F07B845}"/>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7" name="Rectangle 6">
            <a:extLst>
              <a:ext uri="{FF2B5EF4-FFF2-40B4-BE49-F238E27FC236}">
                <a16:creationId xmlns:a16="http://schemas.microsoft.com/office/drawing/2014/main" id="{70659E8E-C83A-A916-F0D8-7D35794B0A00}"/>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15" name="TextBox 14">
            <a:extLst>
              <a:ext uri="{FF2B5EF4-FFF2-40B4-BE49-F238E27FC236}">
                <a16:creationId xmlns:a16="http://schemas.microsoft.com/office/drawing/2014/main" id="{0BC15C4C-3CEF-29E9-D874-5D25ACE7E663}"/>
              </a:ext>
            </a:extLst>
          </p:cNvPr>
          <p:cNvSpPr txBox="1"/>
          <p:nvPr/>
        </p:nvSpPr>
        <p:spPr>
          <a:xfrm>
            <a:off x="691927" y="1742924"/>
            <a:ext cx="10808146"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prstClr val="black"/>
              </a:buClr>
              <a:buSzPts val="1100"/>
              <a:buFont typeface="Arial"/>
              <a:buNone/>
              <a:tabLst/>
              <a:defRPr/>
            </a:pPr>
            <a:r>
              <a:rPr kumimoji="0" lang="en-US" sz="18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Marketing Strategy’s Primary Focus</a:t>
            </a:r>
          </a:p>
          <a:p>
            <a:pPr marL="0" marR="0" lvl="0" indent="0" algn="ctr" defTabSz="914400" rtl="0" eaLnBrk="1" fontAlgn="auto" latinLnBrk="0" hangingPunct="1">
              <a:lnSpc>
                <a:spcPct val="100000"/>
              </a:lnSpc>
              <a:spcBef>
                <a:spcPts val="0"/>
              </a:spcBef>
              <a:spcAft>
                <a:spcPts val="0"/>
              </a:spcAft>
              <a:buClr>
                <a:prstClr val="black"/>
              </a:buClr>
              <a:buSzPts val="1100"/>
              <a:buFont typeface="Arial"/>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of brand marketer respondents</a:t>
            </a:r>
            <a:r>
              <a:rPr kumimoji="0" lang="en-US" sz="14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 </a:t>
            </a:r>
          </a:p>
        </p:txBody>
      </p:sp>
      <p:graphicFrame>
        <p:nvGraphicFramePr>
          <p:cNvPr id="19" name="Chart 18">
            <a:extLst>
              <a:ext uri="{FF2B5EF4-FFF2-40B4-BE49-F238E27FC236}">
                <a16:creationId xmlns:a16="http://schemas.microsoft.com/office/drawing/2014/main" id="{E9EFF2E0-4FB8-FD26-B8C8-3C6141264DD8}"/>
              </a:ext>
            </a:extLst>
          </p:cNvPr>
          <p:cNvGraphicFramePr/>
          <p:nvPr>
            <p:extLst>
              <p:ext uri="{D42A27DB-BD31-4B8C-83A1-F6EECF244321}">
                <p14:modId xmlns:p14="http://schemas.microsoft.com/office/powerpoint/2010/main" val="1171106425"/>
              </p:ext>
            </p:extLst>
          </p:nvPr>
        </p:nvGraphicFramePr>
        <p:xfrm>
          <a:off x="240650" y="2878929"/>
          <a:ext cx="3791772" cy="30586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Chart 19">
            <a:extLst>
              <a:ext uri="{FF2B5EF4-FFF2-40B4-BE49-F238E27FC236}">
                <a16:creationId xmlns:a16="http://schemas.microsoft.com/office/drawing/2014/main" id="{23C0F727-030C-738E-9225-A01FA17D8517}"/>
              </a:ext>
            </a:extLst>
          </p:cNvPr>
          <p:cNvGraphicFramePr/>
          <p:nvPr/>
        </p:nvGraphicFramePr>
        <p:xfrm>
          <a:off x="3320234" y="2291838"/>
          <a:ext cx="5551533" cy="31461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Chart 20">
            <a:extLst>
              <a:ext uri="{FF2B5EF4-FFF2-40B4-BE49-F238E27FC236}">
                <a16:creationId xmlns:a16="http://schemas.microsoft.com/office/drawing/2014/main" id="{B6EB8BBC-D20C-FE92-96D2-B070CB20CC9E}"/>
              </a:ext>
            </a:extLst>
          </p:cNvPr>
          <p:cNvGraphicFramePr/>
          <p:nvPr>
            <p:extLst>
              <p:ext uri="{D42A27DB-BD31-4B8C-83A1-F6EECF244321}">
                <p14:modId xmlns:p14="http://schemas.microsoft.com/office/powerpoint/2010/main" val="4143181580"/>
              </p:ext>
            </p:extLst>
          </p:nvPr>
        </p:nvGraphicFramePr>
        <p:xfrm>
          <a:off x="4200114" y="2878929"/>
          <a:ext cx="3791772" cy="305869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2" name="Chart 21">
            <a:extLst>
              <a:ext uri="{FF2B5EF4-FFF2-40B4-BE49-F238E27FC236}">
                <a16:creationId xmlns:a16="http://schemas.microsoft.com/office/drawing/2014/main" id="{1D772A95-AA67-B550-9462-5CACF085A6E3}"/>
              </a:ext>
            </a:extLst>
          </p:cNvPr>
          <p:cNvGraphicFramePr/>
          <p:nvPr>
            <p:extLst>
              <p:ext uri="{D42A27DB-BD31-4B8C-83A1-F6EECF244321}">
                <p14:modId xmlns:p14="http://schemas.microsoft.com/office/powerpoint/2010/main" val="4241555768"/>
              </p:ext>
            </p:extLst>
          </p:nvPr>
        </p:nvGraphicFramePr>
        <p:xfrm>
          <a:off x="8191619" y="2878929"/>
          <a:ext cx="3791772" cy="3058696"/>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4615B6F6-47C4-F57F-EF4C-227D3DF01B25}"/>
              </a:ext>
            </a:extLst>
          </p:cNvPr>
          <p:cNvSpPr txBox="1"/>
          <p:nvPr/>
        </p:nvSpPr>
        <p:spPr>
          <a:xfrm>
            <a:off x="227178" y="441328"/>
            <a:ext cx="11964822"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Smaller brands </a:t>
            </a:r>
            <a:r>
              <a:rPr lang="en-US" sz="2600" b="1">
                <a:solidFill>
                  <a:srgbClr val="1F1A62"/>
                </a:solidFill>
                <a:latin typeface="Helvetica" panose="020B0604020202020204" pitchFamily="34" charset="0"/>
                <a:cs typeface="Helvetica" panose="020B0604020202020204" pitchFamily="34" charset="0"/>
              </a:rPr>
              <a:t>are more split </a:t>
            </a:r>
            <a:r>
              <a:rPr kumimoji="0" lang="en-US" sz="2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between short-term performance and long-term branding, while larger brands have more resources to balance both</a:t>
            </a:r>
          </a:p>
        </p:txBody>
      </p:sp>
      <p:sp>
        <p:nvSpPr>
          <p:cNvPr id="8" name="TextBox 7">
            <a:extLst>
              <a:ext uri="{FF2B5EF4-FFF2-40B4-BE49-F238E27FC236}">
                <a16:creationId xmlns:a16="http://schemas.microsoft.com/office/drawing/2014/main" id="{092A0DBD-5B2D-316C-AB56-4B22296BAE00}"/>
              </a:ext>
            </a:extLst>
          </p:cNvPr>
          <p:cNvSpPr txBox="1"/>
          <p:nvPr/>
        </p:nvSpPr>
        <p:spPr>
          <a:xfrm>
            <a:off x="509298" y="2719197"/>
            <a:ext cx="3247890" cy="307777"/>
          </a:xfrm>
          <a:prstGeom prst="rect">
            <a:avLst/>
          </a:prstGeom>
          <a:noFill/>
        </p:spPr>
        <p:txBody>
          <a:bodyPr wrap="square" rtlCol="0">
            <a:spAutoFit/>
          </a:bodyPr>
          <a:lstStyle/>
          <a:p>
            <a:pPr algn="ctr"/>
            <a:r>
              <a:rPr lang="en-US" sz="1400" b="1" u="sng">
                <a:solidFill>
                  <a:srgbClr val="1F1A62"/>
                </a:solidFill>
                <a:latin typeface="Helvetica" panose="020B0403020202020204" pitchFamily="34" charset="0"/>
              </a:rPr>
              <a:t>‘Small-Sized’ Businesses</a:t>
            </a:r>
          </a:p>
        </p:txBody>
      </p:sp>
      <p:sp>
        <p:nvSpPr>
          <p:cNvPr id="13" name="TextBox 12">
            <a:extLst>
              <a:ext uri="{FF2B5EF4-FFF2-40B4-BE49-F238E27FC236}">
                <a16:creationId xmlns:a16="http://schemas.microsoft.com/office/drawing/2014/main" id="{89FCD891-6576-9D01-2348-19C8E318D7F2}"/>
              </a:ext>
            </a:extLst>
          </p:cNvPr>
          <p:cNvSpPr txBox="1"/>
          <p:nvPr/>
        </p:nvSpPr>
        <p:spPr>
          <a:xfrm>
            <a:off x="4314516" y="2719197"/>
            <a:ext cx="3572679" cy="307777"/>
          </a:xfrm>
          <a:prstGeom prst="rect">
            <a:avLst/>
          </a:prstGeom>
          <a:noFill/>
        </p:spPr>
        <p:txBody>
          <a:bodyPr wrap="square" rtlCol="0">
            <a:spAutoFit/>
          </a:bodyPr>
          <a:lstStyle/>
          <a:p>
            <a:pPr algn="ctr"/>
            <a:r>
              <a:rPr lang="en-US" sz="1400" b="1" u="sng">
                <a:solidFill>
                  <a:srgbClr val="1F1A62"/>
                </a:solidFill>
                <a:latin typeface="Helvetica" panose="020B0403020202020204" pitchFamily="34" charset="0"/>
              </a:rPr>
              <a:t>‘Medium-Sized’ Businesses</a:t>
            </a:r>
          </a:p>
        </p:txBody>
      </p:sp>
      <p:sp>
        <p:nvSpPr>
          <p:cNvPr id="17" name="TextBox 16">
            <a:extLst>
              <a:ext uri="{FF2B5EF4-FFF2-40B4-BE49-F238E27FC236}">
                <a16:creationId xmlns:a16="http://schemas.microsoft.com/office/drawing/2014/main" id="{4CD97F0C-7515-7273-2DEE-55A8B80EF6D2}"/>
              </a:ext>
            </a:extLst>
          </p:cNvPr>
          <p:cNvSpPr txBox="1"/>
          <p:nvPr/>
        </p:nvSpPr>
        <p:spPr>
          <a:xfrm>
            <a:off x="8285494" y="2719197"/>
            <a:ext cx="3572679" cy="307777"/>
          </a:xfrm>
          <a:prstGeom prst="rect">
            <a:avLst/>
          </a:prstGeom>
          <a:noFill/>
        </p:spPr>
        <p:txBody>
          <a:bodyPr wrap="square" rtlCol="0">
            <a:spAutoFit/>
          </a:bodyPr>
          <a:lstStyle/>
          <a:p>
            <a:pPr algn="ctr"/>
            <a:r>
              <a:rPr lang="en-US" sz="1400" b="1" u="sng">
                <a:solidFill>
                  <a:srgbClr val="1F1A62"/>
                </a:solidFill>
                <a:latin typeface="Helvetica" panose="020B0403020202020204" pitchFamily="34" charset="0"/>
              </a:rPr>
              <a:t>‘Large-Sized’ Businesses</a:t>
            </a:r>
          </a:p>
        </p:txBody>
      </p:sp>
    </p:spTree>
    <p:extLst>
      <p:ext uri="{BB962C8B-B14F-4D97-AF65-F5344CB8AC3E}">
        <p14:creationId xmlns:p14="http://schemas.microsoft.com/office/powerpoint/2010/main" val="4178396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10CA65-554F-7C0D-BDCE-B2D37836141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830D00E-8274-6512-03C5-36909890AA3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20153"/>
            <a:ext cx="12192000" cy="7098307"/>
          </a:xfrm>
          <a:prstGeom prst="rect">
            <a:avLst/>
          </a:prstGeom>
        </p:spPr>
      </p:pic>
      <p:cxnSp>
        <p:nvCxnSpPr>
          <p:cNvPr id="2" name="Straight Connector 1">
            <a:extLst>
              <a:ext uri="{FF2B5EF4-FFF2-40B4-BE49-F238E27FC236}">
                <a16:creationId xmlns:a16="http://schemas.microsoft.com/office/drawing/2014/main" id="{7058D71B-6B59-3A0E-BED7-DE4C85E9B168}"/>
              </a:ext>
            </a:extLst>
          </p:cNvPr>
          <p:cNvCxnSpPr/>
          <p:nvPr/>
        </p:nvCxnSpPr>
        <p:spPr>
          <a:xfrm>
            <a:off x="493843" y="2940040"/>
            <a:ext cx="521208"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
        <p:nvSpPr>
          <p:cNvPr id="4" name="TextBox 3">
            <a:extLst>
              <a:ext uri="{FF2B5EF4-FFF2-40B4-BE49-F238E27FC236}">
                <a16:creationId xmlns:a16="http://schemas.microsoft.com/office/drawing/2014/main" id="{4412C03A-4724-056D-42EE-77081D7CE689}"/>
              </a:ext>
            </a:extLst>
          </p:cNvPr>
          <p:cNvSpPr txBox="1"/>
          <p:nvPr/>
        </p:nvSpPr>
        <p:spPr>
          <a:xfrm>
            <a:off x="536238" y="2294269"/>
            <a:ext cx="43641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E600"/>
                </a:solidFill>
                <a:effectLst/>
                <a:uLnTx/>
                <a:uFillTx/>
                <a:latin typeface="Helvetica" pitchFamily="2" charset="0"/>
                <a:ea typeface="+mn-ea"/>
                <a:cs typeface="+mn-cs"/>
              </a:rPr>
              <a:t>4</a:t>
            </a:r>
          </a:p>
        </p:txBody>
      </p:sp>
      <p:sp>
        <p:nvSpPr>
          <p:cNvPr id="5" name="TextBox 4">
            <a:extLst>
              <a:ext uri="{FF2B5EF4-FFF2-40B4-BE49-F238E27FC236}">
                <a16:creationId xmlns:a16="http://schemas.microsoft.com/office/drawing/2014/main" id="{9236C528-95F8-7F4A-C869-D8BC4803AE48}"/>
              </a:ext>
            </a:extLst>
          </p:cNvPr>
          <p:cNvSpPr txBox="1"/>
          <p:nvPr/>
        </p:nvSpPr>
        <p:spPr>
          <a:xfrm>
            <a:off x="493843" y="3026501"/>
            <a:ext cx="7072565"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a:solidFill>
                  <a:schemeClr val="bg1"/>
                </a:solidFill>
                <a:latin typeface="Helvetica" pitchFamily="2" charset="0"/>
              </a:rPr>
              <a:t>What factors influence an organization’s selection of marketing KPIs?</a:t>
            </a:r>
          </a:p>
        </p:txBody>
      </p:sp>
    </p:spTree>
    <p:extLst>
      <p:ext uri="{BB962C8B-B14F-4D97-AF65-F5344CB8AC3E}">
        <p14:creationId xmlns:p14="http://schemas.microsoft.com/office/powerpoint/2010/main" val="335329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4F9E4-A27C-7A78-4E52-510A7A1DCB9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73B5738-9877-D1E8-94A2-46B054D322C3}"/>
              </a:ext>
            </a:extLst>
          </p:cNvPr>
          <p:cNvSpPr txBox="1"/>
          <p:nvPr/>
        </p:nvSpPr>
        <p:spPr>
          <a:xfrm>
            <a:off x="519130" y="6076928"/>
            <a:ext cx="11541690" cy="461665"/>
          </a:xfrm>
          <a:prstGeom prst="rect">
            <a:avLst/>
          </a:prstGeom>
          <a:noFill/>
        </p:spPr>
        <p:txBody>
          <a:bodyPr wrap="square" rtlCol="0">
            <a:spAutoFit/>
          </a:bodyPr>
          <a:lstStyle/>
          <a:p>
            <a:pPr>
              <a:defRPr/>
            </a:pP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 / Advertiser Perceptions ‘Marketer KPI Survey,’ February 2025, fielded January 27 – February 7, 2025 (n=200). Survey base: Brand marketers directly involved in influencing or executing video advertising. Q13. What factors influenced your organization’s decision in selecting your KPIs? [Rank 1-3]. Based </a:t>
            </a:r>
            <a:r>
              <a:rPr lang="en-US" sz="800">
                <a:solidFill>
                  <a:srgbClr val="1F1A62"/>
                </a:solidFill>
                <a:latin typeface="Helvetica" panose="020B0604020202020204" pitchFamily="34" charset="0"/>
                <a:cs typeface="Helvetica" panose="020B0604020202020204" pitchFamily="34" charset="0"/>
              </a:rPr>
              <a:t>on respondents ranking up to 3 choices. </a:t>
            </a: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‘Small-Sized’ Businesses: Less than $1MM in annual ad spend, ‘Medium-Sized’ Businesses: $1MM to less than $25MM in annual ad spend, ‘Large-Sized’ Businesses: $25MM or more in annual ad spend. Dotted line across chart denotes the top 3.</a:t>
            </a:r>
          </a:p>
        </p:txBody>
      </p:sp>
      <p:pic>
        <p:nvPicPr>
          <p:cNvPr id="5" name="Picture 4">
            <a:extLst>
              <a:ext uri="{FF2B5EF4-FFF2-40B4-BE49-F238E27FC236}">
                <a16:creationId xmlns:a16="http://schemas.microsoft.com/office/drawing/2014/main" id="{874E7B76-B5CA-4FA7-301A-76020699FBF8}"/>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6" name="Slide Number Placeholder 5">
            <a:extLst>
              <a:ext uri="{FF2B5EF4-FFF2-40B4-BE49-F238E27FC236}">
                <a16:creationId xmlns:a16="http://schemas.microsoft.com/office/drawing/2014/main" id="{4F3CD898-C9CB-B1B0-5506-6858E8DB7784}"/>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7" name="Rectangle 6">
            <a:extLst>
              <a:ext uri="{FF2B5EF4-FFF2-40B4-BE49-F238E27FC236}">
                <a16:creationId xmlns:a16="http://schemas.microsoft.com/office/drawing/2014/main" id="{8E4E5EC5-C113-339B-FB8A-1F6202A0E8F3}"/>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15" name="TextBox 14">
            <a:extLst>
              <a:ext uri="{FF2B5EF4-FFF2-40B4-BE49-F238E27FC236}">
                <a16:creationId xmlns:a16="http://schemas.microsoft.com/office/drawing/2014/main" id="{F2D27F1A-3895-6B3E-AF73-EC59E9533CDF}"/>
              </a:ext>
            </a:extLst>
          </p:cNvPr>
          <p:cNvSpPr txBox="1"/>
          <p:nvPr/>
        </p:nvSpPr>
        <p:spPr>
          <a:xfrm>
            <a:off x="691927" y="1780940"/>
            <a:ext cx="10808146"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prstClr val="black"/>
              </a:buClr>
              <a:buSzPts val="1100"/>
              <a:buFont typeface="Arial"/>
              <a:buNone/>
              <a:tabLst/>
              <a:defRPr/>
            </a:pPr>
            <a:r>
              <a:rPr kumimoji="0" lang="en-US" sz="18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Top 5 Factors Influencing KPI Selection</a:t>
            </a:r>
          </a:p>
          <a:p>
            <a:pPr marL="0" marR="0" lvl="0" indent="0" algn="ctr" defTabSz="914400" rtl="0" eaLnBrk="1" fontAlgn="auto" latinLnBrk="0" hangingPunct="1">
              <a:lnSpc>
                <a:spcPct val="100000"/>
              </a:lnSpc>
              <a:spcBef>
                <a:spcPts val="0"/>
              </a:spcBef>
              <a:spcAft>
                <a:spcPts val="0"/>
              </a:spcAft>
              <a:buClr>
                <a:prstClr val="black"/>
              </a:buClr>
              <a:buSzPts val="1100"/>
              <a:buFont typeface="Arial"/>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of brand marketers</a:t>
            </a:r>
          </a:p>
        </p:txBody>
      </p:sp>
      <p:sp>
        <p:nvSpPr>
          <p:cNvPr id="9" name="Rectangle 8">
            <a:extLst>
              <a:ext uri="{FF2B5EF4-FFF2-40B4-BE49-F238E27FC236}">
                <a16:creationId xmlns:a16="http://schemas.microsoft.com/office/drawing/2014/main" id="{6CDD5C2B-4930-EC77-0F09-8E4C01E4C804}"/>
              </a:ext>
            </a:extLst>
          </p:cNvPr>
          <p:cNvSpPr/>
          <p:nvPr/>
        </p:nvSpPr>
        <p:spPr>
          <a:xfrm>
            <a:off x="255698" y="2356971"/>
            <a:ext cx="3742014" cy="3721735"/>
          </a:xfrm>
          <a:prstGeom prst="rect">
            <a:avLst/>
          </a:prstGeom>
          <a:solidFill>
            <a:srgbClr val="E2E8F1"/>
          </a:solidFill>
          <a:ln>
            <a:solidFill>
              <a:srgbClr val="E2E8F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3558D495-A2AF-D985-F5C6-9FF932BAD10D}"/>
              </a:ext>
            </a:extLst>
          </p:cNvPr>
          <p:cNvSpPr txBox="1"/>
          <p:nvPr/>
        </p:nvSpPr>
        <p:spPr>
          <a:xfrm>
            <a:off x="502760" y="2438576"/>
            <a:ext cx="324789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‘Small-Sized’ Businesses</a:t>
            </a:r>
          </a:p>
        </p:txBody>
      </p:sp>
      <p:sp>
        <p:nvSpPr>
          <p:cNvPr id="17" name="Rectangle 16">
            <a:extLst>
              <a:ext uri="{FF2B5EF4-FFF2-40B4-BE49-F238E27FC236}">
                <a16:creationId xmlns:a16="http://schemas.microsoft.com/office/drawing/2014/main" id="{05D1070A-EDAF-9081-CA37-53BC50489E4B}"/>
              </a:ext>
            </a:extLst>
          </p:cNvPr>
          <p:cNvSpPr/>
          <p:nvPr/>
        </p:nvSpPr>
        <p:spPr>
          <a:xfrm>
            <a:off x="541015" y="2965269"/>
            <a:ext cx="3170547" cy="487550"/>
          </a:xfrm>
          <a:prstGeom prst="rect">
            <a:avLst/>
          </a:prstGeom>
          <a:solidFill>
            <a:srgbClr val="00BFF2"/>
          </a:solidFill>
          <a:ln>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67A3EEC9-AD2A-D99A-AF92-28BAE340DE1F}"/>
              </a:ext>
            </a:extLst>
          </p:cNvPr>
          <p:cNvSpPr/>
          <p:nvPr/>
        </p:nvSpPr>
        <p:spPr>
          <a:xfrm>
            <a:off x="541015" y="4870094"/>
            <a:ext cx="3170547" cy="487550"/>
          </a:xfrm>
          <a:prstGeom prst="rect">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F508DB79-833C-B48A-7721-C4A9DBC785C0}"/>
              </a:ext>
            </a:extLst>
          </p:cNvPr>
          <p:cNvSpPr/>
          <p:nvPr/>
        </p:nvSpPr>
        <p:spPr>
          <a:xfrm>
            <a:off x="541015" y="4231340"/>
            <a:ext cx="3170547" cy="487550"/>
          </a:xfrm>
          <a:prstGeom prst="rect">
            <a:avLst/>
          </a:prstGeom>
          <a:solidFill>
            <a:srgbClr val="4EBEA4"/>
          </a:solidFill>
          <a:ln>
            <a:solidFill>
              <a:srgbClr val="4EBE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4AC2ACDE-BCE3-D8CB-C680-2BD542773B64}"/>
              </a:ext>
            </a:extLst>
          </p:cNvPr>
          <p:cNvSpPr/>
          <p:nvPr/>
        </p:nvSpPr>
        <p:spPr>
          <a:xfrm>
            <a:off x="541015" y="3590869"/>
            <a:ext cx="3170547" cy="487550"/>
          </a:xfrm>
          <a:prstGeom prst="rect">
            <a:avLst/>
          </a:prstGeom>
          <a:solidFill>
            <a:srgbClr val="ED3C8D"/>
          </a:solidFill>
          <a:ln>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B81C5824-480A-12DB-679B-889D87B7F3B7}"/>
              </a:ext>
            </a:extLst>
          </p:cNvPr>
          <p:cNvSpPr/>
          <p:nvPr/>
        </p:nvSpPr>
        <p:spPr>
          <a:xfrm>
            <a:off x="541015" y="5491926"/>
            <a:ext cx="3170547" cy="487550"/>
          </a:xfrm>
          <a:prstGeom prst="rect">
            <a:avLst/>
          </a:prstGeom>
          <a:solidFill>
            <a:srgbClr val="FFE600"/>
          </a:solidFill>
          <a:ln>
            <a:solidFill>
              <a:srgbClr val="FFE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TextBox 32">
            <a:extLst>
              <a:ext uri="{FF2B5EF4-FFF2-40B4-BE49-F238E27FC236}">
                <a16:creationId xmlns:a16="http://schemas.microsoft.com/office/drawing/2014/main" id="{87F1E0FD-6B2F-29C2-FB19-06EDE371D048}"/>
              </a:ext>
            </a:extLst>
          </p:cNvPr>
          <p:cNvSpPr txBox="1"/>
          <p:nvPr/>
        </p:nvSpPr>
        <p:spPr>
          <a:xfrm>
            <a:off x="922555" y="3055156"/>
            <a:ext cx="2158246"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Measurability</a:t>
            </a:r>
          </a:p>
        </p:txBody>
      </p:sp>
      <p:sp>
        <p:nvSpPr>
          <p:cNvPr id="42" name="TextBox 41">
            <a:extLst>
              <a:ext uri="{FF2B5EF4-FFF2-40B4-BE49-F238E27FC236}">
                <a16:creationId xmlns:a16="http://schemas.microsoft.com/office/drawing/2014/main" id="{D8A2300D-3384-8650-5FC9-E1CF5A78A07A}"/>
              </a:ext>
            </a:extLst>
          </p:cNvPr>
          <p:cNvSpPr txBox="1"/>
          <p:nvPr/>
        </p:nvSpPr>
        <p:spPr>
          <a:xfrm>
            <a:off x="922554" y="4852259"/>
            <a:ext cx="2007041"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Relevance to key operations</a:t>
            </a:r>
          </a:p>
        </p:txBody>
      </p:sp>
      <p:sp>
        <p:nvSpPr>
          <p:cNvPr id="38" name="TextBox 37">
            <a:extLst>
              <a:ext uri="{FF2B5EF4-FFF2-40B4-BE49-F238E27FC236}">
                <a16:creationId xmlns:a16="http://schemas.microsoft.com/office/drawing/2014/main" id="{38078476-6785-67C0-6DE8-121224E9DE5D}"/>
              </a:ext>
            </a:extLst>
          </p:cNvPr>
          <p:cNvSpPr txBox="1"/>
          <p:nvPr/>
        </p:nvSpPr>
        <p:spPr>
          <a:xfrm>
            <a:off x="922555" y="4321227"/>
            <a:ext cx="2158246"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Customer focus</a:t>
            </a:r>
          </a:p>
        </p:txBody>
      </p:sp>
      <p:sp>
        <p:nvSpPr>
          <p:cNvPr id="36" name="TextBox 35">
            <a:extLst>
              <a:ext uri="{FF2B5EF4-FFF2-40B4-BE49-F238E27FC236}">
                <a16:creationId xmlns:a16="http://schemas.microsoft.com/office/drawing/2014/main" id="{01C172CB-171A-17E3-2749-4383B99AD594}"/>
              </a:ext>
            </a:extLst>
          </p:cNvPr>
          <p:cNvSpPr txBox="1"/>
          <p:nvPr/>
        </p:nvSpPr>
        <p:spPr>
          <a:xfrm>
            <a:off x="922555" y="3573034"/>
            <a:ext cx="212192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Alignment with strategic goals</a:t>
            </a:r>
          </a:p>
        </p:txBody>
      </p:sp>
      <p:sp>
        <p:nvSpPr>
          <p:cNvPr id="44" name="TextBox 43">
            <a:extLst>
              <a:ext uri="{FF2B5EF4-FFF2-40B4-BE49-F238E27FC236}">
                <a16:creationId xmlns:a16="http://schemas.microsoft.com/office/drawing/2014/main" id="{3D5C8E4C-E224-6D5A-A856-3AD732E60994}"/>
              </a:ext>
            </a:extLst>
          </p:cNvPr>
          <p:cNvSpPr txBox="1"/>
          <p:nvPr/>
        </p:nvSpPr>
        <p:spPr>
          <a:xfrm>
            <a:off x="922555" y="5474091"/>
            <a:ext cx="165308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Data availability &amp; </a:t>
            </a:r>
            <a:r>
              <a:rPr lang="en-US" sz="1400" b="1">
                <a:solidFill>
                  <a:srgbClr val="1F1A62"/>
                </a:solidFill>
                <a:latin typeface="Helvetica" panose="020B0403020202020204" pitchFamily="34" charset="0"/>
              </a:rPr>
              <a:t>data </a:t>
            </a:r>
            <a:r>
              <a:rPr kumimoji="0" lang="en-US" sz="14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quality</a:t>
            </a:r>
          </a:p>
        </p:txBody>
      </p:sp>
      <p:sp>
        <p:nvSpPr>
          <p:cNvPr id="34" name="TextBox 33">
            <a:extLst>
              <a:ext uri="{FF2B5EF4-FFF2-40B4-BE49-F238E27FC236}">
                <a16:creationId xmlns:a16="http://schemas.microsoft.com/office/drawing/2014/main" id="{A724554E-2B7C-D543-628F-020B36E4C9C7}"/>
              </a:ext>
            </a:extLst>
          </p:cNvPr>
          <p:cNvSpPr txBox="1"/>
          <p:nvPr/>
        </p:nvSpPr>
        <p:spPr>
          <a:xfrm>
            <a:off x="3055146" y="3024378"/>
            <a:ext cx="657249"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60%</a:t>
            </a:r>
          </a:p>
        </p:txBody>
      </p:sp>
      <p:sp>
        <p:nvSpPr>
          <p:cNvPr id="43" name="TextBox 42">
            <a:extLst>
              <a:ext uri="{FF2B5EF4-FFF2-40B4-BE49-F238E27FC236}">
                <a16:creationId xmlns:a16="http://schemas.microsoft.com/office/drawing/2014/main" id="{7DF37CEC-4621-4722-D336-106E44878E33}"/>
              </a:ext>
            </a:extLst>
          </p:cNvPr>
          <p:cNvSpPr txBox="1"/>
          <p:nvPr/>
        </p:nvSpPr>
        <p:spPr>
          <a:xfrm>
            <a:off x="3055146" y="4929203"/>
            <a:ext cx="657249"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30%</a:t>
            </a:r>
          </a:p>
        </p:txBody>
      </p:sp>
      <p:sp>
        <p:nvSpPr>
          <p:cNvPr id="39" name="TextBox 38">
            <a:extLst>
              <a:ext uri="{FF2B5EF4-FFF2-40B4-BE49-F238E27FC236}">
                <a16:creationId xmlns:a16="http://schemas.microsoft.com/office/drawing/2014/main" id="{78CC8811-45AC-5E56-F915-A8B0AD96FFEB}"/>
              </a:ext>
            </a:extLst>
          </p:cNvPr>
          <p:cNvSpPr txBox="1"/>
          <p:nvPr/>
        </p:nvSpPr>
        <p:spPr>
          <a:xfrm>
            <a:off x="3055146" y="4290449"/>
            <a:ext cx="657249"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30%</a:t>
            </a:r>
          </a:p>
        </p:txBody>
      </p:sp>
      <p:sp>
        <p:nvSpPr>
          <p:cNvPr id="37" name="TextBox 36">
            <a:extLst>
              <a:ext uri="{FF2B5EF4-FFF2-40B4-BE49-F238E27FC236}">
                <a16:creationId xmlns:a16="http://schemas.microsoft.com/office/drawing/2014/main" id="{B44CCFE4-CB00-3F6B-3740-CD165B0709A0}"/>
              </a:ext>
            </a:extLst>
          </p:cNvPr>
          <p:cNvSpPr txBox="1"/>
          <p:nvPr/>
        </p:nvSpPr>
        <p:spPr>
          <a:xfrm>
            <a:off x="3055146" y="3649978"/>
            <a:ext cx="657249"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48%</a:t>
            </a:r>
          </a:p>
        </p:txBody>
      </p:sp>
      <p:sp>
        <p:nvSpPr>
          <p:cNvPr id="45" name="TextBox 44">
            <a:extLst>
              <a:ext uri="{FF2B5EF4-FFF2-40B4-BE49-F238E27FC236}">
                <a16:creationId xmlns:a16="http://schemas.microsoft.com/office/drawing/2014/main" id="{E50457AF-276C-4C3F-E06F-CB78694C22D3}"/>
              </a:ext>
            </a:extLst>
          </p:cNvPr>
          <p:cNvSpPr txBox="1"/>
          <p:nvPr/>
        </p:nvSpPr>
        <p:spPr>
          <a:xfrm>
            <a:off x="3055146" y="5551035"/>
            <a:ext cx="657249"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23%</a:t>
            </a:r>
          </a:p>
        </p:txBody>
      </p:sp>
      <p:pic>
        <p:nvPicPr>
          <p:cNvPr id="3" name="Picture 2" descr="A white line drawing of a graph and speedometer&#10;&#10;AI-generated content may be incorrect.">
            <a:extLst>
              <a:ext uri="{FF2B5EF4-FFF2-40B4-BE49-F238E27FC236}">
                <a16:creationId xmlns:a16="http://schemas.microsoft.com/office/drawing/2014/main" id="{51D549B3-C508-E417-9211-4BE700CC60C5}"/>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591946" y="3023023"/>
            <a:ext cx="372042" cy="372042"/>
          </a:xfrm>
          <a:prstGeom prst="rect">
            <a:avLst/>
          </a:prstGeom>
        </p:spPr>
      </p:pic>
      <p:pic>
        <p:nvPicPr>
          <p:cNvPr id="22" name="Picture 21" descr="A white gear with arrows and a check mark&#10;&#10;AI-generated content may be incorrect.">
            <a:extLst>
              <a:ext uri="{FF2B5EF4-FFF2-40B4-BE49-F238E27FC236}">
                <a16:creationId xmlns:a16="http://schemas.microsoft.com/office/drawing/2014/main" id="{95E3A30D-893B-97E8-C73B-C4CFDC939A44}"/>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608857" y="3665534"/>
            <a:ext cx="338220" cy="338220"/>
          </a:xfrm>
          <a:prstGeom prst="rect">
            <a:avLst/>
          </a:prstGeom>
        </p:spPr>
      </p:pic>
      <p:pic>
        <p:nvPicPr>
          <p:cNvPr id="26" name="Picture 25" descr="A white line drawing of a magnifying glass with people inside&#10;&#10;AI-generated content may be incorrect.">
            <a:extLst>
              <a:ext uri="{FF2B5EF4-FFF2-40B4-BE49-F238E27FC236}">
                <a16:creationId xmlns:a16="http://schemas.microsoft.com/office/drawing/2014/main" id="{0FDD14A8-EF50-A77E-FA19-28A54CDA17F4}"/>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591946" y="4289094"/>
            <a:ext cx="372042" cy="372042"/>
          </a:xfrm>
          <a:prstGeom prst="rect">
            <a:avLst/>
          </a:prstGeom>
        </p:spPr>
      </p:pic>
      <p:pic>
        <p:nvPicPr>
          <p:cNvPr id="47" name="Picture 46" descr="A white outline of a puzzle piece in a key&#10;&#10;AI-generated content may be incorrect.">
            <a:extLst>
              <a:ext uri="{FF2B5EF4-FFF2-40B4-BE49-F238E27FC236}">
                <a16:creationId xmlns:a16="http://schemas.microsoft.com/office/drawing/2014/main" id="{AE80A114-B55F-2D70-49E2-BB9FA722CEA4}"/>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624231" y="4960133"/>
            <a:ext cx="307473" cy="307473"/>
          </a:xfrm>
          <a:prstGeom prst="rect">
            <a:avLst/>
          </a:prstGeom>
        </p:spPr>
      </p:pic>
      <p:pic>
        <p:nvPicPr>
          <p:cNvPr id="52" name="Picture 51" descr="A blue line drawing of a server and a shield&#10;&#10;AI-generated content may be incorrect.">
            <a:extLst>
              <a:ext uri="{FF2B5EF4-FFF2-40B4-BE49-F238E27FC236}">
                <a16:creationId xmlns:a16="http://schemas.microsoft.com/office/drawing/2014/main" id="{203F82F2-4315-C11A-0D0A-F4745DE412B3}"/>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591946" y="5549680"/>
            <a:ext cx="372042" cy="372042"/>
          </a:xfrm>
          <a:prstGeom prst="rect">
            <a:avLst/>
          </a:prstGeom>
        </p:spPr>
      </p:pic>
      <p:sp>
        <p:nvSpPr>
          <p:cNvPr id="14" name="Rectangle 13">
            <a:extLst>
              <a:ext uri="{FF2B5EF4-FFF2-40B4-BE49-F238E27FC236}">
                <a16:creationId xmlns:a16="http://schemas.microsoft.com/office/drawing/2014/main" id="{DEA1C950-1D63-CADF-6774-868823DB93FD}"/>
              </a:ext>
            </a:extLst>
          </p:cNvPr>
          <p:cNvSpPr/>
          <p:nvPr/>
        </p:nvSpPr>
        <p:spPr>
          <a:xfrm>
            <a:off x="8194288" y="2356971"/>
            <a:ext cx="3742014" cy="3721735"/>
          </a:xfrm>
          <a:prstGeom prst="rect">
            <a:avLst/>
          </a:prstGeom>
          <a:solidFill>
            <a:srgbClr val="E2E8F1"/>
          </a:solidFill>
          <a:ln>
            <a:solidFill>
              <a:srgbClr val="E2E8F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022ED619-0190-695C-987D-F4C562EC1467}"/>
              </a:ext>
            </a:extLst>
          </p:cNvPr>
          <p:cNvSpPr txBox="1"/>
          <p:nvPr/>
        </p:nvSpPr>
        <p:spPr>
          <a:xfrm>
            <a:off x="8278956" y="2438576"/>
            <a:ext cx="357267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‘Large-Sized’ Businesses</a:t>
            </a:r>
          </a:p>
        </p:txBody>
      </p:sp>
      <p:sp>
        <p:nvSpPr>
          <p:cNvPr id="71" name="Rectangle 70">
            <a:extLst>
              <a:ext uri="{FF2B5EF4-FFF2-40B4-BE49-F238E27FC236}">
                <a16:creationId xmlns:a16="http://schemas.microsoft.com/office/drawing/2014/main" id="{AD0BC0A3-2BE4-6977-263F-1EC2ED04DAFE}"/>
              </a:ext>
            </a:extLst>
          </p:cNvPr>
          <p:cNvSpPr/>
          <p:nvPr/>
        </p:nvSpPr>
        <p:spPr>
          <a:xfrm>
            <a:off x="8477761" y="2965269"/>
            <a:ext cx="3170547" cy="487550"/>
          </a:xfrm>
          <a:prstGeom prst="rect">
            <a:avLst/>
          </a:prstGeom>
          <a:solidFill>
            <a:srgbClr val="ED3C8D"/>
          </a:solidFill>
          <a:ln>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TextBox 71">
            <a:extLst>
              <a:ext uri="{FF2B5EF4-FFF2-40B4-BE49-F238E27FC236}">
                <a16:creationId xmlns:a16="http://schemas.microsoft.com/office/drawing/2014/main" id="{5E85EF92-14CC-2DD1-44E3-C77DE834CDCD}"/>
              </a:ext>
            </a:extLst>
          </p:cNvPr>
          <p:cNvSpPr txBox="1"/>
          <p:nvPr/>
        </p:nvSpPr>
        <p:spPr>
          <a:xfrm>
            <a:off x="8859301" y="2947434"/>
            <a:ext cx="212192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Alignment with strategic goals</a:t>
            </a:r>
          </a:p>
        </p:txBody>
      </p:sp>
      <p:sp>
        <p:nvSpPr>
          <p:cNvPr id="73" name="TextBox 72">
            <a:extLst>
              <a:ext uri="{FF2B5EF4-FFF2-40B4-BE49-F238E27FC236}">
                <a16:creationId xmlns:a16="http://schemas.microsoft.com/office/drawing/2014/main" id="{A4BEDC1E-A761-E78E-4FB1-A061BB026881}"/>
              </a:ext>
            </a:extLst>
          </p:cNvPr>
          <p:cNvSpPr txBox="1"/>
          <p:nvPr/>
        </p:nvSpPr>
        <p:spPr>
          <a:xfrm>
            <a:off x="10991892" y="3024378"/>
            <a:ext cx="657249"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66%</a:t>
            </a:r>
          </a:p>
        </p:txBody>
      </p:sp>
      <p:sp>
        <p:nvSpPr>
          <p:cNvPr id="74" name="Rectangle 73">
            <a:extLst>
              <a:ext uri="{FF2B5EF4-FFF2-40B4-BE49-F238E27FC236}">
                <a16:creationId xmlns:a16="http://schemas.microsoft.com/office/drawing/2014/main" id="{C54BF9CF-C12E-DFF7-23F3-8220725DF898}"/>
              </a:ext>
            </a:extLst>
          </p:cNvPr>
          <p:cNvSpPr/>
          <p:nvPr/>
        </p:nvSpPr>
        <p:spPr>
          <a:xfrm>
            <a:off x="8481450" y="3590869"/>
            <a:ext cx="3170547" cy="487550"/>
          </a:xfrm>
          <a:prstGeom prst="rect">
            <a:avLst/>
          </a:prstGeom>
          <a:solidFill>
            <a:srgbClr val="00BFF2"/>
          </a:solidFill>
          <a:ln>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TextBox 74">
            <a:extLst>
              <a:ext uri="{FF2B5EF4-FFF2-40B4-BE49-F238E27FC236}">
                <a16:creationId xmlns:a16="http://schemas.microsoft.com/office/drawing/2014/main" id="{EF3BCEEE-E299-A37A-E3AF-A0D9C8840CFA}"/>
              </a:ext>
            </a:extLst>
          </p:cNvPr>
          <p:cNvSpPr txBox="1"/>
          <p:nvPr/>
        </p:nvSpPr>
        <p:spPr>
          <a:xfrm>
            <a:off x="8862990" y="3680756"/>
            <a:ext cx="2158246"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Measurability</a:t>
            </a:r>
          </a:p>
        </p:txBody>
      </p:sp>
      <p:sp>
        <p:nvSpPr>
          <p:cNvPr id="88" name="TextBox 87">
            <a:extLst>
              <a:ext uri="{FF2B5EF4-FFF2-40B4-BE49-F238E27FC236}">
                <a16:creationId xmlns:a16="http://schemas.microsoft.com/office/drawing/2014/main" id="{D9D43C92-DCF3-57E8-D4A1-5248D8AC4AEA}"/>
              </a:ext>
            </a:extLst>
          </p:cNvPr>
          <p:cNvSpPr txBox="1"/>
          <p:nvPr/>
        </p:nvSpPr>
        <p:spPr>
          <a:xfrm>
            <a:off x="10995581" y="3649978"/>
            <a:ext cx="657249"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55%</a:t>
            </a:r>
          </a:p>
        </p:txBody>
      </p:sp>
      <p:sp>
        <p:nvSpPr>
          <p:cNvPr id="89" name="Rectangle 88">
            <a:extLst>
              <a:ext uri="{FF2B5EF4-FFF2-40B4-BE49-F238E27FC236}">
                <a16:creationId xmlns:a16="http://schemas.microsoft.com/office/drawing/2014/main" id="{1888C09B-940F-BD79-B3DE-9FE517423159}"/>
              </a:ext>
            </a:extLst>
          </p:cNvPr>
          <p:cNvSpPr/>
          <p:nvPr/>
        </p:nvSpPr>
        <p:spPr>
          <a:xfrm>
            <a:off x="8477761" y="4231340"/>
            <a:ext cx="3170547" cy="487550"/>
          </a:xfrm>
          <a:prstGeom prst="rect">
            <a:avLst/>
          </a:prstGeom>
          <a:solidFill>
            <a:srgbClr val="FFE600"/>
          </a:solidFill>
          <a:ln>
            <a:solidFill>
              <a:srgbClr val="FFE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0" name="TextBox 89">
            <a:extLst>
              <a:ext uri="{FF2B5EF4-FFF2-40B4-BE49-F238E27FC236}">
                <a16:creationId xmlns:a16="http://schemas.microsoft.com/office/drawing/2014/main" id="{94433D77-1018-484E-43EB-13890E3A4A09}"/>
              </a:ext>
            </a:extLst>
          </p:cNvPr>
          <p:cNvSpPr txBox="1"/>
          <p:nvPr/>
        </p:nvSpPr>
        <p:spPr>
          <a:xfrm>
            <a:off x="8859301" y="4213505"/>
            <a:ext cx="165308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Data availability &amp; data quality</a:t>
            </a:r>
          </a:p>
        </p:txBody>
      </p:sp>
      <p:sp>
        <p:nvSpPr>
          <p:cNvPr id="91" name="TextBox 90">
            <a:extLst>
              <a:ext uri="{FF2B5EF4-FFF2-40B4-BE49-F238E27FC236}">
                <a16:creationId xmlns:a16="http://schemas.microsoft.com/office/drawing/2014/main" id="{B7690FDA-BE31-8823-D152-C7DB3192DC14}"/>
              </a:ext>
            </a:extLst>
          </p:cNvPr>
          <p:cNvSpPr txBox="1"/>
          <p:nvPr/>
        </p:nvSpPr>
        <p:spPr>
          <a:xfrm>
            <a:off x="10991892" y="4290449"/>
            <a:ext cx="657249"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31%</a:t>
            </a:r>
          </a:p>
        </p:txBody>
      </p:sp>
      <p:sp>
        <p:nvSpPr>
          <p:cNvPr id="92" name="Rectangle 91">
            <a:extLst>
              <a:ext uri="{FF2B5EF4-FFF2-40B4-BE49-F238E27FC236}">
                <a16:creationId xmlns:a16="http://schemas.microsoft.com/office/drawing/2014/main" id="{B47B2376-AD49-28BF-CA3F-0BCC98B107B5}"/>
              </a:ext>
            </a:extLst>
          </p:cNvPr>
          <p:cNvSpPr/>
          <p:nvPr/>
        </p:nvSpPr>
        <p:spPr>
          <a:xfrm>
            <a:off x="8477761" y="4870094"/>
            <a:ext cx="3170547" cy="487550"/>
          </a:xfrm>
          <a:prstGeom prst="rect">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3" name="TextBox 92">
            <a:extLst>
              <a:ext uri="{FF2B5EF4-FFF2-40B4-BE49-F238E27FC236}">
                <a16:creationId xmlns:a16="http://schemas.microsoft.com/office/drawing/2014/main" id="{37790E62-0C0F-42F3-110C-4FCBD8492134}"/>
              </a:ext>
            </a:extLst>
          </p:cNvPr>
          <p:cNvSpPr txBox="1"/>
          <p:nvPr/>
        </p:nvSpPr>
        <p:spPr>
          <a:xfrm>
            <a:off x="8859300" y="4852259"/>
            <a:ext cx="2007041"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Relevance to key operations</a:t>
            </a:r>
          </a:p>
        </p:txBody>
      </p:sp>
      <p:sp>
        <p:nvSpPr>
          <p:cNvPr id="94" name="TextBox 93">
            <a:extLst>
              <a:ext uri="{FF2B5EF4-FFF2-40B4-BE49-F238E27FC236}">
                <a16:creationId xmlns:a16="http://schemas.microsoft.com/office/drawing/2014/main" id="{129559ED-AEBE-12AC-1DA7-4FF8D1723015}"/>
              </a:ext>
            </a:extLst>
          </p:cNvPr>
          <p:cNvSpPr txBox="1"/>
          <p:nvPr/>
        </p:nvSpPr>
        <p:spPr>
          <a:xfrm>
            <a:off x="10991892" y="4929203"/>
            <a:ext cx="657249"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30%</a:t>
            </a:r>
          </a:p>
        </p:txBody>
      </p:sp>
      <p:sp>
        <p:nvSpPr>
          <p:cNvPr id="98" name="Rectangle 97">
            <a:extLst>
              <a:ext uri="{FF2B5EF4-FFF2-40B4-BE49-F238E27FC236}">
                <a16:creationId xmlns:a16="http://schemas.microsoft.com/office/drawing/2014/main" id="{AC2D69B0-505C-1319-3022-7FF8F91D9B21}"/>
              </a:ext>
            </a:extLst>
          </p:cNvPr>
          <p:cNvSpPr/>
          <p:nvPr/>
        </p:nvSpPr>
        <p:spPr>
          <a:xfrm>
            <a:off x="8477761" y="5491926"/>
            <a:ext cx="3170547" cy="487550"/>
          </a:xfrm>
          <a:prstGeom prst="rect">
            <a:avLst/>
          </a:prstGeom>
          <a:solidFill>
            <a:srgbClr val="4EBEA4"/>
          </a:solidFill>
          <a:ln>
            <a:solidFill>
              <a:srgbClr val="4EBE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 name="TextBox 101">
            <a:extLst>
              <a:ext uri="{FF2B5EF4-FFF2-40B4-BE49-F238E27FC236}">
                <a16:creationId xmlns:a16="http://schemas.microsoft.com/office/drawing/2014/main" id="{5FD61107-4305-8B09-DBE5-4EA5CB97C594}"/>
              </a:ext>
            </a:extLst>
          </p:cNvPr>
          <p:cNvSpPr txBox="1"/>
          <p:nvPr/>
        </p:nvSpPr>
        <p:spPr>
          <a:xfrm>
            <a:off x="8859301" y="5581813"/>
            <a:ext cx="2158246"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Customer focus</a:t>
            </a:r>
          </a:p>
        </p:txBody>
      </p:sp>
      <p:sp>
        <p:nvSpPr>
          <p:cNvPr id="104" name="TextBox 103">
            <a:extLst>
              <a:ext uri="{FF2B5EF4-FFF2-40B4-BE49-F238E27FC236}">
                <a16:creationId xmlns:a16="http://schemas.microsoft.com/office/drawing/2014/main" id="{40995DB9-3F1F-0D3D-A13C-4BC1F169461B}"/>
              </a:ext>
            </a:extLst>
          </p:cNvPr>
          <p:cNvSpPr txBox="1"/>
          <p:nvPr/>
        </p:nvSpPr>
        <p:spPr>
          <a:xfrm>
            <a:off x="10991892" y="5551035"/>
            <a:ext cx="657249"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26%</a:t>
            </a:r>
          </a:p>
        </p:txBody>
      </p:sp>
      <p:pic>
        <p:nvPicPr>
          <p:cNvPr id="13" name="Picture 12" descr="A white line drawing of a graph and speedometer&#10;&#10;AI-generated content may be incorrect.">
            <a:extLst>
              <a:ext uri="{FF2B5EF4-FFF2-40B4-BE49-F238E27FC236}">
                <a16:creationId xmlns:a16="http://schemas.microsoft.com/office/drawing/2014/main" id="{B53C6D74-599B-0F47-5187-C9EB1C12A183}"/>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8556986" y="3648623"/>
            <a:ext cx="372042" cy="372042"/>
          </a:xfrm>
          <a:prstGeom prst="rect">
            <a:avLst/>
          </a:prstGeom>
        </p:spPr>
      </p:pic>
      <p:pic>
        <p:nvPicPr>
          <p:cNvPr id="24" name="Picture 23" descr="A white gear with arrows and a check mark&#10;&#10;AI-generated content may be incorrect.">
            <a:extLst>
              <a:ext uri="{FF2B5EF4-FFF2-40B4-BE49-F238E27FC236}">
                <a16:creationId xmlns:a16="http://schemas.microsoft.com/office/drawing/2014/main" id="{54628F3A-C428-E996-6EC9-3833D2331BFC}"/>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8573897" y="3039934"/>
            <a:ext cx="338220" cy="338220"/>
          </a:xfrm>
          <a:prstGeom prst="rect">
            <a:avLst/>
          </a:prstGeom>
        </p:spPr>
      </p:pic>
      <p:pic>
        <p:nvPicPr>
          <p:cNvPr id="27" name="Picture 26" descr="A white line drawing of a magnifying glass with people inside&#10;&#10;AI-generated content may be incorrect.">
            <a:extLst>
              <a:ext uri="{FF2B5EF4-FFF2-40B4-BE49-F238E27FC236}">
                <a16:creationId xmlns:a16="http://schemas.microsoft.com/office/drawing/2014/main" id="{0599597B-99B4-898A-60F0-70253837DB4D}"/>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8556986" y="5549680"/>
            <a:ext cx="372042" cy="372042"/>
          </a:xfrm>
          <a:prstGeom prst="rect">
            <a:avLst/>
          </a:prstGeom>
        </p:spPr>
      </p:pic>
      <p:pic>
        <p:nvPicPr>
          <p:cNvPr id="48" name="Picture 47" descr="A white outline of a puzzle piece in a key&#10;&#10;AI-generated content may be incorrect.">
            <a:extLst>
              <a:ext uri="{FF2B5EF4-FFF2-40B4-BE49-F238E27FC236}">
                <a16:creationId xmlns:a16="http://schemas.microsoft.com/office/drawing/2014/main" id="{76A1B63E-EE57-95C7-03FB-9C1FA01589DD}"/>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8589271" y="4960133"/>
            <a:ext cx="307473" cy="307473"/>
          </a:xfrm>
          <a:prstGeom prst="rect">
            <a:avLst/>
          </a:prstGeom>
        </p:spPr>
      </p:pic>
      <p:pic>
        <p:nvPicPr>
          <p:cNvPr id="54" name="Picture 53" descr="A blue line drawing of a server and a shield&#10;&#10;AI-generated content may be incorrect.">
            <a:extLst>
              <a:ext uri="{FF2B5EF4-FFF2-40B4-BE49-F238E27FC236}">
                <a16:creationId xmlns:a16="http://schemas.microsoft.com/office/drawing/2014/main" id="{64E930D2-4105-D9C0-7BD6-3BC9B54A08E9}"/>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8556986" y="4289094"/>
            <a:ext cx="372042" cy="372042"/>
          </a:xfrm>
          <a:prstGeom prst="rect">
            <a:avLst/>
          </a:prstGeom>
        </p:spPr>
      </p:pic>
      <p:sp>
        <p:nvSpPr>
          <p:cNvPr id="11" name="Rectangle 10">
            <a:extLst>
              <a:ext uri="{FF2B5EF4-FFF2-40B4-BE49-F238E27FC236}">
                <a16:creationId xmlns:a16="http://schemas.microsoft.com/office/drawing/2014/main" id="{232DB61F-C2EB-7EEF-31AC-2D4CCF689451}"/>
              </a:ext>
            </a:extLst>
          </p:cNvPr>
          <p:cNvSpPr/>
          <p:nvPr/>
        </p:nvSpPr>
        <p:spPr>
          <a:xfrm>
            <a:off x="4224993" y="2356971"/>
            <a:ext cx="3742014" cy="3721735"/>
          </a:xfrm>
          <a:prstGeom prst="rect">
            <a:avLst/>
          </a:prstGeom>
          <a:solidFill>
            <a:srgbClr val="E2E8F1"/>
          </a:solidFill>
          <a:ln>
            <a:solidFill>
              <a:srgbClr val="E2E8F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507EC2D1-1B1F-6BBE-EA1A-433F5F560F7D}"/>
              </a:ext>
            </a:extLst>
          </p:cNvPr>
          <p:cNvSpPr txBox="1"/>
          <p:nvPr/>
        </p:nvSpPr>
        <p:spPr>
          <a:xfrm>
            <a:off x="4309661" y="2438576"/>
            <a:ext cx="357267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‘Medium-Sized’ Businesses</a:t>
            </a:r>
          </a:p>
        </p:txBody>
      </p:sp>
      <p:sp>
        <p:nvSpPr>
          <p:cNvPr id="28" name="Rectangle 27">
            <a:extLst>
              <a:ext uri="{FF2B5EF4-FFF2-40B4-BE49-F238E27FC236}">
                <a16:creationId xmlns:a16="http://schemas.microsoft.com/office/drawing/2014/main" id="{BD7A4467-EC34-B14A-EB92-72B4C10878D7}"/>
              </a:ext>
            </a:extLst>
          </p:cNvPr>
          <p:cNvSpPr/>
          <p:nvPr/>
        </p:nvSpPr>
        <p:spPr>
          <a:xfrm>
            <a:off x="4512870" y="2965269"/>
            <a:ext cx="3170547" cy="487550"/>
          </a:xfrm>
          <a:prstGeom prst="rect">
            <a:avLst/>
          </a:prstGeom>
          <a:solidFill>
            <a:srgbClr val="ED3C8D"/>
          </a:solidFill>
          <a:ln>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7E6A3BD4-F5E5-24A5-72D5-56D6D87205C3}"/>
              </a:ext>
            </a:extLst>
          </p:cNvPr>
          <p:cNvSpPr txBox="1"/>
          <p:nvPr/>
        </p:nvSpPr>
        <p:spPr>
          <a:xfrm>
            <a:off x="4894410" y="2947434"/>
            <a:ext cx="212192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Alignment with strategic goals</a:t>
            </a:r>
          </a:p>
        </p:txBody>
      </p:sp>
      <p:sp>
        <p:nvSpPr>
          <p:cNvPr id="30" name="TextBox 29">
            <a:extLst>
              <a:ext uri="{FF2B5EF4-FFF2-40B4-BE49-F238E27FC236}">
                <a16:creationId xmlns:a16="http://schemas.microsoft.com/office/drawing/2014/main" id="{AC77FC31-62EA-99B8-4026-B2D84EE75835}"/>
              </a:ext>
            </a:extLst>
          </p:cNvPr>
          <p:cNvSpPr txBox="1"/>
          <p:nvPr/>
        </p:nvSpPr>
        <p:spPr>
          <a:xfrm>
            <a:off x="7027001" y="3024378"/>
            <a:ext cx="657249"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62%</a:t>
            </a:r>
          </a:p>
        </p:txBody>
      </p:sp>
      <p:sp>
        <p:nvSpPr>
          <p:cNvPr id="31" name="Rectangle 30">
            <a:extLst>
              <a:ext uri="{FF2B5EF4-FFF2-40B4-BE49-F238E27FC236}">
                <a16:creationId xmlns:a16="http://schemas.microsoft.com/office/drawing/2014/main" id="{0B9FC219-691B-D745-9F4D-33FDF22B1787}"/>
              </a:ext>
            </a:extLst>
          </p:cNvPr>
          <p:cNvSpPr/>
          <p:nvPr/>
        </p:nvSpPr>
        <p:spPr>
          <a:xfrm>
            <a:off x="4512870" y="3590869"/>
            <a:ext cx="3170547" cy="487550"/>
          </a:xfrm>
          <a:prstGeom prst="rect">
            <a:avLst/>
          </a:prstGeom>
          <a:solidFill>
            <a:srgbClr val="00BFF2"/>
          </a:solidFill>
          <a:ln>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56EA4785-12A6-DF05-2AB0-8804DD7DD9E8}"/>
              </a:ext>
            </a:extLst>
          </p:cNvPr>
          <p:cNvSpPr txBox="1"/>
          <p:nvPr/>
        </p:nvSpPr>
        <p:spPr>
          <a:xfrm>
            <a:off x="4894410" y="3680756"/>
            <a:ext cx="2158246"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Measurability</a:t>
            </a:r>
          </a:p>
        </p:txBody>
      </p:sp>
      <p:sp>
        <p:nvSpPr>
          <p:cNvPr id="35" name="TextBox 34">
            <a:extLst>
              <a:ext uri="{FF2B5EF4-FFF2-40B4-BE49-F238E27FC236}">
                <a16:creationId xmlns:a16="http://schemas.microsoft.com/office/drawing/2014/main" id="{E80C1004-A646-ACC3-B150-C63BDE9511E4}"/>
              </a:ext>
            </a:extLst>
          </p:cNvPr>
          <p:cNvSpPr txBox="1"/>
          <p:nvPr/>
        </p:nvSpPr>
        <p:spPr>
          <a:xfrm>
            <a:off x="7027001" y="3649978"/>
            <a:ext cx="657249"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48%</a:t>
            </a:r>
          </a:p>
        </p:txBody>
      </p:sp>
      <p:sp>
        <p:nvSpPr>
          <p:cNvPr id="40" name="Rectangle 39">
            <a:extLst>
              <a:ext uri="{FF2B5EF4-FFF2-40B4-BE49-F238E27FC236}">
                <a16:creationId xmlns:a16="http://schemas.microsoft.com/office/drawing/2014/main" id="{CD13BC0F-B0DC-D22E-428E-C4511EB8B922}"/>
              </a:ext>
            </a:extLst>
          </p:cNvPr>
          <p:cNvSpPr/>
          <p:nvPr/>
        </p:nvSpPr>
        <p:spPr>
          <a:xfrm>
            <a:off x="4507751" y="4231340"/>
            <a:ext cx="3170547" cy="487550"/>
          </a:xfrm>
          <a:prstGeom prst="rect">
            <a:avLst/>
          </a:prstGeom>
          <a:solidFill>
            <a:srgbClr val="FFE600"/>
          </a:solidFill>
          <a:ln>
            <a:solidFill>
              <a:srgbClr val="FFE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TextBox 40">
            <a:extLst>
              <a:ext uri="{FF2B5EF4-FFF2-40B4-BE49-F238E27FC236}">
                <a16:creationId xmlns:a16="http://schemas.microsoft.com/office/drawing/2014/main" id="{ABE33E5E-9852-132D-7774-61614F72B13D}"/>
              </a:ext>
            </a:extLst>
          </p:cNvPr>
          <p:cNvSpPr txBox="1"/>
          <p:nvPr/>
        </p:nvSpPr>
        <p:spPr>
          <a:xfrm>
            <a:off x="4889291" y="4213505"/>
            <a:ext cx="165308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Data availability &amp; data quality</a:t>
            </a:r>
          </a:p>
        </p:txBody>
      </p:sp>
      <p:sp>
        <p:nvSpPr>
          <p:cNvPr id="62" name="TextBox 61">
            <a:extLst>
              <a:ext uri="{FF2B5EF4-FFF2-40B4-BE49-F238E27FC236}">
                <a16:creationId xmlns:a16="http://schemas.microsoft.com/office/drawing/2014/main" id="{9D3EB8BD-557D-D07B-049C-9560E95758C4}"/>
              </a:ext>
            </a:extLst>
          </p:cNvPr>
          <p:cNvSpPr txBox="1"/>
          <p:nvPr/>
        </p:nvSpPr>
        <p:spPr>
          <a:xfrm>
            <a:off x="7021882" y="4290449"/>
            <a:ext cx="657249"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35%</a:t>
            </a:r>
          </a:p>
        </p:txBody>
      </p:sp>
      <p:sp>
        <p:nvSpPr>
          <p:cNvPr id="63" name="Rectangle 62">
            <a:extLst>
              <a:ext uri="{FF2B5EF4-FFF2-40B4-BE49-F238E27FC236}">
                <a16:creationId xmlns:a16="http://schemas.microsoft.com/office/drawing/2014/main" id="{5E501E3A-C16F-F675-DE7B-EE413E03D332}"/>
              </a:ext>
            </a:extLst>
          </p:cNvPr>
          <p:cNvSpPr/>
          <p:nvPr/>
        </p:nvSpPr>
        <p:spPr>
          <a:xfrm>
            <a:off x="4507751" y="4870094"/>
            <a:ext cx="3170547" cy="487550"/>
          </a:xfrm>
          <a:prstGeom prst="rect">
            <a:avLst/>
          </a:prstGeom>
          <a:solidFill>
            <a:srgbClr val="FF6E30"/>
          </a:solidFill>
          <a:ln>
            <a:solidFill>
              <a:srgbClr val="FF6E3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TextBox 63">
            <a:extLst>
              <a:ext uri="{FF2B5EF4-FFF2-40B4-BE49-F238E27FC236}">
                <a16:creationId xmlns:a16="http://schemas.microsoft.com/office/drawing/2014/main" id="{9F3A531A-A7A2-A485-3A2F-BE6A83795378}"/>
              </a:ext>
            </a:extLst>
          </p:cNvPr>
          <p:cNvSpPr txBox="1"/>
          <p:nvPr/>
        </p:nvSpPr>
        <p:spPr>
          <a:xfrm>
            <a:off x="4889291" y="4959981"/>
            <a:ext cx="2049308"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Industry Benchmarks</a:t>
            </a:r>
          </a:p>
        </p:txBody>
      </p:sp>
      <p:sp>
        <p:nvSpPr>
          <p:cNvPr id="65" name="TextBox 64">
            <a:extLst>
              <a:ext uri="{FF2B5EF4-FFF2-40B4-BE49-F238E27FC236}">
                <a16:creationId xmlns:a16="http://schemas.microsoft.com/office/drawing/2014/main" id="{3023517D-8837-673F-5EC7-4FE6E22A63B1}"/>
              </a:ext>
            </a:extLst>
          </p:cNvPr>
          <p:cNvSpPr txBox="1"/>
          <p:nvPr/>
        </p:nvSpPr>
        <p:spPr>
          <a:xfrm>
            <a:off x="7021882" y="4929203"/>
            <a:ext cx="657249"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28%</a:t>
            </a:r>
          </a:p>
        </p:txBody>
      </p:sp>
      <p:sp>
        <p:nvSpPr>
          <p:cNvPr id="68" name="Rectangle 67">
            <a:extLst>
              <a:ext uri="{FF2B5EF4-FFF2-40B4-BE49-F238E27FC236}">
                <a16:creationId xmlns:a16="http://schemas.microsoft.com/office/drawing/2014/main" id="{EC7B3BD3-6F04-C8EC-536E-48FD09854C04}"/>
              </a:ext>
            </a:extLst>
          </p:cNvPr>
          <p:cNvSpPr/>
          <p:nvPr/>
        </p:nvSpPr>
        <p:spPr>
          <a:xfrm>
            <a:off x="4507751" y="5491926"/>
            <a:ext cx="3170547" cy="487550"/>
          </a:xfrm>
          <a:prstGeom prst="rect">
            <a:avLst/>
          </a:prstGeom>
          <a:solidFill>
            <a:srgbClr val="55AD00"/>
          </a:solidFill>
          <a:ln>
            <a:solidFill>
              <a:srgbClr val="55AD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TextBox 68">
            <a:extLst>
              <a:ext uri="{FF2B5EF4-FFF2-40B4-BE49-F238E27FC236}">
                <a16:creationId xmlns:a16="http://schemas.microsoft.com/office/drawing/2014/main" id="{6A30EB94-9841-EFBF-B8FE-AD0D55658C77}"/>
              </a:ext>
            </a:extLst>
          </p:cNvPr>
          <p:cNvSpPr txBox="1"/>
          <p:nvPr/>
        </p:nvSpPr>
        <p:spPr>
          <a:xfrm>
            <a:off x="4889291" y="5581813"/>
            <a:ext cx="2049308"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Achievability</a:t>
            </a:r>
          </a:p>
        </p:txBody>
      </p:sp>
      <p:sp>
        <p:nvSpPr>
          <p:cNvPr id="70" name="TextBox 69">
            <a:extLst>
              <a:ext uri="{FF2B5EF4-FFF2-40B4-BE49-F238E27FC236}">
                <a16:creationId xmlns:a16="http://schemas.microsoft.com/office/drawing/2014/main" id="{909F463C-9199-F9F8-B11A-35AF91D62841}"/>
              </a:ext>
            </a:extLst>
          </p:cNvPr>
          <p:cNvSpPr txBox="1"/>
          <p:nvPr/>
        </p:nvSpPr>
        <p:spPr>
          <a:xfrm>
            <a:off x="7021882" y="5551035"/>
            <a:ext cx="657249"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26%</a:t>
            </a:r>
          </a:p>
        </p:txBody>
      </p:sp>
      <p:pic>
        <p:nvPicPr>
          <p:cNvPr id="8" name="Picture 7" descr="A white line drawing of a graph and speedometer&#10;&#10;AI-generated content may be incorrect.">
            <a:extLst>
              <a:ext uri="{FF2B5EF4-FFF2-40B4-BE49-F238E27FC236}">
                <a16:creationId xmlns:a16="http://schemas.microsoft.com/office/drawing/2014/main" id="{04B534AE-C3DE-90F7-018E-7FEB62C67375}"/>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4558445" y="3648623"/>
            <a:ext cx="372042" cy="372042"/>
          </a:xfrm>
          <a:prstGeom prst="rect">
            <a:avLst/>
          </a:prstGeom>
        </p:spPr>
      </p:pic>
      <p:pic>
        <p:nvPicPr>
          <p:cNvPr id="23" name="Picture 22" descr="A white gear with arrows and a check mark&#10;&#10;AI-generated content may be incorrect.">
            <a:extLst>
              <a:ext uri="{FF2B5EF4-FFF2-40B4-BE49-F238E27FC236}">
                <a16:creationId xmlns:a16="http://schemas.microsoft.com/office/drawing/2014/main" id="{7F8D983C-BC92-9343-4C82-CDCC31E9147D}"/>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4575356" y="3039934"/>
            <a:ext cx="338220" cy="338220"/>
          </a:xfrm>
          <a:prstGeom prst="rect">
            <a:avLst/>
          </a:prstGeom>
        </p:spPr>
      </p:pic>
      <p:pic>
        <p:nvPicPr>
          <p:cNvPr id="53" name="Picture 52" descr="A blue line drawing of a server and a shield&#10;&#10;AI-generated content may be incorrect.">
            <a:extLst>
              <a:ext uri="{FF2B5EF4-FFF2-40B4-BE49-F238E27FC236}">
                <a16:creationId xmlns:a16="http://schemas.microsoft.com/office/drawing/2014/main" id="{CECF14DB-12BB-A710-1CE4-CB61437E79B8}"/>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4558445" y="4289094"/>
            <a:ext cx="372042" cy="372042"/>
          </a:xfrm>
          <a:prstGeom prst="rect">
            <a:avLst/>
          </a:prstGeom>
        </p:spPr>
      </p:pic>
      <p:pic>
        <p:nvPicPr>
          <p:cNvPr id="56" name="Picture 55" descr="A white line drawing of a graph&#10;&#10;AI-generated content may be incorrect.">
            <a:extLst>
              <a:ext uri="{FF2B5EF4-FFF2-40B4-BE49-F238E27FC236}">
                <a16:creationId xmlns:a16="http://schemas.microsoft.com/office/drawing/2014/main" id="{376DB44C-FAEB-4C1A-6315-2D108DA5BC7E}"/>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4575356" y="4944759"/>
            <a:ext cx="338220" cy="338220"/>
          </a:xfrm>
          <a:prstGeom prst="rect">
            <a:avLst/>
          </a:prstGeom>
        </p:spPr>
      </p:pic>
      <p:pic>
        <p:nvPicPr>
          <p:cNvPr id="58" name="Picture 57" descr="A flag on a mountain&#10;&#10;AI-generated content may be incorrect.">
            <a:extLst>
              <a:ext uri="{FF2B5EF4-FFF2-40B4-BE49-F238E27FC236}">
                <a16:creationId xmlns:a16="http://schemas.microsoft.com/office/drawing/2014/main" id="{EE6438F2-8C5D-F312-DB11-92FD805C4CEB}"/>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4558445" y="5549680"/>
            <a:ext cx="372042" cy="372042"/>
          </a:xfrm>
          <a:prstGeom prst="rect">
            <a:avLst/>
          </a:prstGeom>
        </p:spPr>
      </p:pic>
      <p:sp>
        <p:nvSpPr>
          <p:cNvPr id="49" name="TextBox 48">
            <a:extLst>
              <a:ext uri="{FF2B5EF4-FFF2-40B4-BE49-F238E27FC236}">
                <a16:creationId xmlns:a16="http://schemas.microsoft.com/office/drawing/2014/main" id="{CC3BC5C9-BB95-F7CA-F914-90144B6CC94E}"/>
              </a:ext>
            </a:extLst>
          </p:cNvPr>
          <p:cNvSpPr txBox="1"/>
          <p:nvPr/>
        </p:nvSpPr>
        <p:spPr>
          <a:xfrm>
            <a:off x="227178" y="441328"/>
            <a:ext cx="11943303"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F1A62"/>
                </a:solidFill>
                <a:latin typeface="Helvetica" panose="020B0604020202020204" pitchFamily="34" charset="0"/>
                <a:cs typeface="Helvetica" panose="020B0604020202020204" pitchFamily="34" charset="0"/>
              </a:rPr>
              <a:t>Top KPI factors like measurability and strategic alignment are driving the reliance on short-term performance KPIs across businesses of all sizes</a:t>
            </a:r>
            <a:endParaRPr kumimoji="0" lang="en-US" sz="2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cxnSp>
        <p:nvCxnSpPr>
          <p:cNvPr id="60" name="Straight Connector 59">
            <a:extLst>
              <a:ext uri="{FF2B5EF4-FFF2-40B4-BE49-F238E27FC236}">
                <a16:creationId xmlns:a16="http://schemas.microsoft.com/office/drawing/2014/main" id="{FC140CBD-3671-E079-8400-73C0CD4F2C8C}"/>
              </a:ext>
            </a:extLst>
          </p:cNvPr>
          <p:cNvCxnSpPr>
            <a:cxnSpLocks/>
          </p:cNvCxnSpPr>
          <p:nvPr/>
        </p:nvCxnSpPr>
        <p:spPr>
          <a:xfrm>
            <a:off x="122978" y="4793336"/>
            <a:ext cx="11946044" cy="0"/>
          </a:xfrm>
          <a:prstGeom prst="line">
            <a:avLst/>
          </a:prstGeom>
          <a:ln w="19050">
            <a:solidFill>
              <a:srgbClr val="1F1A62"/>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7240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B1B7A9-F4F0-B2C2-8307-01C3CFD913C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161C58D-CB8C-2E5E-4DB1-3DC5DE349CE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20153"/>
            <a:ext cx="12192000" cy="7098307"/>
          </a:xfrm>
          <a:prstGeom prst="rect">
            <a:avLst/>
          </a:prstGeom>
        </p:spPr>
      </p:pic>
      <p:cxnSp>
        <p:nvCxnSpPr>
          <p:cNvPr id="2" name="Straight Connector 1">
            <a:extLst>
              <a:ext uri="{FF2B5EF4-FFF2-40B4-BE49-F238E27FC236}">
                <a16:creationId xmlns:a16="http://schemas.microsoft.com/office/drawing/2014/main" id="{22214A3D-4ECE-C9A9-C7C2-9CB29C632835}"/>
              </a:ext>
            </a:extLst>
          </p:cNvPr>
          <p:cNvCxnSpPr/>
          <p:nvPr/>
        </p:nvCxnSpPr>
        <p:spPr>
          <a:xfrm>
            <a:off x="493843" y="2940040"/>
            <a:ext cx="521208"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
        <p:nvSpPr>
          <p:cNvPr id="4" name="TextBox 3">
            <a:extLst>
              <a:ext uri="{FF2B5EF4-FFF2-40B4-BE49-F238E27FC236}">
                <a16:creationId xmlns:a16="http://schemas.microsoft.com/office/drawing/2014/main" id="{821259C4-24EC-ADFB-1A09-01E4CFBC6CA0}"/>
              </a:ext>
            </a:extLst>
          </p:cNvPr>
          <p:cNvSpPr txBox="1"/>
          <p:nvPr/>
        </p:nvSpPr>
        <p:spPr>
          <a:xfrm>
            <a:off x="536238" y="2294269"/>
            <a:ext cx="43641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E600"/>
                </a:solidFill>
                <a:effectLst/>
                <a:uLnTx/>
                <a:uFillTx/>
                <a:latin typeface="Helvetica" pitchFamily="2" charset="0"/>
                <a:ea typeface="+mn-ea"/>
                <a:cs typeface="+mn-cs"/>
              </a:rPr>
              <a:t>5</a:t>
            </a:r>
          </a:p>
        </p:txBody>
      </p:sp>
      <p:sp>
        <p:nvSpPr>
          <p:cNvPr id="5" name="TextBox 4">
            <a:extLst>
              <a:ext uri="{FF2B5EF4-FFF2-40B4-BE49-F238E27FC236}">
                <a16:creationId xmlns:a16="http://schemas.microsoft.com/office/drawing/2014/main" id="{693FB24D-6727-4589-D0F9-870871A2235C}"/>
              </a:ext>
            </a:extLst>
          </p:cNvPr>
          <p:cNvSpPr txBox="1"/>
          <p:nvPr/>
        </p:nvSpPr>
        <p:spPr>
          <a:xfrm>
            <a:off x="493844" y="3026501"/>
            <a:ext cx="6658796"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a:solidFill>
                  <a:schemeClr val="bg1"/>
                </a:solidFill>
                <a:latin typeface="Helvetica" pitchFamily="2" charset="0"/>
              </a:rPr>
              <a:t>Are there organizational disconnects between KPIs and overarching business goals?</a:t>
            </a:r>
          </a:p>
        </p:txBody>
      </p:sp>
    </p:spTree>
    <p:extLst>
      <p:ext uri="{BB962C8B-B14F-4D97-AF65-F5344CB8AC3E}">
        <p14:creationId xmlns:p14="http://schemas.microsoft.com/office/powerpoint/2010/main" val="3868382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36B9C2-8E99-C08D-22D4-3B9245718DF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1C3B908-FE17-5E05-4DB3-EFC19C3624A0}"/>
              </a:ext>
            </a:extLst>
          </p:cNvPr>
          <p:cNvSpPr/>
          <p:nvPr/>
        </p:nvSpPr>
        <p:spPr>
          <a:xfrm>
            <a:off x="0" y="168501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675E99D9-2242-297D-92C4-4F055EF87582}"/>
              </a:ext>
            </a:extLst>
          </p:cNvPr>
          <p:cNvSpPr/>
          <p:nvPr/>
        </p:nvSpPr>
        <p:spPr>
          <a:xfrm>
            <a:off x="265529" y="2701905"/>
            <a:ext cx="3742014" cy="3356481"/>
          </a:xfrm>
          <a:prstGeom prst="rect">
            <a:avLst/>
          </a:prstGeom>
          <a:solidFill>
            <a:schemeClr val="bg1"/>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9872B322-2FAE-4BBF-3174-F4BAB61793F2}"/>
              </a:ext>
            </a:extLst>
          </p:cNvPr>
          <p:cNvSpPr txBox="1"/>
          <p:nvPr/>
        </p:nvSpPr>
        <p:spPr>
          <a:xfrm>
            <a:off x="512591" y="2772218"/>
            <a:ext cx="324789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‘Small-Sized’ Businesses</a:t>
            </a:r>
          </a:p>
        </p:txBody>
      </p:sp>
      <p:sp>
        <p:nvSpPr>
          <p:cNvPr id="11" name="Rectangle 10">
            <a:extLst>
              <a:ext uri="{FF2B5EF4-FFF2-40B4-BE49-F238E27FC236}">
                <a16:creationId xmlns:a16="http://schemas.microsoft.com/office/drawing/2014/main" id="{D4F88B6B-03C6-13C4-35B3-A2BA899F01E6}"/>
              </a:ext>
            </a:extLst>
          </p:cNvPr>
          <p:cNvSpPr/>
          <p:nvPr/>
        </p:nvSpPr>
        <p:spPr>
          <a:xfrm>
            <a:off x="4224993" y="2701905"/>
            <a:ext cx="3742014" cy="3356481"/>
          </a:xfrm>
          <a:prstGeom prst="rect">
            <a:avLst/>
          </a:prstGeom>
          <a:solidFill>
            <a:schemeClr val="bg1"/>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3667A31D-8E99-C495-44E3-5699AC22B320}"/>
              </a:ext>
            </a:extLst>
          </p:cNvPr>
          <p:cNvSpPr txBox="1"/>
          <p:nvPr/>
        </p:nvSpPr>
        <p:spPr>
          <a:xfrm>
            <a:off x="4309661" y="2772218"/>
            <a:ext cx="357267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‘Medium-Sized’ Businesses</a:t>
            </a:r>
          </a:p>
        </p:txBody>
      </p:sp>
      <p:sp>
        <p:nvSpPr>
          <p:cNvPr id="14" name="Rectangle 13">
            <a:extLst>
              <a:ext uri="{FF2B5EF4-FFF2-40B4-BE49-F238E27FC236}">
                <a16:creationId xmlns:a16="http://schemas.microsoft.com/office/drawing/2014/main" id="{04373BE3-1E72-3ACD-EECC-4ACC51A7AEAA}"/>
              </a:ext>
            </a:extLst>
          </p:cNvPr>
          <p:cNvSpPr/>
          <p:nvPr/>
        </p:nvSpPr>
        <p:spPr>
          <a:xfrm>
            <a:off x="8216498" y="2701905"/>
            <a:ext cx="3742014" cy="3356481"/>
          </a:xfrm>
          <a:prstGeom prst="rect">
            <a:avLst/>
          </a:prstGeom>
          <a:solidFill>
            <a:schemeClr val="bg1"/>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998F820F-07D6-2090-CDF2-B1E8B3179227}"/>
              </a:ext>
            </a:extLst>
          </p:cNvPr>
          <p:cNvSpPr txBox="1"/>
          <p:nvPr/>
        </p:nvSpPr>
        <p:spPr>
          <a:xfrm>
            <a:off x="8301166" y="2772218"/>
            <a:ext cx="357267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‘Large-Sized’ Businesses</a:t>
            </a:r>
          </a:p>
        </p:txBody>
      </p:sp>
      <p:sp>
        <p:nvSpPr>
          <p:cNvPr id="4" name="TextBox 3">
            <a:extLst>
              <a:ext uri="{FF2B5EF4-FFF2-40B4-BE49-F238E27FC236}">
                <a16:creationId xmlns:a16="http://schemas.microsoft.com/office/drawing/2014/main" id="{51EDBF10-DDB7-B0BB-8C42-8256D870DF66}"/>
              </a:ext>
            </a:extLst>
          </p:cNvPr>
          <p:cNvSpPr txBox="1"/>
          <p:nvPr/>
        </p:nvSpPr>
        <p:spPr>
          <a:xfrm>
            <a:off x="519129" y="6088169"/>
            <a:ext cx="11042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 / Advertiser Perceptions ‘Marketer KPI Survey,’ February 2025, fielded January 27 – February 7, 2025 (n=200). Survey base: Brand marketers directly involved in influencing or executing video advertising. Q16. Do you believe there is a disconnect between the KPIs and the goals your management has communicated for the organization? ‘Small-Sized’ Businesses: Less than $1MM in annual ad spend, ‘Medium-Sized’ Businesses: $1MM to less than $25MM in annual ad spend, ‘Large-Sized’ Businesses: $25MM or more in annual ad spend. </a:t>
            </a:r>
          </a:p>
        </p:txBody>
      </p:sp>
      <p:pic>
        <p:nvPicPr>
          <p:cNvPr id="5" name="Picture 4">
            <a:extLst>
              <a:ext uri="{FF2B5EF4-FFF2-40B4-BE49-F238E27FC236}">
                <a16:creationId xmlns:a16="http://schemas.microsoft.com/office/drawing/2014/main" id="{9715D7B7-F7C1-AEF8-A7EE-2567329E7338}"/>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6" name="Slide Number Placeholder 5">
            <a:extLst>
              <a:ext uri="{FF2B5EF4-FFF2-40B4-BE49-F238E27FC236}">
                <a16:creationId xmlns:a16="http://schemas.microsoft.com/office/drawing/2014/main" id="{96E4BFE1-541C-6A5F-A0A7-54BEC464A154}"/>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7" name="Rectangle 6">
            <a:extLst>
              <a:ext uri="{FF2B5EF4-FFF2-40B4-BE49-F238E27FC236}">
                <a16:creationId xmlns:a16="http://schemas.microsoft.com/office/drawing/2014/main" id="{33B8B089-F8CF-EFBB-630D-66D863B1B91E}"/>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15" name="TextBox 14">
            <a:extLst>
              <a:ext uri="{FF2B5EF4-FFF2-40B4-BE49-F238E27FC236}">
                <a16:creationId xmlns:a16="http://schemas.microsoft.com/office/drawing/2014/main" id="{742E2D94-5F09-1035-9309-08F1DA34C7BD}"/>
              </a:ext>
            </a:extLst>
          </p:cNvPr>
          <p:cNvSpPr txBox="1"/>
          <p:nvPr/>
        </p:nvSpPr>
        <p:spPr>
          <a:xfrm>
            <a:off x="1629824" y="1740300"/>
            <a:ext cx="8932352"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prstClr val="black"/>
              </a:buClr>
              <a:buSzPts val="1100"/>
              <a:buFont typeface="Arial"/>
              <a:buNone/>
              <a:tabLst/>
              <a:defRPr/>
            </a:pPr>
            <a:r>
              <a:rPr kumimoji="0" lang="en-US" sz="18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 of brand marketers who believe </a:t>
            </a:r>
            <a:r>
              <a:rPr kumimoji="0" lang="en-US" sz="18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there is a disconnect between the KPIs and the goals their management has communicated</a:t>
            </a:r>
            <a:r>
              <a:rPr kumimoji="0" lang="en-US" sz="18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 for the organization</a:t>
            </a:r>
          </a:p>
        </p:txBody>
      </p:sp>
      <p:graphicFrame>
        <p:nvGraphicFramePr>
          <p:cNvPr id="19" name="Chart 18">
            <a:extLst>
              <a:ext uri="{FF2B5EF4-FFF2-40B4-BE49-F238E27FC236}">
                <a16:creationId xmlns:a16="http://schemas.microsoft.com/office/drawing/2014/main" id="{8D3B63FD-9099-C9F6-5548-5ECF968BF5AD}"/>
              </a:ext>
            </a:extLst>
          </p:cNvPr>
          <p:cNvGraphicFramePr/>
          <p:nvPr/>
        </p:nvGraphicFramePr>
        <p:xfrm>
          <a:off x="240650" y="2957585"/>
          <a:ext cx="3791772" cy="30586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Chart 19">
            <a:extLst>
              <a:ext uri="{FF2B5EF4-FFF2-40B4-BE49-F238E27FC236}">
                <a16:creationId xmlns:a16="http://schemas.microsoft.com/office/drawing/2014/main" id="{774F9AD1-E2C3-EC94-9859-E3AADFF91521}"/>
              </a:ext>
            </a:extLst>
          </p:cNvPr>
          <p:cNvGraphicFramePr/>
          <p:nvPr/>
        </p:nvGraphicFramePr>
        <p:xfrm>
          <a:off x="3320234" y="2340014"/>
          <a:ext cx="5551533" cy="31461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Chart 20">
            <a:extLst>
              <a:ext uri="{FF2B5EF4-FFF2-40B4-BE49-F238E27FC236}">
                <a16:creationId xmlns:a16="http://schemas.microsoft.com/office/drawing/2014/main" id="{F076B12B-6A4D-E6F9-8C76-74D5235E9DA0}"/>
              </a:ext>
            </a:extLst>
          </p:cNvPr>
          <p:cNvGraphicFramePr/>
          <p:nvPr/>
        </p:nvGraphicFramePr>
        <p:xfrm>
          <a:off x="4200114" y="2957585"/>
          <a:ext cx="3791772" cy="305869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2" name="Chart 21">
            <a:extLst>
              <a:ext uri="{FF2B5EF4-FFF2-40B4-BE49-F238E27FC236}">
                <a16:creationId xmlns:a16="http://schemas.microsoft.com/office/drawing/2014/main" id="{B7C3FF94-3F62-029A-CC64-23E0E829D4D5}"/>
              </a:ext>
            </a:extLst>
          </p:cNvPr>
          <p:cNvGraphicFramePr/>
          <p:nvPr/>
        </p:nvGraphicFramePr>
        <p:xfrm>
          <a:off x="8191619" y="2957585"/>
          <a:ext cx="3791772" cy="3058696"/>
        </p:xfrm>
        <a:graphic>
          <a:graphicData uri="http://schemas.openxmlformats.org/drawingml/2006/chart">
            <c:chart xmlns:c="http://schemas.openxmlformats.org/drawingml/2006/chart" xmlns:r="http://schemas.openxmlformats.org/officeDocument/2006/relationships" r:id="rId6"/>
          </a:graphicData>
        </a:graphic>
      </p:graphicFrame>
      <p:sp>
        <p:nvSpPr>
          <p:cNvPr id="13" name="TextBox 12">
            <a:extLst>
              <a:ext uri="{FF2B5EF4-FFF2-40B4-BE49-F238E27FC236}">
                <a16:creationId xmlns:a16="http://schemas.microsoft.com/office/drawing/2014/main" id="{CCF4C7D7-735C-D647-4F61-959541BAEC2C}"/>
              </a:ext>
            </a:extLst>
          </p:cNvPr>
          <p:cNvSpPr txBox="1"/>
          <p:nvPr/>
        </p:nvSpPr>
        <p:spPr>
          <a:xfrm>
            <a:off x="227178" y="441328"/>
            <a:ext cx="11964822"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F1A62"/>
                </a:solidFill>
                <a:latin typeface="Helvetica" panose="020B0604020202020204" pitchFamily="34" charset="0"/>
                <a:cs typeface="Helvetica" panose="020B0604020202020204" pitchFamily="34" charset="0"/>
              </a:rPr>
              <a:t>Marketers</a:t>
            </a:r>
            <a:r>
              <a:rPr kumimoji="0" lang="en-US" sz="2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in larger, more layered companies are almost three times more likely than small businesses to believe there is an internal ‘KPI disconnect’</a:t>
            </a:r>
          </a:p>
        </p:txBody>
      </p:sp>
    </p:spTree>
    <p:extLst>
      <p:ext uri="{BB962C8B-B14F-4D97-AF65-F5344CB8AC3E}">
        <p14:creationId xmlns:p14="http://schemas.microsoft.com/office/powerpoint/2010/main" val="1901130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97977E-874A-1321-6C45-EC089E5655B7}"/>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335EBDA4-5D26-B53A-6A0C-CFF780604559}"/>
              </a:ext>
            </a:extLst>
          </p:cNvPr>
          <p:cNvSpPr/>
          <p:nvPr/>
        </p:nvSpPr>
        <p:spPr>
          <a:xfrm>
            <a:off x="315228" y="1407830"/>
            <a:ext cx="11612612" cy="307777"/>
          </a:xfrm>
          <a:prstGeom prst="rect">
            <a:avLst/>
          </a:prstGeom>
          <a:noFill/>
        </p:spPr>
        <p:txBody>
          <a:bodyPr wrap="square" rtlCol="0" anchor="t">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2"/>
              </a:buBlip>
              <a:tabLst/>
              <a:defRPr/>
            </a:pPr>
            <a:r>
              <a:rPr kumimoji="0" lang="en-US" sz="1400" b="0" i="0" u="none" strike="noStrike" kern="1200" cap="none" spc="0" normalizeH="0" baseline="0" noProof="0">
                <a:ln>
                  <a:noFill/>
                </a:ln>
                <a:solidFill>
                  <a:srgbClr val="1F1A62"/>
                </a:solidFill>
                <a:effectLst/>
                <a:uLnTx/>
                <a:uFillTx/>
                <a:latin typeface="Helvetica"/>
                <a:ea typeface="+mn-ea"/>
                <a:cs typeface="Helvetica"/>
              </a:rPr>
              <a:t>Small brands face tactical hurdles, while large brands grapple with structural misalignment and resistance to long-term brand investment</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A8093E3-ED3F-1542-3780-0A5C1C8397DB}"/>
              </a:ext>
            </a:extLst>
          </p:cNvPr>
          <p:cNvSpPr txBox="1"/>
          <p:nvPr/>
        </p:nvSpPr>
        <p:spPr>
          <a:xfrm>
            <a:off x="519130" y="6107133"/>
            <a:ext cx="1118966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 / Advertiser Perceptions ‘Marketer KPI Survey,’ February 2025, fielded January 27 – February 7, 2025 (n=200). Survey base: Brand marketers directly involved in influencing or executing video advertising.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Q16a. Why do you think there is a disconnect?. ‘Small-Sized’ Businesses: Less than $1MM in annual ad spend, ‘Medium-Sized’ Businesses: $1MM to less than $25MM in annual ad spend, ‘Large-Sized’ Businesses: $25MM or more in annual ad spend. </a:t>
            </a:r>
          </a:p>
        </p:txBody>
      </p:sp>
      <p:sp>
        <p:nvSpPr>
          <p:cNvPr id="16" name="TextBox 15">
            <a:extLst>
              <a:ext uri="{FF2B5EF4-FFF2-40B4-BE49-F238E27FC236}">
                <a16:creationId xmlns:a16="http://schemas.microsoft.com/office/drawing/2014/main" id="{3E25E19C-EF12-19E4-4532-D01A79389127}"/>
              </a:ext>
            </a:extLst>
          </p:cNvPr>
          <p:cNvSpPr txBox="1"/>
          <p:nvPr/>
        </p:nvSpPr>
        <p:spPr>
          <a:xfrm>
            <a:off x="155670" y="1914072"/>
            <a:ext cx="11880660" cy="50451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prstClr val="black"/>
              </a:buClr>
              <a:buSzPts val="1100"/>
              <a:buFont typeface="Arial"/>
              <a:buNone/>
              <a:tabLst/>
              <a:defRPr/>
            </a:pPr>
            <a:r>
              <a:rPr kumimoji="0" lang="en-US" sz="1400" b="1" i="1" u="none" strike="noStrike" kern="1200" cap="none" spc="0" normalizeH="0" baseline="0" noProof="0">
                <a:ln>
                  <a:noFill/>
                </a:ln>
                <a:solidFill>
                  <a:srgbClr val="1F1A62"/>
                </a:solidFill>
                <a:effectLst/>
                <a:uLnTx/>
                <a:uFillTx/>
                <a:latin typeface="Helvetica" panose="020B0403020202020204" pitchFamily="34" charset="0"/>
                <a:ea typeface="+mn-ea"/>
                <a:cs typeface="+mn-cs"/>
              </a:rPr>
              <a:t>Why do you think there is a disconnect between the KPIs and the goals your management has communicated for the organization? </a:t>
            </a:r>
          </a:p>
          <a:p>
            <a:pPr marL="0" marR="0" lvl="0" indent="0" algn="ctr" defTabSz="914400" rtl="0" eaLnBrk="1" fontAlgn="auto" latinLnBrk="0" hangingPunct="1">
              <a:lnSpc>
                <a:spcPct val="100000"/>
              </a:lnSpc>
              <a:spcBef>
                <a:spcPts val="0"/>
              </a:spcBef>
              <a:spcAft>
                <a:spcPts val="0"/>
              </a:spcAft>
              <a:buClr>
                <a:prstClr val="black"/>
              </a:buClr>
              <a:buSzPts val="1100"/>
              <a:buFont typeface="Arial"/>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Based on summary of verbatim responses</a:t>
            </a:r>
            <a:endPar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graphicFrame>
        <p:nvGraphicFramePr>
          <p:cNvPr id="19" name="Table 18">
            <a:extLst>
              <a:ext uri="{FF2B5EF4-FFF2-40B4-BE49-F238E27FC236}">
                <a16:creationId xmlns:a16="http://schemas.microsoft.com/office/drawing/2014/main" id="{7EDFC45B-D07A-5BE6-5F42-9565AE9B543C}"/>
              </a:ext>
            </a:extLst>
          </p:cNvPr>
          <p:cNvGraphicFramePr>
            <a:graphicFrameLocks noGrp="1"/>
          </p:cNvGraphicFramePr>
          <p:nvPr/>
        </p:nvGraphicFramePr>
        <p:xfrm>
          <a:off x="573243" y="2472047"/>
          <a:ext cx="11045514" cy="3607044"/>
        </p:xfrm>
        <a:graphic>
          <a:graphicData uri="http://schemas.openxmlformats.org/drawingml/2006/table">
            <a:tbl>
              <a:tblPr firstRow="1" bandRow="1">
                <a:tableStyleId>{5C22544A-7EE6-4342-B048-85BDC9FD1C3A}</a:tableStyleId>
              </a:tblPr>
              <a:tblGrid>
                <a:gridCol w="4098833">
                  <a:extLst>
                    <a:ext uri="{9D8B030D-6E8A-4147-A177-3AD203B41FA5}">
                      <a16:colId xmlns:a16="http://schemas.microsoft.com/office/drawing/2014/main" val="1246125207"/>
                    </a:ext>
                  </a:extLst>
                </a:gridCol>
                <a:gridCol w="6946681">
                  <a:extLst>
                    <a:ext uri="{9D8B030D-6E8A-4147-A177-3AD203B41FA5}">
                      <a16:colId xmlns:a16="http://schemas.microsoft.com/office/drawing/2014/main" val="2466496006"/>
                    </a:ext>
                  </a:extLst>
                </a:gridCol>
              </a:tblGrid>
              <a:tr h="348408">
                <a:tc>
                  <a:txBody>
                    <a:bodyPr/>
                    <a:lstStyle/>
                    <a:p>
                      <a:r>
                        <a:rPr lang="en-US" sz="1400" b="1">
                          <a:solidFill>
                            <a:schemeClr val="bg1"/>
                          </a:solidFill>
                          <a:latin typeface="Helvetica" panose="020B0403020202020204" pitchFamily="34" charset="0"/>
                        </a:rPr>
                        <a:t>Category</a:t>
                      </a:r>
                    </a:p>
                  </a:txBody>
                  <a:tcPr marL="196010" marR="196010" marT="31227" marB="31227" anchor="ctr">
                    <a:solidFill>
                      <a:srgbClr val="4EBEA4"/>
                    </a:solidFill>
                  </a:tcPr>
                </a:tc>
                <a:tc>
                  <a:txBody>
                    <a:bodyPr/>
                    <a:lstStyle/>
                    <a:p>
                      <a:r>
                        <a:rPr lang="en-US" sz="1400" b="1">
                          <a:solidFill>
                            <a:schemeClr val="bg1"/>
                          </a:solidFill>
                          <a:latin typeface="Helvetica" panose="020B0403020202020204" pitchFamily="34" charset="0"/>
                        </a:rPr>
                        <a:t>Common Responses</a:t>
                      </a:r>
                    </a:p>
                  </a:txBody>
                  <a:tcPr marL="196010" marR="196010" marT="31227" marB="31227" anchor="ctr">
                    <a:solidFill>
                      <a:srgbClr val="4EBEA4"/>
                    </a:solidFill>
                  </a:tcPr>
                </a:tc>
                <a:extLst>
                  <a:ext uri="{0D108BD9-81ED-4DB2-BD59-A6C34878D82A}">
                    <a16:rowId xmlns:a16="http://schemas.microsoft.com/office/drawing/2014/main" val="1262299756"/>
                  </a:ext>
                </a:extLst>
              </a:tr>
              <a:tr h="372208">
                <a:tc>
                  <a:txBody>
                    <a:bodyPr/>
                    <a:lstStyle/>
                    <a:p>
                      <a:pPr algn="l"/>
                      <a:r>
                        <a:rPr lang="en-US" sz="1400" b="1">
                          <a:solidFill>
                            <a:srgbClr val="1F1A62"/>
                          </a:solidFill>
                          <a:latin typeface="Helvetica" panose="020B0403020202020204" pitchFamily="34" charset="0"/>
                        </a:rPr>
                        <a:t>        Short-Term vs. Long-Term Focus</a:t>
                      </a:r>
                    </a:p>
                  </a:txBody>
                  <a:tcPr marL="196010" marR="196010" marT="31227" marB="31227" anchor="ctr"/>
                </a:tc>
                <a:tc>
                  <a:txBody>
                    <a:bodyPr/>
                    <a:lstStyle/>
                    <a:p>
                      <a:pPr marL="285750" indent="-285750" algn="l" defTabSz="914400" rtl="0" eaLnBrk="1" latinLnBrk="0" hangingPunct="1">
                        <a:buFontTx/>
                        <a:buBlip>
                          <a:blip r:embed="rId3"/>
                        </a:buBlip>
                      </a:pPr>
                      <a:r>
                        <a:rPr lang="en-US" sz="1100" kern="1200">
                          <a:solidFill>
                            <a:srgbClr val="1F1A62"/>
                          </a:solidFill>
                          <a:latin typeface="Helvetica" panose="020B0403020202020204" pitchFamily="34" charset="0"/>
                          <a:ea typeface="+mn-ea"/>
                          <a:cs typeface="+mn-cs"/>
                        </a:rPr>
                        <a:t>KPIs </a:t>
                      </a:r>
                      <a:r>
                        <a:rPr lang="en-US" sz="1100" b="1" kern="1200">
                          <a:solidFill>
                            <a:srgbClr val="1F1A62"/>
                          </a:solidFill>
                          <a:latin typeface="Helvetica" panose="020B0403020202020204" pitchFamily="34" charset="0"/>
                          <a:ea typeface="+mn-ea"/>
                          <a:cs typeface="+mn-cs"/>
                        </a:rPr>
                        <a:t>prioritize short-term sales over long-term </a:t>
                      </a:r>
                      <a:r>
                        <a:rPr lang="en-US" sz="1100" kern="1200">
                          <a:solidFill>
                            <a:srgbClr val="1F1A62"/>
                          </a:solidFill>
                          <a:latin typeface="Helvetica" panose="020B0403020202020204" pitchFamily="34" charset="0"/>
                          <a:ea typeface="+mn-ea"/>
                          <a:cs typeface="+mn-cs"/>
                        </a:rPr>
                        <a:t>brand building</a:t>
                      </a:r>
                    </a:p>
                    <a:p>
                      <a:pPr marL="285750" indent="-285750" algn="l" defTabSz="914400" rtl="0" eaLnBrk="1" latinLnBrk="0" hangingPunct="1">
                        <a:buFontTx/>
                        <a:buBlip>
                          <a:blip r:embed="rId3"/>
                        </a:buBlip>
                      </a:pPr>
                      <a:r>
                        <a:rPr lang="en-US" sz="1100" kern="1200">
                          <a:solidFill>
                            <a:srgbClr val="1F1A62"/>
                          </a:solidFill>
                          <a:latin typeface="Helvetica" panose="020B0403020202020204" pitchFamily="34" charset="0"/>
                          <a:ea typeface="+mn-ea"/>
                          <a:cs typeface="+mn-cs"/>
                        </a:rPr>
                        <a:t>Leadership </a:t>
                      </a:r>
                      <a:r>
                        <a:rPr lang="en-US" sz="1100" b="1" kern="1200">
                          <a:solidFill>
                            <a:srgbClr val="1F1A62"/>
                          </a:solidFill>
                          <a:latin typeface="Helvetica" panose="020B0403020202020204" pitchFamily="34" charset="0"/>
                          <a:ea typeface="+mn-ea"/>
                          <a:cs typeface="+mn-cs"/>
                        </a:rPr>
                        <a:t>reluctant to invest in brand </a:t>
                      </a:r>
                      <a:r>
                        <a:rPr lang="en-US" sz="1100" kern="1200">
                          <a:solidFill>
                            <a:srgbClr val="1F1A62"/>
                          </a:solidFill>
                          <a:latin typeface="Helvetica" panose="020B0403020202020204" pitchFamily="34" charset="0"/>
                          <a:ea typeface="+mn-ea"/>
                          <a:cs typeface="+mn-cs"/>
                        </a:rPr>
                        <a:t>if it doesn’t show immediate revenue</a:t>
                      </a:r>
                    </a:p>
                  </a:txBody>
                  <a:tcPr marL="196010" marR="196010" marT="31227" marB="31227" anchor="ctr"/>
                </a:tc>
                <a:extLst>
                  <a:ext uri="{0D108BD9-81ED-4DB2-BD59-A6C34878D82A}">
                    <a16:rowId xmlns:a16="http://schemas.microsoft.com/office/drawing/2014/main" val="3205949165"/>
                  </a:ext>
                </a:extLst>
              </a:tr>
              <a:tr h="419541">
                <a:tc>
                  <a:txBody>
                    <a:bodyPr/>
                    <a:lstStyle/>
                    <a:p>
                      <a:pPr algn="l"/>
                      <a:r>
                        <a:rPr lang="en-US" sz="1400" b="1">
                          <a:solidFill>
                            <a:srgbClr val="1F1A62"/>
                          </a:solidFill>
                          <a:latin typeface="Helvetica" panose="020B0403020202020204" pitchFamily="34" charset="0"/>
                        </a:rPr>
                        <a:t>        Misalignment Between Departments	</a:t>
                      </a:r>
                    </a:p>
                  </a:txBody>
                  <a:tcPr marL="196010" marR="196010" marT="31227" marB="31227" anchor="ctr"/>
                </a:tc>
                <a:tc>
                  <a:txBody>
                    <a:bodyPr/>
                    <a:lstStyle/>
                    <a:p>
                      <a:pPr marL="285750" indent="-285750" algn="l" defTabSz="914400" rtl="0" eaLnBrk="1" latinLnBrk="0" hangingPunct="1">
                        <a:buFontTx/>
                        <a:buBlip>
                          <a:blip r:embed="rId3"/>
                        </a:buBlip>
                      </a:pPr>
                      <a:r>
                        <a:rPr lang="en-US" sz="1100" kern="1200">
                          <a:solidFill>
                            <a:srgbClr val="1F1A62"/>
                          </a:solidFill>
                          <a:latin typeface="Helvetica" panose="020B0403020202020204" pitchFamily="34" charset="0"/>
                          <a:ea typeface="+mn-ea"/>
                          <a:cs typeface="+mn-cs"/>
                        </a:rPr>
                        <a:t>Finance, sales, and marketing have </a:t>
                      </a:r>
                      <a:r>
                        <a:rPr lang="en-US" sz="1100" b="1" kern="1200">
                          <a:solidFill>
                            <a:srgbClr val="1F1A62"/>
                          </a:solidFill>
                          <a:latin typeface="Helvetica" panose="020B0403020202020204" pitchFamily="34" charset="0"/>
                          <a:ea typeface="+mn-ea"/>
                          <a:cs typeface="+mn-cs"/>
                        </a:rPr>
                        <a:t>different priorities</a:t>
                      </a:r>
                    </a:p>
                    <a:p>
                      <a:pPr marL="285750" indent="-285750" algn="l" defTabSz="914400" rtl="0" eaLnBrk="1" latinLnBrk="0" hangingPunct="1">
                        <a:buFontTx/>
                        <a:buBlip>
                          <a:blip r:embed="rId3"/>
                        </a:buBlip>
                      </a:pPr>
                      <a:r>
                        <a:rPr lang="en-US" sz="1100" kern="1200">
                          <a:solidFill>
                            <a:srgbClr val="1F1A62"/>
                          </a:solidFill>
                          <a:latin typeface="Helvetica" panose="020B0403020202020204" pitchFamily="34" charset="0"/>
                          <a:ea typeface="+mn-ea"/>
                          <a:cs typeface="+mn-cs"/>
                        </a:rPr>
                        <a:t>Quarterly reporting </a:t>
                      </a:r>
                      <a:r>
                        <a:rPr lang="en-US" sz="1100" b="1" kern="1200">
                          <a:solidFill>
                            <a:srgbClr val="1F1A62"/>
                          </a:solidFill>
                          <a:latin typeface="Helvetica" panose="020B0403020202020204" pitchFamily="34" charset="0"/>
                          <a:ea typeface="+mn-ea"/>
                          <a:cs typeface="+mn-cs"/>
                        </a:rPr>
                        <a:t>doesn’t align with customer buying cycles</a:t>
                      </a:r>
                    </a:p>
                  </a:txBody>
                  <a:tcPr marL="196010" marR="196010" marT="31227" marB="31227" anchor="ctr"/>
                </a:tc>
                <a:extLst>
                  <a:ext uri="{0D108BD9-81ED-4DB2-BD59-A6C34878D82A}">
                    <a16:rowId xmlns:a16="http://schemas.microsoft.com/office/drawing/2014/main" val="2553013715"/>
                  </a:ext>
                </a:extLst>
              </a:tr>
              <a:tr h="372208">
                <a:tc>
                  <a:txBody>
                    <a:bodyPr/>
                    <a:lstStyle/>
                    <a:p>
                      <a:pPr algn="l"/>
                      <a:r>
                        <a:rPr lang="en-US" sz="1400" b="1">
                          <a:solidFill>
                            <a:srgbClr val="1F1A62"/>
                          </a:solidFill>
                          <a:latin typeface="Helvetica" panose="020B0403020202020204" pitchFamily="34" charset="0"/>
                        </a:rPr>
                        <a:t>        Measurement Challenges	</a:t>
                      </a:r>
                    </a:p>
                  </a:txBody>
                  <a:tcPr marL="196010" marR="196010" marT="31227" marB="31227" anchor="ctr"/>
                </a:tc>
                <a:tc>
                  <a:txBody>
                    <a:bodyPr/>
                    <a:lstStyle/>
                    <a:p>
                      <a:pPr marL="285750" indent="-285750" algn="l" defTabSz="914400" rtl="0" eaLnBrk="1" latinLnBrk="0" hangingPunct="1">
                        <a:buFontTx/>
                        <a:buBlip>
                          <a:blip r:embed="rId3"/>
                        </a:buBlip>
                      </a:pPr>
                      <a:r>
                        <a:rPr lang="en-US" sz="1100" kern="1200">
                          <a:solidFill>
                            <a:srgbClr val="1F1A62"/>
                          </a:solidFill>
                          <a:latin typeface="Helvetica" panose="020B0403020202020204" pitchFamily="34" charset="0"/>
                          <a:ea typeface="+mn-ea"/>
                          <a:cs typeface="+mn-cs"/>
                        </a:rPr>
                        <a:t>KPIs focus on </a:t>
                      </a:r>
                      <a:r>
                        <a:rPr lang="en-US" sz="1100" b="1" kern="1200">
                          <a:solidFill>
                            <a:srgbClr val="1F1A62"/>
                          </a:solidFill>
                          <a:latin typeface="Helvetica" panose="020B0403020202020204" pitchFamily="34" charset="0"/>
                          <a:ea typeface="+mn-ea"/>
                          <a:cs typeface="+mn-cs"/>
                        </a:rPr>
                        <a:t>media efficiency rather than actual sales </a:t>
                      </a:r>
                      <a:r>
                        <a:rPr lang="en-US" sz="1100" kern="1200">
                          <a:solidFill>
                            <a:srgbClr val="1F1A62"/>
                          </a:solidFill>
                          <a:latin typeface="Helvetica" panose="020B0403020202020204" pitchFamily="34" charset="0"/>
                          <a:ea typeface="+mn-ea"/>
                          <a:cs typeface="+mn-cs"/>
                        </a:rPr>
                        <a:t>outcomes</a:t>
                      </a:r>
                    </a:p>
                    <a:p>
                      <a:pPr marL="285750" indent="-285750" algn="l" defTabSz="914400" rtl="0" eaLnBrk="1" latinLnBrk="0" hangingPunct="1">
                        <a:buFontTx/>
                        <a:buBlip>
                          <a:blip r:embed="rId3"/>
                        </a:buBlip>
                      </a:pPr>
                      <a:r>
                        <a:rPr lang="en-US" sz="1100" kern="1200">
                          <a:solidFill>
                            <a:srgbClr val="1F1A62"/>
                          </a:solidFill>
                          <a:latin typeface="Helvetica" panose="020B0403020202020204" pitchFamily="34" charset="0"/>
                          <a:ea typeface="+mn-ea"/>
                          <a:cs typeface="+mn-cs"/>
                        </a:rPr>
                        <a:t>Metrics </a:t>
                      </a:r>
                      <a:r>
                        <a:rPr lang="en-US" sz="1100" b="1" kern="1200">
                          <a:solidFill>
                            <a:srgbClr val="1F1A62"/>
                          </a:solidFill>
                          <a:latin typeface="Helvetica" panose="020B0403020202020204" pitchFamily="34" charset="0"/>
                          <a:ea typeface="+mn-ea"/>
                          <a:cs typeface="+mn-cs"/>
                        </a:rPr>
                        <a:t>prioritize attention and attribution over brand health </a:t>
                      </a:r>
                      <a:r>
                        <a:rPr lang="en-US" sz="1100" kern="1200">
                          <a:solidFill>
                            <a:srgbClr val="1F1A62"/>
                          </a:solidFill>
                          <a:latin typeface="Helvetica" panose="020B0403020202020204" pitchFamily="34" charset="0"/>
                          <a:ea typeface="+mn-ea"/>
                          <a:cs typeface="+mn-cs"/>
                        </a:rPr>
                        <a:t>and customer experience</a:t>
                      </a:r>
                    </a:p>
                  </a:txBody>
                  <a:tcPr marL="196010" marR="196010" marT="31227" marB="31227" anchor="ctr"/>
                </a:tc>
                <a:extLst>
                  <a:ext uri="{0D108BD9-81ED-4DB2-BD59-A6C34878D82A}">
                    <a16:rowId xmlns:a16="http://schemas.microsoft.com/office/drawing/2014/main" val="906881473"/>
                  </a:ext>
                </a:extLst>
              </a:tr>
              <a:tr h="372208">
                <a:tc>
                  <a:txBody>
                    <a:bodyPr/>
                    <a:lstStyle/>
                    <a:p>
                      <a:pPr algn="l"/>
                      <a:r>
                        <a:rPr lang="en-US" sz="1400" b="1">
                          <a:solidFill>
                            <a:srgbClr val="1F1A62"/>
                          </a:solidFill>
                          <a:latin typeface="Helvetica" panose="020B0403020202020204" pitchFamily="34" charset="0"/>
                        </a:rPr>
                        <a:t>        Leadership &amp; Organizational Gaps</a:t>
                      </a:r>
                    </a:p>
                  </a:txBody>
                  <a:tcPr marL="196010" marR="196010" marT="31227" marB="31227" anchor="ctr"/>
                </a:tc>
                <a:tc>
                  <a:txBody>
                    <a:bodyPr/>
                    <a:lstStyle/>
                    <a:p>
                      <a:pPr marL="285750" indent="-285750" algn="l" defTabSz="914400" rtl="0" eaLnBrk="1" latinLnBrk="0" hangingPunct="1">
                        <a:buFontTx/>
                        <a:buBlip>
                          <a:blip r:embed="rId3"/>
                        </a:buBlip>
                      </a:pPr>
                      <a:r>
                        <a:rPr lang="en-US" sz="1100" kern="1200">
                          <a:solidFill>
                            <a:srgbClr val="1F1A62"/>
                          </a:solidFill>
                          <a:latin typeface="Helvetica" panose="020B0403020202020204" pitchFamily="34" charset="0"/>
                          <a:ea typeface="+mn-ea"/>
                          <a:cs typeface="+mn-cs"/>
                        </a:rPr>
                        <a:t>Leadership </a:t>
                      </a:r>
                      <a:r>
                        <a:rPr lang="en-US" sz="1100" b="1" kern="1200">
                          <a:solidFill>
                            <a:srgbClr val="1F1A62"/>
                          </a:solidFill>
                          <a:latin typeface="Helvetica" panose="020B0403020202020204" pitchFamily="34" charset="0"/>
                          <a:ea typeface="+mn-ea"/>
                          <a:cs typeface="+mn-cs"/>
                        </a:rPr>
                        <a:t>doesn’t fully understand </a:t>
                      </a:r>
                      <a:r>
                        <a:rPr lang="en-US" sz="1100" kern="1200">
                          <a:solidFill>
                            <a:srgbClr val="1F1A62"/>
                          </a:solidFill>
                          <a:latin typeface="Helvetica" panose="020B0403020202020204" pitchFamily="34" charset="0"/>
                          <a:ea typeface="+mn-ea"/>
                          <a:cs typeface="+mn-cs"/>
                        </a:rPr>
                        <a:t>brand marketing</a:t>
                      </a:r>
                    </a:p>
                    <a:p>
                      <a:pPr marL="285750" indent="-285750" algn="l" defTabSz="914400" rtl="0" eaLnBrk="1" latinLnBrk="0" hangingPunct="1">
                        <a:buFontTx/>
                        <a:buBlip>
                          <a:blip r:embed="rId3"/>
                        </a:buBlip>
                      </a:pPr>
                      <a:r>
                        <a:rPr lang="en-US" sz="1100" kern="1200">
                          <a:solidFill>
                            <a:srgbClr val="1F1A62"/>
                          </a:solidFill>
                          <a:latin typeface="Helvetica" panose="020B0403020202020204" pitchFamily="34" charset="0"/>
                          <a:ea typeface="+mn-ea"/>
                          <a:cs typeface="+mn-cs"/>
                        </a:rPr>
                        <a:t>Marketing is </a:t>
                      </a:r>
                      <a:r>
                        <a:rPr lang="en-US" sz="1100" b="1" kern="1200">
                          <a:solidFill>
                            <a:srgbClr val="1F1A62"/>
                          </a:solidFill>
                          <a:latin typeface="Helvetica" panose="020B0403020202020204" pitchFamily="34" charset="0"/>
                          <a:ea typeface="+mn-ea"/>
                          <a:cs typeface="+mn-cs"/>
                        </a:rPr>
                        <a:t>seen as a cost center </a:t>
                      </a:r>
                      <a:r>
                        <a:rPr lang="en-US" sz="1100" kern="1200">
                          <a:solidFill>
                            <a:srgbClr val="1F1A62"/>
                          </a:solidFill>
                          <a:latin typeface="Helvetica" panose="020B0403020202020204" pitchFamily="34" charset="0"/>
                          <a:ea typeface="+mn-ea"/>
                          <a:cs typeface="+mn-cs"/>
                        </a:rPr>
                        <a:t>rather than a growth driver</a:t>
                      </a:r>
                    </a:p>
                  </a:txBody>
                  <a:tcPr marL="196010" marR="196010" marT="31227" marB="31227" anchor="ctr"/>
                </a:tc>
                <a:extLst>
                  <a:ext uri="{0D108BD9-81ED-4DB2-BD59-A6C34878D82A}">
                    <a16:rowId xmlns:a16="http://schemas.microsoft.com/office/drawing/2014/main" val="1495243549"/>
                  </a:ext>
                </a:extLst>
              </a:tr>
              <a:tr h="419541">
                <a:tc>
                  <a:txBody>
                    <a:bodyPr/>
                    <a:lstStyle/>
                    <a:p>
                      <a:pPr algn="l"/>
                      <a:r>
                        <a:rPr lang="en-US" sz="1400" b="1">
                          <a:solidFill>
                            <a:srgbClr val="1F1A62"/>
                          </a:solidFill>
                          <a:latin typeface="Helvetica" panose="020B0403020202020204" pitchFamily="34" charset="0"/>
                        </a:rPr>
                        <a:t>        Unrealistic Goals &amp; Budget Cuts</a:t>
                      </a:r>
                    </a:p>
                  </a:txBody>
                  <a:tcPr marL="196010" marR="196010" marT="31227" marB="31227" anchor="ctr"/>
                </a:tc>
                <a:tc>
                  <a:txBody>
                    <a:bodyPr/>
                    <a:lstStyle/>
                    <a:p>
                      <a:pPr marL="285750" indent="-285750" algn="l" defTabSz="914400" rtl="0" eaLnBrk="1" latinLnBrk="0" hangingPunct="1">
                        <a:buFontTx/>
                        <a:buBlip>
                          <a:blip r:embed="rId3"/>
                        </a:buBlip>
                      </a:pPr>
                      <a:r>
                        <a:rPr lang="en-US" sz="1100" kern="1200">
                          <a:solidFill>
                            <a:srgbClr val="1F1A62"/>
                          </a:solidFill>
                          <a:latin typeface="Helvetica" panose="020B0403020202020204" pitchFamily="34" charset="0"/>
                          <a:ea typeface="+mn-ea"/>
                          <a:cs typeface="+mn-cs"/>
                        </a:rPr>
                        <a:t>KPIs are set without considering </a:t>
                      </a:r>
                      <a:r>
                        <a:rPr lang="en-US" sz="1100" b="1" kern="1200">
                          <a:solidFill>
                            <a:srgbClr val="1F1A62"/>
                          </a:solidFill>
                          <a:latin typeface="Helvetica" panose="020B0403020202020204" pitchFamily="34" charset="0"/>
                          <a:ea typeface="+mn-ea"/>
                          <a:cs typeface="+mn-cs"/>
                        </a:rPr>
                        <a:t>real business needs</a:t>
                      </a:r>
                    </a:p>
                    <a:p>
                      <a:pPr marL="285750" indent="-285750" algn="l" defTabSz="914400" rtl="0" eaLnBrk="1" latinLnBrk="0" hangingPunct="1">
                        <a:buFontTx/>
                        <a:buBlip>
                          <a:blip r:embed="rId3"/>
                        </a:buBlip>
                      </a:pPr>
                      <a:r>
                        <a:rPr lang="en-US" sz="1100" b="1" kern="1200">
                          <a:solidFill>
                            <a:srgbClr val="1F1A62"/>
                          </a:solidFill>
                          <a:latin typeface="Helvetica" panose="020B0403020202020204" pitchFamily="34" charset="0"/>
                          <a:ea typeface="+mn-ea"/>
                          <a:cs typeface="+mn-cs"/>
                        </a:rPr>
                        <a:t>Budgets get cut </a:t>
                      </a:r>
                      <a:r>
                        <a:rPr lang="en-US" sz="1100" kern="1200">
                          <a:solidFill>
                            <a:srgbClr val="1F1A62"/>
                          </a:solidFill>
                          <a:latin typeface="Helvetica" panose="020B0403020202020204" pitchFamily="34" charset="0"/>
                          <a:ea typeface="+mn-ea"/>
                          <a:cs typeface="+mn-cs"/>
                        </a:rPr>
                        <a:t>when business slows, even if brand building is needed</a:t>
                      </a:r>
                    </a:p>
                  </a:txBody>
                  <a:tcPr marL="196010" marR="196010" marT="31227" marB="31227" anchor="ctr"/>
                </a:tc>
                <a:extLst>
                  <a:ext uri="{0D108BD9-81ED-4DB2-BD59-A6C34878D82A}">
                    <a16:rowId xmlns:a16="http://schemas.microsoft.com/office/drawing/2014/main" val="1031520087"/>
                  </a:ext>
                </a:extLst>
              </a:tr>
              <a:tr h="408784">
                <a:tc>
                  <a:txBody>
                    <a:bodyPr/>
                    <a:lstStyle/>
                    <a:p>
                      <a:pPr algn="l"/>
                      <a:r>
                        <a:rPr lang="en-US" sz="1400" b="1">
                          <a:solidFill>
                            <a:srgbClr val="1F1A62"/>
                          </a:solidFill>
                          <a:latin typeface="Helvetica" panose="020B0403020202020204" pitchFamily="34" charset="0"/>
                        </a:rPr>
                        <a:t>        Technology &amp; Data Limitations</a:t>
                      </a:r>
                    </a:p>
                  </a:txBody>
                  <a:tcPr marL="196010" marR="196010" marT="31227" marB="31227" anchor="ctr"/>
                </a:tc>
                <a:tc>
                  <a:txBody>
                    <a:bodyPr/>
                    <a:lstStyle/>
                    <a:p>
                      <a:pPr marL="285750" indent="-285750" algn="l" defTabSz="914400" rtl="0" eaLnBrk="1" latinLnBrk="0" hangingPunct="1">
                        <a:buFontTx/>
                        <a:buBlip>
                          <a:blip r:embed="rId3"/>
                        </a:buBlip>
                      </a:pPr>
                      <a:r>
                        <a:rPr lang="en-US" sz="1100" kern="1200">
                          <a:solidFill>
                            <a:srgbClr val="1F1A62"/>
                          </a:solidFill>
                          <a:latin typeface="Helvetica" panose="020B0403020202020204" pitchFamily="34" charset="0"/>
                          <a:ea typeface="+mn-ea"/>
                          <a:cs typeface="+mn-cs"/>
                        </a:rPr>
                        <a:t>Difficulty </a:t>
                      </a:r>
                      <a:r>
                        <a:rPr lang="en-US" sz="1100" b="1" kern="1200">
                          <a:solidFill>
                            <a:srgbClr val="1F1A62"/>
                          </a:solidFill>
                          <a:latin typeface="Helvetica" panose="020B0403020202020204" pitchFamily="34" charset="0"/>
                          <a:ea typeface="+mn-ea"/>
                          <a:cs typeface="+mn-cs"/>
                        </a:rPr>
                        <a:t>integrating new technology </a:t>
                      </a:r>
                      <a:r>
                        <a:rPr lang="en-US" sz="1100" kern="1200">
                          <a:solidFill>
                            <a:srgbClr val="1F1A62"/>
                          </a:solidFill>
                          <a:latin typeface="Helvetica" panose="020B0403020202020204" pitchFamily="34" charset="0"/>
                          <a:ea typeface="+mn-ea"/>
                          <a:cs typeface="+mn-cs"/>
                        </a:rPr>
                        <a:t>effectively</a:t>
                      </a:r>
                    </a:p>
                    <a:p>
                      <a:pPr marL="285750" indent="-285750" algn="l" defTabSz="914400" rtl="0" eaLnBrk="1" latinLnBrk="0" hangingPunct="1">
                        <a:buFontTx/>
                        <a:buBlip>
                          <a:blip r:embed="rId3"/>
                        </a:buBlip>
                      </a:pPr>
                      <a:r>
                        <a:rPr lang="en-US" sz="1100" kern="1200">
                          <a:solidFill>
                            <a:srgbClr val="1F1A62"/>
                          </a:solidFill>
                          <a:latin typeface="Helvetica" panose="020B0403020202020204" pitchFamily="34" charset="0"/>
                          <a:ea typeface="+mn-ea"/>
                          <a:cs typeface="+mn-cs"/>
                        </a:rPr>
                        <a:t>Lack of </a:t>
                      </a:r>
                      <a:r>
                        <a:rPr lang="en-US" sz="1100" b="1" kern="1200">
                          <a:solidFill>
                            <a:srgbClr val="1F1A62"/>
                          </a:solidFill>
                          <a:latin typeface="Helvetica" panose="020B0403020202020204" pitchFamily="34" charset="0"/>
                          <a:ea typeface="+mn-ea"/>
                          <a:cs typeface="+mn-cs"/>
                        </a:rPr>
                        <a:t>long-term data retention </a:t>
                      </a:r>
                      <a:r>
                        <a:rPr lang="en-US" sz="1100" kern="1200">
                          <a:solidFill>
                            <a:srgbClr val="1F1A62"/>
                          </a:solidFill>
                          <a:latin typeface="Helvetica" panose="020B0403020202020204" pitchFamily="34" charset="0"/>
                          <a:ea typeface="+mn-ea"/>
                          <a:cs typeface="+mn-cs"/>
                        </a:rPr>
                        <a:t>for measuring brand impact</a:t>
                      </a:r>
                    </a:p>
                  </a:txBody>
                  <a:tcPr marL="196010" marR="196010" marT="31227" marB="31227" anchor="ctr"/>
                </a:tc>
                <a:extLst>
                  <a:ext uri="{0D108BD9-81ED-4DB2-BD59-A6C34878D82A}">
                    <a16:rowId xmlns:a16="http://schemas.microsoft.com/office/drawing/2014/main" val="332260324"/>
                  </a:ext>
                </a:extLst>
              </a:tr>
              <a:tr h="408784">
                <a:tc>
                  <a:txBody>
                    <a:bodyPr/>
                    <a:lstStyle/>
                    <a:p>
                      <a:pPr algn="l"/>
                      <a:r>
                        <a:rPr lang="en-US" sz="1400" b="1">
                          <a:solidFill>
                            <a:srgbClr val="1F1A62"/>
                          </a:solidFill>
                          <a:latin typeface="Helvetica" panose="020B0403020202020204" pitchFamily="34" charset="0"/>
                        </a:rPr>
                        <a:t>        Compensation &amp; Incentives</a:t>
                      </a:r>
                    </a:p>
                  </a:txBody>
                  <a:tcPr marL="196010" marR="196010" marT="31227" marB="31227" anchor="ctr"/>
                </a:tc>
                <a:tc>
                  <a:txBody>
                    <a:bodyPr/>
                    <a:lstStyle/>
                    <a:p>
                      <a:pPr marL="285750" indent="-285750" algn="l" defTabSz="914400" rtl="0" eaLnBrk="1" latinLnBrk="0" hangingPunct="1">
                        <a:buFontTx/>
                        <a:buBlip>
                          <a:blip r:embed="rId3"/>
                        </a:buBlip>
                      </a:pPr>
                      <a:r>
                        <a:rPr lang="en-US" sz="1100" kern="1200">
                          <a:solidFill>
                            <a:srgbClr val="1F1A62"/>
                          </a:solidFill>
                          <a:latin typeface="Helvetica" panose="020B0403020202020204" pitchFamily="34" charset="0"/>
                          <a:ea typeface="+mn-ea"/>
                          <a:cs typeface="+mn-cs"/>
                        </a:rPr>
                        <a:t>Employee </a:t>
                      </a:r>
                      <a:r>
                        <a:rPr lang="en-US" sz="1100" b="1" kern="1200">
                          <a:solidFill>
                            <a:srgbClr val="1F1A62"/>
                          </a:solidFill>
                          <a:latin typeface="Helvetica" panose="020B0403020202020204" pitchFamily="34" charset="0"/>
                          <a:ea typeface="+mn-ea"/>
                          <a:cs typeface="+mn-cs"/>
                        </a:rPr>
                        <a:t>incentives are tied to short-term performance</a:t>
                      </a:r>
                      <a:r>
                        <a:rPr lang="en-US" sz="1100" kern="1200">
                          <a:solidFill>
                            <a:srgbClr val="1F1A62"/>
                          </a:solidFill>
                          <a:latin typeface="Helvetica" panose="020B0403020202020204" pitchFamily="34" charset="0"/>
                          <a:ea typeface="+mn-ea"/>
                          <a:cs typeface="+mn-cs"/>
                        </a:rPr>
                        <a:t>, discouraging long-term thinking</a:t>
                      </a:r>
                    </a:p>
                  </a:txBody>
                  <a:tcPr marL="196010" marR="196010" marT="31227" marB="31227" anchor="ctr"/>
                </a:tc>
                <a:extLst>
                  <a:ext uri="{0D108BD9-81ED-4DB2-BD59-A6C34878D82A}">
                    <a16:rowId xmlns:a16="http://schemas.microsoft.com/office/drawing/2014/main" val="1384118765"/>
                  </a:ext>
                </a:extLst>
              </a:tr>
              <a:tr h="408784">
                <a:tc>
                  <a:txBody>
                    <a:bodyPr/>
                    <a:lstStyle/>
                    <a:p>
                      <a:pPr algn="l"/>
                      <a:r>
                        <a:rPr lang="en-US" sz="1400" b="1">
                          <a:solidFill>
                            <a:srgbClr val="1F1A62"/>
                          </a:solidFill>
                          <a:latin typeface="Helvetica" panose="020B0403020202020204" pitchFamily="34" charset="0"/>
                        </a:rPr>
                        <a:t>        Consumer Buying Behavior</a:t>
                      </a:r>
                    </a:p>
                  </a:txBody>
                  <a:tcPr marL="196010" marR="196010" marT="31227" marB="31227" anchor="ctr"/>
                </a:tc>
                <a:tc>
                  <a:txBody>
                    <a:bodyPr/>
                    <a:lstStyle/>
                    <a:p>
                      <a:pPr marL="285750" indent="-285750" algn="l" defTabSz="914400" rtl="0" eaLnBrk="1" latinLnBrk="0" hangingPunct="1">
                        <a:buFontTx/>
                        <a:buBlip>
                          <a:blip r:embed="rId3"/>
                        </a:buBlip>
                      </a:pPr>
                      <a:r>
                        <a:rPr lang="en-US" sz="1100" kern="1200">
                          <a:solidFill>
                            <a:srgbClr val="1F1A62"/>
                          </a:solidFill>
                          <a:latin typeface="Helvetica" panose="020B0403020202020204" pitchFamily="34" charset="0"/>
                          <a:ea typeface="+mn-ea"/>
                          <a:cs typeface="+mn-cs"/>
                        </a:rPr>
                        <a:t>Decision-makers </a:t>
                      </a:r>
                      <a:r>
                        <a:rPr lang="en-US" sz="1100" b="1" kern="1200">
                          <a:solidFill>
                            <a:srgbClr val="1F1A62"/>
                          </a:solidFill>
                          <a:latin typeface="Helvetica" panose="020B0403020202020204" pitchFamily="34" charset="0"/>
                          <a:ea typeface="+mn-ea"/>
                          <a:cs typeface="+mn-cs"/>
                        </a:rPr>
                        <a:t>don’t account for the long conversion timelines and multiple touchpoints needed </a:t>
                      </a:r>
                      <a:r>
                        <a:rPr lang="en-US" sz="1100" kern="1200">
                          <a:solidFill>
                            <a:srgbClr val="1F1A62"/>
                          </a:solidFill>
                          <a:latin typeface="Helvetica" panose="020B0403020202020204" pitchFamily="34" charset="0"/>
                          <a:ea typeface="+mn-ea"/>
                          <a:cs typeface="+mn-cs"/>
                        </a:rPr>
                        <a:t>to convert customers</a:t>
                      </a:r>
                    </a:p>
                  </a:txBody>
                  <a:tcPr marL="196010" marR="196010" marT="31227" marB="31227" anchor="ctr"/>
                </a:tc>
                <a:extLst>
                  <a:ext uri="{0D108BD9-81ED-4DB2-BD59-A6C34878D82A}">
                    <a16:rowId xmlns:a16="http://schemas.microsoft.com/office/drawing/2014/main" val="1332842761"/>
                  </a:ext>
                </a:extLst>
              </a:tr>
            </a:tbl>
          </a:graphicData>
        </a:graphic>
      </p:graphicFrame>
      <p:pic>
        <p:nvPicPr>
          <p:cNvPr id="26" name="Picture 25">
            <a:extLst>
              <a:ext uri="{FF2B5EF4-FFF2-40B4-BE49-F238E27FC236}">
                <a16:creationId xmlns:a16="http://schemas.microsoft.com/office/drawing/2014/main" id="{D8BD03FF-CBDF-5D9C-C2CD-C92026330495}"/>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7" name="Slide Number Placeholder 5">
            <a:extLst>
              <a:ext uri="{FF2B5EF4-FFF2-40B4-BE49-F238E27FC236}">
                <a16:creationId xmlns:a16="http://schemas.microsoft.com/office/drawing/2014/main" id="{476427C6-DE92-4CB5-3DE8-7457B50247BA}"/>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8" name="Rectangle 27">
            <a:extLst>
              <a:ext uri="{FF2B5EF4-FFF2-40B4-BE49-F238E27FC236}">
                <a16:creationId xmlns:a16="http://schemas.microsoft.com/office/drawing/2014/main" id="{C598D21D-7D78-7790-F9B4-1CA67507477B}"/>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pic>
        <p:nvPicPr>
          <p:cNvPr id="4" name="Picture 3" descr="A blue stopwatch with a black background&#10;&#10;AI-generated content may be incorrect.">
            <a:extLst>
              <a:ext uri="{FF2B5EF4-FFF2-40B4-BE49-F238E27FC236}">
                <a16:creationId xmlns:a16="http://schemas.microsoft.com/office/drawing/2014/main" id="{3337A1FF-0EEA-975E-4632-B14C7A540BC1}"/>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726214" y="2862757"/>
            <a:ext cx="279521" cy="279521"/>
          </a:xfrm>
          <a:prstGeom prst="rect">
            <a:avLst/>
          </a:prstGeom>
        </p:spPr>
      </p:pic>
      <p:pic>
        <p:nvPicPr>
          <p:cNvPr id="6" name="Picture 5" descr="A blue circle with a black background&#10;&#10;AI-generated content may be incorrect.">
            <a:extLst>
              <a:ext uri="{FF2B5EF4-FFF2-40B4-BE49-F238E27FC236}">
                <a16:creationId xmlns:a16="http://schemas.microsoft.com/office/drawing/2014/main" id="{3FFD87C3-74DB-A420-FE09-DEC6A021B4D1}"/>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696864" y="3240017"/>
            <a:ext cx="338220" cy="338220"/>
          </a:xfrm>
          <a:prstGeom prst="rect">
            <a:avLst/>
          </a:prstGeom>
        </p:spPr>
      </p:pic>
      <p:pic>
        <p:nvPicPr>
          <p:cNvPr id="8" name="Picture 7" descr="A blue line drawing of a graph and a gear&#10;&#10;AI-generated content may be incorrect.">
            <a:extLst>
              <a:ext uri="{FF2B5EF4-FFF2-40B4-BE49-F238E27FC236}">
                <a16:creationId xmlns:a16="http://schemas.microsoft.com/office/drawing/2014/main" id="{4868BAB9-9D38-85CE-DC0A-BDCA61F3A33D}"/>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712238" y="3675976"/>
            <a:ext cx="307473" cy="307473"/>
          </a:xfrm>
          <a:prstGeom prst="rect">
            <a:avLst/>
          </a:prstGeom>
        </p:spPr>
      </p:pic>
      <p:pic>
        <p:nvPicPr>
          <p:cNvPr id="12" name="Picture 11" descr="A blue line drawing of people&#10;&#10;AI-generated content may be incorrect.">
            <a:extLst>
              <a:ext uri="{FF2B5EF4-FFF2-40B4-BE49-F238E27FC236}">
                <a16:creationId xmlns:a16="http://schemas.microsoft.com/office/drawing/2014/main" id="{D3DD753A-DC03-5054-5A7A-B933A84D6ACA}"/>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679953" y="4081188"/>
            <a:ext cx="372042" cy="372042"/>
          </a:xfrm>
          <a:prstGeom prst="rect">
            <a:avLst/>
          </a:prstGeom>
        </p:spPr>
      </p:pic>
      <p:pic>
        <p:nvPicPr>
          <p:cNvPr id="22" name="Picture 21" descr="A person climbing up a ladder with a flag&#10;&#10;AI-generated content may be incorrect.">
            <a:extLst>
              <a:ext uri="{FF2B5EF4-FFF2-40B4-BE49-F238E27FC236}">
                <a16:creationId xmlns:a16="http://schemas.microsoft.com/office/drawing/2014/main" id="{083C79DF-93FA-C819-C8DB-E98B2C1357DC}"/>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712238" y="4479849"/>
            <a:ext cx="307473" cy="307473"/>
          </a:xfrm>
          <a:prstGeom prst="rect">
            <a:avLst/>
          </a:prstGeom>
        </p:spPr>
      </p:pic>
      <p:pic>
        <p:nvPicPr>
          <p:cNvPr id="29" name="Picture 28" descr="A blue and black logo&#10;&#10;AI-generated content may be incorrect.">
            <a:extLst>
              <a:ext uri="{FF2B5EF4-FFF2-40B4-BE49-F238E27FC236}">
                <a16:creationId xmlns:a16="http://schemas.microsoft.com/office/drawing/2014/main" id="{A003DA83-E8D6-D4BC-CE7D-7E99DFA0E81F}"/>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726214" y="4956181"/>
            <a:ext cx="279521" cy="279521"/>
          </a:xfrm>
          <a:prstGeom prst="rect">
            <a:avLst/>
          </a:prstGeom>
        </p:spPr>
      </p:pic>
      <p:pic>
        <p:nvPicPr>
          <p:cNvPr id="31" name="Picture 30" descr="A hand holding a coin&#10;&#10;AI-generated content may be incorrect.">
            <a:extLst>
              <a:ext uri="{FF2B5EF4-FFF2-40B4-BE49-F238E27FC236}">
                <a16:creationId xmlns:a16="http://schemas.microsoft.com/office/drawing/2014/main" id="{5DE7E7D8-0CCD-10B7-EA6C-F104B72A9A04}"/>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726214" y="5333441"/>
            <a:ext cx="279521" cy="279521"/>
          </a:xfrm>
          <a:prstGeom prst="rect">
            <a:avLst/>
          </a:prstGeom>
        </p:spPr>
      </p:pic>
      <p:pic>
        <p:nvPicPr>
          <p:cNvPr id="33" name="Picture 32" descr="A person pushing a cart with a graph&#10;&#10;AI-generated content may be incorrect.">
            <a:extLst>
              <a:ext uri="{FF2B5EF4-FFF2-40B4-BE49-F238E27FC236}">
                <a16:creationId xmlns:a16="http://schemas.microsoft.com/office/drawing/2014/main" id="{69ECE3D5-4D59-C46B-AEBC-55EC556707B5}"/>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712238" y="5710702"/>
            <a:ext cx="307473" cy="307473"/>
          </a:xfrm>
          <a:prstGeom prst="rect">
            <a:avLst/>
          </a:prstGeom>
        </p:spPr>
      </p:pic>
      <p:sp>
        <p:nvSpPr>
          <p:cNvPr id="3" name="TextBox 2">
            <a:extLst>
              <a:ext uri="{FF2B5EF4-FFF2-40B4-BE49-F238E27FC236}">
                <a16:creationId xmlns:a16="http://schemas.microsoft.com/office/drawing/2014/main" id="{D60145F4-A6D2-70E3-FB62-EC7B1E5B8ED5}"/>
              </a:ext>
            </a:extLst>
          </p:cNvPr>
          <p:cNvSpPr txBox="1"/>
          <p:nvPr/>
        </p:nvSpPr>
        <p:spPr>
          <a:xfrm>
            <a:off x="227178" y="441328"/>
            <a:ext cx="11964822"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Marketers across sizes cite short-term pressures, misaligned priorities and measurement gaps as key drivers of KPI disconnects</a:t>
            </a:r>
            <a:endParaRPr kumimoji="0" lang="en-US" sz="2600" b="1" i="0" u="none" strike="noStrike" kern="1200" cap="none" spc="0" normalizeH="0" baseline="0" noProof="0">
              <a:ln>
                <a:noFill/>
              </a:ln>
              <a:solidFill>
                <a:srgbClr val="FF0000"/>
              </a:solidFill>
              <a:effectLst/>
              <a:uLnTx/>
              <a:uFillTx/>
              <a:latin typeface="Helvetica" panose="020B0604020202020204" pitchFamily="34" charset="0"/>
              <a:ea typeface="+mn-ea"/>
              <a:cs typeface="Helvetica" panose="020B0604020202020204" pitchFamily="34" charset="0"/>
            </a:endParaRPr>
          </a:p>
        </p:txBody>
      </p:sp>
    </p:spTree>
    <p:extLst>
      <p:ext uri="{BB962C8B-B14F-4D97-AF65-F5344CB8AC3E}">
        <p14:creationId xmlns:p14="http://schemas.microsoft.com/office/powerpoint/2010/main" val="3480887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F1A62"/>
        </a:solidFill>
        <a:effectLst/>
      </p:bgPr>
    </p:bg>
    <p:spTree>
      <p:nvGrpSpPr>
        <p:cNvPr id="1" name="">
          <a:extLst>
            <a:ext uri="{FF2B5EF4-FFF2-40B4-BE49-F238E27FC236}">
              <a16:creationId xmlns:a16="http://schemas.microsoft.com/office/drawing/2014/main" id="{D4D6A352-18A1-B723-8332-B1077C522073}"/>
            </a:ext>
          </a:extLst>
        </p:cNvPr>
        <p:cNvGrpSpPr/>
        <p:nvPr/>
      </p:nvGrpSpPr>
      <p:grpSpPr>
        <a:xfrm>
          <a:off x="0" y="0"/>
          <a:ext cx="0" cy="0"/>
          <a:chOff x="0" y="0"/>
          <a:chExt cx="0" cy="0"/>
        </a:xfrm>
      </p:grpSpPr>
      <p:pic>
        <p:nvPicPr>
          <p:cNvPr id="20" name="Picture 19">
            <a:extLst>
              <a:ext uri="{FF2B5EF4-FFF2-40B4-BE49-F238E27FC236}">
                <a16:creationId xmlns:a16="http://schemas.microsoft.com/office/drawing/2014/main" id="{8FE9991B-9990-1B0A-ECE3-96EE78CA3F4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685442" y="1"/>
            <a:ext cx="3506558" cy="2041863"/>
          </a:xfrm>
          <a:prstGeom prst="rect">
            <a:avLst/>
          </a:prstGeom>
        </p:spPr>
      </p:pic>
      <p:pic>
        <p:nvPicPr>
          <p:cNvPr id="2" name="Picture 1">
            <a:extLst>
              <a:ext uri="{FF2B5EF4-FFF2-40B4-BE49-F238E27FC236}">
                <a16:creationId xmlns:a16="http://schemas.microsoft.com/office/drawing/2014/main" id="{9B0A2202-FB6D-A02A-F358-982168A2DF8A}"/>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pic>
        <p:nvPicPr>
          <p:cNvPr id="3" name="Picture 2">
            <a:extLst>
              <a:ext uri="{FF2B5EF4-FFF2-40B4-BE49-F238E27FC236}">
                <a16:creationId xmlns:a16="http://schemas.microsoft.com/office/drawing/2014/main" id="{5CA88F6E-680D-6BD6-1699-F0C8E686B84C}"/>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6" name="Slide Number Placeholder 5">
            <a:extLst>
              <a:ext uri="{FF2B5EF4-FFF2-40B4-BE49-F238E27FC236}">
                <a16:creationId xmlns:a16="http://schemas.microsoft.com/office/drawing/2014/main" id="{782E13D5-70F3-1495-1599-C07204968B8D}"/>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8" name="Rectangle 7">
            <a:extLst>
              <a:ext uri="{FF2B5EF4-FFF2-40B4-BE49-F238E27FC236}">
                <a16:creationId xmlns:a16="http://schemas.microsoft.com/office/drawing/2014/main" id="{618143F3-4C54-6F5F-7AC3-3E62F30ED6A1}"/>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5" name="Speech Bubble: Rectangle 4">
            <a:extLst>
              <a:ext uri="{FF2B5EF4-FFF2-40B4-BE49-F238E27FC236}">
                <a16:creationId xmlns:a16="http://schemas.microsoft.com/office/drawing/2014/main" id="{1F73210B-F969-1DB6-2F8D-E94D9FEACC06}"/>
              </a:ext>
            </a:extLst>
          </p:cNvPr>
          <p:cNvSpPr/>
          <p:nvPr/>
        </p:nvSpPr>
        <p:spPr>
          <a:xfrm>
            <a:off x="1181634" y="1928429"/>
            <a:ext cx="9828733" cy="3116964"/>
          </a:xfrm>
          <a:prstGeom prst="wedgeRectCallout">
            <a:avLst>
              <a:gd name="adj1" fmla="val -7490"/>
              <a:gd name="adj2" fmla="val 64256"/>
            </a:avLst>
          </a:prstGeom>
          <a:solidFill>
            <a:sysClr val="window" lastClr="FFFFFF"/>
          </a:solidFill>
          <a:ln w="28575" cap="flat" cmpd="sng" algn="ctr">
            <a:solidFill>
              <a:srgbClr val="ED3C8D"/>
            </a:solidFill>
            <a:prstDash val="dash"/>
          </a:ln>
          <a:effectLst/>
        </p:spPr>
        <p:txBody>
          <a:bodyPr rtlCol="0" anchor="ctr"/>
          <a:lstStyle/>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“The </a:t>
            </a:r>
            <a:r>
              <a:rPr kumimoji="0" lang="en-US" sz="28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disconnect</a:t>
            </a:r>
            <a:r>
              <a:rPr kumimoji="0" lang="en-US" sz="28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for me is not just with the CEO, it’s the whole organization. I’m sitting in a company that is very tech-driven. In the past, </a:t>
            </a:r>
            <a:r>
              <a:rPr kumimoji="0" lang="en-US" sz="28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a lot of the work was a balance between short-term results and investing in the future </a:t>
            </a:r>
            <a:br>
              <a:rPr kumimoji="0" lang="en-US" sz="28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br>
            <a:r>
              <a:rPr kumimoji="0" lang="en-US" sz="28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of the brand</a:t>
            </a:r>
            <a:r>
              <a:rPr kumimoji="0" lang="en-US" sz="28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Now everyone’s </a:t>
            </a:r>
            <a:r>
              <a:rPr kumimoji="0" lang="en-US" sz="28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focus is on the short term</a:t>
            </a:r>
            <a:r>
              <a:rPr kumimoji="0" lang="en-US" sz="28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a:t>
            </a:r>
            <a:endParaRPr kumimoji="0" lang="en-US" sz="32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7" name="TextBox 6">
            <a:extLst>
              <a:ext uri="{FF2B5EF4-FFF2-40B4-BE49-F238E27FC236}">
                <a16:creationId xmlns:a16="http://schemas.microsoft.com/office/drawing/2014/main" id="{2301B534-521E-E6CD-5A7C-FC34258446C6}"/>
              </a:ext>
            </a:extLst>
          </p:cNvPr>
          <p:cNvSpPr txBox="1"/>
          <p:nvPr/>
        </p:nvSpPr>
        <p:spPr>
          <a:xfrm>
            <a:off x="4304003" y="5575703"/>
            <a:ext cx="5507262" cy="523220"/>
          </a:xfrm>
          <a:prstGeom prst="rect">
            <a:avLst/>
          </a:prstGeom>
          <a:noFill/>
        </p:spPr>
        <p:txBody>
          <a:bodyPr wrap="square" rtlCol="0">
            <a:spAutoFit/>
          </a:bodyPr>
          <a:lstStyle>
            <a:defPPr>
              <a:defRPr lang="en-US"/>
            </a:defPPr>
            <a:lvl1pPr algn="ctr" defTabSz="457109">
              <a:defRPr sz="1000" b="1" kern="0">
                <a:solidFill>
                  <a:srgbClr val="1F1A62"/>
                </a:solidFill>
                <a:latin typeface="Helvetica Light" panose="020B0403020202020204"/>
                <a:ea typeface="Open Sans" panose="020B0606030504020204" pitchFamily="34" charset="0"/>
                <a:cs typeface="Open Sans" panose="020B0606030504020204" pitchFamily="34" charset="0"/>
              </a:defRPr>
            </a:lvl1pPr>
          </a:lstStyle>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Maria Garrido, CMO, Deezer</a:t>
            </a:r>
          </a:p>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(Ad Age, 9/30/2024)</a:t>
            </a:r>
          </a:p>
        </p:txBody>
      </p:sp>
    </p:spTree>
    <p:extLst>
      <p:ext uri="{BB962C8B-B14F-4D97-AF65-F5344CB8AC3E}">
        <p14:creationId xmlns:p14="http://schemas.microsoft.com/office/powerpoint/2010/main" val="165204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E7C5C-B5E3-E377-ADF8-C74F8A39B86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84F3E6A-4E14-B300-91CD-B47FD4FD577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20153"/>
            <a:ext cx="12192000" cy="7098307"/>
          </a:xfrm>
          <a:prstGeom prst="rect">
            <a:avLst/>
          </a:prstGeom>
        </p:spPr>
      </p:pic>
      <p:cxnSp>
        <p:nvCxnSpPr>
          <p:cNvPr id="2" name="Straight Connector 1">
            <a:extLst>
              <a:ext uri="{FF2B5EF4-FFF2-40B4-BE49-F238E27FC236}">
                <a16:creationId xmlns:a16="http://schemas.microsoft.com/office/drawing/2014/main" id="{BA1491FE-DC21-FCC6-F0D6-AA8CA5E8DCA3}"/>
              </a:ext>
            </a:extLst>
          </p:cNvPr>
          <p:cNvCxnSpPr/>
          <p:nvPr/>
        </p:nvCxnSpPr>
        <p:spPr>
          <a:xfrm>
            <a:off x="493843" y="2940040"/>
            <a:ext cx="521208"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
        <p:nvSpPr>
          <p:cNvPr id="4" name="TextBox 3">
            <a:extLst>
              <a:ext uri="{FF2B5EF4-FFF2-40B4-BE49-F238E27FC236}">
                <a16:creationId xmlns:a16="http://schemas.microsoft.com/office/drawing/2014/main" id="{F4792CFD-1049-9350-09A7-10F63A46A17D}"/>
              </a:ext>
            </a:extLst>
          </p:cNvPr>
          <p:cNvSpPr txBox="1"/>
          <p:nvPr/>
        </p:nvSpPr>
        <p:spPr>
          <a:xfrm>
            <a:off x="536238" y="2294269"/>
            <a:ext cx="43641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E600"/>
                </a:solidFill>
                <a:effectLst/>
                <a:uLnTx/>
                <a:uFillTx/>
                <a:latin typeface="Helvetica" pitchFamily="2" charset="0"/>
                <a:ea typeface="+mn-ea"/>
                <a:cs typeface="+mn-cs"/>
              </a:rPr>
              <a:t>6</a:t>
            </a:r>
          </a:p>
        </p:txBody>
      </p:sp>
      <p:sp>
        <p:nvSpPr>
          <p:cNvPr id="5" name="TextBox 4">
            <a:extLst>
              <a:ext uri="{FF2B5EF4-FFF2-40B4-BE49-F238E27FC236}">
                <a16:creationId xmlns:a16="http://schemas.microsoft.com/office/drawing/2014/main" id="{C117FF6F-08C4-C9B5-E30D-A1D1B52227EF}"/>
              </a:ext>
            </a:extLst>
          </p:cNvPr>
          <p:cNvSpPr txBox="1"/>
          <p:nvPr/>
        </p:nvSpPr>
        <p:spPr>
          <a:xfrm>
            <a:off x="493844" y="3026501"/>
            <a:ext cx="6943276"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a:solidFill>
                  <a:schemeClr val="bg1"/>
                </a:solidFill>
                <a:latin typeface="Helvetica" pitchFamily="2" charset="0"/>
              </a:rPr>
              <a:t>What KPIs do marketers use to evaluate the impact of their video campaigns?</a:t>
            </a:r>
          </a:p>
        </p:txBody>
      </p:sp>
    </p:spTree>
    <p:extLst>
      <p:ext uri="{BB962C8B-B14F-4D97-AF65-F5344CB8AC3E}">
        <p14:creationId xmlns:p14="http://schemas.microsoft.com/office/powerpoint/2010/main" val="343004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group of people sitting at a table&#10;&#10;AI-generated content may be incorrect.">
            <a:extLst>
              <a:ext uri="{FF2B5EF4-FFF2-40B4-BE49-F238E27FC236}">
                <a16:creationId xmlns:a16="http://schemas.microsoft.com/office/drawing/2014/main" id="{833934CC-812A-2665-552F-F34856A6E707}"/>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7214985" y="0"/>
            <a:ext cx="4977015" cy="6858000"/>
          </a:xfrm>
          <a:prstGeom prst="rect">
            <a:avLst/>
          </a:prstGeom>
        </p:spPr>
      </p:pic>
      <p:pic>
        <p:nvPicPr>
          <p:cNvPr id="28" name="Picture 27">
            <a:extLst>
              <a:ext uri="{FF2B5EF4-FFF2-40B4-BE49-F238E27FC236}">
                <a16:creationId xmlns:a16="http://schemas.microsoft.com/office/drawing/2014/main" id="{3261A9F5-3D7C-9D79-FEF8-EEDF7EC23B3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712927" y="6082960"/>
            <a:ext cx="1389856" cy="390342"/>
          </a:xfrm>
          <a:prstGeom prst="rect">
            <a:avLst/>
          </a:prstGeom>
        </p:spPr>
      </p:pic>
      <p:pic>
        <p:nvPicPr>
          <p:cNvPr id="6" name="Picture 5">
            <a:extLst>
              <a:ext uri="{FF2B5EF4-FFF2-40B4-BE49-F238E27FC236}">
                <a16:creationId xmlns:a16="http://schemas.microsoft.com/office/drawing/2014/main" id="{A2A7D764-F878-AD57-E678-D349DDA45223}"/>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7" name="Slide Number Placeholder 5">
            <a:extLst>
              <a:ext uri="{FF2B5EF4-FFF2-40B4-BE49-F238E27FC236}">
                <a16:creationId xmlns:a16="http://schemas.microsoft.com/office/drawing/2014/main" id="{178F58AA-93C6-B1B9-210D-F49DB7508EA5}"/>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8" name="Rectangle 7">
            <a:extLst>
              <a:ext uri="{FF2B5EF4-FFF2-40B4-BE49-F238E27FC236}">
                <a16:creationId xmlns:a16="http://schemas.microsoft.com/office/drawing/2014/main" id="{96A46E9C-D7BA-0910-6C0E-4311C038BB4F}"/>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9" name="TextBox 8">
            <a:extLst>
              <a:ext uri="{FF2B5EF4-FFF2-40B4-BE49-F238E27FC236}">
                <a16:creationId xmlns:a16="http://schemas.microsoft.com/office/drawing/2014/main" id="{0D3963F2-DB60-4DE5-A4D6-98DC4FFB62BD}"/>
              </a:ext>
            </a:extLst>
          </p:cNvPr>
          <p:cNvSpPr txBox="1"/>
          <p:nvPr/>
        </p:nvSpPr>
        <p:spPr>
          <a:xfrm>
            <a:off x="231558" y="1331639"/>
            <a:ext cx="7051776" cy="4893647"/>
          </a:xfrm>
          <a:prstGeom prst="rect">
            <a:avLst/>
          </a:prstGeom>
          <a:noFill/>
        </p:spPr>
        <p:txBody>
          <a:bodyPr wrap="square" rtlCol="0">
            <a:spAutoFit/>
          </a:bodyPr>
          <a:lstStyle/>
          <a:p>
            <a:pPr lvl="0">
              <a:defRPr/>
            </a:pPr>
            <a:r>
              <a:rPr lang="en-US">
                <a:solidFill>
                  <a:srgbClr val="1F1A62"/>
                </a:solidFill>
                <a:latin typeface="Helvetica" panose="020B0403020202020204" pitchFamily="34" charset="0"/>
                <a:cs typeface="Calibri" panose="020F0502020204030204" pitchFamily="34" charset="0"/>
              </a:rPr>
              <a:t>Amid continuing conversations across the ad industry around investment in branding and performance marketing, we sought to understand </a:t>
            </a:r>
            <a:r>
              <a:rPr lang="en-US" b="1">
                <a:solidFill>
                  <a:srgbClr val="1F1A62"/>
                </a:solidFill>
                <a:latin typeface="Helvetica" panose="020B0403020202020204" pitchFamily="34" charset="0"/>
                <a:cs typeface="Calibri" panose="020F0502020204030204" pitchFamily="34" charset="0"/>
              </a:rPr>
              <a:t>what KPIs matter most to businesses of all sizes – and how are they determined? </a:t>
            </a:r>
          </a:p>
          <a:p>
            <a:pPr lvl="0">
              <a:defRPr/>
            </a:pPr>
            <a:endParaRPr lang="en-US">
              <a:solidFill>
                <a:srgbClr val="1F1A62"/>
              </a:solidFill>
              <a:latin typeface="Helvetica" panose="020B040302020202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rgbClr val="1F1A62"/>
                </a:solidFill>
                <a:effectLst/>
                <a:uLnTx/>
                <a:uFillTx/>
                <a:latin typeface="Helvetica" panose="020B0403020202020204" pitchFamily="34" charset="0"/>
                <a:ea typeface="+mn-ea"/>
                <a:cs typeface="Calibri" panose="020F0502020204030204" pitchFamily="34" charset="0"/>
              </a:rPr>
              <a:t>To explore </a:t>
            </a:r>
            <a:r>
              <a:rPr kumimoji="0" lang="en-US" b="1" i="0" u="none" strike="noStrike" kern="1200" cap="none" spc="0" normalizeH="0" baseline="0" noProof="0">
                <a:ln>
                  <a:noFill/>
                </a:ln>
                <a:solidFill>
                  <a:srgbClr val="1F1A62"/>
                </a:solidFill>
                <a:effectLst/>
                <a:uLnTx/>
                <a:uFillTx/>
                <a:latin typeface="Helvetica" panose="020B0403020202020204" pitchFamily="34" charset="0"/>
                <a:ea typeface="+mn-ea"/>
                <a:cs typeface="Calibri" panose="020F0502020204030204" pitchFamily="34" charset="0"/>
              </a:rPr>
              <a:t>what drives brand marketers’ thinking and planning</a:t>
            </a:r>
            <a:r>
              <a:rPr kumimoji="0" lang="en-US" b="0" i="0" u="none" strike="noStrike" kern="1200" cap="none" spc="0" normalizeH="0" baseline="0" noProof="0">
                <a:ln>
                  <a:noFill/>
                </a:ln>
                <a:solidFill>
                  <a:srgbClr val="1F1A62"/>
                </a:solidFill>
                <a:effectLst/>
                <a:uLnTx/>
                <a:uFillTx/>
                <a:latin typeface="Helvetica" panose="020B0403020202020204" pitchFamily="34" charset="0"/>
                <a:ea typeface="+mn-ea"/>
                <a:cs typeface="Calibri" panose="020F0502020204030204" pitchFamily="34" charset="0"/>
              </a:rPr>
              <a:t>, we partnered with Advertiser Perceptions on a custom survey of 200 marketers.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1F1A62"/>
              </a:solidFill>
              <a:effectLst/>
              <a:uLnTx/>
              <a:uFillTx/>
              <a:latin typeface="Helvetica" panose="020B040302020202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rgbClr val="1F1A62"/>
                </a:solidFill>
                <a:effectLst/>
                <a:uLnTx/>
                <a:uFillTx/>
                <a:latin typeface="Helvetica" panose="020B0403020202020204" pitchFamily="34" charset="0"/>
                <a:ea typeface="+mn-ea"/>
                <a:cs typeface="Calibri" panose="020F0502020204030204" pitchFamily="34" charset="0"/>
              </a:rPr>
              <a:t>Our goal was to </a:t>
            </a:r>
            <a:r>
              <a:rPr kumimoji="0" lang="en-US" b="1" i="0" u="none" strike="noStrike" kern="1200" cap="none" spc="0" normalizeH="0" baseline="0" noProof="0">
                <a:ln>
                  <a:noFill/>
                </a:ln>
                <a:solidFill>
                  <a:srgbClr val="1F1A62"/>
                </a:solidFill>
                <a:effectLst/>
                <a:uLnTx/>
                <a:uFillTx/>
                <a:latin typeface="Helvetica" panose="020B0403020202020204" pitchFamily="34" charset="0"/>
                <a:ea typeface="+mn-ea"/>
                <a:cs typeface="Calibri" panose="020F0502020204030204" pitchFamily="34" charset="0"/>
              </a:rPr>
              <a:t>examine organizational priorities</a:t>
            </a:r>
            <a:r>
              <a:rPr kumimoji="0" lang="en-US" b="0" i="0" u="none" strike="noStrike" kern="1200" cap="none" spc="0" normalizeH="0" baseline="0" noProof="0">
                <a:ln>
                  <a:noFill/>
                </a:ln>
                <a:solidFill>
                  <a:srgbClr val="1F1A62"/>
                </a:solidFill>
                <a:effectLst/>
                <a:uLnTx/>
                <a:uFillTx/>
                <a:latin typeface="Helvetica" panose="020B0403020202020204" pitchFamily="34" charset="0"/>
                <a:ea typeface="+mn-ea"/>
                <a:cs typeface="Calibri" panose="020F0502020204030204" pitchFamily="34" charset="0"/>
              </a:rPr>
              <a:t>, </a:t>
            </a:r>
            <a:r>
              <a:rPr kumimoji="0" lang="en-US" b="1" i="0" u="none" strike="noStrike" kern="1200" cap="none" spc="0" normalizeH="0" baseline="0" noProof="0">
                <a:ln>
                  <a:noFill/>
                </a:ln>
                <a:solidFill>
                  <a:srgbClr val="1F1A62"/>
                </a:solidFill>
                <a:effectLst/>
                <a:uLnTx/>
                <a:uFillTx/>
                <a:latin typeface="Helvetica" panose="020B0403020202020204" pitchFamily="34" charset="0"/>
                <a:ea typeface="+mn-ea"/>
                <a:cs typeface="Calibri" panose="020F0502020204030204" pitchFamily="34" charset="0"/>
              </a:rPr>
              <a:t>uncover internal disconnects</a:t>
            </a:r>
            <a:r>
              <a:rPr kumimoji="0" lang="en-US" b="0" i="0" u="none" strike="noStrike" kern="1200" cap="none" spc="0" normalizeH="0" baseline="0" noProof="0">
                <a:ln>
                  <a:noFill/>
                </a:ln>
                <a:solidFill>
                  <a:srgbClr val="1F1A62"/>
                </a:solidFill>
                <a:effectLst/>
                <a:uLnTx/>
                <a:uFillTx/>
                <a:latin typeface="Helvetica" panose="020B0403020202020204" pitchFamily="34" charset="0"/>
                <a:ea typeface="+mn-ea"/>
                <a:cs typeface="Calibri" panose="020F0502020204030204" pitchFamily="34" charset="0"/>
              </a:rPr>
              <a:t> and </a:t>
            </a:r>
            <a:r>
              <a:rPr kumimoji="0" lang="en-US" b="1" i="0" u="none" strike="noStrike" kern="1200" cap="none" spc="0" normalizeH="0" baseline="0" noProof="0">
                <a:ln>
                  <a:noFill/>
                </a:ln>
                <a:solidFill>
                  <a:srgbClr val="1F1A62"/>
                </a:solidFill>
                <a:effectLst/>
                <a:uLnTx/>
                <a:uFillTx/>
                <a:latin typeface="Helvetica" panose="020B0403020202020204" pitchFamily="34" charset="0"/>
                <a:ea typeface="+mn-ea"/>
                <a:cs typeface="Calibri" panose="020F0502020204030204" pitchFamily="34" charset="0"/>
              </a:rPr>
              <a:t>identify new opportunities for media partners </a:t>
            </a:r>
            <a:r>
              <a:rPr kumimoji="0" lang="en-US" b="0" i="0" u="none" strike="noStrike" kern="1200" cap="none" spc="0" normalizeH="0" baseline="0" noProof="0">
                <a:ln>
                  <a:noFill/>
                </a:ln>
                <a:solidFill>
                  <a:srgbClr val="1F1A62"/>
                </a:solidFill>
                <a:effectLst/>
                <a:uLnTx/>
                <a:uFillTx/>
                <a:latin typeface="Helvetica" panose="020B0403020202020204" pitchFamily="34" charset="0"/>
                <a:ea typeface="+mn-ea"/>
                <a:cs typeface="Calibri" panose="020F0502020204030204" pitchFamily="34" charset="0"/>
              </a:rPr>
              <a:t>to deliver on what marketers really need.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rgbClr val="1F1A62"/>
              </a:solidFill>
              <a:latin typeface="Helvetica" panose="020B0403020202020204" pitchFamily="34" charset="0"/>
              <a:cs typeface="Calibri" panose="020F0502020204030204" pitchFamily="34" charset="0"/>
            </a:endParaRPr>
          </a:p>
          <a:p>
            <a:pPr>
              <a:defRPr/>
            </a:pPr>
            <a:r>
              <a:rPr lang="en-US" sz="1800">
                <a:solidFill>
                  <a:srgbClr val="1B1464"/>
                </a:solidFill>
                <a:latin typeface="Helvetica" panose="020B0604020202020204" pitchFamily="34" charset="0"/>
              </a:rPr>
              <a:t>This guide answers </a:t>
            </a:r>
            <a:r>
              <a:rPr lang="en-US" sz="1800" b="1">
                <a:solidFill>
                  <a:srgbClr val="1B1464"/>
                </a:solidFill>
                <a:latin typeface="Helvetica" panose="020B0604020202020204" pitchFamily="34" charset="0"/>
              </a:rPr>
              <a:t>10 essential questions </a:t>
            </a:r>
            <a:r>
              <a:rPr lang="en-US" sz="1800">
                <a:solidFill>
                  <a:srgbClr val="002060"/>
                </a:solidFill>
                <a:latin typeface="Helvetica" panose="020B0604020202020204" pitchFamily="34" charset="0"/>
              </a:rPr>
              <a:t>that offer a clearer </a:t>
            </a:r>
            <a:r>
              <a:rPr lang="en-US" sz="1800">
                <a:solidFill>
                  <a:srgbClr val="1B1464"/>
                </a:solidFill>
                <a:latin typeface="Helvetica" panose="020B0604020202020204" pitchFamily="34" charset="0"/>
              </a:rPr>
              <a:t>view into how marketers set strategic priorities. Additionally,</a:t>
            </a:r>
            <a:r>
              <a:rPr lang="en-US">
                <a:solidFill>
                  <a:srgbClr val="1B1464"/>
                </a:solidFill>
                <a:latin typeface="Helvetica" panose="020B0604020202020204" pitchFamily="34" charset="0"/>
              </a:rPr>
              <a:t> </a:t>
            </a:r>
            <a:br>
              <a:rPr lang="en-US">
                <a:solidFill>
                  <a:srgbClr val="1B1464"/>
                </a:solidFill>
                <a:latin typeface="Helvetica" panose="020B0604020202020204" pitchFamily="34" charset="0"/>
              </a:rPr>
            </a:br>
            <a:r>
              <a:rPr lang="en-US" b="1">
                <a:solidFill>
                  <a:srgbClr val="1B1464"/>
                </a:solidFill>
                <a:latin typeface="Helvetica" panose="020B0604020202020204" pitchFamily="34" charset="0"/>
              </a:rPr>
              <a:t>we provide playbooks</a:t>
            </a:r>
            <a:r>
              <a:rPr lang="en-US">
                <a:solidFill>
                  <a:srgbClr val="1B1464"/>
                </a:solidFill>
                <a:latin typeface="Helvetica" panose="020B0604020202020204" pitchFamily="34" charset="0"/>
              </a:rPr>
              <a:t> on how businesses can work with the </a:t>
            </a:r>
            <a:br>
              <a:rPr lang="en-US">
                <a:solidFill>
                  <a:srgbClr val="1B1464"/>
                </a:solidFill>
                <a:latin typeface="Helvetica" panose="020B0604020202020204" pitchFamily="34" charset="0"/>
              </a:rPr>
            </a:br>
            <a:r>
              <a:rPr lang="en-US">
                <a:solidFill>
                  <a:srgbClr val="1B1464"/>
                </a:solidFill>
                <a:latin typeface="Helvetica" panose="020B0604020202020204" pitchFamily="34" charset="0"/>
              </a:rPr>
              <a:t>right media partners who can </a:t>
            </a:r>
            <a:r>
              <a:rPr lang="en-US" sz="1800">
                <a:solidFill>
                  <a:srgbClr val="1B1464"/>
                </a:solidFill>
                <a:latin typeface="Helvetica" panose="020B0604020202020204" pitchFamily="34" charset="0"/>
              </a:rPr>
              <a:t>help deliver on what matters most.</a:t>
            </a:r>
          </a:p>
        </p:txBody>
      </p:sp>
      <p:sp>
        <p:nvSpPr>
          <p:cNvPr id="10" name="TextBox 9">
            <a:extLst>
              <a:ext uri="{FF2B5EF4-FFF2-40B4-BE49-F238E27FC236}">
                <a16:creationId xmlns:a16="http://schemas.microsoft.com/office/drawing/2014/main" id="{130CA151-8EFF-BDE4-F2B1-AED9B12F4C02}"/>
              </a:ext>
            </a:extLst>
          </p:cNvPr>
          <p:cNvSpPr txBox="1"/>
          <p:nvPr/>
        </p:nvSpPr>
        <p:spPr>
          <a:xfrm>
            <a:off x="163209" y="307219"/>
            <a:ext cx="7051776"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ED3C8D"/>
                </a:solidFill>
                <a:effectLst/>
                <a:uLnTx/>
                <a:uFillTx/>
                <a:latin typeface="Helvetica" panose="020B0604020202020204" pitchFamily="2" charset="0"/>
                <a:ea typeface="+mn-ea"/>
                <a:cs typeface="+mn-cs"/>
              </a:rPr>
              <a:t>Inside how brand marketers set their strategic priorities</a:t>
            </a:r>
          </a:p>
        </p:txBody>
      </p:sp>
      <p:sp>
        <p:nvSpPr>
          <p:cNvPr id="2" name="TextBox 1">
            <a:extLst>
              <a:ext uri="{FF2B5EF4-FFF2-40B4-BE49-F238E27FC236}">
                <a16:creationId xmlns:a16="http://schemas.microsoft.com/office/drawing/2014/main" id="{A48DE2BA-3A71-D6AB-CE4B-72C21BDDE64F}"/>
              </a:ext>
            </a:extLst>
          </p:cNvPr>
          <p:cNvSpPr txBox="1"/>
          <p:nvPr/>
        </p:nvSpPr>
        <p:spPr>
          <a:xfrm>
            <a:off x="483208" y="6289171"/>
            <a:ext cx="52297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panose="020B0403020202020204" pitchFamily="34" charset="0"/>
                <a:ea typeface="+mn-ea"/>
                <a:cs typeface="Calibri" panose="020F0502020204030204" pitchFamily="34" charset="0"/>
              </a:rPr>
              <a:t>Note: see appendix for full details on methodology behind the custom survey</a:t>
            </a:r>
          </a:p>
        </p:txBody>
      </p:sp>
    </p:spTree>
    <p:extLst>
      <p:ext uri="{BB962C8B-B14F-4D97-AF65-F5344CB8AC3E}">
        <p14:creationId xmlns:p14="http://schemas.microsoft.com/office/powerpoint/2010/main" val="34515806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73470-A57F-653D-0915-0486D2540C6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99BA0E1-23EE-B3AE-45BB-8EC57CA4D81F}"/>
              </a:ext>
            </a:extLst>
          </p:cNvPr>
          <p:cNvSpPr/>
          <p:nvPr/>
        </p:nvSpPr>
        <p:spPr>
          <a:xfrm>
            <a:off x="0" y="168501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8F4E1458-4639-8ED1-92E8-F63C89358862}"/>
              </a:ext>
            </a:extLst>
          </p:cNvPr>
          <p:cNvSpPr/>
          <p:nvPr/>
        </p:nvSpPr>
        <p:spPr>
          <a:xfrm>
            <a:off x="265530" y="2346811"/>
            <a:ext cx="3742014" cy="3721735"/>
          </a:xfrm>
          <a:prstGeom prst="rect">
            <a:avLst/>
          </a:prstGeom>
          <a:solidFill>
            <a:schemeClr val="bg1"/>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E647202A-2DBC-04CC-F8DA-8FC48B8A0448}"/>
              </a:ext>
            </a:extLst>
          </p:cNvPr>
          <p:cNvSpPr txBox="1"/>
          <p:nvPr/>
        </p:nvSpPr>
        <p:spPr>
          <a:xfrm>
            <a:off x="512592" y="2428416"/>
            <a:ext cx="324789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‘Small-Sized’ Businesses</a:t>
            </a:r>
          </a:p>
        </p:txBody>
      </p:sp>
      <p:sp>
        <p:nvSpPr>
          <p:cNvPr id="11" name="Rectangle 10">
            <a:extLst>
              <a:ext uri="{FF2B5EF4-FFF2-40B4-BE49-F238E27FC236}">
                <a16:creationId xmlns:a16="http://schemas.microsoft.com/office/drawing/2014/main" id="{58DA8452-847B-41F2-49DC-0407FCB7AA2C}"/>
              </a:ext>
            </a:extLst>
          </p:cNvPr>
          <p:cNvSpPr/>
          <p:nvPr/>
        </p:nvSpPr>
        <p:spPr>
          <a:xfrm>
            <a:off x="4224993" y="2346811"/>
            <a:ext cx="3742014" cy="3721735"/>
          </a:xfrm>
          <a:prstGeom prst="rect">
            <a:avLst/>
          </a:prstGeom>
          <a:solidFill>
            <a:schemeClr val="bg1"/>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DE134D65-B8AE-9F86-2F67-6BE0133A1E6A}"/>
              </a:ext>
            </a:extLst>
          </p:cNvPr>
          <p:cNvSpPr txBox="1"/>
          <p:nvPr/>
        </p:nvSpPr>
        <p:spPr>
          <a:xfrm>
            <a:off x="4309661" y="2428416"/>
            <a:ext cx="357267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‘Medium-Sized’ Businesses</a:t>
            </a:r>
          </a:p>
        </p:txBody>
      </p:sp>
      <p:sp>
        <p:nvSpPr>
          <p:cNvPr id="14" name="Rectangle 13">
            <a:extLst>
              <a:ext uri="{FF2B5EF4-FFF2-40B4-BE49-F238E27FC236}">
                <a16:creationId xmlns:a16="http://schemas.microsoft.com/office/drawing/2014/main" id="{4BB9FBD0-192C-876F-E307-E7F1F9E384C1}"/>
              </a:ext>
            </a:extLst>
          </p:cNvPr>
          <p:cNvSpPr/>
          <p:nvPr/>
        </p:nvSpPr>
        <p:spPr>
          <a:xfrm>
            <a:off x="8204120" y="2346811"/>
            <a:ext cx="3742014" cy="3721735"/>
          </a:xfrm>
          <a:prstGeom prst="rect">
            <a:avLst/>
          </a:prstGeom>
          <a:solidFill>
            <a:schemeClr val="bg1"/>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2EC384C1-EA39-724F-A78D-09BC234A8476}"/>
              </a:ext>
            </a:extLst>
          </p:cNvPr>
          <p:cNvSpPr txBox="1"/>
          <p:nvPr/>
        </p:nvSpPr>
        <p:spPr>
          <a:xfrm>
            <a:off x="8288788" y="2428416"/>
            <a:ext cx="357267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‘Large-Sized’ Businesses</a:t>
            </a:r>
          </a:p>
        </p:txBody>
      </p:sp>
      <p:sp>
        <p:nvSpPr>
          <p:cNvPr id="4" name="TextBox 3">
            <a:extLst>
              <a:ext uri="{FF2B5EF4-FFF2-40B4-BE49-F238E27FC236}">
                <a16:creationId xmlns:a16="http://schemas.microsoft.com/office/drawing/2014/main" id="{5E62D312-5641-1361-C499-F75001C6BBD5}"/>
              </a:ext>
            </a:extLst>
          </p:cNvPr>
          <p:cNvSpPr txBox="1"/>
          <p:nvPr/>
        </p:nvSpPr>
        <p:spPr>
          <a:xfrm>
            <a:off x="519130" y="6083786"/>
            <a:ext cx="10980944" cy="461665"/>
          </a:xfrm>
          <a:prstGeom prst="rect">
            <a:avLst/>
          </a:prstGeom>
          <a:noFill/>
        </p:spPr>
        <p:txBody>
          <a:bodyPr wrap="square" rtlCol="0">
            <a:spAutoFit/>
          </a:bodyPr>
          <a:lstStyle/>
          <a:p>
            <a:pPr>
              <a:defRPr/>
            </a:pP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 / Advertiser Perceptions ‘Marketer KPI Survey,’ February 2025, fielded January 27 – February 7, 2025 (n=200). Survey base: Brand marketers directly involved in influencing or executing video advertising. Q12. What are the main KPIs you currently use to measure the effectiveness of your company’s video advertising? Based </a:t>
            </a:r>
            <a:r>
              <a:rPr lang="en-US" sz="800">
                <a:solidFill>
                  <a:srgbClr val="1F1A62"/>
                </a:solidFill>
                <a:latin typeface="Helvetica" panose="020B0604020202020204" pitchFamily="34" charset="0"/>
                <a:cs typeface="Helvetica" panose="020B0604020202020204" pitchFamily="34" charset="0"/>
              </a:rPr>
              <a:t>on respondents selecting up to 3 choices. </a:t>
            </a: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‘Small-Sized’ Businesses: Less than $1MM in annual ad spend, ‘Medium-Sized’ Businesses: $1MM to less than $25MM in annual ad spend, ‘Large-Sized’ Businesses: $25MM or more in annual ad spend. *Perception, memorability, favorability, consideration, etc. Dotted line across chart denotes the top 3.</a:t>
            </a:r>
          </a:p>
        </p:txBody>
      </p:sp>
      <p:pic>
        <p:nvPicPr>
          <p:cNvPr id="5" name="Picture 4">
            <a:extLst>
              <a:ext uri="{FF2B5EF4-FFF2-40B4-BE49-F238E27FC236}">
                <a16:creationId xmlns:a16="http://schemas.microsoft.com/office/drawing/2014/main" id="{CAB0FF84-CFB1-7859-7414-451E6053334C}"/>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6" name="Slide Number Placeholder 5">
            <a:extLst>
              <a:ext uri="{FF2B5EF4-FFF2-40B4-BE49-F238E27FC236}">
                <a16:creationId xmlns:a16="http://schemas.microsoft.com/office/drawing/2014/main" id="{274B0043-F9DF-A6A0-2739-2F439409F5A1}"/>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7" name="Rectangle 6">
            <a:extLst>
              <a:ext uri="{FF2B5EF4-FFF2-40B4-BE49-F238E27FC236}">
                <a16:creationId xmlns:a16="http://schemas.microsoft.com/office/drawing/2014/main" id="{988F9EED-76FC-58F1-5BB5-5D6DB699AA5B}"/>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15" name="TextBox 14">
            <a:extLst>
              <a:ext uri="{FF2B5EF4-FFF2-40B4-BE49-F238E27FC236}">
                <a16:creationId xmlns:a16="http://schemas.microsoft.com/office/drawing/2014/main" id="{79EED3E0-2A19-2CCE-B057-682712B0C3FF}"/>
              </a:ext>
            </a:extLst>
          </p:cNvPr>
          <p:cNvSpPr txBox="1"/>
          <p:nvPr/>
        </p:nvSpPr>
        <p:spPr>
          <a:xfrm>
            <a:off x="691927" y="1770780"/>
            <a:ext cx="10808146"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prstClr val="black"/>
              </a:buClr>
              <a:buSzPts val="1100"/>
              <a:buFont typeface="Arial"/>
              <a:buNone/>
              <a:tabLst/>
              <a:defRPr/>
            </a:pPr>
            <a:r>
              <a:rPr kumimoji="0" lang="en-US" sz="18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Top 5 KPIs Used to </a:t>
            </a:r>
            <a:r>
              <a:rPr kumimoji="0" lang="en-US" sz="18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Measure Effectiveness of Video Ad Campaigns</a:t>
            </a:r>
          </a:p>
          <a:p>
            <a:pPr marL="0" marR="0" lvl="0" indent="0" algn="ctr" defTabSz="914400" rtl="0" eaLnBrk="1" fontAlgn="auto" latinLnBrk="0" hangingPunct="1">
              <a:lnSpc>
                <a:spcPct val="100000"/>
              </a:lnSpc>
              <a:spcBef>
                <a:spcPts val="0"/>
              </a:spcBef>
              <a:spcAft>
                <a:spcPts val="0"/>
              </a:spcAft>
              <a:buClr>
                <a:prstClr val="black"/>
              </a:buClr>
              <a:buSzPts val="1100"/>
              <a:buFont typeface="Arial"/>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of brand marketer respondents</a:t>
            </a:r>
            <a:r>
              <a:rPr kumimoji="0" lang="en-US" sz="14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 </a:t>
            </a:r>
          </a:p>
        </p:txBody>
      </p:sp>
      <p:graphicFrame>
        <p:nvGraphicFramePr>
          <p:cNvPr id="13" name="Chart 12">
            <a:extLst>
              <a:ext uri="{FF2B5EF4-FFF2-40B4-BE49-F238E27FC236}">
                <a16:creationId xmlns:a16="http://schemas.microsoft.com/office/drawing/2014/main" id="{93CBE6BD-FC78-0D82-049D-3121E8F83CD6}"/>
              </a:ext>
            </a:extLst>
          </p:cNvPr>
          <p:cNvGraphicFramePr/>
          <p:nvPr/>
        </p:nvGraphicFramePr>
        <p:xfrm>
          <a:off x="226734" y="2760335"/>
          <a:ext cx="3819606" cy="33833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3914691C-FA4C-0ABA-8A34-9F753ADAB15C}"/>
              </a:ext>
            </a:extLst>
          </p:cNvPr>
          <p:cNvGraphicFramePr/>
          <p:nvPr/>
        </p:nvGraphicFramePr>
        <p:xfrm>
          <a:off x="4186197" y="2710976"/>
          <a:ext cx="3819606" cy="33833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58473A13-E63F-7301-53B0-C5EFD7852E28}"/>
              </a:ext>
            </a:extLst>
          </p:cNvPr>
          <p:cNvGraphicFramePr/>
          <p:nvPr/>
        </p:nvGraphicFramePr>
        <p:xfrm>
          <a:off x="8165324" y="2709156"/>
          <a:ext cx="3819606" cy="3383380"/>
        </p:xfrm>
        <a:graphic>
          <a:graphicData uri="http://schemas.openxmlformats.org/drawingml/2006/chart">
            <c:chart xmlns:c="http://schemas.openxmlformats.org/drawingml/2006/chart" xmlns:r="http://schemas.openxmlformats.org/officeDocument/2006/relationships" r:id="rId5"/>
          </a:graphicData>
        </a:graphic>
      </p:graphicFrame>
      <p:sp>
        <p:nvSpPr>
          <p:cNvPr id="17" name="TextBox 16">
            <a:extLst>
              <a:ext uri="{FF2B5EF4-FFF2-40B4-BE49-F238E27FC236}">
                <a16:creationId xmlns:a16="http://schemas.microsoft.com/office/drawing/2014/main" id="{04FC2037-2212-52AE-C370-2654C1F36719}"/>
              </a:ext>
            </a:extLst>
          </p:cNvPr>
          <p:cNvSpPr txBox="1"/>
          <p:nvPr/>
        </p:nvSpPr>
        <p:spPr>
          <a:xfrm>
            <a:off x="122978" y="441328"/>
            <a:ext cx="12069022"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Smaller businesses prioritize lower-funnel KPIs to drive immediate returns, while larger brands focus on upper-funnel metrics to build brand equity</a:t>
            </a:r>
            <a:endParaRPr kumimoji="0" lang="en-US" sz="2600" b="1" i="0" u="none" strike="noStrike" kern="1200" cap="none" spc="0" normalizeH="0" baseline="0" noProof="0">
              <a:ln>
                <a:noFill/>
              </a:ln>
              <a:solidFill>
                <a:srgbClr val="FF0000"/>
              </a:solidFill>
              <a:effectLst/>
              <a:uLnTx/>
              <a:uFillTx/>
              <a:latin typeface="Helvetica" panose="020B0604020202020204" pitchFamily="34" charset="0"/>
              <a:ea typeface="+mn-ea"/>
              <a:cs typeface="Helvetica" panose="020B0604020202020204" pitchFamily="34" charset="0"/>
            </a:endParaRPr>
          </a:p>
        </p:txBody>
      </p:sp>
      <p:cxnSp>
        <p:nvCxnSpPr>
          <p:cNvPr id="20" name="Straight Connector 19">
            <a:extLst>
              <a:ext uri="{FF2B5EF4-FFF2-40B4-BE49-F238E27FC236}">
                <a16:creationId xmlns:a16="http://schemas.microsoft.com/office/drawing/2014/main" id="{8B8258D8-988F-BE30-8CF5-C2A7B84A6360}"/>
              </a:ext>
            </a:extLst>
          </p:cNvPr>
          <p:cNvCxnSpPr>
            <a:cxnSpLocks/>
          </p:cNvCxnSpPr>
          <p:nvPr/>
        </p:nvCxnSpPr>
        <p:spPr>
          <a:xfrm>
            <a:off x="122978" y="4793336"/>
            <a:ext cx="11946044" cy="0"/>
          </a:xfrm>
          <a:prstGeom prst="line">
            <a:avLst/>
          </a:prstGeom>
          <a:ln w="19050">
            <a:solidFill>
              <a:srgbClr val="1F1A62"/>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42988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D01145-5B5E-C14B-43DC-0145DCDFE01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6825A1B-968F-4B90-DC38-52CDF8BC897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20153"/>
            <a:ext cx="12192000" cy="7098307"/>
          </a:xfrm>
          <a:prstGeom prst="rect">
            <a:avLst/>
          </a:prstGeom>
        </p:spPr>
      </p:pic>
      <p:cxnSp>
        <p:nvCxnSpPr>
          <p:cNvPr id="2" name="Straight Connector 1">
            <a:extLst>
              <a:ext uri="{FF2B5EF4-FFF2-40B4-BE49-F238E27FC236}">
                <a16:creationId xmlns:a16="http://schemas.microsoft.com/office/drawing/2014/main" id="{56756A15-EC6B-8894-D3E2-44E38EF73797}"/>
              </a:ext>
            </a:extLst>
          </p:cNvPr>
          <p:cNvCxnSpPr/>
          <p:nvPr/>
        </p:nvCxnSpPr>
        <p:spPr>
          <a:xfrm>
            <a:off x="493843" y="2940040"/>
            <a:ext cx="521208"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
        <p:nvSpPr>
          <p:cNvPr id="4" name="TextBox 3">
            <a:extLst>
              <a:ext uri="{FF2B5EF4-FFF2-40B4-BE49-F238E27FC236}">
                <a16:creationId xmlns:a16="http://schemas.microsoft.com/office/drawing/2014/main" id="{535C8C92-A290-F745-55B9-276EE3539DB7}"/>
              </a:ext>
            </a:extLst>
          </p:cNvPr>
          <p:cNvSpPr txBox="1"/>
          <p:nvPr/>
        </p:nvSpPr>
        <p:spPr>
          <a:xfrm>
            <a:off x="536238" y="2294269"/>
            <a:ext cx="43641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a:solidFill>
                  <a:srgbClr val="FFE600"/>
                </a:solidFill>
                <a:latin typeface="Helvetica" pitchFamily="2" charset="0"/>
              </a:rPr>
              <a:t>7</a:t>
            </a:r>
            <a:endParaRPr kumimoji="0" lang="en-US" sz="3600" b="1" i="0" u="none" strike="noStrike" kern="1200" cap="none" spc="0" normalizeH="0" baseline="0" noProof="0">
              <a:ln>
                <a:noFill/>
              </a:ln>
              <a:solidFill>
                <a:srgbClr val="FFE600"/>
              </a:solidFill>
              <a:effectLst/>
              <a:uLnTx/>
              <a:uFillTx/>
              <a:latin typeface="Helvetica" pitchFamily="2" charset="0"/>
              <a:ea typeface="+mn-ea"/>
              <a:cs typeface="+mn-cs"/>
            </a:endParaRPr>
          </a:p>
        </p:txBody>
      </p:sp>
      <p:sp>
        <p:nvSpPr>
          <p:cNvPr id="5" name="TextBox 4">
            <a:extLst>
              <a:ext uri="{FF2B5EF4-FFF2-40B4-BE49-F238E27FC236}">
                <a16:creationId xmlns:a16="http://schemas.microsoft.com/office/drawing/2014/main" id="{4FF9184E-910B-BF8E-B3CB-C39F4B2A8E42}"/>
              </a:ext>
            </a:extLst>
          </p:cNvPr>
          <p:cNvSpPr txBox="1"/>
          <p:nvPr/>
        </p:nvSpPr>
        <p:spPr>
          <a:xfrm>
            <a:off x="493845" y="3026501"/>
            <a:ext cx="7184892"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a:solidFill>
                  <a:schemeClr val="bg1"/>
                </a:solidFill>
                <a:latin typeface="Helvetica" pitchFamily="2" charset="0"/>
              </a:rPr>
              <a:t>Which media channels do marketers believe are the most effective in achieving KPIs throughout the funnel?</a:t>
            </a:r>
          </a:p>
        </p:txBody>
      </p:sp>
    </p:spTree>
    <p:extLst>
      <p:ext uri="{BB962C8B-B14F-4D97-AF65-F5344CB8AC3E}">
        <p14:creationId xmlns:p14="http://schemas.microsoft.com/office/powerpoint/2010/main" val="35299578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B1473C-492A-A9D9-4A6F-ECD4BB48F806}"/>
            </a:ext>
          </a:extLst>
        </p:cNvPr>
        <p:cNvGrpSpPr/>
        <p:nvPr/>
      </p:nvGrpSpPr>
      <p:grpSpPr>
        <a:xfrm>
          <a:off x="0" y="0"/>
          <a:ext cx="0" cy="0"/>
          <a:chOff x="0" y="0"/>
          <a:chExt cx="0" cy="0"/>
        </a:xfrm>
      </p:grpSpPr>
      <p:sp>
        <p:nvSpPr>
          <p:cNvPr id="46" name="Rectangle 45">
            <a:extLst>
              <a:ext uri="{FF2B5EF4-FFF2-40B4-BE49-F238E27FC236}">
                <a16:creationId xmlns:a16="http://schemas.microsoft.com/office/drawing/2014/main" id="{3945E1F7-A96D-A2E7-13A3-AAAE87BABF0B}"/>
              </a:ext>
            </a:extLst>
          </p:cNvPr>
          <p:cNvSpPr/>
          <p:nvPr/>
        </p:nvSpPr>
        <p:spPr>
          <a:xfrm>
            <a:off x="0" y="1690785"/>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40" name="TextBox 39">
            <a:extLst>
              <a:ext uri="{FF2B5EF4-FFF2-40B4-BE49-F238E27FC236}">
                <a16:creationId xmlns:a16="http://schemas.microsoft.com/office/drawing/2014/main" id="{CB77592A-B45F-DF0A-15C0-113DBC1C7E97}"/>
              </a:ext>
            </a:extLst>
          </p:cNvPr>
          <p:cNvSpPr txBox="1"/>
          <p:nvPr/>
        </p:nvSpPr>
        <p:spPr>
          <a:xfrm>
            <a:off x="483207" y="6271889"/>
            <a:ext cx="11636784" cy="305233"/>
          </a:xfrm>
          <a:prstGeom prst="rect">
            <a:avLst/>
          </a:prstGeom>
          <a:noFill/>
        </p:spPr>
        <p:txBody>
          <a:bodyPr wrap="square" rtlCol="0">
            <a:spAutoFit/>
          </a:bodyPr>
          <a:lstStyle/>
          <a:p>
            <a:pPr>
              <a:defRPr/>
            </a:pPr>
            <a:r>
              <a:rPr kumimoji="0" lang="en-US" sz="6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 / Advertiser Perceptions ‘Marketer KPI Survey,’ February 2025, fielded January 27 – February 7, 2025 (n=200). Survey base: Brand marketers directly involved in influencing or executing video advertising. Q19. Which of the following media channels is effective in achieving the listed KPIs? Based </a:t>
            </a:r>
            <a:r>
              <a:rPr lang="en-US" sz="600">
                <a:solidFill>
                  <a:srgbClr val="1F1A62"/>
                </a:solidFill>
                <a:latin typeface="Helvetica" panose="020B0604020202020204" pitchFamily="34" charset="0"/>
                <a:cs typeface="Helvetica" panose="020B0604020202020204" pitchFamily="34" charset="0"/>
              </a:rPr>
              <a:t>on respondents selecting up to 3 choices.</a:t>
            </a:r>
            <a:r>
              <a:rPr kumimoji="0" lang="en-US" sz="6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‘Small Business’ Brand Marketers: Less than $1MM in annual ad spend. *Perception, memorability, favorability, consideration, etc. **Broadcast / Cable TV, Advanced TV (Addressable TV, Data Driven Linear TV), CTV / Streaming. ***Online video, non-CTV. Dotted line across chart denotes the top 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pic>
        <p:nvPicPr>
          <p:cNvPr id="42" name="Picture 41">
            <a:extLst>
              <a:ext uri="{FF2B5EF4-FFF2-40B4-BE49-F238E27FC236}">
                <a16:creationId xmlns:a16="http://schemas.microsoft.com/office/drawing/2014/main" id="{1B393D8F-F198-2600-013F-679EFDBE848A}"/>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44" name="Slide Number Placeholder 5">
            <a:extLst>
              <a:ext uri="{FF2B5EF4-FFF2-40B4-BE49-F238E27FC236}">
                <a16:creationId xmlns:a16="http://schemas.microsoft.com/office/drawing/2014/main" id="{059928E2-8E46-43B1-85EB-84D32739CC47}"/>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5" name="Rectangle 44">
            <a:extLst>
              <a:ext uri="{FF2B5EF4-FFF2-40B4-BE49-F238E27FC236}">
                <a16:creationId xmlns:a16="http://schemas.microsoft.com/office/drawing/2014/main" id="{25CABAC6-F542-CD14-81F8-8054E89AB3BA}"/>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cxnSp>
        <p:nvCxnSpPr>
          <p:cNvPr id="49" name="Straight Connector 48">
            <a:extLst>
              <a:ext uri="{FF2B5EF4-FFF2-40B4-BE49-F238E27FC236}">
                <a16:creationId xmlns:a16="http://schemas.microsoft.com/office/drawing/2014/main" id="{D060ED61-9C8D-73B7-181B-FDE16CC5F820}"/>
              </a:ext>
            </a:extLst>
          </p:cNvPr>
          <p:cNvCxnSpPr>
            <a:cxnSpLocks/>
          </p:cNvCxnSpPr>
          <p:nvPr/>
        </p:nvCxnSpPr>
        <p:spPr>
          <a:xfrm>
            <a:off x="122978" y="4881315"/>
            <a:ext cx="11946044" cy="0"/>
          </a:xfrm>
          <a:prstGeom prst="line">
            <a:avLst/>
          </a:prstGeom>
          <a:ln w="19050">
            <a:solidFill>
              <a:srgbClr val="1F1A62"/>
            </a:solidFill>
            <a:prstDash val="dash"/>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12F43C26-29CA-CDCD-D868-3CE119C98868}"/>
              </a:ext>
            </a:extLst>
          </p:cNvPr>
          <p:cNvSpPr/>
          <p:nvPr/>
        </p:nvSpPr>
        <p:spPr>
          <a:xfrm>
            <a:off x="462494" y="4915885"/>
            <a:ext cx="2097263" cy="648805"/>
          </a:xfrm>
          <a:prstGeom prst="rect">
            <a:avLst/>
          </a:prstGeom>
          <a:solidFill>
            <a:srgbClr val="7030A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B3A3F38F-891A-16E7-91E9-0218B02CDA5F}"/>
              </a:ext>
            </a:extLst>
          </p:cNvPr>
          <p:cNvSpPr/>
          <p:nvPr/>
        </p:nvSpPr>
        <p:spPr>
          <a:xfrm>
            <a:off x="462494" y="4209279"/>
            <a:ext cx="2097263" cy="648805"/>
          </a:xfrm>
          <a:prstGeom prst="rect">
            <a:avLst/>
          </a:prstGeom>
          <a:solidFill>
            <a:srgbClr val="4EBEA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9C0C1019-0156-316D-490F-520C7E01C58F}"/>
              </a:ext>
            </a:extLst>
          </p:cNvPr>
          <p:cNvSpPr/>
          <p:nvPr/>
        </p:nvSpPr>
        <p:spPr>
          <a:xfrm>
            <a:off x="462494" y="5622493"/>
            <a:ext cx="2097263" cy="648805"/>
          </a:xfrm>
          <a:prstGeom prst="rect">
            <a:avLst/>
          </a:prstGeom>
          <a:solidFill>
            <a:srgbClr val="FFE6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9" name="Rectangle 98">
            <a:extLst>
              <a:ext uri="{FF2B5EF4-FFF2-40B4-BE49-F238E27FC236}">
                <a16:creationId xmlns:a16="http://schemas.microsoft.com/office/drawing/2014/main" id="{83FA20F8-BD3B-2BA2-14DA-9DA9CF3D0A04}"/>
              </a:ext>
            </a:extLst>
          </p:cNvPr>
          <p:cNvSpPr/>
          <p:nvPr/>
        </p:nvSpPr>
        <p:spPr>
          <a:xfrm>
            <a:off x="462494" y="3502673"/>
            <a:ext cx="2097263" cy="648805"/>
          </a:xfrm>
          <a:prstGeom prst="rect">
            <a:avLst/>
          </a:prstGeom>
          <a:solidFill>
            <a:srgbClr val="00BFF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 name="Rectangle 102">
            <a:extLst>
              <a:ext uri="{FF2B5EF4-FFF2-40B4-BE49-F238E27FC236}">
                <a16:creationId xmlns:a16="http://schemas.microsoft.com/office/drawing/2014/main" id="{3C1465F2-8177-854F-8EDF-BDF764E9A79F}"/>
              </a:ext>
            </a:extLst>
          </p:cNvPr>
          <p:cNvSpPr/>
          <p:nvPr/>
        </p:nvSpPr>
        <p:spPr>
          <a:xfrm>
            <a:off x="462494" y="2796067"/>
            <a:ext cx="2097263" cy="648805"/>
          </a:xfrm>
          <a:prstGeom prst="rect">
            <a:avLst/>
          </a:prstGeom>
          <a:solidFill>
            <a:srgbClr val="ED3C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7" name="TextBox 126">
            <a:extLst>
              <a:ext uri="{FF2B5EF4-FFF2-40B4-BE49-F238E27FC236}">
                <a16:creationId xmlns:a16="http://schemas.microsoft.com/office/drawing/2014/main" id="{7B840616-C0FE-B538-3586-973C34A23506}"/>
              </a:ext>
            </a:extLst>
          </p:cNvPr>
          <p:cNvSpPr txBox="1"/>
          <p:nvPr/>
        </p:nvSpPr>
        <p:spPr>
          <a:xfrm>
            <a:off x="516001" y="2874248"/>
            <a:ext cx="1990248"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Social Media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63%</a:t>
            </a:r>
          </a:p>
        </p:txBody>
      </p:sp>
      <p:sp>
        <p:nvSpPr>
          <p:cNvPr id="35" name="Rectangle 34">
            <a:extLst>
              <a:ext uri="{FF2B5EF4-FFF2-40B4-BE49-F238E27FC236}">
                <a16:creationId xmlns:a16="http://schemas.microsoft.com/office/drawing/2014/main" id="{26EA163B-9C11-948A-083D-C0B790021E0D}"/>
              </a:ext>
            </a:extLst>
          </p:cNvPr>
          <p:cNvSpPr/>
          <p:nvPr/>
        </p:nvSpPr>
        <p:spPr>
          <a:xfrm>
            <a:off x="462494" y="2164235"/>
            <a:ext cx="2097263" cy="541798"/>
          </a:xfrm>
          <a:prstGeom prst="rect">
            <a:avLst/>
          </a:prstGeom>
          <a:solidFill>
            <a:schemeClr val="bg1"/>
          </a:solidFill>
          <a:ln w="3810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2060"/>
                </a:solidFill>
                <a:effectLst/>
                <a:uLnTx/>
                <a:uFillTx/>
                <a:latin typeface="Helvetica" panose="020B0403020202020204" pitchFamily="34" charset="0"/>
                <a:ea typeface="+mn-ea"/>
                <a:cs typeface="+mn-cs"/>
              </a:rPr>
              <a:t>Brand Awareness</a:t>
            </a:r>
          </a:p>
        </p:txBody>
      </p:sp>
      <p:sp>
        <p:nvSpPr>
          <p:cNvPr id="4" name="Rectangle 3">
            <a:extLst>
              <a:ext uri="{FF2B5EF4-FFF2-40B4-BE49-F238E27FC236}">
                <a16:creationId xmlns:a16="http://schemas.microsoft.com/office/drawing/2014/main" id="{2F845280-3D75-F303-3177-A9B0B8DDADD9}"/>
              </a:ext>
            </a:extLst>
          </p:cNvPr>
          <p:cNvSpPr/>
          <p:nvPr/>
        </p:nvSpPr>
        <p:spPr>
          <a:xfrm>
            <a:off x="2747566" y="4915885"/>
            <a:ext cx="2097263" cy="648805"/>
          </a:xfrm>
          <a:prstGeom prst="rect">
            <a:avLst/>
          </a:prstGeom>
          <a:solidFill>
            <a:srgbClr val="FF6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C5E6860D-5E81-FB95-9B4A-6F9A99F72D18}"/>
              </a:ext>
            </a:extLst>
          </p:cNvPr>
          <p:cNvSpPr/>
          <p:nvPr/>
        </p:nvSpPr>
        <p:spPr>
          <a:xfrm>
            <a:off x="2747566" y="4209279"/>
            <a:ext cx="2097263" cy="648805"/>
          </a:xfrm>
          <a:prstGeom prst="rect">
            <a:avLst/>
          </a:prstGeom>
          <a:solidFill>
            <a:srgbClr val="4EBE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CE85A7D9-983D-4DFF-882A-B9C4EE1BA4D8}"/>
              </a:ext>
            </a:extLst>
          </p:cNvPr>
          <p:cNvSpPr/>
          <p:nvPr/>
        </p:nvSpPr>
        <p:spPr>
          <a:xfrm>
            <a:off x="2747566" y="5622493"/>
            <a:ext cx="2097263" cy="648805"/>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EE7AA6A4-CB31-05BA-2B9D-F0B21AE81C50}"/>
              </a:ext>
            </a:extLst>
          </p:cNvPr>
          <p:cNvSpPr/>
          <p:nvPr/>
        </p:nvSpPr>
        <p:spPr>
          <a:xfrm>
            <a:off x="2747566" y="3502673"/>
            <a:ext cx="2097263" cy="648805"/>
          </a:xfrm>
          <a:prstGeom prst="rect">
            <a:avLst/>
          </a:prstGeom>
          <a:solidFill>
            <a:srgbClr val="00B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Rectangle 59">
            <a:extLst>
              <a:ext uri="{FF2B5EF4-FFF2-40B4-BE49-F238E27FC236}">
                <a16:creationId xmlns:a16="http://schemas.microsoft.com/office/drawing/2014/main" id="{42680254-1474-1A3C-856C-6B6553A28A72}"/>
              </a:ext>
            </a:extLst>
          </p:cNvPr>
          <p:cNvSpPr/>
          <p:nvPr/>
        </p:nvSpPr>
        <p:spPr>
          <a:xfrm>
            <a:off x="2747566" y="2796067"/>
            <a:ext cx="2097263" cy="648805"/>
          </a:xfrm>
          <a:prstGeom prst="rect">
            <a:avLst/>
          </a:prstGeom>
          <a:solidFill>
            <a:srgbClr val="ED3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Rectangle 63">
            <a:extLst>
              <a:ext uri="{FF2B5EF4-FFF2-40B4-BE49-F238E27FC236}">
                <a16:creationId xmlns:a16="http://schemas.microsoft.com/office/drawing/2014/main" id="{773FE79B-B1EF-89CB-BA7D-96551FFBF239}"/>
              </a:ext>
            </a:extLst>
          </p:cNvPr>
          <p:cNvSpPr/>
          <p:nvPr/>
        </p:nvSpPr>
        <p:spPr>
          <a:xfrm>
            <a:off x="2747566" y="2164235"/>
            <a:ext cx="2097263" cy="541798"/>
          </a:xfrm>
          <a:prstGeom prst="rect">
            <a:avLst/>
          </a:prstGeom>
          <a:solidFill>
            <a:schemeClr val="bg1"/>
          </a:solidFill>
          <a:ln w="3810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2060"/>
                </a:solidFill>
                <a:effectLst/>
                <a:uLnTx/>
                <a:uFillTx/>
                <a:latin typeface="Helvetica" panose="020B0403020202020204" pitchFamily="34" charset="0"/>
                <a:ea typeface="+mn-ea"/>
                <a:cs typeface="+mn-cs"/>
              </a:rPr>
              <a:t>Attention</a:t>
            </a:r>
          </a:p>
        </p:txBody>
      </p:sp>
      <p:sp>
        <p:nvSpPr>
          <p:cNvPr id="8" name="Rectangle 7">
            <a:extLst>
              <a:ext uri="{FF2B5EF4-FFF2-40B4-BE49-F238E27FC236}">
                <a16:creationId xmlns:a16="http://schemas.microsoft.com/office/drawing/2014/main" id="{BFB46C83-14F9-3E76-4709-A2C5C1D162A6}"/>
              </a:ext>
            </a:extLst>
          </p:cNvPr>
          <p:cNvSpPr/>
          <p:nvPr/>
        </p:nvSpPr>
        <p:spPr>
          <a:xfrm>
            <a:off x="5046731" y="4915885"/>
            <a:ext cx="2097263" cy="648805"/>
          </a:xfrm>
          <a:prstGeom prst="rect">
            <a:avLst/>
          </a:prstGeom>
          <a:solidFill>
            <a:srgbClr val="4EBE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B9CC08E6-AA3F-2857-848D-B39ACB8DCF2F}"/>
              </a:ext>
            </a:extLst>
          </p:cNvPr>
          <p:cNvSpPr/>
          <p:nvPr/>
        </p:nvSpPr>
        <p:spPr>
          <a:xfrm>
            <a:off x="5046731" y="4209279"/>
            <a:ext cx="2097263" cy="648805"/>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3A743A3F-09DB-9F07-C29F-5F74C13BA834}"/>
              </a:ext>
            </a:extLst>
          </p:cNvPr>
          <p:cNvSpPr/>
          <p:nvPr/>
        </p:nvSpPr>
        <p:spPr>
          <a:xfrm>
            <a:off x="5046731" y="5622493"/>
            <a:ext cx="2097263" cy="648805"/>
          </a:xfrm>
          <a:prstGeom prst="rect">
            <a:avLst/>
          </a:prstGeom>
          <a:solidFill>
            <a:srgbClr val="2C8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Rectangle 57">
            <a:extLst>
              <a:ext uri="{FF2B5EF4-FFF2-40B4-BE49-F238E27FC236}">
                <a16:creationId xmlns:a16="http://schemas.microsoft.com/office/drawing/2014/main" id="{9FB913B0-D8D6-7241-FCCF-F64038E2BD25}"/>
              </a:ext>
            </a:extLst>
          </p:cNvPr>
          <p:cNvSpPr/>
          <p:nvPr/>
        </p:nvSpPr>
        <p:spPr>
          <a:xfrm>
            <a:off x="5046731" y="3502673"/>
            <a:ext cx="2097263" cy="648805"/>
          </a:xfrm>
          <a:prstGeom prst="rect">
            <a:avLst/>
          </a:prstGeom>
          <a:solidFill>
            <a:srgbClr val="00B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Rectangle 61">
            <a:extLst>
              <a:ext uri="{FF2B5EF4-FFF2-40B4-BE49-F238E27FC236}">
                <a16:creationId xmlns:a16="http://schemas.microsoft.com/office/drawing/2014/main" id="{DA10CD64-CD49-DFA4-C9FF-261588F45FC4}"/>
              </a:ext>
            </a:extLst>
          </p:cNvPr>
          <p:cNvSpPr/>
          <p:nvPr/>
        </p:nvSpPr>
        <p:spPr>
          <a:xfrm>
            <a:off x="5046731" y="2796067"/>
            <a:ext cx="2097263" cy="648805"/>
          </a:xfrm>
          <a:prstGeom prst="rect">
            <a:avLst/>
          </a:prstGeom>
          <a:solidFill>
            <a:srgbClr val="ED3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Rectangle 66">
            <a:extLst>
              <a:ext uri="{FF2B5EF4-FFF2-40B4-BE49-F238E27FC236}">
                <a16:creationId xmlns:a16="http://schemas.microsoft.com/office/drawing/2014/main" id="{8673FAD7-E069-8A5E-978F-E78806C13925}"/>
              </a:ext>
            </a:extLst>
          </p:cNvPr>
          <p:cNvSpPr/>
          <p:nvPr/>
        </p:nvSpPr>
        <p:spPr>
          <a:xfrm>
            <a:off x="5046731" y="2164235"/>
            <a:ext cx="2097263" cy="541798"/>
          </a:xfrm>
          <a:prstGeom prst="rect">
            <a:avLst/>
          </a:prstGeom>
          <a:solidFill>
            <a:schemeClr val="bg1"/>
          </a:solidFill>
          <a:ln w="3810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2060"/>
                </a:solidFill>
                <a:effectLst/>
                <a:uLnTx/>
                <a:uFillTx/>
                <a:latin typeface="Helvetica" panose="020B0403020202020204" pitchFamily="34" charset="0"/>
                <a:ea typeface="+mn-ea"/>
                <a:cs typeface="+mn-cs"/>
              </a:rPr>
              <a:t>Brand Health Metrics*</a:t>
            </a:r>
          </a:p>
        </p:txBody>
      </p:sp>
      <p:sp>
        <p:nvSpPr>
          <p:cNvPr id="23" name="Rectangle 22">
            <a:extLst>
              <a:ext uri="{FF2B5EF4-FFF2-40B4-BE49-F238E27FC236}">
                <a16:creationId xmlns:a16="http://schemas.microsoft.com/office/drawing/2014/main" id="{8A860DE8-BA8C-76B6-21E0-BE4571A8728D}"/>
              </a:ext>
            </a:extLst>
          </p:cNvPr>
          <p:cNvSpPr/>
          <p:nvPr/>
        </p:nvSpPr>
        <p:spPr>
          <a:xfrm>
            <a:off x="7333794" y="4915885"/>
            <a:ext cx="2097263" cy="648805"/>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C9FC5559-E814-0210-71D6-19E8F7B0CE40}"/>
              </a:ext>
            </a:extLst>
          </p:cNvPr>
          <p:cNvSpPr/>
          <p:nvPr/>
        </p:nvSpPr>
        <p:spPr>
          <a:xfrm>
            <a:off x="7333794" y="4209279"/>
            <a:ext cx="2097263" cy="648805"/>
          </a:xfrm>
          <a:prstGeom prst="rect">
            <a:avLst/>
          </a:prstGeom>
          <a:solidFill>
            <a:srgbClr val="4EBE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B43F9005-2113-28EC-46AA-0513BD4B0E64}"/>
              </a:ext>
            </a:extLst>
          </p:cNvPr>
          <p:cNvSpPr/>
          <p:nvPr/>
        </p:nvSpPr>
        <p:spPr>
          <a:xfrm>
            <a:off x="7333794" y="5622493"/>
            <a:ext cx="2097263" cy="648805"/>
          </a:xfrm>
          <a:prstGeom prst="rect">
            <a:avLst/>
          </a:prstGeom>
          <a:solidFill>
            <a:srgbClr val="2C8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 name="Rectangle 101">
            <a:extLst>
              <a:ext uri="{FF2B5EF4-FFF2-40B4-BE49-F238E27FC236}">
                <a16:creationId xmlns:a16="http://schemas.microsoft.com/office/drawing/2014/main" id="{04A4ACE4-3390-4BA2-26E2-1D3C3461BA9A}"/>
              </a:ext>
            </a:extLst>
          </p:cNvPr>
          <p:cNvSpPr/>
          <p:nvPr/>
        </p:nvSpPr>
        <p:spPr>
          <a:xfrm>
            <a:off x="7333794" y="3502673"/>
            <a:ext cx="2097263" cy="648805"/>
          </a:xfrm>
          <a:prstGeom prst="rect">
            <a:avLst/>
          </a:prstGeom>
          <a:solidFill>
            <a:srgbClr val="00B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6" name="Rectangle 105">
            <a:extLst>
              <a:ext uri="{FF2B5EF4-FFF2-40B4-BE49-F238E27FC236}">
                <a16:creationId xmlns:a16="http://schemas.microsoft.com/office/drawing/2014/main" id="{864D573B-6C1A-1C65-1A1F-C1E609A42FFF}"/>
              </a:ext>
            </a:extLst>
          </p:cNvPr>
          <p:cNvSpPr/>
          <p:nvPr/>
        </p:nvSpPr>
        <p:spPr>
          <a:xfrm>
            <a:off x="7333794" y="2796067"/>
            <a:ext cx="2097263" cy="648805"/>
          </a:xfrm>
          <a:prstGeom prst="rect">
            <a:avLst/>
          </a:prstGeom>
          <a:solidFill>
            <a:srgbClr val="ED3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B67001DF-B4A0-FC4D-9D08-3B6E5AEF9C6B}"/>
              </a:ext>
            </a:extLst>
          </p:cNvPr>
          <p:cNvSpPr/>
          <p:nvPr/>
        </p:nvSpPr>
        <p:spPr>
          <a:xfrm>
            <a:off x="7333794" y="2164235"/>
            <a:ext cx="2097263" cy="541798"/>
          </a:xfrm>
          <a:prstGeom prst="rect">
            <a:avLst/>
          </a:prstGeom>
          <a:solidFill>
            <a:schemeClr val="bg1"/>
          </a:solidFill>
          <a:ln w="3810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2060"/>
                </a:solidFill>
                <a:effectLst/>
                <a:uLnTx/>
                <a:uFillTx/>
                <a:latin typeface="Helvetica" panose="020B0403020202020204" pitchFamily="34" charset="0"/>
                <a:ea typeface="+mn-ea"/>
                <a:cs typeface="+mn-cs"/>
              </a:rPr>
              <a:t>Revenue / </a:t>
            </a:r>
            <a:br>
              <a:rPr kumimoji="0" lang="en-US" sz="1400" b="1" i="0" u="none" strike="noStrike" kern="1200" cap="none" spc="0" normalizeH="0" baseline="0" noProof="0">
                <a:ln>
                  <a:noFill/>
                </a:ln>
                <a:solidFill>
                  <a:srgbClr val="002060"/>
                </a:solidFill>
                <a:effectLst/>
                <a:uLnTx/>
                <a:uFillTx/>
                <a:latin typeface="Helvetica" panose="020B0403020202020204" pitchFamily="34" charset="0"/>
                <a:ea typeface="+mn-ea"/>
                <a:cs typeface="+mn-cs"/>
              </a:rPr>
            </a:br>
            <a:r>
              <a:rPr kumimoji="0" lang="en-US" sz="1400" b="1" i="0" u="none" strike="noStrike" kern="1200" cap="none" spc="0" normalizeH="0" baseline="0" noProof="0">
                <a:ln>
                  <a:noFill/>
                </a:ln>
                <a:solidFill>
                  <a:srgbClr val="002060"/>
                </a:solidFill>
                <a:effectLst/>
                <a:uLnTx/>
                <a:uFillTx/>
                <a:latin typeface="Helvetica" panose="020B0403020202020204" pitchFamily="34" charset="0"/>
                <a:ea typeface="+mn-ea"/>
                <a:cs typeface="+mn-cs"/>
              </a:rPr>
              <a:t>Sales Growth</a:t>
            </a:r>
          </a:p>
        </p:txBody>
      </p:sp>
      <p:sp>
        <p:nvSpPr>
          <p:cNvPr id="9" name="Rectangle 8">
            <a:extLst>
              <a:ext uri="{FF2B5EF4-FFF2-40B4-BE49-F238E27FC236}">
                <a16:creationId xmlns:a16="http://schemas.microsoft.com/office/drawing/2014/main" id="{977EE0F7-3ED9-D0B3-5213-5F71E50FDB03}"/>
              </a:ext>
            </a:extLst>
          </p:cNvPr>
          <p:cNvSpPr/>
          <p:nvPr/>
        </p:nvSpPr>
        <p:spPr>
          <a:xfrm>
            <a:off x="9632243" y="4915885"/>
            <a:ext cx="2097263" cy="648805"/>
          </a:xfrm>
          <a:prstGeom prst="rect">
            <a:avLst/>
          </a:prstGeom>
          <a:solidFill>
            <a:srgbClr val="FF6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AB5722E7-ACB6-7B00-F230-153E3A7EC088}"/>
              </a:ext>
            </a:extLst>
          </p:cNvPr>
          <p:cNvSpPr/>
          <p:nvPr/>
        </p:nvSpPr>
        <p:spPr>
          <a:xfrm>
            <a:off x="9632243" y="4209279"/>
            <a:ext cx="2097263" cy="648805"/>
          </a:xfrm>
          <a:prstGeom prst="rect">
            <a:avLst/>
          </a:prstGeom>
          <a:solidFill>
            <a:srgbClr val="4EBE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D6A0259D-1A98-8BF4-AF1E-6F4DCA0E4166}"/>
              </a:ext>
            </a:extLst>
          </p:cNvPr>
          <p:cNvSpPr/>
          <p:nvPr/>
        </p:nvSpPr>
        <p:spPr>
          <a:xfrm>
            <a:off x="9632243" y="5622493"/>
            <a:ext cx="2097263" cy="648805"/>
          </a:xfrm>
          <a:prstGeom prst="rect">
            <a:avLst/>
          </a:prstGeom>
          <a:solidFill>
            <a:srgbClr val="ACB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96EDB38D-DEE5-763A-7971-815CE6FC268E}"/>
              </a:ext>
            </a:extLst>
          </p:cNvPr>
          <p:cNvSpPr/>
          <p:nvPr/>
        </p:nvSpPr>
        <p:spPr>
          <a:xfrm>
            <a:off x="9632243" y="3502673"/>
            <a:ext cx="2097263" cy="648805"/>
          </a:xfrm>
          <a:prstGeom prst="rect">
            <a:avLst/>
          </a:prstGeom>
          <a:solidFill>
            <a:srgbClr val="00B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3DAA39D5-0A43-2761-8573-1CC608BF5D3B}"/>
              </a:ext>
            </a:extLst>
          </p:cNvPr>
          <p:cNvSpPr/>
          <p:nvPr/>
        </p:nvSpPr>
        <p:spPr>
          <a:xfrm>
            <a:off x="9632243" y="2796067"/>
            <a:ext cx="2097263" cy="648805"/>
          </a:xfrm>
          <a:prstGeom prst="rect">
            <a:avLst/>
          </a:prstGeom>
          <a:solidFill>
            <a:srgbClr val="ED3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6E607B35-5F4E-1D29-0F23-39CAB43247FB}"/>
              </a:ext>
            </a:extLst>
          </p:cNvPr>
          <p:cNvSpPr/>
          <p:nvPr/>
        </p:nvSpPr>
        <p:spPr>
          <a:xfrm>
            <a:off x="9632243" y="2164235"/>
            <a:ext cx="2097263" cy="541798"/>
          </a:xfrm>
          <a:prstGeom prst="rect">
            <a:avLst/>
          </a:prstGeom>
          <a:solidFill>
            <a:schemeClr val="bg1"/>
          </a:solidFill>
          <a:ln w="3810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2060"/>
                </a:solidFill>
                <a:effectLst/>
                <a:uLnTx/>
                <a:uFillTx/>
                <a:latin typeface="Helvetica" panose="020B0403020202020204" pitchFamily="34" charset="0"/>
                <a:ea typeface="+mn-ea"/>
                <a:cs typeface="+mn-cs"/>
              </a:rPr>
              <a:t>Market Share</a:t>
            </a:r>
          </a:p>
        </p:txBody>
      </p:sp>
      <p:sp>
        <p:nvSpPr>
          <p:cNvPr id="77" name="TextBox 76">
            <a:extLst>
              <a:ext uri="{FF2B5EF4-FFF2-40B4-BE49-F238E27FC236}">
                <a16:creationId xmlns:a16="http://schemas.microsoft.com/office/drawing/2014/main" id="{CF3F0E04-1941-6E45-3E96-05F9B5FF1E23}"/>
              </a:ext>
            </a:extLst>
          </p:cNvPr>
          <p:cNvSpPr txBox="1"/>
          <p:nvPr/>
        </p:nvSpPr>
        <p:spPr>
          <a:xfrm>
            <a:off x="516001" y="3580854"/>
            <a:ext cx="1990248"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Multiscreen TV</a:t>
            </a:r>
            <a:r>
              <a:rPr kumimoji="0" lang="en-US" sz="10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57%</a:t>
            </a:r>
          </a:p>
        </p:txBody>
      </p:sp>
      <p:sp>
        <p:nvSpPr>
          <p:cNvPr id="78" name="TextBox 77">
            <a:extLst>
              <a:ext uri="{FF2B5EF4-FFF2-40B4-BE49-F238E27FC236}">
                <a16:creationId xmlns:a16="http://schemas.microsoft.com/office/drawing/2014/main" id="{C1EB9FA1-531E-D39C-DF1B-459AE1BC33E9}"/>
              </a:ext>
            </a:extLst>
          </p:cNvPr>
          <p:cNvSpPr txBox="1"/>
          <p:nvPr/>
        </p:nvSpPr>
        <p:spPr>
          <a:xfrm>
            <a:off x="516001" y="4287460"/>
            <a:ext cx="1990248"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Online Search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31%</a:t>
            </a:r>
          </a:p>
        </p:txBody>
      </p:sp>
      <p:sp>
        <p:nvSpPr>
          <p:cNvPr id="79" name="TextBox 78">
            <a:extLst>
              <a:ext uri="{FF2B5EF4-FFF2-40B4-BE49-F238E27FC236}">
                <a16:creationId xmlns:a16="http://schemas.microsoft.com/office/drawing/2014/main" id="{D676A4D3-3BA1-F741-3B36-85788D1A8102}"/>
              </a:ext>
            </a:extLst>
          </p:cNvPr>
          <p:cNvSpPr txBox="1"/>
          <p:nvPr/>
        </p:nvSpPr>
        <p:spPr>
          <a:xfrm>
            <a:off x="516001" y="4994066"/>
            <a:ext cx="1990248"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Digital Video</a:t>
            </a:r>
            <a:r>
              <a:rPr kumimoji="0" lang="en-US" sz="10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23%</a:t>
            </a:r>
          </a:p>
        </p:txBody>
      </p:sp>
      <p:sp>
        <p:nvSpPr>
          <p:cNvPr id="80" name="TextBox 79">
            <a:extLst>
              <a:ext uri="{FF2B5EF4-FFF2-40B4-BE49-F238E27FC236}">
                <a16:creationId xmlns:a16="http://schemas.microsoft.com/office/drawing/2014/main" id="{211184CE-0D98-257B-071F-7A05B46E98ED}"/>
              </a:ext>
            </a:extLst>
          </p:cNvPr>
          <p:cNvSpPr txBox="1"/>
          <p:nvPr/>
        </p:nvSpPr>
        <p:spPr>
          <a:xfrm>
            <a:off x="462494" y="5700674"/>
            <a:ext cx="2097263"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Out-of-Home </a:t>
            </a:r>
            <a:br>
              <a:rPr kumimoji="0" lang="en-US" sz="1400" b="1"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br>
            <a:r>
              <a:rPr kumimoji="0" lang="en-US" sz="1200" b="1"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17%</a:t>
            </a:r>
          </a:p>
        </p:txBody>
      </p:sp>
      <p:sp>
        <p:nvSpPr>
          <p:cNvPr id="81" name="TextBox 80">
            <a:extLst>
              <a:ext uri="{FF2B5EF4-FFF2-40B4-BE49-F238E27FC236}">
                <a16:creationId xmlns:a16="http://schemas.microsoft.com/office/drawing/2014/main" id="{13A71991-D7B2-597A-97AD-1DC55B69E347}"/>
              </a:ext>
            </a:extLst>
          </p:cNvPr>
          <p:cNvSpPr txBox="1"/>
          <p:nvPr/>
        </p:nvSpPr>
        <p:spPr>
          <a:xfrm>
            <a:off x="2801073" y="2874248"/>
            <a:ext cx="1990248"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Social Media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51%</a:t>
            </a:r>
          </a:p>
        </p:txBody>
      </p:sp>
      <p:sp>
        <p:nvSpPr>
          <p:cNvPr id="82" name="TextBox 81">
            <a:extLst>
              <a:ext uri="{FF2B5EF4-FFF2-40B4-BE49-F238E27FC236}">
                <a16:creationId xmlns:a16="http://schemas.microsoft.com/office/drawing/2014/main" id="{A0952CBD-2CD9-9347-9836-4EAE987318C0}"/>
              </a:ext>
            </a:extLst>
          </p:cNvPr>
          <p:cNvSpPr txBox="1"/>
          <p:nvPr/>
        </p:nvSpPr>
        <p:spPr>
          <a:xfrm>
            <a:off x="2801073" y="3580854"/>
            <a:ext cx="1990248"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Multiscreen TV</a:t>
            </a:r>
            <a:r>
              <a:rPr kumimoji="0" lang="en-US" sz="10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a:t>
            </a:r>
            <a:endPar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41%</a:t>
            </a:r>
          </a:p>
        </p:txBody>
      </p:sp>
      <p:sp>
        <p:nvSpPr>
          <p:cNvPr id="84" name="TextBox 83">
            <a:extLst>
              <a:ext uri="{FF2B5EF4-FFF2-40B4-BE49-F238E27FC236}">
                <a16:creationId xmlns:a16="http://schemas.microsoft.com/office/drawing/2014/main" id="{A2EAA2E6-628F-0362-97F8-1CADC75FC439}"/>
              </a:ext>
            </a:extLst>
          </p:cNvPr>
          <p:cNvSpPr txBox="1"/>
          <p:nvPr/>
        </p:nvSpPr>
        <p:spPr>
          <a:xfrm>
            <a:off x="2801073" y="4287460"/>
            <a:ext cx="1990248"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Online Search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32%</a:t>
            </a:r>
          </a:p>
        </p:txBody>
      </p:sp>
      <p:sp>
        <p:nvSpPr>
          <p:cNvPr id="85" name="TextBox 84">
            <a:extLst>
              <a:ext uri="{FF2B5EF4-FFF2-40B4-BE49-F238E27FC236}">
                <a16:creationId xmlns:a16="http://schemas.microsoft.com/office/drawing/2014/main" id="{0AEBE95E-FDFD-A614-BCA8-4030E970D8C9}"/>
              </a:ext>
            </a:extLst>
          </p:cNvPr>
          <p:cNvSpPr txBox="1"/>
          <p:nvPr/>
        </p:nvSpPr>
        <p:spPr>
          <a:xfrm>
            <a:off x="2801073" y="4994066"/>
            <a:ext cx="1990248"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Digital Display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27%</a:t>
            </a:r>
          </a:p>
        </p:txBody>
      </p:sp>
      <p:sp>
        <p:nvSpPr>
          <p:cNvPr id="86" name="TextBox 85">
            <a:extLst>
              <a:ext uri="{FF2B5EF4-FFF2-40B4-BE49-F238E27FC236}">
                <a16:creationId xmlns:a16="http://schemas.microsoft.com/office/drawing/2014/main" id="{ABD02516-A4F6-9286-67DC-A4012D709425}"/>
              </a:ext>
            </a:extLst>
          </p:cNvPr>
          <p:cNvSpPr txBox="1"/>
          <p:nvPr/>
        </p:nvSpPr>
        <p:spPr>
          <a:xfrm>
            <a:off x="2747566" y="5700674"/>
            <a:ext cx="2097263"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Digital Video</a:t>
            </a:r>
            <a:r>
              <a:rPr kumimoji="0" lang="en-US" sz="10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a:t>
            </a:r>
            <a:endPar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25%</a:t>
            </a:r>
          </a:p>
        </p:txBody>
      </p:sp>
      <p:sp>
        <p:nvSpPr>
          <p:cNvPr id="87" name="TextBox 86">
            <a:extLst>
              <a:ext uri="{FF2B5EF4-FFF2-40B4-BE49-F238E27FC236}">
                <a16:creationId xmlns:a16="http://schemas.microsoft.com/office/drawing/2014/main" id="{923E8A09-A2DD-6F55-608E-69738947C14B}"/>
              </a:ext>
            </a:extLst>
          </p:cNvPr>
          <p:cNvSpPr txBox="1"/>
          <p:nvPr/>
        </p:nvSpPr>
        <p:spPr>
          <a:xfrm>
            <a:off x="5100238" y="2874248"/>
            <a:ext cx="1990248"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Social Media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60%</a:t>
            </a:r>
          </a:p>
        </p:txBody>
      </p:sp>
      <p:sp>
        <p:nvSpPr>
          <p:cNvPr id="88" name="TextBox 87">
            <a:extLst>
              <a:ext uri="{FF2B5EF4-FFF2-40B4-BE49-F238E27FC236}">
                <a16:creationId xmlns:a16="http://schemas.microsoft.com/office/drawing/2014/main" id="{4D70AE3E-4814-17FE-880E-C827119A24A2}"/>
              </a:ext>
            </a:extLst>
          </p:cNvPr>
          <p:cNvSpPr txBox="1"/>
          <p:nvPr/>
        </p:nvSpPr>
        <p:spPr>
          <a:xfrm>
            <a:off x="5100238" y="3580854"/>
            <a:ext cx="1990248"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Multiscreen TV</a:t>
            </a:r>
            <a:r>
              <a:rPr kumimoji="0" lang="en-US" sz="10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51%</a:t>
            </a:r>
          </a:p>
        </p:txBody>
      </p:sp>
      <p:sp>
        <p:nvSpPr>
          <p:cNvPr id="89" name="TextBox 88">
            <a:extLst>
              <a:ext uri="{FF2B5EF4-FFF2-40B4-BE49-F238E27FC236}">
                <a16:creationId xmlns:a16="http://schemas.microsoft.com/office/drawing/2014/main" id="{B6429D7E-13EA-2002-E114-50262E61A0B6}"/>
              </a:ext>
            </a:extLst>
          </p:cNvPr>
          <p:cNvSpPr txBox="1"/>
          <p:nvPr/>
        </p:nvSpPr>
        <p:spPr>
          <a:xfrm>
            <a:off x="5100238" y="4287460"/>
            <a:ext cx="1990248"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Digital Video</a:t>
            </a:r>
            <a:r>
              <a:rPr kumimoji="0" lang="en-US" sz="10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a:t>
            </a:r>
            <a:endPar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44%</a:t>
            </a:r>
          </a:p>
        </p:txBody>
      </p:sp>
      <p:sp>
        <p:nvSpPr>
          <p:cNvPr id="90" name="TextBox 89">
            <a:extLst>
              <a:ext uri="{FF2B5EF4-FFF2-40B4-BE49-F238E27FC236}">
                <a16:creationId xmlns:a16="http://schemas.microsoft.com/office/drawing/2014/main" id="{6E770B59-02B0-0276-FBE7-E22B02B6B67F}"/>
              </a:ext>
            </a:extLst>
          </p:cNvPr>
          <p:cNvSpPr txBox="1"/>
          <p:nvPr/>
        </p:nvSpPr>
        <p:spPr>
          <a:xfrm>
            <a:off x="5100238" y="4994066"/>
            <a:ext cx="1990248"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Online Search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37%</a:t>
            </a:r>
          </a:p>
        </p:txBody>
      </p:sp>
      <p:sp>
        <p:nvSpPr>
          <p:cNvPr id="91" name="TextBox 90">
            <a:extLst>
              <a:ext uri="{FF2B5EF4-FFF2-40B4-BE49-F238E27FC236}">
                <a16:creationId xmlns:a16="http://schemas.microsoft.com/office/drawing/2014/main" id="{70D57468-4917-8C1A-4AA2-58319A68A9C0}"/>
              </a:ext>
            </a:extLst>
          </p:cNvPr>
          <p:cNvSpPr txBox="1"/>
          <p:nvPr/>
        </p:nvSpPr>
        <p:spPr>
          <a:xfrm>
            <a:off x="5046731" y="5700674"/>
            <a:ext cx="2097263"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Print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13%</a:t>
            </a:r>
          </a:p>
        </p:txBody>
      </p:sp>
      <p:sp>
        <p:nvSpPr>
          <p:cNvPr id="92" name="TextBox 91">
            <a:extLst>
              <a:ext uri="{FF2B5EF4-FFF2-40B4-BE49-F238E27FC236}">
                <a16:creationId xmlns:a16="http://schemas.microsoft.com/office/drawing/2014/main" id="{A8AC7C39-F598-7CFF-FD7F-353EE58AE2F1}"/>
              </a:ext>
            </a:extLst>
          </p:cNvPr>
          <p:cNvSpPr txBox="1"/>
          <p:nvPr/>
        </p:nvSpPr>
        <p:spPr>
          <a:xfrm>
            <a:off x="7387301" y="2874248"/>
            <a:ext cx="1990248"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Social Media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55%</a:t>
            </a:r>
          </a:p>
        </p:txBody>
      </p:sp>
      <p:sp>
        <p:nvSpPr>
          <p:cNvPr id="93" name="TextBox 92">
            <a:extLst>
              <a:ext uri="{FF2B5EF4-FFF2-40B4-BE49-F238E27FC236}">
                <a16:creationId xmlns:a16="http://schemas.microsoft.com/office/drawing/2014/main" id="{98AF0BF3-1273-E43C-519B-76F5C64BDC1B}"/>
              </a:ext>
            </a:extLst>
          </p:cNvPr>
          <p:cNvSpPr txBox="1"/>
          <p:nvPr/>
        </p:nvSpPr>
        <p:spPr>
          <a:xfrm>
            <a:off x="7387301" y="3580854"/>
            <a:ext cx="1990248"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Multiscreen TV</a:t>
            </a:r>
            <a:r>
              <a:rPr kumimoji="0" lang="en-US" sz="10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a:t>
            </a:r>
            <a:endPar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41%</a:t>
            </a:r>
          </a:p>
        </p:txBody>
      </p:sp>
      <p:sp>
        <p:nvSpPr>
          <p:cNvPr id="94" name="TextBox 93">
            <a:extLst>
              <a:ext uri="{FF2B5EF4-FFF2-40B4-BE49-F238E27FC236}">
                <a16:creationId xmlns:a16="http://schemas.microsoft.com/office/drawing/2014/main" id="{B7CAD33C-EA54-31A5-C6CD-23C1E5D6467D}"/>
              </a:ext>
            </a:extLst>
          </p:cNvPr>
          <p:cNvSpPr txBox="1"/>
          <p:nvPr/>
        </p:nvSpPr>
        <p:spPr>
          <a:xfrm>
            <a:off x="7387301" y="4287460"/>
            <a:ext cx="1990248"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Online Search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37%</a:t>
            </a:r>
          </a:p>
        </p:txBody>
      </p:sp>
      <p:sp>
        <p:nvSpPr>
          <p:cNvPr id="95" name="TextBox 94">
            <a:extLst>
              <a:ext uri="{FF2B5EF4-FFF2-40B4-BE49-F238E27FC236}">
                <a16:creationId xmlns:a16="http://schemas.microsoft.com/office/drawing/2014/main" id="{4A35D77A-6807-FFFC-8E11-E2A192E509FC}"/>
              </a:ext>
            </a:extLst>
          </p:cNvPr>
          <p:cNvSpPr txBox="1"/>
          <p:nvPr/>
        </p:nvSpPr>
        <p:spPr>
          <a:xfrm>
            <a:off x="7387301" y="4994066"/>
            <a:ext cx="1990248"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Digital Video</a:t>
            </a:r>
            <a:r>
              <a:rPr kumimoji="0" lang="en-US" sz="10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27%</a:t>
            </a:r>
          </a:p>
        </p:txBody>
      </p:sp>
      <p:sp>
        <p:nvSpPr>
          <p:cNvPr id="96" name="TextBox 95">
            <a:extLst>
              <a:ext uri="{FF2B5EF4-FFF2-40B4-BE49-F238E27FC236}">
                <a16:creationId xmlns:a16="http://schemas.microsoft.com/office/drawing/2014/main" id="{EBD314A8-168A-D09F-6759-1FAEB6475D2E}"/>
              </a:ext>
            </a:extLst>
          </p:cNvPr>
          <p:cNvSpPr txBox="1"/>
          <p:nvPr/>
        </p:nvSpPr>
        <p:spPr>
          <a:xfrm>
            <a:off x="7333794" y="5700674"/>
            <a:ext cx="2097263"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Print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20%</a:t>
            </a:r>
          </a:p>
        </p:txBody>
      </p:sp>
      <p:sp>
        <p:nvSpPr>
          <p:cNvPr id="97" name="TextBox 96">
            <a:extLst>
              <a:ext uri="{FF2B5EF4-FFF2-40B4-BE49-F238E27FC236}">
                <a16:creationId xmlns:a16="http://schemas.microsoft.com/office/drawing/2014/main" id="{0D14546D-50E7-6E07-F65B-715575049799}"/>
              </a:ext>
            </a:extLst>
          </p:cNvPr>
          <p:cNvSpPr txBox="1"/>
          <p:nvPr/>
        </p:nvSpPr>
        <p:spPr>
          <a:xfrm>
            <a:off x="9685750" y="2874248"/>
            <a:ext cx="1990248"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Social Media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53%</a:t>
            </a:r>
          </a:p>
        </p:txBody>
      </p:sp>
      <p:sp>
        <p:nvSpPr>
          <p:cNvPr id="98" name="TextBox 97">
            <a:extLst>
              <a:ext uri="{FF2B5EF4-FFF2-40B4-BE49-F238E27FC236}">
                <a16:creationId xmlns:a16="http://schemas.microsoft.com/office/drawing/2014/main" id="{4D682905-8516-603E-816C-56EE2439B946}"/>
              </a:ext>
            </a:extLst>
          </p:cNvPr>
          <p:cNvSpPr txBox="1"/>
          <p:nvPr/>
        </p:nvSpPr>
        <p:spPr>
          <a:xfrm>
            <a:off x="9685750" y="3580854"/>
            <a:ext cx="1990248"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Multiscreen TV</a:t>
            </a:r>
            <a:r>
              <a:rPr kumimoji="0" lang="en-US" sz="10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a:t>
            </a:r>
            <a:endPar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48%</a:t>
            </a:r>
          </a:p>
        </p:txBody>
      </p:sp>
      <p:sp>
        <p:nvSpPr>
          <p:cNvPr id="100" name="TextBox 99">
            <a:extLst>
              <a:ext uri="{FF2B5EF4-FFF2-40B4-BE49-F238E27FC236}">
                <a16:creationId xmlns:a16="http://schemas.microsoft.com/office/drawing/2014/main" id="{63D40836-0DEB-9B38-445C-2021FB73EE27}"/>
              </a:ext>
            </a:extLst>
          </p:cNvPr>
          <p:cNvSpPr txBox="1"/>
          <p:nvPr/>
        </p:nvSpPr>
        <p:spPr>
          <a:xfrm>
            <a:off x="9685750" y="4287460"/>
            <a:ext cx="1990248"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Online Search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29%</a:t>
            </a:r>
          </a:p>
        </p:txBody>
      </p:sp>
      <p:sp>
        <p:nvSpPr>
          <p:cNvPr id="101" name="TextBox 100">
            <a:extLst>
              <a:ext uri="{FF2B5EF4-FFF2-40B4-BE49-F238E27FC236}">
                <a16:creationId xmlns:a16="http://schemas.microsoft.com/office/drawing/2014/main" id="{F9E21D83-29AC-85E8-1F58-872C528E468D}"/>
              </a:ext>
            </a:extLst>
          </p:cNvPr>
          <p:cNvSpPr txBox="1"/>
          <p:nvPr/>
        </p:nvSpPr>
        <p:spPr>
          <a:xfrm>
            <a:off x="9685750" y="4994066"/>
            <a:ext cx="1990248"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Digital Display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19%</a:t>
            </a:r>
          </a:p>
        </p:txBody>
      </p:sp>
      <p:sp>
        <p:nvSpPr>
          <p:cNvPr id="104" name="TextBox 103">
            <a:extLst>
              <a:ext uri="{FF2B5EF4-FFF2-40B4-BE49-F238E27FC236}">
                <a16:creationId xmlns:a16="http://schemas.microsoft.com/office/drawing/2014/main" id="{3D8E2E56-B42A-A827-30C9-42C81D89B0D9}"/>
              </a:ext>
            </a:extLst>
          </p:cNvPr>
          <p:cNvSpPr txBox="1"/>
          <p:nvPr/>
        </p:nvSpPr>
        <p:spPr>
          <a:xfrm>
            <a:off x="9632243" y="5700674"/>
            <a:ext cx="2097263"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AM / FM Radio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17%</a:t>
            </a:r>
          </a:p>
        </p:txBody>
      </p:sp>
      <p:sp>
        <p:nvSpPr>
          <p:cNvPr id="5" name="Arrow: Right 4">
            <a:extLst>
              <a:ext uri="{FF2B5EF4-FFF2-40B4-BE49-F238E27FC236}">
                <a16:creationId xmlns:a16="http://schemas.microsoft.com/office/drawing/2014/main" id="{0088EBED-327D-C047-5AF9-EB2CB39B911E}"/>
              </a:ext>
            </a:extLst>
          </p:cNvPr>
          <p:cNvSpPr/>
          <p:nvPr/>
        </p:nvSpPr>
        <p:spPr>
          <a:xfrm>
            <a:off x="2464233" y="2346687"/>
            <a:ext cx="416060" cy="159497"/>
          </a:xfrm>
          <a:prstGeom prst="rightArrow">
            <a:avLst/>
          </a:prstGeom>
          <a:solidFill>
            <a:srgbClr val="002060"/>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Arrow: Right 5">
            <a:extLst>
              <a:ext uri="{FF2B5EF4-FFF2-40B4-BE49-F238E27FC236}">
                <a16:creationId xmlns:a16="http://schemas.microsoft.com/office/drawing/2014/main" id="{3775DCE7-4F50-63EC-C4BF-E7AFC29D5508}"/>
              </a:ext>
            </a:extLst>
          </p:cNvPr>
          <p:cNvSpPr/>
          <p:nvPr/>
        </p:nvSpPr>
        <p:spPr>
          <a:xfrm>
            <a:off x="4731367" y="2346687"/>
            <a:ext cx="416060" cy="159497"/>
          </a:xfrm>
          <a:prstGeom prst="rightArrow">
            <a:avLst/>
          </a:prstGeom>
          <a:solidFill>
            <a:srgbClr val="002060"/>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Arrow: Right 6">
            <a:extLst>
              <a:ext uri="{FF2B5EF4-FFF2-40B4-BE49-F238E27FC236}">
                <a16:creationId xmlns:a16="http://schemas.microsoft.com/office/drawing/2014/main" id="{8172EA36-68CE-589B-47B9-6A48FE5DDD76}"/>
              </a:ext>
            </a:extLst>
          </p:cNvPr>
          <p:cNvSpPr/>
          <p:nvPr/>
        </p:nvSpPr>
        <p:spPr>
          <a:xfrm>
            <a:off x="7077017" y="2346687"/>
            <a:ext cx="416060" cy="159497"/>
          </a:xfrm>
          <a:prstGeom prst="rightArrow">
            <a:avLst/>
          </a:prstGeom>
          <a:solidFill>
            <a:srgbClr val="002060"/>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row: Right 9">
            <a:extLst>
              <a:ext uri="{FF2B5EF4-FFF2-40B4-BE49-F238E27FC236}">
                <a16:creationId xmlns:a16="http://schemas.microsoft.com/office/drawing/2014/main" id="{9A6D6745-C142-11C7-34E5-DEBF57398904}"/>
              </a:ext>
            </a:extLst>
          </p:cNvPr>
          <p:cNvSpPr/>
          <p:nvPr/>
        </p:nvSpPr>
        <p:spPr>
          <a:xfrm>
            <a:off x="9377549" y="2346687"/>
            <a:ext cx="416060" cy="159497"/>
          </a:xfrm>
          <a:prstGeom prst="rightArrow">
            <a:avLst/>
          </a:prstGeom>
          <a:solidFill>
            <a:srgbClr val="002060"/>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A36362A4-30FB-F3F9-5D2D-E74D526A1839}"/>
              </a:ext>
            </a:extLst>
          </p:cNvPr>
          <p:cNvSpPr txBox="1"/>
          <p:nvPr/>
        </p:nvSpPr>
        <p:spPr>
          <a:xfrm>
            <a:off x="337011" y="1649457"/>
            <a:ext cx="11517979" cy="49244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Top media channels that are effective at achieving the following KPIs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based on % of respondents that ranked the respective KPI within the top three KPIs of each media channel</a:t>
            </a:r>
          </a:p>
        </p:txBody>
      </p:sp>
      <p:sp>
        <p:nvSpPr>
          <p:cNvPr id="12" name="TextBox 11">
            <a:extLst>
              <a:ext uri="{FF2B5EF4-FFF2-40B4-BE49-F238E27FC236}">
                <a16:creationId xmlns:a16="http://schemas.microsoft.com/office/drawing/2014/main" id="{A6855C6B-E743-1613-1521-431F8AA7C1D4}"/>
              </a:ext>
            </a:extLst>
          </p:cNvPr>
          <p:cNvSpPr txBox="1"/>
          <p:nvPr/>
        </p:nvSpPr>
        <p:spPr>
          <a:xfrm>
            <a:off x="227178" y="441328"/>
            <a:ext cx="11964822"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Small-sized businesses: </a:t>
            </a:r>
            <a:r>
              <a:rPr kumimoji="0" lang="en-US" sz="2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Social media is seen as the most effective at driving outcomes throughout the funnel, with multiscreen TV second</a:t>
            </a:r>
          </a:p>
        </p:txBody>
      </p:sp>
    </p:spTree>
    <p:extLst>
      <p:ext uri="{BB962C8B-B14F-4D97-AF65-F5344CB8AC3E}">
        <p14:creationId xmlns:p14="http://schemas.microsoft.com/office/powerpoint/2010/main" val="30130310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A6788-7254-17D1-5B78-D6D7FCD2C263}"/>
            </a:ext>
          </a:extLst>
        </p:cNvPr>
        <p:cNvGrpSpPr/>
        <p:nvPr/>
      </p:nvGrpSpPr>
      <p:grpSpPr>
        <a:xfrm>
          <a:off x="0" y="0"/>
          <a:ext cx="0" cy="0"/>
          <a:chOff x="0" y="0"/>
          <a:chExt cx="0" cy="0"/>
        </a:xfrm>
      </p:grpSpPr>
      <p:sp>
        <p:nvSpPr>
          <p:cNvPr id="46" name="Rectangle 45">
            <a:extLst>
              <a:ext uri="{FF2B5EF4-FFF2-40B4-BE49-F238E27FC236}">
                <a16:creationId xmlns:a16="http://schemas.microsoft.com/office/drawing/2014/main" id="{B8D9FEA5-6DB1-5CEA-E2EB-FACBEC5DD628}"/>
              </a:ext>
            </a:extLst>
          </p:cNvPr>
          <p:cNvSpPr/>
          <p:nvPr/>
        </p:nvSpPr>
        <p:spPr>
          <a:xfrm>
            <a:off x="0" y="1690785"/>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40" name="TextBox 39">
            <a:extLst>
              <a:ext uri="{FF2B5EF4-FFF2-40B4-BE49-F238E27FC236}">
                <a16:creationId xmlns:a16="http://schemas.microsoft.com/office/drawing/2014/main" id="{2741E5A0-80CB-F6AD-7BD9-8F9279C83751}"/>
              </a:ext>
            </a:extLst>
          </p:cNvPr>
          <p:cNvSpPr txBox="1"/>
          <p:nvPr/>
        </p:nvSpPr>
        <p:spPr>
          <a:xfrm>
            <a:off x="483207" y="6284690"/>
            <a:ext cx="11636784" cy="251817"/>
          </a:xfrm>
          <a:prstGeom prst="rect">
            <a:avLst/>
          </a:prstGeom>
          <a:noFill/>
        </p:spPr>
        <p:txBody>
          <a:bodyPr wrap="square" rtlCol="0">
            <a:spAutoFit/>
          </a:bodyPr>
          <a:lstStyle/>
          <a:p>
            <a:pPr>
              <a:defRPr/>
            </a:pPr>
            <a:r>
              <a:rPr kumimoji="0" lang="en-US" sz="6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 / Advertiser Perceptions ‘Marketer KPI Survey,’ February 2025, fielded January 27 – February 7, 2025 (n=200). Survey base: Brand marketers directly involved in influencing or executing video advertising. Q19. Which of the following media channels is effective in achieving the listed KPIs? Based </a:t>
            </a:r>
            <a:r>
              <a:rPr lang="en-US" sz="600">
                <a:solidFill>
                  <a:srgbClr val="1F1A62"/>
                </a:solidFill>
                <a:latin typeface="Helvetica" panose="020B0604020202020204" pitchFamily="34" charset="0"/>
                <a:cs typeface="Helvetica" panose="020B0604020202020204" pitchFamily="34" charset="0"/>
              </a:rPr>
              <a:t>on respondents selecting up to 3 choices.</a:t>
            </a:r>
            <a:r>
              <a:rPr kumimoji="0" lang="en-US" sz="6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‘Medium-Sized’ Businesses: $1MM to less than $25MM in annual ad spend. *Perception, memorability, favorability, consideration, etc. **Broadcast / Cable TV, Advanced TV (Addressable TV, Data Driven Linear TV), CTV / Streaming. ***Online video, non-CTV. Dotted line across chart denotes the top 3.</a:t>
            </a:r>
          </a:p>
        </p:txBody>
      </p:sp>
      <p:pic>
        <p:nvPicPr>
          <p:cNvPr id="42" name="Picture 41">
            <a:extLst>
              <a:ext uri="{FF2B5EF4-FFF2-40B4-BE49-F238E27FC236}">
                <a16:creationId xmlns:a16="http://schemas.microsoft.com/office/drawing/2014/main" id="{08094EE8-807E-C03B-B345-3FCF486D4604}"/>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44" name="Slide Number Placeholder 5">
            <a:extLst>
              <a:ext uri="{FF2B5EF4-FFF2-40B4-BE49-F238E27FC236}">
                <a16:creationId xmlns:a16="http://schemas.microsoft.com/office/drawing/2014/main" id="{84A38771-4EB0-E1EA-AFF7-608BD9194113}"/>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5" name="Rectangle 44">
            <a:extLst>
              <a:ext uri="{FF2B5EF4-FFF2-40B4-BE49-F238E27FC236}">
                <a16:creationId xmlns:a16="http://schemas.microsoft.com/office/drawing/2014/main" id="{4DC186B2-B5C1-901B-71BE-F8B5115EA1AC}"/>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cxnSp>
        <p:nvCxnSpPr>
          <p:cNvPr id="5" name="Straight Connector 4">
            <a:extLst>
              <a:ext uri="{FF2B5EF4-FFF2-40B4-BE49-F238E27FC236}">
                <a16:creationId xmlns:a16="http://schemas.microsoft.com/office/drawing/2014/main" id="{CD124752-0690-A284-3FD2-8A8790F215AE}"/>
              </a:ext>
            </a:extLst>
          </p:cNvPr>
          <p:cNvCxnSpPr>
            <a:cxnSpLocks/>
          </p:cNvCxnSpPr>
          <p:nvPr/>
        </p:nvCxnSpPr>
        <p:spPr>
          <a:xfrm>
            <a:off x="122978" y="4881506"/>
            <a:ext cx="11946044" cy="0"/>
          </a:xfrm>
          <a:prstGeom prst="line">
            <a:avLst/>
          </a:prstGeom>
          <a:ln w="19050">
            <a:solidFill>
              <a:srgbClr val="1F1A62"/>
            </a:solidFill>
            <a:prstDash val="dash"/>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2BD06826-EA6C-FC6B-1030-C8FE5201362D}"/>
              </a:ext>
            </a:extLst>
          </p:cNvPr>
          <p:cNvSpPr/>
          <p:nvPr/>
        </p:nvSpPr>
        <p:spPr>
          <a:xfrm>
            <a:off x="462494" y="4915885"/>
            <a:ext cx="2097263" cy="648805"/>
          </a:xfrm>
          <a:prstGeom prst="rect">
            <a:avLst/>
          </a:prstGeom>
          <a:solidFill>
            <a:srgbClr val="FF6E3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45CB230D-D20C-F61A-FB2C-50A342F2B3C5}"/>
              </a:ext>
            </a:extLst>
          </p:cNvPr>
          <p:cNvSpPr/>
          <p:nvPr/>
        </p:nvSpPr>
        <p:spPr>
          <a:xfrm>
            <a:off x="462494" y="4209279"/>
            <a:ext cx="2097263" cy="648805"/>
          </a:xfrm>
          <a:prstGeom prst="rect">
            <a:avLst/>
          </a:prstGeom>
          <a:solidFill>
            <a:srgbClr val="7030A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8F4B108-D702-AA0D-DF33-A9C8DAF1AB5A}"/>
              </a:ext>
            </a:extLst>
          </p:cNvPr>
          <p:cNvSpPr/>
          <p:nvPr/>
        </p:nvSpPr>
        <p:spPr>
          <a:xfrm>
            <a:off x="462494" y="5622493"/>
            <a:ext cx="2097263" cy="648805"/>
          </a:xfrm>
          <a:prstGeom prst="rect">
            <a:avLst/>
          </a:prstGeom>
          <a:solidFill>
            <a:srgbClr val="4EBEA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926560D1-40E3-05D3-A49A-8A34022AAD4A}"/>
              </a:ext>
            </a:extLst>
          </p:cNvPr>
          <p:cNvSpPr/>
          <p:nvPr/>
        </p:nvSpPr>
        <p:spPr>
          <a:xfrm>
            <a:off x="462494" y="3502673"/>
            <a:ext cx="2097263" cy="648805"/>
          </a:xfrm>
          <a:prstGeom prst="rect">
            <a:avLst/>
          </a:prstGeom>
          <a:solidFill>
            <a:srgbClr val="ED3C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A0F614EE-68A5-B64D-D248-2FE7424B3234}"/>
              </a:ext>
            </a:extLst>
          </p:cNvPr>
          <p:cNvSpPr/>
          <p:nvPr/>
        </p:nvSpPr>
        <p:spPr>
          <a:xfrm>
            <a:off x="462494" y="2796067"/>
            <a:ext cx="2097263" cy="648805"/>
          </a:xfrm>
          <a:prstGeom prst="rect">
            <a:avLst/>
          </a:prstGeom>
          <a:solidFill>
            <a:srgbClr val="00BFF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2C606BED-04EE-9478-FD9D-C3737292E60C}"/>
              </a:ext>
            </a:extLst>
          </p:cNvPr>
          <p:cNvSpPr txBox="1"/>
          <p:nvPr/>
        </p:nvSpPr>
        <p:spPr>
          <a:xfrm>
            <a:off x="516001" y="2874248"/>
            <a:ext cx="1990248"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Multiscreen TV</a:t>
            </a:r>
            <a:r>
              <a:rPr kumimoji="0" lang="en-US" sz="10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a:t>
            </a:r>
            <a:endPar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61%</a:t>
            </a:r>
          </a:p>
        </p:txBody>
      </p:sp>
      <p:sp>
        <p:nvSpPr>
          <p:cNvPr id="22" name="Rectangle 21">
            <a:extLst>
              <a:ext uri="{FF2B5EF4-FFF2-40B4-BE49-F238E27FC236}">
                <a16:creationId xmlns:a16="http://schemas.microsoft.com/office/drawing/2014/main" id="{00FC4A46-C1B0-2209-63A7-BD260CC1A3E6}"/>
              </a:ext>
            </a:extLst>
          </p:cNvPr>
          <p:cNvSpPr/>
          <p:nvPr/>
        </p:nvSpPr>
        <p:spPr>
          <a:xfrm>
            <a:off x="2747566" y="4915885"/>
            <a:ext cx="2097263" cy="648805"/>
          </a:xfrm>
          <a:prstGeom prst="rect">
            <a:avLst/>
          </a:prstGeom>
          <a:solidFill>
            <a:srgbClr val="4EBE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C4E1F89D-2850-9A5E-1AA5-2EDE6CBAE4DF}"/>
              </a:ext>
            </a:extLst>
          </p:cNvPr>
          <p:cNvSpPr/>
          <p:nvPr/>
        </p:nvSpPr>
        <p:spPr>
          <a:xfrm>
            <a:off x="2747566" y="4209279"/>
            <a:ext cx="2097263" cy="648805"/>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638C13EB-AC28-07F9-7054-D38297D85E8A}"/>
              </a:ext>
            </a:extLst>
          </p:cNvPr>
          <p:cNvSpPr/>
          <p:nvPr/>
        </p:nvSpPr>
        <p:spPr>
          <a:xfrm>
            <a:off x="2747566" y="5622493"/>
            <a:ext cx="2097263" cy="648805"/>
          </a:xfrm>
          <a:prstGeom prst="rect">
            <a:avLst/>
          </a:prstGeom>
          <a:solidFill>
            <a:srgbClr val="FF6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AE7298C6-0079-9B12-86D3-60517EC62AC7}"/>
              </a:ext>
            </a:extLst>
          </p:cNvPr>
          <p:cNvSpPr/>
          <p:nvPr/>
        </p:nvSpPr>
        <p:spPr>
          <a:xfrm>
            <a:off x="2747566" y="3502673"/>
            <a:ext cx="2097263" cy="648805"/>
          </a:xfrm>
          <a:prstGeom prst="rect">
            <a:avLst/>
          </a:prstGeom>
          <a:solidFill>
            <a:srgbClr val="ED3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CCBC20D6-4562-3190-D7A3-A72C1C66C68C}"/>
              </a:ext>
            </a:extLst>
          </p:cNvPr>
          <p:cNvSpPr/>
          <p:nvPr/>
        </p:nvSpPr>
        <p:spPr>
          <a:xfrm>
            <a:off x="2747566" y="2796067"/>
            <a:ext cx="2097263" cy="648805"/>
          </a:xfrm>
          <a:prstGeom prst="rect">
            <a:avLst/>
          </a:prstGeom>
          <a:solidFill>
            <a:srgbClr val="00B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DF9F5DF8-D8FC-707A-436D-5AE96874757E}"/>
              </a:ext>
            </a:extLst>
          </p:cNvPr>
          <p:cNvSpPr/>
          <p:nvPr/>
        </p:nvSpPr>
        <p:spPr>
          <a:xfrm>
            <a:off x="5046731" y="4915885"/>
            <a:ext cx="2097263" cy="648805"/>
          </a:xfrm>
          <a:prstGeom prst="rect">
            <a:avLst/>
          </a:prstGeom>
          <a:solidFill>
            <a:srgbClr val="FF6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9477C9CD-34FD-110F-4772-F2D812618DC6}"/>
              </a:ext>
            </a:extLst>
          </p:cNvPr>
          <p:cNvSpPr/>
          <p:nvPr/>
        </p:nvSpPr>
        <p:spPr>
          <a:xfrm>
            <a:off x="5046731" y="4209279"/>
            <a:ext cx="2097263" cy="648805"/>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F9523686-9CAE-C1F4-8D31-39E398C34608}"/>
              </a:ext>
            </a:extLst>
          </p:cNvPr>
          <p:cNvSpPr/>
          <p:nvPr/>
        </p:nvSpPr>
        <p:spPr>
          <a:xfrm>
            <a:off x="5046731" y="5622493"/>
            <a:ext cx="2097263" cy="648805"/>
          </a:xfrm>
          <a:prstGeom prst="rect">
            <a:avLst/>
          </a:prstGeom>
          <a:solidFill>
            <a:srgbClr val="55A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A830F9AC-13B4-241A-76A3-DFA65A7ADFCE}"/>
              </a:ext>
            </a:extLst>
          </p:cNvPr>
          <p:cNvSpPr/>
          <p:nvPr/>
        </p:nvSpPr>
        <p:spPr>
          <a:xfrm>
            <a:off x="5046731" y="3502673"/>
            <a:ext cx="2097263" cy="648805"/>
          </a:xfrm>
          <a:prstGeom prst="rect">
            <a:avLst/>
          </a:prstGeom>
          <a:solidFill>
            <a:srgbClr val="ED3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E5A4A5A5-915B-3122-246D-DFFD60B6CD90}"/>
              </a:ext>
            </a:extLst>
          </p:cNvPr>
          <p:cNvSpPr/>
          <p:nvPr/>
        </p:nvSpPr>
        <p:spPr>
          <a:xfrm>
            <a:off x="5046731" y="2796067"/>
            <a:ext cx="2097263" cy="648805"/>
          </a:xfrm>
          <a:prstGeom prst="rect">
            <a:avLst/>
          </a:prstGeom>
          <a:solidFill>
            <a:srgbClr val="00B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Rectangle 55">
            <a:extLst>
              <a:ext uri="{FF2B5EF4-FFF2-40B4-BE49-F238E27FC236}">
                <a16:creationId xmlns:a16="http://schemas.microsoft.com/office/drawing/2014/main" id="{E0A8C581-97ED-55B1-A2B7-A820E4280CF2}"/>
              </a:ext>
            </a:extLst>
          </p:cNvPr>
          <p:cNvSpPr/>
          <p:nvPr/>
        </p:nvSpPr>
        <p:spPr>
          <a:xfrm>
            <a:off x="7333794" y="4915885"/>
            <a:ext cx="2097263" cy="648805"/>
          </a:xfrm>
          <a:prstGeom prst="rect">
            <a:avLst/>
          </a:prstGeom>
          <a:solidFill>
            <a:srgbClr val="FF6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Rectangle 56">
            <a:extLst>
              <a:ext uri="{FF2B5EF4-FFF2-40B4-BE49-F238E27FC236}">
                <a16:creationId xmlns:a16="http://schemas.microsoft.com/office/drawing/2014/main" id="{F7E97AF5-9AA3-C4BF-D41A-168B453A5119}"/>
              </a:ext>
            </a:extLst>
          </p:cNvPr>
          <p:cNvSpPr/>
          <p:nvPr/>
        </p:nvSpPr>
        <p:spPr>
          <a:xfrm>
            <a:off x="7333794" y="4209279"/>
            <a:ext cx="2097263" cy="648805"/>
          </a:xfrm>
          <a:prstGeom prst="rect">
            <a:avLst/>
          </a:prstGeom>
          <a:solidFill>
            <a:srgbClr val="ED3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Rectangle 58">
            <a:extLst>
              <a:ext uri="{FF2B5EF4-FFF2-40B4-BE49-F238E27FC236}">
                <a16:creationId xmlns:a16="http://schemas.microsoft.com/office/drawing/2014/main" id="{9FDB33E3-247B-E033-A012-1469A778BDAD}"/>
              </a:ext>
            </a:extLst>
          </p:cNvPr>
          <p:cNvSpPr/>
          <p:nvPr/>
        </p:nvSpPr>
        <p:spPr>
          <a:xfrm>
            <a:off x="7333794" y="5622493"/>
            <a:ext cx="2097263" cy="648805"/>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Rectangle 60">
            <a:extLst>
              <a:ext uri="{FF2B5EF4-FFF2-40B4-BE49-F238E27FC236}">
                <a16:creationId xmlns:a16="http://schemas.microsoft.com/office/drawing/2014/main" id="{59256D90-28CD-BBE2-DC74-0778FD220A7B}"/>
              </a:ext>
            </a:extLst>
          </p:cNvPr>
          <p:cNvSpPr/>
          <p:nvPr/>
        </p:nvSpPr>
        <p:spPr>
          <a:xfrm>
            <a:off x="7333794" y="3502673"/>
            <a:ext cx="2097263" cy="648805"/>
          </a:xfrm>
          <a:prstGeom prst="rect">
            <a:avLst/>
          </a:prstGeom>
          <a:solidFill>
            <a:srgbClr val="00B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Rectangle 62">
            <a:extLst>
              <a:ext uri="{FF2B5EF4-FFF2-40B4-BE49-F238E27FC236}">
                <a16:creationId xmlns:a16="http://schemas.microsoft.com/office/drawing/2014/main" id="{B438E548-374C-8C61-6AB7-88703151DC66}"/>
              </a:ext>
            </a:extLst>
          </p:cNvPr>
          <p:cNvSpPr/>
          <p:nvPr/>
        </p:nvSpPr>
        <p:spPr>
          <a:xfrm>
            <a:off x="7333794" y="2796067"/>
            <a:ext cx="2097263" cy="648805"/>
          </a:xfrm>
          <a:prstGeom prst="rect">
            <a:avLst/>
          </a:prstGeom>
          <a:solidFill>
            <a:srgbClr val="4EBE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Rectangle 69">
            <a:extLst>
              <a:ext uri="{FF2B5EF4-FFF2-40B4-BE49-F238E27FC236}">
                <a16:creationId xmlns:a16="http://schemas.microsoft.com/office/drawing/2014/main" id="{79E6B7AE-2402-08A4-F357-188C14CAB95B}"/>
              </a:ext>
            </a:extLst>
          </p:cNvPr>
          <p:cNvSpPr/>
          <p:nvPr/>
        </p:nvSpPr>
        <p:spPr>
          <a:xfrm>
            <a:off x="9632243" y="4915885"/>
            <a:ext cx="2097263" cy="648805"/>
          </a:xfrm>
          <a:prstGeom prst="rect">
            <a:avLst/>
          </a:prstGeom>
          <a:solidFill>
            <a:srgbClr val="4EBE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Rectangle 70">
            <a:extLst>
              <a:ext uri="{FF2B5EF4-FFF2-40B4-BE49-F238E27FC236}">
                <a16:creationId xmlns:a16="http://schemas.microsoft.com/office/drawing/2014/main" id="{14FC2623-022A-0897-25B2-1BB49BA47E4A}"/>
              </a:ext>
            </a:extLst>
          </p:cNvPr>
          <p:cNvSpPr/>
          <p:nvPr/>
        </p:nvSpPr>
        <p:spPr>
          <a:xfrm>
            <a:off x="9632243" y="4209279"/>
            <a:ext cx="2097263" cy="648805"/>
          </a:xfrm>
          <a:prstGeom prst="rect">
            <a:avLst/>
          </a:prstGeom>
          <a:solidFill>
            <a:srgbClr val="FF6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Rectangle 72">
            <a:extLst>
              <a:ext uri="{FF2B5EF4-FFF2-40B4-BE49-F238E27FC236}">
                <a16:creationId xmlns:a16="http://schemas.microsoft.com/office/drawing/2014/main" id="{41ABBF58-B189-7EBB-5DBB-842589049650}"/>
              </a:ext>
            </a:extLst>
          </p:cNvPr>
          <p:cNvSpPr/>
          <p:nvPr/>
        </p:nvSpPr>
        <p:spPr>
          <a:xfrm>
            <a:off x="9632243" y="5622493"/>
            <a:ext cx="2097263" cy="648805"/>
          </a:xfrm>
          <a:prstGeom prst="rect">
            <a:avLst/>
          </a:prstGeom>
          <a:solidFill>
            <a:srgbClr val="2C8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Rectangle 73">
            <a:extLst>
              <a:ext uri="{FF2B5EF4-FFF2-40B4-BE49-F238E27FC236}">
                <a16:creationId xmlns:a16="http://schemas.microsoft.com/office/drawing/2014/main" id="{CEEFB3A0-3D7E-84B2-F27D-570855349E25}"/>
              </a:ext>
            </a:extLst>
          </p:cNvPr>
          <p:cNvSpPr/>
          <p:nvPr/>
        </p:nvSpPr>
        <p:spPr>
          <a:xfrm>
            <a:off x="9632243" y="3502673"/>
            <a:ext cx="2097263" cy="648805"/>
          </a:xfrm>
          <a:prstGeom prst="rect">
            <a:avLst/>
          </a:prstGeom>
          <a:solidFill>
            <a:srgbClr val="ED3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6A7313F9-9A44-0AC2-4090-30C7E6EDBA9D}"/>
              </a:ext>
            </a:extLst>
          </p:cNvPr>
          <p:cNvSpPr/>
          <p:nvPr/>
        </p:nvSpPr>
        <p:spPr>
          <a:xfrm>
            <a:off x="9632243" y="2796067"/>
            <a:ext cx="2097263" cy="648805"/>
          </a:xfrm>
          <a:prstGeom prst="rect">
            <a:avLst/>
          </a:prstGeom>
          <a:solidFill>
            <a:srgbClr val="00B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TextBox 81">
            <a:extLst>
              <a:ext uri="{FF2B5EF4-FFF2-40B4-BE49-F238E27FC236}">
                <a16:creationId xmlns:a16="http://schemas.microsoft.com/office/drawing/2014/main" id="{5F988174-3233-CDF4-C5FD-6712F5F31F29}"/>
              </a:ext>
            </a:extLst>
          </p:cNvPr>
          <p:cNvSpPr txBox="1"/>
          <p:nvPr/>
        </p:nvSpPr>
        <p:spPr>
          <a:xfrm>
            <a:off x="516001" y="3580854"/>
            <a:ext cx="1990248"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Social Media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55%</a:t>
            </a:r>
          </a:p>
        </p:txBody>
      </p:sp>
      <p:sp>
        <p:nvSpPr>
          <p:cNvPr id="83" name="TextBox 82">
            <a:extLst>
              <a:ext uri="{FF2B5EF4-FFF2-40B4-BE49-F238E27FC236}">
                <a16:creationId xmlns:a16="http://schemas.microsoft.com/office/drawing/2014/main" id="{48EBF945-9C6A-B34E-21C4-463B823049E5}"/>
              </a:ext>
            </a:extLst>
          </p:cNvPr>
          <p:cNvSpPr txBox="1"/>
          <p:nvPr/>
        </p:nvSpPr>
        <p:spPr>
          <a:xfrm>
            <a:off x="516001" y="4287460"/>
            <a:ext cx="1990248"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Digital Video</a:t>
            </a:r>
            <a:r>
              <a:rPr kumimoji="0" lang="en-US" sz="10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34%</a:t>
            </a:r>
          </a:p>
        </p:txBody>
      </p:sp>
      <p:sp>
        <p:nvSpPr>
          <p:cNvPr id="84" name="TextBox 83">
            <a:extLst>
              <a:ext uri="{FF2B5EF4-FFF2-40B4-BE49-F238E27FC236}">
                <a16:creationId xmlns:a16="http://schemas.microsoft.com/office/drawing/2014/main" id="{075D63B7-E4B0-B849-7B33-C0F37E60A33F}"/>
              </a:ext>
            </a:extLst>
          </p:cNvPr>
          <p:cNvSpPr txBox="1"/>
          <p:nvPr/>
        </p:nvSpPr>
        <p:spPr>
          <a:xfrm>
            <a:off x="516001" y="4994066"/>
            <a:ext cx="1990248"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Digital Display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24%</a:t>
            </a:r>
          </a:p>
        </p:txBody>
      </p:sp>
      <p:sp>
        <p:nvSpPr>
          <p:cNvPr id="85" name="TextBox 84">
            <a:extLst>
              <a:ext uri="{FF2B5EF4-FFF2-40B4-BE49-F238E27FC236}">
                <a16:creationId xmlns:a16="http://schemas.microsoft.com/office/drawing/2014/main" id="{B80000F1-F971-9470-ACAA-D5A53DDC0A36}"/>
              </a:ext>
            </a:extLst>
          </p:cNvPr>
          <p:cNvSpPr txBox="1"/>
          <p:nvPr/>
        </p:nvSpPr>
        <p:spPr>
          <a:xfrm>
            <a:off x="462494" y="5700674"/>
            <a:ext cx="2097263"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Online Search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15%</a:t>
            </a:r>
          </a:p>
        </p:txBody>
      </p:sp>
      <p:sp>
        <p:nvSpPr>
          <p:cNvPr id="86" name="TextBox 85">
            <a:extLst>
              <a:ext uri="{FF2B5EF4-FFF2-40B4-BE49-F238E27FC236}">
                <a16:creationId xmlns:a16="http://schemas.microsoft.com/office/drawing/2014/main" id="{FBE69BC5-052E-8CEE-1BB3-25C7BF5E618E}"/>
              </a:ext>
            </a:extLst>
          </p:cNvPr>
          <p:cNvSpPr txBox="1"/>
          <p:nvPr/>
        </p:nvSpPr>
        <p:spPr>
          <a:xfrm>
            <a:off x="2801073" y="2874248"/>
            <a:ext cx="1990248"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Multiscreen TV</a:t>
            </a:r>
            <a:r>
              <a:rPr kumimoji="0" lang="en-US" sz="10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a:t>
            </a:r>
            <a:endPar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47%</a:t>
            </a:r>
          </a:p>
        </p:txBody>
      </p:sp>
      <p:sp>
        <p:nvSpPr>
          <p:cNvPr id="87" name="TextBox 86">
            <a:extLst>
              <a:ext uri="{FF2B5EF4-FFF2-40B4-BE49-F238E27FC236}">
                <a16:creationId xmlns:a16="http://schemas.microsoft.com/office/drawing/2014/main" id="{811509AE-1BEA-7551-0E07-084A42CCB374}"/>
              </a:ext>
            </a:extLst>
          </p:cNvPr>
          <p:cNvSpPr txBox="1"/>
          <p:nvPr/>
        </p:nvSpPr>
        <p:spPr>
          <a:xfrm>
            <a:off x="2801073" y="3580854"/>
            <a:ext cx="1990248"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Social Media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41%</a:t>
            </a:r>
          </a:p>
        </p:txBody>
      </p:sp>
      <p:sp>
        <p:nvSpPr>
          <p:cNvPr id="88" name="TextBox 87">
            <a:extLst>
              <a:ext uri="{FF2B5EF4-FFF2-40B4-BE49-F238E27FC236}">
                <a16:creationId xmlns:a16="http://schemas.microsoft.com/office/drawing/2014/main" id="{559914A2-6ECC-C1A6-4C4B-FC80B0A8DB02}"/>
              </a:ext>
            </a:extLst>
          </p:cNvPr>
          <p:cNvSpPr txBox="1"/>
          <p:nvPr/>
        </p:nvSpPr>
        <p:spPr>
          <a:xfrm>
            <a:off x="2801073" y="4287460"/>
            <a:ext cx="1990248"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Digital Video</a:t>
            </a:r>
            <a:r>
              <a:rPr kumimoji="0" lang="en-US" sz="10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37%</a:t>
            </a:r>
          </a:p>
        </p:txBody>
      </p:sp>
      <p:sp>
        <p:nvSpPr>
          <p:cNvPr id="89" name="TextBox 88">
            <a:extLst>
              <a:ext uri="{FF2B5EF4-FFF2-40B4-BE49-F238E27FC236}">
                <a16:creationId xmlns:a16="http://schemas.microsoft.com/office/drawing/2014/main" id="{9253DD67-AECA-9439-A087-7F84B19F97D6}"/>
              </a:ext>
            </a:extLst>
          </p:cNvPr>
          <p:cNvSpPr txBox="1"/>
          <p:nvPr/>
        </p:nvSpPr>
        <p:spPr>
          <a:xfrm>
            <a:off x="2801073" y="4994066"/>
            <a:ext cx="1990248"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Online Search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24%</a:t>
            </a:r>
          </a:p>
        </p:txBody>
      </p:sp>
      <p:sp>
        <p:nvSpPr>
          <p:cNvPr id="90" name="TextBox 89">
            <a:extLst>
              <a:ext uri="{FF2B5EF4-FFF2-40B4-BE49-F238E27FC236}">
                <a16:creationId xmlns:a16="http://schemas.microsoft.com/office/drawing/2014/main" id="{FF04D7E3-5CB7-1C26-3020-5A391B66EF08}"/>
              </a:ext>
            </a:extLst>
          </p:cNvPr>
          <p:cNvSpPr txBox="1"/>
          <p:nvPr/>
        </p:nvSpPr>
        <p:spPr>
          <a:xfrm>
            <a:off x="2747566" y="5700674"/>
            <a:ext cx="2097263"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Digital Display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19%</a:t>
            </a:r>
          </a:p>
        </p:txBody>
      </p:sp>
      <p:sp>
        <p:nvSpPr>
          <p:cNvPr id="91" name="TextBox 90">
            <a:extLst>
              <a:ext uri="{FF2B5EF4-FFF2-40B4-BE49-F238E27FC236}">
                <a16:creationId xmlns:a16="http://schemas.microsoft.com/office/drawing/2014/main" id="{DBF1FDB5-DD1E-A6D9-E98F-2E46837DCB4A}"/>
              </a:ext>
            </a:extLst>
          </p:cNvPr>
          <p:cNvSpPr txBox="1"/>
          <p:nvPr/>
        </p:nvSpPr>
        <p:spPr>
          <a:xfrm>
            <a:off x="5100238" y="2874248"/>
            <a:ext cx="1990248"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Multiscreen TV</a:t>
            </a:r>
            <a:r>
              <a:rPr kumimoji="0" lang="en-US" sz="10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a:t>
            </a:r>
            <a:endPar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53%</a:t>
            </a:r>
          </a:p>
        </p:txBody>
      </p:sp>
      <p:sp>
        <p:nvSpPr>
          <p:cNvPr id="92" name="TextBox 91">
            <a:extLst>
              <a:ext uri="{FF2B5EF4-FFF2-40B4-BE49-F238E27FC236}">
                <a16:creationId xmlns:a16="http://schemas.microsoft.com/office/drawing/2014/main" id="{8AD6D4BB-9233-7771-B302-534296C1E5FC}"/>
              </a:ext>
            </a:extLst>
          </p:cNvPr>
          <p:cNvSpPr txBox="1"/>
          <p:nvPr/>
        </p:nvSpPr>
        <p:spPr>
          <a:xfrm>
            <a:off x="5100238" y="3580854"/>
            <a:ext cx="1990248"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Social Media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53%</a:t>
            </a:r>
          </a:p>
        </p:txBody>
      </p:sp>
      <p:sp>
        <p:nvSpPr>
          <p:cNvPr id="93" name="TextBox 92">
            <a:extLst>
              <a:ext uri="{FF2B5EF4-FFF2-40B4-BE49-F238E27FC236}">
                <a16:creationId xmlns:a16="http://schemas.microsoft.com/office/drawing/2014/main" id="{E0C27269-F4A1-0810-C873-DA4A719261C7}"/>
              </a:ext>
            </a:extLst>
          </p:cNvPr>
          <p:cNvSpPr txBox="1"/>
          <p:nvPr/>
        </p:nvSpPr>
        <p:spPr>
          <a:xfrm>
            <a:off x="5100238" y="4287460"/>
            <a:ext cx="1990248"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Digital Video</a:t>
            </a:r>
            <a:r>
              <a:rPr kumimoji="0" lang="en-US" sz="10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a:t>
            </a:r>
            <a:endPar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38%</a:t>
            </a:r>
          </a:p>
        </p:txBody>
      </p:sp>
      <p:sp>
        <p:nvSpPr>
          <p:cNvPr id="94" name="TextBox 93">
            <a:extLst>
              <a:ext uri="{FF2B5EF4-FFF2-40B4-BE49-F238E27FC236}">
                <a16:creationId xmlns:a16="http://schemas.microsoft.com/office/drawing/2014/main" id="{F89CD21A-0138-6FBB-0856-3AAA0A83BE65}"/>
              </a:ext>
            </a:extLst>
          </p:cNvPr>
          <p:cNvSpPr txBox="1"/>
          <p:nvPr/>
        </p:nvSpPr>
        <p:spPr>
          <a:xfrm>
            <a:off x="5100238" y="4994066"/>
            <a:ext cx="1990248"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Digital Display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24%</a:t>
            </a:r>
          </a:p>
        </p:txBody>
      </p:sp>
      <p:sp>
        <p:nvSpPr>
          <p:cNvPr id="95" name="TextBox 94">
            <a:extLst>
              <a:ext uri="{FF2B5EF4-FFF2-40B4-BE49-F238E27FC236}">
                <a16:creationId xmlns:a16="http://schemas.microsoft.com/office/drawing/2014/main" id="{7FCAAB86-C815-674E-8433-AFBED3271B32}"/>
              </a:ext>
            </a:extLst>
          </p:cNvPr>
          <p:cNvSpPr txBox="1"/>
          <p:nvPr/>
        </p:nvSpPr>
        <p:spPr>
          <a:xfrm>
            <a:off x="5046731" y="5700674"/>
            <a:ext cx="2097263"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Direct Mail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16%</a:t>
            </a:r>
          </a:p>
        </p:txBody>
      </p:sp>
      <p:sp>
        <p:nvSpPr>
          <p:cNvPr id="96" name="TextBox 95">
            <a:extLst>
              <a:ext uri="{FF2B5EF4-FFF2-40B4-BE49-F238E27FC236}">
                <a16:creationId xmlns:a16="http://schemas.microsoft.com/office/drawing/2014/main" id="{7DEB1C7F-BC38-74BC-92C9-3F5B7628B281}"/>
              </a:ext>
            </a:extLst>
          </p:cNvPr>
          <p:cNvSpPr txBox="1"/>
          <p:nvPr/>
        </p:nvSpPr>
        <p:spPr>
          <a:xfrm>
            <a:off x="7387301" y="2874248"/>
            <a:ext cx="1990248"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Online Search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51%</a:t>
            </a:r>
          </a:p>
        </p:txBody>
      </p:sp>
      <p:sp>
        <p:nvSpPr>
          <p:cNvPr id="97" name="TextBox 96">
            <a:extLst>
              <a:ext uri="{FF2B5EF4-FFF2-40B4-BE49-F238E27FC236}">
                <a16:creationId xmlns:a16="http://schemas.microsoft.com/office/drawing/2014/main" id="{07A91F97-6A5D-4F12-B275-46ADCADAC470}"/>
              </a:ext>
            </a:extLst>
          </p:cNvPr>
          <p:cNvSpPr txBox="1"/>
          <p:nvPr/>
        </p:nvSpPr>
        <p:spPr>
          <a:xfrm>
            <a:off x="7387301" y="3580854"/>
            <a:ext cx="1990248"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Multiscreen TV</a:t>
            </a:r>
            <a:r>
              <a:rPr kumimoji="0" lang="en-US" sz="10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a:t>
            </a:r>
            <a:endPar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46%</a:t>
            </a:r>
          </a:p>
        </p:txBody>
      </p:sp>
      <p:sp>
        <p:nvSpPr>
          <p:cNvPr id="98" name="TextBox 97">
            <a:extLst>
              <a:ext uri="{FF2B5EF4-FFF2-40B4-BE49-F238E27FC236}">
                <a16:creationId xmlns:a16="http://schemas.microsoft.com/office/drawing/2014/main" id="{83F26080-BB78-41CF-1819-38550129C9C4}"/>
              </a:ext>
            </a:extLst>
          </p:cNvPr>
          <p:cNvSpPr txBox="1"/>
          <p:nvPr/>
        </p:nvSpPr>
        <p:spPr>
          <a:xfrm>
            <a:off x="7387301" y="4287460"/>
            <a:ext cx="1990248"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Social Media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40%</a:t>
            </a:r>
          </a:p>
        </p:txBody>
      </p:sp>
      <p:sp>
        <p:nvSpPr>
          <p:cNvPr id="100" name="TextBox 99">
            <a:extLst>
              <a:ext uri="{FF2B5EF4-FFF2-40B4-BE49-F238E27FC236}">
                <a16:creationId xmlns:a16="http://schemas.microsoft.com/office/drawing/2014/main" id="{85E726E5-64DF-604C-56D8-A4C1592E818C}"/>
              </a:ext>
            </a:extLst>
          </p:cNvPr>
          <p:cNvSpPr txBox="1"/>
          <p:nvPr/>
        </p:nvSpPr>
        <p:spPr>
          <a:xfrm>
            <a:off x="7387301" y="4994066"/>
            <a:ext cx="1990248"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Digital Display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26%</a:t>
            </a:r>
          </a:p>
        </p:txBody>
      </p:sp>
      <p:sp>
        <p:nvSpPr>
          <p:cNvPr id="101" name="TextBox 100">
            <a:extLst>
              <a:ext uri="{FF2B5EF4-FFF2-40B4-BE49-F238E27FC236}">
                <a16:creationId xmlns:a16="http://schemas.microsoft.com/office/drawing/2014/main" id="{0296B269-867E-8E73-0787-2FC041908949}"/>
              </a:ext>
            </a:extLst>
          </p:cNvPr>
          <p:cNvSpPr txBox="1"/>
          <p:nvPr/>
        </p:nvSpPr>
        <p:spPr>
          <a:xfrm>
            <a:off x="7333794" y="5700674"/>
            <a:ext cx="2097263"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Digital Video</a:t>
            </a:r>
            <a:r>
              <a:rPr kumimoji="0" lang="en-US" sz="10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a:t>
            </a:r>
            <a:endPar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17%</a:t>
            </a:r>
          </a:p>
        </p:txBody>
      </p:sp>
      <p:sp>
        <p:nvSpPr>
          <p:cNvPr id="104" name="TextBox 103">
            <a:extLst>
              <a:ext uri="{FF2B5EF4-FFF2-40B4-BE49-F238E27FC236}">
                <a16:creationId xmlns:a16="http://schemas.microsoft.com/office/drawing/2014/main" id="{42F4ACA4-5E24-4002-CC40-B28FF3D49F8D}"/>
              </a:ext>
            </a:extLst>
          </p:cNvPr>
          <p:cNvSpPr txBox="1"/>
          <p:nvPr/>
        </p:nvSpPr>
        <p:spPr>
          <a:xfrm>
            <a:off x="9685750" y="2874248"/>
            <a:ext cx="1990248"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Multiscreen TV</a:t>
            </a:r>
            <a:r>
              <a:rPr kumimoji="0" lang="en-US" sz="10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59%</a:t>
            </a:r>
          </a:p>
        </p:txBody>
      </p:sp>
      <p:sp>
        <p:nvSpPr>
          <p:cNvPr id="105" name="TextBox 104">
            <a:extLst>
              <a:ext uri="{FF2B5EF4-FFF2-40B4-BE49-F238E27FC236}">
                <a16:creationId xmlns:a16="http://schemas.microsoft.com/office/drawing/2014/main" id="{A3887184-6609-DFAB-9E52-9D099E8883EC}"/>
              </a:ext>
            </a:extLst>
          </p:cNvPr>
          <p:cNvSpPr txBox="1"/>
          <p:nvPr/>
        </p:nvSpPr>
        <p:spPr>
          <a:xfrm>
            <a:off x="9685750" y="3580854"/>
            <a:ext cx="1990248"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Social Media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43%</a:t>
            </a:r>
          </a:p>
        </p:txBody>
      </p:sp>
      <p:sp>
        <p:nvSpPr>
          <p:cNvPr id="107" name="TextBox 106">
            <a:extLst>
              <a:ext uri="{FF2B5EF4-FFF2-40B4-BE49-F238E27FC236}">
                <a16:creationId xmlns:a16="http://schemas.microsoft.com/office/drawing/2014/main" id="{576BEDE2-BBF7-3F54-E3B3-35BC786ADA95}"/>
              </a:ext>
            </a:extLst>
          </p:cNvPr>
          <p:cNvSpPr txBox="1"/>
          <p:nvPr/>
        </p:nvSpPr>
        <p:spPr>
          <a:xfrm>
            <a:off x="9685750" y="4287460"/>
            <a:ext cx="1990248"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Digital Display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30%</a:t>
            </a:r>
          </a:p>
        </p:txBody>
      </p:sp>
      <p:sp>
        <p:nvSpPr>
          <p:cNvPr id="108" name="TextBox 107">
            <a:extLst>
              <a:ext uri="{FF2B5EF4-FFF2-40B4-BE49-F238E27FC236}">
                <a16:creationId xmlns:a16="http://schemas.microsoft.com/office/drawing/2014/main" id="{C29430EA-9549-9506-311A-71A526D7A77F}"/>
              </a:ext>
            </a:extLst>
          </p:cNvPr>
          <p:cNvSpPr txBox="1"/>
          <p:nvPr/>
        </p:nvSpPr>
        <p:spPr>
          <a:xfrm>
            <a:off x="9685750" y="4994066"/>
            <a:ext cx="1990248"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Online Search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27%</a:t>
            </a:r>
          </a:p>
        </p:txBody>
      </p:sp>
      <p:sp>
        <p:nvSpPr>
          <p:cNvPr id="109" name="TextBox 108">
            <a:extLst>
              <a:ext uri="{FF2B5EF4-FFF2-40B4-BE49-F238E27FC236}">
                <a16:creationId xmlns:a16="http://schemas.microsoft.com/office/drawing/2014/main" id="{2CAB56AB-355A-4252-DFCE-C54A8D807111}"/>
              </a:ext>
            </a:extLst>
          </p:cNvPr>
          <p:cNvSpPr txBox="1"/>
          <p:nvPr/>
        </p:nvSpPr>
        <p:spPr>
          <a:xfrm>
            <a:off x="9632243" y="5700674"/>
            <a:ext cx="2097263"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Print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18%</a:t>
            </a:r>
          </a:p>
        </p:txBody>
      </p:sp>
      <p:sp>
        <p:nvSpPr>
          <p:cNvPr id="4" name="Rectangle 3">
            <a:extLst>
              <a:ext uri="{FF2B5EF4-FFF2-40B4-BE49-F238E27FC236}">
                <a16:creationId xmlns:a16="http://schemas.microsoft.com/office/drawing/2014/main" id="{40F3E9F3-1DC7-F3C6-FF87-E76E512AC84B}"/>
              </a:ext>
            </a:extLst>
          </p:cNvPr>
          <p:cNvSpPr/>
          <p:nvPr/>
        </p:nvSpPr>
        <p:spPr>
          <a:xfrm>
            <a:off x="462494" y="2164235"/>
            <a:ext cx="2097263" cy="541798"/>
          </a:xfrm>
          <a:prstGeom prst="rect">
            <a:avLst/>
          </a:prstGeom>
          <a:solidFill>
            <a:schemeClr val="bg1"/>
          </a:solidFill>
          <a:ln w="3810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2060"/>
                </a:solidFill>
                <a:effectLst/>
                <a:uLnTx/>
                <a:uFillTx/>
                <a:latin typeface="Helvetica" panose="020B0403020202020204" pitchFamily="34" charset="0"/>
                <a:ea typeface="+mn-ea"/>
                <a:cs typeface="+mn-cs"/>
              </a:rPr>
              <a:t>Brand Awareness</a:t>
            </a:r>
          </a:p>
        </p:txBody>
      </p:sp>
      <p:sp>
        <p:nvSpPr>
          <p:cNvPr id="8" name="Rectangle 7">
            <a:extLst>
              <a:ext uri="{FF2B5EF4-FFF2-40B4-BE49-F238E27FC236}">
                <a16:creationId xmlns:a16="http://schemas.microsoft.com/office/drawing/2014/main" id="{0AD16079-F29F-9DBE-AE17-BFAEC86A337F}"/>
              </a:ext>
            </a:extLst>
          </p:cNvPr>
          <p:cNvSpPr/>
          <p:nvPr/>
        </p:nvSpPr>
        <p:spPr>
          <a:xfrm>
            <a:off x="2747566" y="2164235"/>
            <a:ext cx="2097263" cy="541798"/>
          </a:xfrm>
          <a:prstGeom prst="rect">
            <a:avLst/>
          </a:prstGeom>
          <a:solidFill>
            <a:schemeClr val="bg1"/>
          </a:solidFill>
          <a:ln w="3810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2060"/>
                </a:solidFill>
                <a:effectLst/>
                <a:uLnTx/>
                <a:uFillTx/>
                <a:latin typeface="Helvetica" panose="020B0403020202020204" pitchFamily="34" charset="0"/>
                <a:ea typeface="+mn-ea"/>
                <a:cs typeface="+mn-cs"/>
              </a:rPr>
              <a:t>Attention</a:t>
            </a:r>
          </a:p>
        </p:txBody>
      </p:sp>
      <p:sp>
        <p:nvSpPr>
          <p:cNvPr id="9" name="Rectangle 8">
            <a:extLst>
              <a:ext uri="{FF2B5EF4-FFF2-40B4-BE49-F238E27FC236}">
                <a16:creationId xmlns:a16="http://schemas.microsoft.com/office/drawing/2014/main" id="{8CDF5D66-FFD8-BD19-14E0-A600B79F13D1}"/>
              </a:ext>
            </a:extLst>
          </p:cNvPr>
          <p:cNvSpPr/>
          <p:nvPr/>
        </p:nvSpPr>
        <p:spPr>
          <a:xfrm>
            <a:off x="5046731" y="2164235"/>
            <a:ext cx="2097263" cy="541798"/>
          </a:xfrm>
          <a:prstGeom prst="rect">
            <a:avLst/>
          </a:prstGeom>
          <a:solidFill>
            <a:schemeClr val="bg1"/>
          </a:solidFill>
          <a:ln w="3810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2060"/>
                </a:solidFill>
                <a:effectLst/>
                <a:uLnTx/>
                <a:uFillTx/>
                <a:latin typeface="Helvetica" panose="020B0403020202020204" pitchFamily="34" charset="0"/>
                <a:ea typeface="+mn-ea"/>
                <a:cs typeface="+mn-cs"/>
              </a:rPr>
              <a:t>Brand Health Metrics*</a:t>
            </a:r>
          </a:p>
        </p:txBody>
      </p:sp>
      <p:sp>
        <p:nvSpPr>
          <p:cNvPr id="13" name="Rectangle 12">
            <a:extLst>
              <a:ext uri="{FF2B5EF4-FFF2-40B4-BE49-F238E27FC236}">
                <a16:creationId xmlns:a16="http://schemas.microsoft.com/office/drawing/2014/main" id="{F2DE38D0-3C45-EABE-C30B-2245ADB2979F}"/>
              </a:ext>
            </a:extLst>
          </p:cNvPr>
          <p:cNvSpPr/>
          <p:nvPr/>
        </p:nvSpPr>
        <p:spPr>
          <a:xfrm>
            <a:off x="7333794" y="2164235"/>
            <a:ext cx="2097263" cy="541798"/>
          </a:xfrm>
          <a:prstGeom prst="rect">
            <a:avLst/>
          </a:prstGeom>
          <a:solidFill>
            <a:schemeClr val="bg1"/>
          </a:solidFill>
          <a:ln w="3810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2060"/>
                </a:solidFill>
                <a:effectLst/>
                <a:uLnTx/>
                <a:uFillTx/>
                <a:latin typeface="Helvetica" panose="020B0403020202020204" pitchFamily="34" charset="0"/>
                <a:ea typeface="+mn-ea"/>
                <a:cs typeface="+mn-cs"/>
              </a:rPr>
              <a:t>Revenue / </a:t>
            </a:r>
            <a:br>
              <a:rPr kumimoji="0" lang="en-US" sz="1400" b="1" i="0" u="none" strike="noStrike" kern="1200" cap="none" spc="0" normalizeH="0" baseline="0" noProof="0">
                <a:ln>
                  <a:noFill/>
                </a:ln>
                <a:solidFill>
                  <a:srgbClr val="002060"/>
                </a:solidFill>
                <a:effectLst/>
                <a:uLnTx/>
                <a:uFillTx/>
                <a:latin typeface="Helvetica" panose="020B0403020202020204" pitchFamily="34" charset="0"/>
                <a:ea typeface="+mn-ea"/>
                <a:cs typeface="+mn-cs"/>
              </a:rPr>
            </a:br>
            <a:r>
              <a:rPr kumimoji="0" lang="en-US" sz="1400" b="1" i="0" u="none" strike="noStrike" kern="1200" cap="none" spc="0" normalizeH="0" baseline="0" noProof="0">
                <a:ln>
                  <a:noFill/>
                </a:ln>
                <a:solidFill>
                  <a:srgbClr val="002060"/>
                </a:solidFill>
                <a:effectLst/>
                <a:uLnTx/>
                <a:uFillTx/>
                <a:latin typeface="Helvetica" panose="020B0403020202020204" pitchFamily="34" charset="0"/>
                <a:ea typeface="+mn-ea"/>
                <a:cs typeface="+mn-cs"/>
              </a:rPr>
              <a:t>Sales Growth</a:t>
            </a:r>
          </a:p>
        </p:txBody>
      </p:sp>
      <p:sp>
        <p:nvSpPr>
          <p:cNvPr id="14" name="Rectangle 13">
            <a:extLst>
              <a:ext uri="{FF2B5EF4-FFF2-40B4-BE49-F238E27FC236}">
                <a16:creationId xmlns:a16="http://schemas.microsoft.com/office/drawing/2014/main" id="{693935E3-64B3-6D6B-ED4C-F906F168DB2F}"/>
              </a:ext>
            </a:extLst>
          </p:cNvPr>
          <p:cNvSpPr/>
          <p:nvPr/>
        </p:nvSpPr>
        <p:spPr>
          <a:xfrm>
            <a:off x="9632243" y="2164235"/>
            <a:ext cx="2097263" cy="541798"/>
          </a:xfrm>
          <a:prstGeom prst="rect">
            <a:avLst/>
          </a:prstGeom>
          <a:solidFill>
            <a:schemeClr val="bg1"/>
          </a:solidFill>
          <a:ln w="3810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2060"/>
                </a:solidFill>
                <a:effectLst/>
                <a:uLnTx/>
                <a:uFillTx/>
                <a:latin typeface="Helvetica" panose="020B0403020202020204" pitchFamily="34" charset="0"/>
                <a:ea typeface="+mn-ea"/>
                <a:cs typeface="+mn-cs"/>
              </a:rPr>
              <a:t>Market Share</a:t>
            </a:r>
          </a:p>
        </p:txBody>
      </p:sp>
      <p:sp>
        <p:nvSpPr>
          <p:cNvPr id="16" name="Arrow: Right 15">
            <a:extLst>
              <a:ext uri="{FF2B5EF4-FFF2-40B4-BE49-F238E27FC236}">
                <a16:creationId xmlns:a16="http://schemas.microsoft.com/office/drawing/2014/main" id="{DD487802-A5E3-83F7-0FA4-BF68FB81108F}"/>
              </a:ext>
            </a:extLst>
          </p:cNvPr>
          <p:cNvSpPr/>
          <p:nvPr/>
        </p:nvSpPr>
        <p:spPr>
          <a:xfrm>
            <a:off x="2464233" y="2346687"/>
            <a:ext cx="416060" cy="159497"/>
          </a:xfrm>
          <a:prstGeom prst="rightArrow">
            <a:avLst/>
          </a:prstGeom>
          <a:solidFill>
            <a:srgbClr val="002060"/>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row: Right 17">
            <a:extLst>
              <a:ext uri="{FF2B5EF4-FFF2-40B4-BE49-F238E27FC236}">
                <a16:creationId xmlns:a16="http://schemas.microsoft.com/office/drawing/2014/main" id="{4F549F8E-784B-744E-BF88-D5CA2B88DB2C}"/>
              </a:ext>
            </a:extLst>
          </p:cNvPr>
          <p:cNvSpPr/>
          <p:nvPr/>
        </p:nvSpPr>
        <p:spPr>
          <a:xfrm>
            <a:off x="4731367" y="2346687"/>
            <a:ext cx="416060" cy="159497"/>
          </a:xfrm>
          <a:prstGeom prst="rightArrow">
            <a:avLst/>
          </a:prstGeom>
          <a:solidFill>
            <a:srgbClr val="002060"/>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row: Right 30">
            <a:extLst>
              <a:ext uri="{FF2B5EF4-FFF2-40B4-BE49-F238E27FC236}">
                <a16:creationId xmlns:a16="http://schemas.microsoft.com/office/drawing/2014/main" id="{5B8B1DB3-99F3-7BA3-BAF6-37ACA6B226CF}"/>
              </a:ext>
            </a:extLst>
          </p:cNvPr>
          <p:cNvSpPr/>
          <p:nvPr/>
        </p:nvSpPr>
        <p:spPr>
          <a:xfrm>
            <a:off x="7077017" y="2346687"/>
            <a:ext cx="416060" cy="159497"/>
          </a:xfrm>
          <a:prstGeom prst="rightArrow">
            <a:avLst/>
          </a:prstGeom>
          <a:solidFill>
            <a:srgbClr val="002060"/>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Arrow: Right 32">
            <a:extLst>
              <a:ext uri="{FF2B5EF4-FFF2-40B4-BE49-F238E27FC236}">
                <a16:creationId xmlns:a16="http://schemas.microsoft.com/office/drawing/2014/main" id="{3CACF54D-BFFD-7100-72D3-32A6B94FDE21}"/>
              </a:ext>
            </a:extLst>
          </p:cNvPr>
          <p:cNvSpPr/>
          <p:nvPr/>
        </p:nvSpPr>
        <p:spPr>
          <a:xfrm>
            <a:off x="9377549" y="2346687"/>
            <a:ext cx="416060" cy="159497"/>
          </a:xfrm>
          <a:prstGeom prst="rightArrow">
            <a:avLst/>
          </a:prstGeom>
          <a:solidFill>
            <a:srgbClr val="002060"/>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64E77D3C-CFB2-E6B0-285F-FD4B38F321A7}"/>
              </a:ext>
            </a:extLst>
          </p:cNvPr>
          <p:cNvSpPr txBox="1"/>
          <p:nvPr/>
        </p:nvSpPr>
        <p:spPr>
          <a:xfrm>
            <a:off x="337011" y="1649457"/>
            <a:ext cx="11517979" cy="49244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Top media channels that are effective at achieving the following KPIs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based on % of respondents that ranked the respective KPI within the top three KPIs of each media channel</a:t>
            </a:r>
          </a:p>
        </p:txBody>
      </p:sp>
      <p:sp>
        <p:nvSpPr>
          <p:cNvPr id="36" name="TextBox 35">
            <a:extLst>
              <a:ext uri="{FF2B5EF4-FFF2-40B4-BE49-F238E27FC236}">
                <a16:creationId xmlns:a16="http://schemas.microsoft.com/office/drawing/2014/main" id="{C903AB7C-C13B-E647-F1C0-E98450A47AF2}"/>
              </a:ext>
            </a:extLst>
          </p:cNvPr>
          <p:cNvSpPr txBox="1"/>
          <p:nvPr/>
        </p:nvSpPr>
        <p:spPr>
          <a:xfrm>
            <a:off x="227178" y="441328"/>
            <a:ext cx="11964822"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Medium-sized businesses:</a:t>
            </a:r>
            <a:r>
              <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2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Multiscreen TV is seen as an effective channel for both upper and lower funnel metrics, with search a key driver of sales</a:t>
            </a:r>
          </a:p>
        </p:txBody>
      </p:sp>
      <p:sp>
        <p:nvSpPr>
          <p:cNvPr id="2" name="Rectangle 1">
            <a:extLst>
              <a:ext uri="{FF2B5EF4-FFF2-40B4-BE49-F238E27FC236}">
                <a16:creationId xmlns:a16="http://schemas.microsoft.com/office/drawing/2014/main" id="{D3BE09DC-5946-D566-3AF1-7E7B6C141ECF}"/>
              </a:ext>
            </a:extLst>
          </p:cNvPr>
          <p:cNvSpPr/>
          <p:nvPr/>
        </p:nvSpPr>
        <p:spPr>
          <a:xfrm>
            <a:off x="289056" y="1329221"/>
            <a:ext cx="11612612" cy="261610"/>
          </a:xfrm>
          <a:prstGeom prst="rect">
            <a:avLst/>
          </a:prstGeom>
          <a:noFill/>
        </p:spPr>
        <p:txBody>
          <a:bodyPr wrap="square" rtlCol="0" anchor="t">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lang="en-US" sz="1100" dirty="0">
                <a:solidFill>
                  <a:srgbClr val="1F1A62"/>
                </a:solidFill>
                <a:latin typeface="Helvetica"/>
                <a:cs typeface="Helvetica"/>
              </a:rPr>
              <a:t>VAB has conducted several analyses highlighting multiscreen TV’s ability to drive online search including </a:t>
            </a:r>
            <a:r>
              <a:rPr lang="en-US" sz="1100" dirty="0">
                <a:solidFill>
                  <a:srgbClr val="1F1A62"/>
                </a:solidFill>
                <a:latin typeface="Helvetica"/>
                <a:cs typeface="Helvetica"/>
                <a:hlinkClick r:id="rId4"/>
              </a:rPr>
              <a:t>Breaking Through</a:t>
            </a:r>
            <a:r>
              <a:rPr lang="en-US" sz="1100" dirty="0">
                <a:solidFill>
                  <a:srgbClr val="1F1A62"/>
                </a:solidFill>
                <a:latin typeface="Helvetica"/>
                <a:cs typeface="Helvetica"/>
              </a:rPr>
              <a:t>, </a:t>
            </a:r>
            <a:r>
              <a:rPr lang="en-US" sz="1100" dirty="0">
                <a:solidFill>
                  <a:srgbClr val="1F1A62"/>
                </a:solidFill>
                <a:latin typeface="Helvetica"/>
                <a:cs typeface="Helvetica"/>
                <a:hlinkClick r:id="rId5"/>
              </a:rPr>
              <a:t>Dedicated to Your Good Health</a:t>
            </a:r>
            <a:r>
              <a:rPr lang="en-US" sz="1100" dirty="0">
                <a:solidFill>
                  <a:srgbClr val="1F1A62"/>
                </a:solidFill>
                <a:latin typeface="Helvetica"/>
                <a:cs typeface="Helvetica"/>
              </a:rPr>
              <a:t> and </a:t>
            </a:r>
            <a:r>
              <a:rPr lang="en-US" sz="1100" dirty="0">
                <a:solidFill>
                  <a:srgbClr val="1F1A62"/>
                </a:solidFill>
                <a:latin typeface="Helvetica"/>
                <a:cs typeface="Helvetica"/>
                <a:hlinkClick r:id="rId6"/>
              </a:rPr>
              <a:t>Welcome to TV</a:t>
            </a:r>
            <a:r>
              <a:rPr lang="en-US" sz="1100" dirty="0">
                <a:solidFill>
                  <a:srgbClr val="1F1A62"/>
                </a:solidFill>
                <a:latin typeface="Helvetica"/>
                <a:cs typeface="Helvetica"/>
              </a:rPr>
              <a:t> </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91811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AF9DB6-CE18-24B1-2A5C-B3CF222D9512}"/>
            </a:ext>
          </a:extLst>
        </p:cNvPr>
        <p:cNvGrpSpPr/>
        <p:nvPr/>
      </p:nvGrpSpPr>
      <p:grpSpPr>
        <a:xfrm>
          <a:off x="0" y="0"/>
          <a:ext cx="0" cy="0"/>
          <a:chOff x="0" y="0"/>
          <a:chExt cx="0" cy="0"/>
        </a:xfrm>
      </p:grpSpPr>
      <p:sp>
        <p:nvSpPr>
          <p:cNvPr id="46" name="Rectangle 45">
            <a:extLst>
              <a:ext uri="{FF2B5EF4-FFF2-40B4-BE49-F238E27FC236}">
                <a16:creationId xmlns:a16="http://schemas.microsoft.com/office/drawing/2014/main" id="{DD904AA8-6B92-1973-731F-42C7CB6EACDB}"/>
              </a:ext>
            </a:extLst>
          </p:cNvPr>
          <p:cNvSpPr/>
          <p:nvPr/>
        </p:nvSpPr>
        <p:spPr>
          <a:xfrm>
            <a:off x="0" y="1690785"/>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40" name="TextBox 39">
            <a:extLst>
              <a:ext uri="{FF2B5EF4-FFF2-40B4-BE49-F238E27FC236}">
                <a16:creationId xmlns:a16="http://schemas.microsoft.com/office/drawing/2014/main" id="{A930CB4F-57A3-166C-655A-3F9196E8B253}"/>
              </a:ext>
            </a:extLst>
          </p:cNvPr>
          <p:cNvSpPr txBox="1"/>
          <p:nvPr/>
        </p:nvSpPr>
        <p:spPr>
          <a:xfrm>
            <a:off x="483207" y="6284690"/>
            <a:ext cx="11636784" cy="251817"/>
          </a:xfrm>
          <a:prstGeom prst="rect">
            <a:avLst/>
          </a:prstGeom>
          <a:noFill/>
        </p:spPr>
        <p:txBody>
          <a:bodyPr wrap="square" rtlCol="0">
            <a:spAutoFit/>
          </a:bodyPr>
          <a:lstStyle/>
          <a:p>
            <a:pPr>
              <a:defRPr/>
            </a:pPr>
            <a:r>
              <a:rPr kumimoji="0" lang="en-US" sz="6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 / Advertiser Perceptions ‘Marketer KPI Survey,’ February 2025, fielded January 27 – February 7, 2025 (n=200). Survey base: Brand marketers directly involved in influencing or executing video advertising. Q19. Which of the following media channels is effective in achieving the listed KPIs? Based </a:t>
            </a:r>
            <a:r>
              <a:rPr lang="en-US" sz="600">
                <a:solidFill>
                  <a:srgbClr val="1F1A62"/>
                </a:solidFill>
                <a:latin typeface="Helvetica" panose="020B0604020202020204" pitchFamily="34" charset="0"/>
                <a:cs typeface="Helvetica" panose="020B0604020202020204" pitchFamily="34" charset="0"/>
              </a:rPr>
              <a:t>on respondents selecting up to 3 choices. </a:t>
            </a:r>
            <a:r>
              <a:rPr kumimoji="0" lang="en-US" sz="6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‘Large-Sized’ Businesses: $25MM or more in annual ad spend. *Perception, memorability, favorability, consideration, etc. **Broadcast / Cable TV, Advanced TV (Addressable TV, Data Driven Linear TV), CTV / Streaming. ***Online video, non-CTV. Dotted line across chart denotes the top 3.</a:t>
            </a:r>
          </a:p>
        </p:txBody>
      </p:sp>
      <p:pic>
        <p:nvPicPr>
          <p:cNvPr id="42" name="Picture 41">
            <a:extLst>
              <a:ext uri="{FF2B5EF4-FFF2-40B4-BE49-F238E27FC236}">
                <a16:creationId xmlns:a16="http://schemas.microsoft.com/office/drawing/2014/main" id="{341AC53F-8D60-8065-96AB-1CFC7DE95FB6}"/>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44" name="Slide Number Placeholder 5">
            <a:extLst>
              <a:ext uri="{FF2B5EF4-FFF2-40B4-BE49-F238E27FC236}">
                <a16:creationId xmlns:a16="http://schemas.microsoft.com/office/drawing/2014/main" id="{22E874BF-EF9F-67F4-6EAB-3DC2C22BCD0E}"/>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5" name="Rectangle 44">
            <a:extLst>
              <a:ext uri="{FF2B5EF4-FFF2-40B4-BE49-F238E27FC236}">
                <a16:creationId xmlns:a16="http://schemas.microsoft.com/office/drawing/2014/main" id="{7B2003ED-43C4-173F-2460-ABB8F8097253}"/>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cxnSp>
        <p:nvCxnSpPr>
          <p:cNvPr id="5" name="Straight Connector 4">
            <a:extLst>
              <a:ext uri="{FF2B5EF4-FFF2-40B4-BE49-F238E27FC236}">
                <a16:creationId xmlns:a16="http://schemas.microsoft.com/office/drawing/2014/main" id="{A74AD41F-0819-5736-EE1F-099BFAAC1B6C}"/>
              </a:ext>
            </a:extLst>
          </p:cNvPr>
          <p:cNvCxnSpPr>
            <a:cxnSpLocks/>
          </p:cNvCxnSpPr>
          <p:nvPr/>
        </p:nvCxnSpPr>
        <p:spPr>
          <a:xfrm>
            <a:off x="122978" y="4881506"/>
            <a:ext cx="11946044" cy="0"/>
          </a:xfrm>
          <a:prstGeom prst="line">
            <a:avLst/>
          </a:prstGeom>
          <a:ln w="19050">
            <a:solidFill>
              <a:srgbClr val="1F1A62"/>
            </a:solidFill>
            <a:prstDash val="dash"/>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E775CAC5-E47E-344C-1541-127D69504089}"/>
              </a:ext>
            </a:extLst>
          </p:cNvPr>
          <p:cNvSpPr/>
          <p:nvPr/>
        </p:nvSpPr>
        <p:spPr>
          <a:xfrm>
            <a:off x="462494" y="4915885"/>
            <a:ext cx="2097263" cy="648805"/>
          </a:xfrm>
          <a:prstGeom prst="rect">
            <a:avLst/>
          </a:prstGeom>
          <a:solidFill>
            <a:srgbClr val="FF6E3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380CB875-B185-BD5C-D355-70AECF38AA09}"/>
              </a:ext>
            </a:extLst>
          </p:cNvPr>
          <p:cNvSpPr/>
          <p:nvPr/>
        </p:nvSpPr>
        <p:spPr>
          <a:xfrm>
            <a:off x="462494" y="4209279"/>
            <a:ext cx="2097263" cy="648805"/>
          </a:xfrm>
          <a:prstGeom prst="rect">
            <a:avLst/>
          </a:prstGeom>
          <a:solidFill>
            <a:srgbClr val="4EBEA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C3F78B9-3B63-EFB5-D414-84F099055941}"/>
              </a:ext>
            </a:extLst>
          </p:cNvPr>
          <p:cNvSpPr/>
          <p:nvPr/>
        </p:nvSpPr>
        <p:spPr>
          <a:xfrm>
            <a:off x="462494" y="5622493"/>
            <a:ext cx="2097263" cy="648805"/>
          </a:xfrm>
          <a:prstGeom prst="rect">
            <a:avLst/>
          </a:prstGeom>
          <a:solidFill>
            <a:srgbClr val="00206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99235EC-F9C8-0A9B-F9EA-0A66447078D5}"/>
              </a:ext>
            </a:extLst>
          </p:cNvPr>
          <p:cNvSpPr/>
          <p:nvPr/>
        </p:nvSpPr>
        <p:spPr>
          <a:xfrm>
            <a:off x="462494" y="3502673"/>
            <a:ext cx="2097263" cy="648805"/>
          </a:xfrm>
          <a:prstGeom prst="rect">
            <a:avLst/>
          </a:prstGeom>
          <a:solidFill>
            <a:srgbClr val="ED3C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6D91E562-12C7-704C-9E6B-6243798D4089}"/>
              </a:ext>
            </a:extLst>
          </p:cNvPr>
          <p:cNvSpPr/>
          <p:nvPr/>
        </p:nvSpPr>
        <p:spPr>
          <a:xfrm>
            <a:off x="462494" y="2796067"/>
            <a:ext cx="2097263" cy="648805"/>
          </a:xfrm>
          <a:prstGeom prst="rect">
            <a:avLst/>
          </a:prstGeom>
          <a:solidFill>
            <a:srgbClr val="00BFF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A159BC76-A98C-B946-5CFA-5CC49A7F4327}"/>
              </a:ext>
            </a:extLst>
          </p:cNvPr>
          <p:cNvSpPr txBox="1"/>
          <p:nvPr/>
        </p:nvSpPr>
        <p:spPr>
          <a:xfrm>
            <a:off x="516001" y="2874248"/>
            <a:ext cx="1990248"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Multiscreen TV</a:t>
            </a:r>
            <a:r>
              <a:rPr kumimoji="0" lang="en-US" sz="10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a:t>
            </a:r>
            <a:endPar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64%</a:t>
            </a:r>
          </a:p>
        </p:txBody>
      </p:sp>
      <p:sp>
        <p:nvSpPr>
          <p:cNvPr id="22" name="Rectangle 21">
            <a:extLst>
              <a:ext uri="{FF2B5EF4-FFF2-40B4-BE49-F238E27FC236}">
                <a16:creationId xmlns:a16="http://schemas.microsoft.com/office/drawing/2014/main" id="{2B9FC917-A64D-9C23-8A86-3F72AEEFB6FE}"/>
              </a:ext>
            </a:extLst>
          </p:cNvPr>
          <p:cNvSpPr/>
          <p:nvPr/>
        </p:nvSpPr>
        <p:spPr>
          <a:xfrm>
            <a:off x="2747566" y="4915885"/>
            <a:ext cx="2097263" cy="648805"/>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14930FCB-711F-E5D0-E62D-23FDF250B484}"/>
              </a:ext>
            </a:extLst>
          </p:cNvPr>
          <p:cNvSpPr/>
          <p:nvPr/>
        </p:nvSpPr>
        <p:spPr>
          <a:xfrm>
            <a:off x="2747566" y="4209279"/>
            <a:ext cx="2097263" cy="648805"/>
          </a:xfrm>
          <a:prstGeom prst="rect">
            <a:avLst/>
          </a:prstGeom>
          <a:solidFill>
            <a:srgbClr val="ED3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035E4B95-2664-9B94-1A60-E3D33C4ACC2B}"/>
              </a:ext>
            </a:extLst>
          </p:cNvPr>
          <p:cNvSpPr/>
          <p:nvPr/>
        </p:nvSpPr>
        <p:spPr>
          <a:xfrm>
            <a:off x="2747566" y="5622493"/>
            <a:ext cx="2097263" cy="648805"/>
          </a:xfrm>
          <a:prstGeom prst="rect">
            <a:avLst/>
          </a:prstGeom>
          <a:solidFill>
            <a:srgbClr val="FF6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2D2D5AFF-3973-F159-0846-B961EAFABD4F}"/>
              </a:ext>
            </a:extLst>
          </p:cNvPr>
          <p:cNvSpPr/>
          <p:nvPr/>
        </p:nvSpPr>
        <p:spPr>
          <a:xfrm>
            <a:off x="2747566" y="3502673"/>
            <a:ext cx="2097263" cy="648805"/>
          </a:xfrm>
          <a:prstGeom prst="rect">
            <a:avLst/>
          </a:prstGeom>
          <a:solidFill>
            <a:srgbClr val="4EBE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F11D7601-FC9D-EC53-05DD-4CCDD68A272B}"/>
              </a:ext>
            </a:extLst>
          </p:cNvPr>
          <p:cNvSpPr/>
          <p:nvPr/>
        </p:nvSpPr>
        <p:spPr>
          <a:xfrm>
            <a:off x="2747566" y="2796067"/>
            <a:ext cx="2097263" cy="648805"/>
          </a:xfrm>
          <a:prstGeom prst="rect">
            <a:avLst/>
          </a:prstGeom>
          <a:solidFill>
            <a:srgbClr val="00B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0327985-FF5B-F4A6-1C79-1A7E8C5ECC8D}"/>
              </a:ext>
            </a:extLst>
          </p:cNvPr>
          <p:cNvSpPr/>
          <p:nvPr/>
        </p:nvSpPr>
        <p:spPr>
          <a:xfrm>
            <a:off x="5046731" y="4915885"/>
            <a:ext cx="2097263" cy="648805"/>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7FCAB776-711D-EAD4-149C-B9BE0B6D20EB}"/>
              </a:ext>
            </a:extLst>
          </p:cNvPr>
          <p:cNvSpPr/>
          <p:nvPr/>
        </p:nvSpPr>
        <p:spPr>
          <a:xfrm>
            <a:off x="5046731" y="4209279"/>
            <a:ext cx="2097263" cy="648805"/>
          </a:xfrm>
          <a:prstGeom prst="rect">
            <a:avLst/>
          </a:prstGeom>
          <a:solidFill>
            <a:srgbClr val="ED3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FEC527C-D2DF-F638-C201-F7A8E0CE2CB7}"/>
              </a:ext>
            </a:extLst>
          </p:cNvPr>
          <p:cNvSpPr/>
          <p:nvPr/>
        </p:nvSpPr>
        <p:spPr>
          <a:xfrm>
            <a:off x="5046731" y="5622493"/>
            <a:ext cx="2097263" cy="648805"/>
          </a:xfrm>
          <a:prstGeom prst="rect">
            <a:avLst/>
          </a:prstGeom>
          <a:solidFill>
            <a:srgbClr val="FF6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7B25892D-0318-A358-C9F0-AD7050B9A62B}"/>
              </a:ext>
            </a:extLst>
          </p:cNvPr>
          <p:cNvSpPr/>
          <p:nvPr/>
        </p:nvSpPr>
        <p:spPr>
          <a:xfrm>
            <a:off x="5046731" y="3502673"/>
            <a:ext cx="2097263" cy="648805"/>
          </a:xfrm>
          <a:prstGeom prst="rect">
            <a:avLst/>
          </a:prstGeom>
          <a:solidFill>
            <a:srgbClr val="4EBE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46086879-710A-59BC-70E1-92BBF01CA96F}"/>
              </a:ext>
            </a:extLst>
          </p:cNvPr>
          <p:cNvSpPr/>
          <p:nvPr/>
        </p:nvSpPr>
        <p:spPr>
          <a:xfrm>
            <a:off x="5046731" y="2796067"/>
            <a:ext cx="2097263" cy="648805"/>
          </a:xfrm>
          <a:prstGeom prst="rect">
            <a:avLst/>
          </a:prstGeom>
          <a:solidFill>
            <a:srgbClr val="00B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Rectangle 55">
            <a:extLst>
              <a:ext uri="{FF2B5EF4-FFF2-40B4-BE49-F238E27FC236}">
                <a16:creationId xmlns:a16="http://schemas.microsoft.com/office/drawing/2014/main" id="{330F3671-451A-9AF4-AB89-F6703FB1A407}"/>
              </a:ext>
            </a:extLst>
          </p:cNvPr>
          <p:cNvSpPr/>
          <p:nvPr/>
        </p:nvSpPr>
        <p:spPr>
          <a:xfrm>
            <a:off x="7333794" y="4915885"/>
            <a:ext cx="2097263" cy="648805"/>
          </a:xfrm>
          <a:prstGeom prst="rect">
            <a:avLst/>
          </a:prstGeom>
          <a:solidFill>
            <a:srgbClr val="FF6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Rectangle 56">
            <a:extLst>
              <a:ext uri="{FF2B5EF4-FFF2-40B4-BE49-F238E27FC236}">
                <a16:creationId xmlns:a16="http://schemas.microsoft.com/office/drawing/2014/main" id="{BD96DF4F-962F-CFF3-C181-CA1F4EFDCA05}"/>
              </a:ext>
            </a:extLst>
          </p:cNvPr>
          <p:cNvSpPr/>
          <p:nvPr/>
        </p:nvSpPr>
        <p:spPr>
          <a:xfrm>
            <a:off x="7333794" y="4209279"/>
            <a:ext cx="2097263" cy="648805"/>
          </a:xfrm>
          <a:prstGeom prst="rect">
            <a:avLst/>
          </a:prstGeom>
          <a:solidFill>
            <a:srgbClr val="ED3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Rectangle 58">
            <a:extLst>
              <a:ext uri="{FF2B5EF4-FFF2-40B4-BE49-F238E27FC236}">
                <a16:creationId xmlns:a16="http://schemas.microsoft.com/office/drawing/2014/main" id="{41D411FF-5CD9-22A4-77B6-E6AC1E7C7933}"/>
              </a:ext>
            </a:extLst>
          </p:cNvPr>
          <p:cNvSpPr/>
          <p:nvPr/>
        </p:nvSpPr>
        <p:spPr>
          <a:xfrm>
            <a:off x="7333794" y="5622493"/>
            <a:ext cx="2097263" cy="648805"/>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Rectangle 60">
            <a:extLst>
              <a:ext uri="{FF2B5EF4-FFF2-40B4-BE49-F238E27FC236}">
                <a16:creationId xmlns:a16="http://schemas.microsoft.com/office/drawing/2014/main" id="{AF642C57-986E-D9F4-49E9-8558EE32512A}"/>
              </a:ext>
            </a:extLst>
          </p:cNvPr>
          <p:cNvSpPr/>
          <p:nvPr/>
        </p:nvSpPr>
        <p:spPr>
          <a:xfrm>
            <a:off x="7333794" y="3502673"/>
            <a:ext cx="2097263" cy="648805"/>
          </a:xfrm>
          <a:prstGeom prst="rect">
            <a:avLst/>
          </a:prstGeom>
          <a:solidFill>
            <a:srgbClr val="00B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Rectangle 62">
            <a:extLst>
              <a:ext uri="{FF2B5EF4-FFF2-40B4-BE49-F238E27FC236}">
                <a16:creationId xmlns:a16="http://schemas.microsoft.com/office/drawing/2014/main" id="{5A0F21C6-7A00-2B1E-AE42-EA5AF0FD037E}"/>
              </a:ext>
            </a:extLst>
          </p:cNvPr>
          <p:cNvSpPr/>
          <p:nvPr/>
        </p:nvSpPr>
        <p:spPr>
          <a:xfrm>
            <a:off x="7333794" y="2796067"/>
            <a:ext cx="2097263" cy="648805"/>
          </a:xfrm>
          <a:prstGeom prst="rect">
            <a:avLst/>
          </a:prstGeom>
          <a:solidFill>
            <a:srgbClr val="4EBE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Rectangle 69">
            <a:extLst>
              <a:ext uri="{FF2B5EF4-FFF2-40B4-BE49-F238E27FC236}">
                <a16:creationId xmlns:a16="http://schemas.microsoft.com/office/drawing/2014/main" id="{248DAE70-4A5D-538B-BC2A-644FA7A99630}"/>
              </a:ext>
            </a:extLst>
          </p:cNvPr>
          <p:cNvSpPr/>
          <p:nvPr/>
        </p:nvSpPr>
        <p:spPr>
          <a:xfrm>
            <a:off x="9632243" y="4915885"/>
            <a:ext cx="2097263" cy="648805"/>
          </a:xfrm>
          <a:prstGeom prst="rect">
            <a:avLst/>
          </a:prstGeom>
          <a:solidFill>
            <a:srgbClr val="FF6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Rectangle 70">
            <a:extLst>
              <a:ext uri="{FF2B5EF4-FFF2-40B4-BE49-F238E27FC236}">
                <a16:creationId xmlns:a16="http://schemas.microsoft.com/office/drawing/2014/main" id="{8F72E313-21EB-C16B-2F01-6A8DFD6B092C}"/>
              </a:ext>
            </a:extLst>
          </p:cNvPr>
          <p:cNvSpPr/>
          <p:nvPr/>
        </p:nvSpPr>
        <p:spPr>
          <a:xfrm>
            <a:off x="9632243" y="4209279"/>
            <a:ext cx="2097263" cy="648805"/>
          </a:xfrm>
          <a:prstGeom prst="rect">
            <a:avLst/>
          </a:prstGeom>
          <a:solidFill>
            <a:srgbClr val="ED3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Rectangle 72">
            <a:extLst>
              <a:ext uri="{FF2B5EF4-FFF2-40B4-BE49-F238E27FC236}">
                <a16:creationId xmlns:a16="http://schemas.microsoft.com/office/drawing/2014/main" id="{BF4B80FD-C78D-89D4-89CF-28532FC7C2C9}"/>
              </a:ext>
            </a:extLst>
          </p:cNvPr>
          <p:cNvSpPr/>
          <p:nvPr/>
        </p:nvSpPr>
        <p:spPr>
          <a:xfrm>
            <a:off x="9632243" y="5622493"/>
            <a:ext cx="2097263" cy="648805"/>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Rectangle 73">
            <a:extLst>
              <a:ext uri="{FF2B5EF4-FFF2-40B4-BE49-F238E27FC236}">
                <a16:creationId xmlns:a16="http://schemas.microsoft.com/office/drawing/2014/main" id="{573D4911-B1EC-B14F-93C1-833DF87D4F6E}"/>
              </a:ext>
            </a:extLst>
          </p:cNvPr>
          <p:cNvSpPr/>
          <p:nvPr/>
        </p:nvSpPr>
        <p:spPr>
          <a:xfrm>
            <a:off x="9632243" y="3502673"/>
            <a:ext cx="2097263" cy="648805"/>
          </a:xfrm>
          <a:prstGeom prst="rect">
            <a:avLst/>
          </a:prstGeom>
          <a:solidFill>
            <a:srgbClr val="00B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390CC2ED-139D-97FD-E7A5-948B2C3CE369}"/>
              </a:ext>
            </a:extLst>
          </p:cNvPr>
          <p:cNvSpPr/>
          <p:nvPr/>
        </p:nvSpPr>
        <p:spPr>
          <a:xfrm>
            <a:off x="9632243" y="2796067"/>
            <a:ext cx="2097263" cy="648805"/>
          </a:xfrm>
          <a:prstGeom prst="rect">
            <a:avLst/>
          </a:prstGeom>
          <a:solidFill>
            <a:srgbClr val="4EBE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TextBox 81">
            <a:extLst>
              <a:ext uri="{FF2B5EF4-FFF2-40B4-BE49-F238E27FC236}">
                <a16:creationId xmlns:a16="http://schemas.microsoft.com/office/drawing/2014/main" id="{A604E889-9660-BC40-F1B6-1888F1F8D8F3}"/>
              </a:ext>
            </a:extLst>
          </p:cNvPr>
          <p:cNvSpPr txBox="1"/>
          <p:nvPr/>
        </p:nvSpPr>
        <p:spPr>
          <a:xfrm>
            <a:off x="516001" y="3580854"/>
            <a:ext cx="1990248"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Social Media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34%</a:t>
            </a:r>
          </a:p>
        </p:txBody>
      </p:sp>
      <p:sp>
        <p:nvSpPr>
          <p:cNvPr id="83" name="TextBox 82">
            <a:extLst>
              <a:ext uri="{FF2B5EF4-FFF2-40B4-BE49-F238E27FC236}">
                <a16:creationId xmlns:a16="http://schemas.microsoft.com/office/drawing/2014/main" id="{357243AA-CB9D-C147-7B9F-E6212422E724}"/>
              </a:ext>
            </a:extLst>
          </p:cNvPr>
          <p:cNvSpPr txBox="1"/>
          <p:nvPr/>
        </p:nvSpPr>
        <p:spPr>
          <a:xfrm>
            <a:off x="516001" y="4287460"/>
            <a:ext cx="1990248"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Online Search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28%</a:t>
            </a:r>
          </a:p>
        </p:txBody>
      </p:sp>
      <p:sp>
        <p:nvSpPr>
          <p:cNvPr id="84" name="TextBox 83">
            <a:extLst>
              <a:ext uri="{FF2B5EF4-FFF2-40B4-BE49-F238E27FC236}">
                <a16:creationId xmlns:a16="http://schemas.microsoft.com/office/drawing/2014/main" id="{8E9190D2-9699-6AAB-E9BA-F3086411A6D2}"/>
              </a:ext>
            </a:extLst>
          </p:cNvPr>
          <p:cNvSpPr txBox="1"/>
          <p:nvPr/>
        </p:nvSpPr>
        <p:spPr>
          <a:xfrm>
            <a:off x="516001" y="4994066"/>
            <a:ext cx="1990248"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Digital Display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23%</a:t>
            </a:r>
          </a:p>
        </p:txBody>
      </p:sp>
      <p:sp>
        <p:nvSpPr>
          <p:cNvPr id="85" name="TextBox 84">
            <a:extLst>
              <a:ext uri="{FF2B5EF4-FFF2-40B4-BE49-F238E27FC236}">
                <a16:creationId xmlns:a16="http://schemas.microsoft.com/office/drawing/2014/main" id="{E98923E4-2F5F-90B8-C2E4-35E715A83798}"/>
              </a:ext>
            </a:extLst>
          </p:cNvPr>
          <p:cNvSpPr txBox="1"/>
          <p:nvPr/>
        </p:nvSpPr>
        <p:spPr>
          <a:xfrm>
            <a:off x="462494" y="5700674"/>
            <a:ext cx="2097263"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Digital Audio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22%</a:t>
            </a:r>
          </a:p>
        </p:txBody>
      </p:sp>
      <p:sp>
        <p:nvSpPr>
          <p:cNvPr id="86" name="TextBox 85">
            <a:extLst>
              <a:ext uri="{FF2B5EF4-FFF2-40B4-BE49-F238E27FC236}">
                <a16:creationId xmlns:a16="http://schemas.microsoft.com/office/drawing/2014/main" id="{0EE9B8AA-9D66-1D34-CBAE-17F4ACD94D35}"/>
              </a:ext>
            </a:extLst>
          </p:cNvPr>
          <p:cNvSpPr txBox="1"/>
          <p:nvPr/>
        </p:nvSpPr>
        <p:spPr>
          <a:xfrm>
            <a:off x="2801073" y="2874248"/>
            <a:ext cx="1990248"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Multiscreen TV</a:t>
            </a:r>
            <a:r>
              <a:rPr kumimoji="0" lang="en-US" sz="10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59%</a:t>
            </a:r>
          </a:p>
        </p:txBody>
      </p:sp>
      <p:sp>
        <p:nvSpPr>
          <p:cNvPr id="87" name="TextBox 86">
            <a:extLst>
              <a:ext uri="{FF2B5EF4-FFF2-40B4-BE49-F238E27FC236}">
                <a16:creationId xmlns:a16="http://schemas.microsoft.com/office/drawing/2014/main" id="{819D023B-F759-BAC5-8F3C-6FC48B7B6281}"/>
              </a:ext>
            </a:extLst>
          </p:cNvPr>
          <p:cNvSpPr txBox="1"/>
          <p:nvPr/>
        </p:nvSpPr>
        <p:spPr>
          <a:xfrm>
            <a:off x="2801073" y="3580854"/>
            <a:ext cx="1990248"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Online Search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33%</a:t>
            </a:r>
          </a:p>
        </p:txBody>
      </p:sp>
      <p:sp>
        <p:nvSpPr>
          <p:cNvPr id="88" name="TextBox 87">
            <a:extLst>
              <a:ext uri="{FF2B5EF4-FFF2-40B4-BE49-F238E27FC236}">
                <a16:creationId xmlns:a16="http://schemas.microsoft.com/office/drawing/2014/main" id="{E216FE1D-495C-E58F-4CD8-38AD24199A40}"/>
              </a:ext>
            </a:extLst>
          </p:cNvPr>
          <p:cNvSpPr txBox="1"/>
          <p:nvPr/>
        </p:nvSpPr>
        <p:spPr>
          <a:xfrm>
            <a:off x="2801073" y="4287460"/>
            <a:ext cx="1990248"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Social Media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31%</a:t>
            </a:r>
          </a:p>
        </p:txBody>
      </p:sp>
      <p:sp>
        <p:nvSpPr>
          <p:cNvPr id="89" name="TextBox 88">
            <a:extLst>
              <a:ext uri="{FF2B5EF4-FFF2-40B4-BE49-F238E27FC236}">
                <a16:creationId xmlns:a16="http://schemas.microsoft.com/office/drawing/2014/main" id="{1BBA3756-05BE-BA3C-EC62-A95D3C10B4F4}"/>
              </a:ext>
            </a:extLst>
          </p:cNvPr>
          <p:cNvSpPr txBox="1"/>
          <p:nvPr/>
        </p:nvSpPr>
        <p:spPr>
          <a:xfrm>
            <a:off x="2801073" y="4994066"/>
            <a:ext cx="1990248"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Digital Video</a:t>
            </a:r>
            <a:r>
              <a:rPr kumimoji="0" lang="en-US" sz="10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a:t>
            </a:r>
            <a:endParaRPr kumimoji="0" lang="en-US" sz="11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26%</a:t>
            </a:r>
          </a:p>
        </p:txBody>
      </p:sp>
      <p:sp>
        <p:nvSpPr>
          <p:cNvPr id="90" name="TextBox 89">
            <a:extLst>
              <a:ext uri="{FF2B5EF4-FFF2-40B4-BE49-F238E27FC236}">
                <a16:creationId xmlns:a16="http://schemas.microsoft.com/office/drawing/2014/main" id="{D600A18E-58C0-55D1-99E6-CB90322B9A6B}"/>
              </a:ext>
            </a:extLst>
          </p:cNvPr>
          <p:cNvSpPr txBox="1"/>
          <p:nvPr/>
        </p:nvSpPr>
        <p:spPr>
          <a:xfrm>
            <a:off x="2747566" y="5700674"/>
            <a:ext cx="2097263"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Digital Display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20%</a:t>
            </a:r>
          </a:p>
        </p:txBody>
      </p:sp>
      <p:sp>
        <p:nvSpPr>
          <p:cNvPr id="91" name="TextBox 90">
            <a:extLst>
              <a:ext uri="{FF2B5EF4-FFF2-40B4-BE49-F238E27FC236}">
                <a16:creationId xmlns:a16="http://schemas.microsoft.com/office/drawing/2014/main" id="{0CFEDDB0-0F6E-FEA2-DBA2-2C94197D7934}"/>
              </a:ext>
            </a:extLst>
          </p:cNvPr>
          <p:cNvSpPr txBox="1"/>
          <p:nvPr/>
        </p:nvSpPr>
        <p:spPr>
          <a:xfrm>
            <a:off x="5100238" y="2874248"/>
            <a:ext cx="1990248"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Multiscreen TV</a:t>
            </a:r>
            <a:r>
              <a:rPr kumimoji="0" lang="en-US" sz="10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58%</a:t>
            </a:r>
          </a:p>
        </p:txBody>
      </p:sp>
      <p:sp>
        <p:nvSpPr>
          <p:cNvPr id="92" name="TextBox 91">
            <a:extLst>
              <a:ext uri="{FF2B5EF4-FFF2-40B4-BE49-F238E27FC236}">
                <a16:creationId xmlns:a16="http://schemas.microsoft.com/office/drawing/2014/main" id="{1F2C08B5-336A-BE8F-A4D6-9E2B4389654F}"/>
              </a:ext>
            </a:extLst>
          </p:cNvPr>
          <p:cNvSpPr txBox="1"/>
          <p:nvPr/>
        </p:nvSpPr>
        <p:spPr>
          <a:xfrm>
            <a:off x="5100238" y="3580854"/>
            <a:ext cx="1990248"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Online Search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42%</a:t>
            </a:r>
          </a:p>
        </p:txBody>
      </p:sp>
      <p:sp>
        <p:nvSpPr>
          <p:cNvPr id="93" name="TextBox 92">
            <a:extLst>
              <a:ext uri="{FF2B5EF4-FFF2-40B4-BE49-F238E27FC236}">
                <a16:creationId xmlns:a16="http://schemas.microsoft.com/office/drawing/2014/main" id="{33C9AB36-2402-DCBE-E304-E0BEC4B7F8F3}"/>
              </a:ext>
            </a:extLst>
          </p:cNvPr>
          <p:cNvSpPr txBox="1"/>
          <p:nvPr/>
        </p:nvSpPr>
        <p:spPr>
          <a:xfrm>
            <a:off x="5100238" y="4287460"/>
            <a:ext cx="1990248"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Social Media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37%</a:t>
            </a:r>
          </a:p>
        </p:txBody>
      </p:sp>
      <p:sp>
        <p:nvSpPr>
          <p:cNvPr id="94" name="TextBox 93">
            <a:extLst>
              <a:ext uri="{FF2B5EF4-FFF2-40B4-BE49-F238E27FC236}">
                <a16:creationId xmlns:a16="http://schemas.microsoft.com/office/drawing/2014/main" id="{09364B80-FF97-858D-32BF-E7D14825930C}"/>
              </a:ext>
            </a:extLst>
          </p:cNvPr>
          <p:cNvSpPr txBox="1"/>
          <p:nvPr/>
        </p:nvSpPr>
        <p:spPr>
          <a:xfrm>
            <a:off x="5100238" y="4994066"/>
            <a:ext cx="1990248"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Digital Video</a:t>
            </a:r>
            <a:r>
              <a:rPr kumimoji="0" lang="en-US" sz="10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27%</a:t>
            </a:r>
          </a:p>
        </p:txBody>
      </p:sp>
      <p:sp>
        <p:nvSpPr>
          <p:cNvPr id="95" name="TextBox 94">
            <a:extLst>
              <a:ext uri="{FF2B5EF4-FFF2-40B4-BE49-F238E27FC236}">
                <a16:creationId xmlns:a16="http://schemas.microsoft.com/office/drawing/2014/main" id="{2C5410D5-007B-3AAC-BEA2-0294FA3937D7}"/>
              </a:ext>
            </a:extLst>
          </p:cNvPr>
          <p:cNvSpPr txBox="1"/>
          <p:nvPr/>
        </p:nvSpPr>
        <p:spPr>
          <a:xfrm>
            <a:off x="5046731" y="5700674"/>
            <a:ext cx="2097263"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Digital Display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22%</a:t>
            </a:r>
          </a:p>
        </p:txBody>
      </p:sp>
      <p:sp>
        <p:nvSpPr>
          <p:cNvPr id="96" name="TextBox 95">
            <a:extLst>
              <a:ext uri="{FF2B5EF4-FFF2-40B4-BE49-F238E27FC236}">
                <a16:creationId xmlns:a16="http://schemas.microsoft.com/office/drawing/2014/main" id="{4B94597D-1AAA-CF28-51E0-C4A66EE5E028}"/>
              </a:ext>
            </a:extLst>
          </p:cNvPr>
          <p:cNvSpPr txBox="1"/>
          <p:nvPr/>
        </p:nvSpPr>
        <p:spPr>
          <a:xfrm>
            <a:off x="7387301" y="2874248"/>
            <a:ext cx="1990248"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Online Search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49%</a:t>
            </a:r>
          </a:p>
        </p:txBody>
      </p:sp>
      <p:sp>
        <p:nvSpPr>
          <p:cNvPr id="97" name="TextBox 96">
            <a:extLst>
              <a:ext uri="{FF2B5EF4-FFF2-40B4-BE49-F238E27FC236}">
                <a16:creationId xmlns:a16="http://schemas.microsoft.com/office/drawing/2014/main" id="{9C838EF8-B0E5-3267-2422-79B2B87FB3F6}"/>
              </a:ext>
            </a:extLst>
          </p:cNvPr>
          <p:cNvSpPr txBox="1"/>
          <p:nvPr/>
        </p:nvSpPr>
        <p:spPr>
          <a:xfrm>
            <a:off x="7387301" y="3580854"/>
            <a:ext cx="1990248"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Multiscreen TV</a:t>
            </a:r>
            <a:r>
              <a:rPr kumimoji="0" lang="en-US" sz="10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a:t>
            </a:r>
            <a:endPar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46%</a:t>
            </a:r>
          </a:p>
        </p:txBody>
      </p:sp>
      <p:sp>
        <p:nvSpPr>
          <p:cNvPr id="98" name="TextBox 97">
            <a:extLst>
              <a:ext uri="{FF2B5EF4-FFF2-40B4-BE49-F238E27FC236}">
                <a16:creationId xmlns:a16="http://schemas.microsoft.com/office/drawing/2014/main" id="{FD7275EE-D6A5-15CE-0E9D-62EF0DCACCF4}"/>
              </a:ext>
            </a:extLst>
          </p:cNvPr>
          <p:cNvSpPr txBox="1"/>
          <p:nvPr/>
        </p:nvSpPr>
        <p:spPr>
          <a:xfrm>
            <a:off x="7387301" y="4287460"/>
            <a:ext cx="1990248"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Social Media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42%</a:t>
            </a:r>
          </a:p>
        </p:txBody>
      </p:sp>
      <p:sp>
        <p:nvSpPr>
          <p:cNvPr id="100" name="TextBox 99">
            <a:extLst>
              <a:ext uri="{FF2B5EF4-FFF2-40B4-BE49-F238E27FC236}">
                <a16:creationId xmlns:a16="http://schemas.microsoft.com/office/drawing/2014/main" id="{8EB2BCAE-700E-D678-86F8-A583C4BD84A6}"/>
              </a:ext>
            </a:extLst>
          </p:cNvPr>
          <p:cNvSpPr txBox="1"/>
          <p:nvPr/>
        </p:nvSpPr>
        <p:spPr>
          <a:xfrm>
            <a:off x="7387301" y="4994066"/>
            <a:ext cx="1990248"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Digital Display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21%</a:t>
            </a:r>
          </a:p>
        </p:txBody>
      </p:sp>
      <p:sp>
        <p:nvSpPr>
          <p:cNvPr id="101" name="TextBox 100">
            <a:extLst>
              <a:ext uri="{FF2B5EF4-FFF2-40B4-BE49-F238E27FC236}">
                <a16:creationId xmlns:a16="http://schemas.microsoft.com/office/drawing/2014/main" id="{EBD04244-48E1-C6D9-A931-0EFD4A147990}"/>
              </a:ext>
            </a:extLst>
          </p:cNvPr>
          <p:cNvSpPr txBox="1"/>
          <p:nvPr/>
        </p:nvSpPr>
        <p:spPr>
          <a:xfrm>
            <a:off x="7333794" y="5700674"/>
            <a:ext cx="2097263"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Digital Video</a:t>
            </a:r>
            <a:r>
              <a:rPr kumimoji="0" lang="en-US" sz="10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21%</a:t>
            </a:r>
          </a:p>
        </p:txBody>
      </p:sp>
      <p:sp>
        <p:nvSpPr>
          <p:cNvPr id="104" name="TextBox 103">
            <a:extLst>
              <a:ext uri="{FF2B5EF4-FFF2-40B4-BE49-F238E27FC236}">
                <a16:creationId xmlns:a16="http://schemas.microsoft.com/office/drawing/2014/main" id="{71E4A8D1-B09D-77CF-5315-4333D2C86C92}"/>
              </a:ext>
            </a:extLst>
          </p:cNvPr>
          <p:cNvSpPr txBox="1"/>
          <p:nvPr/>
        </p:nvSpPr>
        <p:spPr>
          <a:xfrm>
            <a:off x="9685750" y="2874248"/>
            <a:ext cx="1990248"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Online Search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50%</a:t>
            </a:r>
          </a:p>
        </p:txBody>
      </p:sp>
      <p:sp>
        <p:nvSpPr>
          <p:cNvPr id="105" name="TextBox 104">
            <a:extLst>
              <a:ext uri="{FF2B5EF4-FFF2-40B4-BE49-F238E27FC236}">
                <a16:creationId xmlns:a16="http://schemas.microsoft.com/office/drawing/2014/main" id="{B3DD80D2-9F6D-A905-5D14-F0C3022DE7AD}"/>
              </a:ext>
            </a:extLst>
          </p:cNvPr>
          <p:cNvSpPr txBox="1"/>
          <p:nvPr/>
        </p:nvSpPr>
        <p:spPr>
          <a:xfrm>
            <a:off x="9685750" y="3580854"/>
            <a:ext cx="1990248"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Multiscreen TV</a:t>
            </a:r>
            <a:r>
              <a:rPr kumimoji="0" lang="en-US" sz="10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47%</a:t>
            </a:r>
          </a:p>
        </p:txBody>
      </p:sp>
      <p:sp>
        <p:nvSpPr>
          <p:cNvPr id="107" name="TextBox 106">
            <a:extLst>
              <a:ext uri="{FF2B5EF4-FFF2-40B4-BE49-F238E27FC236}">
                <a16:creationId xmlns:a16="http://schemas.microsoft.com/office/drawing/2014/main" id="{80FEB5FE-767D-4D61-17E6-1887958ACA19}"/>
              </a:ext>
            </a:extLst>
          </p:cNvPr>
          <p:cNvSpPr txBox="1"/>
          <p:nvPr/>
        </p:nvSpPr>
        <p:spPr>
          <a:xfrm>
            <a:off x="9685750" y="4287460"/>
            <a:ext cx="1990248"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Social Media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31%</a:t>
            </a:r>
          </a:p>
        </p:txBody>
      </p:sp>
      <p:sp>
        <p:nvSpPr>
          <p:cNvPr id="108" name="TextBox 107">
            <a:extLst>
              <a:ext uri="{FF2B5EF4-FFF2-40B4-BE49-F238E27FC236}">
                <a16:creationId xmlns:a16="http://schemas.microsoft.com/office/drawing/2014/main" id="{434747F9-AB05-F3AE-6893-32DD5A087FF3}"/>
              </a:ext>
            </a:extLst>
          </p:cNvPr>
          <p:cNvSpPr txBox="1"/>
          <p:nvPr/>
        </p:nvSpPr>
        <p:spPr>
          <a:xfrm>
            <a:off x="9685750" y="4994066"/>
            <a:ext cx="1990248"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Digital Display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21%</a:t>
            </a:r>
          </a:p>
        </p:txBody>
      </p:sp>
      <p:sp>
        <p:nvSpPr>
          <p:cNvPr id="109" name="TextBox 108">
            <a:extLst>
              <a:ext uri="{FF2B5EF4-FFF2-40B4-BE49-F238E27FC236}">
                <a16:creationId xmlns:a16="http://schemas.microsoft.com/office/drawing/2014/main" id="{0BE8B58E-2560-F7B3-EB49-FC76B96B5906}"/>
              </a:ext>
            </a:extLst>
          </p:cNvPr>
          <p:cNvSpPr txBox="1"/>
          <p:nvPr/>
        </p:nvSpPr>
        <p:spPr>
          <a:xfrm>
            <a:off x="9632243" y="5700674"/>
            <a:ext cx="2097263"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Digital Video</a:t>
            </a:r>
            <a:r>
              <a:rPr kumimoji="0" lang="en-US" sz="10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15%</a:t>
            </a:r>
          </a:p>
        </p:txBody>
      </p:sp>
      <p:sp>
        <p:nvSpPr>
          <p:cNvPr id="4" name="Rectangle 3">
            <a:extLst>
              <a:ext uri="{FF2B5EF4-FFF2-40B4-BE49-F238E27FC236}">
                <a16:creationId xmlns:a16="http://schemas.microsoft.com/office/drawing/2014/main" id="{1EB29BAD-A024-18FC-5D40-F20E10C9237E}"/>
              </a:ext>
            </a:extLst>
          </p:cNvPr>
          <p:cNvSpPr/>
          <p:nvPr/>
        </p:nvSpPr>
        <p:spPr>
          <a:xfrm>
            <a:off x="462494" y="2164235"/>
            <a:ext cx="2097263" cy="541798"/>
          </a:xfrm>
          <a:prstGeom prst="rect">
            <a:avLst/>
          </a:prstGeom>
          <a:solidFill>
            <a:schemeClr val="bg1"/>
          </a:solidFill>
          <a:ln w="3810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2060"/>
                </a:solidFill>
                <a:effectLst/>
                <a:uLnTx/>
                <a:uFillTx/>
                <a:latin typeface="Helvetica" panose="020B0403020202020204" pitchFamily="34" charset="0"/>
                <a:ea typeface="+mn-ea"/>
                <a:cs typeface="+mn-cs"/>
              </a:rPr>
              <a:t>Brand Awareness</a:t>
            </a:r>
          </a:p>
        </p:txBody>
      </p:sp>
      <p:sp>
        <p:nvSpPr>
          <p:cNvPr id="8" name="Rectangle 7">
            <a:extLst>
              <a:ext uri="{FF2B5EF4-FFF2-40B4-BE49-F238E27FC236}">
                <a16:creationId xmlns:a16="http://schemas.microsoft.com/office/drawing/2014/main" id="{802F20E1-4344-F801-96E4-E8D1BB9550FD}"/>
              </a:ext>
            </a:extLst>
          </p:cNvPr>
          <p:cNvSpPr/>
          <p:nvPr/>
        </p:nvSpPr>
        <p:spPr>
          <a:xfrm>
            <a:off x="2747566" y="2164235"/>
            <a:ext cx="2097263" cy="541798"/>
          </a:xfrm>
          <a:prstGeom prst="rect">
            <a:avLst/>
          </a:prstGeom>
          <a:solidFill>
            <a:schemeClr val="bg1"/>
          </a:solidFill>
          <a:ln w="3810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2060"/>
                </a:solidFill>
                <a:effectLst/>
                <a:uLnTx/>
                <a:uFillTx/>
                <a:latin typeface="Helvetica" panose="020B0403020202020204" pitchFamily="34" charset="0"/>
                <a:ea typeface="+mn-ea"/>
                <a:cs typeface="+mn-cs"/>
              </a:rPr>
              <a:t>Attention</a:t>
            </a:r>
          </a:p>
        </p:txBody>
      </p:sp>
      <p:sp>
        <p:nvSpPr>
          <p:cNvPr id="9" name="Rectangle 8">
            <a:extLst>
              <a:ext uri="{FF2B5EF4-FFF2-40B4-BE49-F238E27FC236}">
                <a16:creationId xmlns:a16="http://schemas.microsoft.com/office/drawing/2014/main" id="{40DC299B-DB6C-AF85-20E3-F750C9EB14FD}"/>
              </a:ext>
            </a:extLst>
          </p:cNvPr>
          <p:cNvSpPr/>
          <p:nvPr/>
        </p:nvSpPr>
        <p:spPr>
          <a:xfrm>
            <a:off x="5046731" y="2164235"/>
            <a:ext cx="2097263" cy="541798"/>
          </a:xfrm>
          <a:prstGeom prst="rect">
            <a:avLst/>
          </a:prstGeom>
          <a:solidFill>
            <a:schemeClr val="bg1"/>
          </a:solidFill>
          <a:ln w="3810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2060"/>
                </a:solidFill>
                <a:effectLst/>
                <a:uLnTx/>
                <a:uFillTx/>
                <a:latin typeface="Helvetica" panose="020B0403020202020204" pitchFamily="34" charset="0"/>
                <a:ea typeface="+mn-ea"/>
                <a:cs typeface="+mn-cs"/>
              </a:rPr>
              <a:t>Brand Health Metrics*</a:t>
            </a:r>
          </a:p>
        </p:txBody>
      </p:sp>
      <p:sp>
        <p:nvSpPr>
          <p:cNvPr id="13" name="Rectangle 12">
            <a:extLst>
              <a:ext uri="{FF2B5EF4-FFF2-40B4-BE49-F238E27FC236}">
                <a16:creationId xmlns:a16="http://schemas.microsoft.com/office/drawing/2014/main" id="{4A36808C-7709-70BF-276A-5F91DAC0F898}"/>
              </a:ext>
            </a:extLst>
          </p:cNvPr>
          <p:cNvSpPr/>
          <p:nvPr/>
        </p:nvSpPr>
        <p:spPr>
          <a:xfrm>
            <a:off x="7333794" y="2164235"/>
            <a:ext cx="2097263" cy="541798"/>
          </a:xfrm>
          <a:prstGeom prst="rect">
            <a:avLst/>
          </a:prstGeom>
          <a:solidFill>
            <a:schemeClr val="bg1"/>
          </a:solidFill>
          <a:ln w="3810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2060"/>
                </a:solidFill>
                <a:effectLst/>
                <a:uLnTx/>
                <a:uFillTx/>
                <a:latin typeface="Helvetica" panose="020B0403020202020204" pitchFamily="34" charset="0"/>
                <a:ea typeface="+mn-ea"/>
                <a:cs typeface="+mn-cs"/>
              </a:rPr>
              <a:t>Revenue / </a:t>
            </a:r>
            <a:br>
              <a:rPr kumimoji="0" lang="en-US" sz="1400" b="1" i="0" u="none" strike="noStrike" kern="1200" cap="none" spc="0" normalizeH="0" baseline="0" noProof="0">
                <a:ln>
                  <a:noFill/>
                </a:ln>
                <a:solidFill>
                  <a:srgbClr val="002060"/>
                </a:solidFill>
                <a:effectLst/>
                <a:uLnTx/>
                <a:uFillTx/>
                <a:latin typeface="Helvetica" panose="020B0403020202020204" pitchFamily="34" charset="0"/>
                <a:ea typeface="+mn-ea"/>
                <a:cs typeface="+mn-cs"/>
              </a:rPr>
            </a:br>
            <a:r>
              <a:rPr kumimoji="0" lang="en-US" sz="1400" b="1" i="0" u="none" strike="noStrike" kern="1200" cap="none" spc="0" normalizeH="0" baseline="0" noProof="0">
                <a:ln>
                  <a:noFill/>
                </a:ln>
                <a:solidFill>
                  <a:srgbClr val="002060"/>
                </a:solidFill>
                <a:effectLst/>
                <a:uLnTx/>
                <a:uFillTx/>
                <a:latin typeface="Helvetica" panose="020B0403020202020204" pitchFamily="34" charset="0"/>
                <a:ea typeface="+mn-ea"/>
                <a:cs typeface="+mn-cs"/>
              </a:rPr>
              <a:t>Sales Growth</a:t>
            </a:r>
          </a:p>
        </p:txBody>
      </p:sp>
      <p:sp>
        <p:nvSpPr>
          <p:cNvPr id="14" name="Rectangle 13">
            <a:extLst>
              <a:ext uri="{FF2B5EF4-FFF2-40B4-BE49-F238E27FC236}">
                <a16:creationId xmlns:a16="http://schemas.microsoft.com/office/drawing/2014/main" id="{CC09A9AD-1A1E-3055-6810-E0805BBC1ECE}"/>
              </a:ext>
            </a:extLst>
          </p:cNvPr>
          <p:cNvSpPr/>
          <p:nvPr/>
        </p:nvSpPr>
        <p:spPr>
          <a:xfrm>
            <a:off x="9632243" y="2164235"/>
            <a:ext cx="2097263" cy="541798"/>
          </a:xfrm>
          <a:prstGeom prst="rect">
            <a:avLst/>
          </a:prstGeom>
          <a:solidFill>
            <a:schemeClr val="bg1"/>
          </a:solidFill>
          <a:ln w="3810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2060"/>
                </a:solidFill>
                <a:effectLst/>
                <a:uLnTx/>
                <a:uFillTx/>
                <a:latin typeface="Helvetica" panose="020B0403020202020204" pitchFamily="34" charset="0"/>
                <a:ea typeface="+mn-ea"/>
                <a:cs typeface="+mn-cs"/>
              </a:rPr>
              <a:t>Market Share</a:t>
            </a:r>
          </a:p>
        </p:txBody>
      </p:sp>
      <p:sp>
        <p:nvSpPr>
          <p:cNvPr id="16" name="Arrow: Right 15">
            <a:extLst>
              <a:ext uri="{FF2B5EF4-FFF2-40B4-BE49-F238E27FC236}">
                <a16:creationId xmlns:a16="http://schemas.microsoft.com/office/drawing/2014/main" id="{8A786C09-2A5C-EE20-2817-76354C88E928}"/>
              </a:ext>
            </a:extLst>
          </p:cNvPr>
          <p:cNvSpPr/>
          <p:nvPr/>
        </p:nvSpPr>
        <p:spPr>
          <a:xfrm>
            <a:off x="2464233" y="2346687"/>
            <a:ext cx="416060" cy="159497"/>
          </a:xfrm>
          <a:prstGeom prst="rightArrow">
            <a:avLst/>
          </a:prstGeom>
          <a:solidFill>
            <a:srgbClr val="002060"/>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row: Right 17">
            <a:extLst>
              <a:ext uri="{FF2B5EF4-FFF2-40B4-BE49-F238E27FC236}">
                <a16:creationId xmlns:a16="http://schemas.microsoft.com/office/drawing/2014/main" id="{1A5B648F-BF22-FBE8-E5B5-FE0C94E4CB10}"/>
              </a:ext>
            </a:extLst>
          </p:cNvPr>
          <p:cNvSpPr/>
          <p:nvPr/>
        </p:nvSpPr>
        <p:spPr>
          <a:xfrm>
            <a:off x="4731367" y="2346687"/>
            <a:ext cx="416060" cy="159497"/>
          </a:xfrm>
          <a:prstGeom prst="rightArrow">
            <a:avLst/>
          </a:prstGeom>
          <a:solidFill>
            <a:srgbClr val="002060"/>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row: Right 30">
            <a:extLst>
              <a:ext uri="{FF2B5EF4-FFF2-40B4-BE49-F238E27FC236}">
                <a16:creationId xmlns:a16="http://schemas.microsoft.com/office/drawing/2014/main" id="{7465F91E-FF03-738C-55CF-848C61C209C8}"/>
              </a:ext>
            </a:extLst>
          </p:cNvPr>
          <p:cNvSpPr/>
          <p:nvPr/>
        </p:nvSpPr>
        <p:spPr>
          <a:xfrm>
            <a:off x="7077017" y="2346687"/>
            <a:ext cx="416060" cy="159497"/>
          </a:xfrm>
          <a:prstGeom prst="rightArrow">
            <a:avLst/>
          </a:prstGeom>
          <a:solidFill>
            <a:srgbClr val="002060"/>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Arrow: Right 32">
            <a:extLst>
              <a:ext uri="{FF2B5EF4-FFF2-40B4-BE49-F238E27FC236}">
                <a16:creationId xmlns:a16="http://schemas.microsoft.com/office/drawing/2014/main" id="{96188F34-15FE-55EE-588E-09C024402BD8}"/>
              </a:ext>
            </a:extLst>
          </p:cNvPr>
          <p:cNvSpPr/>
          <p:nvPr/>
        </p:nvSpPr>
        <p:spPr>
          <a:xfrm>
            <a:off x="9377549" y="2346687"/>
            <a:ext cx="416060" cy="159497"/>
          </a:xfrm>
          <a:prstGeom prst="rightArrow">
            <a:avLst/>
          </a:prstGeom>
          <a:solidFill>
            <a:srgbClr val="002060"/>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003A8AAA-0C11-3398-E62A-665BD9507B20}"/>
              </a:ext>
            </a:extLst>
          </p:cNvPr>
          <p:cNvSpPr txBox="1"/>
          <p:nvPr/>
        </p:nvSpPr>
        <p:spPr>
          <a:xfrm>
            <a:off x="337011" y="1649457"/>
            <a:ext cx="11517979" cy="49244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Top media channels that are effective at achieving the following KPIs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based on % of respondents that ranked the respective KPI within the top three KPIs of each media channel</a:t>
            </a:r>
          </a:p>
        </p:txBody>
      </p:sp>
      <p:sp>
        <p:nvSpPr>
          <p:cNvPr id="35" name="TextBox 34">
            <a:extLst>
              <a:ext uri="{FF2B5EF4-FFF2-40B4-BE49-F238E27FC236}">
                <a16:creationId xmlns:a16="http://schemas.microsoft.com/office/drawing/2014/main" id="{073366DB-7774-9144-A750-59793748E4D8}"/>
              </a:ext>
            </a:extLst>
          </p:cNvPr>
          <p:cNvSpPr txBox="1"/>
          <p:nvPr/>
        </p:nvSpPr>
        <p:spPr>
          <a:xfrm>
            <a:off x="227178" y="441328"/>
            <a:ext cx="11964822"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Large-sized businesses: </a:t>
            </a:r>
            <a:r>
              <a:rPr kumimoji="0" lang="en-US" sz="2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Multiscreen TV is seen as most effective in upper funnel metrics, although it is a close second to search for lower funnel</a:t>
            </a:r>
          </a:p>
        </p:txBody>
      </p:sp>
      <p:sp>
        <p:nvSpPr>
          <p:cNvPr id="17" name="Rectangle 16">
            <a:extLst>
              <a:ext uri="{FF2B5EF4-FFF2-40B4-BE49-F238E27FC236}">
                <a16:creationId xmlns:a16="http://schemas.microsoft.com/office/drawing/2014/main" id="{8BB78E89-1656-79FF-B8D0-412BD6B6E251}"/>
              </a:ext>
            </a:extLst>
          </p:cNvPr>
          <p:cNvSpPr/>
          <p:nvPr/>
        </p:nvSpPr>
        <p:spPr>
          <a:xfrm>
            <a:off x="289056" y="1329221"/>
            <a:ext cx="11612612" cy="261610"/>
          </a:xfrm>
          <a:prstGeom prst="rect">
            <a:avLst/>
          </a:prstGeom>
          <a:noFill/>
        </p:spPr>
        <p:txBody>
          <a:bodyPr wrap="square" rtlCol="0" anchor="t">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lang="en-US" sz="1100" dirty="0">
                <a:solidFill>
                  <a:srgbClr val="1F1A62"/>
                </a:solidFill>
                <a:latin typeface="Helvetica"/>
                <a:cs typeface="Helvetica"/>
              </a:rPr>
              <a:t>VAB has conducted several analyses highlighting multiscreen TV’s ability to drive online search including </a:t>
            </a:r>
            <a:r>
              <a:rPr lang="en-US" sz="1100" dirty="0">
                <a:solidFill>
                  <a:srgbClr val="1F1A62"/>
                </a:solidFill>
                <a:latin typeface="Helvetica"/>
                <a:cs typeface="Helvetica"/>
                <a:hlinkClick r:id="rId4"/>
              </a:rPr>
              <a:t>Breaking Through</a:t>
            </a:r>
            <a:r>
              <a:rPr lang="en-US" sz="1100" dirty="0">
                <a:solidFill>
                  <a:srgbClr val="1F1A62"/>
                </a:solidFill>
                <a:latin typeface="Helvetica"/>
                <a:cs typeface="Helvetica"/>
              </a:rPr>
              <a:t>, </a:t>
            </a:r>
            <a:r>
              <a:rPr lang="en-US" sz="1100" dirty="0">
                <a:solidFill>
                  <a:srgbClr val="1F1A62"/>
                </a:solidFill>
                <a:latin typeface="Helvetica"/>
                <a:cs typeface="Helvetica"/>
                <a:hlinkClick r:id="rId5"/>
              </a:rPr>
              <a:t>Dedicated to Your Good Health</a:t>
            </a:r>
            <a:r>
              <a:rPr lang="en-US" sz="1100" dirty="0">
                <a:solidFill>
                  <a:srgbClr val="1F1A62"/>
                </a:solidFill>
                <a:latin typeface="Helvetica"/>
                <a:cs typeface="Helvetica"/>
              </a:rPr>
              <a:t> and </a:t>
            </a:r>
            <a:r>
              <a:rPr lang="en-US" sz="1100" dirty="0">
                <a:solidFill>
                  <a:srgbClr val="1F1A62"/>
                </a:solidFill>
                <a:latin typeface="Helvetica"/>
                <a:cs typeface="Helvetica"/>
                <a:hlinkClick r:id="rId6"/>
              </a:rPr>
              <a:t>Welcome to TV</a:t>
            </a:r>
            <a:r>
              <a:rPr lang="en-US" sz="1100" dirty="0">
                <a:solidFill>
                  <a:srgbClr val="1F1A62"/>
                </a:solidFill>
                <a:latin typeface="Helvetica"/>
                <a:cs typeface="Helvetica"/>
              </a:rPr>
              <a:t> </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27369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326A7F-81AA-F927-8E0B-2E61EA5C179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85E7DFD-0D4E-71F6-DB1D-7D5392A7F79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20153"/>
            <a:ext cx="12192000" cy="7098307"/>
          </a:xfrm>
          <a:prstGeom prst="rect">
            <a:avLst/>
          </a:prstGeom>
        </p:spPr>
      </p:pic>
      <p:cxnSp>
        <p:nvCxnSpPr>
          <p:cNvPr id="2" name="Straight Connector 1">
            <a:extLst>
              <a:ext uri="{FF2B5EF4-FFF2-40B4-BE49-F238E27FC236}">
                <a16:creationId xmlns:a16="http://schemas.microsoft.com/office/drawing/2014/main" id="{E5CA50F7-F431-C858-8826-4079EE6DF4CC}"/>
              </a:ext>
            </a:extLst>
          </p:cNvPr>
          <p:cNvCxnSpPr/>
          <p:nvPr/>
        </p:nvCxnSpPr>
        <p:spPr>
          <a:xfrm>
            <a:off x="493843" y="2940040"/>
            <a:ext cx="521208"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
        <p:nvSpPr>
          <p:cNvPr id="4" name="TextBox 3">
            <a:extLst>
              <a:ext uri="{FF2B5EF4-FFF2-40B4-BE49-F238E27FC236}">
                <a16:creationId xmlns:a16="http://schemas.microsoft.com/office/drawing/2014/main" id="{D6ED6093-C5F2-3CF8-EBEE-1A4E43A08D28}"/>
              </a:ext>
            </a:extLst>
          </p:cNvPr>
          <p:cNvSpPr txBox="1"/>
          <p:nvPr/>
        </p:nvSpPr>
        <p:spPr>
          <a:xfrm>
            <a:off x="536238" y="2294269"/>
            <a:ext cx="43641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E600"/>
                </a:solidFill>
                <a:effectLst/>
                <a:uLnTx/>
                <a:uFillTx/>
                <a:latin typeface="Helvetica" pitchFamily="2" charset="0"/>
                <a:ea typeface="+mn-ea"/>
                <a:cs typeface="+mn-cs"/>
              </a:rPr>
              <a:t>8</a:t>
            </a:r>
          </a:p>
        </p:txBody>
      </p:sp>
      <p:sp>
        <p:nvSpPr>
          <p:cNvPr id="5" name="TextBox 4">
            <a:extLst>
              <a:ext uri="{FF2B5EF4-FFF2-40B4-BE49-F238E27FC236}">
                <a16:creationId xmlns:a16="http://schemas.microsoft.com/office/drawing/2014/main" id="{5FB0DB2B-6235-CE7B-E5F1-D2F4BB7ECD9C}"/>
              </a:ext>
            </a:extLst>
          </p:cNvPr>
          <p:cNvSpPr txBox="1"/>
          <p:nvPr/>
        </p:nvSpPr>
        <p:spPr>
          <a:xfrm>
            <a:off x="493844" y="3026501"/>
            <a:ext cx="6099996"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a:solidFill>
                  <a:schemeClr val="bg1"/>
                </a:solidFill>
                <a:latin typeface="Helvetica" pitchFamily="2" charset="0"/>
              </a:rPr>
              <a:t>What do marketers expect from their media partners to help achieve campaign success?</a:t>
            </a:r>
          </a:p>
        </p:txBody>
      </p:sp>
    </p:spTree>
    <p:extLst>
      <p:ext uri="{BB962C8B-B14F-4D97-AF65-F5344CB8AC3E}">
        <p14:creationId xmlns:p14="http://schemas.microsoft.com/office/powerpoint/2010/main" val="12686067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C3054-E534-4706-D432-4954C4BFBC12}"/>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31E994FD-01BD-D222-85B0-CE0CEBE0BEBD}"/>
              </a:ext>
            </a:extLst>
          </p:cNvPr>
          <p:cNvSpPr/>
          <p:nvPr/>
        </p:nvSpPr>
        <p:spPr>
          <a:xfrm>
            <a:off x="265530" y="2397611"/>
            <a:ext cx="3742014" cy="3721735"/>
          </a:xfrm>
          <a:prstGeom prst="rect">
            <a:avLst/>
          </a:prstGeom>
          <a:solidFill>
            <a:srgbClr val="E2E8F1"/>
          </a:solidFill>
          <a:ln>
            <a:solidFill>
              <a:srgbClr val="E2E8F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53E00313-077A-84DD-D422-F47A780BC704}"/>
              </a:ext>
            </a:extLst>
          </p:cNvPr>
          <p:cNvSpPr/>
          <p:nvPr/>
        </p:nvSpPr>
        <p:spPr>
          <a:xfrm>
            <a:off x="4224993" y="2397611"/>
            <a:ext cx="3742014" cy="3721735"/>
          </a:xfrm>
          <a:prstGeom prst="rect">
            <a:avLst/>
          </a:prstGeom>
          <a:solidFill>
            <a:srgbClr val="E2E8F1"/>
          </a:solidFill>
          <a:ln>
            <a:solidFill>
              <a:srgbClr val="E2E8F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C4E76037-6054-3E6B-87F5-B39A77099953}"/>
              </a:ext>
            </a:extLst>
          </p:cNvPr>
          <p:cNvSpPr/>
          <p:nvPr/>
        </p:nvSpPr>
        <p:spPr>
          <a:xfrm>
            <a:off x="8204120" y="2397611"/>
            <a:ext cx="3742014" cy="3721735"/>
          </a:xfrm>
          <a:prstGeom prst="rect">
            <a:avLst/>
          </a:prstGeom>
          <a:solidFill>
            <a:srgbClr val="E2E8F1"/>
          </a:solidFill>
          <a:ln>
            <a:solidFill>
              <a:srgbClr val="E2E8F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28497036-412F-C06F-15E4-79238073F195}"/>
              </a:ext>
            </a:extLst>
          </p:cNvPr>
          <p:cNvSpPr txBox="1"/>
          <p:nvPr/>
        </p:nvSpPr>
        <p:spPr>
          <a:xfrm>
            <a:off x="512592" y="2479216"/>
            <a:ext cx="324789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‘Small-Sized’ Businesses</a:t>
            </a:r>
          </a:p>
        </p:txBody>
      </p:sp>
      <p:sp>
        <p:nvSpPr>
          <p:cNvPr id="12" name="TextBox 11">
            <a:extLst>
              <a:ext uri="{FF2B5EF4-FFF2-40B4-BE49-F238E27FC236}">
                <a16:creationId xmlns:a16="http://schemas.microsoft.com/office/drawing/2014/main" id="{F829F180-470B-DB3A-4832-2347DB56EF5C}"/>
              </a:ext>
            </a:extLst>
          </p:cNvPr>
          <p:cNvSpPr txBox="1"/>
          <p:nvPr/>
        </p:nvSpPr>
        <p:spPr>
          <a:xfrm>
            <a:off x="4309661" y="2479216"/>
            <a:ext cx="357267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‘Medium-Sized’ Businesses</a:t>
            </a:r>
          </a:p>
        </p:txBody>
      </p:sp>
      <p:sp>
        <p:nvSpPr>
          <p:cNvPr id="16" name="TextBox 15">
            <a:extLst>
              <a:ext uri="{FF2B5EF4-FFF2-40B4-BE49-F238E27FC236}">
                <a16:creationId xmlns:a16="http://schemas.microsoft.com/office/drawing/2014/main" id="{EA9A6CDD-4251-D944-FE0C-F5A592E4529B}"/>
              </a:ext>
            </a:extLst>
          </p:cNvPr>
          <p:cNvSpPr txBox="1"/>
          <p:nvPr/>
        </p:nvSpPr>
        <p:spPr>
          <a:xfrm>
            <a:off x="8288788" y="2479216"/>
            <a:ext cx="357267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‘Large-Sized’ Businesses</a:t>
            </a:r>
          </a:p>
        </p:txBody>
      </p:sp>
      <p:sp>
        <p:nvSpPr>
          <p:cNvPr id="4" name="TextBox 3">
            <a:extLst>
              <a:ext uri="{FF2B5EF4-FFF2-40B4-BE49-F238E27FC236}">
                <a16:creationId xmlns:a16="http://schemas.microsoft.com/office/drawing/2014/main" id="{C0F41AD8-150E-3EE5-B74B-EC22BDCBA8DE}"/>
              </a:ext>
            </a:extLst>
          </p:cNvPr>
          <p:cNvSpPr txBox="1"/>
          <p:nvPr/>
        </p:nvSpPr>
        <p:spPr>
          <a:xfrm>
            <a:off x="519129" y="6131008"/>
            <a:ext cx="11517405" cy="415498"/>
          </a:xfrm>
          <a:prstGeom prst="rect">
            <a:avLst/>
          </a:prstGeom>
          <a:noFill/>
        </p:spPr>
        <p:txBody>
          <a:bodyPr wrap="square" rtlCol="0">
            <a:spAutoFit/>
          </a:bodyPr>
          <a:lstStyle/>
          <a:p>
            <a:pPr>
              <a:defRPr/>
            </a:pP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 / Advertiser Perceptions ‘Marketer KPI Survey,’ February 2025, fielded January 27 – February 7, 2025 (n=200). Survey base: Brand marketers directly involved in influencing or executing video advertising. Q11. As a brand marketer, which of the following criteria do you expect your media partners to deliver on the most? Based </a:t>
            </a:r>
            <a:r>
              <a:rPr lang="en-US" sz="700">
                <a:solidFill>
                  <a:srgbClr val="1F1A62"/>
                </a:solidFill>
                <a:latin typeface="Helvetica" panose="020B0604020202020204" pitchFamily="34" charset="0"/>
                <a:cs typeface="Helvetica" panose="020B0604020202020204" pitchFamily="34" charset="0"/>
              </a:rPr>
              <a:t>on respondents selecting up to 3 choices. </a:t>
            </a: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‘Small-Sized’ Businesses: Less than $1MM in annual ad spend, ‘Medium-Sized’ Businesses: $1MM to less than $25MM in annual ad spend, ‘Large-Sized’ Businesses: $25MM or more in annual ad spend. *Media, creative, measurement, etc. **Buying, placements, reporting, etc. Dotted line across chart denotes the top 3.</a:t>
            </a:r>
          </a:p>
        </p:txBody>
      </p:sp>
      <p:pic>
        <p:nvPicPr>
          <p:cNvPr id="5" name="Picture 4">
            <a:extLst>
              <a:ext uri="{FF2B5EF4-FFF2-40B4-BE49-F238E27FC236}">
                <a16:creationId xmlns:a16="http://schemas.microsoft.com/office/drawing/2014/main" id="{8E52A1CA-F6FD-2D92-3A8D-3CD16F9E04C9}"/>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6" name="Slide Number Placeholder 5">
            <a:extLst>
              <a:ext uri="{FF2B5EF4-FFF2-40B4-BE49-F238E27FC236}">
                <a16:creationId xmlns:a16="http://schemas.microsoft.com/office/drawing/2014/main" id="{A32B8F78-8C7D-A8B9-9E38-A120AF322040}"/>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7" name="Rectangle 6">
            <a:extLst>
              <a:ext uri="{FF2B5EF4-FFF2-40B4-BE49-F238E27FC236}">
                <a16:creationId xmlns:a16="http://schemas.microsoft.com/office/drawing/2014/main" id="{EC6D848E-383F-5DE2-310D-59728C2C139F}"/>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15" name="TextBox 14">
            <a:extLst>
              <a:ext uri="{FF2B5EF4-FFF2-40B4-BE49-F238E27FC236}">
                <a16:creationId xmlns:a16="http://schemas.microsoft.com/office/drawing/2014/main" id="{411DE18B-DA9A-0B44-CE1A-AC894A786BDA}"/>
              </a:ext>
            </a:extLst>
          </p:cNvPr>
          <p:cNvSpPr txBox="1"/>
          <p:nvPr/>
        </p:nvSpPr>
        <p:spPr>
          <a:xfrm>
            <a:off x="691927" y="1821580"/>
            <a:ext cx="10808146"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prstClr val="black"/>
              </a:buClr>
              <a:buSzPts val="1100"/>
              <a:buFont typeface="Arial"/>
              <a:buNone/>
              <a:tabLst/>
              <a:defRPr/>
            </a:pPr>
            <a:r>
              <a:rPr kumimoji="0" lang="en-US" sz="18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Top 5 Criteria Brand Marketers Expect Their Media Partners to Deliver on </a:t>
            </a:r>
          </a:p>
          <a:p>
            <a:pPr marL="0" marR="0" lvl="0" indent="0" algn="ctr" defTabSz="914400" rtl="0" eaLnBrk="1" fontAlgn="auto" latinLnBrk="0" hangingPunct="1">
              <a:lnSpc>
                <a:spcPct val="100000"/>
              </a:lnSpc>
              <a:spcBef>
                <a:spcPts val="0"/>
              </a:spcBef>
              <a:spcAft>
                <a:spcPts val="0"/>
              </a:spcAft>
              <a:buClr>
                <a:prstClr val="black"/>
              </a:buClr>
              <a:buSzPts val="1100"/>
              <a:buFont typeface="Arial"/>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of brand marketer respondents</a:t>
            </a:r>
            <a:r>
              <a:rPr kumimoji="0" lang="en-US" sz="14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 </a:t>
            </a:r>
          </a:p>
        </p:txBody>
      </p:sp>
      <p:sp>
        <p:nvSpPr>
          <p:cNvPr id="17" name="Rectangle 16">
            <a:extLst>
              <a:ext uri="{FF2B5EF4-FFF2-40B4-BE49-F238E27FC236}">
                <a16:creationId xmlns:a16="http://schemas.microsoft.com/office/drawing/2014/main" id="{D6E7137D-F21B-FCEC-A2CF-0B9A22CD1BBF}"/>
              </a:ext>
            </a:extLst>
          </p:cNvPr>
          <p:cNvSpPr/>
          <p:nvPr/>
        </p:nvSpPr>
        <p:spPr>
          <a:xfrm>
            <a:off x="551264" y="2984714"/>
            <a:ext cx="3170547" cy="487550"/>
          </a:xfrm>
          <a:prstGeom prst="rect">
            <a:avLst/>
          </a:prstGeom>
          <a:solidFill>
            <a:srgbClr val="00BFF2"/>
          </a:solidFill>
          <a:ln>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02D114B1-A1BB-C6F4-85B7-229C0F3BED00}"/>
              </a:ext>
            </a:extLst>
          </p:cNvPr>
          <p:cNvSpPr/>
          <p:nvPr/>
        </p:nvSpPr>
        <p:spPr>
          <a:xfrm>
            <a:off x="4530237" y="2984714"/>
            <a:ext cx="3170547" cy="487550"/>
          </a:xfrm>
          <a:prstGeom prst="rect">
            <a:avLst/>
          </a:prstGeom>
          <a:solidFill>
            <a:srgbClr val="00BFF2"/>
          </a:solidFill>
          <a:ln>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Rectangle 60">
            <a:extLst>
              <a:ext uri="{FF2B5EF4-FFF2-40B4-BE49-F238E27FC236}">
                <a16:creationId xmlns:a16="http://schemas.microsoft.com/office/drawing/2014/main" id="{DC02D74B-6A94-13BE-0B93-C5B919873C63}"/>
              </a:ext>
            </a:extLst>
          </p:cNvPr>
          <p:cNvSpPr/>
          <p:nvPr/>
        </p:nvSpPr>
        <p:spPr>
          <a:xfrm>
            <a:off x="8470189" y="2984714"/>
            <a:ext cx="3170547" cy="487550"/>
          </a:xfrm>
          <a:prstGeom prst="rect">
            <a:avLst/>
          </a:prstGeom>
          <a:solidFill>
            <a:srgbClr val="00BFF2"/>
          </a:solidFill>
          <a:ln>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CEA811C8-26F4-FFCB-7180-5E77DBA1F008}"/>
              </a:ext>
            </a:extLst>
          </p:cNvPr>
          <p:cNvSpPr/>
          <p:nvPr/>
        </p:nvSpPr>
        <p:spPr>
          <a:xfrm>
            <a:off x="551264" y="4891757"/>
            <a:ext cx="3170547" cy="487550"/>
          </a:xfrm>
          <a:prstGeom prst="rect">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A50E3F08-2BEB-907D-D3C6-BE66D87AEF07}"/>
              </a:ext>
            </a:extLst>
          </p:cNvPr>
          <p:cNvSpPr/>
          <p:nvPr/>
        </p:nvSpPr>
        <p:spPr>
          <a:xfrm>
            <a:off x="4530237" y="4891757"/>
            <a:ext cx="3170547" cy="487550"/>
          </a:xfrm>
          <a:prstGeom prst="rect">
            <a:avLst/>
          </a:prstGeom>
          <a:solidFill>
            <a:srgbClr val="ED3C8D"/>
          </a:solidFill>
          <a:ln>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Rectangle 75">
            <a:extLst>
              <a:ext uri="{FF2B5EF4-FFF2-40B4-BE49-F238E27FC236}">
                <a16:creationId xmlns:a16="http://schemas.microsoft.com/office/drawing/2014/main" id="{182C785D-0057-219D-8782-DD82303B1DEC}"/>
              </a:ext>
            </a:extLst>
          </p:cNvPr>
          <p:cNvSpPr/>
          <p:nvPr/>
        </p:nvSpPr>
        <p:spPr>
          <a:xfrm>
            <a:off x="8470189" y="4891757"/>
            <a:ext cx="3170547" cy="487550"/>
          </a:xfrm>
          <a:prstGeom prst="rect">
            <a:avLst/>
          </a:prstGeom>
          <a:solidFill>
            <a:srgbClr val="ED3C8D"/>
          </a:solidFill>
          <a:ln>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8373A1EF-0535-A4C4-E7E8-5500F8B2C20C}"/>
              </a:ext>
            </a:extLst>
          </p:cNvPr>
          <p:cNvSpPr/>
          <p:nvPr/>
        </p:nvSpPr>
        <p:spPr>
          <a:xfrm>
            <a:off x="551264" y="4256076"/>
            <a:ext cx="3170547" cy="487550"/>
          </a:xfrm>
          <a:prstGeom prst="rect">
            <a:avLst/>
          </a:prstGeom>
          <a:solidFill>
            <a:srgbClr val="4EBEA4"/>
          </a:solidFill>
          <a:ln>
            <a:solidFill>
              <a:srgbClr val="4EBE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40EB1B78-D8ED-381D-D584-AC15F3691705}"/>
              </a:ext>
            </a:extLst>
          </p:cNvPr>
          <p:cNvSpPr/>
          <p:nvPr/>
        </p:nvSpPr>
        <p:spPr>
          <a:xfrm>
            <a:off x="4530237" y="4256076"/>
            <a:ext cx="3170547" cy="487550"/>
          </a:xfrm>
          <a:prstGeom prst="rect">
            <a:avLst/>
          </a:prstGeom>
          <a:solidFill>
            <a:srgbClr val="4EBEA4"/>
          </a:solidFill>
          <a:ln>
            <a:solidFill>
              <a:srgbClr val="4EBE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Rectangle 76">
            <a:extLst>
              <a:ext uri="{FF2B5EF4-FFF2-40B4-BE49-F238E27FC236}">
                <a16:creationId xmlns:a16="http://schemas.microsoft.com/office/drawing/2014/main" id="{F23B9A52-4A51-E25B-E10B-3F981EFC6C58}"/>
              </a:ext>
            </a:extLst>
          </p:cNvPr>
          <p:cNvSpPr/>
          <p:nvPr/>
        </p:nvSpPr>
        <p:spPr>
          <a:xfrm>
            <a:off x="8470189" y="4256076"/>
            <a:ext cx="3170547" cy="487550"/>
          </a:xfrm>
          <a:prstGeom prst="rect">
            <a:avLst/>
          </a:prstGeom>
          <a:solidFill>
            <a:srgbClr val="4EBEA4"/>
          </a:solidFill>
          <a:ln>
            <a:solidFill>
              <a:srgbClr val="4EBE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A77A30DF-2D42-B764-3162-44F26835130B}"/>
              </a:ext>
            </a:extLst>
          </p:cNvPr>
          <p:cNvSpPr/>
          <p:nvPr/>
        </p:nvSpPr>
        <p:spPr>
          <a:xfrm>
            <a:off x="551264" y="3620395"/>
            <a:ext cx="3170547" cy="487550"/>
          </a:xfrm>
          <a:prstGeom prst="rect">
            <a:avLst/>
          </a:prstGeom>
          <a:solidFill>
            <a:srgbClr val="ED3C8D"/>
          </a:solidFill>
          <a:ln>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53261B8A-16EE-DE1F-33C1-8C8B4CEA9C5E}"/>
              </a:ext>
            </a:extLst>
          </p:cNvPr>
          <p:cNvSpPr/>
          <p:nvPr/>
        </p:nvSpPr>
        <p:spPr>
          <a:xfrm>
            <a:off x="4530237" y="3620395"/>
            <a:ext cx="3170547" cy="487550"/>
          </a:xfrm>
          <a:prstGeom prst="rect">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Rectangle 77">
            <a:extLst>
              <a:ext uri="{FF2B5EF4-FFF2-40B4-BE49-F238E27FC236}">
                <a16:creationId xmlns:a16="http://schemas.microsoft.com/office/drawing/2014/main" id="{EAEC5CF9-614D-6946-A018-5CB9852D4A61}"/>
              </a:ext>
            </a:extLst>
          </p:cNvPr>
          <p:cNvSpPr/>
          <p:nvPr/>
        </p:nvSpPr>
        <p:spPr>
          <a:xfrm>
            <a:off x="8470189" y="3620395"/>
            <a:ext cx="3170547" cy="487550"/>
          </a:xfrm>
          <a:prstGeom prst="rect">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95E97E48-228E-0240-F600-1F4A20E8B15F}"/>
              </a:ext>
            </a:extLst>
          </p:cNvPr>
          <p:cNvSpPr/>
          <p:nvPr/>
        </p:nvSpPr>
        <p:spPr>
          <a:xfrm>
            <a:off x="551264" y="5527439"/>
            <a:ext cx="3170547" cy="487550"/>
          </a:xfrm>
          <a:prstGeom prst="rect">
            <a:avLst/>
          </a:prstGeom>
          <a:solidFill>
            <a:srgbClr val="FFE600"/>
          </a:solidFill>
          <a:ln>
            <a:solidFill>
              <a:srgbClr val="FFE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TextBox 32">
            <a:extLst>
              <a:ext uri="{FF2B5EF4-FFF2-40B4-BE49-F238E27FC236}">
                <a16:creationId xmlns:a16="http://schemas.microsoft.com/office/drawing/2014/main" id="{6C364C7B-FD1B-E535-5213-3AEC01E19C01}"/>
              </a:ext>
            </a:extLst>
          </p:cNvPr>
          <p:cNvSpPr txBox="1"/>
          <p:nvPr/>
        </p:nvSpPr>
        <p:spPr>
          <a:xfrm>
            <a:off x="942636" y="3089990"/>
            <a:ext cx="186678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Effective targeting </a:t>
            </a:r>
          </a:p>
        </p:txBody>
      </p:sp>
      <p:sp>
        <p:nvSpPr>
          <p:cNvPr id="42" name="TextBox 41">
            <a:extLst>
              <a:ext uri="{FF2B5EF4-FFF2-40B4-BE49-F238E27FC236}">
                <a16:creationId xmlns:a16="http://schemas.microsoft.com/office/drawing/2014/main" id="{5F840D94-2AAF-A317-A2E3-6FB877988053}"/>
              </a:ext>
            </a:extLst>
          </p:cNvPr>
          <p:cNvSpPr txBox="1"/>
          <p:nvPr/>
        </p:nvSpPr>
        <p:spPr>
          <a:xfrm>
            <a:off x="942635" y="4904700"/>
            <a:ext cx="210878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Campaign measurement / attribution</a:t>
            </a:r>
          </a:p>
        </p:txBody>
      </p:sp>
      <p:sp>
        <p:nvSpPr>
          <p:cNvPr id="38" name="TextBox 37">
            <a:extLst>
              <a:ext uri="{FF2B5EF4-FFF2-40B4-BE49-F238E27FC236}">
                <a16:creationId xmlns:a16="http://schemas.microsoft.com/office/drawing/2014/main" id="{81C48346-1F14-DA1B-62BE-0FA8C1CFDB6F}"/>
              </a:ext>
            </a:extLst>
          </p:cNvPr>
          <p:cNvSpPr txBox="1"/>
          <p:nvPr/>
        </p:nvSpPr>
        <p:spPr>
          <a:xfrm>
            <a:off x="942636" y="4361352"/>
            <a:ext cx="2158246"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Innovative solutions*</a:t>
            </a:r>
          </a:p>
        </p:txBody>
      </p:sp>
      <p:sp>
        <p:nvSpPr>
          <p:cNvPr id="36" name="TextBox 35">
            <a:extLst>
              <a:ext uri="{FF2B5EF4-FFF2-40B4-BE49-F238E27FC236}">
                <a16:creationId xmlns:a16="http://schemas.microsoft.com/office/drawing/2014/main" id="{DA29F1E6-94CD-BEBE-6F6A-A47CA4B1AF01}"/>
              </a:ext>
            </a:extLst>
          </p:cNvPr>
          <p:cNvSpPr txBox="1"/>
          <p:nvPr/>
        </p:nvSpPr>
        <p:spPr>
          <a:xfrm>
            <a:off x="942636" y="3633338"/>
            <a:ext cx="2158246"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High quality content / brand safe ad environment</a:t>
            </a:r>
          </a:p>
        </p:txBody>
      </p:sp>
      <p:sp>
        <p:nvSpPr>
          <p:cNvPr id="44" name="TextBox 43">
            <a:extLst>
              <a:ext uri="{FF2B5EF4-FFF2-40B4-BE49-F238E27FC236}">
                <a16:creationId xmlns:a16="http://schemas.microsoft.com/office/drawing/2014/main" id="{5773BE1B-B8FD-E36A-38F6-ABA661CA7BC7}"/>
              </a:ext>
            </a:extLst>
          </p:cNvPr>
          <p:cNvSpPr txBox="1"/>
          <p:nvPr/>
        </p:nvSpPr>
        <p:spPr>
          <a:xfrm>
            <a:off x="942636" y="5632715"/>
            <a:ext cx="186678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Transparency**</a:t>
            </a:r>
          </a:p>
        </p:txBody>
      </p:sp>
      <p:sp>
        <p:nvSpPr>
          <p:cNvPr id="34" name="TextBox 33">
            <a:extLst>
              <a:ext uri="{FF2B5EF4-FFF2-40B4-BE49-F238E27FC236}">
                <a16:creationId xmlns:a16="http://schemas.microsoft.com/office/drawing/2014/main" id="{FF123DBC-7DE3-02F9-B667-B9E7ADCD7CF5}"/>
              </a:ext>
            </a:extLst>
          </p:cNvPr>
          <p:cNvSpPr txBox="1"/>
          <p:nvPr/>
        </p:nvSpPr>
        <p:spPr>
          <a:xfrm>
            <a:off x="3065395" y="3043823"/>
            <a:ext cx="657249"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64%</a:t>
            </a:r>
          </a:p>
        </p:txBody>
      </p:sp>
      <p:sp>
        <p:nvSpPr>
          <p:cNvPr id="43" name="TextBox 42">
            <a:extLst>
              <a:ext uri="{FF2B5EF4-FFF2-40B4-BE49-F238E27FC236}">
                <a16:creationId xmlns:a16="http://schemas.microsoft.com/office/drawing/2014/main" id="{A530EE86-F0A5-42BB-2968-921D6A9926A4}"/>
              </a:ext>
            </a:extLst>
          </p:cNvPr>
          <p:cNvSpPr txBox="1"/>
          <p:nvPr/>
        </p:nvSpPr>
        <p:spPr>
          <a:xfrm>
            <a:off x="3065395" y="4950866"/>
            <a:ext cx="657249"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32%</a:t>
            </a:r>
          </a:p>
        </p:txBody>
      </p:sp>
      <p:sp>
        <p:nvSpPr>
          <p:cNvPr id="39" name="TextBox 38">
            <a:extLst>
              <a:ext uri="{FF2B5EF4-FFF2-40B4-BE49-F238E27FC236}">
                <a16:creationId xmlns:a16="http://schemas.microsoft.com/office/drawing/2014/main" id="{5621C918-3305-52B5-A9D1-883BDBA50A66}"/>
              </a:ext>
            </a:extLst>
          </p:cNvPr>
          <p:cNvSpPr txBox="1"/>
          <p:nvPr/>
        </p:nvSpPr>
        <p:spPr>
          <a:xfrm>
            <a:off x="3065395" y="4315185"/>
            <a:ext cx="657249"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34%</a:t>
            </a:r>
          </a:p>
        </p:txBody>
      </p:sp>
      <p:sp>
        <p:nvSpPr>
          <p:cNvPr id="37" name="TextBox 36">
            <a:extLst>
              <a:ext uri="{FF2B5EF4-FFF2-40B4-BE49-F238E27FC236}">
                <a16:creationId xmlns:a16="http://schemas.microsoft.com/office/drawing/2014/main" id="{D58EB384-E019-F7A6-5DAD-FA73AC557336}"/>
              </a:ext>
            </a:extLst>
          </p:cNvPr>
          <p:cNvSpPr txBox="1"/>
          <p:nvPr/>
        </p:nvSpPr>
        <p:spPr>
          <a:xfrm>
            <a:off x="3065395" y="3679504"/>
            <a:ext cx="657249"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45%</a:t>
            </a:r>
          </a:p>
        </p:txBody>
      </p:sp>
      <p:sp>
        <p:nvSpPr>
          <p:cNvPr id="45" name="TextBox 44">
            <a:extLst>
              <a:ext uri="{FF2B5EF4-FFF2-40B4-BE49-F238E27FC236}">
                <a16:creationId xmlns:a16="http://schemas.microsoft.com/office/drawing/2014/main" id="{F9F4BE0A-5ACB-843B-F0E6-6A656092E1B0}"/>
              </a:ext>
            </a:extLst>
          </p:cNvPr>
          <p:cNvSpPr txBox="1"/>
          <p:nvPr/>
        </p:nvSpPr>
        <p:spPr>
          <a:xfrm>
            <a:off x="3065395" y="5586548"/>
            <a:ext cx="657249"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27%</a:t>
            </a:r>
          </a:p>
        </p:txBody>
      </p:sp>
      <p:sp>
        <p:nvSpPr>
          <p:cNvPr id="50" name="Rectangle 49">
            <a:extLst>
              <a:ext uri="{FF2B5EF4-FFF2-40B4-BE49-F238E27FC236}">
                <a16:creationId xmlns:a16="http://schemas.microsoft.com/office/drawing/2014/main" id="{612C8EB7-C9F1-B789-5872-53ED2801492D}"/>
              </a:ext>
            </a:extLst>
          </p:cNvPr>
          <p:cNvSpPr/>
          <p:nvPr/>
        </p:nvSpPr>
        <p:spPr>
          <a:xfrm>
            <a:off x="4530237" y="5527439"/>
            <a:ext cx="3170547" cy="487550"/>
          </a:xfrm>
          <a:prstGeom prst="rect">
            <a:avLst/>
          </a:prstGeom>
          <a:solidFill>
            <a:srgbClr val="FFE600"/>
          </a:solidFill>
          <a:ln>
            <a:solidFill>
              <a:srgbClr val="FFE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TextBox 50">
            <a:extLst>
              <a:ext uri="{FF2B5EF4-FFF2-40B4-BE49-F238E27FC236}">
                <a16:creationId xmlns:a16="http://schemas.microsoft.com/office/drawing/2014/main" id="{B57BEE61-6BD3-F2F6-4F2F-5BDC3B2BABAC}"/>
              </a:ext>
            </a:extLst>
          </p:cNvPr>
          <p:cNvSpPr txBox="1"/>
          <p:nvPr/>
        </p:nvSpPr>
        <p:spPr>
          <a:xfrm>
            <a:off x="4937054" y="3089990"/>
            <a:ext cx="186678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Effective targeting </a:t>
            </a:r>
          </a:p>
        </p:txBody>
      </p:sp>
      <p:sp>
        <p:nvSpPr>
          <p:cNvPr id="53" name="TextBox 52">
            <a:extLst>
              <a:ext uri="{FF2B5EF4-FFF2-40B4-BE49-F238E27FC236}">
                <a16:creationId xmlns:a16="http://schemas.microsoft.com/office/drawing/2014/main" id="{222DA12E-C399-2625-849C-437A5D05F861}"/>
              </a:ext>
            </a:extLst>
          </p:cNvPr>
          <p:cNvSpPr txBox="1"/>
          <p:nvPr/>
        </p:nvSpPr>
        <p:spPr>
          <a:xfrm>
            <a:off x="4937054" y="4904700"/>
            <a:ext cx="2158246"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High quality content / brand safe ad environment</a:t>
            </a:r>
          </a:p>
        </p:txBody>
      </p:sp>
      <p:sp>
        <p:nvSpPr>
          <p:cNvPr id="55" name="TextBox 54">
            <a:extLst>
              <a:ext uri="{FF2B5EF4-FFF2-40B4-BE49-F238E27FC236}">
                <a16:creationId xmlns:a16="http://schemas.microsoft.com/office/drawing/2014/main" id="{D27C7A80-05CA-30E3-381A-4E05BA45B463}"/>
              </a:ext>
            </a:extLst>
          </p:cNvPr>
          <p:cNvSpPr txBox="1"/>
          <p:nvPr/>
        </p:nvSpPr>
        <p:spPr>
          <a:xfrm>
            <a:off x="4937054" y="4361352"/>
            <a:ext cx="2158246"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Innovative solutions*</a:t>
            </a:r>
          </a:p>
        </p:txBody>
      </p:sp>
      <p:sp>
        <p:nvSpPr>
          <p:cNvPr id="57" name="TextBox 56">
            <a:extLst>
              <a:ext uri="{FF2B5EF4-FFF2-40B4-BE49-F238E27FC236}">
                <a16:creationId xmlns:a16="http://schemas.microsoft.com/office/drawing/2014/main" id="{486EB2CB-9E0B-6A76-C8CB-144C95B210AB}"/>
              </a:ext>
            </a:extLst>
          </p:cNvPr>
          <p:cNvSpPr txBox="1"/>
          <p:nvPr/>
        </p:nvSpPr>
        <p:spPr>
          <a:xfrm>
            <a:off x="4937054" y="3633338"/>
            <a:ext cx="2158246"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Campaign measurement / attribution</a:t>
            </a:r>
          </a:p>
        </p:txBody>
      </p:sp>
      <p:sp>
        <p:nvSpPr>
          <p:cNvPr id="59" name="TextBox 58">
            <a:extLst>
              <a:ext uri="{FF2B5EF4-FFF2-40B4-BE49-F238E27FC236}">
                <a16:creationId xmlns:a16="http://schemas.microsoft.com/office/drawing/2014/main" id="{A3CC8751-3965-959B-5825-08D42695F4BA}"/>
              </a:ext>
            </a:extLst>
          </p:cNvPr>
          <p:cNvSpPr txBox="1"/>
          <p:nvPr/>
        </p:nvSpPr>
        <p:spPr>
          <a:xfrm>
            <a:off x="4937054" y="5632715"/>
            <a:ext cx="186678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Transparency**</a:t>
            </a:r>
          </a:p>
        </p:txBody>
      </p:sp>
      <p:sp>
        <p:nvSpPr>
          <p:cNvPr id="52" name="TextBox 51">
            <a:extLst>
              <a:ext uri="{FF2B5EF4-FFF2-40B4-BE49-F238E27FC236}">
                <a16:creationId xmlns:a16="http://schemas.microsoft.com/office/drawing/2014/main" id="{72F06DF8-57BC-F56E-B4D0-798D6A2E83A8}"/>
              </a:ext>
            </a:extLst>
          </p:cNvPr>
          <p:cNvSpPr txBox="1"/>
          <p:nvPr/>
        </p:nvSpPr>
        <p:spPr>
          <a:xfrm>
            <a:off x="7044368" y="3043823"/>
            <a:ext cx="657249"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58%</a:t>
            </a:r>
          </a:p>
        </p:txBody>
      </p:sp>
      <p:sp>
        <p:nvSpPr>
          <p:cNvPr id="54" name="TextBox 53">
            <a:extLst>
              <a:ext uri="{FF2B5EF4-FFF2-40B4-BE49-F238E27FC236}">
                <a16:creationId xmlns:a16="http://schemas.microsoft.com/office/drawing/2014/main" id="{A30C0F09-B6B5-29FA-15A2-A5F6655EBE84}"/>
              </a:ext>
            </a:extLst>
          </p:cNvPr>
          <p:cNvSpPr txBox="1"/>
          <p:nvPr/>
        </p:nvSpPr>
        <p:spPr>
          <a:xfrm>
            <a:off x="7044368" y="4950866"/>
            <a:ext cx="657249"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35%</a:t>
            </a:r>
          </a:p>
        </p:txBody>
      </p:sp>
      <p:sp>
        <p:nvSpPr>
          <p:cNvPr id="56" name="TextBox 55">
            <a:extLst>
              <a:ext uri="{FF2B5EF4-FFF2-40B4-BE49-F238E27FC236}">
                <a16:creationId xmlns:a16="http://schemas.microsoft.com/office/drawing/2014/main" id="{554BCEDE-2CF2-8935-E40D-9AC9C5E3164C}"/>
              </a:ext>
            </a:extLst>
          </p:cNvPr>
          <p:cNvSpPr txBox="1"/>
          <p:nvPr/>
        </p:nvSpPr>
        <p:spPr>
          <a:xfrm>
            <a:off x="7044368" y="4315185"/>
            <a:ext cx="657249"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36%</a:t>
            </a:r>
          </a:p>
        </p:txBody>
      </p:sp>
      <p:sp>
        <p:nvSpPr>
          <p:cNvPr id="58" name="TextBox 57">
            <a:extLst>
              <a:ext uri="{FF2B5EF4-FFF2-40B4-BE49-F238E27FC236}">
                <a16:creationId xmlns:a16="http://schemas.microsoft.com/office/drawing/2014/main" id="{D07244C7-3EE6-3366-3B88-EEB015E432EE}"/>
              </a:ext>
            </a:extLst>
          </p:cNvPr>
          <p:cNvSpPr txBox="1"/>
          <p:nvPr/>
        </p:nvSpPr>
        <p:spPr>
          <a:xfrm>
            <a:off x="7044368" y="3679504"/>
            <a:ext cx="657249"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37%</a:t>
            </a:r>
          </a:p>
        </p:txBody>
      </p:sp>
      <p:sp>
        <p:nvSpPr>
          <p:cNvPr id="60" name="TextBox 59">
            <a:extLst>
              <a:ext uri="{FF2B5EF4-FFF2-40B4-BE49-F238E27FC236}">
                <a16:creationId xmlns:a16="http://schemas.microsoft.com/office/drawing/2014/main" id="{75432D59-7A3A-117C-DE46-C258EA13DA27}"/>
              </a:ext>
            </a:extLst>
          </p:cNvPr>
          <p:cNvSpPr txBox="1"/>
          <p:nvPr/>
        </p:nvSpPr>
        <p:spPr>
          <a:xfrm>
            <a:off x="7044368" y="5586548"/>
            <a:ext cx="657249"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29%</a:t>
            </a:r>
          </a:p>
        </p:txBody>
      </p:sp>
      <p:sp>
        <p:nvSpPr>
          <p:cNvPr id="79" name="Rectangle 78">
            <a:extLst>
              <a:ext uri="{FF2B5EF4-FFF2-40B4-BE49-F238E27FC236}">
                <a16:creationId xmlns:a16="http://schemas.microsoft.com/office/drawing/2014/main" id="{313D3A8D-4629-1DE5-D3C3-062B8D8B83EC}"/>
              </a:ext>
            </a:extLst>
          </p:cNvPr>
          <p:cNvSpPr/>
          <p:nvPr/>
        </p:nvSpPr>
        <p:spPr>
          <a:xfrm>
            <a:off x="8470189" y="5527439"/>
            <a:ext cx="3170547" cy="487550"/>
          </a:xfrm>
          <a:prstGeom prst="rect">
            <a:avLst/>
          </a:prstGeom>
          <a:solidFill>
            <a:srgbClr val="FFE600"/>
          </a:solidFill>
          <a:ln>
            <a:solidFill>
              <a:srgbClr val="FFE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TextBox 65">
            <a:extLst>
              <a:ext uri="{FF2B5EF4-FFF2-40B4-BE49-F238E27FC236}">
                <a16:creationId xmlns:a16="http://schemas.microsoft.com/office/drawing/2014/main" id="{509B0FC0-BA26-F467-2A78-E65E4E553A00}"/>
              </a:ext>
            </a:extLst>
          </p:cNvPr>
          <p:cNvSpPr txBox="1"/>
          <p:nvPr/>
        </p:nvSpPr>
        <p:spPr>
          <a:xfrm>
            <a:off x="8882467" y="3089990"/>
            <a:ext cx="186678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Effective targeting </a:t>
            </a:r>
          </a:p>
        </p:txBody>
      </p:sp>
      <p:sp>
        <p:nvSpPr>
          <p:cNvPr id="80" name="TextBox 79">
            <a:extLst>
              <a:ext uri="{FF2B5EF4-FFF2-40B4-BE49-F238E27FC236}">
                <a16:creationId xmlns:a16="http://schemas.microsoft.com/office/drawing/2014/main" id="{F8223E6A-7311-B54C-992A-E421418F5858}"/>
              </a:ext>
            </a:extLst>
          </p:cNvPr>
          <p:cNvSpPr txBox="1"/>
          <p:nvPr/>
        </p:nvSpPr>
        <p:spPr>
          <a:xfrm>
            <a:off x="8882467" y="4904700"/>
            <a:ext cx="2158246"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High quality content / brand safe ad environment</a:t>
            </a:r>
          </a:p>
        </p:txBody>
      </p:sp>
      <p:sp>
        <p:nvSpPr>
          <p:cNvPr id="82" name="TextBox 81">
            <a:extLst>
              <a:ext uri="{FF2B5EF4-FFF2-40B4-BE49-F238E27FC236}">
                <a16:creationId xmlns:a16="http://schemas.microsoft.com/office/drawing/2014/main" id="{F6327ADE-2041-806F-0FEA-56B28D4F9A30}"/>
              </a:ext>
            </a:extLst>
          </p:cNvPr>
          <p:cNvSpPr txBox="1"/>
          <p:nvPr/>
        </p:nvSpPr>
        <p:spPr>
          <a:xfrm>
            <a:off x="8882467" y="4361352"/>
            <a:ext cx="2158246"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Innovative solutions*</a:t>
            </a:r>
          </a:p>
        </p:txBody>
      </p:sp>
      <p:sp>
        <p:nvSpPr>
          <p:cNvPr id="84" name="TextBox 83">
            <a:extLst>
              <a:ext uri="{FF2B5EF4-FFF2-40B4-BE49-F238E27FC236}">
                <a16:creationId xmlns:a16="http://schemas.microsoft.com/office/drawing/2014/main" id="{54D9F351-02BC-0BEC-D028-2E556FCC81E8}"/>
              </a:ext>
            </a:extLst>
          </p:cNvPr>
          <p:cNvSpPr txBox="1"/>
          <p:nvPr/>
        </p:nvSpPr>
        <p:spPr>
          <a:xfrm>
            <a:off x="8882467" y="3633338"/>
            <a:ext cx="210102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Campaign measurement / attribution</a:t>
            </a:r>
          </a:p>
        </p:txBody>
      </p:sp>
      <p:sp>
        <p:nvSpPr>
          <p:cNvPr id="86" name="TextBox 85">
            <a:extLst>
              <a:ext uri="{FF2B5EF4-FFF2-40B4-BE49-F238E27FC236}">
                <a16:creationId xmlns:a16="http://schemas.microsoft.com/office/drawing/2014/main" id="{C993FE3C-A2B4-57F0-02BE-C8D725A559EA}"/>
              </a:ext>
            </a:extLst>
          </p:cNvPr>
          <p:cNvSpPr txBox="1"/>
          <p:nvPr/>
        </p:nvSpPr>
        <p:spPr>
          <a:xfrm>
            <a:off x="8882467" y="5632715"/>
            <a:ext cx="186678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Transparency**</a:t>
            </a:r>
          </a:p>
        </p:txBody>
      </p:sp>
      <p:sp>
        <p:nvSpPr>
          <p:cNvPr id="67" name="TextBox 66">
            <a:extLst>
              <a:ext uri="{FF2B5EF4-FFF2-40B4-BE49-F238E27FC236}">
                <a16:creationId xmlns:a16="http://schemas.microsoft.com/office/drawing/2014/main" id="{EDB4A7A1-5F7A-8F3B-5E93-3FC6C47ADEF2}"/>
              </a:ext>
            </a:extLst>
          </p:cNvPr>
          <p:cNvSpPr txBox="1"/>
          <p:nvPr/>
        </p:nvSpPr>
        <p:spPr>
          <a:xfrm>
            <a:off x="10984320" y="3043823"/>
            <a:ext cx="657249"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43%</a:t>
            </a:r>
          </a:p>
        </p:txBody>
      </p:sp>
      <p:sp>
        <p:nvSpPr>
          <p:cNvPr id="81" name="TextBox 80">
            <a:extLst>
              <a:ext uri="{FF2B5EF4-FFF2-40B4-BE49-F238E27FC236}">
                <a16:creationId xmlns:a16="http://schemas.microsoft.com/office/drawing/2014/main" id="{7D025622-6782-7323-2D31-6B073A0651BA}"/>
              </a:ext>
            </a:extLst>
          </p:cNvPr>
          <p:cNvSpPr txBox="1"/>
          <p:nvPr/>
        </p:nvSpPr>
        <p:spPr>
          <a:xfrm>
            <a:off x="10984320" y="4950866"/>
            <a:ext cx="657249"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32%</a:t>
            </a:r>
          </a:p>
        </p:txBody>
      </p:sp>
      <p:sp>
        <p:nvSpPr>
          <p:cNvPr id="83" name="TextBox 82">
            <a:extLst>
              <a:ext uri="{FF2B5EF4-FFF2-40B4-BE49-F238E27FC236}">
                <a16:creationId xmlns:a16="http://schemas.microsoft.com/office/drawing/2014/main" id="{13631E69-2F89-1D30-8188-FDB4C59B47F7}"/>
              </a:ext>
            </a:extLst>
          </p:cNvPr>
          <p:cNvSpPr txBox="1"/>
          <p:nvPr/>
        </p:nvSpPr>
        <p:spPr>
          <a:xfrm>
            <a:off x="10984320" y="4315185"/>
            <a:ext cx="657249"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34%</a:t>
            </a:r>
          </a:p>
        </p:txBody>
      </p:sp>
      <p:sp>
        <p:nvSpPr>
          <p:cNvPr id="85" name="TextBox 84">
            <a:extLst>
              <a:ext uri="{FF2B5EF4-FFF2-40B4-BE49-F238E27FC236}">
                <a16:creationId xmlns:a16="http://schemas.microsoft.com/office/drawing/2014/main" id="{AC7B5E6B-86AF-8D78-F7CB-30CA094B56FF}"/>
              </a:ext>
            </a:extLst>
          </p:cNvPr>
          <p:cNvSpPr txBox="1"/>
          <p:nvPr/>
        </p:nvSpPr>
        <p:spPr>
          <a:xfrm>
            <a:off x="10984320" y="3679504"/>
            <a:ext cx="657249"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38%</a:t>
            </a:r>
          </a:p>
        </p:txBody>
      </p:sp>
      <p:sp>
        <p:nvSpPr>
          <p:cNvPr id="87" name="TextBox 86">
            <a:extLst>
              <a:ext uri="{FF2B5EF4-FFF2-40B4-BE49-F238E27FC236}">
                <a16:creationId xmlns:a16="http://schemas.microsoft.com/office/drawing/2014/main" id="{6A78D7F4-08F3-0E64-22C0-9E1DB59D97F6}"/>
              </a:ext>
            </a:extLst>
          </p:cNvPr>
          <p:cNvSpPr txBox="1"/>
          <p:nvPr/>
        </p:nvSpPr>
        <p:spPr>
          <a:xfrm>
            <a:off x="10984320" y="5586548"/>
            <a:ext cx="657249"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31%</a:t>
            </a:r>
          </a:p>
        </p:txBody>
      </p:sp>
      <p:pic>
        <p:nvPicPr>
          <p:cNvPr id="95" name="Picture 94" descr="A white dart in a circle&#10;&#10;AI-generated content may be incorrect.">
            <a:extLst>
              <a:ext uri="{FF2B5EF4-FFF2-40B4-BE49-F238E27FC236}">
                <a16:creationId xmlns:a16="http://schemas.microsoft.com/office/drawing/2014/main" id="{FB663797-BE43-FEB9-EEFC-DC3FBE321210}"/>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652343" y="3088729"/>
            <a:ext cx="279521" cy="279521"/>
          </a:xfrm>
          <a:prstGeom prst="rect">
            <a:avLst/>
          </a:prstGeom>
        </p:spPr>
      </p:pic>
      <p:pic>
        <p:nvPicPr>
          <p:cNvPr id="99" name="Picture 98" descr="A white line drawing of a badge with a check mark&#10;&#10;AI-generated content may be incorrect.">
            <a:extLst>
              <a:ext uri="{FF2B5EF4-FFF2-40B4-BE49-F238E27FC236}">
                <a16:creationId xmlns:a16="http://schemas.microsoft.com/office/drawing/2014/main" id="{7405A304-D345-7E38-7BEE-A6830CA2620A}"/>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622993" y="3695060"/>
            <a:ext cx="338220" cy="338220"/>
          </a:xfrm>
          <a:prstGeom prst="rect">
            <a:avLst/>
          </a:prstGeom>
        </p:spPr>
      </p:pic>
      <p:pic>
        <p:nvPicPr>
          <p:cNvPr id="103" name="Picture 102" descr="A light bulb with a gear inside&#10;&#10;AI-generated content may be incorrect.">
            <a:extLst>
              <a:ext uri="{FF2B5EF4-FFF2-40B4-BE49-F238E27FC236}">
                <a16:creationId xmlns:a16="http://schemas.microsoft.com/office/drawing/2014/main" id="{3252E2CD-DBDF-BE2E-DD9B-144158E2C5C4}"/>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622993" y="4330741"/>
            <a:ext cx="338220" cy="338220"/>
          </a:xfrm>
          <a:prstGeom prst="rect">
            <a:avLst/>
          </a:prstGeom>
        </p:spPr>
      </p:pic>
      <p:pic>
        <p:nvPicPr>
          <p:cNvPr id="108" name="Picture 107" descr="A white line drawing of a graph and a speedometer&#10;&#10;AI-generated content may be incorrect.">
            <a:extLst>
              <a:ext uri="{FF2B5EF4-FFF2-40B4-BE49-F238E27FC236}">
                <a16:creationId xmlns:a16="http://schemas.microsoft.com/office/drawing/2014/main" id="{FAD17701-8ABD-57C4-74E7-B40A1555C577}"/>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606082" y="4949511"/>
            <a:ext cx="372042" cy="372042"/>
          </a:xfrm>
          <a:prstGeom prst="rect">
            <a:avLst/>
          </a:prstGeom>
        </p:spPr>
      </p:pic>
      <p:pic>
        <p:nvPicPr>
          <p:cNvPr id="116" name="Picture 115" descr="A blue line drawing of a gear with a magnifying glass and people&#10;&#10;AI-generated content may be incorrect.">
            <a:extLst>
              <a:ext uri="{FF2B5EF4-FFF2-40B4-BE49-F238E27FC236}">
                <a16:creationId xmlns:a16="http://schemas.microsoft.com/office/drawing/2014/main" id="{628E0F81-EBE7-31EB-94DD-59588D7DDC42}"/>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606082" y="5585193"/>
            <a:ext cx="372042" cy="372042"/>
          </a:xfrm>
          <a:prstGeom prst="rect">
            <a:avLst/>
          </a:prstGeom>
        </p:spPr>
      </p:pic>
      <p:pic>
        <p:nvPicPr>
          <p:cNvPr id="96" name="Picture 95" descr="A white dart in a circle&#10;&#10;AI-generated content may be incorrect.">
            <a:extLst>
              <a:ext uri="{FF2B5EF4-FFF2-40B4-BE49-F238E27FC236}">
                <a16:creationId xmlns:a16="http://schemas.microsoft.com/office/drawing/2014/main" id="{E3B70468-2740-DB86-AABF-87DE02F46372}"/>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4662205" y="3088729"/>
            <a:ext cx="279521" cy="279521"/>
          </a:xfrm>
          <a:prstGeom prst="rect">
            <a:avLst/>
          </a:prstGeom>
        </p:spPr>
      </p:pic>
      <p:pic>
        <p:nvPicPr>
          <p:cNvPr id="100" name="Picture 99" descr="A white line drawing of a badge with a check mark&#10;&#10;AI-generated content may be incorrect.">
            <a:extLst>
              <a:ext uri="{FF2B5EF4-FFF2-40B4-BE49-F238E27FC236}">
                <a16:creationId xmlns:a16="http://schemas.microsoft.com/office/drawing/2014/main" id="{C6DCAFB4-60AF-673C-8636-A51F41C56FD8}"/>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4632855" y="4966422"/>
            <a:ext cx="338220" cy="338220"/>
          </a:xfrm>
          <a:prstGeom prst="rect">
            <a:avLst/>
          </a:prstGeom>
        </p:spPr>
      </p:pic>
      <p:pic>
        <p:nvPicPr>
          <p:cNvPr id="105" name="Picture 104" descr="A light bulb with a gear inside&#10;&#10;AI-generated content may be incorrect.">
            <a:extLst>
              <a:ext uri="{FF2B5EF4-FFF2-40B4-BE49-F238E27FC236}">
                <a16:creationId xmlns:a16="http://schemas.microsoft.com/office/drawing/2014/main" id="{A15E8C2D-CCE3-E3B6-7F43-93BD5C207404}"/>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4632855" y="4330741"/>
            <a:ext cx="338220" cy="338220"/>
          </a:xfrm>
          <a:prstGeom prst="rect">
            <a:avLst/>
          </a:prstGeom>
        </p:spPr>
      </p:pic>
      <p:pic>
        <p:nvPicPr>
          <p:cNvPr id="110" name="Picture 109" descr="A white line drawing of a graph and a speedometer&#10;&#10;AI-generated content may be incorrect.">
            <a:extLst>
              <a:ext uri="{FF2B5EF4-FFF2-40B4-BE49-F238E27FC236}">
                <a16:creationId xmlns:a16="http://schemas.microsoft.com/office/drawing/2014/main" id="{D24A6D5C-5E85-3754-704D-7B71E07E9788}"/>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4615944" y="3678149"/>
            <a:ext cx="372042" cy="372042"/>
          </a:xfrm>
          <a:prstGeom prst="rect">
            <a:avLst/>
          </a:prstGeom>
        </p:spPr>
      </p:pic>
      <p:pic>
        <p:nvPicPr>
          <p:cNvPr id="118" name="Picture 117" descr="A blue line drawing of a gear with a magnifying glass and people&#10;&#10;AI-generated content may be incorrect.">
            <a:extLst>
              <a:ext uri="{FF2B5EF4-FFF2-40B4-BE49-F238E27FC236}">
                <a16:creationId xmlns:a16="http://schemas.microsoft.com/office/drawing/2014/main" id="{DD689D05-2610-394C-A9B1-CF22471E3388}"/>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4615944" y="5585193"/>
            <a:ext cx="372042" cy="372042"/>
          </a:xfrm>
          <a:prstGeom prst="rect">
            <a:avLst/>
          </a:prstGeom>
        </p:spPr>
      </p:pic>
      <p:pic>
        <p:nvPicPr>
          <p:cNvPr id="97" name="Picture 96" descr="A white dart in a circle&#10;&#10;AI-generated content may be incorrect.">
            <a:extLst>
              <a:ext uri="{FF2B5EF4-FFF2-40B4-BE49-F238E27FC236}">
                <a16:creationId xmlns:a16="http://schemas.microsoft.com/office/drawing/2014/main" id="{00CCDF45-01E0-AFEB-96F8-DB0C981CA52F}"/>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8613080" y="3088729"/>
            <a:ext cx="279521" cy="279521"/>
          </a:xfrm>
          <a:prstGeom prst="rect">
            <a:avLst/>
          </a:prstGeom>
        </p:spPr>
      </p:pic>
      <p:pic>
        <p:nvPicPr>
          <p:cNvPr id="101" name="Picture 100" descr="A white line drawing of a badge with a check mark&#10;&#10;AI-generated content may be incorrect.">
            <a:extLst>
              <a:ext uri="{FF2B5EF4-FFF2-40B4-BE49-F238E27FC236}">
                <a16:creationId xmlns:a16="http://schemas.microsoft.com/office/drawing/2014/main" id="{12782E1A-D54A-0292-73C4-CAB190307854}"/>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8583730" y="4966422"/>
            <a:ext cx="338220" cy="338220"/>
          </a:xfrm>
          <a:prstGeom prst="rect">
            <a:avLst/>
          </a:prstGeom>
        </p:spPr>
      </p:pic>
      <p:pic>
        <p:nvPicPr>
          <p:cNvPr id="106" name="Picture 105" descr="A light bulb with a gear inside&#10;&#10;AI-generated content may be incorrect.">
            <a:extLst>
              <a:ext uri="{FF2B5EF4-FFF2-40B4-BE49-F238E27FC236}">
                <a16:creationId xmlns:a16="http://schemas.microsoft.com/office/drawing/2014/main" id="{73EF5515-8CE2-FAAF-9A0C-922C5CE58279}"/>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8583730" y="4330741"/>
            <a:ext cx="338220" cy="338220"/>
          </a:xfrm>
          <a:prstGeom prst="rect">
            <a:avLst/>
          </a:prstGeom>
        </p:spPr>
      </p:pic>
      <p:pic>
        <p:nvPicPr>
          <p:cNvPr id="112" name="Picture 111" descr="A white line drawing of a graph and a speedometer&#10;&#10;AI-generated content may be incorrect.">
            <a:extLst>
              <a:ext uri="{FF2B5EF4-FFF2-40B4-BE49-F238E27FC236}">
                <a16:creationId xmlns:a16="http://schemas.microsoft.com/office/drawing/2014/main" id="{68975DE9-C322-7FD7-68DB-860D486C9372}"/>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8566819" y="3678149"/>
            <a:ext cx="372042" cy="372042"/>
          </a:xfrm>
          <a:prstGeom prst="rect">
            <a:avLst/>
          </a:prstGeom>
        </p:spPr>
      </p:pic>
      <p:pic>
        <p:nvPicPr>
          <p:cNvPr id="119" name="Picture 118" descr="A blue line drawing of a gear with a magnifying glass and people&#10;&#10;AI-generated content may be incorrect.">
            <a:extLst>
              <a:ext uri="{FF2B5EF4-FFF2-40B4-BE49-F238E27FC236}">
                <a16:creationId xmlns:a16="http://schemas.microsoft.com/office/drawing/2014/main" id="{54A61E4C-4108-E4D8-9F38-FD43CFAC7CCA}"/>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8566819" y="5585193"/>
            <a:ext cx="372042" cy="372042"/>
          </a:xfrm>
          <a:prstGeom prst="rect">
            <a:avLst/>
          </a:prstGeom>
        </p:spPr>
      </p:pic>
      <p:sp>
        <p:nvSpPr>
          <p:cNvPr id="2" name="TextBox 1">
            <a:extLst>
              <a:ext uri="{FF2B5EF4-FFF2-40B4-BE49-F238E27FC236}">
                <a16:creationId xmlns:a16="http://schemas.microsoft.com/office/drawing/2014/main" id="{05165C74-4D7F-B19F-B50B-C9C729A2BD2F}"/>
              </a:ext>
            </a:extLst>
          </p:cNvPr>
          <p:cNvSpPr txBox="1"/>
          <p:nvPr/>
        </p:nvSpPr>
        <p:spPr>
          <a:xfrm>
            <a:off x="245956" y="441328"/>
            <a:ext cx="11946044"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F1A62"/>
                </a:solidFill>
                <a:latin typeface="Helvetica" panose="020B0604020202020204" pitchFamily="34" charset="0"/>
                <a:cs typeface="Helvetica" panose="020B0604020202020204" pitchFamily="34" charset="0"/>
              </a:rPr>
              <a:t>Businesses of all sizes expect their media partners to deliver precision, attribution and innovation in trusted, transparent, high-quality content</a:t>
            </a:r>
            <a:endParaRPr kumimoji="0" lang="en-US" sz="2600" b="1" i="0" u="none" strike="noStrike" kern="1200" cap="none" spc="0" normalizeH="0" baseline="0" noProof="0">
              <a:ln>
                <a:noFill/>
              </a:ln>
              <a:solidFill>
                <a:srgbClr val="FF0000"/>
              </a:solidFill>
              <a:effectLst/>
              <a:uLnTx/>
              <a:uFillTx/>
              <a:latin typeface="Helvetica" panose="020B0604020202020204" pitchFamily="34" charset="0"/>
              <a:ea typeface="+mn-ea"/>
              <a:cs typeface="Helvetica" panose="020B0604020202020204" pitchFamily="34" charset="0"/>
            </a:endParaRPr>
          </a:p>
        </p:txBody>
      </p:sp>
      <p:cxnSp>
        <p:nvCxnSpPr>
          <p:cNvPr id="3" name="Straight Connector 2">
            <a:extLst>
              <a:ext uri="{FF2B5EF4-FFF2-40B4-BE49-F238E27FC236}">
                <a16:creationId xmlns:a16="http://schemas.microsoft.com/office/drawing/2014/main" id="{07423BAA-D73B-4263-EFEB-2BB1B632D62D}"/>
              </a:ext>
            </a:extLst>
          </p:cNvPr>
          <p:cNvCxnSpPr>
            <a:cxnSpLocks/>
          </p:cNvCxnSpPr>
          <p:nvPr/>
        </p:nvCxnSpPr>
        <p:spPr>
          <a:xfrm>
            <a:off x="122978" y="4813656"/>
            <a:ext cx="11946044" cy="0"/>
          </a:xfrm>
          <a:prstGeom prst="line">
            <a:avLst/>
          </a:prstGeom>
          <a:ln w="19050">
            <a:solidFill>
              <a:srgbClr val="1F1A62"/>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79498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5AAC0D-6977-142B-FBD6-74DC649F6A8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586F23A-CCE8-1EC5-F8B6-E8CD16E2470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20153"/>
            <a:ext cx="12192000" cy="7098307"/>
          </a:xfrm>
          <a:prstGeom prst="rect">
            <a:avLst/>
          </a:prstGeom>
        </p:spPr>
      </p:pic>
      <p:cxnSp>
        <p:nvCxnSpPr>
          <p:cNvPr id="2" name="Straight Connector 1">
            <a:extLst>
              <a:ext uri="{FF2B5EF4-FFF2-40B4-BE49-F238E27FC236}">
                <a16:creationId xmlns:a16="http://schemas.microsoft.com/office/drawing/2014/main" id="{98DF2F53-058A-2031-474C-55637858DB28}"/>
              </a:ext>
            </a:extLst>
          </p:cNvPr>
          <p:cNvCxnSpPr/>
          <p:nvPr/>
        </p:nvCxnSpPr>
        <p:spPr>
          <a:xfrm>
            <a:off x="493843" y="2940040"/>
            <a:ext cx="521208"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
        <p:nvSpPr>
          <p:cNvPr id="4" name="TextBox 3">
            <a:extLst>
              <a:ext uri="{FF2B5EF4-FFF2-40B4-BE49-F238E27FC236}">
                <a16:creationId xmlns:a16="http://schemas.microsoft.com/office/drawing/2014/main" id="{C4A9AE38-CA94-505F-5B7F-C37F8CE3AD22}"/>
              </a:ext>
            </a:extLst>
          </p:cNvPr>
          <p:cNvSpPr txBox="1"/>
          <p:nvPr/>
        </p:nvSpPr>
        <p:spPr>
          <a:xfrm>
            <a:off x="536238" y="2294269"/>
            <a:ext cx="43641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a:solidFill>
                  <a:srgbClr val="FFE600"/>
                </a:solidFill>
                <a:latin typeface="Helvetica" pitchFamily="2" charset="0"/>
              </a:rPr>
              <a:t>9</a:t>
            </a:r>
            <a:endParaRPr kumimoji="0" lang="en-US" sz="3600" b="1" i="0" u="none" strike="noStrike" kern="1200" cap="none" spc="0" normalizeH="0" baseline="0" noProof="0">
              <a:ln>
                <a:noFill/>
              </a:ln>
              <a:solidFill>
                <a:srgbClr val="FFE600"/>
              </a:solidFill>
              <a:effectLst/>
              <a:uLnTx/>
              <a:uFillTx/>
              <a:latin typeface="Helvetica" pitchFamily="2" charset="0"/>
              <a:ea typeface="+mn-ea"/>
              <a:cs typeface="+mn-cs"/>
            </a:endParaRPr>
          </a:p>
        </p:txBody>
      </p:sp>
      <p:sp>
        <p:nvSpPr>
          <p:cNvPr id="5" name="TextBox 4">
            <a:extLst>
              <a:ext uri="{FF2B5EF4-FFF2-40B4-BE49-F238E27FC236}">
                <a16:creationId xmlns:a16="http://schemas.microsoft.com/office/drawing/2014/main" id="{B14B551C-F7D6-7B37-D7F0-5E270A4B0317}"/>
              </a:ext>
            </a:extLst>
          </p:cNvPr>
          <p:cNvSpPr txBox="1"/>
          <p:nvPr/>
        </p:nvSpPr>
        <p:spPr>
          <a:xfrm>
            <a:off x="493845" y="3026501"/>
            <a:ext cx="6906196"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a:solidFill>
                  <a:schemeClr val="bg1"/>
                </a:solidFill>
                <a:latin typeface="Helvetica" pitchFamily="2" charset="0"/>
              </a:rPr>
              <a:t>Would marketers shift their strategy if they could develop longer-term plans?</a:t>
            </a:r>
          </a:p>
        </p:txBody>
      </p:sp>
    </p:spTree>
    <p:extLst>
      <p:ext uri="{BB962C8B-B14F-4D97-AF65-F5344CB8AC3E}">
        <p14:creationId xmlns:p14="http://schemas.microsoft.com/office/powerpoint/2010/main" val="6204376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88F12D-7923-8F21-1846-FA2081A68B3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A4F4D40-8F6D-B8F5-B36B-F6165CE6B19A}"/>
              </a:ext>
            </a:extLst>
          </p:cNvPr>
          <p:cNvSpPr/>
          <p:nvPr/>
        </p:nvSpPr>
        <p:spPr>
          <a:xfrm>
            <a:off x="0" y="168501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B8EA3DD5-83A6-BC79-95F0-7CD6874A15CC}"/>
              </a:ext>
            </a:extLst>
          </p:cNvPr>
          <p:cNvSpPr txBox="1"/>
          <p:nvPr/>
        </p:nvSpPr>
        <p:spPr>
          <a:xfrm>
            <a:off x="519129" y="6089604"/>
            <a:ext cx="1167287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 / Advertiser Perceptions ‘Marketer KPI Survey,’ February 2025, fielded January 27 – February 7, 2025 (n=200). Survey base: Brand marketers directly involved in influencing or executing video advertising. Q14. If you had three years to enact a marketing/advertising strategy and plan vs. quarterly output (to satisfy short-term goals and investors), would you do anything differently? ‘Small-Sized’ Businesses: Less than $1MM in annual ad spend, ‘Medium-Sized’ Businesses: $1MM to less than $25MM in annual ad spend, ‘Large-Sized’ Businesses: $25MM or more in annual ad spend. </a:t>
            </a:r>
          </a:p>
        </p:txBody>
      </p:sp>
      <p:sp>
        <p:nvSpPr>
          <p:cNvPr id="3" name="Rectangle 2">
            <a:extLst>
              <a:ext uri="{FF2B5EF4-FFF2-40B4-BE49-F238E27FC236}">
                <a16:creationId xmlns:a16="http://schemas.microsoft.com/office/drawing/2014/main" id="{87A299C3-64C0-5C04-62D7-EA1A154682AD}"/>
              </a:ext>
            </a:extLst>
          </p:cNvPr>
          <p:cNvSpPr/>
          <p:nvPr/>
        </p:nvSpPr>
        <p:spPr>
          <a:xfrm>
            <a:off x="265529" y="2762865"/>
            <a:ext cx="3742014" cy="3356481"/>
          </a:xfrm>
          <a:prstGeom prst="rect">
            <a:avLst/>
          </a:prstGeom>
          <a:solidFill>
            <a:schemeClr val="bg1"/>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683F8C25-3AE7-5813-8CD0-6CD72EE1375F}"/>
              </a:ext>
            </a:extLst>
          </p:cNvPr>
          <p:cNvSpPr txBox="1"/>
          <p:nvPr/>
        </p:nvSpPr>
        <p:spPr>
          <a:xfrm>
            <a:off x="512591" y="2833178"/>
            <a:ext cx="324789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‘Small-Sized’ Businesses</a:t>
            </a:r>
          </a:p>
        </p:txBody>
      </p:sp>
      <p:sp>
        <p:nvSpPr>
          <p:cNvPr id="10" name="Rectangle 9">
            <a:extLst>
              <a:ext uri="{FF2B5EF4-FFF2-40B4-BE49-F238E27FC236}">
                <a16:creationId xmlns:a16="http://schemas.microsoft.com/office/drawing/2014/main" id="{B192BAEA-B183-3602-161F-74F81122E6D0}"/>
              </a:ext>
            </a:extLst>
          </p:cNvPr>
          <p:cNvSpPr/>
          <p:nvPr/>
        </p:nvSpPr>
        <p:spPr>
          <a:xfrm>
            <a:off x="4224993" y="2762865"/>
            <a:ext cx="3742014" cy="3356481"/>
          </a:xfrm>
          <a:prstGeom prst="rect">
            <a:avLst/>
          </a:prstGeom>
          <a:solidFill>
            <a:schemeClr val="bg1"/>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7C15A2F8-806F-411C-DB89-0DBC8E465367}"/>
              </a:ext>
            </a:extLst>
          </p:cNvPr>
          <p:cNvSpPr txBox="1"/>
          <p:nvPr/>
        </p:nvSpPr>
        <p:spPr>
          <a:xfrm>
            <a:off x="4309661" y="2833178"/>
            <a:ext cx="357267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‘Medium-Sized’ Businesses</a:t>
            </a:r>
          </a:p>
        </p:txBody>
      </p:sp>
      <p:sp>
        <p:nvSpPr>
          <p:cNvPr id="12" name="Rectangle 11">
            <a:extLst>
              <a:ext uri="{FF2B5EF4-FFF2-40B4-BE49-F238E27FC236}">
                <a16:creationId xmlns:a16="http://schemas.microsoft.com/office/drawing/2014/main" id="{3F3FB640-85C3-5180-2801-3E81DD369C3A}"/>
              </a:ext>
            </a:extLst>
          </p:cNvPr>
          <p:cNvSpPr/>
          <p:nvPr/>
        </p:nvSpPr>
        <p:spPr>
          <a:xfrm>
            <a:off x="8216498" y="2762865"/>
            <a:ext cx="3742014" cy="3356481"/>
          </a:xfrm>
          <a:prstGeom prst="rect">
            <a:avLst/>
          </a:prstGeom>
          <a:solidFill>
            <a:schemeClr val="bg1"/>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BA5F05A2-1A5B-C114-388B-A3075706EA3C}"/>
              </a:ext>
            </a:extLst>
          </p:cNvPr>
          <p:cNvSpPr txBox="1"/>
          <p:nvPr/>
        </p:nvSpPr>
        <p:spPr>
          <a:xfrm>
            <a:off x="8301166" y="2833178"/>
            <a:ext cx="357267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‘Large-Sized’ Businesses</a:t>
            </a:r>
          </a:p>
        </p:txBody>
      </p:sp>
      <p:sp>
        <p:nvSpPr>
          <p:cNvPr id="16" name="TextBox 15">
            <a:extLst>
              <a:ext uri="{FF2B5EF4-FFF2-40B4-BE49-F238E27FC236}">
                <a16:creationId xmlns:a16="http://schemas.microsoft.com/office/drawing/2014/main" id="{75F230D0-7B92-F2EC-D56D-2997CAE8EF6F}"/>
              </a:ext>
            </a:extLst>
          </p:cNvPr>
          <p:cNvSpPr txBox="1"/>
          <p:nvPr/>
        </p:nvSpPr>
        <p:spPr>
          <a:xfrm>
            <a:off x="434157" y="1821580"/>
            <a:ext cx="11323687" cy="49244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prstClr val="black"/>
              </a:buClr>
              <a:buSzPts val="1100"/>
              <a:buFont typeface="Arial"/>
              <a:buNone/>
              <a:tabLst/>
              <a:defRPr/>
            </a:pPr>
            <a:r>
              <a:rPr kumimoji="0" lang="en-US" sz="14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“If you had three years to enact a marketing/advertising strategy and plan vs. quarterly output, would you do anything differently?”</a:t>
            </a:r>
          </a:p>
          <a:p>
            <a:pPr marL="0" marR="0" lvl="0" indent="0" algn="ctr" defTabSz="914400" rtl="0" eaLnBrk="1" fontAlgn="auto" latinLnBrk="0" hangingPunct="1">
              <a:lnSpc>
                <a:spcPct val="100000"/>
              </a:lnSpc>
              <a:spcBef>
                <a:spcPts val="0"/>
              </a:spcBef>
              <a:spcAft>
                <a:spcPts val="0"/>
              </a:spcAft>
              <a:buClr>
                <a:prstClr val="black"/>
              </a:buClr>
              <a:buSzPts val="1100"/>
              <a:buFont typeface="Arial"/>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of brand marketer respondents</a:t>
            </a:r>
            <a:r>
              <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 </a:t>
            </a:r>
          </a:p>
        </p:txBody>
      </p:sp>
      <p:graphicFrame>
        <p:nvGraphicFramePr>
          <p:cNvPr id="18" name="Chart 17">
            <a:extLst>
              <a:ext uri="{FF2B5EF4-FFF2-40B4-BE49-F238E27FC236}">
                <a16:creationId xmlns:a16="http://schemas.microsoft.com/office/drawing/2014/main" id="{8EDFFFA7-BF0F-516F-3962-09759ED2816C}"/>
              </a:ext>
            </a:extLst>
          </p:cNvPr>
          <p:cNvGraphicFramePr/>
          <p:nvPr/>
        </p:nvGraphicFramePr>
        <p:xfrm>
          <a:off x="240650" y="3018545"/>
          <a:ext cx="3791772" cy="305869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4" name="Chart 23">
            <a:extLst>
              <a:ext uri="{FF2B5EF4-FFF2-40B4-BE49-F238E27FC236}">
                <a16:creationId xmlns:a16="http://schemas.microsoft.com/office/drawing/2014/main" id="{CD0ACC1C-312B-CCAC-7258-1C4238C0736E}"/>
              </a:ext>
            </a:extLst>
          </p:cNvPr>
          <p:cNvGraphicFramePr/>
          <p:nvPr/>
        </p:nvGraphicFramePr>
        <p:xfrm>
          <a:off x="3320234" y="2326952"/>
          <a:ext cx="5551533" cy="3146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Chart 24">
            <a:extLst>
              <a:ext uri="{FF2B5EF4-FFF2-40B4-BE49-F238E27FC236}">
                <a16:creationId xmlns:a16="http://schemas.microsoft.com/office/drawing/2014/main" id="{09E275E3-E343-33B8-2FB3-675CE3265C48}"/>
              </a:ext>
            </a:extLst>
          </p:cNvPr>
          <p:cNvGraphicFramePr/>
          <p:nvPr/>
        </p:nvGraphicFramePr>
        <p:xfrm>
          <a:off x="4200114" y="3018545"/>
          <a:ext cx="3791772" cy="305869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6" name="Chart 25">
            <a:extLst>
              <a:ext uri="{FF2B5EF4-FFF2-40B4-BE49-F238E27FC236}">
                <a16:creationId xmlns:a16="http://schemas.microsoft.com/office/drawing/2014/main" id="{3302723E-C81D-3B03-1647-3FCBA62FE8E9}"/>
              </a:ext>
            </a:extLst>
          </p:cNvPr>
          <p:cNvGraphicFramePr/>
          <p:nvPr/>
        </p:nvGraphicFramePr>
        <p:xfrm>
          <a:off x="8191619" y="3018545"/>
          <a:ext cx="3791772" cy="3058696"/>
        </p:xfrm>
        <a:graphic>
          <a:graphicData uri="http://schemas.openxmlformats.org/drawingml/2006/chart">
            <c:chart xmlns:c="http://schemas.openxmlformats.org/drawingml/2006/chart" xmlns:r="http://schemas.openxmlformats.org/officeDocument/2006/relationships" r:id="rId5"/>
          </a:graphicData>
        </a:graphic>
      </p:graphicFrame>
      <p:pic>
        <p:nvPicPr>
          <p:cNvPr id="17" name="Picture 16">
            <a:extLst>
              <a:ext uri="{FF2B5EF4-FFF2-40B4-BE49-F238E27FC236}">
                <a16:creationId xmlns:a16="http://schemas.microsoft.com/office/drawing/2014/main" id="{10197429-775E-C023-8E15-C2118906543F}"/>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9" name="Slide Number Placeholder 5">
            <a:extLst>
              <a:ext uri="{FF2B5EF4-FFF2-40B4-BE49-F238E27FC236}">
                <a16:creationId xmlns:a16="http://schemas.microsoft.com/office/drawing/2014/main" id="{5FE540E6-6B25-EB52-E683-88EF1E5E6979}"/>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0" name="Rectangle 19">
            <a:extLst>
              <a:ext uri="{FF2B5EF4-FFF2-40B4-BE49-F238E27FC236}">
                <a16:creationId xmlns:a16="http://schemas.microsoft.com/office/drawing/2014/main" id="{B7EB865D-8E3B-0CE3-9B26-793C22C56BD3}"/>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5" name="TextBox 4">
            <a:extLst>
              <a:ext uri="{FF2B5EF4-FFF2-40B4-BE49-F238E27FC236}">
                <a16:creationId xmlns:a16="http://schemas.microsoft.com/office/drawing/2014/main" id="{4865A40B-CECA-AFD4-4356-33B28E2D3B8C}"/>
              </a:ext>
            </a:extLst>
          </p:cNvPr>
          <p:cNvSpPr txBox="1"/>
          <p:nvPr/>
        </p:nvSpPr>
        <p:spPr>
          <a:xfrm>
            <a:off x="227178" y="441328"/>
            <a:ext cx="11964822"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Many marketers would enact a different marketing approach if they could implement a longer-term strategy that is free from short-term pressures</a:t>
            </a:r>
            <a:endParaRPr kumimoji="0" lang="en-US" sz="2600" b="1" i="0" u="none" strike="noStrike" kern="1200" cap="none" spc="0" normalizeH="0" baseline="0" noProof="0">
              <a:ln>
                <a:noFill/>
              </a:ln>
              <a:solidFill>
                <a:srgbClr val="FF0000"/>
              </a:solidFill>
              <a:effectLst/>
              <a:uLnTx/>
              <a:uFillTx/>
              <a:latin typeface="Helvetica" panose="020B0604020202020204" pitchFamily="34" charset="0"/>
              <a:ea typeface="+mn-ea"/>
              <a:cs typeface="Helvetica" panose="020B0604020202020204" pitchFamily="34" charset="0"/>
            </a:endParaRPr>
          </a:p>
        </p:txBody>
      </p:sp>
    </p:spTree>
    <p:extLst>
      <p:ext uri="{BB962C8B-B14F-4D97-AF65-F5344CB8AC3E}">
        <p14:creationId xmlns:p14="http://schemas.microsoft.com/office/powerpoint/2010/main" val="9365232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5F2C07-876A-F1ED-1C69-46CC2D5D99F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2749D1B-F980-00D8-1291-21D87CDAD845}"/>
              </a:ext>
            </a:extLst>
          </p:cNvPr>
          <p:cNvSpPr txBox="1"/>
          <p:nvPr/>
        </p:nvSpPr>
        <p:spPr>
          <a:xfrm>
            <a:off x="519129" y="6199941"/>
            <a:ext cx="1167287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 / Advertiser Perceptions ‘Marketer KPI Survey,’ February 2025, fielded January 27 – February 7, 2025 (n=200). Survey base: Brand marketers directly involved in influencing or executing video advertising. Q14a. What would you do differently and how would that affect your KPIs? ‘Small-Sized’ Businesses: Less than $1MM in annual ad spend, ‘Medium-Sized’ Businesses: $1MM to less than $25MM in annual ad spend, ‘Large-Sized’ Businesses: $25MM or more in annual ad spend. </a:t>
            </a:r>
          </a:p>
        </p:txBody>
      </p:sp>
      <p:sp>
        <p:nvSpPr>
          <p:cNvPr id="16" name="TextBox 15">
            <a:extLst>
              <a:ext uri="{FF2B5EF4-FFF2-40B4-BE49-F238E27FC236}">
                <a16:creationId xmlns:a16="http://schemas.microsoft.com/office/drawing/2014/main" id="{DABF7682-5097-7F5A-26C3-CB2875CE0E13}"/>
              </a:ext>
            </a:extLst>
          </p:cNvPr>
          <p:cNvSpPr txBox="1"/>
          <p:nvPr/>
        </p:nvSpPr>
        <p:spPr>
          <a:xfrm>
            <a:off x="2038675" y="1792084"/>
            <a:ext cx="8114650"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prstClr val="black"/>
              </a:buClr>
              <a:buSzPts val="1100"/>
              <a:buFont typeface="Arial"/>
              <a:buNone/>
              <a:tabLst/>
              <a:defRPr/>
            </a:pPr>
            <a:r>
              <a:rPr lang="en-US" sz="1400" b="1" i="1">
                <a:solidFill>
                  <a:srgbClr val="1F1A62"/>
                </a:solidFill>
                <a:latin typeface="Helvetica" panose="020B0403020202020204" pitchFamily="34" charset="0"/>
              </a:rPr>
              <a:t>If you had three years to enact a marketing/advertising strategy and plan vs. quarterly output, </a:t>
            </a:r>
            <a:r>
              <a:rPr lang="en-US" sz="1400" b="1" i="1" u="sng">
                <a:solidFill>
                  <a:srgbClr val="1F1A62"/>
                </a:solidFill>
                <a:latin typeface="Helvetica" panose="020B0403020202020204" pitchFamily="34" charset="0"/>
              </a:rPr>
              <a:t>what would you do differently and how would that affect your KPIs</a:t>
            </a:r>
            <a:r>
              <a:rPr lang="en-US" sz="1400" b="1" i="1">
                <a:solidFill>
                  <a:srgbClr val="1F1A62"/>
                </a:solidFill>
                <a:latin typeface="Helvetica" panose="020B0403020202020204" pitchFamily="34" charset="0"/>
              </a:rPr>
              <a:t>?</a:t>
            </a:r>
          </a:p>
          <a:p>
            <a:pPr marL="0" marR="0" lvl="0" indent="0" algn="ctr" defTabSz="914400" rtl="0" eaLnBrk="1" fontAlgn="auto" latinLnBrk="0" hangingPunct="1">
              <a:lnSpc>
                <a:spcPct val="100000"/>
              </a:lnSpc>
              <a:spcBef>
                <a:spcPts val="0"/>
              </a:spcBef>
              <a:spcAft>
                <a:spcPts val="0"/>
              </a:spcAft>
              <a:buClr>
                <a:prstClr val="black"/>
              </a:buClr>
              <a:buSzPts val="1100"/>
              <a:buFont typeface="Arial"/>
              <a:buNone/>
              <a:tabLst/>
              <a:defRPr/>
            </a:pPr>
            <a:r>
              <a:rPr kumimoji="0" lang="en-US" sz="1400" i="0" u="none" strike="noStrike" kern="1200" cap="none" spc="0" normalizeH="0" baseline="0" noProof="0">
                <a:ln>
                  <a:noFill/>
                </a:ln>
                <a:solidFill>
                  <a:srgbClr val="1F1A62"/>
                </a:solidFill>
                <a:effectLst/>
                <a:uLnTx/>
                <a:uFillTx/>
                <a:latin typeface="Helvetica" panose="020B0403020202020204" pitchFamily="34" charset="0"/>
                <a:ea typeface="+mn-ea"/>
                <a:cs typeface="+mn-cs"/>
              </a:rPr>
              <a:t>Based on summary of verbatim responses</a:t>
            </a:r>
            <a:endParaRPr kumimoji="0" lang="en-US" sz="120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graphicFrame>
        <p:nvGraphicFramePr>
          <p:cNvPr id="19" name="Table 18">
            <a:extLst>
              <a:ext uri="{FF2B5EF4-FFF2-40B4-BE49-F238E27FC236}">
                <a16:creationId xmlns:a16="http://schemas.microsoft.com/office/drawing/2014/main" id="{F5D387C1-6177-7702-3613-F1C021E1D203}"/>
              </a:ext>
            </a:extLst>
          </p:cNvPr>
          <p:cNvGraphicFramePr>
            <a:graphicFrameLocks noGrp="1"/>
          </p:cNvGraphicFramePr>
          <p:nvPr/>
        </p:nvGraphicFramePr>
        <p:xfrm>
          <a:off x="761962" y="2530748"/>
          <a:ext cx="10668076" cy="3610867"/>
        </p:xfrm>
        <a:graphic>
          <a:graphicData uri="http://schemas.openxmlformats.org/drawingml/2006/table">
            <a:tbl>
              <a:tblPr firstRow="1" bandRow="1">
                <a:tableStyleId>{5C22544A-7EE6-4342-B048-85BDC9FD1C3A}</a:tableStyleId>
              </a:tblPr>
              <a:tblGrid>
                <a:gridCol w="2642222">
                  <a:extLst>
                    <a:ext uri="{9D8B030D-6E8A-4147-A177-3AD203B41FA5}">
                      <a16:colId xmlns:a16="http://schemas.microsoft.com/office/drawing/2014/main" val="1246125207"/>
                    </a:ext>
                  </a:extLst>
                </a:gridCol>
                <a:gridCol w="3561384">
                  <a:extLst>
                    <a:ext uri="{9D8B030D-6E8A-4147-A177-3AD203B41FA5}">
                      <a16:colId xmlns:a16="http://schemas.microsoft.com/office/drawing/2014/main" val="2466496006"/>
                    </a:ext>
                  </a:extLst>
                </a:gridCol>
                <a:gridCol w="4464470">
                  <a:extLst>
                    <a:ext uri="{9D8B030D-6E8A-4147-A177-3AD203B41FA5}">
                      <a16:colId xmlns:a16="http://schemas.microsoft.com/office/drawing/2014/main" val="855617893"/>
                    </a:ext>
                  </a:extLst>
                </a:gridCol>
              </a:tblGrid>
              <a:tr h="463731">
                <a:tc>
                  <a:txBody>
                    <a:bodyPr/>
                    <a:lstStyle/>
                    <a:p>
                      <a:r>
                        <a:rPr lang="en-US" sz="1500" b="1">
                          <a:solidFill>
                            <a:schemeClr val="bg1"/>
                          </a:solidFill>
                          <a:latin typeface="Helvetica" panose="020B0403020202020204" pitchFamily="34" charset="0"/>
                        </a:rPr>
                        <a:t>Category</a:t>
                      </a:r>
                    </a:p>
                  </a:txBody>
                  <a:tcPr marL="110642" marR="110642" marT="41564" marB="41564" anchor="ctr">
                    <a:solidFill>
                      <a:srgbClr val="00BFF2"/>
                    </a:solidFill>
                  </a:tcPr>
                </a:tc>
                <a:tc>
                  <a:txBody>
                    <a:bodyPr/>
                    <a:lstStyle/>
                    <a:p>
                      <a:r>
                        <a:rPr lang="en-US" sz="1500" b="1">
                          <a:solidFill>
                            <a:schemeClr val="bg1"/>
                          </a:solidFill>
                          <a:latin typeface="Helvetica" panose="020B0403020202020204" pitchFamily="34" charset="0"/>
                        </a:rPr>
                        <a:t>Common Responses</a:t>
                      </a:r>
                    </a:p>
                  </a:txBody>
                  <a:tcPr marL="110642" marR="110642" marT="41564" marB="41564" anchor="ctr">
                    <a:solidFill>
                      <a:srgbClr val="00BFF2"/>
                    </a:solidFill>
                  </a:tcPr>
                </a:tc>
                <a:tc>
                  <a:txBody>
                    <a:bodyPr/>
                    <a:lstStyle/>
                    <a:p>
                      <a:r>
                        <a:rPr lang="en-US" sz="1500" b="1">
                          <a:solidFill>
                            <a:schemeClr val="bg1"/>
                          </a:solidFill>
                          <a:latin typeface="Helvetica" panose="020B0403020202020204" pitchFamily="34" charset="0"/>
                        </a:rPr>
                        <a:t>Expected KPI Impact</a:t>
                      </a:r>
                      <a:endParaRPr lang="en-US" sz="1500">
                        <a:solidFill>
                          <a:schemeClr val="bg1"/>
                        </a:solidFill>
                        <a:latin typeface="Helvetica" panose="020B0403020202020204" pitchFamily="34" charset="0"/>
                      </a:endParaRPr>
                    </a:p>
                  </a:txBody>
                  <a:tcPr marL="110642" marR="110642" marT="41564" marB="41564" anchor="ctr">
                    <a:solidFill>
                      <a:srgbClr val="00BFF2"/>
                    </a:solidFill>
                  </a:tcPr>
                </a:tc>
                <a:extLst>
                  <a:ext uri="{0D108BD9-81ED-4DB2-BD59-A6C34878D82A}">
                    <a16:rowId xmlns:a16="http://schemas.microsoft.com/office/drawing/2014/main" val="1262299756"/>
                  </a:ext>
                </a:extLst>
              </a:tr>
              <a:tr h="495409">
                <a:tc>
                  <a:txBody>
                    <a:bodyPr/>
                    <a:lstStyle/>
                    <a:p>
                      <a:pPr algn="l"/>
                      <a:r>
                        <a:rPr lang="en-US" sz="1500" b="1">
                          <a:solidFill>
                            <a:srgbClr val="1F1A62"/>
                          </a:solidFill>
                          <a:latin typeface="Helvetica" panose="020B0403020202020204" pitchFamily="34" charset="0"/>
                        </a:rPr>
                        <a:t>        Brand Strategy</a:t>
                      </a:r>
                    </a:p>
                  </a:txBody>
                  <a:tcPr marL="110642" marR="110642" marT="41564" marB="41564" anchor="ctr"/>
                </a:tc>
                <a:tc>
                  <a:txBody>
                    <a:bodyPr/>
                    <a:lstStyle/>
                    <a:p>
                      <a:r>
                        <a:rPr lang="en-US" sz="1300" b="0">
                          <a:solidFill>
                            <a:srgbClr val="1F1A62"/>
                          </a:solidFill>
                          <a:latin typeface="Helvetica" panose="020B0403020202020204" pitchFamily="34" charset="0"/>
                        </a:rPr>
                        <a:t>Invest in brand awareness, long-term equity</a:t>
                      </a:r>
                    </a:p>
                  </a:txBody>
                  <a:tcPr marL="110642" marR="110642" marT="41564" marB="41564" anchor="ctr"/>
                </a:tc>
                <a:tc>
                  <a:txBody>
                    <a:bodyPr/>
                    <a:lstStyle/>
                    <a:p>
                      <a:pPr marL="285750" indent="-285750">
                        <a:buFontTx/>
                        <a:buBlip>
                          <a:blip r:embed="rId2"/>
                        </a:buBlip>
                      </a:pPr>
                      <a:r>
                        <a:rPr lang="en-US" sz="1300">
                          <a:solidFill>
                            <a:srgbClr val="1F1A62"/>
                          </a:solidFill>
                          <a:latin typeface="Helvetica" panose="020B0403020202020204" pitchFamily="34" charset="0"/>
                        </a:rPr>
                        <a:t>Higher </a:t>
                      </a:r>
                      <a:r>
                        <a:rPr lang="en-US" sz="1300" b="1">
                          <a:solidFill>
                            <a:srgbClr val="1F1A62"/>
                          </a:solidFill>
                          <a:latin typeface="Helvetica" panose="020B0403020202020204" pitchFamily="34" charset="0"/>
                        </a:rPr>
                        <a:t>brand recognition &amp; trust</a:t>
                      </a:r>
                      <a:endParaRPr lang="en-US" sz="1300">
                        <a:solidFill>
                          <a:srgbClr val="1F1A62"/>
                        </a:solidFill>
                        <a:latin typeface="Helvetica" panose="020B0403020202020204" pitchFamily="34" charset="0"/>
                      </a:endParaRPr>
                    </a:p>
                    <a:p>
                      <a:pPr marL="285750" indent="-285750">
                        <a:buFontTx/>
                        <a:buBlip>
                          <a:blip r:embed="rId2"/>
                        </a:buBlip>
                      </a:pPr>
                      <a:r>
                        <a:rPr lang="en-US" sz="1300">
                          <a:solidFill>
                            <a:srgbClr val="1F1A62"/>
                          </a:solidFill>
                          <a:latin typeface="Helvetica" panose="020B0403020202020204" pitchFamily="34" charset="0"/>
                        </a:rPr>
                        <a:t>Improved </a:t>
                      </a:r>
                      <a:r>
                        <a:rPr lang="en-US" sz="1300" b="1">
                          <a:solidFill>
                            <a:srgbClr val="1F1A62"/>
                          </a:solidFill>
                          <a:latin typeface="Helvetica" panose="020B0403020202020204" pitchFamily="34" charset="0"/>
                        </a:rPr>
                        <a:t>customer retention</a:t>
                      </a:r>
                      <a:endParaRPr lang="en-US" sz="1300" b="0">
                        <a:solidFill>
                          <a:srgbClr val="1F1A62"/>
                        </a:solidFill>
                        <a:latin typeface="Helvetica" panose="020B0403020202020204" pitchFamily="34" charset="0"/>
                      </a:endParaRPr>
                    </a:p>
                  </a:txBody>
                  <a:tcPr marL="110642" marR="110642" marT="41564" marB="41564" anchor="ctr"/>
                </a:tc>
                <a:extLst>
                  <a:ext uri="{0D108BD9-81ED-4DB2-BD59-A6C34878D82A}">
                    <a16:rowId xmlns:a16="http://schemas.microsoft.com/office/drawing/2014/main" val="3205949165"/>
                  </a:ext>
                </a:extLst>
              </a:tr>
              <a:tr h="558409">
                <a:tc>
                  <a:txBody>
                    <a:bodyPr/>
                    <a:lstStyle/>
                    <a:p>
                      <a:pPr algn="l"/>
                      <a:r>
                        <a:rPr lang="en-US" sz="1500" b="1">
                          <a:solidFill>
                            <a:srgbClr val="1F1A62"/>
                          </a:solidFill>
                          <a:latin typeface="Helvetica" panose="020B0403020202020204" pitchFamily="34" charset="0"/>
                        </a:rPr>
                        <a:t>         KPIs &amp; Measurement</a:t>
                      </a:r>
                    </a:p>
                  </a:txBody>
                  <a:tcPr marL="110642" marR="110642" marT="41564" marB="41564" anchor="ctr"/>
                </a:tc>
                <a:tc>
                  <a:txBody>
                    <a:bodyPr/>
                    <a:lstStyle/>
                    <a:p>
                      <a:r>
                        <a:rPr lang="en-US" sz="1300" b="0">
                          <a:solidFill>
                            <a:srgbClr val="1F1A62"/>
                          </a:solidFill>
                          <a:latin typeface="Helvetica" panose="020B0403020202020204" pitchFamily="34" charset="0"/>
                        </a:rPr>
                        <a:t>Shift from quarterly to 3-year goals</a:t>
                      </a:r>
                    </a:p>
                  </a:txBody>
                  <a:tcPr marL="110642" marR="110642" marT="41564" marB="41564" anchor="ctr"/>
                </a:tc>
                <a:tc>
                  <a:txBody>
                    <a:bodyPr/>
                    <a:lstStyle/>
                    <a:p>
                      <a:pPr marL="285750" indent="-285750">
                        <a:buFontTx/>
                        <a:buBlip>
                          <a:blip r:embed="rId2"/>
                        </a:buBlip>
                      </a:pPr>
                      <a:r>
                        <a:rPr lang="en-US" sz="1300">
                          <a:solidFill>
                            <a:srgbClr val="1F1A62"/>
                          </a:solidFill>
                          <a:latin typeface="Helvetica" panose="020B0403020202020204" pitchFamily="34" charset="0"/>
                        </a:rPr>
                        <a:t>More </a:t>
                      </a:r>
                      <a:r>
                        <a:rPr lang="en-US" sz="1300" b="1">
                          <a:solidFill>
                            <a:srgbClr val="1F1A62"/>
                          </a:solidFill>
                          <a:latin typeface="Helvetica" panose="020B0403020202020204" pitchFamily="34" charset="0"/>
                        </a:rPr>
                        <a:t>accurate success measurement</a:t>
                      </a:r>
                      <a:endParaRPr lang="en-US" sz="1300">
                        <a:solidFill>
                          <a:srgbClr val="1F1A62"/>
                        </a:solidFill>
                        <a:latin typeface="Helvetica" panose="020B0403020202020204" pitchFamily="34" charset="0"/>
                      </a:endParaRPr>
                    </a:p>
                    <a:p>
                      <a:pPr marL="285750" indent="-285750">
                        <a:buFontTx/>
                        <a:buBlip>
                          <a:blip r:embed="rId2"/>
                        </a:buBlip>
                      </a:pPr>
                      <a:r>
                        <a:rPr lang="en-US" sz="1300" b="1">
                          <a:solidFill>
                            <a:srgbClr val="1F1A62"/>
                          </a:solidFill>
                          <a:latin typeface="Helvetica" panose="020B0403020202020204" pitchFamily="34" charset="0"/>
                        </a:rPr>
                        <a:t>Stronger alignment</a:t>
                      </a:r>
                      <a:r>
                        <a:rPr lang="en-US" sz="1300">
                          <a:solidFill>
                            <a:srgbClr val="1F1A62"/>
                          </a:solidFill>
                          <a:latin typeface="Helvetica" panose="020B0403020202020204" pitchFamily="34" charset="0"/>
                        </a:rPr>
                        <a:t> with long-term growth</a:t>
                      </a:r>
                      <a:endParaRPr lang="en-US" sz="1300" b="0">
                        <a:solidFill>
                          <a:srgbClr val="1F1A62"/>
                        </a:solidFill>
                        <a:latin typeface="Helvetica" panose="020B0403020202020204" pitchFamily="34" charset="0"/>
                      </a:endParaRPr>
                    </a:p>
                  </a:txBody>
                  <a:tcPr marL="110642" marR="110642" marT="41564" marB="41564" anchor="ctr"/>
                </a:tc>
                <a:extLst>
                  <a:ext uri="{0D108BD9-81ED-4DB2-BD59-A6C34878D82A}">
                    <a16:rowId xmlns:a16="http://schemas.microsoft.com/office/drawing/2014/main" val="2553013715"/>
                  </a:ext>
                </a:extLst>
              </a:tr>
              <a:tr h="495409">
                <a:tc>
                  <a:txBody>
                    <a:bodyPr/>
                    <a:lstStyle/>
                    <a:p>
                      <a:pPr algn="l"/>
                      <a:r>
                        <a:rPr lang="en-US" sz="1500" b="1">
                          <a:solidFill>
                            <a:srgbClr val="1F1A62"/>
                          </a:solidFill>
                          <a:latin typeface="Helvetica" panose="020B0403020202020204" pitchFamily="34" charset="0"/>
                        </a:rPr>
                        <a:t>         Marketing Mix</a:t>
                      </a:r>
                    </a:p>
                  </a:txBody>
                  <a:tcPr marL="110642" marR="110642" marT="41564" marB="41564" anchor="ctr"/>
                </a:tc>
                <a:tc>
                  <a:txBody>
                    <a:bodyPr/>
                    <a:lstStyle/>
                    <a:p>
                      <a:r>
                        <a:rPr lang="en-US" sz="1300" b="0">
                          <a:solidFill>
                            <a:srgbClr val="1F1A62"/>
                          </a:solidFill>
                          <a:latin typeface="Helvetica" panose="020B0403020202020204" pitchFamily="34" charset="0"/>
                        </a:rPr>
                        <a:t>Balance upper and lower funnel investments</a:t>
                      </a:r>
                    </a:p>
                  </a:txBody>
                  <a:tcPr marL="110642" marR="110642" marT="41564" marB="41564" anchor="ctr"/>
                </a:tc>
                <a:tc>
                  <a:txBody>
                    <a:bodyPr/>
                    <a:lstStyle/>
                    <a:p>
                      <a:pPr marL="285750" indent="-285750">
                        <a:buFontTx/>
                        <a:buBlip>
                          <a:blip r:embed="rId2"/>
                        </a:buBlip>
                      </a:pPr>
                      <a:r>
                        <a:rPr lang="en-US" sz="1300">
                          <a:solidFill>
                            <a:srgbClr val="1F1A62"/>
                          </a:solidFill>
                          <a:latin typeface="Helvetica" panose="020B0403020202020204" pitchFamily="34" charset="0"/>
                        </a:rPr>
                        <a:t>Increased </a:t>
                      </a:r>
                      <a:r>
                        <a:rPr lang="en-US" sz="1300" b="1">
                          <a:solidFill>
                            <a:srgbClr val="1F1A62"/>
                          </a:solidFill>
                          <a:latin typeface="Helvetica" panose="020B0403020202020204" pitchFamily="34" charset="0"/>
                        </a:rPr>
                        <a:t>reach &amp; engagement</a:t>
                      </a:r>
                    </a:p>
                    <a:p>
                      <a:pPr marL="285750" indent="-285750">
                        <a:buFontTx/>
                        <a:buBlip>
                          <a:blip r:embed="rId2"/>
                        </a:buBlip>
                      </a:pPr>
                      <a:r>
                        <a:rPr lang="en-US" sz="1300">
                          <a:solidFill>
                            <a:srgbClr val="1F1A62"/>
                          </a:solidFill>
                          <a:latin typeface="Helvetica" panose="020B0403020202020204" pitchFamily="34" charset="0"/>
                        </a:rPr>
                        <a:t>Improved </a:t>
                      </a:r>
                      <a:r>
                        <a:rPr lang="en-US" sz="1300" b="1">
                          <a:solidFill>
                            <a:srgbClr val="1F1A62"/>
                          </a:solidFill>
                          <a:latin typeface="Helvetica" panose="020B0403020202020204" pitchFamily="34" charset="0"/>
                        </a:rPr>
                        <a:t>cost efficiency over time</a:t>
                      </a:r>
                      <a:endParaRPr lang="en-US" sz="1300" b="0">
                        <a:solidFill>
                          <a:srgbClr val="1F1A62"/>
                        </a:solidFill>
                        <a:latin typeface="Helvetica" panose="020B0403020202020204" pitchFamily="34" charset="0"/>
                      </a:endParaRPr>
                    </a:p>
                  </a:txBody>
                  <a:tcPr marL="110642" marR="110642" marT="41564" marB="41564" anchor="ctr"/>
                </a:tc>
                <a:extLst>
                  <a:ext uri="{0D108BD9-81ED-4DB2-BD59-A6C34878D82A}">
                    <a16:rowId xmlns:a16="http://schemas.microsoft.com/office/drawing/2014/main" val="906881473"/>
                  </a:ext>
                </a:extLst>
              </a:tr>
              <a:tr h="495409">
                <a:tc>
                  <a:txBody>
                    <a:bodyPr/>
                    <a:lstStyle/>
                    <a:p>
                      <a:pPr algn="l"/>
                      <a:r>
                        <a:rPr lang="en-US" sz="1500" b="1">
                          <a:solidFill>
                            <a:srgbClr val="1F1A62"/>
                          </a:solidFill>
                          <a:latin typeface="Helvetica" panose="020B0403020202020204" pitchFamily="34" charset="0"/>
                        </a:rPr>
                        <a:t>         Customer Focus</a:t>
                      </a:r>
                    </a:p>
                  </a:txBody>
                  <a:tcPr marL="110642" marR="110642" marT="41564" marB="41564" anchor="ctr"/>
                </a:tc>
                <a:tc>
                  <a:txBody>
                    <a:bodyPr/>
                    <a:lstStyle/>
                    <a:p>
                      <a:r>
                        <a:rPr lang="en-US" sz="1300" b="0">
                          <a:solidFill>
                            <a:srgbClr val="1F1A62"/>
                          </a:solidFill>
                          <a:latin typeface="Helvetica" panose="020B0403020202020204" pitchFamily="34" charset="0"/>
                        </a:rPr>
                        <a:t>Improve segmentation, retention strategies</a:t>
                      </a:r>
                    </a:p>
                  </a:txBody>
                  <a:tcPr marL="110642" marR="110642" marT="41564" marB="41564" anchor="ctr"/>
                </a:tc>
                <a:tc>
                  <a:txBody>
                    <a:bodyPr/>
                    <a:lstStyle/>
                    <a:p>
                      <a:pPr marL="285750" indent="-285750">
                        <a:buFontTx/>
                        <a:buBlip>
                          <a:blip r:embed="rId2"/>
                        </a:buBlip>
                      </a:pPr>
                      <a:r>
                        <a:rPr lang="en-US" sz="1300">
                          <a:solidFill>
                            <a:srgbClr val="1F1A62"/>
                          </a:solidFill>
                          <a:latin typeface="Helvetica" panose="020B0403020202020204" pitchFamily="34" charset="0"/>
                        </a:rPr>
                        <a:t>Higher </a:t>
                      </a:r>
                      <a:r>
                        <a:rPr lang="en-US" sz="1300" b="1">
                          <a:solidFill>
                            <a:srgbClr val="1F1A62"/>
                          </a:solidFill>
                          <a:latin typeface="Helvetica" panose="020B0403020202020204" pitchFamily="34" charset="0"/>
                        </a:rPr>
                        <a:t>customer lifetime value (LTV)</a:t>
                      </a:r>
                    </a:p>
                    <a:p>
                      <a:pPr marL="285750" indent="-285750">
                        <a:buFontTx/>
                        <a:buBlip>
                          <a:blip r:embed="rId2"/>
                        </a:buBlip>
                      </a:pPr>
                      <a:r>
                        <a:rPr lang="en-US" sz="1300">
                          <a:solidFill>
                            <a:srgbClr val="1F1A62"/>
                          </a:solidFill>
                          <a:latin typeface="Helvetica" panose="020B0403020202020204" pitchFamily="34" charset="0"/>
                        </a:rPr>
                        <a:t>Better </a:t>
                      </a:r>
                      <a:r>
                        <a:rPr lang="en-US" sz="1300" b="1">
                          <a:solidFill>
                            <a:srgbClr val="1F1A62"/>
                          </a:solidFill>
                          <a:latin typeface="Helvetica" panose="020B0403020202020204" pitchFamily="34" charset="0"/>
                        </a:rPr>
                        <a:t>conversion &amp; engagement rates</a:t>
                      </a:r>
                      <a:endParaRPr lang="en-US" sz="1300" b="0">
                        <a:solidFill>
                          <a:srgbClr val="1F1A62"/>
                        </a:solidFill>
                        <a:latin typeface="Helvetica" panose="020B0403020202020204" pitchFamily="34" charset="0"/>
                      </a:endParaRPr>
                    </a:p>
                  </a:txBody>
                  <a:tcPr marL="110642" marR="110642" marT="41564" marB="41564" anchor="ctr"/>
                </a:tc>
                <a:extLst>
                  <a:ext uri="{0D108BD9-81ED-4DB2-BD59-A6C34878D82A}">
                    <a16:rowId xmlns:a16="http://schemas.microsoft.com/office/drawing/2014/main" val="1495243549"/>
                  </a:ext>
                </a:extLst>
              </a:tr>
              <a:tr h="558409">
                <a:tc>
                  <a:txBody>
                    <a:bodyPr/>
                    <a:lstStyle/>
                    <a:p>
                      <a:pPr algn="l"/>
                      <a:r>
                        <a:rPr lang="en-US" sz="1500" b="1">
                          <a:solidFill>
                            <a:srgbClr val="1F1A62"/>
                          </a:solidFill>
                          <a:latin typeface="Helvetica" panose="020B0403020202020204" pitchFamily="34" charset="0"/>
                        </a:rPr>
                        <a:t>         Budget &amp; Resources</a:t>
                      </a:r>
                    </a:p>
                  </a:txBody>
                  <a:tcPr marL="110642" marR="110642" marT="41564" marB="41564" anchor="ctr"/>
                </a:tc>
                <a:tc>
                  <a:txBody>
                    <a:bodyPr/>
                    <a:lstStyle/>
                    <a:p>
                      <a:r>
                        <a:rPr lang="en-US" sz="1300" b="0">
                          <a:solidFill>
                            <a:srgbClr val="1F1A62"/>
                          </a:solidFill>
                          <a:latin typeface="Helvetica" panose="020B0403020202020204" pitchFamily="34" charset="0"/>
                        </a:rPr>
                        <a:t>Increase budget for brand-building efforts</a:t>
                      </a:r>
                    </a:p>
                  </a:txBody>
                  <a:tcPr marL="110642" marR="110642" marT="41564" marB="41564" anchor="ctr"/>
                </a:tc>
                <a:tc>
                  <a:txBody>
                    <a:bodyPr/>
                    <a:lstStyle/>
                    <a:p>
                      <a:pPr marL="285750" indent="-285750">
                        <a:buFontTx/>
                        <a:buBlip>
                          <a:blip r:embed="rId2"/>
                        </a:buBlip>
                      </a:pPr>
                      <a:r>
                        <a:rPr lang="en-US" sz="1300" b="1">
                          <a:solidFill>
                            <a:srgbClr val="1F1A62"/>
                          </a:solidFill>
                          <a:latin typeface="Helvetica" panose="020B0403020202020204" pitchFamily="34" charset="0"/>
                        </a:rPr>
                        <a:t>Stronger brand presence</a:t>
                      </a:r>
                    </a:p>
                    <a:p>
                      <a:pPr marL="285750" indent="-285750">
                        <a:buFontTx/>
                        <a:buBlip>
                          <a:blip r:embed="rId2"/>
                        </a:buBlip>
                      </a:pPr>
                      <a:r>
                        <a:rPr lang="en-US" sz="1300">
                          <a:solidFill>
                            <a:srgbClr val="1F1A62"/>
                          </a:solidFill>
                          <a:latin typeface="Helvetica" panose="020B0403020202020204" pitchFamily="34" charset="0"/>
                        </a:rPr>
                        <a:t>More efficient </a:t>
                      </a:r>
                      <a:r>
                        <a:rPr lang="en-US" sz="1300" b="1">
                          <a:solidFill>
                            <a:srgbClr val="1F1A62"/>
                          </a:solidFill>
                          <a:latin typeface="Helvetica" panose="020B0403020202020204" pitchFamily="34" charset="0"/>
                        </a:rPr>
                        <a:t>content and ad production</a:t>
                      </a:r>
                      <a:endParaRPr lang="en-US" sz="1300" b="0">
                        <a:solidFill>
                          <a:srgbClr val="1F1A62"/>
                        </a:solidFill>
                        <a:latin typeface="Helvetica" panose="020B0403020202020204" pitchFamily="34" charset="0"/>
                      </a:endParaRPr>
                    </a:p>
                  </a:txBody>
                  <a:tcPr marL="110642" marR="110642" marT="41564" marB="41564" anchor="ctr"/>
                </a:tc>
                <a:extLst>
                  <a:ext uri="{0D108BD9-81ED-4DB2-BD59-A6C34878D82A}">
                    <a16:rowId xmlns:a16="http://schemas.microsoft.com/office/drawing/2014/main" val="1031520087"/>
                  </a:ext>
                </a:extLst>
              </a:tr>
              <a:tr h="544091">
                <a:tc>
                  <a:txBody>
                    <a:bodyPr/>
                    <a:lstStyle/>
                    <a:p>
                      <a:pPr algn="l"/>
                      <a:r>
                        <a:rPr lang="en-US" sz="1500" b="1">
                          <a:solidFill>
                            <a:srgbClr val="1F1A62"/>
                          </a:solidFill>
                          <a:latin typeface="Helvetica" panose="020B0403020202020204" pitchFamily="34" charset="0"/>
                        </a:rPr>
                        <a:t>         Innovation &amp; Testing</a:t>
                      </a:r>
                    </a:p>
                  </a:txBody>
                  <a:tcPr marL="110642" marR="110642" marT="41564" marB="41564" anchor="ctr"/>
                </a:tc>
                <a:tc>
                  <a:txBody>
                    <a:bodyPr/>
                    <a:lstStyle/>
                    <a:p>
                      <a:r>
                        <a:rPr lang="en-US" sz="1300" b="0">
                          <a:solidFill>
                            <a:srgbClr val="1F1A62"/>
                          </a:solidFill>
                          <a:latin typeface="Helvetica" panose="020B0403020202020204" pitchFamily="34" charset="0"/>
                        </a:rPr>
                        <a:t>Pilot more, adjust based on insights</a:t>
                      </a:r>
                    </a:p>
                  </a:txBody>
                  <a:tcPr marL="110642" marR="110642" marT="41564" marB="41564" anchor="ctr"/>
                </a:tc>
                <a:tc>
                  <a:txBody>
                    <a:bodyPr/>
                    <a:lstStyle/>
                    <a:p>
                      <a:pPr marL="285750" indent="-285750">
                        <a:buFontTx/>
                        <a:buBlip>
                          <a:blip r:embed="rId2"/>
                        </a:buBlip>
                      </a:pPr>
                      <a:r>
                        <a:rPr lang="en-US" sz="1300" b="1">
                          <a:solidFill>
                            <a:srgbClr val="1F1A62"/>
                          </a:solidFill>
                          <a:latin typeface="Helvetica" panose="020B0403020202020204" pitchFamily="34" charset="0"/>
                        </a:rPr>
                        <a:t>Optimized campaigns</a:t>
                      </a:r>
                      <a:r>
                        <a:rPr lang="en-US" sz="1300">
                          <a:solidFill>
                            <a:srgbClr val="1F1A62"/>
                          </a:solidFill>
                          <a:latin typeface="Helvetica" panose="020B0403020202020204" pitchFamily="34" charset="0"/>
                        </a:rPr>
                        <a:t> with higher ROI</a:t>
                      </a:r>
                    </a:p>
                    <a:p>
                      <a:pPr marL="285750" indent="-285750">
                        <a:buFontTx/>
                        <a:buBlip>
                          <a:blip r:embed="rId2"/>
                        </a:buBlip>
                      </a:pPr>
                      <a:r>
                        <a:rPr lang="en-US" sz="1300">
                          <a:solidFill>
                            <a:srgbClr val="1F1A62"/>
                          </a:solidFill>
                          <a:latin typeface="Helvetica" panose="020B0403020202020204" pitchFamily="34" charset="0"/>
                        </a:rPr>
                        <a:t>Faster adaptation to </a:t>
                      </a:r>
                      <a:r>
                        <a:rPr lang="en-US" sz="1300" b="1">
                          <a:solidFill>
                            <a:srgbClr val="1F1A62"/>
                          </a:solidFill>
                          <a:latin typeface="Helvetica" panose="020B0403020202020204" pitchFamily="34" charset="0"/>
                        </a:rPr>
                        <a:t>market shifts</a:t>
                      </a:r>
                      <a:endParaRPr lang="en-US" sz="1300" b="0">
                        <a:solidFill>
                          <a:srgbClr val="1F1A62"/>
                        </a:solidFill>
                        <a:latin typeface="Helvetica" panose="020B0403020202020204" pitchFamily="34" charset="0"/>
                      </a:endParaRPr>
                    </a:p>
                  </a:txBody>
                  <a:tcPr marL="110642" marR="110642" marT="41564" marB="41564" anchor="ctr"/>
                </a:tc>
                <a:extLst>
                  <a:ext uri="{0D108BD9-81ED-4DB2-BD59-A6C34878D82A}">
                    <a16:rowId xmlns:a16="http://schemas.microsoft.com/office/drawing/2014/main" val="332260324"/>
                  </a:ext>
                </a:extLst>
              </a:tr>
            </a:tbl>
          </a:graphicData>
        </a:graphic>
      </p:graphicFrame>
      <p:pic>
        <p:nvPicPr>
          <p:cNvPr id="9" name="Picture 8" descr="A hand holding a megaphone&#10;&#10;AI-generated content may be incorrect.">
            <a:extLst>
              <a:ext uri="{FF2B5EF4-FFF2-40B4-BE49-F238E27FC236}">
                <a16:creationId xmlns:a16="http://schemas.microsoft.com/office/drawing/2014/main" id="{EFFF589E-C78C-328B-DCBA-A9193B1B3957}"/>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907532" y="3084298"/>
            <a:ext cx="338220" cy="338220"/>
          </a:xfrm>
          <a:prstGeom prst="rect">
            <a:avLst/>
          </a:prstGeom>
        </p:spPr>
      </p:pic>
      <p:pic>
        <p:nvPicPr>
          <p:cNvPr id="11" name="Picture 10" descr="A blue line drawing of a graph and a clock&#10;&#10;AI-generated content may be incorrect.">
            <a:extLst>
              <a:ext uri="{FF2B5EF4-FFF2-40B4-BE49-F238E27FC236}">
                <a16:creationId xmlns:a16="http://schemas.microsoft.com/office/drawing/2014/main" id="{D3A72873-D817-F841-C92D-B320F1340FE1}"/>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922906" y="3624985"/>
            <a:ext cx="307473" cy="307473"/>
          </a:xfrm>
          <a:prstGeom prst="rect">
            <a:avLst/>
          </a:prstGeom>
        </p:spPr>
      </p:pic>
      <p:pic>
        <p:nvPicPr>
          <p:cNvPr id="18" name="Picture 17" descr="A blue line drawing of a circle with symbols&#10;&#10;AI-generated content may be incorrect.">
            <a:extLst>
              <a:ext uri="{FF2B5EF4-FFF2-40B4-BE49-F238E27FC236}">
                <a16:creationId xmlns:a16="http://schemas.microsoft.com/office/drawing/2014/main" id="{C1CFEFF1-FB0A-B034-02FE-C376A19C6F4E}"/>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922906" y="4133387"/>
            <a:ext cx="307473" cy="307473"/>
          </a:xfrm>
          <a:prstGeom prst="rect">
            <a:avLst/>
          </a:prstGeom>
        </p:spPr>
      </p:pic>
      <p:pic>
        <p:nvPicPr>
          <p:cNvPr id="21" name="Picture 20" descr="A blue line drawing of a magnifying glass with people inside&#10;&#10;AI-generated content may be incorrect.">
            <a:extLst>
              <a:ext uri="{FF2B5EF4-FFF2-40B4-BE49-F238E27FC236}">
                <a16:creationId xmlns:a16="http://schemas.microsoft.com/office/drawing/2014/main" id="{8011E2AE-AF09-7AD8-0386-795C335C703D}"/>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907532" y="4643326"/>
            <a:ext cx="338220" cy="338220"/>
          </a:xfrm>
          <a:prstGeom prst="rect">
            <a:avLst/>
          </a:prstGeom>
        </p:spPr>
      </p:pic>
      <p:pic>
        <p:nvPicPr>
          <p:cNvPr id="23" name="Picture 22" descr="A blue line drawing of a bag and a paper&#10;&#10;AI-generated content may be incorrect.">
            <a:extLst>
              <a:ext uri="{FF2B5EF4-FFF2-40B4-BE49-F238E27FC236}">
                <a16:creationId xmlns:a16="http://schemas.microsoft.com/office/drawing/2014/main" id="{95403BFA-5001-C6A2-A7BF-56A74D3A3BB2}"/>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922906" y="5184013"/>
            <a:ext cx="307473" cy="307473"/>
          </a:xfrm>
          <a:prstGeom prst="rect">
            <a:avLst/>
          </a:prstGeom>
        </p:spPr>
      </p:pic>
      <p:pic>
        <p:nvPicPr>
          <p:cNvPr id="25" name="Picture 24" descr="A light bulb with a circuit board and squares&#10;&#10;AI-generated content may be incorrect.">
            <a:extLst>
              <a:ext uri="{FF2B5EF4-FFF2-40B4-BE49-F238E27FC236}">
                <a16:creationId xmlns:a16="http://schemas.microsoft.com/office/drawing/2014/main" id="{B830D988-697A-8CCF-2E6A-D87B34E3A405}"/>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890621" y="5695644"/>
            <a:ext cx="372042" cy="372042"/>
          </a:xfrm>
          <a:prstGeom prst="rect">
            <a:avLst/>
          </a:prstGeom>
        </p:spPr>
      </p:pic>
      <p:pic>
        <p:nvPicPr>
          <p:cNvPr id="26" name="Picture 25">
            <a:extLst>
              <a:ext uri="{FF2B5EF4-FFF2-40B4-BE49-F238E27FC236}">
                <a16:creationId xmlns:a16="http://schemas.microsoft.com/office/drawing/2014/main" id="{B4ECB917-E611-AA97-12BF-1B84F0485C74}"/>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7" name="Slide Number Placeholder 5">
            <a:extLst>
              <a:ext uri="{FF2B5EF4-FFF2-40B4-BE49-F238E27FC236}">
                <a16:creationId xmlns:a16="http://schemas.microsoft.com/office/drawing/2014/main" id="{603D5718-46E0-7319-C7B2-FE30BF4DA163}"/>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8" name="Rectangle 27">
            <a:extLst>
              <a:ext uri="{FF2B5EF4-FFF2-40B4-BE49-F238E27FC236}">
                <a16:creationId xmlns:a16="http://schemas.microsoft.com/office/drawing/2014/main" id="{201C5170-AD15-0763-B638-C7D0E76CE5E9}"/>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3" name="TextBox 2">
            <a:extLst>
              <a:ext uri="{FF2B5EF4-FFF2-40B4-BE49-F238E27FC236}">
                <a16:creationId xmlns:a16="http://schemas.microsoft.com/office/drawing/2014/main" id="{FDD56AEB-7919-D3C3-30C9-2E56FAA43054}"/>
              </a:ext>
            </a:extLst>
          </p:cNvPr>
          <p:cNvSpPr txBox="1"/>
          <p:nvPr/>
        </p:nvSpPr>
        <p:spPr>
          <a:xfrm>
            <a:off x="227178" y="441328"/>
            <a:ext cx="11964822"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F1A62"/>
                </a:solidFill>
                <a:latin typeface="Helvetica" panose="020B0604020202020204" pitchFamily="34" charset="0"/>
                <a:cs typeface="Helvetica" panose="020B0604020202020204" pitchFamily="34" charset="0"/>
              </a:rPr>
              <a:t>Long-term planning without short-term pressures is seen as key to building stronger brands, improving retention and driving higher ROI</a:t>
            </a:r>
            <a:endParaRPr kumimoji="0" lang="en-US" sz="2600" b="1" i="0" u="none" strike="noStrike" kern="1200" cap="none" spc="0" normalizeH="0" baseline="0" noProof="0">
              <a:ln>
                <a:noFill/>
              </a:ln>
              <a:solidFill>
                <a:srgbClr val="FF0000"/>
              </a:solidFill>
              <a:effectLst/>
              <a:uLnTx/>
              <a:uFillTx/>
              <a:latin typeface="Helvetica" panose="020B0604020202020204" pitchFamily="34" charset="0"/>
              <a:ea typeface="+mn-ea"/>
              <a:cs typeface="Helvetica" panose="020B0604020202020204" pitchFamily="34" charset="0"/>
            </a:endParaRPr>
          </a:p>
        </p:txBody>
      </p:sp>
      <p:sp>
        <p:nvSpPr>
          <p:cNvPr id="5" name="Rectangle 4">
            <a:extLst>
              <a:ext uri="{FF2B5EF4-FFF2-40B4-BE49-F238E27FC236}">
                <a16:creationId xmlns:a16="http://schemas.microsoft.com/office/drawing/2014/main" id="{112DF2EA-5330-2B3F-DD7E-5F4305BDE946}"/>
              </a:ext>
            </a:extLst>
          </p:cNvPr>
          <p:cNvSpPr/>
          <p:nvPr/>
        </p:nvSpPr>
        <p:spPr>
          <a:xfrm>
            <a:off x="315228" y="1289845"/>
            <a:ext cx="11612612" cy="523220"/>
          </a:xfrm>
          <a:prstGeom prst="rect">
            <a:avLst/>
          </a:prstGeom>
          <a:noFill/>
        </p:spPr>
        <p:txBody>
          <a:bodyPr wrap="square" rtlCol="0" anchor="t">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10"/>
              </a:buBlip>
              <a:tabLst/>
              <a:defRPr/>
            </a:pPr>
            <a:r>
              <a:rPr lang="en-US" sz="1400">
                <a:solidFill>
                  <a:srgbClr val="1F1A62"/>
                </a:solidFill>
                <a:latin typeface="Helvetica"/>
                <a:cs typeface="Helvetica"/>
              </a:rPr>
              <a:t>Given more time, s</a:t>
            </a:r>
            <a:r>
              <a:rPr kumimoji="0" lang="en-US" sz="1400" b="0" i="0" u="none" strike="noStrike" kern="1200" cap="none" spc="0" normalizeH="0" baseline="0" noProof="0">
                <a:ln>
                  <a:noFill/>
                </a:ln>
                <a:solidFill>
                  <a:srgbClr val="1F1A62"/>
                </a:solidFill>
                <a:effectLst/>
                <a:uLnTx/>
                <a:uFillTx/>
                <a:latin typeface="Helvetica"/>
                <a:ea typeface="+mn-ea"/>
                <a:cs typeface="Helvetica"/>
              </a:rPr>
              <a:t>mall brands would build greater awareness, medium brands would balance brand and performance better, and large brands would optimize with automation and strategic refinement</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5759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CBABAAC-3565-7D20-39F0-9AC1EFEB0D00}"/>
              </a:ext>
            </a:extLst>
          </p:cNvPr>
          <p:cNvSpPr/>
          <p:nvPr/>
        </p:nvSpPr>
        <p:spPr>
          <a:xfrm>
            <a:off x="0" y="168501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DEAFC678-9BE1-D3A5-24CA-D6842813CB64}"/>
              </a:ext>
            </a:extLst>
          </p:cNvPr>
          <p:cNvSpPr txBox="1"/>
          <p:nvPr/>
        </p:nvSpPr>
        <p:spPr>
          <a:xfrm>
            <a:off x="519129" y="6190466"/>
            <a:ext cx="1165135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 / Advertiser Perceptions ‘Marketer KPI Survey,’ February 2025, fielded January 27 – February 7, 2025 (n=200). Survey base: Brand marketers directly involved in influencing or executing video advertising. ‘Small-Sized’ Businesses: Less than $1MM in annual ad spend (n=65), ‘Medium-Sized’ Businesses: $1MM to less than $25MM in annual ad spend (n=70), ‘Large-Sized’ Businesses: $25MM or more in annual ad spend (n=65).</a:t>
            </a:r>
          </a:p>
        </p:txBody>
      </p:sp>
      <p:pic>
        <p:nvPicPr>
          <p:cNvPr id="9" name="Picture 8">
            <a:extLst>
              <a:ext uri="{FF2B5EF4-FFF2-40B4-BE49-F238E27FC236}">
                <a16:creationId xmlns:a16="http://schemas.microsoft.com/office/drawing/2014/main" id="{49A5CA87-3C48-DFF2-51FA-E12F69A6B38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0" name="Slide Number Placeholder 5">
            <a:extLst>
              <a:ext uri="{FF2B5EF4-FFF2-40B4-BE49-F238E27FC236}">
                <a16:creationId xmlns:a16="http://schemas.microsoft.com/office/drawing/2014/main" id="{6FF25E3E-470E-70EF-99B1-994064F81699}"/>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1" name="Rectangle 10">
            <a:extLst>
              <a:ext uri="{FF2B5EF4-FFF2-40B4-BE49-F238E27FC236}">
                <a16:creationId xmlns:a16="http://schemas.microsoft.com/office/drawing/2014/main" id="{5A4C26D3-3BE4-5EC8-C020-A882E67792D9}"/>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23" name="Rectangle: Rounded Corners 22">
            <a:extLst>
              <a:ext uri="{FF2B5EF4-FFF2-40B4-BE49-F238E27FC236}">
                <a16:creationId xmlns:a16="http://schemas.microsoft.com/office/drawing/2014/main" id="{8A09577B-AEB9-440E-B671-0FD8A9BFBA1A}"/>
              </a:ext>
            </a:extLst>
          </p:cNvPr>
          <p:cNvSpPr/>
          <p:nvPr/>
        </p:nvSpPr>
        <p:spPr>
          <a:xfrm>
            <a:off x="285900" y="2337977"/>
            <a:ext cx="3633027" cy="3705415"/>
          </a:xfrm>
          <a:prstGeom prst="roundRect">
            <a:avLst/>
          </a:prstGeom>
          <a:solidFill>
            <a:srgbClr val="00BFF2"/>
          </a:solidFill>
          <a:ln w="38100">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5D56801C-D253-400E-BCEE-FE846C3C01F2}"/>
              </a:ext>
            </a:extLst>
          </p:cNvPr>
          <p:cNvSpPr txBox="1"/>
          <p:nvPr/>
        </p:nvSpPr>
        <p:spPr>
          <a:xfrm>
            <a:off x="451037" y="2948610"/>
            <a:ext cx="3302752" cy="2308324"/>
          </a:xfrm>
          <a:prstGeom prst="rect">
            <a:avLst/>
          </a:prstGeom>
          <a:noFill/>
        </p:spPr>
        <p:txBody>
          <a:bodyPr wrap="square" rtlCol="0">
            <a:spAutoFit/>
          </a:bodyPr>
          <a:lstStyle>
            <a:defPPr>
              <a:defRPr lang="en-US"/>
            </a:defPPr>
            <a:lvl1pPr marR="0" lvl="0" indent="0" algn="ctr" defTabSz="586082" fontAlgn="auto">
              <a:lnSpc>
                <a:spcPct val="100000"/>
              </a:lnSpc>
              <a:spcBef>
                <a:spcPts val="0"/>
              </a:spcBef>
              <a:spcAft>
                <a:spcPts val="0"/>
              </a:spcAft>
              <a:buClrTx/>
              <a:buSzTx/>
              <a:buFontTx/>
              <a:buNone/>
              <a:tabLst/>
              <a:defRPr kumimoji="0" sz="1200" b="1" i="0" u="sng" strike="noStrike" cap="none" spc="0" normalizeH="0" baseline="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defRPr>
            </a:lvl1p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bg1"/>
                </a:solidFill>
                <a:effectLst/>
                <a:uLnTx/>
                <a:uFillTx/>
                <a:latin typeface="Helvetica" panose="020B0604020202020204" pitchFamily="34" charset="0"/>
                <a:ea typeface="Open Sans" panose="020B0606030504020204" pitchFamily="34" charset="0"/>
                <a:cs typeface="Helvetica" panose="020B0604020202020204" pitchFamily="34" charset="0"/>
              </a:rPr>
              <a:t>‘Small-Sized’ </a:t>
            </a:r>
            <a:r>
              <a:rPr kumimoji="0" lang="en-US" sz="2400" b="1" i="0" strike="noStrike" kern="1200" cap="none" spc="0" normalizeH="0" baseline="0" noProof="0">
                <a:ln>
                  <a:noFill/>
                </a:ln>
                <a:solidFill>
                  <a:schemeClr val="bg1"/>
                </a:solidFill>
                <a:effectLst/>
                <a:uLnTx/>
                <a:uFillTx/>
                <a:latin typeface="Helvetica" panose="020B0604020202020204" pitchFamily="34" charset="0"/>
                <a:ea typeface="Open Sans" panose="020B0606030504020204" pitchFamily="34" charset="0"/>
                <a:cs typeface="Helvetica" panose="020B0604020202020204" pitchFamily="34" charset="0"/>
              </a:rPr>
              <a:t>Businesses</a:t>
            </a:r>
            <a:endParaRPr kumimoji="0" lang="en-US" sz="2400" b="0" i="0" strike="noStrike" kern="1200" cap="none" spc="0" normalizeH="0" baseline="0" noProof="0">
              <a:ln>
                <a:noFill/>
              </a:ln>
              <a:solidFill>
                <a:schemeClr val="bg1"/>
              </a:solidFill>
              <a:effectLst/>
              <a:uLnTx/>
              <a:uFillTx/>
              <a:latin typeface="Helvetica" panose="020B0604020202020204" pitchFamily="34" charset="0"/>
              <a:ea typeface="Open Sans" panose="020B0606030504020204" pitchFamily="34" charset="0"/>
              <a:cs typeface="Helvetica" panose="020B0604020202020204" pitchFamily="34" charset="0"/>
            </a:endParaRPr>
          </a:p>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schemeClr val="bg1"/>
              </a:solidFill>
              <a:effectLst/>
              <a:uLnTx/>
              <a:uFillTx/>
              <a:latin typeface="Helvetica" panose="020B0604020202020204" pitchFamily="34" charset="0"/>
              <a:ea typeface="Open Sans" panose="020B0606030504020204" pitchFamily="34" charset="0"/>
              <a:cs typeface="Helvetica" panose="020B0604020202020204" pitchFamily="34" charset="0"/>
            </a:endParaRPr>
          </a:p>
          <a:p>
            <a:pPr marL="0" marR="0" lvl="0" indent="0" algn="ctr" defTabSz="586082" rtl="0" eaLnBrk="1" fontAlgn="auto" latinLnBrk="0" hangingPunct="1">
              <a:lnSpc>
                <a:spcPct val="100000"/>
              </a:lnSpc>
              <a:spcBef>
                <a:spcPts val="0"/>
              </a:spcBef>
              <a:spcAft>
                <a:spcPts val="0"/>
              </a:spcAft>
              <a:buClrTx/>
              <a:buSzTx/>
              <a:buFontTx/>
              <a:buNone/>
              <a:tabLst/>
              <a:defRPr/>
            </a:pPr>
            <a:r>
              <a:rPr lang="en-US" sz="1800" b="0" u="none">
                <a:solidFill>
                  <a:schemeClr val="bg1"/>
                </a:solidFill>
                <a:latin typeface="Helvetica" panose="020B0604020202020204" pitchFamily="34" charset="0"/>
                <a:cs typeface="Helvetica" panose="020B0604020202020204" pitchFamily="34" charset="0"/>
              </a:rPr>
              <a:t>Brand marketer respondents working for a brand that spent </a:t>
            </a:r>
            <a:r>
              <a:rPr lang="en-US" sz="1800" i="1" u="none">
                <a:solidFill>
                  <a:schemeClr val="bg1"/>
                </a:solidFill>
                <a:latin typeface="Helvetica" panose="020B0604020202020204" pitchFamily="34" charset="0"/>
                <a:cs typeface="Helvetica" panose="020B0604020202020204" pitchFamily="34" charset="0"/>
              </a:rPr>
              <a:t>l</a:t>
            </a:r>
            <a:r>
              <a:rPr kumimoji="0" lang="en-US" sz="1800" i="1" u="none" strike="noStrike" kern="1200" cap="none" spc="0" normalizeH="0" baseline="0" noProof="0">
                <a:ln>
                  <a:noFill/>
                </a:ln>
                <a:solidFill>
                  <a:schemeClr val="bg1"/>
                </a:solidFill>
                <a:effectLst/>
                <a:uLnTx/>
                <a:uFillTx/>
                <a:latin typeface="Helvetica" panose="020B0604020202020204" pitchFamily="34" charset="0"/>
                <a:ea typeface="Open Sans" panose="020B0606030504020204" pitchFamily="34" charset="0"/>
                <a:cs typeface="Helvetica" panose="020B0604020202020204" pitchFamily="34" charset="0"/>
              </a:rPr>
              <a:t>ess than $1MM </a:t>
            </a:r>
            <a:r>
              <a:rPr kumimoji="0" lang="en-US" sz="1800" b="0" i="0" u="none" strike="noStrike" kern="1200" cap="none" spc="0" normalizeH="0" baseline="0" noProof="0">
                <a:ln>
                  <a:noFill/>
                </a:ln>
                <a:solidFill>
                  <a:schemeClr val="bg1"/>
                </a:solidFill>
                <a:effectLst/>
                <a:uLnTx/>
                <a:uFillTx/>
                <a:latin typeface="Helvetica" panose="020B0604020202020204" pitchFamily="34" charset="0"/>
                <a:ea typeface="Open Sans" panose="020B0606030504020204" pitchFamily="34" charset="0"/>
                <a:cs typeface="Helvetica" panose="020B0604020202020204" pitchFamily="34" charset="0"/>
              </a:rPr>
              <a:t>in total on advertising over the </a:t>
            </a:r>
          </a:p>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bg1"/>
                </a:solidFill>
                <a:effectLst/>
                <a:uLnTx/>
                <a:uFillTx/>
                <a:latin typeface="Helvetica" panose="020B0604020202020204" pitchFamily="34" charset="0"/>
                <a:ea typeface="Open Sans" panose="020B0606030504020204" pitchFamily="34" charset="0"/>
                <a:cs typeface="Helvetica" panose="020B0604020202020204" pitchFamily="34" charset="0"/>
              </a:rPr>
              <a:t>past 12 months</a:t>
            </a:r>
            <a:endParaRPr kumimoji="0" lang="en-US" sz="2000" b="0" i="0" u="sng" strike="noStrike" kern="1200" cap="none" spc="0" normalizeH="0" baseline="0" noProof="0">
              <a:ln>
                <a:noFill/>
              </a:ln>
              <a:solidFill>
                <a:schemeClr val="bg1"/>
              </a:solidFill>
              <a:effectLst/>
              <a:uLnTx/>
              <a:uFillTx/>
              <a:latin typeface="Helvetica" panose="020B0604020202020204" pitchFamily="34" charset="0"/>
              <a:ea typeface="Open Sans" panose="020B0606030504020204" pitchFamily="34" charset="0"/>
              <a:cs typeface="Helvetica" panose="020B0604020202020204" pitchFamily="34" charset="0"/>
            </a:endParaRPr>
          </a:p>
        </p:txBody>
      </p:sp>
      <p:sp>
        <p:nvSpPr>
          <p:cNvPr id="18" name="Rectangle: Rounded Corners 17">
            <a:extLst>
              <a:ext uri="{FF2B5EF4-FFF2-40B4-BE49-F238E27FC236}">
                <a16:creationId xmlns:a16="http://schemas.microsoft.com/office/drawing/2014/main" id="{0DBD4D2E-0E0B-4093-8FB4-7686D41106BB}"/>
              </a:ext>
            </a:extLst>
          </p:cNvPr>
          <p:cNvSpPr/>
          <p:nvPr/>
        </p:nvSpPr>
        <p:spPr>
          <a:xfrm>
            <a:off x="8273073" y="2337977"/>
            <a:ext cx="3633027" cy="3705415"/>
          </a:xfrm>
          <a:prstGeom prst="roundRect">
            <a:avLst/>
          </a:prstGeom>
          <a:solidFill>
            <a:srgbClr val="4EBEA4"/>
          </a:solidFill>
          <a:ln w="38100">
            <a:solidFill>
              <a:srgbClr val="4EB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368FB94D-F82B-4A00-9D4D-AE19DF646178}"/>
              </a:ext>
            </a:extLst>
          </p:cNvPr>
          <p:cNvSpPr txBox="1"/>
          <p:nvPr/>
        </p:nvSpPr>
        <p:spPr>
          <a:xfrm>
            <a:off x="8438210" y="2948610"/>
            <a:ext cx="3302752" cy="2308324"/>
          </a:xfrm>
          <a:prstGeom prst="rect">
            <a:avLst/>
          </a:prstGeom>
          <a:noFill/>
        </p:spPr>
        <p:txBody>
          <a:bodyPr wrap="square" rtlCol="0">
            <a:spAutoFit/>
          </a:bodyPr>
          <a:lstStyle>
            <a:defPPr>
              <a:defRPr lang="en-US"/>
            </a:defPPr>
            <a:lvl1pPr marR="0" lvl="0" indent="0" algn="ctr" defTabSz="586082" fontAlgn="auto">
              <a:lnSpc>
                <a:spcPct val="100000"/>
              </a:lnSpc>
              <a:spcBef>
                <a:spcPts val="0"/>
              </a:spcBef>
              <a:spcAft>
                <a:spcPts val="0"/>
              </a:spcAft>
              <a:buClrTx/>
              <a:buSzTx/>
              <a:buFontTx/>
              <a:buNone/>
              <a:tabLst/>
              <a:defRPr kumimoji="0" sz="1200" b="1" i="0" u="sng" strike="noStrike" cap="none" spc="0" normalizeH="0" baseline="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defRPr>
            </a:lvl1p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bg1"/>
                </a:solidFill>
                <a:effectLst/>
                <a:uLnTx/>
                <a:uFillTx/>
                <a:latin typeface="Helvetica" panose="020B0604020202020204" pitchFamily="34" charset="0"/>
                <a:ea typeface="Open Sans" panose="020B0606030504020204" pitchFamily="34" charset="0"/>
                <a:cs typeface="Helvetica" panose="020B0604020202020204" pitchFamily="34" charset="0"/>
              </a:rPr>
              <a:t>‘Large-Sized’ </a:t>
            </a:r>
            <a:r>
              <a:rPr kumimoji="0" lang="en-US" sz="2400" b="1" i="0" strike="noStrike" kern="1200" cap="none" spc="0" normalizeH="0" baseline="0" noProof="0">
                <a:ln>
                  <a:noFill/>
                </a:ln>
                <a:solidFill>
                  <a:schemeClr val="bg1"/>
                </a:solidFill>
                <a:effectLst/>
                <a:uLnTx/>
                <a:uFillTx/>
                <a:latin typeface="Helvetica" panose="020B0604020202020204" pitchFamily="34" charset="0"/>
                <a:ea typeface="Open Sans" panose="020B0606030504020204" pitchFamily="34" charset="0"/>
                <a:cs typeface="Helvetica" panose="020B0604020202020204" pitchFamily="34" charset="0"/>
              </a:rPr>
              <a:t>Businesses</a:t>
            </a:r>
            <a:endParaRPr kumimoji="0" lang="en-US" sz="2400" b="0" i="0" strike="noStrike" kern="1200" cap="none" spc="0" normalizeH="0" baseline="0" noProof="0">
              <a:ln>
                <a:noFill/>
              </a:ln>
              <a:solidFill>
                <a:schemeClr val="bg1"/>
              </a:solidFill>
              <a:effectLst/>
              <a:uLnTx/>
              <a:uFillTx/>
              <a:latin typeface="Helvetica" panose="020B0604020202020204" pitchFamily="34" charset="0"/>
              <a:ea typeface="Open Sans" panose="020B0606030504020204" pitchFamily="34" charset="0"/>
              <a:cs typeface="Helvetica" panose="020B0604020202020204" pitchFamily="34" charset="0"/>
            </a:endParaRPr>
          </a:p>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schemeClr val="bg1"/>
              </a:solidFill>
              <a:effectLst/>
              <a:uLnTx/>
              <a:uFillTx/>
              <a:latin typeface="Helvetica" panose="020B0604020202020204" pitchFamily="34" charset="0"/>
              <a:ea typeface="Open Sans" panose="020B0606030504020204" pitchFamily="34" charset="0"/>
              <a:cs typeface="Helvetica" panose="020B0604020202020204" pitchFamily="34" charset="0"/>
            </a:endParaRPr>
          </a:p>
          <a:p>
            <a:pPr marL="0" marR="0" lvl="0" indent="0" algn="ctr" defTabSz="586082" rtl="0" eaLnBrk="1" fontAlgn="auto" latinLnBrk="0" hangingPunct="1">
              <a:lnSpc>
                <a:spcPct val="100000"/>
              </a:lnSpc>
              <a:spcBef>
                <a:spcPts val="0"/>
              </a:spcBef>
              <a:spcAft>
                <a:spcPts val="0"/>
              </a:spcAft>
              <a:buClrTx/>
              <a:buSzTx/>
              <a:buFontTx/>
              <a:buNone/>
              <a:tabLst/>
              <a:defRPr/>
            </a:pPr>
            <a:r>
              <a:rPr lang="en-US" sz="1800" b="0" u="none">
                <a:solidFill>
                  <a:schemeClr val="bg1"/>
                </a:solidFill>
                <a:latin typeface="Helvetica" panose="020B0604020202020204" pitchFamily="34" charset="0"/>
                <a:cs typeface="Helvetica" panose="020B0604020202020204" pitchFamily="34" charset="0"/>
              </a:rPr>
              <a:t>Brand marketer respondents working for a brand that spent </a:t>
            </a:r>
            <a:r>
              <a:rPr lang="en-US" sz="1800" i="1" u="none">
                <a:solidFill>
                  <a:schemeClr val="bg1"/>
                </a:solidFill>
                <a:latin typeface="Helvetica" panose="020B0604020202020204" pitchFamily="34" charset="0"/>
                <a:cs typeface="Helvetica" panose="020B0604020202020204" pitchFamily="34" charset="0"/>
              </a:rPr>
              <a:t>$25MM or more </a:t>
            </a:r>
            <a:r>
              <a:rPr kumimoji="0" lang="en-US" sz="1800" b="0" i="0" u="none" strike="noStrike" kern="1200" cap="none" spc="0" normalizeH="0" baseline="0" noProof="0">
                <a:ln>
                  <a:noFill/>
                </a:ln>
                <a:solidFill>
                  <a:schemeClr val="bg1"/>
                </a:solidFill>
                <a:effectLst/>
                <a:uLnTx/>
                <a:uFillTx/>
                <a:latin typeface="Helvetica" panose="020B0604020202020204" pitchFamily="34" charset="0"/>
                <a:ea typeface="Open Sans" panose="020B0606030504020204" pitchFamily="34" charset="0"/>
                <a:cs typeface="Helvetica" panose="020B0604020202020204" pitchFamily="34" charset="0"/>
              </a:rPr>
              <a:t>in total on advertising over the </a:t>
            </a:r>
          </a:p>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bg1"/>
                </a:solidFill>
                <a:effectLst/>
                <a:uLnTx/>
                <a:uFillTx/>
                <a:latin typeface="Helvetica" panose="020B0604020202020204" pitchFamily="34" charset="0"/>
                <a:ea typeface="Open Sans" panose="020B0606030504020204" pitchFamily="34" charset="0"/>
                <a:cs typeface="Helvetica" panose="020B0604020202020204" pitchFamily="34" charset="0"/>
              </a:rPr>
              <a:t>past 12 months</a:t>
            </a:r>
            <a:endParaRPr kumimoji="0" lang="en-US" sz="2000" b="0" i="0" u="sng" strike="noStrike" kern="1200" cap="none" spc="0" normalizeH="0" baseline="0" noProof="0">
              <a:ln>
                <a:noFill/>
              </a:ln>
              <a:solidFill>
                <a:schemeClr val="bg1"/>
              </a:solidFill>
              <a:effectLst/>
              <a:uLnTx/>
              <a:uFillTx/>
              <a:latin typeface="Helvetica" panose="020B0604020202020204" pitchFamily="34" charset="0"/>
              <a:ea typeface="Open Sans" panose="020B0606030504020204" pitchFamily="34" charset="0"/>
              <a:cs typeface="Helvetica" panose="020B0604020202020204" pitchFamily="34" charset="0"/>
            </a:endParaRPr>
          </a:p>
        </p:txBody>
      </p:sp>
      <p:sp>
        <p:nvSpPr>
          <p:cNvPr id="15" name="Rectangle: Rounded Corners 14">
            <a:extLst>
              <a:ext uri="{FF2B5EF4-FFF2-40B4-BE49-F238E27FC236}">
                <a16:creationId xmlns:a16="http://schemas.microsoft.com/office/drawing/2014/main" id="{E5F2A754-44D2-C430-FADA-66D077EFA36D}"/>
              </a:ext>
            </a:extLst>
          </p:cNvPr>
          <p:cNvSpPr/>
          <p:nvPr/>
        </p:nvSpPr>
        <p:spPr>
          <a:xfrm>
            <a:off x="4279486" y="2337977"/>
            <a:ext cx="3633027" cy="3705415"/>
          </a:xfrm>
          <a:prstGeom prst="roundRect">
            <a:avLst/>
          </a:prstGeom>
          <a:solidFill>
            <a:srgbClr val="ED3C8D"/>
          </a:solidFill>
          <a:ln w="3810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6D91D7A9-12BA-9CB9-98F8-8A5A9805A431}"/>
              </a:ext>
            </a:extLst>
          </p:cNvPr>
          <p:cNvSpPr txBox="1"/>
          <p:nvPr/>
        </p:nvSpPr>
        <p:spPr>
          <a:xfrm>
            <a:off x="4444623" y="2948610"/>
            <a:ext cx="3302752" cy="2308324"/>
          </a:xfrm>
          <a:prstGeom prst="rect">
            <a:avLst/>
          </a:prstGeom>
          <a:noFill/>
        </p:spPr>
        <p:txBody>
          <a:bodyPr wrap="square" rtlCol="0">
            <a:spAutoFit/>
          </a:bodyPr>
          <a:lstStyle>
            <a:defPPr>
              <a:defRPr lang="en-US"/>
            </a:defPPr>
            <a:lvl1pPr marR="0" lvl="0" indent="0" algn="ctr" defTabSz="586082" fontAlgn="auto">
              <a:lnSpc>
                <a:spcPct val="100000"/>
              </a:lnSpc>
              <a:spcBef>
                <a:spcPts val="0"/>
              </a:spcBef>
              <a:spcAft>
                <a:spcPts val="0"/>
              </a:spcAft>
              <a:buClrTx/>
              <a:buSzTx/>
              <a:buFontTx/>
              <a:buNone/>
              <a:tabLst/>
              <a:defRPr kumimoji="0" sz="1200" b="1" i="0" u="sng" strike="noStrike" cap="none" spc="0" normalizeH="0" baseline="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defRPr>
            </a:lvl1p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bg1"/>
                </a:solidFill>
                <a:effectLst/>
                <a:uLnTx/>
                <a:uFillTx/>
                <a:latin typeface="Helvetica" panose="020B0604020202020204" pitchFamily="34" charset="0"/>
                <a:ea typeface="Open Sans" panose="020B0606030504020204" pitchFamily="34" charset="0"/>
                <a:cs typeface="Helvetica" panose="020B0604020202020204" pitchFamily="34" charset="0"/>
              </a:rPr>
              <a:t>‘Medium</a:t>
            </a:r>
            <a:r>
              <a:rPr lang="en-US" sz="2400" u="none">
                <a:solidFill>
                  <a:schemeClr val="bg1"/>
                </a:solidFill>
                <a:latin typeface="Helvetica" panose="020B0604020202020204" pitchFamily="34" charset="0"/>
                <a:cs typeface="Helvetica" panose="020B0604020202020204" pitchFamily="34" charset="0"/>
              </a:rPr>
              <a:t>-Sized’</a:t>
            </a:r>
            <a:r>
              <a:rPr kumimoji="0" lang="en-US" sz="2400" b="1" i="0" u="none" strike="noStrike" kern="1200" cap="none" spc="0" normalizeH="0" baseline="0" noProof="0">
                <a:ln>
                  <a:noFill/>
                </a:ln>
                <a:solidFill>
                  <a:schemeClr val="bg1"/>
                </a:solidFill>
                <a:effectLst/>
                <a:uLnTx/>
                <a:uFillTx/>
                <a:latin typeface="Helvetica" panose="020B0604020202020204" pitchFamily="34" charset="0"/>
                <a:ea typeface="Open Sans" panose="020B0606030504020204" pitchFamily="34" charset="0"/>
                <a:cs typeface="Helvetica" panose="020B0604020202020204" pitchFamily="34" charset="0"/>
              </a:rPr>
              <a:t> </a:t>
            </a:r>
            <a:r>
              <a:rPr kumimoji="0" lang="en-US" sz="2400" b="1" i="0" strike="noStrike" kern="1200" cap="none" spc="0" normalizeH="0" baseline="0" noProof="0">
                <a:ln>
                  <a:noFill/>
                </a:ln>
                <a:solidFill>
                  <a:schemeClr val="bg1"/>
                </a:solidFill>
                <a:effectLst/>
                <a:uLnTx/>
                <a:uFillTx/>
                <a:latin typeface="Helvetica" panose="020B0604020202020204" pitchFamily="34" charset="0"/>
                <a:ea typeface="Open Sans" panose="020B0606030504020204" pitchFamily="34" charset="0"/>
                <a:cs typeface="Helvetica" panose="020B0604020202020204" pitchFamily="34" charset="0"/>
              </a:rPr>
              <a:t>Businesses</a:t>
            </a:r>
            <a:endParaRPr kumimoji="0" lang="en-US" sz="2400" b="0" i="0" strike="noStrike" kern="1200" cap="none" spc="0" normalizeH="0" baseline="0" noProof="0">
              <a:ln>
                <a:noFill/>
              </a:ln>
              <a:solidFill>
                <a:schemeClr val="bg1"/>
              </a:solidFill>
              <a:effectLst/>
              <a:uLnTx/>
              <a:uFillTx/>
              <a:latin typeface="Helvetica" panose="020B0604020202020204" pitchFamily="34" charset="0"/>
              <a:ea typeface="Open Sans" panose="020B0606030504020204" pitchFamily="34" charset="0"/>
              <a:cs typeface="Helvetica" panose="020B0604020202020204" pitchFamily="34" charset="0"/>
            </a:endParaRPr>
          </a:p>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schemeClr val="bg1"/>
              </a:solidFill>
              <a:effectLst/>
              <a:uLnTx/>
              <a:uFillTx/>
              <a:latin typeface="Helvetica" panose="020B0604020202020204" pitchFamily="34" charset="0"/>
              <a:ea typeface="Open Sans" panose="020B0606030504020204" pitchFamily="34" charset="0"/>
              <a:cs typeface="Helvetica" panose="020B0604020202020204" pitchFamily="34" charset="0"/>
            </a:endParaRPr>
          </a:p>
          <a:p>
            <a:pPr marL="0" marR="0" lvl="0" indent="0" algn="ctr" defTabSz="586082" rtl="0" eaLnBrk="1" fontAlgn="auto" latinLnBrk="0" hangingPunct="1">
              <a:lnSpc>
                <a:spcPct val="100000"/>
              </a:lnSpc>
              <a:spcBef>
                <a:spcPts val="0"/>
              </a:spcBef>
              <a:spcAft>
                <a:spcPts val="0"/>
              </a:spcAft>
              <a:buClrTx/>
              <a:buSzTx/>
              <a:buFontTx/>
              <a:buNone/>
              <a:tabLst/>
              <a:defRPr/>
            </a:pPr>
            <a:r>
              <a:rPr lang="en-US" sz="1800" b="0" u="none">
                <a:solidFill>
                  <a:schemeClr val="bg1"/>
                </a:solidFill>
                <a:latin typeface="Helvetica" panose="020B0604020202020204" pitchFamily="34" charset="0"/>
                <a:cs typeface="Helvetica" panose="020B0604020202020204" pitchFamily="34" charset="0"/>
              </a:rPr>
              <a:t>Brand marketer respondents working for a brand that spent </a:t>
            </a:r>
            <a:r>
              <a:rPr lang="en-US" sz="1800" i="1" u="none">
                <a:solidFill>
                  <a:schemeClr val="bg1"/>
                </a:solidFill>
                <a:latin typeface="Helvetica" panose="020B0604020202020204" pitchFamily="34" charset="0"/>
                <a:cs typeface="Helvetica" panose="020B0604020202020204" pitchFamily="34" charset="0"/>
              </a:rPr>
              <a:t>$1MM to less than $25MM </a:t>
            </a:r>
            <a:r>
              <a:rPr kumimoji="0" lang="en-US" sz="1800" b="0" i="0" u="none" strike="noStrike" kern="1200" cap="none" spc="0" normalizeH="0" baseline="0" noProof="0">
                <a:ln>
                  <a:noFill/>
                </a:ln>
                <a:solidFill>
                  <a:schemeClr val="bg1"/>
                </a:solidFill>
                <a:effectLst/>
                <a:uLnTx/>
                <a:uFillTx/>
                <a:latin typeface="Helvetica" panose="020B0604020202020204" pitchFamily="34" charset="0"/>
                <a:ea typeface="Open Sans" panose="020B0606030504020204" pitchFamily="34" charset="0"/>
                <a:cs typeface="Helvetica" panose="020B0604020202020204" pitchFamily="34" charset="0"/>
              </a:rPr>
              <a:t>in total on advertising over the past 12 months</a:t>
            </a:r>
            <a:endParaRPr kumimoji="0" lang="en-US" sz="2000" b="0" i="0" u="sng" strike="noStrike" kern="1200" cap="none" spc="0" normalizeH="0" baseline="0" noProof="0">
              <a:ln>
                <a:noFill/>
              </a:ln>
              <a:solidFill>
                <a:schemeClr val="bg1"/>
              </a:solidFill>
              <a:effectLst/>
              <a:uLnTx/>
              <a:uFillTx/>
              <a:latin typeface="Helvetica" panose="020B0604020202020204" pitchFamily="34" charset="0"/>
              <a:ea typeface="Open Sans" panose="020B0606030504020204" pitchFamily="34" charset="0"/>
              <a:cs typeface="Helvetica" panose="020B0604020202020204" pitchFamily="34" charset="0"/>
            </a:endParaRPr>
          </a:p>
        </p:txBody>
      </p:sp>
      <p:sp>
        <p:nvSpPr>
          <p:cNvPr id="35" name="TextBox 34">
            <a:extLst>
              <a:ext uri="{FF2B5EF4-FFF2-40B4-BE49-F238E27FC236}">
                <a16:creationId xmlns:a16="http://schemas.microsoft.com/office/drawing/2014/main" id="{22748711-1669-C03D-9C8B-8EF6890BD443}"/>
              </a:ext>
            </a:extLst>
          </p:cNvPr>
          <p:cNvSpPr txBox="1"/>
          <p:nvPr/>
        </p:nvSpPr>
        <p:spPr>
          <a:xfrm>
            <a:off x="227178" y="441328"/>
            <a:ext cx="11840892"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anose="020B0604020202020204" pitchFamily="2" charset="0"/>
                <a:ea typeface="+mn-ea"/>
                <a:cs typeface="+mn-cs"/>
              </a:rPr>
              <a:t>We analyzed three segments based on total ad spend to understand how marketing </a:t>
            </a:r>
            <a:r>
              <a:rPr lang="en-US" sz="2600" b="1">
                <a:solidFill>
                  <a:srgbClr val="1F1A62"/>
                </a:solidFill>
                <a:latin typeface="Helvetica" panose="020B0604020202020204" pitchFamily="2" charset="0"/>
              </a:rPr>
              <a:t>priorities and decision-making differs by business size</a:t>
            </a:r>
            <a:endParaRPr kumimoji="0" lang="en-US" sz="2600" b="1" i="0" u="none" strike="noStrike" kern="1200" cap="none" spc="0" normalizeH="0" baseline="0" noProof="0">
              <a:ln>
                <a:noFill/>
              </a:ln>
              <a:solidFill>
                <a:srgbClr val="1F1A62"/>
              </a:solidFill>
              <a:effectLst/>
              <a:uLnTx/>
              <a:uFillTx/>
              <a:latin typeface="Helvetica" panose="020B0604020202020204" pitchFamily="2" charset="0"/>
              <a:ea typeface="+mn-ea"/>
              <a:cs typeface="+mn-cs"/>
            </a:endParaRPr>
          </a:p>
        </p:txBody>
      </p:sp>
      <p:sp>
        <p:nvSpPr>
          <p:cNvPr id="2" name="TextBox 1">
            <a:extLst>
              <a:ext uri="{FF2B5EF4-FFF2-40B4-BE49-F238E27FC236}">
                <a16:creationId xmlns:a16="http://schemas.microsoft.com/office/drawing/2014/main" id="{7DC0DF38-29F7-4FFF-92D0-2D79DACC9024}"/>
              </a:ext>
            </a:extLst>
          </p:cNvPr>
          <p:cNvSpPr txBox="1"/>
          <p:nvPr/>
        </p:nvSpPr>
        <p:spPr>
          <a:xfrm>
            <a:off x="285900" y="1823598"/>
            <a:ext cx="11620200" cy="338554"/>
          </a:xfrm>
          <a:prstGeom prst="rect">
            <a:avLst/>
          </a:prstGeom>
          <a:noFill/>
        </p:spPr>
        <p:txBody>
          <a:bodyPr wrap="square" rtlCol="0">
            <a:spAutoFit/>
          </a:bodyPr>
          <a:lstStyle/>
          <a:p>
            <a:pPr algn="ctr"/>
            <a:r>
              <a:rPr lang="en-US" sz="1600">
                <a:solidFill>
                  <a:srgbClr val="1B1464"/>
                </a:solidFill>
                <a:latin typeface="Helvetica" panose="020B0604020202020204" pitchFamily="34" charset="0"/>
                <a:cs typeface="Helvetica" panose="020B0604020202020204" pitchFamily="34" charset="0"/>
              </a:rPr>
              <a:t>For the purposes of this custom study analysis, we created these three ‘brand marketer’ segments:</a:t>
            </a:r>
          </a:p>
        </p:txBody>
      </p:sp>
    </p:spTree>
    <p:extLst>
      <p:ext uri="{BB962C8B-B14F-4D97-AF65-F5344CB8AC3E}">
        <p14:creationId xmlns:p14="http://schemas.microsoft.com/office/powerpoint/2010/main" val="15122268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CEF1E-500E-F3A3-43DD-FF223C94E11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0E79694-356E-5674-BD26-3E1B959EA56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20153"/>
            <a:ext cx="12192000" cy="7098307"/>
          </a:xfrm>
          <a:prstGeom prst="rect">
            <a:avLst/>
          </a:prstGeom>
        </p:spPr>
      </p:pic>
      <p:cxnSp>
        <p:nvCxnSpPr>
          <p:cNvPr id="2" name="Straight Connector 1">
            <a:extLst>
              <a:ext uri="{FF2B5EF4-FFF2-40B4-BE49-F238E27FC236}">
                <a16:creationId xmlns:a16="http://schemas.microsoft.com/office/drawing/2014/main" id="{A5D1D374-6298-0A9F-2BFF-21150E7A427E}"/>
              </a:ext>
            </a:extLst>
          </p:cNvPr>
          <p:cNvCxnSpPr/>
          <p:nvPr/>
        </p:nvCxnSpPr>
        <p:spPr>
          <a:xfrm>
            <a:off x="493843" y="2940040"/>
            <a:ext cx="521208"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
        <p:nvSpPr>
          <p:cNvPr id="4" name="TextBox 3">
            <a:extLst>
              <a:ext uri="{FF2B5EF4-FFF2-40B4-BE49-F238E27FC236}">
                <a16:creationId xmlns:a16="http://schemas.microsoft.com/office/drawing/2014/main" id="{459EFA33-25E6-0DF8-AF24-4F8999F0F5D0}"/>
              </a:ext>
            </a:extLst>
          </p:cNvPr>
          <p:cNvSpPr txBox="1"/>
          <p:nvPr/>
        </p:nvSpPr>
        <p:spPr>
          <a:xfrm>
            <a:off x="536238" y="2294269"/>
            <a:ext cx="7081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E600"/>
                </a:solidFill>
                <a:effectLst/>
                <a:uLnTx/>
                <a:uFillTx/>
                <a:latin typeface="Helvetica" pitchFamily="2" charset="0"/>
                <a:ea typeface="+mn-ea"/>
                <a:cs typeface="+mn-cs"/>
              </a:rPr>
              <a:t>10</a:t>
            </a:r>
          </a:p>
        </p:txBody>
      </p:sp>
      <p:sp>
        <p:nvSpPr>
          <p:cNvPr id="5" name="TextBox 4">
            <a:extLst>
              <a:ext uri="{FF2B5EF4-FFF2-40B4-BE49-F238E27FC236}">
                <a16:creationId xmlns:a16="http://schemas.microsoft.com/office/drawing/2014/main" id="{C7932A1F-B0BE-4735-BE30-3DEA710520C5}"/>
              </a:ext>
            </a:extLst>
          </p:cNvPr>
          <p:cNvSpPr txBox="1"/>
          <p:nvPr/>
        </p:nvSpPr>
        <p:spPr>
          <a:xfrm>
            <a:off x="493845" y="3026501"/>
            <a:ext cx="685906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Helvetica" pitchFamily="2" charset="0"/>
                <a:ea typeface="+mn-ea"/>
                <a:cs typeface="+mn-cs"/>
              </a:rPr>
              <a:t>What KPIs would marketers be focused on for future growth?</a:t>
            </a:r>
          </a:p>
        </p:txBody>
      </p:sp>
    </p:spTree>
    <p:extLst>
      <p:ext uri="{BB962C8B-B14F-4D97-AF65-F5344CB8AC3E}">
        <p14:creationId xmlns:p14="http://schemas.microsoft.com/office/powerpoint/2010/main" val="34572706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47542E-ACCC-AAFE-E1D8-1DE8FE1FF8D4}"/>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B918773A-1B04-F035-88D9-3DAD6CEC846E}"/>
              </a:ext>
            </a:extLst>
          </p:cNvPr>
          <p:cNvSpPr/>
          <p:nvPr/>
        </p:nvSpPr>
        <p:spPr>
          <a:xfrm>
            <a:off x="265530" y="2397611"/>
            <a:ext cx="3742014" cy="3721735"/>
          </a:xfrm>
          <a:prstGeom prst="rect">
            <a:avLst/>
          </a:prstGeom>
          <a:solidFill>
            <a:srgbClr val="E2E8F1"/>
          </a:solidFill>
          <a:ln>
            <a:solidFill>
              <a:srgbClr val="E2E8F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0F0C1A76-573E-F095-F4EA-DAFE8DCF702D}"/>
              </a:ext>
            </a:extLst>
          </p:cNvPr>
          <p:cNvSpPr/>
          <p:nvPr/>
        </p:nvSpPr>
        <p:spPr>
          <a:xfrm>
            <a:off x="4224993" y="2397611"/>
            <a:ext cx="3742014" cy="3721735"/>
          </a:xfrm>
          <a:prstGeom prst="rect">
            <a:avLst/>
          </a:prstGeom>
          <a:solidFill>
            <a:srgbClr val="E2E8F1"/>
          </a:solidFill>
          <a:ln>
            <a:solidFill>
              <a:srgbClr val="E2E8F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0497A014-8DA2-2E4D-F638-800FD209D8D2}"/>
              </a:ext>
            </a:extLst>
          </p:cNvPr>
          <p:cNvSpPr/>
          <p:nvPr/>
        </p:nvSpPr>
        <p:spPr>
          <a:xfrm>
            <a:off x="8204120" y="2397611"/>
            <a:ext cx="3742014" cy="3721735"/>
          </a:xfrm>
          <a:prstGeom prst="rect">
            <a:avLst/>
          </a:prstGeom>
          <a:solidFill>
            <a:srgbClr val="E2E8F1"/>
          </a:solidFill>
          <a:ln>
            <a:solidFill>
              <a:srgbClr val="E2E8F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128B6385-F024-3566-1151-051365408DF3}"/>
              </a:ext>
            </a:extLst>
          </p:cNvPr>
          <p:cNvSpPr txBox="1"/>
          <p:nvPr/>
        </p:nvSpPr>
        <p:spPr>
          <a:xfrm>
            <a:off x="512592" y="2479216"/>
            <a:ext cx="324789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‘Small-Sized’ Businesses</a:t>
            </a:r>
          </a:p>
        </p:txBody>
      </p:sp>
      <p:sp>
        <p:nvSpPr>
          <p:cNvPr id="12" name="TextBox 11">
            <a:extLst>
              <a:ext uri="{FF2B5EF4-FFF2-40B4-BE49-F238E27FC236}">
                <a16:creationId xmlns:a16="http://schemas.microsoft.com/office/drawing/2014/main" id="{AD0B5602-09EF-D6F5-15EE-115576B09DE3}"/>
              </a:ext>
            </a:extLst>
          </p:cNvPr>
          <p:cNvSpPr txBox="1"/>
          <p:nvPr/>
        </p:nvSpPr>
        <p:spPr>
          <a:xfrm>
            <a:off x="4309661" y="2479216"/>
            <a:ext cx="357267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‘Medium-Sized’ Businesses</a:t>
            </a:r>
          </a:p>
        </p:txBody>
      </p:sp>
      <p:sp>
        <p:nvSpPr>
          <p:cNvPr id="16" name="TextBox 15">
            <a:extLst>
              <a:ext uri="{FF2B5EF4-FFF2-40B4-BE49-F238E27FC236}">
                <a16:creationId xmlns:a16="http://schemas.microsoft.com/office/drawing/2014/main" id="{561BCE59-76E2-5514-8E95-E36C5BA2C192}"/>
              </a:ext>
            </a:extLst>
          </p:cNvPr>
          <p:cNvSpPr txBox="1"/>
          <p:nvPr/>
        </p:nvSpPr>
        <p:spPr>
          <a:xfrm>
            <a:off x="8288788" y="2479216"/>
            <a:ext cx="357267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‘Large-Sized’ Businesses</a:t>
            </a:r>
          </a:p>
        </p:txBody>
      </p:sp>
      <p:sp>
        <p:nvSpPr>
          <p:cNvPr id="4" name="TextBox 3">
            <a:extLst>
              <a:ext uri="{FF2B5EF4-FFF2-40B4-BE49-F238E27FC236}">
                <a16:creationId xmlns:a16="http://schemas.microsoft.com/office/drawing/2014/main" id="{D3BC4D62-86DE-D072-CFBC-CFCBBD7F805A}"/>
              </a:ext>
            </a:extLst>
          </p:cNvPr>
          <p:cNvSpPr txBox="1"/>
          <p:nvPr/>
        </p:nvSpPr>
        <p:spPr>
          <a:xfrm>
            <a:off x="519129" y="6131006"/>
            <a:ext cx="11517405" cy="415498"/>
          </a:xfrm>
          <a:prstGeom prst="rect">
            <a:avLst/>
          </a:prstGeom>
          <a:noFill/>
        </p:spPr>
        <p:txBody>
          <a:bodyPr wrap="square" rtlCol="0">
            <a:spAutoFit/>
          </a:bodyPr>
          <a:lstStyle/>
          <a:p>
            <a:pPr>
              <a:defRPr/>
            </a:pPr>
            <a:r>
              <a:rPr kumimoji="0" lang="en-US" sz="700" b="0"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Source: VAB / Advertiser Perceptions ‘Marketer KPI Survey,’ February 2025, fielded January 27 – February 7, 2025 (n=200). Survey base: Brand marketers directly involved in influencing or executing video advertising. Q18. Which of the following KPIs should your company focus on over the next 12 months or beyond? Based </a:t>
            </a:r>
            <a:r>
              <a:rPr lang="en-US" sz="700" dirty="0">
                <a:solidFill>
                  <a:srgbClr val="1F1A62"/>
                </a:solidFill>
                <a:latin typeface="Helvetica" panose="020B0604020202020204" pitchFamily="34" charset="0"/>
                <a:cs typeface="Helvetica" panose="020B0604020202020204" pitchFamily="34" charset="0"/>
              </a:rPr>
              <a:t>on respondents selecting up to 3 choices.</a:t>
            </a:r>
            <a:r>
              <a:rPr kumimoji="0" lang="en-US" sz="700" b="0"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 ‘Small-Sized’ Businesses: Less than $1MM in annual ad spend, ‘Medium-Sized’ Businesses: $1MM to less than $25MM in annual ad spend, ‘Large-Sized’ Businesses: $25MM or more in annual ad spend. *Perception, memorability, favorability, consideration, etc. Dotted line across chart denotes the top 3. </a:t>
            </a:r>
            <a:r>
              <a:rPr kumimoji="0" lang="en-US" sz="700"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See how this compares to the top 5 KPIs used to measure </a:t>
            </a:r>
            <a:r>
              <a:rPr lang="en-US" sz="700" dirty="0">
                <a:solidFill>
                  <a:srgbClr val="1F1A62"/>
                </a:solidFill>
                <a:latin typeface="Helvetica" panose="020B0604020202020204" pitchFamily="34" charset="0"/>
                <a:cs typeface="Helvetica" panose="020B0604020202020204" pitchFamily="34" charset="0"/>
              </a:rPr>
              <a:t>effectiveness</a:t>
            </a:r>
            <a:r>
              <a:rPr kumimoji="0" lang="en-US" sz="700"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 of video </a:t>
            </a:r>
            <a:r>
              <a:rPr lang="en-US" sz="700" dirty="0">
                <a:solidFill>
                  <a:srgbClr val="1F1A62"/>
                </a:solidFill>
                <a:latin typeface="Helvetica" panose="020B0604020202020204" pitchFamily="34" charset="0"/>
                <a:cs typeface="Helvetica" panose="020B0604020202020204" pitchFamily="34" charset="0"/>
              </a:rPr>
              <a:t>a</a:t>
            </a:r>
            <a:r>
              <a:rPr kumimoji="0" lang="en-US" sz="700"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d </a:t>
            </a:r>
            <a:r>
              <a:rPr lang="en-US" sz="700" dirty="0">
                <a:solidFill>
                  <a:srgbClr val="1F1A62"/>
                </a:solidFill>
                <a:latin typeface="Helvetica" panose="020B0604020202020204" pitchFamily="34" charset="0"/>
                <a:cs typeface="Helvetica" panose="020B0604020202020204" pitchFamily="34" charset="0"/>
              </a:rPr>
              <a:t>campaigns</a:t>
            </a:r>
            <a:r>
              <a:rPr kumimoji="0" lang="en-US" sz="700"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 on </a:t>
            </a:r>
            <a:r>
              <a:rPr kumimoji="0" lang="en-US" sz="700"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hlinkClick r:id="rId3" action="ppaction://hlinksldjump"/>
              </a:rPr>
              <a:t>slide 20</a:t>
            </a:r>
            <a:r>
              <a:rPr kumimoji="0" lang="en-US" sz="700"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a:t>
            </a:r>
          </a:p>
        </p:txBody>
      </p:sp>
      <p:pic>
        <p:nvPicPr>
          <p:cNvPr id="5" name="Picture 4">
            <a:extLst>
              <a:ext uri="{FF2B5EF4-FFF2-40B4-BE49-F238E27FC236}">
                <a16:creationId xmlns:a16="http://schemas.microsoft.com/office/drawing/2014/main" id="{CCF038E8-1503-3781-EE56-529E6B0A5E9E}"/>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6" name="Slide Number Placeholder 5">
            <a:extLst>
              <a:ext uri="{FF2B5EF4-FFF2-40B4-BE49-F238E27FC236}">
                <a16:creationId xmlns:a16="http://schemas.microsoft.com/office/drawing/2014/main" id="{423E1495-36B8-FDE3-0734-562432187E39}"/>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7" name="Rectangle 6">
            <a:extLst>
              <a:ext uri="{FF2B5EF4-FFF2-40B4-BE49-F238E27FC236}">
                <a16:creationId xmlns:a16="http://schemas.microsoft.com/office/drawing/2014/main" id="{4DFF5DF2-49E9-A70E-95E9-935B08A4F2C8}"/>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15" name="TextBox 14">
            <a:extLst>
              <a:ext uri="{FF2B5EF4-FFF2-40B4-BE49-F238E27FC236}">
                <a16:creationId xmlns:a16="http://schemas.microsoft.com/office/drawing/2014/main" id="{4A35335E-1EA3-32FC-B08E-10CA02DC2EE5}"/>
              </a:ext>
            </a:extLst>
          </p:cNvPr>
          <p:cNvSpPr txBox="1"/>
          <p:nvPr/>
        </p:nvSpPr>
        <p:spPr>
          <a:xfrm>
            <a:off x="265530" y="1802726"/>
            <a:ext cx="11660939"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prstClr val="black"/>
              </a:buClr>
              <a:buSzPts val="1100"/>
              <a:buFont typeface="Arial"/>
              <a:buNone/>
              <a:tabLst/>
              <a:defRPr/>
            </a:pPr>
            <a:r>
              <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Top 5 KPIs That Brand Marketers’ Think Their Company Should Focus On Over The Next 12 Months &amp; Beyond</a:t>
            </a:r>
            <a:endParaRPr kumimoji="0" lang="en-US" sz="1800" b="1"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
                <a:prstClr val="black"/>
              </a:buClr>
              <a:buSzPts val="1100"/>
              <a:buFont typeface="Arial"/>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of brand marketers</a:t>
            </a:r>
          </a:p>
        </p:txBody>
      </p:sp>
      <p:sp>
        <p:nvSpPr>
          <p:cNvPr id="17" name="Rectangle 16">
            <a:extLst>
              <a:ext uri="{FF2B5EF4-FFF2-40B4-BE49-F238E27FC236}">
                <a16:creationId xmlns:a16="http://schemas.microsoft.com/office/drawing/2014/main" id="{6CE028DD-9CB1-7A63-FFD3-FFB96AE39868}"/>
              </a:ext>
            </a:extLst>
          </p:cNvPr>
          <p:cNvSpPr/>
          <p:nvPr/>
        </p:nvSpPr>
        <p:spPr>
          <a:xfrm>
            <a:off x="551264" y="2941722"/>
            <a:ext cx="3170547" cy="487550"/>
          </a:xfrm>
          <a:prstGeom prst="rect">
            <a:avLst/>
          </a:prstGeom>
          <a:solidFill>
            <a:srgbClr val="00BFF2"/>
          </a:solidFill>
          <a:ln>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TextBox 32">
            <a:extLst>
              <a:ext uri="{FF2B5EF4-FFF2-40B4-BE49-F238E27FC236}">
                <a16:creationId xmlns:a16="http://schemas.microsoft.com/office/drawing/2014/main" id="{9A55D5A3-624A-1844-0998-56EA895A0FB6}"/>
              </a:ext>
            </a:extLst>
          </p:cNvPr>
          <p:cNvSpPr txBox="1"/>
          <p:nvPr/>
        </p:nvSpPr>
        <p:spPr>
          <a:xfrm>
            <a:off x="932804" y="3031609"/>
            <a:ext cx="2158246"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Brand Awareness</a:t>
            </a:r>
          </a:p>
        </p:txBody>
      </p:sp>
      <p:sp>
        <p:nvSpPr>
          <p:cNvPr id="34" name="TextBox 33">
            <a:extLst>
              <a:ext uri="{FF2B5EF4-FFF2-40B4-BE49-F238E27FC236}">
                <a16:creationId xmlns:a16="http://schemas.microsoft.com/office/drawing/2014/main" id="{37848687-840B-A50B-0DE0-1C86A152FC91}"/>
              </a:ext>
            </a:extLst>
          </p:cNvPr>
          <p:cNvSpPr txBox="1"/>
          <p:nvPr/>
        </p:nvSpPr>
        <p:spPr>
          <a:xfrm>
            <a:off x="3065395" y="3000831"/>
            <a:ext cx="657249"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52%</a:t>
            </a:r>
          </a:p>
        </p:txBody>
      </p:sp>
      <p:sp>
        <p:nvSpPr>
          <p:cNvPr id="2" name="Rectangle 1">
            <a:extLst>
              <a:ext uri="{FF2B5EF4-FFF2-40B4-BE49-F238E27FC236}">
                <a16:creationId xmlns:a16="http://schemas.microsoft.com/office/drawing/2014/main" id="{9137A255-5E9F-50F0-8602-B721758E3562}"/>
              </a:ext>
            </a:extLst>
          </p:cNvPr>
          <p:cNvSpPr/>
          <p:nvPr/>
        </p:nvSpPr>
        <p:spPr>
          <a:xfrm>
            <a:off x="4510727" y="2941722"/>
            <a:ext cx="3170547" cy="487550"/>
          </a:xfrm>
          <a:prstGeom prst="rect">
            <a:avLst/>
          </a:prstGeom>
          <a:solidFill>
            <a:srgbClr val="00BFF2"/>
          </a:solidFill>
          <a:ln>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9AA92467-74E7-1735-5394-6B4E42B7CBA2}"/>
              </a:ext>
            </a:extLst>
          </p:cNvPr>
          <p:cNvSpPr txBox="1"/>
          <p:nvPr/>
        </p:nvSpPr>
        <p:spPr>
          <a:xfrm>
            <a:off x="4892266" y="3031609"/>
            <a:ext cx="2158246"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Brand Awareness</a:t>
            </a:r>
          </a:p>
        </p:txBody>
      </p:sp>
      <p:sp>
        <p:nvSpPr>
          <p:cNvPr id="8" name="TextBox 7">
            <a:extLst>
              <a:ext uri="{FF2B5EF4-FFF2-40B4-BE49-F238E27FC236}">
                <a16:creationId xmlns:a16="http://schemas.microsoft.com/office/drawing/2014/main" id="{026FC200-57F7-48DA-C333-57E0409CCBBB}"/>
              </a:ext>
            </a:extLst>
          </p:cNvPr>
          <p:cNvSpPr txBox="1"/>
          <p:nvPr/>
        </p:nvSpPr>
        <p:spPr>
          <a:xfrm>
            <a:off x="7024857" y="3000831"/>
            <a:ext cx="657249"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50%</a:t>
            </a:r>
          </a:p>
        </p:txBody>
      </p:sp>
      <p:sp>
        <p:nvSpPr>
          <p:cNvPr id="51" name="Rectangle 50">
            <a:extLst>
              <a:ext uri="{FF2B5EF4-FFF2-40B4-BE49-F238E27FC236}">
                <a16:creationId xmlns:a16="http://schemas.microsoft.com/office/drawing/2014/main" id="{878B50EB-43A7-D7FA-2606-57A1FEFF6D7F}"/>
              </a:ext>
            </a:extLst>
          </p:cNvPr>
          <p:cNvSpPr/>
          <p:nvPr/>
        </p:nvSpPr>
        <p:spPr>
          <a:xfrm>
            <a:off x="8489854" y="2941722"/>
            <a:ext cx="3170547" cy="487550"/>
          </a:xfrm>
          <a:prstGeom prst="rect">
            <a:avLst/>
          </a:prstGeom>
          <a:solidFill>
            <a:srgbClr val="ED3C8D"/>
          </a:solidFill>
          <a:ln>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TextBox 51">
            <a:extLst>
              <a:ext uri="{FF2B5EF4-FFF2-40B4-BE49-F238E27FC236}">
                <a16:creationId xmlns:a16="http://schemas.microsoft.com/office/drawing/2014/main" id="{89D1BE6B-BC26-B7DC-281A-E11035585A4C}"/>
              </a:ext>
            </a:extLst>
          </p:cNvPr>
          <p:cNvSpPr txBox="1"/>
          <p:nvPr/>
        </p:nvSpPr>
        <p:spPr>
          <a:xfrm>
            <a:off x="8895864" y="3031609"/>
            <a:ext cx="2293246"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Revenue / Sales Growth</a:t>
            </a:r>
          </a:p>
        </p:txBody>
      </p:sp>
      <p:sp>
        <p:nvSpPr>
          <p:cNvPr id="53" name="TextBox 52">
            <a:extLst>
              <a:ext uri="{FF2B5EF4-FFF2-40B4-BE49-F238E27FC236}">
                <a16:creationId xmlns:a16="http://schemas.microsoft.com/office/drawing/2014/main" id="{5DDA5C12-AF51-FDB6-D0E1-8843446BBFEC}"/>
              </a:ext>
            </a:extLst>
          </p:cNvPr>
          <p:cNvSpPr txBox="1"/>
          <p:nvPr/>
        </p:nvSpPr>
        <p:spPr>
          <a:xfrm>
            <a:off x="11028455" y="3000831"/>
            <a:ext cx="657249"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54%</a:t>
            </a:r>
          </a:p>
        </p:txBody>
      </p:sp>
      <p:sp>
        <p:nvSpPr>
          <p:cNvPr id="18" name="Rectangle 17">
            <a:extLst>
              <a:ext uri="{FF2B5EF4-FFF2-40B4-BE49-F238E27FC236}">
                <a16:creationId xmlns:a16="http://schemas.microsoft.com/office/drawing/2014/main" id="{8575A1FC-451E-12B6-FB38-C9CE757FB41B}"/>
              </a:ext>
            </a:extLst>
          </p:cNvPr>
          <p:cNvSpPr/>
          <p:nvPr/>
        </p:nvSpPr>
        <p:spPr>
          <a:xfrm>
            <a:off x="551264" y="3571204"/>
            <a:ext cx="3170547" cy="487550"/>
          </a:xfrm>
          <a:prstGeom prst="rect">
            <a:avLst/>
          </a:prstGeom>
          <a:solidFill>
            <a:srgbClr val="ED3C8D"/>
          </a:solidFill>
          <a:ln>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TextBox 35">
            <a:extLst>
              <a:ext uri="{FF2B5EF4-FFF2-40B4-BE49-F238E27FC236}">
                <a16:creationId xmlns:a16="http://schemas.microsoft.com/office/drawing/2014/main" id="{9C50AC81-1D9A-242D-E5D6-3C466B2B8283}"/>
              </a:ext>
            </a:extLst>
          </p:cNvPr>
          <p:cNvSpPr txBox="1"/>
          <p:nvPr/>
        </p:nvSpPr>
        <p:spPr>
          <a:xfrm>
            <a:off x="932803" y="3661091"/>
            <a:ext cx="2338541"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Revenue / Sales Growth</a:t>
            </a:r>
          </a:p>
        </p:txBody>
      </p:sp>
      <p:sp>
        <p:nvSpPr>
          <p:cNvPr id="37" name="TextBox 36">
            <a:extLst>
              <a:ext uri="{FF2B5EF4-FFF2-40B4-BE49-F238E27FC236}">
                <a16:creationId xmlns:a16="http://schemas.microsoft.com/office/drawing/2014/main" id="{D78849E0-CC2C-7ACA-AA48-25DCB94322DC}"/>
              </a:ext>
            </a:extLst>
          </p:cNvPr>
          <p:cNvSpPr txBox="1"/>
          <p:nvPr/>
        </p:nvSpPr>
        <p:spPr>
          <a:xfrm>
            <a:off x="3065395" y="3630313"/>
            <a:ext cx="657249"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50%</a:t>
            </a:r>
          </a:p>
        </p:txBody>
      </p:sp>
      <p:sp>
        <p:nvSpPr>
          <p:cNvPr id="13" name="Rectangle 12">
            <a:extLst>
              <a:ext uri="{FF2B5EF4-FFF2-40B4-BE49-F238E27FC236}">
                <a16:creationId xmlns:a16="http://schemas.microsoft.com/office/drawing/2014/main" id="{380EDA3E-0FA6-80D0-093C-99B5BF2E0AF0}"/>
              </a:ext>
            </a:extLst>
          </p:cNvPr>
          <p:cNvSpPr/>
          <p:nvPr/>
        </p:nvSpPr>
        <p:spPr>
          <a:xfrm>
            <a:off x="4510727" y="3571204"/>
            <a:ext cx="3170547" cy="487550"/>
          </a:xfrm>
          <a:prstGeom prst="rect">
            <a:avLst/>
          </a:prstGeom>
          <a:solidFill>
            <a:srgbClr val="ED3C8D"/>
          </a:solidFill>
          <a:ln>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A50C487D-8033-5186-9772-0F4E7555C05F}"/>
              </a:ext>
            </a:extLst>
          </p:cNvPr>
          <p:cNvSpPr txBox="1"/>
          <p:nvPr/>
        </p:nvSpPr>
        <p:spPr>
          <a:xfrm>
            <a:off x="4891433" y="3661091"/>
            <a:ext cx="2295948"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Revenue / Sales Growth</a:t>
            </a:r>
          </a:p>
        </p:txBody>
      </p:sp>
      <p:sp>
        <p:nvSpPr>
          <p:cNvPr id="23" name="TextBox 22">
            <a:extLst>
              <a:ext uri="{FF2B5EF4-FFF2-40B4-BE49-F238E27FC236}">
                <a16:creationId xmlns:a16="http://schemas.microsoft.com/office/drawing/2014/main" id="{993A0DA5-8CFA-CBAB-9389-51BC5B6AE2EF}"/>
              </a:ext>
            </a:extLst>
          </p:cNvPr>
          <p:cNvSpPr txBox="1"/>
          <p:nvPr/>
        </p:nvSpPr>
        <p:spPr>
          <a:xfrm>
            <a:off x="7024024" y="3630313"/>
            <a:ext cx="657249"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44%</a:t>
            </a:r>
          </a:p>
        </p:txBody>
      </p:sp>
      <p:sp>
        <p:nvSpPr>
          <p:cNvPr id="54" name="Rectangle 53">
            <a:extLst>
              <a:ext uri="{FF2B5EF4-FFF2-40B4-BE49-F238E27FC236}">
                <a16:creationId xmlns:a16="http://schemas.microsoft.com/office/drawing/2014/main" id="{99FFF155-9F14-4F18-B2FA-80D50FBF822F}"/>
              </a:ext>
            </a:extLst>
          </p:cNvPr>
          <p:cNvSpPr/>
          <p:nvPr/>
        </p:nvSpPr>
        <p:spPr>
          <a:xfrm>
            <a:off x="8489854" y="3571204"/>
            <a:ext cx="3170547" cy="487550"/>
          </a:xfrm>
          <a:prstGeom prst="rect">
            <a:avLst/>
          </a:prstGeom>
          <a:solidFill>
            <a:srgbClr val="00BFF2"/>
          </a:solidFill>
          <a:ln>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TextBox 54">
            <a:extLst>
              <a:ext uri="{FF2B5EF4-FFF2-40B4-BE49-F238E27FC236}">
                <a16:creationId xmlns:a16="http://schemas.microsoft.com/office/drawing/2014/main" id="{8E1BD40C-65AA-9AFC-EAA1-3D53BCB93699}"/>
              </a:ext>
            </a:extLst>
          </p:cNvPr>
          <p:cNvSpPr txBox="1"/>
          <p:nvPr/>
        </p:nvSpPr>
        <p:spPr>
          <a:xfrm>
            <a:off x="8895864" y="3661091"/>
            <a:ext cx="2158246"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Brand Awareness</a:t>
            </a:r>
          </a:p>
        </p:txBody>
      </p:sp>
      <p:sp>
        <p:nvSpPr>
          <p:cNvPr id="56" name="TextBox 55">
            <a:extLst>
              <a:ext uri="{FF2B5EF4-FFF2-40B4-BE49-F238E27FC236}">
                <a16:creationId xmlns:a16="http://schemas.microsoft.com/office/drawing/2014/main" id="{EA0D913A-EB50-281E-065D-17E9B864CA22}"/>
              </a:ext>
            </a:extLst>
          </p:cNvPr>
          <p:cNvSpPr txBox="1"/>
          <p:nvPr/>
        </p:nvSpPr>
        <p:spPr>
          <a:xfrm>
            <a:off x="11028455" y="3630313"/>
            <a:ext cx="657249"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49%</a:t>
            </a:r>
          </a:p>
        </p:txBody>
      </p:sp>
      <p:sp>
        <p:nvSpPr>
          <p:cNvPr id="19" name="Rectangle 18">
            <a:extLst>
              <a:ext uri="{FF2B5EF4-FFF2-40B4-BE49-F238E27FC236}">
                <a16:creationId xmlns:a16="http://schemas.microsoft.com/office/drawing/2014/main" id="{789FB9D1-ACF3-6E6A-D797-4F950F92B239}"/>
              </a:ext>
            </a:extLst>
          </p:cNvPr>
          <p:cNvSpPr/>
          <p:nvPr/>
        </p:nvSpPr>
        <p:spPr>
          <a:xfrm>
            <a:off x="551264" y="4198163"/>
            <a:ext cx="3170547" cy="487550"/>
          </a:xfrm>
          <a:prstGeom prst="rect">
            <a:avLst/>
          </a:prstGeom>
          <a:solidFill>
            <a:srgbClr val="4EBEA4"/>
          </a:solidFill>
          <a:ln>
            <a:solidFill>
              <a:srgbClr val="4EBE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646E0448-3024-6E50-A173-F5AE20F6DA91}"/>
              </a:ext>
            </a:extLst>
          </p:cNvPr>
          <p:cNvSpPr txBox="1"/>
          <p:nvPr/>
        </p:nvSpPr>
        <p:spPr>
          <a:xfrm>
            <a:off x="932804" y="4288050"/>
            <a:ext cx="2158246"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Customer Acquisition</a:t>
            </a:r>
          </a:p>
        </p:txBody>
      </p:sp>
      <p:sp>
        <p:nvSpPr>
          <p:cNvPr id="39" name="TextBox 38">
            <a:extLst>
              <a:ext uri="{FF2B5EF4-FFF2-40B4-BE49-F238E27FC236}">
                <a16:creationId xmlns:a16="http://schemas.microsoft.com/office/drawing/2014/main" id="{0A65B97E-AC20-9CF1-4A8D-6FAB1A608BA4}"/>
              </a:ext>
            </a:extLst>
          </p:cNvPr>
          <p:cNvSpPr txBox="1"/>
          <p:nvPr/>
        </p:nvSpPr>
        <p:spPr>
          <a:xfrm>
            <a:off x="3065395" y="4257272"/>
            <a:ext cx="657249"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43%</a:t>
            </a:r>
          </a:p>
        </p:txBody>
      </p:sp>
      <p:sp>
        <p:nvSpPr>
          <p:cNvPr id="24" name="Rectangle 23">
            <a:extLst>
              <a:ext uri="{FF2B5EF4-FFF2-40B4-BE49-F238E27FC236}">
                <a16:creationId xmlns:a16="http://schemas.microsoft.com/office/drawing/2014/main" id="{1E0344CF-49E4-D584-E0EB-11CE5B0587E8}"/>
              </a:ext>
            </a:extLst>
          </p:cNvPr>
          <p:cNvSpPr/>
          <p:nvPr/>
        </p:nvSpPr>
        <p:spPr>
          <a:xfrm>
            <a:off x="4510727" y="4198163"/>
            <a:ext cx="3170547" cy="487550"/>
          </a:xfrm>
          <a:prstGeom prst="rect">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8EA670E1-0582-4522-1055-F87EA79C306E}"/>
              </a:ext>
            </a:extLst>
          </p:cNvPr>
          <p:cNvSpPr txBox="1"/>
          <p:nvPr/>
        </p:nvSpPr>
        <p:spPr>
          <a:xfrm>
            <a:off x="4890599" y="4288050"/>
            <a:ext cx="23905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Brand health metrics lift*</a:t>
            </a:r>
          </a:p>
        </p:txBody>
      </p:sp>
      <p:sp>
        <p:nvSpPr>
          <p:cNvPr id="26" name="TextBox 25">
            <a:extLst>
              <a:ext uri="{FF2B5EF4-FFF2-40B4-BE49-F238E27FC236}">
                <a16:creationId xmlns:a16="http://schemas.microsoft.com/office/drawing/2014/main" id="{82CA3D67-4383-39FA-A813-0E8435CA40A9}"/>
              </a:ext>
            </a:extLst>
          </p:cNvPr>
          <p:cNvSpPr txBox="1"/>
          <p:nvPr/>
        </p:nvSpPr>
        <p:spPr>
          <a:xfrm>
            <a:off x="7023191" y="4257272"/>
            <a:ext cx="657249"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41%</a:t>
            </a:r>
          </a:p>
        </p:txBody>
      </p:sp>
      <p:sp>
        <p:nvSpPr>
          <p:cNvPr id="57" name="Rectangle 56">
            <a:extLst>
              <a:ext uri="{FF2B5EF4-FFF2-40B4-BE49-F238E27FC236}">
                <a16:creationId xmlns:a16="http://schemas.microsoft.com/office/drawing/2014/main" id="{B6C232AD-8703-6F99-57CE-51114EC9C0B7}"/>
              </a:ext>
            </a:extLst>
          </p:cNvPr>
          <p:cNvSpPr/>
          <p:nvPr/>
        </p:nvSpPr>
        <p:spPr>
          <a:xfrm>
            <a:off x="8489854" y="4198163"/>
            <a:ext cx="3170547" cy="487550"/>
          </a:xfrm>
          <a:prstGeom prst="rect">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TextBox 57">
            <a:extLst>
              <a:ext uri="{FF2B5EF4-FFF2-40B4-BE49-F238E27FC236}">
                <a16:creationId xmlns:a16="http://schemas.microsoft.com/office/drawing/2014/main" id="{A8833723-AAE3-F93A-EF45-B8F85DF1A5C8}"/>
              </a:ext>
            </a:extLst>
          </p:cNvPr>
          <p:cNvSpPr txBox="1"/>
          <p:nvPr/>
        </p:nvSpPr>
        <p:spPr>
          <a:xfrm>
            <a:off x="8895864" y="4288050"/>
            <a:ext cx="23905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Brand health metrics lift*</a:t>
            </a:r>
          </a:p>
        </p:txBody>
      </p:sp>
      <p:sp>
        <p:nvSpPr>
          <p:cNvPr id="59" name="TextBox 58">
            <a:extLst>
              <a:ext uri="{FF2B5EF4-FFF2-40B4-BE49-F238E27FC236}">
                <a16:creationId xmlns:a16="http://schemas.microsoft.com/office/drawing/2014/main" id="{D562B5EA-BD82-910F-15FE-512425CDF063}"/>
              </a:ext>
            </a:extLst>
          </p:cNvPr>
          <p:cNvSpPr txBox="1"/>
          <p:nvPr/>
        </p:nvSpPr>
        <p:spPr>
          <a:xfrm>
            <a:off x="11028456" y="4257272"/>
            <a:ext cx="657249"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37%</a:t>
            </a:r>
          </a:p>
        </p:txBody>
      </p:sp>
      <p:sp>
        <p:nvSpPr>
          <p:cNvPr id="20" name="Rectangle 19">
            <a:extLst>
              <a:ext uri="{FF2B5EF4-FFF2-40B4-BE49-F238E27FC236}">
                <a16:creationId xmlns:a16="http://schemas.microsoft.com/office/drawing/2014/main" id="{204FF1F7-247A-9289-B010-B5190468CB36}"/>
              </a:ext>
            </a:extLst>
          </p:cNvPr>
          <p:cNvSpPr/>
          <p:nvPr/>
        </p:nvSpPr>
        <p:spPr>
          <a:xfrm>
            <a:off x="551264" y="4807287"/>
            <a:ext cx="3170547" cy="487550"/>
          </a:xfrm>
          <a:prstGeom prst="rect">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TextBox 41">
            <a:extLst>
              <a:ext uri="{FF2B5EF4-FFF2-40B4-BE49-F238E27FC236}">
                <a16:creationId xmlns:a16="http://schemas.microsoft.com/office/drawing/2014/main" id="{CA3EB213-B4AE-58F7-413E-74EF9051E238}"/>
              </a:ext>
            </a:extLst>
          </p:cNvPr>
          <p:cNvSpPr txBox="1"/>
          <p:nvPr/>
        </p:nvSpPr>
        <p:spPr>
          <a:xfrm>
            <a:off x="932803" y="4897174"/>
            <a:ext cx="23905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Brand health metrics lift*</a:t>
            </a:r>
          </a:p>
        </p:txBody>
      </p:sp>
      <p:sp>
        <p:nvSpPr>
          <p:cNvPr id="43" name="TextBox 42">
            <a:extLst>
              <a:ext uri="{FF2B5EF4-FFF2-40B4-BE49-F238E27FC236}">
                <a16:creationId xmlns:a16="http://schemas.microsoft.com/office/drawing/2014/main" id="{A772252C-2F06-08E8-D1EA-0FC73A1AFF8E}"/>
              </a:ext>
            </a:extLst>
          </p:cNvPr>
          <p:cNvSpPr txBox="1"/>
          <p:nvPr/>
        </p:nvSpPr>
        <p:spPr>
          <a:xfrm>
            <a:off x="3065395" y="4866396"/>
            <a:ext cx="657249"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40%</a:t>
            </a:r>
          </a:p>
        </p:txBody>
      </p:sp>
      <p:sp>
        <p:nvSpPr>
          <p:cNvPr id="27" name="Rectangle 26">
            <a:extLst>
              <a:ext uri="{FF2B5EF4-FFF2-40B4-BE49-F238E27FC236}">
                <a16:creationId xmlns:a16="http://schemas.microsoft.com/office/drawing/2014/main" id="{C612AC27-2253-613B-BC6D-7008F858960F}"/>
              </a:ext>
            </a:extLst>
          </p:cNvPr>
          <p:cNvSpPr/>
          <p:nvPr/>
        </p:nvSpPr>
        <p:spPr>
          <a:xfrm>
            <a:off x="4510727" y="4807287"/>
            <a:ext cx="3170547" cy="487550"/>
          </a:xfrm>
          <a:prstGeom prst="rect">
            <a:avLst/>
          </a:prstGeom>
          <a:solidFill>
            <a:srgbClr val="FF6E30"/>
          </a:solidFill>
          <a:ln>
            <a:solidFill>
              <a:srgbClr val="FF6E3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TextBox 45">
            <a:extLst>
              <a:ext uri="{FF2B5EF4-FFF2-40B4-BE49-F238E27FC236}">
                <a16:creationId xmlns:a16="http://schemas.microsoft.com/office/drawing/2014/main" id="{E2D8FDC3-2015-3145-C698-9F45606E2CB5}"/>
              </a:ext>
            </a:extLst>
          </p:cNvPr>
          <p:cNvSpPr txBox="1"/>
          <p:nvPr/>
        </p:nvSpPr>
        <p:spPr>
          <a:xfrm>
            <a:off x="4889766" y="4897174"/>
            <a:ext cx="23905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Customer Lifetime Value</a:t>
            </a:r>
          </a:p>
        </p:txBody>
      </p:sp>
      <p:sp>
        <p:nvSpPr>
          <p:cNvPr id="47" name="TextBox 46">
            <a:extLst>
              <a:ext uri="{FF2B5EF4-FFF2-40B4-BE49-F238E27FC236}">
                <a16:creationId xmlns:a16="http://schemas.microsoft.com/office/drawing/2014/main" id="{599C12C5-153C-64B6-A9B5-47C49E089ED3}"/>
              </a:ext>
            </a:extLst>
          </p:cNvPr>
          <p:cNvSpPr txBox="1"/>
          <p:nvPr/>
        </p:nvSpPr>
        <p:spPr>
          <a:xfrm>
            <a:off x="7022358" y="4866396"/>
            <a:ext cx="657249"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32%</a:t>
            </a:r>
          </a:p>
        </p:txBody>
      </p:sp>
      <p:sp>
        <p:nvSpPr>
          <p:cNvPr id="60" name="Rectangle 59">
            <a:extLst>
              <a:ext uri="{FF2B5EF4-FFF2-40B4-BE49-F238E27FC236}">
                <a16:creationId xmlns:a16="http://schemas.microsoft.com/office/drawing/2014/main" id="{20607B35-6882-DFFE-6590-BCA059CE3872}"/>
              </a:ext>
            </a:extLst>
          </p:cNvPr>
          <p:cNvSpPr/>
          <p:nvPr/>
        </p:nvSpPr>
        <p:spPr>
          <a:xfrm>
            <a:off x="8489854" y="4807287"/>
            <a:ext cx="3170547" cy="487550"/>
          </a:xfrm>
          <a:prstGeom prst="rect">
            <a:avLst/>
          </a:prstGeom>
          <a:solidFill>
            <a:srgbClr val="4EBEA4"/>
          </a:solidFill>
          <a:ln>
            <a:solidFill>
              <a:srgbClr val="4EBE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TextBox 60">
            <a:extLst>
              <a:ext uri="{FF2B5EF4-FFF2-40B4-BE49-F238E27FC236}">
                <a16:creationId xmlns:a16="http://schemas.microsoft.com/office/drawing/2014/main" id="{15A7CC75-1DDE-B5D2-E382-3B98567E423D}"/>
              </a:ext>
            </a:extLst>
          </p:cNvPr>
          <p:cNvSpPr txBox="1"/>
          <p:nvPr/>
        </p:nvSpPr>
        <p:spPr>
          <a:xfrm>
            <a:off x="8895865" y="4897174"/>
            <a:ext cx="2158246"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Customer Acquisition</a:t>
            </a:r>
          </a:p>
        </p:txBody>
      </p:sp>
      <p:sp>
        <p:nvSpPr>
          <p:cNvPr id="66" name="TextBox 65">
            <a:extLst>
              <a:ext uri="{FF2B5EF4-FFF2-40B4-BE49-F238E27FC236}">
                <a16:creationId xmlns:a16="http://schemas.microsoft.com/office/drawing/2014/main" id="{2E239E1D-2A1F-4813-2AB8-747B38427A4E}"/>
              </a:ext>
            </a:extLst>
          </p:cNvPr>
          <p:cNvSpPr txBox="1"/>
          <p:nvPr/>
        </p:nvSpPr>
        <p:spPr>
          <a:xfrm>
            <a:off x="11028456" y="4866396"/>
            <a:ext cx="657249"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36%</a:t>
            </a:r>
          </a:p>
        </p:txBody>
      </p:sp>
      <p:sp>
        <p:nvSpPr>
          <p:cNvPr id="21" name="Rectangle 20">
            <a:extLst>
              <a:ext uri="{FF2B5EF4-FFF2-40B4-BE49-F238E27FC236}">
                <a16:creationId xmlns:a16="http://schemas.microsoft.com/office/drawing/2014/main" id="{8D68D8B0-5DD8-BB9B-46C5-5C736C8AC9F6}"/>
              </a:ext>
            </a:extLst>
          </p:cNvPr>
          <p:cNvSpPr/>
          <p:nvPr/>
        </p:nvSpPr>
        <p:spPr>
          <a:xfrm>
            <a:off x="551264" y="5434246"/>
            <a:ext cx="3170547" cy="487550"/>
          </a:xfrm>
          <a:prstGeom prst="rect">
            <a:avLst/>
          </a:prstGeom>
          <a:solidFill>
            <a:srgbClr val="FFE600"/>
          </a:solidFill>
          <a:ln>
            <a:solidFill>
              <a:srgbClr val="FFE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TextBox 43">
            <a:extLst>
              <a:ext uri="{FF2B5EF4-FFF2-40B4-BE49-F238E27FC236}">
                <a16:creationId xmlns:a16="http://schemas.microsoft.com/office/drawing/2014/main" id="{FBF93BE1-AFEA-2336-6EED-3E443CCD2872}"/>
              </a:ext>
            </a:extLst>
          </p:cNvPr>
          <p:cNvSpPr txBox="1"/>
          <p:nvPr/>
        </p:nvSpPr>
        <p:spPr>
          <a:xfrm>
            <a:off x="932804" y="5416411"/>
            <a:ext cx="165308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Cost efficiencies and / or savings</a:t>
            </a:r>
          </a:p>
        </p:txBody>
      </p:sp>
      <p:sp>
        <p:nvSpPr>
          <p:cNvPr id="45" name="TextBox 44">
            <a:extLst>
              <a:ext uri="{FF2B5EF4-FFF2-40B4-BE49-F238E27FC236}">
                <a16:creationId xmlns:a16="http://schemas.microsoft.com/office/drawing/2014/main" id="{14DBD6E0-B6A2-9C30-1CE0-3C2915D07F94}"/>
              </a:ext>
            </a:extLst>
          </p:cNvPr>
          <p:cNvSpPr txBox="1"/>
          <p:nvPr/>
        </p:nvSpPr>
        <p:spPr>
          <a:xfrm>
            <a:off x="3065395" y="5493355"/>
            <a:ext cx="657249"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24%</a:t>
            </a:r>
          </a:p>
        </p:txBody>
      </p:sp>
      <p:sp>
        <p:nvSpPr>
          <p:cNvPr id="48" name="Rectangle 47">
            <a:extLst>
              <a:ext uri="{FF2B5EF4-FFF2-40B4-BE49-F238E27FC236}">
                <a16:creationId xmlns:a16="http://schemas.microsoft.com/office/drawing/2014/main" id="{3D7B5EF4-3D82-0688-688C-C16F5187D8B1}"/>
              </a:ext>
            </a:extLst>
          </p:cNvPr>
          <p:cNvSpPr/>
          <p:nvPr/>
        </p:nvSpPr>
        <p:spPr>
          <a:xfrm>
            <a:off x="4510727" y="5434246"/>
            <a:ext cx="3170547" cy="487550"/>
          </a:xfrm>
          <a:prstGeom prst="rect">
            <a:avLst/>
          </a:prstGeom>
          <a:solidFill>
            <a:srgbClr val="4EBEA4"/>
          </a:solidFill>
          <a:ln>
            <a:solidFill>
              <a:srgbClr val="4EBE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TextBox 48">
            <a:extLst>
              <a:ext uri="{FF2B5EF4-FFF2-40B4-BE49-F238E27FC236}">
                <a16:creationId xmlns:a16="http://schemas.microsoft.com/office/drawing/2014/main" id="{5AD77D99-EAE4-F633-9D53-C4AAE5B753DD}"/>
              </a:ext>
            </a:extLst>
          </p:cNvPr>
          <p:cNvSpPr txBox="1"/>
          <p:nvPr/>
        </p:nvSpPr>
        <p:spPr>
          <a:xfrm>
            <a:off x="4867333" y="5524133"/>
            <a:ext cx="2158246"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Customer Acquisition</a:t>
            </a:r>
          </a:p>
        </p:txBody>
      </p:sp>
      <p:sp>
        <p:nvSpPr>
          <p:cNvPr id="50" name="TextBox 49">
            <a:extLst>
              <a:ext uri="{FF2B5EF4-FFF2-40B4-BE49-F238E27FC236}">
                <a16:creationId xmlns:a16="http://schemas.microsoft.com/office/drawing/2014/main" id="{C4724DB2-957C-0048-1FAB-91F2096BEA62}"/>
              </a:ext>
            </a:extLst>
          </p:cNvPr>
          <p:cNvSpPr txBox="1"/>
          <p:nvPr/>
        </p:nvSpPr>
        <p:spPr>
          <a:xfrm>
            <a:off x="6999924" y="5493355"/>
            <a:ext cx="657249"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29%</a:t>
            </a:r>
          </a:p>
        </p:txBody>
      </p:sp>
      <p:sp>
        <p:nvSpPr>
          <p:cNvPr id="67" name="Rectangle 66">
            <a:extLst>
              <a:ext uri="{FF2B5EF4-FFF2-40B4-BE49-F238E27FC236}">
                <a16:creationId xmlns:a16="http://schemas.microsoft.com/office/drawing/2014/main" id="{27C6328A-2114-A439-9260-74C373CDD8EE}"/>
              </a:ext>
            </a:extLst>
          </p:cNvPr>
          <p:cNvSpPr/>
          <p:nvPr/>
        </p:nvSpPr>
        <p:spPr>
          <a:xfrm>
            <a:off x="8489854" y="5434246"/>
            <a:ext cx="3170547" cy="487550"/>
          </a:xfrm>
          <a:prstGeom prst="rect">
            <a:avLst/>
          </a:prstGeom>
          <a:solidFill>
            <a:srgbClr val="FF6E30"/>
          </a:solidFill>
          <a:ln>
            <a:solidFill>
              <a:srgbClr val="FF6E3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TextBox 75">
            <a:extLst>
              <a:ext uri="{FF2B5EF4-FFF2-40B4-BE49-F238E27FC236}">
                <a16:creationId xmlns:a16="http://schemas.microsoft.com/office/drawing/2014/main" id="{CFF7A8C5-C86B-4281-D96F-9714BBECC990}"/>
              </a:ext>
            </a:extLst>
          </p:cNvPr>
          <p:cNvSpPr txBox="1"/>
          <p:nvPr/>
        </p:nvSpPr>
        <p:spPr>
          <a:xfrm>
            <a:off x="8895863" y="5524133"/>
            <a:ext cx="23905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Customer Lifetime Value</a:t>
            </a:r>
          </a:p>
        </p:txBody>
      </p:sp>
      <p:sp>
        <p:nvSpPr>
          <p:cNvPr id="77" name="TextBox 76">
            <a:extLst>
              <a:ext uri="{FF2B5EF4-FFF2-40B4-BE49-F238E27FC236}">
                <a16:creationId xmlns:a16="http://schemas.microsoft.com/office/drawing/2014/main" id="{A867804F-221B-3206-152E-7D11D124AAE7}"/>
              </a:ext>
            </a:extLst>
          </p:cNvPr>
          <p:cNvSpPr txBox="1"/>
          <p:nvPr/>
        </p:nvSpPr>
        <p:spPr>
          <a:xfrm>
            <a:off x="11028455" y="5493355"/>
            <a:ext cx="657249"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35%</a:t>
            </a:r>
          </a:p>
        </p:txBody>
      </p:sp>
      <p:pic>
        <p:nvPicPr>
          <p:cNvPr id="84" name="Picture 83" descr="A white line art of a megaphone&#10;&#10;AI-generated content may be incorrect.">
            <a:extLst>
              <a:ext uri="{FF2B5EF4-FFF2-40B4-BE49-F238E27FC236}">
                <a16:creationId xmlns:a16="http://schemas.microsoft.com/office/drawing/2014/main" id="{F971C3A4-2816-5B8B-1FB6-998A59E47DC0}"/>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637170" y="3045737"/>
            <a:ext cx="279521" cy="279521"/>
          </a:xfrm>
          <a:prstGeom prst="rect">
            <a:avLst/>
          </a:prstGeom>
        </p:spPr>
      </p:pic>
      <p:pic>
        <p:nvPicPr>
          <p:cNvPr id="85" name="Picture 84" descr="A white line art of a megaphone&#10;&#10;AI-generated content may be incorrect.">
            <a:extLst>
              <a:ext uri="{FF2B5EF4-FFF2-40B4-BE49-F238E27FC236}">
                <a16:creationId xmlns:a16="http://schemas.microsoft.com/office/drawing/2014/main" id="{75708419-D7BD-0C5D-B12D-776075B6612D}"/>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4612707" y="3045737"/>
            <a:ext cx="279521" cy="279521"/>
          </a:xfrm>
          <a:prstGeom prst="rect">
            <a:avLst/>
          </a:prstGeom>
        </p:spPr>
      </p:pic>
      <p:pic>
        <p:nvPicPr>
          <p:cNvPr id="86" name="Picture 85" descr="A white line art of a megaphone&#10;&#10;AI-generated content may be incorrect.">
            <a:extLst>
              <a:ext uri="{FF2B5EF4-FFF2-40B4-BE49-F238E27FC236}">
                <a16:creationId xmlns:a16="http://schemas.microsoft.com/office/drawing/2014/main" id="{ABB8FB7F-E91B-9DD6-E9A1-5BDEAD1EB4B5}"/>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8582062" y="3675219"/>
            <a:ext cx="279521" cy="279521"/>
          </a:xfrm>
          <a:prstGeom prst="rect">
            <a:avLst/>
          </a:prstGeom>
        </p:spPr>
      </p:pic>
      <p:pic>
        <p:nvPicPr>
          <p:cNvPr id="95" name="Picture 94" descr="A graph with a dollar sign and a arrow&#10;&#10;AI-generated content may be incorrect.">
            <a:extLst>
              <a:ext uri="{FF2B5EF4-FFF2-40B4-BE49-F238E27FC236}">
                <a16:creationId xmlns:a16="http://schemas.microsoft.com/office/drawing/2014/main" id="{5B394C40-020A-E840-0F24-852019306C3D}"/>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623194" y="3661243"/>
            <a:ext cx="307473" cy="307473"/>
          </a:xfrm>
          <a:prstGeom prst="rect">
            <a:avLst/>
          </a:prstGeom>
        </p:spPr>
      </p:pic>
      <p:pic>
        <p:nvPicPr>
          <p:cNvPr id="99" name="Picture 98" descr="A graph with a dollar sign and a arrow&#10;&#10;AI-generated content may be incorrect.">
            <a:extLst>
              <a:ext uri="{FF2B5EF4-FFF2-40B4-BE49-F238E27FC236}">
                <a16:creationId xmlns:a16="http://schemas.microsoft.com/office/drawing/2014/main" id="{54E9F1AD-2959-0711-51D5-0399683ABDF0}"/>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4598731" y="3661243"/>
            <a:ext cx="307473" cy="307473"/>
          </a:xfrm>
          <a:prstGeom prst="rect">
            <a:avLst/>
          </a:prstGeom>
        </p:spPr>
      </p:pic>
      <p:pic>
        <p:nvPicPr>
          <p:cNvPr id="100" name="Picture 99" descr="A graph with a dollar sign and a arrow&#10;&#10;AI-generated content may be incorrect.">
            <a:extLst>
              <a:ext uri="{FF2B5EF4-FFF2-40B4-BE49-F238E27FC236}">
                <a16:creationId xmlns:a16="http://schemas.microsoft.com/office/drawing/2014/main" id="{D34D350E-D428-9FBB-3758-77DF4B8E4962}"/>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8568086" y="3031761"/>
            <a:ext cx="307473" cy="307473"/>
          </a:xfrm>
          <a:prstGeom prst="rect">
            <a:avLst/>
          </a:prstGeom>
        </p:spPr>
      </p:pic>
      <p:pic>
        <p:nvPicPr>
          <p:cNvPr id="103" name="Picture 102" descr="A white line drawing of people and a magnet&#10;&#10;AI-generated content may be incorrect.">
            <a:extLst>
              <a:ext uri="{FF2B5EF4-FFF2-40B4-BE49-F238E27FC236}">
                <a16:creationId xmlns:a16="http://schemas.microsoft.com/office/drawing/2014/main" id="{A65EEB04-BF01-2AC8-66B9-7A6EC5B7EBB1}"/>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637170" y="4302178"/>
            <a:ext cx="279521" cy="279521"/>
          </a:xfrm>
          <a:prstGeom prst="rect">
            <a:avLst/>
          </a:prstGeom>
        </p:spPr>
      </p:pic>
      <p:pic>
        <p:nvPicPr>
          <p:cNvPr id="105" name="Picture 104" descr="A white line drawing of people and a magnet&#10;&#10;AI-generated content may be incorrect.">
            <a:extLst>
              <a:ext uri="{FF2B5EF4-FFF2-40B4-BE49-F238E27FC236}">
                <a16:creationId xmlns:a16="http://schemas.microsoft.com/office/drawing/2014/main" id="{5C8600A5-F00A-FEE1-EBCC-B9C1A793884A}"/>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4612707" y="5538261"/>
            <a:ext cx="279521" cy="279521"/>
          </a:xfrm>
          <a:prstGeom prst="rect">
            <a:avLst/>
          </a:prstGeom>
        </p:spPr>
      </p:pic>
      <p:pic>
        <p:nvPicPr>
          <p:cNvPr id="106" name="Picture 105" descr="A white line drawing of people and a magnet&#10;&#10;AI-generated content may be incorrect.">
            <a:extLst>
              <a:ext uri="{FF2B5EF4-FFF2-40B4-BE49-F238E27FC236}">
                <a16:creationId xmlns:a16="http://schemas.microsoft.com/office/drawing/2014/main" id="{5823CD9D-D1A5-EEBA-D43A-44D3A70CEE4D}"/>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8582062" y="4911302"/>
            <a:ext cx="279521" cy="279521"/>
          </a:xfrm>
          <a:prstGeom prst="rect">
            <a:avLst/>
          </a:prstGeom>
        </p:spPr>
      </p:pic>
      <p:pic>
        <p:nvPicPr>
          <p:cNvPr id="108" name="Picture 107" descr="A white heart with a line in the middle&#10;&#10;AI-generated content may be incorrect.">
            <a:extLst>
              <a:ext uri="{FF2B5EF4-FFF2-40B4-BE49-F238E27FC236}">
                <a16:creationId xmlns:a16="http://schemas.microsoft.com/office/drawing/2014/main" id="{1ED2C239-2A00-AE2B-F029-6DA9B084785C}"/>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623194" y="4897326"/>
            <a:ext cx="307473" cy="307473"/>
          </a:xfrm>
          <a:prstGeom prst="rect">
            <a:avLst/>
          </a:prstGeom>
        </p:spPr>
      </p:pic>
      <p:pic>
        <p:nvPicPr>
          <p:cNvPr id="109" name="Picture 108" descr="A white heart with a line in the middle&#10;&#10;AI-generated content may be incorrect.">
            <a:extLst>
              <a:ext uri="{FF2B5EF4-FFF2-40B4-BE49-F238E27FC236}">
                <a16:creationId xmlns:a16="http://schemas.microsoft.com/office/drawing/2014/main" id="{1086A38B-C297-6028-7E49-5428567F58E3}"/>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4583357" y="4272828"/>
            <a:ext cx="338220" cy="338220"/>
          </a:xfrm>
          <a:prstGeom prst="rect">
            <a:avLst/>
          </a:prstGeom>
        </p:spPr>
      </p:pic>
      <p:pic>
        <p:nvPicPr>
          <p:cNvPr id="110" name="Picture 109" descr="A white heart with a line in the middle&#10;&#10;AI-generated content may be incorrect.">
            <a:extLst>
              <a:ext uri="{FF2B5EF4-FFF2-40B4-BE49-F238E27FC236}">
                <a16:creationId xmlns:a16="http://schemas.microsoft.com/office/drawing/2014/main" id="{6D856A9D-DACB-9B85-BEED-909737B1936F}"/>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8552712" y="4272828"/>
            <a:ext cx="338220" cy="338220"/>
          </a:xfrm>
          <a:prstGeom prst="rect">
            <a:avLst/>
          </a:prstGeom>
        </p:spPr>
      </p:pic>
      <p:pic>
        <p:nvPicPr>
          <p:cNvPr id="114" name="Picture 113" descr="A blue line drawing of a piggy bank&#10;&#10;AI-generated content may be incorrect.">
            <a:extLst>
              <a:ext uri="{FF2B5EF4-FFF2-40B4-BE49-F238E27FC236}">
                <a16:creationId xmlns:a16="http://schemas.microsoft.com/office/drawing/2014/main" id="{E685FE47-47DB-DE79-9E1C-B6F57A5D31F6}"/>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607820" y="5508911"/>
            <a:ext cx="338220" cy="338220"/>
          </a:xfrm>
          <a:prstGeom prst="rect">
            <a:avLst/>
          </a:prstGeom>
        </p:spPr>
      </p:pic>
      <p:pic>
        <p:nvPicPr>
          <p:cNvPr id="116" name="Picture 115" descr="A hand holding a diamond&#10;&#10;AI-generated content may be incorrect.">
            <a:extLst>
              <a:ext uri="{FF2B5EF4-FFF2-40B4-BE49-F238E27FC236}">
                <a16:creationId xmlns:a16="http://schemas.microsoft.com/office/drawing/2014/main" id="{D8CFCD43-C090-55C5-C18B-2A5DCB5D0EE5}"/>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4583357" y="4881952"/>
            <a:ext cx="338220" cy="338220"/>
          </a:xfrm>
          <a:prstGeom prst="rect">
            <a:avLst/>
          </a:prstGeom>
        </p:spPr>
      </p:pic>
      <p:pic>
        <p:nvPicPr>
          <p:cNvPr id="117" name="Picture 116" descr="A hand holding a diamond&#10;&#10;AI-generated content may be incorrect.">
            <a:extLst>
              <a:ext uri="{FF2B5EF4-FFF2-40B4-BE49-F238E27FC236}">
                <a16:creationId xmlns:a16="http://schemas.microsoft.com/office/drawing/2014/main" id="{9741FAEF-3225-FA45-34C4-5FC54390B206}"/>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8552712" y="5508911"/>
            <a:ext cx="338220" cy="338220"/>
          </a:xfrm>
          <a:prstGeom prst="rect">
            <a:avLst/>
          </a:prstGeom>
        </p:spPr>
      </p:pic>
      <p:sp>
        <p:nvSpPr>
          <p:cNvPr id="29" name="TextBox 28">
            <a:extLst>
              <a:ext uri="{FF2B5EF4-FFF2-40B4-BE49-F238E27FC236}">
                <a16:creationId xmlns:a16="http://schemas.microsoft.com/office/drawing/2014/main" id="{B550399F-A153-F492-1E47-4A0EA50C0261}"/>
              </a:ext>
            </a:extLst>
          </p:cNvPr>
          <p:cNvSpPr txBox="1"/>
          <p:nvPr/>
        </p:nvSpPr>
        <p:spPr>
          <a:xfrm>
            <a:off x="227178" y="441328"/>
            <a:ext cx="11964822"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Moving forward, marketers believe their business should focus on KPIs that strengthen brand equity and deepen customer relationships</a:t>
            </a:r>
            <a:endParaRPr kumimoji="0" lang="en-US" sz="2600" b="1" i="0" u="none" strike="noStrike" kern="1200" cap="none" spc="0" normalizeH="0" baseline="0" noProof="0">
              <a:ln>
                <a:noFill/>
              </a:ln>
              <a:solidFill>
                <a:srgbClr val="FF0000"/>
              </a:solidFill>
              <a:effectLst/>
              <a:uLnTx/>
              <a:uFillTx/>
              <a:latin typeface="Helvetica" panose="020B0604020202020204" pitchFamily="34" charset="0"/>
              <a:ea typeface="+mn-ea"/>
              <a:cs typeface="Helvetica" panose="020B0604020202020204" pitchFamily="34" charset="0"/>
            </a:endParaRPr>
          </a:p>
        </p:txBody>
      </p:sp>
      <p:cxnSp>
        <p:nvCxnSpPr>
          <p:cNvPr id="28" name="Straight Connector 27">
            <a:extLst>
              <a:ext uri="{FF2B5EF4-FFF2-40B4-BE49-F238E27FC236}">
                <a16:creationId xmlns:a16="http://schemas.microsoft.com/office/drawing/2014/main" id="{80845917-CB34-E382-FB13-8DBA8E956707}"/>
              </a:ext>
            </a:extLst>
          </p:cNvPr>
          <p:cNvCxnSpPr>
            <a:cxnSpLocks/>
          </p:cNvCxnSpPr>
          <p:nvPr/>
        </p:nvCxnSpPr>
        <p:spPr>
          <a:xfrm>
            <a:off x="122978" y="4752696"/>
            <a:ext cx="11946044" cy="0"/>
          </a:xfrm>
          <a:prstGeom prst="line">
            <a:avLst/>
          </a:prstGeom>
          <a:ln w="19050">
            <a:solidFill>
              <a:srgbClr val="1F1A62"/>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8080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3C11BC9-BE1E-5F45-92D8-4391AD866E85}"/>
              </a:ext>
            </a:extLst>
          </p:cNvPr>
          <p:cNvSpPr/>
          <p:nvPr/>
        </p:nvSpPr>
        <p:spPr>
          <a:xfrm>
            <a:off x="130556" y="2842558"/>
            <a:ext cx="2165155" cy="3083647"/>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3ED54650-E124-0942-8B03-A438165B55A6}"/>
              </a:ext>
            </a:extLst>
          </p:cNvPr>
          <p:cNvSpPr/>
          <p:nvPr/>
        </p:nvSpPr>
        <p:spPr>
          <a:xfrm>
            <a:off x="284086" y="275283"/>
            <a:ext cx="11798028" cy="4924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10 Questions Answered by Brand Marketers</a:t>
            </a:r>
          </a:p>
        </p:txBody>
      </p:sp>
      <p:sp>
        <p:nvSpPr>
          <p:cNvPr id="13" name="Rectangle 12">
            <a:extLst>
              <a:ext uri="{FF2B5EF4-FFF2-40B4-BE49-F238E27FC236}">
                <a16:creationId xmlns:a16="http://schemas.microsoft.com/office/drawing/2014/main" id="{1FDC5439-10E4-374F-9775-602E388D219A}"/>
              </a:ext>
            </a:extLst>
          </p:cNvPr>
          <p:cNvSpPr/>
          <p:nvPr/>
        </p:nvSpPr>
        <p:spPr>
          <a:xfrm>
            <a:off x="128838" y="2930272"/>
            <a:ext cx="2234441" cy="289310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E600"/>
                </a:solidFill>
                <a:effectLst/>
                <a:uLnTx/>
                <a:uFillTx/>
                <a:latin typeface="Helvetica" panose="020B0403020202020204" pitchFamily="34" charset="0"/>
                <a:ea typeface="+mn-ea"/>
                <a:cs typeface="+mn-cs"/>
              </a:rPr>
              <a:t>A:</a:t>
            </a:r>
            <a:r>
              <a:rPr kumimoji="0" lang="en-US" sz="14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 Business and marketing goals generally align around growth, </a:t>
            </a:r>
            <a:br>
              <a:rPr kumimoji="0" lang="en-US" sz="14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br>
            <a:r>
              <a:rPr kumimoji="0" lang="en-US" sz="14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with some shifts by company size. </a:t>
            </a:r>
            <a:r>
              <a:rPr kumimoji="0" lang="en-US" sz="1400" i="0" u="none" strike="noStrike" kern="1200" cap="none" spc="0" normalizeH="0" baseline="0" noProof="0">
                <a:ln>
                  <a:noFill/>
                </a:ln>
                <a:solidFill>
                  <a:prstClr val="white"/>
                </a:solidFill>
                <a:effectLst/>
                <a:uLnTx/>
                <a:uFillTx/>
                <a:latin typeface="Helvetica" panose="020B0403020202020204" pitchFamily="34" charset="0"/>
                <a:ea typeface="+mn-ea"/>
                <a:cs typeface="+mn-cs"/>
              </a:rPr>
              <a:t>Smaller companies </a:t>
            </a:r>
            <a:r>
              <a:rPr kumimoji="0" lang="en-US" sz="1400" b="1" i="0" u="none" strike="noStrike" kern="1200" cap="none" spc="0" normalizeH="0" baseline="0" noProof="0">
                <a:ln>
                  <a:noFill/>
                </a:ln>
                <a:solidFill>
                  <a:srgbClr val="FFE600"/>
                </a:solidFill>
                <a:effectLst/>
                <a:uLnTx/>
                <a:uFillTx/>
                <a:latin typeface="Helvetica" panose="020B0403020202020204" pitchFamily="34" charset="0"/>
                <a:ea typeface="+mn-ea"/>
                <a:cs typeface="+mn-cs"/>
              </a:rPr>
              <a:t>prioritize brand awareness, </a:t>
            </a:r>
            <a:r>
              <a:rPr kumimoji="0" lang="en-US" sz="14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while larger ones focus more on </a:t>
            </a:r>
            <a:r>
              <a:rPr kumimoji="0" lang="en-US" sz="1400" b="1" i="0" u="none" strike="noStrike" kern="1200" cap="none" spc="0" normalizeH="0" baseline="0" noProof="0">
                <a:ln>
                  <a:noFill/>
                </a:ln>
                <a:solidFill>
                  <a:srgbClr val="FFE600"/>
                </a:solidFill>
                <a:effectLst/>
                <a:uLnTx/>
                <a:uFillTx/>
                <a:latin typeface="Helvetica" panose="020B0403020202020204" pitchFamily="34" charset="0"/>
                <a:ea typeface="+mn-ea"/>
                <a:cs typeface="+mn-cs"/>
              </a:rPr>
              <a:t>profitability and efficiency</a:t>
            </a:r>
            <a:r>
              <a:rPr kumimoji="0" lang="en-US" sz="1400" b="0" i="0" u="none" strike="noStrike" kern="1200" cap="none" spc="0" normalizeH="0" baseline="0" noProof="0">
                <a:ln>
                  <a:noFill/>
                </a:ln>
                <a:solidFill>
                  <a:srgbClr val="FFE600"/>
                </a:solidFill>
                <a:effectLst/>
                <a:uLnTx/>
                <a:uFillTx/>
                <a:latin typeface="Helvetica" panose="020B0403020202020204" pitchFamily="34" charset="0"/>
                <a:ea typeface="+mn-ea"/>
                <a:cs typeface="+mn-cs"/>
              </a:rPr>
              <a:t>. </a:t>
            </a:r>
            <a:r>
              <a:rPr kumimoji="0" lang="en-US" sz="14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However, </a:t>
            </a:r>
            <a:r>
              <a:rPr kumimoji="0" lang="en-US" sz="1400" b="1" i="0" u="none" strike="noStrike" kern="1200" cap="none" spc="0" normalizeH="0" baseline="0" noProof="0">
                <a:ln>
                  <a:noFill/>
                </a:ln>
                <a:solidFill>
                  <a:srgbClr val="FFE600"/>
                </a:solidFill>
                <a:effectLst/>
                <a:uLnTx/>
                <a:uFillTx/>
                <a:latin typeface="Helvetica" panose="020B0403020202020204" pitchFamily="34" charset="0"/>
                <a:ea typeface="+mn-ea"/>
                <a:cs typeface="+mn-cs"/>
              </a:rPr>
              <a:t>driving sales is the top marketing goal </a:t>
            </a:r>
            <a:r>
              <a:rPr kumimoji="0" lang="en-US" sz="14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across all sizes.</a:t>
            </a:r>
            <a:endParaRPr kumimoji="0" lang="en-US" sz="14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3" name="Rectangle 42">
            <a:extLst>
              <a:ext uri="{FF2B5EF4-FFF2-40B4-BE49-F238E27FC236}">
                <a16:creationId xmlns:a16="http://schemas.microsoft.com/office/drawing/2014/main" id="{695C89FD-E9C5-8B4D-9F17-A94EB2498731}"/>
              </a:ext>
            </a:extLst>
          </p:cNvPr>
          <p:cNvSpPr/>
          <p:nvPr/>
        </p:nvSpPr>
        <p:spPr>
          <a:xfrm>
            <a:off x="2577564" y="2842558"/>
            <a:ext cx="2165155" cy="3083647"/>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DC78B379-CE47-CB4F-BBD7-E33744714678}"/>
              </a:ext>
            </a:extLst>
          </p:cNvPr>
          <p:cNvSpPr/>
          <p:nvPr/>
        </p:nvSpPr>
        <p:spPr>
          <a:xfrm>
            <a:off x="5024572" y="2842558"/>
            <a:ext cx="2165155" cy="3083647"/>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07483C55-7F91-4843-9745-676EC39D7D25}"/>
              </a:ext>
            </a:extLst>
          </p:cNvPr>
          <p:cNvSpPr/>
          <p:nvPr/>
        </p:nvSpPr>
        <p:spPr>
          <a:xfrm>
            <a:off x="7471580" y="2842558"/>
            <a:ext cx="2165155" cy="3083647"/>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0A556F2E-72B4-4E38-8076-11EB6E991B7C}"/>
              </a:ext>
            </a:extLst>
          </p:cNvPr>
          <p:cNvSpPr/>
          <p:nvPr/>
        </p:nvSpPr>
        <p:spPr>
          <a:xfrm>
            <a:off x="9918588" y="2834419"/>
            <a:ext cx="2165155" cy="3083647"/>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3CA59898-3392-43AD-9B91-7E9006861C0E}"/>
              </a:ext>
            </a:extLst>
          </p:cNvPr>
          <p:cNvSpPr/>
          <p:nvPr/>
        </p:nvSpPr>
        <p:spPr>
          <a:xfrm>
            <a:off x="5019992" y="2925893"/>
            <a:ext cx="2238764" cy="246221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E600"/>
                </a:solidFill>
                <a:effectLst/>
                <a:uLnTx/>
                <a:uFillTx/>
                <a:latin typeface="Helvetica" panose="020B0403020202020204" pitchFamily="34" charset="0"/>
                <a:ea typeface="+mn-ea"/>
                <a:cs typeface="+mn-cs"/>
              </a:rPr>
              <a:t>A:</a:t>
            </a:r>
            <a:r>
              <a:rPr kumimoji="0" lang="en-US" sz="14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 Larger brands are better equipped to strike a </a:t>
            </a:r>
            <a:r>
              <a:rPr kumimoji="0" lang="en-US" sz="1400" b="1" i="0" u="none" strike="noStrike" kern="1200" cap="none" spc="0" normalizeH="0" baseline="0" noProof="0">
                <a:ln>
                  <a:noFill/>
                </a:ln>
                <a:solidFill>
                  <a:srgbClr val="FFE600"/>
                </a:solidFill>
                <a:effectLst/>
                <a:uLnTx/>
                <a:uFillTx/>
                <a:latin typeface="Helvetica" panose="020B0403020202020204" pitchFamily="34" charset="0"/>
                <a:ea typeface="+mn-ea"/>
                <a:cs typeface="+mn-cs"/>
              </a:rPr>
              <a:t>balance between immediate results and long-term brand-building, </a:t>
            </a:r>
            <a:r>
              <a:rPr kumimoji="0" lang="en-US" sz="14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thanks to greater resources, while </a:t>
            </a:r>
            <a:r>
              <a:rPr kumimoji="0" lang="en-US" sz="1400" b="1" i="0" u="none" strike="noStrike" kern="1200" cap="none" spc="0" normalizeH="0" baseline="0" noProof="0">
                <a:ln>
                  <a:noFill/>
                </a:ln>
                <a:solidFill>
                  <a:srgbClr val="FFE600"/>
                </a:solidFill>
                <a:effectLst/>
                <a:uLnTx/>
                <a:uFillTx/>
                <a:latin typeface="Helvetica" panose="020B0403020202020204" pitchFamily="34" charset="0"/>
                <a:ea typeface="+mn-ea"/>
                <a:cs typeface="+mn-cs"/>
              </a:rPr>
              <a:t>smaller businesses often prioritize short-term gains </a:t>
            </a:r>
            <a:r>
              <a:rPr kumimoji="0" lang="en-US" sz="14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to meet urgent growth demands.</a:t>
            </a:r>
            <a:endParaRPr kumimoji="0" lang="en-US" sz="14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5" name="Rectangle 34">
            <a:extLst>
              <a:ext uri="{FF2B5EF4-FFF2-40B4-BE49-F238E27FC236}">
                <a16:creationId xmlns:a16="http://schemas.microsoft.com/office/drawing/2014/main" id="{C77B2FF3-F614-4AF9-ADA4-3B3EE1AEB4BA}"/>
              </a:ext>
            </a:extLst>
          </p:cNvPr>
          <p:cNvSpPr/>
          <p:nvPr/>
        </p:nvSpPr>
        <p:spPr>
          <a:xfrm>
            <a:off x="7471580" y="2930271"/>
            <a:ext cx="2238764" cy="267765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E600"/>
                </a:solidFill>
                <a:effectLst/>
                <a:uLnTx/>
                <a:uFillTx/>
                <a:latin typeface="Helvetica" panose="020B0403020202020204" pitchFamily="34" charset="0"/>
                <a:ea typeface="+mn-ea"/>
                <a:cs typeface="+mn-cs"/>
              </a:rPr>
              <a:t>A:</a:t>
            </a:r>
            <a:r>
              <a:rPr kumimoji="0" lang="en-US" sz="14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 </a:t>
            </a:r>
            <a:r>
              <a:rPr lang="en-US" sz="1400" b="1">
                <a:solidFill>
                  <a:srgbClr val="FFE600"/>
                </a:solidFill>
                <a:latin typeface="Helvetica" panose="020B0403020202020204" pitchFamily="34" charset="0"/>
              </a:rPr>
              <a:t>Measurability</a:t>
            </a:r>
            <a:r>
              <a:rPr lang="en-US" sz="1400">
                <a:solidFill>
                  <a:prstClr val="white"/>
                </a:solidFill>
                <a:latin typeface="Helvetica" panose="020B0403020202020204" pitchFamily="34" charset="0"/>
              </a:rPr>
              <a:t> is a </a:t>
            </a:r>
            <a:br>
              <a:rPr lang="en-US" sz="1400">
                <a:solidFill>
                  <a:prstClr val="white"/>
                </a:solidFill>
                <a:latin typeface="Helvetica" panose="020B0403020202020204" pitchFamily="34" charset="0"/>
              </a:rPr>
            </a:br>
            <a:r>
              <a:rPr lang="en-US" sz="1400">
                <a:solidFill>
                  <a:prstClr val="white"/>
                </a:solidFill>
                <a:latin typeface="Helvetica" panose="020B0403020202020204" pitchFamily="34" charset="0"/>
              </a:rPr>
              <a:t>key factor for smaller businesses as they look to optimize their limited investments while larger organizations </a:t>
            </a:r>
            <a:r>
              <a:rPr kumimoji="0" lang="en-US" sz="14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prioritize KPIs that </a:t>
            </a:r>
            <a:r>
              <a:rPr kumimoji="0" lang="en-US" sz="1400" b="1" i="0" u="none" strike="noStrike" kern="1200" cap="none" spc="0" normalizeH="0" baseline="0" noProof="0">
                <a:ln>
                  <a:noFill/>
                </a:ln>
                <a:solidFill>
                  <a:srgbClr val="FFE600"/>
                </a:solidFill>
                <a:effectLst/>
                <a:uLnTx/>
                <a:uFillTx/>
                <a:latin typeface="Helvetica" panose="020B0403020202020204" pitchFamily="34" charset="0"/>
                <a:ea typeface="+mn-ea"/>
                <a:cs typeface="+mn-cs"/>
              </a:rPr>
              <a:t>align with strategic goals</a:t>
            </a:r>
            <a:r>
              <a:rPr lang="en-US" sz="1400" b="1">
                <a:solidFill>
                  <a:srgbClr val="FFE600"/>
                </a:solidFill>
                <a:latin typeface="Helvetica" panose="020B0403020202020204" pitchFamily="34" charset="0"/>
              </a:rPr>
              <a:t> </a:t>
            </a:r>
            <a:r>
              <a:rPr kumimoji="0" lang="en-US" sz="1400" b="1" i="0" u="none" strike="noStrike" kern="1200" cap="none" spc="0" normalizeH="0" baseline="0" noProof="0">
                <a:ln>
                  <a:noFill/>
                </a:ln>
                <a:solidFill>
                  <a:srgbClr val="FFE600"/>
                </a:solidFill>
                <a:effectLst/>
                <a:uLnTx/>
                <a:uFillTx/>
                <a:latin typeface="Helvetica" panose="020B0403020202020204" pitchFamily="34" charset="0"/>
                <a:ea typeface="+mn-ea"/>
                <a:cs typeface="+mn-cs"/>
              </a:rPr>
              <a:t>and </a:t>
            </a:r>
            <a:br>
              <a:rPr kumimoji="0" lang="en-US" sz="1400" b="1" i="0" u="none" strike="noStrike" kern="1200" cap="none" spc="0" normalizeH="0" baseline="0" noProof="0">
                <a:ln>
                  <a:noFill/>
                </a:ln>
                <a:solidFill>
                  <a:srgbClr val="FFE600"/>
                </a:solidFill>
                <a:effectLst/>
                <a:uLnTx/>
                <a:uFillTx/>
                <a:latin typeface="Helvetica" panose="020B0403020202020204" pitchFamily="34" charset="0"/>
                <a:ea typeface="+mn-ea"/>
                <a:cs typeface="+mn-cs"/>
              </a:rPr>
            </a:br>
            <a:r>
              <a:rPr kumimoji="0" lang="en-US" sz="1400" b="1" i="0" u="none" strike="noStrike" kern="1200" cap="none" spc="0" normalizeH="0" baseline="0" noProof="0">
                <a:ln>
                  <a:noFill/>
                </a:ln>
                <a:solidFill>
                  <a:srgbClr val="FFE600"/>
                </a:solidFill>
                <a:effectLst/>
                <a:uLnTx/>
                <a:uFillTx/>
                <a:latin typeface="Helvetica" panose="020B0403020202020204" pitchFamily="34" charset="0"/>
                <a:ea typeface="+mn-ea"/>
                <a:cs typeface="+mn-cs"/>
              </a:rPr>
              <a:t>are supported by data; </a:t>
            </a:r>
            <a:r>
              <a:rPr kumimoji="0" lang="en-US" sz="14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operational relevance plays a stronger role as company size increases.</a:t>
            </a:r>
            <a:endParaRPr kumimoji="0" lang="en-US" sz="1400" b="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8" name="Rectangle 37">
            <a:extLst>
              <a:ext uri="{FF2B5EF4-FFF2-40B4-BE49-F238E27FC236}">
                <a16:creationId xmlns:a16="http://schemas.microsoft.com/office/drawing/2014/main" id="{727BFAD1-9931-4CEA-9C5E-EAA5051D01D6}"/>
              </a:ext>
            </a:extLst>
          </p:cNvPr>
          <p:cNvSpPr/>
          <p:nvPr/>
        </p:nvSpPr>
        <p:spPr>
          <a:xfrm>
            <a:off x="9939643" y="2930271"/>
            <a:ext cx="2230838" cy="203132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E600"/>
                </a:solidFill>
                <a:effectLst/>
                <a:uLnTx/>
                <a:uFillTx/>
                <a:latin typeface="Helvetica" panose="020B0403020202020204" pitchFamily="34" charset="0"/>
                <a:ea typeface="+mn-ea"/>
                <a:cs typeface="+mn-cs"/>
              </a:rPr>
              <a:t>A:</a:t>
            </a:r>
            <a:r>
              <a:rPr kumimoji="0" lang="en-US" sz="14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 </a:t>
            </a:r>
            <a:r>
              <a:rPr kumimoji="0" lang="en-US" sz="1400" b="1" i="0" u="none" strike="noStrike" kern="1200" cap="none" spc="0" normalizeH="0" baseline="0" noProof="0">
                <a:ln>
                  <a:noFill/>
                </a:ln>
                <a:solidFill>
                  <a:srgbClr val="FFE600"/>
                </a:solidFill>
                <a:effectLst/>
                <a:uLnTx/>
                <a:uFillTx/>
                <a:latin typeface="Helvetica" panose="020B0403020202020204" pitchFamily="34" charset="0"/>
                <a:ea typeface="+mn-ea"/>
                <a:cs typeface="+mn-cs"/>
              </a:rPr>
              <a:t>Disconnects are almost three times more likely to exist in large companies, </a:t>
            </a:r>
            <a:r>
              <a:rPr kumimoji="0" lang="en-US" sz="14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which are driven by </a:t>
            </a:r>
            <a:r>
              <a:rPr kumimoji="0" lang="en-US" sz="1400" i="0" u="none" strike="noStrike" kern="1200" cap="none" spc="0" normalizeH="0" baseline="0" noProof="0">
                <a:ln>
                  <a:noFill/>
                </a:ln>
                <a:solidFill>
                  <a:prstClr val="white"/>
                </a:solidFill>
                <a:effectLst/>
                <a:uLnTx/>
                <a:uFillTx/>
                <a:latin typeface="Helvetica" panose="020B0403020202020204" pitchFamily="34" charset="0"/>
                <a:ea typeface="+mn-ea"/>
                <a:cs typeface="+mn-cs"/>
              </a:rPr>
              <a:t>layered structures, misalignment between departments, measurement challenges and short-term pressures.</a:t>
            </a:r>
            <a:endParaRPr kumimoji="0" lang="en-US" sz="1400"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5" name="Rectangle 64">
            <a:extLst>
              <a:ext uri="{FF2B5EF4-FFF2-40B4-BE49-F238E27FC236}">
                <a16:creationId xmlns:a16="http://schemas.microsoft.com/office/drawing/2014/main" id="{5E823717-EF49-4A69-99EA-870B00B7684F}"/>
              </a:ext>
            </a:extLst>
          </p:cNvPr>
          <p:cNvSpPr/>
          <p:nvPr/>
        </p:nvSpPr>
        <p:spPr>
          <a:xfrm>
            <a:off x="2576104" y="2930271"/>
            <a:ext cx="2171195" cy="246221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E600"/>
                </a:solidFill>
                <a:effectLst/>
                <a:uLnTx/>
                <a:uFillTx/>
                <a:latin typeface="Helvetica" panose="020B0403020202020204" pitchFamily="34" charset="0"/>
                <a:ea typeface="+mn-ea"/>
                <a:cs typeface="+mn-cs"/>
              </a:rPr>
              <a:t>A:</a:t>
            </a:r>
            <a:r>
              <a:rPr kumimoji="0" lang="en-US" sz="1400" b="0" i="0" u="none" strike="noStrike" kern="1200" cap="none" spc="0" normalizeH="0" baseline="0" noProof="0">
                <a:ln>
                  <a:noFill/>
                </a:ln>
                <a:solidFill>
                  <a:prstClr val="white">
                    <a:lumMod val="95000"/>
                  </a:prstClr>
                </a:solidFill>
                <a:effectLst/>
                <a:uLnTx/>
                <a:uFillTx/>
                <a:latin typeface="Helvetica" panose="020B0403020202020204" pitchFamily="34" charset="0"/>
                <a:ea typeface="+mn-ea"/>
                <a:cs typeface="+mn-cs"/>
              </a:rPr>
              <a:t> As companies scale, strategic decision-making </a:t>
            </a:r>
            <a:r>
              <a:rPr kumimoji="0" lang="en-US" sz="1400" b="1" i="0" u="none" strike="noStrike" kern="1200" cap="none" spc="0" normalizeH="0" baseline="0" noProof="0">
                <a:ln>
                  <a:noFill/>
                </a:ln>
                <a:solidFill>
                  <a:srgbClr val="FFE600"/>
                </a:solidFill>
                <a:effectLst/>
                <a:uLnTx/>
                <a:uFillTx/>
                <a:latin typeface="Helvetica" panose="020B0403020202020204" pitchFamily="34" charset="0"/>
                <a:ea typeface="+mn-ea"/>
                <a:cs typeface="+mn-cs"/>
              </a:rPr>
              <a:t>shifts from centralized executive leadership control </a:t>
            </a:r>
            <a:r>
              <a:rPr kumimoji="0" lang="en-US" sz="1400" b="0" i="0" u="none" strike="noStrike" kern="1200" cap="none" spc="0" normalizeH="0" baseline="0" noProof="0">
                <a:ln>
                  <a:noFill/>
                </a:ln>
                <a:solidFill>
                  <a:prstClr val="white">
                    <a:lumMod val="95000"/>
                  </a:prstClr>
                </a:solidFill>
                <a:effectLst/>
                <a:uLnTx/>
                <a:uFillTx/>
                <a:latin typeface="Helvetica" panose="020B0403020202020204" pitchFamily="34" charset="0"/>
                <a:ea typeface="+mn-ea"/>
                <a:cs typeface="+mn-cs"/>
              </a:rPr>
              <a:t>to </a:t>
            </a:r>
            <a:r>
              <a:rPr kumimoji="0" lang="en-US" sz="1400" b="1" i="0" u="none" strike="noStrike" kern="1200" cap="none" spc="0" normalizeH="0" baseline="0" noProof="0">
                <a:ln>
                  <a:noFill/>
                </a:ln>
                <a:solidFill>
                  <a:srgbClr val="FFE600"/>
                </a:solidFill>
                <a:effectLst/>
                <a:uLnTx/>
                <a:uFillTx/>
                <a:latin typeface="Helvetica" panose="020B0403020202020204" pitchFamily="34" charset="0"/>
                <a:ea typeface="+mn-ea"/>
                <a:cs typeface="+mn-cs"/>
              </a:rPr>
              <a:t>more specialized roles, </a:t>
            </a:r>
            <a:r>
              <a:rPr kumimoji="0" lang="en-US" sz="1400" b="0" i="0" u="none" strike="noStrike" kern="1200" cap="none" spc="0" normalizeH="0" baseline="0" noProof="0">
                <a:ln>
                  <a:noFill/>
                </a:ln>
                <a:solidFill>
                  <a:prstClr val="white">
                    <a:lumMod val="95000"/>
                  </a:prstClr>
                </a:solidFill>
                <a:effectLst/>
                <a:uLnTx/>
                <a:uFillTx/>
                <a:latin typeface="Helvetica" panose="020B0403020202020204" pitchFamily="34" charset="0"/>
                <a:ea typeface="+mn-ea"/>
                <a:cs typeface="+mn-cs"/>
              </a:rPr>
              <a:t>with marketing departments in larger organizations gaining greater authority over budgets and KPIs.</a:t>
            </a:r>
            <a:endParaRPr kumimoji="0" lang="en-US" sz="1400" b="0" i="0" u="none" strike="noStrike" kern="1200" cap="none" spc="0" normalizeH="0" baseline="0" noProof="0">
              <a:ln>
                <a:noFill/>
              </a:ln>
              <a:solidFill>
                <a:srgbClr val="FF0000"/>
              </a:solidFill>
              <a:effectLst/>
              <a:uLnTx/>
              <a:uFillTx/>
              <a:latin typeface="Helvetica" pitchFamily="2" charset="0"/>
              <a:ea typeface="+mn-ea"/>
              <a:cs typeface="+mn-cs"/>
            </a:endParaRPr>
          </a:p>
        </p:txBody>
      </p:sp>
      <p:sp>
        <p:nvSpPr>
          <p:cNvPr id="47" name="Rectangle 46">
            <a:extLst>
              <a:ext uri="{FF2B5EF4-FFF2-40B4-BE49-F238E27FC236}">
                <a16:creationId xmlns:a16="http://schemas.microsoft.com/office/drawing/2014/main" id="{D6531A92-7987-43CA-AFD1-CB7E3CCC9B00}"/>
              </a:ext>
            </a:extLst>
          </p:cNvPr>
          <p:cNvSpPr/>
          <p:nvPr/>
        </p:nvSpPr>
        <p:spPr>
          <a:xfrm>
            <a:off x="130556" y="1382702"/>
            <a:ext cx="2165155" cy="1367717"/>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295A2902-C68A-436E-8823-325E5400E3E0}"/>
              </a:ext>
            </a:extLst>
          </p:cNvPr>
          <p:cNvSpPr txBox="1"/>
          <p:nvPr/>
        </p:nvSpPr>
        <p:spPr>
          <a:xfrm>
            <a:off x="125976" y="1310047"/>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srgbClr val="00C0F3"/>
                </a:solidFill>
                <a:effectLst/>
                <a:uLnTx/>
                <a:uFillTx/>
                <a:latin typeface="Helvetica" pitchFamily="2" charset="0"/>
                <a:ea typeface="+mn-ea"/>
                <a:cs typeface="+mn-cs"/>
              </a:rPr>
              <a:t>1</a:t>
            </a:r>
          </a:p>
        </p:txBody>
      </p:sp>
      <p:sp>
        <p:nvSpPr>
          <p:cNvPr id="50" name="Rectangle 49">
            <a:hlinkClick r:id="rId3" action="ppaction://hlinksldjump"/>
            <a:extLst>
              <a:ext uri="{FF2B5EF4-FFF2-40B4-BE49-F238E27FC236}">
                <a16:creationId xmlns:a16="http://schemas.microsoft.com/office/drawing/2014/main" id="{0FE08902-3A95-42CB-BE24-1B61D06AB764}"/>
              </a:ext>
            </a:extLst>
          </p:cNvPr>
          <p:cNvSpPr/>
          <p:nvPr/>
        </p:nvSpPr>
        <p:spPr>
          <a:xfrm>
            <a:off x="128839" y="1883532"/>
            <a:ext cx="2166872"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itchFamily="2" charset="0"/>
                <a:ea typeface="+mn-ea"/>
                <a:cs typeface="+mn-cs"/>
              </a:rPr>
              <a:t>Q:</a:t>
            </a:r>
            <a:r>
              <a:rPr kumimoji="0" lang="en-US" sz="1200" b="0" i="0" u="none" strike="noStrike" kern="1200" cap="none" spc="0" normalizeH="0" baseline="0" noProof="0">
                <a:ln>
                  <a:noFill/>
                </a:ln>
                <a:solidFill>
                  <a:srgbClr val="1F1A62"/>
                </a:solidFill>
                <a:effectLst/>
                <a:uLnTx/>
                <a:uFillTx/>
                <a:latin typeface="Helvetica" pitchFamily="2" charset="0"/>
                <a:ea typeface="+mn-ea"/>
                <a:cs typeface="+mn-cs"/>
              </a:rPr>
              <a:t> How well do business and marketing objectives align?</a:t>
            </a:r>
          </a:p>
        </p:txBody>
      </p:sp>
      <p:sp>
        <p:nvSpPr>
          <p:cNvPr id="51" name="Rectangle 50">
            <a:extLst>
              <a:ext uri="{FF2B5EF4-FFF2-40B4-BE49-F238E27FC236}">
                <a16:creationId xmlns:a16="http://schemas.microsoft.com/office/drawing/2014/main" id="{C4731EFB-4F0E-499E-A421-6C14ABFD2928}"/>
              </a:ext>
            </a:extLst>
          </p:cNvPr>
          <p:cNvSpPr/>
          <p:nvPr/>
        </p:nvSpPr>
        <p:spPr>
          <a:xfrm>
            <a:off x="2577564" y="1382702"/>
            <a:ext cx="2165155" cy="1367717"/>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267C9314-C7DF-4DC1-9186-DBA50A38131E}"/>
              </a:ext>
            </a:extLst>
          </p:cNvPr>
          <p:cNvSpPr/>
          <p:nvPr/>
        </p:nvSpPr>
        <p:spPr>
          <a:xfrm>
            <a:off x="5024572" y="1382702"/>
            <a:ext cx="2165155" cy="1367717"/>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ectangle 52">
            <a:extLst>
              <a:ext uri="{FF2B5EF4-FFF2-40B4-BE49-F238E27FC236}">
                <a16:creationId xmlns:a16="http://schemas.microsoft.com/office/drawing/2014/main" id="{17CF9EB0-1CC8-4186-BCA8-B6F8F8C5AC16}"/>
              </a:ext>
            </a:extLst>
          </p:cNvPr>
          <p:cNvSpPr/>
          <p:nvPr/>
        </p:nvSpPr>
        <p:spPr>
          <a:xfrm>
            <a:off x="7471580" y="1382702"/>
            <a:ext cx="2165155" cy="1367717"/>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98242AF3-8E89-4728-AA43-7FD546A3D2C4}"/>
              </a:ext>
            </a:extLst>
          </p:cNvPr>
          <p:cNvSpPr/>
          <p:nvPr/>
        </p:nvSpPr>
        <p:spPr>
          <a:xfrm>
            <a:off x="9896289" y="1382702"/>
            <a:ext cx="2165155" cy="1367717"/>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TextBox 54">
            <a:extLst>
              <a:ext uri="{FF2B5EF4-FFF2-40B4-BE49-F238E27FC236}">
                <a16:creationId xmlns:a16="http://schemas.microsoft.com/office/drawing/2014/main" id="{84729ADB-CE9F-4977-A106-10AC91A959D9}"/>
              </a:ext>
            </a:extLst>
          </p:cNvPr>
          <p:cNvSpPr txBox="1"/>
          <p:nvPr/>
        </p:nvSpPr>
        <p:spPr>
          <a:xfrm>
            <a:off x="2550685" y="1301908"/>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srgbClr val="00C0F3"/>
                </a:solidFill>
                <a:effectLst/>
                <a:uLnTx/>
                <a:uFillTx/>
                <a:latin typeface="Helvetica" pitchFamily="2" charset="0"/>
                <a:ea typeface="+mn-ea"/>
                <a:cs typeface="+mn-cs"/>
              </a:rPr>
              <a:t>2</a:t>
            </a:r>
          </a:p>
        </p:txBody>
      </p:sp>
      <p:sp>
        <p:nvSpPr>
          <p:cNvPr id="56" name="Rectangle 55">
            <a:hlinkClick r:id="rId4" action="ppaction://hlinksldjump"/>
            <a:extLst>
              <a:ext uri="{FF2B5EF4-FFF2-40B4-BE49-F238E27FC236}">
                <a16:creationId xmlns:a16="http://schemas.microsoft.com/office/drawing/2014/main" id="{AB16F301-6577-453B-8F8C-4F998D228627}"/>
              </a:ext>
            </a:extLst>
          </p:cNvPr>
          <p:cNvSpPr/>
          <p:nvPr/>
        </p:nvSpPr>
        <p:spPr>
          <a:xfrm>
            <a:off x="2561327" y="1883532"/>
            <a:ext cx="2249006"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itchFamily="2" charset="0"/>
                <a:ea typeface="+mn-ea"/>
                <a:cs typeface="+mn-cs"/>
              </a:rPr>
              <a:t>Q:</a:t>
            </a:r>
            <a:r>
              <a:rPr kumimoji="0" lang="en-US" sz="1200" b="0" i="0" u="none" strike="noStrike" kern="1200" cap="none" spc="0" normalizeH="0" baseline="0" noProof="0">
                <a:ln>
                  <a:noFill/>
                </a:ln>
                <a:solidFill>
                  <a:srgbClr val="1F1A62"/>
                </a:solidFill>
                <a:effectLst/>
                <a:uLnTx/>
                <a:uFillTx/>
                <a:latin typeface="Helvetica" pitchFamily="2" charset="0"/>
                <a:ea typeface="+mn-ea"/>
                <a:cs typeface="+mn-cs"/>
              </a:rPr>
              <a:t> Who are the key decision-makers guiding marketing strategy?</a:t>
            </a:r>
          </a:p>
        </p:txBody>
      </p:sp>
      <p:sp>
        <p:nvSpPr>
          <p:cNvPr id="57" name="TextBox 56">
            <a:extLst>
              <a:ext uri="{FF2B5EF4-FFF2-40B4-BE49-F238E27FC236}">
                <a16:creationId xmlns:a16="http://schemas.microsoft.com/office/drawing/2014/main" id="{99CD7C92-0AA8-4C77-9B1E-0CCA2779B5D8}"/>
              </a:ext>
            </a:extLst>
          </p:cNvPr>
          <p:cNvSpPr txBox="1"/>
          <p:nvPr/>
        </p:nvSpPr>
        <p:spPr>
          <a:xfrm>
            <a:off x="5019992" y="1310047"/>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srgbClr val="00C0F3"/>
                </a:solidFill>
                <a:effectLst/>
                <a:uLnTx/>
                <a:uFillTx/>
                <a:latin typeface="Helvetica" pitchFamily="2" charset="0"/>
                <a:ea typeface="+mn-ea"/>
                <a:cs typeface="+mn-cs"/>
              </a:rPr>
              <a:t>3</a:t>
            </a:r>
          </a:p>
        </p:txBody>
      </p:sp>
      <p:sp>
        <p:nvSpPr>
          <p:cNvPr id="58" name="Rectangle 57">
            <a:hlinkClick r:id="rId5" action="ppaction://hlinksldjump"/>
            <a:extLst>
              <a:ext uri="{FF2B5EF4-FFF2-40B4-BE49-F238E27FC236}">
                <a16:creationId xmlns:a16="http://schemas.microsoft.com/office/drawing/2014/main" id="{EFCBDBF3-97FE-4717-AF17-9D94085CCFF4}"/>
              </a:ext>
            </a:extLst>
          </p:cNvPr>
          <p:cNvSpPr/>
          <p:nvPr/>
        </p:nvSpPr>
        <p:spPr>
          <a:xfrm>
            <a:off x="7465108" y="1883532"/>
            <a:ext cx="213861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itchFamily="2" charset="0"/>
                <a:ea typeface="+mn-ea"/>
                <a:cs typeface="+mn-cs"/>
              </a:rPr>
              <a:t>Q:</a:t>
            </a:r>
            <a:r>
              <a:rPr kumimoji="0" lang="en-US" sz="1200" b="0" i="0" u="none" strike="noStrike" kern="1200" cap="none" spc="0" normalizeH="0" baseline="0" noProof="0">
                <a:ln>
                  <a:noFill/>
                </a:ln>
                <a:solidFill>
                  <a:srgbClr val="1F1A62"/>
                </a:solidFill>
                <a:effectLst/>
                <a:uLnTx/>
                <a:uFillTx/>
                <a:latin typeface="Helvetica" pitchFamily="2" charset="0"/>
                <a:ea typeface="+mn-ea"/>
                <a:cs typeface="+mn-cs"/>
              </a:rPr>
              <a:t> What factors influence an organization’s selection of marketing KPIs?</a:t>
            </a:r>
          </a:p>
        </p:txBody>
      </p:sp>
      <p:sp>
        <p:nvSpPr>
          <p:cNvPr id="59" name="TextBox 58">
            <a:extLst>
              <a:ext uri="{FF2B5EF4-FFF2-40B4-BE49-F238E27FC236}">
                <a16:creationId xmlns:a16="http://schemas.microsoft.com/office/drawing/2014/main" id="{29272C51-642E-4F47-8676-48789B046450}"/>
              </a:ext>
            </a:extLst>
          </p:cNvPr>
          <p:cNvSpPr txBox="1"/>
          <p:nvPr/>
        </p:nvSpPr>
        <p:spPr>
          <a:xfrm>
            <a:off x="7467000" y="1310047"/>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srgbClr val="00C0F3"/>
                </a:solidFill>
                <a:effectLst/>
                <a:uLnTx/>
                <a:uFillTx/>
                <a:latin typeface="Helvetica" pitchFamily="2" charset="0"/>
                <a:ea typeface="+mn-ea"/>
                <a:cs typeface="+mn-cs"/>
              </a:rPr>
              <a:t>4</a:t>
            </a:r>
          </a:p>
        </p:txBody>
      </p:sp>
      <p:sp>
        <p:nvSpPr>
          <p:cNvPr id="60" name="Rectangle 59">
            <a:hlinkClick r:id="rId6" action="ppaction://hlinksldjump"/>
            <a:extLst>
              <a:ext uri="{FF2B5EF4-FFF2-40B4-BE49-F238E27FC236}">
                <a16:creationId xmlns:a16="http://schemas.microsoft.com/office/drawing/2014/main" id="{E170873B-22E1-4890-917C-26C9B0515A3C}"/>
              </a:ext>
            </a:extLst>
          </p:cNvPr>
          <p:cNvSpPr/>
          <p:nvPr/>
        </p:nvSpPr>
        <p:spPr>
          <a:xfrm>
            <a:off x="9904030" y="1883532"/>
            <a:ext cx="2138610"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itchFamily="2" charset="0"/>
                <a:ea typeface="+mn-ea"/>
                <a:cs typeface="+mn-cs"/>
              </a:rPr>
              <a:t>Q:</a:t>
            </a:r>
            <a:r>
              <a:rPr kumimoji="0" lang="en-US" sz="1200" b="0" i="0" u="none" strike="noStrike" kern="1200" cap="none" spc="0" normalizeH="0" baseline="0" noProof="0">
                <a:ln>
                  <a:noFill/>
                </a:ln>
                <a:solidFill>
                  <a:srgbClr val="1F1A62"/>
                </a:solidFill>
                <a:effectLst/>
                <a:uLnTx/>
                <a:uFillTx/>
                <a:latin typeface="Helvetica" pitchFamily="2" charset="0"/>
                <a:ea typeface="+mn-ea"/>
                <a:cs typeface="+mn-cs"/>
              </a:rPr>
              <a:t> Are there organizational disconnects between KPIs and overarching business goals?</a:t>
            </a:r>
          </a:p>
        </p:txBody>
      </p:sp>
      <p:sp>
        <p:nvSpPr>
          <p:cNvPr id="61" name="TextBox 60">
            <a:extLst>
              <a:ext uri="{FF2B5EF4-FFF2-40B4-BE49-F238E27FC236}">
                <a16:creationId xmlns:a16="http://schemas.microsoft.com/office/drawing/2014/main" id="{01B5D25B-B9B2-42BB-A8E4-63150804AFB8}"/>
              </a:ext>
            </a:extLst>
          </p:cNvPr>
          <p:cNvSpPr txBox="1"/>
          <p:nvPr/>
        </p:nvSpPr>
        <p:spPr>
          <a:xfrm>
            <a:off x="9916959" y="1301908"/>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srgbClr val="00C0F3"/>
                </a:solidFill>
                <a:effectLst/>
                <a:uLnTx/>
                <a:uFillTx/>
                <a:latin typeface="Helvetica" pitchFamily="2" charset="0"/>
                <a:ea typeface="+mn-ea"/>
                <a:cs typeface="+mn-cs"/>
              </a:rPr>
              <a:t>5</a:t>
            </a:r>
          </a:p>
        </p:txBody>
      </p:sp>
      <p:sp>
        <p:nvSpPr>
          <p:cNvPr id="62" name="Rectangle 61">
            <a:hlinkClick r:id="rId7" action="ppaction://hlinksldjump"/>
            <a:extLst>
              <a:ext uri="{FF2B5EF4-FFF2-40B4-BE49-F238E27FC236}">
                <a16:creationId xmlns:a16="http://schemas.microsoft.com/office/drawing/2014/main" id="{90303A20-B176-41C2-8FCC-32A3599C9D6D}"/>
              </a:ext>
            </a:extLst>
          </p:cNvPr>
          <p:cNvSpPr/>
          <p:nvPr/>
        </p:nvSpPr>
        <p:spPr>
          <a:xfrm>
            <a:off x="5045051" y="1883532"/>
            <a:ext cx="2138467"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itchFamily="2" charset="0"/>
                <a:ea typeface="+mn-ea"/>
                <a:cs typeface="+mn-cs"/>
              </a:rPr>
              <a:t>Q:</a:t>
            </a:r>
            <a:r>
              <a:rPr kumimoji="0" lang="en-US" sz="1200" b="0" i="0" u="none" strike="noStrike" kern="1200" cap="none" spc="0" normalizeH="0" baseline="0" noProof="0">
                <a:ln>
                  <a:noFill/>
                </a:ln>
                <a:solidFill>
                  <a:srgbClr val="1F1A62"/>
                </a:solidFill>
                <a:effectLst/>
                <a:uLnTx/>
                <a:uFillTx/>
                <a:latin typeface="Helvetica" pitchFamily="2" charset="0"/>
                <a:ea typeface="+mn-ea"/>
                <a:cs typeface="+mn-cs"/>
              </a:rPr>
              <a:t> How do marketers balance short-term sales with long-term brand growth?</a:t>
            </a:r>
          </a:p>
        </p:txBody>
      </p:sp>
      <p:pic>
        <p:nvPicPr>
          <p:cNvPr id="2" name="Picture 1">
            <a:extLst>
              <a:ext uri="{FF2B5EF4-FFF2-40B4-BE49-F238E27FC236}">
                <a16:creationId xmlns:a16="http://schemas.microsoft.com/office/drawing/2014/main" id="{2757DD84-0E92-A62B-3206-DF0772752684}"/>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3" name="Slide Number Placeholder 5">
            <a:extLst>
              <a:ext uri="{FF2B5EF4-FFF2-40B4-BE49-F238E27FC236}">
                <a16:creationId xmlns:a16="http://schemas.microsoft.com/office/drawing/2014/main" id="{7F586251-14A6-D397-334A-C6C8081EA372}"/>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5C143627-C648-3D15-BA31-771778448006}"/>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15811894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923CB-32DB-9B44-EFD4-EB439F4F33DB}"/>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8B6F9163-778C-C809-33E9-0CC5674C69CD}"/>
              </a:ext>
            </a:extLst>
          </p:cNvPr>
          <p:cNvSpPr/>
          <p:nvPr/>
        </p:nvSpPr>
        <p:spPr>
          <a:xfrm>
            <a:off x="130556" y="2842558"/>
            <a:ext cx="2165155" cy="3083647"/>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CA77A1DA-C763-3867-D994-5652787030DC}"/>
              </a:ext>
            </a:extLst>
          </p:cNvPr>
          <p:cNvSpPr/>
          <p:nvPr/>
        </p:nvSpPr>
        <p:spPr>
          <a:xfrm>
            <a:off x="284086" y="275283"/>
            <a:ext cx="11798028" cy="4924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10 Questions Answered by Brand Marketers</a:t>
            </a:r>
          </a:p>
        </p:txBody>
      </p:sp>
      <p:sp>
        <p:nvSpPr>
          <p:cNvPr id="13" name="Rectangle 12">
            <a:extLst>
              <a:ext uri="{FF2B5EF4-FFF2-40B4-BE49-F238E27FC236}">
                <a16:creationId xmlns:a16="http://schemas.microsoft.com/office/drawing/2014/main" id="{8B123748-6F1B-8707-086C-D1729A3A2623}"/>
              </a:ext>
            </a:extLst>
          </p:cNvPr>
          <p:cNvSpPr/>
          <p:nvPr/>
        </p:nvSpPr>
        <p:spPr>
          <a:xfrm>
            <a:off x="128839" y="2930272"/>
            <a:ext cx="2173081" cy="203132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E600"/>
                </a:solidFill>
                <a:effectLst/>
                <a:uLnTx/>
                <a:uFillTx/>
                <a:latin typeface="Helvetica" panose="020B0403020202020204" pitchFamily="34" charset="0"/>
                <a:ea typeface="+mn-ea"/>
                <a:cs typeface="+mn-cs"/>
              </a:rPr>
              <a:t>A:</a:t>
            </a:r>
            <a:r>
              <a:rPr kumimoji="0" lang="en-US" sz="14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 </a:t>
            </a:r>
            <a:r>
              <a:rPr kumimoji="0" lang="en-US" sz="1400" b="1" i="0" u="none" strike="noStrike" kern="1200" cap="none" spc="0" normalizeH="0" baseline="0" noProof="0">
                <a:ln>
                  <a:noFill/>
                </a:ln>
                <a:solidFill>
                  <a:srgbClr val="FFE600"/>
                </a:solidFill>
                <a:effectLst/>
                <a:uLnTx/>
                <a:uFillTx/>
                <a:latin typeface="Helvetica" panose="020B0403020202020204" pitchFamily="34" charset="0"/>
                <a:ea typeface="+mn-ea"/>
                <a:cs typeface="+mn-cs"/>
              </a:rPr>
              <a:t>Smaller businesses prioritize lower-funnel KPIs</a:t>
            </a:r>
            <a:r>
              <a:rPr kumimoji="0" lang="en-US" sz="14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 to drive immediate results which aligns with their overall marketing goals, while larger businesses use video to deliver on </a:t>
            </a:r>
            <a:r>
              <a:rPr kumimoji="0" lang="en-US" sz="1400" b="1" i="0" u="none" strike="noStrike" kern="1200" cap="none" spc="0" normalizeH="0" baseline="0" noProof="0">
                <a:ln>
                  <a:noFill/>
                </a:ln>
                <a:solidFill>
                  <a:srgbClr val="FFE600"/>
                </a:solidFill>
                <a:effectLst/>
                <a:uLnTx/>
                <a:uFillTx/>
                <a:latin typeface="Helvetica" panose="020B0403020202020204" pitchFamily="34" charset="0"/>
                <a:ea typeface="+mn-ea"/>
                <a:cs typeface="+mn-cs"/>
              </a:rPr>
              <a:t>upper-funnel, brand equity metrics.</a:t>
            </a:r>
          </a:p>
        </p:txBody>
      </p:sp>
      <p:sp>
        <p:nvSpPr>
          <p:cNvPr id="43" name="Rectangle 42">
            <a:extLst>
              <a:ext uri="{FF2B5EF4-FFF2-40B4-BE49-F238E27FC236}">
                <a16:creationId xmlns:a16="http://schemas.microsoft.com/office/drawing/2014/main" id="{D984C592-3B31-EBA8-9ED4-4C490F358423}"/>
              </a:ext>
            </a:extLst>
          </p:cNvPr>
          <p:cNvSpPr/>
          <p:nvPr/>
        </p:nvSpPr>
        <p:spPr>
          <a:xfrm>
            <a:off x="2577564" y="2842558"/>
            <a:ext cx="2165155" cy="3083647"/>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1F5CD6BD-AB6B-BBDE-3F0E-3D9D0F75DD9F}"/>
              </a:ext>
            </a:extLst>
          </p:cNvPr>
          <p:cNvSpPr/>
          <p:nvPr/>
        </p:nvSpPr>
        <p:spPr>
          <a:xfrm>
            <a:off x="5024572" y="2842558"/>
            <a:ext cx="2165155" cy="3083647"/>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BD0F8AC9-0D3A-4D85-24D7-0EF85C8EB7F7}"/>
              </a:ext>
            </a:extLst>
          </p:cNvPr>
          <p:cNvSpPr/>
          <p:nvPr/>
        </p:nvSpPr>
        <p:spPr>
          <a:xfrm>
            <a:off x="7471580" y="2842558"/>
            <a:ext cx="2165155" cy="3083647"/>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3CEC3EE4-1094-CA0C-CA73-D0B9D744A8E8}"/>
              </a:ext>
            </a:extLst>
          </p:cNvPr>
          <p:cNvSpPr/>
          <p:nvPr/>
        </p:nvSpPr>
        <p:spPr>
          <a:xfrm>
            <a:off x="9918588" y="2834419"/>
            <a:ext cx="2165155" cy="3083647"/>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384848EC-35DB-12EE-35B1-904577C1068B}"/>
              </a:ext>
            </a:extLst>
          </p:cNvPr>
          <p:cNvSpPr/>
          <p:nvPr/>
        </p:nvSpPr>
        <p:spPr>
          <a:xfrm>
            <a:off x="2580181" y="2930272"/>
            <a:ext cx="2165155" cy="289310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E600"/>
                </a:solidFill>
                <a:effectLst/>
                <a:uLnTx/>
                <a:uFillTx/>
                <a:latin typeface="Helvetica" panose="020B0403020202020204" pitchFamily="34" charset="0"/>
                <a:ea typeface="+mn-ea"/>
                <a:cs typeface="+mn-cs"/>
              </a:rPr>
              <a:t>A: </a:t>
            </a:r>
            <a:r>
              <a:rPr kumimoji="0" lang="en-US" sz="14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Smaller businesses see social media as the most effective at driving outcomes with multiscreen TV a close second, </a:t>
            </a:r>
            <a:r>
              <a:rPr kumimoji="0" lang="en-US" sz="1400" b="1" i="0" u="none" strike="noStrike" kern="1200" cap="none" spc="0" normalizeH="0" baseline="0" noProof="0">
                <a:ln>
                  <a:noFill/>
                </a:ln>
                <a:solidFill>
                  <a:srgbClr val="FFE600"/>
                </a:solidFill>
                <a:effectLst/>
                <a:uLnTx/>
                <a:uFillTx/>
                <a:latin typeface="Helvetica" panose="020B0403020202020204" pitchFamily="34" charset="0"/>
                <a:ea typeface="+mn-ea"/>
                <a:cs typeface="+mn-cs"/>
              </a:rPr>
              <a:t>confidence in multiscreen TV’s ability to build brands grows as businesses grow</a:t>
            </a:r>
            <a:r>
              <a:rPr kumimoji="0" lang="en-US" sz="14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 while online search is considered the top sales driver for larger businesses</a:t>
            </a:r>
            <a:r>
              <a:rPr lang="en-US" sz="1400">
                <a:solidFill>
                  <a:prstClr val="white"/>
                </a:solidFill>
                <a:latin typeface="Helvetica" panose="020B0403020202020204" pitchFamily="34" charset="0"/>
              </a:rPr>
              <a:t>.</a:t>
            </a:r>
            <a:endParaRPr kumimoji="0" lang="en-US" sz="14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35" name="Rectangle 34">
            <a:extLst>
              <a:ext uri="{FF2B5EF4-FFF2-40B4-BE49-F238E27FC236}">
                <a16:creationId xmlns:a16="http://schemas.microsoft.com/office/drawing/2014/main" id="{8698DB82-3D35-1762-E553-E7D93C1E08FB}"/>
              </a:ext>
            </a:extLst>
          </p:cNvPr>
          <p:cNvSpPr/>
          <p:nvPr/>
        </p:nvSpPr>
        <p:spPr>
          <a:xfrm>
            <a:off x="7505061" y="2930271"/>
            <a:ext cx="2203135" cy="289310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E600"/>
                </a:solidFill>
                <a:effectLst/>
                <a:uLnTx/>
                <a:uFillTx/>
                <a:latin typeface="Helvetica" panose="020B0403020202020204" pitchFamily="34" charset="0"/>
                <a:ea typeface="+mn-ea"/>
                <a:cs typeface="+mn-cs"/>
              </a:rPr>
              <a:t>A:</a:t>
            </a:r>
            <a:r>
              <a:rPr kumimoji="0" lang="en-US" sz="14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 </a:t>
            </a:r>
            <a:r>
              <a:rPr lang="en-US" sz="1400">
                <a:solidFill>
                  <a:prstClr val="white"/>
                </a:solidFill>
                <a:latin typeface="Helvetica" panose="020B0403020202020204" pitchFamily="34" charset="0"/>
              </a:rPr>
              <a:t>At least one-third of marketers across all business sizes</a:t>
            </a:r>
            <a:r>
              <a:rPr kumimoji="0" lang="en-US" sz="14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 would enact a different approach if they could implement a longer-term strategy. Long-term planning without short-term pressures is seen as </a:t>
            </a:r>
            <a:r>
              <a:rPr kumimoji="0" lang="en-US" sz="1400" b="1" i="0" u="none" strike="noStrike" kern="1200" cap="none" spc="0" normalizeH="0" baseline="0" noProof="0">
                <a:ln>
                  <a:noFill/>
                </a:ln>
                <a:solidFill>
                  <a:srgbClr val="FFE600"/>
                </a:solidFill>
                <a:effectLst/>
                <a:uLnTx/>
                <a:uFillTx/>
                <a:latin typeface="Helvetica" panose="020B0403020202020204" pitchFamily="34" charset="0"/>
                <a:ea typeface="+mn-ea"/>
                <a:cs typeface="+mn-cs"/>
              </a:rPr>
              <a:t>key to building stronger brands, improving retention and driving higher ROI.</a:t>
            </a:r>
          </a:p>
        </p:txBody>
      </p:sp>
      <p:sp>
        <p:nvSpPr>
          <p:cNvPr id="38" name="Rectangle 37">
            <a:extLst>
              <a:ext uri="{FF2B5EF4-FFF2-40B4-BE49-F238E27FC236}">
                <a16:creationId xmlns:a16="http://schemas.microsoft.com/office/drawing/2014/main" id="{FD449BD5-BA4B-0FC4-B584-CA7BAB479482}"/>
              </a:ext>
            </a:extLst>
          </p:cNvPr>
          <p:cNvSpPr/>
          <p:nvPr/>
        </p:nvSpPr>
        <p:spPr>
          <a:xfrm>
            <a:off x="9939643" y="2930271"/>
            <a:ext cx="2138610" cy="246221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E600"/>
                </a:solidFill>
                <a:effectLst/>
                <a:uLnTx/>
                <a:uFillTx/>
                <a:latin typeface="Helvetica" panose="020B0403020202020204" pitchFamily="34" charset="0"/>
                <a:ea typeface="+mn-ea"/>
                <a:cs typeface="+mn-cs"/>
              </a:rPr>
              <a:t>A: </a:t>
            </a:r>
            <a:r>
              <a:rPr lang="en-US" sz="1400">
                <a:solidFill>
                  <a:prstClr val="white"/>
                </a:solidFill>
                <a:latin typeface="Helvetica" panose="020B0403020202020204" pitchFamily="34" charset="0"/>
              </a:rPr>
              <a:t>Moving forward, marketers believe their business should prioritize long-term growth by focusing on </a:t>
            </a:r>
            <a:r>
              <a:rPr kumimoji="0" lang="en-US" sz="14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KPIs that </a:t>
            </a:r>
            <a:r>
              <a:rPr kumimoji="0" lang="en-US" sz="1400" b="1" i="0" u="none" strike="noStrike" kern="1200" cap="none" spc="0" normalizeH="0" baseline="0" noProof="0">
                <a:ln>
                  <a:noFill/>
                </a:ln>
                <a:solidFill>
                  <a:srgbClr val="FFE600"/>
                </a:solidFill>
                <a:effectLst/>
                <a:uLnTx/>
                <a:uFillTx/>
                <a:latin typeface="Helvetica" panose="020B0403020202020204" pitchFamily="34" charset="0"/>
                <a:ea typeface="+mn-ea"/>
                <a:cs typeface="+mn-cs"/>
              </a:rPr>
              <a:t>build brand equity</a:t>
            </a:r>
            <a:r>
              <a:rPr kumimoji="0" lang="en-US" sz="14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 and </a:t>
            </a:r>
            <a:r>
              <a:rPr kumimoji="0" lang="en-US" sz="1400" b="1" i="0" u="none" strike="noStrike" kern="1200" cap="none" spc="0" normalizeH="0" baseline="0" noProof="0">
                <a:ln>
                  <a:noFill/>
                </a:ln>
                <a:solidFill>
                  <a:srgbClr val="FFE600"/>
                </a:solidFill>
                <a:effectLst/>
                <a:uLnTx/>
                <a:uFillTx/>
                <a:latin typeface="Helvetica" panose="020B0403020202020204" pitchFamily="34" charset="0"/>
                <a:ea typeface="+mn-ea"/>
                <a:cs typeface="+mn-cs"/>
              </a:rPr>
              <a:t>deepen customer relationships </a:t>
            </a:r>
            <a:r>
              <a:rPr kumimoji="0" lang="en-US" sz="14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that lead to increased  acquisitions, sales and higher lifetime value</a:t>
            </a:r>
            <a:r>
              <a:rPr lang="en-US" sz="1400">
                <a:solidFill>
                  <a:prstClr val="white"/>
                </a:solidFill>
                <a:latin typeface="Helvetica" panose="020B0403020202020204" pitchFamily="34" charset="0"/>
              </a:rPr>
              <a:t>.</a:t>
            </a:r>
            <a:endParaRPr kumimoji="0" lang="en-US" sz="14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65" name="Rectangle 64">
            <a:extLst>
              <a:ext uri="{FF2B5EF4-FFF2-40B4-BE49-F238E27FC236}">
                <a16:creationId xmlns:a16="http://schemas.microsoft.com/office/drawing/2014/main" id="{12532270-013A-DDE8-67CF-128ADC7CF551}"/>
              </a:ext>
            </a:extLst>
          </p:cNvPr>
          <p:cNvSpPr/>
          <p:nvPr/>
        </p:nvSpPr>
        <p:spPr>
          <a:xfrm>
            <a:off x="5018363" y="2930271"/>
            <a:ext cx="2204846" cy="246221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E600"/>
                </a:solidFill>
                <a:effectLst/>
                <a:uLnTx/>
                <a:uFillTx/>
                <a:latin typeface="Helvetica" panose="020B0403020202020204" pitchFamily="34" charset="0"/>
                <a:ea typeface="+mn-ea"/>
                <a:cs typeface="+mn-cs"/>
              </a:rPr>
              <a:t>A: </a:t>
            </a:r>
            <a:r>
              <a:rPr kumimoji="0" lang="en-US" sz="1400" b="0" i="0" u="none" strike="noStrike" kern="1200" cap="none" spc="0" normalizeH="0" baseline="0" noProof="0">
                <a:ln>
                  <a:noFill/>
                </a:ln>
                <a:solidFill>
                  <a:prstClr val="white">
                    <a:lumMod val="95000"/>
                  </a:prstClr>
                </a:solidFill>
                <a:effectLst/>
                <a:uLnTx/>
                <a:uFillTx/>
                <a:latin typeface="Helvetica" panose="020B0403020202020204" pitchFamily="34" charset="0"/>
                <a:ea typeface="+mn-ea"/>
                <a:cs typeface="+mn-cs"/>
              </a:rPr>
              <a:t>Marketers across all business sizes seek media partners who can deliver </a:t>
            </a:r>
            <a:r>
              <a:rPr kumimoji="0" lang="en-US" sz="1400" b="1" i="0" u="none" strike="noStrike" kern="1200" cap="none" spc="0" normalizeH="0" baseline="0" noProof="0">
                <a:ln>
                  <a:noFill/>
                </a:ln>
                <a:solidFill>
                  <a:srgbClr val="FFE600"/>
                </a:solidFill>
                <a:effectLst/>
                <a:uLnTx/>
                <a:uFillTx/>
                <a:latin typeface="Helvetica" panose="020B0403020202020204" pitchFamily="34" charset="0"/>
                <a:ea typeface="+mn-ea"/>
                <a:cs typeface="+mn-cs"/>
              </a:rPr>
              <a:t>precise targeting and innovation in trusted, transparent, high-quality ad environments</a:t>
            </a:r>
            <a:r>
              <a:rPr kumimoji="0" lang="en-US" sz="1400" b="0" i="0" u="none" strike="noStrike" kern="1200" cap="none" spc="0" normalizeH="0" baseline="0" noProof="0">
                <a:ln>
                  <a:noFill/>
                </a:ln>
                <a:solidFill>
                  <a:prstClr val="white">
                    <a:lumMod val="95000"/>
                  </a:prstClr>
                </a:solidFill>
                <a:effectLst/>
                <a:uLnTx/>
                <a:uFillTx/>
                <a:latin typeface="Helvetica" panose="020B0403020202020204" pitchFamily="34" charset="0"/>
                <a:ea typeface="+mn-ea"/>
                <a:cs typeface="+mn-cs"/>
              </a:rPr>
              <a:t> with </a:t>
            </a:r>
            <a:r>
              <a:rPr kumimoji="0" lang="en-US" sz="1400" b="1" i="0" u="none" strike="noStrike" kern="1200" cap="none" spc="0" normalizeH="0" baseline="0" noProof="0">
                <a:ln>
                  <a:noFill/>
                </a:ln>
                <a:solidFill>
                  <a:srgbClr val="FFE600"/>
                </a:solidFill>
                <a:effectLst/>
                <a:uLnTx/>
                <a:uFillTx/>
                <a:latin typeface="Helvetica" panose="020B0403020202020204" pitchFamily="34" charset="0"/>
                <a:ea typeface="+mn-ea"/>
                <a:cs typeface="+mn-cs"/>
              </a:rPr>
              <a:t>clear attribution</a:t>
            </a:r>
            <a:r>
              <a:rPr kumimoji="0" lang="en-US" sz="1400" b="0" i="0" u="none" strike="noStrike" kern="1200" cap="none" spc="0" normalizeH="0" baseline="0" noProof="0">
                <a:ln>
                  <a:noFill/>
                </a:ln>
                <a:solidFill>
                  <a:prstClr val="white">
                    <a:lumMod val="95000"/>
                  </a:prstClr>
                </a:solidFill>
                <a:effectLst/>
                <a:uLnTx/>
                <a:uFillTx/>
                <a:latin typeface="Helvetica" panose="020B0403020202020204" pitchFamily="34" charset="0"/>
                <a:ea typeface="+mn-ea"/>
                <a:cs typeface="+mn-cs"/>
              </a:rPr>
              <a:t> as </a:t>
            </a:r>
            <a:r>
              <a:rPr kumimoji="0" lang="en-US" sz="1400" i="0" u="none" strike="noStrike" kern="1200" cap="none" spc="0" normalizeH="0" baseline="0" noProof="0">
                <a:ln>
                  <a:noFill/>
                </a:ln>
                <a:solidFill>
                  <a:prstClr val="white">
                    <a:lumMod val="95000"/>
                  </a:prstClr>
                </a:solidFill>
                <a:effectLst/>
                <a:uLnTx/>
                <a:uFillTx/>
                <a:latin typeface="Helvetica" panose="020B0403020202020204" pitchFamily="34" charset="0"/>
                <a:ea typeface="+mn-ea"/>
                <a:cs typeface="+mn-cs"/>
              </a:rPr>
              <a:t>proof of campaign performance </a:t>
            </a:r>
            <a:r>
              <a:rPr kumimoji="0" lang="en-US" sz="1400" b="0" i="0" u="none" strike="noStrike" kern="1200" cap="none" spc="0" normalizeH="0" baseline="0" noProof="0">
                <a:ln>
                  <a:noFill/>
                </a:ln>
                <a:solidFill>
                  <a:prstClr val="white">
                    <a:lumMod val="95000"/>
                  </a:prstClr>
                </a:solidFill>
                <a:effectLst/>
                <a:uLnTx/>
                <a:uFillTx/>
                <a:latin typeface="Helvetica" panose="020B0403020202020204" pitchFamily="34" charset="0"/>
                <a:ea typeface="+mn-ea"/>
                <a:cs typeface="+mn-cs"/>
              </a:rPr>
              <a:t>grows in importance.</a:t>
            </a:r>
          </a:p>
        </p:txBody>
      </p:sp>
      <p:sp>
        <p:nvSpPr>
          <p:cNvPr id="47" name="Rectangle 46">
            <a:extLst>
              <a:ext uri="{FF2B5EF4-FFF2-40B4-BE49-F238E27FC236}">
                <a16:creationId xmlns:a16="http://schemas.microsoft.com/office/drawing/2014/main" id="{48C08FA5-7470-033E-DE89-6FFB02CA0CA2}"/>
              </a:ext>
            </a:extLst>
          </p:cNvPr>
          <p:cNvSpPr/>
          <p:nvPr/>
        </p:nvSpPr>
        <p:spPr>
          <a:xfrm>
            <a:off x="130556" y="1382702"/>
            <a:ext cx="2165155" cy="1367717"/>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ectangle 50">
            <a:extLst>
              <a:ext uri="{FF2B5EF4-FFF2-40B4-BE49-F238E27FC236}">
                <a16:creationId xmlns:a16="http://schemas.microsoft.com/office/drawing/2014/main" id="{73C6042A-92C8-FA6C-B705-3040FC8D0FC4}"/>
              </a:ext>
            </a:extLst>
          </p:cNvPr>
          <p:cNvSpPr/>
          <p:nvPr/>
        </p:nvSpPr>
        <p:spPr>
          <a:xfrm>
            <a:off x="2577564" y="1382702"/>
            <a:ext cx="2165155" cy="1367717"/>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03FA4A63-6189-B3A2-5010-5CBC75C88338}"/>
              </a:ext>
            </a:extLst>
          </p:cNvPr>
          <p:cNvSpPr/>
          <p:nvPr/>
        </p:nvSpPr>
        <p:spPr>
          <a:xfrm>
            <a:off x="5024572" y="1382702"/>
            <a:ext cx="2165155" cy="1367717"/>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ectangle 52">
            <a:extLst>
              <a:ext uri="{FF2B5EF4-FFF2-40B4-BE49-F238E27FC236}">
                <a16:creationId xmlns:a16="http://schemas.microsoft.com/office/drawing/2014/main" id="{73A46CBE-6BB5-981A-4B04-19411B56584E}"/>
              </a:ext>
            </a:extLst>
          </p:cNvPr>
          <p:cNvSpPr/>
          <p:nvPr/>
        </p:nvSpPr>
        <p:spPr>
          <a:xfrm>
            <a:off x="7471580" y="1382702"/>
            <a:ext cx="2165155" cy="1367717"/>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2F5F8D46-D79C-E82D-3FC8-89B41DB828BB}"/>
              </a:ext>
            </a:extLst>
          </p:cNvPr>
          <p:cNvSpPr/>
          <p:nvPr/>
        </p:nvSpPr>
        <p:spPr>
          <a:xfrm>
            <a:off x="9896289" y="1382702"/>
            <a:ext cx="2165155" cy="1367717"/>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9CF9D70B-9385-4F9E-E970-0652C03A1F8A}"/>
              </a:ext>
            </a:extLst>
          </p:cNvPr>
          <p:cNvSpPr txBox="1"/>
          <p:nvPr/>
        </p:nvSpPr>
        <p:spPr>
          <a:xfrm>
            <a:off x="124347" y="1325744"/>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srgbClr val="00C0F3"/>
                </a:solidFill>
                <a:effectLst/>
                <a:uLnTx/>
                <a:uFillTx/>
                <a:latin typeface="Helvetica" pitchFamily="2" charset="0"/>
                <a:ea typeface="+mn-ea"/>
                <a:cs typeface="+mn-cs"/>
              </a:rPr>
              <a:t>6</a:t>
            </a:r>
          </a:p>
        </p:txBody>
      </p:sp>
      <p:sp>
        <p:nvSpPr>
          <p:cNvPr id="37" name="TextBox 36">
            <a:extLst>
              <a:ext uri="{FF2B5EF4-FFF2-40B4-BE49-F238E27FC236}">
                <a16:creationId xmlns:a16="http://schemas.microsoft.com/office/drawing/2014/main" id="{3F13DAAE-1F70-A629-6829-305FAB97C6B1}"/>
              </a:ext>
            </a:extLst>
          </p:cNvPr>
          <p:cNvSpPr txBox="1"/>
          <p:nvPr/>
        </p:nvSpPr>
        <p:spPr>
          <a:xfrm>
            <a:off x="2549056" y="1317605"/>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srgbClr val="00C0F3"/>
                </a:solidFill>
                <a:effectLst/>
                <a:uLnTx/>
                <a:uFillTx/>
                <a:latin typeface="Helvetica" pitchFamily="2" charset="0"/>
                <a:ea typeface="+mn-ea"/>
                <a:cs typeface="+mn-cs"/>
              </a:rPr>
              <a:t>7</a:t>
            </a:r>
          </a:p>
        </p:txBody>
      </p:sp>
      <p:sp>
        <p:nvSpPr>
          <p:cNvPr id="40" name="TextBox 39">
            <a:extLst>
              <a:ext uri="{FF2B5EF4-FFF2-40B4-BE49-F238E27FC236}">
                <a16:creationId xmlns:a16="http://schemas.microsoft.com/office/drawing/2014/main" id="{EC52144C-D4BA-4442-6531-9D3BBEA18129}"/>
              </a:ext>
            </a:extLst>
          </p:cNvPr>
          <p:cNvSpPr txBox="1"/>
          <p:nvPr/>
        </p:nvSpPr>
        <p:spPr>
          <a:xfrm>
            <a:off x="5018363" y="1325744"/>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srgbClr val="00C0F3"/>
                </a:solidFill>
                <a:effectLst/>
                <a:uLnTx/>
                <a:uFillTx/>
                <a:latin typeface="Helvetica" pitchFamily="2" charset="0"/>
                <a:ea typeface="+mn-ea"/>
                <a:cs typeface="+mn-cs"/>
              </a:rPr>
              <a:t>8</a:t>
            </a:r>
          </a:p>
        </p:txBody>
      </p:sp>
      <p:sp>
        <p:nvSpPr>
          <p:cNvPr id="41" name="Rectangle 40">
            <a:hlinkClick r:id="rId3" action="ppaction://hlinksldjump"/>
            <a:extLst>
              <a:ext uri="{FF2B5EF4-FFF2-40B4-BE49-F238E27FC236}">
                <a16:creationId xmlns:a16="http://schemas.microsoft.com/office/drawing/2014/main" id="{AB6B25BF-24AD-5D55-5328-D2C459989317}"/>
              </a:ext>
            </a:extLst>
          </p:cNvPr>
          <p:cNvSpPr/>
          <p:nvPr/>
        </p:nvSpPr>
        <p:spPr>
          <a:xfrm>
            <a:off x="9869880" y="1887374"/>
            <a:ext cx="219156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itchFamily="2" charset="0"/>
                <a:ea typeface="+mn-ea"/>
                <a:cs typeface="+mn-cs"/>
              </a:rPr>
              <a:t>Q:</a:t>
            </a:r>
            <a:r>
              <a:rPr kumimoji="0" lang="en-US" sz="1200" b="0" i="0" u="none" strike="noStrike" kern="1200" cap="none" spc="0" normalizeH="0" baseline="0" noProof="0">
                <a:ln>
                  <a:noFill/>
                </a:ln>
                <a:solidFill>
                  <a:srgbClr val="1F1A62"/>
                </a:solidFill>
                <a:effectLst/>
                <a:uLnTx/>
                <a:uFillTx/>
                <a:latin typeface="Helvetica" pitchFamily="2" charset="0"/>
                <a:ea typeface="+mn-ea"/>
                <a:cs typeface="+mn-cs"/>
              </a:rPr>
              <a:t> What KPIs would marketers be focused on for future growth?</a:t>
            </a:r>
          </a:p>
        </p:txBody>
      </p:sp>
      <p:sp>
        <p:nvSpPr>
          <p:cNvPr id="42" name="TextBox 41">
            <a:extLst>
              <a:ext uri="{FF2B5EF4-FFF2-40B4-BE49-F238E27FC236}">
                <a16:creationId xmlns:a16="http://schemas.microsoft.com/office/drawing/2014/main" id="{D5BC4A91-CB42-70E3-2FFC-EE35C32A2582}"/>
              </a:ext>
            </a:extLst>
          </p:cNvPr>
          <p:cNvSpPr txBox="1"/>
          <p:nvPr/>
        </p:nvSpPr>
        <p:spPr>
          <a:xfrm>
            <a:off x="7465371" y="1325744"/>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srgbClr val="00C0F3"/>
                </a:solidFill>
                <a:effectLst/>
                <a:uLnTx/>
                <a:uFillTx/>
                <a:latin typeface="Helvetica" pitchFamily="2" charset="0"/>
                <a:ea typeface="+mn-ea"/>
                <a:cs typeface="+mn-cs"/>
              </a:rPr>
              <a:t>9</a:t>
            </a:r>
          </a:p>
        </p:txBody>
      </p:sp>
      <p:sp>
        <p:nvSpPr>
          <p:cNvPr id="45" name="TextBox 44">
            <a:extLst>
              <a:ext uri="{FF2B5EF4-FFF2-40B4-BE49-F238E27FC236}">
                <a16:creationId xmlns:a16="http://schemas.microsoft.com/office/drawing/2014/main" id="{95A495AC-1833-7939-BF7F-8DF80B5AB887}"/>
              </a:ext>
            </a:extLst>
          </p:cNvPr>
          <p:cNvSpPr txBox="1"/>
          <p:nvPr/>
        </p:nvSpPr>
        <p:spPr>
          <a:xfrm>
            <a:off x="9915330" y="1317605"/>
            <a:ext cx="791140"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srgbClr val="00C0F3"/>
                </a:solidFill>
                <a:effectLst/>
                <a:uLnTx/>
                <a:uFillTx/>
                <a:latin typeface="Helvetica" pitchFamily="2" charset="0"/>
                <a:ea typeface="+mn-ea"/>
                <a:cs typeface="+mn-cs"/>
              </a:rPr>
              <a:t>10</a:t>
            </a:r>
          </a:p>
        </p:txBody>
      </p:sp>
      <p:sp>
        <p:nvSpPr>
          <p:cNvPr id="63" name="TextBox 62">
            <a:hlinkClick r:id="rId4" action="ppaction://hlinksldjump"/>
            <a:extLst>
              <a:ext uri="{FF2B5EF4-FFF2-40B4-BE49-F238E27FC236}">
                <a16:creationId xmlns:a16="http://schemas.microsoft.com/office/drawing/2014/main" id="{2E474894-B902-9104-ECE0-697456B8FD39}"/>
              </a:ext>
            </a:extLst>
          </p:cNvPr>
          <p:cNvSpPr txBox="1"/>
          <p:nvPr/>
        </p:nvSpPr>
        <p:spPr>
          <a:xfrm>
            <a:off x="5021314" y="1887374"/>
            <a:ext cx="2157798" cy="830997"/>
          </a:xfrm>
          <a:prstGeom prst="rect">
            <a:avLst/>
          </a:prstGeom>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0" u="none" strike="noStrike" cap="none" spc="0" normalizeH="0" baseline="0">
                <a:ln>
                  <a:noFill/>
                </a:ln>
                <a:solidFill>
                  <a:srgbClr val="1F1A62"/>
                </a:solidFill>
                <a:effectLst/>
                <a:uLnTx/>
                <a:uFillTx/>
                <a:latin typeface="Helvetica"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itchFamily="2" charset="0"/>
                <a:ea typeface="+mn-ea"/>
                <a:cs typeface="+mn-cs"/>
              </a:rPr>
              <a:t>Q: </a:t>
            </a:r>
            <a:r>
              <a:rPr kumimoji="0" lang="en-US" sz="1200" b="0" i="0" u="none" strike="noStrike" kern="1200" cap="none" spc="0" normalizeH="0" baseline="0" noProof="0">
                <a:ln>
                  <a:noFill/>
                </a:ln>
                <a:solidFill>
                  <a:srgbClr val="1F1A62"/>
                </a:solidFill>
                <a:effectLst/>
                <a:uLnTx/>
                <a:uFillTx/>
                <a:latin typeface="Helvetica" pitchFamily="2" charset="0"/>
                <a:ea typeface="+mn-ea"/>
                <a:cs typeface="+mn-cs"/>
              </a:rPr>
              <a:t>What do marketers expect from their media partners to help achieve campaign success?</a:t>
            </a:r>
          </a:p>
        </p:txBody>
      </p:sp>
      <p:sp>
        <p:nvSpPr>
          <p:cNvPr id="64" name="TextBox 63">
            <a:hlinkClick r:id="rId5" action="ppaction://hlinksldjump"/>
            <a:extLst>
              <a:ext uri="{FF2B5EF4-FFF2-40B4-BE49-F238E27FC236}">
                <a16:creationId xmlns:a16="http://schemas.microsoft.com/office/drawing/2014/main" id="{4E94706E-1440-0DC5-C832-2F403785853D}"/>
              </a:ext>
            </a:extLst>
          </p:cNvPr>
          <p:cNvSpPr txBox="1"/>
          <p:nvPr/>
        </p:nvSpPr>
        <p:spPr>
          <a:xfrm>
            <a:off x="2595516" y="1887374"/>
            <a:ext cx="2157798" cy="830997"/>
          </a:xfrm>
          <a:prstGeom prst="rect">
            <a:avLst/>
          </a:prstGeom>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0" u="none" strike="noStrike" cap="none" spc="0" normalizeH="0" baseline="0">
                <a:ln>
                  <a:noFill/>
                </a:ln>
                <a:solidFill>
                  <a:srgbClr val="1F1A62"/>
                </a:solidFill>
                <a:effectLst/>
                <a:uLnTx/>
                <a:uFillTx/>
                <a:latin typeface="Helvetica"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itchFamily="2" charset="0"/>
                <a:ea typeface="+mn-ea"/>
                <a:cs typeface="+mn-cs"/>
              </a:rPr>
              <a:t>Q:</a:t>
            </a:r>
            <a:r>
              <a:rPr kumimoji="0" lang="en-US" sz="1200" b="0" i="0" u="none" strike="noStrike" kern="1200" cap="none" spc="0" normalizeH="0" baseline="0" noProof="0">
                <a:ln>
                  <a:noFill/>
                </a:ln>
                <a:solidFill>
                  <a:srgbClr val="1F1A62"/>
                </a:solidFill>
                <a:effectLst/>
                <a:uLnTx/>
                <a:uFillTx/>
                <a:latin typeface="Helvetica" pitchFamily="2" charset="0"/>
                <a:ea typeface="+mn-ea"/>
                <a:cs typeface="+mn-cs"/>
              </a:rPr>
              <a:t> Which media channels do marketers believe are the most effective in achieving KPIs throughout the funnel?</a:t>
            </a:r>
          </a:p>
        </p:txBody>
      </p:sp>
      <p:sp>
        <p:nvSpPr>
          <p:cNvPr id="66" name="TextBox 65">
            <a:hlinkClick r:id="rId6" action="ppaction://hlinksldjump"/>
            <a:extLst>
              <a:ext uri="{FF2B5EF4-FFF2-40B4-BE49-F238E27FC236}">
                <a16:creationId xmlns:a16="http://schemas.microsoft.com/office/drawing/2014/main" id="{3699391E-C53D-3100-7A79-7AA7AB4487D7}"/>
              </a:ext>
            </a:extLst>
          </p:cNvPr>
          <p:cNvSpPr txBox="1"/>
          <p:nvPr/>
        </p:nvSpPr>
        <p:spPr>
          <a:xfrm>
            <a:off x="7489381" y="1887374"/>
            <a:ext cx="2203135" cy="646331"/>
          </a:xfrm>
          <a:prstGeom prst="rect">
            <a:avLst/>
          </a:prstGeom>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0" u="none" strike="noStrike" cap="none" spc="0" normalizeH="0" baseline="0">
                <a:ln>
                  <a:noFill/>
                </a:ln>
                <a:solidFill>
                  <a:srgbClr val="1F1A62"/>
                </a:solidFill>
                <a:effectLst/>
                <a:uLnTx/>
                <a:uFillTx/>
                <a:latin typeface="Helvetica"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itchFamily="2" charset="0"/>
                <a:ea typeface="+mn-ea"/>
                <a:cs typeface="+mn-cs"/>
              </a:rPr>
              <a:t>Q:</a:t>
            </a:r>
            <a:r>
              <a:rPr kumimoji="0" lang="en-US" sz="1200" b="0" i="0" u="none" strike="noStrike" kern="1200" cap="none" spc="0" normalizeH="0" baseline="0" noProof="0">
                <a:ln>
                  <a:noFill/>
                </a:ln>
                <a:solidFill>
                  <a:srgbClr val="1F1A62"/>
                </a:solidFill>
                <a:effectLst/>
                <a:uLnTx/>
                <a:uFillTx/>
                <a:latin typeface="Helvetica" pitchFamily="2" charset="0"/>
                <a:ea typeface="+mn-ea"/>
                <a:cs typeface="+mn-cs"/>
              </a:rPr>
              <a:t> Would marketers shift their strategy if they could develop longer-term plans?</a:t>
            </a:r>
          </a:p>
        </p:txBody>
      </p:sp>
      <p:sp>
        <p:nvSpPr>
          <p:cNvPr id="67" name="Rectangle 66">
            <a:hlinkClick r:id="rId7" action="ppaction://hlinksldjump"/>
            <a:extLst>
              <a:ext uri="{FF2B5EF4-FFF2-40B4-BE49-F238E27FC236}">
                <a16:creationId xmlns:a16="http://schemas.microsoft.com/office/drawing/2014/main" id="{6DD3A666-85F9-DA09-48BD-2EA5DB74C8EB}"/>
              </a:ext>
            </a:extLst>
          </p:cNvPr>
          <p:cNvSpPr/>
          <p:nvPr/>
        </p:nvSpPr>
        <p:spPr>
          <a:xfrm>
            <a:off x="100556" y="1887374"/>
            <a:ext cx="2224925"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itchFamily="2" charset="0"/>
                <a:ea typeface="+mn-ea"/>
                <a:cs typeface="+mn-cs"/>
              </a:rPr>
              <a:t>Q:</a:t>
            </a:r>
            <a:r>
              <a:rPr kumimoji="0" lang="en-US" sz="1200" b="0" i="0" u="none" strike="noStrike" kern="1200" cap="none" spc="0" normalizeH="0" baseline="0" noProof="0">
                <a:ln>
                  <a:noFill/>
                </a:ln>
                <a:solidFill>
                  <a:srgbClr val="1F1A62"/>
                </a:solidFill>
                <a:effectLst/>
                <a:uLnTx/>
                <a:uFillTx/>
                <a:latin typeface="Helvetica" pitchFamily="2" charset="0"/>
                <a:ea typeface="+mn-ea"/>
                <a:cs typeface="+mn-cs"/>
              </a:rPr>
              <a:t> What KPIs do marketers use to evaluate the impact </a:t>
            </a:r>
            <a:br>
              <a:rPr kumimoji="0" lang="en-US" sz="1200" b="0" i="0" u="none" strike="noStrike" kern="1200" cap="none" spc="0" normalizeH="0" baseline="0" noProof="0">
                <a:ln>
                  <a:noFill/>
                </a:ln>
                <a:solidFill>
                  <a:srgbClr val="1F1A62"/>
                </a:solidFill>
                <a:effectLst/>
                <a:uLnTx/>
                <a:uFillTx/>
                <a:latin typeface="Helvetica" pitchFamily="2" charset="0"/>
                <a:ea typeface="+mn-ea"/>
                <a:cs typeface="+mn-cs"/>
              </a:rPr>
            </a:br>
            <a:r>
              <a:rPr kumimoji="0" lang="en-US" sz="1200" b="0" i="0" u="none" strike="noStrike" kern="1200" cap="none" spc="0" normalizeH="0" baseline="0" noProof="0">
                <a:ln>
                  <a:noFill/>
                </a:ln>
                <a:solidFill>
                  <a:srgbClr val="1F1A62"/>
                </a:solidFill>
                <a:effectLst/>
                <a:uLnTx/>
                <a:uFillTx/>
                <a:latin typeface="Helvetica" pitchFamily="2" charset="0"/>
                <a:ea typeface="+mn-ea"/>
                <a:cs typeface="+mn-cs"/>
              </a:rPr>
              <a:t>of their video campaigns?</a:t>
            </a:r>
          </a:p>
        </p:txBody>
      </p:sp>
      <p:pic>
        <p:nvPicPr>
          <p:cNvPr id="2" name="Picture 1">
            <a:extLst>
              <a:ext uri="{FF2B5EF4-FFF2-40B4-BE49-F238E27FC236}">
                <a16:creationId xmlns:a16="http://schemas.microsoft.com/office/drawing/2014/main" id="{162B0916-E67A-3613-7100-7D626DD0B018}"/>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3" name="Slide Number Placeholder 5">
            <a:extLst>
              <a:ext uri="{FF2B5EF4-FFF2-40B4-BE49-F238E27FC236}">
                <a16:creationId xmlns:a16="http://schemas.microsoft.com/office/drawing/2014/main" id="{B26D6CE1-6A4C-0358-63D9-3C99F2594C6F}"/>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145B27DE-C9D9-8F6B-99D2-F15DEF7BB78F}"/>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25026620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7048F9C9-8A25-E3B9-62F9-2E01E49DB3A1}"/>
              </a:ext>
            </a:extLst>
          </p:cNvPr>
          <p:cNvSpPr/>
          <p:nvPr/>
        </p:nvSpPr>
        <p:spPr>
          <a:xfrm>
            <a:off x="5336743" y="1685013"/>
            <a:ext cx="6854245" cy="5172987"/>
          </a:xfrm>
          <a:prstGeom prst="rect">
            <a:avLst/>
          </a:prstGeom>
          <a:solidFill>
            <a:srgbClr val="00BFF2"/>
          </a:solidFill>
          <a:ln>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54C1167F-D201-7C4A-6137-04ABD7309ED7}"/>
              </a:ext>
            </a:extLst>
          </p:cNvPr>
          <p:cNvSpPr/>
          <p:nvPr/>
        </p:nvSpPr>
        <p:spPr>
          <a:xfrm>
            <a:off x="0" y="1685013"/>
            <a:ext cx="5336743"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47A0F468-58D0-B021-A4C0-E076E90991B8}"/>
              </a:ext>
            </a:extLst>
          </p:cNvPr>
          <p:cNvSpPr txBox="1"/>
          <p:nvPr/>
        </p:nvSpPr>
        <p:spPr>
          <a:xfrm>
            <a:off x="227178" y="441328"/>
            <a:ext cx="11964822" cy="492571"/>
          </a:xfrm>
          <a:prstGeom prst="rect">
            <a:avLst/>
          </a:prstGeom>
          <a:noFill/>
        </p:spPr>
        <p:txBody>
          <a:bodyPr wrap="square" rtlCol="0">
            <a:spAutoFit/>
          </a:bodyPr>
          <a:lstStyle/>
          <a:p>
            <a:pPr marL="0" marR="0" lvl="0" indent="0" algn="l" defTabSz="914494" rtl="0" eaLnBrk="1" fontAlgn="auto" latinLnBrk="0" hangingPunct="1">
              <a:lnSpc>
                <a:spcPct val="100000"/>
              </a:lnSpc>
              <a:spcBef>
                <a:spcPts val="0"/>
              </a:spcBef>
              <a:spcAft>
                <a:spcPts val="0"/>
              </a:spcAft>
              <a:buClrTx/>
              <a:buSzTx/>
              <a:buFontTx/>
              <a:buNone/>
              <a:tabLst/>
              <a:defRPr/>
            </a:pPr>
            <a:r>
              <a:rPr kumimoji="0" lang="en-US" sz="2601" b="1" i="0" u="none" strike="noStrike" kern="1200" cap="none" spc="0" normalizeH="0" baseline="0" noProof="0">
                <a:ln>
                  <a:noFill/>
                </a:ln>
                <a:solidFill>
                  <a:srgbClr val="1B1464"/>
                </a:solidFill>
                <a:effectLst/>
                <a:uLnTx/>
                <a:uFillTx/>
                <a:latin typeface="Helvetica" pitchFamily="2" charset="0"/>
                <a:ea typeface="+mn-ea"/>
                <a:cs typeface="+mn-cs"/>
              </a:rPr>
              <a:t>VAB playbooks for </a:t>
            </a:r>
            <a:r>
              <a:rPr kumimoji="0" lang="en-US" sz="2601" b="1" i="0" u="none" strike="noStrike" kern="1200" cap="none" spc="0" normalizeH="0" baseline="0" noProof="0">
                <a:ln>
                  <a:noFill/>
                </a:ln>
                <a:solidFill>
                  <a:srgbClr val="00BFF2"/>
                </a:solidFill>
                <a:effectLst/>
                <a:uLnTx/>
                <a:uFillTx/>
                <a:latin typeface="Helvetica" pitchFamily="2" charset="0"/>
                <a:ea typeface="+mn-ea"/>
                <a:cs typeface="+mn-cs"/>
              </a:rPr>
              <a:t>‘Small-Sized’ Businesses</a:t>
            </a:r>
          </a:p>
        </p:txBody>
      </p:sp>
      <p:sp>
        <p:nvSpPr>
          <p:cNvPr id="31" name="TextBox 30">
            <a:extLst>
              <a:ext uri="{FF2B5EF4-FFF2-40B4-BE49-F238E27FC236}">
                <a16:creationId xmlns:a16="http://schemas.microsoft.com/office/drawing/2014/main" id="{8A5A8040-7867-4655-832F-C76E53E25CD8}"/>
              </a:ext>
            </a:extLst>
          </p:cNvPr>
          <p:cNvSpPr txBox="1"/>
          <p:nvPr/>
        </p:nvSpPr>
        <p:spPr>
          <a:xfrm>
            <a:off x="160271" y="1962088"/>
            <a:ext cx="5016201" cy="44627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Light"/>
                <a:ea typeface="+mn-ea"/>
                <a:cs typeface="+mn-cs"/>
              </a:rPr>
              <a:t>What They Care About Most: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1B1464"/>
              </a:solidFill>
              <a:effectLst/>
              <a:uLnTx/>
              <a:uFillTx/>
              <a:latin typeface="Helvetica-Ligh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600" b="1" i="0" u="none" strike="noStrike" kern="1200" cap="none" spc="0" normalizeH="0" baseline="0" noProof="0">
                <a:ln>
                  <a:noFill/>
                </a:ln>
                <a:solidFill>
                  <a:srgbClr val="1B1464"/>
                </a:solidFill>
                <a:effectLst/>
                <a:uLnTx/>
                <a:uFillTx/>
                <a:latin typeface="Helvetica-Light"/>
                <a:ea typeface="+mn-ea"/>
                <a:cs typeface="+mn-cs"/>
              </a:rPr>
              <a:t>Building brand </a:t>
            </a:r>
            <a:r>
              <a:rPr kumimoji="0" lang="en-US" sz="1600" b="0" i="0" u="none" strike="noStrike" kern="1200" cap="none" spc="0" normalizeH="0" baseline="0" noProof="0">
                <a:ln>
                  <a:noFill/>
                </a:ln>
                <a:solidFill>
                  <a:srgbClr val="1B1464"/>
                </a:solidFill>
                <a:effectLst/>
                <a:uLnTx/>
                <a:uFillTx/>
                <a:latin typeface="Helvetica-Light"/>
                <a:ea typeface="+mn-ea"/>
                <a:cs typeface="+mn-cs"/>
              </a:rPr>
              <a:t>and</a:t>
            </a:r>
            <a:r>
              <a:rPr kumimoji="0" lang="en-US" sz="1600" b="1" i="0" u="none" strike="noStrike" kern="1200" cap="none" spc="0" normalizeH="0" baseline="0" noProof="0">
                <a:ln>
                  <a:noFill/>
                </a:ln>
                <a:solidFill>
                  <a:srgbClr val="1B1464"/>
                </a:solidFill>
                <a:effectLst/>
                <a:uLnTx/>
                <a:uFillTx/>
                <a:latin typeface="Helvetica-Light"/>
                <a:ea typeface="+mn-ea"/>
                <a:cs typeface="+mn-cs"/>
              </a:rPr>
              <a:t> awareness </a:t>
            </a:r>
            <a:r>
              <a:rPr kumimoji="0" lang="en-US" sz="1600" b="0" i="0" u="none" strike="noStrike" kern="1200" cap="none" spc="0" normalizeH="0" baseline="0" noProof="0">
                <a:ln>
                  <a:noFill/>
                </a:ln>
                <a:solidFill>
                  <a:srgbClr val="1B1464"/>
                </a:solidFill>
                <a:effectLst/>
                <a:uLnTx/>
                <a:uFillTx/>
                <a:latin typeface="Helvetica-Light"/>
                <a:ea typeface="+mn-ea"/>
                <a:cs typeface="+mn-cs"/>
              </a:rPr>
              <a:t>through</a:t>
            </a:r>
            <a:r>
              <a:rPr kumimoji="0" lang="en-US" sz="1600" b="1" i="0" u="none" strike="noStrike" kern="1200" cap="none" spc="0" normalizeH="0" baseline="0" noProof="0">
                <a:ln>
                  <a:noFill/>
                </a:ln>
                <a:solidFill>
                  <a:srgbClr val="1B1464"/>
                </a:solidFill>
                <a:effectLst/>
                <a:uLnTx/>
                <a:uFillTx/>
                <a:latin typeface="Helvetica-Light"/>
                <a:ea typeface="+mn-ea"/>
                <a:cs typeface="+mn-cs"/>
              </a:rPr>
              <a:t> customer engagement</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endParaRPr kumimoji="0" lang="en-US" sz="600" b="1" i="0" u="none" strike="noStrike" kern="1200" cap="none" spc="0" normalizeH="0" baseline="0" noProof="0">
              <a:ln>
                <a:noFill/>
              </a:ln>
              <a:solidFill>
                <a:srgbClr val="1B1464"/>
              </a:solidFill>
              <a:effectLst/>
              <a:uLnTx/>
              <a:uFillTx/>
              <a:latin typeface="Helvetica-Ligh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600" b="1" i="0" u="none" strike="noStrike" kern="1200" cap="none" spc="0" normalizeH="0" baseline="0" noProof="0">
                <a:ln>
                  <a:noFill/>
                </a:ln>
                <a:solidFill>
                  <a:srgbClr val="1B1464"/>
                </a:solidFill>
                <a:effectLst/>
                <a:uLnTx/>
                <a:uFillTx/>
                <a:latin typeface="Helvetica-Light"/>
                <a:ea typeface="+mn-ea"/>
                <a:cs typeface="+mn-cs"/>
              </a:rPr>
              <a:t>Immediate growth outcomes </a:t>
            </a:r>
            <a:r>
              <a:rPr kumimoji="0" lang="en-US" sz="1600" b="0" i="0" u="none" strike="noStrike" kern="1200" cap="none" spc="0" normalizeH="0" baseline="0" noProof="0">
                <a:ln>
                  <a:noFill/>
                </a:ln>
                <a:solidFill>
                  <a:srgbClr val="1B1464"/>
                </a:solidFill>
                <a:effectLst/>
                <a:uLnTx/>
                <a:uFillTx/>
                <a:latin typeface="Helvetica-Light"/>
                <a:ea typeface="+mn-ea"/>
                <a:cs typeface="+mn-cs"/>
              </a:rPr>
              <a:t>like revenue, sales, leads and new customer acquisition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srgbClr val="1B1464"/>
              </a:solidFill>
              <a:effectLst/>
              <a:uLnTx/>
              <a:uFillTx/>
              <a:latin typeface="Helvetica-Ligh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600" b="1" i="0" u="none" strike="noStrike" kern="1200" cap="none" spc="0" normalizeH="0" baseline="0" noProof="0">
                <a:ln>
                  <a:noFill/>
                </a:ln>
                <a:solidFill>
                  <a:srgbClr val="1B1464"/>
                </a:solidFill>
                <a:effectLst/>
                <a:uLnTx/>
                <a:uFillTx/>
                <a:latin typeface="Helvetica-Light"/>
                <a:ea typeface="+mn-ea"/>
                <a:cs typeface="+mn-cs"/>
              </a:rPr>
              <a:t>Tangible, measurable KPIs</a:t>
            </a:r>
            <a:r>
              <a:rPr kumimoji="0" lang="en-US" sz="1600" b="0" i="0" u="none" strike="noStrike" kern="1200" cap="none" spc="0" normalizeH="0" baseline="0" noProof="0">
                <a:ln>
                  <a:noFill/>
                </a:ln>
                <a:solidFill>
                  <a:srgbClr val="1B1464"/>
                </a:solidFill>
                <a:effectLst/>
                <a:uLnTx/>
                <a:uFillTx/>
                <a:latin typeface="Helvetica-Light"/>
                <a:ea typeface="+mn-ea"/>
                <a:cs typeface="+mn-cs"/>
              </a:rPr>
              <a:t> like reach and conversions to understand brand awareness impact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Light"/>
                <a:ea typeface="+mn-ea"/>
                <a:cs typeface="+mn-cs"/>
              </a:rPr>
              <a:t>Key Media Expectations: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1B1464"/>
              </a:solidFill>
              <a:effectLst/>
              <a:uLnTx/>
              <a:uFillTx/>
              <a:latin typeface="Helvetica-Ligh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600" b="0" i="0" u="none" strike="noStrike" kern="1200" cap="none" spc="0" normalizeH="0" baseline="0" noProof="0">
                <a:ln>
                  <a:noFill/>
                </a:ln>
                <a:solidFill>
                  <a:srgbClr val="1B1464"/>
                </a:solidFill>
                <a:effectLst/>
                <a:uLnTx/>
                <a:uFillTx/>
                <a:latin typeface="Helvetica-Light"/>
                <a:ea typeface="+mn-ea"/>
                <a:cs typeface="+mn-cs"/>
              </a:rPr>
              <a:t>Effective </a:t>
            </a:r>
            <a:r>
              <a:rPr kumimoji="0" lang="en-US" sz="1600" b="1" i="0" u="none" strike="noStrike" kern="1200" cap="none" spc="0" normalizeH="0" baseline="0" noProof="0">
                <a:ln>
                  <a:noFill/>
                </a:ln>
                <a:solidFill>
                  <a:srgbClr val="1B1464"/>
                </a:solidFill>
                <a:effectLst/>
                <a:uLnTx/>
                <a:uFillTx/>
                <a:latin typeface="Helvetica-Light"/>
                <a:ea typeface="+mn-ea"/>
                <a:cs typeface="+mn-cs"/>
              </a:rPr>
              <a:t>targeting</a:t>
            </a:r>
            <a:r>
              <a:rPr kumimoji="0" lang="en-US" sz="1600" b="0" i="0" u="none" strike="noStrike" kern="1200" cap="none" spc="0" normalizeH="0" baseline="0" noProof="0">
                <a:ln>
                  <a:noFill/>
                </a:ln>
                <a:solidFill>
                  <a:srgbClr val="1B1464"/>
                </a:solidFill>
                <a:effectLst/>
                <a:uLnTx/>
                <a:uFillTx/>
                <a:latin typeface="Helvetica-Light"/>
                <a:ea typeface="+mn-ea"/>
                <a:cs typeface="+mn-cs"/>
              </a:rPr>
              <a:t>, high-quality </a:t>
            </a:r>
            <a:r>
              <a:rPr kumimoji="0" lang="en-US" sz="1600" b="1" i="0" u="none" strike="noStrike" kern="1200" cap="none" spc="0" normalizeH="0" baseline="0" noProof="0">
                <a:ln>
                  <a:noFill/>
                </a:ln>
                <a:solidFill>
                  <a:srgbClr val="1B1464"/>
                </a:solidFill>
                <a:effectLst/>
                <a:uLnTx/>
                <a:uFillTx/>
                <a:latin typeface="Helvetica-Light"/>
                <a:ea typeface="+mn-ea"/>
                <a:cs typeface="+mn-cs"/>
              </a:rPr>
              <a:t>content</a:t>
            </a:r>
            <a:r>
              <a:rPr kumimoji="0" lang="en-US" sz="1600" b="0" i="0" u="none" strike="noStrike" kern="1200" cap="none" spc="0" normalizeH="0" baseline="0" noProof="0">
                <a:ln>
                  <a:noFill/>
                </a:ln>
                <a:solidFill>
                  <a:srgbClr val="1B1464"/>
                </a:solidFill>
                <a:effectLst/>
                <a:uLnTx/>
                <a:uFillTx/>
                <a:latin typeface="Helvetica-Light"/>
                <a:ea typeface="+mn-ea"/>
                <a:cs typeface="+mn-cs"/>
              </a:rPr>
              <a:t> and campaign </a:t>
            </a:r>
            <a:r>
              <a:rPr kumimoji="0" lang="en-US" sz="1600" b="1" i="0" u="none" strike="noStrike" kern="1200" cap="none" spc="0" normalizeH="0" baseline="0" noProof="0">
                <a:ln>
                  <a:noFill/>
                </a:ln>
                <a:solidFill>
                  <a:srgbClr val="1B1464"/>
                </a:solidFill>
                <a:effectLst/>
                <a:uLnTx/>
                <a:uFillTx/>
                <a:latin typeface="Helvetica-Light"/>
                <a:ea typeface="+mn-ea"/>
                <a:cs typeface="+mn-cs"/>
              </a:rPr>
              <a:t>measurement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srgbClr val="1B1464"/>
              </a:solidFill>
              <a:effectLst/>
              <a:uLnTx/>
              <a:uFillTx/>
              <a:latin typeface="Helvetica-Ligh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600" b="0" i="0" u="none" strike="noStrike" kern="1200" cap="none" spc="0" normalizeH="0" baseline="0" noProof="0">
                <a:ln>
                  <a:noFill/>
                </a:ln>
                <a:solidFill>
                  <a:srgbClr val="1B1464"/>
                </a:solidFill>
                <a:effectLst/>
                <a:uLnTx/>
                <a:uFillTx/>
                <a:latin typeface="Helvetica-Light"/>
                <a:ea typeface="+mn-ea"/>
                <a:cs typeface="+mn-cs"/>
              </a:rPr>
              <a:t>Solutions that drive </a:t>
            </a:r>
            <a:r>
              <a:rPr kumimoji="0" lang="en-US" sz="1600" b="1" i="0" u="none" strike="noStrike" kern="1200" cap="none" spc="0" normalizeH="0" baseline="0" noProof="0">
                <a:ln>
                  <a:noFill/>
                </a:ln>
                <a:solidFill>
                  <a:srgbClr val="1B1464"/>
                </a:solidFill>
                <a:effectLst/>
                <a:uLnTx/>
                <a:uFillTx/>
                <a:latin typeface="Helvetica-Light"/>
                <a:ea typeface="+mn-ea"/>
                <a:cs typeface="+mn-cs"/>
              </a:rPr>
              <a:t>cost efficiencies </a:t>
            </a:r>
            <a:r>
              <a:rPr kumimoji="0" lang="en-US" sz="1600" b="0" i="0" u="none" strike="noStrike" kern="1200" cap="none" spc="0" normalizeH="0" baseline="0" noProof="0">
                <a:ln>
                  <a:noFill/>
                </a:ln>
                <a:solidFill>
                  <a:srgbClr val="1B1464"/>
                </a:solidFill>
                <a:effectLst/>
                <a:uLnTx/>
                <a:uFillTx/>
                <a:latin typeface="Helvetica-Light"/>
                <a:ea typeface="+mn-ea"/>
                <a:cs typeface="+mn-cs"/>
              </a:rPr>
              <a:t>and </a:t>
            </a:r>
            <a:r>
              <a:rPr kumimoji="0" lang="en-US" sz="1600" b="1" i="0" u="none" strike="noStrike" kern="1200" cap="none" spc="0" normalizeH="0" baseline="0" noProof="0">
                <a:ln>
                  <a:noFill/>
                </a:ln>
                <a:solidFill>
                  <a:srgbClr val="1B1464"/>
                </a:solidFill>
                <a:effectLst/>
                <a:uLnTx/>
                <a:uFillTx/>
                <a:latin typeface="Helvetica-Light"/>
                <a:ea typeface="+mn-ea"/>
                <a:cs typeface="+mn-cs"/>
              </a:rPr>
              <a:t>performance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srgbClr val="1B1464"/>
              </a:solidFill>
              <a:effectLst/>
              <a:uLnTx/>
              <a:uFillTx/>
              <a:latin typeface="Helvetica-Ligh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600" b="0" i="0" u="none" strike="noStrike" kern="1200" cap="none" spc="0" normalizeH="0" baseline="0" noProof="0">
                <a:ln>
                  <a:noFill/>
                </a:ln>
                <a:solidFill>
                  <a:srgbClr val="1B1464"/>
                </a:solidFill>
                <a:effectLst/>
                <a:uLnTx/>
                <a:uFillTx/>
                <a:latin typeface="Helvetica-Light"/>
                <a:ea typeface="+mn-ea"/>
                <a:cs typeface="+mn-cs"/>
              </a:rPr>
              <a:t>Value </a:t>
            </a:r>
            <a:r>
              <a:rPr kumimoji="0" lang="en-US" sz="1600" b="1" i="0" u="none" strike="noStrike" kern="1200" cap="none" spc="0" normalizeH="0" baseline="0" noProof="0">
                <a:ln>
                  <a:noFill/>
                </a:ln>
                <a:solidFill>
                  <a:srgbClr val="1B1464"/>
                </a:solidFill>
                <a:effectLst/>
                <a:uLnTx/>
                <a:uFillTx/>
                <a:latin typeface="Helvetica-Light"/>
                <a:ea typeface="+mn-ea"/>
                <a:cs typeface="+mn-cs"/>
              </a:rPr>
              <a:t>simplicity</a:t>
            </a:r>
            <a:r>
              <a:rPr kumimoji="0" lang="en-US" sz="1600" b="0" i="0" u="none" strike="noStrike" kern="1200" cap="none" spc="0" normalizeH="0" baseline="0" noProof="0">
                <a:ln>
                  <a:noFill/>
                </a:ln>
                <a:solidFill>
                  <a:srgbClr val="1B1464"/>
                </a:solidFill>
                <a:effectLst/>
                <a:uLnTx/>
                <a:uFillTx/>
                <a:latin typeface="Helvetica-Light"/>
                <a:ea typeface="+mn-ea"/>
                <a:cs typeface="+mn-cs"/>
              </a:rPr>
              <a:t>, </a:t>
            </a:r>
            <a:r>
              <a:rPr kumimoji="0" lang="en-US" sz="1600" b="1" i="0" u="none" strike="noStrike" kern="1200" cap="none" spc="0" normalizeH="0" baseline="0" noProof="0">
                <a:ln>
                  <a:noFill/>
                </a:ln>
                <a:solidFill>
                  <a:srgbClr val="1B1464"/>
                </a:solidFill>
                <a:effectLst/>
                <a:uLnTx/>
                <a:uFillTx/>
                <a:latin typeface="Helvetica-Light"/>
                <a:ea typeface="+mn-ea"/>
                <a:cs typeface="+mn-cs"/>
              </a:rPr>
              <a:t>speed</a:t>
            </a:r>
            <a:r>
              <a:rPr kumimoji="0" lang="en-US" sz="1600" b="0" i="0" u="none" strike="noStrike" kern="1200" cap="none" spc="0" normalizeH="0" baseline="0" noProof="0">
                <a:ln>
                  <a:noFill/>
                </a:ln>
                <a:solidFill>
                  <a:srgbClr val="1B1464"/>
                </a:solidFill>
                <a:effectLst/>
                <a:uLnTx/>
                <a:uFillTx/>
                <a:latin typeface="Helvetica-Light"/>
                <a:ea typeface="+mn-ea"/>
                <a:cs typeface="+mn-cs"/>
              </a:rPr>
              <a:t> and </a:t>
            </a:r>
            <a:r>
              <a:rPr kumimoji="0" lang="en-US" sz="1600" b="1" i="0" u="none" strike="noStrike" kern="1200" cap="none" spc="0" normalizeH="0" baseline="0" noProof="0">
                <a:ln>
                  <a:noFill/>
                </a:ln>
                <a:solidFill>
                  <a:srgbClr val="1B1464"/>
                </a:solidFill>
                <a:effectLst/>
                <a:uLnTx/>
                <a:uFillTx/>
                <a:latin typeface="Helvetica-Light"/>
                <a:ea typeface="+mn-ea"/>
                <a:cs typeface="+mn-cs"/>
              </a:rPr>
              <a:t>ROI</a:t>
            </a:r>
          </a:p>
        </p:txBody>
      </p:sp>
      <p:pic>
        <p:nvPicPr>
          <p:cNvPr id="47" name="Picture 46">
            <a:extLst>
              <a:ext uri="{FF2B5EF4-FFF2-40B4-BE49-F238E27FC236}">
                <a16:creationId xmlns:a16="http://schemas.microsoft.com/office/drawing/2014/main" id="{B43D7516-87EC-20A7-EAD1-F1B9C6D41839}"/>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48" name="Slide Number Placeholder 5">
            <a:extLst>
              <a:ext uri="{FF2B5EF4-FFF2-40B4-BE49-F238E27FC236}">
                <a16:creationId xmlns:a16="http://schemas.microsoft.com/office/drawing/2014/main" id="{0ED711D7-0932-080A-F3C4-793CB1CA0F3A}"/>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9" name="Rectangle 48">
            <a:extLst>
              <a:ext uri="{FF2B5EF4-FFF2-40B4-BE49-F238E27FC236}">
                <a16:creationId xmlns:a16="http://schemas.microsoft.com/office/drawing/2014/main" id="{2BF49F42-E8C4-4B09-0F72-439A3B82311F}"/>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pic>
        <p:nvPicPr>
          <p:cNvPr id="38" name="Picture 37">
            <a:hlinkClick r:id="rId5"/>
            <a:extLst>
              <a:ext uri="{FF2B5EF4-FFF2-40B4-BE49-F238E27FC236}">
                <a16:creationId xmlns:a16="http://schemas.microsoft.com/office/drawing/2014/main" id="{76D287C5-2E90-A6BE-68D9-500C3338948F}"/>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a:off x="9003249" y="4485892"/>
            <a:ext cx="2680416" cy="1511753"/>
          </a:xfrm>
          <a:prstGeom prst="rect">
            <a:avLst/>
          </a:prstGeom>
          <a:ln>
            <a:solidFill>
              <a:srgbClr val="1F1A62"/>
            </a:solidFill>
          </a:ln>
        </p:spPr>
      </p:pic>
      <p:pic>
        <p:nvPicPr>
          <p:cNvPr id="2" name="Picture 1">
            <a:hlinkClick r:id="rId7"/>
            <a:extLst>
              <a:ext uri="{FF2B5EF4-FFF2-40B4-BE49-F238E27FC236}">
                <a16:creationId xmlns:a16="http://schemas.microsoft.com/office/drawing/2014/main" id="{EEAEA9C4-45F3-9D92-3AE4-3F76DAAF7666}"/>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8984590" y="2493458"/>
            <a:ext cx="2717735" cy="1508075"/>
          </a:xfrm>
          <a:prstGeom prst="rect">
            <a:avLst/>
          </a:prstGeom>
          <a:ln>
            <a:solidFill>
              <a:srgbClr val="1B1464"/>
            </a:solidFill>
          </a:ln>
        </p:spPr>
      </p:pic>
      <p:pic>
        <p:nvPicPr>
          <p:cNvPr id="37" name="Picture 36">
            <a:hlinkClick r:id="rId9"/>
            <a:extLst>
              <a:ext uri="{FF2B5EF4-FFF2-40B4-BE49-F238E27FC236}">
                <a16:creationId xmlns:a16="http://schemas.microsoft.com/office/drawing/2014/main" id="{D9FCE6B8-4F3C-6CE0-5733-88E03154E7A6}"/>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5698595" y="2493458"/>
            <a:ext cx="2717735" cy="1508076"/>
          </a:xfrm>
          <a:prstGeom prst="rect">
            <a:avLst/>
          </a:prstGeom>
          <a:ln>
            <a:solidFill>
              <a:srgbClr val="1F1A62"/>
            </a:solidFill>
          </a:ln>
        </p:spPr>
      </p:pic>
      <p:sp>
        <p:nvSpPr>
          <p:cNvPr id="40" name="Rectangle: Rounded Corners 39">
            <a:hlinkClick r:id="rId9"/>
            <a:extLst>
              <a:ext uri="{FF2B5EF4-FFF2-40B4-BE49-F238E27FC236}">
                <a16:creationId xmlns:a16="http://schemas.microsoft.com/office/drawing/2014/main" id="{1E60B786-4EBE-FF80-5744-6D2C1624C3E4}"/>
              </a:ext>
            </a:extLst>
          </p:cNvPr>
          <p:cNvSpPr/>
          <p:nvPr/>
        </p:nvSpPr>
        <p:spPr>
          <a:xfrm>
            <a:off x="6262319" y="3799917"/>
            <a:ext cx="2286000" cy="289603"/>
          </a:xfrm>
          <a:prstGeom prst="roundRect">
            <a:avLst/>
          </a:prstGeom>
          <a:solidFill>
            <a:srgbClr val="ED3C8D"/>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Helvetica Bold"/>
                <a:ea typeface="+mn-ea"/>
                <a:cs typeface="+mn-cs"/>
              </a:rPr>
              <a:t>Click to Download</a:t>
            </a:r>
          </a:p>
        </p:txBody>
      </p:sp>
      <p:sp>
        <p:nvSpPr>
          <p:cNvPr id="41" name="Rectangle: Rounded Corners 40">
            <a:hlinkClick r:id="rId7"/>
            <a:extLst>
              <a:ext uri="{FF2B5EF4-FFF2-40B4-BE49-F238E27FC236}">
                <a16:creationId xmlns:a16="http://schemas.microsoft.com/office/drawing/2014/main" id="{21E77E66-D4A5-34A2-34B2-0D3FCCB778C0}"/>
              </a:ext>
            </a:extLst>
          </p:cNvPr>
          <p:cNvSpPr/>
          <p:nvPr/>
        </p:nvSpPr>
        <p:spPr>
          <a:xfrm>
            <a:off x="9543136" y="3797124"/>
            <a:ext cx="2286000" cy="289603"/>
          </a:xfrm>
          <a:prstGeom prst="roundRect">
            <a:avLst/>
          </a:prstGeom>
          <a:solidFill>
            <a:srgbClr val="ED3C8D"/>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Helvetica Bold"/>
                <a:ea typeface="+mn-ea"/>
                <a:cs typeface="+mn-cs"/>
              </a:rPr>
              <a:t>Click to Download</a:t>
            </a:r>
          </a:p>
        </p:txBody>
      </p:sp>
      <p:pic>
        <p:nvPicPr>
          <p:cNvPr id="4" name="Picture 3">
            <a:hlinkClick r:id="rId11"/>
            <a:extLst>
              <a:ext uri="{FF2B5EF4-FFF2-40B4-BE49-F238E27FC236}">
                <a16:creationId xmlns:a16="http://schemas.microsoft.com/office/drawing/2014/main" id="{FC67AECE-8AEE-5567-7236-19E133B0A4F2}"/>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5698595" y="4485892"/>
            <a:ext cx="2717735" cy="1511561"/>
          </a:xfrm>
          <a:prstGeom prst="rect">
            <a:avLst/>
          </a:prstGeom>
          <a:ln>
            <a:solidFill>
              <a:srgbClr val="1F1A62"/>
            </a:solidFill>
          </a:ln>
        </p:spPr>
      </p:pic>
      <p:sp>
        <p:nvSpPr>
          <p:cNvPr id="42" name="Rectangle: Rounded Corners 41">
            <a:hlinkClick r:id="rId11"/>
            <a:extLst>
              <a:ext uri="{FF2B5EF4-FFF2-40B4-BE49-F238E27FC236}">
                <a16:creationId xmlns:a16="http://schemas.microsoft.com/office/drawing/2014/main" id="{82C28D08-2B0D-B857-04D7-F826494783D8}"/>
              </a:ext>
            </a:extLst>
          </p:cNvPr>
          <p:cNvSpPr/>
          <p:nvPr/>
        </p:nvSpPr>
        <p:spPr>
          <a:xfrm>
            <a:off x="6262319" y="5910587"/>
            <a:ext cx="2286000" cy="289603"/>
          </a:xfrm>
          <a:prstGeom prst="roundRect">
            <a:avLst/>
          </a:prstGeom>
          <a:solidFill>
            <a:srgbClr val="ED3C8D"/>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Helvetica Bold"/>
                <a:ea typeface="+mn-ea"/>
                <a:cs typeface="+mn-cs"/>
              </a:rPr>
              <a:t>Click to Download</a:t>
            </a:r>
          </a:p>
        </p:txBody>
      </p:sp>
      <p:sp>
        <p:nvSpPr>
          <p:cNvPr id="43" name="Rectangle: Rounded Corners 42">
            <a:hlinkClick r:id="rId5"/>
            <a:extLst>
              <a:ext uri="{FF2B5EF4-FFF2-40B4-BE49-F238E27FC236}">
                <a16:creationId xmlns:a16="http://schemas.microsoft.com/office/drawing/2014/main" id="{7B972B49-E888-07A0-AD92-66BD6FAFFA4E}"/>
              </a:ext>
            </a:extLst>
          </p:cNvPr>
          <p:cNvSpPr/>
          <p:nvPr/>
        </p:nvSpPr>
        <p:spPr>
          <a:xfrm>
            <a:off x="9543136" y="5910587"/>
            <a:ext cx="2286000" cy="289603"/>
          </a:xfrm>
          <a:prstGeom prst="roundRect">
            <a:avLst/>
          </a:prstGeom>
          <a:solidFill>
            <a:srgbClr val="ED3C8D"/>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Helvetica Bold"/>
                <a:ea typeface="+mn-ea"/>
                <a:cs typeface="+mn-cs"/>
              </a:rPr>
              <a:t>Click to Download</a:t>
            </a:r>
          </a:p>
        </p:txBody>
      </p:sp>
      <p:sp>
        <p:nvSpPr>
          <p:cNvPr id="3" name="TextBox 2">
            <a:extLst>
              <a:ext uri="{FF2B5EF4-FFF2-40B4-BE49-F238E27FC236}">
                <a16:creationId xmlns:a16="http://schemas.microsoft.com/office/drawing/2014/main" id="{72909A2A-2964-0272-A50C-4A5CA8BF283C}"/>
              </a:ext>
            </a:extLst>
          </p:cNvPr>
          <p:cNvSpPr txBox="1"/>
          <p:nvPr/>
        </p:nvSpPr>
        <p:spPr>
          <a:xfrm>
            <a:off x="6038859" y="1751962"/>
            <a:ext cx="5450012" cy="646331"/>
          </a:xfrm>
          <a:prstGeom prst="rect">
            <a:avLst/>
          </a:prstGeom>
          <a:noFill/>
        </p:spPr>
        <p:txBody>
          <a:bodyPr wrap="square" rtlCol="0">
            <a:spAutoFit/>
          </a:bodyPr>
          <a:lstStyle/>
          <a:p>
            <a:pPr algn="ctr"/>
            <a:r>
              <a:rPr lang="en-US" b="1">
                <a:solidFill>
                  <a:schemeClr val="bg1"/>
                </a:solidFill>
              </a:rPr>
              <a:t>How </a:t>
            </a:r>
            <a:r>
              <a:rPr lang="en-US" b="1">
                <a:solidFill>
                  <a:srgbClr val="FFE600"/>
                </a:solidFill>
              </a:rPr>
              <a:t>Multiscreen TV </a:t>
            </a:r>
            <a:r>
              <a:rPr lang="en-US" b="1">
                <a:solidFill>
                  <a:schemeClr val="bg1"/>
                </a:solidFill>
              </a:rPr>
              <a:t>Helps Small Businesses </a:t>
            </a:r>
            <a:r>
              <a:rPr lang="en-US" b="1">
                <a:solidFill>
                  <a:srgbClr val="FFE600"/>
                </a:solidFill>
              </a:rPr>
              <a:t>Achieve Their KPIs</a:t>
            </a:r>
          </a:p>
        </p:txBody>
      </p:sp>
    </p:spTree>
    <p:extLst>
      <p:ext uri="{BB962C8B-B14F-4D97-AF65-F5344CB8AC3E}">
        <p14:creationId xmlns:p14="http://schemas.microsoft.com/office/powerpoint/2010/main" val="1443307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F06E8C-3036-14FE-89CB-89F37E6C9B47}"/>
            </a:ext>
          </a:extLst>
        </p:cNvPr>
        <p:cNvGrpSpPr/>
        <p:nvPr/>
      </p:nvGrpSpPr>
      <p:grpSpPr>
        <a:xfrm>
          <a:off x="0" y="0"/>
          <a:ext cx="0" cy="0"/>
          <a:chOff x="0" y="0"/>
          <a:chExt cx="0" cy="0"/>
        </a:xfrm>
      </p:grpSpPr>
      <p:sp>
        <p:nvSpPr>
          <p:cNvPr id="26" name="TextBox 25">
            <a:extLst>
              <a:ext uri="{FF2B5EF4-FFF2-40B4-BE49-F238E27FC236}">
                <a16:creationId xmlns:a16="http://schemas.microsoft.com/office/drawing/2014/main" id="{8C48221F-D98B-25DC-A7F8-B90CA5ABA2D0}"/>
              </a:ext>
            </a:extLst>
          </p:cNvPr>
          <p:cNvSpPr txBox="1"/>
          <p:nvPr/>
        </p:nvSpPr>
        <p:spPr>
          <a:xfrm>
            <a:off x="227178" y="441328"/>
            <a:ext cx="11964822" cy="492571"/>
          </a:xfrm>
          <a:prstGeom prst="rect">
            <a:avLst/>
          </a:prstGeom>
          <a:noFill/>
        </p:spPr>
        <p:txBody>
          <a:bodyPr wrap="square" rtlCol="0">
            <a:spAutoFit/>
          </a:bodyPr>
          <a:lstStyle/>
          <a:p>
            <a:pPr marL="0" marR="0" lvl="0" indent="0" algn="l" defTabSz="914494" rtl="0" eaLnBrk="1" fontAlgn="auto" latinLnBrk="0" hangingPunct="1">
              <a:lnSpc>
                <a:spcPct val="100000"/>
              </a:lnSpc>
              <a:spcBef>
                <a:spcPts val="0"/>
              </a:spcBef>
              <a:spcAft>
                <a:spcPts val="0"/>
              </a:spcAft>
              <a:buClrTx/>
              <a:buSzTx/>
              <a:buFontTx/>
              <a:buNone/>
              <a:tabLst/>
              <a:defRPr/>
            </a:pPr>
            <a:r>
              <a:rPr lang="en-US" sz="2601" b="1">
                <a:solidFill>
                  <a:srgbClr val="1B1464"/>
                </a:solidFill>
                <a:latin typeface="Helvetica" pitchFamily="2" charset="0"/>
              </a:rPr>
              <a:t>VAB playbooks</a:t>
            </a:r>
            <a:r>
              <a:rPr kumimoji="0" lang="en-US" sz="2601" b="1" i="0" u="none" strike="noStrike" kern="1200" cap="none" spc="0" normalizeH="0" baseline="0" noProof="0">
                <a:ln>
                  <a:noFill/>
                </a:ln>
                <a:solidFill>
                  <a:srgbClr val="1B1464"/>
                </a:solidFill>
                <a:effectLst/>
                <a:uLnTx/>
                <a:uFillTx/>
                <a:latin typeface="Helvetica" pitchFamily="2" charset="0"/>
                <a:ea typeface="+mn-ea"/>
                <a:cs typeface="+mn-cs"/>
              </a:rPr>
              <a:t> for </a:t>
            </a:r>
            <a:r>
              <a:rPr kumimoji="0" lang="en-US" sz="2601" b="1" i="0" u="none" strike="noStrike" kern="1200" cap="none" spc="0" normalizeH="0" baseline="0" noProof="0">
                <a:ln>
                  <a:noFill/>
                </a:ln>
                <a:solidFill>
                  <a:srgbClr val="ED3C8D"/>
                </a:solidFill>
                <a:effectLst/>
                <a:uLnTx/>
                <a:uFillTx/>
                <a:latin typeface="Helvetica" pitchFamily="2" charset="0"/>
                <a:ea typeface="+mn-ea"/>
                <a:cs typeface="+mn-cs"/>
              </a:rPr>
              <a:t>‘Medium-Sized’ Businesses</a:t>
            </a:r>
          </a:p>
        </p:txBody>
      </p:sp>
      <p:sp>
        <p:nvSpPr>
          <p:cNvPr id="29" name="Rectangle 28">
            <a:extLst>
              <a:ext uri="{FF2B5EF4-FFF2-40B4-BE49-F238E27FC236}">
                <a16:creationId xmlns:a16="http://schemas.microsoft.com/office/drawing/2014/main" id="{1BB6902A-00E4-7305-6E00-944E518AA81C}"/>
              </a:ext>
            </a:extLst>
          </p:cNvPr>
          <p:cNvSpPr/>
          <p:nvPr/>
        </p:nvSpPr>
        <p:spPr>
          <a:xfrm>
            <a:off x="5336743" y="1685013"/>
            <a:ext cx="6854245" cy="5172987"/>
          </a:xfrm>
          <a:prstGeom prst="rect">
            <a:avLst/>
          </a:prstGeom>
          <a:solidFill>
            <a:srgbClr val="ED3C8D"/>
          </a:solidFill>
          <a:ln>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9F7F5B6D-56CA-789B-5C49-C8248D09204C}"/>
              </a:ext>
            </a:extLst>
          </p:cNvPr>
          <p:cNvSpPr/>
          <p:nvPr/>
        </p:nvSpPr>
        <p:spPr>
          <a:xfrm>
            <a:off x="0" y="1685013"/>
            <a:ext cx="5336743"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2CA87C48-5E2D-3659-69A8-3E44B986E9D5}"/>
              </a:ext>
            </a:extLst>
          </p:cNvPr>
          <p:cNvSpPr txBox="1"/>
          <p:nvPr/>
        </p:nvSpPr>
        <p:spPr>
          <a:xfrm>
            <a:off x="159259" y="1959991"/>
            <a:ext cx="5016201" cy="4247317"/>
          </a:xfrm>
          <a:prstGeom prst="rect">
            <a:avLst/>
          </a:prstGeom>
          <a:noFill/>
        </p:spPr>
        <p:txBody>
          <a:bodyPr wrap="square">
            <a:spAutoFit/>
          </a:bodyPr>
          <a:lstStyle/>
          <a:p>
            <a:r>
              <a:rPr lang="en-US" b="1"/>
              <a:t>What They Care About Most:</a:t>
            </a:r>
          </a:p>
          <a:p>
            <a:endParaRPr lang="en-US" sz="800" b="1"/>
          </a:p>
          <a:p>
            <a:pPr marL="285750" indent="-285750">
              <a:buBlip>
                <a:blip r:embed="rId3"/>
              </a:buBlip>
            </a:pPr>
            <a:r>
              <a:rPr lang="en-US" sz="1600"/>
              <a:t>Balancing </a:t>
            </a:r>
            <a:r>
              <a:rPr lang="en-US" sz="1600" b="1"/>
              <a:t>brand health</a:t>
            </a:r>
            <a:r>
              <a:rPr lang="en-US" sz="1600"/>
              <a:t> and </a:t>
            </a:r>
            <a:r>
              <a:rPr lang="en-US" sz="1600" b="1"/>
              <a:t>growth</a:t>
            </a:r>
          </a:p>
          <a:p>
            <a:pPr marL="285750" indent="-285750">
              <a:buBlip>
                <a:blip r:embed="rId3"/>
              </a:buBlip>
            </a:pPr>
            <a:endParaRPr lang="en-US" sz="600"/>
          </a:p>
          <a:p>
            <a:pPr marL="285750" indent="-285750">
              <a:buBlip>
                <a:blip r:embed="rId3"/>
              </a:buBlip>
            </a:pPr>
            <a:r>
              <a:rPr lang="en-US" sz="1600"/>
              <a:t>Rising focus on </a:t>
            </a:r>
            <a:r>
              <a:rPr lang="en-US" sz="1600" b="1"/>
              <a:t>customer lifetime value</a:t>
            </a:r>
            <a:r>
              <a:rPr lang="en-US" sz="1600"/>
              <a:t>, </a:t>
            </a:r>
            <a:br>
              <a:rPr lang="en-US" sz="1600"/>
            </a:br>
            <a:r>
              <a:rPr lang="en-US" sz="1600" b="1"/>
              <a:t>market share</a:t>
            </a:r>
            <a:r>
              <a:rPr lang="en-US" sz="1600"/>
              <a:t> and </a:t>
            </a:r>
            <a:r>
              <a:rPr lang="en-US" sz="1600" b="1"/>
              <a:t>ROI / ROAS</a:t>
            </a:r>
          </a:p>
          <a:p>
            <a:pPr marL="285750" indent="-285750">
              <a:buBlip>
                <a:blip r:embed="rId3"/>
              </a:buBlip>
            </a:pPr>
            <a:endParaRPr lang="en-US" sz="600"/>
          </a:p>
          <a:p>
            <a:pPr marL="285750" indent="-285750">
              <a:buBlip>
                <a:blip r:embed="rId3"/>
              </a:buBlip>
            </a:pPr>
            <a:r>
              <a:rPr lang="en-US" sz="1600"/>
              <a:t>KPI selections reflect growing maturity – </a:t>
            </a:r>
            <a:br>
              <a:rPr lang="en-US" sz="1600"/>
            </a:br>
            <a:r>
              <a:rPr lang="en-US" sz="1600" b="1"/>
              <a:t>brand-focused </a:t>
            </a:r>
            <a:r>
              <a:rPr lang="en-US" sz="1600"/>
              <a:t>and</a:t>
            </a:r>
            <a:r>
              <a:rPr lang="en-US" sz="1600" b="1"/>
              <a:t> performance-minded</a:t>
            </a:r>
          </a:p>
          <a:p>
            <a:pPr marL="285750" indent="-285750">
              <a:buBlip>
                <a:blip r:embed="rId3"/>
              </a:buBlip>
            </a:pPr>
            <a:endParaRPr lang="en-US"/>
          </a:p>
          <a:p>
            <a:r>
              <a:rPr lang="en-US" b="1"/>
              <a:t>Key Media Expectations:</a:t>
            </a:r>
          </a:p>
          <a:p>
            <a:endParaRPr lang="en-US" sz="800" b="1"/>
          </a:p>
          <a:p>
            <a:pPr marL="285750" indent="-285750">
              <a:buBlip>
                <a:blip r:embed="rId3"/>
              </a:buBlip>
            </a:pPr>
            <a:r>
              <a:rPr lang="en-US" sz="1600" b="1"/>
              <a:t>High-quality content </a:t>
            </a:r>
            <a:r>
              <a:rPr lang="en-US" sz="1600"/>
              <a:t>environments</a:t>
            </a:r>
            <a:r>
              <a:rPr lang="en-US" sz="1600" b="1"/>
              <a:t> </a:t>
            </a:r>
            <a:r>
              <a:rPr lang="en-US" sz="1600"/>
              <a:t>with strong </a:t>
            </a:r>
            <a:r>
              <a:rPr lang="en-US" sz="1600" b="1"/>
              <a:t>brand safety</a:t>
            </a:r>
          </a:p>
          <a:p>
            <a:pPr marL="285750" indent="-285750">
              <a:buBlip>
                <a:blip r:embed="rId3"/>
              </a:buBlip>
            </a:pPr>
            <a:endParaRPr lang="en-US" sz="600"/>
          </a:p>
          <a:p>
            <a:pPr marL="285750" indent="-285750">
              <a:buBlip>
                <a:blip r:embed="rId3"/>
              </a:buBlip>
            </a:pPr>
            <a:r>
              <a:rPr lang="en-US" sz="1600"/>
              <a:t>Strong mix of </a:t>
            </a:r>
            <a:r>
              <a:rPr lang="en-US" sz="1600" b="1"/>
              <a:t>efficiency</a:t>
            </a:r>
            <a:r>
              <a:rPr lang="en-US" sz="1600"/>
              <a:t> (cost, optimization) and </a:t>
            </a:r>
            <a:r>
              <a:rPr lang="en-US" sz="1600" b="1"/>
              <a:t>equity</a:t>
            </a:r>
            <a:r>
              <a:rPr lang="en-US" sz="1600"/>
              <a:t> (awareness, health metrics)</a:t>
            </a:r>
          </a:p>
          <a:p>
            <a:pPr marL="285750" indent="-285750">
              <a:buBlip>
                <a:blip r:embed="rId3"/>
              </a:buBlip>
            </a:pPr>
            <a:endParaRPr lang="en-US" sz="600"/>
          </a:p>
          <a:p>
            <a:pPr marL="285750" indent="-285750">
              <a:buBlip>
                <a:blip r:embed="rId3"/>
              </a:buBlip>
            </a:pPr>
            <a:r>
              <a:rPr lang="en-US" sz="1600"/>
              <a:t>Seek </a:t>
            </a:r>
            <a:r>
              <a:rPr lang="en-US" sz="1600" b="1"/>
              <a:t>adaptability</a:t>
            </a:r>
            <a:r>
              <a:rPr lang="en-US" sz="1600"/>
              <a:t>: partners who can help them scale both perception and performance</a:t>
            </a:r>
          </a:p>
        </p:txBody>
      </p:sp>
      <p:pic>
        <p:nvPicPr>
          <p:cNvPr id="48" name="Picture 47">
            <a:extLst>
              <a:ext uri="{FF2B5EF4-FFF2-40B4-BE49-F238E27FC236}">
                <a16:creationId xmlns:a16="http://schemas.microsoft.com/office/drawing/2014/main" id="{7D0B5644-F5F6-D23E-74D7-BAA1B0056629}"/>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49" name="Slide Number Placeholder 5">
            <a:extLst>
              <a:ext uri="{FF2B5EF4-FFF2-40B4-BE49-F238E27FC236}">
                <a16:creationId xmlns:a16="http://schemas.microsoft.com/office/drawing/2014/main" id="{6CB8E61B-0214-B14D-1879-0DAC10C42D10}"/>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50" name="Rectangle 49">
            <a:extLst>
              <a:ext uri="{FF2B5EF4-FFF2-40B4-BE49-F238E27FC236}">
                <a16:creationId xmlns:a16="http://schemas.microsoft.com/office/drawing/2014/main" id="{5D9B023A-AFA9-D33C-2C8A-B3CD1D7FC793}"/>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pic>
        <p:nvPicPr>
          <p:cNvPr id="9" name="Picture 8">
            <a:hlinkClick r:id="rId5"/>
            <a:extLst>
              <a:ext uri="{FF2B5EF4-FFF2-40B4-BE49-F238E27FC236}">
                <a16:creationId xmlns:a16="http://schemas.microsoft.com/office/drawing/2014/main" id="{939F899F-63F1-4C75-C096-5ADE1197284B}"/>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8946667" y="2500207"/>
            <a:ext cx="2662627" cy="1517441"/>
          </a:xfrm>
          <a:prstGeom prst="rect">
            <a:avLst/>
          </a:prstGeom>
          <a:ln>
            <a:solidFill>
              <a:srgbClr val="1F1A62"/>
            </a:solidFill>
          </a:ln>
        </p:spPr>
      </p:pic>
      <p:pic>
        <p:nvPicPr>
          <p:cNvPr id="38" name="Picture 37">
            <a:hlinkClick r:id="rId7"/>
            <a:extLst>
              <a:ext uri="{FF2B5EF4-FFF2-40B4-BE49-F238E27FC236}">
                <a16:creationId xmlns:a16="http://schemas.microsoft.com/office/drawing/2014/main" id="{21EF3E8E-B92F-EC78-F297-19D338146560}"/>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5725524" y="4569014"/>
            <a:ext cx="2697672" cy="1517441"/>
          </a:xfrm>
          <a:prstGeom prst="rect">
            <a:avLst/>
          </a:prstGeom>
          <a:blipFill dpi="0" rotWithShape="1">
            <a:blip r:embed="rId9" cstate="screen">
              <a:extLst>
                <a:ext uri="{28A0092B-C50C-407E-A947-70E740481C1C}">
                  <a14:useLocalDpi xmlns:a14="http://schemas.microsoft.com/office/drawing/2010/main"/>
                </a:ext>
              </a:extLst>
            </a:blip>
            <a:srcRect/>
            <a:stretch>
              <a:fillRect/>
            </a:stretch>
          </a:blipFill>
          <a:ln w="12700">
            <a:solidFill>
              <a:srgbClr val="1F1A62"/>
            </a:solidFill>
          </a:ln>
        </p:spPr>
      </p:pic>
      <p:pic>
        <p:nvPicPr>
          <p:cNvPr id="41" name="Picture 40">
            <a:hlinkClick r:id="rId10"/>
            <a:extLst>
              <a:ext uri="{FF2B5EF4-FFF2-40B4-BE49-F238E27FC236}">
                <a16:creationId xmlns:a16="http://schemas.microsoft.com/office/drawing/2014/main" id="{6B3C97FC-8102-E578-AB2F-26C83AA2A3BB}"/>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5725524" y="2500207"/>
            <a:ext cx="2697672" cy="1517441"/>
          </a:xfrm>
          <a:prstGeom prst="rect">
            <a:avLst/>
          </a:prstGeom>
          <a:blipFill dpi="0" rotWithShape="1">
            <a:blip r:embed="rId9" cstate="screen">
              <a:extLst>
                <a:ext uri="{28A0092B-C50C-407E-A947-70E740481C1C}">
                  <a14:useLocalDpi xmlns:a14="http://schemas.microsoft.com/office/drawing/2010/main"/>
                </a:ext>
              </a:extLst>
            </a:blip>
            <a:srcRect/>
            <a:stretch>
              <a:fillRect/>
            </a:stretch>
          </a:blipFill>
          <a:ln w="9525">
            <a:solidFill>
              <a:srgbClr val="1F1A62"/>
            </a:solidFill>
          </a:ln>
        </p:spPr>
      </p:pic>
      <p:sp>
        <p:nvSpPr>
          <p:cNvPr id="40" name="Rectangle: Rounded Corners 39">
            <a:hlinkClick r:id="rId10"/>
            <a:extLst>
              <a:ext uri="{FF2B5EF4-FFF2-40B4-BE49-F238E27FC236}">
                <a16:creationId xmlns:a16="http://schemas.microsoft.com/office/drawing/2014/main" id="{E416CC4F-AED7-CD94-B954-E0ADC2D4A51D}"/>
              </a:ext>
            </a:extLst>
          </p:cNvPr>
          <p:cNvSpPr/>
          <p:nvPr/>
        </p:nvSpPr>
        <p:spPr>
          <a:xfrm>
            <a:off x="6290259" y="3861355"/>
            <a:ext cx="2286000" cy="289603"/>
          </a:xfrm>
          <a:prstGeom prst="roundRect">
            <a:avLst/>
          </a:prstGeom>
          <a:solidFill>
            <a:srgbClr val="4EBEA4"/>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Helvetica Bold"/>
                <a:ea typeface="+mn-ea"/>
                <a:cs typeface="+mn-cs"/>
              </a:rPr>
              <a:t>Click to Download</a:t>
            </a:r>
          </a:p>
        </p:txBody>
      </p:sp>
      <p:sp>
        <p:nvSpPr>
          <p:cNvPr id="42" name="Rectangle: Rounded Corners 41">
            <a:hlinkClick r:id="rId5"/>
            <a:extLst>
              <a:ext uri="{FF2B5EF4-FFF2-40B4-BE49-F238E27FC236}">
                <a16:creationId xmlns:a16="http://schemas.microsoft.com/office/drawing/2014/main" id="{B655FF4A-B8A8-5DD6-04CE-E578C1C4A8DE}"/>
              </a:ext>
            </a:extLst>
          </p:cNvPr>
          <p:cNvSpPr/>
          <p:nvPr/>
        </p:nvSpPr>
        <p:spPr>
          <a:xfrm>
            <a:off x="9516206" y="3858926"/>
            <a:ext cx="2286000" cy="289603"/>
          </a:xfrm>
          <a:prstGeom prst="roundRect">
            <a:avLst/>
          </a:prstGeom>
          <a:solidFill>
            <a:srgbClr val="4EBEA4"/>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Helvetica Bold"/>
                <a:ea typeface="+mn-ea"/>
                <a:cs typeface="+mn-cs"/>
              </a:rPr>
              <a:t>Click to Download</a:t>
            </a:r>
          </a:p>
        </p:txBody>
      </p:sp>
      <p:sp>
        <p:nvSpPr>
          <p:cNvPr id="43" name="Rectangle: Rounded Corners 42">
            <a:hlinkClick r:id="rId7"/>
            <a:extLst>
              <a:ext uri="{FF2B5EF4-FFF2-40B4-BE49-F238E27FC236}">
                <a16:creationId xmlns:a16="http://schemas.microsoft.com/office/drawing/2014/main" id="{85F99A99-2355-94ED-668A-6C9BD347A30E}"/>
              </a:ext>
            </a:extLst>
          </p:cNvPr>
          <p:cNvSpPr/>
          <p:nvPr/>
        </p:nvSpPr>
        <p:spPr>
          <a:xfrm>
            <a:off x="6290259" y="5925987"/>
            <a:ext cx="2286000" cy="289603"/>
          </a:xfrm>
          <a:prstGeom prst="roundRect">
            <a:avLst/>
          </a:prstGeom>
          <a:solidFill>
            <a:srgbClr val="4EBEA4"/>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Helvetica Bold"/>
                <a:ea typeface="+mn-ea"/>
                <a:cs typeface="+mn-cs"/>
              </a:rPr>
              <a:t>Click to Download</a:t>
            </a:r>
          </a:p>
        </p:txBody>
      </p:sp>
      <p:pic>
        <p:nvPicPr>
          <p:cNvPr id="4" name="Picture 3">
            <a:hlinkClick r:id="rId12"/>
            <a:extLst>
              <a:ext uri="{FF2B5EF4-FFF2-40B4-BE49-F238E27FC236}">
                <a16:creationId xmlns:a16="http://schemas.microsoft.com/office/drawing/2014/main" id="{9224BAFD-5DE1-28F0-A20C-14BF28C5F3E9}"/>
              </a:ext>
            </a:extLst>
          </p:cNvPr>
          <p:cNvPicPr>
            <a:picLocks noChangeAspect="1"/>
          </p:cNvPicPr>
          <p:nvPr/>
        </p:nvPicPr>
        <p:blipFill>
          <a:blip r:embed="rId13" cstate="hqprint">
            <a:extLst>
              <a:ext uri="{28A0092B-C50C-407E-A947-70E740481C1C}">
                <a14:useLocalDpi xmlns:a14="http://schemas.microsoft.com/office/drawing/2010/main"/>
              </a:ext>
            </a:extLst>
          </a:blip>
          <a:srcRect/>
          <a:stretch/>
        </p:blipFill>
        <p:spPr>
          <a:xfrm>
            <a:off x="9134980" y="4562665"/>
            <a:ext cx="2286000" cy="1605029"/>
          </a:xfrm>
          <a:prstGeom prst="rect">
            <a:avLst/>
          </a:prstGeom>
          <a:ln>
            <a:solidFill>
              <a:srgbClr val="1F1A62"/>
            </a:solidFill>
          </a:ln>
        </p:spPr>
      </p:pic>
      <p:sp>
        <p:nvSpPr>
          <p:cNvPr id="44" name="Rectangle: Rounded Corners 43">
            <a:hlinkClick r:id="rId12"/>
            <a:extLst>
              <a:ext uri="{FF2B5EF4-FFF2-40B4-BE49-F238E27FC236}">
                <a16:creationId xmlns:a16="http://schemas.microsoft.com/office/drawing/2014/main" id="{5AD81DD1-E07C-C706-18BE-00305F9FF823}"/>
              </a:ext>
            </a:extLst>
          </p:cNvPr>
          <p:cNvSpPr/>
          <p:nvPr/>
        </p:nvSpPr>
        <p:spPr>
          <a:xfrm>
            <a:off x="9516206" y="5925987"/>
            <a:ext cx="2286000" cy="289603"/>
          </a:xfrm>
          <a:prstGeom prst="roundRect">
            <a:avLst/>
          </a:prstGeom>
          <a:solidFill>
            <a:srgbClr val="4EBEA4"/>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Helvetica Bold"/>
                <a:ea typeface="+mn-ea"/>
                <a:cs typeface="+mn-cs"/>
              </a:rPr>
              <a:t>Click to Download</a:t>
            </a:r>
          </a:p>
        </p:txBody>
      </p:sp>
      <p:sp>
        <p:nvSpPr>
          <p:cNvPr id="3" name="TextBox 2">
            <a:extLst>
              <a:ext uri="{FF2B5EF4-FFF2-40B4-BE49-F238E27FC236}">
                <a16:creationId xmlns:a16="http://schemas.microsoft.com/office/drawing/2014/main" id="{4D61E69C-30F5-7305-979E-EA3985234CFC}"/>
              </a:ext>
            </a:extLst>
          </p:cNvPr>
          <p:cNvSpPr txBox="1"/>
          <p:nvPr/>
        </p:nvSpPr>
        <p:spPr>
          <a:xfrm>
            <a:off x="5766359" y="1751962"/>
            <a:ext cx="5995013" cy="646331"/>
          </a:xfrm>
          <a:prstGeom prst="rect">
            <a:avLst/>
          </a:prstGeom>
          <a:noFill/>
        </p:spPr>
        <p:txBody>
          <a:bodyPr wrap="square" rtlCol="0">
            <a:spAutoFit/>
          </a:bodyPr>
          <a:lstStyle/>
          <a:p>
            <a:pPr algn="ctr"/>
            <a:r>
              <a:rPr lang="en-US" b="1">
                <a:solidFill>
                  <a:schemeClr val="bg1"/>
                </a:solidFill>
              </a:rPr>
              <a:t>How </a:t>
            </a:r>
            <a:r>
              <a:rPr lang="en-US" b="1">
                <a:solidFill>
                  <a:srgbClr val="FFE600"/>
                </a:solidFill>
              </a:rPr>
              <a:t>Multiscreen TV </a:t>
            </a:r>
            <a:r>
              <a:rPr lang="en-US" b="1">
                <a:solidFill>
                  <a:schemeClr val="bg1"/>
                </a:solidFill>
              </a:rPr>
              <a:t>Helps Medium-Sized Businesses </a:t>
            </a:r>
            <a:r>
              <a:rPr lang="en-US" b="1">
                <a:solidFill>
                  <a:srgbClr val="FFE600"/>
                </a:solidFill>
              </a:rPr>
              <a:t>Achieve Their KPIs</a:t>
            </a:r>
          </a:p>
        </p:txBody>
      </p:sp>
    </p:spTree>
    <p:extLst>
      <p:ext uri="{BB962C8B-B14F-4D97-AF65-F5344CB8AC3E}">
        <p14:creationId xmlns:p14="http://schemas.microsoft.com/office/powerpoint/2010/main" val="8844737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A45E9-07F3-B9CA-45B0-1EB1C0D28DBE}"/>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4063FB02-F42E-7A78-A74A-3176D30D6D34}"/>
              </a:ext>
            </a:extLst>
          </p:cNvPr>
          <p:cNvSpPr/>
          <p:nvPr/>
        </p:nvSpPr>
        <p:spPr>
          <a:xfrm>
            <a:off x="5336743" y="1685013"/>
            <a:ext cx="6854245" cy="5172987"/>
          </a:xfrm>
          <a:prstGeom prst="rect">
            <a:avLst/>
          </a:prstGeom>
          <a:solidFill>
            <a:srgbClr val="4EBEA4"/>
          </a:solidFill>
          <a:ln>
            <a:solidFill>
              <a:srgbClr val="4EB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D86DE9EA-2B75-6E73-A5CD-1532EE788073}"/>
              </a:ext>
            </a:extLst>
          </p:cNvPr>
          <p:cNvSpPr txBox="1"/>
          <p:nvPr/>
        </p:nvSpPr>
        <p:spPr>
          <a:xfrm>
            <a:off x="227178" y="441328"/>
            <a:ext cx="11964822" cy="492571"/>
          </a:xfrm>
          <a:prstGeom prst="rect">
            <a:avLst/>
          </a:prstGeom>
          <a:noFill/>
        </p:spPr>
        <p:txBody>
          <a:bodyPr wrap="square" rtlCol="0">
            <a:spAutoFit/>
          </a:bodyPr>
          <a:lstStyle/>
          <a:p>
            <a:pPr marL="0" marR="0" lvl="0" indent="0" algn="l" defTabSz="914494" rtl="0" eaLnBrk="1" fontAlgn="auto" latinLnBrk="0" hangingPunct="1">
              <a:lnSpc>
                <a:spcPct val="100000"/>
              </a:lnSpc>
              <a:spcBef>
                <a:spcPts val="0"/>
              </a:spcBef>
              <a:spcAft>
                <a:spcPts val="0"/>
              </a:spcAft>
              <a:buClrTx/>
              <a:buSzTx/>
              <a:buFontTx/>
              <a:buNone/>
              <a:tabLst/>
              <a:defRPr/>
            </a:pPr>
            <a:r>
              <a:rPr kumimoji="0" lang="en-US" sz="2601" b="1" i="0" u="none" strike="noStrike" kern="1200" cap="none" spc="0" normalizeH="0" baseline="0" noProof="0">
                <a:ln>
                  <a:noFill/>
                </a:ln>
                <a:solidFill>
                  <a:srgbClr val="1B1464"/>
                </a:solidFill>
                <a:effectLst/>
                <a:uLnTx/>
                <a:uFillTx/>
                <a:latin typeface="Helvetica" pitchFamily="2" charset="0"/>
                <a:ea typeface="+mn-ea"/>
                <a:cs typeface="+mn-cs"/>
              </a:rPr>
              <a:t>VAB </a:t>
            </a:r>
            <a:r>
              <a:rPr lang="en-US" sz="2601" b="1">
                <a:solidFill>
                  <a:srgbClr val="1B1464"/>
                </a:solidFill>
                <a:latin typeface="Helvetica" pitchFamily="2" charset="0"/>
              </a:rPr>
              <a:t>playbooks</a:t>
            </a:r>
            <a:r>
              <a:rPr kumimoji="0" lang="en-US" sz="2601" b="1" i="0" u="none" strike="noStrike" kern="1200" cap="none" spc="0" normalizeH="0" baseline="0" noProof="0">
                <a:ln>
                  <a:noFill/>
                </a:ln>
                <a:solidFill>
                  <a:srgbClr val="1B1464"/>
                </a:solidFill>
                <a:effectLst/>
                <a:uLnTx/>
                <a:uFillTx/>
                <a:latin typeface="Helvetica" pitchFamily="2" charset="0"/>
                <a:ea typeface="+mn-ea"/>
                <a:cs typeface="+mn-cs"/>
              </a:rPr>
              <a:t> for </a:t>
            </a:r>
            <a:r>
              <a:rPr kumimoji="0" lang="en-US" sz="2601" b="1" i="0" u="none" strike="noStrike" kern="1200" cap="none" spc="0" normalizeH="0" baseline="0" noProof="0">
                <a:ln>
                  <a:noFill/>
                </a:ln>
                <a:solidFill>
                  <a:srgbClr val="4EBEA4"/>
                </a:solidFill>
                <a:effectLst/>
                <a:uLnTx/>
                <a:uFillTx/>
                <a:latin typeface="Helvetica" pitchFamily="2" charset="0"/>
                <a:ea typeface="+mn-ea"/>
                <a:cs typeface="+mn-cs"/>
              </a:rPr>
              <a:t>‘Large-Sized’ Businesses</a:t>
            </a:r>
            <a:endParaRPr kumimoji="0" lang="en-US" sz="2601" b="1" i="0" u="none" strike="noStrike" kern="1200" cap="none" spc="0" normalizeH="0" baseline="0" noProof="0">
              <a:ln>
                <a:noFill/>
              </a:ln>
              <a:solidFill>
                <a:srgbClr val="1F1A62"/>
              </a:solidFill>
              <a:effectLst/>
              <a:uLnTx/>
              <a:uFillTx/>
              <a:latin typeface="Helvetica" pitchFamily="2" charset="0"/>
              <a:ea typeface="+mn-ea"/>
              <a:cs typeface="+mn-cs"/>
            </a:endParaRPr>
          </a:p>
        </p:txBody>
      </p:sp>
      <p:sp>
        <p:nvSpPr>
          <p:cNvPr id="23" name="Rectangle 22">
            <a:extLst>
              <a:ext uri="{FF2B5EF4-FFF2-40B4-BE49-F238E27FC236}">
                <a16:creationId xmlns:a16="http://schemas.microsoft.com/office/drawing/2014/main" id="{983B9885-BE05-6D0A-74CB-D057934FC52A}"/>
              </a:ext>
            </a:extLst>
          </p:cNvPr>
          <p:cNvSpPr/>
          <p:nvPr/>
        </p:nvSpPr>
        <p:spPr>
          <a:xfrm>
            <a:off x="0" y="1685013"/>
            <a:ext cx="5336743"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87773B1E-592B-CC30-3CB6-F2393EC59E78}"/>
              </a:ext>
            </a:extLst>
          </p:cNvPr>
          <p:cNvSpPr txBox="1"/>
          <p:nvPr/>
        </p:nvSpPr>
        <p:spPr>
          <a:xfrm>
            <a:off x="160271" y="1958165"/>
            <a:ext cx="5175460" cy="4247317"/>
          </a:xfrm>
          <a:prstGeom prst="rect">
            <a:avLst/>
          </a:prstGeom>
          <a:noFill/>
        </p:spPr>
        <p:txBody>
          <a:bodyPr wrap="square">
            <a:spAutoFit/>
          </a:bodyPr>
          <a:lstStyle/>
          <a:p>
            <a:r>
              <a:rPr lang="en-US" b="1"/>
              <a:t>What They Care About Most:</a:t>
            </a:r>
          </a:p>
          <a:p>
            <a:endParaRPr lang="en-US" sz="800" b="1"/>
          </a:p>
          <a:p>
            <a:pPr marL="285750" indent="-285750">
              <a:buBlip>
                <a:blip r:embed="rId3"/>
              </a:buBlip>
            </a:pPr>
            <a:r>
              <a:rPr lang="en-US" sz="1600"/>
              <a:t>Long-term </a:t>
            </a:r>
            <a:r>
              <a:rPr lang="en-US" sz="1600" b="1"/>
              <a:t>brand value </a:t>
            </a:r>
            <a:r>
              <a:rPr lang="en-US" sz="1600"/>
              <a:t>and</a:t>
            </a:r>
            <a:r>
              <a:rPr lang="en-US" sz="1600" b="1"/>
              <a:t> profitability</a:t>
            </a:r>
          </a:p>
          <a:p>
            <a:pPr marL="285750" indent="-285750">
              <a:buBlip>
                <a:blip r:embed="rId3"/>
              </a:buBlip>
            </a:pPr>
            <a:endParaRPr lang="en-US" sz="600"/>
          </a:p>
          <a:p>
            <a:pPr marL="285750" indent="-285750">
              <a:buBlip>
                <a:blip r:embed="rId3"/>
              </a:buBlip>
            </a:pPr>
            <a:r>
              <a:rPr lang="en-US" sz="1600" b="1"/>
              <a:t>Sophisticated metrics</a:t>
            </a:r>
            <a:r>
              <a:rPr lang="en-US" sz="1600"/>
              <a:t>: brand health, customer lifetime value and ROI </a:t>
            </a:r>
            <a:endParaRPr lang="en-US" sz="400"/>
          </a:p>
          <a:p>
            <a:pPr marL="285750" indent="-285750">
              <a:buBlip>
                <a:blip r:embed="rId3"/>
              </a:buBlip>
            </a:pPr>
            <a:endParaRPr lang="en-US" sz="600"/>
          </a:p>
          <a:p>
            <a:pPr marL="285750" indent="-285750">
              <a:buBlip>
                <a:blip r:embed="rId3"/>
              </a:buBlip>
            </a:pPr>
            <a:r>
              <a:rPr lang="en-US" sz="1600"/>
              <a:t>Pressure to </a:t>
            </a:r>
            <a:r>
              <a:rPr lang="en-US" sz="1600" b="1"/>
              <a:t>align with executive and financial expectations</a:t>
            </a:r>
          </a:p>
          <a:p>
            <a:endParaRPr lang="en-US"/>
          </a:p>
          <a:p>
            <a:r>
              <a:rPr lang="en-US" b="1"/>
              <a:t>Key Media Expectations:</a:t>
            </a:r>
          </a:p>
          <a:p>
            <a:endParaRPr lang="en-US" sz="800" b="1"/>
          </a:p>
          <a:p>
            <a:pPr marL="285750" indent="-285750">
              <a:buBlip>
                <a:blip r:embed="rId3"/>
              </a:buBlip>
            </a:pPr>
            <a:r>
              <a:rPr lang="en-US" sz="1600" b="1"/>
              <a:t>Transparency and accountability </a:t>
            </a:r>
            <a:r>
              <a:rPr lang="en-US" sz="1600"/>
              <a:t>in delivery and reporting</a:t>
            </a:r>
          </a:p>
          <a:p>
            <a:endParaRPr lang="en-US" sz="600"/>
          </a:p>
          <a:p>
            <a:pPr marL="285750" indent="-285750">
              <a:buBlip>
                <a:blip r:embed="rId3"/>
              </a:buBlip>
            </a:pPr>
            <a:r>
              <a:rPr lang="en-US" sz="1600"/>
              <a:t>Partners who </a:t>
            </a:r>
            <a:r>
              <a:rPr lang="en-US" sz="1600" b="1"/>
              <a:t>support strategic brand building </a:t>
            </a:r>
            <a:br>
              <a:rPr lang="en-US" sz="1600" b="1"/>
            </a:br>
            <a:r>
              <a:rPr lang="en-US" sz="1600"/>
              <a:t>at scale</a:t>
            </a:r>
          </a:p>
          <a:p>
            <a:pPr marL="285750" indent="-285750">
              <a:buBlip>
                <a:blip r:embed="rId3"/>
              </a:buBlip>
            </a:pPr>
            <a:endParaRPr lang="en-US" sz="600"/>
          </a:p>
          <a:p>
            <a:pPr marL="285750" indent="-285750">
              <a:buBlip>
                <a:blip r:embed="rId3"/>
              </a:buBlip>
            </a:pPr>
            <a:r>
              <a:rPr lang="en-US" sz="1600"/>
              <a:t>Premium </a:t>
            </a:r>
            <a:r>
              <a:rPr lang="en-US" sz="1600" b="1"/>
              <a:t>environments with high attention, viewability</a:t>
            </a:r>
            <a:r>
              <a:rPr lang="en-US" sz="1600"/>
              <a:t> and </a:t>
            </a:r>
            <a:r>
              <a:rPr lang="en-US" sz="1600" b="1"/>
              <a:t>content alignment</a:t>
            </a:r>
          </a:p>
        </p:txBody>
      </p:sp>
      <p:pic>
        <p:nvPicPr>
          <p:cNvPr id="2" name="Picture 1">
            <a:hlinkClick r:id="rId4"/>
            <a:extLst>
              <a:ext uri="{FF2B5EF4-FFF2-40B4-BE49-F238E27FC236}">
                <a16:creationId xmlns:a16="http://schemas.microsoft.com/office/drawing/2014/main" id="{9BF75096-670D-B9EF-C18A-6EA193E64410}"/>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572006" y="4571029"/>
            <a:ext cx="2717735" cy="1513827"/>
          </a:xfrm>
          <a:prstGeom prst="rect">
            <a:avLst/>
          </a:prstGeom>
          <a:blipFill dpi="0" rotWithShape="1">
            <a:blip r:embed="rId6" cstate="screen">
              <a:extLst>
                <a:ext uri="{28A0092B-C50C-407E-A947-70E740481C1C}">
                  <a14:useLocalDpi xmlns:a14="http://schemas.microsoft.com/office/drawing/2010/main"/>
                </a:ext>
              </a:extLst>
            </a:blip>
            <a:srcRect/>
            <a:stretch>
              <a:fillRect/>
            </a:stretch>
          </a:blipFill>
          <a:ln w="9525">
            <a:solidFill>
              <a:srgbClr val="1F1A62"/>
            </a:solidFill>
          </a:ln>
        </p:spPr>
      </p:pic>
      <p:pic>
        <p:nvPicPr>
          <p:cNvPr id="3" name="Picture 2">
            <a:hlinkClick r:id="rId7"/>
            <a:extLst>
              <a:ext uri="{FF2B5EF4-FFF2-40B4-BE49-F238E27FC236}">
                <a16:creationId xmlns:a16="http://schemas.microsoft.com/office/drawing/2014/main" id="{13F31539-1958-3F3D-BB03-9C1ECC4E63AD}"/>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9083329" y="2502704"/>
            <a:ext cx="2697672" cy="1517441"/>
          </a:xfrm>
          <a:prstGeom prst="rect">
            <a:avLst/>
          </a:prstGeom>
          <a:blipFill dpi="0" rotWithShape="1">
            <a:blip r:embed="rId6" cstate="screen">
              <a:extLst>
                <a:ext uri="{28A0092B-C50C-407E-A947-70E740481C1C}">
                  <a14:useLocalDpi xmlns:a14="http://schemas.microsoft.com/office/drawing/2010/main"/>
                </a:ext>
              </a:extLst>
            </a:blip>
            <a:srcRect/>
            <a:stretch>
              <a:fillRect/>
            </a:stretch>
          </a:blipFill>
          <a:ln w="9525">
            <a:solidFill>
              <a:srgbClr val="1F1A62"/>
            </a:solidFill>
          </a:ln>
        </p:spPr>
      </p:pic>
      <p:pic>
        <p:nvPicPr>
          <p:cNvPr id="30" name="Picture 29">
            <a:hlinkClick r:id="rId9"/>
            <a:extLst>
              <a:ext uri="{FF2B5EF4-FFF2-40B4-BE49-F238E27FC236}">
                <a16:creationId xmlns:a16="http://schemas.microsoft.com/office/drawing/2014/main" id="{67DF9FC8-3A78-9195-A2BA-3062E6A7B1F9}"/>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9083329" y="4571029"/>
            <a:ext cx="2697672" cy="1517442"/>
          </a:xfrm>
          <a:prstGeom prst="rect">
            <a:avLst/>
          </a:prstGeom>
          <a:blipFill dpi="0" rotWithShape="1">
            <a:blip r:embed="rId6" cstate="screen">
              <a:extLst>
                <a:ext uri="{28A0092B-C50C-407E-A947-70E740481C1C}">
                  <a14:useLocalDpi xmlns:a14="http://schemas.microsoft.com/office/drawing/2010/main"/>
                </a:ext>
              </a:extLst>
            </a:blip>
            <a:srcRect/>
            <a:stretch>
              <a:fillRect/>
            </a:stretch>
          </a:blipFill>
          <a:ln w="12700">
            <a:solidFill>
              <a:srgbClr val="1F1A62"/>
            </a:solidFill>
          </a:ln>
        </p:spPr>
      </p:pic>
      <p:pic>
        <p:nvPicPr>
          <p:cNvPr id="29" name="Picture 28">
            <a:hlinkClick r:id="rId11"/>
            <a:extLst>
              <a:ext uri="{FF2B5EF4-FFF2-40B4-BE49-F238E27FC236}">
                <a16:creationId xmlns:a16="http://schemas.microsoft.com/office/drawing/2014/main" id="{0A5F4E23-DB63-8022-DDB4-1651C063CFD3}"/>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5582037" y="2502704"/>
            <a:ext cx="2697672" cy="1517441"/>
          </a:xfrm>
          <a:prstGeom prst="rect">
            <a:avLst/>
          </a:prstGeom>
          <a:blipFill dpi="0" rotWithShape="1">
            <a:blip r:embed="rId6" cstate="screen">
              <a:extLst>
                <a:ext uri="{28A0092B-C50C-407E-A947-70E740481C1C}">
                  <a14:useLocalDpi xmlns:a14="http://schemas.microsoft.com/office/drawing/2010/main"/>
                </a:ext>
              </a:extLst>
            </a:blip>
            <a:srcRect/>
            <a:stretch>
              <a:fillRect/>
            </a:stretch>
          </a:blipFill>
          <a:ln w="9525">
            <a:solidFill>
              <a:srgbClr val="1F1A62"/>
            </a:solidFill>
          </a:ln>
        </p:spPr>
      </p:pic>
      <p:sp>
        <p:nvSpPr>
          <p:cNvPr id="40" name="Rectangle: Rounded Corners 39">
            <a:hlinkClick r:id="rId11"/>
            <a:extLst>
              <a:ext uri="{FF2B5EF4-FFF2-40B4-BE49-F238E27FC236}">
                <a16:creationId xmlns:a16="http://schemas.microsoft.com/office/drawing/2014/main" id="{9D8B9E24-B6D1-349C-4156-70D3891AEC4E}"/>
              </a:ext>
            </a:extLst>
          </p:cNvPr>
          <p:cNvSpPr/>
          <p:nvPr/>
        </p:nvSpPr>
        <p:spPr>
          <a:xfrm>
            <a:off x="6126277" y="3872994"/>
            <a:ext cx="2286000" cy="289603"/>
          </a:xfrm>
          <a:prstGeom prst="roundRect">
            <a:avLst/>
          </a:prstGeom>
          <a:solidFill>
            <a:srgbClr val="00BFF2"/>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Helvetica Bold"/>
                <a:ea typeface="+mn-ea"/>
                <a:cs typeface="+mn-cs"/>
              </a:rPr>
              <a:t>Click to Download</a:t>
            </a:r>
          </a:p>
        </p:txBody>
      </p:sp>
      <p:sp>
        <p:nvSpPr>
          <p:cNvPr id="41" name="Rectangle: Rounded Corners 40">
            <a:hlinkClick r:id="rId7"/>
            <a:extLst>
              <a:ext uri="{FF2B5EF4-FFF2-40B4-BE49-F238E27FC236}">
                <a16:creationId xmlns:a16="http://schemas.microsoft.com/office/drawing/2014/main" id="{AB592E50-8337-93E3-5AD4-A299C48277EC}"/>
              </a:ext>
            </a:extLst>
          </p:cNvPr>
          <p:cNvSpPr/>
          <p:nvPr/>
        </p:nvSpPr>
        <p:spPr>
          <a:xfrm>
            <a:off x="9669724" y="3872994"/>
            <a:ext cx="2286000" cy="289603"/>
          </a:xfrm>
          <a:prstGeom prst="roundRect">
            <a:avLst/>
          </a:prstGeom>
          <a:solidFill>
            <a:srgbClr val="00BFF2"/>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Helvetica Bold"/>
                <a:ea typeface="+mn-ea"/>
                <a:cs typeface="+mn-cs"/>
              </a:rPr>
              <a:t>Click to Download</a:t>
            </a:r>
          </a:p>
        </p:txBody>
      </p:sp>
      <p:sp>
        <p:nvSpPr>
          <p:cNvPr id="42" name="Rectangle: Rounded Corners 41">
            <a:hlinkClick r:id="rId4"/>
            <a:extLst>
              <a:ext uri="{FF2B5EF4-FFF2-40B4-BE49-F238E27FC236}">
                <a16:creationId xmlns:a16="http://schemas.microsoft.com/office/drawing/2014/main" id="{A74E084B-DE2E-BA11-6D0A-5F238C2DA748}"/>
              </a:ext>
            </a:extLst>
          </p:cNvPr>
          <p:cNvSpPr/>
          <p:nvPr/>
        </p:nvSpPr>
        <p:spPr>
          <a:xfrm>
            <a:off x="6126277" y="5940055"/>
            <a:ext cx="2286000" cy="289603"/>
          </a:xfrm>
          <a:prstGeom prst="roundRect">
            <a:avLst/>
          </a:prstGeom>
          <a:solidFill>
            <a:srgbClr val="00BFF2"/>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Helvetica Bold"/>
                <a:ea typeface="+mn-ea"/>
                <a:cs typeface="+mn-cs"/>
              </a:rPr>
              <a:t>Click to Download</a:t>
            </a:r>
          </a:p>
        </p:txBody>
      </p:sp>
      <p:sp>
        <p:nvSpPr>
          <p:cNvPr id="43" name="Rectangle: Rounded Corners 42">
            <a:hlinkClick r:id="rId9"/>
            <a:extLst>
              <a:ext uri="{FF2B5EF4-FFF2-40B4-BE49-F238E27FC236}">
                <a16:creationId xmlns:a16="http://schemas.microsoft.com/office/drawing/2014/main" id="{988D7469-F6F9-01F3-4D0C-749D1BBFD42C}"/>
              </a:ext>
            </a:extLst>
          </p:cNvPr>
          <p:cNvSpPr/>
          <p:nvPr/>
        </p:nvSpPr>
        <p:spPr>
          <a:xfrm>
            <a:off x="9669724" y="5940055"/>
            <a:ext cx="2286000" cy="289603"/>
          </a:xfrm>
          <a:prstGeom prst="roundRect">
            <a:avLst/>
          </a:prstGeom>
          <a:solidFill>
            <a:srgbClr val="00BFF2"/>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Helvetica Bold"/>
                <a:ea typeface="+mn-ea"/>
                <a:cs typeface="+mn-cs"/>
              </a:rPr>
              <a:t>Click to Download</a:t>
            </a:r>
          </a:p>
        </p:txBody>
      </p:sp>
      <p:pic>
        <p:nvPicPr>
          <p:cNvPr id="48" name="Picture 47">
            <a:extLst>
              <a:ext uri="{FF2B5EF4-FFF2-40B4-BE49-F238E27FC236}">
                <a16:creationId xmlns:a16="http://schemas.microsoft.com/office/drawing/2014/main" id="{1978A71E-EA67-C816-335E-B1EFB6D5DF24}"/>
              </a:ext>
            </a:extLst>
          </p:cNvPr>
          <p:cNvPicPr>
            <a:picLocks noChangeAspect="1"/>
          </p:cNvPicPr>
          <p:nvPr/>
        </p:nvPicPr>
        <p:blipFill rotWithShape="1">
          <a:blip r:embed="rId1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49" name="Slide Number Placeholder 5">
            <a:extLst>
              <a:ext uri="{FF2B5EF4-FFF2-40B4-BE49-F238E27FC236}">
                <a16:creationId xmlns:a16="http://schemas.microsoft.com/office/drawing/2014/main" id="{1D3CBE51-4CA1-33F8-7929-274358F8E373}"/>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50" name="Rectangle 49">
            <a:extLst>
              <a:ext uri="{FF2B5EF4-FFF2-40B4-BE49-F238E27FC236}">
                <a16:creationId xmlns:a16="http://schemas.microsoft.com/office/drawing/2014/main" id="{DBD8BC54-D988-4F48-C294-F256D2A81C00}"/>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4" name="TextBox 3">
            <a:extLst>
              <a:ext uri="{FF2B5EF4-FFF2-40B4-BE49-F238E27FC236}">
                <a16:creationId xmlns:a16="http://schemas.microsoft.com/office/drawing/2014/main" id="{1F076916-8B63-CAE0-69DC-E3040E44C619}"/>
              </a:ext>
            </a:extLst>
          </p:cNvPr>
          <p:cNvSpPr txBox="1"/>
          <p:nvPr/>
        </p:nvSpPr>
        <p:spPr>
          <a:xfrm>
            <a:off x="6038859" y="1751962"/>
            <a:ext cx="5450012" cy="646331"/>
          </a:xfrm>
          <a:prstGeom prst="rect">
            <a:avLst/>
          </a:prstGeom>
          <a:noFill/>
        </p:spPr>
        <p:txBody>
          <a:bodyPr wrap="square" rtlCol="0">
            <a:spAutoFit/>
          </a:bodyPr>
          <a:lstStyle/>
          <a:p>
            <a:pPr algn="ctr"/>
            <a:r>
              <a:rPr lang="en-US" b="1">
                <a:solidFill>
                  <a:schemeClr val="bg1"/>
                </a:solidFill>
              </a:rPr>
              <a:t>How </a:t>
            </a:r>
            <a:r>
              <a:rPr lang="en-US" b="1">
                <a:solidFill>
                  <a:srgbClr val="FFE600"/>
                </a:solidFill>
              </a:rPr>
              <a:t>Multiscreen TV </a:t>
            </a:r>
            <a:r>
              <a:rPr lang="en-US" b="1">
                <a:solidFill>
                  <a:schemeClr val="bg1"/>
                </a:solidFill>
              </a:rPr>
              <a:t>Helps Large Businesses </a:t>
            </a:r>
            <a:r>
              <a:rPr lang="en-US" b="1">
                <a:solidFill>
                  <a:srgbClr val="FFE600"/>
                </a:solidFill>
              </a:rPr>
              <a:t>Achieve Their KPIs</a:t>
            </a:r>
          </a:p>
        </p:txBody>
      </p:sp>
    </p:spTree>
    <p:extLst>
      <p:ext uri="{BB962C8B-B14F-4D97-AF65-F5344CB8AC3E}">
        <p14:creationId xmlns:p14="http://schemas.microsoft.com/office/powerpoint/2010/main" val="19995189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2812D1-C2E7-6145-8C2A-95A25EFCD80C}"/>
              </a:ext>
            </a:extLst>
          </p:cNvPr>
          <p:cNvSpPr/>
          <p:nvPr/>
        </p:nvSpPr>
        <p:spPr>
          <a:xfrm>
            <a:off x="-14514" y="0"/>
            <a:ext cx="6096000" cy="6858000"/>
          </a:xfrm>
          <a:prstGeom prst="rect">
            <a:avLst/>
          </a:prstGeom>
          <a:solidFill>
            <a:srgbClr val="1B1464"/>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270E214D-E292-45CE-8EFE-BEC233FDFD71}"/>
              </a:ext>
            </a:extLst>
          </p:cNvPr>
          <p:cNvSpPr/>
          <p:nvPr/>
        </p:nvSpPr>
        <p:spPr>
          <a:xfrm>
            <a:off x="289383" y="220694"/>
            <a:ext cx="4953992"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D3C8D"/>
                </a:solidFill>
                <a:effectLst/>
                <a:uLnTx/>
                <a:uFillTx/>
                <a:latin typeface="Helvetica" pitchFamily="2" charset="0"/>
                <a:ea typeface="+mn-ea"/>
                <a:cs typeface="+mn-cs"/>
              </a:rPr>
              <a:t>Creators</a:t>
            </a:r>
          </a:p>
        </p:txBody>
      </p:sp>
      <p:sp>
        <p:nvSpPr>
          <p:cNvPr id="23" name="Rectangle 22">
            <a:extLst>
              <a:ext uri="{FF2B5EF4-FFF2-40B4-BE49-F238E27FC236}">
                <a16:creationId xmlns:a16="http://schemas.microsoft.com/office/drawing/2014/main" id="{C26394A7-3D6B-1B95-4A69-F78A74EDC1A8}"/>
              </a:ext>
            </a:extLst>
          </p:cNvPr>
          <p:cNvSpPr/>
          <p:nvPr/>
        </p:nvSpPr>
        <p:spPr>
          <a:xfrm>
            <a:off x="6327142" y="6057144"/>
            <a:ext cx="5651801"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2060"/>
                </a:solidFill>
                <a:effectLst/>
                <a:uLnTx/>
                <a:uFillTx/>
                <a:latin typeface="Helvetica" pitchFamily="2" charset="0"/>
                <a:ea typeface="+mn-ea"/>
                <a:cs typeface="+mn-cs"/>
              </a:rPr>
              <a:t>VAB Members, brand marketers and agencies get free and immediate access to VAB’s content library. Get access at</a:t>
            </a:r>
            <a:r>
              <a:rPr kumimoji="0" lang="en-US" sz="1200" b="0" i="0" u="none" strike="noStrike" kern="1200" cap="none" spc="0" normalizeH="0" baseline="0" noProof="0">
                <a:ln>
                  <a:noFill/>
                </a:ln>
                <a:solidFill>
                  <a:srgbClr val="002060"/>
                </a:solidFill>
                <a:effectLst/>
                <a:uLnTx/>
                <a:uFillTx/>
                <a:latin typeface="Helvetica" pitchFamily="2" charset="0"/>
                <a:ea typeface="+mn-ea"/>
                <a:cs typeface="+mn-cs"/>
              </a:rPr>
              <a:t> </a:t>
            </a:r>
            <a:r>
              <a:rPr kumimoji="0" lang="en-US" sz="1200" b="1" i="0" u="none" strike="noStrike" kern="1200" cap="none" spc="0" normalizeH="0" baseline="0" noProof="0">
                <a:ln>
                  <a:noFill/>
                </a:ln>
                <a:solidFill>
                  <a:srgbClr val="002060"/>
                </a:solidFill>
                <a:effectLst/>
                <a:uLnTx/>
                <a:uFillTx/>
                <a:latin typeface="Helvetica" pitchFamily="2" charset="0"/>
                <a:ea typeface="+mn-ea"/>
                <a:cs typeface="+mn-cs"/>
                <a:hlinkClick r:id="rId2"/>
              </a:rPr>
              <a:t>theVAB.com</a:t>
            </a:r>
            <a:endParaRPr kumimoji="0" lang="en-US" sz="1200" b="0" i="0" u="none" strike="noStrike" kern="1200" cap="none" spc="0" normalizeH="0" baseline="0" noProof="0">
              <a:ln>
                <a:noFill/>
              </a:ln>
              <a:solidFill>
                <a:srgbClr val="002060"/>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C60505B1-1A4C-7E8D-8A6E-B64C025A73E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9" name="Slide Number Placeholder 5">
            <a:extLst>
              <a:ext uri="{FF2B5EF4-FFF2-40B4-BE49-F238E27FC236}">
                <a16:creationId xmlns:a16="http://schemas.microsoft.com/office/drawing/2014/main" id="{64466F9D-825B-002B-1C1F-766B6F967095}"/>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1" name="Rectangle 10">
            <a:extLst>
              <a:ext uri="{FF2B5EF4-FFF2-40B4-BE49-F238E27FC236}">
                <a16:creationId xmlns:a16="http://schemas.microsoft.com/office/drawing/2014/main" id="{49C2DD39-D24A-50A1-3F63-B8021221A115}"/>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grpSp>
        <p:nvGrpSpPr>
          <p:cNvPr id="26" name="Group 25">
            <a:extLst>
              <a:ext uri="{FF2B5EF4-FFF2-40B4-BE49-F238E27FC236}">
                <a16:creationId xmlns:a16="http://schemas.microsoft.com/office/drawing/2014/main" id="{1E72FD63-A306-9254-61D1-CA49117BD7DD}"/>
              </a:ext>
            </a:extLst>
          </p:cNvPr>
          <p:cNvGrpSpPr/>
          <p:nvPr/>
        </p:nvGrpSpPr>
        <p:grpSpPr>
          <a:xfrm>
            <a:off x="3055506" y="744272"/>
            <a:ext cx="2736314" cy="744993"/>
            <a:chOff x="2529808" y="542425"/>
            <a:chExt cx="2213163" cy="744993"/>
          </a:xfrm>
        </p:grpSpPr>
        <p:sp>
          <p:nvSpPr>
            <p:cNvPr id="31" name="TextBox 30">
              <a:extLst>
                <a:ext uri="{FF2B5EF4-FFF2-40B4-BE49-F238E27FC236}">
                  <a16:creationId xmlns:a16="http://schemas.microsoft.com/office/drawing/2014/main" id="{C657B159-5584-B7B5-8447-98BB6796FE2B}"/>
                </a:ext>
              </a:extLst>
            </p:cNvPr>
            <p:cNvSpPr txBox="1"/>
            <p:nvPr/>
          </p:nvSpPr>
          <p:spPr>
            <a:xfrm>
              <a:off x="2529808" y="542425"/>
              <a:ext cx="15739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Helvetica" pitchFamily="2" charset="0"/>
                  <a:ea typeface="+mn-ea"/>
                  <a:cs typeface="+mn-cs"/>
                  <a:hlinkClick r:id="rId4">
                    <a:extLst>
                      <a:ext uri="{A12FA001-AC4F-418D-AE19-62706E023703}">
                        <ahyp:hlinkClr xmlns:ahyp="http://schemas.microsoft.com/office/drawing/2018/hyperlinkcolor" val="tx"/>
                      </a:ext>
                    </a:extLst>
                  </a:hlinkClick>
                </a:rPr>
                <a:t>Leah Montner-Dixon</a:t>
              </a:r>
              <a:endParaRPr kumimoji="0" lang="en-US" sz="11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2" name="TextBox 31">
              <a:extLst>
                <a:ext uri="{FF2B5EF4-FFF2-40B4-BE49-F238E27FC236}">
                  <a16:creationId xmlns:a16="http://schemas.microsoft.com/office/drawing/2014/main" id="{8C6CF5BA-C13A-A020-CC60-B7E187BE53B9}"/>
                </a:ext>
              </a:extLst>
            </p:cNvPr>
            <p:cNvSpPr txBox="1"/>
            <p:nvPr/>
          </p:nvSpPr>
          <p:spPr>
            <a:xfrm>
              <a:off x="2529808" y="856531"/>
              <a:ext cx="2213163"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Helvetica Light" panose="020B0403020202020204" pitchFamily="34" charset="0"/>
                  <a:ea typeface="+mn-ea"/>
                  <a:cs typeface="+mn-cs"/>
                </a:rPr>
                <a:t>Director, Audience &amp; Behavioral Insights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Helvetica Light" panose="020B0403020202020204" pitchFamily="34" charset="0"/>
                  <a:ea typeface="+mn-ea"/>
                  <a:cs typeface="+mn-cs"/>
                </a:rPr>
                <a:t>leahm@thevab.com</a:t>
              </a:r>
            </a:p>
          </p:txBody>
        </p:sp>
      </p:grpSp>
      <p:grpSp>
        <p:nvGrpSpPr>
          <p:cNvPr id="42" name="Group 41">
            <a:extLst>
              <a:ext uri="{FF2B5EF4-FFF2-40B4-BE49-F238E27FC236}">
                <a16:creationId xmlns:a16="http://schemas.microsoft.com/office/drawing/2014/main" id="{F4C5CF76-536B-BC0D-3F7F-F17DF6752115}"/>
              </a:ext>
            </a:extLst>
          </p:cNvPr>
          <p:cNvGrpSpPr/>
          <p:nvPr/>
        </p:nvGrpSpPr>
        <p:grpSpPr>
          <a:xfrm>
            <a:off x="289383" y="744272"/>
            <a:ext cx="2634687" cy="914270"/>
            <a:chOff x="2529807" y="542425"/>
            <a:chExt cx="1962494" cy="914270"/>
          </a:xfrm>
        </p:grpSpPr>
        <p:sp>
          <p:nvSpPr>
            <p:cNvPr id="43" name="TextBox 42">
              <a:hlinkClick r:id="rId4"/>
              <a:extLst>
                <a:ext uri="{FF2B5EF4-FFF2-40B4-BE49-F238E27FC236}">
                  <a16:creationId xmlns:a16="http://schemas.microsoft.com/office/drawing/2014/main" id="{2897B92F-9554-FB37-25B0-9B2A2F86E126}"/>
                </a:ext>
              </a:extLst>
            </p:cNvPr>
            <p:cNvSpPr txBox="1"/>
            <p:nvPr/>
          </p:nvSpPr>
          <p:spPr>
            <a:xfrm>
              <a:off x="2529808" y="542425"/>
              <a:ext cx="15739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prstClr val="white"/>
                  </a:solidFill>
                  <a:effectLst/>
                  <a:uLnTx/>
                  <a:uFillTx/>
                  <a:latin typeface="Helvetica" pitchFamily="2" charset="0"/>
                  <a:ea typeface="+mn-ea"/>
                  <a:cs typeface="+mn-cs"/>
                </a:rPr>
                <a:t>Jason Wiese</a:t>
              </a:r>
            </a:p>
          </p:txBody>
        </p:sp>
        <p:sp>
          <p:nvSpPr>
            <p:cNvPr id="44" name="TextBox 43">
              <a:extLst>
                <a:ext uri="{FF2B5EF4-FFF2-40B4-BE49-F238E27FC236}">
                  <a16:creationId xmlns:a16="http://schemas.microsoft.com/office/drawing/2014/main" id="{65BA6C1B-FB98-3F98-C489-C110C04AE10A}"/>
                </a:ext>
              </a:extLst>
            </p:cNvPr>
            <p:cNvSpPr txBox="1"/>
            <p:nvPr/>
          </p:nvSpPr>
          <p:spPr>
            <a:xfrm>
              <a:off x="2529807" y="856531"/>
              <a:ext cx="1962494"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Helvetica Light" panose="020B0403020202020204" pitchFamily="34" charset="0"/>
                  <a:ea typeface="+mn-ea"/>
                  <a:cs typeface="+mn-cs"/>
                </a:rPr>
                <a:t>EVP, Strategic Insights &amp; Measurement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Helvetica Light" panose="020B0403020202020204" pitchFamily="34" charset="0"/>
                  <a:ea typeface="+mn-ea"/>
                  <a:cs typeface="+mn-cs"/>
                </a:rPr>
                <a:t>jasonw@thevab.com</a:t>
              </a:r>
            </a:p>
          </p:txBody>
        </p:sp>
      </p:grpSp>
      <p:sp>
        <p:nvSpPr>
          <p:cNvPr id="5" name="Rectangle 4">
            <a:extLst>
              <a:ext uri="{FF2B5EF4-FFF2-40B4-BE49-F238E27FC236}">
                <a16:creationId xmlns:a16="http://schemas.microsoft.com/office/drawing/2014/main" id="{DB462496-5FEF-7E3C-BE38-3B70AEA634C1}"/>
              </a:ext>
            </a:extLst>
          </p:cNvPr>
          <p:cNvSpPr/>
          <p:nvPr/>
        </p:nvSpPr>
        <p:spPr>
          <a:xfrm>
            <a:off x="236588" y="2302006"/>
            <a:ext cx="5637951"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Helvetica" pitchFamily="2" charset="0"/>
                <a:ea typeface="+mn-ea"/>
                <a:cs typeface="+mn-cs"/>
              </a:rPr>
              <a:t>Discover more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Helvetica" pitchFamily="2" charset="0"/>
                <a:ea typeface="+mn-ea"/>
                <a:cs typeface="+mn-cs"/>
              </a:rPr>
              <a:t>Looking for more data, insights and takeaways? Check out this related VAB content</a:t>
            </a:r>
          </a:p>
        </p:txBody>
      </p:sp>
      <p:sp>
        <p:nvSpPr>
          <p:cNvPr id="7" name="TextBox 6">
            <a:extLst>
              <a:ext uri="{FF2B5EF4-FFF2-40B4-BE49-F238E27FC236}">
                <a16:creationId xmlns:a16="http://schemas.microsoft.com/office/drawing/2014/main" id="{2E3F1477-4F79-13B4-87B2-B6C7EC124175}"/>
              </a:ext>
            </a:extLst>
          </p:cNvPr>
          <p:cNvSpPr txBox="1"/>
          <p:nvPr/>
        </p:nvSpPr>
        <p:spPr>
          <a:xfrm>
            <a:off x="155150" y="3757289"/>
            <a:ext cx="5608008" cy="24622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itchFamily="2" charset="0"/>
                <a:ea typeface="+mn-ea"/>
                <a:cs typeface="+mn-cs"/>
              </a:rPr>
              <a:t>Through Upfront season, marketers are making important decisions about their video investment strategy. </a:t>
            </a:r>
            <a:br>
              <a:rPr kumimoji="0" lang="en-US" sz="1800" b="1" i="0" u="none" strike="noStrike" kern="1200" cap="none" spc="0" normalizeH="0" baseline="0" noProof="0">
                <a:ln>
                  <a:noFill/>
                </a:ln>
                <a:solidFill>
                  <a:prstClr val="white"/>
                </a:solidFill>
                <a:effectLst/>
                <a:uLnTx/>
                <a:uFillTx/>
                <a:latin typeface="Helvetica" pitchFamily="2" charset="0"/>
                <a:ea typeface="+mn-ea"/>
                <a:cs typeface="+mn-cs"/>
              </a:rPr>
            </a:br>
            <a:endParaRPr kumimoji="0" lang="en-US" sz="500" b="1" i="0" u="none" strike="noStrike" kern="1200" cap="none" spc="0" normalizeH="0" baseline="0" noProof="0">
              <a:ln>
                <a:noFill/>
              </a:ln>
              <a:solidFill>
                <a:prstClr val="white"/>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E600"/>
                </a:solidFill>
                <a:effectLst/>
                <a:uLnTx/>
                <a:uFillTx/>
                <a:latin typeface="Helvetica" pitchFamily="2" charset="0"/>
                <a:ea typeface="+mn-ea"/>
                <a:cs typeface="+mn-cs"/>
              </a:rPr>
              <a:t>We’re here to help.</a:t>
            </a:r>
            <a:br>
              <a:rPr kumimoji="0" lang="en-US" sz="1800" b="1" i="0" u="none" strike="noStrike" kern="1200" cap="none" spc="0" normalizeH="0" baseline="0" noProof="0">
                <a:ln>
                  <a:noFill/>
                </a:ln>
                <a:solidFill>
                  <a:srgbClr val="FFE600"/>
                </a:solidFill>
                <a:effectLst/>
                <a:uLnTx/>
                <a:uFillTx/>
                <a:latin typeface="Helvetica" pitchFamily="2" charset="0"/>
                <a:ea typeface="+mn-ea"/>
                <a:cs typeface="+mn-cs"/>
              </a:rPr>
            </a:br>
            <a:br>
              <a:rPr kumimoji="0" lang="en-US" sz="500" b="1" i="0" u="none" strike="noStrike" kern="1200" cap="none" spc="0" normalizeH="0" baseline="0" noProof="0">
                <a:ln>
                  <a:noFill/>
                </a:ln>
                <a:solidFill>
                  <a:prstClr val="white"/>
                </a:solidFill>
                <a:effectLst/>
                <a:uLnTx/>
                <a:uFillTx/>
                <a:latin typeface="Helvetica" pitchFamily="2" charset="0"/>
                <a:ea typeface="+mn-ea"/>
                <a:cs typeface="+mn-cs"/>
              </a:rPr>
            </a:br>
            <a:r>
              <a:rPr kumimoji="0" lang="en-US" sz="1800" b="0" i="0" u="none" strike="noStrike" kern="1200" cap="none" spc="0" normalizeH="0" baseline="0" noProof="0">
                <a:ln>
                  <a:noFill/>
                </a:ln>
                <a:solidFill>
                  <a:prstClr val="white"/>
                </a:solidFill>
                <a:effectLst/>
                <a:uLnTx/>
                <a:uFillTx/>
                <a:latin typeface="Helvetica" pitchFamily="2" charset="0"/>
                <a:ea typeface="+mn-ea"/>
                <a:cs typeface="+mn-cs"/>
              </a:rPr>
              <a:t>Visit our </a:t>
            </a:r>
            <a:r>
              <a:rPr kumimoji="0" lang="en-US" sz="1800" b="1" i="0" u="none" strike="noStrike" kern="1200" cap="none" spc="0" normalizeH="0" baseline="0" noProof="0">
                <a:ln>
                  <a:noFill/>
                </a:ln>
                <a:solidFill>
                  <a:srgbClr val="ED3C8D"/>
                </a:solidFill>
                <a:effectLst/>
                <a:uLnTx/>
                <a:uFillTx/>
                <a:latin typeface="Helvetica" pitchFamily="2" charset="0"/>
                <a:ea typeface="+mn-ea"/>
                <a:cs typeface="+mn-cs"/>
                <a:hlinkClick r:id="rId5">
                  <a:extLst>
                    <a:ext uri="{A12FA001-AC4F-418D-AE19-62706E023703}">
                      <ahyp:hlinkClr xmlns:ahyp="http://schemas.microsoft.com/office/drawing/2018/hyperlinkcolor" val="tx"/>
                    </a:ext>
                  </a:extLst>
                </a:hlinkClick>
              </a:rPr>
              <a:t>Upfront Planning Resource Center</a:t>
            </a:r>
            <a:br>
              <a:rPr kumimoji="0" lang="en-US" sz="1800" b="1" i="0" u="none" strike="noStrike" kern="1200" cap="none" spc="0" normalizeH="0" baseline="0" noProof="0">
                <a:ln>
                  <a:noFill/>
                </a:ln>
                <a:solidFill>
                  <a:srgbClr val="ED3C8D"/>
                </a:solidFill>
                <a:effectLst/>
                <a:uLnTx/>
                <a:uFillTx/>
                <a:latin typeface="Helvetica" pitchFamily="2" charset="0"/>
                <a:ea typeface="+mn-ea"/>
                <a:cs typeface="+mn-cs"/>
              </a:rPr>
            </a:br>
            <a:r>
              <a:rPr kumimoji="0" lang="en-US" sz="1800" b="0" i="0" u="none" strike="noStrike" kern="1200" cap="none" spc="0" normalizeH="0" baseline="0" noProof="0">
                <a:ln>
                  <a:noFill/>
                </a:ln>
                <a:solidFill>
                  <a:prstClr val="white"/>
                </a:solidFill>
                <a:effectLst/>
                <a:uLnTx/>
                <a:uFillTx/>
                <a:latin typeface="Helvetica" pitchFamily="2" charset="0"/>
                <a:ea typeface="+mn-ea"/>
                <a:cs typeface="+mn-cs"/>
              </a:rPr>
              <a:t>for a curated a list of resources filled with the data, analysis and insights needed to make informed investment decisions.</a:t>
            </a:r>
            <a:endParaRPr kumimoji="0" lang="en-US" sz="1800" b="1" i="0" u="none" strike="noStrike" kern="1200" cap="none" spc="0" normalizeH="0" baseline="0" noProof="0">
              <a:ln>
                <a:noFill/>
              </a:ln>
              <a:solidFill>
                <a:prstClr val="white"/>
              </a:solidFill>
              <a:effectLst/>
              <a:uLnTx/>
              <a:uFillTx/>
              <a:latin typeface="Helvetica" pitchFamily="2" charset="0"/>
              <a:ea typeface="+mn-ea"/>
              <a:cs typeface="+mn-cs"/>
            </a:endParaRPr>
          </a:p>
        </p:txBody>
      </p:sp>
      <p:pic>
        <p:nvPicPr>
          <p:cNvPr id="6" name="Picture 5">
            <a:hlinkClick r:id="rId6"/>
            <a:extLst>
              <a:ext uri="{FF2B5EF4-FFF2-40B4-BE49-F238E27FC236}">
                <a16:creationId xmlns:a16="http://schemas.microsoft.com/office/drawing/2014/main" id="{ADA12DCC-BDA7-8CA6-3C4B-1EE81ED4E95F}"/>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6558710" y="4167884"/>
            <a:ext cx="2259633" cy="1271044"/>
          </a:xfrm>
          <a:prstGeom prst="rect">
            <a:avLst/>
          </a:prstGeom>
          <a:ln>
            <a:solidFill>
              <a:srgbClr val="1B1464"/>
            </a:solidFill>
          </a:ln>
        </p:spPr>
      </p:pic>
      <p:sp>
        <p:nvSpPr>
          <p:cNvPr id="12" name="TextBox 11">
            <a:hlinkClick r:id="rId6"/>
            <a:extLst>
              <a:ext uri="{FF2B5EF4-FFF2-40B4-BE49-F238E27FC236}">
                <a16:creationId xmlns:a16="http://schemas.microsoft.com/office/drawing/2014/main" id="{81AFF637-7370-BF2A-2FDE-1DA00104E9C6}"/>
              </a:ext>
            </a:extLst>
          </p:cNvPr>
          <p:cNvSpPr txBox="1"/>
          <p:nvPr/>
        </p:nvSpPr>
        <p:spPr>
          <a:xfrm>
            <a:off x="6478044" y="5438201"/>
            <a:ext cx="2420964" cy="4896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rgbClr val="ED3C8D"/>
                </a:solidFill>
                <a:latin typeface="Helvetica" panose="020B0403020202020204" pitchFamily="34" charset="0"/>
              </a:rPr>
              <a:t>25 Ways TV Grows Brands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1B1464"/>
                </a:solidFill>
                <a:latin typeface="Helvetica" panose="020B0403020202020204" pitchFamily="34" charset="0"/>
              </a:rPr>
              <a:t>Powering Performance Through Full-Funnel Business Outcomes</a:t>
            </a:r>
          </a:p>
        </p:txBody>
      </p:sp>
      <p:sp>
        <p:nvSpPr>
          <p:cNvPr id="16" name="TextBox 15">
            <a:hlinkClick r:id="rId8"/>
            <a:extLst>
              <a:ext uri="{FF2B5EF4-FFF2-40B4-BE49-F238E27FC236}">
                <a16:creationId xmlns:a16="http://schemas.microsoft.com/office/drawing/2014/main" id="{3084A3AE-5A81-45D8-3613-612386DD8AE0}"/>
              </a:ext>
            </a:extLst>
          </p:cNvPr>
          <p:cNvSpPr txBox="1"/>
          <p:nvPr/>
        </p:nvSpPr>
        <p:spPr>
          <a:xfrm>
            <a:off x="9394259" y="1646564"/>
            <a:ext cx="2310920" cy="5386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rgbClr val="ED3C8D"/>
                </a:solidFill>
                <a:latin typeface="Helvetica" panose="020B0403020202020204" pitchFamily="34" charset="0"/>
              </a:rPr>
              <a:t>Welcome to TV – Full Year 2024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1B1464"/>
                </a:solidFill>
                <a:latin typeface="Helvetica" panose="020B0403020202020204" pitchFamily="34" charset="0"/>
              </a:rPr>
              <a:t>The Billion and a Half Dollar Investment from New Advertisers</a:t>
            </a:r>
          </a:p>
        </p:txBody>
      </p:sp>
      <p:pic>
        <p:nvPicPr>
          <p:cNvPr id="20" name="Picture 19">
            <a:hlinkClick r:id="rId9"/>
            <a:extLst>
              <a:ext uri="{FF2B5EF4-FFF2-40B4-BE49-F238E27FC236}">
                <a16:creationId xmlns:a16="http://schemas.microsoft.com/office/drawing/2014/main" id="{7E7ACE16-9277-479F-022A-FBCBC370590F}"/>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6559715" y="2295003"/>
            <a:ext cx="2257622" cy="1238215"/>
          </a:xfrm>
          <a:prstGeom prst="rect">
            <a:avLst/>
          </a:prstGeom>
          <a:ln>
            <a:solidFill>
              <a:srgbClr val="1B1464"/>
            </a:solidFill>
          </a:ln>
        </p:spPr>
      </p:pic>
      <p:sp>
        <p:nvSpPr>
          <p:cNvPr id="21" name="TextBox 20">
            <a:hlinkClick r:id="rId9"/>
            <a:extLst>
              <a:ext uri="{FF2B5EF4-FFF2-40B4-BE49-F238E27FC236}">
                <a16:creationId xmlns:a16="http://schemas.microsoft.com/office/drawing/2014/main" id="{5695D340-3DF0-D32B-25A5-640743025A81}"/>
              </a:ext>
            </a:extLst>
          </p:cNvPr>
          <p:cNvSpPr txBox="1"/>
          <p:nvPr/>
        </p:nvSpPr>
        <p:spPr>
          <a:xfrm>
            <a:off x="6588088" y="3540572"/>
            <a:ext cx="2200876" cy="5386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rgbClr val="ED3C8D"/>
                </a:solidFill>
                <a:latin typeface="Helvetica" panose="020B0403020202020204" pitchFamily="34" charset="0"/>
              </a:rPr>
              <a:t>What Is CTV?</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1B1464"/>
                </a:solidFill>
                <a:latin typeface="Helvetica" panose="020B0403020202020204" pitchFamily="34" charset="0"/>
              </a:rPr>
              <a:t>Defining and Understanding the Connected TV Advertising Ecosystem</a:t>
            </a:r>
          </a:p>
        </p:txBody>
      </p:sp>
      <p:pic>
        <p:nvPicPr>
          <p:cNvPr id="22" name="Picture 21">
            <a:hlinkClick r:id="rId11"/>
            <a:extLst>
              <a:ext uri="{FF2B5EF4-FFF2-40B4-BE49-F238E27FC236}">
                <a16:creationId xmlns:a16="http://schemas.microsoft.com/office/drawing/2014/main" id="{6589B886-0494-7B09-13DD-E005DBC572EA}"/>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9421913" y="2295003"/>
            <a:ext cx="2255612" cy="1232107"/>
          </a:xfrm>
          <a:prstGeom prst="rect">
            <a:avLst/>
          </a:prstGeom>
          <a:ln>
            <a:solidFill>
              <a:srgbClr val="1B1464"/>
            </a:solidFill>
          </a:ln>
        </p:spPr>
      </p:pic>
      <p:sp>
        <p:nvSpPr>
          <p:cNvPr id="24" name="TextBox 23">
            <a:hlinkClick r:id="rId11"/>
            <a:extLst>
              <a:ext uri="{FF2B5EF4-FFF2-40B4-BE49-F238E27FC236}">
                <a16:creationId xmlns:a16="http://schemas.microsoft.com/office/drawing/2014/main" id="{C57CF691-FB86-2A57-C4BF-7EA0DF0DDDFD}"/>
              </a:ext>
            </a:extLst>
          </p:cNvPr>
          <p:cNvSpPr txBox="1"/>
          <p:nvPr/>
        </p:nvSpPr>
        <p:spPr>
          <a:xfrm>
            <a:off x="9218189" y="3540572"/>
            <a:ext cx="2663060" cy="5386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a:solidFill>
                  <a:srgbClr val="ED3C8D"/>
                </a:solidFill>
                <a:latin typeface="Helvetica" panose="020B0403020202020204" pitchFamily="34" charset="0"/>
              </a:rPr>
              <a:t>Bigger, Bolder &amp; More Ad-Supported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a:solidFill>
                  <a:srgbClr val="1B1464"/>
                </a:solidFill>
                <a:latin typeface="Helvetica" panose="020B0403020202020204" pitchFamily="34" charset="0"/>
              </a:rPr>
              <a:t>25 Streaming Trends That Are Impacting Marketing Plans in 2025</a:t>
            </a:r>
          </a:p>
        </p:txBody>
      </p:sp>
      <p:sp>
        <p:nvSpPr>
          <p:cNvPr id="27" name="TextBox 26">
            <a:hlinkClick r:id="rId13"/>
            <a:extLst>
              <a:ext uri="{FF2B5EF4-FFF2-40B4-BE49-F238E27FC236}">
                <a16:creationId xmlns:a16="http://schemas.microsoft.com/office/drawing/2014/main" id="{AD8CB063-9039-1F5D-B29B-537C30F1FD96}"/>
              </a:ext>
            </a:extLst>
          </p:cNvPr>
          <p:cNvSpPr txBox="1"/>
          <p:nvPr/>
        </p:nvSpPr>
        <p:spPr>
          <a:xfrm>
            <a:off x="9449281" y="5438201"/>
            <a:ext cx="2200876" cy="5386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a:solidFill>
                  <a:srgbClr val="ED3C8D"/>
                </a:solidFill>
                <a:latin typeface="Helvetica" panose="020B0403020202020204" pitchFamily="34" charset="0"/>
              </a:rPr>
              <a:t>Show Me The Money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a:solidFill>
                  <a:srgbClr val="1B1464"/>
                </a:solidFill>
                <a:latin typeface="Helvetica" panose="020B0403020202020204" pitchFamily="34" charset="0"/>
              </a:rPr>
              <a:t>Highlighting the Value of Moviegoers Across 20 Major Categories</a:t>
            </a:r>
          </a:p>
        </p:txBody>
      </p:sp>
      <p:pic>
        <p:nvPicPr>
          <p:cNvPr id="3" name="Picture 2">
            <a:hlinkClick r:id="rId13"/>
            <a:extLst>
              <a:ext uri="{FF2B5EF4-FFF2-40B4-BE49-F238E27FC236}">
                <a16:creationId xmlns:a16="http://schemas.microsoft.com/office/drawing/2014/main" id="{E10E0858-1EAF-EA1F-7A36-EAE308F91EAF}"/>
              </a:ext>
            </a:extLst>
          </p:cNvPr>
          <p:cNvPicPr>
            <a:picLocks noChangeAspect="1"/>
          </p:cNvPicPr>
          <p:nvPr/>
        </p:nvPicPr>
        <p:blipFill>
          <a:blip r:embed="rId14" cstate="hqprint">
            <a:extLst>
              <a:ext uri="{28A0092B-C50C-407E-A947-70E740481C1C}">
                <a14:useLocalDpi xmlns:a14="http://schemas.microsoft.com/office/drawing/2010/main"/>
              </a:ext>
            </a:extLst>
          </a:blip>
          <a:stretch>
            <a:fillRect/>
          </a:stretch>
        </p:blipFill>
        <p:spPr>
          <a:xfrm>
            <a:off x="9421914" y="4167884"/>
            <a:ext cx="2255611" cy="1266696"/>
          </a:xfrm>
          <a:prstGeom prst="rect">
            <a:avLst/>
          </a:prstGeom>
          <a:ln>
            <a:solidFill>
              <a:srgbClr val="1B1464"/>
            </a:solidFill>
          </a:ln>
        </p:spPr>
      </p:pic>
      <p:pic>
        <p:nvPicPr>
          <p:cNvPr id="8" name="Picture 7">
            <a:hlinkClick r:id="rId8"/>
            <a:extLst>
              <a:ext uri="{FF2B5EF4-FFF2-40B4-BE49-F238E27FC236}">
                <a16:creationId xmlns:a16="http://schemas.microsoft.com/office/drawing/2014/main" id="{1C5CDE44-9F12-8C94-D9D2-D249D331327A}"/>
              </a:ext>
            </a:extLst>
          </p:cNvPr>
          <p:cNvPicPr>
            <a:picLocks noChangeAspect="1"/>
          </p:cNvPicPr>
          <p:nvPr/>
        </p:nvPicPr>
        <p:blipFill>
          <a:blip r:embed="rId15" cstate="hqprint">
            <a:extLst>
              <a:ext uri="{28A0092B-C50C-407E-A947-70E740481C1C}">
                <a14:useLocalDpi xmlns:a14="http://schemas.microsoft.com/office/drawing/2010/main"/>
              </a:ext>
            </a:extLst>
          </a:blip>
          <a:stretch>
            <a:fillRect/>
          </a:stretch>
        </p:blipFill>
        <p:spPr>
          <a:xfrm>
            <a:off x="9413439" y="394662"/>
            <a:ext cx="2272560" cy="1232869"/>
          </a:xfrm>
          <a:prstGeom prst="rect">
            <a:avLst/>
          </a:prstGeom>
          <a:ln>
            <a:solidFill>
              <a:srgbClr val="1B1464"/>
            </a:solidFill>
          </a:ln>
        </p:spPr>
      </p:pic>
      <p:pic>
        <p:nvPicPr>
          <p:cNvPr id="13" name="Picture 12">
            <a:hlinkClick r:id="rId16"/>
            <a:extLst>
              <a:ext uri="{FF2B5EF4-FFF2-40B4-BE49-F238E27FC236}">
                <a16:creationId xmlns:a16="http://schemas.microsoft.com/office/drawing/2014/main" id="{B0AC516C-0D96-787E-0D2B-D410E5ED17BA}"/>
              </a:ext>
            </a:extLst>
          </p:cNvPr>
          <p:cNvPicPr>
            <a:picLocks noChangeAspect="1"/>
          </p:cNvPicPr>
          <p:nvPr/>
        </p:nvPicPr>
        <p:blipFill>
          <a:blip r:embed="rId17" cstate="hqprint">
            <a:extLst>
              <a:ext uri="{28A0092B-C50C-407E-A947-70E740481C1C}">
                <a14:useLocalDpi xmlns:a14="http://schemas.microsoft.com/office/drawing/2010/main"/>
              </a:ext>
            </a:extLst>
          </a:blip>
          <a:stretch>
            <a:fillRect/>
          </a:stretch>
        </p:blipFill>
        <p:spPr>
          <a:xfrm>
            <a:off x="6558710" y="394662"/>
            <a:ext cx="2259633" cy="1232869"/>
          </a:xfrm>
          <a:prstGeom prst="rect">
            <a:avLst/>
          </a:prstGeom>
          <a:ln>
            <a:solidFill>
              <a:srgbClr val="1B1464"/>
            </a:solidFill>
          </a:ln>
        </p:spPr>
      </p:pic>
      <p:sp>
        <p:nvSpPr>
          <p:cNvPr id="15" name="TextBox 14">
            <a:hlinkClick r:id="rId16"/>
            <a:extLst>
              <a:ext uri="{FF2B5EF4-FFF2-40B4-BE49-F238E27FC236}">
                <a16:creationId xmlns:a16="http://schemas.microsoft.com/office/drawing/2014/main" id="{DF066349-6826-7309-0905-F4FB0AD65DBE}"/>
              </a:ext>
            </a:extLst>
          </p:cNvPr>
          <p:cNvSpPr txBox="1"/>
          <p:nvPr/>
        </p:nvSpPr>
        <p:spPr>
          <a:xfrm>
            <a:off x="6628440" y="1646564"/>
            <a:ext cx="2120173"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rgbClr val="ED3C8D"/>
                </a:solidFill>
                <a:latin typeface="Helvetica" panose="020B0403020202020204" pitchFamily="34" charset="0"/>
              </a:rPr>
              <a:t>“What does ‘brand’ mean and how does it drive growth for my business?”</a:t>
            </a:r>
            <a:endParaRPr lang="en-US" sz="900" dirty="0">
              <a:solidFill>
                <a:srgbClr val="1B1464"/>
              </a:solidFill>
              <a:latin typeface="Helvetica" panose="020B0403020202020204" pitchFamily="34" charset="0"/>
            </a:endParaRPr>
          </a:p>
        </p:txBody>
      </p:sp>
    </p:spTree>
    <p:extLst>
      <p:ext uri="{BB962C8B-B14F-4D97-AF65-F5344CB8AC3E}">
        <p14:creationId xmlns:p14="http://schemas.microsoft.com/office/powerpoint/2010/main" val="8262991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D49DEB-7177-4C53-A63F-C8DEAEFFD3CD}"/>
              </a:ext>
            </a:extLst>
          </p:cNvPr>
          <p:cNvSpPr/>
          <p:nvPr/>
        </p:nvSpPr>
        <p:spPr>
          <a:xfrm>
            <a:off x="449869" y="221925"/>
            <a:ext cx="957636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BFF2"/>
                </a:solidFill>
                <a:effectLst/>
                <a:uLnTx/>
                <a:uFillTx/>
                <a:latin typeface="Helvetica" pitchFamily="2" charset="0"/>
                <a:ea typeface="+mn-ea"/>
                <a:cs typeface="+mn-cs"/>
              </a:rPr>
              <a:t>About VAB</a:t>
            </a:r>
          </a:p>
        </p:txBody>
      </p:sp>
      <p:sp>
        <p:nvSpPr>
          <p:cNvPr id="2" name="TextBox 1">
            <a:extLst>
              <a:ext uri="{FF2B5EF4-FFF2-40B4-BE49-F238E27FC236}">
                <a16:creationId xmlns:a16="http://schemas.microsoft.com/office/drawing/2014/main" id="{6FB14815-07B9-42AB-B09B-0447810891B3}"/>
              </a:ext>
            </a:extLst>
          </p:cNvPr>
          <p:cNvSpPr txBox="1"/>
          <p:nvPr/>
        </p:nvSpPr>
        <p:spPr>
          <a:xfrm>
            <a:off x="449869" y="1259934"/>
            <a:ext cx="8714451"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VAB plays a dual role in the video advertising industry. We are leading the change to bring about a more innovative and transparent marketplace. We also provide the insights and thought leadership that enables marketers to develop business-driving marketing strategies.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F1A62"/>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Drawing on our marketing expertise, we </a:t>
            </a:r>
            <a:r>
              <a:rPr kumimoji="0" lang="en-US" sz="2000" b="1" i="0" u="none" strike="noStrike" kern="1200" cap="none" spc="0" normalizeH="0" baseline="0" noProof="0">
                <a:ln>
                  <a:noFill/>
                </a:ln>
                <a:solidFill>
                  <a:srgbClr val="4EBEA4"/>
                </a:solidFill>
                <a:effectLst/>
                <a:uLnTx/>
                <a:uFillTx/>
                <a:latin typeface="Helvetica" panose="020B0403020202020204" pitchFamily="34" charset="0"/>
                <a:ea typeface="Times New Roman" panose="02020603050405020304" pitchFamily="18" charset="0"/>
                <a:cs typeface="Times New Roman" panose="02020603050405020304" pitchFamily="18" charset="0"/>
              </a:rPr>
              <a:t>simplify</a:t>
            </a: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 the complexities in our industry and </a:t>
            </a:r>
            <a:r>
              <a:rPr kumimoji="0" lang="en-US" sz="2000" b="1" i="0" u="none" strike="noStrike" kern="1200" cap="none" spc="0" normalizeH="0" baseline="0" noProof="0">
                <a:ln>
                  <a:noFill/>
                </a:ln>
                <a:solidFill>
                  <a:srgbClr val="00BFF2"/>
                </a:solidFill>
                <a:effectLst/>
                <a:uLnTx/>
                <a:uFillTx/>
                <a:latin typeface="Helvetica" panose="020B0403020202020204" pitchFamily="34" charset="0"/>
                <a:ea typeface="Times New Roman" panose="02020603050405020304" pitchFamily="18" charset="0"/>
                <a:cs typeface="+mn-cs"/>
              </a:rPr>
              <a:t>discover</a:t>
            </a: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 new insights that </a:t>
            </a:r>
            <a:r>
              <a:rPr kumimoji="0" lang="en-US" sz="2000" b="1" i="0" u="none" strike="noStrike" kern="1200" cap="none" spc="0" normalizeH="0" baseline="0" noProof="0">
                <a:ln>
                  <a:noFill/>
                </a:ln>
                <a:solidFill>
                  <a:srgbClr val="ED3C8D"/>
                </a:solidFill>
                <a:effectLst/>
                <a:uLnTx/>
                <a:uFillTx/>
                <a:latin typeface="Helvetica" panose="020B0403020202020204" pitchFamily="34" charset="0"/>
                <a:ea typeface="Times New Roman" panose="02020603050405020304" pitchFamily="18" charset="0"/>
                <a:cs typeface="Times New Roman" panose="02020603050405020304" pitchFamily="18" charset="0"/>
              </a:rPr>
              <a:t>transform</a:t>
            </a: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 the way marketers look at their media strategy.</a:t>
            </a:r>
            <a:endParaRPr kumimoji="0" lang="en-US" sz="2000" b="0" i="0" u="none" strike="noStrike" kern="1200" cap="none" spc="0" normalizeH="0" baseline="0" noProof="0">
              <a:ln>
                <a:noFill/>
              </a:ln>
              <a:solidFill>
                <a:srgbClr val="1F1A62"/>
              </a:solidFill>
              <a:effectLst/>
              <a:uLnTx/>
              <a:uFillTx/>
              <a:latin typeface="Helvetica" pitchFamily="2" charset="0"/>
              <a:ea typeface="+mn-ea"/>
              <a:cs typeface="+mn-cs"/>
            </a:endParaRPr>
          </a:p>
        </p:txBody>
      </p:sp>
      <p:sp>
        <p:nvSpPr>
          <p:cNvPr id="15" name="TextBox 14">
            <a:extLst>
              <a:ext uri="{FF2B5EF4-FFF2-40B4-BE49-F238E27FC236}">
                <a16:creationId xmlns:a16="http://schemas.microsoft.com/office/drawing/2014/main" id="{875C49CF-247D-4943-AF3F-A3CBCDB56DAC}"/>
              </a:ext>
            </a:extLst>
          </p:cNvPr>
          <p:cNvSpPr txBox="1"/>
          <p:nvPr/>
        </p:nvSpPr>
        <p:spPr>
          <a:xfrm>
            <a:off x="2136968" y="4285640"/>
            <a:ext cx="9507739" cy="92333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We are committed to your business growth and proud to offer VAB members, brand marketers and agencies </a:t>
            </a:r>
            <a:r>
              <a:rPr kumimoji="0" lang="en-US" sz="1800" b="1" i="1" u="none" strike="noStrike" kern="1200" cap="none" spc="0" normalizeH="0" baseline="0" noProof="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complimentary access </a:t>
            </a:r>
            <a:r>
              <a:rPr kumimoji="0" lang="en-US" sz="1800" b="0" i="0" u="none" strike="noStrike" kern="1200" cap="none" spc="0" normalizeH="0" baseline="0" noProof="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to our continuously-growing Insights library. </a:t>
            </a:r>
            <a:r>
              <a:rPr kumimoji="0" lang="en-US" sz="1800" b="1" i="0" u="none" strike="noStrike" kern="1200" cap="none" spc="0" normalizeH="0" baseline="0" noProof="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Get immediate access </a:t>
            </a:r>
            <a:r>
              <a:rPr kumimoji="0" lang="en-US" sz="1800" b="0"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rPr>
              <a:t>at </a:t>
            </a: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theVAB.com</a:t>
            </a: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rPr>
              <a:t>.</a:t>
            </a:r>
            <a:endParaRPr kumimoji="0" lang="en-US" sz="1800" b="0"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mn-cs"/>
            </a:endParaRPr>
          </a:p>
        </p:txBody>
      </p:sp>
      <p:pic>
        <p:nvPicPr>
          <p:cNvPr id="3" name="Picture 2">
            <a:extLst>
              <a:ext uri="{FF2B5EF4-FFF2-40B4-BE49-F238E27FC236}">
                <a16:creationId xmlns:a16="http://schemas.microsoft.com/office/drawing/2014/main" id="{B00359E5-558D-4CFF-9331-8C374E19D5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3689" y="4177157"/>
            <a:ext cx="934320" cy="934320"/>
          </a:xfrm>
          <a:prstGeom prst="rect">
            <a:avLst/>
          </a:prstGeom>
        </p:spPr>
      </p:pic>
      <p:pic>
        <p:nvPicPr>
          <p:cNvPr id="20" name="Picture 19">
            <a:extLst>
              <a:ext uri="{FF2B5EF4-FFF2-40B4-BE49-F238E27FC236}">
                <a16:creationId xmlns:a16="http://schemas.microsoft.com/office/drawing/2014/main" id="{1EABB202-7144-43E6-9C7B-CBD54AE34E59}"/>
              </a:ext>
            </a:extLst>
          </p:cNvPr>
          <p:cNvPicPr>
            <a:picLocks noChangeAspect="1"/>
          </p:cNvPicPr>
          <p:nvPr/>
        </p:nvPicPr>
        <p:blipFill>
          <a:blip r:embed="rId4" cstate="screen">
            <a:clrChange>
              <a:clrFrom>
                <a:srgbClr val="00BFF2"/>
              </a:clrFrom>
              <a:clrTo>
                <a:srgbClr val="00BFF2">
                  <a:alpha val="0"/>
                </a:srgbClr>
              </a:clrTo>
            </a:clrChange>
            <a:extLst>
              <a:ext uri="{28A0092B-C50C-407E-A947-70E740481C1C}">
                <a14:useLocalDpi xmlns:a14="http://schemas.microsoft.com/office/drawing/2010/main"/>
              </a:ext>
            </a:extLst>
          </a:blip>
          <a:stretch>
            <a:fillRect/>
          </a:stretch>
        </p:blipFill>
        <p:spPr>
          <a:xfrm>
            <a:off x="7133475" y="24820"/>
            <a:ext cx="5058525" cy="2945125"/>
          </a:xfrm>
          <a:prstGeom prst="rect">
            <a:avLst/>
          </a:prstGeom>
        </p:spPr>
      </p:pic>
      <p:pic>
        <p:nvPicPr>
          <p:cNvPr id="4" name="Picture 3">
            <a:extLst>
              <a:ext uri="{FF2B5EF4-FFF2-40B4-BE49-F238E27FC236}">
                <a16:creationId xmlns:a16="http://schemas.microsoft.com/office/drawing/2014/main" id="{1DEFD55C-6F59-FBC3-2EF2-3374559E3484}"/>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7547938D-EEE7-656B-54AB-8BE595E36FFE}"/>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6415EF03-D6F9-2748-65D5-33C72C3FF2B8}"/>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29318911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309705-0895-644E-A345-BA1F2E73E2F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3E3FC58-95C2-3FF8-F52E-5BE00722773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20153"/>
            <a:ext cx="12192000" cy="7098307"/>
          </a:xfrm>
          <a:prstGeom prst="rect">
            <a:avLst/>
          </a:prstGeom>
        </p:spPr>
      </p:pic>
      <p:cxnSp>
        <p:nvCxnSpPr>
          <p:cNvPr id="2" name="Straight Connector 1">
            <a:extLst>
              <a:ext uri="{FF2B5EF4-FFF2-40B4-BE49-F238E27FC236}">
                <a16:creationId xmlns:a16="http://schemas.microsoft.com/office/drawing/2014/main" id="{8084D942-B759-5C8B-434B-CC06021CA84C}"/>
              </a:ext>
            </a:extLst>
          </p:cNvPr>
          <p:cNvCxnSpPr/>
          <p:nvPr/>
        </p:nvCxnSpPr>
        <p:spPr>
          <a:xfrm>
            <a:off x="493843" y="2940040"/>
            <a:ext cx="521208"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
        <p:nvSpPr>
          <p:cNvPr id="5" name="TextBox 4">
            <a:extLst>
              <a:ext uri="{FF2B5EF4-FFF2-40B4-BE49-F238E27FC236}">
                <a16:creationId xmlns:a16="http://schemas.microsoft.com/office/drawing/2014/main" id="{A254692C-4207-AD54-1EEF-890687819E5E}"/>
              </a:ext>
            </a:extLst>
          </p:cNvPr>
          <p:cNvSpPr txBox="1"/>
          <p:nvPr/>
        </p:nvSpPr>
        <p:spPr>
          <a:xfrm>
            <a:off x="493844" y="3026501"/>
            <a:ext cx="678790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Helvetica" pitchFamily="2" charset="0"/>
                <a:ea typeface="+mn-ea"/>
                <a:cs typeface="+mn-cs"/>
              </a:rPr>
              <a:t>Appendix</a:t>
            </a:r>
          </a:p>
        </p:txBody>
      </p:sp>
    </p:spTree>
    <p:extLst>
      <p:ext uri="{BB962C8B-B14F-4D97-AF65-F5344CB8AC3E}">
        <p14:creationId xmlns:p14="http://schemas.microsoft.com/office/powerpoint/2010/main" val="3559542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2E8F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D54650-E124-0942-8B03-A438165B55A6}"/>
              </a:ext>
            </a:extLst>
          </p:cNvPr>
          <p:cNvSpPr/>
          <p:nvPr/>
        </p:nvSpPr>
        <p:spPr>
          <a:xfrm>
            <a:off x="219430" y="405585"/>
            <a:ext cx="11453807"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F1A62"/>
                </a:solidFill>
                <a:latin typeface="Helvetica" pitchFamily="2" charset="0"/>
              </a:rPr>
              <a:t>We answered </a:t>
            </a:r>
            <a:r>
              <a:rPr lang="en-US" sz="2600" b="1">
                <a:solidFill>
                  <a:srgbClr val="00BFF2"/>
                </a:solidFill>
                <a:latin typeface="Helvetica" pitchFamily="2" charset="0"/>
              </a:rPr>
              <a:t>10</a:t>
            </a:r>
            <a:r>
              <a:rPr kumimoji="0" lang="en-US" sz="2600" b="1" i="0" u="none" strike="noStrike" kern="1200" cap="none" spc="0" normalizeH="0" baseline="0" noProof="0">
                <a:ln>
                  <a:noFill/>
                </a:ln>
                <a:solidFill>
                  <a:srgbClr val="00BFF2"/>
                </a:solidFill>
                <a:effectLst/>
                <a:uLnTx/>
                <a:uFillTx/>
                <a:latin typeface="Helvetica" pitchFamily="2" charset="0"/>
                <a:ea typeface="+mn-ea"/>
                <a:cs typeface="+mn-cs"/>
              </a:rPr>
              <a:t> key questions</a:t>
            </a: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 to help understand how businesses </a:t>
            </a:r>
            <a:b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b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of different sizes </a:t>
            </a: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set strategy</a:t>
            </a:r>
            <a:r>
              <a:rPr kumimoji="0" lang="en-US" sz="2600" b="1" i="0" u="none" strike="noStrike" kern="1200" cap="none" spc="0" normalizeH="0" baseline="0" noProof="0">
                <a:ln>
                  <a:noFill/>
                </a:ln>
                <a:solidFill>
                  <a:srgbClr val="FF0000"/>
                </a:solidFill>
                <a:effectLst/>
                <a:uLnTx/>
                <a:uFillTx/>
                <a:latin typeface="Helvetica" pitchFamily="2" charset="0"/>
                <a:ea typeface="+mn-ea"/>
                <a:cs typeface="+mn-cs"/>
              </a:rPr>
              <a:t>,</a:t>
            </a: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 </a:t>
            </a: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define success </a:t>
            </a: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and </a:t>
            </a: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plan for growth</a:t>
            </a:r>
          </a:p>
        </p:txBody>
      </p:sp>
      <p:sp>
        <p:nvSpPr>
          <p:cNvPr id="7" name="TextBox 6">
            <a:extLst>
              <a:ext uri="{FF2B5EF4-FFF2-40B4-BE49-F238E27FC236}">
                <a16:creationId xmlns:a16="http://schemas.microsoft.com/office/drawing/2014/main" id="{85393B8C-FF84-44DA-823E-5E09E018CC9C}"/>
              </a:ext>
            </a:extLst>
          </p:cNvPr>
          <p:cNvSpPr txBox="1"/>
          <p:nvPr/>
        </p:nvSpPr>
        <p:spPr>
          <a:xfrm>
            <a:off x="2836218" y="6217297"/>
            <a:ext cx="6693763"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solidFill>
                  <a:srgbClr val="1B1464"/>
                </a:solidFill>
                <a:effectLst/>
                <a:uLnTx/>
                <a:uFillTx/>
                <a:latin typeface="Helvetica" panose="020B0403020202020204" pitchFamily="34" charset="0"/>
                <a:ea typeface="+mn-ea"/>
                <a:cs typeface="+mn-cs"/>
              </a:rPr>
              <a:t>Click through any question box to be brought directly to the appropriate section</a:t>
            </a:r>
          </a:p>
        </p:txBody>
      </p:sp>
      <p:pic>
        <p:nvPicPr>
          <p:cNvPr id="10" name="Picture 9">
            <a:extLst>
              <a:ext uri="{FF2B5EF4-FFF2-40B4-BE49-F238E27FC236}">
                <a16:creationId xmlns:a16="http://schemas.microsoft.com/office/drawing/2014/main" id="{3BBCFEDE-4B8E-CF32-4E30-9CA90653755E}"/>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1" name="Slide Number Placeholder 5">
            <a:extLst>
              <a:ext uri="{FF2B5EF4-FFF2-40B4-BE49-F238E27FC236}">
                <a16:creationId xmlns:a16="http://schemas.microsoft.com/office/drawing/2014/main" id="{ACDC9E9D-9B06-D946-EB75-51C944F28F1A}"/>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2" name="Rectangle 11">
            <a:extLst>
              <a:ext uri="{FF2B5EF4-FFF2-40B4-BE49-F238E27FC236}">
                <a16:creationId xmlns:a16="http://schemas.microsoft.com/office/drawing/2014/main" id="{CEF7A59C-DB3F-DBBF-E7B4-B34A938F9192}"/>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2" name="Rectangle 1">
            <a:extLst>
              <a:ext uri="{FF2B5EF4-FFF2-40B4-BE49-F238E27FC236}">
                <a16:creationId xmlns:a16="http://schemas.microsoft.com/office/drawing/2014/main" id="{1B4D1869-2D7B-C805-0F38-BF656F2EDA7D}"/>
              </a:ext>
            </a:extLst>
          </p:cNvPr>
          <p:cNvSpPr/>
          <p:nvPr/>
        </p:nvSpPr>
        <p:spPr>
          <a:xfrm>
            <a:off x="130556" y="1858161"/>
            <a:ext cx="2165155" cy="2020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4AF71CB-C4BE-0480-8E45-CAF01804FC18}"/>
              </a:ext>
            </a:extLst>
          </p:cNvPr>
          <p:cNvSpPr txBox="1"/>
          <p:nvPr/>
        </p:nvSpPr>
        <p:spPr>
          <a:xfrm>
            <a:off x="125976" y="1872556"/>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srgbClr val="00C0F3"/>
                </a:solidFill>
                <a:effectLst/>
                <a:uLnTx/>
                <a:uFillTx/>
                <a:latin typeface="Helvetica" pitchFamily="2" charset="0"/>
                <a:ea typeface="+mn-ea"/>
                <a:cs typeface="+mn-cs"/>
              </a:rPr>
              <a:t>1</a:t>
            </a:r>
          </a:p>
        </p:txBody>
      </p:sp>
      <p:sp>
        <p:nvSpPr>
          <p:cNvPr id="6" name="Rectangle 5">
            <a:hlinkClick r:id="rId3" action="ppaction://hlinksldjump"/>
            <a:extLst>
              <a:ext uri="{FF2B5EF4-FFF2-40B4-BE49-F238E27FC236}">
                <a16:creationId xmlns:a16="http://schemas.microsoft.com/office/drawing/2014/main" id="{51EAD9F9-CF91-7568-BC4B-E2A1D431C9EB}"/>
              </a:ext>
            </a:extLst>
          </p:cNvPr>
          <p:cNvSpPr/>
          <p:nvPr/>
        </p:nvSpPr>
        <p:spPr>
          <a:xfrm>
            <a:off x="128839" y="2483749"/>
            <a:ext cx="2162292"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itchFamily="2" charset="0"/>
                <a:ea typeface="+mn-ea"/>
                <a:cs typeface="+mn-cs"/>
              </a:rPr>
              <a:t>How well do business and marketing objectives align?</a:t>
            </a:r>
          </a:p>
        </p:txBody>
      </p:sp>
      <p:sp>
        <p:nvSpPr>
          <p:cNvPr id="8" name="Rectangle 7">
            <a:extLst>
              <a:ext uri="{FF2B5EF4-FFF2-40B4-BE49-F238E27FC236}">
                <a16:creationId xmlns:a16="http://schemas.microsoft.com/office/drawing/2014/main" id="{53BD5600-FA28-6E2E-170A-1CB5CB3F8B45}"/>
              </a:ext>
            </a:extLst>
          </p:cNvPr>
          <p:cNvSpPr/>
          <p:nvPr/>
        </p:nvSpPr>
        <p:spPr>
          <a:xfrm>
            <a:off x="2577564" y="1858161"/>
            <a:ext cx="2165155" cy="2020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A47405AA-5145-B891-5553-8A32098107A7}"/>
              </a:ext>
            </a:extLst>
          </p:cNvPr>
          <p:cNvSpPr/>
          <p:nvPr/>
        </p:nvSpPr>
        <p:spPr>
          <a:xfrm>
            <a:off x="5024572" y="1858161"/>
            <a:ext cx="2165155" cy="2020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9D9A58A8-DDDF-BBCF-0427-8CA8C7EF4C3B}"/>
              </a:ext>
            </a:extLst>
          </p:cNvPr>
          <p:cNvSpPr/>
          <p:nvPr/>
        </p:nvSpPr>
        <p:spPr>
          <a:xfrm>
            <a:off x="7471580" y="1858161"/>
            <a:ext cx="2165155" cy="2020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F923EE9-F08A-429C-7A0E-080E45BD14B9}"/>
              </a:ext>
            </a:extLst>
          </p:cNvPr>
          <p:cNvSpPr/>
          <p:nvPr/>
        </p:nvSpPr>
        <p:spPr>
          <a:xfrm>
            <a:off x="9896289" y="1858161"/>
            <a:ext cx="2165155" cy="2020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C0C9F2AA-5785-AB2D-2642-E9E089A11471}"/>
              </a:ext>
            </a:extLst>
          </p:cNvPr>
          <p:cNvSpPr txBox="1"/>
          <p:nvPr/>
        </p:nvSpPr>
        <p:spPr>
          <a:xfrm>
            <a:off x="2550685" y="1864417"/>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srgbClr val="00C0F3"/>
                </a:solidFill>
                <a:effectLst/>
                <a:uLnTx/>
                <a:uFillTx/>
                <a:latin typeface="Helvetica" pitchFamily="2" charset="0"/>
                <a:ea typeface="+mn-ea"/>
                <a:cs typeface="+mn-cs"/>
              </a:rPr>
              <a:t>2</a:t>
            </a:r>
          </a:p>
        </p:txBody>
      </p:sp>
      <p:sp>
        <p:nvSpPr>
          <p:cNvPr id="18" name="Rectangle 17">
            <a:hlinkClick r:id="rId4" action="ppaction://hlinksldjump"/>
            <a:extLst>
              <a:ext uri="{FF2B5EF4-FFF2-40B4-BE49-F238E27FC236}">
                <a16:creationId xmlns:a16="http://schemas.microsoft.com/office/drawing/2014/main" id="{F9FE334A-7424-06D7-B171-DE6C05CE3375}"/>
              </a:ext>
            </a:extLst>
          </p:cNvPr>
          <p:cNvSpPr/>
          <p:nvPr/>
        </p:nvSpPr>
        <p:spPr>
          <a:xfrm>
            <a:off x="2580181" y="2483749"/>
            <a:ext cx="2187454"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itchFamily="2" charset="0"/>
                <a:ea typeface="+mn-ea"/>
                <a:cs typeface="+mn-cs"/>
              </a:rPr>
              <a:t>Who are the key decision-makers guiding marketing strategy?</a:t>
            </a:r>
          </a:p>
        </p:txBody>
      </p:sp>
      <p:sp>
        <p:nvSpPr>
          <p:cNvPr id="19" name="TextBox 18">
            <a:extLst>
              <a:ext uri="{FF2B5EF4-FFF2-40B4-BE49-F238E27FC236}">
                <a16:creationId xmlns:a16="http://schemas.microsoft.com/office/drawing/2014/main" id="{1E760A59-99C2-E870-D0D8-BE6D5DC4AE5E}"/>
              </a:ext>
            </a:extLst>
          </p:cNvPr>
          <p:cNvSpPr txBox="1"/>
          <p:nvPr/>
        </p:nvSpPr>
        <p:spPr>
          <a:xfrm>
            <a:off x="5019992" y="1872556"/>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srgbClr val="00C0F3"/>
                </a:solidFill>
                <a:effectLst/>
                <a:uLnTx/>
                <a:uFillTx/>
                <a:latin typeface="Helvetica" pitchFamily="2" charset="0"/>
                <a:ea typeface="+mn-ea"/>
                <a:cs typeface="+mn-cs"/>
              </a:rPr>
              <a:t>3</a:t>
            </a:r>
          </a:p>
        </p:txBody>
      </p:sp>
      <p:sp>
        <p:nvSpPr>
          <p:cNvPr id="20" name="Rectangle 19">
            <a:hlinkClick r:id="rId5" action="ppaction://hlinksldjump"/>
            <a:extLst>
              <a:ext uri="{FF2B5EF4-FFF2-40B4-BE49-F238E27FC236}">
                <a16:creationId xmlns:a16="http://schemas.microsoft.com/office/drawing/2014/main" id="{44051C03-8A6B-F135-C751-EEB73C213AD5}"/>
              </a:ext>
            </a:extLst>
          </p:cNvPr>
          <p:cNvSpPr/>
          <p:nvPr/>
        </p:nvSpPr>
        <p:spPr>
          <a:xfrm>
            <a:off x="7465108" y="2483749"/>
            <a:ext cx="2187454"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itchFamily="2" charset="0"/>
                <a:ea typeface="+mn-ea"/>
                <a:cs typeface="+mn-cs"/>
              </a:rPr>
              <a:t>What factors influence an organization’s selection of marketing KPIs?</a:t>
            </a:r>
          </a:p>
        </p:txBody>
      </p:sp>
      <p:sp>
        <p:nvSpPr>
          <p:cNvPr id="21" name="TextBox 20">
            <a:extLst>
              <a:ext uri="{FF2B5EF4-FFF2-40B4-BE49-F238E27FC236}">
                <a16:creationId xmlns:a16="http://schemas.microsoft.com/office/drawing/2014/main" id="{50317893-F173-A898-FDE0-62C0263CBF06}"/>
              </a:ext>
            </a:extLst>
          </p:cNvPr>
          <p:cNvSpPr txBox="1"/>
          <p:nvPr/>
        </p:nvSpPr>
        <p:spPr>
          <a:xfrm>
            <a:off x="7467000" y="1872556"/>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800">
                <a:solidFill>
                  <a:srgbClr val="00C0F3"/>
                </a:solidFill>
                <a:latin typeface="Helvetica" pitchFamily="2" charset="0"/>
              </a:rPr>
              <a:t>4</a:t>
            </a:r>
            <a:endParaRPr kumimoji="0" lang="en-US" sz="3800" b="0" i="0" u="none" strike="noStrike" kern="1200" cap="none" spc="0" normalizeH="0" baseline="0" noProof="0">
              <a:ln>
                <a:noFill/>
              </a:ln>
              <a:solidFill>
                <a:srgbClr val="00C0F3"/>
              </a:solidFill>
              <a:effectLst/>
              <a:uLnTx/>
              <a:uFillTx/>
              <a:latin typeface="Helvetica" pitchFamily="2" charset="0"/>
              <a:ea typeface="+mn-ea"/>
              <a:cs typeface="+mn-cs"/>
            </a:endParaRPr>
          </a:p>
        </p:txBody>
      </p:sp>
      <p:sp>
        <p:nvSpPr>
          <p:cNvPr id="22" name="Rectangle 21">
            <a:hlinkClick r:id="rId6" action="ppaction://hlinksldjump"/>
            <a:extLst>
              <a:ext uri="{FF2B5EF4-FFF2-40B4-BE49-F238E27FC236}">
                <a16:creationId xmlns:a16="http://schemas.microsoft.com/office/drawing/2014/main" id="{2A037297-FCE8-08B5-3EED-0B65A8FA5035}"/>
              </a:ext>
            </a:extLst>
          </p:cNvPr>
          <p:cNvSpPr/>
          <p:nvPr/>
        </p:nvSpPr>
        <p:spPr>
          <a:xfrm>
            <a:off x="9904029" y="2483749"/>
            <a:ext cx="2266451"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itchFamily="2" charset="0"/>
                <a:ea typeface="+mn-ea"/>
                <a:cs typeface="+mn-cs"/>
              </a:rPr>
              <a:t>Are there organizational disconnects between KPIs and overarching business goals?</a:t>
            </a:r>
          </a:p>
        </p:txBody>
      </p:sp>
      <p:sp>
        <p:nvSpPr>
          <p:cNvPr id="23" name="TextBox 22">
            <a:extLst>
              <a:ext uri="{FF2B5EF4-FFF2-40B4-BE49-F238E27FC236}">
                <a16:creationId xmlns:a16="http://schemas.microsoft.com/office/drawing/2014/main" id="{1084F25F-C8F1-95A8-7198-CFE10989F6CF}"/>
              </a:ext>
            </a:extLst>
          </p:cNvPr>
          <p:cNvSpPr txBox="1"/>
          <p:nvPr/>
        </p:nvSpPr>
        <p:spPr>
          <a:xfrm>
            <a:off x="9916959" y="1864417"/>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srgbClr val="00C0F3"/>
                </a:solidFill>
                <a:effectLst/>
                <a:uLnTx/>
                <a:uFillTx/>
                <a:latin typeface="Helvetica" pitchFamily="2" charset="0"/>
                <a:ea typeface="+mn-ea"/>
                <a:cs typeface="+mn-cs"/>
              </a:rPr>
              <a:t>5</a:t>
            </a:r>
          </a:p>
        </p:txBody>
      </p:sp>
      <p:sp>
        <p:nvSpPr>
          <p:cNvPr id="24" name="Rectangle 23">
            <a:extLst>
              <a:ext uri="{FF2B5EF4-FFF2-40B4-BE49-F238E27FC236}">
                <a16:creationId xmlns:a16="http://schemas.microsoft.com/office/drawing/2014/main" id="{783D9199-7BE5-1A57-E7F6-ED5C31EEB05B}"/>
              </a:ext>
            </a:extLst>
          </p:cNvPr>
          <p:cNvSpPr/>
          <p:nvPr/>
        </p:nvSpPr>
        <p:spPr>
          <a:xfrm>
            <a:off x="128927" y="4126860"/>
            <a:ext cx="2165155" cy="2020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6DE94B55-7C47-81B5-AB0F-4D7769D0113F}"/>
              </a:ext>
            </a:extLst>
          </p:cNvPr>
          <p:cNvSpPr txBox="1"/>
          <p:nvPr/>
        </p:nvSpPr>
        <p:spPr>
          <a:xfrm>
            <a:off x="124347" y="4141255"/>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srgbClr val="00C0F3"/>
                </a:solidFill>
                <a:effectLst/>
                <a:uLnTx/>
                <a:uFillTx/>
                <a:latin typeface="Helvetica" pitchFamily="2" charset="0"/>
                <a:ea typeface="+mn-ea"/>
                <a:cs typeface="+mn-cs"/>
              </a:rPr>
              <a:t>6</a:t>
            </a:r>
          </a:p>
        </p:txBody>
      </p:sp>
      <p:sp>
        <p:nvSpPr>
          <p:cNvPr id="26" name="Rectangle 25">
            <a:hlinkClick r:id="rId7" action="ppaction://hlinksldjump"/>
            <a:extLst>
              <a:ext uri="{FF2B5EF4-FFF2-40B4-BE49-F238E27FC236}">
                <a16:creationId xmlns:a16="http://schemas.microsoft.com/office/drawing/2014/main" id="{00BAEA2D-C233-3424-BC0D-BFBEB89F1BD2}"/>
              </a:ext>
            </a:extLst>
          </p:cNvPr>
          <p:cNvSpPr/>
          <p:nvPr/>
        </p:nvSpPr>
        <p:spPr>
          <a:xfrm>
            <a:off x="5111040" y="2483749"/>
            <a:ext cx="2140239"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itchFamily="2" charset="0"/>
                <a:ea typeface="+mn-ea"/>
                <a:cs typeface="+mn-cs"/>
              </a:rPr>
              <a:t>How do marketers balance short-term sales with long-term brand growth?</a:t>
            </a:r>
          </a:p>
        </p:txBody>
      </p:sp>
      <p:sp>
        <p:nvSpPr>
          <p:cNvPr id="27" name="Rectangle 26">
            <a:extLst>
              <a:ext uri="{FF2B5EF4-FFF2-40B4-BE49-F238E27FC236}">
                <a16:creationId xmlns:a16="http://schemas.microsoft.com/office/drawing/2014/main" id="{CC3F3D47-F062-4FD0-643D-85A68AC04D85}"/>
              </a:ext>
            </a:extLst>
          </p:cNvPr>
          <p:cNvSpPr/>
          <p:nvPr/>
        </p:nvSpPr>
        <p:spPr>
          <a:xfrm>
            <a:off x="2575935" y="4126860"/>
            <a:ext cx="2165155" cy="2020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9144AAF4-A290-D28F-F502-D6ABE3802EC4}"/>
              </a:ext>
            </a:extLst>
          </p:cNvPr>
          <p:cNvSpPr/>
          <p:nvPr/>
        </p:nvSpPr>
        <p:spPr>
          <a:xfrm>
            <a:off x="5022943" y="4126860"/>
            <a:ext cx="2165155" cy="2020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E704CB4F-5581-772C-28BF-D41B3CE4F3C4}"/>
              </a:ext>
            </a:extLst>
          </p:cNvPr>
          <p:cNvSpPr/>
          <p:nvPr/>
        </p:nvSpPr>
        <p:spPr>
          <a:xfrm>
            <a:off x="7469951" y="4126860"/>
            <a:ext cx="2165155" cy="2020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4D58027E-0E2D-5A97-51DA-5A887C2E3897}"/>
              </a:ext>
            </a:extLst>
          </p:cNvPr>
          <p:cNvSpPr/>
          <p:nvPr/>
        </p:nvSpPr>
        <p:spPr>
          <a:xfrm>
            <a:off x="9916959" y="4118721"/>
            <a:ext cx="2165155" cy="2020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TextBox 32">
            <a:extLst>
              <a:ext uri="{FF2B5EF4-FFF2-40B4-BE49-F238E27FC236}">
                <a16:creationId xmlns:a16="http://schemas.microsoft.com/office/drawing/2014/main" id="{092929E5-808E-F7E0-7B28-A7E6165CD427}"/>
              </a:ext>
            </a:extLst>
          </p:cNvPr>
          <p:cNvSpPr txBox="1"/>
          <p:nvPr/>
        </p:nvSpPr>
        <p:spPr>
          <a:xfrm>
            <a:off x="2549056" y="4133116"/>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800">
                <a:solidFill>
                  <a:srgbClr val="00C0F3"/>
                </a:solidFill>
                <a:latin typeface="Helvetica" pitchFamily="2" charset="0"/>
              </a:rPr>
              <a:t>7</a:t>
            </a:r>
            <a:endParaRPr kumimoji="0" lang="en-US" sz="3800" b="0" i="0" u="none" strike="noStrike" kern="1200" cap="none" spc="0" normalizeH="0" baseline="0" noProof="0">
              <a:ln>
                <a:noFill/>
              </a:ln>
              <a:solidFill>
                <a:srgbClr val="00C0F3"/>
              </a:solidFill>
              <a:effectLst/>
              <a:uLnTx/>
              <a:uFillTx/>
              <a:latin typeface="Helvetica" pitchFamily="2" charset="0"/>
              <a:ea typeface="+mn-ea"/>
              <a:cs typeface="+mn-cs"/>
            </a:endParaRPr>
          </a:p>
        </p:txBody>
      </p:sp>
      <p:sp>
        <p:nvSpPr>
          <p:cNvPr id="36" name="TextBox 35">
            <a:extLst>
              <a:ext uri="{FF2B5EF4-FFF2-40B4-BE49-F238E27FC236}">
                <a16:creationId xmlns:a16="http://schemas.microsoft.com/office/drawing/2014/main" id="{B6925F3C-B6E7-3666-3BAB-A922A07AB3BE}"/>
              </a:ext>
            </a:extLst>
          </p:cNvPr>
          <p:cNvSpPr txBox="1"/>
          <p:nvPr/>
        </p:nvSpPr>
        <p:spPr>
          <a:xfrm>
            <a:off x="5018363" y="4141255"/>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800">
                <a:solidFill>
                  <a:srgbClr val="00C0F3"/>
                </a:solidFill>
                <a:latin typeface="Helvetica" pitchFamily="2" charset="0"/>
              </a:rPr>
              <a:t>8</a:t>
            </a:r>
            <a:endParaRPr kumimoji="0" lang="en-US" sz="3800" b="0" i="0" u="none" strike="noStrike" kern="1200" cap="none" spc="0" normalizeH="0" baseline="0" noProof="0">
              <a:ln>
                <a:noFill/>
              </a:ln>
              <a:solidFill>
                <a:srgbClr val="00C0F3"/>
              </a:solidFill>
              <a:effectLst/>
              <a:uLnTx/>
              <a:uFillTx/>
              <a:latin typeface="Helvetica" pitchFamily="2" charset="0"/>
              <a:ea typeface="+mn-ea"/>
              <a:cs typeface="+mn-cs"/>
            </a:endParaRPr>
          </a:p>
        </p:txBody>
      </p:sp>
      <p:sp>
        <p:nvSpPr>
          <p:cNvPr id="38" name="Rectangle 37">
            <a:hlinkClick r:id="rId8" action="ppaction://hlinksldjump"/>
            <a:extLst>
              <a:ext uri="{FF2B5EF4-FFF2-40B4-BE49-F238E27FC236}">
                <a16:creationId xmlns:a16="http://schemas.microsoft.com/office/drawing/2014/main" id="{E2EE7D37-66EB-4C30-145C-8D23E20E7009}"/>
              </a:ext>
            </a:extLst>
          </p:cNvPr>
          <p:cNvSpPr/>
          <p:nvPr/>
        </p:nvSpPr>
        <p:spPr>
          <a:xfrm>
            <a:off x="9907588" y="4755780"/>
            <a:ext cx="2191016"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itchFamily="2" charset="0"/>
                <a:ea typeface="+mn-ea"/>
                <a:cs typeface="+mn-cs"/>
              </a:rPr>
              <a:t>What KPIs would marketers be focused on for future growth?</a:t>
            </a:r>
          </a:p>
        </p:txBody>
      </p:sp>
      <p:sp>
        <p:nvSpPr>
          <p:cNvPr id="39" name="TextBox 38">
            <a:extLst>
              <a:ext uri="{FF2B5EF4-FFF2-40B4-BE49-F238E27FC236}">
                <a16:creationId xmlns:a16="http://schemas.microsoft.com/office/drawing/2014/main" id="{89EEEF68-8504-1A57-513F-50C57B190E93}"/>
              </a:ext>
            </a:extLst>
          </p:cNvPr>
          <p:cNvSpPr txBox="1"/>
          <p:nvPr/>
        </p:nvSpPr>
        <p:spPr>
          <a:xfrm>
            <a:off x="7465371" y="4141255"/>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srgbClr val="00C0F3"/>
                </a:solidFill>
                <a:effectLst/>
                <a:uLnTx/>
                <a:uFillTx/>
                <a:latin typeface="Helvetica" pitchFamily="2" charset="0"/>
                <a:ea typeface="+mn-ea"/>
                <a:cs typeface="+mn-cs"/>
              </a:rPr>
              <a:t>9</a:t>
            </a:r>
          </a:p>
        </p:txBody>
      </p:sp>
      <p:sp>
        <p:nvSpPr>
          <p:cNvPr id="40" name="TextBox 39">
            <a:extLst>
              <a:ext uri="{FF2B5EF4-FFF2-40B4-BE49-F238E27FC236}">
                <a16:creationId xmlns:a16="http://schemas.microsoft.com/office/drawing/2014/main" id="{0A20C7E3-2448-C303-B0A9-63997759E458}"/>
              </a:ext>
            </a:extLst>
          </p:cNvPr>
          <p:cNvSpPr txBox="1"/>
          <p:nvPr/>
        </p:nvSpPr>
        <p:spPr>
          <a:xfrm>
            <a:off x="9915330" y="4133116"/>
            <a:ext cx="791140"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800">
                <a:solidFill>
                  <a:srgbClr val="00C0F3"/>
                </a:solidFill>
                <a:latin typeface="Helvetica" pitchFamily="2" charset="0"/>
              </a:rPr>
              <a:t>10</a:t>
            </a:r>
            <a:endParaRPr kumimoji="0" lang="en-US" sz="3800" b="0" i="0" u="none" strike="noStrike" kern="1200" cap="none" spc="0" normalizeH="0" baseline="0" noProof="0">
              <a:ln>
                <a:noFill/>
              </a:ln>
              <a:solidFill>
                <a:srgbClr val="00C0F3"/>
              </a:solidFill>
              <a:effectLst/>
              <a:uLnTx/>
              <a:uFillTx/>
              <a:latin typeface="Helvetica" pitchFamily="2" charset="0"/>
              <a:ea typeface="+mn-ea"/>
              <a:cs typeface="+mn-cs"/>
            </a:endParaRPr>
          </a:p>
        </p:txBody>
      </p:sp>
      <p:sp>
        <p:nvSpPr>
          <p:cNvPr id="44" name="TextBox 43">
            <a:hlinkClick r:id="rId9" action="ppaction://hlinksldjump"/>
            <a:extLst>
              <a:ext uri="{FF2B5EF4-FFF2-40B4-BE49-F238E27FC236}">
                <a16:creationId xmlns:a16="http://schemas.microsoft.com/office/drawing/2014/main" id="{E792793A-CE89-A026-1338-87EA09D0EDEE}"/>
              </a:ext>
            </a:extLst>
          </p:cNvPr>
          <p:cNvSpPr txBox="1"/>
          <p:nvPr/>
        </p:nvSpPr>
        <p:spPr>
          <a:xfrm>
            <a:off x="4974176" y="4755780"/>
            <a:ext cx="2209342" cy="1169551"/>
          </a:xfrm>
          <a:prstGeom prst="rect">
            <a:avLst/>
          </a:prstGeom>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0" u="none" strike="noStrike" cap="none" spc="0" normalizeH="0" baseline="0">
                <a:ln>
                  <a:noFill/>
                </a:ln>
                <a:solidFill>
                  <a:srgbClr val="1F1A62"/>
                </a:solidFill>
                <a:effectLst/>
                <a:uLnTx/>
                <a:uFillTx/>
                <a:latin typeface="Helvetica" pitchFamily="2" charset="0"/>
              </a:defRPr>
            </a:lvl1pPr>
          </a:lstStyle>
          <a:p>
            <a:r>
              <a:rPr lang="en-US" b="1"/>
              <a:t>What do marketers expect from their </a:t>
            </a:r>
            <a:br>
              <a:rPr lang="en-US" b="1"/>
            </a:br>
            <a:r>
              <a:rPr lang="en-US" b="1"/>
              <a:t>media partners to help achieve campaign success?</a:t>
            </a:r>
          </a:p>
        </p:txBody>
      </p:sp>
      <p:sp>
        <p:nvSpPr>
          <p:cNvPr id="45" name="TextBox 44">
            <a:hlinkClick r:id="rId10" action="ppaction://hlinksldjump"/>
            <a:extLst>
              <a:ext uri="{FF2B5EF4-FFF2-40B4-BE49-F238E27FC236}">
                <a16:creationId xmlns:a16="http://schemas.microsoft.com/office/drawing/2014/main" id="{4B12BA62-3413-C13D-A6F6-D655BF0EA530}"/>
              </a:ext>
            </a:extLst>
          </p:cNvPr>
          <p:cNvSpPr txBox="1"/>
          <p:nvPr/>
        </p:nvSpPr>
        <p:spPr>
          <a:xfrm>
            <a:off x="2595516" y="4755780"/>
            <a:ext cx="2157798" cy="1169551"/>
          </a:xfrm>
          <a:prstGeom prst="rect">
            <a:avLst/>
          </a:prstGeom>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0" u="none" strike="noStrike" cap="none" spc="0" normalizeH="0" baseline="0">
                <a:ln>
                  <a:noFill/>
                </a:ln>
                <a:solidFill>
                  <a:srgbClr val="1F1A62"/>
                </a:solidFill>
                <a:effectLst/>
                <a:uLnTx/>
                <a:uFillTx/>
                <a:latin typeface="Helvetica" pitchFamily="2" charset="0"/>
              </a:defRPr>
            </a:lvl1pPr>
          </a:lstStyle>
          <a:p>
            <a:r>
              <a:rPr lang="en-US" b="1"/>
              <a:t>Which media channels do marketers believe are the most effective in achieving KPIs throughout the funnel?</a:t>
            </a:r>
          </a:p>
        </p:txBody>
      </p:sp>
      <p:sp>
        <p:nvSpPr>
          <p:cNvPr id="47" name="TextBox 46">
            <a:hlinkClick r:id="rId11" action="ppaction://hlinksldjump"/>
            <a:extLst>
              <a:ext uri="{FF2B5EF4-FFF2-40B4-BE49-F238E27FC236}">
                <a16:creationId xmlns:a16="http://schemas.microsoft.com/office/drawing/2014/main" id="{760C6A9B-5FBF-073A-560E-A03312C3D925}"/>
              </a:ext>
            </a:extLst>
          </p:cNvPr>
          <p:cNvSpPr txBox="1"/>
          <p:nvPr/>
        </p:nvSpPr>
        <p:spPr>
          <a:xfrm>
            <a:off x="7489381" y="4755780"/>
            <a:ext cx="2165155" cy="954107"/>
          </a:xfrm>
          <a:prstGeom prst="rect">
            <a:avLst/>
          </a:prstGeom>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0" u="none" strike="noStrike" cap="none" spc="0" normalizeH="0" baseline="0">
                <a:ln>
                  <a:noFill/>
                </a:ln>
                <a:solidFill>
                  <a:srgbClr val="1F1A62"/>
                </a:solidFill>
                <a:effectLst/>
                <a:uLnTx/>
                <a:uFillTx/>
                <a:latin typeface="Helvetica" pitchFamily="2" charset="0"/>
              </a:defRPr>
            </a:lvl1pPr>
          </a:lstStyle>
          <a:p>
            <a:r>
              <a:rPr lang="en-US" b="1"/>
              <a:t>Would marketers shift their strategy if they could develop longer-term plans?</a:t>
            </a:r>
          </a:p>
        </p:txBody>
      </p:sp>
      <p:sp>
        <p:nvSpPr>
          <p:cNvPr id="48" name="Rectangle 47">
            <a:hlinkClick r:id="rId12" action="ppaction://hlinksldjump"/>
            <a:extLst>
              <a:ext uri="{FF2B5EF4-FFF2-40B4-BE49-F238E27FC236}">
                <a16:creationId xmlns:a16="http://schemas.microsoft.com/office/drawing/2014/main" id="{C6434AE8-E4D7-84E3-D5BA-A9A91868F027}"/>
              </a:ext>
            </a:extLst>
          </p:cNvPr>
          <p:cNvSpPr/>
          <p:nvPr/>
        </p:nvSpPr>
        <p:spPr>
          <a:xfrm>
            <a:off x="128838" y="4755780"/>
            <a:ext cx="2114988" cy="116955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itchFamily="2" charset="0"/>
                <a:ea typeface="+mn-ea"/>
                <a:cs typeface="+mn-cs"/>
              </a:rPr>
              <a:t>What KPIs do marketers use to evaluate the impact </a:t>
            </a:r>
            <a:br>
              <a:rPr kumimoji="0" lang="en-US" sz="1400" b="1" i="0" u="none" strike="noStrike" kern="1200" cap="none" spc="0" normalizeH="0" baseline="0" noProof="0">
                <a:ln>
                  <a:noFill/>
                </a:ln>
                <a:solidFill>
                  <a:srgbClr val="1F1A62"/>
                </a:solidFill>
                <a:effectLst/>
                <a:uLnTx/>
                <a:uFillTx/>
                <a:latin typeface="Helvetica" pitchFamily="2" charset="0"/>
                <a:ea typeface="+mn-ea"/>
                <a:cs typeface="+mn-cs"/>
              </a:rPr>
            </a:br>
            <a:r>
              <a:rPr kumimoji="0" lang="en-US" sz="1400" b="1" i="0" u="none" strike="noStrike" kern="1200" cap="none" spc="0" normalizeH="0" baseline="0" noProof="0">
                <a:ln>
                  <a:noFill/>
                </a:ln>
                <a:solidFill>
                  <a:srgbClr val="1F1A62"/>
                </a:solidFill>
                <a:effectLst/>
                <a:uLnTx/>
                <a:uFillTx/>
                <a:latin typeface="Helvetica" pitchFamily="2" charset="0"/>
                <a:ea typeface="+mn-ea"/>
                <a:cs typeface="+mn-cs"/>
              </a:rPr>
              <a:t>of their video campaigns?</a:t>
            </a:r>
          </a:p>
        </p:txBody>
      </p:sp>
    </p:spTree>
    <p:extLst>
      <p:ext uri="{BB962C8B-B14F-4D97-AF65-F5344CB8AC3E}">
        <p14:creationId xmlns:p14="http://schemas.microsoft.com/office/powerpoint/2010/main" val="18089189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icon&#10;&#10;Description automatically generated">
            <a:extLst>
              <a:ext uri="{FF2B5EF4-FFF2-40B4-BE49-F238E27FC236}">
                <a16:creationId xmlns:a16="http://schemas.microsoft.com/office/drawing/2014/main" id="{5190D5A6-3810-E78A-A51F-E6CD8E7DB70E}"/>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b="-1"/>
          <a:stretch/>
        </p:blipFill>
        <p:spPr>
          <a:xfrm>
            <a:off x="0" y="0"/>
            <a:ext cx="5081282" cy="6858000"/>
          </a:xfrm>
          <a:prstGeom prst="rect">
            <a:avLst/>
          </a:prstGeom>
        </p:spPr>
      </p:pic>
      <p:sp>
        <p:nvSpPr>
          <p:cNvPr id="12" name="Rectangle 11">
            <a:extLst>
              <a:ext uri="{FF2B5EF4-FFF2-40B4-BE49-F238E27FC236}">
                <a16:creationId xmlns:a16="http://schemas.microsoft.com/office/drawing/2014/main" id="{FCBDB492-9443-3D4A-8E9D-B3CECB95DCD7}"/>
              </a:ext>
            </a:extLst>
          </p:cNvPr>
          <p:cNvSpPr/>
          <p:nvPr/>
        </p:nvSpPr>
        <p:spPr>
          <a:xfrm>
            <a:off x="5084100" y="384724"/>
            <a:ext cx="6900506"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1F1A62"/>
                </a:solidFill>
                <a:effectLst/>
                <a:uLnTx/>
                <a:uFillTx/>
                <a:latin typeface="Helvetica" pitchFamily="2" charset="0"/>
                <a:ea typeface="+mn-ea"/>
                <a:cs typeface="+mn-cs"/>
              </a:rPr>
              <a:t>Custom Study Methodology</a:t>
            </a:r>
            <a:endParaRPr kumimoji="0" lang="en-US" sz="2800" b="1" i="0" u="none" strike="noStrike" kern="1200" cap="none" spc="0" normalizeH="0" baseline="0" noProof="0">
              <a:ln>
                <a:noFill/>
              </a:ln>
              <a:solidFill>
                <a:srgbClr val="ED3C8D"/>
              </a:solidFill>
              <a:effectLst/>
              <a:uLnTx/>
              <a:uFillTx/>
              <a:latin typeface="Helvetica" pitchFamily="2" charset="0"/>
              <a:ea typeface="+mn-ea"/>
              <a:cs typeface="+mn-cs"/>
            </a:endParaRPr>
          </a:p>
        </p:txBody>
      </p:sp>
      <p:sp>
        <p:nvSpPr>
          <p:cNvPr id="3" name="TextBox 2">
            <a:extLst>
              <a:ext uri="{FF2B5EF4-FFF2-40B4-BE49-F238E27FC236}">
                <a16:creationId xmlns:a16="http://schemas.microsoft.com/office/drawing/2014/main" id="{26926955-E076-456A-B756-31BCB511CA21}"/>
              </a:ext>
            </a:extLst>
          </p:cNvPr>
          <p:cNvSpPr txBox="1"/>
          <p:nvPr/>
        </p:nvSpPr>
        <p:spPr>
          <a:xfrm>
            <a:off x="5291494" y="1162911"/>
            <a:ext cx="6768528" cy="4216539"/>
          </a:xfrm>
          <a:prstGeom prst="rect">
            <a:avLst/>
          </a:prstGeom>
          <a:noFill/>
        </p:spPr>
        <p:txBody>
          <a:bodyPr wrap="square" lIns="91440" tIns="45720" rIns="91440" bIns="45720" rtlCol="0" anchor="t">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1F1A62"/>
                </a:solidFill>
                <a:effectLst/>
                <a:uLnTx/>
                <a:uFillTx/>
                <a:latin typeface="Helvetica Light"/>
                <a:ea typeface="+mn-ea"/>
                <a:cs typeface="+mn-cs"/>
              </a:rPr>
              <a:t>VAB commissioned </a:t>
            </a:r>
            <a:r>
              <a:rPr kumimoji="0" lang="en-US" b="1" i="1" u="none" strike="noStrike" kern="1200" cap="none" spc="0" normalizeH="0" baseline="0" noProof="0" dirty="0">
                <a:ln>
                  <a:noFill/>
                </a:ln>
                <a:solidFill>
                  <a:srgbClr val="1F1A62"/>
                </a:solidFill>
                <a:effectLst/>
                <a:uLnTx/>
                <a:uFillTx/>
                <a:latin typeface="Helvetica Light"/>
                <a:ea typeface="+mn-ea"/>
                <a:cs typeface="+mn-cs"/>
              </a:rPr>
              <a:t>Advertiser Perceptions</a:t>
            </a:r>
            <a:r>
              <a:rPr kumimoji="0" lang="en-US" b="0" i="0" u="none" strike="noStrike" kern="1200" cap="none" spc="0" normalizeH="0" baseline="0" noProof="0" dirty="0">
                <a:ln>
                  <a:noFill/>
                </a:ln>
                <a:solidFill>
                  <a:srgbClr val="1F1A62"/>
                </a:solidFill>
                <a:effectLst/>
                <a:uLnTx/>
                <a:uFillTx/>
                <a:latin typeface="Helvetica Light"/>
                <a:ea typeface="+mn-ea"/>
                <a:cs typeface="+mn-cs"/>
              </a:rPr>
              <a:t> to conduct </a:t>
            </a:r>
            <a:r>
              <a:rPr lang="en-US" dirty="0">
                <a:solidFill>
                  <a:srgbClr val="1F1A62"/>
                </a:solidFill>
                <a:latin typeface="Helvetica Light"/>
              </a:rPr>
              <a:t>an online survey </a:t>
            </a:r>
            <a:r>
              <a:rPr lang="en-US">
                <a:solidFill>
                  <a:srgbClr val="1F1A62"/>
                </a:solidFill>
                <a:latin typeface="Helvetica Light"/>
              </a:rPr>
              <a:t>between January-February </a:t>
            </a:r>
            <a:r>
              <a:rPr lang="en-US" dirty="0">
                <a:solidFill>
                  <a:srgbClr val="1F1A62"/>
                </a:solidFill>
                <a:latin typeface="Helvetica Light"/>
              </a:rPr>
              <a:t>2025. </a:t>
            </a:r>
          </a:p>
          <a:p>
            <a:pPr marL="0" marR="0" lvl="0" indent="0" algn="l" defTabSz="1828800" rtl="0" eaLnBrk="1" fontAlgn="auto" latinLnBrk="0" hangingPunct="1">
              <a:lnSpc>
                <a:spcPct val="100000"/>
              </a:lnSpc>
              <a:spcBef>
                <a:spcPts val="0"/>
              </a:spcBef>
              <a:spcAft>
                <a:spcPts val="0"/>
              </a:spcAft>
              <a:buClrTx/>
              <a:buSzTx/>
              <a:buFontTx/>
              <a:buNone/>
              <a:tabLst/>
              <a:defRPr/>
            </a:pPr>
            <a:endParaRPr lang="en-US" dirty="0">
              <a:solidFill>
                <a:srgbClr val="1F1A62"/>
              </a:solidFill>
              <a:latin typeface="Helvetica Light"/>
            </a:endParaRPr>
          </a:p>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1F1A62"/>
                </a:solidFill>
                <a:effectLst/>
                <a:uLnTx/>
                <a:uFillTx/>
                <a:latin typeface="Helvetica Light"/>
                <a:ea typeface="+mn-ea"/>
                <a:cs typeface="+mn-cs"/>
              </a:rPr>
              <a:t>The results are based on </a:t>
            </a:r>
            <a:r>
              <a:rPr lang="en-US" dirty="0">
                <a:solidFill>
                  <a:srgbClr val="1F1A62"/>
                </a:solidFill>
                <a:latin typeface="Helvetica Light"/>
              </a:rPr>
              <a:t>200 U.S. brand marketer respondents </a:t>
            </a:r>
            <a:r>
              <a:rPr kumimoji="0" lang="en-US" b="0" i="0" u="none" strike="noStrike" kern="1200" cap="none" spc="0" normalizeH="0" baseline="0" noProof="0" dirty="0">
                <a:ln>
                  <a:noFill/>
                </a:ln>
                <a:solidFill>
                  <a:srgbClr val="1F1A62"/>
                </a:solidFill>
                <a:effectLst/>
                <a:uLnTx/>
                <a:uFillTx/>
                <a:latin typeface="Helvetica Light"/>
                <a:ea typeface="+mn-ea"/>
                <a:cs typeface="+mn-cs"/>
              </a:rPr>
              <a:t>from </a:t>
            </a:r>
            <a:r>
              <a:rPr lang="en-US" dirty="0">
                <a:solidFill>
                  <a:srgbClr val="1F1A62"/>
                </a:solidFill>
                <a:latin typeface="Helvetica Light"/>
              </a:rPr>
              <a:t>Advertiser Perceptions’</a:t>
            </a:r>
            <a:r>
              <a:rPr kumimoji="0" lang="en-US" b="0" i="0" u="none" strike="noStrike" kern="1200" cap="none" spc="0" normalizeH="0" baseline="0" noProof="0" dirty="0">
                <a:ln>
                  <a:noFill/>
                </a:ln>
                <a:solidFill>
                  <a:srgbClr val="1F1A62"/>
                </a:solidFill>
                <a:effectLst/>
                <a:uLnTx/>
                <a:uFillTx/>
                <a:latin typeface="Helvetica Light"/>
                <a:ea typeface="+mn-ea"/>
                <a:cs typeface="+mn-cs"/>
              </a:rPr>
              <a:t> survey panel with a wide range of annual total advertising budgets ($10K - $250 MM+) across a variety of market sectors (e.g., CPG, retail, financial, auto, food / B2B, technology, entertainment, etc.)</a:t>
            </a:r>
          </a:p>
          <a:p>
            <a:pPr marL="0" marR="0" lvl="0" indent="0" algn="l" defTabSz="1828800" rtl="0" eaLnBrk="1" fontAlgn="auto" latinLnBrk="0" hangingPunct="1">
              <a:lnSpc>
                <a:spcPct val="100000"/>
              </a:lnSpc>
              <a:spcBef>
                <a:spcPts val="0"/>
              </a:spcBef>
              <a:spcAft>
                <a:spcPts val="0"/>
              </a:spcAft>
              <a:buClrTx/>
              <a:buSzTx/>
              <a:buFontTx/>
              <a:buNone/>
              <a:tabLst/>
              <a:defRPr/>
            </a:pPr>
            <a:endParaRPr lang="en-US" dirty="0">
              <a:solidFill>
                <a:srgbClr val="1F1A62"/>
              </a:solidFill>
              <a:latin typeface="Helvetica Light"/>
            </a:endParaRPr>
          </a:p>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1F1A62"/>
                </a:solidFill>
                <a:effectLst/>
                <a:uLnTx/>
                <a:uFillTx/>
                <a:latin typeface="Helvetica Light"/>
                <a:ea typeface="+mn-ea"/>
                <a:cs typeface="+mn-cs"/>
              </a:rPr>
              <a:t>Respondent Qualifications:</a:t>
            </a:r>
          </a:p>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1F1A62"/>
              </a:solidFill>
              <a:effectLst/>
              <a:uLnTx/>
              <a:uFillTx/>
              <a:latin typeface="Helvetica Light"/>
              <a:ea typeface="+mn-ea"/>
              <a:cs typeface="+mn-cs"/>
            </a:endParaRPr>
          </a:p>
          <a:p>
            <a:pPr marL="742950" lvl="1" indent="-285750" defTabSz="1828800">
              <a:buBlip>
                <a:blip r:embed="rId3"/>
              </a:buBlip>
              <a:defRPr/>
            </a:pPr>
            <a:r>
              <a:rPr lang="en-US" sz="1600" dirty="0">
                <a:solidFill>
                  <a:srgbClr val="1F1A62"/>
                </a:solidFill>
                <a:latin typeface="Helvetica Light"/>
              </a:rPr>
              <a:t>Brand marketer decision maker involved in influencing or executing video advertising</a:t>
            </a:r>
          </a:p>
          <a:p>
            <a:pPr marL="285750" marR="0" lvl="0" indent="-285750" algn="l" defTabSz="1828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600" b="0" i="0" u="none" strike="noStrike" kern="1200" cap="none" spc="0" normalizeH="0" baseline="0" noProof="0" dirty="0">
              <a:ln>
                <a:noFill/>
              </a:ln>
              <a:solidFill>
                <a:srgbClr val="1F1A62"/>
              </a:solidFill>
              <a:effectLst/>
              <a:uLnTx/>
              <a:uFillTx/>
              <a:latin typeface="Helvetica Light"/>
              <a:ea typeface="+mn-ea"/>
              <a:cs typeface="+mn-cs"/>
            </a:endParaRPr>
          </a:p>
          <a:p>
            <a:pPr marL="742950" lvl="1" indent="-285750" defTabSz="1828800">
              <a:buBlip>
                <a:blip r:embed="rId3"/>
              </a:buBlip>
              <a:defRPr/>
            </a:pPr>
            <a:r>
              <a:rPr lang="en-US" sz="1600" dirty="0">
                <a:solidFill>
                  <a:srgbClr val="1F1A62"/>
                </a:solidFill>
                <a:latin typeface="Helvetica Light"/>
              </a:rPr>
              <a:t>National / Regional sales focus</a:t>
            </a:r>
          </a:p>
          <a:p>
            <a:pPr marL="285750" indent="-285750" defTabSz="1828800">
              <a:buBlip>
                <a:blip r:embed="rId3"/>
              </a:buBlip>
              <a:defRPr/>
            </a:pPr>
            <a:endParaRPr lang="en-US" sz="600" dirty="0">
              <a:solidFill>
                <a:srgbClr val="1F1A62"/>
              </a:solidFill>
              <a:latin typeface="Helvetica Light"/>
            </a:endParaRPr>
          </a:p>
          <a:p>
            <a:pPr marL="742950" lvl="1" indent="-285750" defTabSz="1828800">
              <a:buBlip>
                <a:blip r:embed="rId3"/>
              </a:buBlip>
              <a:defRPr/>
            </a:pPr>
            <a:r>
              <a:rPr lang="en-US" sz="1600" dirty="0">
                <a:solidFill>
                  <a:srgbClr val="1F1A62"/>
                </a:solidFill>
                <a:latin typeface="Helvetica Light"/>
              </a:rPr>
              <a:t>Mix of job titles (junior, mid, senior level)</a:t>
            </a:r>
          </a:p>
          <a:p>
            <a:pPr defTabSz="1828800">
              <a:defRPr/>
            </a:pPr>
            <a:endParaRPr lang="en-US" sz="600" dirty="0">
              <a:solidFill>
                <a:srgbClr val="1F1A62"/>
              </a:solidFill>
              <a:latin typeface="Helvetica Light"/>
            </a:endParaRPr>
          </a:p>
        </p:txBody>
      </p:sp>
      <p:pic>
        <p:nvPicPr>
          <p:cNvPr id="8" name="Picture 7">
            <a:extLst>
              <a:ext uri="{FF2B5EF4-FFF2-40B4-BE49-F238E27FC236}">
                <a16:creationId xmlns:a16="http://schemas.microsoft.com/office/drawing/2014/main" id="{62C7F92F-8E8E-F518-526C-D6232FD356D2}"/>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0497778" y="430860"/>
            <a:ext cx="1389856" cy="390342"/>
          </a:xfrm>
          <a:prstGeom prst="rect">
            <a:avLst/>
          </a:prstGeom>
        </p:spPr>
      </p:pic>
      <p:pic>
        <p:nvPicPr>
          <p:cNvPr id="9" name="Picture 8">
            <a:extLst>
              <a:ext uri="{FF2B5EF4-FFF2-40B4-BE49-F238E27FC236}">
                <a16:creationId xmlns:a16="http://schemas.microsoft.com/office/drawing/2014/main" id="{A860C051-32B7-05B0-2CF9-EEBDE7122C4F}"/>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0" name="Slide Number Placeholder 5">
            <a:extLst>
              <a:ext uri="{FF2B5EF4-FFF2-40B4-BE49-F238E27FC236}">
                <a16:creationId xmlns:a16="http://schemas.microsoft.com/office/drawing/2014/main" id="{585450BD-5E3B-F6EB-BB13-DE8042890C0A}"/>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1" name="Rectangle 10">
            <a:extLst>
              <a:ext uri="{FF2B5EF4-FFF2-40B4-BE49-F238E27FC236}">
                <a16:creationId xmlns:a16="http://schemas.microsoft.com/office/drawing/2014/main" id="{61B5A973-AD7D-8860-F202-00A64729FBBD}"/>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17267316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7F2462B5-BB28-AF64-9B0D-F87BAD656B56}"/>
              </a:ext>
            </a:extLst>
          </p:cNvPr>
          <p:cNvSpPr/>
          <p:nvPr/>
        </p:nvSpPr>
        <p:spPr>
          <a:xfrm>
            <a:off x="0" y="1685013"/>
            <a:ext cx="5026955" cy="4428721"/>
          </a:xfrm>
          <a:prstGeom prst="rect">
            <a:avLst/>
          </a:prstGeom>
          <a:solidFill>
            <a:srgbClr val="1F1A62"/>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FDCBF2E5-EF65-4585-86E2-F8C76946BC6E}"/>
              </a:ext>
            </a:extLst>
          </p:cNvPr>
          <p:cNvSpPr/>
          <p:nvPr/>
        </p:nvSpPr>
        <p:spPr>
          <a:xfrm>
            <a:off x="5007954" y="1685013"/>
            <a:ext cx="7184045" cy="4428721"/>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8" name="Chart 17">
            <a:extLst>
              <a:ext uri="{FF2B5EF4-FFF2-40B4-BE49-F238E27FC236}">
                <a16:creationId xmlns:a16="http://schemas.microsoft.com/office/drawing/2014/main" id="{E80EF738-EFA8-D30B-4333-727014A66BB0}"/>
              </a:ext>
            </a:extLst>
          </p:cNvPr>
          <p:cNvGraphicFramePr/>
          <p:nvPr>
            <p:extLst>
              <p:ext uri="{D42A27DB-BD31-4B8C-83A1-F6EECF244321}">
                <p14:modId xmlns:p14="http://schemas.microsoft.com/office/powerpoint/2010/main" val="1958904480"/>
              </p:ext>
            </p:extLst>
          </p:nvPr>
        </p:nvGraphicFramePr>
        <p:xfrm>
          <a:off x="5256074" y="2848174"/>
          <a:ext cx="2367485" cy="3116318"/>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20">
            <a:extLst>
              <a:ext uri="{FF2B5EF4-FFF2-40B4-BE49-F238E27FC236}">
                <a16:creationId xmlns:a16="http://schemas.microsoft.com/office/drawing/2014/main" id="{8D9A4E16-32E9-5154-5A48-EE3C607F5C4D}"/>
              </a:ext>
            </a:extLst>
          </p:cNvPr>
          <p:cNvSpPr txBox="1"/>
          <p:nvPr/>
        </p:nvSpPr>
        <p:spPr>
          <a:xfrm>
            <a:off x="5431474" y="2729263"/>
            <a:ext cx="201668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‘Small-Sized’ Businesses</a:t>
            </a:r>
          </a:p>
        </p:txBody>
      </p:sp>
      <p:graphicFrame>
        <p:nvGraphicFramePr>
          <p:cNvPr id="20" name="Chart 19">
            <a:extLst>
              <a:ext uri="{FF2B5EF4-FFF2-40B4-BE49-F238E27FC236}">
                <a16:creationId xmlns:a16="http://schemas.microsoft.com/office/drawing/2014/main" id="{16109656-83B8-5885-BF57-539CF08A13C1}"/>
              </a:ext>
            </a:extLst>
          </p:cNvPr>
          <p:cNvGraphicFramePr/>
          <p:nvPr>
            <p:extLst>
              <p:ext uri="{D42A27DB-BD31-4B8C-83A1-F6EECF244321}">
                <p14:modId xmlns:p14="http://schemas.microsoft.com/office/powerpoint/2010/main" val="2238355081"/>
              </p:ext>
            </p:extLst>
          </p:nvPr>
        </p:nvGraphicFramePr>
        <p:xfrm>
          <a:off x="7416233" y="2848174"/>
          <a:ext cx="2367485" cy="3116318"/>
        </p:xfrm>
        <a:graphic>
          <a:graphicData uri="http://schemas.openxmlformats.org/drawingml/2006/chart">
            <c:chart xmlns:c="http://schemas.openxmlformats.org/drawingml/2006/chart" xmlns:r="http://schemas.openxmlformats.org/officeDocument/2006/relationships" r:id="rId4"/>
          </a:graphicData>
        </a:graphic>
      </p:graphicFrame>
      <p:sp>
        <p:nvSpPr>
          <p:cNvPr id="22" name="TextBox 21">
            <a:extLst>
              <a:ext uri="{FF2B5EF4-FFF2-40B4-BE49-F238E27FC236}">
                <a16:creationId xmlns:a16="http://schemas.microsoft.com/office/drawing/2014/main" id="{045AFA7E-EABF-A624-0951-D64BB5E542E1}"/>
              </a:ext>
            </a:extLst>
          </p:cNvPr>
          <p:cNvSpPr txBox="1"/>
          <p:nvPr/>
        </p:nvSpPr>
        <p:spPr>
          <a:xfrm>
            <a:off x="7530482" y="2729263"/>
            <a:ext cx="221835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‘Medium-Sized’ Businesses</a:t>
            </a:r>
          </a:p>
        </p:txBody>
      </p:sp>
      <p:graphicFrame>
        <p:nvGraphicFramePr>
          <p:cNvPr id="19" name="Chart 18">
            <a:extLst>
              <a:ext uri="{FF2B5EF4-FFF2-40B4-BE49-F238E27FC236}">
                <a16:creationId xmlns:a16="http://schemas.microsoft.com/office/drawing/2014/main" id="{BC633465-5643-4A16-90F4-C750F11787DE}"/>
              </a:ext>
            </a:extLst>
          </p:cNvPr>
          <p:cNvGraphicFramePr/>
          <p:nvPr>
            <p:extLst>
              <p:ext uri="{D42A27DB-BD31-4B8C-83A1-F6EECF244321}">
                <p14:modId xmlns:p14="http://schemas.microsoft.com/office/powerpoint/2010/main" val="2669545321"/>
              </p:ext>
            </p:extLst>
          </p:nvPr>
        </p:nvGraphicFramePr>
        <p:xfrm>
          <a:off x="9576393" y="2848174"/>
          <a:ext cx="2367485" cy="3116318"/>
        </p:xfrm>
        <a:graphic>
          <a:graphicData uri="http://schemas.openxmlformats.org/drawingml/2006/chart">
            <c:chart xmlns:c="http://schemas.openxmlformats.org/drawingml/2006/chart" xmlns:r="http://schemas.openxmlformats.org/officeDocument/2006/relationships" r:id="rId5"/>
          </a:graphicData>
        </a:graphic>
      </p:graphicFrame>
      <p:sp>
        <p:nvSpPr>
          <p:cNvPr id="23" name="TextBox 22">
            <a:extLst>
              <a:ext uri="{FF2B5EF4-FFF2-40B4-BE49-F238E27FC236}">
                <a16:creationId xmlns:a16="http://schemas.microsoft.com/office/drawing/2014/main" id="{3FEFDA7C-ABFF-FB3F-7263-AAE93B6CCBBA}"/>
              </a:ext>
            </a:extLst>
          </p:cNvPr>
          <p:cNvSpPr txBox="1"/>
          <p:nvPr/>
        </p:nvSpPr>
        <p:spPr>
          <a:xfrm>
            <a:off x="9650960" y="2729263"/>
            <a:ext cx="221835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‘Large-Sized’ Businesses</a:t>
            </a:r>
          </a:p>
        </p:txBody>
      </p:sp>
      <p:sp>
        <p:nvSpPr>
          <p:cNvPr id="24" name="TextBox 23">
            <a:extLst>
              <a:ext uri="{FF2B5EF4-FFF2-40B4-BE49-F238E27FC236}">
                <a16:creationId xmlns:a16="http://schemas.microsoft.com/office/drawing/2014/main" id="{35634CA7-E2B7-2CB2-E96A-FE7E8FF67FE1}"/>
              </a:ext>
            </a:extLst>
          </p:cNvPr>
          <p:cNvSpPr txBox="1"/>
          <p:nvPr/>
        </p:nvSpPr>
        <p:spPr>
          <a:xfrm>
            <a:off x="6710271" y="1858100"/>
            <a:ext cx="3779411"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prstClr val="black"/>
              </a:buClr>
              <a:buSzPts val="1100"/>
              <a:buFont typeface="Arial"/>
              <a:buNone/>
              <a:tabLst/>
              <a:defRPr/>
            </a:pPr>
            <a:r>
              <a:rPr lang="en-US" b="1">
                <a:solidFill>
                  <a:srgbClr val="1F1A62"/>
                </a:solidFill>
                <a:latin typeface="Helvetica" panose="020B0403020202020204" pitchFamily="34" charset="0"/>
              </a:rPr>
              <a:t>Respondents by Job Title*</a:t>
            </a:r>
            <a:endParaRPr kumimoji="0" lang="en-US" sz="1800" b="1"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graphicFrame>
        <p:nvGraphicFramePr>
          <p:cNvPr id="25" name="Chart 24">
            <a:extLst>
              <a:ext uri="{FF2B5EF4-FFF2-40B4-BE49-F238E27FC236}">
                <a16:creationId xmlns:a16="http://schemas.microsoft.com/office/drawing/2014/main" id="{BCE1BF1F-33FB-A1C3-6A0B-0B34C78D362D}"/>
              </a:ext>
            </a:extLst>
          </p:cNvPr>
          <p:cNvGraphicFramePr/>
          <p:nvPr>
            <p:extLst>
              <p:ext uri="{D42A27DB-BD31-4B8C-83A1-F6EECF244321}">
                <p14:modId xmlns:p14="http://schemas.microsoft.com/office/powerpoint/2010/main" val="1802203629"/>
              </p:ext>
            </p:extLst>
          </p:nvPr>
        </p:nvGraphicFramePr>
        <p:xfrm>
          <a:off x="6502905" y="2184518"/>
          <a:ext cx="4194143" cy="378937"/>
        </p:xfrm>
        <a:graphic>
          <a:graphicData uri="http://schemas.openxmlformats.org/drawingml/2006/chart">
            <c:chart xmlns:c="http://schemas.openxmlformats.org/drawingml/2006/chart" xmlns:r="http://schemas.openxmlformats.org/officeDocument/2006/relationships" r:id="rId6"/>
          </a:graphicData>
        </a:graphic>
      </p:graphicFrame>
      <p:sp>
        <p:nvSpPr>
          <p:cNvPr id="8" name="TextBox 7">
            <a:extLst>
              <a:ext uri="{FF2B5EF4-FFF2-40B4-BE49-F238E27FC236}">
                <a16:creationId xmlns:a16="http://schemas.microsoft.com/office/drawing/2014/main" id="{4526CD6F-21B9-80E6-4C12-3C4C470F7818}"/>
              </a:ext>
            </a:extLst>
          </p:cNvPr>
          <p:cNvSpPr txBox="1"/>
          <p:nvPr/>
        </p:nvSpPr>
        <p:spPr>
          <a:xfrm>
            <a:off x="456264" y="6149705"/>
            <a:ext cx="1124623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 / Advertiser Perceptions ‘Marketer KPI Survey,’ February 2025, fielded January 27 – February 7, 2025 (n=200). Survey base: Brand marketers directly involved in influencing or executing video advertising. Q</a:t>
            </a:r>
            <a:r>
              <a:rPr lang="en-US" sz="600">
                <a:solidFill>
                  <a:srgbClr val="1F1A62"/>
                </a:solidFill>
                <a:latin typeface="Helvetica" panose="020B0604020202020204" pitchFamily="34" charset="0"/>
                <a:cs typeface="Helvetica" panose="020B0604020202020204" pitchFamily="34" charset="0"/>
              </a:rPr>
              <a:t>S25</a:t>
            </a:r>
            <a:r>
              <a:rPr kumimoji="0" lang="en-US" sz="6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Approximately, how much in total advertising spending (all media types including: digital, mobile, TV, print, radio, out of home, etc.) did your company spend in the past 12 months? *Q25. What is your current job title/level? </a:t>
            </a:r>
            <a:r>
              <a:rPr lang="en-US" sz="600">
                <a:solidFill>
                  <a:srgbClr val="1F1A62"/>
                </a:solidFill>
                <a:latin typeface="Helvetica" panose="020B0604020202020204" pitchFamily="34" charset="0"/>
                <a:cs typeface="Helvetica" panose="020B0604020202020204" pitchFamily="34" charset="0"/>
              </a:rPr>
              <a:t>‘Small-Sized’ Businesses: Less than $1MM in annual ad spend, ‘Medium-Sized’ Businesses: $1MM to less than $25MM in annual ad spend, ‘Large-Sized’ Businesses: $25MM or more in annual ad spend. ‘Junior level’ includes Manager, Strategist, Associate, Analyst, Buyer, Planner. ‘Mid level’ includes Director, Supervisor/Department Head/Group Manager. ‘Senior level’ includes C-Level, President, EVP, SVP, VP.</a:t>
            </a:r>
          </a:p>
        </p:txBody>
      </p:sp>
      <p:pic>
        <p:nvPicPr>
          <p:cNvPr id="5" name="Picture 4">
            <a:extLst>
              <a:ext uri="{FF2B5EF4-FFF2-40B4-BE49-F238E27FC236}">
                <a16:creationId xmlns:a16="http://schemas.microsoft.com/office/drawing/2014/main" id="{2B5FE9EB-24A8-7560-4850-F9A9DF8D8F5D}"/>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6" name="Slide Number Placeholder 5">
            <a:extLst>
              <a:ext uri="{FF2B5EF4-FFF2-40B4-BE49-F238E27FC236}">
                <a16:creationId xmlns:a16="http://schemas.microsoft.com/office/drawing/2014/main" id="{C3A6B1E7-D356-39A2-8DFA-15153E1F09D4}"/>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7" name="Rectangle 6">
            <a:extLst>
              <a:ext uri="{FF2B5EF4-FFF2-40B4-BE49-F238E27FC236}">
                <a16:creationId xmlns:a16="http://schemas.microsoft.com/office/drawing/2014/main" id="{90008D30-F156-C0D3-D772-F90A794FF49E}"/>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12" name="TextBox 11">
            <a:extLst>
              <a:ext uri="{FF2B5EF4-FFF2-40B4-BE49-F238E27FC236}">
                <a16:creationId xmlns:a16="http://schemas.microsoft.com/office/drawing/2014/main" id="{4D87C4C1-72D9-A5AE-D78B-C2ACBAC3D096}"/>
              </a:ext>
            </a:extLst>
          </p:cNvPr>
          <p:cNvSpPr txBox="1"/>
          <p:nvPr/>
        </p:nvSpPr>
        <p:spPr>
          <a:xfrm>
            <a:off x="227178" y="441328"/>
            <a:ext cx="11964822"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Respondents across all business sizes were primarily senior and mid-level decision-makers, with junior roles more common at larger companies</a:t>
            </a:r>
          </a:p>
        </p:txBody>
      </p:sp>
      <p:sp>
        <p:nvSpPr>
          <p:cNvPr id="2" name="TextBox 1">
            <a:extLst>
              <a:ext uri="{FF2B5EF4-FFF2-40B4-BE49-F238E27FC236}">
                <a16:creationId xmlns:a16="http://schemas.microsoft.com/office/drawing/2014/main" id="{660FA8FD-D4E9-427D-76E5-2879313FA081}"/>
              </a:ext>
            </a:extLst>
          </p:cNvPr>
          <p:cNvSpPr txBox="1"/>
          <p:nvPr/>
        </p:nvSpPr>
        <p:spPr>
          <a:xfrm>
            <a:off x="-15074" y="1858100"/>
            <a:ext cx="5042079"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prstClr val="black"/>
              </a:buClr>
              <a:buSzPts val="1100"/>
              <a:buFont typeface="Arial"/>
              <a:buNone/>
              <a:tabLst/>
              <a:defRPr/>
            </a:pPr>
            <a:r>
              <a:rPr lang="en-US" b="1">
                <a:solidFill>
                  <a:schemeClr val="bg1"/>
                </a:solidFill>
                <a:latin typeface="Helvetica" panose="020B0403020202020204" pitchFamily="34" charset="0"/>
              </a:rPr>
              <a:t>Estimated Annual Ad Spend </a:t>
            </a:r>
          </a:p>
          <a:p>
            <a:pPr marL="0" marR="0" lvl="0" indent="0" algn="ctr" defTabSz="914400" rtl="0" eaLnBrk="1" fontAlgn="auto" latinLnBrk="0" hangingPunct="1">
              <a:lnSpc>
                <a:spcPct val="100000"/>
              </a:lnSpc>
              <a:spcBef>
                <a:spcPts val="0"/>
              </a:spcBef>
              <a:spcAft>
                <a:spcPts val="0"/>
              </a:spcAft>
              <a:buClr>
                <a:prstClr val="black"/>
              </a:buClr>
              <a:buSzPts val="1100"/>
              <a:buFont typeface="Arial"/>
              <a:buNone/>
              <a:tabLst/>
              <a:defRPr/>
            </a:pPr>
            <a:r>
              <a:rPr kumimoji="0" lang="en-US" sz="1400" b="0" i="0" u="none" strike="noStrike" kern="1200" cap="none" spc="0" normalizeH="0" baseline="0" noProof="0">
                <a:ln>
                  <a:noFill/>
                </a:ln>
                <a:solidFill>
                  <a:schemeClr val="bg1"/>
                </a:solidFill>
                <a:effectLst/>
                <a:uLnTx/>
                <a:uFillTx/>
                <a:latin typeface="Helvetica" panose="020B0403020202020204" pitchFamily="34" charset="0"/>
                <a:ea typeface="+mn-ea"/>
                <a:cs typeface="+mn-cs"/>
              </a:rPr>
              <a:t>% of brand marketer respondents</a:t>
            </a:r>
            <a:r>
              <a:rPr kumimoji="0" lang="en-US" sz="1400" b="1" i="0" u="none" strike="noStrike" kern="1200" cap="none" spc="0" normalizeH="0" baseline="0" noProof="0">
                <a:ln>
                  <a:noFill/>
                </a:ln>
                <a:solidFill>
                  <a:schemeClr val="bg1"/>
                </a:solidFill>
                <a:effectLst/>
                <a:uLnTx/>
                <a:uFillTx/>
                <a:latin typeface="Helvetica" panose="020B0403020202020204" pitchFamily="34" charset="0"/>
                <a:ea typeface="+mn-ea"/>
                <a:cs typeface="+mn-cs"/>
              </a:rPr>
              <a:t> </a:t>
            </a:r>
          </a:p>
        </p:txBody>
      </p:sp>
      <p:graphicFrame>
        <p:nvGraphicFramePr>
          <p:cNvPr id="3" name="Chart 2">
            <a:extLst>
              <a:ext uri="{FF2B5EF4-FFF2-40B4-BE49-F238E27FC236}">
                <a16:creationId xmlns:a16="http://schemas.microsoft.com/office/drawing/2014/main" id="{0F2A004D-E347-D21E-BE37-AD5D33E3A757}"/>
              </a:ext>
            </a:extLst>
          </p:cNvPr>
          <p:cNvGraphicFramePr/>
          <p:nvPr>
            <p:extLst>
              <p:ext uri="{D42A27DB-BD31-4B8C-83A1-F6EECF244321}">
                <p14:modId xmlns:p14="http://schemas.microsoft.com/office/powerpoint/2010/main" val="1570741705"/>
              </p:ext>
            </p:extLst>
          </p:nvPr>
        </p:nvGraphicFramePr>
        <p:xfrm>
          <a:off x="211943" y="2988570"/>
          <a:ext cx="4588044" cy="3058696"/>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9" name="Chart 8">
            <a:extLst>
              <a:ext uri="{FF2B5EF4-FFF2-40B4-BE49-F238E27FC236}">
                <a16:creationId xmlns:a16="http://schemas.microsoft.com/office/drawing/2014/main" id="{D5A0BEFD-78CF-E25C-ECEC-C5C748CB3970}"/>
              </a:ext>
            </a:extLst>
          </p:cNvPr>
          <p:cNvGraphicFramePr/>
          <p:nvPr>
            <p:extLst>
              <p:ext uri="{D42A27DB-BD31-4B8C-83A1-F6EECF244321}">
                <p14:modId xmlns:p14="http://schemas.microsoft.com/office/powerpoint/2010/main" val="1427785734"/>
              </p:ext>
            </p:extLst>
          </p:nvPr>
        </p:nvGraphicFramePr>
        <p:xfrm>
          <a:off x="9928" y="2533559"/>
          <a:ext cx="4992074" cy="314615"/>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33871725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3336C8-AF4C-AF36-ED46-DCF41E44604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2923170F-6ADB-15B5-FEDA-F7B3B6FC708B}"/>
              </a:ext>
            </a:extLst>
          </p:cNvPr>
          <p:cNvSpPr/>
          <p:nvPr/>
        </p:nvSpPr>
        <p:spPr>
          <a:xfrm>
            <a:off x="0" y="168501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4E0BC2B4-E10C-F3C6-25BC-D100634720AF}"/>
              </a:ext>
            </a:extLst>
          </p:cNvPr>
          <p:cNvSpPr txBox="1"/>
          <p:nvPr/>
        </p:nvSpPr>
        <p:spPr>
          <a:xfrm>
            <a:off x="1629824" y="1770780"/>
            <a:ext cx="8932352"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prstClr val="black"/>
              </a:buClr>
              <a:buSzPts val="1100"/>
              <a:buFont typeface="Arial"/>
              <a:buNone/>
              <a:tabLst/>
              <a:defRPr/>
            </a:pPr>
            <a:r>
              <a:rPr lang="en-US" b="1">
                <a:solidFill>
                  <a:srgbClr val="1F1A62"/>
                </a:solidFill>
                <a:latin typeface="Helvetica" panose="020B0403020202020204" pitchFamily="34" charset="0"/>
              </a:rPr>
              <a:t>Respondents by Region</a:t>
            </a:r>
            <a:endParaRPr kumimoji="0" lang="en-US" sz="1800" b="1"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graphicFrame>
        <p:nvGraphicFramePr>
          <p:cNvPr id="25" name="Chart 24">
            <a:extLst>
              <a:ext uri="{FF2B5EF4-FFF2-40B4-BE49-F238E27FC236}">
                <a16:creationId xmlns:a16="http://schemas.microsoft.com/office/drawing/2014/main" id="{DF607995-74FA-4494-0788-3F3E67ADA268}"/>
              </a:ext>
            </a:extLst>
          </p:cNvPr>
          <p:cNvGraphicFramePr/>
          <p:nvPr>
            <p:extLst>
              <p:ext uri="{D42A27DB-BD31-4B8C-83A1-F6EECF244321}">
                <p14:modId xmlns:p14="http://schemas.microsoft.com/office/powerpoint/2010/main" val="1464593637"/>
              </p:ext>
            </p:extLst>
          </p:nvPr>
        </p:nvGraphicFramePr>
        <p:xfrm>
          <a:off x="3998929" y="2201741"/>
          <a:ext cx="4194143" cy="3789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Chart 19">
            <a:extLst>
              <a:ext uri="{FF2B5EF4-FFF2-40B4-BE49-F238E27FC236}">
                <a16:creationId xmlns:a16="http://schemas.microsoft.com/office/drawing/2014/main" id="{1CBD6CEF-41C3-8650-6058-C59C1EC99CE3}"/>
              </a:ext>
            </a:extLst>
          </p:cNvPr>
          <p:cNvGraphicFramePr/>
          <p:nvPr>
            <p:extLst>
              <p:ext uri="{D42A27DB-BD31-4B8C-83A1-F6EECF244321}">
                <p14:modId xmlns:p14="http://schemas.microsoft.com/office/powerpoint/2010/main" val="870513859"/>
              </p:ext>
            </p:extLst>
          </p:nvPr>
        </p:nvGraphicFramePr>
        <p:xfrm>
          <a:off x="3998928" y="2706156"/>
          <a:ext cx="4194143" cy="3770745"/>
        </p:xfrm>
        <a:graphic>
          <a:graphicData uri="http://schemas.openxmlformats.org/drawingml/2006/chart">
            <c:chart xmlns:c="http://schemas.openxmlformats.org/drawingml/2006/chart" xmlns:r="http://schemas.openxmlformats.org/officeDocument/2006/relationships" r:id="rId4"/>
          </a:graphicData>
        </a:graphic>
      </p:graphicFrame>
      <p:sp>
        <p:nvSpPr>
          <p:cNvPr id="22" name="TextBox 21">
            <a:extLst>
              <a:ext uri="{FF2B5EF4-FFF2-40B4-BE49-F238E27FC236}">
                <a16:creationId xmlns:a16="http://schemas.microsoft.com/office/drawing/2014/main" id="{E4D3EBAF-2657-34E0-895D-DA55804290F5}"/>
              </a:ext>
            </a:extLst>
          </p:cNvPr>
          <p:cNvSpPr txBox="1"/>
          <p:nvPr/>
        </p:nvSpPr>
        <p:spPr>
          <a:xfrm>
            <a:off x="4309660" y="2914458"/>
            <a:ext cx="357267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‘Medium-Sized’ Businesses</a:t>
            </a:r>
          </a:p>
        </p:txBody>
      </p:sp>
      <p:sp>
        <p:nvSpPr>
          <p:cNvPr id="21" name="TextBox 20">
            <a:extLst>
              <a:ext uri="{FF2B5EF4-FFF2-40B4-BE49-F238E27FC236}">
                <a16:creationId xmlns:a16="http://schemas.microsoft.com/office/drawing/2014/main" id="{E29C11A8-FAEB-BB4B-8912-443B76430E67}"/>
              </a:ext>
            </a:extLst>
          </p:cNvPr>
          <p:cNvSpPr txBox="1"/>
          <p:nvPr/>
        </p:nvSpPr>
        <p:spPr>
          <a:xfrm>
            <a:off x="866971" y="2914458"/>
            <a:ext cx="324789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‘Small-Sized’ Businesses</a:t>
            </a:r>
          </a:p>
        </p:txBody>
      </p:sp>
      <p:graphicFrame>
        <p:nvGraphicFramePr>
          <p:cNvPr id="18" name="Chart 17">
            <a:extLst>
              <a:ext uri="{FF2B5EF4-FFF2-40B4-BE49-F238E27FC236}">
                <a16:creationId xmlns:a16="http://schemas.microsoft.com/office/drawing/2014/main" id="{D7419FAE-0915-F53F-7821-723326FD9739}"/>
              </a:ext>
            </a:extLst>
          </p:cNvPr>
          <p:cNvGraphicFramePr/>
          <p:nvPr>
            <p:extLst>
              <p:ext uri="{D42A27DB-BD31-4B8C-83A1-F6EECF244321}">
                <p14:modId xmlns:p14="http://schemas.microsoft.com/office/powerpoint/2010/main" val="3911344617"/>
              </p:ext>
            </p:extLst>
          </p:nvPr>
        </p:nvGraphicFramePr>
        <p:xfrm>
          <a:off x="393845" y="2706156"/>
          <a:ext cx="4194143" cy="3770745"/>
        </p:xfrm>
        <a:graphic>
          <a:graphicData uri="http://schemas.openxmlformats.org/drawingml/2006/chart">
            <c:chart xmlns:c="http://schemas.openxmlformats.org/drawingml/2006/chart" xmlns:r="http://schemas.openxmlformats.org/officeDocument/2006/relationships" r:id="rId5"/>
          </a:graphicData>
        </a:graphic>
      </p:graphicFrame>
      <p:sp>
        <p:nvSpPr>
          <p:cNvPr id="23" name="TextBox 22">
            <a:extLst>
              <a:ext uri="{FF2B5EF4-FFF2-40B4-BE49-F238E27FC236}">
                <a16:creationId xmlns:a16="http://schemas.microsoft.com/office/drawing/2014/main" id="{1F8142DA-4057-BDCA-D837-B61BDCF9961A}"/>
              </a:ext>
            </a:extLst>
          </p:cNvPr>
          <p:cNvSpPr txBox="1"/>
          <p:nvPr/>
        </p:nvSpPr>
        <p:spPr>
          <a:xfrm>
            <a:off x="7914744" y="2914458"/>
            <a:ext cx="357267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‘Large-Sized’ Businesses</a:t>
            </a:r>
          </a:p>
        </p:txBody>
      </p:sp>
      <p:graphicFrame>
        <p:nvGraphicFramePr>
          <p:cNvPr id="19" name="Chart 18">
            <a:extLst>
              <a:ext uri="{FF2B5EF4-FFF2-40B4-BE49-F238E27FC236}">
                <a16:creationId xmlns:a16="http://schemas.microsoft.com/office/drawing/2014/main" id="{08022095-2714-A3EA-23B5-9AC2B4967541}"/>
              </a:ext>
            </a:extLst>
          </p:cNvPr>
          <p:cNvGraphicFramePr/>
          <p:nvPr>
            <p:extLst>
              <p:ext uri="{D42A27DB-BD31-4B8C-83A1-F6EECF244321}">
                <p14:modId xmlns:p14="http://schemas.microsoft.com/office/powerpoint/2010/main" val="3600936077"/>
              </p:ext>
            </p:extLst>
          </p:nvPr>
        </p:nvGraphicFramePr>
        <p:xfrm>
          <a:off x="7604012" y="2706156"/>
          <a:ext cx="4194143" cy="3770745"/>
        </p:xfrm>
        <a:graphic>
          <a:graphicData uri="http://schemas.openxmlformats.org/drawingml/2006/chart">
            <c:chart xmlns:c="http://schemas.openxmlformats.org/drawingml/2006/chart" xmlns:r="http://schemas.openxmlformats.org/officeDocument/2006/relationships" r:id="rId6"/>
          </a:graphicData>
        </a:graphic>
      </p:graphicFrame>
      <p:sp>
        <p:nvSpPr>
          <p:cNvPr id="8" name="TextBox 7">
            <a:extLst>
              <a:ext uri="{FF2B5EF4-FFF2-40B4-BE49-F238E27FC236}">
                <a16:creationId xmlns:a16="http://schemas.microsoft.com/office/drawing/2014/main" id="{C93567C5-8FAD-8C44-4195-DDB21B50705C}"/>
              </a:ext>
            </a:extLst>
          </p:cNvPr>
          <p:cNvSpPr txBox="1"/>
          <p:nvPr/>
        </p:nvSpPr>
        <p:spPr>
          <a:xfrm>
            <a:off x="456264" y="6202754"/>
            <a:ext cx="1151740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 / Advertiser Perceptions ‘Marketer KPI Survey,’ February 2025, fielded January 27 – February 7, 2025 (n=200). Survey base: Brand marketers directly involved in influencing or executing video advertising. QS1. In which state are you currently employed? </a:t>
            </a:r>
            <a:r>
              <a:rPr lang="en-US" sz="700">
                <a:solidFill>
                  <a:srgbClr val="1F1A62"/>
                </a:solidFill>
                <a:latin typeface="Helvetica" panose="020B0604020202020204" pitchFamily="34" charset="0"/>
                <a:cs typeface="Helvetica" panose="020B0604020202020204" pitchFamily="34" charset="0"/>
              </a:rPr>
              <a:t>‘Small-Sized’ Businesses: Less than $1MM in annual ad spend, ‘Medium-Sized’ Businesses: $1MM to less than $25MM in annual ad spend, ‘Large-Sized’ Businesses: $25MM or more in annual ad spend.</a:t>
            </a:r>
            <a:endPar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pic>
        <p:nvPicPr>
          <p:cNvPr id="9" name="Picture 8">
            <a:extLst>
              <a:ext uri="{FF2B5EF4-FFF2-40B4-BE49-F238E27FC236}">
                <a16:creationId xmlns:a16="http://schemas.microsoft.com/office/drawing/2014/main" id="{C78D1ED0-CC90-C9F4-878A-AC63461E66D7}"/>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2" name="Slide Number Placeholder 5">
            <a:extLst>
              <a:ext uri="{FF2B5EF4-FFF2-40B4-BE49-F238E27FC236}">
                <a16:creationId xmlns:a16="http://schemas.microsoft.com/office/drawing/2014/main" id="{C0E45F5D-A8A5-1D07-235E-BBF087F11199}"/>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3" name="Rectangle 12">
            <a:extLst>
              <a:ext uri="{FF2B5EF4-FFF2-40B4-BE49-F238E27FC236}">
                <a16:creationId xmlns:a16="http://schemas.microsoft.com/office/drawing/2014/main" id="{3FE88781-43C0-F146-5E8E-BE4F632646FA}"/>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17" name="TextBox 16">
            <a:extLst>
              <a:ext uri="{FF2B5EF4-FFF2-40B4-BE49-F238E27FC236}">
                <a16:creationId xmlns:a16="http://schemas.microsoft.com/office/drawing/2014/main" id="{609FA954-A848-F76A-72CC-FE5B61E83A2D}"/>
              </a:ext>
            </a:extLst>
          </p:cNvPr>
          <p:cNvSpPr txBox="1"/>
          <p:nvPr/>
        </p:nvSpPr>
        <p:spPr>
          <a:xfrm>
            <a:off x="227178" y="441328"/>
            <a:ext cx="11964822"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Respondents were geographically diverse, with large businesses strongest in the eastern U.S. and small businesses in the central region</a:t>
            </a:r>
          </a:p>
        </p:txBody>
      </p:sp>
    </p:spTree>
    <p:extLst>
      <p:ext uri="{BB962C8B-B14F-4D97-AF65-F5344CB8AC3E}">
        <p14:creationId xmlns:p14="http://schemas.microsoft.com/office/powerpoint/2010/main" val="30725530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5D64D8-6FAB-491C-B888-2F1729AC00E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035A948-962D-D2B3-1707-16B6B2588826}"/>
              </a:ext>
            </a:extLst>
          </p:cNvPr>
          <p:cNvSpPr txBox="1"/>
          <p:nvPr/>
        </p:nvSpPr>
        <p:spPr>
          <a:xfrm>
            <a:off x="519129" y="6072380"/>
            <a:ext cx="108295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 / Advertiser Perceptions ‘Marketer KPI Survey,’ February 2025, fielded January 27 – February 7, 2025 (n=200). Survey base: Brand marketers directly involved in influencing or executing video advertising. Q3a. You mentioned that external partners are responsible for budget and guiding direction. Please specify which type of external partners. ‘Small-Sized’ Businesses: Less than $1MM in annual ad spend, ‘Medium-Sized’ Businesses: $1MM to less than $25MM in annual ad spend, ‘Large-Sized’ Businesses: $25MM or more in annual ad spend. </a:t>
            </a:r>
          </a:p>
        </p:txBody>
      </p:sp>
      <p:sp>
        <p:nvSpPr>
          <p:cNvPr id="16" name="TextBox 15">
            <a:extLst>
              <a:ext uri="{FF2B5EF4-FFF2-40B4-BE49-F238E27FC236}">
                <a16:creationId xmlns:a16="http://schemas.microsoft.com/office/drawing/2014/main" id="{AA24AA92-83F5-F967-1976-A8294156746C}"/>
              </a:ext>
            </a:extLst>
          </p:cNvPr>
          <p:cNvSpPr txBox="1"/>
          <p:nvPr/>
        </p:nvSpPr>
        <p:spPr>
          <a:xfrm>
            <a:off x="155670" y="1855734"/>
            <a:ext cx="11880660" cy="50451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prstClr val="black"/>
              </a:buClr>
              <a:buSzPts val="1100"/>
              <a:buFont typeface="Arial"/>
              <a:buNone/>
              <a:tabLst/>
              <a:defRPr/>
            </a:pPr>
            <a:r>
              <a:rPr kumimoji="0" lang="en-US" sz="1400" b="1" i="1" u="none" strike="noStrike" kern="1200" cap="none" spc="0" normalizeH="0" baseline="0" noProof="0">
                <a:ln>
                  <a:noFill/>
                </a:ln>
                <a:solidFill>
                  <a:srgbClr val="1F1A62"/>
                </a:solidFill>
                <a:effectLst/>
                <a:uLnTx/>
                <a:uFillTx/>
                <a:latin typeface="Helvetica" panose="020B0403020202020204" pitchFamily="34" charset="0"/>
                <a:ea typeface="+mn-ea"/>
                <a:cs typeface="+mn-cs"/>
              </a:rPr>
              <a:t>You mentioned that external partners are responsible for budget and guiding direction. Please specify which type of external partners</a:t>
            </a:r>
          </a:p>
          <a:p>
            <a:pPr marL="0" marR="0" lvl="0" indent="0" algn="ctr" defTabSz="914400" rtl="0" eaLnBrk="1" fontAlgn="auto" latinLnBrk="0" hangingPunct="1">
              <a:lnSpc>
                <a:spcPct val="100000"/>
              </a:lnSpc>
              <a:spcBef>
                <a:spcPts val="0"/>
              </a:spcBef>
              <a:spcAft>
                <a:spcPts val="0"/>
              </a:spcAft>
              <a:buClr>
                <a:prstClr val="black"/>
              </a:buClr>
              <a:buSzPts val="1100"/>
              <a:buFont typeface="Arial"/>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Based on summary of verbatim responses</a:t>
            </a:r>
            <a:endPar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graphicFrame>
        <p:nvGraphicFramePr>
          <p:cNvPr id="19" name="Table 18">
            <a:extLst>
              <a:ext uri="{FF2B5EF4-FFF2-40B4-BE49-F238E27FC236}">
                <a16:creationId xmlns:a16="http://schemas.microsoft.com/office/drawing/2014/main" id="{8F3290E2-8574-822E-1C78-DFB33A5E3195}"/>
              </a:ext>
            </a:extLst>
          </p:cNvPr>
          <p:cNvGraphicFramePr>
            <a:graphicFrameLocks noGrp="1"/>
          </p:cNvGraphicFramePr>
          <p:nvPr/>
        </p:nvGraphicFramePr>
        <p:xfrm>
          <a:off x="744775" y="2550128"/>
          <a:ext cx="10702451" cy="3373456"/>
        </p:xfrm>
        <a:graphic>
          <a:graphicData uri="http://schemas.openxmlformats.org/drawingml/2006/table">
            <a:tbl>
              <a:tblPr firstRow="1" bandRow="1">
                <a:tableStyleId>{5C22544A-7EE6-4342-B048-85BDC9FD1C3A}</a:tableStyleId>
              </a:tblPr>
              <a:tblGrid>
                <a:gridCol w="4558357">
                  <a:extLst>
                    <a:ext uri="{9D8B030D-6E8A-4147-A177-3AD203B41FA5}">
                      <a16:colId xmlns:a16="http://schemas.microsoft.com/office/drawing/2014/main" val="1246125207"/>
                    </a:ext>
                  </a:extLst>
                </a:gridCol>
                <a:gridCol w="6144094">
                  <a:extLst>
                    <a:ext uri="{9D8B030D-6E8A-4147-A177-3AD203B41FA5}">
                      <a16:colId xmlns:a16="http://schemas.microsoft.com/office/drawing/2014/main" val="2466496006"/>
                    </a:ext>
                  </a:extLst>
                </a:gridCol>
              </a:tblGrid>
              <a:tr h="510104">
                <a:tc>
                  <a:txBody>
                    <a:bodyPr/>
                    <a:lstStyle/>
                    <a:p>
                      <a:r>
                        <a:rPr lang="en-US" sz="1700" b="1">
                          <a:solidFill>
                            <a:schemeClr val="bg1"/>
                          </a:solidFill>
                          <a:latin typeface="Helvetica" panose="020B0403020202020204" pitchFamily="34" charset="0"/>
                        </a:rPr>
                        <a:t>Category</a:t>
                      </a:r>
                    </a:p>
                  </a:txBody>
                  <a:tcPr marL="110642" marR="110642" anchor="ctr">
                    <a:solidFill>
                      <a:srgbClr val="ED3C8D"/>
                    </a:solidFill>
                  </a:tcPr>
                </a:tc>
                <a:tc>
                  <a:txBody>
                    <a:bodyPr/>
                    <a:lstStyle/>
                    <a:p>
                      <a:r>
                        <a:rPr lang="en-US" sz="1700" b="1">
                          <a:solidFill>
                            <a:schemeClr val="bg1"/>
                          </a:solidFill>
                          <a:latin typeface="Helvetica" panose="020B0403020202020204" pitchFamily="34" charset="0"/>
                        </a:rPr>
                        <a:t>Examples of External Partners</a:t>
                      </a:r>
                    </a:p>
                  </a:txBody>
                  <a:tcPr marL="110642" marR="110642" anchor="ctr">
                    <a:solidFill>
                      <a:srgbClr val="ED3C8D"/>
                    </a:solidFill>
                  </a:tcPr>
                </a:tc>
                <a:extLst>
                  <a:ext uri="{0D108BD9-81ED-4DB2-BD59-A6C34878D82A}">
                    <a16:rowId xmlns:a16="http://schemas.microsoft.com/office/drawing/2014/main" val="1262299756"/>
                  </a:ext>
                </a:extLst>
              </a:tr>
              <a:tr h="544950">
                <a:tc>
                  <a:txBody>
                    <a:bodyPr/>
                    <a:lstStyle/>
                    <a:p>
                      <a:pPr algn="l"/>
                      <a:r>
                        <a:rPr lang="en-US" sz="1700" b="1">
                          <a:solidFill>
                            <a:srgbClr val="1F1A62"/>
                          </a:solidFill>
                          <a:latin typeface="Helvetica" panose="020B0403020202020204" pitchFamily="34" charset="0"/>
                        </a:rPr>
                        <a:t>        Board &amp; Stakeholders	</a:t>
                      </a:r>
                    </a:p>
                  </a:txBody>
                  <a:tcPr marL="110642" marR="110642" anchor="ctr"/>
                </a:tc>
                <a:tc>
                  <a:txBody>
                    <a:bodyPr/>
                    <a:lstStyle/>
                    <a:p>
                      <a:r>
                        <a:rPr lang="en-US" sz="1400" b="0">
                          <a:solidFill>
                            <a:srgbClr val="1F1A62"/>
                          </a:solidFill>
                          <a:latin typeface="Helvetica" panose="020B0403020202020204" pitchFamily="34" charset="0"/>
                        </a:rPr>
                        <a:t>Board of Directors (BOD), Stakeholders, Shareholders, Former Executives</a:t>
                      </a:r>
                    </a:p>
                  </a:txBody>
                  <a:tcPr marL="110642" marR="110642" anchor="ctr"/>
                </a:tc>
                <a:extLst>
                  <a:ext uri="{0D108BD9-81ED-4DB2-BD59-A6C34878D82A}">
                    <a16:rowId xmlns:a16="http://schemas.microsoft.com/office/drawing/2014/main" val="3205949165"/>
                  </a:ext>
                </a:extLst>
              </a:tr>
              <a:tr h="614251">
                <a:tc>
                  <a:txBody>
                    <a:bodyPr/>
                    <a:lstStyle/>
                    <a:p>
                      <a:pPr algn="l"/>
                      <a:r>
                        <a:rPr lang="en-US" sz="1700" b="1">
                          <a:solidFill>
                            <a:srgbClr val="1F1A62"/>
                          </a:solidFill>
                          <a:latin typeface="Helvetica" panose="020B0403020202020204" pitchFamily="34" charset="0"/>
                        </a:rPr>
                        <a:t>         Investors &amp; Financial Partners</a:t>
                      </a:r>
                    </a:p>
                  </a:txBody>
                  <a:tcPr marL="110642" marR="110642" anchor="ctr"/>
                </a:tc>
                <a:tc>
                  <a:txBody>
                    <a:bodyPr/>
                    <a:lstStyle/>
                    <a:p>
                      <a:r>
                        <a:rPr lang="en-US" sz="1400" b="0">
                          <a:solidFill>
                            <a:srgbClr val="1F1A62"/>
                          </a:solidFill>
                          <a:latin typeface="Helvetica" panose="020B0403020202020204" pitchFamily="34" charset="0"/>
                        </a:rPr>
                        <a:t>Angel Investors, External Investors, Bank &amp; Financial Institutions, Donors</a:t>
                      </a:r>
                    </a:p>
                  </a:txBody>
                  <a:tcPr marL="110642" marR="110642" anchor="ctr"/>
                </a:tc>
                <a:extLst>
                  <a:ext uri="{0D108BD9-81ED-4DB2-BD59-A6C34878D82A}">
                    <a16:rowId xmlns:a16="http://schemas.microsoft.com/office/drawing/2014/main" val="2553013715"/>
                  </a:ext>
                </a:extLst>
              </a:tr>
              <a:tr h="544950">
                <a:tc>
                  <a:txBody>
                    <a:bodyPr/>
                    <a:lstStyle/>
                    <a:p>
                      <a:pPr algn="l"/>
                      <a:r>
                        <a:rPr lang="en-US" sz="1700" b="1">
                          <a:solidFill>
                            <a:srgbClr val="1F1A62"/>
                          </a:solidFill>
                          <a:latin typeface="Helvetica" panose="020B0403020202020204" pitchFamily="34" charset="0"/>
                        </a:rPr>
                        <a:t>         Agencies &amp; Consultants	</a:t>
                      </a:r>
                    </a:p>
                  </a:txBody>
                  <a:tcPr marL="110642" marR="110642" anchor="ctr"/>
                </a:tc>
                <a:tc>
                  <a:txBody>
                    <a:bodyPr/>
                    <a:lstStyle/>
                    <a:p>
                      <a:r>
                        <a:rPr lang="en-US" sz="1400" b="0">
                          <a:solidFill>
                            <a:srgbClr val="1F1A62"/>
                          </a:solidFill>
                          <a:latin typeface="Helvetica" panose="020B0403020202020204" pitchFamily="34" charset="0"/>
                        </a:rPr>
                        <a:t>Marketing Agencies, SEO Agencies, Consultants, Auditing Firms</a:t>
                      </a:r>
                    </a:p>
                  </a:txBody>
                  <a:tcPr marL="110642" marR="110642" anchor="ctr"/>
                </a:tc>
                <a:extLst>
                  <a:ext uri="{0D108BD9-81ED-4DB2-BD59-A6C34878D82A}">
                    <a16:rowId xmlns:a16="http://schemas.microsoft.com/office/drawing/2014/main" val="906881473"/>
                  </a:ext>
                </a:extLst>
              </a:tr>
              <a:tr h="544950">
                <a:tc>
                  <a:txBody>
                    <a:bodyPr/>
                    <a:lstStyle/>
                    <a:p>
                      <a:pPr algn="l"/>
                      <a:r>
                        <a:rPr lang="en-US" sz="1700" b="1">
                          <a:solidFill>
                            <a:srgbClr val="1F1A62"/>
                          </a:solidFill>
                          <a:latin typeface="Helvetica" panose="020B0403020202020204" pitchFamily="34" charset="0"/>
                        </a:rPr>
                        <a:t>         Business Partners</a:t>
                      </a:r>
                    </a:p>
                  </a:txBody>
                  <a:tcPr marL="110642" marR="110642" anchor="ctr"/>
                </a:tc>
                <a:tc>
                  <a:txBody>
                    <a:bodyPr/>
                    <a:lstStyle/>
                    <a:p>
                      <a:r>
                        <a:rPr lang="en-US" sz="1400" b="0">
                          <a:solidFill>
                            <a:srgbClr val="1F1A62"/>
                          </a:solidFill>
                          <a:latin typeface="Helvetica" panose="020B0403020202020204" pitchFamily="34" charset="0"/>
                        </a:rPr>
                        <a:t>Vendors, Data Support Providers, Business Individuals, Co-Owners</a:t>
                      </a:r>
                    </a:p>
                  </a:txBody>
                  <a:tcPr marL="110642" marR="110642" anchor="ctr"/>
                </a:tc>
                <a:extLst>
                  <a:ext uri="{0D108BD9-81ED-4DB2-BD59-A6C34878D82A}">
                    <a16:rowId xmlns:a16="http://schemas.microsoft.com/office/drawing/2014/main" val="1495243549"/>
                  </a:ext>
                </a:extLst>
              </a:tr>
              <a:tr h="614251">
                <a:tc>
                  <a:txBody>
                    <a:bodyPr/>
                    <a:lstStyle/>
                    <a:p>
                      <a:pPr algn="l"/>
                      <a:r>
                        <a:rPr lang="en-US" sz="1700" b="1">
                          <a:solidFill>
                            <a:srgbClr val="1F1A62"/>
                          </a:solidFill>
                          <a:latin typeface="Helvetica" panose="020B0403020202020204" pitchFamily="34" charset="0"/>
                        </a:rPr>
                        <a:t>         Internal-External Hybrid</a:t>
                      </a:r>
                    </a:p>
                  </a:txBody>
                  <a:tcPr marL="110642" marR="110642" anchor="ctr"/>
                </a:tc>
                <a:tc>
                  <a:txBody>
                    <a:bodyPr/>
                    <a:lstStyle/>
                    <a:p>
                      <a:r>
                        <a:rPr lang="en-US" sz="1400" b="0">
                          <a:solidFill>
                            <a:srgbClr val="1F1A62"/>
                          </a:solidFill>
                          <a:latin typeface="Helvetica" panose="020B0403020202020204" pitchFamily="34" charset="0"/>
                        </a:rPr>
                        <a:t>Marketing Department (partially outsourced)</a:t>
                      </a:r>
                    </a:p>
                  </a:txBody>
                  <a:tcPr marL="110642" marR="110642" anchor="ctr"/>
                </a:tc>
                <a:extLst>
                  <a:ext uri="{0D108BD9-81ED-4DB2-BD59-A6C34878D82A}">
                    <a16:rowId xmlns:a16="http://schemas.microsoft.com/office/drawing/2014/main" val="1031520087"/>
                  </a:ext>
                </a:extLst>
              </a:tr>
            </a:tbl>
          </a:graphicData>
        </a:graphic>
      </p:graphicFrame>
      <p:pic>
        <p:nvPicPr>
          <p:cNvPr id="26" name="Picture 25">
            <a:extLst>
              <a:ext uri="{FF2B5EF4-FFF2-40B4-BE49-F238E27FC236}">
                <a16:creationId xmlns:a16="http://schemas.microsoft.com/office/drawing/2014/main" id="{923B4980-40D3-0602-A275-02DE59DD32DB}"/>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7" name="Slide Number Placeholder 5">
            <a:extLst>
              <a:ext uri="{FF2B5EF4-FFF2-40B4-BE49-F238E27FC236}">
                <a16:creationId xmlns:a16="http://schemas.microsoft.com/office/drawing/2014/main" id="{969CCEDE-C120-809D-1291-DBF35DA55BAA}"/>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8" name="Rectangle 27">
            <a:extLst>
              <a:ext uri="{FF2B5EF4-FFF2-40B4-BE49-F238E27FC236}">
                <a16:creationId xmlns:a16="http://schemas.microsoft.com/office/drawing/2014/main" id="{79FD3B08-CB6F-3390-8112-F08DEB0799AF}"/>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pic>
        <p:nvPicPr>
          <p:cNvPr id="6" name="Picture 5" descr="A blue and white logo&#10;&#10;AI-generated content may be incorrect.">
            <a:extLst>
              <a:ext uri="{FF2B5EF4-FFF2-40B4-BE49-F238E27FC236}">
                <a16:creationId xmlns:a16="http://schemas.microsoft.com/office/drawing/2014/main" id="{BC293C22-6352-BCC2-32AA-13E61C293E30}"/>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856861" y="3130503"/>
            <a:ext cx="409246" cy="409246"/>
          </a:xfrm>
          <a:prstGeom prst="rect">
            <a:avLst/>
          </a:prstGeom>
        </p:spPr>
      </p:pic>
      <p:pic>
        <p:nvPicPr>
          <p:cNvPr id="8" name="Picture 7" descr="A blue line drawing of a bag with wings&#10;&#10;AI-generated content may be incorrect.">
            <a:extLst>
              <a:ext uri="{FF2B5EF4-FFF2-40B4-BE49-F238E27FC236}">
                <a16:creationId xmlns:a16="http://schemas.microsoft.com/office/drawing/2014/main" id="{0652EC07-FBA0-D3D1-A995-945A3111F72A}"/>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856861" y="3710827"/>
            <a:ext cx="409246" cy="409246"/>
          </a:xfrm>
          <a:prstGeom prst="rect">
            <a:avLst/>
          </a:prstGeom>
        </p:spPr>
      </p:pic>
      <p:pic>
        <p:nvPicPr>
          <p:cNvPr id="12" name="Picture 11" descr="A blue line drawing of a megaphone and a computer screen&#10;&#10;AI-generated content may be incorrect.">
            <a:extLst>
              <a:ext uri="{FF2B5EF4-FFF2-40B4-BE49-F238E27FC236}">
                <a16:creationId xmlns:a16="http://schemas.microsoft.com/office/drawing/2014/main" id="{B55E4F22-ACEC-635E-334E-F1277A4BA939}"/>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875463" y="4291150"/>
            <a:ext cx="372042" cy="372042"/>
          </a:xfrm>
          <a:prstGeom prst="rect">
            <a:avLst/>
          </a:prstGeom>
        </p:spPr>
      </p:pic>
      <p:pic>
        <p:nvPicPr>
          <p:cNvPr id="22" name="Picture 21" descr="A blue line art of a gear with icons&#10;&#10;AI-generated content may be incorrect.">
            <a:extLst>
              <a:ext uri="{FF2B5EF4-FFF2-40B4-BE49-F238E27FC236}">
                <a16:creationId xmlns:a16="http://schemas.microsoft.com/office/drawing/2014/main" id="{99684E4A-05A4-4A87-643C-D9E6405097C4}"/>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856861" y="4834269"/>
            <a:ext cx="409246" cy="409246"/>
          </a:xfrm>
          <a:prstGeom prst="rect">
            <a:avLst/>
          </a:prstGeom>
        </p:spPr>
      </p:pic>
      <p:pic>
        <p:nvPicPr>
          <p:cNvPr id="29" name="Picture 28" descr="A group of people with a black background&#10;&#10;AI-generated content may be incorrect.">
            <a:extLst>
              <a:ext uri="{FF2B5EF4-FFF2-40B4-BE49-F238E27FC236}">
                <a16:creationId xmlns:a16="http://schemas.microsoft.com/office/drawing/2014/main" id="{AFE4D763-3FFA-11B1-BD90-6BB77FDF5620}"/>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856861" y="5414593"/>
            <a:ext cx="409246" cy="409246"/>
          </a:xfrm>
          <a:prstGeom prst="rect">
            <a:avLst/>
          </a:prstGeom>
        </p:spPr>
      </p:pic>
      <p:sp>
        <p:nvSpPr>
          <p:cNvPr id="3" name="TextBox 2">
            <a:extLst>
              <a:ext uri="{FF2B5EF4-FFF2-40B4-BE49-F238E27FC236}">
                <a16:creationId xmlns:a16="http://schemas.microsoft.com/office/drawing/2014/main" id="{FBBF7FBB-23E8-588D-C7D3-E24D13ECC2CD}"/>
              </a:ext>
            </a:extLst>
          </p:cNvPr>
          <p:cNvSpPr txBox="1"/>
          <p:nvPr/>
        </p:nvSpPr>
        <p:spPr>
          <a:xfrm>
            <a:off x="227178" y="441328"/>
            <a:ext cx="11521126"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For marketers with external influence on decisions, those stakeholders range from investors and consultants to co-owners and hybrid teams</a:t>
            </a:r>
            <a:endParaRPr kumimoji="0" lang="en-US" sz="2600" b="1" i="0" u="none" strike="noStrike" kern="1200" cap="none" spc="0" normalizeH="0" baseline="0" noProof="0">
              <a:ln>
                <a:noFill/>
              </a:ln>
              <a:solidFill>
                <a:srgbClr val="FF0000"/>
              </a:solidFill>
              <a:effectLst/>
              <a:uLnTx/>
              <a:uFillTx/>
              <a:latin typeface="Helvetica" panose="020B0604020202020204" pitchFamily="34" charset="0"/>
              <a:ea typeface="+mn-ea"/>
              <a:cs typeface="Helvetica" panose="020B0604020202020204" pitchFamily="34" charset="0"/>
            </a:endParaRPr>
          </a:p>
        </p:txBody>
      </p:sp>
      <p:sp>
        <p:nvSpPr>
          <p:cNvPr id="4" name="TextBox 3">
            <a:hlinkClick r:id="rId8" action="ppaction://hlinksldjump"/>
            <a:extLst>
              <a:ext uri="{FF2B5EF4-FFF2-40B4-BE49-F238E27FC236}">
                <a16:creationId xmlns:a16="http://schemas.microsoft.com/office/drawing/2014/main" id="{FA6CCFCC-C234-39D7-EFC7-0791E81807D7}"/>
              </a:ext>
            </a:extLst>
          </p:cNvPr>
          <p:cNvSpPr txBox="1"/>
          <p:nvPr/>
        </p:nvSpPr>
        <p:spPr>
          <a:xfrm>
            <a:off x="11514473" y="781355"/>
            <a:ext cx="683505" cy="461665"/>
          </a:xfrm>
          <a:prstGeom prst="rect">
            <a:avLst/>
          </a:prstGeom>
          <a:noFill/>
        </p:spPr>
        <p:txBody>
          <a:bodyPr wrap="square" rtlCol="0">
            <a:spAutoFit/>
          </a:bodyPr>
          <a:lstStyle/>
          <a:p>
            <a:pPr algn="ctr"/>
            <a:r>
              <a:rPr lang="en-US" sz="800" b="1">
                <a:solidFill>
                  <a:srgbClr val="00C0F3"/>
                </a:solidFill>
                <a:latin typeface="Helvetica" panose="020B0403020202020204" pitchFamily="34" charset="0"/>
              </a:rPr>
              <a:t>Click to return to slide 9</a:t>
            </a:r>
          </a:p>
        </p:txBody>
      </p:sp>
      <p:pic>
        <p:nvPicPr>
          <p:cNvPr id="5" name="Picture 4" descr="Shape&#10;&#10;Description automatically generated">
            <a:hlinkClick r:id="rId8" action="ppaction://hlinksldjump"/>
            <a:extLst>
              <a:ext uri="{FF2B5EF4-FFF2-40B4-BE49-F238E27FC236}">
                <a16:creationId xmlns:a16="http://schemas.microsoft.com/office/drawing/2014/main" id="{329853B2-5F8C-86F4-16B7-1533E78F89D1}"/>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rot="10800000">
            <a:off x="11627597" y="294704"/>
            <a:ext cx="492443" cy="492443"/>
          </a:xfrm>
          <a:prstGeom prst="rect">
            <a:avLst/>
          </a:prstGeom>
        </p:spPr>
      </p:pic>
    </p:spTree>
    <p:extLst>
      <p:ext uri="{BB962C8B-B14F-4D97-AF65-F5344CB8AC3E}">
        <p14:creationId xmlns:p14="http://schemas.microsoft.com/office/powerpoint/2010/main" val="9518739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81934-C4EB-8633-7F09-084A54F6040B}"/>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7A2B493A-3A84-F5E2-0F8E-2F20EE21C96B}"/>
              </a:ext>
            </a:extLst>
          </p:cNvPr>
          <p:cNvSpPr/>
          <p:nvPr/>
        </p:nvSpPr>
        <p:spPr>
          <a:xfrm>
            <a:off x="5610992" y="1685013"/>
            <a:ext cx="6579995" cy="4396834"/>
          </a:xfrm>
          <a:prstGeom prst="rect">
            <a:avLst/>
          </a:prstGeom>
          <a:solidFill>
            <a:srgbClr val="1F1A62"/>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20D8E912-C130-C7EA-7011-AF8E5A6C30B6}"/>
              </a:ext>
            </a:extLst>
          </p:cNvPr>
          <p:cNvSpPr/>
          <p:nvPr/>
        </p:nvSpPr>
        <p:spPr>
          <a:xfrm>
            <a:off x="0" y="1685014"/>
            <a:ext cx="5610992" cy="4396834"/>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A519AC26-72E7-5EE4-D9A0-5D9FF133C546}"/>
              </a:ext>
            </a:extLst>
          </p:cNvPr>
          <p:cNvSpPr txBox="1"/>
          <p:nvPr/>
        </p:nvSpPr>
        <p:spPr>
          <a:xfrm>
            <a:off x="519129" y="6081848"/>
            <a:ext cx="1151740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 / Advertiser Perceptions ‘Marketer KPI Survey,’ February 2025, fielded January 27 – February 7, 2025 (n=200). Survey base: Brand marketers directly involved in influencing or executing video advertising. Q13. What factors influenced your organization’s decision in selecting your KPIs? [Rank 1-3] (n=200). *Q13a. You mentioned that internal/external pressures influenced your organization’s decision in selecting your KPIs. What kind of pressures are you facing? ‘Small-Sized’ Businesses: Less than $1MM in annual ad spend, ‘Medium-Sized’ Businesses: $1MM to less than $25MM in annual ad spend, ‘Large-Sized’ Businesses: $25MM or more in annual ad spend. </a:t>
            </a:r>
          </a:p>
        </p:txBody>
      </p:sp>
      <p:pic>
        <p:nvPicPr>
          <p:cNvPr id="5" name="Picture 4">
            <a:extLst>
              <a:ext uri="{FF2B5EF4-FFF2-40B4-BE49-F238E27FC236}">
                <a16:creationId xmlns:a16="http://schemas.microsoft.com/office/drawing/2014/main" id="{E5866911-3D13-898C-D8FE-03970A913E8F}"/>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6" name="Slide Number Placeholder 5">
            <a:extLst>
              <a:ext uri="{FF2B5EF4-FFF2-40B4-BE49-F238E27FC236}">
                <a16:creationId xmlns:a16="http://schemas.microsoft.com/office/drawing/2014/main" id="{15E1DCFD-6B23-1F34-DCB7-DBB92B03803E}"/>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7" name="Rectangle 6">
            <a:extLst>
              <a:ext uri="{FF2B5EF4-FFF2-40B4-BE49-F238E27FC236}">
                <a16:creationId xmlns:a16="http://schemas.microsoft.com/office/drawing/2014/main" id="{676D2F22-0101-6CEF-7FB4-2A0A099521AB}"/>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57" name="TextBox 56">
            <a:extLst>
              <a:ext uri="{FF2B5EF4-FFF2-40B4-BE49-F238E27FC236}">
                <a16:creationId xmlns:a16="http://schemas.microsoft.com/office/drawing/2014/main" id="{C3ACCAEF-D703-6F3F-2631-D8930AE86946}"/>
              </a:ext>
            </a:extLst>
          </p:cNvPr>
          <p:cNvSpPr txBox="1"/>
          <p:nvPr/>
        </p:nvSpPr>
        <p:spPr>
          <a:xfrm>
            <a:off x="13056" y="1977408"/>
            <a:ext cx="5597936"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 of brand marketers who say </a:t>
            </a:r>
            <a:r>
              <a:rPr kumimoji="0" lang="en-US" sz="14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internal / external pressures</a:t>
            </a:r>
            <a:r>
              <a:rPr kumimoji="0" lang="en-US" sz="14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 influence their organization’s KPI decisions</a:t>
            </a:r>
          </a:p>
        </p:txBody>
      </p:sp>
      <p:sp>
        <p:nvSpPr>
          <p:cNvPr id="46" name="Rectangle: Rounded Corners 45">
            <a:extLst>
              <a:ext uri="{FF2B5EF4-FFF2-40B4-BE49-F238E27FC236}">
                <a16:creationId xmlns:a16="http://schemas.microsoft.com/office/drawing/2014/main" id="{3CA1B8ED-A96C-7824-719B-B7453582C180}"/>
              </a:ext>
            </a:extLst>
          </p:cNvPr>
          <p:cNvSpPr/>
          <p:nvPr/>
        </p:nvSpPr>
        <p:spPr>
          <a:xfrm>
            <a:off x="125538" y="2864694"/>
            <a:ext cx="2619070" cy="1266795"/>
          </a:xfrm>
          <a:prstGeom prst="roundRect">
            <a:avLst/>
          </a:prstGeom>
          <a:solidFill>
            <a:srgbClr val="00BFF2"/>
          </a:solidFill>
          <a:ln>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24C6E63C-780B-7C78-29DF-7803E1DDAEB0}"/>
              </a:ext>
            </a:extLst>
          </p:cNvPr>
          <p:cNvSpPr/>
          <p:nvPr/>
        </p:nvSpPr>
        <p:spPr>
          <a:xfrm>
            <a:off x="2879439" y="2864694"/>
            <a:ext cx="2619070" cy="1266795"/>
          </a:xfrm>
          <a:prstGeom prst="roundRect">
            <a:avLst/>
          </a:prstGeom>
          <a:solidFill>
            <a:srgbClr val="ED3C8D"/>
          </a:solidFill>
          <a:ln>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ED7E4C35-EB8A-2660-0838-7CAA2AF61F0F}"/>
              </a:ext>
            </a:extLst>
          </p:cNvPr>
          <p:cNvSpPr txBox="1"/>
          <p:nvPr/>
        </p:nvSpPr>
        <p:spPr>
          <a:xfrm>
            <a:off x="997674" y="3438537"/>
            <a:ext cx="874798" cy="646331"/>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3600" b="1">
                <a:solidFill>
                  <a:schemeClr val="bg1"/>
                </a:solidFill>
                <a:latin typeface="Helvetica" panose="020B0403020202020204" pitchFamily="34" charset="0"/>
              </a:rPr>
              <a:t>8</a:t>
            </a:r>
            <a:r>
              <a:rPr kumimoji="0" lang="en-US" sz="3600" b="1" i="0" u="none" strike="noStrike" kern="1200" cap="none" spc="0" normalizeH="0" baseline="0" noProof="0">
                <a:ln>
                  <a:noFill/>
                </a:ln>
                <a:solidFill>
                  <a:schemeClr val="bg1"/>
                </a:solidFill>
                <a:effectLst/>
                <a:uLnTx/>
                <a:uFillTx/>
                <a:latin typeface="Helvetica" panose="020B0403020202020204" pitchFamily="34" charset="0"/>
                <a:ea typeface="+mn-ea"/>
                <a:cs typeface="+mn-cs"/>
              </a:rPr>
              <a:t>%</a:t>
            </a:r>
          </a:p>
        </p:txBody>
      </p:sp>
      <p:sp>
        <p:nvSpPr>
          <p:cNvPr id="60" name="TextBox 59">
            <a:extLst>
              <a:ext uri="{FF2B5EF4-FFF2-40B4-BE49-F238E27FC236}">
                <a16:creationId xmlns:a16="http://schemas.microsoft.com/office/drawing/2014/main" id="{C7A37072-ECD0-0E92-96D8-684CB96D4FF8}"/>
              </a:ext>
            </a:extLst>
          </p:cNvPr>
          <p:cNvSpPr txBox="1"/>
          <p:nvPr/>
        </p:nvSpPr>
        <p:spPr>
          <a:xfrm>
            <a:off x="601732" y="2973255"/>
            <a:ext cx="166668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strike="noStrike" kern="1200" cap="none" spc="0" normalizeH="0" baseline="0" noProof="0">
                <a:ln>
                  <a:noFill/>
                </a:ln>
                <a:solidFill>
                  <a:schemeClr val="bg1"/>
                </a:solidFill>
                <a:effectLst/>
                <a:uLnTx/>
                <a:uFillTx/>
                <a:latin typeface="Helvetica" panose="020B0403020202020204" pitchFamily="34" charset="0"/>
                <a:ea typeface="+mn-ea"/>
                <a:cs typeface="+mn-cs"/>
              </a:rPr>
              <a:t>‘Small-Sized’ Businesses</a:t>
            </a:r>
          </a:p>
        </p:txBody>
      </p:sp>
      <p:sp>
        <p:nvSpPr>
          <p:cNvPr id="61" name="TextBox 60">
            <a:extLst>
              <a:ext uri="{FF2B5EF4-FFF2-40B4-BE49-F238E27FC236}">
                <a16:creationId xmlns:a16="http://schemas.microsoft.com/office/drawing/2014/main" id="{AF9A4789-B4D5-82AA-087C-7EE1DDF19B55}"/>
              </a:ext>
            </a:extLst>
          </p:cNvPr>
          <p:cNvSpPr txBox="1"/>
          <p:nvPr/>
        </p:nvSpPr>
        <p:spPr>
          <a:xfrm>
            <a:off x="3272300" y="2973255"/>
            <a:ext cx="183334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strike="noStrike" kern="1200" cap="none" spc="0" normalizeH="0" baseline="0" noProof="0">
                <a:ln>
                  <a:noFill/>
                </a:ln>
                <a:solidFill>
                  <a:schemeClr val="bg1"/>
                </a:solidFill>
                <a:effectLst/>
                <a:uLnTx/>
                <a:uFillTx/>
                <a:latin typeface="Helvetica" panose="020B0403020202020204" pitchFamily="34" charset="0"/>
                <a:ea typeface="+mn-ea"/>
                <a:cs typeface="+mn-cs"/>
              </a:rPr>
              <a:t>‘Medium-Sized’ Businesses</a:t>
            </a:r>
          </a:p>
        </p:txBody>
      </p:sp>
      <p:sp>
        <p:nvSpPr>
          <p:cNvPr id="76" name="TextBox 75">
            <a:extLst>
              <a:ext uri="{FF2B5EF4-FFF2-40B4-BE49-F238E27FC236}">
                <a16:creationId xmlns:a16="http://schemas.microsoft.com/office/drawing/2014/main" id="{FCEA59B0-C300-7FAB-2616-2913C9D88F74}"/>
              </a:ext>
            </a:extLst>
          </p:cNvPr>
          <p:cNvSpPr txBox="1"/>
          <p:nvPr/>
        </p:nvSpPr>
        <p:spPr>
          <a:xfrm>
            <a:off x="3751575" y="3438537"/>
            <a:ext cx="874798" cy="646331"/>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chemeClr val="bg1"/>
                </a:solidFill>
                <a:effectLst/>
                <a:uLnTx/>
                <a:uFillTx/>
                <a:latin typeface="Helvetica" panose="020B0403020202020204" pitchFamily="34" charset="0"/>
                <a:ea typeface="+mn-ea"/>
                <a:cs typeface="+mn-cs"/>
              </a:rPr>
              <a:t>7%</a:t>
            </a:r>
          </a:p>
        </p:txBody>
      </p:sp>
      <p:sp>
        <p:nvSpPr>
          <p:cNvPr id="50" name="Rectangle: Rounded Corners 49">
            <a:extLst>
              <a:ext uri="{FF2B5EF4-FFF2-40B4-BE49-F238E27FC236}">
                <a16:creationId xmlns:a16="http://schemas.microsoft.com/office/drawing/2014/main" id="{35C4B3F4-BA4F-991C-5650-579DA8B655C4}"/>
              </a:ext>
            </a:extLst>
          </p:cNvPr>
          <p:cNvSpPr/>
          <p:nvPr/>
        </p:nvSpPr>
        <p:spPr>
          <a:xfrm>
            <a:off x="1502489" y="4495555"/>
            <a:ext cx="2619070" cy="1266795"/>
          </a:xfrm>
          <a:prstGeom prst="roundRect">
            <a:avLst/>
          </a:prstGeom>
          <a:solidFill>
            <a:srgbClr val="4EBEA4"/>
          </a:solidFill>
          <a:ln>
            <a:solidFill>
              <a:srgbClr val="4EBE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526B55FC-CE28-6DB4-0056-1029D54818E4}"/>
              </a:ext>
            </a:extLst>
          </p:cNvPr>
          <p:cNvSpPr txBox="1"/>
          <p:nvPr/>
        </p:nvSpPr>
        <p:spPr>
          <a:xfrm>
            <a:off x="1895350" y="4593578"/>
            <a:ext cx="183334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strike="noStrike" kern="1200" cap="none" spc="0" normalizeH="0" baseline="0" noProof="0">
                <a:ln>
                  <a:noFill/>
                </a:ln>
                <a:solidFill>
                  <a:schemeClr val="bg1"/>
                </a:solidFill>
                <a:effectLst/>
                <a:uLnTx/>
                <a:uFillTx/>
                <a:latin typeface="Helvetica" panose="020B0403020202020204" pitchFamily="34" charset="0"/>
                <a:ea typeface="+mn-ea"/>
                <a:cs typeface="+mn-cs"/>
              </a:rPr>
              <a:t>‘Large-Sized’ Businesses</a:t>
            </a:r>
          </a:p>
        </p:txBody>
      </p:sp>
      <p:sp>
        <p:nvSpPr>
          <p:cNvPr id="78" name="TextBox 77">
            <a:extLst>
              <a:ext uri="{FF2B5EF4-FFF2-40B4-BE49-F238E27FC236}">
                <a16:creationId xmlns:a16="http://schemas.microsoft.com/office/drawing/2014/main" id="{A9BF6BBF-5735-9DEC-4D13-267532771CEA}"/>
              </a:ext>
            </a:extLst>
          </p:cNvPr>
          <p:cNvSpPr txBox="1"/>
          <p:nvPr/>
        </p:nvSpPr>
        <p:spPr>
          <a:xfrm>
            <a:off x="2374625" y="5081269"/>
            <a:ext cx="874798" cy="646331"/>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3600" b="1">
                <a:solidFill>
                  <a:schemeClr val="bg1"/>
                </a:solidFill>
                <a:latin typeface="Helvetica" panose="020B0403020202020204" pitchFamily="34" charset="0"/>
              </a:rPr>
              <a:t>3</a:t>
            </a:r>
            <a:r>
              <a:rPr kumimoji="0" lang="en-US" sz="3600" b="1" i="0" u="none" strike="noStrike" kern="1200" cap="none" spc="0" normalizeH="0" baseline="0" noProof="0">
                <a:ln>
                  <a:noFill/>
                </a:ln>
                <a:solidFill>
                  <a:schemeClr val="bg1"/>
                </a:solidFill>
                <a:effectLst/>
                <a:uLnTx/>
                <a:uFillTx/>
                <a:latin typeface="Helvetica" panose="020B0403020202020204" pitchFamily="34" charset="0"/>
                <a:ea typeface="+mn-ea"/>
                <a:cs typeface="+mn-cs"/>
              </a:rPr>
              <a:t>%</a:t>
            </a:r>
          </a:p>
        </p:txBody>
      </p:sp>
      <p:graphicFrame>
        <p:nvGraphicFramePr>
          <p:cNvPr id="81" name="Table 80">
            <a:extLst>
              <a:ext uri="{FF2B5EF4-FFF2-40B4-BE49-F238E27FC236}">
                <a16:creationId xmlns:a16="http://schemas.microsoft.com/office/drawing/2014/main" id="{7ED1991E-CF8D-2DCE-DC89-0230CED341B0}"/>
              </a:ext>
            </a:extLst>
          </p:cNvPr>
          <p:cNvGraphicFramePr>
            <a:graphicFrameLocks noGrp="1"/>
          </p:cNvGraphicFramePr>
          <p:nvPr/>
        </p:nvGraphicFramePr>
        <p:xfrm>
          <a:off x="5754824" y="1838487"/>
          <a:ext cx="6292331" cy="4127162"/>
        </p:xfrm>
        <a:graphic>
          <a:graphicData uri="http://schemas.openxmlformats.org/drawingml/2006/table">
            <a:tbl>
              <a:tblPr firstRow="1" bandRow="1">
                <a:tableStyleId>{5C22544A-7EE6-4342-B048-85BDC9FD1C3A}</a:tableStyleId>
              </a:tblPr>
              <a:tblGrid>
                <a:gridCol w="3076483">
                  <a:extLst>
                    <a:ext uri="{9D8B030D-6E8A-4147-A177-3AD203B41FA5}">
                      <a16:colId xmlns:a16="http://schemas.microsoft.com/office/drawing/2014/main" val="1246125207"/>
                    </a:ext>
                  </a:extLst>
                </a:gridCol>
                <a:gridCol w="3215848">
                  <a:extLst>
                    <a:ext uri="{9D8B030D-6E8A-4147-A177-3AD203B41FA5}">
                      <a16:colId xmlns:a16="http://schemas.microsoft.com/office/drawing/2014/main" val="2466496006"/>
                    </a:ext>
                  </a:extLst>
                </a:gridCol>
              </a:tblGrid>
              <a:tr h="230085">
                <a:tc>
                  <a:txBody>
                    <a:bodyPr/>
                    <a:lstStyle/>
                    <a:p>
                      <a:r>
                        <a:rPr lang="en-US" sz="1400" b="1">
                          <a:solidFill>
                            <a:schemeClr val="bg1"/>
                          </a:solidFill>
                          <a:latin typeface="Helvetica" panose="020B0403020202020204" pitchFamily="34" charset="0"/>
                        </a:rPr>
                        <a:t>Type of Pressure*</a:t>
                      </a:r>
                    </a:p>
                  </a:txBody>
                  <a:tcPr marL="196010" marR="196010" marT="31227" marB="31227" anchor="ctr">
                    <a:solidFill>
                      <a:srgbClr val="1F1A62"/>
                    </a:solidFill>
                  </a:tcPr>
                </a:tc>
                <a:tc>
                  <a:txBody>
                    <a:bodyPr/>
                    <a:lstStyle/>
                    <a:p>
                      <a:r>
                        <a:rPr lang="en-US" sz="1400" b="1">
                          <a:solidFill>
                            <a:schemeClr val="bg1"/>
                          </a:solidFill>
                          <a:latin typeface="Helvetica" panose="020B0403020202020204" pitchFamily="34" charset="0"/>
                        </a:rPr>
                        <a:t>Details / Examples</a:t>
                      </a:r>
                    </a:p>
                  </a:txBody>
                  <a:tcPr marL="196010" marR="196010" marT="31227" marB="31227" anchor="ctr">
                    <a:solidFill>
                      <a:srgbClr val="1F1A62"/>
                    </a:solidFill>
                  </a:tcPr>
                </a:tc>
                <a:extLst>
                  <a:ext uri="{0D108BD9-81ED-4DB2-BD59-A6C34878D82A}">
                    <a16:rowId xmlns:a16="http://schemas.microsoft.com/office/drawing/2014/main" val="1262299756"/>
                  </a:ext>
                </a:extLst>
              </a:tr>
              <a:tr h="484075">
                <a:tc>
                  <a:txBody>
                    <a:bodyPr/>
                    <a:lstStyle/>
                    <a:p>
                      <a:pPr algn="l"/>
                      <a:r>
                        <a:rPr lang="en-US" sz="1200" b="1">
                          <a:solidFill>
                            <a:srgbClr val="1F1A62"/>
                          </a:solidFill>
                          <a:latin typeface="Helvetica" panose="020B0403020202020204" pitchFamily="34" charset="0"/>
                        </a:rPr>
                        <a:t>Organizational Goals	</a:t>
                      </a:r>
                    </a:p>
                  </a:txBody>
                  <a:tcPr marL="196010" marR="196010" marT="31227" marB="31227" anchor="ctr"/>
                </a:tc>
                <a:tc>
                  <a:txBody>
                    <a:bodyPr/>
                    <a:lstStyle/>
                    <a:p>
                      <a:pPr marL="285750" indent="-285750" algn="l" defTabSz="914400" rtl="0" eaLnBrk="1" latinLnBrk="0" hangingPunct="1">
                        <a:buFontTx/>
                        <a:buBlip>
                          <a:blip r:embed="rId4"/>
                        </a:buBlip>
                      </a:pPr>
                      <a:r>
                        <a:rPr lang="en-US" sz="1050" kern="1200">
                          <a:solidFill>
                            <a:srgbClr val="1F1A62"/>
                          </a:solidFill>
                          <a:latin typeface="Helvetica" panose="020B0403020202020204" pitchFamily="34" charset="0"/>
                          <a:ea typeface="+mn-ea"/>
                          <a:cs typeface="+mn-cs"/>
                        </a:rPr>
                        <a:t>Growth goals; The pressures of making sure organization makes money</a:t>
                      </a:r>
                    </a:p>
                  </a:txBody>
                  <a:tcPr marL="196010" marR="196010" marT="31227" marB="31227" anchor="ctr"/>
                </a:tc>
                <a:extLst>
                  <a:ext uri="{0D108BD9-81ED-4DB2-BD59-A6C34878D82A}">
                    <a16:rowId xmlns:a16="http://schemas.microsoft.com/office/drawing/2014/main" val="3205949165"/>
                  </a:ext>
                </a:extLst>
              </a:tr>
              <a:tr h="373367">
                <a:tc>
                  <a:txBody>
                    <a:bodyPr/>
                    <a:lstStyle/>
                    <a:p>
                      <a:pPr algn="l"/>
                      <a:r>
                        <a:rPr lang="en-US" sz="1200" b="1">
                          <a:solidFill>
                            <a:srgbClr val="1F1A62"/>
                          </a:solidFill>
                          <a:latin typeface="Helvetica" panose="020B0403020202020204" pitchFamily="34" charset="0"/>
                        </a:rPr>
                        <a:t>Leadership &amp; Stakeholder Influence</a:t>
                      </a:r>
                    </a:p>
                  </a:txBody>
                  <a:tcPr marL="196010" marR="196010" marT="31227" marB="31227" anchor="ctr"/>
                </a:tc>
                <a:tc>
                  <a:txBody>
                    <a:bodyPr/>
                    <a:lstStyle/>
                    <a:p>
                      <a:pPr marL="285750" indent="-285750" algn="l" defTabSz="914400" rtl="0" eaLnBrk="1" latinLnBrk="0" hangingPunct="1">
                        <a:buFontTx/>
                        <a:buBlip>
                          <a:blip r:embed="rId4"/>
                        </a:buBlip>
                      </a:pPr>
                      <a:r>
                        <a:rPr lang="en-US" sz="1050" kern="1200">
                          <a:solidFill>
                            <a:srgbClr val="1F1A62"/>
                          </a:solidFill>
                          <a:latin typeface="Helvetica" panose="020B0403020202020204" pitchFamily="34" charset="0"/>
                          <a:ea typeface="+mn-ea"/>
                          <a:cs typeface="+mn-cs"/>
                        </a:rPr>
                        <a:t>Input from senior leaders, board members, and industry organizations</a:t>
                      </a:r>
                      <a:endParaRPr lang="en-US" sz="1050" b="1" kern="1200">
                        <a:solidFill>
                          <a:srgbClr val="1F1A62"/>
                        </a:solidFill>
                        <a:latin typeface="Helvetica" panose="020B0403020202020204" pitchFamily="34" charset="0"/>
                        <a:ea typeface="+mn-ea"/>
                        <a:cs typeface="+mn-cs"/>
                      </a:endParaRPr>
                    </a:p>
                  </a:txBody>
                  <a:tcPr marL="196010" marR="196010" marT="31227" marB="31227" anchor="ctr"/>
                </a:tc>
                <a:extLst>
                  <a:ext uri="{0D108BD9-81ED-4DB2-BD59-A6C34878D82A}">
                    <a16:rowId xmlns:a16="http://schemas.microsoft.com/office/drawing/2014/main" val="2553013715"/>
                  </a:ext>
                </a:extLst>
              </a:tr>
              <a:tr h="484075">
                <a:tc>
                  <a:txBody>
                    <a:bodyPr/>
                    <a:lstStyle/>
                    <a:p>
                      <a:pPr algn="l"/>
                      <a:r>
                        <a:rPr lang="en-US" sz="1200" b="1">
                          <a:solidFill>
                            <a:srgbClr val="1F1A62"/>
                          </a:solidFill>
                          <a:latin typeface="Helvetica" panose="020B0403020202020204" pitchFamily="34" charset="0"/>
                        </a:rPr>
                        <a:t>Post-Merger Integration</a:t>
                      </a:r>
                    </a:p>
                  </a:txBody>
                  <a:tcPr marL="196010" marR="196010" marT="31227" marB="31227" anchor="ctr"/>
                </a:tc>
                <a:tc>
                  <a:txBody>
                    <a:bodyPr/>
                    <a:lstStyle/>
                    <a:p>
                      <a:pPr marL="285750" indent="-285750" algn="l" defTabSz="914400" rtl="0" eaLnBrk="1" latinLnBrk="0" hangingPunct="1">
                        <a:buFontTx/>
                        <a:buBlip>
                          <a:blip r:embed="rId4"/>
                        </a:buBlip>
                      </a:pPr>
                      <a:r>
                        <a:rPr lang="en-US" sz="1050" kern="1200">
                          <a:solidFill>
                            <a:srgbClr val="1F1A62"/>
                          </a:solidFill>
                          <a:latin typeface="Helvetica" panose="020B0403020202020204" pitchFamily="34" charset="0"/>
                          <a:ea typeface="+mn-ea"/>
                          <a:cs typeface="+mn-cs"/>
                        </a:rPr>
                        <a:t>Post-merger operationalization</a:t>
                      </a:r>
                    </a:p>
                  </a:txBody>
                  <a:tcPr marL="196010" marR="196010" marT="31227" marB="31227" anchor="ctr"/>
                </a:tc>
                <a:extLst>
                  <a:ext uri="{0D108BD9-81ED-4DB2-BD59-A6C34878D82A}">
                    <a16:rowId xmlns:a16="http://schemas.microsoft.com/office/drawing/2014/main" val="906881473"/>
                  </a:ext>
                </a:extLst>
              </a:tr>
              <a:tr h="373367">
                <a:tc>
                  <a:txBody>
                    <a:bodyPr/>
                    <a:lstStyle/>
                    <a:p>
                      <a:pPr algn="l"/>
                      <a:r>
                        <a:rPr lang="en-US" sz="1200" b="1">
                          <a:solidFill>
                            <a:srgbClr val="1F1A62"/>
                          </a:solidFill>
                          <a:latin typeface="Helvetica" panose="020B0403020202020204" pitchFamily="34" charset="0"/>
                        </a:rPr>
                        <a:t>Internal Reporting &amp; Data Issues</a:t>
                      </a:r>
                    </a:p>
                  </a:txBody>
                  <a:tcPr marL="196010" marR="196010" marT="31227" marB="31227" anchor="ctr"/>
                </a:tc>
                <a:tc>
                  <a:txBody>
                    <a:bodyPr/>
                    <a:lstStyle/>
                    <a:p>
                      <a:pPr marL="285750" indent="-285750" algn="l" defTabSz="914400" rtl="0" eaLnBrk="1" latinLnBrk="0" hangingPunct="1">
                        <a:buFontTx/>
                        <a:buBlip>
                          <a:blip r:embed="rId4"/>
                        </a:buBlip>
                      </a:pPr>
                      <a:r>
                        <a:rPr lang="en-US" sz="1050" kern="1200">
                          <a:solidFill>
                            <a:srgbClr val="1F1A62"/>
                          </a:solidFill>
                          <a:latin typeface="Helvetica" panose="020B0403020202020204" pitchFamily="34" charset="0"/>
                          <a:ea typeface="+mn-ea"/>
                          <a:cs typeface="+mn-cs"/>
                        </a:rPr>
                        <a:t>Issues with internal reporting and attribution; need to sync data with members for client information</a:t>
                      </a:r>
                    </a:p>
                  </a:txBody>
                  <a:tcPr marL="196010" marR="196010" marT="31227" marB="31227" anchor="ctr"/>
                </a:tc>
                <a:extLst>
                  <a:ext uri="{0D108BD9-81ED-4DB2-BD59-A6C34878D82A}">
                    <a16:rowId xmlns:a16="http://schemas.microsoft.com/office/drawing/2014/main" val="1495243549"/>
                  </a:ext>
                </a:extLst>
              </a:tr>
              <a:tr h="373367">
                <a:tc>
                  <a:txBody>
                    <a:bodyPr/>
                    <a:lstStyle/>
                    <a:p>
                      <a:pPr algn="l"/>
                      <a:r>
                        <a:rPr lang="en-US" sz="1200" b="1">
                          <a:solidFill>
                            <a:srgbClr val="1F1A62"/>
                          </a:solidFill>
                          <a:latin typeface="Helvetica" panose="020B0403020202020204" pitchFamily="34" charset="0"/>
                        </a:rPr>
                        <a:t>Historical Consistency</a:t>
                      </a:r>
                    </a:p>
                  </a:txBody>
                  <a:tcPr marL="196010" marR="196010" marT="31227" marB="31227" anchor="ctr"/>
                </a:tc>
                <a:tc>
                  <a:txBody>
                    <a:bodyPr/>
                    <a:lstStyle/>
                    <a:p>
                      <a:pPr marL="285750" indent="-285750" algn="l" defTabSz="914400" rtl="0" eaLnBrk="1" latinLnBrk="0" hangingPunct="1">
                        <a:buFontTx/>
                        <a:buBlip>
                          <a:blip r:embed="rId4"/>
                        </a:buBlip>
                      </a:pPr>
                      <a:r>
                        <a:rPr lang="en-US" sz="1050" kern="1200">
                          <a:solidFill>
                            <a:srgbClr val="1F1A62"/>
                          </a:solidFill>
                          <a:latin typeface="Helvetica" panose="020B0403020202020204" pitchFamily="34" charset="0"/>
                          <a:ea typeface="+mn-ea"/>
                          <a:cs typeface="+mn-cs"/>
                        </a:rPr>
                        <a:t>Pressure to align or match back to previous results and methods used</a:t>
                      </a:r>
                    </a:p>
                  </a:txBody>
                  <a:tcPr marL="196010" marR="196010" marT="31227" marB="31227" anchor="ctr"/>
                </a:tc>
                <a:extLst>
                  <a:ext uri="{0D108BD9-81ED-4DB2-BD59-A6C34878D82A}">
                    <a16:rowId xmlns:a16="http://schemas.microsoft.com/office/drawing/2014/main" val="1031520087"/>
                  </a:ext>
                </a:extLst>
              </a:tr>
              <a:tr h="373367">
                <a:tc>
                  <a:txBody>
                    <a:bodyPr/>
                    <a:lstStyle/>
                    <a:p>
                      <a:pPr algn="l"/>
                      <a:r>
                        <a:rPr lang="en-US" sz="1200" b="1">
                          <a:solidFill>
                            <a:srgbClr val="1F1A62"/>
                          </a:solidFill>
                          <a:latin typeface="Helvetica" panose="020B0403020202020204" pitchFamily="34" charset="0"/>
                        </a:rPr>
                        <a:t>Market &amp; Competitive Forces</a:t>
                      </a:r>
                    </a:p>
                  </a:txBody>
                  <a:tcPr marL="196010" marR="196010" marT="31227" marB="31227" anchor="ctr"/>
                </a:tc>
                <a:tc>
                  <a:txBody>
                    <a:bodyPr/>
                    <a:lstStyle/>
                    <a:p>
                      <a:pPr marL="285750" indent="-285750" algn="l" defTabSz="914400" rtl="0" eaLnBrk="1" latinLnBrk="0" hangingPunct="1">
                        <a:buFontTx/>
                        <a:buBlip>
                          <a:blip r:embed="rId4"/>
                        </a:buBlip>
                      </a:pPr>
                      <a:r>
                        <a:rPr lang="en-US" sz="1050" kern="1200">
                          <a:solidFill>
                            <a:srgbClr val="1F1A62"/>
                          </a:solidFill>
                          <a:latin typeface="Helvetica" panose="020B0403020202020204" pitchFamily="34" charset="0"/>
                          <a:ea typeface="+mn-ea"/>
                          <a:cs typeface="+mn-cs"/>
                        </a:rPr>
                        <a:t>Competitive pressure, inflation, pricing, distribution partnerships</a:t>
                      </a:r>
                    </a:p>
                  </a:txBody>
                  <a:tcPr marL="196010" marR="196010" marT="31227" marB="31227" anchor="ctr"/>
                </a:tc>
                <a:extLst>
                  <a:ext uri="{0D108BD9-81ED-4DB2-BD59-A6C34878D82A}">
                    <a16:rowId xmlns:a16="http://schemas.microsoft.com/office/drawing/2014/main" val="332260324"/>
                  </a:ext>
                </a:extLst>
              </a:tr>
              <a:tr h="282788">
                <a:tc>
                  <a:txBody>
                    <a:bodyPr/>
                    <a:lstStyle/>
                    <a:p>
                      <a:pPr algn="l"/>
                      <a:r>
                        <a:rPr lang="en-US" sz="1200" b="1">
                          <a:solidFill>
                            <a:srgbClr val="1F1A62"/>
                          </a:solidFill>
                          <a:latin typeface="Helvetica" panose="020B0403020202020204" pitchFamily="34" charset="0"/>
                        </a:rPr>
                        <a:t>Resource &amp; Effectiveness Considerations</a:t>
                      </a:r>
                    </a:p>
                  </a:txBody>
                  <a:tcPr marL="196010" marR="196010" marT="31227" marB="31227" anchor="ctr"/>
                </a:tc>
                <a:tc>
                  <a:txBody>
                    <a:bodyPr/>
                    <a:lstStyle/>
                    <a:p>
                      <a:pPr marL="285750" indent="-285750" algn="l" defTabSz="914400" rtl="0" eaLnBrk="1" latinLnBrk="0" hangingPunct="1">
                        <a:buFontTx/>
                        <a:buBlip>
                          <a:blip r:embed="rId4"/>
                        </a:buBlip>
                      </a:pPr>
                      <a:r>
                        <a:rPr lang="en-US" sz="1050" kern="1200">
                          <a:solidFill>
                            <a:srgbClr val="1F1A62"/>
                          </a:solidFill>
                          <a:latin typeface="Helvetica" panose="020B0403020202020204" pitchFamily="34" charset="0"/>
                          <a:ea typeface="+mn-ea"/>
                          <a:cs typeface="+mn-cs"/>
                        </a:rPr>
                        <a:t>The price and effectiveness</a:t>
                      </a:r>
                    </a:p>
                  </a:txBody>
                  <a:tcPr marL="196010" marR="196010" marT="31227" marB="31227" anchor="ctr"/>
                </a:tc>
                <a:extLst>
                  <a:ext uri="{0D108BD9-81ED-4DB2-BD59-A6C34878D82A}">
                    <a16:rowId xmlns:a16="http://schemas.microsoft.com/office/drawing/2014/main" val="1384118765"/>
                  </a:ext>
                </a:extLst>
              </a:tr>
              <a:tr h="269957">
                <a:tc>
                  <a:txBody>
                    <a:bodyPr/>
                    <a:lstStyle/>
                    <a:p>
                      <a:pPr algn="l"/>
                      <a:r>
                        <a:rPr lang="en-US" sz="1200" b="1">
                          <a:solidFill>
                            <a:srgbClr val="1F1A62"/>
                          </a:solidFill>
                          <a:latin typeface="Helvetica" panose="020B0403020202020204" pitchFamily="34" charset="0"/>
                        </a:rPr>
                        <a:t>External Stakeholder Demands</a:t>
                      </a:r>
                    </a:p>
                  </a:txBody>
                  <a:tcPr marL="196010" marR="196010" marT="31227" marB="31227" anchor="ctr"/>
                </a:tc>
                <a:tc>
                  <a:txBody>
                    <a:bodyPr/>
                    <a:lstStyle/>
                    <a:p>
                      <a:pPr marL="285750" indent="-285750" algn="l" defTabSz="914400" rtl="0" eaLnBrk="1" latinLnBrk="0" hangingPunct="1">
                        <a:buFontTx/>
                        <a:buBlip>
                          <a:blip r:embed="rId4"/>
                        </a:buBlip>
                      </a:pPr>
                      <a:r>
                        <a:rPr lang="en-US" sz="1050" kern="1200">
                          <a:solidFill>
                            <a:srgbClr val="1F1A62"/>
                          </a:solidFill>
                          <a:latin typeface="Helvetica" panose="020B0403020202020204" pitchFamily="34" charset="0"/>
                          <a:ea typeface="+mn-ea"/>
                          <a:cs typeface="+mn-cs"/>
                        </a:rPr>
                        <a:t>To address needs of various stakeholders from industry to government</a:t>
                      </a:r>
                    </a:p>
                  </a:txBody>
                  <a:tcPr marL="196010" marR="196010" marT="31227" marB="31227" anchor="ctr"/>
                </a:tc>
                <a:extLst>
                  <a:ext uri="{0D108BD9-81ED-4DB2-BD59-A6C34878D82A}">
                    <a16:rowId xmlns:a16="http://schemas.microsoft.com/office/drawing/2014/main" val="3006321739"/>
                  </a:ext>
                </a:extLst>
              </a:tr>
              <a:tr h="269957">
                <a:tc>
                  <a:txBody>
                    <a:bodyPr/>
                    <a:lstStyle/>
                    <a:p>
                      <a:pPr algn="l"/>
                      <a:r>
                        <a:rPr lang="en-US" sz="1200" b="1">
                          <a:solidFill>
                            <a:srgbClr val="1F1A62"/>
                          </a:solidFill>
                          <a:latin typeface="Helvetica" panose="020B0403020202020204" pitchFamily="34" charset="0"/>
                        </a:rPr>
                        <a:t>Technology Evaluation	</a:t>
                      </a:r>
                    </a:p>
                  </a:txBody>
                  <a:tcPr marL="196010" marR="196010" marT="31227" marB="31227" anchor="ctr"/>
                </a:tc>
                <a:tc>
                  <a:txBody>
                    <a:bodyPr/>
                    <a:lstStyle/>
                    <a:p>
                      <a:pPr marL="285750" indent="-285750" algn="l" defTabSz="914400" rtl="0" eaLnBrk="1" latinLnBrk="0" hangingPunct="1">
                        <a:buFontTx/>
                        <a:buBlip>
                          <a:blip r:embed="rId4"/>
                        </a:buBlip>
                      </a:pPr>
                      <a:r>
                        <a:rPr lang="en-US" sz="1050" kern="1200">
                          <a:solidFill>
                            <a:srgbClr val="1F1A62"/>
                          </a:solidFill>
                          <a:latin typeface="Helvetica" panose="020B0403020202020204" pitchFamily="34" charset="0"/>
                          <a:ea typeface="+mn-ea"/>
                          <a:cs typeface="+mn-cs"/>
                        </a:rPr>
                        <a:t>Whether organization should turn to AI for marketing</a:t>
                      </a:r>
                    </a:p>
                  </a:txBody>
                  <a:tcPr marL="196010" marR="196010" marT="31227" marB="31227" anchor="ctr"/>
                </a:tc>
                <a:extLst>
                  <a:ext uri="{0D108BD9-81ED-4DB2-BD59-A6C34878D82A}">
                    <a16:rowId xmlns:a16="http://schemas.microsoft.com/office/drawing/2014/main" val="3841038873"/>
                  </a:ext>
                </a:extLst>
              </a:tr>
            </a:tbl>
          </a:graphicData>
        </a:graphic>
      </p:graphicFrame>
      <p:sp>
        <p:nvSpPr>
          <p:cNvPr id="3" name="TextBox 2">
            <a:extLst>
              <a:ext uri="{FF2B5EF4-FFF2-40B4-BE49-F238E27FC236}">
                <a16:creationId xmlns:a16="http://schemas.microsoft.com/office/drawing/2014/main" id="{7441811E-2502-77BE-A80F-DAAE9E763F7B}"/>
              </a:ext>
            </a:extLst>
          </p:cNvPr>
          <p:cNvSpPr txBox="1"/>
          <p:nvPr/>
        </p:nvSpPr>
        <p:spPr>
          <a:xfrm>
            <a:off x="227178" y="441328"/>
            <a:ext cx="11964822"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F1A62"/>
                </a:solidFill>
                <a:latin typeface="Helvetica" panose="020B0604020202020204" pitchFamily="34" charset="0"/>
                <a:cs typeface="Helvetica" panose="020B0604020202020204" pitchFamily="34" charset="0"/>
              </a:rPr>
              <a:t>Though not widely cited, internal and external pressures, from leadership or market forces, also shape some marketers’ KPI decisions</a:t>
            </a:r>
          </a:p>
        </p:txBody>
      </p:sp>
    </p:spTree>
    <p:extLst>
      <p:ext uri="{BB962C8B-B14F-4D97-AF65-F5344CB8AC3E}">
        <p14:creationId xmlns:p14="http://schemas.microsoft.com/office/powerpoint/2010/main" val="998563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C547E6-F7CB-75AF-69D4-7F6F17D795A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1EB8A79-2B6C-E9A7-D612-B6372ACBF01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20153"/>
            <a:ext cx="12192000" cy="7098307"/>
          </a:xfrm>
          <a:prstGeom prst="rect">
            <a:avLst/>
          </a:prstGeom>
        </p:spPr>
      </p:pic>
      <p:cxnSp>
        <p:nvCxnSpPr>
          <p:cNvPr id="2" name="Straight Connector 1">
            <a:extLst>
              <a:ext uri="{FF2B5EF4-FFF2-40B4-BE49-F238E27FC236}">
                <a16:creationId xmlns:a16="http://schemas.microsoft.com/office/drawing/2014/main" id="{6C08C4BD-5885-9022-EE2E-8A8834D8D4B5}"/>
              </a:ext>
            </a:extLst>
          </p:cNvPr>
          <p:cNvCxnSpPr/>
          <p:nvPr/>
        </p:nvCxnSpPr>
        <p:spPr>
          <a:xfrm>
            <a:off x="493843" y="2940040"/>
            <a:ext cx="521208"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
        <p:nvSpPr>
          <p:cNvPr id="4" name="TextBox 3">
            <a:extLst>
              <a:ext uri="{FF2B5EF4-FFF2-40B4-BE49-F238E27FC236}">
                <a16:creationId xmlns:a16="http://schemas.microsoft.com/office/drawing/2014/main" id="{42D1C284-4B01-BEFD-49B1-AD32995F445F}"/>
              </a:ext>
            </a:extLst>
          </p:cNvPr>
          <p:cNvSpPr txBox="1"/>
          <p:nvPr/>
        </p:nvSpPr>
        <p:spPr>
          <a:xfrm>
            <a:off x="536238" y="2294269"/>
            <a:ext cx="43641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a:solidFill>
                  <a:srgbClr val="FFE600"/>
                </a:solidFill>
                <a:latin typeface="Helvetica" pitchFamily="2" charset="0"/>
              </a:rPr>
              <a:t>1</a:t>
            </a:r>
            <a:endParaRPr kumimoji="0" lang="en-US" sz="3600" b="1" i="0" u="none" strike="noStrike" kern="1200" cap="none" spc="0" normalizeH="0" baseline="0" noProof="0">
              <a:ln>
                <a:noFill/>
              </a:ln>
              <a:solidFill>
                <a:srgbClr val="FFE600"/>
              </a:solidFill>
              <a:effectLst/>
              <a:uLnTx/>
              <a:uFillTx/>
              <a:latin typeface="Helvetica" pitchFamily="2" charset="0"/>
              <a:ea typeface="+mn-ea"/>
              <a:cs typeface="+mn-cs"/>
            </a:endParaRPr>
          </a:p>
        </p:txBody>
      </p:sp>
      <p:sp>
        <p:nvSpPr>
          <p:cNvPr id="5" name="TextBox 4">
            <a:extLst>
              <a:ext uri="{FF2B5EF4-FFF2-40B4-BE49-F238E27FC236}">
                <a16:creationId xmlns:a16="http://schemas.microsoft.com/office/drawing/2014/main" id="{AEE42C1F-9F14-CB04-8E9E-C9AE833EB877}"/>
              </a:ext>
            </a:extLst>
          </p:cNvPr>
          <p:cNvSpPr txBox="1"/>
          <p:nvPr/>
        </p:nvSpPr>
        <p:spPr>
          <a:xfrm>
            <a:off x="493843" y="3026501"/>
            <a:ext cx="7263808"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a:solidFill>
                  <a:schemeClr val="bg1"/>
                </a:solidFill>
                <a:latin typeface="Helvetica" pitchFamily="2" charset="0"/>
              </a:rPr>
              <a:t>How well do business and marketing objectives align?</a:t>
            </a:r>
          </a:p>
        </p:txBody>
      </p:sp>
    </p:spTree>
    <p:extLst>
      <p:ext uri="{BB962C8B-B14F-4D97-AF65-F5344CB8AC3E}">
        <p14:creationId xmlns:p14="http://schemas.microsoft.com/office/powerpoint/2010/main" val="1125250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F3FF3-2C09-59DE-5F04-1F490D4FBD9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298F94C-EAB1-F0A9-3D3A-88B8D3C27108}"/>
              </a:ext>
            </a:extLst>
          </p:cNvPr>
          <p:cNvSpPr/>
          <p:nvPr/>
        </p:nvSpPr>
        <p:spPr>
          <a:xfrm>
            <a:off x="0" y="168501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6F678E7-7803-B78A-C9F3-859D72E4F85D}"/>
              </a:ext>
            </a:extLst>
          </p:cNvPr>
          <p:cNvSpPr txBox="1"/>
          <p:nvPr/>
        </p:nvSpPr>
        <p:spPr>
          <a:xfrm>
            <a:off x="519130" y="6078706"/>
            <a:ext cx="1098094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 / Advertiser Perceptions ‘Marketer KPI Survey,’ February 2025, fielded January 27 – February 7, 2025 (n=200). Survey base: Brand marketers directly involved in influencing or executing video advertising. Q1. Which of the following would you consider to be your overall business objectives/goals? Based </a:t>
            </a:r>
            <a:r>
              <a:rPr lang="en-US" sz="800">
                <a:solidFill>
                  <a:srgbClr val="1F1A62"/>
                </a:solidFill>
                <a:latin typeface="Helvetica" panose="020B0604020202020204" pitchFamily="34" charset="0"/>
                <a:cs typeface="Helvetica" panose="020B0604020202020204" pitchFamily="34" charset="0"/>
              </a:rPr>
              <a:t>on respondents selecting up to 3 choices. </a:t>
            </a: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Small-Sized’ Businesses: Less than $1MM in annual ad spend, ‘Medium-Sized’ Businesses: $1MM to less than $25MM in annual ad spend, ‘Large-Sized’ Businesses: $25MM or more in annual ad spend. *Consideration, favorability, memorability, interest, etc. Dotted line across chart denotes the top 3.</a:t>
            </a:r>
          </a:p>
        </p:txBody>
      </p:sp>
      <p:pic>
        <p:nvPicPr>
          <p:cNvPr id="5" name="Picture 4">
            <a:extLst>
              <a:ext uri="{FF2B5EF4-FFF2-40B4-BE49-F238E27FC236}">
                <a16:creationId xmlns:a16="http://schemas.microsoft.com/office/drawing/2014/main" id="{5B034E42-A10C-56D7-959E-BEE40EBEBF13}"/>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6" name="Slide Number Placeholder 5">
            <a:extLst>
              <a:ext uri="{FF2B5EF4-FFF2-40B4-BE49-F238E27FC236}">
                <a16:creationId xmlns:a16="http://schemas.microsoft.com/office/drawing/2014/main" id="{E46C51FD-0F84-B93F-5A9F-B5404D699760}"/>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7" name="Rectangle 6">
            <a:extLst>
              <a:ext uri="{FF2B5EF4-FFF2-40B4-BE49-F238E27FC236}">
                <a16:creationId xmlns:a16="http://schemas.microsoft.com/office/drawing/2014/main" id="{8D9EBD25-0E18-6014-E2A3-A9355A858F08}"/>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15" name="TextBox 14">
            <a:extLst>
              <a:ext uri="{FF2B5EF4-FFF2-40B4-BE49-F238E27FC236}">
                <a16:creationId xmlns:a16="http://schemas.microsoft.com/office/drawing/2014/main" id="{D0D7D49B-5B12-FA5E-A351-4D9D00F5F7B9}"/>
              </a:ext>
            </a:extLst>
          </p:cNvPr>
          <p:cNvSpPr txBox="1"/>
          <p:nvPr/>
        </p:nvSpPr>
        <p:spPr>
          <a:xfrm>
            <a:off x="691927" y="1750460"/>
            <a:ext cx="10808146"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prstClr val="black"/>
              </a:buClr>
              <a:buSzPts val="1100"/>
              <a:buFont typeface="Arial"/>
              <a:buNone/>
              <a:tabLst/>
              <a:defRPr/>
            </a:pPr>
            <a:r>
              <a:rPr kumimoji="0" lang="en-US" sz="18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Top 5 Overall </a:t>
            </a:r>
            <a:r>
              <a:rPr kumimoji="0" lang="en-US" sz="18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Business</a:t>
            </a:r>
            <a:r>
              <a:rPr kumimoji="0" lang="en-US" sz="18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 Objectives/Goals</a:t>
            </a:r>
          </a:p>
          <a:p>
            <a:pPr marL="0" marR="0" lvl="0" indent="0" algn="ctr" defTabSz="914400" rtl="0" eaLnBrk="1" fontAlgn="auto" latinLnBrk="0" hangingPunct="1">
              <a:lnSpc>
                <a:spcPct val="100000"/>
              </a:lnSpc>
              <a:spcBef>
                <a:spcPts val="0"/>
              </a:spcBef>
              <a:spcAft>
                <a:spcPts val="0"/>
              </a:spcAft>
              <a:buClr>
                <a:prstClr val="black"/>
              </a:buClr>
              <a:buSzPts val="1100"/>
              <a:buFont typeface="Arial"/>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of brand marketer respondents</a:t>
            </a:r>
            <a:r>
              <a:rPr kumimoji="0" lang="en-US" sz="14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 </a:t>
            </a:r>
          </a:p>
        </p:txBody>
      </p:sp>
      <p:sp>
        <p:nvSpPr>
          <p:cNvPr id="3" name="Rectangle 2">
            <a:extLst>
              <a:ext uri="{FF2B5EF4-FFF2-40B4-BE49-F238E27FC236}">
                <a16:creationId xmlns:a16="http://schemas.microsoft.com/office/drawing/2014/main" id="{9CD14059-B4F1-A3C0-1EB5-EBD8A2CF3E09}"/>
              </a:ext>
            </a:extLst>
          </p:cNvPr>
          <p:cNvSpPr/>
          <p:nvPr/>
        </p:nvSpPr>
        <p:spPr>
          <a:xfrm>
            <a:off x="265790" y="2326491"/>
            <a:ext cx="3819606" cy="3721735"/>
          </a:xfrm>
          <a:prstGeom prst="rect">
            <a:avLst/>
          </a:prstGeom>
          <a:solidFill>
            <a:schemeClr val="bg1"/>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3" name="Chart 12">
            <a:extLst>
              <a:ext uri="{FF2B5EF4-FFF2-40B4-BE49-F238E27FC236}">
                <a16:creationId xmlns:a16="http://schemas.microsoft.com/office/drawing/2014/main" id="{0CEFC736-66AC-0532-6762-38FD08960CF6}"/>
              </a:ext>
            </a:extLst>
          </p:cNvPr>
          <p:cNvGraphicFramePr/>
          <p:nvPr/>
        </p:nvGraphicFramePr>
        <p:xfrm>
          <a:off x="265790" y="2740015"/>
          <a:ext cx="3819606" cy="3383380"/>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a:extLst>
              <a:ext uri="{FF2B5EF4-FFF2-40B4-BE49-F238E27FC236}">
                <a16:creationId xmlns:a16="http://schemas.microsoft.com/office/drawing/2014/main" id="{B0BDA03D-F185-C8EB-4E0A-9078B7F5609C}"/>
              </a:ext>
            </a:extLst>
          </p:cNvPr>
          <p:cNvSpPr txBox="1"/>
          <p:nvPr/>
        </p:nvSpPr>
        <p:spPr>
          <a:xfrm>
            <a:off x="551648" y="2408096"/>
            <a:ext cx="324789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‘Small-Sized’ Businesses</a:t>
            </a:r>
          </a:p>
        </p:txBody>
      </p:sp>
      <p:sp>
        <p:nvSpPr>
          <p:cNvPr id="8" name="Rectangle 7">
            <a:extLst>
              <a:ext uri="{FF2B5EF4-FFF2-40B4-BE49-F238E27FC236}">
                <a16:creationId xmlns:a16="http://schemas.microsoft.com/office/drawing/2014/main" id="{F935963C-CDD6-5F2C-2092-8B7ED8DD7969}"/>
              </a:ext>
            </a:extLst>
          </p:cNvPr>
          <p:cNvSpPr/>
          <p:nvPr/>
        </p:nvSpPr>
        <p:spPr>
          <a:xfrm>
            <a:off x="4196085" y="2326491"/>
            <a:ext cx="3819606" cy="3721735"/>
          </a:xfrm>
          <a:prstGeom prst="rect">
            <a:avLst/>
          </a:prstGeom>
          <a:solidFill>
            <a:schemeClr val="bg1"/>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6" name="Chart 15">
            <a:extLst>
              <a:ext uri="{FF2B5EF4-FFF2-40B4-BE49-F238E27FC236}">
                <a16:creationId xmlns:a16="http://schemas.microsoft.com/office/drawing/2014/main" id="{8CE5C734-F78A-D29F-42C0-E4387DA2EB71}"/>
              </a:ext>
            </a:extLst>
          </p:cNvPr>
          <p:cNvGraphicFramePr/>
          <p:nvPr/>
        </p:nvGraphicFramePr>
        <p:xfrm>
          <a:off x="4196085" y="2740015"/>
          <a:ext cx="3819606" cy="3383380"/>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Box 19">
            <a:extLst>
              <a:ext uri="{FF2B5EF4-FFF2-40B4-BE49-F238E27FC236}">
                <a16:creationId xmlns:a16="http://schemas.microsoft.com/office/drawing/2014/main" id="{D452FF90-EA14-3461-42D7-508BCE799520}"/>
              </a:ext>
            </a:extLst>
          </p:cNvPr>
          <p:cNvSpPr txBox="1"/>
          <p:nvPr/>
        </p:nvSpPr>
        <p:spPr>
          <a:xfrm>
            <a:off x="4319549" y="2408096"/>
            <a:ext cx="357267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‘Medium-Sized’ Businesses</a:t>
            </a:r>
          </a:p>
        </p:txBody>
      </p:sp>
      <p:sp>
        <p:nvSpPr>
          <p:cNvPr id="11" name="Rectangle 10">
            <a:extLst>
              <a:ext uri="{FF2B5EF4-FFF2-40B4-BE49-F238E27FC236}">
                <a16:creationId xmlns:a16="http://schemas.microsoft.com/office/drawing/2014/main" id="{420E11B0-169B-454A-FAF6-2A0F2FD62D14}"/>
              </a:ext>
            </a:extLst>
          </p:cNvPr>
          <p:cNvSpPr/>
          <p:nvPr/>
        </p:nvSpPr>
        <p:spPr>
          <a:xfrm>
            <a:off x="8106604" y="2326491"/>
            <a:ext cx="3819606" cy="3721735"/>
          </a:xfrm>
          <a:prstGeom prst="rect">
            <a:avLst/>
          </a:prstGeom>
          <a:solidFill>
            <a:schemeClr val="bg1"/>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7" name="Chart 16">
            <a:extLst>
              <a:ext uri="{FF2B5EF4-FFF2-40B4-BE49-F238E27FC236}">
                <a16:creationId xmlns:a16="http://schemas.microsoft.com/office/drawing/2014/main" id="{9EF35E11-7F72-2F17-02D2-A995A07AB5FF}"/>
              </a:ext>
            </a:extLst>
          </p:cNvPr>
          <p:cNvGraphicFramePr/>
          <p:nvPr>
            <p:extLst>
              <p:ext uri="{D42A27DB-BD31-4B8C-83A1-F6EECF244321}">
                <p14:modId xmlns:p14="http://schemas.microsoft.com/office/powerpoint/2010/main" val="2034995342"/>
              </p:ext>
            </p:extLst>
          </p:nvPr>
        </p:nvGraphicFramePr>
        <p:xfrm>
          <a:off x="7892228" y="2740015"/>
          <a:ext cx="4033982" cy="3383380"/>
        </p:xfrm>
        <a:graphic>
          <a:graphicData uri="http://schemas.openxmlformats.org/drawingml/2006/chart">
            <c:chart xmlns:c="http://schemas.openxmlformats.org/drawingml/2006/chart" xmlns:r="http://schemas.openxmlformats.org/officeDocument/2006/relationships" r:id="rId5"/>
          </a:graphicData>
        </a:graphic>
      </p:graphicFrame>
      <p:sp>
        <p:nvSpPr>
          <p:cNvPr id="21" name="TextBox 20">
            <a:extLst>
              <a:ext uri="{FF2B5EF4-FFF2-40B4-BE49-F238E27FC236}">
                <a16:creationId xmlns:a16="http://schemas.microsoft.com/office/drawing/2014/main" id="{205E47E4-42B7-073B-9E31-CABDE3D8FD47}"/>
              </a:ext>
            </a:extLst>
          </p:cNvPr>
          <p:cNvSpPr txBox="1"/>
          <p:nvPr/>
        </p:nvSpPr>
        <p:spPr>
          <a:xfrm>
            <a:off x="8230068" y="2408096"/>
            <a:ext cx="357267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‘Large-Sized’ Businesses</a:t>
            </a:r>
          </a:p>
        </p:txBody>
      </p:sp>
      <p:sp>
        <p:nvSpPr>
          <p:cNvPr id="9" name="TextBox 8">
            <a:extLst>
              <a:ext uri="{FF2B5EF4-FFF2-40B4-BE49-F238E27FC236}">
                <a16:creationId xmlns:a16="http://schemas.microsoft.com/office/drawing/2014/main" id="{0D848364-700B-48AE-7BDB-CD2938C247B1}"/>
              </a:ext>
            </a:extLst>
          </p:cNvPr>
          <p:cNvSpPr txBox="1"/>
          <p:nvPr/>
        </p:nvSpPr>
        <p:spPr>
          <a:xfrm>
            <a:off x="227177" y="441328"/>
            <a:ext cx="11943304"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Brand awareness is a top business objective for smaller businesses while revenue and profitability become more important for larger </a:t>
            </a:r>
            <a:r>
              <a:rPr lang="en-US" sz="2600" b="1">
                <a:solidFill>
                  <a:srgbClr val="1F1A62"/>
                </a:solidFill>
                <a:latin typeface="Helvetica" panose="020B0604020202020204" pitchFamily="34" charset="0"/>
                <a:cs typeface="Helvetica" panose="020B0604020202020204" pitchFamily="34" charset="0"/>
              </a:rPr>
              <a:t>companies</a:t>
            </a:r>
            <a:endParaRPr kumimoji="0" lang="en-US" sz="2600" b="1" i="0" u="none" strike="noStrike" kern="1200" cap="none" spc="0" normalizeH="0" baseline="0" noProof="0">
              <a:ln>
                <a:noFill/>
              </a:ln>
              <a:solidFill>
                <a:srgbClr val="FF0000"/>
              </a:solidFill>
              <a:effectLst/>
              <a:uLnTx/>
              <a:uFillTx/>
              <a:latin typeface="Helvetica" panose="020B0604020202020204" pitchFamily="34" charset="0"/>
              <a:ea typeface="+mn-ea"/>
              <a:cs typeface="Helvetica" panose="020B0604020202020204" pitchFamily="34" charset="0"/>
            </a:endParaRPr>
          </a:p>
        </p:txBody>
      </p:sp>
      <p:cxnSp>
        <p:nvCxnSpPr>
          <p:cNvPr id="31" name="Straight Connector 30">
            <a:extLst>
              <a:ext uri="{FF2B5EF4-FFF2-40B4-BE49-F238E27FC236}">
                <a16:creationId xmlns:a16="http://schemas.microsoft.com/office/drawing/2014/main" id="{F356DF76-A776-07B6-C138-0F8591701EA1}"/>
              </a:ext>
            </a:extLst>
          </p:cNvPr>
          <p:cNvCxnSpPr>
            <a:cxnSpLocks/>
          </p:cNvCxnSpPr>
          <p:nvPr/>
        </p:nvCxnSpPr>
        <p:spPr>
          <a:xfrm>
            <a:off x="122978" y="4762856"/>
            <a:ext cx="11946044" cy="0"/>
          </a:xfrm>
          <a:prstGeom prst="line">
            <a:avLst/>
          </a:prstGeom>
          <a:ln w="19050">
            <a:solidFill>
              <a:srgbClr val="1F1A62"/>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1809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3BBB5F-358F-0814-9C77-9311CD662C5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53B5764-D6C1-E3CA-964F-4F99883BC7C5}"/>
              </a:ext>
            </a:extLst>
          </p:cNvPr>
          <p:cNvSpPr txBox="1"/>
          <p:nvPr/>
        </p:nvSpPr>
        <p:spPr>
          <a:xfrm>
            <a:off x="519130" y="6078706"/>
            <a:ext cx="10980944" cy="461665"/>
          </a:xfrm>
          <a:prstGeom prst="rect">
            <a:avLst/>
          </a:prstGeom>
          <a:noFill/>
        </p:spPr>
        <p:txBody>
          <a:bodyPr wrap="square" rtlCol="0">
            <a:spAutoFit/>
          </a:bodyPr>
          <a:lstStyle/>
          <a:p>
            <a:pPr>
              <a:defRPr/>
            </a:pP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 / Advertiser Perceptions ‘Marketer KPI Survey,’ February 2025, fielded January 27 – February 7, 2025 (n=200). Survey base: Brand marketers directly involved in influencing or executing video advertising. Q2. Which of the following would you consider to be your overall marketing objectives/goals? Based </a:t>
            </a:r>
            <a:r>
              <a:rPr lang="en-US" sz="800">
                <a:solidFill>
                  <a:srgbClr val="1F1A62"/>
                </a:solidFill>
                <a:latin typeface="Helvetica" panose="020B0604020202020204" pitchFamily="34" charset="0"/>
                <a:cs typeface="Helvetica" panose="020B0604020202020204" pitchFamily="34" charset="0"/>
              </a:rPr>
              <a:t>on respondents selecting up to 3 choices. </a:t>
            </a: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‘Small-Sized’ Businesses: Less than $1MM in annual ad spend, ‘Medium-Sized’ Businesses: $1MM to less than $25MM in annual ad spend, ‘Large-Sized’ Businesses: $25MM or more in annual ad spend. Dotted line across chart denotes the top 3.</a:t>
            </a:r>
          </a:p>
        </p:txBody>
      </p:sp>
      <p:pic>
        <p:nvPicPr>
          <p:cNvPr id="5" name="Picture 4">
            <a:extLst>
              <a:ext uri="{FF2B5EF4-FFF2-40B4-BE49-F238E27FC236}">
                <a16:creationId xmlns:a16="http://schemas.microsoft.com/office/drawing/2014/main" id="{C40D304F-5695-0B83-4F3A-37637D669E9A}"/>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6" name="Slide Number Placeholder 5">
            <a:extLst>
              <a:ext uri="{FF2B5EF4-FFF2-40B4-BE49-F238E27FC236}">
                <a16:creationId xmlns:a16="http://schemas.microsoft.com/office/drawing/2014/main" id="{1C1D82D6-82DA-C7B6-F316-4AF4FB145BEA}"/>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7" name="Rectangle 6">
            <a:extLst>
              <a:ext uri="{FF2B5EF4-FFF2-40B4-BE49-F238E27FC236}">
                <a16:creationId xmlns:a16="http://schemas.microsoft.com/office/drawing/2014/main" id="{F579EE6F-CDD3-FF71-92B3-FD1A7D147369}"/>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15" name="TextBox 14">
            <a:extLst>
              <a:ext uri="{FF2B5EF4-FFF2-40B4-BE49-F238E27FC236}">
                <a16:creationId xmlns:a16="http://schemas.microsoft.com/office/drawing/2014/main" id="{35D54B2A-03A2-E7C4-D853-4EAF863FA473}"/>
              </a:ext>
            </a:extLst>
          </p:cNvPr>
          <p:cNvSpPr txBox="1"/>
          <p:nvPr/>
        </p:nvSpPr>
        <p:spPr>
          <a:xfrm>
            <a:off x="691927" y="1760620"/>
            <a:ext cx="10808146" cy="584775"/>
          </a:xfrm>
          <a:prstGeom prst="rect">
            <a:avLst/>
          </a:prstGeom>
          <a:noFill/>
        </p:spPr>
        <p:txBody>
          <a:bodyPr wrap="square">
            <a:spAutoFit/>
          </a:bodyPr>
          <a:lstStyle/>
          <a:p>
            <a:pPr marL="0" marR="0" lvl="0" indent="0" algn="ctr" rtl="0">
              <a:lnSpc>
                <a:spcPct val="100000"/>
              </a:lnSpc>
              <a:spcBef>
                <a:spcPts val="0"/>
              </a:spcBef>
              <a:spcAft>
                <a:spcPts val="0"/>
              </a:spcAft>
              <a:buClr>
                <a:schemeClr val="dk1"/>
              </a:buClr>
              <a:buSzPts val="1100"/>
              <a:buFont typeface="Arial"/>
              <a:buNone/>
            </a:pPr>
            <a:r>
              <a:rPr lang="en-US" sz="1800" b="1" i="0">
                <a:solidFill>
                  <a:srgbClr val="1F1A62"/>
                </a:solidFill>
                <a:latin typeface="Helvetica" panose="020B0403020202020204" pitchFamily="34" charset="0"/>
              </a:rPr>
              <a:t>Top 5 Overall </a:t>
            </a:r>
            <a:r>
              <a:rPr lang="en-US" sz="1800" b="1" i="0" u="sng">
                <a:solidFill>
                  <a:srgbClr val="1F1A62"/>
                </a:solidFill>
                <a:latin typeface="Helvetica" panose="020B0403020202020204" pitchFamily="34" charset="0"/>
              </a:rPr>
              <a:t>Marketing</a:t>
            </a:r>
            <a:r>
              <a:rPr lang="en-US" sz="1800" b="1" i="0">
                <a:solidFill>
                  <a:srgbClr val="1F1A62"/>
                </a:solidFill>
                <a:latin typeface="Helvetica" panose="020B0403020202020204" pitchFamily="34" charset="0"/>
              </a:rPr>
              <a:t> Objectives/Goals</a:t>
            </a:r>
          </a:p>
          <a:p>
            <a:pPr marL="0" marR="0" lvl="0" indent="0" algn="ctr" rtl="0">
              <a:lnSpc>
                <a:spcPct val="100000"/>
              </a:lnSpc>
              <a:spcBef>
                <a:spcPts val="0"/>
              </a:spcBef>
              <a:spcAft>
                <a:spcPts val="0"/>
              </a:spcAft>
              <a:buClr>
                <a:schemeClr val="dk1"/>
              </a:buClr>
              <a:buSzPts val="1100"/>
              <a:buFont typeface="Arial"/>
              <a:buNone/>
            </a:pPr>
            <a:r>
              <a:rPr lang="en-US" sz="1400">
                <a:solidFill>
                  <a:srgbClr val="1F1A62"/>
                </a:solidFill>
                <a:latin typeface="Helvetica" panose="020B0403020202020204" pitchFamily="34" charset="0"/>
              </a:rPr>
              <a:t>% of brand marketer respondents</a:t>
            </a:r>
            <a:r>
              <a:rPr lang="en-US" sz="1400" b="1" i="0">
                <a:solidFill>
                  <a:srgbClr val="1F1A62"/>
                </a:solidFill>
                <a:latin typeface="Helvetica" panose="020B0403020202020204" pitchFamily="34" charset="0"/>
              </a:rPr>
              <a:t> </a:t>
            </a:r>
          </a:p>
        </p:txBody>
      </p:sp>
      <p:sp>
        <p:nvSpPr>
          <p:cNvPr id="9" name="Rectangle 8">
            <a:extLst>
              <a:ext uri="{FF2B5EF4-FFF2-40B4-BE49-F238E27FC236}">
                <a16:creationId xmlns:a16="http://schemas.microsoft.com/office/drawing/2014/main" id="{30E483C2-B8A6-CD27-1519-E8C8C809EC13}"/>
              </a:ext>
            </a:extLst>
          </p:cNvPr>
          <p:cNvSpPr/>
          <p:nvPr/>
        </p:nvSpPr>
        <p:spPr>
          <a:xfrm>
            <a:off x="178082" y="2336651"/>
            <a:ext cx="3897246" cy="3721735"/>
          </a:xfrm>
          <a:prstGeom prst="rect">
            <a:avLst/>
          </a:pr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CC9EFA0-43AE-1012-3028-EBA834140561}"/>
              </a:ext>
            </a:extLst>
          </p:cNvPr>
          <p:cNvSpPr txBox="1"/>
          <p:nvPr/>
        </p:nvSpPr>
        <p:spPr>
          <a:xfrm>
            <a:off x="502760" y="2418256"/>
            <a:ext cx="3247890" cy="307777"/>
          </a:xfrm>
          <a:prstGeom prst="rect">
            <a:avLst/>
          </a:prstGeom>
          <a:noFill/>
        </p:spPr>
        <p:txBody>
          <a:bodyPr wrap="square" rtlCol="0">
            <a:spAutoFit/>
          </a:bodyPr>
          <a:lstStyle/>
          <a:p>
            <a:pPr algn="ctr"/>
            <a:r>
              <a:rPr lang="en-US" sz="1400" b="1" u="sng">
                <a:solidFill>
                  <a:srgbClr val="1F1A62"/>
                </a:solidFill>
                <a:latin typeface="Helvetica" panose="020B0403020202020204" pitchFamily="34" charset="0"/>
              </a:rPr>
              <a:t>‘Small-Sized’ Businesses</a:t>
            </a:r>
          </a:p>
        </p:txBody>
      </p:sp>
      <p:graphicFrame>
        <p:nvGraphicFramePr>
          <p:cNvPr id="13" name="Chart 12">
            <a:extLst>
              <a:ext uri="{FF2B5EF4-FFF2-40B4-BE49-F238E27FC236}">
                <a16:creationId xmlns:a16="http://schemas.microsoft.com/office/drawing/2014/main" id="{CF12CE29-A59B-4808-B21D-3B204504A1BD}"/>
              </a:ext>
            </a:extLst>
          </p:cNvPr>
          <p:cNvGraphicFramePr/>
          <p:nvPr>
            <p:extLst>
              <p:ext uri="{D42A27DB-BD31-4B8C-83A1-F6EECF244321}">
                <p14:modId xmlns:p14="http://schemas.microsoft.com/office/powerpoint/2010/main" val="3087299564"/>
              </p:ext>
            </p:extLst>
          </p:nvPr>
        </p:nvGraphicFramePr>
        <p:xfrm>
          <a:off x="158684" y="2750175"/>
          <a:ext cx="3936042" cy="338338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a:extLst>
              <a:ext uri="{FF2B5EF4-FFF2-40B4-BE49-F238E27FC236}">
                <a16:creationId xmlns:a16="http://schemas.microsoft.com/office/drawing/2014/main" id="{AC58FDA7-925A-7095-BA80-94EBEC7D92F0}"/>
              </a:ext>
            </a:extLst>
          </p:cNvPr>
          <p:cNvSpPr/>
          <p:nvPr/>
        </p:nvSpPr>
        <p:spPr>
          <a:xfrm>
            <a:off x="4244415" y="2336651"/>
            <a:ext cx="3819606" cy="3721735"/>
          </a:xfrm>
          <a:prstGeom prst="rect">
            <a:avLst/>
          </a:pr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60D6036-2679-9AA1-E1A7-2C4ABF4F9E75}"/>
              </a:ext>
            </a:extLst>
          </p:cNvPr>
          <p:cNvSpPr txBox="1"/>
          <p:nvPr/>
        </p:nvSpPr>
        <p:spPr>
          <a:xfrm>
            <a:off x="4367879" y="2418256"/>
            <a:ext cx="3572679" cy="307777"/>
          </a:xfrm>
          <a:prstGeom prst="rect">
            <a:avLst/>
          </a:prstGeom>
          <a:noFill/>
        </p:spPr>
        <p:txBody>
          <a:bodyPr wrap="square" rtlCol="0">
            <a:spAutoFit/>
          </a:bodyPr>
          <a:lstStyle/>
          <a:p>
            <a:pPr algn="ctr"/>
            <a:r>
              <a:rPr lang="en-US" sz="1400" b="1" u="sng">
                <a:solidFill>
                  <a:srgbClr val="1F1A62"/>
                </a:solidFill>
                <a:latin typeface="Helvetica" panose="020B0403020202020204" pitchFamily="34" charset="0"/>
              </a:rPr>
              <a:t>‘Medium-Sized’ Businesses</a:t>
            </a:r>
          </a:p>
        </p:txBody>
      </p:sp>
      <p:graphicFrame>
        <p:nvGraphicFramePr>
          <p:cNvPr id="3" name="Chart 2">
            <a:extLst>
              <a:ext uri="{FF2B5EF4-FFF2-40B4-BE49-F238E27FC236}">
                <a16:creationId xmlns:a16="http://schemas.microsoft.com/office/drawing/2014/main" id="{F108FAF2-3D17-FAB3-116E-65AA3008EA48}"/>
              </a:ext>
            </a:extLst>
          </p:cNvPr>
          <p:cNvGraphicFramePr/>
          <p:nvPr>
            <p:extLst>
              <p:ext uri="{D42A27DB-BD31-4B8C-83A1-F6EECF244321}">
                <p14:modId xmlns:p14="http://schemas.microsoft.com/office/powerpoint/2010/main" val="3114977580"/>
              </p:ext>
            </p:extLst>
          </p:nvPr>
        </p:nvGraphicFramePr>
        <p:xfrm>
          <a:off x="4244415" y="2700816"/>
          <a:ext cx="3819606" cy="3383380"/>
        </p:xfrm>
        <a:graphic>
          <a:graphicData uri="http://schemas.openxmlformats.org/drawingml/2006/chart">
            <c:chart xmlns:c="http://schemas.openxmlformats.org/drawingml/2006/chart" xmlns:r="http://schemas.openxmlformats.org/officeDocument/2006/relationships" r:id="rId4"/>
          </a:graphicData>
        </a:graphic>
      </p:graphicFrame>
      <p:sp>
        <p:nvSpPr>
          <p:cNvPr id="14" name="Rectangle 13">
            <a:extLst>
              <a:ext uri="{FF2B5EF4-FFF2-40B4-BE49-F238E27FC236}">
                <a16:creationId xmlns:a16="http://schemas.microsoft.com/office/drawing/2014/main" id="{1B476341-B229-364D-CC1E-5B84CA990ECF}"/>
              </a:ext>
            </a:extLst>
          </p:cNvPr>
          <p:cNvSpPr/>
          <p:nvPr/>
        </p:nvSpPr>
        <p:spPr>
          <a:xfrm>
            <a:off x="8174914" y="2336651"/>
            <a:ext cx="3819606" cy="3721735"/>
          </a:xfrm>
          <a:prstGeom prst="rect">
            <a:avLst/>
          </a:pr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17558F9-727B-74AD-FF39-0EB2B4B5D060}"/>
              </a:ext>
            </a:extLst>
          </p:cNvPr>
          <p:cNvSpPr txBox="1"/>
          <p:nvPr/>
        </p:nvSpPr>
        <p:spPr>
          <a:xfrm>
            <a:off x="8337174" y="2418256"/>
            <a:ext cx="3572679" cy="307777"/>
          </a:xfrm>
          <a:prstGeom prst="rect">
            <a:avLst/>
          </a:prstGeom>
          <a:noFill/>
        </p:spPr>
        <p:txBody>
          <a:bodyPr wrap="square" rtlCol="0">
            <a:spAutoFit/>
          </a:bodyPr>
          <a:lstStyle/>
          <a:p>
            <a:pPr algn="ctr"/>
            <a:r>
              <a:rPr lang="en-US" sz="1400" b="1" u="sng">
                <a:solidFill>
                  <a:srgbClr val="1F1A62"/>
                </a:solidFill>
                <a:latin typeface="Helvetica" panose="020B0403020202020204" pitchFamily="34" charset="0"/>
              </a:rPr>
              <a:t>‘Large-Sized’ Businesses</a:t>
            </a:r>
          </a:p>
        </p:txBody>
      </p:sp>
      <p:graphicFrame>
        <p:nvGraphicFramePr>
          <p:cNvPr id="8" name="Chart 7">
            <a:extLst>
              <a:ext uri="{FF2B5EF4-FFF2-40B4-BE49-F238E27FC236}">
                <a16:creationId xmlns:a16="http://schemas.microsoft.com/office/drawing/2014/main" id="{936C0642-D184-103B-1ECD-AEF21E2CCB93}"/>
              </a:ext>
            </a:extLst>
          </p:cNvPr>
          <p:cNvGraphicFramePr/>
          <p:nvPr>
            <p:extLst>
              <p:ext uri="{D42A27DB-BD31-4B8C-83A1-F6EECF244321}">
                <p14:modId xmlns:p14="http://schemas.microsoft.com/office/powerpoint/2010/main" val="4024546672"/>
              </p:ext>
            </p:extLst>
          </p:nvPr>
        </p:nvGraphicFramePr>
        <p:xfrm>
          <a:off x="8213710" y="2698996"/>
          <a:ext cx="3819606" cy="3383380"/>
        </p:xfrm>
        <a:graphic>
          <a:graphicData uri="http://schemas.openxmlformats.org/drawingml/2006/chart">
            <c:chart xmlns:c="http://schemas.openxmlformats.org/drawingml/2006/chart" xmlns:r="http://schemas.openxmlformats.org/officeDocument/2006/relationships" r:id="rId5"/>
          </a:graphicData>
        </a:graphic>
      </p:graphicFrame>
      <p:sp>
        <p:nvSpPr>
          <p:cNvPr id="17" name="TextBox 16">
            <a:extLst>
              <a:ext uri="{FF2B5EF4-FFF2-40B4-BE49-F238E27FC236}">
                <a16:creationId xmlns:a16="http://schemas.microsoft.com/office/drawing/2014/main" id="{2D642480-BE44-3124-82E2-33954A872309}"/>
              </a:ext>
            </a:extLst>
          </p:cNvPr>
          <p:cNvSpPr txBox="1"/>
          <p:nvPr/>
        </p:nvSpPr>
        <p:spPr>
          <a:xfrm>
            <a:off x="227178" y="441328"/>
            <a:ext cx="11841844"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F1A62"/>
                </a:solidFill>
                <a:latin typeface="Helvetica" panose="020B0604020202020204" pitchFamily="34" charset="0"/>
                <a:cs typeface="Helvetica" panose="020B0604020202020204" pitchFamily="34" charset="0"/>
              </a:rPr>
              <a:t>For marketing, increasing</a:t>
            </a:r>
            <a:r>
              <a:rPr kumimoji="0" lang="en-US" sz="2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sales is the most important objective for brands of all sizes, with investment optimization also key for larger ones</a:t>
            </a:r>
            <a:endParaRPr kumimoji="0" lang="en-US" sz="2600" b="1" i="0" u="none" strike="noStrike" kern="1200" cap="none" spc="0" normalizeH="0" baseline="0" noProof="0">
              <a:ln>
                <a:noFill/>
              </a:ln>
              <a:solidFill>
                <a:srgbClr val="FF0000"/>
              </a:solidFill>
              <a:effectLst/>
              <a:uLnTx/>
              <a:uFillTx/>
              <a:latin typeface="Helvetica" panose="020B0604020202020204" pitchFamily="34" charset="0"/>
              <a:ea typeface="+mn-ea"/>
              <a:cs typeface="Helvetica" panose="020B0604020202020204" pitchFamily="34" charset="0"/>
            </a:endParaRPr>
          </a:p>
        </p:txBody>
      </p:sp>
      <p:cxnSp>
        <p:nvCxnSpPr>
          <p:cNvPr id="23" name="Straight Connector 22">
            <a:extLst>
              <a:ext uri="{FF2B5EF4-FFF2-40B4-BE49-F238E27FC236}">
                <a16:creationId xmlns:a16="http://schemas.microsoft.com/office/drawing/2014/main" id="{706DCFEF-2A73-3FD6-372E-3EB9069E170F}"/>
              </a:ext>
            </a:extLst>
          </p:cNvPr>
          <p:cNvCxnSpPr>
            <a:cxnSpLocks/>
          </p:cNvCxnSpPr>
          <p:nvPr/>
        </p:nvCxnSpPr>
        <p:spPr>
          <a:xfrm>
            <a:off x="122978" y="4783176"/>
            <a:ext cx="11946044" cy="0"/>
          </a:xfrm>
          <a:prstGeom prst="line">
            <a:avLst/>
          </a:prstGeom>
          <a:ln w="19050">
            <a:solidFill>
              <a:srgbClr val="1F1A62"/>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7585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D5E92-FEF6-D927-4593-686A774B726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6D4FFD2-6095-59D3-AE3D-5D902BC8A1C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20153"/>
            <a:ext cx="12192000" cy="7098307"/>
          </a:xfrm>
          <a:prstGeom prst="rect">
            <a:avLst/>
          </a:prstGeom>
        </p:spPr>
      </p:pic>
      <p:cxnSp>
        <p:nvCxnSpPr>
          <p:cNvPr id="2" name="Straight Connector 1">
            <a:extLst>
              <a:ext uri="{FF2B5EF4-FFF2-40B4-BE49-F238E27FC236}">
                <a16:creationId xmlns:a16="http://schemas.microsoft.com/office/drawing/2014/main" id="{687C0C87-FA76-DFE3-3B15-1E31E2D9C5A6}"/>
              </a:ext>
            </a:extLst>
          </p:cNvPr>
          <p:cNvCxnSpPr/>
          <p:nvPr/>
        </p:nvCxnSpPr>
        <p:spPr>
          <a:xfrm>
            <a:off x="493843" y="2940040"/>
            <a:ext cx="521208"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
        <p:nvSpPr>
          <p:cNvPr id="4" name="TextBox 3">
            <a:extLst>
              <a:ext uri="{FF2B5EF4-FFF2-40B4-BE49-F238E27FC236}">
                <a16:creationId xmlns:a16="http://schemas.microsoft.com/office/drawing/2014/main" id="{4109EB6B-B78A-3FE2-AAA6-595EB84EA367}"/>
              </a:ext>
            </a:extLst>
          </p:cNvPr>
          <p:cNvSpPr txBox="1"/>
          <p:nvPr/>
        </p:nvSpPr>
        <p:spPr>
          <a:xfrm>
            <a:off x="536238" y="2294269"/>
            <a:ext cx="43641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E600"/>
                </a:solidFill>
                <a:effectLst/>
                <a:uLnTx/>
                <a:uFillTx/>
                <a:latin typeface="Helvetica" pitchFamily="2" charset="0"/>
                <a:ea typeface="+mn-ea"/>
                <a:cs typeface="+mn-cs"/>
              </a:rPr>
              <a:t>2</a:t>
            </a:r>
          </a:p>
        </p:txBody>
      </p:sp>
      <p:sp>
        <p:nvSpPr>
          <p:cNvPr id="5" name="TextBox 4">
            <a:extLst>
              <a:ext uri="{FF2B5EF4-FFF2-40B4-BE49-F238E27FC236}">
                <a16:creationId xmlns:a16="http://schemas.microsoft.com/office/drawing/2014/main" id="{EE7A089E-205F-1B90-863D-7286FF295ACC}"/>
              </a:ext>
            </a:extLst>
          </p:cNvPr>
          <p:cNvSpPr txBox="1"/>
          <p:nvPr/>
        </p:nvSpPr>
        <p:spPr>
          <a:xfrm>
            <a:off x="493843" y="3026501"/>
            <a:ext cx="6628317"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a:solidFill>
                  <a:schemeClr val="bg1"/>
                </a:solidFill>
                <a:latin typeface="Helvetica" pitchFamily="2" charset="0"/>
              </a:rPr>
              <a:t>Who are the key decision-makers guiding marketing strategy?</a:t>
            </a:r>
          </a:p>
        </p:txBody>
      </p:sp>
    </p:spTree>
    <p:extLst>
      <p:ext uri="{BB962C8B-B14F-4D97-AF65-F5344CB8AC3E}">
        <p14:creationId xmlns:p14="http://schemas.microsoft.com/office/powerpoint/2010/main" val="588290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A22E26-F007-4A24-1156-926E58F1776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D319658-0D36-9E12-E052-38B15488FEDF}"/>
              </a:ext>
            </a:extLst>
          </p:cNvPr>
          <p:cNvSpPr txBox="1"/>
          <p:nvPr/>
        </p:nvSpPr>
        <p:spPr>
          <a:xfrm>
            <a:off x="519129" y="6121480"/>
            <a:ext cx="11651351" cy="432414"/>
          </a:xfrm>
          <a:prstGeom prst="rect">
            <a:avLst/>
          </a:prstGeom>
          <a:noFill/>
        </p:spPr>
        <p:txBody>
          <a:bodyPr wrap="square" rtlCol="0">
            <a:spAutoFit/>
          </a:bodyPr>
          <a:lstStyle/>
          <a:p>
            <a:pPr>
              <a:defRPr/>
            </a:pP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 / Advertiser Perceptions ‘Marketer KPI Survey,’ February 2025, fielded January 27 – February 7, 2025 (n=200). Survey base: Brand marketers directly involved in influencing or executing video advertising. Q3. Who are the key stakeholders or primary decision-makers in your company responsible for budget and guiding direction (such as brand, goals, etc.)? Based </a:t>
            </a:r>
            <a:r>
              <a:rPr lang="en-US" sz="700">
                <a:solidFill>
                  <a:srgbClr val="1F1A62"/>
                </a:solidFill>
                <a:latin typeface="Helvetica" panose="020B0604020202020204" pitchFamily="34" charset="0"/>
                <a:cs typeface="Helvetica" panose="020B0604020202020204" pitchFamily="34" charset="0"/>
              </a:rPr>
              <a:t>on respondents selecting up to 3 choices. </a:t>
            </a: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‘Small-Sized’ Businesses: Less than $1MM in annual ad spend, ‘Medium-Sized’ Businesses: $1MM to less than $25MM in annual ad spend, ‘Large-Sized’ Businesses: $25MM or more in annual ad spend. *C-Suite, Regional Heads. **Investors, franchisees. </a:t>
            </a: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hlinkClick r:id="rId2" action="ppaction://hlinksldjump"/>
              </a:rPr>
              <a:t>Learn more about who the external partners responsible for budget and guiding direction are here.</a:t>
            </a: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Box around chart denotes the top 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pic>
        <p:nvPicPr>
          <p:cNvPr id="5" name="Picture 4">
            <a:extLst>
              <a:ext uri="{FF2B5EF4-FFF2-40B4-BE49-F238E27FC236}">
                <a16:creationId xmlns:a16="http://schemas.microsoft.com/office/drawing/2014/main" id="{0A6D30D3-5CEC-6163-41A7-6611880EF252}"/>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6" name="Slide Number Placeholder 5">
            <a:extLst>
              <a:ext uri="{FF2B5EF4-FFF2-40B4-BE49-F238E27FC236}">
                <a16:creationId xmlns:a16="http://schemas.microsoft.com/office/drawing/2014/main" id="{F3687245-3705-5722-047D-B52BC1A00C7F}"/>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7" name="Rectangle 6">
            <a:extLst>
              <a:ext uri="{FF2B5EF4-FFF2-40B4-BE49-F238E27FC236}">
                <a16:creationId xmlns:a16="http://schemas.microsoft.com/office/drawing/2014/main" id="{FC01F146-58EF-5672-228A-1674E5B289C2}"/>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15" name="TextBox 14">
            <a:extLst>
              <a:ext uri="{FF2B5EF4-FFF2-40B4-BE49-F238E27FC236}">
                <a16:creationId xmlns:a16="http://schemas.microsoft.com/office/drawing/2014/main" id="{4DF9F7A7-D4D1-C7C3-29F7-AC9F54365AD5}"/>
              </a:ext>
            </a:extLst>
          </p:cNvPr>
          <p:cNvSpPr txBox="1"/>
          <p:nvPr/>
        </p:nvSpPr>
        <p:spPr>
          <a:xfrm>
            <a:off x="157851" y="1785185"/>
            <a:ext cx="11819002"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prstClr val="black"/>
              </a:buClr>
              <a:buSzPts val="1100"/>
              <a:buFont typeface="Arial"/>
              <a:buNone/>
              <a:tabLst/>
              <a:defRPr/>
            </a:pPr>
            <a:r>
              <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Key Stakeholders / Primary Decision-Makers Responsible For Marketing Strategy (Budget &amp; Guiding Direction)</a:t>
            </a:r>
          </a:p>
          <a:p>
            <a:pPr marL="0" marR="0" lvl="0" indent="0" algn="ctr" defTabSz="914400" rtl="0" eaLnBrk="1" fontAlgn="auto" latinLnBrk="0" hangingPunct="1">
              <a:lnSpc>
                <a:spcPct val="100000"/>
              </a:lnSpc>
              <a:spcBef>
                <a:spcPts val="0"/>
              </a:spcBef>
              <a:spcAft>
                <a:spcPts val="0"/>
              </a:spcAft>
              <a:buClr>
                <a:prstClr val="black"/>
              </a:buClr>
              <a:buSzPts val="1100"/>
              <a:buFont typeface="Arial"/>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of brand marketer respondents</a:t>
            </a:r>
            <a:r>
              <a:rPr kumimoji="0" lang="en-US" sz="14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 </a:t>
            </a:r>
          </a:p>
        </p:txBody>
      </p:sp>
      <p:sp>
        <p:nvSpPr>
          <p:cNvPr id="9" name="Rectangle 8">
            <a:extLst>
              <a:ext uri="{FF2B5EF4-FFF2-40B4-BE49-F238E27FC236}">
                <a16:creationId xmlns:a16="http://schemas.microsoft.com/office/drawing/2014/main" id="{0317C44A-E139-3060-991A-D1C91B09FACD}"/>
              </a:ext>
            </a:extLst>
          </p:cNvPr>
          <p:cNvSpPr/>
          <p:nvPr/>
        </p:nvSpPr>
        <p:spPr>
          <a:xfrm>
            <a:off x="157851" y="2361216"/>
            <a:ext cx="3866743" cy="3721735"/>
          </a:xfrm>
          <a:prstGeom prst="rect">
            <a:avLst/>
          </a:pr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8E6FE43D-9B8D-9AB1-7D19-97868850F692}"/>
              </a:ext>
            </a:extLst>
          </p:cNvPr>
          <p:cNvSpPr txBox="1"/>
          <p:nvPr/>
        </p:nvSpPr>
        <p:spPr>
          <a:xfrm>
            <a:off x="467277" y="2442821"/>
            <a:ext cx="324789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‘Small-Sized’ Businesses</a:t>
            </a:r>
          </a:p>
        </p:txBody>
      </p:sp>
      <p:graphicFrame>
        <p:nvGraphicFramePr>
          <p:cNvPr id="13" name="Chart 12">
            <a:extLst>
              <a:ext uri="{FF2B5EF4-FFF2-40B4-BE49-F238E27FC236}">
                <a16:creationId xmlns:a16="http://schemas.microsoft.com/office/drawing/2014/main" id="{BACB5660-0D5B-8464-9A47-239C3BCE07FB}"/>
              </a:ext>
            </a:extLst>
          </p:cNvPr>
          <p:cNvGraphicFramePr/>
          <p:nvPr/>
        </p:nvGraphicFramePr>
        <p:xfrm>
          <a:off x="129216" y="2767486"/>
          <a:ext cx="3819606" cy="3383380"/>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10">
            <a:extLst>
              <a:ext uri="{FF2B5EF4-FFF2-40B4-BE49-F238E27FC236}">
                <a16:creationId xmlns:a16="http://schemas.microsoft.com/office/drawing/2014/main" id="{5C8A047F-F070-E85F-F65A-73C1C4B1DB57}"/>
              </a:ext>
            </a:extLst>
          </p:cNvPr>
          <p:cNvSpPr/>
          <p:nvPr/>
        </p:nvSpPr>
        <p:spPr>
          <a:xfrm>
            <a:off x="4171866" y="2361216"/>
            <a:ext cx="3866743" cy="3721735"/>
          </a:xfrm>
          <a:prstGeom prst="rect">
            <a:avLst/>
          </a:pr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C493686B-2820-7C00-CBE6-333E43582DEB}"/>
              </a:ext>
            </a:extLst>
          </p:cNvPr>
          <p:cNvSpPr txBox="1"/>
          <p:nvPr/>
        </p:nvSpPr>
        <p:spPr>
          <a:xfrm>
            <a:off x="4318898" y="2442821"/>
            <a:ext cx="357267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‘Medium-Sized’ Businesses</a:t>
            </a:r>
          </a:p>
        </p:txBody>
      </p:sp>
      <p:graphicFrame>
        <p:nvGraphicFramePr>
          <p:cNvPr id="17" name="Chart 16">
            <a:extLst>
              <a:ext uri="{FF2B5EF4-FFF2-40B4-BE49-F238E27FC236}">
                <a16:creationId xmlns:a16="http://schemas.microsoft.com/office/drawing/2014/main" id="{76B9D5E4-BFF4-E983-D669-441862032E43}"/>
              </a:ext>
            </a:extLst>
          </p:cNvPr>
          <p:cNvGraphicFramePr/>
          <p:nvPr/>
        </p:nvGraphicFramePr>
        <p:xfrm>
          <a:off x="4205594" y="2767486"/>
          <a:ext cx="3819606" cy="3383380"/>
        </p:xfrm>
        <a:graphic>
          <a:graphicData uri="http://schemas.openxmlformats.org/drawingml/2006/chart">
            <c:chart xmlns:c="http://schemas.openxmlformats.org/drawingml/2006/chart" xmlns:r="http://schemas.openxmlformats.org/officeDocument/2006/relationships" r:id="rId5"/>
          </a:graphicData>
        </a:graphic>
      </p:graphicFrame>
      <p:sp>
        <p:nvSpPr>
          <p:cNvPr id="14" name="Rectangle 13">
            <a:extLst>
              <a:ext uri="{FF2B5EF4-FFF2-40B4-BE49-F238E27FC236}">
                <a16:creationId xmlns:a16="http://schemas.microsoft.com/office/drawing/2014/main" id="{F211BBA3-A853-32B7-1898-C649E9F8415B}"/>
              </a:ext>
            </a:extLst>
          </p:cNvPr>
          <p:cNvSpPr/>
          <p:nvPr/>
        </p:nvSpPr>
        <p:spPr>
          <a:xfrm>
            <a:off x="8185882" y="2361216"/>
            <a:ext cx="3866743" cy="3721735"/>
          </a:xfrm>
          <a:prstGeom prst="rect">
            <a:avLst/>
          </a:pr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5BDF48C9-5339-B38E-C58B-76F3D5618F2D}"/>
              </a:ext>
            </a:extLst>
          </p:cNvPr>
          <p:cNvSpPr txBox="1"/>
          <p:nvPr/>
        </p:nvSpPr>
        <p:spPr>
          <a:xfrm>
            <a:off x="8332914" y="2442821"/>
            <a:ext cx="357267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‘Large-Sized’ Businesses</a:t>
            </a:r>
          </a:p>
        </p:txBody>
      </p:sp>
      <p:graphicFrame>
        <p:nvGraphicFramePr>
          <p:cNvPr id="18" name="Chart 17">
            <a:extLst>
              <a:ext uri="{FF2B5EF4-FFF2-40B4-BE49-F238E27FC236}">
                <a16:creationId xmlns:a16="http://schemas.microsoft.com/office/drawing/2014/main" id="{B5029C2A-097F-BE0D-D1B5-4F332AD58D1F}"/>
              </a:ext>
            </a:extLst>
          </p:cNvPr>
          <p:cNvGraphicFramePr/>
          <p:nvPr/>
        </p:nvGraphicFramePr>
        <p:xfrm>
          <a:off x="8157247" y="2767486"/>
          <a:ext cx="3819606" cy="3383380"/>
        </p:xfrm>
        <a:graphic>
          <a:graphicData uri="http://schemas.openxmlformats.org/drawingml/2006/chart">
            <c:chart xmlns:c="http://schemas.openxmlformats.org/drawingml/2006/chart" xmlns:r="http://schemas.openxmlformats.org/officeDocument/2006/relationships" r:id="rId6"/>
          </a:graphicData>
        </a:graphic>
      </p:graphicFrame>
      <p:sp>
        <p:nvSpPr>
          <p:cNvPr id="2" name="TextBox 1">
            <a:extLst>
              <a:ext uri="{FF2B5EF4-FFF2-40B4-BE49-F238E27FC236}">
                <a16:creationId xmlns:a16="http://schemas.microsoft.com/office/drawing/2014/main" id="{1CBE223B-14AF-ADA3-3EE9-610D653F17BF}"/>
              </a:ext>
            </a:extLst>
          </p:cNvPr>
          <p:cNvSpPr txBox="1"/>
          <p:nvPr/>
        </p:nvSpPr>
        <p:spPr>
          <a:xfrm>
            <a:off x="227178" y="441328"/>
            <a:ext cx="11964822"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F1A62"/>
                </a:solidFill>
                <a:latin typeface="Helvetica" panose="020B0604020202020204" pitchFamily="34" charset="0"/>
                <a:cs typeface="Helvetica" panose="020B0604020202020204" pitchFamily="34" charset="0"/>
              </a:rPr>
              <a:t>Strategy is most often led by senior leaders in small &amp; medium-sized businesses while marketing takes the lead role in the largest companies</a:t>
            </a:r>
            <a:endParaRPr kumimoji="0" lang="en-US" sz="2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19" name="Rectangle 18">
            <a:extLst>
              <a:ext uri="{FF2B5EF4-FFF2-40B4-BE49-F238E27FC236}">
                <a16:creationId xmlns:a16="http://schemas.microsoft.com/office/drawing/2014/main" id="{96F5033F-5CD0-FB23-13C6-C256CBA63B34}"/>
              </a:ext>
            </a:extLst>
          </p:cNvPr>
          <p:cNvSpPr/>
          <p:nvPr/>
        </p:nvSpPr>
        <p:spPr>
          <a:xfrm>
            <a:off x="315228" y="1407830"/>
            <a:ext cx="11612612" cy="307777"/>
          </a:xfrm>
          <a:prstGeom prst="rect">
            <a:avLst/>
          </a:prstGeom>
          <a:noFill/>
        </p:spPr>
        <p:txBody>
          <a:bodyPr wrap="square" rtlCol="0" anchor="t">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7"/>
              </a:buBlip>
              <a:tabLst/>
              <a:defRPr/>
            </a:pPr>
            <a:r>
              <a:rPr kumimoji="0" lang="en-US" sz="1400" b="0" i="0" u="none" strike="noStrike" kern="1200" cap="none" spc="0" normalizeH="0" baseline="0" noProof="0">
                <a:ln>
                  <a:noFill/>
                </a:ln>
                <a:solidFill>
                  <a:srgbClr val="1F1A62"/>
                </a:solidFill>
                <a:effectLst/>
                <a:uLnTx/>
                <a:uFillTx/>
                <a:latin typeface="Helvetica"/>
                <a:ea typeface="+mn-ea"/>
                <a:cs typeface="Helvetica"/>
              </a:rPr>
              <a:t>Company size can mean more specialization and layers, giving marketing departments greater control over KPI and budget decisions</a:t>
            </a:r>
          </a:p>
        </p:txBody>
      </p:sp>
      <p:sp>
        <p:nvSpPr>
          <p:cNvPr id="20" name="Rectangle 19">
            <a:extLst>
              <a:ext uri="{FF2B5EF4-FFF2-40B4-BE49-F238E27FC236}">
                <a16:creationId xmlns:a16="http://schemas.microsoft.com/office/drawing/2014/main" id="{7E64DF11-0AC2-D182-FD5F-C622B23305EC}"/>
              </a:ext>
            </a:extLst>
          </p:cNvPr>
          <p:cNvSpPr/>
          <p:nvPr/>
        </p:nvSpPr>
        <p:spPr>
          <a:xfrm>
            <a:off x="305069" y="2886854"/>
            <a:ext cx="11661624" cy="1801020"/>
          </a:xfrm>
          <a:prstGeom prst="rect">
            <a:avLst/>
          </a:prstGeom>
          <a:noFill/>
          <a:ln w="38100">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65636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B1464"/>
        </a:solidFill>
        <a:ln>
          <a:noFill/>
        </a:ln>
      </a:spPr>
      <a:bodyPr rtlCol="0" anchor="ctr"/>
      <a:lstStyle>
        <a:defPPr marL="0" marR="0" indent="0" algn="ctr" defTabSz="914400" rtl="0" eaLnBrk="1" fontAlgn="auto" latinLnBrk="0" hangingPunct="1">
          <a:lnSpc>
            <a:spcPct val="100000"/>
          </a:lnSpc>
          <a:spcBef>
            <a:spcPts val="0"/>
          </a:spcBef>
          <a:spcAft>
            <a:spcPts val="0"/>
          </a:spcAft>
          <a:buClrTx/>
          <a:buSzTx/>
          <a:buFontTx/>
          <a:buNone/>
          <a:tabLst/>
          <a:defRPr kumimoji="0" sz="1800" b="1" i="0" u="none" strike="noStrike" kern="1200" cap="none" spc="0" normalizeH="0" baseline="0" noProof="0">
            <a:ln>
              <a:noFill/>
            </a:ln>
            <a:solidFill>
              <a:prstClr val="white"/>
            </a:solidFill>
            <a:effectLst/>
            <a:uLnTx/>
            <a:uFillTx/>
            <a:latin typeface="Calibri" panose="020F0502020204030204"/>
            <a:ea typeface="+mn-ea"/>
            <a:cs typeface="+mn-cs"/>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4000" b="1" dirty="0" smtClean="0">
            <a:solidFill>
              <a:srgbClr val="1B1464"/>
            </a:solidFill>
            <a:latin typeface="Helvetica" panose="020B0604020202020204" pitchFamily="34" charset="0"/>
            <a:cs typeface="Helvetica"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Custom 91">
      <a:dk1>
        <a:srgbClr val="1B1464"/>
      </a:dk1>
      <a:lt1>
        <a:srgbClr val="FFFFFF"/>
      </a:lt1>
      <a:dk2>
        <a:srgbClr val="4EBEA4"/>
      </a:dk2>
      <a:lt2>
        <a:srgbClr val="E2E8F0"/>
      </a:lt2>
      <a:accent1>
        <a:srgbClr val="ED3C8D"/>
      </a:accent1>
      <a:accent2>
        <a:srgbClr val="00BFF2"/>
      </a:accent2>
      <a:accent3>
        <a:srgbClr val="A343FF"/>
      </a:accent3>
      <a:accent4>
        <a:srgbClr val="2C82FF"/>
      </a:accent4>
      <a:accent5>
        <a:srgbClr val="55AD00"/>
      </a:accent5>
      <a:accent6>
        <a:srgbClr val="FF6E30"/>
      </a:accent6>
      <a:hlink>
        <a:srgbClr val="201A62"/>
      </a:hlink>
      <a:folHlink>
        <a:srgbClr val="6D6DE2"/>
      </a:folHlink>
    </a:clrScheme>
    <a:fontScheme name="Custom 76">
      <a:majorFont>
        <a:latin typeface="Helvetica Bold"/>
        <a:ea typeface=""/>
        <a:cs typeface=""/>
      </a:majorFont>
      <a:minorFont>
        <a:latin typeface="Helvetica-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B Template.potx" id="{3DD536BC-B625-41C1-AB76-B98A44A9663C}" vid="{56A22213-A2D8-43BF-9B02-486376CC65A3}"/>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24291D3CFFFB3468A8BEBC160241642" ma:contentTypeVersion="18" ma:contentTypeDescription="Create a new document." ma:contentTypeScope="" ma:versionID="387be907f486394efa0aa922f6891cb4">
  <xsd:schema xmlns:xsd="http://www.w3.org/2001/XMLSchema" xmlns:xs="http://www.w3.org/2001/XMLSchema" xmlns:p="http://schemas.microsoft.com/office/2006/metadata/properties" xmlns:ns2="97cdb7a3-d8d8-4d5a-8559-ae518cf29f49" xmlns:ns3="8ffbcc2d-a520-42b9-8ca7-e090664160a6" targetNamespace="http://schemas.microsoft.com/office/2006/metadata/properties" ma:root="true" ma:fieldsID="5bf9659b688e4d2890b1db6b33d4e217" ns2:_="" ns3:_="">
    <xsd:import namespace="97cdb7a3-d8d8-4d5a-8559-ae518cf29f49"/>
    <xsd:import namespace="8ffbcc2d-a520-42b9-8ca7-e090664160a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cdb7a3-d8d8-4d5a-8559-ae518cf29f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c637ead-fd64-45b4-abde-ec2d09ec102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ffbcc2d-a520-42b9-8ca7-e090664160a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92ae5e6-0bf7-4809-94d2-b453c12df252}" ma:internalName="TaxCatchAll" ma:showField="CatchAllData" ma:web="8ffbcc2d-a520-42b9-8ca7-e090664160a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8ffbcc2d-a520-42b9-8ca7-e090664160a6">
      <UserInfo>
        <DisplayName>Jason Wiese</DisplayName>
        <AccountId>13</AccountId>
        <AccountType/>
      </UserInfo>
      <UserInfo>
        <DisplayName>Karolina Guillen</DisplayName>
        <AccountId>14</AccountId>
        <AccountType/>
      </UserInfo>
      <UserInfo>
        <DisplayName>Danielle Delauro</DisplayName>
        <AccountId>38</AccountId>
        <AccountType/>
      </UserInfo>
      <UserInfo>
        <DisplayName>Marianne Vita</DisplayName>
        <AccountId>43</AccountId>
        <AccountType/>
      </UserInfo>
      <UserInfo>
        <DisplayName>Leah Montner Dixon</DisplayName>
        <AccountId>10</AccountId>
        <AccountType/>
      </UserInfo>
    </SharedWithUsers>
    <TaxCatchAll xmlns="8ffbcc2d-a520-42b9-8ca7-e090664160a6" xsi:nil="true"/>
    <lcf76f155ced4ddcb4097134ff3c332f xmlns="97cdb7a3-d8d8-4d5a-8559-ae518cf29f49">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07A376D-A1BC-485B-A5B4-1DA072CA3D1F}"/>
</file>

<file path=customXml/itemProps2.xml><?xml version="1.0" encoding="utf-8"?>
<ds:datastoreItem xmlns:ds="http://schemas.openxmlformats.org/officeDocument/2006/customXml" ds:itemID="{1A706731-382E-4DED-A896-EDCE738349CA}">
  <ds:schemaRefs>
    <ds:schemaRef ds:uri="http://schemas.openxmlformats.org/package/2006/metadata/core-properties"/>
    <ds:schemaRef ds:uri="http://schemas.microsoft.com/office/2006/documentManagement/types"/>
    <ds:schemaRef ds:uri="http://purl.org/dc/dcmitype/"/>
    <ds:schemaRef ds:uri="http://www.w3.org/XML/1998/namespace"/>
    <ds:schemaRef ds:uri="http://schemas.microsoft.com/office/infopath/2007/PartnerControls"/>
    <ds:schemaRef ds:uri="http://purl.org/dc/terms/"/>
    <ds:schemaRef ds:uri="9f6166fe-9f5b-43aa-b8a9-b4d7ad530bda"/>
    <ds:schemaRef ds:uri="a86b28e8-29a6-4ab8-af18-2a7f61acfad2"/>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E661ED9D-766D-4657-B89C-19FFA4F1511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78</TotalTime>
  <Words>7300</Words>
  <Application>Microsoft Office PowerPoint</Application>
  <PresentationFormat>Widescreen</PresentationFormat>
  <Paragraphs>775</Paragraphs>
  <Slides>44</Slides>
  <Notes>15</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44</vt:i4>
      </vt:variant>
    </vt:vector>
  </HeadingPairs>
  <TitlesOfParts>
    <vt:vector size="57" baseType="lpstr">
      <vt:lpstr>Arial</vt:lpstr>
      <vt:lpstr>Calibri</vt:lpstr>
      <vt:lpstr>Calibri Light</vt:lpstr>
      <vt:lpstr>Helvetica</vt:lpstr>
      <vt:lpstr>Helvetica Bold</vt:lpstr>
      <vt:lpstr>Helvetica Light</vt:lpstr>
      <vt:lpstr>Helvetica-Light</vt:lpstr>
      <vt:lpstr>Helvetica-Lightoblique</vt:lpstr>
      <vt:lpstr>Office Theme</vt:lpstr>
      <vt:lpstr>3_Office Theme</vt:lpstr>
      <vt:lpstr>6_Office Theme</vt:lpstr>
      <vt:lpstr>2_Office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Leah Montner Dixon</dc:creator>
  <cp:lastModifiedBy>Leah Montner Dixon</cp:lastModifiedBy>
  <cp:revision>1</cp:revision>
  <cp:lastPrinted>2023-03-22T14:42:28Z</cp:lastPrinted>
  <dcterms:created xsi:type="dcterms:W3CDTF">2021-04-16T17:49:10Z</dcterms:created>
  <dcterms:modified xsi:type="dcterms:W3CDTF">2025-05-13T15:23:54Z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0x010100C24291D3CFFFB3468A8BEBC160241642</vt:lpwstr>
  </property>
  <property fmtid="{D5CDD505-2E9C-101B-9397-08002B2CF9AE}" pid="3" name="MediaServiceImageTags">
    <vt:lpwstr/>
  </property>
</Properties>
</file>