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144328100" r:id="rId6"/>
    <p:sldId id="2144327497" r:id="rId7"/>
    <p:sldId id="2144328287" r:id="rId8"/>
    <p:sldId id="2144328302" r:id="rId9"/>
    <p:sldId id="2144328298" r:id="rId10"/>
    <p:sldId id="2144328288" r:id="rId11"/>
    <p:sldId id="2144328205" r:id="rId12"/>
    <p:sldId id="2144328295" r:id="rId13"/>
    <p:sldId id="2144328229" r:id="rId14"/>
    <p:sldId id="2144328289" r:id="rId15"/>
    <p:sldId id="2144327626" r:id="rId16"/>
    <p:sldId id="2144328293" r:id="rId17"/>
    <p:sldId id="2144328294" r:id="rId18"/>
    <p:sldId id="2144328290" r:id="rId19"/>
    <p:sldId id="2144328308" r:id="rId20"/>
    <p:sldId id="2144328307" r:id="rId21"/>
    <p:sldId id="2144328309" r:id="rId22"/>
    <p:sldId id="2144328306" r:id="rId23"/>
    <p:sldId id="2144328291" r:id="rId24"/>
    <p:sldId id="2144328304" r:id="rId25"/>
    <p:sldId id="2144328305" r:id="rId26"/>
    <p:sldId id="2144328303" r:id="rId27"/>
    <p:sldId id="2144328301" r:id="rId28"/>
    <p:sldId id="2144327498" r:id="rId29"/>
    <p:sldId id="2144328292" r:id="rId30"/>
    <p:sldId id="21443274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18B05F85-EBC3-986A-C4C9-9A586B89E728}" name="Marianne Vita" initials="MV" userId="1457f4d67c0e3ff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6" clrIdx="0">
    <p:extLst>
      <p:ext uri="{19B8F6BF-5375-455C-9EA6-DF929625EA0E}">
        <p15:presenceInfo xmlns:p15="http://schemas.microsoft.com/office/powerpoint/2012/main" userId="S::karolinaG@thevab.com::c1c08796-a0be-47c6-af52-5d31fd96ec50" providerId="AD"/>
      </p:ext>
    </p:extLst>
  </p:cmAuthor>
  <p:cmAuthor id="2" name="Jason Wiese" initials="JW" lastIdx="15" clrIdx="1">
    <p:extLst>
      <p:ext uri="{19B8F6BF-5375-455C-9EA6-DF929625EA0E}">
        <p15:presenceInfo xmlns:p15="http://schemas.microsoft.com/office/powerpoint/2012/main" userId="S::jasonw@thevab.com::4bff8d5b-7de6-4655-b397-69b0afc81113" providerId="AD"/>
      </p:ext>
    </p:extLst>
  </p:cmAuthor>
  <p:cmAuthor id="3" name="Danielle Delauro" initials="DD" lastIdx="32" clrIdx="2">
    <p:extLst>
      <p:ext uri="{19B8F6BF-5375-455C-9EA6-DF929625EA0E}">
        <p15:presenceInfo xmlns:p15="http://schemas.microsoft.com/office/powerpoint/2012/main" userId="S::danielled@thevab.com::79c3a64d-209a-45df-902b-7cba6cccfd68" providerId="AD"/>
      </p:ext>
    </p:extLst>
  </p:cmAuthor>
  <p:cmAuthor id="4" name="Reed Kiely" initials="RK" lastIdx="29" clrIdx="3">
    <p:extLst>
      <p:ext uri="{19B8F6BF-5375-455C-9EA6-DF929625EA0E}">
        <p15:presenceInfo xmlns:p15="http://schemas.microsoft.com/office/powerpoint/2012/main" userId="S::reedk@thevab.com::768be38e-2fb5-40ce-925d-bd8e9d9e3c31" providerId="AD"/>
      </p:ext>
    </p:extLst>
  </p:cmAuthor>
  <p:cmAuthor id="5" name="Marianne Vita" initials="MV" lastIdx="20" clrIdx="4">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2E8F0"/>
    <a:srgbClr val="FFE600"/>
    <a:srgbClr val="4EBEA4"/>
    <a:srgbClr val="ED3C8D"/>
    <a:srgbClr val="00BFF2"/>
    <a:srgbClr val="ACBDCE"/>
    <a:srgbClr val="CFD5EA"/>
    <a:srgbClr val="1F1A6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F289B-D2AB-4E0D-B9F7-AFA0E59F1897}" v="4" dt="2022-06-10T14:28:41.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a:solidFill>
                  <a:srgbClr val="1B1464"/>
                </a:solidFill>
                <a:latin typeface="Helvetica" panose="020B0403020202020204" pitchFamily="34" charset="0"/>
              </a:rPr>
              <a:t>Ad-Supported</a:t>
            </a:r>
            <a:r>
              <a:rPr lang="en-US" b="1" u="sng" baseline="0">
                <a:solidFill>
                  <a:srgbClr val="1B1464"/>
                </a:solidFill>
                <a:latin typeface="Helvetica" panose="020B0403020202020204" pitchFamily="34" charset="0"/>
              </a:rPr>
              <a:t> TV: </a:t>
            </a:r>
            <a:r>
              <a:rPr lang="en-US" b="1" u="sng">
                <a:solidFill>
                  <a:srgbClr val="1B1464"/>
                </a:solidFill>
                <a:latin typeface="Helvetica" panose="020B0403020202020204" pitchFamily="34" charset="0"/>
              </a:rPr>
              <a:t>Average</a:t>
            </a:r>
            <a:r>
              <a:rPr lang="en-US" b="1" u="sng" baseline="0">
                <a:solidFill>
                  <a:srgbClr val="1B1464"/>
                </a:solidFill>
                <a:latin typeface="Helvetica" panose="020B0403020202020204" pitchFamily="34" charset="0"/>
              </a:rPr>
              <a:t> Reach % By Demo, By Time Period</a:t>
            </a:r>
            <a:endParaRPr lang="en-US" b="1" u="sng">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Daily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HHs</c:v>
                </c:pt>
                <c:pt idx="1">
                  <c:v>P18+</c:v>
                </c:pt>
                <c:pt idx="2">
                  <c:v>P18-49</c:v>
                </c:pt>
                <c:pt idx="3">
                  <c:v>P25-54</c:v>
                </c:pt>
              </c:strCache>
            </c:strRef>
          </c:cat>
          <c:val>
            <c:numRef>
              <c:f>Sheet1!$B$2:$B$5</c:f>
              <c:numCache>
                <c:formatCode>0%</c:formatCode>
                <c:ptCount val="4"/>
                <c:pt idx="0">
                  <c:v>0.6452</c:v>
                </c:pt>
                <c:pt idx="1">
                  <c:v>0.50419999999999998</c:v>
                </c:pt>
                <c:pt idx="2">
                  <c:v>0.29970000000000002</c:v>
                </c:pt>
                <c:pt idx="3">
                  <c:v>0.38109999999999999</c:v>
                </c:pt>
              </c:numCache>
            </c:numRef>
          </c:val>
          <c:extLst>
            <c:ext xmlns:c16="http://schemas.microsoft.com/office/drawing/2014/chart" uri="{C3380CC4-5D6E-409C-BE32-E72D297353CC}">
              <c16:uniqueId val="{00000000-A9F9-4129-B613-8613657FC164}"/>
            </c:ext>
          </c:extLst>
        </c:ser>
        <c:ser>
          <c:idx val="1"/>
          <c:order val="1"/>
          <c:tx>
            <c:strRef>
              <c:f>Sheet1!$C$1</c:f>
              <c:strCache>
                <c:ptCount val="1"/>
                <c:pt idx="0">
                  <c:v>Weekly</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HHs</c:v>
                </c:pt>
                <c:pt idx="1">
                  <c:v>P18+</c:v>
                </c:pt>
                <c:pt idx="2">
                  <c:v>P18-49</c:v>
                </c:pt>
                <c:pt idx="3">
                  <c:v>P25-54</c:v>
                </c:pt>
              </c:strCache>
            </c:strRef>
          </c:cat>
          <c:val>
            <c:numRef>
              <c:f>Sheet1!$C$2:$C$5</c:f>
              <c:numCache>
                <c:formatCode>0%</c:formatCode>
                <c:ptCount val="4"/>
                <c:pt idx="0">
                  <c:v>0.77790000000000004</c:v>
                </c:pt>
                <c:pt idx="1">
                  <c:v>0.68269999999999997</c:v>
                </c:pt>
                <c:pt idx="2">
                  <c:v>0.51619999999999999</c:v>
                </c:pt>
                <c:pt idx="3">
                  <c:v>0.5927</c:v>
                </c:pt>
              </c:numCache>
            </c:numRef>
          </c:val>
          <c:extLst>
            <c:ext xmlns:c16="http://schemas.microsoft.com/office/drawing/2014/chart" uri="{C3380CC4-5D6E-409C-BE32-E72D297353CC}">
              <c16:uniqueId val="{00000001-A9F9-4129-B613-8613657FC164}"/>
            </c:ext>
          </c:extLst>
        </c:ser>
        <c:ser>
          <c:idx val="2"/>
          <c:order val="2"/>
          <c:tx>
            <c:strRef>
              <c:f>Sheet1!$D$1</c:f>
              <c:strCache>
                <c:ptCount val="1"/>
                <c:pt idx="0">
                  <c:v>Monthly</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HHs</c:v>
                </c:pt>
                <c:pt idx="1">
                  <c:v>P18+</c:v>
                </c:pt>
                <c:pt idx="2">
                  <c:v>P18-49</c:v>
                </c:pt>
                <c:pt idx="3">
                  <c:v>P25-54</c:v>
                </c:pt>
              </c:strCache>
            </c:strRef>
          </c:cat>
          <c:val>
            <c:numRef>
              <c:f>Sheet1!$D$2:$D$5</c:f>
              <c:numCache>
                <c:formatCode>0%</c:formatCode>
                <c:ptCount val="4"/>
                <c:pt idx="0">
                  <c:v>0.85350000000000004</c:v>
                </c:pt>
                <c:pt idx="1">
                  <c:v>0.7853</c:v>
                </c:pt>
                <c:pt idx="2">
                  <c:v>0.6603</c:v>
                </c:pt>
                <c:pt idx="3">
                  <c:v>0.7167</c:v>
                </c:pt>
              </c:numCache>
            </c:numRef>
          </c:val>
          <c:extLst>
            <c:ext xmlns:c16="http://schemas.microsoft.com/office/drawing/2014/chart" uri="{C3380CC4-5D6E-409C-BE32-E72D297353CC}">
              <c16:uniqueId val="{00000002-A9F9-4129-B613-8613657FC164}"/>
            </c:ext>
          </c:extLst>
        </c:ser>
        <c:dLbls>
          <c:showLegendKey val="0"/>
          <c:showVal val="0"/>
          <c:showCatName val="0"/>
          <c:showSerName val="0"/>
          <c:showPercent val="0"/>
          <c:showBubbleSize val="0"/>
        </c:dLbls>
        <c:gapWidth val="219"/>
        <c:overlap val="-27"/>
        <c:axId val="829014960"/>
        <c:axId val="829011632"/>
      </c:barChart>
      <c:catAx>
        <c:axId val="82901496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829011632"/>
        <c:crosses val="autoZero"/>
        <c:auto val="1"/>
        <c:lblAlgn val="ctr"/>
        <c:lblOffset val="100"/>
        <c:noMultiLvlLbl val="0"/>
      </c:catAx>
      <c:valAx>
        <c:axId val="829011632"/>
        <c:scaling>
          <c:orientation val="minMax"/>
        </c:scaling>
        <c:delete val="1"/>
        <c:axPos val="l"/>
        <c:numFmt formatCode="0%" sourceLinked="1"/>
        <c:majorTickMark val="none"/>
        <c:minorTickMark val="none"/>
        <c:tickLblPos val="nextTo"/>
        <c:crossAx val="829014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624017533378488E-2"/>
          <c:y val="7.7659847848083649E-2"/>
          <c:w val="0.97675196493324301"/>
          <c:h val="0.76666447036740115"/>
        </c:manualLayout>
      </c:layout>
      <c:barChart>
        <c:barDir val="col"/>
        <c:grouping val="clustered"/>
        <c:varyColors val="0"/>
        <c:ser>
          <c:idx val="0"/>
          <c:order val="0"/>
          <c:tx>
            <c:strRef>
              <c:f>Sheet1!$B$1</c:f>
              <c:strCache>
                <c:ptCount val="1"/>
                <c:pt idx="0">
                  <c:v>Cume TV Spend</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Q1 2021</c:v>
                </c:pt>
              </c:strCache>
            </c:strRef>
          </c:cat>
          <c:val>
            <c:numRef>
              <c:f>Sheet1!$B$2:$B$13</c:f>
              <c:numCache>
                <c:formatCode>"$"#,##0</c:formatCode>
                <c:ptCount val="12"/>
                <c:pt idx="0">
                  <c:v>40.809630000000006</c:v>
                </c:pt>
                <c:pt idx="1">
                  <c:v>68.639572999999999</c:v>
                </c:pt>
                <c:pt idx="2">
                  <c:v>105.115816</c:v>
                </c:pt>
                <c:pt idx="3">
                  <c:v>263.08097800000002</c:v>
                </c:pt>
                <c:pt idx="4">
                  <c:v>599.99997900000005</c:v>
                </c:pt>
                <c:pt idx="5">
                  <c:v>994.75660899999991</c:v>
                </c:pt>
                <c:pt idx="6">
                  <c:v>1548.7635989999999</c:v>
                </c:pt>
                <c:pt idx="7">
                  <c:v>2043.8271119999999</c:v>
                </c:pt>
                <c:pt idx="8">
                  <c:v>2846.5162580000001</c:v>
                </c:pt>
                <c:pt idx="9">
                  <c:v>3886.6093489999998</c:v>
                </c:pt>
                <c:pt idx="10">
                  <c:v>4698.0264440000001</c:v>
                </c:pt>
                <c:pt idx="11">
                  <c:v>4839.5151809999998</c:v>
                </c:pt>
              </c:numCache>
            </c:numRef>
          </c:val>
          <c:extLst>
            <c:ext xmlns:c16="http://schemas.microsoft.com/office/drawing/2014/chart" uri="{C3380CC4-5D6E-409C-BE32-E72D297353CC}">
              <c16:uniqueId val="{00000000-AE3A-4329-86CF-7ECA7DACFC45}"/>
            </c:ext>
          </c:extLst>
        </c:ser>
        <c:dLbls>
          <c:showLegendKey val="0"/>
          <c:showVal val="0"/>
          <c:showCatName val="0"/>
          <c:showSerName val="0"/>
          <c:showPercent val="0"/>
          <c:showBubbleSize val="0"/>
        </c:dLbls>
        <c:gapWidth val="219"/>
        <c:overlap val="-27"/>
        <c:axId val="1167549007"/>
        <c:axId val="1167550671"/>
      </c:barChart>
      <c:catAx>
        <c:axId val="116754900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crossAx val="1167550671"/>
        <c:crosses val="autoZero"/>
        <c:auto val="1"/>
        <c:lblAlgn val="ctr"/>
        <c:lblOffset val="100"/>
        <c:noMultiLvlLbl val="0"/>
      </c:catAx>
      <c:valAx>
        <c:axId val="1167550671"/>
        <c:scaling>
          <c:orientation val="minMax"/>
          <c:max val="5000"/>
        </c:scaling>
        <c:delete val="1"/>
        <c:axPos val="l"/>
        <c:numFmt formatCode="&quot;$&quot;#,##0" sourceLinked="1"/>
        <c:majorTickMark val="out"/>
        <c:minorTickMark val="none"/>
        <c:tickLblPos val="nextTo"/>
        <c:crossAx val="116754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49947272051133E-2"/>
          <c:y val="0.11429433570718628"/>
          <c:w val="0.97230010545589773"/>
          <c:h val="0.78288575992630949"/>
        </c:manualLayout>
      </c:layout>
      <c:barChart>
        <c:barDir val="col"/>
        <c:grouping val="clustered"/>
        <c:varyColors val="0"/>
        <c:ser>
          <c:idx val="0"/>
          <c:order val="0"/>
          <c:tx>
            <c:strRef>
              <c:f>Sheet1!$B$1</c:f>
              <c:strCache>
                <c:ptCount val="1"/>
                <c:pt idx="0">
                  <c:v>$$$</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"$"#,##0.0</c:formatCode>
                <c:ptCount val="4"/>
                <c:pt idx="0">
                  <c:v>1361.7584380000001</c:v>
                </c:pt>
                <c:pt idx="1">
                  <c:v>1424.7719609999999</c:v>
                </c:pt>
                <c:pt idx="2">
                  <c:v>1695.3455369999999</c:v>
                </c:pt>
                <c:pt idx="3">
                  <c:v>1982.1645530000001</c:v>
                </c:pt>
              </c:numCache>
            </c:numRef>
          </c:val>
          <c:extLst>
            <c:ext xmlns:c16="http://schemas.microsoft.com/office/drawing/2014/chart" uri="{C3380CC4-5D6E-409C-BE32-E72D297353CC}">
              <c16:uniqueId val="{00000000-A150-419C-956B-B51C3CD2269E}"/>
            </c:ext>
          </c:extLst>
        </c:ser>
        <c:dLbls>
          <c:dLblPos val="outEnd"/>
          <c:showLegendKey val="0"/>
          <c:showVal val="1"/>
          <c:showCatName val="0"/>
          <c:showSerName val="0"/>
          <c:showPercent val="0"/>
          <c:showBubbleSize val="0"/>
        </c:dLbls>
        <c:gapWidth val="219"/>
        <c:overlap val="-27"/>
        <c:axId val="1024092688"/>
        <c:axId val="1024096016"/>
      </c:barChart>
      <c:catAx>
        <c:axId val="102409268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1024096016"/>
        <c:crosses val="autoZero"/>
        <c:auto val="1"/>
        <c:lblAlgn val="ctr"/>
        <c:lblOffset val="100"/>
        <c:noMultiLvlLbl val="0"/>
      </c:catAx>
      <c:valAx>
        <c:axId val="1024096016"/>
        <c:scaling>
          <c:orientation val="minMax"/>
        </c:scaling>
        <c:delete val="1"/>
        <c:axPos val="l"/>
        <c:numFmt formatCode="&quot;$&quot;#,##0.0" sourceLinked="1"/>
        <c:majorTickMark val="none"/>
        <c:minorTickMark val="none"/>
        <c:tickLblPos val="nextTo"/>
        <c:crossAx val="102409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26293584663055"/>
          <c:y val="0.12212036800155848"/>
          <c:w val="0.5117370641533695"/>
          <c:h val="0.86746076575880571"/>
        </c:manualLayout>
      </c:layout>
      <c:barChart>
        <c:barDir val="bar"/>
        <c:grouping val="clustered"/>
        <c:varyColors val="0"/>
        <c:ser>
          <c:idx val="0"/>
          <c:order val="0"/>
          <c:tx>
            <c:strRef>
              <c:f>Sheet1!$B$1</c:f>
              <c:strCache>
                <c:ptCount val="1"/>
                <c:pt idx="0">
                  <c:v>% Extremely Impactful or Very Impactful</c:v>
                </c:pt>
              </c:strCache>
            </c:strRef>
          </c:tx>
          <c:spPr>
            <a:solidFill>
              <a:srgbClr val="1F1A62"/>
            </a:solidFill>
            <a:ln>
              <a:noFill/>
            </a:ln>
            <a:effectLst/>
          </c:spPr>
          <c:invertIfNegative val="0"/>
          <c:dPt>
            <c:idx val="0"/>
            <c:invertIfNegative val="0"/>
            <c:bubble3D val="0"/>
            <c:spPr>
              <a:solidFill>
                <a:srgbClr val="FFE600"/>
              </a:solidFill>
              <a:ln>
                <a:noFill/>
              </a:ln>
              <a:effectLst/>
            </c:spPr>
            <c:extLst>
              <c:ext xmlns:c16="http://schemas.microsoft.com/office/drawing/2014/chart" uri="{C3380CC4-5D6E-409C-BE32-E72D297353CC}">
                <c16:uniqueId val="{00000001-B8A7-4997-8C74-4D009735F14C}"/>
              </c:ext>
            </c:extLst>
          </c:dPt>
          <c:dPt>
            <c:idx val="2"/>
            <c:invertIfNegative val="0"/>
            <c:bubble3D val="0"/>
            <c:spPr>
              <a:solidFill>
                <a:srgbClr val="4EBEA4"/>
              </a:solidFill>
              <a:ln>
                <a:noFill/>
              </a:ln>
              <a:effectLst/>
            </c:spPr>
            <c:extLst>
              <c:ext xmlns:c16="http://schemas.microsoft.com/office/drawing/2014/chart" uri="{C3380CC4-5D6E-409C-BE32-E72D297353CC}">
                <c16:uniqueId val="{00000003-B8A7-4997-8C74-4D009735F14C}"/>
              </c:ext>
            </c:extLst>
          </c:dPt>
          <c:dPt>
            <c:idx val="3"/>
            <c:invertIfNegative val="0"/>
            <c:bubble3D val="0"/>
            <c:spPr>
              <a:solidFill>
                <a:srgbClr val="4EBEA4"/>
              </a:solidFill>
              <a:ln>
                <a:noFill/>
              </a:ln>
              <a:effectLst/>
            </c:spPr>
            <c:extLst>
              <c:ext xmlns:c16="http://schemas.microsoft.com/office/drawing/2014/chart" uri="{C3380CC4-5D6E-409C-BE32-E72D297353CC}">
                <c16:uniqueId val="{00000005-B8A7-4997-8C74-4D009735F14C}"/>
              </c:ext>
            </c:extLst>
          </c:dPt>
          <c:dPt>
            <c:idx val="4"/>
            <c:invertIfNegative val="0"/>
            <c:bubble3D val="0"/>
            <c:spPr>
              <a:solidFill>
                <a:srgbClr val="7030A0"/>
              </a:solidFill>
              <a:ln>
                <a:noFill/>
              </a:ln>
              <a:effectLst/>
            </c:spPr>
            <c:extLst>
              <c:ext xmlns:c16="http://schemas.microsoft.com/office/drawing/2014/chart" uri="{C3380CC4-5D6E-409C-BE32-E72D297353CC}">
                <c16:uniqueId val="{00000007-B8A7-4997-8C74-4D009735F14C}"/>
              </c:ext>
            </c:extLst>
          </c:dPt>
          <c:dPt>
            <c:idx val="5"/>
            <c:invertIfNegative val="0"/>
            <c:bubble3D val="0"/>
            <c:spPr>
              <a:solidFill>
                <a:srgbClr val="ED3C8D"/>
              </a:solidFill>
              <a:ln>
                <a:noFill/>
              </a:ln>
              <a:effectLst/>
            </c:spPr>
            <c:extLst>
              <c:ext xmlns:c16="http://schemas.microsoft.com/office/drawing/2014/chart" uri="{C3380CC4-5D6E-409C-BE32-E72D297353CC}">
                <c16:uniqueId val="{00000009-B8A7-4997-8C74-4D009735F14C}"/>
              </c:ext>
            </c:extLst>
          </c:dPt>
          <c:dPt>
            <c:idx val="6"/>
            <c:invertIfNegative val="0"/>
            <c:bubble3D val="0"/>
            <c:spPr>
              <a:solidFill>
                <a:srgbClr val="7030A0"/>
              </a:solidFill>
              <a:ln>
                <a:noFill/>
              </a:ln>
              <a:effectLst/>
            </c:spPr>
            <c:extLst>
              <c:ext xmlns:c16="http://schemas.microsoft.com/office/drawing/2014/chart" uri="{C3380CC4-5D6E-409C-BE32-E72D297353CC}">
                <c16:uniqueId val="{0000000B-B8A7-4997-8C74-4D009735F14C}"/>
              </c:ext>
            </c:extLst>
          </c:dPt>
          <c:dPt>
            <c:idx val="8"/>
            <c:invertIfNegative val="0"/>
            <c:bubble3D val="0"/>
            <c:spPr>
              <a:solidFill>
                <a:srgbClr val="ED3C8D"/>
              </a:solidFill>
              <a:ln>
                <a:noFill/>
              </a:ln>
              <a:effectLst/>
            </c:spPr>
            <c:extLst>
              <c:ext xmlns:c16="http://schemas.microsoft.com/office/drawing/2014/chart" uri="{C3380CC4-5D6E-409C-BE32-E72D297353CC}">
                <c16:uniqueId val="{0000000D-B8A7-4997-8C74-4D009735F14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Foot traffic into brick-and-mortar locations</c:v>
                </c:pt>
                <c:pt idx="1">
                  <c:v>Ad frequency management</c:v>
                </c:pt>
                <c:pt idx="2">
                  <c:v>Purchase / sales conversions</c:v>
                </c:pt>
                <c:pt idx="3">
                  <c:v>Customer acquisition</c:v>
                </c:pt>
                <c:pt idx="4">
                  <c:v>Increase effectiveness of your entire media plan</c:v>
                </c:pt>
                <c:pt idx="5">
                  <c:v>Support purchase consideration with product/service info/differentiation</c:v>
                </c:pt>
                <c:pt idx="6">
                  <c:v>Directly attributable actions* within a specific attribution window</c:v>
                </c:pt>
                <c:pt idx="7">
                  <c:v>Create awareness</c:v>
                </c:pt>
                <c:pt idx="8">
                  <c:v>Engage viewers</c:v>
                </c:pt>
                <c:pt idx="9">
                  <c:v>Extending target audience delivery and reach</c:v>
                </c:pt>
              </c:strCache>
            </c:strRef>
          </c:cat>
          <c:val>
            <c:numRef>
              <c:f>Sheet1!$B$2:$B$11</c:f>
              <c:numCache>
                <c:formatCode>0%</c:formatCode>
                <c:ptCount val="10"/>
                <c:pt idx="0">
                  <c:v>0.56399999999999995</c:v>
                </c:pt>
                <c:pt idx="1">
                  <c:v>0.60660000000000003</c:v>
                </c:pt>
                <c:pt idx="2">
                  <c:v>0.62090000000000001</c:v>
                </c:pt>
                <c:pt idx="3">
                  <c:v>0.67300000000000004</c:v>
                </c:pt>
                <c:pt idx="4">
                  <c:v>0.68720000000000003</c:v>
                </c:pt>
                <c:pt idx="5">
                  <c:v>0.69189999999999996</c:v>
                </c:pt>
                <c:pt idx="6">
                  <c:v>0.69189999999999996</c:v>
                </c:pt>
                <c:pt idx="7">
                  <c:v>0.71560000000000001</c:v>
                </c:pt>
                <c:pt idx="8">
                  <c:v>0.71560000000000001</c:v>
                </c:pt>
                <c:pt idx="9">
                  <c:v>0.74409999999999998</c:v>
                </c:pt>
              </c:numCache>
            </c:numRef>
          </c:val>
          <c:extLst>
            <c:ext xmlns:c16="http://schemas.microsoft.com/office/drawing/2014/chart" uri="{C3380CC4-5D6E-409C-BE32-E72D297353CC}">
              <c16:uniqueId val="{0000000E-B8A7-4997-8C74-4D009735F14C}"/>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a:solidFill>
                  <a:srgbClr val="1B1464"/>
                </a:solidFill>
                <a:latin typeface="Helvetica" panose="020B0403020202020204" pitchFamily="34" charset="0"/>
              </a:rPr>
              <a:t>In</a:t>
            </a:r>
            <a:r>
              <a:rPr lang="en-US" sz="1800" b="1" baseline="0">
                <a:solidFill>
                  <a:srgbClr val="1B1464"/>
                </a:solidFill>
                <a:latin typeface="Helvetica" panose="020B0403020202020204" pitchFamily="34" charset="0"/>
              </a:rPr>
              <a:t> general, which type of advertising channels do you trust more when you want to make a purchase decision?</a:t>
            </a:r>
            <a:endParaRPr lang="en-US" sz="1800" b="1">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11"/>
            <c:invertIfNegative val="0"/>
            <c:bubble3D val="0"/>
            <c:spPr>
              <a:solidFill>
                <a:srgbClr val="ED3C8D"/>
              </a:solidFill>
              <a:ln>
                <a:noFill/>
              </a:ln>
              <a:effectLst/>
            </c:spPr>
            <c:extLst>
              <c:ext xmlns:c16="http://schemas.microsoft.com/office/drawing/2014/chart" uri="{C3380CC4-5D6E-409C-BE32-E72D297353CC}">
                <c16:uniqueId val="{00000003-21F8-4D43-8F4A-4085779AA05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Online pop-ups</c:v>
                </c:pt>
                <c:pt idx="1">
                  <c:v>Ads in podcasts</c:v>
                </c:pt>
                <c:pt idx="2">
                  <c:v>Mobile phone ads</c:v>
                </c:pt>
                <c:pt idx="3">
                  <c:v>Online banner ads</c:v>
                </c:pt>
                <c:pt idx="4">
                  <c:v>Ads embedded in social media</c:v>
                </c:pt>
                <c:pt idx="5">
                  <c:v>Sponsored posts on blogs that I read</c:v>
                </c:pt>
                <c:pt idx="6">
                  <c:v>Video ads that appear prior to an online video</c:v>
                </c:pt>
                <c:pt idx="7">
                  <c:v>Search engine ads</c:v>
                </c:pt>
                <c:pt idx="8">
                  <c:v>Ads in outdoor and public places</c:v>
                </c:pt>
                <c:pt idx="9">
                  <c:v>Radio ads</c:v>
                </c:pt>
                <c:pt idx="10">
                  <c:v>Ads/catalogs I receive in the mail</c:v>
                </c:pt>
                <c:pt idx="11">
                  <c:v>TV ads</c:v>
                </c:pt>
                <c:pt idx="12">
                  <c:v>Print ads (newspapers, magazines)</c:v>
                </c:pt>
              </c:strCache>
            </c:strRef>
          </c:cat>
          <c:val>
            <c:numRef>
              <c:f>Sheet1!$B$2:$B$14</c:f>
              <c:numCache>
                <c:formatCode>0%</c:formatCode>
                <c:ptCount val="13"/>
                <c:pt idx="0">
                  <c:v>0.25</c:v>
                </c:pt>
                <c:pt idx="1">
                  <c:v>0.37</c:v>
                </c:pt>
                <c:pt idx="2">
                  <c:v>0.39</c:v>
                </c:pt>
                <c:pt idx="3">
                  <c:v>0.39</c:v>
                </c:pt>
                <c:pt idx="4">
                  <c:v>0.43</c:v>
                </c:pt>
                <c:pt idx="5">
                  <c:v>0.43</c:v>
                </c:pt>
                <c:pt idx="6">
                  <c:v>0.47</c:v>
                </c:pt>
                <c:pt idx="7">
                  <c:v>0.61</c:v>
                </c:pt>
                <c:pt idx="8">
                  <c:v>0.69</c:v>
                </c:pt>
                <c:pt idx="9">
                  <c:v>0.71</c:v>
                </c:pt>
                <c:pt idx="10">
                  <c:v>0.76</c:v>
                </c:pt>
                <c:pt idx="11">
                  <c:v>0.8</c:v>
                </c:pt>
                <c:pt idx="12">
                  <c:v>0.82</c:v>
                </c:pt>
              </c:numCache>
            </c:numRef>
          </c:val>
          <c:extLst>
            <c:ext xmlns:c16="http://schemas.microsoft.com/office/drawing/2014/chart" uri="{C3380CC4-5D6E-409C-BE32-E72D297353CC}">
              <c16:uniqueId val="{00000000-21F8-4D43-8F4A-4085779AA058}"/>
            </c:ext>
          </c:extLst>
        </c:ser>
        <c:dLbls>
          <c:showLegendKey val="0"/>
          <c:showVal val="0"/>
          <c:showCatName val="0"/>
          <c:showSerName val="0"/>
          <c:showPercent val="0"/>
          <c:showBubbleSize val="0"/>
        </c:dLbls>
        <c:gapWidth val="182"/>
        <c:axId val="1449591152"/>
        <c:axId val="1449588656"/>
      </c:barChart>
      <c:catAx>
        <c:axId val="1449591152"/>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449588656"/>
        <c:crosses val="autoZero"/>
        <c:auto val="1"/>
        <c:lblAlgn val="ctr"/>
        <c:lblOffset val="100"/>
        <c:noMultiLvlLbl val="0"/>
      </c:catAx>
      <c:valAx>
        <c:axId val="1449588656"/>
        <c:scaling>
          <c:orientation val="minMax"/>
        </c:scaling>
        <c:delete val="1"/>
        <c:axPos val="b"/>
        <c:numFmt formatCode="0%" sourceLinked="1"/>
        <c:majorTickMark val="none"/>
        <c:minorTickMark val="none"/>
        <c:tickLblPos val="nextTo"/>
        <c:crossAx val="144959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6"/>
            <c:invertIfNegative val="0"/>
            <c:bubble3D val="0"/>
            <c:spPr>
              <a:solidFill>
                <a:srgbClr val="ED3C8D"/>
              </a:solidFill>
              <a:ln>
                <a:noFill/>
              </a:ln>
              <a:effectLst/>
            </c:spPr>
            <c:extLst>
              <c:ext xmlns:c16="http://schemas.microsoft.com/office/drawing/2014/chart" uri="{C3380CC4-5D6E-409C-BE32-E72D297353CC}">
                <c16:uniqueId val="{00000001-82AC-4BB0-B33D-DF92B711C6CB}"/>
              </c:ext>
            </c:extLst>
          </c:dPt>
          <c:dPt>
            <c:idx val="8"/>
            <c:invertIfNegative val="0"/>
            <c:bubble3D val="0"/>
            <c:spPr>
              <a:solidFill>
                <a:srgbClr val="ED3C8D"/>
              </a:solidFill>
              <a:ln>
                <a:noFill/>
              </a:ln>
              <a:effectLst/>
            </c:spPr>
            <c:extLst>
              <c:ext xmlns:c16="http://schemas.microsoft.com/office/drawing/2014/chart" uri="{C3380CC4-5D6E-409C-BE32-E72D297353CC}">
                <c16:uniqueId val="{00000003-82AC-4BB0-B33D-DF92B711C6CB}"/>
              </c:ext>
            </c:extLst>
          </c:dPt>
          <c:dPt>
            <c:idx val="10"/>
            <c:invertIfNegative val="0"/>
            <c:bubble3D val="0"/>
            <c:spPr>
              <a:solidFill>
                <a:srgbClr val="ED3C8D"/>
              </a:solidFill>
              <a:ln>
                <a:noFill/>
              </a:ln>
              <a:effectLst/>
            </c:spPr>
            <c:extLst>
              <c:ext xmlns:c16="http://schemas.microsoft.com/office/drawing/2014/chart" uri="{C3380CC4-5D6E-409C-BE32-E72D297353CC}">
                <c16:uniqueId val="{00000005-82AC-4BB0-B33D-DF92B711C6CB}"/>
              </c:ext>
            </c:extLst>
          </c:dPt>
          <c:dPt>
            <c:idx val="14"/>
            <c:invertIfNegative val="0"/>
            <c:bubble3D val="0"/>
            <c:spPr>
              <a:solidFill>
                <a:srgbClr val="ED3C8D"/>
              </a:solidFill>
              <a:ln>
                <a:noFill/>
              </a:ln>
              <a:effectLst/>
            </c:spPr>
            <c:extLst>
              <c:ext xmlns:c16="http://schemas.microsoft.com/office/drawing/2014/chart" uri="{C3380CC4-5D6E-409C-BE32-E72D297353CC}">
                <c16:uniqueId val="{00000007-82AC-4BB0-B33D-DF92B711C6C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DSP for Programmatic OTT</c:v>
                </c:pt>
                <c:pt idx="1">
                  <c:v>Set-Top Box VOD</c:v>
                </c:pt>
                <c:pt idx="2">
                  <c:v>Video Ad Exchanges</c:v>
                </c:pt>
                <c:pt idx="3">
                  <c:v>vMVPDs</c:v>
                </c:pt>
                <c:pt idx="4">
                  <c:v>Publisher/Content Sites</c:v>
                </c:pt>
                <c:pt idx="5">
                  <c:v>TV Network Full Episode Players</c:v>
                </c:pt>
                <c:pt idx="6">
                  <c:v>Programmatic Linear TV</c:v>
                </c:pt>
                <c:pt idx="7">
                  <c:v>Mobile Ad Platforms</c:v>
                </c:pt>
                <c:pt idx="8">
                  <c:v>Addressable Linear TV</c:v>
                </c:pt>
                <c:pt idx="9">
                  <c:v>Streaming (CTV/OTT)</c:v>
                </c:pt>
                <c:pt idx="10">
                  <c:v>Data-Driven Linear TV</c:v>
                </c:pt>
                <c:pt idx="11">
                  <c:v>DSPs for Online/Mobile Video</c:v>
                </c:pt>
                <c:pt idx="12">
                  <c:v>Video Sites</c:v>
                </c:pt>
                <c:pt idx="13">
                  <c:v>Social Media Sites</c:v>
                </c:pt>
                <c:pt idx="14">
                  <c:v>Linear TV</c:v>
                </c:pt>
              </c:strCache>
            </c:strRef>
          </c:cat>
          <c:val>
            <c:numRef>
              <c:f>Sheet1!$B$2:$B$16</c:f>
              <c:numCache>
                <c:formatCode>0%</c:formatCode>
                <c:ptCount val="15"/>
                <c:pt idx="0">
                  <c:v>0.01</c:v>
                </c:pt>
                <c:pt idx="1">
                  <c:v>0.03</c:v>
                </c:pt>
                <c:pt idx="2">
                  <c:v>0.03</c:v>
                </c:pt>
                <c:pt idx="3">
                  <c:v>0.04</c:v>
                </c:pt>
                <c:pt idx="4">
                  <c:v>0.04</c:v>
                </c:pt>
                <c:pt idx="5">
                  <c:v>0.04</c:v>
                </c:pt>
                <c:pt idx="6">
                  <c:v>0.05</c:v>
                </c:pt>
                <c:pt idx="7">
                  <c:v>0.05</c:v>
                </c:pt>
                <c:pt idx="8">
                  <c:v>0.06</c:v>
                </c:pt>
                <c:pt idx="9">
                  <c:v>0.06</c:v>
                </c:pt>
                <c:pt idx="10">
                  <c:v>0.08</c:v>
                </c:pt>
                <c:pt idx="11">
                  <c:v>0.09</c:v>
                </c:pt>
                <c:pt idx="12">
                  <c:v>0.15</c:v>
                </c:pt>
                <c:pt idx="13">
                  <c:v>0.16</c:v>
                </c:pt>
                <c:pt idx="14">
                  <c:v>0.32</c:v>
                </c:pt>
              </c:numCache>
            </c:numRef>
          </c:val>
          <c:extLst>
            <c:ext xmlns:c16="http://schemas.microsoft.com/office/drawing/2014/chart" uri="{C3380CC4-5D6E-409C-BE32-E72D297353CC}">
              <c16:uniqueId val="{00000008-82AC-4BB0-B33D-DF92B711C6CB}"/>
            </c:ext>
          </c:extLst>
        </c:ser>
        <c:dLbls>
          <c:dLblPos val="outEnd"/>
          <c:showLegendKey val="0"/>
          <c:showVal val="1"/>
          <c:showCatName val="0"/>
          <c:showSerName val="0"/>
          <c:showPercent val="0"/>
          <c:showBubbleSize val="0"/>
        </c:dLbls>
        <c:gapWidth val="182"/>
        <c:axId val="1326169712"/>
        <c:axId val="1326175536"/>
      </c:barChart>
      <c:catAx>
        <c:axId val="1326169712"/>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326175536"/>
        <c:crosses val="autoZero"/>
        <c:auto val="1"/>
        <c:lblAlgn val="ctr"/>
        <c:lblOffset val="100"/>
        <c:noMultiLvlLbl val="0"/>
      </c:catAx>
      <c:valAx>
        <c:axId val="1326175536"/>
        <c:scaling>
          <c:orientation val="minMax"/>
        </c:scaling>
        <c:delete val="1"/>
        <c:axPos val="b"/>
        <c:numFmt formatCode="0%" sourceLinked="1"/>
        <c:majorTickMark val="none"/>
        <c:minorTickMark val="none"/>
        <c:tickLblPos val="nextTo"/>
        <c:crossAx val="132616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4413960186887373"/>
          <c:w val="1"/>
          <c:h val="0.73022055968882849"/>
        </c:manualLayout>
      </c:layout>
      <c:barChart>
        <c:barDir val="col"/>
        <c:grouping val="stacked"/>
        <c:varyColors val="0"/>
        <c:ser>
          <c:idx val="0"/>
          <c:order val="0"/>
          <c:tx>
            <c:strRef>
              <c:f>Sheet1!$B$1</c:f>
              <c:strCache>
                <c:ptCount val="1"/>
                <c:pt idx="0">
                  <c:v>Meta</c:v>
                </c:pt>
              </c:strCache>
            </c:strRef>
          </c:tx>
          <c:spPr>
            <a:solidFill>
              <a:srgbClr val="1B1464"/>
            </a:solidFill>
            <a:ln>
              <a:noFill/>
            </a:ln>
            <a:effectLst/>
          </c:spPr>
          <c:invertIfNegative val="0"/>
          <c:dLbls>
            <c:dLbl>
              <c:idx val="0"/>
              <c:layout>
                <c:manualLayout>
                  <c:x val="6.4679287782235806E-2"/>
                  <c:y val="-2.8251992402499187E-2"/>
                </c:manualLayout>
              </c:layout>
              <c:spPr>
                <a:noFill/>
                <a:ln>
                  <a:noFill/>
                </a:ln>
                <a:effectLst/>
              </c:spPr>
              <c:txPr>
                <a:bodyPr wrap="square" lIns="38100" tIns="19050" rIns="38100" bIns="19050" anchor="ctr">
                  <a:spAutoFit/>
                </a:bodyPr>
                <a:lstStyle/>
                <a:p>
                  <a:pPr>
                    <a:defRPr sz="1200" b="1">
                      <a:solidFill>
                        <a:srgbClr val="1B1464"/>
                      </a:solidFill>
                      <a:latin typeface="Helvetica" panose="020B0403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59-4E98-BC63-5D666BD99457}"/>
                </c:ext>
              </c:extLst>
            </c:dLbl>
            <c:dLbl>
              <c:idx val="1"/>
              <c:layout>
                <c:manualLayout>
                  <c:x val="5.7173716016203857E-2"/>
                  <c:y val="-1.6694461897263656E-2"/>
                </c:manualLayout>
              </c:layout>
              <c:spPr>
                <a:noFill/>
                <a:ln>
                  <a:noFill/>
                </a:ln>
                <a:effectLst/>
              </c:spPr>
              <c:txPr>
                <a:bodyPr wrap="square" lIns="38100" tIns="19050" rIns="38100" bIns="19050" anchor="ctr">
                  <a:spAutoFit/>
                </a:bodyPr>
                <a:lstStyle/>
                <a:p>
                  <a:pPr>
                    <a:defRPr sz="1200" b="1">
                      <a:solidFill>
                        <a:srgbClr val="1B1464"/>
                      </a:solidFill>
                      <a:latin typeface="Helvetica" panose="020B0403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59-4E98-BC63-5D666BD99457}"/>
                </c:ext>
              </c:extLst>
            </c:dLbl>
            <c:dLbl>
              <c:idx val="2"/>
              <c:layout>
                <c:manualLayout>
                  <c:x val="5.6286655358197366E-2"/>
                  <c:y val="-3.0966989608462159E-2"/>
                </c:manualLayout>
              </c:layout>
              <c:spPr>
                <a:noFill/>
                <a:ln>
                  <a:noFill/>
                </a:ln>
                <a:effectLst/>
              </c:spPr>
              <c:txPr>
                <a:bodyPr wrap="square" lIns="38100" tIns="19050" rIns="38100" bIns="19050" anchor="ctr">
                  <a:spAutoFit/>
                </a:bodyPr>
                <a:lstStyle/>
                <a:p>
                  <a:pPr>
                    <a:defRPr sz="1200" b="1">
                      <a:solidFill>
                        <a:srgbClr val="1B1464"/>
                      </a:solidFill>
                      <a:latin typeface="Helvetica" panose="020B0403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59-4E98-BC63-5D666BD99457}"/>
                </c:ext>
              </c:extLst>
            </c:dLbl>
            <c:dLbl>
              <c:idx val="3"/>
              <c:layout>
                <c:manualLayout>
                  <c:x val="1.8857502994775911E-4"/>
                  <c:y val="-2.3898064341142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59-4E98-BC63-5D666BD99457}"/>
                </c:ext>
              </c:extLst>
            </c:dLbl>
            <c:dLbl>
              <c:idx val="4"/>
              <c:layout>
                <c:manualLayout>
                  <c:x val="1.8944104140156289E-3"/>
                  <c:y val="-3.6191000234243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59-4E98-BC63-5D666BD99457}"/>
                </c:ext>
              </c:extLst>
            </c:dLbl>
            <c:dLbl>
              <c:idx val="5"/>
              <c:layout>
                <c:manualLayout>
                  <c:x val="5.0976958678578704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59-4E98-BC63-5D666BD99457}"/>
                </c:ext>
              </c:extLst>
            </c:dLbl>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"$"#,##0.0</c:formatCode>
                <c:ptCount val="7"/>
                <c:pt idx="0">
                  <c:v>3.9641950000000001</c:v>
                </c:pt>
                <c:pt idx="1">
                  <c:v>44.165776000000001</c:v>
                </c:pt>
                <c:pt idx="2">
                  <c:v>11.858581999999998</c:v>
                </c:pt>
                <c:pt idx="3">
                  <c:v>263.14345700000001</c:v>
                </c:pt>
                <c:pt idx="4">
                  <c:v>346.22449400000011</c:v>
                </c:pt>
                <c:pt idx="5">
                  <c:v>343.91412300000013</c:v>
                </c:pt>
                <c:pt idx="6">
                  <c:v>360.44090699999987</c:v>
                </c:pt>
              </c:numCache>
            </c:numRef>
          </c:val>
          <c:extLst>
            <c:ext xmlns:c16="http://schemas.microsoft.com/office/drawing/2014/chart" uri="{C3380CC4-5D6E-409C-BE32-E72D297353CC}">
              <c16:uniqueId val="{00000006-C359-4E98-BC63-5D666BD99457}"/>
            </c:ext>
          </c:extLst>
        </c:ser>
        <c:ser>
          <c:idx val="1"/>
          <c:order val="1"/>
          <c:tx>
            <c:strRef>
              <c:f>Sheet1!$C$1</c:f>
              <c:strCache>
                <c:ptCount val="1"/>
                <c:pt idx="0">
                  <c:v>Apple</c:v>
                </c:pt>
              </c:strCache>
            </c:strRef>
          </c:tx>
          <c:spPr>
            <a:solidFill>
              <a:srgbClr val="4EBEA4"/>
            </a:solidFill>
            <a:ln>
              <a:noFill/>
            </a:ln>
            <a:effectLst/>
          </c:spPr>
          <c:invertIfNegative val="0"/>
          <c:dLbls>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"$"#,##0.0</c:formatCode>
                <c:ptCount val="7"/>
                <c:pt idx="0">
                  <c:v>481.96636099999995</c:v>
                </c:pt>
                <c:pt idx="1">
                  <c:v>591.06537900000012</c:v>
                </c:pt>
                <c:pt idx="2">
                  <c:v>610.00001900000029</c:v>
                </c:pt>
                <c:pt idx="3">
                  <c:v>620.29472400000009</c:v>
                </c:pt>
                <c:pt idx="4">
                  <c:v>608.60063200000047</c:v>
                </c:pt>
                <c:pt idx="5">
                  <c:v>558.64130200000022</c:v>
                </c:pt>
                <c:pt idx="6">
                  <c:v>697.24845299999959</c:v>
                </c:pt>
              </c:numCache>
            </c:numRef>
          </c:val>
          <c:extLst>
            <c:ext xmlns:c16="http://schemas.microsoft.com/office/drawing/2014/chart" uri="{C3380CC4-5D6E-409C-BE32-E72D297353CC}">
              <c16:uniqueId val="{00000007-C359-4E98-BC63-5D666BD99457}"/>
            </c:ext>
          </c:extLst>
        </c:ser>
        <c:ser>
          <c:idx val="2"/>
          <c:order val="2"/>
          <c:tx>
            <c:strRef>
              <c:f>Sheet1!$D$1</c:f>
              <c:strCache>
                <c:ptCount val="1"/>
                <c:pt idx="0">
                  <c:v>Alphabet</c:v>
                </c:pt>
              </c:strCache>
            </c:strRef>
          </c:tx>
          <c:spPr>
            <a:solidFill>
              <a:srgbClr val="FFE600"/>
            </a:solidFill>
            <a:ln>
              <a:noFill/>
            </a:ln>
            <a:effectLst/>
          </c:spPr>
          <c:invertIfNegative val="0"/>
          <c:dLbls>
            <c:spPr>
              <a:noFill/>
              <a:ln>
                <a:noFill/>
              </a:ln>
              <a:effectLst/>
            </c:spPr>
            <c:txPr>
              <a:bodyPr wrap="square" lIns="38100" tIns="19050" rIns="38100" bIns="19050" anchor="ctr">
                <a:spAutoFit/>
              </a:bodyPr>
              <a:lstStyle/>
              <a:p>
                <a:pPr>
                  <a:defRPr sz="1200" b="1">
                    <a:solidFill>
                      <a:schemeClr val="tx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Sheet1!$D$2:$D$8</c:f>
              <c:numCache>
                <c:formatCode>"$"#,##0.0</c:formatCode>
                <c:ptCount val="7"/>
                <c:pt idx="0">
                  <c:v>290.07682199999994</c:v>
                </c:pt>
                <c:pt idx="1">
                  <c:v>440.74568400000004</c:v>
                </c:pt>
                <c:pt idx="2">
                  <c:v>481.59277000000014</c:v>
                </c:pt>
                <c:pt idx="3">
                  <c:v>508.3636360000001</c:v>
                </c:pt>
                <c:pt idx="4">
                  <c:v>489.37086200000027</c:v>
                </c:pt>
                <c:pt idx="5">
                  <c:v>381.29038099999997</c:v>
                </c:pt>
                <c:pt idx="6">
                  <c:v>702.59558800000002</c:v>
                </c:pt>
              </c:numCache>
            </c:numRef>
          </c:val>
          <c:extLst>
            <c:ext xmlns:c16="http://schemas.microsoft.com/office/drawing/2014/chart" uri="{C3380CC4-5D6E-409C-BE32-E72D297353CC}">
              <c16:uniqueId val="{00000008-C359-4E98-BC63-5D666BD99457}"/>
            </c:ext>
          </c:extLst>
        </c:ser>
        <c:ser>
          <c:idx val="3"/>
          <c:order val="3"/>
          <c:tx>
            <c:strRef>
              <c:f>Sheet1!$E$1</c:f>
              <c:strCache>
                <c:ptCount val="1"/>
                <c:pt idx="0">
                  <c:v>Microsoft</c:v>
                </c:pt>
              </c:strCache>
            </c:strRef>
          </c:tx>
          <c:spPr>
            <a:solidFill>
              <a:srgbClr val="ED3C8D"/>
            </a:solidFill>
          </c:spPr>
          <c:invertIfNegative val="0"/>
          <c:dLbls>
            <c:dLbl>
              <c:idx val="0"/>
              <c:layout>
                <c:manualLayout>
                  <c:x val="-2.2343654019601417E-3"/>
                  <c:y val="1.4572457641361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59-4E98-BC63-5D666BD99457}"/>
                </c:ext>
              </c:extLst>
            </c:dLbl>
            <c:dLbl>
              <c:idx val="1"/>
              <c:layout>
                <c:manualLayout>
                  <c:x val="0"/>
                  <c:y val="-5.79899006352838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59-4E98-BC63-5D666BD99457}"/>
                </c:ext>
              </c:extLst>
            </c:dLbl>
            <c:dLbl>
              <c:idx val="3"/>
              <c:layout>
                <c:manualLayout>
                  <c:x val="-8.1925784991545792E-17"/>
                  <c:y val="-2.7567697546521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59-4E98-BC63-5D666BD99457}"/>
                </c:ext>
              </c:extLst>
            </c:dLbl>
            <c:dLbl>
              <c:idx val="4"/>
              <c:layout>
                <c:manualLayout>
                  <c:x val="-1.1171827009800682E-3"/>
                  <c:y val="-1.92549843958874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59-4E98-BC63-5D666BD99457}"/>
                </c:ext>
              </c:extLst>
            </c:dLbl>
            <c:dLbl>
              <c:idx val="5"/>
              <c:layout>
                <c:manualLayout>
                  <c:x val="0"/>
                  <c:y val="-8.413551661637668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59-4E98-BC63-5D666BD99457}"/>
                </c:ext>
              </c:extLst>
            </c:dLbl>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Sheet1!$E$2:$E$8</c:f>
              <c:numCache>
                <c:formatCode>"$"#,##0.0</c:formatCode>
                <c:ptCount val="7"/>
                <c:pt idx="0">
                  <c:v>512.78958000000023</c:v>
                </c:pt>
                <c:pt idx="1">
                  <c:v>536.84767600000021</c:v>
                </c:pt>
                <c:pt idx="2">
                  <c:v>324.66956999999991</c:v>
                </c:pt>
                <c:pt idx="3">
                  <c:v>412.83232199999998</c:v>
                </c:pt>
                <c:pt idx="4">
                  <c:v>450.98376999999994</c:v>
                </c:pt>
                <c:pt idx="5">
                  <c:v>308.81620399999986</c:v>
                </c:pt>
                <c:pt idx="6">
                  <c:v>360.42712499999982</c:v>
                </c:pt>
              </c:numCache>
            </c:numRef>
          </c:val>
          <c:extLst>
            <c:ext xmlns:c16="http://schemas.microsoft.com/office/drawing/2014/chart" uri="{C3380CC4-5D6E-409C-BE32-E72D297353CC}">
              <c16:uniqueId val="{0000000E-C359-4E98-BC63-5D666BD99457}"/>
            </c:ext>
          </c:extLst>
        </c:ser>
        <c:ser>
          <c:idx val="4"/>
          <c:order val="4"/>
          <c:tx>
            <c:strRef>
              <c:f>Sheet1!$F$1</c:f>
              <c:strCache>
                <c:ptCount val="1"/>
                <c:pt idx="0">
                  <c:v>Amazon</c:v>
                </c:pt>
              </c:strCache>
            </c:strRef>
          </c:tx>
          <c:spPr>
            <a:solidFill>
              <a:srgbClr val="00BFF2"/>
            </a:solidFill>
          </c:spPr>
          <c:invertIfNegative val="0"/>
          <c:dLbls>
            <c:spPr>
              <a:noFill/>
              <a:ln>
                <a:noFill/>
              </a:ln>
              <a:effectLst/>
            </c:spPr>
            <c:txPr>
              <a:bodyPr wrap="square" lIns="38100" tIns="19050" rIns="38100" bIns="19050" anchor="ctr">
                <a:spAutoFit/>
              </a:bodyPr>
              <a:lstStyle/>
              <a:p>
                <a:pPr>
                  <a:defRPr sz="1200" b="1">
                    <a:solidFill>
                      <a:schemeClr val="bg1"/>
                    </a:solidFill>
                    <a:latin typeface="Helvetica" panose="020B0403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Sheet1!$F$2:$F$8</c:f>
              <c:numCache>
                <c:formatCode>"$"#,##0.0</c:formatCode>
                <c:ptCount val="7"/>
                <c:pt idx="0">
                  <c:v>262.48018300000001</c:v>
                </c:pt>
                <c:pt idx="1">
                  <c:v>436.94338900000008</c:v>
                </c:pt>
                <c:pt idx="2">
                  <c:v>476.42079100000018</c:v>
                </c:pt>
                <c:pt idx="3">
                  <c:v>725.55275199999949</c:v>
                </c:pt>
                <c:pt idx="4">
                  <c:v>1093.8615400000001</c:v>
                </c:pt>
                <c:pt idx="5">
                  <c:v>1068.2577619999997</c:v>
                </c:pt>
                <c:pt idx="6">
                  <c:v>1007.3987669999993</c:v>
                </c:pt>
              </c:numCache>
            </c:numRef>
          </c:val>
          <c:extLst>
            <c:ext xmlns:c16="http://schemas.microsoft.com/office/drawing/2014/chart" uri="{C3380CC4-5D6E-409C-BE32-E72D297353CC}">
              <c16:uniqueId val="{0000000F-C359-4E98-BC63-5D666BD99457}"/>
            </c:ext>
          </c:extLst>
        </c:ser>
        <c:dLbls>
          <c:showLegendKey val="0"/>
          <c:showVal val="0"/>
          <c:showCatName val="0"/>
          <c:showSerName val="0"/>
          <c:showPercent val="0"/>
          <c:showBubbleSize val="0"/>
        </c:dLbls>
        <c:gapWidth val="145"/>
        <c:overlap val="100"/>
        <c:axId val="859992312"/>
        <c:axId val="859992704"/>
      </c:barChart>
      <c:catAx>
        <c:axId val="85999231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Trebuchet MS"/>
                <a:ea typeface="+mn-ea"/>
                <a:cs typeface="Trebuchet MS"/>
              </a:defRPr>
            </a:pPr>
            <a:endParaRPr lang="en-US"/>
          </a:p>
        </c:txPr>
        <c:crossAx val="859992704"/>
        <c:crosses val="autoZero"/>
        <c:auto val="1"/>
        <c:lblAlgn val="ctr"/>
        <c:lblOffset val="100"/>
        <c:noMultiLvlLbl val="0"/>
      </c:catAx>
      <c:valAx>
        <c:axId val="859992704"/>
        <c:scaling>
          <c:orientation val="minMax"/>
        </c:scaling>
        <c:delete val="1"/>
        <c:axPos val="l"/>
        <c:numFmt formatCode="&quot;$&quot;#,##0.0" sourceLinked="1"/>
        <c:majorTickMark val="none"/>
        <c:minorTickMark val="none"/>
        <c:tickLblPos val="nextTo"/>
        <c:crossAx val="859992312"/>
        <c:crosses val="autoZero"/>
        <c:crossBetween val="between"/>
      </c:valAx>
      <c:spPr>
        <a:noFill/>
        <a:ln>
          <a:noFill/>
        </a:ln>
        <a:effectLst/>
      </c:spPr>
    </c:plotArea>
    <c:legend>
      <c:legendPos val="t"/>
      <c:layout>
        <c:manualLayout>
          <c:xMode val="edge"/>
          <c:yMode val="edge"/>
          <c:x val="0.26010071709934329"/>
          <c:y val="6.567431229428297E-3"/>
          <c:w val="0.47979847783417157"/>
          <c:h val="8.3630806940792279E-2"/>
        </c:manualLayout>
      </c:layout>
      <c:overlay val="0"/>
      <c:spPr>
        <a:noFill/>
        <a:ln>
          <a:solidFill>
            <a:srgbClr val="1B1464"/>
          </a:solid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Trebuchet M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649BD-38A6-4A40-A3D0-AE273A39FB88}"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BC225-E3B7-49EE-A561-0054F1C80D4A}" type="slidenum">
              <a:rPr lang="en-US" smtClean="0"/>
              <a:t>‹#›</a:t>
            </a:fld>
            <a:endParaRPr lang="en-US"/>
          </a:p>
        </p:txBody>
      </p:sp>
    </p:spTree>
    <p:extLst>
      <p:ext uri="{BB962C8B-B14F-4D97-AF65-F5344CB8AC3E}">
        <p14:creationId xmlns:p14="http://schemas.microsoft.com/office/powerpoint/2010/main" val="33228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51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01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5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06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40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08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381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68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5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0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03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1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1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6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8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2856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a:t>Source: Insert Source Line Text  </a:t>
            </a:r>
          </a:p>
        </p:txBody>
      </p:sp>
    </p:spTree>
    <p:extLst>
      <p:ext uri="{BB962C8B-B14F-4D97-AF65-F5344CB8AC3E}">
        <p14:creationId xmlns:p14="http://schemas.microsoft.com/office/powerpoint/2010/main" val="252994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a:t>Source: Insert Source Line Text  </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lIns="90964" tIns="45482" rIns="90964" bIns="45482"/>
          <a:lstStyle>
            <a:lvl1pPr marL="0" indent="0" algn="ctr" defTabSz="228554" fontAlgn="base">
              <a:lnSpc>
                <a:spcPts val="2300"/>
              </a:lnSpc>
              <a:spcBef>
                <a:spcPct val="0"/>
              </a:spcBef>
              <a:spcAft>
                <a:spcPct val="0"/>
              </a:spcAft>
              <a:buFontTx/>
              <a:buNone/>
              <a:defRPr sz="1100"/>
            </a:lvl1pPr>
            <a:lvl5pPr marL="181949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43737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66074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679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6/10/2022</a:t>
            </a:fld>
            <a:endParaRPr lang="en-US"/>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6/10/2022</a:t>
            </a:fld>
            <a:endParaRPr lang="en-US"/>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589294"/>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p:txStyles>
    <p:titleStyle>
      <a:lvl1pPr algn="ctr" defTabSz="454888" rtl="0" eaLnBrk="1" latinLnBrk="0" hangingPunct="1">
        <a:spcBef>
          <a:spcPct val="0"/>
        </a:spcBef>
        <a:buNone/>
        <a:defRPr sz="4400" kern="1200">
          <a:solidFill>
            <a:schemeClr val="tx1"/>
          </a:solidFill>
          <a:latin typeface="+mj-lt"/>
          <a:ea typeface="+mj-ea"/>
          <a:cs typeface="+mj-cs"/>
        </a:defRPr>
      </a:lvl1pPr>
    </p:titleStyle>
    <p:bodyStyle>
      <a:lvl1pPr marL="341157" indent="-341157" algn="l" defTabSz="454888" rtl="0" eaLnBrk="1" latinLnBrk="0" hangingPunct="1">
        <a:spcBef>
          <a:spcPct val="20000"/>
        </a:spcBef>
        <a:buFont typeface="Arial"/>
        <a:buChar char="•"/>
        <a:defRPr sz="3200" kern="1200">
          <a:solidFill>
            <a:schemeClr val="tx1"/>
          </a:solidFill>
          <a:latin typeface="+mn-lt"/>
          <a:ea typeface="+mn-ea"/>
          <a:cs typeface="+mn-cs"/>
        </a:defRPr>
      </a:lvl1pPr>
      <a:lvl2pPr marL="739171" indent="-284288" algn="l" defTabSz="454888" rtl="0" eaLnBrk="1" latinLnBrk="0" hangingPunct="1">
        <a:spcBef>
          <a:spcPct val="20000"/>
        </a:spcBef>
        <a:buFont typeface="Arial"/>
        <a:buChar char="–"/>
        <a:defRPr sz="2800" kern="1200">
          <a:solidFill>
            <a:schemeClr val="tx1"/>
          </a:solidFill>
          <a:latin typeface="+mn-lt"/>
          <a:ea typeface="+mn-ea"/>
          <a:cs typeface="+mn-cs"/>
        </a:defRPr>
      </a:lvl2pPr>
      <a:lvl3pPr marL="1137183" indent="-227444" algn="l" defTabSz="454888" rtl="0" eaLnBrk="1" latinLnBrk="0" hangingPunct="1">
        <a:spcBef>
          <a:spcPct val="20000"/>
        </a:spcBef>
        <a:buFont typeface="Arial"/>
        <a:buChar char="•"/>
        <a:defRPr sz="2400" kern="1200">
          <a:solidFill>
            <a:schemeClr val="tx1"/>
          </a:solidFill>
          <a:latin typeface="+mn-lt"/>
          <a:ea typeface="+mn-ea"/>
          <a:cs typeface="+mn-cs"/>
        </a:defRPr>
      </a:lvl3pPr>
      <a:lvl4pPr marL="1592061" indent="-227444" algn="l" defTabSz="454888" rtl="0" eaLnBrk="1" latinLnBrk="0" hangingPunct="1">
        <a:spcBef>
          <a:spcPct val="20000"/>
        </a:spcBef>
        <a:buFont typeface="Arial"/>
        <a:buChar char="–"/>
        <a:defRPr sz="2000" kern="1200">
          <a:solidFill>
            <a:schemeClr val="tx1"/>
          </a:solidFill>
          <a:latin typeface="+mn-lt"/>
          <a:ea typeface="+mn-ea"/>
          <a:cs typeface="+mn-cs"/>
        </a:defRPr>
      </a:lvl4pPr>
      <a:lvl5pPr marL="2046935" indent="-227444" algn="l" defTabSz="454888" rtl="0" eaLnBrk="1" latinLnBrk="0" hangingPunct="1">
        <a:spcBef>
          <a:spcPct val="20000"/>
        </a:spcBef>
        <a:buFont typeface="Arial"/>
        <a:buChar char="»"/>
        <a:defRPr sz="2000" kern="1200">
          <a:solidFill>
            <a:schemeClr val="tx1"/>
          </a:solidFill>
          <a:latin typeface="+mn-lt"/>
          <a:ea typeface="+mn-ea"/>
          <a:cs typeface="+mn-cs"/>
        </a:defRPr>
      </a:lvl5pPr>
      <a:lvl6pPr marL="2501804" indent="-227444" algn="l" defTabSz="454888" rtl="0" eaLnBrk="1" latinLnBrk="0" hangingPunct="1">
        <a:spcBef>
          <a:spcPct val="20000"/>
        </a:spcBef>
        <a:buFont typeface="Arial"/>
        <a:buChar char="•"/>
        <a:defRPr sz="2000" kern="1200">
          <a:solidFill>
            <a:schemeClr val="tx1"/>
          </a:solidFill>
          <a:latin typeface="+mn-lt"/>
          <a:ea typeface="+mn-ea"/>
          <a:cs typeface="+mn-cs"/>
        </a:defRPr>
      </a:lvl6pPr>
      <a:lvl7pPr marL="2956678" indent="-227444" algn="l" defTabSz="454888" rtl="0" eaLnBrk="1" latinLnBrk="0" hangingPunct="1">
        <a:spcBef>
          <a:spcPct val="20000"/>
        </a:spcBef>
        <a:buFont typeface="Arial"/>
        <a:buChar char="•"/>
        <a:defRPr sz="2000" kern="1200">
          <a:solidFill>
            <a:schemeClr val="tx1"/>
          </a:solidFill>
          <a:latin typeface="+mn-lt"/>
          <a:ea typeface="+mn-ea"/>
          <a:cs typeface="+mn-cs"/>
        </a:defRPr>
      </a:lvl7pPr>
      <a:lvl8pPr marL="3411556" indent="-227444" algn="l" defTabSz="454888" rtl="0" eaLnBrk="1" latinLnBrk="0" hangingPunct="1">
        <a:spcBef>
          <a:spcPct val="20000"/>
        </a:spcBef>
        <a:buFont typeface="Arial"/>
        <a:buChar char="•"/>
        <a:defRPr sz="2000" kern="1200">
          <a:solidFill>
            <a:schemeClr val="tx1"/>
          </a:solidFill>
          <a:latin typeface="+mn-lt"/>
          <a:ea typeface="+mn-ea"/>
          <a:cs typeface="+mn-cs"/>
        </a:defRPr>
      </a:lvl8pPr>
      <a:lvl9pPr marL="3866428" indent="-227444" algn="l" defTabSz="45488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888" rtl="0" eaLnBrk="1" latinLnBrk="0" hangingPunct="1">
        <a:defRPr sz="1800" kern="1200">
          <a:solidFill>
            <a:schemeClr val="tx1"/>
          </a:solidFill>
          <a:latin typeface="+mn-lt"/>
          <a:ea typeface="+mn-ea"/>
          <a:cs typeface="+mn-c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chart" Target="../charts/chart3.xml"/><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hyperlink" Target="https://thevab.com/insight/welcome-tv-FY-2020" TargetMode="External"/><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hyperlink" Target="https://thevab.com/insight/welcome-tv-full-year-2021" TargetMode="External"/><Relationship Id="rId21" Type="http://schemas.openxmlformats.org/officeDocument/2006/relationships/image" Target="../media/image51.png"/><Relationship Id="rId7" Type="http://schemas.openxmlformats.org/officeDocument/2006/relationships/hyperlink" Target="https://thevab.com/insight/welcome-tv" TargetMode="External"/><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8.xml"/><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hyperlink" Target="https://thevab.com/insight/engaging-black-consumers" TargetMode="External"/><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image" Target="../media/image40.png"/><Relationship Id="rId19" Type="http://schemas.openxmlformats.org/officeDocument/2006/relationships/image" Target="../media/image49.jpeg"/><Relationship Id="rId31" Type="http://schemas.openxmlformats.org/officeDocument/2006/relationships/image" Target="../media/image61.png"/><Relationship Id="rId4" Type="http://schemas.openxmlformats.org/officeDocument/2006/relationships/image" Target="../media/image38.jpe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15.png"/><Relationship Id="rId5" Type="http://schemas.openxmlformats.org/officeDocument/2006/relationships/image" Target="../media/image63.png"/><Relationship Id="rId10" Type="http://schemas.openxmlformats.org/officeDocument/2006/relationships/hyperlink" Target="https://thevab.com/insight/secret-of-my-success" TargetMode="External"/><Relationship Id="rId4" Type="http://schemas.openxmlformats.org/officeDocument/2006/relationships/image" Target="../media/image62.pn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s://thevab.com/insight/committed" TargetMode="External"/><Relationship Id="rId7"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7.png"/><Relationship Id="rId4" Type="http://schemas.openxmlformats.org/officeDocument/2006/relationships/image" Target="../media/image68.jpeg"/><Relationship Id="rId9" Type="http://schemas.openxmlformats.org/officeDocument/2006/relationships/image" Target="../media/image72.jpe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thevab.com/insight/committed" TargetMode="External"/><Relationship Id="rId7"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png"/><Relationship Id="rId10" Type="http://schemas.openxmlformats.org/officeDocument/2006/relationships/image" Target="../media/image77.png"/><Relationship Id="rId4" Type="http://schemas.openxmlformats.org/officeDocument/2006/relationships/image" Target="../media/image68.jpe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hyperlink" Target="https://thevab.com/insight/top-line-view-how-industry-adopting-audience-based-buying" TargetMode="External"/><Relationship Id="rId7"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7.png"/><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png"/><Relationship Id="rId7" Type="http://schemas.openxmlformats.org/officeDocument/2006/relationships/hyperlink" Target="https://thevab.com/insight/convergent-tv-week-insight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slide" Target="slide3.xml"/><Relationship Id="rId12"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slide" Target="slide14.xml"/><Relationship Id="rId9" Type="http://schemas.openxmlformats.org/officeDocument/2006/relationships/slide" Target="slide10.xml"/><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marketingsherpa.com/article/chart/channels-customers-trust-most-when-purchasing" TargetMode="External"/><Relationship Id="rId5" Type="http://schemas.openxmlformats.org/officeDocument/2006/relationships/hyperlink" Target="https://hbr.org/2022/04/why-marketers-are-returning-to-traditional-advertising" TargetMode="Externa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hyperlink" Target="https://thevab.com/insight/beyond-headlin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7.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hyperlink" Target="https://thevab.com/insight/keep-calm-and-advertise" TargetMode="External"/><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7.png"/><Relationship Id="rId10" Type="http://schemas.openxmlformats.org/officeDocument/2006/relationships/image" Target="../media/image90.png"/><Relationship Id="rId4" Type="http://schemas.openxmlformats.org/officeDocument/2006/relationships/image" Target="../media/image85.png"/><Relationship Id="rId9"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hyperlink" Target="https://thevab.com/insight/tech-giants-tv-outcome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image" Target="../media/image7.pn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slide" Target="slide10.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hyperlink" Target="https://thevab.com/insight/matter-of-principle-2020" TargetMode="External"/><Relationship Id="rId18" Type="http://schemas.openxmlformats.org/officeDocument/2006/relationships/image" Target="../media/image101.png"/><Relationship Id="rId26" Type="http://schemas.openxmlformats.org/officeDocument/2006/relationships/image" Target="../media/image105.png"/><Relationship Id="rId3" Type="http://schemas.openxmlformats.org/officeDocument/2006/relationships/hyperlink" Target="https://thevab.com/team-board" TargetMode="External"/><Relationship Id="rId21" Type="http://schemas.openxmlformats.org/officeDocument/2006/relationships/hyperlink" Target="https://thevab.com/insight/tech-giants-tv-outcomes" TargetMode="External"/><Relationship Id="rId7" Type="http://schemas.openxmlformats.org/officeDocument/2006/relationships/hyperlink" Target="https://thevab.com/insight/welcome-tv-full-year-2021" TargetMode="External"/><Relationship Id="rId12" Type="http://schemas.openxmlformats.org/officeDocument/2006/relationships/image" Target="../media/image98.png"/><Relationship Id="rId17" Type="http://schemas.openxmlformats.org/officeDocument/2006/relationships/hyperlink" Target="https://thevab.com/insight/halo-effect" TargetMode="External"/><Relationship Id="rId25" Type="http://schemas.openxmlformats.org/officeDocument/2006/relationships/hyperlink" Target="https://thevab.com/insight/convergent-tv-week-insights" TargetMode="External"/><Relationship Id="rId2" Type="http://schemas.openxmlformats.org/officeDocument/2006/relationships/hyperlink" Target="https://thevab.com/" TargetMode="External"/><Relationship Id="rId16" Type="http://schemas.openxmlformats.org/officeDocument/2006/relationships/image" Target="../media/image100.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hyperlink" Target="https://thevab.com/insight/keep-calm-and-advertise" TargetMode="External"/><Relationship Id="rId24" Type="http://schemas.openxmlformats.org/officeDocument/2006/relationships/image" Target="../media/image104.jpeg"/><Relationship Id="rId5" Type="http://schemas.openxmlformats.org/officeDocument/2006/relationships/hyperlink" Target="https://thevab.com/insight/secret-of-my-success" TargetMode="External"/><Relationship Id="rId15" Type="http://schemas.openxmlformats.org/officeDocument/2006/relationships/hyperlink" Target="https://thevab.com/insight/matter-of-principle" TargetMode="External"/><Relationship Id="rId23" Type="http://schemas.openxmlformats.org/officeDocument/2006/relationships/hyperlink" Target="https://thevab.com/insight/committed" TargetMode="External"/><Relationship Id="rId28" Type="http://schemas.openxmlformats.org/officeDocument/2006/relationships/image" Target="../media/image106.png"/><Relationship Id="rId10" Type="http://schemas.openxmlformats.org/officeDocument/2006/relationships/image" Target="../media/image97.jpeg"/><Relationship Id="rId19" Type="http://schemas.openxmlformats.org/officeDocument/2006/relationships/hyperlink" Target="https://thevab.com/insight/beyond-headlines" TargetMode="External"/><Relationship Id="rId4" Type="http://schemas.openxmlformats.org/officeDocument/2006/relationships/image" Target="../media/image7.png"/><Relationship Id="rId9" Type="http://schemas.openxmlformats.org/officeDocument/2006/relationships/hyperlink" Target="https://thevab.com/insight/brands-in-crisis" TargetMode="External"/><Relationship Id="rId14" Type="http://schemas.openxmlformats.org/officeDocument/2006/relationships/image" Target="../media/image99.png"/><Relationship Id="rId22" Type="http://schemas.openxmlformats.org/officeDocument/2006/relationships/image" Target="../media/image103.png"/><Relationship Id="rId27" Type="http://schemas.openxmlformats.org/officeDocument/2006/relationships/hyperlink" Target="https://thevab.com/insight/top-line-view-how-industry-adopting-audience-based-buyi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thevab.com/insight/secret-of-my-success" TargetMode="External"/><Relationship Id="rId4" Type="http://schemas.openxmlformats.org/officeDocument/2006/relationships/hyperlink" Target="https://thevab.com/insight/halo-eff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hevab.com/insight/secret-of-my-success"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hyperlink" Target="https://thevab.com/insight/secret-of-my-succes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hevab.com/insight/secret-of-my-success"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278"/>
            <a:ext cx="1826273" cy="636987"/>
          </a:xfrm>
          <a:prstGeom prst="rect">
            <a:avLst/>
          </a:prstGeom>
        </p:spPr>
      </p:pic>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9" y="-3482"/>
            <a:ext cx="11578124" cy="6858000"/>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B3BF0ABD-2FC9-41B2-9F1C-F7DCDF7A4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3CA8F49-403D-4274-AE4A-FE1DBDDE76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7346" y="5650724"/>
            <a:ext cx="2523582" cy="879183"/>
          </a:xfrm>
          <a:prstGeom prst="rect">
            <a:avLst/>
          </a:prstGeom>
        </p:spPr>
      </p:pic>
      <p:sp>
        <p:nvSpPr>
          <p:cNvPr id="8" name="TextBox 7">
            <a:extLst>
              <a:ext uri="{FF2B5EF4-FFF2-40B4-BE49-F238E27FC236}">
                <a16:creationId xmlns:a16="http://schemas.microsoft.com/office/drawing/2014/main" id="{22DD680D-95DE-02D1-2984-24789A7F4AD1}"/>
              </a:ext>
            </a:extLst>
          </p:cNvPr>
          <p:cNvSpPr txBox="1"/>
          <p:nvPr/>
        </p:nvSpPr>
        <p:spPr>
          <a:xfrm>
            <a:off x="168697" y="4186381"/>
            <a:ext cx="72437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ED3C8D"/>
                </a:solidFill>
                <a:latin typeface="Helvetica" panose="020B0403020202020204" pitchFamily="34" charset="0"/>
              </a:rPr>
              <a:t>5 Reasons </a:t>
            </a:r>
            <a:r>
              <a:rPr kumimoji="0" lang="en-US" sz="3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Why Marketers Invest Billions in Linear TV</a:t>
            </a:r>
          </a:p>
        </p:txBody>
      </p:sp>
    </p:spTree>
    <p:extLst>
      <p:ext uri="{BB962C8B-B14F-4D97-AF65-F5344CB8AC3E}">
        <p14:creationId xmlns:p14="http://schemas.microsoft.com/office/powerpoint/2010/main" val="33666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36167" y="3346532"/>
            <a:ext cx="7623782" cy="1754326"/>
          </a:xfrm>
          <a:prstGeom prst="rect">
            <a:avLst/>
          </a:prstGeom>
          <a:noFill/>
        </p:spPr>
        <p:txBody>
          <a:bodyPr wrap="square" rtlCol="0">
            <a:spAutoFit/>
          </a:bodyPr>
          <a:lstStyle/>
          <a:p>
            <a:pPr>
              <a:defRPr/>
            </a:pPr>
            <a:r>
              <a:rPr kumimoji="0" lang="en-US" sz="3600" i="0" strike="noStrike" kern="1200" cap="none" spc="0" normalizeH="0" baseline="0" noProof="0">
                <a:ln>
                  <a:noFill/>
                </a:ln>
                <a:solidFill>
                  <a:prstClr val="white"/>
                </a:solidFill>
                <a:effectLst/>
                <a:uLnTx/>
                <a:uFillTx/>
                <a:latin typeface="Helvetica" pitchFamily="2" charset="0"/>
                <a:ea typeface="+mn-ea"/>
                <a:cs typeface="+mn-cs"/>
              </a:rPr>
              <a:t>Linear TV </a:t>
            </a:r>
            <a:r>
              <a:rPr kumimoji="0" lang="en-US" sz="3600" b="1" i="0" kern="1200" cap="none" spc="0" normalizeH="0" baseline="0" noProof="0">
                <a:ln>
                  <a:noFill/>
                </a:ln>
                <a:solidFill>
                  <a:schemeClr val="bg1"/>
                </a:solidFill>
                <a:effectLst/>
                <a:uLnTx/>
                <a:uFillTx/>
                <a:latin typeface="Helvetica" pitchFamily="2" charset="0"/>
                <a:ea typeface="+mn-ea"/>
                <a:cs typeface="+mn-cs"/>
              </a:rPr>
              <a:t>turns brands into </a:t>
            </a: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household names, leading </a:t>
            </a:r>
            <a:br>
              <a:rPr kumimoji="0" lang="en-US" sz="3600" b="1" i="0" strike="noStrike" kern="1200" cap="none" spc="0" normalizeH="0" baseline="0" noProof="0">
                <a:ln>
                  <a:noFill/>
                </a:ln>
                <a:solidFill>
                  <a:schemeClr val="bg1"/>
                </a:solidFill>
                <a:effectLst/>
                <a:uLnTx/>
                <a:uFillTx/>
                <a:latin typeface="Helvetica" pitchFamily="2" charset="0"/>
                <a:ea typeface="+mn-ea"/>
                <a:cs typeface="+mn-cs"/>
              </a:rPr>
            </a:b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to more revenue</a:t>
            </a:r>
          </a:p>
        </p:txBody>
      </p:sp>
      <p:sp>
        <p:nvSpPr>
          <p:cNvPr id="7" name="TextBox 6">
            <a:extLst>
              <a:ext uri="{FF2B5EF4-FFF2-40B4-BE49-F238E27FC236}">
                <a16:creationId xmlns:a16="http://schemas.microsoft.com/office/drawing/2014/main" id="{F7AE9178-6337-BCFB-4C0B-83FF301642B2}"/>
              </a:ext>
            </a:extLst>
          </p:cNvPr>
          <p:cNvSpPr txBox="1"/>
          <p:nvPr/>
        </p:nvSpPr>
        <p:spPr>
          <a:xfrm>
            <a:off x="236167" y="1479075"/>
            <a:ext cx="97006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3</a:t>
            </a:r>
          </a:p>
        </p:txBody>
      </p:sp>
    </p:spTree>
    <p:extLst>
      <p:ext uri="{BB962C8B-B14F-4D97-AF65-F5344CB8AC3E}">
        <p14:creationId xmlns:p14="http://schemas.microsoft.com/office/powerpoint/2010/main" val="209928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339"/>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128247" y="183304"/>
            <a:ext cx="11935506" cy="1188120"/>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New brands looking to disrupt a category </a:t>
            </a:r>
            <a:r>
              <a:rPr lang="en-US" sz="2600" b="1">
                <a:solidFill>
                  <a:srgbClr val="1B1464"/>
                </a:solidFill>
                <a:latin typeface="Helvetica" panose="020B0604020202020204" pitchFamily="2" charset="0"/>
                <a:ea typeface="Calibri" panose="020F0502020204030204" pitchFamily="34" charset="0"/>
                <a:cs typeface="Calibri" panose="020F0502020204030204" pitchFamily="34" charset="0"/>
              </a:rPr>
              <a:t>and steal share from the incumbent rely on the authority implied by a TV campaign to legitimize themselves with consumers</a:t>
            </a:r>
            <a:endPar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7" name="TextBox 26">
            <a:extLst>
              <a:ext uri="{FF2B5EF4-FFF2-40B4-BE49-F238E27FC236}">
                <a16:creationId xmlns:a16="http://schemas.microsoft.com/office/drawing/2014/main" id="{4D18C92B-386E-F9CA-1244-1EAC5964C3A3}"/>
              </a:ext>
            </a:extLst>
          </p:cNvPr>
          <p:cNvSpPr txBox="1"/>
          <p:nvPr/>
        </p:nvSpPr>
        <p:spPr>
          <a:xfrm>
            <a:off x="526244" y="6306953"/>
            <a:ext cx="1154006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analysis of iSpot.tv national TV spending data (broadcast TV &amp; cable TV), calendar years 2018 – 2021, </a:t>
            </a:r>
            <a:r>
              <a:rPr lang="en-US" sz="800">
                <a:solidFill>
                  <a:srgbClr val="1F1A62"/>
                </a:solidFill>
                <a:latin typeface="Helvetica" panose="020B0604020202020204" pitchFamily="34" charset="0"/>
                <a:cs typeface="Helvetica" panose="020B0604020202020204" pitchFamily="34" charset="0"/>
              </a:rPr>
              <a:t>custom ‘direct-to-consumer’ category.</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mn-cs"/>
            </a:endParaRPr>
          </a:p>
        </p:txBody>
      </p:sp>
      <p:graphicFrame>
        <p:nvGraphicFramePr>
          <p:cNvPr id="31" name="Chart 30">
            <a:extLst>
              <a:ext uri="{FF2B5EF4-FFF2-40B4-BE49-F238E27FC236}">
                <a16:creationId xmlns:a16="http://schemas.microsoft.com/office/drawing/2014/main" id="{BF91202A-1242-9064-1322-DA9FA7C17DE8}"/>
              </a:ext>
            </a:extLst>
          </p:cNvPr>
          <p:cNvGraphicFramePr/>
          <p:nvPr>
            <p:extLst>
              <p:ext uri="{D42A27DB-BD31-4B8C-83A1-F6EECF244321}">
                <p14:modId xmlns:p14="http://schemas.microsoft.com/office/powerpoint/2010/main" val="861380706"/>
              </p:ext>
            </p:extLst>
          </p:nvPr>
        </p:nvGraphicFramePr>
        <p:xfrm>
          <a:off x="656733" y="2253006"/>
          <a:ext cx="7190244" cy="334086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B74B5A53-AAC4-0530-656D-4E05305A5B74}"/>
              </a:ext>
            </a:extLst>
          </p:cNvPr>
          <p:cNvSpPr txBox="1"/>
          <p:nvPr/>
        </p:nvSpPr>
        <p:spPr>
          <a:xfrm>
            <a:off x="656733" y="1715522"/>
            <a:ext cx="708613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iSpot.tv: ‘Direct-to-Consumer’ Custom Category Nat’l TV Spend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(in millions)</a:t>
            </a:r>
          </a:p>
        </p:txBody>
      </p:sp>
      <p:sp>
        <p:nvSpPr>
          <p:cNvPr id="34" name="TextBox 33">
            <a:extLst>
              <a:ext uri="{FF2B5EF4-FFF2-40B4-BE49-F238E27FC236}">
                <a16:creationId xmlns:a16="http://schemas.microsoft.com/office/drawing/2014/main" id="{0968D0E2-0CEA-2707-0B69-0469034BFE9B}"/>
              </a:ext>
            </a:extLst>
          </p:cNvPr>
          <p:cNvSpPr txBox="1"/>
          <p:nvPr/>
        </p:nvSpPr>
        <p:spPr>
          <a:xfrm>
            <a:off x="3061944" y="3105170"/>
            <a:ext cx="621693" cy="276999"/>
          </a:xfrm>
          <a:prstGeom prst="rect">
            <a:avLst/>
          </a:prstGeom>
          <a:solidFill>
            <a:srgbClr val="00BF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a:t>
            </a:r>
          </a:p>
        </p:txBody>
      </p:sp>
      <p:sp>
        <p:nvSpPr>
          <p:cNvPr id="36" name="TextBox 35">
            <a:extLst>
              <a:ext uri="{FF2B5EF4-FFF2-40B4-BE49-F238E27FC236}">
                <a16:creationId xmlns:a16="http://schemas.microsoft.com/office/drawing/2014/main" id="{876C7EC6-D3CD-160C-76B0-5A027D192C4B}"/>
              </a:ext>
            </a:extLst>
          </p:cNvPr>
          <p:cNvSpPr txBox="1"/>
          <p:nvPr/>
        </p:nvSpPr>
        <p:spPr>
          <a:xfrm>
            <a:off x="6556093" y="2519499"/>
            <a:ext cx="621693" cy="276999"/>
          </a:xfrm>
          <a:prstGeom prst="rect">
            <a:avLst/>
          </a:prstGeom>
          <a:solidFill>
            <a:srgbClr val="00BF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+17%</a:t>
            </a:r>
          </a:p>
        </p:txBody>
      </p:sp>
      <p:sp>
        <p:nvSpPr>
          <p:cNvPr id="40" name="TextBox 39">
            <a:extLst>
              <a:ext uri="{FF2B5EF4-FFF2-40B4-BE49-F238E27FC236}">
                <a16:creationId xmlns:a16="http://schemas.microsoft.com/office/drawing/2014/main" id="{8779D6B1-F570-DCEA-FF8A-812D22B43BE3}"/>
              </a:ext>
            </a:extLst>
          </p:cNvPr>
          <p:cNvSpPr txBox="1"/>
          <p:nvPr/>
        </p:nvSpPr>
        <p:spPr>
          <a:xfrm>
            <a:off x="4805236" y="2800489"/>
            <a:ext cx="621693" cy="276999"/>
          </a:xfrm>
          <a:prstGeom prst="rect">
            <a:avLst/>
          </a:prstGeom>
          <a:solidFill>
            <a:srgbClr val="00BF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+19%</a:t>
            </a:r>
          </a:p>
        </p:txBody>
      </p:sp>
      <p:sp>
        <p:nvSpPr>
          <p:cNvPr id="51" name="TextBox 50">
            <a:extLst>
              <a:ext uri="{FF2B5EF4-FFF2-40B4-BE49-F238E27FC236}">
                <a16:creationId xmlns:a16="http://schemas.microsoft.com/office/drawing/2014/main" id="{1691021F-8EA4-2342-44EE-B7BBCB24CC5A}"/>
              </a:ext>
            </a:extLst>
          </p:cNvPr>
          <p:cNvSpPr txBox="1"/>
          <p:nvPr/>
        </p:nvSpPr>
        <p:spPr>
          <a:xfrm>
            <a:off x="0" y="5694800"/>
            <a:ext cx="113749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060"/>
                </a:solidFill>
                <a:effectLst/>
                <a:uLnTx/>
                <a:uFillTx/>
                <a:latin typeface="Helvetica" panose="020B0403020202020204" pitchFamily="34" charset="0"/>
                <a:ea typeface="+mn-ea"/>
                <a:cs typeface="+mn-cs"/>
              </a:rPr>
              <a:t># of Brands:</a:t>
            </a:r>
          </a:p>
        </p:txBody>
      </p:sp>
      <p:sp>
        <p:nvSpPr>
          <p:cNvPr id="55" name="TextBox 54">
            <a:extLst>
              <a:ext uri="{FF2B5EF4-FFF2-40B4-BE49-F238E27FC236}">
                <a16:creationId xmlns:a16="http://schemas.microsoft.com/office/drawing/2014/main" id="{D5B2A0F1-063A-D9D6-09B8-3947560D58D4}"/>
              </a:ext>
            </a:extLst>
          </p:cNvPr>
          <p:cNvSpPr txBox="1"/>
          <p:nvPr/>
        </p:nvSpPr>
        <p:spPr>
          <a:xfrm>
            <a:off x="1335125" y="5716634"/>
            <a:ext cx="558525" cy="246221"/>
          </a:xfrm>
          <a:prstGeom prst="rect">
            <a:avLst/>
          </a:prstGeom>
          <a:no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02060"/>
                </a:solidFill>
                <a:latin typeface="Helvetica" panose="020B0403020202020204" pitchFamily="34" charset="0"/>
              </a:rPr>
              <a:t>151</a:t>
            </a:r>
            <a:endParaRPr kumimoji="0" lang="en-US" sz="1000" b="0"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64" name="TextBox 63">
            <a:extLst>
              <a:ext uri="{FF2B5EF4-FFF2-40B4-BE49-F238E27FC236}">
                <a16:creationId xmlns:a16="http://schemas.microsoft.com/office/drawing/2014/main" id="{C2390F4A-D4CC-52EE-8CCA-3FEEB75FC5AA}"/>
              </a:ext>
            </a:extLst>
          </p:cNvPr>
          <p:cNvSpPr txBox="1"/>
          <p:nvPr/>
        </p:nvSpPr>
        <p:spPr>
          <a:xfrm>
            <a:off x="3092594" y="5723119"/>
            <a:ext cx="558525" cy="246221"/>
          </a:xfrm>
          <a:prstGeom prst="rect">
            <a:avLst/>
          </a:prstGeom>
          <a:no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02060"/>
                </a:solidFill>
                <a:latin typeface="Helvetica" panose="020B0403020202020204" pitchFamily="34" charset="0"/>
              </a:rPr>
              <a:t>187</a:t>
            </a:r>
            <a:endParaRPr kumimoji="0" lang="en-US" sz="1000" b="0"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65" name="TextBox 64">
            <a:extLst>
              <a:ext uri="{FF2B5EF4-FFF2-40B4-BE49-F238E27FC236}">
                <a16:creationId xmlns:a16="http://schemas.microsoft.com/office/drawing/2014/main" id="{A3898EA8-EE3A-8688-C294-E5C5DCEB060F}"/>
              </a:ext>
            </a:extLst>
          </p:cNvPr>
          <p:cNvSpPr txBox="1"/>
          <p:nvPr/>
        </p:nvSpPr>
        <p:spPr>
          <a:xfrm>
            <a:off x="4820879" y="5729604"/>
            <a:ext cx="558525" cy="246221"/>
          </a:xfrm>
          <a:prstGeom prst="rect">
            <a:avLst/>
          </a:prstGeom>
          <a:no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02060"/>
                </a:solidFill>
                <a:latin typeface="Helvetica" panose="020B0403020202020204" pitchFamily="34" charset="0"/>
              </a:rPr>
              <a:t>193</a:t>
            </a:r>
            <a:endParaRPr kumimoji="0" lang="en-US" sz="1000" b="0"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66" name="TextBox 65">
            <a:extLst>
              <a:ext uri="{FF2B5EF4-FFF2-40B4-BE49-F238E27FC236}">
                <a16:creationId xmlns:a16="http://schemas.microsoft.com/office/drawing/2014/main" id="{526241A4-9A74-654D-B43B-7DF0DFBD36B4}"/>
              </a:ext>
            </a:extLst>
          </p:cNvPr>
          <p:cNvSpPr txBox="1"/>
          <p:nvPr/>
        </p:nvSpPr>
        <p:spPr>
          <a:xfrm>
            <a:off x="6601046" y="5729603"/>
            <a:ext cx="558525" cy="246221"/>
          </a:xfrm>
          <a:prstGeom prst="rect">
            <a:avLst/>
          </a:prstGeom>
          <a:noFill/>
          <a:ln>
            <a:solidFill>
              <a:srgbClr val="1B146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02060"/>
                </a:solidFill>
                <a:latin typeface="Helvetica" panose="020B0403020202020204" pitchFamily="34" charset="0"/>
              </a:rPr>
              <a:t>249</a:t>
            </a:r>
            <a:endParaRPr kumimoji="0" lang="en-US" sz="1000" b="0" i="0" u="none" strike="noStrike" kern="1200" cap="none" spc="0" normalizeH="0" baseline="0" noProof="0">
              <a:ln>
                <a:noFill/>
              </a:ln>
              <a:solidFill>
                <a:srgbClr val="002060"/>
              </a:solidFill>
              <a:effectLst/>
              <a:uLnTx/>
              <a:uFillTx/>
              <a:latin typeface="Helvetica" panose="020B0403020202020204" pitchFamily="34" charset="0"/>
              <a:ea typeface="+mn-ea"/>
              <a:cs typeface="+mn-cs"/>
            </a:endParaRPr>
          </a:p>
        </p:txBody>
      </p:sp>
      <p:sp>
        <p:nvSpPr>
          <p:cNvPr id="3" name="Right Brace 2">
            <a:extLst>
              <a:ext uri="{FF2B5EF4-FFF2-40B4-BE49-F238E27FC236}">
                <a16:creationId xmlns:a16="http://schemas.microsoft.com/office/drawing/2014/main" id="{69A6A062-028F-B1F8-53FC-0F2D2A8B1D47}"/>
              </a:ext>
            </a:extLst>
          </p:cNvPr>
          <p:cNvSpPr/>
          <p:nvPr/>
        </p:nvSpPr>
        <p:spPr>
          <a:xfrm>
            <a:off x="7869163" y="2505745"/>
            <a:ext cx="620064" cy="3457110"/>
          </a:xfrm>
          <a:prstGeom prst="rightBrace">
            <a:avLst/>
          </a:prstGeom>
          <a:ln w="19050">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39F89D4-FB79-F448-7394-4ADCD4CD371F}"/>
              </a:ext>
            </a:extLst>
          </p:cNvPr>
          <p:cNvSpPr/>
          <p:nvPr/>
        </p:nvSpPr>
        <p:spPr>
          <a:xfrm>
            <a:off x="8577420" y="2470459"/>
            <a:ext cx="3473732" cy="3492396"/>
          </a:xfrm>
          <a:prstGeom prst="roundRect">
            <a:avLst>
              <a:gd name="adj" fmla="val 11715"/>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5C2A0497-8547-F2DE-C9A6-AF869F310AF9}"/>
              </a:ext>
            </a:extLst>
          </p:cNvPr>
          <p:cNvSpPr txBox="1"/>
          <p:nvPr/>
        </p:nvSpPr>
        <p:spPr>
          <a:xfrm>
            <a:off x="8747405" y="1928402"/>
            <a:ext cx="313376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Top 15 DTC TV Advertisers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cume spend 2018 – 2021 (in millions)</a:t>
            </a:r>
          </a:p>
        </p:txBody>
      </p:sp>
      <p:pic>
        <p:nvPicPr>
          <p:cNvPr id="1028" name="Picture 4" descr="Wayfair Customer Success Story - Google Workspace">
            <a:extLst>
              <a:ext uri="{FF2B5EF4-FFF2-40B4-BE49-F238E27FC236}">
                <a16:creationId xmlns:a16="http://schemas.microsoft.com/office/drawing/2014/main" id="{C4D31600-8E00-8C4C-39E4-238B5FBB8E0F}"/>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797093" y="2630336"/>
            <a:ext cx="1024021" cy="3026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loton Interactive - Wikipedia">
            <a:extLst>
              <a:ext uri="{FF2B5EF4-FFF2-40B4-BE49-F238E27FC236}">
                <a16:creationId xmlns:a16="http://schemas.microsoft.com/office/drawing/2014/main" id="{77516923-C57D-4B98-A91E-024F97201A10}"/>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8614038" y="2596612"/>
            <a:ext cx="1245932" cy="370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A32A80-F3B8-B40E-AB56-5DDC70833BC4}"/>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t="27410" b="26317"/>
          <a:stretch/>
        </p:blipFill>
        <p:spPr bwMode="auto">
          <a:xfrm>
            <a:off x="10821824" y="2632761"/>
            <a:ext cx="1158406" cy="2977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5C3D9D3-0354-3CD9-2E75-DD0037D43EDB}"/>
              </a:ext>
            </a:extLst>
          </p:cNvPr>
          <p:cNvSpPr txBox="1"/>
          <p:nvPr/>
        </p:nvSpPr>
        <p:spPr>
          <a:xfrm>
            <a:off x="8869802" y="2895461"/>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($413.4)</a:t>
            </a:r>
          </a:p>
        </p:txBody>
      </p:sp>
      <p:sp>
        <p:nvSpPr>
          <p:cNvPr id="44" name="TextBox 43">
            <a:extLst>
              <a:ext uri="{FF2B5EF4-FFF2-40B4-BE49-F238E27FC236}">
                <a16:creationId xmlns:a16="http://schemas.microsoft.com/office/drawing/2014/main" id="{65F35098-38AD-A9F6-E719-4ABF3D5EADEB}"/>
              </a:ext>
            </a:extLst>
          </p:cNvPr>
          <p:cNvSpPr txBox="1"/>
          <p:nvPr/>
        </p:nvSpPr>
        <p:spPr>
          <a:xfrm>
            <a:off x="9941901" y="2895461"/>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($319.9)</a:t>
            </a:r>
          </a:p>
        </p:txBody>
      </p:sp>
      <p:sp>
        <p:nvSpPr>
          <p:cNvPr id="45" name="TextBox 44">
            <a:extLst>
              <a:ext uri="{FF2B5EF4-FFF2-40B4-BE49-F238E27FC236}">
                <a16:creationId xmlns:a16="http://schemas.microsoft.com/office/drawing/2014/main" id="{636BED60-F9BF-3D5C-9633-141D30FE3066}"/>
              </a:ext>
            </a:extLst>
          </p:cNvPr>
          <p:cNvSpPr txBox="1"/>
          <p:nvPr/>
        </p:nvSpPr>
        <p:spPr>
          <a:xfrm>
            <a:off x="11033825" y="2895461"/>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($319.7)</a:t>
            </a:r>
          </a:p>
        </p:txBody>
      </p:sp>
      <p:pic>
        <p:nvPicPr>
          <p:cNvPr id="1034" name="Picture 10">
            <a:extLst>
              <a:ext uri="{FF2B5EF4-FFF2-40B4-BE49-F238E27FC236}">
                <a16:creationId xmlns:a16="http://schemas.microsoft.com/office/drawing/2014/main" id="{A6A18942-5C5C-E227-9E28-657E93B6FE1C}"/>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8823147" y="3306584"/>
            <a:ext cx="827715" cy="2455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ordash logo transparent -">
            <a:extLst>
              <a:ext uri="{FF2B5EF4-FFF2-40B4-BE49-F238E27FC236}">
                <a16:creationId xmlns:a16="http://schemas.microsoft.com/office/drawing/2014/main" id="{0E284B4F-04B5-8EB6-85FB-253E1225FC7D}"/>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t="39692" b="43565"/>
          <a:stretch/>
        </p:blipFill>
        <p:spPr bwMode="auto">
          <a:xfrm>
            <a:off x="10785434" y="3326104"/>
            <a:ext cx="1231187" cy="206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company name&#10;&#10;Description automatically generated">
            <a:extLst>
              <a:ext uri="{FF2B5EF4-FFF2-40B4-BE49-F238E27FC236}">
                <a16:creationId xmlns:a16="http://schemas.microsoft.com/office/drawing/2014/main" id="{181BF2EA-EFCE-8A1E-7C25-2ABAC95C58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768006" y="3308643"/>
            <a:ext cx="1082195" cy="241437"/>
          </a:xfrm>
          <a:prstGeom prst="rect">
            <a:avLst/>
          </a:prstGeom>
        </p:spPr>
      </p:pic>
      <p:sp>
        <p:nvSpPr>
          <p:cNvPr id="50" name="TextBox 49">
            <a:extLst>
              <a:ext uri="{FF2B5EF4-FFF2-40B4-BE49-F238E27FC236}">
                <a16:creationId xmlns:a16="http://schemas.microsoft.com/office/drawing/2014/main" id="{B1651100-7DD5-3FEC-AB66-5A1033A13822}"/>
              </a:ext>
            </a:extLst>
          </p:cNvPr>
          <p:cNvSpPr txBox="1"/>
          <p:nvPr/>
        </p:nvSpPr>
        <p:spPr>
          <a:xfrm>
            <a:off x="8869802" y="3540878"/>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($304.1)</a:t>
            </a:r>
          </a:p>
        </p:txBody>
      </p:sp>
      <p:sp>
        <p:nvSpPr>
          <p:cNvPr id="52" name="TextBox 51">
            <a:extLst>
              <a:ext uri="{FF2B5EF4-FFF2-40B4-BE49-F238E27FC236}">
                <a16:creationId xmlns:a16="http://schemas.microsoft.com/office/drawing/2014/main" id="{C34C2265-A780-F4BC-1715-7EBA3CF7151A}"/>
              </a:ext>
            </a:extLst>
          </p:cNvPr>
          <p:cNvSpPr txBox="1"/>
          <p:nvPr/>
        </p:nvSpPr>
        <p:spPr>
          <a:xfrm>
            <a:off x="9941901" y="3540878"/>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($266.8)</a:t>
            </a:r>
          </a:p>
        </p:txBody>
      </p:sp>
      <p:sp>
        <p:nvSpPr>
          <p:cNvPr id="53" name="TextBox 52">
            <a:extLst>
              <a:ext uri="{FF2B5EF4-FFF2-40B4-BE49-F238E27FC236}">
                <a16:creationId xmlns:a16="http://schemas.microsoft.com/office/drawing/2014/main" id="{B91B5FE9-43DE-0937-08FC-BB0DE0138DAA}"/>
              </a:ext>
            </a:extLst>
          </p:cNvPr>
          <p:cNvSpPr txBox="1"/>
          <p:nvPr/>
        </p:nvSpPr>
        <p:spPr>
          <a:xfrm>
            <a:off x="11033825" y="3540878"/>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($185.3)</a:t>
            </a:r>
          </a:p>
        </p:txBody>
      </p:sp>
      <p:pic>
        <p:nvPicPr>
          <p:cNvPr id="1042" name="Picture 18" descr="Grubhub Logo Horizontal transparent PNG - StickPNG">
            <a:extLst>
              <a:ext uri="{FF2B5EF4-FFF2-40B4-BE49-F238E27FC236}">
                <a16:creationId xmlns:a16="http://schemas.microsoft.com/office/drawing/2014/main" id="{5C4DBB41-54EB-AFB7-22D7-98079CB17657}"/>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9869250" y="3978762"/>
            <a:ext cx="879707" cy="247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omeadvisor-logo-vector (1) - KCHBA Homeshow">
            <a:extLst>
              <a:ext uri="{FF2B5EF4-FFF2-40B4-BE49-F238E27FC236}">
                <a16:creationId xmlns:a16="http://schemas.microsoft.com/office/drawing/2014/main" id="{FFF7E56F-F588-E17D-19E5-994C13AEF2A9}"/>
              </a:ext>
            </a:extLst>
          </p:cNvPr>
          <p:cNvPicPr>
            <a:picLocks noChangeAspect="1" noChangeArrowheads="1"/>
          </p:cNvPicPr>
          <p:nvPr/>
        </p:nvPicPr>
        <p:blipFill rotWithShape="1">
          <a:blip r:embed="rId12" cstate="hqprint">
            <a:clrChange>
              <a:clrFrom>
                <a:srgbClr val="FFFFFF"/>
              </a:clrFrom>
              <a:clrTo>
                <a:srgbClr val="FFFFFF">
                  <a:alpha val="0"/>
                </a:srgbClr>
              </a:clrTo>
            </a:clrChange>
            <a:extLst>
              <a:ext uri="{28A0092B-C50C-407E-A947-70E740481C1C}">
                <a14:useLocalDpi xmlns:a14="http://schemas.microsoft.com/office/drawing/2010/main"/>
              </a:ext>
            </a:extLst>
          </a:blip>
          <a:srcRect t="33800" b="36174"/>
          <a:stretch/>
        </p:blipFill>
        <p:spPr bwMode="auto">
          <a:xfrm>
            <a:off x="8657801" y="4006071"/>
            <a:ext cx="1158406" cy="1932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A7CD35B-6B3A-7519-A364-55A14FD9F8CC}"/>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32616" y="3969320"/>
            <a:ext cx="936822" cy="266734"/>
          </a:xfrm>
          <a:prstGeom prst="rect">
            <a:avLst/>
          </a:prstGeom>
        </p:spPr>
      </p:pic>
      <p:sp>
        <p:nvSpPr>
          <p:cNvPr id="54" name="TextBox 53">
            <a:extLst>
              <a:ext uri="{FF2B5EF4-FFF2-40B4-BE49-F238E27FC236}">
                <a16:creationId xmlns:a16="http://schemas.microsoft.com/office/drawing/2014/main" id="{3CA78260-6352-5454-0B4E-837B33326FF6}"/>
              </a:ext>
            </a:extLst>
          </p:cNvPr>
          <p:cNvSpPr txBox="1"/>
          <p:nvPr/>
        </p:nvSpPr>
        <p:spPr>
          <a:xfrm>
            <a:off x="8869802" y="4222462"/>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($180.9)</a:t>
            </a:r>
          </a:p>
        </p:txBody>
      </p:sp>
      <p:sp>
        <p:nvSpPr>
          <p:cNvPr id="56" name="TextBox 55">
            <a:extLst>
              <a:ext uri="{FF2B5EF4-FFF2-40B4-BE49-F238E27FC236}">
                <a16:creationId xmlns:a16="http://schemas.microsoft.com/office/drawing/2014/main" id="{F96F068C-98B1-2168-7212-9B30C8CD7B6A}"/>
              </a:ext>
            </a:extLst>
          </p:cNvPr>
          <p:cNvSpPr txBox="1"/>
          <p:nvPr/>
        </p:nvSpPr>
        <p:spPr>
          <a:xfrm>
            <a:off x="9941901" y="4222462"/>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($180.5)</a:t>
            </a:r>
          </a:p>
        </p:txBody>
      </p:sp>
      <p:sp>
        <p:nvSpPr>
          <p:cNvPr id="57" name="TextBox 56">
            <a:extLst>
              <a:ext uri="{FF2B5EF4-FFF2-40B4-BE49-F238E27FC236}">
                <a16:creationId xmlns:a16="http://schemas.microsoft.com/office/drawing/2014/main" id="{CBDFF80B-8143-FB8B-6B56-35D4E455EEDE}"/>
              </a:ext>
            </a:extLst>
          </p:cNvPr>
          <p:cNvSpPr txBox="1"/>
          <p:nvPr/>
        </p:nvSpPr>
        <p:spPr>
          <a:xfrm>
            <a:off x="11033825" y="4222462"/>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($175.7)</a:t>
            </a:r>
          </a:p>
        </p:txBody>
      </p:sp>
      <p:pic>
        <p:nvPicPr>
          <p:cNvPr id="1046" name="Picture 22">
            <a:extLst>
              <a:ext uri="{FF2B5EF4-FFF2-40B4-BE49-F238E27FC236}">
                <a16:creationId xmlns:a16="http://schemas.microsoft.com/office/drawing/2014/main" id="{68BDDBF9-635B-75CE-AFB6-8416687F21CE}"/>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722462" y="4754706"/>
            <a:ext cx="1029085" cy="18925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ownload SmileDirectClub Logo in SVG Vector or PNG File Format - Logo.wine">
            <a:extLst>
              <a:ext uri="{FF2B5EF4-FFF2-40B4-BE49-F238E27FC236}">
                <a16:creationId xmlns:a16="http://schemas.microsoft.com/office/drawing/2014/main" id="{568356BB-F573-C610-4C43-9E60F08B02C4}"/>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9741671" y="4445236"/>
            <a:ext cx="1086033" cy="72402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ealth with GoodRx is a new design that just got cheaper">
            <a:extLst>
              <a:ext uri="{FF2B5EF4-FFF2-40B4-BE49-F238E27FC236}">
                <a16:creationId xmlns:a16="http://schemas.microsoft.com/office/drawing/2014/main" id="{A0A4889B-C404-5436-6143-2220CE84A259}"/>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10978310" y="4611556"/>
            <a:ext cx="845435" cy="47555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251129-C31D-6212-42EA-01FC303767E6}"/>
              </a:ext>
            </a:extLst>
          </p:cNvPr>
          <p:cNvSpPr txBox="1"/>
          <p:nvPr/>
        </p:nvSpPr>
        <p:spPr>
          <a:xfrm>
            <a:off x="8869802" y="4988925"/>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($175.6)</a:t>
            </a:r>
          </a:p>
        </p:txBody>
      </p:sp>
      <p:sp>
        <p:nvSpPr>
          <p:cNvPr id="59" name="TextBox 58">
            <a:extLst>
              <a:ext uri="{FF2B5EF4-FFF2-40B4-BE49-F238E27FC236}">
                <a16:creationId xmlns:a16="http://schemas.microsoft.com/office/drawing/2014/main" id="{52A75CF4-313E-B27D-AE0F-6804A6171C89}"/>
              </a:ext>
            </a:extLst>
          </p:cNvPr>
          <p:cNvSpPr txBox="1"/>
          <p:nvPr/>
        </p:nvSpPr>
        <p:spPr>
          <a:xfrm>
            <a:off x="9917485" y="5047292"/>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($163.8)</a:t>
            </a:r>
          </a:p>
        </p:txBody>
      </p:sp>
      <p:sp>
        <p:nvSpPr>
          <p:cNvPr id="60" name="TextBox 59">
            <a:extLst>
              <a:ext uri="{FF2B5EF4-FFF2-40B4-BE49-F238E27FC236}">
                <a16:creationId xmlns:a16="http://schemas.microsoft.com/office/drawing/2014/main" id="{1AD02F12-CF92-B8FA-95E1-195B33E7F146}"/>
              </a:ext>
            </a:extLst>
          </p:cNvPr>
          <p:cNvSpPr txBox="1"/>
          <p:nvPr/>
        </p:nvSpPr>
        <p:spPr>
          <a:xfrm>
            <a:off x="11033825" y="4988925"/>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($160.3)</a:t>
            </a:r>
          </a:p>
        </p:txBody>
      </p:sp>
      <p:pic>
        <p:nvPicPr>
          <p:cNvPr id="1052" name="Picture 28">
            <a:extLst>
              <a:ext uri="{FF2B5EF4-FFF2-40B4-BE49-F238E27FC236}">
                <a16:creationId xmlns:a16="http://schemas.microsoft.com/office/drawing/2014/main" id="{881F9CC7-C768-BCEA-296C-D797AD055D90}"/>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9001393" y="5390551"/>
            <a:ext cx="471223" cy="29528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51E3F892-1272-91B8-88A1-5406816BBB28}"/>
              </a:ext>
            </a:extLst>
          </p:cNvPr>
          <p:cNvSpPr txBox="1"/>
          <p:nvPr/>
        </p:nvSpPr>
        <p:spPr>
          <a:xfrm>
            <a:off x="8869802" y="566191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($151.3)</a:t>
            </a:r>
          </a:p>
        </p:txBody>
      </p:sp>
      <p:pic>
        <p:nvPicPr>
          <p:cNvPr id="1054" name="Picture 30">
            <a:extLst>
              <a:ext uri="{FF2B5EF4-FFF2-40B4-BE49-F238E27FC236}">
                <a16:creationId xmlns:a16="http://schemas.microsoft.com/office/drawing/2014/main" id="{5F103ABC-6F3C-6BE7-1B7C-EF488DB78197}"/>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10046629" y="5406956"/>
            <a:ext cx="524948" cy="26247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The CarGurus Dealer Blog | CarGurus | Dealer Resource Centre">
            <a:extLst>
              <a:ext uri="{FF2B5EF4-FFF2-40B4-BE49-F238E27FC236}">
                <a16:creationId xmlns:a16="http://schemas.microsoft.com/office/drawing/2014/main" id="{D4EA04DE-02A7-3014-BCFE-7046677B252D}"/>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t="25670" b="38592"/>
          <a:stretch/>
        </p:blipFill>
        <p:spPr bwMode="auto">
          <a:xfrm>
            <a:off x="10820427" y="5426876"/>
            <a:ext cx="1199211" cy="222635"/>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5ED9CEA6-2A1B-7D1D-F55C-657AF8BA9ADD}"/>
              </a:ext>
            </a:extLst>
          </p:cNvPr>
          <p:cNvSpPr txBox="1"/>
          <p:nvPr/>
        </p:nvSpPr>
        <p:spPr>
          <a:xfrm>
            <a:off x="9941901" y="566191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($142.5)</a:t>
            </a:r>
          </a:p>
        </p:txBody>
      </p:sp>
      <p:sp>
        <p:nvSpPr>
          <p:cNvPr id="63" name="TextBox 62">
            <a:extLst>
              <a:ext uri="{FF2B5EF4-FFF2-40B4-BE49-F238E27FC236}">
                <a16:creationId xmlns:a16="http://schemas.microsoft.com/office/drawing/2014/main" id="{63A68B5F-E552-3ECC-1D70-C8F8F24B3195}"/>
              </a:ext>
            </a:extLst>
          </p:cNvPr>
          <p:cNvSpPr txBox="1"/>
          <p:nvPr/>
        </p:nvSpPr>
        <p:spPr>
          <a:xfrm>
            <a:off x="11052830" y="566191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($126.9)</a:t>
            </a:r>
          </a:p>
        </p:txBody>
      </p:sp>
    </p:spTree>
    <p:extLst>
      <p:ext uri="{BB962C8B-B14F-4D97-AF65-F5344CB8AC3E}">
        <p14:creationId xmlns:p14="http://schemas.microsoft.com/office/powerpoint/2010/main" val="26810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hlinkClick r:id="rId3"/>
            <a:extLst>
              <a:ext uri="{FF2B5EF4-FFF2-40B4-BE49-F238E27FC236}">
                <a16:creationId xmlns:a16="http://schemas.microsoft.com/office/drawing/2014/main" id="{37D54606-D6EC-F39D-98F7-F0CD76BDBF3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21331" y="109621"/>
            <a:ext cx="1742422" cy="980112"/>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TextBox 32">
            <a:hlinkClick r:id="rId5"/>
            <a:extLst>
              <a:ext uri="{FF2B5EF4-FFF2-40B4-BE49-F238E27FC236}">
                <a16:creationId xmlns:a16="http://schemas.microsoft.com/office/drawing/2014/main" id="{42BD70FA-25F8-42FE-8B55-2B8AB69F0B14}"/>
              </a:ext>
            </a:extLst>
          </p:cNvPr>
          <p:cNvSpPr txBox="1"/>
          <p:nvPr/>
        </p:nvSpPr>
        <p:spPr>
          <a:xfrm>
            <a:off x="10482763" y="1071790"/>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6">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2" name="Table 5">
            <a:extLst>
              <a:ext uri="{FF2B5EF4-FFF2-40B4-BE49-F238E27FC236}">
                <a16:creationId xmlns:a16="http://schemas.microsoft.com/office/drawing/2014/main" id="{B0200C63-754E-2590-D968-E33D3D85AA3B}"/>
              </a:ext>
            </a:extLst>
          </p:cNvPr>
          <p:cNvGraphicFramePr>
            <a:graphicFrameLocks noGrp="1"/>
          </p:cNvGraphicFramePr>
          <p:nvPr>
            <p:extLst>
              <p:ext uri="{D42A27DB-BD31-4B8C-83A1-F6EECF244321}">
                <p14:modId xmlns:p14="http://schemas.microsoft.com/office/powerpoint/2010/main" val="382433329"/>
              </p:ext>
            </p:extLst>
          </p:nvPr>
        </p:nvGraphicFramePr>
        <p:xfrm>
          <a:off x="243191" y="2473126"/>
          <a:ext cx="11708793" cy="1112520"/>
        </p:xfrm>
        <a:graphic>
          <a:graphicData uri="http://schemas.openxmlformats.org/drawingml/2006/table">
            <a:tbl>
              <a:tblPr firstRow="1" bandRow="1">
                <a:tableStyleId>{5C22544A-7EE6-4342-B048-85BDC9FD1C3A}</a:tableStyleId>
              </a:tblPr>
              <a:tblGrid>
                <a:gridCol w="3481686">
                  <a:extLst>
                    <a:ext uri="{9D8B030D-6E8A-4147-A177-3AD203B41FA5}">
                      <a16:colId xmlns:a16="http://schemas.microsoft.com/office/drawing/2014/main" val="1034021514"/>
                    </a:ext>
                  </a:extLst>
                </a:gridCol>
                <a:gridCol w="2657776">
                  <a:extLst>
                    <a:ext uri="{9D8B030D-6E8A-4147-A177-3AD203B41FA5}">
                      <a16:colId xmlns:a16="http://schemas.microsoft.com/office/drawing/2014/main" val="2511142463"/>
                    </a:ext>
                  </a:extLst>
                </a:gridCol>
                <a:gridCol w="2642132">
                  <a:extLst>
                    <a:ext uri="{9D8B030D-6E8A-4147-A177-3AD203B41FA5}">
                      <a16:colId xmlns:a16="http://schemas.microsoft.com/office/drawing/2014/main" val="1769857771"/>
                    </a:ext>
                  </a:extLst>
                </a:gridCol>
                <a:gridCol w="2927199">
                  <a:extLst>
                    <a:ext uri="{9D8B030D-6E8A-4147-A177-3AD203B41FA5}">
                      <a16:colId xmlns:a16="http://schemas.microsoft.com/office/drawing/2014/main" val="3149447257"/>
                    </a:ext>
                  </a:extLst>
                </a:gridCol>
              </a:tblGrid>
              <a:tr h="370840">
                <a:tc>
                  <a:txBody>
                    <a:bodyPr/>
                    <a:lstStyle/>
                    <a:p>
                      <a:endParaRPr lang="en-US">
                        <a:latin typeface="Helvetica" panose="020B0403020202020204" pitchFamily="34" charset="0"/>
                      </a:endParaRPr>
                    </a:p>
                  </a:txBody>
                  <a:tcPr>
                    <a:solidFill>
                      <a:srgbClr val="1B1464"/>
                    </a:solidFill>
                  </a:tcPr>
                </a:tc>
                <a:tc>
                  <a:txBody>
                    <a:bodyPr/>
                    <a:lstStyle/>
                    <a:p>
                      <a:pPr algn="ctr"/>
                      <a:r>
                        <a:rPr lang="en-US">
                          <a:latin typeface="Helvetica" panose="020B0403020202020204" pitchFamily="34" charset="0"/>
                        </a:rPr>
                        <a:t>2019</a:t>
                      </a:r>
                    </a:p>
                  </a:txBody>
                  <a:tcPr>
                    <a:solidFill>
                      <a:srgbClr val="1B1464"/>
                    </a:solidFill>
                  </a:tcPr>
                </a:tc>
                <a:tc>
                  <a:txBody>
                    <a:bodyPr/>
                    <a:lstStyle/>
                    <a:p>
                      <a:pPr algn="ctr"/>
                      <a:r>
                        <a:rPr lang="en-US">
                          <a:latin typeface="Helvetica" panose="020B0403020202020204" pitchFamily="34" charset="0"/>
                        </a:rPr>
                        <a:t>2020</a:t>
                      </a:r>
                    </a:p>
                  </a:txBody>
                  <a:tcPr>
                    <a:solidFill>
                      <a:srgbClr val="1B1464"/>
                    </a:solidFill>
                  </a:tcPr>
                </a:tc>
                <a:tc>
                  <a:txBody>
                    <a:bodyPr/>
                    <a:lstStyle/>
                    <a:p>
                      <a:pPr algn="ctr"/>
                      <a:r>
                        <a:rPr lang="en-US">
                          <a:latin typeface="Helvetica" panose="020B0403020202020204" pitchFamily="34" charset="0"/>
                        </a:rPr>
                        <a:t>2021</a:t>
                      </a:r>
                    </a:p>
                  </a:txBody>
                  <a:tcPr>
                    <a:solidFill>
                      <a:srgbClr val="1B1464"/>
                    </a:solidFill>
                  </a:tcPr>
                </a:tc>
                <a:extLst>
                  <a:ext uri="{0D108BD9-81ED-4DB2-BD59-A6C34878D82A}">
                    <a16:rowId xmlns:a16="http://schemas.microsoft.com/office/drawing/2014/main" val="2938281480"/>
                  </a:ext>
                </a:extLst>
              </a:tr>
              <a:tr h="370840">
                <a:tc>
                  <a:txBody>
                    <a:bodyPr/>
                    <a:lstStyle/>
                    <a:p>
                      <a:r>
                        <a:rPr lang="en-US" b="1">
                          <a:solidFill>
                            <a:srgbClr val="1B1464"/>
                          </a:solidFill>
                          <a:latin typeface="Helvetica" panose="020B0403020202020204" pitchFamily="34" charset="0"/>
                        </a:rPr>
                        <a:t># of New Advertisers</a:t>
                      </a:r>
                    </a:p>
                  </a:txBody>
                  <a:tcPr>
                    <a:solidFill>
                      <a:srgbClr val="ACBDCE"/>
                    </a:solidFill>
                  </a:tcPr>
                </a:tc>
                <a:tc>
                  <a:txBody>
                    <a:bodyPr/>
                    <a:lstStyle/>
                    <a:p>
                      <a:pPr algn="ctr"/>
                      <a:r>
                        <a:rPr lang="en-US" b="1">
                          <a:solidFill>
                            <a:srgbClr val="1B1464"/>
                          </a:solidFill>
                          <a:latin typeface="Helvetica" panose="020B0403020202020204" pitchFamily="34" charset="0"/>
                        </a:rPr>
                        <a:t>114</a:t>
                      </a:r>
                    </a:p>
                  </a:txBody>
                  <a:tcPr>
                    <a:solidFill>
                      <a:srgbClr val="ACBDCE"/>
                    </a:solidFill>
                  </a:tcPr>
                </a:tc>
                <a:tc>
                  <a:txBody>
                    <a:bodyPr/>
                    <a:lstStyle/>
                    <a:p>
                      <a:pPr algn="ctr"/>
                      <a:r>
                        <a:rPr lang="en-US" b="1">
                          <a:solidFill>
                            <a:srgbClr val="1B1464"/>
                          </a:solidFill>
                          <a:latin typeface="Helvetica" panose="020B0403020202020204" pitchFamily="34" charset="0"/>
                        </a:rPr>
                        <a:t>283</a:t>
                      </a:r>
                    </a:p>
                  </a:txBody>
                  <a:tcPr>
                    <a:solidFill>
                      <a:srgbClr val="ACBDCE"/>
                    </a:solidFill>
                  </a:tcPr>
                </a:tc>
                <a:tc>
                  <a:txBody>
                    <a:bodyPr/>
                    <a:lstStyle/>
                    <a:p>
                      <a:pPr algn="ctr"/>
                      <a:r>
                        <a:rPr lang="en-US" b="1">
                          <a:solidFill>
                            <a:srgbClr val="1B1464"/>
                          </a:solidFill>
                          <a:latin typeface="Helvetica" panose="020B0403020202020204" pitchFamily="34" charset="0"/>
                        </a:rPr>
                        <a:t>315</a:t>
                      </a:r>
                    </a:p>
                  </a:txBody>
                  <a:tcPr>
                    <a:solidFill>
                      <a:srgbClr val="ACBDCE"/>
                    </a:solidFill>
                  </a:tcPr>
                </a:tc>
                <a:extLst>
                  <a:ext uri="{0D108BD9-81ED-4DB2-BD59-A6C34878D82A}">
                    <a16:rowId xmlns:a16="http://schemas.microsoft.com/office/drawing/2014/main" val="3306094215"/>
                  </a:ext>
                </a:extLst>
              </a:tr>
              <a:tr h="370840">
                <a:tc>
                  <a:txBody>
                    <a:bodyPr/>
                    <a:lstStyle/>
                    <a:p>
                      <a:r>
                        <a:rPr lang="en-US" b="1">
                          <a:solidFill>
                            <a:srgbClr val="1B1464"/>
                          </a:solidFill>
                          <a:latin typeface="Helvetica" panose="020B0403020202020204" pitchFamily="34" charset="0"/>
                        </a:rPr>
                        <a:t>Total $$$ </a:t>
                      </a:r>
                      <a:r>
                        <a:rPr lang="en-US" b="0">
                          <a:solidFill>
                            <a:srgbClr val="1B1464"/>
                          </a:solidFill>
                          <a:latin typeface="Helvetica" panose="020B0403020202020204" pitchFamily="34" charset="0"/>
                        </a:rPr>
                        <a:t>(in millions)</a:t>
                      </a:r>
                    </a:p>
                  </a:txBody>
                  <a:tcPr>
                    <a:solidFill>
                      <a:srgbClr val="E2E8F0"/>
                    </a:solidFill>
                  </a:tcPr>
                </a:tc>
                <a:tc>
                  <a:txBody>
                    <a:bodyPr/>
                    <a:lstStyle/>
                    <a:p>
                      <a:pPr algn="ctr"/>
                      <a:r>
                        <a:rPr lang="en-US" b="1">
                          <a:solidFill>
                            <a:srgbClr val="1B1464"/>
                          </a:solidFill>
                          <a:latin typeface="Helvetica" panose="020B0403020202020204" pitchFamily="34" charset="0"/>
                        </a:rPr>
                        <a:t>$843.4</a:t>
                      </a:r>
                    </a:p>
                  </a:txBody>
                  <a:tcPr>
                    <a:solidFill>
                      <a:srgbClr val="E2E8F0"/>
                    </a:solidFill>
                  </a:tcPr>
                </a:tc>
                <a:tc>
                  <a:txBody>
                    <a:bodyPr/>
                    <a:lstStyle/>
                    <a:p>
                      <a:pPr algn="ctr"/>
                      <a:r>
                        <a:rPr lang="en-US" b="1">
                          <a:solidFill>
                            <a:srgbClr val="1B1464"/>
                          </a:solidFill>
                          <a:latin typeface="Helvetica" panose="020B0403020202020204" pitchFamily="34" charset="0"/>
                        </a:rPr>
                        <a:t>$1,279.1</a:t>
                      </a:r>
                    </a:p>
                  </a:txBody>
                  <a:tcPr>
                    <a:solidFill>
                      <a:srgbClr val="E2E8F0"/>
                    </a:solidFill>
                  </a:tcPr>
                </a:tc>
                <a:tc>
                  <a:txBody>
                    <a:bodyPr/>
                    <a:lstStyle/>
                    <a:p>
                      <a:pPr algn="ctr"/>
                      <a:r>
                        <a:rPr lang="en-US" b="1">
                          <a:solidFill>
                            <a:srgbClr val="1B1464"/>
                          </a:solidFill>
                          <a:latin typeface="Helvetica" panose="020B0403020202020204" pitchFamily="34" charset="0"/>
                        </a:rPr>
                        <a:t>$1,320.2</a:t>
                      </a:r>
                    </a:p>
                  </a:txBody>
                  <a:tcPr>
                    <a:solidFill>
                      <a:srgbClr val="E2E8F0"/>
                    </a:solidFill>
                  </a:tcPr>
                </a:tc>
                <a:extLst>
                  <a:ext uri="{0D108BD9-81ED-4DB2-BD59-A6C34878D82A}">
                    <a16:rowId xmlns:a16="http://schemas.microsoft.com/office/drawing/2014/main" val="2082982974"/>
                  </a:ext>
                </a:extLst>
              </a:tr>
            </a:tbl>
          </a:graphicData>
        </a:graphic>
      </p:graphicFrame>
      <p:sp>
        <p:nvSpPr>
          <p:cNvPr id="35" name="TextBox 34">
            <a:extLst>
              <a:ext uri="{FF2B5EF4-FFF2-40B4-BE49-F238E27FC236}">
                <a16:creationId xmlns:a16="http://schemas.microsoft.com/office/drawing/2014/main" id="{BC0A3A52-1780-92B8-12A4-1BC32BE27B01}"/>
              </a:ext>
            </a:extLst>
          </p:cNvPr>
          <p:cNvSpPr txBox="1"/>
          <p:nvPr/>
        </p:nvSpPr>
        <p:spPr>
          <a:xfrm>
            <a:off x="243192" y="1664902"/>
            <a:ext cx="11661756" cy="61555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New National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2019 - 2021 Comparison</a:t>
            </a:r>
          </a:p>
        </p:txBody>
      </p:sp>
      <p:sp>
        <p:nvSpPr>
          <p:cNvPr id="38" name="Text Placeholder 3">
            <a:extLst>
              <a:ext uri="{FF2B5EF4-FFF2-40B4-BE49-F238E27FC236}">
                <a16:creationId xmlns:a16="http://schemas.microsoft.com/office/drawing/2014/main" id="{58BC2C78-968F-0FF6-7BE3-5EB8B06060A1}"/>
              </a:ext>
            </a:extLst>
          </p:cNvPr>
          <p:cNvSpPr txBox="1">
            <a:spLocks/>
          </p:cNvSpPr>
          <p:nvPr/>
        </p:nvSpPr>
        <p:spPr>
          <a:xfrm>
            <a:off x="483207" y="6171778"/>
            <a:ext cx="11613094" cy="35264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1/1/19-12/31/19 vs. 1/1/20-12/31/20 vs. 1/1/21-12/31/21. TV spend includes national cable TV, broadcast TV, Spanish language cable TV, Spanish language broadcast TV. Brands reflect those with national TV spend over $100K. MM = millions. TV spend by brand reflects $$$ invested in their national TV launch year, in millions.</a:t>
            </a:r>
            <a:r>
              <a:rPr lang="en-US" sz="800">
                <a:solidFill>
                  <a:srgbClr val="1F1A62"/>
                </a:solidFill>
                <a:latin typeface="Helvetica" pitchFamily="2" charset="0"/>
                <a:ea typeface="Open Sans" panose="020B0606030504020204" pitchFamily="34" charset="0"/>
                <a:cs typeface="Open Sans" panose="020B0606030504020204" pitchFamily="34" charset="0"/>
              </a:rPr>
              <a:t> For more information, download:  </a:t>
            </a:r>
            <a:r>
              <a:rPr lang="en-US" sz="800">
                <a:solidFill>
                  <a:srgbClr val="1F1A62"/>
                </a:solidFill>
                <a:latin typeface="Helvetica" pitchFamily="2" charset="0"/>
                <a:ea typeface="Open Sans" panose="020B0606030504020204" pitchFamily="34" charset="0"/>
                <a:cs typeface="Open Sans" panose="020B0606030504020204" pitchFamily="34" charset="0"/>
                <a:hlinkClick r:id="rId7"/>
              </a:rPr>
              <a:t>Welcome to TV 2019</a:t>
            </a:r>
            <a:r>
              <a:rPr lang="en-US" sz="800">
                <a:solidFill>
                  <a:srgbClr val="1F1A62"/>
                </a:solidFill>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hlinkClick r:id="rId8"/>
              </a:rPr>
              <a:t>Welcome to TV 2020</a:t>
            </a:r>
            <a:r>
              <a:rPr lang="en-US" sz="800">
                <a:solidFill>
                  <a:srgbClr val="1F1A62"/>
                </a:solidFill>
                <a:latin typeface="Helvetica" pitchFamily="2" charset="0"/>
                <a:ea typeface="Open Sans" panose="020B0606030504020204" pitchFamily="34" charset="0"/>
                <a:cs typeface="Open Sans" panose="020B0606030504020204" pitchFamily="34" charset="0"/>
              </a:rPr>
              <a:t>, </a:t>
            </a:r>
            <a:r>
              <a:rPr lang="en-US" sz="800">
                <a:solidFill>
                  <a:srgbClr val="1F1A62"/>
                </a:solidFill>
                <a:latin typeface="Helvetica" pitchFamily="2" charset="0"/>
                <a:ea typeface="Open Sans" panose="020B0606030504020204" pitchFamily="34" charset="0"/>
                <a:cs typeface="Open Sans" panose="020B0606030504020204" pitchFamily="34" charset="0"/>
                <a:hlinkClick r:id="rId3"/>
              </a:rPr>
              <a:t>Welcome to TV 2021</a:t>
            </a:r>
            <a:r>
              <a:rPr lang="en-US" sz="800">
                <a:solidFill>
                  <a:srgbClr val="1F1A62"/>
                </a:solidFill>
                <a:latin typeface="Helvetica" pitchFamily="2" charset="0"/>
                <a:ea typeface="Open Sans" panose="020B0606030504020204" pitchFamily="34" charset="0"/>
                <a:cs typeface="Open Sans" panose="020B0606030504020204" pitchFamily="34" charset="0"/>
              </a:rPr>
              <a:t>.</a:t>
            </a:r>
            <a:endPar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9" name="Title 1">
            <a:extLst>
              <a:ext uri="{FF2B5EF4-FFF2-40B4-BE49-F238E27FC236}">
                <a16:creationId xmlns:a16="http://schemas.microsoft.com/office/drawing/2014/main" id="{F0F0F6F5-6A38-06E2-8644-B356F7970957}"/>
              </a:ext>
            </a:extLst>
          </p:cNvPr>
          <p:cNvSpPr txBox="1">
            <a:spLocks/>
          </p:cNvSpPr>
          <p:nvPr/>
        </p:nvSpPr>
        <p:spPr>
          <a:xfrm>
            <a:off x="287053" y="55362"/>
            <a:ext cx="10034278" cy="1320261"/>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In the last 3 years, 700+ new advertisers invested over </a:t>
            </a:r>
            <a:b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$3.4 </a:t>
            </a:r>
            <a:r>
              <a:rPr lang="en-US" sz="2600" b="1">
                <a:solidFill>
                  <a:srgbClr val="1B1464"/>
                </a:solidFill>
                <a:latin typeface="Helvetica" panose="020B0604020202020204" pitchFamily="2" charset="0"/>
                <a:ea typeface="Calibri" panose="020F0502020204030204" pitchFamily="34" charset="0"/>
                <a:cs typeface="Calibri" panose="020F0502020204030204" pitchFamily="34" charset="0"/>
              </a:rPr>
              <a:t>billion in national TV during their launch year to establish their unique brand identities and value to consumers</a:t>
            </a:r>
            <a:endPar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
        <p:nvSpPr>
          <p:cNvPr id="42" name="Rectangle: Rounded Corners 41">
            <a:extLst>
              <a:ext uri="{FF2B5EF4-FFF2-40B4-BE49-F238E27FC236}">
                <a16:creationId xmlns:a16="http://schemas.microsoft.com/office/drawing/2014/main" id="{9D29AF62-9418-4E3A-D7C6-533CF09F14CA}"/>
              </a:ext>
            </a:extLst>
          </p:cNvPr>
          <p:cNvSpPr/>
          <p:nvPr/>
        </p:nvSpPr>
        <p:spPr>
          <a:xfrm>
            <a:off x="3628418" y="4273559"/>
            <a:ext cx="2752927" cy="1563035"/>
          </a:xfrm>
          <a:prstGeom prst="roundRect">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560E661-E35E-5C14-0385-D67993BB78BB}"/>
              </a:ext>
            </a:extLst>
          </p:cNvPr>
          <p:cNvSpPr/>
          <p:nvPr/>
        </p:nvSpPr>
        <p:spPr>
          <a:xfrm>
            <a:off x="6455928" y="4270317"/>
            <a:ext cx="2551885" cy="1563035"/>
          </a:xfrm>
          <a:prstGeom prst="roundRect">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A672CF29-CEA4-1B3A-D4E9-1DFA1F9A8AA9}"/>
              </a:ext>
            </a:extLst>
          </p:cNvPr>
          <p:cNvSpPr/>
          <p:nvPr/>
        </p:nvSpPr>
        <p:spPr>
          <a:xfrm>
            <a:off x="9131050" y="4270314"/>
            <a:ext cx="2752927" cy="1563035"/>
          </a:xfrm>
          <a:prstGeom prst="roundRect">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CFD9E1B-DDCE-D27D-7AA1-0452CCF5A174}"/>
              </a:ext>
            </a:extLst>
          </p:cNvPr>
          <p:cNvSpPr txBox="1"/>
          <p:nvPr/>
        </p:nvSpPr>
        <p:spPr>
          <a:xfrm>
            <a:off x="3628418" y="3743387"/>
            <a:ext cx="8180961" cy="4770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New Brand Entrants to National TV </a:t>
            </a:r>
            <a:br>
              <a:rPr kumimoji="0" lang="en-US" sz="14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br>
            <a:r>
              <a:rPr kumimoji="0" lang="en-US" sz="11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(in millions)</a:t>
            </a:r>
            <a:endParaRPr kumimoji="0" lang="en-US" sz="1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388F2676-ADD8-76FB-F554-B6C5955ABFEC}"/>
              </a:ext>
            </a:extLst>
          </p:cNvPr>
          <p:cNvPicPr>
            <a:picLocks noChangeAspect="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94326" y="4334874"/>
            <a:ext cx="888491" cy="293754"/>
          </a:xfrm>
          <a:prstGeom prst="rect">
            <a:avLst/>
          </a:prstGeom>
        </p:spPr>
      </p:pic>
      <p:pic>
        <p:nvPicPr>
          <p:cNvPr id="1026" name="Picture 2" descr="Doordash Logo Transparent in 2022 | Freedom debt relief, ? logo, Doordash">
            <a:extLst>
              <a:ext uri="{FF2B5EF4-FFF2-40B4-BE49-F238E27FC236}">
                <a16:creationId xmlns:a16="http://schemas.microsoft.com/office/drawing/2014/main" id="{F5DDA0EF-C783-5A0C-1169-E5512FD82080}"/>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4837943" y="4361467"/>
            <a:ext cx="1340136" cy="17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1D7638-734C-7205-7E2C-9D7D6B51CB07}"/>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t="-19724" b="-1"/>
          <a:stretch/>
        </p:blipFill>
        <p:spPr bwMode="auto">
          <a:xfrm>
            <a:off x="3685013" y="4822789"/>
            <a:ext cx="891230" cy="170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stmates Logo and symbol, meaning, history, PNG, brand">
            <a:extLst>
              <a:ext uri="{FF2B5EF4-FFF2-40B4-BE49-F238E27FC236}">
                <a16:creationId xmlns:a16="http://schemas.microsoft.com/office/drawing/2014/main" id="{419BABCD-B515-D70C-9A36-F01CA6F0523F}"/>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l="40847" t="28974" r="3265" b="28720"/>
          <a:stretch/>
        </p:blipFill>
        <p:spPr bwMode="auto">
          <a:xfrm>
            <a:off x="4616908" y="4735023"/>
            <a:ext cx="705339" cy="300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sentia Water Official Brand Assets | Brandfolder">
            <a:extLst>
              <a:ext uri="{FF2B5EF4-FFF2-40B4-BE49-F238E27FC236}">
                <a16:creationId xmlns:a16="http://schemas.microsoft.com/office/drawing/2014/main" id="{FB0FF3D5-6A78-F1AE-E1AB-442947496C5E}"/>
              </a:ext>
            </a:extLst>
          </p:cNvPr>
          <p:cNvPicPr>
            <a:picLocks noChangeAspect="1" noChangeArrowheads="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75150" y="4770525"/>
            <a:ext cx="959395" cy="2218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binhood Logo and symbol, meaning, history, PNG">
            <a:extLst>
              <a:ext uri="{FF2B5EF4-FFF2-40B4-BE49-F238E27FC236}">
                <a16:creationId xmlns:a16="http://schemas.microsoft.com/office/drawing/2014/main" id="{43C8C86A-B42B-F4D0-7394-F36426D4FE63}"/>
              </a:ext>
            </a:extLst>
          </p:cNvPr>
          <p:cNvPicPr>
            <a:picLocks noChangeAspect="1" noChangeArrowheads="1"/>
          </p:cNvPicPr>
          <p:nvPr/>
        </p:nvPicPr>
        <p:blipFill rotWithShape="1">
          <a:blip r:embed="rId14" cstate="hqprint">
            <a:extLst>
              <a:ext uri="{28A0092B-C50C-407E-A947-70E740481C1C}">
                <a14:useLocalDpi xmlns:a14="http://schemas.microsoft.com/office/drawing/2010/main"/>
              </a:ext>
            </a:extLst>
          </a:blip>
          <a:srcRect t="32077" r="15615" b="28591"/>
          <a:stretch/>
        </p:blipFill>
        <p:spPr bwMode="auto">
          <a:xfrm>
            <a:off x="3698693" y="5295360"/>
            <a:ext cx="984124" cy="2580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004A052-2675-C367-18C6-D6F2D4C54D32}"/>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4651114" y="5213129"/>
            <a:ext cx="966463" cy="2771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ALO TOP®">
            <a:extLst>
              <a:ext uri="{FF2B5EF4-FFF2-40B4-BE49-F238E27FC236}">
                <a16:creationId xmlns:a16="http://schemas.microsoft.com/office/drawing/2014/main" id="{41015C99-94DA-3988-A1C0-E1785EBDA426}"/>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5662700" y="5210731"/>
            <a:ext cx="462123" cy="45747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AA430FB-221B-1BE6-7C03-7F23DE3DE389}"/>
              </a:ext>
            </a:extLst>
          </p:cNvPr>
          <p:cNvSpPr txBox="1"/>
          <p:nvPr/>
        </p:nvSpPr>
        <p:spPr>
          <a:xfrm>
            <a:off x="3871369" y="4625145"/>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($92.7)</a:t>
            </a:r>
          </a:p>
        </p:txBody>
      </p:sp>
      <p:sp>
        <p:nvSpPr>
          <p:cNvPr id="31" name="TextBox 30">
            <a:extLst>
              <a:ext uri="{FF2B5EF4-FFF2-40B4-BE49-F238E27FC236}">
                <a16:creationId xmlns:a16="http://schemas.microsoft.com/office/drawing/2014/main" id="{75806B5C-DDEC-0813-249D-8B42827CE25F}"/>
              </a:ext>
            </a:extLst>
          </p:cNvPr>
          <p:cNvSpPr txBox="1"/>
          <p:nvPr/>
        </p:nvSpPr>
        <p:spPr>
          <a:xfrm>
            <a:off x="5140809" y="4539867"/>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($60.3)</a:t>
            </a:r>
          </a:p>
        </p:txBody>
      </p:sp>
      <p:sp>
        <p:nvSpPr>
          <p:cNvPr id="32" name="TextBox 31">
            <a:extLst>
              <a:ext uri="{FF2B5EF4-FFF2-40B4-BE49-F238E27FC236}">
                <a16:creationId xmlns:a16="http://schemas.microsoft.com/office/drawing/2014/main" id="{F7F9D074-4F84-B734-70C9-658D328F8F8B}"/>
              </a:ext>
            </a:extLst>
          </p:cNvPr>
          <p:cNvSpPr txBox="1"/>
          <p:nvPr/>
        </p:nvSpPr>
        <p:spPr>
          <a:xfrm>
            <a:off x="3763426" y="5029026"/>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($16.5)</a:t>
            </a:r>
          </a:p>
        </p:txBody>
      </p:sp>
      <p:sp>
        <p:nvSpPr>
          <p:cNvPr id="34" name="TextBox 33">
            <a:extLst>
              <a:ext uri="{FF2B5EF4-FFF2-40B4-BE49-F238E27FC236}">
                <a16:creationId xmlns:a16="http://schemas.microsoft.com/office/drawing/2014/main" id="{69C48963-4BFC-9264-87BD-CB3B91FEF017}"/>
              </a:ext>
            </a:extLst>
          </p:cNvPr>
          <p:cNvSpPr txBox="1"/>
          <p:nvPr/>
        </p:nvSpPr>
        <p:spPr>
          <a:xfrm>
            <a:off x="4602375" y="4956457"/>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($12.8)</a:t>
            </a:r>
          </a:p>
        </p:txBody>
      </p:sp>
      <p:sp>
        <p:nvSpPr>
          <p:cNvPr id="36" name="TextBox 35">
            <a:extLst>
              <a:ext uri="{FF2B5EF4-FFF2-40B4-BE49-F238E27FC236}">
                <a16:creationId xmlns:a16="http://schemas.microsoft.com/office/drawing/2014/main" id="{57931457-3847-9949-CA2B-B626AE5FCCAC}"/>
              </a:ext>
            </a:extLst>
          </p:cNvPr>
          <p:cNvSpPr txBox="1"/>
          <p:nvPr/>
        </p:nvSpPr>
        <p:spPr>
          <a:xfrm>
            <a:off x="5487645" y="4967803"/>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($8.8)</a:t>
            </a:r>
          </a:p>
        </p:txBody>
      </p:sp>
      <p:sp>
        <p:nvSpPr>
          <p:cNvPr id="37" name="TextBox 36">
            <a:extLst>
              <a:ext uri="{FF2B5EF4-FFF2-40B4-BE49-F238E27FC236}">
                <a16:creationId xmlns:a16="http://schemas.microsoft.com/office/drawing/2014/main" id="{9121984A-D6C2-74F0-5736-28C2511CD3DB}"/>
              </a:ext>
            </a:extLst>
          </p:cNvPr>
          <p:cNvSpPr txBox="1"/>
          <p:nvPr/>
        </p:nvSpPr>
        <p:spPr>
          <a:xfrm>
            <a:off x="3837090" y="553990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($7.0)</a:t>
            </a:r>
          </a:p>
        </p:txBody>
      </p:sp>
      <p:sp>
        <p:nvSpPr>
          <p:cNvPr id="40" name="TextBox 39">
            <a:extLst>
              <a:ext uri="{FF2B5EF4-FFF2-40B4-BE49-F238E27FC236}">
                <a16:creationId xmlns:a16="http://schemas.microsoft.com/office/drawing/2014/main" id="{319FD2FD-D676-A7D9-A677-5B3DE9AF7D2D}"/>
              </a:ext>
            </a:extLst>
          </p:cNvPr>
          <p:cNvSpPr txBox="1"/>
          <p:nvPr/>
        </p:nvSpPr>
        <p:spPr>
          <a:xfrm>
            <a:off x="4767143" y="548120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($6.5)</a:t>
            </a:r>
          </a:p>
        </p:txBody>
      </p:sp>
      <p:sp>
        <p:nvSpPr>
          <p:cNvPr id="46" name="TextBox 45">
            <a:extLst>
              <a:ext uri="{FF2B5EF4-FFF2-40B4-BE49-F238E27FC236}">
                <a16:creationId xmlns:a16="http://schemas.microsoft.com/office/drawing/2014/main" id="{9D77F748-EC67-81AA-3301-70F1C83C8165}"/>
              </a:ext>
            </a:extLst>
          </p:cNvPr>
          <p:cNvSpPr txBox="1"/>
          <p:nvPr/>
        </p:nvSpPr>
        <p:spPr>
          <a:xfrm>
            <a:off x="5526559" y="563693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($3.8)</a:t>
            </a:r>
          </a:p>
        </p:txBody>
      </p:sp>
      <p:sp>
        <p:nvSpPr>
          <p:cNvPr id="49" name="TextBox 48">
            <a:extLst>
              <a:ext uri="{FF2B5EF4-FFF2-40B4-BE49-F238E27FC236}">
                <a16:creationId xmlns:a16="http://schemas.microsoft.com/office/drawing/2014/main" id="{00AC5DAD-7371-E38D-D7B2-B111A245CFFA}"/>
              </a:ext>
            </a:extLst>
          </p:cNvPr>
          <p:cNvSpPr txBox="1"/>
          <p:nvPr/>
        </p:nvSpPr>
        <p:spPr>
          <a:xfrm>
            <a:off x="6544826" y="455362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($12.5)</a:t>
            </a:r>
          </a:p>
        </p:txBody>
      </p:sp>
      <p:sp>
        <p:nvSpPr>
          <p:cNvPr id="52" name="TextBox 51">
            <a:extLst>
              <a:ext uri="{FF2B5EF4-FFF2-40B4-BE49-F238E27FC236}">
                <a16:creationId xmlns:a16="http://schemas.microsoft.com/office/drawing/2014/main" id="{FE2F47A4-5E1F-97ED-2550-8AA8B0FDB935}"/>
              </a:ext>
            </a:extLst>
          </p:cNvPr>
          <p:cNvSpPr txBox="1"/>
          <p:nvPr/>
        </p:nvSpPr>
        <p:spPr>
          <a:xfrm>
            <a:off x="8140006" y="4765721"/>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($9.0)</a:t>
            </a:r>
          </a:p>
        </p:txBody>
      </p:sp>
      <p:sp>
        <p:nvSpPr>
          <p:cNvPr id="53" name="TextBox 52">
            <a:extLst>
              <a:ext uri="{FF2B5EF4-FFF2-40B4-BE49-F238E27FC236}">
                <a16:creationId xmlns:a16="http://schemas.microsoft.com/office/drawing/2014/main" id="{C0853744-A754-0A48-0CBD-56D89F919117}"/>
              </a:ext>
            </a:extLst>
          </p:cNvPr>
          <p:cNvSpPr txBox="1"/>
          <p:nvPr/>
        </p:nvSpPr>
        <p:spPr>
          <a:xfrm>
            <a:off x="6527562" y="5202717"/>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($6.8)</a:t>
            </a:r>
          </a:p>
        </p:txBody>
      </p:sp>
      <p:sp>
        <p:nvSpPr>
          <p:cNvPr id="54" name="TextBox 53">
            <a:extLst>
              <a:ext uri="{FF2B5EF4-FFF2-40B4-BE49-F238E27FC236}">
                <a16:creationId xmlns:a16="http://schemas.microsoft.com/office/drawing/2014/main" id="{89EDF8E5-666F-2091-251C-E1E73AB5B981}"/>
              </a:ext>
            </a:extLst>
          </p:cNvPr>
          <p:cNvSpPr txBox="1"/>
          <p:nvPr/>
        </p:nvSpPr>
        <p:spPr>
          <a:xfrm>
            <a:off x="7407672" y="5262523"/>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($6.1)</a:t>
            </a:r>
          </a:p>
        </p:txBody>
      </p:sp>
      <p:sp>
        <p:nvSpPr>
          <p:cNvPr id="55" name="TextBox 54">
            <a:extLst>
              <a:ext uri="{FF2B5EF4-FFF2-40B4-BE49-F238E27FC236}">
                <a16:creationId xmlns:a16="http://schemas.microsoft.com/office/drawing/2014/main" id="{133E5A0A-46E2-B1DB-4392-E887020CBB12}"/>
              </a:ext>
            </a:extLst>
          </p:cNvPr>
          <p:cNvSpPr txBox="1"/>
          <p:nvPr/>
        </p:nvSpPr>
        <p:spPr>
          <a:xfrm>
            <a:off x="8120432" y="5263981"/>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($5.9)</a:t>
            </a:r>
          </a:p>
        </p:txBody>
      </p:sp>
      <p:sp>
        <p:nvSpPr>
          <p:cNvPr id="56" name="TextBox 55">
            <a:extLst>
              <a:ext uri="{FF2B5EF4-FFF2-40B4-BE49-F238E27FC236}">
                <a16:creationId xmlns:a16="http://schemas.microsoft.com/office/drawing/2014/main" id="{D68C7E51-D726-F3CB-6A2F-A27E7D2702F1}"/>
              </a:ext>
            </a:extLst>
          </p:cNvPr>
          <p:cNvSpPr txBox="1"/>
          <p:nvPr/>
        </p:nvSpPr>
        <p:spPr>
          <a:xfrm>
            <a:off x="6818327" y="5625257"/>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($3.4)</a:t>
            </a:r>
          </a:p>
        </p:txBody>
      </p:sp>
      <p:sp>
        <p:nvSpPr>
          <p:cNvPr id="57" name="TextBox 56">
            <a:extLst>
              <a:ext uri="{FF2B5EF4-FFF2-40B4-BE49-F238E27FC236}">
                <a16:creationId xmlns:a16="http://schemas.microsoft.com/office/drawing/2014/main" id="{C0535263-62E8-8FE2-17AF-B8DA7A3AF90C}"/>
              </a:ext>
            </a:extLst>
          </p:cNvPr>
          <p:cNvSpPr txBox="1"/>
          <p:nvPr/>
        </p:nvSpPr>
        <p:spPr>
          <a:xfrm>
            <a:off x="7886699" y="5625781"/>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($2.7)</a:t>
            </a:r>
          </a:p>
        </p:txBody>
      </p:sp>
      <p:sp>
        <p:nvSpPr>
          <p:cNvPr id="69" name="TextBox 68">
            <a:extLst>
              <a:ext uri="{FF2B5EF4-FFF2-40B4-BE49-F238E27FC236}">
                <a16:creationId xmlns:a16="http://schemas.microsoft.com/office/drawing/2014/main" id="{D6F68206-A73F-73FA-887E-92FCF832A9D4}"/>
              </a:ext>
            </a:extLst>
          </p:cNvPr>
          <p:cNvSpPr txBox="1"/>
          <p:nvPr/>
        </p:nvSpPr>
        <p:spPr>
          <a:xfrm>
            <a:off x="9578606" y="4585628"/>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($46.9)</a:t>
            </a:r>
          </a:p>
        </p:txBody>
      </p:sp>
      <p:sp>
        <p:nvSpPr>
          <p:cNvPr id="70" name="TextBox 69">
            <a:extLst>
              <a:ext uri="{FF2B5EF4-FFF2-40B4-BE49-F238E27FC236}">
                <a16:creationId xmlns:a16="http://schemas.microsoft.com/office/drawing/2014/main" id="{7B19310F-AEDD-6D95-AEFA-8E466CB14C8E}"/>
              </a:ext>
            </a:extLst>
          </p:cNvPr>
          <p:cNvSpPr txBox="1"/>
          <p:nvPr/>
        </p:nvSpPr>
        <p:spPr>
          <a:xfrm>
            <a:off x="10779251" y="4585628"/>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($34.9)</a:t>
            </a:r>
          </a:p>
        </p:txBody>
      </p:sp>
      <p:sp>
        <p:nvSpPr>
          <p:cNvPr id="71" name="TextBox 70">
            <a:extLst>
              <a:ext uri="{FF2B5EF4-FFF2-40B4-BE49-F238E27FC236}">
                <a16:creationId xmlns:a16="http://schemas.microsoft.com/office/drawing/2014/main" id="{E75266F0-EAB2-A61A-C902-337411AED908}"/>
              </a:ext>
            </a:extLst>
          </p:cNvPr>
          <p:cNvSpPr txBox="1"/>
          <p:nvPr/>
        </p:nvSpPr>
        <p:spPr>
          <a:xfrm>
            <a:off x="9242462" y="5102370"/>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($24.9)</a:t>
            </a:r>
          </a:p>
        </p:txBody>
      </p:sp>
      <p:sp>
        <p:nvSpPr>
          <p:cNvPr id="72" name="TextBox 71">
            <a:extLst>
              <a:ext uri="{FF2B5EF4-FFF2-40B4-BE49-F238E27FC236}">
                <a16:creationId xmlns:a16="http://schemas.microsoft.com/office/drawing/2014/main" id="{C5372B3F-B6A3-964F-FBB9-4318BB407008}"/>
              </a:ext>
            </a:extLst>
          </p:cNvPr>
          <p:cNvSpPr txBox="1"/>
          <p:nvPr/>
        </p:nvSpPr>
        <p:spPr>
          <a:xfrm>
            <a:off x="10242968" y="5035412"/>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($17.0)</a:t>
            </a:r>
          </a:p>
        </p:txBody>
      </p:sp>
      <p:sp>
        <p:nvSpPr>
          <p:cNvPr id="73" name="TextBox 72">
            <a:extLst>
              <a:ext uri="{FF2B5EF4-FFF2-40B4-BE49-F238E27FC236}">
                <a16:creationId xmlns:a16="http://schemas.microsoft.com/office/drawing/2014/main" id="{527B1021-A91B-93A0-D824-4FEE4B589E32}"/>
              </a:ext>
            </a:extLst>
          </p:cNvPr>
          <p:cNvSpPr txBox="1"/>
          <p:nvPr/>
        </p:nvSpPr>
        <p:spPr>
          <a:xfrm>
            <a:off x="11176209" y="529899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($9.0)</a:t>
            </a:r>
          </a:p>
        </p:txBody>
      </p:sp>
      <p:sp>
        <p:nvSpPr>
          <p:cNvPr id="74" name="TextBox 73">
            <a:extLst>
              <a:ext uri="{FF2B5EF4-FFF2-40B4-BE49-F238E27FC236}">
                <a16:creationId xmlns:a16="http://schemas.microsoft.com/office/drawing/2014/main" id="{A5DDFEF0-0DD0-6FDB-3048-74238F80301B}"/>
              </a:ext>
            </a:extLst>
          </p:cNvPr>
          <p:cNvSpPr txBox="1"/>
          <p:nvPr/>
        </p:nvSpPr>
        <p:spPr>
          <a:xfrm>
            <a:off x="9588979" y="5585477"/>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($5.8)</a:t>
            </a:r>
          </a:p>
        </p:txBody>
      </p:sp>
      <p:pic>
        <p:nvPicPr>
          <p:cNvPr id="1044" name="Picture 20">
            <a:extLst>
              <a:ext uri="{FF2B5EF4-FFF2-40B4-BE49-F238E27FC236}">
                <a16:creationId xmlns:a16="http://schemas.microsoft.com/office/drawing/2014/main" id="{3AE7C031-2A6C-0A67-8AC7-BB5B3909315A}"/>
              </a:ext>
            </a:extLst>
          </p:cNvPr>
          <p:cNvPicPr>
            <a:picLocks noChangeAspect="1" noChangeArrowheads="1"/>
          </p:cNvPicPr>
          <p:nvPr/>
        </p:nvPicPr>
        <p:blipFill rotWithShape="1">
          <a:blip r:embed="rId17" cstate="hqprint">
            <a:clrChange>
              <a:clrFrom>
                <a:srgbClr val="FFFFFF"/>
              </a:clrFrom>
              <a:clrTo>
                <a:srgbClr val="FFFFFF">
                  <a:alpha val="0"/>
                </a:srgbClr>
              </a:clrTo>
            </a:clrChange>
            <a:extLst>
              <a:ext uri="{28A0092B-C50C-407E-A947-70E740481C1C}">
                <a14:useLocalDpi xmlns:a14="http://schemas.microsoft.com/office/drawing/2010/main"/>
              </a:ext>
            </a:extLst>
          </a:blip>
          <a:srcRect l="1820" t="35833" r="1509" b="36950"/>
          <a:stretch/>
        </p:blipFill>
        <p:spPr bwMode="auto">
          <a:xfrm>
            <a:off x="6511686" y="4395113"/>
            <a:ext cx="928636" cy="14524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Oatmilk | non-dairy milk substitute | Planet Oat">
            <a:extLst>
              <a:ext uri="{FF2B5EF4-FFF2-40B4-BE49-F238E27FC236}">
                <a16:creationId xmlns:a16="http://schemas.microsoft.com/office/drawing/2014/main" id="{A7ECB440-DB7B-7420-821D-606BE4DA4A86}"/>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7467102" y="4313431"/>
            <a:ext cx="546963" cy="54439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ively - GGV Capital">
            <a:extLst>
              <a:ext uri="{FF2B5EF4-FFF2-40B4-BE49-F238E27FC236}">
                <a16:creationId xmlns:a16="http://schemas.microsoft.com/office/drawing/2014/main" id="{3E13528E-27C1-A5F8-51DF-CBDB7AEB22F3}"/>
              </a:ext>
            </a:extLst>
          </p:cNvPr>
          <p:cNvPicPr>
            <a:picLocks noChangeAspect="1" noChangeArrowheads="1"/>
          </p:cNvPicPr>
          <p:nvPr/>
        </p:nvPicPr>
        <p:blipFill rotWithShape="1">
          <a:blip r:embed="rId19"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1484" y="4343818"/>
            <a:ext cx="713154" cy="421904"/>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691CE8E4-0339-0F32-9FC0-246B1475F0B0}"/>
              </a:ext>
            </a:extLst>
          </p:cNvPr>
          <p:cNvSpPr txBox="1"/>
          <p:nvPr/>
        </p:nvSpPr>
        <p:spPr>
          <a:xfrm>
            <a:off x="7365835" y="4846979"/>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($11.6)</a:t>
            </a:r>
          </a:p>
        </p:txBody>
      </p:sp>
      <p:pic>
        <p:nvPicPr>
          <p:cNvPr id="1052" name="Picture 28">
            <a:extLst>
              <a:ext uri="{FF2B5EF4-FFF2-40B4-BE49-F238E27FC236}">
                <a16:creationId xmlns:a16="http://schemas.microsoft.com/office/drawing/2014/main" id="{B2718A43-24A4-B489-E04C-DE2CBA4174C4}"/>
              </a:ext>
            </a:extLst>
          </p:cNvPr>
          <p:cNvPicPr>
            <a:picLocks noChangeAspect="1" noChangeArrowheads="1"/>
          </p:cNvPicPr>
          <p:nvPr/>
        </p:nvPicPr>
        <p:blipFill>
          <a:blip r:embed="rId20" cstate="hqprint">
            <a:extLst>
              <a:ext uri="{28A0092B-C50C-407E-A947-70E740481C1C}">
                <a14:useLocalDpi xmlns:a14="http://schemas.microsoft.com/office/drawing/2010/main"/>
              </a:ext>
            </a:extLst>
          </a:blip>
          <a:srcRect/>
          <a:stretch>
            <a:fillRect/>
          </a:stretch>
        </p:blipFill>
        <p:spPr bwMode="auto">
          <a:xfrm>
            <a:off x="6564180" y="4921367"/>
            <a:ext cx="656501" cy="28010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ULA Skincare: Probiotic Skin Care Products">
            <a:extLst>
              <a:ext uri="{FF2B5EF4-FFF2-40B4-BE49-F238E27FC236}">
                <a16:creationId xmlns:a16="http://schemas.microsoft.com/office/drawing/2014/main" id="{B8CC93F7-966F-F28D-72BE-03714006F192}"/>
              </a:ext>
            </a:extLst>
          </p:cNvPr>
          <p:cNvPicPr>
            <a:picLocks noChangeAspect="1" noChangeArrowheads="1"/>
          </p:cNvPicPr>
          <p:nvPr/>
        </p:nvPicPr>
        <p:blipFill rotWithShape="1">
          <a:blip r:embed="rId21" cstate="hqprint">
            <a:extLst>
              <a:ext uri="{28A0092B-C50C-407E-A947-70E740481C1C}">
                <a14:useLocalDpi xmlns:a14="http://schemas.microsoft.com/office/drawing/2010/main"/>
              </a:ext>
            </a:extLst>
          </a:blip>
          <a:srcRect b="37364"/>
          <a:stretch/>
        </p:blipFill>
        <p:spPr bwMode="auto">
          <a:xfrm>
            <a:off x="7457877" y="5122376"/>
            <a:ext cx="585243" cy="15884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hef Crafted Frozen Meals, Bowls and Pizzas | Official LIFE CUISINE™">
            <a:extLst>
              <a:ext uri="{FF2B5EF4-FFF2-40B4-BE49-F238E27FC236}">
                <a16:creationId xmlns:a16="http://schemas.microsoft.com/office/drawing/2014/main" id="{75C3E0FF-F9C0-2212-F4B2-C985F49E4BE4}"/>
              </a:ext>
            </a:extLst>
          </p:cNvPr>
          <p:cNvPicPr>
            <a:picLocks noChangeAspect="1" noChangeArrowheads="1"/>
          </p:cNvPicPr>
          <p:nvPr/>
        </p:nvPicPr>
        <p:blipFill rotWithShape="1">
          <a:blip r:embed="rId22">
            <a:extLst>
              <a:ext uri="{28A0092B-C50C-407E-A947-70E740481C1C}">
                <a14:useLocalDpi xmlns:a14="http://schemas.microsoft.com/office/drawing/2010/main"/>
              </a:ext>
            </a:extLst>
          </a:blip>
          <a:srcRect l="11577" t="30869" r="7139" b="31185"/>
          <a:stretch/>
        </p:blipFill>
        <p:spPr bwMode="auto">
          <a:xfrm>
            <a:off x="8216135" y="4995841"/>
            <a:ext cx="638459" cy="29805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Mejuri | Everyday Fine Jewelry | Online Jewelry Shop">
            <a:extLst>
              <a:ext uri="{FF2B5EF4-FFF2-40B4-BE49-F238E27FC236}">
                <a16:creationId xmlns:a16="http://schemas.microsoft.com/office/drawing/2014/main" id="{9E302EAF-55D0-FD02-B550-789C1600A6D2}"/>
              </a:ext>
            </a:extLst>
          </p:cNvPr>
          <p:cNvPicPr>
            <a:picLocks noChangeAspect="1" noChangeArrowheads="1"/>
          </p:cNvPicPr>
          <p:nvPr/>
        </p:nvPicPr>
        <p:blipFill rotWithShape="1">
          <a:blip r:embed="rId23">
            <a:extLst>
              <a:ext uri="{28A0092B-C50C-407E-A947-70E740481C1C}">
                <a14:useLocalDpi xmlns:a14="http://schemas.microsoft.com/office/drawing/2010/main"/>
              </a:ext>
            </a:extLst>
          </a:blip>
          <a:srcRect/>
          <a:stretch/>
        </p:blipFill>
        <p:spPr bwMode="auto">
          <a:xfrm>
            <a:off x="6718031" y="5473164"/>
            <a:ext cx="898847" cy="17483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rology - Copywriter">
            <a:extLst>
              <a:ext uri="{FF2B5EF4-FFF2-40B4-BE49-F238E27FC236}">
                <a16:creationId xmlns:a16="http://schemas.microsoft.com/office/drawing/2014/main" id="{CB7E4584-E1D2-A4EE-B111-B8DEC2567558}"/>
              </a:ext>
            </a:extLst>
          </p:cNvPr>
          <p:cNvPicPr>
            <a:picLocks noChangeAspect="1" noChangeArrowheads="1"/>
          </p:cNvPicPr>
          <p:nvPr/>
        </p:nvPicPr>
        <p:blipFill>
          <a:blip r:embed="rId2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31472" y="5484056"/>
            <a:ext cx="882401" cy="20376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ECD781E1-232E-D637-03C6-B462BE1F023C}"/>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a:fillRect/>
          </a:stretch>
        </p:blipFill>
        <p:spPr bwMode="auto">
          <a:xfrm>
            <a:off x="9262861" y="4378818"/>
            <a:ext cx="1220258" cy="23083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Logo Maker | Create Free Logos in Minutes | Canva">
            <a:extLst>
              <a:ext uri="{FF2B5EF4-FFF2-40B4-BE49-F238E27FC236}">
                <a16:creationId xmlns:a16="http://schemas.microsoft.com/office/drawing/2014/main" id="{5480FAE7-98C6-4F6F-9661-191FECA7082B}"/>
              </a:ext>
            </a:extLst>
          </p:cNvPr>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10787876" y="4355590"/>
            <a:ext cx="732286" cy="234656"/>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5534EC16-940F-15E0-2721-4949103EC1E3}"/>
              </a:ext>
            </a:extLst>
          </p:cNvPr>
          <p:cNvPicPr>
            <a:picLocks noChangeAspect="1" noChangeArrowheads="1"/>
          </p:cNvPicPr>
          <p:nvPr/>
        </p:nvPicPr>
        <p:blipFill rotWithShape="1">
          <a:blip r:embed="rId27" cstate="hqprint">
            <a:extLst>
              <a:ext uri="{28A0092B-C50C-407E-A947-70E740481C1C}">
                <a14:useLocalDpi xmlns:a14="http://schemas.microsoft.com/office/drawing/2010/main"/>
              </a:ext>
            </a:extLst>
          </a:blip>
          <a:srcRect l="3646" t="8677" r="3999" b="8829"/>
          <a:stretch/>
        </p:blipFill>
        <p:spPr bwMode="auto">
          <a:xfrm>
            <a:off x="9262509" y="4895560"/>
            <a:ext cx="714152" cy="23791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368B834F-2399-E891-74DD-6D08DE52474A}"/>
              </a:ext>
            </a:extLst>
          </p:cNvPr>
          <p:cNvPicPr>
            <a:picLocks noChangeAspect="1" noChangeArrowheads="1"/>
          </p:cNvPicPr>
          <p:nvPr/>
        </p:nvPicPr>
        <p:blipFill>
          <a:blip r:embed="rId28" cstate="hqprint">
            <a:extLst>
              <a:ext uri="{28A0092B-C50C-407E-A947-70E740481C1C}">
                <a14:useLocalDpi xmlns:a14="http://schemas.microsoft.com/office/drawing/2010/main"/>
              </a:ext>
            </a:extLst>
          </a:blip>
          <a:srcRect/>
          <a:stretch>
            <a:fillRect/>
          </a:stretch>
        </p:blipFill>
        <p:spPr bwMode="auto">
          <a:xfrm>
            <a:off x="10138735" y="4877420"/>
            <a:ext cx="942873" cy="151007"/>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talenti-logo - Damians Ice Cream">
            <a:extLst>
              <a:ext uri="{FF2B5EF4-FFF2-40B4-BE49-F238E27FC236}">
                <a16:creationId xmlns:a16="http://schemas.microsoft.com/office/drawing/2014/main" id="{501E4C3D-4E21-3131-8CAF-E51038DF9651}"/>
              </a:ext>
            </a:extLst>
          </p:cNvPr>
          <p:cNvPicPr>
            <a:picLocks noChangeAspect="1" noChangeArrowheads="1"/>
          </p:cNvPicPr>
          <p:nvPr/>
        </p:nvPicPr>
        <p:blipFill rotWithShape="1">
          <a:blip r:embed="rId29">
            <a:extLst>
              <a:ext uri="{28A0092B-C50C-407E-A947-70E740481C1C}">
                <a14:useLocalDpi xmlns:a14="http://schemas.microsoft.com/office/drawing/2010/main"/>
              </a:ext>
            </a:extLst>
          </a:blip>
          <a:srcRect/>
          <a:stretch/>
        </p:blipFill>
        <p:spPr bwMode="auto">
          <a:xfrm>
            <a:off x="11257940" y="4812064"/>
            <a:ext cx="570009" cy="50709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Mrs. Meyers | Rainforest Alliance">
            <a:extLst>
              <a:ext uri="{FF2B5EF4-FFF2-40B4-BE49-F238E27FC236}">
                <a16:creationId xmlns:a16="http://schemas.microsoft.com/office/drawing/2014/main" id="{6A6BB43A-4BB2-06FC-816B-D532D1C9863C}"/>
              </a:ext>
            </a:extLst>
          </p:cNvPr>
          <p:cNvPicPr>
            <a:picLocks noChangeAspect="1" noChangeArrowheads="1"/>
          </p:cNvPicPr>
          <p:nvPr/>
        </p:nvPicPr>
        <p:blipFill rotWithShape="1">
          <a:blip r:embed="rId30" cstate="hqprint">
            <a:extLst>
              <a:ext uri="{28A0092B-C50C-407E-A947-70E740481C1C}">
                <a14:useLocalDpi xmlns:a14="http://schemas.microsoft.com/office/drawing/2010/main"/>
              </a:ext>
            </a:extLst>
          </a:blip>
          <a:srcRect t="18597" b="27335"/>
          <a:stretch/>
        </p:blipFill>
        <p:spPr bwMode="auto">
          <a:xfrm>
            <a:off x="9451822" y="5363097"/>
            <a:ext cx="842336" cy="25566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Oatly - Wikipedia">
            <a:extLst>
              <a:ext uri="{FF2B5EF4-FFF2-40B4-BE49-F238E27FC236}">
                <a16:creationId xmlns:a16="http://schemas.microsoft.com/office/drawing/2014/main" id="{391C9BCA-2A63-1DCE-D1BB-7EF175456211}"/>
              </a:ext>
            </a:extLst>
          </p:cNvPr>
          <p:cNvPicPr>
            <a:picLocks noChangeAspect="1" noChangeArrowheads="1"/>
          </p:cNvPicPr>
          <p:nvPr/>
        </p:nvPicPr>
        <p:blipFill>
          <a:blip r:embed="rId31" cstate="hqprint">
            <a:extLst>
              <a:ext uri="{28A0092B-C50C-407E-A947-70E740481C1C}">
                <a14:useLocalDpi xmlns:a14="http://schemas.microsoft.com/office/drawing/2010/main"/>
              </a:ext>
            </a:extLst>
          </a:blip>
          <a:srcRect/>
          <a:stretch>
            <a:fillRect/>
          </a:stretch>
        </p:blipFill>
        <p:spPr bwMode="auto">
          <a:xfrm>
            <a:off x="10548663" y="5309715"/>
            <a:ext cx="733930" cy="24366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C1592221-ECAD-6759-3058-F356268546AD}"/>
              </a:ext>
            </a:extLst>
          </p:cNvPr>
          <p:cNvSpPr txBox="1"/>
          <p:nvPr/>
        </p:nvSpPr>
        <p:spPr>
          <a:xfrm>
            <a:off x="10543459" y="5593280"/>
            <a:ext cx="734405" cy="230832"/>
          </a:xfrm>
          <a:prstGeom prst="rect">
            <a:avLst/>
          </a:prstGeom>
          <a:noFill/>
        </p:spPr>
        <p:txBody>
          <a:bodyPr wrap="square" rtlCol="0">
            <a:spAutoFit/>
          </a:bodyPr>
          <a:lstStyle/>
          <a:p>
            <a:pPr algn="ctr"/>
            <a:r>
              <a:rPr lang="en-US" sz="900">
                <a:solidFill>
                  <a:srgbClr val="1B1464"/>
                </a:solidFill>
                <a:latin typeface="Helvetica" panose="020B0403020202020204" pitchFamily="34" charset="0"/>
              </a:rPr>
              <a:t>($5.5)</a:t>
            </a:r>
          </a:p>
        </p:txBody>
      </p:sp>
    </p:spTree>
    <p:extLst>
      <p:ext uri="{BB962C8B-B14F-4D97-AF65-F5344CB8AC3E}">
        <p14:creationId xmlns:p14="http://schemas.microsoft.com/office/powerpoint/2010/main" val="257031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9" name="Title 1">
            <a:extLst>
              <a:ext uri="{FF2B5EF4-FFF2-40B4-BE49-F238E27FC236}">
                <a16:creationId xmlns:a16="http://schemas.microsoft.com/office/drawing/2014/main" id="{F0F0F6F5-6A38-06E2-8644-B356F7970957}"/>
              </a:ext>
            </a:extLst>
          </p:cNvPr>
          <p:cNvSpPr txBox="1">
            <a:spLocks/>
          </p:cNvSpPr>
          <p:nvPr/>
        </p:nvSpPr>
        <p:spPr>
          <a:xfrm>
            <a:off x="128247" y="114996"/>
            <a:ext cx="9877742" cy="1320261"/>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rPr>
              <a:t>By establishing themselves as household names, these brands have experienced significant sales growth in line with their investment</a:t>
            </a:r>
          </a:p>
        </p:txBody>
      </p:sp>
      <p:sp>
        <p:nvSpPr>
          <p:cNvPr id="119" name="Rectangle 118">
            <a:extLst>
              <a:ext uri="{FF2B5EF4-FFF2-40B4-BE49-F238E27FC236}">
                <a16:creationId xmlns:a16="http://schemas.microsoft.com/office/drawing/2014/main" id="{9E782AA8-5D42-3DE8-9937-70209CD87861}"/>
              </a:ext>
            </a:extLst>
          </p:cNvPr>
          <p:cNvSpPr/>
          <p:nvPr/>
        </p:nvSpPr>
        <p:spPr>
          <a:xfrm>
            <a:off x="1615443" y="1553040"/>
            <a:ext cx="9011913" cy="4388409"/>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206A8675-C6E1-314B-16EE-423EC4073D88}"/>
              </a:ext>
            </a:extLst>
          </p:cNvPr>
          <p:cNvSpPr txBox="1"/>
          <p:nvPr/>
        </p:nvSpPr>
        <p:spPr>
          <a:xfrm>
            <a:off x="6395774" y="1710156"/>
            <a:ext cx="7389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2017</a:t>
            </a:r>
            <a:endParaRPr kumimoji="0" lang="en-US" sz="11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1" name="TextBox 120">
            <a:extLst>
              <a:ext uri="{FF2B5EF4-FFF2-40B4-BE49-F238E27FC236}">
                <a16:creationId xmlns:a16="http://schemas.microsoft.com/office/drawing/2014/main" id="{9DF85768-1A04-D121-2601-C6830FB18AA5}"/>
              </a:ext>
            </a:extLst>
          </p:cNvPr>
          <p:cNvSpPr txBox="1"/>
          <p:nvPr/>
        </p:nvSpPr>
        <p:spPr>
          <a:xfrm>
            <a:off x="8064976" y="1702299"/>
            <a:ext cx="7389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2020</a:t>
            </a:r>
            <a:endParaRPr kumimoji="0" lang="en-US" sz="11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2" name="TextBox 121">
            <a:extLst>
              <a:ext uri="{FF2B5EF4-FFF2-40B4-BE49-F238E27FC236}">
                <a16:creationId xmlns:a16="http://schemas.microsoft.com/office/drawing/2014/main" id="{D546B8A5-1567-18B6-65BF-603B18ACC4A4}"/>
              </a:ext>
            </a:extLst>
          </p:cNvPr>
          <p:cNvSpPr txBox="1"/>
          <p:nvPr/>
        </p:nvSpPr>
        <p:spPr>
          <a:xfrm>
            <a:off x="1956438" y="1696337"/>
            <a:ext cx="10750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Brand</a:t>
            </a:r>
            <a:endParaRPr kumimoji="0" lang="en-US" sz="1100" b="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23" name="Picture 14">
            <a:extLst>
              <a:ext uri="{FF2B5EF4-FFF2-40B4-BE49-F238E27FC236}">
                <a16:creationId xmlns:a16="http://schemas.microsoft.com/office/drawing/2014/main" id="{3283C1D8-5A3B-F39A-2714-D38DAD816EB7}"/>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856532" y="2183797"/>
            <a:ext cx="1255247" cy="392265"/>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7B2A7954-6627-7576-1F8C-FC11535D8592}"/>
              </a:ext>
            </a:extLst>
          </p:cNvPr>
          <p:cNvSpPr txBox="1"/>
          <p:nvPr/>
        </p:nvSpPr>
        <p:spPr>
          <a:xfrm>
            <a:off x="3621189" y="2112848"/>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25" name="TextBox 124">
            <a:extLst>
              <a:ext uri="{FF2B5EF4-FFF2-40B4-BE49-F238E27FC236}">
                <a16:creationId xmlns:a16="http://schemas.microsoft.com/office/drawing/2014/main" id="{9D7A55B9-9994-0A7F-F3AF-BD8F72C2BC9C}"/>
              </a:ext>
            </a:extLst>
          </p:cNvPr>
          <p:cNvSpPr txBox="1"/>
          <p:nvPr/>
        </p:nvSpPr>
        <p:spPr>
          <a:xfrm>
            <a:off x="3622760" y="2345291"/>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6" name="TextBox 125">
            <a:extLst>
              <a:ext uri="{FF2B5EF4-FFF2-40B4-BE49-F238E27FC236}">
                <a16:creationId xmlns:a16="http://schemas.microsoft.com/office/drawing/2014/main" id="{78C61BD7-07B7-9625-AA8C-46E6606594E3}"/>
              </a:ext>
            </a:extLst>
          </p:cNvPr>
          <p:cNvSpPr txBox="1"/>
          <p:nvPr/>
        </p:nvSpPr>
        <p:spPr>
          <a:xfrm>
            <a:off x="6308715" y="2113633"/>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$230,106</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27" name="TextBox 126">
            <a:extLst>
              <a:ext uri="{FF2B5EF4-FFF2-40B4-BE49-F238E27FC236}">
                <a16:creationId xmlns:a16="http://schemas.microsoft.com/office/drawing/2014/main" id="{4C5D25CE-C860-29CA-671D-AFA6CABFC681}"/>
              </a:ext>
            </a:extLst>
          </p:cNvPr>
          <p:cNvSpPr txBox="1"/>
          <p:nvPr/>
        </p:nvSpPr>
        <p:spPr>
          <a:xfrm>
            <a:off x="6308715" y="234529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$18,777</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8" name="TextBox 127">
            <a:extLst>
              <a:ext uri="{FF2B5EF4-FFF2-40B4-BE49-F238E27FC236}">
                <a16:creationId xmlns:a16="http://schemas.microsoft.com/office/drawing/2014/main" id="{C2E51DA9-8B11-44B8-E7C1-95B5916B54D2}"/>
              </a:ext>
            </a:extLst>
          </p:cNvPr>
          <p:cNvSpPr txBox="1"/>
          <p:nvPr/>
        </p:nvSpPr>
        <p:spPr>
          <a:xfrm>
            <a:off x="7927116" y="2113633"/>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$485,028</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29" name="TextBox 128">
            <a:extLst>
              <a:ext uri="{FF2B5EF4-FFF2-40B4-BE49-F238E27FC236}">
                <a16:creationId xmlns:a16="http://schemas.microsoft.com/office/drawing/2014/main" id="{89F8AE50-3740-6D8C-5C24-2361A07818A2}"/>
              </a:ext>
            </a:extLst>
          </p:cNvPr>
          <p:cNvSpPr txBox="1"/>
          <p:nvPr/>
        </p:nvSpPr>
        <p:spPr>
          <a:xfrm>
            <a:off x="7927116" y="2350003"/>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$119,923</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0" name="TextBox 129">
            <a:extLst>
              <a:ext uri="{FF2B5EF4-FFF2-40B4-BE49-F238E27FC236}">
                <a16:creationId xmlns:a16="http://schemas.microsoft.com/office/drawing/2014/main" id="{280736DD-23D0-B780-49F0-7929E9461283}"/>
              </a:ext>
            </a:extLst>
          </p:cNvPr>
          <p:cNvSpPr txBox="1"/>
          <p:nvPr/>
        </p:nvSpPr>
        <p:spPr>
          <a:xfrm>
            <a:off x="9240749" y="1553040"/>
            <a:ext cx="13866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Time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CAGR*</a:t>
            </a:r>
            <a:endParaRPr kumimoji="0" lang="en-US" sz="105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31" name="TextBox 130">
            <a:extLst>
              <a:ext uri="{FF2B5EF4-FFF2-40B4-BE49-F238E27FC236}">
                <a16:creationId xmlns:a16="http://schemas.microsoft.com/office/drawing/2014/main" id="{E77DDA67-7CD4-9F90-620C-193BACD83067}"/>
              </a:ext>
            </a:extLst>
          </p:cNvPr>
          <p:cNvSpPr txBox="1"/>
          <p:nvPr/>
        </p:nvSpPr>
        <p:spPr>
          <a:xfrm>
            <a:off x="9412986" y="2097459"/>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+28%</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32" name="TextBox 131">
            <a:extLst>
              <a:ext uri="{FF2B5EF4-FFF2-40B4-BE49-F238E27FC236}">
                <a16:creationId xmlns:a16="http://schemas.microsoft.com/office/drawing/2014/main" id="{38702B19-071F-B83C-6C1E-339244F82A34}"/>
              </a:ext>
            </a:extLst>
          </p:cNvPr>
          <p:cNvSpPr txBox="1"/>
          <p:nvPr/>
        </p:nvSpPr>
        <p:spPr>
          <a:xfrm>
            <a:off x="9412986" y="2305224"/>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+86%</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cxnSp>
        <p:nvCxnSpPr>
          <p:cNvPr id="133" name="Straight Connector 132">
            <a:extLst>
              <a:ext uri="{FF2B5EF4-FFF2-40B4-BE49-F238E27FC236}">
                <a16:creationId xmlns:a16="http://schemas.microsoft.com/office/drawing/2014/main" id="{80894586-9B30-7096-B95D-D6F03785D5DE}"/>
              </a:ext>
            </a:extLst>
          </p:cNvPr>
          <p:cNvCxnSpPr>
            <a:cxnSpLocks/>
          </p:cNvCxnSpPr>
          <p:nvPr/>
        </p:nvCxnSpPr>
        <p:spPr>
          <a:xfrm>
            <a:off x="1756740" y="2716273"/>
            <a:ext cx="8632068"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BC4A822-FE1B-C7D1-4169-ADE90013F0A0}"/>
              </a:ext>
            </a:extLst>
          </p:cNvPr>
          <p:cNvCxnSpPr>
            <a:cxnSpLocks/>
          </p:cNvCxnSpPr>
          <p:nvPr/>
        </p:nvCxnSpPr>
        <p:spPr>
          <a:xfrm>
            <a:off x="1758311" y="4671244"/>
            <a:ext cx="8630497"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73CFA890-D594-87AE-E440-D534CEBADB46}"/>
              </a:ext>
            </a:extLst>
          </p:cNvPr>
          <p:cNvSpPr txBox="1"/>
          <p:nvPr/>
        </p:nvSpPr>
        <p:spPr>
          <a:xfrm>
            <a:off x="9412986" y="4073677"/>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+34%</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46" name="TextBox 145">
            <a:extLst>
              <a:ext uri="{FF2B5EF4-FFF2-40B4-BE49-F238E27FC236}">
                <a16:creationId xmlns:a16="http://schemas.microsoft.com/office/drawing/2014/main" id="{F336940F-7B52-A5A4-5924-02F479F701CE}"/>
              </a:ext>
            </a:extLst>
          </p:cNvPr>
          <p:cNvSpPr txBox="1"/>
          <p:nvPr/>
        </p:nvSpPr>
        <p:spPr>
          <a:xfrm>
            <a:off x="3622760" y="5404792"/>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47" name="TextBox 146">
            <a:extLst>
              <a:ext uri="{FF2B5EF4-FFF2-40B4-BE49-F238E27FC236}">
                <a16:creationId xmlns:a16="http://schemas.microsoft.com/office/drawing/2014/main" id="{2E6E3A4A-1B2A-A6F4-9EE2-A2A8300727C1}"/>
              </a:ext>
            </a:extLst>
          </p:cNvPr>
          <p:cNvSpPr txBox="1"/>
          <p:nvPr/>
        </p:nvSpPr>
        <p:spPr>
          <a:xfrm>
            <a:off x="3624331" y="5637235"/>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8" name="TextBox 147">
            <a:extLst>
              <a:ext uri="{FF2B5EF4-FFF2-40B4-BE49-F238E27FC236}">
                <a16:creationId xmlns:a16="http://schemas.microsoft.com/office/drawing/2014/main" id="{7FC8D404-2384-7231-E040-6773F4210020}"/>
              </a:ext>
            </a:extLst>
          </p:cNvPr>
          <p:cNvSpPr txBox="1"/>
          <p:nvPr/>
        </p:nvSpPr>
        <p:spPr>
          <a:xfrm>
            <a:off x="6282968" y="5404792"/>
            <a:ext cx="9419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$1,076,794</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49" name="TextBox 148">
            <a:extLst>
              <a:ext uri="{FF2B5EF4-FFF2-40B4-BE49-F238E27FC236}">
                <a16:creationId xmlns:a16="http://schemas.microsoft.com/office/drawing/2014/main" id="{E111653E-9194-E2BA-278E-47C734FE8825}"/>
              </a:ext>
            </a:extLst>
          </p:cNvPr>
          <p:cNvSpPr txBox="1"/>
          <p:nvPr/>
        </p:nvSpPr>
        <p:spPr>
          <a:xfrm>
            <a:off x="6308715" y="5637235"/>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$44,180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0" name="TextBox 149">
            <a:extLst>
              <a:ext uri="{FF2B5EF4-FFF2-40B4-BE49-F238E27FC236}">
                <a16:creationId xmlns:a16="http://schemas.microsoft.com/office/drawing/2014/main" id="{31976DC1-9645-0B1E-E21C-48265AD39487}"/>
              </a:ext>
            </a:extLst>
          </p:cNvPr>
          <p:cNvSpPr txBox="1"/>
          <p:nvPr/>
        </p:nvSpPr>
        <p:spPr>
          <a:xfrm>
            <a:off x="7853322" y="5404792"/>
            <a:ext cx="98997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$3,339,817</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51" name="TextBox 150">
            <a:extLst>
              <a:ext uri="{FF2B5EF4-FFF2-40B4-BE49-F238E27FC236}">
                <a16:creationId xmlns:a16="http://schemas.microsoft.com/office/drawing/2014/main" id="{ACCC6E65-B979-4693-9333-4CA72148782B}"/>
              </a:ext>
            </a:extLst>
          </p:cNvPr>
          <p:cNvSpPr txBox="1"/>
          <p:nvPr/>
        </p:nvSpPr>
        <p:spPr>
          <a:xfrm>
            <a:off x="7927116" y="5641947"/>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$155,449</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2" name="TextBox 151">
            <a:extLst>
              <a:ext uri="{FF2B5EF4-FFF2-40B4-BE49-F238E27FC236}">
                <a16:creationId xmlns:a16="http://schemas.microsoft.com/office/drawing/2014/main" id="{D428C8C9-B7F4-9F75-05E3-2ECE7817DB18}"/>
              </a:ext>
            </a:extLst>
          </p:cNvPr>
          <p:cNvSpPr txBox="1"/>
          <p:nvPr/>
        </p:nvSpPr>
        <p:spPr>
          <a:xfrm>
            <a:off x="9412986" y="5389403"/>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+46%</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53" name="TextBox 152">
            <a:extLst>
              <a:ext uri="{FF2B5EF4-FFF2-40B4-BE49-F238E27FC236}">
                <a16:creationId xmlns:a16="http://schemas.microsoft.com/office/drawing/2014/main" id="{228CFDB8-86D4-41D1-44A8-539ADCE43BB0}"/>
              </a:ext>
            </a:extLst>
          </p:cNvPr>
          <p:cNvSpPr txBox="1"/>
          <p:nvPr/>
        </p:nvSpPr>
        <p:spPr>
          <a:xfrm>
            <a:off x="9412986" y="5597168"/>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+52%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154" name="Picture 60" descr="Zillow MediaRoom - Logos">
            <a:extLst>
              <a:ext uri="{FF2B5EF4-FFF2-40B4-BE49-F238E27FC236}">
                <a16:creationId xmlns:a16="http://schemas.microsoft.com/office/drawing/2014/main" id="{585B430C-6F4E-C131-7738-E0513407A374}"/>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856532" y="5512983"/>
            <a:ext cx="1461072" cy="305912"/>
          </a:xfrm>
          <a:prstGeom prst="rect">
            <a:avLst/>
          </a:prstGeom>
          <a:noFill/>
          <a:extLst>
            <a:ext uri="{909E8E84-426E-40DD-AFC4-6F175D3DCCD1}">
              <a14:hiddenFill xmlns:a14="http://schemas.microsoft.com/office/drawing/2010/main">
                <a:solidFill>
                  <a:srgbClr val="FFFFFF"/>
                </a:solidFill>
              </a14:hiddenFill>
            </a:ext>
          </a:extLst>
        </p:spPr>
      </p:pic>
      <p:cxnSp>
        <p:nvCxnSpPr>
          <p:cNvPr id="155" name="Straight Connector 154">
            <a:extLst>
              <a:ext uri="{FF2B5EF4-FFF2-40B4-BE49-F238E27FC236}">
                <a16:creationId xmlns:a16="http://schemas.microsoft.com/office/drawing/2014/main" id="{4C558B30-FAB7-CC8D-7089-D84BB9D956DD}"/>
              </a:ext>
            </a:extLst>
          </p:cNvPr>
          <p:cNvCxnSpPr>
            <a:cxnSpLocks/>
          </p:cNvCxnSpPr>
          <p:nvPr/>
        </p:nvCxnSpPr>
        <p:spPr>
          <a:xfrm>
            <a:off x="1741672" y="5348691"/>
            <a:ext cx="8630497"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82C5A411-FB1B-4613-AE51-44C921591043}"/>
              </a:ext>
            </a:extLst>
          </p:cNvPr>
          <p:cNvSpPr txBox="1"/>
          <p:nvPr/>
        </p:nvSpPr>
        <p:spPr>
          <a:xfrm>
            <a:off x="3606122" y="4740418"/>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57" name="TextBox 156">
            <a:extLst>
              <a:ext uri="{FF2B5EF4-FFF2-40B4-BE49-F238E27FC236}">
                <a16:creationId xmlns:a16="http://schemas.microsoft.com/office/drawing/2014/main" id="{05271C47-F680-2B0D-2D73-8E498331D89F}"/>
              </a:ext>
            </a:extLst>
          </p:cNvPr>
          <p:cNvSpPr txBox="1"/>
          <p:nvPr/>
        </p:nvSpPr>
        <p:spPr>
          <a:xfrm>
            <a:off x="3607693" y="4972861"/>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8" name="TextBox 157">
            <a:extLst>
              <a:ext uri="{FF2B5EF4-FFF2-40B4-BE49-F238E27FC236}">
                <a16:creationId xmlns:a16="http://schemas.microsoft.com/office/drawing/2014/main" id="{DA760273-667F-0856-20AC-FD9D52EE0A13}"/>
              </a:ext>
            </a:extLst>
          </p:cNvPr>
          <p:cNvSpPr txBox="1"/>
          <p:nvPr/>
        </p:nvSpPr>
        <p:spPr>
          <a:xfrm>
            <a:off x="6165389" y="4740418"/>
            <a:ext cx="105950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$4,153,057</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59" name="TextBox 158">
            <a:extLst>
              <a:ext uri="{FF2B5EF4-FFF2-40B4-BE49-F238E27FC236}">
                <a16:creationId xmlns:a16="http://schemas.microsoft.com/office/drawing/2014/main" id="{60DD9100-8388-01AF-F254-54ABB2D25792}"/>
              </a:ext>
            </a:extLst>
          </p:cNvPr>
          <p:cNvSpPr txBox="1"/>
          <p:nvPr/>
        </p:nvSpPr>
        <p:spPr>
          <a:xfrm>
            <a:off x="6308715" y="497286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$105,794</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0" name="TextBox 159">
            <a:extLst>
              <a:ext uri="{FF2B5EF4-FFF2-40B4-BE49-F238E27FC236}">
                <a16:creationId xmlns:a16="http://schemas.microsoft.com/office/drawing/2014/main" id="{DF51CE03-7660-C5D5-251A-B1EA9DF41F30}"/>
              </a:ext>
            </a:extLst>
          </p:cNvPr>
          <p:cNvSpPr txBox="1"/>
          <p:nvPr/>
        </p:nvSpPr>
        <p:spPr>
          <a:xfrm>
            <a:off x="7783791" y="4740418"/>
            <a:ext cx="10595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$11,900,658</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61" name="TextBox 160">
            <a:extLst>
              <a:ext uri="{FF2B5EF4-FFF2-40B4-BE49-F238E27FC236}">
                <a16:creationId xmlns:a16="http://schemas.microsoft.com/office/drawing/2014/main" id="{E769BBC9-D2FF-48A9-8163-E00F232DA0CA}"/>
              </a:ext>
            </a:extLst>
          </p:cNvPr>
          <p:cNvSpPr txBox="1"/>
          <p:nvPr/>
        </p:nvSpPr>
        <p:spPr>
          <a:xfrm>
            <a:off x="7927116" y="4977573"/>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$450,889</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2" name="TextBox 161">
            <a:extLst>
              <a:ext uri="{FF2B5EF4-FFF2-40B4-BE49-F238E27FC236}">
                <a16:creationId xmlns:a16="http://schemas.microsoft.com/office/drawing/2014/main" id="{9E2D309C-677B-2168-1C95-99828CAE32B3}"/>
              </a:ext>
            </a:extLst>
          </p:cNvPr>
          <p:cNvSpPr txBox="1"/>
          <p:nvPr/>
        </p:nvSpPr>
        <p:spPr>
          <a:xfrm>
            <a:off x="9412986" y="4725029"/>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+42%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63" name="TextBox 162">
            <a:extLst>
              <a:ext uri="{FF2B5EF4-FFF2-40B4-BE49-F238E27FC236}">
                <a16:creationId xmlns:a16="http://schemas.microsoft.com/office/drawing/2014/main" id="{EF1E63F8-8930-5AAE-8356-F8CCD62E489D}"/>
              </a:ext>
            </a:extLst>
          </p:cNvPr>
          <p:cNvSpPr txBox="1"/>
          <p:nvPr/>
        </p:nvSpPr>
        <p:spPr>
          <a:xfrm>
            <a:off x="9412986" y="4932794"/>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+62%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164" name="Picture 58">
            <a:extLst>
              <a:ext uri="{FF2B5EF4-FFF2-40B4-BE49-F238E27FC236}">
                <a16:creationId xmlns:a16="http://schemas.microsoft.com/office/drawing/2014/main" id="{5C80988D-8561-C35B-2512-BB98D8F5AF2A}"/>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856532" y="4804530"/>
            <a:ext cx="1504980" cy="443970"/>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a:extLst>
              <a:ext uri="{FF2B5EF4-FFF2-40B4-BE49-F238E27FC236}">
                <a16:creationId xmlns:a16="http://schemas.microsoft.com/office/drawing/2014/main" id="{8655CFE9-7D3E-7687-92C4-5696B0DD3C47}"/>
              </a:ext>
            </a:extLst>
          </p:cNvPr>
          <p:cNvSpPr txBox="1"/>
          <p:nvPr/>
        </p:nvSpPr>
        <p:spPr>
          <a:xfrm>
            <a:off x="3564850" y="4089066"/>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66" name="TextBox 165">
            <a:extLst>
              <a:ext uri="{FF2B5EF4-FFF2-40B4-BE49-F238E27FC236}">
                <a16:creationId xmlns:a16="http://schemas.microsoft.com/office/drawing/2014/main" id="{E776BD6D-EDC9-8775-082B-06EC3D7214A7}"/>
              </a:ext>
            </a:extLst>
          </p:cNvPr>
          <p:cNvSpPr txBox="1"/>
          <p:nvPr/>
        </p:nvSpPr>
        <p:spPr>
          <a:xfrm>
            <a:off x="3566421" y="4287231"/>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7" name="TextBox 166">
            <a:extLst>
              <a:ext uri="{FF2B5EF4-FFF2-40B4-BE49-F238E27FC236}">
                <a16:creationId xmlns:a16="http://schemas.microsoft.com/office/drawing/2014/main" id="{99110148-6A82-AB14-D9FE-E815AA0E5F5A}"/>
              </a:ext>
            </a:extLst>
          </p:cNvPr>
          <p:cNvSpPr txBox="1"/>
          <p:nvPr/>
        </p:nvSpPr>
        <p:spPr>
          <a:xfrm>
            <a:off x="6308715" y="408985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$370,036</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68" name="TextBox 167">
            <a:extLst>
              <a:ext uri="{FF2B5EF4-FFF2-40B4-BE49-F238E27FC236}">
                <a16:creationId xmlns:a16="http://schemas.microsoft.com/office/drawing/2014/main" id="{F425202C-9A54-6C8D-1349-70B87D05F7A9}"/>
              </a:ext>
            </a:extLst>
          </p:cNvPr>
          <p:cNvSpPr txBox="1"/>
          <p:nvPr/>
        </p:nvSpPr>
        <p:spPr>
          <a:xfrm>
            <a:off x="6308715" y="4288016"/>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$10,080</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9" name="TextBox 168">
            <a:extLst>
              <a:ext uri="{FF2B5EF4-FFF2-40B4-BE49-F238E27FC236}">
                <a16:creationId xmlns:a16="http://schemas.microsoft.com/office/drawing/2014/main" id="{B7620D81-DD3F-B322-C13C-1D7D0876570C}"/>
              </a:ext>
            </a:extLst>
          </p:cNvPr>
          <p:cNvSpPr txBox="1"/>
          <p:nvPr/>
        </p:nvSpPr>
        <p:spPr>
          <a:xfrm>
            <a:off x="7927116" y="408985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$886,093</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70" name="TextBox 169">
            <a:extLst>
              <a:ext uri="{FF2B5EF4-FFF2-40B4-BE49-F238E27FC236}">
                <a16:creationId xmlns:a16="http://schemas.microsoft.com/office/drawing/2014/main" id="{850EEBA5-158C-360C-ED6A-B71981BB5178}"/>
              </a:ext>
            </a:extLst>
          </p:cNvPr>
          <p:cNvSpPr txBox="1"/>
          <p:nvPr/>
        </p:nvSpPr>
        <p:spPr>
          <a:xfrm>
            <a:off x="7927116" y="4288016"/>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$72,878</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1" name="TextBox 170">
            <a:extLst>
              <a:ext uri="{FF2B5EF4-FFF2-40B4-BE49-F238E27FC236}">
                <a16:creationId xmlns:a16="http://schemas.microsoft.com/office/drawing/2014/main" id="{B214FB93-DBAC-E330-7859-5C70E2B44F1E}"/>
              </a:ext>
            </a:extLst>
          </p:cNvPr>
          <p:cNvSpPr txBox="1"/>
          <p:nvPr/>
        </p:nvSpPr>
        <p:spPr>
          <a:xfrm>
            <a:off x="9412986" y="4271842"/>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+93%</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172" name="Picture 42" descr="Videos &amp;amp; Images | Redfin Press Center">
            <a:extLst>
              <a:ext uri="{FF2B5EF4-FFF2-40B4-BE49-F238E27FC236}">
                <a16:creationId xmlns:a16="http://schemas.microsoft.com/office/drawing/2014/main" id="{F11991D1-9AFB-8224-6180-F11330C9BD56}"/>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856532" y="4158613"/>
            <a:ext cx="1234342" cy="345495"/>
          </a:xfrm>
          <a:prstGeom prst="rect">
            <a:avLst/>
          </a:prstGeom>
          <a:noFill/>
          <a:extLst>
            <a:ext uri="{909E8E84-426E-40DD-AFC4-6F175D3DCCD1}">
              <a14:hiddenFill xmlns:a14="http://schemas.microsoft.com/office/drawing/2010/main">
                <a:solidFill>
                  <a:srgbClr val="FFFFFF"/>
                </a:solidFill>
              </a14:hiddenFill>
            </a:ext>
          </a:extLst>
        </p:spPr>
      </p:pic>
      <p:cxnSp>
        <p:nvCxnSpPr>
          <p:cNvPr id="174" name="Straight Connector 173">
            <a:extLst>
              <a:ext uri="{FF2B5EF4-FFF2-40B4-BE49-F238E27FC236}">
                <a16:creationId xmlns:a16="http://schemas.microsoft.com/office/drawing/2014/main" id="{62B05F0F-6EB5-A98D-1951-6A3AB2A297F1}"/>
              </a:ext>
            </a:extLst>
          </p:cNvPr>
          <p:cNvCxnSpPr>
            <a:cxnSpLocks/>
          </p:cNvCxnSpPr>
          <p:nvPr/>
        </p:nvCxnSpPr>
        <p:spPr>
          <a:xfrm>
            <a:off x="1744986" y="3384058"/>
            <a:ext cx="8630497"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6C577DC9-7F24-F107-E013-399A04AD52D1}"/>
              </a:ext>
            </a:extLst>
          </p:cNvPr>
          <p:cNvSpPr txBox="1"/>
          <p:nvPr/>
        </p:nvSpPr>
        <p:spPr>
          <a:xfrm>
            <a:off x="3609436" y="2785724"/>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76" name="TextBox 175">
            <a:extLst>
              <a:ext uri="{FF2B5EF4-FFF2-40B4-BE49-F238E27FC236}">
                <a16:creationId xmlns:a16="http://schemas.microsoft.com/office/drawing/2014/main" id="{E466676F-EC0B-1E8B-4E4F-AD744F256327}"/>
              </a:ext>
            </a:extLst>
          </p:cNvPr>
          <p:cNvSpPr txBox="1"/>
          <p:nvPr/>
        </p:nvSpPr>
        <p:spPr>
          <a:xfrm>
            <a:off x="3611007" y="3018167"/>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77" name="TextBox 176">
            <a:extLst>
              <a:ext uri="{FF2B5EF4-FFF2-40B4-BE49-F238E27FC236}">
                <a16:creationId xmlns:a16="http://schemas.microsoft.com/office/drawing/2014/main" id="{97797033-ED7A-7A10-E59E-801398053D5D}"/>
              </a:ext>
            </a:extLst>
          </p:cNvPr>
          <p:cNvSpPr txBox="1"/>
          <p:nvPr/>
        </p:nvSpPr>
        <p:spPr>
          <a:xfrm>
            <a:off x="6168703" y="2785724"/>
            <a:ext cx="105950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$26,679</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78" name="TextBox 177">
            <a:extLst>
              <a:ext uri="{FF2B5EF4-FFF2-40B4-BE49-F238E27FC236}">
                <a16:creationId xmlns:a16="http://schemas.microsoft.com/office/drawing/2014/main" id="{7AA844B9-45DB-20E5-CD8C-C61E3711FEC3}"/>
              </a:ext>
            </a:extLst>
          </p:cNvPr>
          <p:cNvSpPr txBox="1"/>
          <p:nvPr/>
        </p:nvSpPr>
        <p:spPr>
          <a:xfrm>
            <a:off x="6312029" y="3018167"/>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$18,192</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9" name="TextBox 178">
            <a:extLst>
              <a:ext uri="{FF2B5EF4-FFF2-40B4-BE49-F238E27FC236}">
                <a16:creationId xmlns:a16="http://schemas.microsoft.com/office/drawing/2014/main" id="{F4D33D33-0599-FF03-D307-0AE8282985A3}"/>
              </a:ext>
            </a:extLst>
          </p:cNvPr>
          <p:cNvSpPr txBox="1"/>
          <p:nvPr/>
        </p:nvSpPr>
        <p:spPr>
          <a:xfrm>
            <a:off x="7787105" y="2785724"/>
            <a:ext cx="10595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$148,757</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80" name="TextBox 179">
            <a:extLst>
              <a:ext uri="{FF2B5EF4-FFF2-40B4-BE49-F238E27FC236}">
                <a16:creationId xmlns:a16="http://schemas.microsoft.com/office/drawing/2014/main" id="{3B33D385-D2AA-4CA9-7262-D1507254A309}"/>
              </a:ext>
            </a:extLst>
          </p:cNvPr>
          <p:cNvSpPr txBox="1"/>
          <p:nvPr/>
        </p:nvSpPr>
        <p:spPr>
          <a:xfrm>
            <a:off x="7930430" y="3022879"/>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$89,899</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1" name="TextBox 180">
            <a:extLst>
              <a:ext uri="{FF2B5EF4-FFF2-40B4-BE49-F238E27FC236}">
                <a16:creationId xmlns:a16="http://schemas.microsoft.com/office/drawing/2014/main" id="{B5CFEC07-6882-DB3A-3D87-5434A39ACEAC}"/>
              </a:ext>
            </a:extLst>
          </p:cNvPr>
          <p:cNvSpPr txBox="1"/>
          <p:nvPr/>
        </p:nvSpPr>
        <p:spPr>
          <a:xfrm>
            <a:off x="9416300" y="2770335"/>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+136%</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82" name="TextBox 181">
            <a:extLst>
              <a:ext uri="{FF2B5EF4-FFF2-40B4-BE49-F238E27FC236}">
                <a16:creationId xmlns:a16="http://schemas.microsoft.com/office/drawing/2014/main" id="{610457A1-DD61-852A-65A4-39AD70B694AD}"/>
              </a:ext>
            </a:extLst>
          </p:cNvPr>
          <p:cNvSpPr txBox="1"/>
          <p:nvPr/>
        </p:nvSpPr>
        <p:spPr>
          <a:xfrm>
            <a:off x="9416300" y="2978100"/>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+122%</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184" name="Picture 24" descr="Telehealth for a healthy, handsome you | hims">
            <a:extLst>
              <a:ext uri="{FF2B5EF4-FFF2-40B4-BE49-F238E27FC236}">
                <a16:creationId xmlns:a16="http://schemas.microsoft.com/office/drawing/2014/main" id="{7A7798AB-BCAB-C74D-D78A-099205A3113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56532" y="2790208"/>
            <a:ext cx="1338203" cy="4616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1C633866-5A12-7209-D088-B02E0F3282D6}"/>
              </a:ext>
            </a:extLst>
          </p:cNvPr>
          <p:cNvSpPr txBox="1">
            <a:spLocks/>
          </p:cNvSpPr>
          <p:nvPr/>
        </p:nvSpPr>
        <p:spPr>
          <a:xfrm>
            <a:off x="526244" y="5966270"/>
            <a:ext cx="11665756" cy="60830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Revenues are based on company filings (S-1 &amp; 10-K) via sources such as SEC.gov (EDGAR) and S&amp;P Global Market Intelligence. TV spend based on VAB analysis of Nielsen Ad Intel data (national cable TV, national broadcast TV, Spanish language broadcast TV, Spanish language cable TV, spot TV, syndication TV). For comparison purposes, rolling cume TV spend based only on the time period between CY 2017-2020, with 2020 cume TV spend based on aggregated spending across the time period beginning in CY 2017. Casper revenues are based on North America (except when noted otherwise</a:t>
            </a:r>
            <a:r>
              <a:rPr kumimoji="0" lang="en-US" sz="8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800" u="sng">
                <a:solidFill>
                  <a:srgbClr val="1B1464"/>
                </a:solidFill>
                <a:latin typeface="Helvetica" panose="020B0403020202020204" pitchFamily="34" charset="0"/>
              </a:rPr>
              <a:t>*CAGR = compound annual growth rate (i.e., mean annual growth across the time period)</a:t>
            </a:r>
            <a:r>
              <a:rPr lang="en-US" sz="800">
                <a:solidFill>
                  <a:srgbClr val="1B1464"/>
                </a:solidFill>
                <a:latin typeface="Helvetica" panose="020B0403020202020204" pitchFamily="34" charset="0"/>
              </a:rPr>
              <a:t>. </a:t>
            </a:r>
            <a:r>
              <a:rPr lang="en-US" sz="800">
                <a:solidFill>
                  <a:srgbClr val="00BFF2"/>
                </a:solidFill>
                <a:latin typeface="Helvetica" panose="020B0403020202020204" pitchFamily="34" charset="0"/>
              </a:rPr>
              <a:t>**</a:t>
            </a:r>
            <a:r>
              <a:rPr lang="en-US" sz="800">
                <a:solidFill>
                  <a:srgbClr val="1B1464"/>
                </a:solidFill>
                <a:latin typeface="Helvetica" panose="020B0403020202020204" pitchFamily="34" charset="0"/>
              </a:rPr>
              <a:t>hims and Purple launched their first measured TV campaign in 2018, therefore rolling cume TV spend and U.S. revenues are based on the time period between CY 2018-2020, with 2020 cume TV spend based on aggregated spending across the time period beginning in CY 2018.</a:t>
            </a:r>
            <a:endParaRPr kumimoji="0" lang="en-US" sz="800"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cxnSp>
        <p:nvCxnSpPr>
          <p:cNvPr id="185" name="Straight Connector 184">
            <a:extLst>
              <a:ext uri="{FF2B5EF4-FFF2-40B4-BE49-F238E27FC236}">
                <a16:creationId xmlns:a16="http://schemas.microsoft.com/office/drawing/2014/main" id="{164A98FE-E4BB-E592-9CA1-3BAA3B77574E}"/>
              </a:ext>
            </a:extLst>
          </p:cNvPr>
          <p:cNvCxnSpPr>
            <a:cxnSpLocks/>
          </p:cNvCxnSpPr>
          <p:nvPr/>
        </p:nvCxnSpPr>
        <p:spPr>
          <a:xfrm>
            <a:off x="1761626" y="4028514"/>
            <a:ext cx="8630497" cy="0"/>
          </a:xfrm>
          <a:prstGeom prst="line">
            <a:avLst/>
          </a:prstGeom>
          <a:ln w="1905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EB55F301-D279-139C-73C5-C56CA47E28DF}"/>
              </a:ext>
            </a:extLst>
          </p:cNvPr>
          <p:cNvSpPr txBox="1"/>
          <p:nvPr/>
        </p:nvSpPr>
        <p:spPr>
          <a:xfrm>
            <a:off x="9416301" y="3430947"/>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+51%</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sp>
        <p:nvSpPr>
          <p:cNvPr id="187" name="TextBox 186">
            <a:extLst>
              <a:ext uri="{FF2B5EF4-FFF2-40B4-BE49-F238E27FC236}">
                <a16:creationId xmlns:a16="http://schemas.microsoft.com/office/drawing/2014/main" id="{BC0A64D8-C61E-0BE9-D32A-1664F53071D9}"/>
              </a:ext>
            </a:extLst>
          </p:cNvPr>
          <p:cNvSpPr txBox="1"/>
          <p:nvPr/>
        </p:nvSpPr>
        <p:spPr>
          <a:xfrm>
            <a:off x="3568165" y="3446336"/>
            <a:ext cx="20948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U.S. Revenue (000)</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88" name="TextBox 187">
            <a:extLst>
              <a:ext uri="{FF2B5EF4-FFF2-40B4-BE49-F238E27FC236}">
                <a16:creationId xmlns:a16="http://schemas.microsoft.com/office/drawing/2014/main" id="{2AB3A03C-D179-B01A-1BC7-B5658E4104B0}"/>
              </a:ext>
            </a:extLst>
          </p:cNvPr>
          <p:cNvSpPr txBox="1"/>
          <p:nvPr/>
        </p:nvSpPr>
        <p:spPr>
          <a:xfrm>
            <a:off x="3569736" y="3644501"/>
            <a:ext cx="2696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Rolling Cume TV Spend (000)</a:t>
            </a: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89" name="TextBox 188">
            <a:extLst>
              <a:ext uri="{FF2B5EF4-FFF2-40B4-BE49-F238E27FC236}">
                <a16:creationId xmlns:a16="http://schemas.microsoft.com/office/drawing/2014/main" id="{723D9139-543A-2204-E0C5-6329F8516CF1}"/>
              </a:ext>
            </a:extLst>
          </p:cNvPr>
          <p:cNvSpPr txBox="1"/>
          <p:nvPr/>
        </p:nvSpPr>
        <p:spPr>
          <a:xfrm>
            <a:off x="6312030" y="344712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$285,791</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90" name="TextBox 189">
            <a:extLst>
              <a:ext uri="{FF2B5EF4-FFF2-40B4-BE49-F238E27FC236}">
                <a16:creationId xmlns:a16="http://schemas.microsoft.com/office/drawing/2014/main" id="{02D6BD43-5282-7CC0-D6AB-A49248F7BD61}"/>
              </a:ext>
            </a:extLst>
          </p:cNvPr>
          <p:cNvSpPr txBox="1"/>
          <p:nvPr/>
        </p:nvSpPr>
        <p:spPr>
          <a:xfrm>
            <a:off x="6312030" y="3645286"/>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$140,422</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1" name="TextBox 190">
            <a:extLst>
              <a:ext uri="{FF2B5EF4-FFF2-40B4-BE49-F238E27FC236}">
                <a16:creationId xmlns:a16="http://schemas.microsoft.com/office/drawing/2014/main" id="{DE66C7C1-19B6-9346-9BDF-FBE76AEACA9F}"/>
              </a:ext>
            </a:extLst>
          </p:cNvPr>
          <p:cNvSpPr txBox="1"/>
          <p:nvPr/>
        </p:nvSpPr>
        <p:spPr>
          <a:xfrm>
            <a:off x="7930431" y="3447121"/>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$648,471</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92" name="TextBox 191">
            <a:extLst>
              <a:ext uri="{FF2B5EF4-FFF2-40B4-BE49-F238E27FC236}">
                <a16:creationId xmlns:a16="http://schemas.microsoft.com/office/drawing/2014/main" id="{CDF99C66-40EC-A2E4-D2AA-AEF555BD143A}"/>
              </a:ext>
            </a:extLst>
          </p:cNvPr>
          <p:cNvSpPr txBox="1"/>
          <p:nvPr/>
        </p:nvSpPr>
        <p:spPr>
          <a:xfrm>
            <a:off x="7930431" y="3645286"/>
            <a:ext cx="916179" cy="2754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$289,878</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3" name="TextBox 192">
            <a:extLst>
              <a:ext uri="{FF2B5EF4-FFF2-40B4-BE49-F238E27FC236}">
                <a16:creationId xmlns:a16="http://schemas.microsoft.com/office/drawing/2014/main" id="{9EECA267-E6D4-47A1-3A1E-318BC073C154}"/>
              </a:ext>
            </a:extLst>
          </p:cNvPr>
          <p:cNvSpPr txBox="1"/>
          <p:nvPr/>
        </p:nvSpPr>
        <p:spPr>
          <a:xfrm>
            <a:off x="9416301" y="3629112"/>
            <a:ext cx="91617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+44%</a:t>
            </a:r>
            <a:endParaRPr kumimoji="0" lang="en-US" sz="1400" b="0" i="0" u="none" strike="noStrike" kern="1200" cap="none" spc="0" normalizeH="0" baseline="0" noProof="0">
              <a:ln>
                <a:noFill/>
              </a:ln>
              <a:solidFill>
                <a:srgbClr val="66C5AD"/>
              </a:solidFill>
              <a:effectLst/>
              <a:uLnTx/>
              <a:uFillTx/>
              <a:latin typeface="Helvetica" panose="020B0403020202020204" pitchFamily="34" charset="0"/>
              <a:ea typeface="+mn-ea"/>
              <a:cs typeface="+mn-cs"/>
            </a:endParaRPr>
          </a:p>
        </p:txBody>
      </p:sp>
      <p:pic>
        <p:nvPicPr>
          <p:cNvPr id="195" name="Picture 40" descr="Download Purple Logo - Purple Mattress Logo PNG Image with No Background -  PNGkey.com">
            <a:extLst>
              <a:ext uri="{FF2B5EF4-FFF2-40B4-BE49-F238E27FC236}">
                <a16:creationId xmlns:a16="http://schemas.microsoft.com/office/drawing/2014/main" id="{923901FB-BB13-ED9F-7A54-776155A76E7A}"/>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856532" y="3460905"/>
            <a:ext cx="1530548" cy="479491"/>
          </a:xfrm>
          <a:prstGeom prst="rect">
            <a:avLst/>
          </a:prstGeom>
          <a:noFill/>
          <a:extLst>
            <a:ext uri="{909E8E84-426E-40DD-AFC4-6F175D3DCCD1}">
              <a14:hiddenFill xmlns:a14="http://schemas.microsoft.com/office/drawing/2010/main">
                <a:solidFill>
                  <a:srgbClr val="FFFFFF"/>
                </a:solidFill>
              </a14:hiddenFill>
            </a:ext>
          </a:extLst>
        </p:spPr>
      </p:pic>
      <p:sp>
        <p:nvSpPr>
          <p:cNvPr id="199" name="TextBox 198">
            <a:hlinkClick r:id="rId10"/>
            <a:extLst>
              <a:ext uri="{FF2B5EF4-FFF2-40B4-BE49-F238E27FC236}">
                <a16:creationId xmlns:a16="http://schemas.microsoft.com/office/drawing/2014/main" id="{9E1CFA24-521C-95FC-0A93-CEBBCF28CA0B}"/>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00" name="Picture 199">
            <a:hlinkClick r:id="rId10"/>
            <a:extLst>
              <a:ext uri="{FF2B5EF4-FFF2-40B4-BE49-F238E27FC236}">
                <a16:creationId xmlns:a16="http://schemas.microsoft.com/office/drawing/2014/main" id="{55EA155F-E5A6-035E-06C4-CF30A87D447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318696" y="74247"/>
            <a:ext cx="1742422" cy="979278"/>
          </a:xfrm>
          <a:prstGeom prst="rect">
            <a:avLst/>
          </a:prstGeom>
          <a:ln>
            <a:solidFill>
              <a:srgbClr val="1F1A62"/>
            </a:solidFill>
          </a:ln>
        </p:spPr>
      </p:pic>
    </p:spTree>
    <p:extLst>
      <p:ext uri="{BB962C8B-B14F-4D97-AF65-F5344CB8AC3E}">
        <p14:creationId xmlns:p14="http://schemas.microsoft.com/office/powerpoint/2010/main" val="284002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36167" y="3346532"/>
            <a:ext cx="7623782" cy="1200329"/>
          </a:xfrm>
          <a:prstGeom prst="rect">
            <a:avLst/>
          </a:prstGeom>
          <a:noFill/>
        </p:spPr>
        <p:txBody>
          <a:bodyPr wrap="square" rtlCol="0">
            <a:spAutoFit/>
          </a:bodyPr>
          <a:lstStyle/>
          <a:p>
            <a:pPr>
              <a:defRPr/>
            </a:pPr>
            <a:r>
              <a:rPr kumimoji="0" lang="en-US" sz="3600" i="0" strike="noStrike" kern="1200" cap="none" spc="0" normalizeH="0" baseline="0" noProof="0">
                <a:ln>
                  <a:noFill/>
                </a:ln>
                <a:solidFill>
                  <a:prstClr val="white"/>
                </a:solidFill>
                <a:effectLst/>
                <a:uLnTx/>
                <a:uFillTx/>
                <a:latin typeface="Helvetica" pitchFamily="2" charset="0"/>
                <a:ea typeface="+mn-ea"/>
                <a:cs typeface="+mn-cs"/>
              </a:rPr>
              <a:t>Linear TV </a:t>
            </a: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increases customer</a:t>
            </a:r>
            <a:r>
              <a:rPr lang="en-US" sz="3600" b="1">
                <a:solidFill>
                  <a:schemeClr val="bg1"/>
                </a:solidFill>
                <a:latin typeface="Helvetica" pitchFamily="2" charset="0"/>
              </a:rPr>
              <a:t> loyalty and repeat purchase</a:t>
            </a:r>
          </a:p>
        </p:txBody>
      </p:sp>
      <p:sp>
        <p:nvSpPr>
          <p:cNvPr id="7" name="TextBox 6">
            <a:extLst>
              <a:ext uri="{FF2B5EF4-FFF2-40B4-BE49-F238E27FC236}">
                <a16:creationId xmlns:a16="http://schemas.microsoft.com/office/drawing/2014/main" id="{F7AE9178-6337-BCFB-4C0B-83FF301642B2}"/>
              </a:ext>
            </a:extLst>
          </p:cNvPr>
          <p:cNvSpPr txBox="1"/>
          <p:nvPr/>
        </p:nvSpPr>
        <p:spPr>
          <a:xfrm>
            <a:off x="236167" y="1479075"/>
            <a:ext cx="97006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26951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extLst>
              <a:ext uri="{FF2B5EF4-FFF2-40B4-BE49-F238E27FC236}">
                <a16:creationId xmlns:a16="http://schemas.microsoft.com/office/drawing/2014/main" id="{F0A3BD8E-275A-F5F9-C1A7-2B226E2306E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21331" y="103076"/>
            <a:ext cx="1742422" cy="980112"/>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TextBox 32">
            <a:hlinkClick r:id="rId3"/>
            <a:extLst>
              <a:ext uri="{FF2B5EF4-FFF2-40B4-BE49-F238E27FC236}">
                <a16:creationId xmlns:a16="http://schemas.microsoft.com/office/drawing/2014/main" id="{42BD70FA-25F8-42FE-8B55-2B8AB69F0B14}"/>
              </a:ext>
            </a:extLst>
          </p:cNvPr>
          <p:cNvSpPr txBox="1"/>
          <p:nvPr/>
        </p:nvSpPr>
        <p:spPr>
          <a:xfrm>
            <a:off x="10482763" y="1071790"/>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9" name="Title 1">
            <a:extLst>
              <a:ext uri="{FF2B5EF4-FFF2-40B4-BE49-F238E27FC236}">
                <a16:creationId xmlns:a16="http://schemas.microsoft.com/office/drawing/2014/main" id="{F0F0F6F5-6A38-06E2-8644-B356F7970957}"/>
              </a:ext>
            </a:extLst>
          </p:cNvPr>
          <p:cNvSpPr txBox="1">
            <a:spLocks/>
          </p:cNvSpPr>
          <p:nvPr/>
        </p:nvSpPr>
        <p:spPr>
          <a:xfrm>
            <a:off x="128247" y="114997"/>
            <a:ext cx="10124706" cy="1333156"/>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The deep relationship that viewers have with TV programming instills loyalty which inspires and influences their purchasing decisions</a:t>
            </a:r>
          </a:p>
        </p:txBody>
      </p:sp>
      <p:pic>
        <p:nvPicPr>
          <p:cNvPr id="54" name="Picture 53">
            <a:extLst>
              <a:ext uri="{FF2B5EF4-FFF2-40B4-BE49-F238E27FC236}">
                <a16:creationId xmlns:a16="http://schemas.microsoft.com/office/drawing/2014/main" id="{30997FCD-0145-9C71-30E7-C061346EE8B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490837" y="1959860"/>
            <a:ext cx="1969174" cy="1258671"/>
          </a:xfrm>
          <a:prstGeom prst="roundRect">
            <a:avLst/>
          </a:prstGeom>
          <a:ln>
            <a:solidFill>
              <a:schemeClr val="tx1"/>
            </a:solidFill>
          </a:ln>
        </p:spPr>
      </p:pic>
      <p:pic>
        <p:nvPicPr>
          <p:cNvPr id="55" name="Picture 54">
            <a:extLst>
              <a:ext uri="{FF2B5EF4-FFF2-40B4-BE49-F238E27FC236}">
                <a16:creationId xmlns:a16="http://schemas.microsoft.com/office/drawing/2014/main" id="{4F303634-C3F9-6815-BDCB-3F34AF0B43B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1815" y="1959860"/>
            <a:ext cx="1975833" cy="1259797"/>
          </a:xfrm>
          <a:prstGeom prst="roundRect">
            <a:avLst/>
          </a:prstGeom>
          <a:ln>
            <a:solidFill>
              <a:schemeClr val="tx1"/>
            </a:solidFill>
          </a:ln>
        </p:spPr>
      </p:pic>
      <p:sp>
        <p:nvSpPr>
          <p:cNvPr id="56" name="TextBox 55">
            <a:extLst>
              <a:ext uri="{FF2B5EF4-FFF2-40B4-BE49-F238E27FC236}">
                <a16:creationId xmlns:a16="http://schemas.microsoft.com/office/drawing/2014/main" id="{B0C1B94C-D02E-CBDE-2603-43B02444384E}"/>
              </a:ext>
            </a:extLst>
          </p:cNvPr>
          <p:cNvSpPr txBox="1"/>
          <p:nvPr/>
        </p:nvSpPr>
        <p:spPr>
          <a:xfrm>
            <a:off x="445508" y="4871400"/>
            <a:ext cx="2028447" cy="399629"/>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0C8A0"/>
                </a:solidFill>
                <a:effectLst/>
                <a:uLnTx/>
                <a:uFillTx/>
                <a:latin typeface="Helvetica" panose="020B0403020202020204" pitchFamily="34" charset="0"/>
              </a:rPr>
              <a:t>43%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rPr>
              <a:t>/</a:t>
            </a:r>
            <a:r>
              <a:rPr kumimoji="0" lang="en-US" sz="2000" b="1" i="0" u="none" strike="noStrike" kern="1200" cap="none" spc="0" normalizeH="0" baseline="0" noProof="0">
                <a:ln>
                  <a:noFill/>
                </a:ln>
                <a:solidFill>
                  <a:prstClr val="black"/>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rPr>
              <a:t>40%</a:t>
            </a:r>
            <a:r>
              <a:rPr kumimoji="0" lang="en-US" sz="2000" b="1" i="0" u="none" strike="noStrike" kern="1200" cap="none" spc="0" normalizeH="0" baseline="0" noProof="0">
                <a:ln>
                  <a:noFill/>
                </a:ln>
                <a:solidFill>
                  <a:srgbClr val="3682B4"/>
                </a:solidFill>
                <a:effectLst/>
                <a:uLnTx/>
                <a:uFillTx/>
                <a:latin typeface="Helvetica" panose="020B0403020202020204" pitchFamily="34" charset="0"/>
              </a:rPr>
              <a:t> </a:t>
            </a:r>
          </a:p>
        </p:txBody>
      </p:sp>
      <p:sp>
        <p:nvSpPr>
          <p:cNvPr id="57" name="TextBox 56">
            <a:extLst>
              <a:ext uri="{FF2B5EF4-FFF2-40B4-BE49-F238E27FC236}">
                <a16:creationId xmlns:a16="http://schemas.microsoft.com/office/drawing/2014/main" id="{DC0D9102-D86A-62F7-21AA-CC667A363F8C}"/>
              </a:ext>
            </a:extLst>
          </p:cNvPr>
          <p:cNvSpPr txBox="1"/>
          <p:nvPr/>
        </p:nvSpPr>
        <p:spPr>
          <a:xfrm>
            <a:off x="471815" y="3480942"/>
            <a:ext cx="1975833" cy="95362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“I purchased a product that has been shown / featured on a TV show”</a:t>
            </a:r>
          </a:p>
        </p:txBody>
      </p:sp>
      <p:sp>
        <p:nvSpPr>
          <p:cNvPr id="58" name="TextBox 57">
            <a:extLst>
              <a:ext uri="{FF2B5EF4-FFF2-40B4-BE49-F238E27FC236}">
                <a16:creationId xmlns:a16="http://schemas.microsoft.com/office/drawing/2014/main" id="{F0D794C8-AA02-8C72-7F60-509194660ED9}"/>
              </a:ext>
            </a:extLst>
          </p:cNvPr>
          <p:cNvSpPr txBox="1"/>
          <p:nvPr/>
        </p:nvSpPr>
        <p:spPr>
          <a:xfrm>
            <a:off x="3413138" y="3484113"/>
            <a:ext cx="2124572" cy="95362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“I have eaten at a restaurant because it, or its chef / owner, was featured on a TV show”</a:t>
            </a:r>
          </a:p>
        </p:txBody>
      </p:sp>
      <p:sp>
        <p:nvSpPr>
          <p:cNvPr id="59" name="TextBox 58">
            <a:extLst>
              <a:ext uri="{FF2B5EF4-FFF2-40B4-BE49-F238E27FC236}">
                <a16:creationId xmlns:a16="http://schemas.microsoft.com/office/drawing/2014/main" id="{927850AC-B791-791C-FC3A-2F72F5DAD84A}"/>
              </a:ext>
            </a:extLst>
          </p:cNvPr>
          <p:cNvSpPr txBox="1"/>
          <p:nvPr/>
        </p:nvSpPr>
        <p:spPr>
          <a:xfrm>
            <a:off x="3461201" y="4871400"/>
            <a:ext cx="2028447" cy="399629"/>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0C8A0"/>
                </a:solidFill>
                <a:effectLst/>
                <a:uLnTx/>
                <a:uFillTx/>
                <a:latin typeface="Helvetica" panose="020B0403020202020204" pitchFamily="34" charset="0"/>
              </a:rPr>
              <a:t>43%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rPr>
              <a:t>/</a:t>
            </a:r>
            <a:r>
              <a:rPr kumimoji="0" lang="en-US" sz="2000" b="1" i="0" u="none" strike="noStrike" kern="1200" cap="none" spc="0" normalizeH="0" baseline="0" noProof="0">
                <a:ln>
                  <a:noFill/>
                </a:ln>
                <a:solidFill>
                  <a:prstClr val="black"/>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rPr>
              <a:t>37% </a:t>
            </a:r>
          </a:p>
        </p:txBody>
      </p:sp>
      <p:sp>
        <p:nvSpPr>
          <p:cNvPr id="60" name="TextBox 59">
            <a:extLst>
              <a:ext uri="{FF2B5EF4-FFF2-40B4-BE49-F238E27FC236}">
                <a16:creationId xmlns:a16="http://schemas.microsoft.com/office/drawing/2014/main" id="{A09BED29-6725-07A7-456C-330F3B9B2A48}"/>
              </a:ext>
            </a:extLst>
          </p:cNvPr>
          <p:cNvSpPr txBox="1"/>
          <p:nvPr/>
        </p:nvSpPr>
        <p:spPr>
          <a:xfrm>
            <a:off x="6378463" y="3482868"/>
            <a:ext cx="2512616" cy="95362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“Purchase a product I saw while watching a TV program (either a product I saw in an ad or in the actual program)”</a:t>
            </a:r>
          </a:p>
        </p:txBody>
      </p:sp>
      <p:sp>
        <p:nvSpPr>
          <p:cNvPr id="61" name="TextBox 60">
            <a:extLst>
              <a:ext uri="{FF2B5EF4-FFF2-40B4-BE49-F238E27FC236}">
                <a16:creationId xmlns:a16="http://schemas.microsoft.com/office/drawing/2014/main" id="{7F60699C-BBA4-A573-829E-F1297649C3A7}"/>
              </a:ext>
            </a:extLst>
          </p:cNvPr>
          <p:cNvSpPr txBox="1"/>
          <p:nvPr/>
        </p:nvSpPr>
        <p:spPr>
          <a:xfrm>
            <a:off x="6620548" y="4871400"/>
            <a:ext cx="2028447" cy="399629"/>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0C8A0"/>
                </a:solidFill>
                <a:effectLst/>
                <a:uLnTx/>
                <a:uFillTx/>
                <a:latin typeface="Helvetica" panose="020B0403020202020204" pitchFamily="34" charset="0"/>
              </a:rPr>
              <a:t>43%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rPr>
              <a:t>/</a:t>
            </a:r>
            <a:r>
              <a:rPr kumimoji="0" lang="en-US" sz="2000" b="1" i="0" u="none" strike="noStrike" kern="1200" cap="none" spc="0" normalizeH="0" baseline="0" noProof="0">
                <a:ln>
                  <a:noFill/>
                </a:ln>
                <a:solidFill>
                  <a:prstClr val="black"/>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rPr>
              <a:t>25%</a:t>
            </a:r>
            <a:r>
              <a:rPr kumimoji="0" lang="en-US" sz="2000" b="1" i="0" u="none" strike="noStrike" kern="1200" cap="none" spc="0" normalizeH="0" baseline="0" noProof="0">
                <a:ln>
                  <a:noFill/>
                </a:ln>
                <a:solidFill>
                  <a:srgbClr val="3682B4"/>
                </a:solidFill>
                <a:effectLst/>
                <a:uLnTx/>
                <a:uFillTx/>
                <a:latin typeface="Helvetica" panose="020B0403020202020204" pitchFamily="34" charset="0"/>
              </a:rPr>
              <a:t> </a:t>
            </a:r>
          </a:p>
        </p:txBody>
      </p:sp>
      <p:sp>
        <p:nvSpPr>
          <p:cNvPr id="62" name="TextBox 61">
            <a:extLst>
              <a:ext uri="{FF2B5EF4-FFF2-40B4-BE49-F238E27FC236}">
                <a16:creationId xmlns:a16="http://schemas.microsoft.com/office/drawing/2014/main" id="{BBAE3485-86C3-C09C-AA65-EB60BAF1A75E}"/>
              </a:ext>
            </a:extLst>
          </p:cNvPr>
          <p:cNvSpPr txBox="1"/>
          <p:nvPr/>
        </p:nvSpPr>
        <p:spPr>
          <a:xfrm>
            <a:off x="9694447" y="3482868"/>
            <a:ext cx="2028446" cy="95362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rPr>
              <a:t>“I have visited a location / vacationed at a place because it was featured on a TV show”</a:t>
            </a:r>
          </a:p>
        </p:txBody>
      </p:sp>
      <p:sp>
        <p:nvSpPr>
          <p:cNvPr id="63" name="TextBox 62">
            <a:extLst>
              <a:ext uri="{FF2B5EF4-FFF2-40B4-BE49-F238E27FC236}">
                <a16:creationId xmlns:a16="http://schemas.microsoft.com/office/drawing/2014/main" id="{0247F7B3-D785-7BD3-B71D-6FBCAB450297}"/>
              </a:ext>
            </a:extLst>
          </p:cNvPr>
          <p:cNvSpPr txBox="1"/>
          <p:nvPr/>
        </p:nvSpPr>
        <p:spPr>
          <a:xfrm>
            <a:off x="9694447" y="4871400"/>
            <a:ext cx="2028447" cy="399629"/>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0C8A0"/>
                </a:solidFill>
                <a:effectLst/>
                <a:uLnTx/>
                <a:uFillTx/>
                <a:latin typeface="Helvetica" panose="020B0403020202020204" pitchFamily="34" charset="0"/>
              </a:rPr>
              <a:t>40%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rPr>
              <a:t>/</a:t>
            </a:r>
            <a:r>
              <a:rPr kumimoji="0" lang="en-US" sz="2000" b="1" i="0" u="none" strike="noStrike" kern="1200" cap="none" spc="0" normalizeH="0" baseline="0" noProof="0">
                <a:ln>
                  <a:noFill/>
                </a:ln>
                <a:solidFill>
                  <a:prstClr val="black"/>
                </a:solidFill>
                <a:effectLst/>
                <a:uLnTx/>
                <a:uFillTx/>
                <a:latin typeface="Helvetica" panose="020B0403020202020204" pitchFamily="34" charset="0"/>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rPr>
              <a:t>33%</a:t>
            </a:r>
            <a:r>
              <a:rPr kumimoji="0" lang="en-US" sz="2000" b="1" i="0" u="none" strike="noStrike" kern="1200" cap="none" spc="0" normalizeH="0" baseline="0" noProof="0">
                <a:ln>
                  <a:noFill/>
                </a:ln>
                <a:solidFill>
                  <a:prstClr val="black"/>
                </a:solidFill>
                <a:effectLst/>
                <a:uLnTx/>
                <a:uFillTx/>
                <a:latin typeface="Helvetica" panose="020B0403020202020204" pitchFamily="34" charset="0"/>
              </a:rPr>
              <a:t> </a:t>
            </a:r>
          </a:p>
        </p:txBody>
      </p:sp>
      <p:pic>
        <p:nvPicPr>
          <p:cNvPr id="64" name="Picture 63">
            <a:extLst>
              <a:ext uri="{FF2B5EF4-FFF2-40B4-BE49-F238E27FC236}">
                <a16:creationId xmlns:a16="http://schemas.microsoft.com/office/drawing/2014/main" id="{6ED10369-EBE3-B8E7-4B88-5DDA6A70952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608917" y="1959860"/>
            <a:ext cx="2051708" cy="1256623"/>
          </a:xfrm>
          <a:prstGeom prst="roundRect">
            <a:avLst/>
          </a:prstGeom>
          <a:ln>
            <a:solidFill>
              <a:schemeClr val="tx1"/>
            </a:solidFill>
          </a:ln>
        </p:spPr>
      </p:pic>
      <p:grpSp>
        <p:nvGrpSpPr>
          <p:cNvPr id="65" name="Group 64">
            <a:extLst>
              <a:ext uri="{FF2B5EF4-FFF2-40B4-BE49-F238E27FC236}">
                <a16:creationId xmlns:a16="http://schemas.microsoft.com/office/drawing/2014/main" id="{70052ED8-45A0-043E-0D6C-D39F0507CC0A}"/>
              </a:ext>
            </a:extLst>
          </p:cNvPr>
          <p:cNvGrpSpPr/>
          <p:nvPr/>
        </p:nvGrpSpPr>
        <p:grpSpPr>
          <a:xfrm>
            <a:off x="4954356" y="5574503"/>
            <a:ext cx="2283288" cy="307777"/>
            <a:chOff x="1971738" y="5597924"/>
            <a:chExt cx="2283288" cy="307777"/>
          </a:xfrm>
        </p:grpSpPr>
        <p:grpSp>
          <p:nvGrpSpPr>
            <p:cNvPr id="66" name="Group 65">
              <a:extLst>
                <a:ext uri="{FF2B5EF4-FFF2-40B4-BE49-F238E27FC236}">
                  <a16:creationId xmlns:a16="http://schemas.microsoft.com/office/drawing/2014/main" id="{BD860E01-4429-2300-98BB-D78B3751B950}"/>
                </a:ext>
              </a:extLst>
            </p:cNvPr>
            <p:cNvGrpSpPr/>
            <p:nvPr/>
          </p:nvGrpSpPr>
          <p:grpSpPr>
            <a:xfrm>
              <a:off x="3318356" y="5597924"/>
              <a:ext cx="936670" cy="307777"/>
              <a:chOff x="3123848" y="5418494"/>
              <a:chExt cx="936670" cy="307777"/>
            </a:xfrm>
          </p:grpSpPr>
          <p:sp>
            <p:nvSpPr>
              <p:cNvPr id="70" name="Rectangle 69">
                <a:extLst>
                  <a:ext uri="{FF2B5EF4-FFF2-40B4-BE49-F238E27FC236}">
                    <a16:creationId xmlns:a16="http://schemas.microsoft.com/office/drawing/2014/main" id="{D014588F-F938-FAFE-85B8-A4CDC0B3F70D}"/>
                  </a:ext>
                </a:extLst>
              </p:cNvPr>
              <p:cNvSpPr/>
              <p:nvPr/>
            </p:nvSpPr>
            <p:spPr>
              <a:xfrm>
                <a:off x="3123848" y="5481737"/>
                <a:ext cx="190834" cy="181293"/>
              </a:xfrm>
              <a:prstGeom prst="rect">
                <a:avLst/>
              </a:prstGeom>
              <a:solidFill>
                <a:srgbClr val="ED3C8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8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403020202020204" pitchFamily="34" charset="0"/>
                </a:endParaRPr>
              </a:p>
            </p:txBody>
          </p:sp>
          <p:sp>
            <p:nvSpPr>
              <p:cNvPr id="71" name="TextBox 70">
                <a:extLst>
                  <a:ext uri="{FF2B5EF4-FFF2-40B4-BE49-F238E27FC236}">
                    <a16:creationId xmlns:a16="http://schemas.microsoft.com/office/drawing/2014/main" id="{9F018E1D-28D6-77BA-A011-65C9E51B644A}"/>
                  </a:ext>
                </a:extLst>
              </p:cNvPr>
              <p:cNvSpPr txBox="1"/>
              <p:nvPr/>
            </p:nvSpPr>
            <p:spPr>
              <a:xfrm>
                <a:off x="3303640" y="5418494"/>
                <a:ext cx="756878" cy="307777"/>
              </a:xfrm>
              <a:prstGeom prst="rect">
                <a:avLst/>
              </a:prstGeom>
              <a:noFill/>
            </p:spPr>
            <p:txBody>
              <a:bodyPr wrap="square"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rPr>
                  <a:t>Adults</a:t>
                </a:r>
              </a:p>
            </p:txBody>
          </p:sp>
        </p:grpSp>
        <p:grpSp>
          <p:nvGrpSpPr>
            <p:cNvPr id="67" name="Group 66">
              <a:extLst>
                <a:ext uri="{FF2B5EF4-FFF2-40B4-BE49-F238E27FC236}">
                  <a16:creationId xmlns:a16="http://schemas.microsoft.com/office/drawing/2014/main" id="{84292D12-FA6B-0FC2-50D4-BCC1C505C72F}"/>
                </a:ext>
              </a:extLst>
            </p:cNvPr>
            <p:cNvGrpSpPr/>
            <p:nvPr/>
          </p:nvGrpSpPr>
          <p:grpSpPr>
            <a:xfrm>
              <a:off x="1971738" y="5597924"/>
              <a:ext cx="1273580" cy="307777"/>
              <a:chOff x="5323290" y="5431194"/>
              <a:chExt cx="1273580" cy="307777"/>
            </a:xfrm>
          </p:grpSpPr>
          <p:sp>
            <p:nvSpPr>
              <p:cNvPr id="68" name="Rectangle 67">
                <a:extLst>
                  <a:ext uri="{FF2B5EF4-FFF2-40B4-BE49-F238E27FC236}">
                    <a16:creationId xmlns:a16="http://schemas.microsoft.com/office/drawing/2014/main" id="{B23DFA85-3083-D2D5-9D23-9EE0E31BF232}"/>
                  </a:ext>
                </a:extLst>
              </p:cNvPr>
              <p:cNvSpPr/>
              <p:nvPr/>
            </p:nvSpPr>
            <p:spPr>
              <a:xfrm>
                <a:off x="5323290" y="5481737"/>
                <a:ext cx="190834" cy="181293"/>
              </a:xfrm>
              <a:prstGeom prst="rect">
                <a:avLst/>
              </a:prstGeom>
              <a:solidFill>
                <a:srgbClr val="50C8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8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403020202020204" pitchFamily="34" charset="0"/>
                </a:endParaRPr>
              </a:p>
            </p:txBody>
          </p:sp>
          <p:sp>
            <p:nvSpPr>
              <p:cNvPr id="69" name="TextBox 68">
                <a:extLst>
                  <a:ext uri="{FF2B5EF4-FFF2-40B4-BE49-F238E27FC236}">
                    <a16:creationId xmlns:a16="http://schemas.microsoft.com/office/drawing/2014/main" id="{34DEF113-2114-69E2-8828-7FA0C6EA78A1}"/>
                  </a:ext>
                </a:extLst>
              </p:cNvPr>
              <p:cNvSpPr txBox="1"/>
              <p:nvPr/>
            </p:nvSpPr>
            <p:spPr>
              <a:xfrm>
                <a:off x="5488724" y="5431194"/>
                <a:ext cx="1108146" cy="307777"/>
              </a:xfrm>
              <a:prstGeom prst="rect">
                <a:avLst/>
              </a:prstGeom>
              <a:noFill/>
            </p:spPr>
            <p:txBody>
              <a:bodyPr wrap="square"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rPr>
                  <a:t>Millennials</a:t>
                </a:r>
              </a:p>
            </p:txBody>
          </p:sp>
        </p:grpSp>
      </p:grpSp>
      <p:pic>
        <p:nvPicPr>
          <p:cNvPr id="72" name="Picture 2" descr="Image result for millennials on vacation">
            <a:extLst>
              <a:ext uri="{FF2B5EF4-FFF2-40B4-BE49-F238E27FC236}">
                <a16:creationId xmlns:a16="http://schemas.microsoft.com/office/drawing/2014/main" id="{06730B97-1312-77DD-C760-639DED12890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07600" y="1959860"/>
            <a:ext cx="2002140" cy="1302799"/>
          </a:xfrm>
          <a:prstGeom prst="round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5EF36B5C-C7A3-AD5E-32A1-7EFF0ED07107}"/>
              </a:ext>
            </a:extLst>
          </p:cNvPr>
          <p:cNvSpPr txBox="1">
            <a:spLocks/>
          </p:cNvSpPr>
          <p:nvPr/>
        </p:nvSpPr>
        <p:spPr>
          <a:xfrm>
            <a:off x="471815" y="6172021"/>
            <a:ext cx="11591937" cy="318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rgbClr val="1B1464"/>
                </a:solidFill>
                <a:latin typeface="Helvetica" panose="020B0403020202020204" pitchFamily="34" charset="0"/>
              </a:rPr>
              <a:t>Source: VAB / Dynata “Program Engagement” Survey, April 2018. Q9: Please indicate how often you do the following. Purchase a product I saw while watching a TV program (either a product I saw in an ad or in the actual program). Respondents Answer = Always/Frequently. Q10: Which of the following statements are true for you? Check any that apply. Adults = A18+, Millennials = A18-34. Total Respondents=1,001.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For more information, download: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hlinkClick r:id="rId3"/>
              </a:rPr>
              <a:t>Committed</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a:t>
            </a:r>
            <a:endParaRPr lang="en-US" sz="800">
              <a:solidFill>
                <a:srgbClr val="1B1464"/>
              </a:solidFill>
              <a:latin typeface="Helvetica" panose="020B0403020202020204" pitchFamily="34" charset="0"/>
            </a:endParaRPr>
          </a:p>
        </p:txBody>
      </p:sp>
    </p:spTree>
    <p:extLst>
      <p:ext uri="{BB962C8B-B14F-4D97-AF65-F5344CB8AC3E}">
        <p14:creationId xmlns:p14="http://schemas.microsoft.com/office/powerpoint/2010/main" val="409634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extLst>
              <a:ext uri="{FF2B5EF4-FFF2-40B4-BE49-F238E27FC236}">
                <a16:creationId xmlns:a16="http://schemas.microsoft.com/office/drawing/2014/main" id="{F0A3BD8E-275A-F5F9-C1A7-2B226E2306E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21331" y="103076"/>
            <a:ext cx="1742422" cy="980112"/>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TextBox 32">
            <a:hlinkClick r:id="rId3"/>
            <a:extLst>
              <a:ext uri="{FF2B5EF4-FFF2-40B4-BE49-F238E27FC236}">
                <a16:creationId xmlns:a16="http://schemas.microsoft.com/office/drawing/2014/main" id="{42BD70FA-25F8-42FE-8B55-2B8AB69F0B14}"/>
              </a:ext>
            </a:extLst>
          </p:cNvPr>
          <p:cNvSpPr txBox="1"/>
          <p:nvPr/>
        </p:nvSpPr>
        <p:spPr>
          <a:xfrm>
            <a:off x="10482763" y="1071790"/>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9" name="Title 1">
            <a:extLst>
              <a:ext uri="{FF2B5EF4-FFF2-40B4-BE49-F238E27FC236}">
                <a16:creationId xmlns:a16="http://schemas.microsoft.com/office/drawing/2014/main" id="{F0F0F6F5-6A38-06E2-8644-B356F7970957}"/>
              </a:ext>
            </a:extLst>
          </p:cNvPr>
          <p:cNvSpPr txBox="1">
            <a:spLocks/>
          </p:cNvSpPr>
          <p:nvPr/>
        </p:nvSpPr>
        <p:spPr>
          <a:xfrm>
            <a:off x="128246" y="95120"/>
            <a:ext cx="10193085" cy="998844"/>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mn-ea"/>
              </a:rPr>
              <a:t>TV has such a strong influence on consumers because it </a:t>
            </a:r>
            <a:br>
              <a:rPr lang="en-US" sz="2600" b="1">
                <a:solidFill>
                  <a:srgbClr val="1B1464"/>
                </a:solidFill>
                <a:latin typeface="Helvetica" panose="020B0604020202020204" pitchFamily="34" charset="0"/>
                <a:ea typeface="+mn-ea"/>
              </a:rPr>
            </a:br>
            <a:r>
              <a:rPr lang="en-US" sz="2600" b="1">
                <a:solidFill>
                  <a:srgbClr val="1B1464"/>
                </a:solidFill>
                <a:latin typeface="Helvetica" panose="020B0604020202020204" pitchFamily="34" charset="0"/>
                <a:ea typeface="+mn-ea"/>
              </a:rPr>
              <a:t>fosters a highly emotional connection for viewers of all ages</a:t>
            </a:r>
          </a:p>
        </p:txBody>
      </p:sp>
      <p:grpSp>
        <p:nvGrpSpPr>
          <p:cNvPr id="12" name="Group 11">
            <a:extLst>
              <a:ext uri="{FF2B5EF4-FFF2-40B4-BE49-F238E27FC236}">
                <a16:creationId xmlns:a16="http://schemas.microsoft.com/office/drawing/2014/main" id="{E019EDA3-E557-2A76-08C8-15AA71B13958}"/>
              </a:ext>
            </a:extLst>
          </p:cNvPr>
          <p:cNvGrpSpPr/>
          <p:nvPr/>
        </p:nvGrpSpPr>
        <p:grpSpPr>
          <a:xfrm>
            <a:off x="5104665" y="5749063"/>
            <a:ext cx="2464551" cy="307777"/>
            <a:chOff x="3160772" y="5334582"/>
            <a:chExt cx="2464551" cy="307777"/>
          </a:xfrm>
        </p:grpSpPr>
        <p:grpSp>
          <p:nvGrpSpPr>
            <p:cNvPr id="13" name="Group 12">
              <a:extLst>
                <a:ext uri="{FF2B5EF4-FFF2-40B4-BE49-F238E27FC236}">
                  <a16:creationId xmlns:a16="http://schemas.microsoft.com/office/drawing/2014/main" id="{31B7E0F6-31CC-5070-C377-919415B3149F}"/>
                </a:ext>
              </a:extLst>
            </p:cNvPr>
            <p:cNvGrpSpPr/>
            <p:nvPr/>
          </p:nvGrpSpPr>
          <p:grpSpPr>
            <a:xfrm>
              <a:off x="4688653" y="5334582"/>
              <a:ext cx="936670" cy="307777"/>
              <a:chOff x="3123848" y="5418494"/>
              <a:chExt cx="936670" cy="307777"/>
            </a:xfrm>
          </p:grpSpPr>
          <p:sp>
            <p:nvSpPr>
              <p:cNvPr id="17" name="Rectangle 16">
                <a:extLst>
                  <a:ext uri="{FF2B5EF4-FFF2-40B4-BE49-F238E27FC236}">
                    <a16:creationId xmlns:a16="http://schemas.microsoft.com/office/drawing/2014/main" id="{1A2A67FA-6861-A5BF-F675-9A959C31F01E}"/>
                  </a:ext>
                </a:extLst>
              </p:cNvPr>
              <p:cNvSpPr/>
              <p:nvPr/>
            </p:nvSpPr>
            <p:spPr>
              <a:xfrm>
                <a:off x="3123848" y="5481737"/>
                <a:ext cx="190834" cy="181293"/>
              </a:xfrm>
              <a:prstGeom prst="rect">
                <a:avLst/>
              </a:prstGeom>
              <a:solidFill>
                <a:srgbClr val="ED3C8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8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ndParaRPr>
              </a:p>
            </p:txBody>
          </p:sp>
          <p:sp>
            <p:nvSpPr>
              <p:cNvPr id="18" name="TextBox 17">
                <a:extLst>
                  <a:ext uri="{FF2B5EF4-FFF2-40B4-BE49-F238E27FC236}">
                    <a16:creationId xmlns:a16="http://schemas.microsoft.com/office/drawing/2014/main" id="{FA92D277-7E4A-4D0A-AD6F-3E71D49213D0}"/>
                  </a:ext>
                </a:extLst>
              </p:cNvPr>
              <p:cNvSpPr txBox="1"/>
              <p:nvPr/>
            </p:nvSpPr>
            <p:spPr>
              <a:xfrm>
                <a:off x="3303640" y="5418494"/>
                <a:ext cx="756878" cy="307777"/>
              </a:xfrm>
              <a:prstGeom prst="rect">
                <a:avLst/>
              </a:prstGeom>
              <a:noFill/>
            </p:spPr>
            <p:txBody>
              <a:bodyPr wrap="square" rtlCol="0">
                <a:spAutoFit/>
              </a:bodyPr>
              <a:lstStyle/>
              <a:p>
                <a:pPr marL="0" marR="0" lvl="0" indent="0" algn="l" defTabSz="4548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rPr>
                  <a:t>Adults</a:t>
                </a:r>
              </a:p>
            </p:txBody>
          </p:sp>
        </p:grpSp>
        <p:grpSp>
          <p:nvGrpSpPr>
            <p:cNvPr id="14" name="Group 13">
              <a:extLst>
                <a:ext uri="{FF2B5EF4-FFF2-40B4-BE49-F238E27FC236}">
                  <a16:creationId xmlns:a16="http://schemas.microsoft.com/office/drawing/2014/main" id="{356F9073-6204-753A-6401-900C3E22988F}"/>
                </a:ext>
              </a:extLst>
            </p:cNvPr>
            <p:cNvGrpSpPr/>
            <p:nvPr/>
          </p:nvGrpSpPr>
          <p:grpSpPr>
            <a:xfrm>
              <a:off x="3160772" y="5334582"/>
              <a:ext cx="1273580" cy="307777"/>
              <a:chOff x="5323290" y="5431194"/>
              <a:chExt cx="1273580" cy="307777"/>
            </a:xfrm>
          </p:grpSpPr>
          <p:sp>
            <p:nvSpPr>
              <p:cNvPr id="15" name="Rectangle 14">
                <a:extLst>
                  <a:ext uri="{FF2B5EF4-FFF2-40B4-BE49-F238E27FC236}">
                    <a16:creationId xmlns:a16="http://schemas.microsoft.com/office/drawing/2014/main" id="{99092A8B-D406-F637-A46F-4AA7B21AE4C9}"/>
                  </a:ext>
                </a:extLst>
              </p:cNvPr>
              <p:cNvSpPr/>
              <p:nvPr/>
            </p:nvSpPr>
            <p:spPr>
              <a:xfrm>
                <a:off x="5323290" y="5481737"/>
                <a:ext cx="190834" cy="181293"/>
              </a:xfrm>
              <a:prstGeom prst="rect">
                <a:avLst/>
              </a:prstGeom>
              <a:solidFill>
                <a:srgbClr val="50C8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8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ndParaRPr>
              </a:p>
            </p:txBody>
          </p:sp>
          <p:sp>
            <p:nvSpPr>
              <p:cNvPr id="16" name="TextBox 15">
                <a:extLst>
                  <a:ext uri="{FF2B5EF4-FFF2-40B4-BE49-F238E27FC236}">
                    <a16:creationId xmlns:a16="http://schemas.microsoft.com/office/drawing/2014/main" id="{9170671F-FFE9-0BD8-D7D9-AE2FE19F9484}"/>
                  </a:ext>
                </a:extLst>
              </p:cNvPr>
              <p:cNvSpPr txBox="1"/>
              <p:nvPr/>
            </p:nvSpPr>
            <p:spPr>
              <a:xfrm>
                <a:off x="5488724" y="5431194"/>
                <a:ext cx="1108146" cy="307777"/>
              </a:xfrm>
              <a:prstGeom prst="rect">
                <a:avLst/>
              </a:prstGeom>
              <a:noFill/>
            </p:spPr>
            <p:txBody>
              <a:bodyPr wrap="square" rtlCol="0">
                <a:spAutoFit/>
              </a:bodyPr>
              <a:lstStyle/>
              <a:p>
                <a:pPr marL="0" marR="0" lvl="0" indent="0" algn="l" defTabSz="45488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rPr>
                  <a:t>Millennials</a:t>
                </a:r>
              </a:p>
            </p:txBody>
          </p:sp>
        </p:grpSp>
      </p:grpSp>
      <p:cxnSp>
        <p:nvCxnSpPr>
          <p:cNvPr id="20" name="Straight Connector 19">
            <a:extLst>
              <a:ext uri="{FF2B5EF4-FFF2-40B4-BE49-F238E27FC236}">
                <a16:creationId xmlns:a16="http://schemas.microsoft.com/office/drawing/2014/main" id="{2095431B-E970-0841-50EB-047579F951FE}"/>
              </a:ext>
            </a:extLst>
          </p:cNvPr>
          <p:cNvCxnSpPr/>
          <p:nvPr/>
        </p:nvCxnSpPr>
        <p:spPr>
          <a:xfrm>
            <a:off x="3046971" y="2062786"/>
            <a:ext cx="0" cy="3513494"/>
          </a:xfrm>
          <a:prstGeom prst="line">
            <a:avLst/>
          </a:prstGeom>
          <a:ln>
            <a:solidFill>
              <a:srgbClr val="1B146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5B862E9-FFAC-A023-7F74-ABC0AFC80388}"/>
              </a:ext>
            </a:extLst>
          </p:cNvPr>
          <p:cNvCxnSpPr/>
          <p:nvPr/>
        </p:nvCxnSpPr>
        <p:spPr>
          <a:xfrm>
            <a:off x="5203941" y="2062786"/>
            <a:ext cx="0" cy="3513494"/>
          </a:xfrm>
          <a:prstGeom prst="line">
            <a:avLst/>
          </a:prstGeom>
          <a:ln>
            <a:solidFill>
              <a:srgbClr val="1B146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13D5EB5-9C43-110D-7FF4-20F5DACFF74E}"/>
              </a:ext>
            </a:extLst>
          </p:cNvPr>
          <p:cNvCxnSpPr/>
          <p:nvPr/>
        </p:nvCxnSpPr>
        <p:spPr>
          <a:xfrm>
            <a:off x="7282854" y="2062786"/>
            <a:ext cx="0" cy="3513494"/>
          </a:xfrm>
          <a:prstGeom prst="line">
            <a:avLst/>
          </a:prstGeom>
          <a:ln>
            <a:solidFill>
              <a:srgbClr val="1B146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5900C56-4EA2-5B25-F53C-DC851FA2BCB2}"/>
              </a:ext>
            </a:extLst>
          </p:cNvPr>
          <p:cNvCxnSpPr/>
          <p:nvPr/>
        </p:nvCxnSpPr>
        <p:spPr>
          <a:xfrm>
            <a:off x="9450977" y="2062786"/>
            <a:ext cx="0" cy="3513494"/>
          </a:xfrm>
          <a:prstGeom prst="line">
            <a:avLst/>
          </a:prstGeom>
          <a:ln>
            <a:solidFill>
              <a:srgbClr val="1B1464"/>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27553DE-131D-6233-5C4C-BEF16B097A7A}"/>
              </a:ext>
            </a:extLst>
          </p:cNvPr>
          <p:cNvSpPr txBox="1"/>
          <p:nvPr/>
        </p:nvSpPr>
        <p:spPr>
          <a:xfrm>
            <a:off x="690342" y="3312658"/>
            <a:ext cx="2139591" cy="830516"/>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“I Have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rPr>
              <a:t>Laughed Out Loud</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Because Of Something That Happened On A TV Program”</a:t>
            </a:r>
          </a:p>
        </p:txBody>
      </p:sp>
      <p:sp>
        <p:nvSpPr>
          <p:cNvPr id="28" name="TextBox 27">
            <a:extLst>
              <a:ext uri="{FF2B5EF4-FFF2-40B4-BE49-F238E27FC236}">
                <a16:creationId xmlns:a16="http://schemas.microsoft.com/office/drawing/2014/main" id="{1FD31348-D8B7-6FF5-0C0D-E173747DC098}"/>
              </a:ext>
            </a:extLst>
          </p:cNvPr>
          <p:cNvSpPr txBox="1"/>
          <p:nvPr/>
        </p:nvSpPr>
        <p:spPr>
          <a:xfrm>
            <a:off x="983736" y="4321656"/>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0C8A0"/>
                </a:solidFill>
                <a:effectLst/>
                <a:uLnTx/>
                <a:uFillTx/>
                <a:latin typeface="Helvetica" panose="020B0403020202020204" pitchFamily="34" charset="0"/>
              </a:rPr>
              <a:t>73%</a:t>
            </a:r>
          </a:p>
        </p:txBody>
      </p:sp>
      <p:sp>
        <p:nvSpPr>
          <p:cNvPr id="29" name="TextBox 28">
            <a:extLst>
              <a:ext uri="{FF2B5EF4-FFF2-40B4-BE49-F238E27FC236}">
                <a16:creationId xmlns:a16="http://schemas.microsoft.com/office/drawing/2014/main" id="{085C8667-4507-65FC-0C51-6BF015AFDAAA}"/>
              </a:ext>
            </a:extLst>
          </p:cNvPr>
          <p:cNvSpPr txBox="1"/>
          <p:nvPr/>
        </p:nvSpPr>
        <p:spPr>
          <a:xfrm>
            <a:off x="983736" y="5118577"/>
            <a:ext cx="1676403" cy="461665"/>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rPr>
              <a:t>78%</a:t>
            </a:r>
          </a:p>
        </p:txBody>
      </p:sp>
      <p:sp>
        <p:nvSpPr>
          <p:cNvPr id="31" name="TextBox 30">
            <a:extLst>
              <a:ext uri="{FF2B5EF4-FFF2-40B4-BE49-F238E27FC236}">
                <a16:creationId xmlns:a16="http://schemas.microsoft.com/office/drawing/2014/main" id="{8DE1A44E-B93A-4087-A8B2-D506CE34188F}"/>
              </a:ext>
            </a:extLst>
          </p:cNvPr>
          <p:cNvSpPr txBox="1"/>
          <p:nvPr/>
        </p:nvSpPr>
        <p:spPr>
          <a:xfrm>
            <a:off x="3116534" y="3312663"/>
            <a:ext cx="1945853" cy="1015182"/>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“I Sat Through An Episode Of A TV Program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In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rPr>
              <a:t>Anticipation / Worry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About What's Going To Happen Next”</a:t>
            </a:r>
          </a:p>
        </p:txBody>
      </p:sp>
      <p:sp>
        <p:nvSpPr>
          <p:cNvPr id="32" name="TextBox 31">
            <a:extLst>
              <a:ext uri="{FF2B5EF4-FFF2-40B4-BE49-F238E27FC236}">
                <a16:creationId xmlns:a16="http://schemas.microsoft.com/office/drawing/2014/main" id="{CE12305F-9021-EC7A-1C79-EC7EB5474D3C}"/>
              </a:ext>
            </a:extLst>
          </p:cNvPr>
          <p:cNvSpPr txBox="1"/>
          <p:nvPr/>
        </p:nvSpPr>
        <p:spPr>
          <a:xfrm>
            <a:off x="3262143" y="4321656"/>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0C8A0"/>
                </a:solidFill>
                <a:effectLst/>
                <a:uLnTx/>
                <a:uFillTx/>
                <a:latin typeface="Helvetica" panose="020B0403020202020204" pitchFamily="34" charset="0"/>
              </a:rPr>
              <a:t>65%</a:t>
            </a:r>
          </a:p>
        </p:txBody>
      </p:sp>
      <p:sp>
        <p:nvSpPr>
          <p:cNvPr id="34" name="TextBox 33">
            <a:extLst>
              <a:ext uri="{FF2B5EF4-FFF2-40B4-BE49-F238E27FC236}">
                <a16:creationId xmlns:a16="http://schemas.microsoft.com/office/drawing/2014/main" id="{E092A327-FB69-7552-7781-F328D356AA02}"/>
              </a:ext>
            </a:extLst>
          </p:cNvPr>
          <p:cNvSpPr txBox="1"/>
          <p:nvPr/>
        </p:nvSpPr>
        <p:spPr>
          <a:xfrm>
            <a:off x="3262143" y="5118577"/>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rPr>
              <a:t>59%</a:t>
            </a:r>
          </a:p>
        </p:txBody>
      </p:sp>
      <p:pic>
        <p:nvPicPr>
          <p:cNvPr id="35" name="Picture 6" descr="Image result for emoji shocked">
            <a:extLst>
              <a:ext uri="{FF2B5EF4-FFF2-40B4-BE49-F238E27FC236}">
                <a16:creationId xmlns:a16="http://schemas.microsoft.com/office/drawing/2014/main" id="{6823915E-107F-4D05-129E-6E1AB58AA3F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734531" y="1982636"/>
            <a:ext cx="1094502" cy="109450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325DD28-9A2A-90BF-12C5-50F1CAC8F628}"/>
              </a:ext>
            </a:extLst>
          </p:cNvPr>
          <p:cNvSpPr txBox="1"/>
          <p:nvPr/>
        </p:nvSpPr>
        <p:spPr>
          <a:xfrm>
            <a:off x="5508944" y="3312663"/>
            <a:ext cx="1545676" cy="645850"/>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“A Cliffhanger Ending Has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rPr>
              <a:t>Shocked</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Me”</a:t>
            </a:r>
          </a:p>
        </p:txBody>
      </p:sp>
      <p:sp>
        <p:nvSpPr>
          <p:cNvPr id="37" name="TextBox 36">
            <a:extLst>
              <a:ext uri="{FF2B5EF4-FFF2-40B4-BE49-F238E27FC236}">
                <a16:creationId xmlns:a16="http://schemas.microsoft.com/office/drawing/2014/main" id="{91E80C27-A85D-6A14-A706-F32DD2A663B3}"/>
              </a:ext>
            </a:extLst>
          </p:cNvPr>
          <p:cNvSpPr txBox="1"/>
          <p:nvPr/>
        </p:nvSpPr>
        <p:spPr>
          <a:xfrm>
            <a:off x="5443616" y="4321656"/>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0C8A0"/>
                </a:solidFill>
                <a:effectLst/>
                <a:uLnTx/>
                <a:uFillTx/>
                <a:latin typeface="Helvetica" panose="020B0403020202020204" pitchFamily="34" charset="0"/>
              </a:rPr>
              <a:t>54%</a:t>
            </a:r>
          </a:p>
        </p:txBody>
      </p:sp>
      <p:sp>
        <p:nvSpPr>
          <p:cNvPr id="38" name="TextBox 37">
            <a:extLst>
              <a:ext uri="{FF2B5EF4-FFF2-40B4-BE49-F238E27FC236}">
                <a16:creationId xmlns:a16="http://schemas.microsoft.com/office/drawing/2014/main" id="{DC4107B1-520A-4AB0-8B30-6EC9CCD9E086}"/>
              </a:ext>
            </a:extLst>
          </p:cNvPr>
          <p:cNvSpPr txBox="1"/>
          <p:nvPr/>
        </p:nvSpPr>
        <p:spPr>
          <a:xfrm>
            <a:off x="5443616" y="5118577"/>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rPr>
              <a:t>52%</a:t>
            </a:r>
          </a:p>
        </p:txBody>
      </p:sp>
      <p:pic>
        <p:nvPicPr>
          <p:cNvPr id="40" name="Picture 8" descr="Image result for emoji crying">
            <a:extLst>
              <a:ext uri="{FF2B5EF4-FFF2-40B4-BE49-F238E27FC236}">
                <a16:creationId xmlns:a16="http://schemas.microsoft.com/office/drawing/2014/main" id="{3AF3C62A-F212-736E-91E3-E8940138D015}"/>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7819074" y="1982636"/>
            <a:ext cx="1094502" cy="109450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8DB00C8A-4538-2774-7B20-722467751F45}"/>
              </a:ext>
            </a:extLst>
          </p:cNvPr>
          <p:cNvSpPr txBox="1"/>
          <p:nvPr/>
        </p:nvSpPr>
        <p:spPr>
          <a:xfrm>
            <a:off x="7593487" y="3312663"/>
            <a:ext cx="1545676" cy="830516"/>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“I Have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rPr>
              <a:t>Cried</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 Because Of A Character's Death On A TV Program”</a:t>
            </a:r>
          </a:p>
        </p:txBody>
      </p:sp>
      <p:sp>
        <p:nvSpPr>
          <p:cNvPr id="43" name="TextBox 42">
            <a:extLst>
              <a:ext uri="{FF2B5EF4-FFF2-40B4-BE49-F238E27FC236}">
                <a16:creationId xmlns:a16="http://schemas.microsoft.com/office/drawing/2014/main" id="{BC0F1485-B2D9-8E58-482F-959130F7D81B}"/>
              </a:ext>
            </a:extLst>
          </p:cNvPr>
          <p:cNvSpPr txBox="1"/>
          <p:nvPr/>
        </p:nvSpPr>
        <p:spPr>
          <a:xfrm>
            <a:off x="7528159" y="4321656"/>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0C8A0"/>
                </a:solidFill>
                <a:effectLst/>
                <a:uLnTx/>
                <a:uFillTx/>
                <a:latin typeface="Helvetica" panose="020B0403020202020204" pitchFamily="34" charset="0"/>
              </a:rPr>
              <a:t>53%</a:t>
            </a:r>
          </a:p>
        </p:txBody>
      </p:sp>
      <p:sp>
        <p:nvSpPr>
          <p:cNvPr id="44" name="TextBox 43">
            <a:extLst>
              <a:ext uri="{FF2B5EF4-FFF2-40B4-BE49-F238E27FC236}">
                <a16:creationId xmlns:a16="http://schemas.microsoft.com/office/drawing/2014/main" id="{4A30B0F1-C26E-6EAA-212D-DC9571E06A70}"/>
              </a:ext>
            </a:extLst>
          </p:cNvPr>
          <p:cNvSpPr txBox="1"/>
          <p:nvPr/>
        </p:nvSpPr>
        <p:spPr>
          <a:xfrm>
            <a:off x="7528159" y="5118577"/>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rPr>
              <a:t>45%</a:t>
            </a:r>
          </a:p>
        </p:txBody>
      </p:sp>
      <p:pic>
        <p:nvPicPr>
          <p:cNvPr id="45" name="Picture 10" descr="Related image">
            <a:extLst>
              <a:ext uri="{FF2B5EF4-FFF2-40B4-BE49-F238E27FC236}">
                <a16:creationId xmlns:a16="http://schemas.microsoft.com/office/drawing/2014/main" id="{DEB4961A-A68B-3EE1-1A32-51B6B52DB323}"/>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9848894" y="1927915"/>
            <a:ext cx="1203951" cy="12039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BD40B2C-EA9E-DBF8-1A74-02CE1209DE05}"/>
              </a:ext>
            </a:extLst>
          </p:cNvPr>
          <p:cNvSpPr txBox="1"/>
          <p:nvPr/>
        </p:nvSpPr>
        <p:spPr>
          <a:xfrm>
            <a:off x="9678030" y="3312663"/>
            <a:ext cx="1545676" cy="830516"/>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“I Have Gotten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rPr>
              <a:t>Angry Or Upset</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rPr>
              <a:t>About A Plot Twist On A TV Program”</a:t>
            </a:r>
          </a:p>
        </p:txBody>
      </p:sp>
      <p:sp>
        <p:nvSpPr>
          <p:cNvPr id="47" name="TextBox 46">
            <a:extLst>
              <a:ext uri="{FF2B5EF4-FFF2-40B4-BE49-F238E27FC236}">
                <a16:creationId xmlns:a16="http://schemas.microsoft.com/office/drawing/2014/main" id="{D1D94108-CAC5-2A71-85C8-29FCE2637C38}"/>
              </a:ext>
            </a:extLst>
          </p:cNvPr>
          <p:cNvSpPr txBox="1"/>
          <p:nvPr/>
        </p:nvSpPr>
        <p:spPr>
          <a:xfrm>
            <a:off x="9612702" y="4321656"/>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0C8A0"/>
                </a:solidFill>
                <a:effectLst/>
                <a:uLnTx/>
                <a:uFillTx/>
                <a:latin typeface="Helvetica" panose="020B0403020202020204" pitchFamily="34" charset="0"/>
              </a:rPr>
              <a:t>51%</a:t>
            </a:r>
          </a:p>
        </p:txBody>
      </p:sp>
      <p:sp>
        <p:nvSpPr>
          <p:cNvPr id="48" name="TextBox 47">
            <a:extLst>
              <a:ext uri="{FF2B5EF4-FFF2-40B4-BE49-F238E27FC236}">
                <a16:creationId xmlns:a16="http://schemas.microsoft.com/office/drawing/2014/main" id="{D4814C86-F45A-822D-AD26-544ED2DC7D5F}"/>
              </a:ext>
            </a:extLst>
          </p:cNvPr>
          <p:cNvSpPr txBox="1"/>
          <p:nvPr/>
        </p:nvSpPr>
        <p:spPr>
          <a:xfrm>
            <a:off x="9612702" y="5118577"/>
            <a:ext cx="1676403" cy="469077"/>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anose="020B0403020202020204" pitchFamily="34" charset="0"/>
              </a:rPr>
              <a:t>43%</a:t>
            </a:r>
          </a:p>
        </p:txBody>
      </p:sp>
      <p:sp>
        <p:nvSpPr>
          <p:cNvPr id="49" name="TextBox 48">
            <a:extLst>
              <a:ext uri="{FF2B5EF4-FFF2-40B4-BE49-F238E27FC236}">
                <a16:creationId xmlns:a16="http://schemas.microsoft.com/office/drawing/2014/main" id="{C6BA96EB-10CA-A670-741A-DB3BD24BB07C}"/>
              </a:ext>
            </a:extLst>
          </p:cNvPr>
          <p:cNvSpPr txBox="1"/>
          <p:nvPr/>
        </p:nvSpPr>
        <p:spPr>
          <a:xfrm rot="16200000">
            <a:off x="123253" y="4428056"/>
            <a:ext cx="955133" cy="261610"/>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0C8A0"/>
                </a:solidFill>
                <a:effectLst/>
                <a:uLnTx/>
                <a:uFillTx/>
                <a:latin typeface="Helvetica" panose="020B0403020202020204" pitchFamily="34" charset="0"/>
              </a:rPr>
              <a:t>Millennials</a:t>
            </a:r>
          </a:p>
        </p:txBody>
      </p:sp>
      <p:sp>
        <p:nvSpPr>
          <p:cNvPr id="50" name="TextBox 49">
            <a:extLst>
              <a:ext uri="{FF2B5EF4-FFF2-40B4-BE49-F238E27FC236}">
                <a16:creationId xmlns:a16="http://schemas.microsoft.com/office/drawing/2014/main" id="{5C7C45C0-AB8E-9211-38B2-6C5FF71FA202}"/>
              </a:ext>
            </a:extLst>
          </p:cNvPr>
          <p:cNvSpPr txBox="1"/>
          <p:nvPr/>
        </p:nvSpPr>
        <p:spPr>
          <a:xfrm rot="16200000">
            <a:off x="123253" y="5177704"/>
            <a:ext cx="955133" cy="261610"/>
          </a:xfrm>
          <a:prstGeom prst="rect">
            <a:avLst/>
          </a:prstGeom>
          <a:noFill/>
        </p:spPr>
        <p:txBody>
          <a:bodyPr wrap="square" lIns="90964" tIns="45482" rIns="90964" bIns="45482" rtlCol="0">
            <a:spAutoFit/>
          </a:bodyPr>
          <a:lstStyle/>
          <a:p>
            <a:pPr marL="0" marR="0" lvl="0" indent="0" algn="ctr" defTabSz="45488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rPr>
              <a:t>Adults</a:t>
            </a:r>
          </a:p>
        </p:txBody>
      </p:sp>
      <p:pic>
        <p:nvPicPr>
          <p:cNvPr id="51" name="Picture 2" descr="Image result for laughing emoji no background">
            <a:extLst>
              <a:ext uri="{FF2B5EF4-FFF2-40B4-BE49-F238E27FC236}">
                <a16:creationId xmlns:a16="http://schemas.microsoft.com/office/drawing/2014/main" id="{618EC27B-87EA-8715-EBB0-70D4142097E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11271" y="1781731"/>
            <a:ext cx="1431255" cy="14963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worried emoji no background">
            <a:extLst>
              <a:ext uri="{FF2B5EF4-FFF2-40B4-BE49-F238E27FC236}">
                <a16:creationId xmlns:a16="http://schemas.microsoft.com/office/drawing/2014/main" id="{F9639D38-0C0D-0304-7125-04454F428CB0}"/>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3500793" y="1926856"/>
            <a:ext cx="1206062" cy="1206062"/>
          </a:xfrm>
          <a:prstGeom prst="rect">
            <a:avLst/>
          </a:prstGeom>
          <a:noFill/>
          <a:extLst>
            <a:ext uri="{909E8E84-426E-40DD-AFC4-6F175D3DCCD1}">
              <a14:hiddenFill xmlns:a14="http://schemas.microsoft.com/office/drawing/2010/main">
                <a:solidFill>
                  <a:srgbClr val="FFFFFF"/>
                </a:solidFill>
              </a14:hiddenFill>
            </a:ext>
          </a:extLst>
        </p:spPr>
      </p:pic>
      <p:sp>
        <p:nvSpPr>
          <p:cNvPr id="53" name="Text Placeholder 3">
            <a:extLst>
              <a:ext uri="{FF2B5EF4-FFF2-40B4-BE49-F238E27FC236}">
                <a16:creationId xmlns:a16="http://schemas.microsoft.com/office/drawing/2014/main" id="{6C386E77-686F-5A06-571A-7844BD558ED2}"/>
              </a:ext>
            </a:extLst>
          </p:cNvPr>
          <p:cNvSpPr txBox="1">
            <a:spLocks/>
          </p:cNvSpPr>
          <p:nvPr/>
        </p:nvSpPr>
        <p:spPr>
          <a:xfrm>
            <a:off x="497555" y="6194447"/>
            <a:ext cx="11566195" cy="325370"/>
          </a:xfrm>
          <a:prstGeom prst="rect">
            <a:avLst/>
          </a:prstGeom>
        </p:spPr>
        <p:txBody>
          <a:bodyPr vert="horz" lIns="90964" tIns="45482" rIns="90964" bIns="45482"/>
          <a:lstStyle>
            <a:lvl1pPr marL="0" indent="0" algn="l" defTabSz="454888" rtl="0" eaLnBrk="1" latinLnBrk="0" hangingPunct="1">
              <a:spcBef>
                <a:spcPct val="20000"/>
              </a:spcBef>
              <a:buFont typeface="Arial"/>
              <a:buNone/>
              <a:defRPr sz="900" kern="1200">
                <a:solidFill>
                  <a:schemeClr val="tx1"/>
                </a:solidFill>
                <a:latin typeface="+mn-lt"/>
                <a:ea typeface="+mn-ea"/>
                <a:cs typeface="+mn-cs"/>
              </a:defRPr>
            </a:lvl1pPr>
            <a:lvl2pPr marL="454888" indent="0" algn="l" defTabSz="454888" rtl="0" eaLnBrk="1" latinLnBrk="0" hangingPunct="1">
              <a:spcBef>
                <a:spcPct val="20000"/>
              </a:spcBef>
              <a:buFont typeface="Arial"/>
              <a:buNone/>
              <a:defRPr sz="2800" kern="1200">
                <a:solidFill>
                  <a:schemeClr val="tx1"/>
                </a:solidFill>
                <a:latin typeface="+mn-lt"/>
                <a:ea typeface="+mn-ea"/>
                <a:cs typeface="+mn-cs"/>
              </a:defRPr>
            </a:lvl2pPr>
            <a:lvl3pPr marL="909743" indent="0" algn="l" defTabSz="454888" rtl="0" eaLnBrk="1" latinLnBrk="0" hangingPunct="1">
              <a:spcBef>
                <a:spcPct val="20000"/>
              </a:spcBef>
              <a:buFont typeface="Arial"/>
              <a:buNone/>
              <a:defRPr sz="2400" kern="1200">
                <a:solidFill>
                  <a:schemeClr val="tx1"/>
                </a:solidFill>
                <a:latin typeface="+mn-lt"/>
                <a:ea typeface="+mn-ea"/>
                <a:cs typeface="+mn-cs"/>
              </a:defRPr>
            </a:lvl3pPr>
            <a:lvl4pPr marL="1364621" indent="0" algn="l" defTabSz="454888" rtl="0" eaLnBrk="1" latinLnBrk="0" hangingPunct="1">
              <a:spcBef>
                <a:spcPct val="20000"/>
              </a:spcBef>
              <a:buFont typeface="Arial"/>
              <a:buNone/>
              <a:defRPr sz="2000" kern="1200">
                <a:solidFill>
                  <a:schemeClr val="tx1"/>
                </a:solidFill>
                <a:latin typeface="+mn-lt"/>
                <a:ea typeface="+mn-ea"/>
                <a:cs typeface="+mn-cs"/>
              </a:defRPr>
            </a:lvl4pPr>
            <a:lvl5pPr marL="1819494" indent="0" algn="l" defTabSz="454888" rtl="0" eaLnBrk="1" latinLnBrk="0" hangingPunct="1">
              <a:spcBef>
                <a:spcPct val="20000"/>
              </a:spcBef>
              <a:buFont typeface="Arial"/>
              <a:buNone/>
              <a:defRPr sz="2000" kern="1200">
                <a:solidFill>
                  <a:schemeClr val="tx1"/>
                </a:solidFill>
                <a:latin typeface="+mn-lt"/>
                <a:ea typeface="+mn-ea"/>
                <a:cs typeface="+mn-cs"/>
              </a:defRPr>
            </a:lvl5pPr>
            <a:lvl6pPr marL="2501804" indent="-227444" algn="l" defTabSz="454888" rtl="0" eaLnBrk="1" latinLnBrk="0" hangingPunct="1">
              <a:spcBef>
                <a:spcPct val="20000"/>
              </a:spcBef>
              <a:buFont typeface="Arial"/>
              <a:buChar char="•"/>
              <a:defRPr sz="2000" kern="1200">
                <a:solidFill>
                  <a:schemeClr val="tx1"/>
                </a:solidFill>
                <a:latin typeface="+mn-lt"/>
                <a:ea typeface="+mn-ea"/>
                <a:cs typeface="+mn-cs"/>
              </a:defRPr>
            </a:lvl6pPr>
            <a:lvl7pPr marL="2956678" indent="-227444" algn="l" defTabSz="454888" rtl="0" eaLnBrk="1" latinLnBrk="0" hangingPunct="1">
              <a:spcBef>
                <a:spcPct val="20000"/>
              </a:spcBef>
              <a:buFont typeface="Arial"/>
              <a:buChar char="•"/>
              <a:defRPr sz="2000" kern="1200">
                <a:solidFill>
                  <a:schemeClr val="tx1"/>
                </a:solidFill>
                <a:latin typeface="+mn-lt"/>
                <a:ea typeface="+mn-ea"/>
                <a:cs typeface="+mn-cs"/>
              </a:defRPr>
            </a:lvl7pPr>
            <a:lvl8pPr marL="3411556" indent="-227444" algn="l" defTabSz="454888" rtl="0" eaLnBrk="1" latinLnBrk="0" hangingPunct="1">
              <a:spcBef>
                <a:spcPct val="20000"/>
              </a:spcBef>
              <a:buFont typeface="Arial"/>
              <a:buChar char="•"/>
              <a:defRPr sz="2000" kern="1200">
                <a:solidFill>
                  <a:schemeClr val="tx1"/>
                </a:solidFill>
                <a:latin typeface="+mn-lt"/>
                <a:ea typeface="+mn-ea"/>
                <a:cs typeface="+mn-cs"/>
              </a:defRPr>
            </a:lvl8pPr>
            <a:lvl9pPr marL="3866428" indent="-227444" algn="l" defTabSz="45488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4888"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 Dynata, “Program Engagement” Survey, April 2018. Q8: Which of the following statements are true for you? Check any that apply.  Adults = A18+, Millennials = A18-34. Total Respondents=1,001. For more information, download: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hlinkClick r:id="rId3"/>
              </a:rPr>
              <a:t>Committed</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a:t>
            </a:r>
          </a:p>
        </p:txBody>
      </p:sp>
    </p:spTree>
    <p:extLst>
      <p:ext uri="{BB962C8B-B14F-4D97-AF65-F5344CB8AC3E}">
        <p14:creationId xmlns:p14="http://schemas.microsoft.com/office/powerpoint/2010/main" val="246601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hlinkClick r:id="rId3"/>
            <a:extLst>
              <a:ext uri="{FF2B5EF4-FFF2-40B4-BE49-F238E27FC236}">
                <a16:creationId xmlns:a16="http://schemas.microsoft.com/office/drawing/2014/main" id="{B2F7124C-8BD6-AA0B-F6B4-F2B2EBEAD75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18696" y="58366"/>
            <a:ext cx="1747318" cy="1001851"/>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5" name="TextBox 34">
            <a:hlinkClick r:id="rId3"/>
            <a:extLst>
              <a:ext uri="{FF2B5EF4-FFF2-40B4-BE49-F238E27FC236}">
                <a16:creationId xmlns:a16="http://schemas.microsoft.com/office/drawing/2014/main" id="{55A021EE-1C03-A152-3AD0-9A32872B5165}"/>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37" name="TextBox 36">
            <a:extLst>
              <a:ext uri="{FF2B5EF4-FFF2-40B4-BE49-F238E27FC236}">
                <a16:creationId xmlns:a16="http://schemas.microsoft.com/office/drawing/2014/main" id="{93419D9F-2C8B-8339-901E-0A9EB0258105}"/>
              </a:ext>
            </a:extLst>
          </p:cNvPr>
          <p:cNvSpPr txBox="1"/>
          <p:nvPr/>
        </p:nvSpPr>
        <p:spPr>
          <a:xfrm>
            <a:off x="526244" y="6198465"/>
            <a:ext cx="116091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Q150. To what extent do you believe audience-based buying of TV advertising can impact each of the following KPIs? (extremely impactful / very impactful). Base: Total Respondents. *such as site visits, sign ups, login ins, downloads. For more information, download: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3"/>
              </a:rPr>
              <a:t>The VAB Top 10</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38" name="Chart 37">
            <a:extLst>
              <a:ext uri="{FF2B5EF4-FFF2-40B4-BE49-F238E27FC236}">
                <a16:creationId xmlns:a16="http://schemas.microsoft.com/office/drawing/2014/main" id="{F85B294F-11B6-8492-C949-3D34335B3491}"/>
              </a:ext>
            </a:extLst>
          </p:cNvPr>
          <p:cNvGraphicFramePr/>
          <p:nvPr>
            <p:extLst>
              <p:ext uri="{D42A27DB-BD31-4B8C-83A1-F6EECF244321}">
                <p14:modId xmlns:p14="http://schemas.microsoft.com/office/powerpoint/2010/main" val="1020871783"/>
              </p:ext>
            </p:extLst>
          </p:nvPr>
        </p:nvGraphicFramePr>
        <p:xfrm>
          <a:off x="581942" y="1699316"/>
          <a:ext cx="11511809" cy="4342699"/>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61E9EDAD-7378-DB07-C84E-C1230C76F560}"/>
              </a:ext>
            </a:extLst>
          </p:cNvPr>
          <p:cNvSpPr txBox="1"/>
          <p:nvPr/>
        </p:nvSpPr>
        <p:spPr>
          <a:xfrm>
            <a:off x="321636" y="1593272"/>
            <a:ext cx="1185851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Most Impactful KPIs of Audience-Based Buying of TV Advertising</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who answered ‘very impactful’ or ‘extremely impactful’</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0" name="Rectangle 39">
            <a:extLst>
              <a:ext uri="{FF2B5EF4-FFF2-40B4-BE49-F238E27FC236}">
                <a16:creationId xmlns:a16="http://schemas.microsoft.com/office/drawing/2014/main" id="{4DE55D79-DD6D-7021-5434-E271AAEBE35E}"/>
              </a:ext>
            </a:extLst>
          </p:cNvPr>
          <p:cNvSpPr/>
          <p:nvPr/>
        </p:nvSpPr>
        <p:spPr>
          <a:xfrm>
            <a:off x="140377" y="2540355"/>
            <a:ext cx="925873"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a:solidFill>
                  <a:srgbClr val="7030A0"/>
                </a:solidFill>
                <a:latin typeface="Helvetica" panose="020B0403020202020204" pitchFamily="34" charset="0"/>
              </a:rPr>
              <a:t>Full-Funnel</a:t>
            </a:r>
          </a:p>
        </p:txBody>
      </p:sp>
      <p:sp>
        <p:nvSpPr>
          <p:cNvPr id="41" name="Rectangle 40">
            <a:extLst>
              <a:ext uri="{FF2B5EF4-FFF2-40B4-BE49-F238E27FC236}">
                <a16:creationId xmlns:a16="http://schemas.microsoft.com/office/drawing/2014/main" id="{7A97B6AF-9421-18AA-75A2-43D630C65948}"/>
              </a:ext>
            </a:extLst>
          </p:cNvPr>
          <p:cNvSpPr/>
          <p:nvPr/>
        </p:nvSpPr>
        <p:spPr>
          <a:xfrm>
            <a:off x="64895" y="1567890"/>
            <a:ext cx="1076836" cy="1202552"/>
          </a:xfrm>
          <a:prstGeom prst="rect">
            <a:avLst/>
          </a:prstGeom>
          <a:no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FBF4D94B-1C7E-6F04-5B36-DF7890046D3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0309" y="1618781"/>
            <a:ext cx="986007" cy="938227"/>
          </a:xfrm>
          <a:prstGeom prst="rect">
            <a:avLst/>
          </a:prstGeom>
        </p:spPr>
      </p:pic>
      <p:sp>
        <p:nvSpPr>
          <p:cNvPr id="43" name="Rectangle 42">
            <a:extLst>
              <a:ext uri="{FF2B5EF4-FFF2-40B4-BE49-F238E27FC236}">
                <a16:creationId xmlns:a16="http://schemas.microsoft.com/office/drawing/2014/main" id="{6D2D8E44-EDD9-96D0-84D5-86F827316EF7}"/>
              </a:ext>
            </a:extLst>
          </p:cNvPr>
          <p:cNvSpPr/>
          <p:nvPr/>
        </p:nvSpPr>
        <p:spPr>
          <a:xfrm>
            <a:off x="1741815" y="4174752"/>
            <a:ext cx="925873"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a:solidFill>
                  <a:srgbClr val="7030A0"/>
                </a:solidFill>
                <a:latin typeface="Helvetica" panose="020B0403020202020204" pitchFamily="34" charset="0"/>
              </a:rPr>
              <a:t>Full-Funnel</a:t>
            </a:r>
          </a:p>
        </p:txBody>
      </p:sp>
      <p:pic>
        <p:nvPicPr>
          <p:cNvPr id="44" name="Picture 43">
            <a:extLst>
              <a:ext uri="{FF2B5EF4-FFF2-40B4-BE49-F238E27FC236}">
                <a16:creationId xmlns:a16="http://schemas.microsoft.com/office/drawing/2014/main" id="{03281FA0-2B84-2549-A25B-4280925D149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76664"/>
          <a:stretch/>
        </p:blipFill>
        <p:spPr>
          <a:xfrm>
            <a:off x="1567949" y="2261782"/>
            <a:ext cx="1273607" cy="282803"/>
          </a:xfrm>
          <a:prstGeom prst="rect">
            <a:avLst/>
          </a:prstGeom>
        </p:spPr>
      </p:pic>
      <p:pic>
        <p:nvPicPr>
          <p:cNvPr id="45" name="Picture 44">
            <a:extLst>
              <a:ext uri="{FF2B5EF4-FFF2-40B4-BE49-F238E27FC236}">
                <a16:creationId xmlns:a16="http://schemas.microsoft.com/office/drawing/2014/main" id="{27B86708-8A7B-0FFD-4732-1EB8D7B7F30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23423" b="51546"/>
          <a:stretch/>
        </p:blipFill>
        <p:spPr>
          <a:xfrm>
            <a:off x="3683797" y="2618770"/>
            <a:ext cx="1273607" cy="303344"/>
          </a:xfrm>
          <a:prstGeom prst="rect">
            <a:avLst/>
          </a:prstGeom>
        </p:spPr>
      </p:pic>
      <p:pic>
        <p:nvPicPr>
          <p:cNvPr id="46" name="Picture 45">
            <a:extLst>
              <a:ext uri="{FF2B5EF4-FFF2-40B4-BE49-F238E27FC236}">
                <a16:creationId xmlns:a16="http://schemas.microsoft.com/office/drawing/2014/main" id="{8F262EA1-AB71-5DA5-72CE-FAB23530026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74566"/>
          <a:stretch/>
        </p:blipFill>
        <p:spPr>
          <a:xfrm>
            <a:off x="3557549" y="4503042"/>
            <a:ext cx="1273607" cy="308243"/>
          </a:xfrm>
          <a:prstGeom prst="rect">
            <a:avLst/>
          </a:prstGeom>
        </p:spPr>
      </p:pic>
      <p:pic>
        <p:nvPicPr>
          <p:cNvPr id="47" name="Picture 46">
            <a:extLst>
              <a:ext uri="{FF2B5EF4-FFF2-40B4-BE49-F238E27FC236}">
                <a16:creationId xmlns:a16="http://schemas.microsoft.com/office/drawing/2014/main" id="{6F26A7BC-C6C9-9480-CB84-400C000F63B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23423" b="51546"/>
          <a:stretch/>
        </p:blipFill>
        <p:spPr>
          <a:xfrm>
            <a:off x="-54862" y="3752234"/>
            <a:ext cx="1273607" cy="303344"/>
          </a:xfrm>
          <a:prstGeom prst="rect">
            <a:avLst/>
          </a:prstGeom>
        </p:spPr>
      </p:pic>
      <p:pic>
        <p:nvPicPr>
          <p:cNvPr id="48" name="Picture 47">
            <a:extLst>
              <a:ext uri="{FF2B5EF4-FFF2-40B4-BE49-F238E27FC236}">
                <a16:creationId xmlns:a16="http://schemas.microsoft.com/office/drawing/2014/main" id="{6FEEE5A0-422D-7A59-B2F1-CEF66A42B3C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74566"/>
          <a:stretch/>
        </p:blipFill>
        <p:spPr>
          <a:xfrm>
            <a:off x="3038740" y="4888904"/>
            <a:ext cx="1273607" cy="308243"/>
          </a:xfrm>
          <a:prstGeom prst="rect">
            <a:avLst/>
          </a:prstGeom>
        </p:spPr>
      </p:pic>
      <p:pic>
        <p:nvPicPr>
          <p:cNvPr id="49" name="Picture 48">
            <a:extLst>
              <a:ext uri="{FF2B5EF4-FFF2-40B4-BE49-F238E27FC236}">
                <a16:creationId xmlns:a16="http://schemas.microsoft.com/office/drawing/2014/main" id="{C5C4F656-235C-1FD2-1F6E-2ADA59ABBDE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76664"/>
          <a:stretch/>
        </p:blipFill>
        <p:spPr>
          <a:xfrm>
            <a:off x="3471328" y="3009666"/>
            <a:ext cx="1273607" cy="282803"/>
          </a:xfrm>
          <a:prstGeom prst="rect">
            <a:avLst/>
          </a:prstGeom>
        </p:spPr>
      </p:pic>
      <p:pic>
        <p:nvPicPr>
          <p:cNvPr id="50" name="Picture 49">
            <a:extLst>
              <a:ext uri="{FF2B5EF4-FFF2-40B4-BE49-F238E27FC236}">
                <a16:creationId xmlns:a16="http://schemas.microsoft.com/office/drawing/2014/main" id="{BD2D2E41-A9D0-E46F-1E59-03C62702A18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76664"/>
          <a:stretch/>
        </p:blipFill>
        <p:spPr>
          <a:xfrm>
            <a:off x="2834524" y="5277864"/>
            <a:ext cx="1273607" cy="282803"/>
          </a:xfrm>
          <a:prstGeom prst="rect">
            <a:avLst/>
          </a:prstGeom>
        </p:spPr>
      </p:pic>
      <p:sp>
        <p:nvSpPr>
          <p:cNvPr id="51" name="Rectangle 50">
            <a:extLst>
              <a:ext uri="{FF2B5EF4-FFF2-40B4-BE49-F238E27FC236}">
                <a16:creationId xmlns:a16="http://schemas.microsoft.com/office/drawing/2014/main" id="{F6B622ED-D5EA-4191-16C5-35F363137A2C}"/>
              </a:ext>
            </a:extLst>
          </p:cNvPr>
          <p:cNvSpPr/>
          <p:nvPr/>
        </p:nvSpPr>
        <p:spPr>
          <a:xfrm>
            <a:off x="765804" y="3403024"/>
            <a:ext cx="925873"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a:solidFill>
                  <a:srgbClr val="7030A0"/>
                </a:solidFill>
                <a:latin typeface="Helvetica" panose="020B0403020202020204" pitchFamily="34" charset="0"/>
              </a:rPr>
              <a:t>Full-Funnel</a:t>
            </a:r>
          </a:p>
        </p:txBody>
      </p:sp>
      <p:pic>
        <p:nvPicPr>
          <p:cNvPr id="52" name="Picture 51">
            <a:extLst>
              <a:ext uri="{FF2B5EF4-FFF2-40B4-BE49-F238E27FC236}">
                <a16:creationId xmlns:a16="http://schemas.microsoft.com/office/drawing/2014/main" id="{2F70AEBE-7660-8A31-927D-F0F503D05711}"/>
              </a:ext>
            </a:extLst>
          </p:cNvPr>
          <p:cNvPicPr>
            <a:picLocks noChangeAspect="1"/>
          </p:cNvPicPr>
          <p:nvPr/>
        </p:nvPicPr>
        <p:blipFill rotWithShape="1">
          <a:blip r:embed="rId7">
            <a:extLst>
              <a:ext uri="{28A0092B-C50C-407E-A947-70E740481C1C}">
                <a14:useLocalDpi xmlns:a14="http://schemas.microsoft.com/office/drawing/2010/main"/>
              </a:ext>
            </a:extLst>
          </a:blip>
          <a:srcRect l="14205" t="48775" r="13508" b="25968"/>
          <a:stretch/>
        </p:blipFill>
        <p:spPr>
          <a:xfrm>
            <a:off x="2215799" y="5651208"/>
            <a:ext cx="925874" cy="307815"/>
          </a:xfrm>
          <a:prstGeom prst="rect">
            <a:avLst/>
          </a:prstGeom>
        </p:spPr>
      </p:pic>
      <p:sp>
        <p:nvSpPr>
          <p:cNvPr id="53" name="TextBox 52">
            <a:extLst>
              <a:ext uri="{FF2B5EF4-FFF2-40B4-BE49-F238E27FC236}">
                <a16:creationId xmlns:a16="http://schemas.microsoft.com/office/drawing/2014/main" id="{DB362114-7654-8F52-DDEE-2EBB19BC18D3}"/>
              </a:ext>
            </a:extLst>
          </p:cNvPr>
          <p:cNvSpPr txBox="1"/>
          <p:nvPr/>
        </p:nvSpPr>
        <p:spPr>
          <a:xfrm>
            <a:off x="165574" y="76880"/>
            <a:ext cx="1015312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Savvy brands can harness this engagement and loyalty </a:t>
            </a:r>
            <a:b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create an audience-based TV buying target, which will positively impact their KPIs throughout the purchase funnel</a:t>
            </a:r>
            <a:endParaRPr kumimoji="0" lang="en-US" sz="2600" b="1" i="0" u="none" kern="1200" cap="none" spc="0" normalizeH="0" baseline="0" noProof="0">
              <a:ln>
                <a:noFill/>
              </a:ln>
              <a:solidFill>
                <a:srgbClr val="7030A0"/>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90660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B6D07892-4EA8-DE1E-F7FC-64DF8A93C766}"/>
              </a:ext>
            </a:extLst>
          </p:cNvPr>
          <p:cNvSpPr/>
          <p:nvPr/>
        </p:nvSpPr>
        <p:spPr>
          <a:xfrm>
            <a:off x="172492" y="1990058"/>
            <a:ext cx="3870464" cy="3735344"/>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855FC1C-0D50-36E6-5A79-23E55AE3E8EA}"/>
              </a:ext>
            </a:extLst>
          </p:cNvPr>
          <p:cNvSpPr/>
          <p:nvPr/>
        </p:nvSpPr>
        <p:spPr>
          <a:xfrm>
            <a:off x="4198308" y="1990058"/>
            <a:ext cx="3870464" cy="3735344"/>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EBF0B05-9591-04D1-FA52-1A68EDF79972}"/>
              </a:ext>
            </a:extLst>
          </p:cNvPr>
          <p:cNvSpPr/>
          <p:nvPr/>
        </p:nvSpPr>
        <p:spPr>
          <a:xfrm>
            <a:off x="8242980" y="1990058"/>
            <a:ext cx="3870464" cy="3735344"/>
          </a:xfrm>
          <a:prstGeom prst="rect">
            <a:avLst/>
          </a:prstGeom>
          <a:solidFill>
            <a:schemeClr val="bg1"/>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CF4B825-8FF8-AB40-3C4E-21A8B1322298}"/>
              </a:ext>
            </a:extLst>
          </p:cNvPr>
          <p:cNvSpPr txBox="1"/>
          <p:nvPr/>
        </p:nvSpPr>
        <p:spPr>
          <a:xfrm>
            <a:off x="251927" y="4622615"/>
            <a:ext cx="3711595" cy="830997"/>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Consider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purchasing from brands</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that engage with them in a personalized and tailored way</a:t>
            </a:r>
          </a:p>
        </p:txBody>
      </p:sp>
      <p:sp>
        <p:nvSpPr>
          <p:cNvPr id="15" name="TextBox 14">
            <a:extLst>
              <a:ext uri="{FF2B5EF4-FFF2-40B4-BE49-F238E27FC236}">
                <a16:creationId xmlns:a16="http://schemas.microsoft.com/office/drawing/2014/main" id="{7DED3A27-24CF-DA27-CF47-EE5C605EA157}"/>
              </a:ext>
            </a:extLst>
          </p:cNvPr>
          <p:cNvSpPr txBox="1"/>
          <p:nvPr/>
        </p:nvSpPr>
        <p:spPr>
          <a:xfrm>
            <a:off x="511994" y="5961051"/>
            <a:ext cx="116014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McKinsey &amp; Company,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Next in Personalization 2021 Report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Based on consumer survey fielded 9/7/2021-9/8/2021 (n=1,013), sampled and weighted to match the US general population 18+. Question: “Please indicate how much you agree or disagree with the statements below when it comes to personalized communications and products/services from brands/businesses.”; Purchase: “I am more likely to consider buying from brands/businesses that engage with me in a personalized and tailored way.”; Repurchase: “I am more likely to repurchase from brands/businesses that offer personalized communications and products/services.”; Recommend: “I am more likely to recommend brands/businesses to my friends and family that offer personalized communications and products/services.” Numbers shown indicate respondents that selected “somewhat agree”, “agree” and “strongly agree”.</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2515D927-7441-6455-0738-A9EB1E489DCD}"/>
              </a:ext>
            </a:extLst>
          </p:cNvPr>
          <p:cNvSpPr txBox="1"/>
          <p:nvPr/>
        </p:nvSpPr>
        <p:spPr>
          <a:xfrm>
            <a:off x="8434494" y="4622615"/>
            <a:ext cx="348743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Recommend brands</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their friends and family that offer personalized communications and products / services</a:t>
            </a:r>
          </a:p>
        </p:txBody>
      </p:sp>
      <p:sp>
        <p:nvSpPr>
          <p:cNvPr id="18" name="TextBox 17">
            <a:extLst>
              <a:ext uri="{FF2B5EF4-FFF2-40B4-BE49-F238E27FC236}">
                <a16:creationId xmlns:a16="http://schemas.microsoft.com/office/drawing/2014/main" id="{BA96A518-1D7C-EB14-F311-FB77A955DB2A}"/>
              </a:ext>
            </a:extLst>
          </p:cNvPr>
          <p:cNvSpPr txBox="1"/>
          <p:nvPr/>
        </p:nvSpPr>
        <p:spPr>
          <a:xfrm>
            <a:off x="-5778" y="1594094"/>
            <a:ext cx="1219777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consumers who are more likely to…</a:t>
            </a:r>
          </a:p>
        </p:txBody>
      </p:sp>
      <p:sp>
        <p:nvSpPr>
          <p:cNvPr id="19" name="TextBox 18">
            <a:extLst>
              <a:ext uri="{FF2B5EF4-FFF2-40B4-BE49-F238E27FC236}">
                <a16:creationId xmlns:a16="http://schemas.microsoft.com/office/drawing/2014/main" id="{CE7E074E-75A5-E8E4-FB7E-B0C8C887CE55}"/>
              </a:ext>
            </a:extLst>
          </p:cNvPr>
          <p:cNvSpPr txBox="1"/>
          <p:nvPr/>
        </p:nvSpPr>
        <p:spPr>
          <a:xfrm>
            <a:off x="4277743" y="4622615"/>
            <a:ext cx="3711595" cy="830997"/>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Repurchase from brands</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that offer personalized communications and products / services</a:t>
            </a:r>
            <a:endParaRPr kumimoji="0" lang="en-US" sz="1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8D2FB765-4425-2FA6-1D6F-2E46170EC472}"/>
              </a:ext>
            </a:extLst>
          </p:cNvPr>
          <p:cNvSpPr txBox="1"/>
          <p:nvPr/>
        </p:nvSpPr>
        <p:spPr>
          <a:xfrm>
            <a:off x="932588" y="3673967"/>
            <a:ext cx="2350272" cy="830997"/>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rPr>
              <a:t>76%</a:t>
            </a:r>
            <a:endParaRPr kumimoji="0" lang="en-US" sz="40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8DD129DF-5A48-01A1-4DF5-FF1B8FAA2016}"/>
              </a:ext>
            </a:extLst>
          </p:cNvPr>
          <p:cNvSpPr txBox="1"/>
          <p:nvPr/>
        </p:nvSpPr>
        <p:spPr>
          <a:xfrm>
            <a:off x="4958404" y="3673967"/>
            <a:ext cx="2350272" cy="830997"/>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rPr>
              <a:t>78%</a:t>
            </a:r>
            <a:endParaRPr kumimoji="0" lang="en-US" sz="40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DCD863AF-D3E0-3F13-F556-A2D1C4CF3F28}"/>
              </a:ext>
            </a:extLst>
          </p:cNvPr>
          <p:cNvSpPr txBox="1"/>
          <p:nvPr/>
        </p:nvSpPr>
        <p:spPr>
          <a:xfrm>
            <a:off x="9003076" y="3673967"/>
            <a:ext cx="2350272" cy="830997"/>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rPr>
              <a:t>78%</a:t>
            </a:r>
            <a:endParaRPr kumimoji="0" lang="en-US" sz="40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3A8C5FE1-20F0-CD2D-1015-CED16E490B49}"/>
              </a:ext>
            </a:extLst>
          </p:cNvPr>
          <p:cNvSpPr txBox="1"/>
          <p:nvPr/>
        </p:nvSpPr>
        <p:spPr>
          <a:xfrm>
            <a:off x="893604" y="2036397"/>
            <a:ext cx="2428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Purchase</a:t>
            </a:r>
          </a:p>
        </p:txBody>
      </p:sp>
      <p:sp>
        <p:nvSpPr>
          <p:cNvPr id="27" name="TextBox 26">
            <a:extLst>
              <a:ext uri="{FF2B5EF4-FFF2-40B4-BE49-F238E27FC236}">
                <a16:creationId xmlns:a16="http://schemas.microsoft.com/office/drawing/2014/main" id="{25B12E88-F88D-C3E4-C452-F78F1AC5527D}"/>
              </a:ext>
            </a:extLst>
          </p:cNvPr>
          <p:cNvSpPr txBox="1"/>
          <p:nvPr/>
        </p:nvSpPr>
        <p:spPr>
          <a:xfrm>
            <a:off x="4919420" y="2036397"/>
            <a:ext cx="2428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Repurchase</a:t>
            </a:r>
          </a:p>
        </p:txBody>
      </p:sp>
      <p:sp>
        <p:nvSpPr>
          <p:cNvPr id="28" name="TextBox 27">
            <a:extLst>
              <a:ext uri="{FF2B5EF4-FFF2-40B4-BE49-F238E27FC236}">
                <a16:creationId xmlns:a16="http://schemas.microsoft.com/office/drawing/2014/main" id="{5D714096-D85B-33BF-65B2-40AF8D9F1B3E}"/>
              </a:ext>
            </a:extLst>
          </p:cNvPr>
          <p:cNvSpPr txBox="1"/>
          <p:nvPr/>
        </p:nvSpPr>
        <p:spPr>
          <a:xfrm>
            <a:off x="8964092" y="2036397"/>
            <a:ext cx="2428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Recommend</a:t>
            </a:r>
          </a:p>
        </p:txBody>
      </p:sp>
      <p:pic>
        <p:nvPicPr>
          <p:cNvPr id="29" name="Picture 28" descr="Icon&#10;&#10;Description automatically generated">
            <a:extLst>
              <a:ext uri="{FF2B5EF4-FFF2-40B4-BE49-F238E27FC236}">
                <a16:creationId xmlns:a16="http://schemas.microsoft.com/office/drawing/2014/main" id="{8BA86DA4-7E9F-8AA0-5279-CD89319BA3F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77057" y="2585089"/>
            <a:ext cx="1061334" cy="1061334"/>
          </a:xfrm>
          <a:prstGeom prst="rect">
            <a:avLst/>
          </a:prstGeom>
        </p:spPr>
      </p:pic>
      <p:pic>
        <p:nvPicPr>
          <p:cNvPr id="31" name="Picture 30" descr="Icon&#10;&#10;Description automatically generated">
            <a:extLst>
              <a:ext uri="{FF2B5EF4-FFF2-40B4-BE49-F238E27FC236}">
                <a16:creationId xmlns:a16="http://schemas.microsoft.com/office/drawing/2014/main" id="{222FD178-7071-723F-68CB-BDA85A3996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602873" y="2585089"/>
            <a:ext cx="1061334" cy="1061334"/>
          </a:xfrm>
          <a:prstGeom prst="rect">
            <a:avLst/>
          </a:prstGeom>
        </p:spPr>
      </p:pic>
      <p:pic>
        <p:nvPicPr>
          <p:cNvPr id="32" name="Picture 31" descr="Icon&#10;&#10;Description automatically generated">
            <a:extLst>
              <a:ext uri="{FF2B5EF4-FFF2-40B4-BE49-F238E27FC236}">
                <a16:creationId xmlns:a16="http://schemas.microsoft.com/office/drawing/2014/main" id="{4788CD51-2629-914C-E5CC-86175B6E6A1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594479" y="2532023"/>
            <a:ext cx="1167467" cy="1167467"/>
          </a:xfrm>
          <a:prstGeom prst="rect">
            <a:avLst/>
          </a:prstGeom>
        </p:spPr>
      </p:pic>
      <p:pic>
        <p:nvPicPr>
          <p:cNvPr id="33" name="Picture 32">
            <a:hlinkClick r:id="rId7"/>
            <a:extLst>
              <a:ext uri="{FF2B5EF4-FFF2-40B4-BE49-F238E27FC236}">
                <a16:creationId xmlns:a16="http://schemas.microsoft.com/office/drawing/2014/main" id="{E7538D27-7A13-C8CF-CFFB-3CE57B3F840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318696" y="81939"/>
            <a:ext cx="1742422" cy="980112"/>
          </a:xfrm>
          <a:prstGeom prst="rect">
            <a:avLst/>
          </a:prstGeom>
          <a:ln>
            <a:solidFill>
              <a:srgbClr val="1F1A62"/>
            </a:solidFill>
          </a:ln>
        </p:spPr>
      </p:pic>
      <p:sp>
        <p:nvSpPr>
          <p:cNvPr id="34" name="Rectangle 33">
            <a:extLst>
              <a:ext uri="{FF2B5EF4-FFF2-40B4-BE49-F238E27FC236}">
                <a16:creationId xmlns:a16="http://schemas.microsoft.com/office/drawing/2014/main" id="{DA6289DF-798E-16E0-2534-82C251DDB2B7}"/>
              </a:ext>
            </a:extLst>
          </p:cNvPr>
          <p:cNvSpPr/>
          <p:nvPr/>
        </p:nvSpPr>
        <p:spPr>
          <a:xfrm>
            <a:off x="251926" y="101879"/>
            <a:ext cx="1041931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relevant, personalized messaging delivered through audience-based </a:t>
            </a:r>
            <a:r>
              <a:rPr lang="en-US" sz="2600" b="1">
                <a:solidFill>
                  <a:srgbClr val="1B1464"/>
                </a:solidFill>
                <a:latin typeface="Helvetica" pitchFamily="2" charset="0"/>
              </a:rPr>
              <a:t>TV buying is more likely to lead consumers </a:t>
            </a:r>
            <a:br>
              <a:rPr lang="en-US" sz="2600" b="1">
                <a:solidFill>
                  <a:srgbClr val="1B1464"/>
                </a:solidFill>
                <a:latin typeface="Helvetica" pitchFamily="2" charset="0"/>
              </a:rPr>
            </a:br>
            <a:r>
              <a:rPr lang="en-US" sz="2600" b="1">
                <a:solidFill>
                  <a:srgbClr val="1B1464"/>
                </a:solidFill>
                <a:latin typeface="Helvetica" pitchFamily="2" charset="0"/>
              </a:rPr>
              <a:t>to become purchasers and b</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rand advocates </a:t>
            </a:r>
          </a:p>
        </p:txBody>
      </p:sp>
      <p:sp>
        <p:nvSpPr>
          <p:cNvPr id="35" name="TextBox 34">
            <a:hlinkClick r:id="rId7"/>
            <a:extLst>
              <a:ext uri="{FF2B5EF4-FFF2-40B4-BE49-F238E27FC236}">
                <a16:creationId xmlns:a16="http://schemas.microsoft.com/office/drawing/2014/main" id="{55A021EE-1C03-A152-3AD0-9A32872B5165}"/>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34292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36166" y="3346532"/>
            <a:ext cx="7701603" cy="1754326"/>
          </a:xfrm>
          <a:prstGeom prst="rect">
            <a:avLst/>
          </a:prstGeom>
          <a:noFill/>
        </p:spPr>
        <p:txBody>
          <a:bodyPr wrap="square" rtlCol="0">
            <a:spAutoFit/>
          </a:bodyPr>
          <a:lstStyle/>
          <a:p>
            <a:pPr>
              <a:defRPr/>
            </a:pPr>
            <a:r>
              <a:rPr kumimoji="0" lang="en-US" sz="3600" i="0" strike="noStrike" kern="1200" cap="none" spc="0" normalizeH="0" baseline="0" noProof="0">
                <a:ln>
                  <a:noFill/>
                </a:ln>
                <a:solidFill>
                  <a:prstClr val="white"/>
                </a:solidFill>
                <a:effectLst/>
                <a:uLnTx/>
                <a:uFillTx/>
                <a:latin typeface="Helvetica" pitchFamily="2" charset="0"/>
                <a:ea typeface="+mn-ea"/>
                <a:cs typeface="+mn-cs"/>
              </a:rPr>
              <a:t>Linear TV </a:t>
            </a: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protects and strengthens your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sng"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F7AE9178-6337-BCFB-4C0B-83FF301642B2}"/>
              </a:ext>
            </a:extLst>
          </p:cNvPr>
          <p:cNvSpPr txBox="1"/>
          <p:nvPr/>
        </p:nvSpPr>
        <p:spPr>
          <a:xfrm>
            <a:off x="236167" y="1479075"/>
            <a:ext cx="97006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5</a:t>
            </a:r>
          </a:p>
        </p:txBody>
      </p:sp>
    </p:spTree>
    <p:extLst>
      <p:ext uri="{BB962C8B-B14F-4D97-AF65-F5344CB8AC3E}">
        <p14:creationId xmlns:p14="http://schemas.microsoft.com/office/powerpoint/2010/main" val="200834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2" cstate="hqprint">
            <a:clrChange>
              <a:clrFrom>
                <a:srgbClr val="00BFF2"/>
              </a:clrFrom>
              <a:clrTo>
                <a:srgbClr val="00BFF2">
                  <a:alpha val="0"/>
                </a:srgbClr>
              </a:clrTo>
            </a:clrChange>
            <a:alphaModFix amt="9000"/>
            <a:extLst>
              <a:ext uri="{28A0092B-C50C-407E-A947-70E740481C1C}">
                <a14:useLocalDpi xmlns:a14="http://schemas.microsoft.com/office/drawing/2010/main"/>
              </a:ext>
            </a:extLst>
          </a:blip>
          <a:stretch>
            <a:fillRect/>
          </a:stretch>
        </p:blipFill>
        <p:spPr>
          <a:xfrm>
            <a:off x="2962920" y="-1"/>
            <a:ext cx="9229080" cy="5373265"/>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348795" y="297147"/>
            <a:ext cx="1065318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5 Key Reasons Marketers Invest Billions in Linear TV</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cxnSp>
        <p:nvCxnSpPr>
          <p:cNvPr id="16" name="Straight Connector 15">
            <a:extLst>
              <a:ext uri="{FF2B5EF4-FFF2-40B4-BE49-F238E27FC236}">
                <a16:creationId xmlns:a16="http://schemas.microsoft.com/office/drawing/2014/main" id="{83219E38-D564-4CC8-96E0-A0D9D3B09218}"/>
              </a:ext>
            </a:extLst>
          </p:cNvPr>
          <p:cNvCxnSpPr>
            <a:cxnSpLocks/>
          </p:cNvCxnSpPr>
          <p:nvPr/>
        </p:nvCxnSpPr>
        <p:spPr>
          <a:xfrm flipH="1">
            <a:off x="447598" y="1990597"/>
            <a:ext cx="2957467"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32" name="Rectangle 31">
            <a:hlinkClick r:id="rId4" action="ppaction://hlinksldjump"/>
            <a:extLst>
              <a:ext uri="{FF2B5EF4-FFF2-40B4-BE49-F238E27FC236}">
                <a16:creationId xmlns:a16="http://schemas.microsoft.com/office/drawing/2014/main" id="{6A01A2E5-E1D9-4A20-A252-B43D0AA67DB8}"/>
              </a:ext>
            </a:extLst>
          </p:cNvPr>
          <p:cNvSpPr/>
          <p:nvPr/>
        </p:nvSpPr>
        <p:spPr>
          <a:xfrm>
            <a:off x="7400649" y="2435138"/>
            <a:ext cx="2183413" cy="34349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0123D73-8AC0-452A-A37A-19B027830233}"/>
              </a:ext>
            </a:extLst>
          </p:cNvPr>
          <p:cNvSpPr/>
          <p:nvPr/>
        </p:nvSpPr>
        <p:spPr>
          <a:xfrm>
            <a:off x="7429691" y="2521233"/>
            <a:ext cx="470000" cy="707886"/>
          </a:xfrm>
          <a:prstGeom prst="rect">
            <a:avLst/>
          </a:prstGeom>
          <a:noFill/>
        </p:spPr>
        <p:txBody>
          <a:bodyPr wrap="none" lIns="91440" tIns="45720" rIns="91440" bIns="4572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ED3C8D"/>
                </a:solidFill>
                <a:effectLst>
                  <a:outerShdw blurRad="38100" dist="38100" dir="2700000" algn="tl">
                    <a:srgbClr val="000000">
                      <a:alpha val="43137"/>
                    </a:srgbClr>
                  </a:outerShdw>
                </a:effectLst>
                <a:uLnTx/>
                <a:uFillTx/>
                <a:latin typeface="Helvetica" panose="020B0403020202020204" pitchFamily="34" charset="0"/>
                <a:ea typeface="Open Sans" panose="020B0606030504020204" pitchFamily="34" charset="0"/>
                <a:cs typeface="Open Sans" panose="020B0606030504020204" pitchFamily="34" charset="0"/>
              </a:rPr>
              <a:t>4</a:t>
            </a:r>
          </a:p>
        </p:txBody>
      </p:sp>
      <p:sp>
        <p:nvSpPr>
          <p:cNvPr id="34" name="Rectangle 33">
            <a:extLst>
              <a:ext uri="{FF2B5EF4-FFF2-40B4-BE49-F238E27FC236}">
                <a16:creationId xmlns:a16="http://schemas.microsoft.com/office/drawing/2014/main" id="{69FF0776-3C2C-4DAC-8ED1-FB532D783F2E}"/>
              </a:ext>
            </a:extLst>
          </p:cNvPr>
          <p:cNvSpPr/>
          <p:nvPr/>
        </p:nvSpPr>
        <p:spPr>
          <a:xfrm>
            <a:off x="7400649" y="4610834"/>
            <a:ext cx="2183413" cy="784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rgbClr val="1B1464"/>
                </a:solidFill>
                <a:latin typeface="Helvetica" panose="020B0403020202020204" pitchFamily="34" charset="0"/>
              </a:rPr>
              <a:t>Increases customer loyalty and </a:t>
            </a:r>
            <a:r>
              <a:rPr lang="en-US" sz="1500" b="1">
                <a:solidFill>
                  <a:srgbClr val="ED3C8D"/>
                </a:solidFill>
                <a:latin typeface="Helvetica" panose="020B0403020202020204" pitchFamily="34" charset="0"/>
              </a:rPr>
              <a:t>repeat purchase</a:t>
            </a:r>
          </a:p>
        </p:txBody>
      </p:sp>
      <p:sp>
        <p:nvSpPr>
          <p:cNvPr id="35" name="TextBox 34">
            <a:extLst>
              <a:ext uri="{FF2B5EF4-FFF2-40B4-BE49-F238E27FC236}">
                <a16:creationId xmlns:a16="http://schemas.microsoft.com/office/drawing/2014/main" id="{599F4046-A43D-4AF3-BF45-FF7979C02AD9}"/>
              </a:ext>
            </a:extLst>
          </p:cNvPr>
          <p:cNvSpPr txBox="1"/>
          <p:nvPr/>
        </p:nvSpPr>
        <p:spPr>
          <a:xfrm>
            <a:off x="256096" y="1055782"/>
            <a:ext cx="11697092" cy="584775"/>
          </a:xfrm>
          <a:prstGeom prst="rect">
            <a:avLst/>
          </a:prstGeom>
          <a:noFill/>
        </p:spPr>
        <p:txBody>
          <a:bodyPr wrap="square" rtlCol="0">
            <a:spAutoFit/>
          </a:bodyPr>
          <a:lstStyle/>
          <a:p>
            <a:pPr marL="285750" lvl="0" indent="-285750">
              <a:buBlip>
                <a:blip r:embed="rId5"/>
              </a:buBlip>
              <a:defRPr/>
            </a:pPr>
            <a:r>
              <a:rPr lang="en-US" sz="1600">
                <a:solidFill>
                  <a:srgbClr val="1B1464"/>
                </a:solidFill>
                <a:latin typeface="Helvetica" pitchFamily="2" charset="0"/>
              </a:rPr>
              <a:t>As multiscreen TV continues to deliver full-funnel outcomes, marketers </a:t>
            </a:r>
            <a:r>
              <a:rPr kumimoji="0" lang="en-US" sz="1600" b="0" i="0" u="none" strike="noStrike" kern="1200" cap="none" spc="0" normalizeH="0" baseline="0" noProof="0">
                <a:ln>
                  <a:noFill/>
                </a:ln>
                <a:solidFill>
                  <a:srgbClr val="1B1464"/>
                </a:solidFill>
                <a:effectLst/>
                <a:uLnTx/>
                <a:uFillTx/>
                <a:latin typeface="Helvetica" pitchFamily="2" charset="0"/>
                <a:ea typeface="+mn-ea"/>
                <a:cs typeface="+mn-cs"/>
              </a:rPr>
              <a:t>are poised once again to invest billions of dollars to secure premium video inventory for the upcoming TV season. </a:t>
            </a:r>
          </a:p>
        </p:txBody>
      </p:sp>
      <p:sp>
        <p:nvSpPr>
          <p:cNvPr id="37" name="Rectangle 36">
            <a:hlinkClick r:id="rId6" action="ppaction://hlinksldjump"/>
            <a:extLst>
              <a:ext uri="{FF2B5EF4-FFF2-40B4-BE49-F238E27FC236}">
                <a16:creationId xmlns:a16="http://schemas.microsoft.com/office/drawing/2014/main" id="{0CAF7300-F986-44CD-959D-9F09C9A6C720}"/>
              </a:ext>
            </a:extLst>
          </p:cNvPr>
          <p:cNvSpPr/>
          <p:nvPr/>
        </p:nvSpPr>
        <p:spPr>
          <a:xfrm>
            <a:off x="9747886" y="2435138"/>
            <a:ext cx="2183413" cy="34349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hlinkClick r:id="rId6" action="ppaction://hlinksldjump"/>
            <a:extLst>
              <a:ext uri="{FF2B5EF4-FFF2-40B4-BE49-F238E27FC236}">
                <a16:creationId xmlns:a16="http://schemas.microsoft.com/office/drawing/2014/main" id="{7496127D-3D0B-486D-A4D7-14FE60EAD756}"/>
              </a:ext>
            </a:extLst>
          </p:cNvPr>
          <p:cNvSpPr/>
          <p:nvPr/>
        </p:nvSpPr>
        <p:spPr>
          <a:xfrm>
            <a:off x="9776928" y="2521233"/>
            <a:ext cx="470000" cy="707886"/>
          </a:xfrm>
          <a:prstGeom prst="rect">
            <a:avLst/>
          </a:prstGeom>
          <a:noFill/>
        </p:spPr>
        <p:txBody>
          <a:bodyPr wrap="none" lIns="91440" tIns="45720" rIns="91440" bIns="4572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ED3C8D"/>
                </a:solidFill>
                <a:effectLst>
                  <a:outerShdw blurRad="38100" dist="38100" dir="2700000" algn="tl">
                    <a:srgbClr val="000000">
                      <a:alpha val="43137"/>
                    </a:srgbClr>
                  </a:outerShdw>
                </a:effectLst>
                <a:uLnTx/>
                <a:uFillTx/>
                <a:latin typeface="Helvetica" panose="020B0403020202020204" pitchFamily="34" charset="0"/>
                <a:ea typeface="Open Sans" panose="020B0606030504020204" pitchFamily="34" charset="0"/>
                <a:cs typeface="Open Sans" panose="020B0606030504020204" pitchFamily="34" charset="0"/>
              </a:rPr>
              <a:t>5</a:t>
            </a:r>
          </a:p>
        </p:txBody>
      </p:sp>
      <p:sp>
        <p:nvSpPr>
          <p:cNvPr id="40" name="Rectangle 39">
            <a:hlinkClick r:id="rId6" action="ppaction://hlinksldjump"/>
            <a:extLst>
              <a:ext uri="{FF2B5EF4-FFF2-40B4-BE49-F238E27FC236}">
                <a16:creationId xmlns:a16="http://schemas.microsoft.com/office/drawing/2014/main" id="{AC352822-F7A2-4C06-B4BB-327F2C71409A}"/>
              </a:ext>
            </a:extLst>
          </p:cNvPr>
          <p:cNvSpPr/>
          <p:nvPr/>
        </p:nvSpPr>
        <p:spPr>
          <a:xfrm>
            <a:off x="9739431" y="4610834"/>
            <a:ext cx="2183413" cy="784830"/>
          </a:xfrm>
          <a:prstGeom prst="rect">
            <a:avLst/>
          </a:prstGeom>
        </p:spPr>
        <p:txBody>
          <a:bodyPr wrap="square">
            <a:spAutoFit/>
          </a:bodyPr>
          <a:lstStyle/>
          <a:p>
            <a:pPr algn="ctr">
              <a:defRPr/>
            </a:pPr>
            <a:r>
              <a:rPr lang="en-US" sz="1500" b="1">
                <a:solidFill>
                  <a:srgbClr val="1B1464"/>
                </a:solidFill>
                <a:latin typeface="Helvetica" panose="020B0403020202020204" pitchFamily="34" charset="0"/>
              </a:rPr>
              <a:t>Protects and </a:t>
            </a:r>
            <a:r>
              <a:rPr lang="en-US" sz="1500" b="1">
                <a:solidFill>
                  <a:srgbClr val="ED3C8D"/>
                </a:solidFill>
                <a:latin typeface="Helvetica" panose="020B0403020202020204" pitchFamily="34" charset="0"/>
              </a:rPr>
              <a:t>strengthens your brand</a:t>
            </a:r>
          </a:p>
        </p:txBody>
      </p:sp>
      <p:sp>
        <p:nvSpPr>
          <p:cNvPr id="25" name="Rectangle 24">
            <a:hlinkClick r:id="rId7" action="ppaction://hlinksldjump"/>
            <a:extLst>
              <a:ext uri="{FF2B5EF4-FFF2-40B4-BE49-F238E27FC236}">
                <a16:creationId xmlns:a16="http://schemas.microsoft.com/office/drawing/2014/main" id="{481BC72C-49EF-4DE4-82AF-E07D412E5207}"/>
              </a:ext>
            </a:extLst>
          </p:cNvPr>
          <p:cNvSpPr/>
          <p:nvPr/>
        </p:nvSpPr>
        <p:spPr>
          <a:xfrm>
            <a:off x="217540" y="2435138"/>
            <a:ext cx="2183413" cy="34349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hlinkClick r:id="rId7" action="ppaction://hlinksldjump"/>
            <a:extLst>
              <a:ext uri="{FF2B5EF4-FFF2-40B4-BE49-F238E27FC236}">
                <a16:creationId xmlns:a16="http://schemas.microsoft.com/office/drawing/2014/main" id="{5DA5C5EB-48C8-4164-9DA4-74E7C97535CC}"/>
              </a:ext>
            </a:extLst>
          </p:cNvPr>
          <p:cNvSpPr/>
          <p:nvPr/>
        </p:nvSpPr>
        <p:spPr>
          <a:xfrm>
            <a:off x="216761" y="2521233"/>
            <a:ext cx="470000" cy="707886"/>
          </a:xfrm>
          <a:prstGeom prst="rect">
            <a:avLst/>
          </a:prstGeom>
          <a:noFill/>
        </p:spPr>
        <p:txBody>
          <a:bodyPr wrap="none" lIns="91440" tIns="45720" rIns="91440" bIns="4572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ED3C8D"/>
                </a:solidFill>
                <a:effectLst>
                  <a:outerShdw blurRad="38100" dist="38100" dir="2700000" algn="tl">
                    <a:srgbClr val="000000">
                      <a:alpha val="43137"/>
                    </a:srgbClr>
                  </a:outerShdw>
                </a:effectLst>
                <a:uLnTx/>
                <a:uFillTx/>
                <a:latin typeface="Helvetica" panose="020B0403020202020204" pitchFamily="34" charset="0"/>
                <a:ea typeface="Open Sans" panose="020B0606030504020204" pitchFamily="34" charset="0"/>
                <a:cs typeface="Open Sans" panose="020B0606030504020204" pitchFamily="34" charset="0"/>
              </a:rPr>
              <a:t>1</a:t>
            </a:r>
          </a:p>
        </p:txBody>
      </p:sp>
      <p:sp>
        <p:nvSpPr>
          <p:cNvPr id="21" name="Rectangle 20">
            <a:hlinkClick r:id="rId7" action="ppaction://hlinksldjump"/>
            <a:extLst>
              <a:ext uri="{FF2B5EF4-FFF2-40B4-BE49-F238E27FC236}">
                <a16:creationId xmlns:a16="http://schemas.microsoft.com/office/drawing/2014/main" id="{68AA4556-6994-4FAC-9D8E-C735D78821AC}"/>
              </a:ext>
            </a:extLst>
          </p:cNvPr>
          <p:cNvSpPr/>
          <p:nvPr/>
        </p:nvSpPr>
        <p:spPr>
          <a:xfrm>
            <a:off x="169494" y="4610834"/>
            <a:ext cx="2263491"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Fuels the customer pipeline faster </a:t>
            </a:r>
            <a:r>
              <a:rPr kumimoji="0" lang="en-US" sz="15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resulting in more conversions and sales</a:t>
            </a:r>
            <a:endParaRPr kumimoji="0" lang="en-US" sz="15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8" name="Picture 7" descr="A picture containing text, sign&#10;&#10;Description automatically generated">
            <a:hlinkClick r:id="rId7" action="ppaction://hlinksldjump"/>
            <a:extLst>
              <a:ext uri="{FF2B5EF4-FFF2-40B4-BE49-F238E27FC236}">
                <a16:creationId xmlns:a16="http://schemas.microsoft.com/office/drawing/2014/main" id="{1147F2EE-CA01-8CEA-FAB6-9ED156FC7D3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12455" y="3230992"/>
            <a:ext cx="1198110" cy="1198110"/>
          </a:xfrm>
          <a:prstGeom prst="rect">
            <a:avLst/>
          </a:prstGeom>
        </p:spPr>
      </p:pic>
      <p:sp>
        <p:nvSpPr>
          <p:cNvPr id="29" name="Rectangle 28">
            <a:hlinkClick r:id="rId9" action="ppaction://hlinksldjump"/>
            <a:extLst>
              <a:ext uri="{FF2B5EF4-FFF2-40B4-BE49-F238E27FC236}">
                <a16:creationId xmlns:a16="http://schemas.microsoft.com/office/drawing/2014/main" id="{B0043522-E20E-4654-B5A6-DF9538149430}"/>
              </a:ext>
            </a:extLst>
          </p:cNvPr>
          <p:cNvSpPr/>
          <p:nvPr/>
        </p:nvSpPr>
        <p:spPr>
          <a:xfrm>
            <a:off x="4952692" y="2435138"/>
            <a:ext cx="2183413" cy="34349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AF61235-D3D8-4489-8C7D-F45174F08C65}"/>
              </a:ext>
            </a:extLst>
          </p:cNvPr>
          <p:cNvSpPr/>
          <p:nvPr/>
        </p:nvSpPr>
        <p:spPr>
          <a:xfrm>
            <a:off x="4960500" y="2521233"/>
            <a:ext cx="470000" cy="707886"/>
          </a:xfrm>
          <a:prstGeom prst="rect">
            <a:avLst/>
          </a:prstGeom>
          <a:noFill/>
        </p:spPr>
        <p:txBody>
          <a:bodyPr wrap="none" lIns="91440" tIns="45720" rIns="91440" bIns="4572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ED3C8D"/>
                </a:solidFill>
                <a:effectLst>
                  <a:outerShdw blurRad="38100" dist="38100" dir="2700000" algn="tl">
                    <a:srgbClr val="000000">
                      <a:alpha val="43137"/>
                    </a:srgbClr>
                  </a:outerShdw>
                </a:effectLst>
                <a:uLnTx/>
                <a:uFillTx/>
                <a:latin typeface="Helvetica" panose="020B0403020202020204" pitchFamily="34" charset="0"/>
                <a:ea typeface="Open Sans" panose="020B0606030504020204" pitchFamily="34" charset="0"/>
                <a:cs typeface="Open Sans" panose="020B0606030504020204" pitchFamily="34" charset="0"/>
              </a:rPr>
              <a:t>3</a:t>
            </a:r>
          </a:p>
        </p:txBody>
      </p:sp>
      <p:sp>
        <p:nvSpPr>
          <p:cNvPr id="31" name="Rectangle 30">
            <a:hlinkClick r:id="rId9" action="ppaction://hlinksldjump"/>
            <a:extLst>
              <a:ext uri="{FF2B5EF4-FFF2-40B4-BE49-F238E27FC236}">
                <a16:creationId xmlns:a16="http://schemas.microsoft.com/office/drawing/2014/main" id="{2FE75EA8-35A3-4416-A35A-C615F437FE5A}"/>
              </a:ext>
            </a:extLst>
          </p:cNvPr>
          <p:cNvSpPr/>
          <p:nvPr/>
        </p:nvSpPr>
        <p:spPr>
          <a:xfrm>
            <a:off x="4941893" y="4610834"/>
            <a:ext cx="2183413"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Turns brands into household names, </a:t>
            </a:r>
            <a:r>
              <a:rPr kumimoji="0" lang="en-US" sz="15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leading to more revenue</a:t>
            </a:r>
            <a:endParaRPr kumimoji="0" lang="en-US" sz="15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19" name="Picture 18" descr="Icon&#10;&#10;Description automatically generated">
            <a:hlinkClick r:id="rId9" action="ppaction://hlinksldjump"/>
            <a:extLst>
              <a:ext uri="{FF2B5EF4-FFF2-40B4-BE49-F238E27FC236}">
                <a16:creationId xmlns:a16="http://schemas.microsoft.com/office/drawing/2014/main" id="{0FF088DC-EA9F-7711-B9EC-0CF0F32E7A32}"/>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435427" y="3229118"/>
            <a:ext cx="1201859" cy="1201859"/>
          </a:xfrm>
          <a:prstGeom prst="rect">
            <a:avLst/>
          </a:prstGeom>
        </p:spPr>
      </p:pic>
      <p:pic>
        <p:nvPicPr>
          <p:cNvPr id="22" name="Picture 21" descr="Icon&#10;&#10;Description automatically generated">
            <a:hlinkClick r:id="rId4" action="ppaction://hlinksldjump"/>
            <a:extLst>
              <a:ext uri="{FF2B5EF4-FFF2-40B4-BE49-F238E27FC236}">
                <a16:creationId xmlns:a16="http://schemas.microsoft.com/office/drawing/2014/main" id="{4ADC23AC-4EF7-E12C-7B6C-C7A698F2010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891426" y="3229118"/>
            <a:ext cx="1201859" cy="1201859"/>
          </a:xfrm>
          <a:prstGeom prst="rect">
            <a:avLst/>
          </a:prstGeom>
        </p:spPr>
      </p:pic>
      <p:sp>
        <p:nvSpPr>
          <p:cNvPr id="26" name="Rectangle 25">
            <a:hlinkClick r:id="rId12" action="ppaction://hlinksldjump"/>
            <a:extLst>
              <a:ext uri="{FF2B5EF4-FFF2-40B4-BE49-F238E27FC236}">
                <a16:creationId xmlns:a16="http://schemas.microsoft.com/office/drawing/2014/main" id="{188FD03B-3505-4105-A793-32EB63F1209C}"/>
              </a:ext>
            </a:extLst>
          </p:cNvPr>
          <p:cNvSpPr/>
          <p:nvPr/>
        </p:nvSpPr>
        <p:spPr>
          <a:xfrm>
            <a:off x="2564778" y="2435138"/>
            <a:ext cx="2183413" cy="34349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hlinkClick r:id="rId12" action="ppaction://hlinksldjump"/>
            <a:extLst>
              <a:ext uri="{FF2B5EF4-FFF2-40B4-BE49-F238E27FC236}">
                <a16:creationId xmlns:a16="http://schemas.microsoft.com/office/drawing/2014/main" id="{04CDD1DC-95EE-4653-A273-49949E975F57}"/>
              </a:ext>
            </a:extLst>
          </p:cNvPr>
          <p:cNvSpPr/>
          <p:nvPr/>
        </p:nvSpPr>
        <p:spPr>
          <a:xfrm>
            <a:off x="2572289" y="2521233"/>
            <a:ext cx="470000" cy="707886"/>
          </a:xfrm>
          <a:prstGeom prst="rect">
            <a:avLst/>
          </a:prstGeom>
          <a:noFill/>
        </p:spPr>
        <p:txBody>
          <a:bodyPr wrap="none" lIns="91440" tIns="45720" rIns="91440" bIns="4572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ED3C8D"/>
                </a:solidFill>
                <a:effectLst>
                  <a:outerShdw blurRad="38100" dist="38100" dir="2700000" algn="tl">
                    <a:srgbClr val="000000">
                      <a:alpha val="43137"/>
                    </a:srgbClr>
                  </a:outerShdw>
                </a:effectLst>
                <a:uLnTx/>
                <a:uFillTx/>
                <a:latin typeface="Helvetica" panose="020B0403020202020204" pitchFamily="34" charset="0"/>
                <a:ea typeface="Open Sans" panose="020B0606030504020204" pitchFamily="34" charset="0"/>
                <a:cs typeface="Open Sans" panose="020B0606030504020204" pitchFamily="34" charset="0"/>
              </a:rPr>
              <a:t>2</a:t>
            </a:r>
          </a:p>
        </p:txBody>
      </p:sp>
      <p:sp>
        <p:nvSpPr>
          <p:cNvPr id="28" name="Rectangle 27">
            <a:hlinkClick r:id="rId12" action="ppaction://hlinksldjump"/>
            <a:extLst>
              <a:ext uri="{FF2B5EF4-FFF2-40B4-BE49-F238E27FC236}">
                <a16:creationId xmlns:a16="http://schemas.microsoft.com/office/drawing/2014/main" id="{AD54AD27-D9E7-4A33-B8EF-8E2C78BA2027}"/>
              </a:ext>
            </a:extLst>
          </p:cNvPr>
          <p:cNvSpPr/>
          <p:nvPr/>
        </p:nvSpPr>
        <p:spPr>
          <a:xfrm>
            <a:off x="2562942" y="4610834"/>
            <a:ext cx="2183413"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solidFill>
                  <a:srgbClr val="ED3C8D"/>
                </a:solidFill>
                <a:latin typeface="Helvetica" panose="020B0403020202020204" pitchFamily="34" charset="0"/>
              </a:rPr>
              <a:t>Inspires trial </a:t>
            </a:r>
            <a:r>
              <a:rPr kumimoji="0" lang="en-US" sz="15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among more new customers</a:t>
            </a:r>
          </a:p>
        </p:txBody>
      </p:sp>
      <p:pic>
        <p:nvPicPr>
          <p:cNvPr id="45" name="Picture 44" descr="A picture containing text, sign&#10;&#10;Description automatically generated">
            <a:hlinkClick r:id="rId6" action="ppaction://hlinksldjump"/>
            <a:extLst>
              <a:ext uri="{FF2B5EF4-FFF2-40B4-BE49-F238E27FC236}">
                <a16:creationId xmlns:a16="http://schemas.microsoft.com/office/drawing/2014/main" id="{F13638F7-474F-A306-CFC2-4200B8613B5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232082" y="3230992"/>
            <a:ext cx="1198110" cy="1198110"/>
          </a:xfrm>
          <a:prstGeom prst="rect">
            <a:avLst/>
          </a:prstGeom>
        </p:spPr>
      </p:pic>
      <p:pic>
        <p:nvPicPr>
          <p:cNvPr id="3" name="Picture 2" descr="Icon&#10;&#10;Description automatically generated">
            <a:extLst>
              <a:ext uri="{FF2B5EF4-FFF2-40B4-BE49-F238E27FC236}">
                <a16:creationId xmlns:a16="http://schemas.microsoft.com/office/drawing/2014/main" id="{A425C32C-8AF3-B032-84A1-CD760FDE010D}"/>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056847" y="3229118"/>
            <a:ext cx="1199984" cy="1199984"/>
          </a:xfrm>
          <a:prstGeom prst="rect">
            <a:avLst/>
          </a:prstGeom>
        </p:spPr>
      </p:pic>
    </p:spTree>
    <p:extLst>
      <p:ext uri="{BB962C8B-B14F-4D97-AF65-F5344CB8AC3E}">
        <p14:creationId xmlns:p14="http://schemas.microsoft.com/office/powerpoint/2010/main" val="173018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9" name="Title 1">
            <a:extLst>
              <a:ext uri="{FF2B5EF4-FFF2-40B4-BE49-F238E27FC236}">
                <a16:creationId xmlns:a16="http://schemas.microsoft.com/office/drawing/2014/main" id="{F0F0F6F5-6A38-06E2-8644-B356F7970957}"/>
              </a:ext>
            </a:extLst>
          </p:cNvPr>
          <p:cNvSpPr txBox="1">
            <a:spLocks/>
          </p:cNvSpPr>
          <p:nvPr/>
        </p:nvSpPr>
        <p:spPr>
          <a:xfrm>
            <a:off x="128247" y="114997"/>
            <a:ext cx="11905660" cy="964774"/>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2" charset="0"/>
                <a:ea typeface="Calibri" panose="020F0502020204030204" pitchFamily="34" charset="0"/>
                <a:cs typeface="Calibri" panose="020F0502020204030204" pitchFamily="34" charset="0"/>
              </a:rPr>
              <a:t>Consumers rank Television as one of the top, most trusted, advertising formats for making purchasing decisions, well above other digital media </a:t>
            </a:r>
            <a:endPar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22AE8981-4C29-BAF3-CFF7-C5D5A1EBEC3A}"/>
              </a:ext>
            </a:extLst>
          </p:cNvPr>
          <p:cNvGraphicFramePr/>
          <p:nvPr>
            <p:extLst>
              <p:ext uri="{D42A27DB-BD31-4B8C-83A1-F6EECF244321}">
                <p14:modId xmlns:p14="http://schemas.microsoft.com/office/powerpoint/2010/main" val="3410084196"/>
              </p:ext>
            </p:extLst>
          </p:nvPr>
        </p:nvGraphicFramePr>
        <p:xfrm>
          <a:off x="2227635" y="1447141"/>
          <a:ext cx="9573636" cy="488848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3">
            <a:extLst>
              <a:ext uri="{FF2B5EF4-FFF2-40B4-BE49-F238E27FC236}">
                <a16:creationId xmlns:a16="http://schemas.microsoft.com/office/drawing/2014/main" id="{1B556938-9C90-E3AF-A8D9-9C09EC30DF8D}"/>
              </a:ext>
            </a:extLst>
          </p:cNvPr>
          <p:cNvSpPr txBox="1">
            <a:spLocks/>
          </p:cNvSpPr>
          <p:nvPr/>
        </p:nvSpPr>
        <p:spPr>
          <a:xfrm>
            <a:off x="464820" y="6315133"/>
            <a:ext cx="11569087" cy="199837"/>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l" defTabSz="1166122"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5"/>
              </a:rPr>
              <a:t>Harvard Business Review, 'Why Marketers Are Returning to Traditional Advertising</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April 29, 2022. Survey conducted with 1,200 U.S. consumers by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6"/>
              </a:rPr>
              <a:t>MarketingSherpa</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 October 2016. </a:t>
            </a:r>
          </a:p>
        </p:txBody>
      </p:sp>
    </p:spTree>
    <p:extLst>
      <p:ext uri="{BB962C8B-B14F-4D97-AF65-F5344CB8AC3E}">
        <p14:creationId xmlns:p14="http://schemas.microsoft.com/office/powerpoint/2010/main" val="196432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hlinkClick r:id="rId3"/>
            <a:extLst>
              <a:ext uri="{FF2B5EF4-FFF2-40B4-BE49-F238E27FC236}">
                <a16:creationId xmlns:a16="http://schemas.microsoft.com/office/drawing/2014/main" id="{53DEB68F-AC4C-1F1C-1B99-8EA06E597A1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21330" y="108769"/>
            <a:ext cx="1712576" cy="963324"/>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3" name="Rectangle 52">
            <a:extLst>
              <a:ext uri="{FF2B5EF4-FFF2-40B4-BE49-F238E27FC236}">
                <a16:creationId xmlns:a16="http://schemas.microsoft.com/office/drawing/2014/main" id="{5E3362A3-DB56-B363-8D97-05A055EE0AC2}"/>
              </a:ext>
            </a:extLst>
          </p:cNvPr>
          <p:cNvSpPr/>
          <p:nvPr/>
        </p:nvSpPr>
        <p:spPr>
          <a:xfrm>
            <a:off x="12133" y="81005"/>
            <a:ext cx="1039646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With its trust, brand safe environment and ability to drive outcomes through the funnel, more than half of advertisers identify linear TV as their single most valuable video tactic today</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56" name="TextBox 55">
            <a:hlinkClick r:id="rId3"/>
            <a:extLst>
              <a:ext uri="{FF2B5EF4-FFF2-40B4-BE49-F238E27FC236}">
                <a16:creationId xmlns:a16="http://schemas.microsoft.com/office/drawing/2014/main" id="{5107B5F4-05CA-84DD-00B7-AB98C18A8594}"/>
              </a:ext>
            </a:extLst>
          </p:cNvPr>
          <p:cNvSpPr txBox="1"/>
          <p:nvPr/>
        </p:nvSpPr>
        <p:spPr>
          <a:xfrm>
            <a:off x="10321331" y="1071789"/>
            <a:ext cx="1712576" cy="22029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8" name="TextBox 27">
            <a:extLst>
              <a:ext uri="{FF2B5EF4-FFF2-40B4-BE49-F238E27FC236}">
                <a16:creationId xmlns:a16="http://schemas.microsoft.com/office/drawing/2014/main" id="{D42F6D0C-D9B8-A73F-0A79-BC50DC626405}"/>
              </a:ext>
            </a:extLst>
          </p:cNvPr>
          <p:cNvSpPr txBox="1"/>
          <p:nvPr/>
        </p:nvSpPr>
        <p:spPr>
          <a:xfrm>
            <a:off x="2355524" y="1519071"/>
            <a:ext cx="7480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All Video Advertising Tactics Used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Summary of Top Rank</a:t>
            </a:r>
          </a:p>
        </p:txBody>
      </p:sp>
      <p:graphicFrame>
        <p:nvGraphicFramePr>
          <p:cNvPr id="29" name="Chart 28">
            <a:extLst>
              <a:ext uri="{FF2B5EF4-FFF2-40B4-BE49-F238E27FC236}">
                <a16:creationId xmlns:a16="http://schemas.microsoft.com/office/drawing/2014/main" id="{508EAF8B-5648-462D-6EE4-9CC1C3A44D15}"/>
              </a:ext>
            </a:extLst>
          </p:cNvPr>
          <p:cNvGraphicFramePr/>
          <p:nvPr>
            <p:extLst>
              <p:ext uri="{D42A27DB-BD31-4B8C-83A1-F6EECF244321}">
                <p14:modId xmlns:p14="http://schemas.microsoft.com/office/powerpoint/2010/main" val="2481557925"/>
              </p:ext>
            </p:extLst>
          </p:nvPr>
        </p:nvGraphicFramePr>
        <p:xfrm>
          <a:off x="2752005" y="1938829"/>
          <a:ext cx="7569326" cy="4410310"/>
        </p:xfrm>
        <a:graphic>
          <a:graphicData uri="http://schemas.openxmlformats.org/drawingml/2006/chart">
            <c:chart xmlns:c="http://schemas.openxmlformats.org/drawingml/2006/chart" xmlns:r="http://schemas.openxmlformats.org/officeDocument/2006/relationships" r:id="rId6"/>
          </a:graphicData>
        </a:graphic>
      </p:graphicFrame>
      <p:sp>
        <p:nvSpPr>
          <p:cNvPr id="31" name="Rectangle 30">
            <a:extLst>
              <a:ext uri="{FF2B5EF4-FFF2-40B4-BE49-F238E27FC236}">
                <a16:creationId xmlns:a16="http://schemas.microsoft.com/office/drawing/2014/main" id="{93645F2F-FAD2-AA4D-D120-DA2CBDC666C8}"/>
              </a:ext>
            </a:extLst>
          </p:cNvPr>
          <p:cNvSpPr/>
          <p:nvPr/>
        </p:nvSpPr>
        <p:spPr>
          <a:xfrm>
            <a:off x="9645807" y="3601201"/>
            <a:ext cx="1525572" cy="657520"/>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Any Linear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51%</a:t>
            </a:r>
          </a:p>
        </p:txBody>
      </p:sp>
      <p:sp>
        <p:nvSpPr>
          <p:cNvPr id="32" name="Text Placeholder 3">
            <a:extLst>
              <a:ext uri="{FF2B5EF4-FFF2-40B4-BE49-F238E27FC236}">
                <a16:creationId xmlns:a16="http://schemas.microsoft.com/office/drawing/2014/main" id="{A0194893-613D-8FE0-C77B-5685D937ACF6}"/>
              </a:ext>
            </a:extLst>
          </p:cNvPr>
          <p:cNvSpPr txBox="1">
            <a:spLocks/>
          </p:cNvSpPr>
          <p:nvPr/>
        </p:nvSpPr>
        <p:spPr>
          <a:xfrm>
            <a:off x="527053" y="6349139"/>
            <a:ext cx="11506854" cy="180392"/>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l" defTabSz="1166122"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Advertiser Perceptions, Video Advertising Convergence Report, Wave 9, 2H 2020, released February 2021. For more information, download: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3"/>
              </a:rPr>
              <a:t>Beyond the Headlines</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spTree>
    <p:extLst>
      <p:ext uri="{BB962C8B-B14F-4D97-AF65-F5344CB8AC3E}">
        <p14:creationId xmlns:p14="http://schemas.microsoft.com/office/powerpoint/2010/main" val="161575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53">
            <a:hlinkClick r:id="rId3"/>
            <a:extLst>
              <a:ext uri="{FF2B5EF4-FFF2-40B4-BE49-F238E27FC236}">
                <a16:creationId xmlns:a16="http://schemas.microsoft.com/office/drawing/2014/main" id="{95103673-E0C0-9257-0B7E-7FA24B4446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21332" y="110188"/>
            <a:ext cx="1712576" cy="961601"/>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5" name="Text Placeholder 3">
            <a:extLst>
              <a:ext uri="{FF2B5EF4-FFF2-40B4-BE49-F238E27FC236}">
                <a16:creationId xmlns:a16="http://schemas.microsoft.com/office/drawing/2014/main" id="{6A308C5F-75CB-DD70-BD16-454EC0AE91AC}"/>
              </a:ext>
            </a:extLst>
          </p:cNvPr>
          <p:cNvSpPr txBox="1">
            <a:spLocks/>
          </p:cNvSpPr>
          <p:nvPr/>
        </p:nvSpPr>
        <p:spPr>
          <a:xfrm>
            <a:off x="464820" y="6104875"/>
            <a:ext cx="11569087" cy="390640"/>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l" defTabSz="1166122"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VAB’s ‘Keep Calm and Advertise On: How to Successfully Navigate Your Brand Through an Economic Downturn.’ U.S. TV spend based on VAB analysis of Nielsen Ad Intel data, national TV spend (national cable TV, national broadcast TV, Spanish language broadcast TV, Spanish language cable TV), CY 2007-2012. U.S. revenues are based on company filings (10-K) for U.S. revenue via SEC.gov (EDGAR). Darden’s was for Olive Garden. For more information, download: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3"/>
              </a:rPr>
              <a:t>Keep Calm and Advertise On</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36" name="Rectangle 35">
            <a:extLst>
              <a:ext uri="{FF2B5EF4-FFF2-40B4-BE49-F238E27FC236}">
                <a16:creationId xmlns:a16="http://schemas.microsoft.com/office/drawing/2014/main" id="{45764059-F607-2D70-03ED-DE462F69DE30}"/>
              </a:ext>
            </a:extLst>
          </p:cNvPr>
          <p:cNvSpPr/>
          <p:nvPr/>
        </p:nvSpPr>
        <p:spPr>
          <a:xfrm>
            <a:off x="3291364" y="3505838"/>
            <a:ext cx="241351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Retail</a:t>
            </a:r>
          </a:p>
        </p:txBody>
      </p:sp>
      <p:sp>
        <p:nvSpPr>
          <p:cNvPr id="37" name="Rectangle 36">
            <a:extLst>
              <a:ext uri="{FF2B5EF4-FFF2-40B4-BE49-F238E27FC236}">
                <a16:creationId xmlns:a16="http://schemas.microsoft.com/office/drawing/2014/main" id="{C364FD2D-CCAD-825A-3060-9A13CB0E4A3C}"/>
              </a:ext>
            </a:extLst>
          </p:cNvPr>
          <p:cNvSpPr/>
          <p:nvPr/>
        </p:nvSpPr>
        <p:spPr>
          <a:xfrm>
            <a:off x="576939" y="3499617"/>
            <a:ext cx="193143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Ecommerce</a:t>
            </a:r>
          </a:p>
        </p:txBody>
      </p:sp>
      <p:pic>
        <p:nvPicPr>
          <p:cNvPr id="38" name="Picture 2" descr="Amazon logo PNG images free download">
            <a:extLst>
              <a:ext uri="{FF2B5EF4-FFF2-40B4-BE49-F238E27FC236}">
                <a16:creationId xmlns:a16="http://schemas.microsoft.com/office/drawing/2014/main" id="{6AEF0F35-7D2C-11C4-4F92-3B60D91CA02F}"/>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576939" y="4079675"/>
            <a:ext cx="1931436" cy="61943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BE0FEA37-B886-8600-5320-CC0BA84F7516}"/>
              </a:ext>
            </a:extLst>
          </p:cNvPr>
          <p:cNvSpPr/>
          <p:nvPr/>
        </p:nvSpPr>
        <p:spPr>
          <a:xfrm>
            <a:off x="482078" y="4814838"/>
            <a:ext cx="212115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Amazon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launched its first TV campaign</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 the middle of the recession in 2008 and saw a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compound annual growth rate of 34%</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between 2008-2012</a:t>
            </a:r>
          </a:p>
        </p:txBody>
      </p:sp>
      <p:pic>
        <p:nvPicPr>
          <p:cNvPr id="40" name="Picture 4">
            <a:extLst>
              <a:ext uri="{FF2B5EF4-FFF2-40B4-BE49-F238E27FC236}">
                <a16:creationId xmlns:a16="http://schemas.microsoft.com/office/drawing/2014/main" id="{C6DEFE2E-E058-CF02-F33F-1B791053B445}"/>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291364" y="4017619"/>
            <a:ext cx="2413518" cy="60338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0E3B6A5D-9253-953D-C6E5-5A7EE04BBEAA}"/>
              </a:ext>
            </a:extLst>
          </p:cNvPr>
          <p:cNvSpPr/>
          <p:nvPr/>
        </p:nvSpPr>
        <p:spPr>
          <a:xfrm>
            <a:off x="3326356" y="4814838"/>
            <a:ext cx="234353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Walmart significantly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increased their TV investment </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 both 2008 &amp; 2009 and saw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high single digit sales increases</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in each year with continued growth after the recession </a:t>
            </a:r>
          </a:p>
        </p:txBody>
      </p:sp>
      <p:pic>
        <p:nvPicPr>
          <p:cNvPr id="42" name="Picture 6" descr="T-Mobile – Logos, brands and logotypes">
            <a:extLst>
              <a:ext uri="{FF2B5EF4-FFF2-40B4-BE49-F238E27FC236}">
                <a16:creationId xmlns:a16="http://schemas.microsoft.com/office/drawing/2014/main" id="{0135C179-D182-0290-C899-94CAE8E8F967}"/>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r="4969"/>
          <a:stretch/>
        </p:blipFill>
        <p:spPr bwMode="auto">
          <a:xfrm>
            <a:off x="6481946" y="4129730"/>
            <a:ext cx="2250219" cy="41438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B20B41F-B47E-3FF3-17B5-3B63D3BA2ECB}"/>
              </a:ext>
            </a:extLst>
          </p:cNvPr>
          <p:cNvSpPr/>
          <p:nvPr/>
        </p:nvSpPr>
        <p:spPr>
          <a:xfrm>
            <a:off x="6400296" y="3499615"/>
            <a:ext cx="241351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Telecommunications</a:t>
            </a:r>
          </a:p>
        </p:txBody>
      </p:sp>
      <p:sp>
        <p:nvSpPr>
          <p:cNvPr id="44" name="Rectangle 43">
            <a:extLst>
              <a:ext uri="{FF2B5EF4-FFF2-40B4-BE49-F238E27FC236}">
                <a16:creationId xmlns:a16="http://schemas.microsoft.com/office/drawing/2014/main" id="{7EDA2101-4EAD-B913-F531-B727ECD538DF}"/>
              </a:ext>
            </a:extLst>
          </p:cNvPr>
          <p:cNvSpPr/>
          <p:nvPr/>
        </p:nvSpPr>
        <p:spPr>
          <a:xfrm>
            <a:off x="6546476" y="4814838"/>
            <a:ext cx="212115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T-Mobile had a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moderate increase in their TV investment</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 both 2008 &amp; 2009 and saw a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compound annual growth rate of 21%</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between 2008-2011</a:t>
            </a:r>
          </a:p>
        </p:txBody>
      </p:sp>
      <p:pic>
        <p:nvPicPr>
          <p:cNvPr id="45" name="Picture 44" descr="A picture containing drawing&#10;&#10;Description automatically generated">
            <a:extLst>
              <a:ext uri="{FF2B5EF4-FFF2-40B4-BE49-F238E27FC236}">
                <a16:creationId xmlns:a16="http://schemas.microsoft.com/office/drawing/2014/main" id="{7B39E92B-B9F6-D29A-E4D6-AF3F6C19BDF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984908" y="2090279"/>
            <a:ext cx="1244295" cy="1244295"/>
          </a:xfrm>
          <a:prstGeom prst="rect">
            <a:avLst/>
          </a:prstGeom>
        </p:spPr>
      </p:pic>
      <p:pic>
        <p:nvPicPr>
          <p:cNvPr id="46" name="Picture 45" descr="A close up of a logo&#10;&#10;Description automatically generated">
            <a:extLst>
              <a:ext uri="{FF2B5EF4-FFF2-40B4-BE49-F238E27FC236}">
                <a16:creationId xmlns:a16="http://schemas.microsoft.com/office/drawing/2014/main" id="{84B4A8A9-2C72-6670-1E37-77FE9956DB7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873640" y="2090279"/>
            <a:ext cx="1244295" cy="1244295"/>
          </a:xfrm>
          <a:prstGeom prst="rect">
            <a:avLst/>
          </a:prstGeom>
        </p:spPr>
      </p:pic>
      <p:pic>
        <p:nvPicPr>
          <p:cNvPr id="47" name="Picture 46" descr="A black sign with white text&#10;&#10;Description automatically generated">
            <a:extLst>
              <a:ext uri="{FF2B5EF4-FFF2-40B4-BE49-F238E27FC236}">
                <a16:creationId xmlns:a16="http://schemas.microsoft.com/office/drawing/2014/main" id="{D16216D5-EAD9-4E40-3198-6B82C9FC315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20510" y="2090279"/>
            <a:ext cx="1244295" cy="1244295"/>
          </a:xfrm>
          <a:prstGeom prst="rect">
            <a:avLst/>
          </a:prstGeom>
        </p:spPr>
      </p:pic>
      <p:sp>
        <p:nvSpPr>
          <p:cNvPr id="48" name="Rectangle 47">
            <a:extLst>
              <a:ext uri="{FF2B5EF4-FFF2-40B4-BE49-F238E27FC236}">
                <a16:creationId xmlns:a16="http://schemas.microsoft.com/office/drawing/2014/main" id="{EF60CE40-E105-5E14-2352-8A6A6448A9F1}"/>
              </a:ext>
            </a:extLst>
          </p:cNvPr>
          <p:cNvSpPr/>
          <p:nvPr/>
        </p:nvSpPr>
        <p:spPr>
          <a:xfrm>
            <a:off x="9499924" y="3506897"/>
            <a:ext cx="197714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Restaurants</a:t>
            </a:r>
          </a:p>
        </p:txBody>
      </p:sp>
      <p:sp>
        <p:nvSpPr>
          <p:cNvPr id="49" name="Rectangle 48">
            <a:extLst>
              <a:ext uri="{FF2B5EF4-FFF2-40B4-BE49-F238E27FC236}">
                <a16:creationId xmlns:a16="http://schemas.microsoft.com/office/drawing/2014/main" id="{FD41288E-9163-8CA7-CA0B-D2DA9E804ABD}"/>
              </a:ext>
            </a:extLst>
          </p:cNvPr>
          <p:cNvSpPr/>
          <p:nvPr/>
        </p:nvSpPr>
        <p:spPr>
          <a:xfrm>
            <a:off x="9305937" y="4814838"/>
            <a:ext cx="236511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Darden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increased their TV investment</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 both 2008 &amp; 2009 and </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increased their sales by an average of 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 those two years</a:t>
            </a:r>
          </a:p>
        </p:txBody>
      </p:sp>
      <p:pic>
        <p:nvPicPr>
          <p:cNvPr id="50" name="Picture 18" descr="Darden Restaurant Logo PNG Transparent &amp; SVG Vector - Freebie Supply">
            <a:extLst>
              <a:ext uri="{FF2B5EF4-FFF2-40B4-BE49-F238E27FC236}">
                <a16:creationId xmlns:a16="http://schemas.microsoft.com/office/drawing/2014/main" id="{C340E3CF-E55A-4CDB-EF7E-C4C99AD0E92E}"/>
              </a:ext>
            </a:extLst>
          </p:cNvPr>
          <p:cNvPicPr>
            <a:picLocks noChangeAspect="1" noChangeArrowheads="1"/>
          </p:cNvPicPr>
          <p:nvPr/>
        </p:nvPicPr>
        <p:blipFill rotWithShape="1">
          <a:blip r:embed="rId12" cstate="hqprint">
            <a:extLst>
              <a:ext uri="{28A0092B-C50C-407E-A947-70E740481C1C}">
                <a14:useLocalDpi xmlns:a14="http://schemas.microsoft.com/office/drawing/2010/main"/>
              </a:ext>
            </a:extLst>
          </a:blip>
          <a:srcRect/>
          <a:stretch/>
        </p:blipFill>
        <p:spPr bwMode="auto">
          <a:xfrm>
            <a:off x="9524310" y="4065743"/>
            <a:ext cx="1931436" cy="5442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food&#10;&#10;Description automatically generated">
            <a:extLst>
              <a:ext uri="{FF2B5EF4-FFF2-40B4-BE49-F238E27FC236}">
                <a16:creationId xmlns:a16="http://schemas.microsoft.com/office/drawing/2014/main" id="{FB5E5DCA-8451-A1A0-8B8D-EE219924925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866347" y="2052475"/>
            <a:ext cx="1244295" cy="1244295"/>
          </a:xfrm>
          <a:prstGeom prst="rect">
            <a:avLst/>
          </a:prstGeom>
        </p:spPr>
      </p:pic>
      <p:sp>
        <p:nvSpPr>
          <p:cNvPr id="52" name="TextBox 51">
            <a:extLst>
              <a:ext uri="{FF2B5EF4-FFF2-40B4-BE49-F238E27FC236}">
                <a16:creationId xmlns:a16="http://schemas.microsoft.com/office/drawing/2014/main" id="{ECCF8DC1-6D3B-2CD3-37C5-26D6FC56FDCC}"/>
              </a:ext>
            </a:extLst>
          </p:cNvPr>
          <p:cNvSpPr txBox="1"/>
          <p:nvPr/>
        </p:nvSpPr>
        <p:spPr>
          <a:xfrm>
            <a:off x="-1813" y="1559476"/>
            <a:ext cx="12191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Business outcome examples of brands who increased their TV spend during the 2008-2009 recession</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3" name="Rectangle 52">
            <a:extLst>
              <a:ext uri="{FF2B5EF4-FFF2-40B4-BE49-F238E27FC236}">
                <a16:creationId xmlns:a16="http://schemas.microsoft.com/office/drawing/2014/main" id="{5E3362A3-DB56-B363-8D97-05A055EE0AC2}"/>
              </a:ext>
            </a:extLst>
          </p:cNvPr>
          <p:cNvSpPr/>
          <p:nvPr/>
        </p:nvSpPr>
        <p:spPr>
          <a:xfrm>
            <a:off x="12133" y="81005"/>
            <a:ext cx="1039646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During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times of economic uncertainty, marketers that focus on long-term branding efforts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by increasing (or at least maintaining) TV ad investment achieve positive business outcomes</a:t>
            </a:r>
          </a:p>
        </p:txBody>
      </p:sp>
      <p:sp>
        <p:nvSpPr>
          <p:cNvPr id="56" name="TextBox 55">
            <a:hlinkClick r:id="rId3"/>
            <a:extLst>
              <a:ext uri="{FF2B5EF4-FFF2-40B4-BE49-F238E27FC236}">
                <a16:creationId xmlns:a16="http://schemas.microsoft.com/office/drawing/2014/main" id="{5107B5F4-05CA-84DD-00B7-AB98C18A8594}"/>
              </a:ext>
            </a:extLst>
          </p:cNvPr>
          <p:cNvSpPr txBox="1"/>
          <p:nvPr/>
        </p:nvSpPr>
        <p:spPr>
          <a:xfrm>
            <a:off x="10321331" y="1071789"/>
            <a:ext cx="1712576" cy="22029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Tree>
    <p:extLst>
      <p:ext uri="{BB962C8B-B14F-4D97-AF65-F5344CB8AC3E}">
        <p14:creationId xmlns:p14="http://schemas.microsoft.com/office/powerpoint/2010/main" val="391697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519A7B7-6988-4090-8171-8A263C92EDBB}"/>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5531F169-175B-9DB5-CEFF-C9A33C068A6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13956" y="105472"/>
            <a:ext cx="1749797" cy="984261"/>
          </a:xfrm>
          <a:prstGeom prst="rect">
            <a:avLst/>
          </a:prstGeom>
          <a:ln>
            <a:solidFill>
              <a:srgbClr val="1F1A62"/>
            </a:solidFill>
          </a:ln>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TextBox 32">
            <a:hlinkClick r:id="rId3"/>
            <a:extLst>
              <a:ext uri="{FF2B5EF4-FFF2-40B4-BE49-F238E27FC236}">
                <a16:creationId xmlns:a16="http://schemas.microsoft.com/office/drawing/2014/main" id="{42BD70FA-25F8-42FE-8B55-2B8AB69F0B14}"/>
              </a:ext>
            </a:extLst>
          </p:cNvPr>
          <p:cNvSpPr txBox="1"/>
          <p:nvPr/>
        </p:nvSpPr>
        <p:spPr>
          <a:xfrm>
            <a:off x="10321331" y="1071790"/>
            <a:ext cx="1719872" cy="215444"/>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a related report</a:t>
            </a:r>
          </a:p>
        </p:txBody>
      </p:sp>
      <p:pic>
        <p:nvPicPr>
          <p:cNvPr id="23" name="Picture 22">
            <a:extLst>
              <a:ext uri="{FF2B5EF4-FFF2-40B4-BE49-F238E27FC236}">
                <a16:creationId xmlns:a16="http://schemas.microsoft.com/office/drawing/2014/main" id="{B058710A-9E43-4E88-98C3-BDBFF9C58CF3}"/>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61534772-F6EA-4832-B688-A8BBDA24513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0A22D1DE-5D88-478F-8B07-805695B5E1A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2" name="Chart 11">
            <a:extLst>
              <a:ext uri="{FF2B5EF4-FFF2-40B4-BE49-F238E27FC236}">
                <a16:creationId xmlns:a16="http://schemas.microsoft.com/office/drawing/2014/main" id="{CB5FD66B-7263-890E-C219-A658C9EFF197}"/>
              </a:ext>
            </a:extLst>
          </p:cNvPr>
          <p:cNvGraphicFramePr/>
          <p:nvPr/>
        </p:nvGraphicFramePr>
        <p:xfrm>
          <a:off x="413587" y="2273999"/>
          <a:ext cx="11367881" cy="4095490"/>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a:extLst>
              <a:ext uri="{FF2B5EF4-FFF2-40B4-BE49-F238E27FC236}">
                <a16:creationId xmlns:a16="http://schemas.microsoft.com/office/drawing/2014/main" id="{A55F58DA-1CC2-F775-8982-3E0C56190A8D}"/>
              </a:ext>
            </a:extLst>
          </p:cNvPr>
          <p:cNvSpPr/>
          <p:nvPr/>
        </p:nvSpPr>
        <p:spPr>
          <a:xfrm>
            <a:off x="555628" y="6304831"/>
            <a:ext cx="1154676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Source: VAB analysis of Nielsen AdIntel, calendar year 2015-2021, as of February 2022. TV spend includes cable TV, broadcast TV, Spanish language cable TV, Spanish language broadcast TV, spot TV, and syndicated TV.  U.S. TV spend only.</a:t>
            </a:r>
          </a:p>
        </p:txBody>
      </p:sp>
      <p:sp>
        <p:nvSpPr>
          <p:cNvPr id="14" name="TextBox 13">
            <a:extLst>
              <a:ext uri="{FF2B5EF4-FFF2-40B4-BE49-F238E27FC236}">
                <a16:creationId xmlns:a16="http://schemas.microsoft.com/office/drawing/2014/main" id="{0CF3EF5D-9490-8D40-8B89-C0B3199BF085}"/>
              </a:ext>
            </a:extLst>
          </p:cNvPr>
          <p:cNvSpPr txBox="1"/>
          <p:nvPr/>
        </p:nvSpPr>
        <p:spPr>
          <a:xfrm>
            <a:off x="504827" y="1587297"/>
            <a:ext cx="11276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Light" panose="020B0403020202020204" pitchFamily="34" charset="0"/>
                <a:ea typeface="+mn-ea"/>
                <a:cs typeface="+mn-cs"/>
              </a:rPr>
              <a:t>MAAMA U.S.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 in Millions)</a:t>
            </a:r>
          </a:p>
        </p:txBody>
      </p:sp>
      <p:sp>
        <p:nvSpPr>
          <p:cNvPr id="15" name="TextBox 14">
            <a:extLst>
              <a:ext uri="{FF2B5EF4-FFF2-40B4-BE49-F238E27FC236}">
                <a16:creationId xmlns:a16="http://schemas.microsoft.com/office/drawing/2014/main" id="{4E5FC65B-DC14-F32B-585F-2EDCA5F37D8C}"/>
              </a:ext>
            </a:extLst>
          </p:cNvPr>
          <p:cNvSpPr txBox="1"/>
          <p:nvPr/>
        </p:nvSpPr>
        <p:spPr>
          <a:xfrm>
            <a:off x="555628" y="4157553"/>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$1,551.3</a:t>
            </a:r>
          </a:p>
        </p:txBody>
      </p:sp>
      <p:sp>
        <p:nvSpPr>
          <p:cNvPr id="16" name="TextBox 15">
            <a:extLst>
              <a:ext uri="{FF2B5EF4-FFF2-40B4-BE49-F238E27FC236}">
                <a16:creationId xmlns:a16="http://schemas.microsoft.com/office/drawing/2014/main" id="{BBC65C91-148E-4AD9-BA32-0BF782E04026}"/>
              </a:ext>
            </a:extLst>
          </p:cNvPr>
          <p:cNvSpPr txBox="1"/>
          <p:nvPr/>
        </p:nvSpPr>
        <p:spPr>
          <a:xfrm>
            <a:off x="2143933" y="3733057"/>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$2,049.8</a:t>
            </a:r>
          </a:p>
        </p:txBody>
      </p:sp>
      <p:sp>
        <p:nvSpPr>
          <p:cNvPr id="17" name="TextBox 16">
            <a:extLst>
              <a:ext uri="{FF2B5EF4-FFF2-40B4-BE49-F238E27FC236}">
                <a16:creationId xmlns:a16="http://schemas.microsoft.com/office/drawing/2014/main" id="{5C29E746-002D-81EC-457F-0F88B8352120}"/>
              </a:ext>
            </a:extLst>
          </p:cNvPr>
          <p:cNvSpPr txBox="1"/>
          <p:nvPr/>
        </p:nvSpPr>
        <p:spPr>
          <a:xfrm>
            <a:off x="3723912" y="3858774"/>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$1,904.5</a:t>
            </a:r>
          </a:p>
        </p:txBody>
      </p:sp>
      <p:sp>
        <p:nvSpPr>
          <p:cNvPr id="18" name="TextBox 17">
            <a:extLst>
              <a:ext uri="{FF2B5EF4-FFF2-40B4-BE49-F238E27FC236}">
                <a16:creationId xmlns:a16="http://schemas.microsoft.com/office/drawing/2014/main" id="{C4E4532A-7778-DAE0-3301-2033227C4E69}"/>
              </a:ext>
            </a:extLst>
          </p:cNvPr>
          <p:cNvSpPr txBox="1"/>
          <p:nvPr/>
        </p:nvSpPr>
        <p:spPr>
          <a:xfrm>
            <a:off x="5386166" y="3338093"/>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$2,530.2</a:t>
            </a:r>
          </a:p>
        </p:txBody>
      </p:sp>
      <p:sp>
        <p:nvSpPr>
          <p:cNvPr id="20" name="TextBox 19">
            <a:extLst>
              <a:ext uri="{FF2B5EF4-FFF2-40B4-BE49-F238E27FC236}">
                <a16:creationId xmlns:a16="http://schemas.microsoft.com/office/drawing/2014/main" id="{9DEE15BF-005C-FE35-68A7-70DC056F98D1}"/>
              </a:ext>
            </a:extLst>
          </p:cNvPr>
          <p:cNvSpPr txBox="1"/>
          <p:nvPr/>
        </p:nvSpPr>
        <p:spPr>
          <a:xfrm>
            <a:off x="10242131" y="2817537"/>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$3,128.1</a:t>
            </a:r>
          </a:p>
        </p:txBody>
      </p:sp>
      <p:sp>
        <p:nvSpPr>
          <p:cNvPr id="21" name="Rounded Rectangle 22">
            <a:extLst>
              <a:ext uri="{FF2B5EF4-FFF2-40B4-BE49-F238E27FC236}">
                <a16:creationId xmlns:a16="http://schemas.microsoft.com/office/drawing/2014/main" id="{C6640508-91B7-1652-5DF1-6A759895AA16}"/>
              </a:ext>
            </a:extLst>
          </p:cNvPr>
          <p:cNvSpPr/>
          <p:nvPr/>
        </p:nvSpPr>
        <p:spPr>
          <a:xfrm>
            <a:off x="6520524" y="3694546"/>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a:t>
            </a:r>
          </a:p>
        </p:txBody>
      </p:sp>
      <p:sp>
        <p:nvSpPr>
          <p:cNvPr id="22" name="TextBox 21">
            <a:extLst>
              <a:ext uri="{FF2B5EF4-FFF2-40B4-BE49-F238E27FC236}">
                <a16:creationId xmlns:a16="http://schemas.microsoft.com/office/drawing/2014/main" id="{E8F3C823-46C3-1016-5327-CBB65C6A3C51}"/>
              </a:ext>
            </a:extLst>
          </p:cNvPr>
          <p:cNvSpPr txBox="1"/>
          <p:nvPr/>
        </p:nvSpPr>
        <p:spPr>
          <a:xfrm>
            <a:off x="6986529" y="2937471"/>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$2,989.0</a:t>
            </a:r>
          </a:p>
        </p:txBody>
      </p:sp>
      <p:sp>
        <p:nvSpPr>
          <p:cNvPr id="24" name="TextBox 23">
            <a:extLst>
              <a:ext uri="{FF2B5EF4-FFF2-40B4-BE49-F238E27FC236}">
                <a16:creationId xmlns:a16="http://schemas.microsoft.com/office/drawing/2014/main" id="{CD782E83-4873-65EB-1786-5F79E6103401}"/>
              </a:ext>
            </a:extLst>
          </p:cNvPr>
          <p:cNvSpPr txBox="1"/>
          <p:nvPr/>
        </p:nvSpPr>
        <p:spPr>
          <a:xfrm>
            <a:off x="8639618" y="3219318"/>
            <a:ext cx="14196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$2,660.9</a:t>
            </a:r>
          </a:p>
        </p:txBody>
      </p:sp>
      <p:sp>
        <p:nvSpPr>
          <p:cNvPr id="27" name="Rounded Rectangle 22">
            <a:extLst>
              <a:ext uri="{FF2B5EF4-FFF2-40B4-BE49-F238E27FC236}">
                <a16:creationId xmlns:a16="http://schemas.microsoft.com/office/drawing/2014/main" id="{4B47632F-4AE4-7E52-6E1D-DF44FB73E6B1}"/>
              </a:ext>
            </a:extLst>
          </p:cNvPr>
          <p:cNvSpPr/>
          <p:nvPr/>
        </p:nvSpPr>
        <p:spPr>
          <a:xfrm>
            <a:off x="8125884" y="3282693"/>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p:txBody>
      </p:sp>
      <p:sp>
        <p:nvSpPr>
          <p:cNvPr id="28" name="Rounded Rectangle 22">
            <a:extLst>
              <a:ext uri="{FF2B5EF4-FFF2-40B4-BE49-F238E27FC236}">
                <a16:creationId xmlns:a16="http://schemas.microsoft.com/office/drawing/2014/main" id="{9EDE4598-AEF2-AFCC-9AB5-035554E87F50}"/>
              </a:ext>
            </a:extLst>
          </p:cNvPr>
          <p:cNvSpPr/>
          <p:nvPr/>
        </p:nvSpPr>
        <p:spPr>
          <a:xfrm>
            <a:off x="11401829" y="3200846"/>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p:txBody>
      </p:sp>
      <p:sp>
        <p:nvSpPr>
          <p:cNvPr id="29" name="Rounded Rectangle 22">
            <a:extLst>
              <a:ext uri="{FF2B5EF4-FFF2-40B4-BE49-F238E27FC236}">
                <a16:creationId xmlns:a16="http://schemas.microsoft.com/office/drawing/2014/main" id="{9490C970-08B1-7C99-CC27-4D436EF6B222}"/>
              </a:ext>
            </a:extLst>
          </p:cNvPr>
          <p:cNvSpPr/>
          <p:nvPr/>
        </p:nvSpPr>
        <p:spPr>
          <a:xfrm>
            <a:off x="3248308" y="4088553"/>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+32%</a:t>
            </a:r>
          </a:p>
        </p:txBody>
      </p:sp>
      <p:sp>
        <p:nvSpPr>
          <p:cNvPr id="31" name="Rounded Rectangle 22">
            <a:extLst>
              <a:ext uri="{FF2B5EF4-FFF2-40B4-BE49-F238E27FC236}">
                <a16:creationId xmlns:a16="http://schemas.microsoft.com/office/drawing/2014/main" id="{043BD24E-43F4-1E1E-FBCB-15F1B4D1B378}"/>
              </a:ext>
            </a:extLst>
          </p:cNvPr>
          <p:cNvSpPr/>
          <p:nvPr/>
        </p:nvSpPr>
        <p:spPr>
          <a:xfrm>
            <a:off x="9753389" y="3588650"/>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a:t>
            </a:r>
          </a:p>
        </p:txBody>
      </p:sp>
      <p:sp>
        <p:nvSpPr>
          <p:cNvPr id="32" name="Rounded Rectangle 22">
            <a:extLst>
              <a:ext uri="{FF2B5EF4-FFF2-40B4-BE49-F238E27FC236}">
                <a16:creationId xmlns:a16="http://schemas.microsoft.com/office/drawing/2014/main" id="{338764AD-DAA9-AA78-FDE3-52AE49C47FE4}"/>
              </a:ext>
            </a:extLst>
          </p:cNvPr>
          <p:cNvSpPr/>
          <p:nvPr/>
        </p:nvSpPr>
        <p:spPr>
          <a:xfrm>
            <a:off x="4837683" y="4222521"/>
            <a:ext cx="620337" cy="286023"/>
          </a:xfrm>
          <a:prstGeom prst="roundRect">
            <a:avLst/>
          </a:prstGeom>
          <a:solidFill>
            <a:schemeClr val="bg1"/>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a:t>
            </a:r>
          </a:p>
        </p:txBody>
      </p:sp>
      <p:sp>
        <p:nvSpPr>
          <p:cNvPr id="34" name="Rectangle 33">
            <a:extLst>
              <a:ext uri="{FF2B5EF4-FFF2-40B4-BE49-F238E27FC236}">
                <a16:creationId xmlns:a16="http://schemas.microsoft.com/office/drawing/2014/main" id="{51F4B977-D14A-FBAA-4E14-9F38F331C336}"/>
              </a:ext>
            </a:extLst>
          </p:cNvPr>
          <p:cNvSpPr/>
          <p:nvPr/>
        </p:nvSpPr>
        <p:spPr>
          <a:xfrm>
            <a:off x="60152" y="59543"/>
            <a:ext cx="10261179"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In 2021, the Tech Giants collectively spent over $3 billion on TV</a:t>
            </a:r>
            <a:r>
              <a:rPr lang="en-US" sz="2600" b="1">
                <a:solidFill>
                  <a:srgbClr val="002060"/>
                </a:solidFill>
                <a:latin typeface="Helvetica" pitchFamily="2" charset="0"/>
              </a:rPr>
              <a:t>, their highest level ever, as they aggressively defended their SOV from competitors and supported new product launches</a:t>
            </a:r>
            <a:endParaRPr kumimoji="0" lang="en-US" sz="2600" b="1" i="0" u="none" strike="noStrike" kern="1200" cap="none" spc="0" normalizeH="0" baseline="0" noProof="0">
              <a:ln>
                <a:noFill/>
              </a:ln>
              <a:solidFill>
                <a:srgbClr val="002060"/>
              </a:solidFill>
              <a:effectLst/>
              <a:uLnTx/>
              <a:uFillTx/>
              <a:latin typeface="Helvetica" pitchFamily="2" charset="0"/>
              <a:ea typeface="+mn-ea"/>
              <a:cs typeface="+mn-cs"/>
            </a:endParaRPr>
          </a:p>
        </p:txBody>
      </p:sp>
    </p:spTree>
    <p:extLst>
      <p:ext uri="{BB962C8B-B14F-4D97-AF65-F5344CB8AC3E}">
        <p14:creationId xmlns:p14="http://schemas.microsoft.com/office/powerpoint/2010/main" val="255047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D2A3F53-F0B6-493C-AB23-FAD0A35D2693}"/>
              </a:ext>
            </a:extLst>
          </p:cNvPr>
          <p:cNvSpPr/>
          <p:nvPr/>
        </p:nvSpPr>
        <p:spPr>
          <a:xfrm>
            <a:off x="0" y="1431095"/>
            <a:ext cx="12192000" cy="542824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D49DEB-7177-4C53-A63F-C8DEAEFFD3CD}"/>
              </a:ext>
            </a:extLst>
          </p:cNvPr>
          <p:cNvSpPr/>
          <p:nvPr/>
        </p:nvSpPr>
        <p:spPr>
          <a:xfrm>
            <a:off x="348795" y="277691"/>
            <a:ext cx="907730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Key Takeaways For Marketers</a:t>
            </a:r>
            <a:endParaRPr kumimoji="0" lang="en-US" sz="3200" b="1" i="0" u="none" strike="noStrike" kern="1200" cap="none" spc="0" normalizeH="0" baseline="0" noProof="0">
              <a:ln>
                <a:noFill/>
              </a:ln>
              <a:solidFill>
                <a:srgbClr val="FF0000"/>
              </a:solidFill>
              <a:effectLst/>
              <a:uLnTx/>
              <a:uFillTx/>
              <a:latin typeface="Helvetica" pitchFamily="2" charset="0"/>
              <a:ea typeface="+mn-ea"/>
              <a:cs typeface="+mn-cs"/>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7" name="Rectangle 36">
            <a:extLst>
              <a:ext uri="{FF2B5EF4-FFF2-40B4-BE49-F238E27FC236}">
                <a16:creationId xmlns:a16="http://schemas.microsoft.com/office/drawing/2014/main" id="{51A0B49E-B6FD-4CB2-9340-7FBD97C32F71}"/>
              </a:ext>
            </a:extLst>
          </p:cNvPr>
          <p:cNvSpPr/>
          <p:nvPr/>
        </p:nvSpPr>
        <p:spPr>
          <a:xfrm>
            <a:off x="91774" y="2821999"/>
            <a:ext cx="2320376" cy="350097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sp>
        <p:nvSpPr>
          <p:cNvPr id="39" name="TextBox 38">
            <a:extLst>
              <a:ext uri="{FF2B5EF4-FFF2-40B4-BE49-F238E27FC236}">
                <a16:creationId xmlns:a16="http://schemas.microsoft.com/office/drawing/2014/main" id="{3B306C7F-EF4A-4D99-9336-DCCAA2349D9B}"/>
              </a:ext>
            </a:extLst>
          </p:cNvPr>
          <p:cNvSpPr txBox="1"/>
          <p:nvPr/>
        </p:nvSpPr>
        <p:spPr>
          <a:xfrm>
            <a:off x="111582" y="3549083"/>
            <a:ext cx="2322085" cy="224676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rPr>
              <a:t>The immediate scale of TV allows brands to ignite consumer action. This impact creates a halo effect on the performance of other marketing channels, improving overall campaign effectiveness and efficiency.</a:t>
            </a:r>
          </a:p>
        </p:txBody>
      </p:sp>
      <p:sp>
        <p:nvSpPr>
          <p:cNvPr id="40" name="Rectangle 39">
            <a:extLst>
              <a:ext uri="{FF2B5EF4-FFF2-40B4-BE49-F238E27FC236}">
                <a16:creationId xmlns:a16="http://schemas.microsoft.com/office/drawing/2014/main" id="{0D76AF05-EC19-4232-9BFD-88AAAB026CDE}"/>
              </a:ext>
            </a:extLst>
          </p:cNvPr>
          <p:cNvSpPr/>
          <p:nvPr/>
        </p:nvSpPr>
        <p:spPr>
          <a:xfrm>
            <a:off x="102431" y="2927446"/>
            <a:ext cx="2210077" cy="523220"/>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itchFamily="2" charset="0"/>
                <a:ea typeface="+mn-ea"/>
                <a:cs typeface="+mn-cs"/>
              </a:rPr>
              <a:t>TV Fuels The Customer Pipeline Faster </a:t>
            </a:r>
          </a:p>
        </p:txBody>
      </p:sp>
      <p:sp>
        <p:nvSpPr>
          <p:cNvPr id="25" name="Rectangle 24">
            <a:extLst>
              <a:ext uri="{FF2B5EF4-FFF2-40B4-BE49-F238E27FC236}">
                <a16:creationId xmlns:a16="http://schemas.microsoft.com/office/drawing/2014/main" id="{41D1014E-B3E5-4ED7-B6E1-9805A46494EC}"/>
              </a:ext>
            </a:extLst>
          </p:cNvPr>
          <p:cNvSpPr/>
          <p:nvPr/>
        </p:nvSpPr>
        <p:spPr>
          <a:xfrm>
            <a:off x="2513174" y="2821999"/>
            <a:ext cx="2320376" cy="350097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sp>
        <p:nvSpPr>
          <p:cNvPr id="26" name="Rectangle 25">
            <a:extLst>
              <a:ext uri="{FF2B5EF4-FFF2-40B4-BE49-F238E27FC236}">
                <a16:creationId xmlns:a16="http://schemas.microsoft.com/office/drawing/2014/main" id="{0552F017-4A9B-4BE8-9612-AAB7311C3B4E}"/>
              </a:ext>
            </a:extLst>
          </p:cNvPr>
          <p:cNvSpPr/>
          <p:nvPr/>
        </p:nvSpPr>
        <p:spPr>
          <a:xfrm>
            <a:off x="4934574" y="2821999"/>
            <a:ext cx="2321035" cy="350097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sp>
        <p:nvSpPr>
          <p:cNvPr id="27" name="Rectangle 26">
            <a:extLst>
              <a:ext uri="{FF2B5EF4-FFF2-40B4-BE49-F238E27FC236}">
                <a16:creationId xmlns:a16="http://schemas.microsoft.com/office/drawing/2014/main" id="{61AE675F-6AB0-466C-8602-96AF08E51B7F}"/>
              </a:ext>
            </a:extLst>
          </p:cNvPr>
          <p:cNvSpPr/>
          <p:nvPr/>
        </p:nvSpPr>
        <p:spPr>
          <a:xfrm>
            <a:off x="7356633" y="2821999"/>
            <a:ext cx="2320376" cy="350097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27">
            <a:extLst>
              <a:ext uri="{FF2B5EF4-FFF2-40B4-BE49-F238E27FC236}">
                <a16:creationId xmlns:a16="http://schemas.microsoft.com/office/drawing/2014/main" id="{1B581D6B-9B57-4D78-AB5E-AE5BA20027CB}"/>
              </a:ext>
            </a:extLst>
          </p:cNvPr>
          <p:cNvSpPr/>
          <p:nvPr/>
        </p:nvSpPr>
        <p:spPr>
          <a:xfrm>
            <a:off x="9778032" y="2821999"/>
            <a:ext cx="2319037" cy="350097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sp>
        <p:nvSpPr>
          <p:cNvPr id="38" name="Rectangle 37">
            <a:extLst>
              <a:ext uri="{FF2B5EF4-FFF2-40B4-BE49-F238E27FC236}">
                <a16:creationId xmlns:a16="http://schemas.microsoft.com/office/drawing/2014/main" id="{0F9A0544-DC68-4B58-B231-16C6682A0E44}"/>
              </a:ext>
            </a:extLst>
          </p:cNvPr>
          <p:cNvSpPr/>
          <p:nvPr/>
        </p:nvSpPr>
        <p:spPr>
          <a:xfrm>
            <a:off x="2492915" y="2927446"/>
            <a:ext cx="2375934" cy="523220"/>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itchFamily="2" charset="0"/>
                <a:ea typeface="+mn-ea"/>
                <a:cs typeface="+mn-cs"/>
              </a:rPr>
              <a:t>TV Inspires Trial Among More New Customers</a:t>
            </a:r>
          </a:p>
        </p:txBody>
      </p:sp>
      <p:sp>
        <p:nvSpPr>
          <p:cNvPr id="42" name="Rectangle 41">
            <a:extLst>
              <a:ext uri="{FF2B5EF4-FFF2-40B4-BE49-F238E27FC236}">
                <a16:creationId xmlns:a16="http://schemas.microsoft.com/office/drawing/2014/main" id="{0BCD9E83-A55E-4D4B-9FB0-D136CC37473D}"/>
              </a:ext>
            </a:extLst>
          </p:cNvPr>
          <p:cNvSpPr/>
          <p:nvPr/>
        </p:nvSpPr>
        <p:spPr>
          <a:xfrm>
            <a:off x="4969872" y="2927446"/>
            <a:ext cx="2222474" cy="523220"/>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itchFamily="2" charset="0"/>
                <a:ea typeface="+mn-ea"/>
                <a:cs typeface="+mn-cs"/>
              </a:rPr>
              <a:t>TV Turns Brands </a:t>
            </a:r>
            <a:r>
              <a:rPr lang="en-US" sz="1400" b="1">
                <a:solidFill>
                  <a:srgbClr val="00C0F3"/>
                </a:solidFill>
                <a:latin typeface="Helvetica" pitchFamily="2" charset="0"/>
              </a:rPr>
              <a:t>Into </a:t>
            </a:r>
            <a:r>
              <a:rPr kumimoji="0" lang="en-US" sz="1400" b="1" i="0" u="none" strike="noStrike" kern="1200" cap="none" spc="0" normalizeH="0" baseline="0" noProof="0">
                <a:ln>
                  <a:noFill/>
                </a:ln>
                <a:solidFill>
                  <a:srgbClr val="00C0F3"/>
                </a:solidFill>
                <a:effectLst/>
                <a:uLnTx/>
                <a:uFillTx/>
                <a:latin typeface="Helvetica" pitchFamily="2" charset="0"/>
                <a:ea typeface="+mn-ea"/>
                <a:cs typeface="+mn-cs"/>
              </a:rPr>
              <a:t>Household Names</a:t>
            </a:r>
          </a:p>
        </p:txBody>
      </p:sp>
      <p:sp>
        <p:nvSpPr>
          <p:cNvPr id="44" name="Rectangle 43">
            <a:extLst>
              <a:ext uri="{FF2B5EF4-FFF2-40B4-BE49-F238E27FC236}">
                <a16:creationId xmlns:a16="http://schemas.microsoft.com/office/drawing/2014/main" id="{A1B25082-73DB-44BF-939D-B41A9FAD8C36}"/>
              </a:ext>
            </a:extLst>
          </p:cNvPr>
          <p:cNvSpPr/>
          <p:nvPr/>
        </p:nvSpPr>
        <p:spPr>
          <a:xfrm>
            <a:off x="7372613" y="2927446"/>
            <a:ext cx="2265938" cy="523220"/>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itchFamily="2" charset="0"/>
                <a:ea typeface="+mn-ea"/>
                <a:cs typeface="+mn-cs"/>
              </a:rPr>
              <a:t>TV Increases Loyalty and Repeat Purchases</a:t>
            </a:r>
          </a:p>
        </p:txBody>
      </p:sp>
      <p:sp>
        <p:nvSpPr>
          <p:cNvPr id="45" name="Rectangle 44">
            <a:extLst>
              <a:ext uri="{FF2B5EF4-FFF2-40B4-BE49-F238E27FC236}">
                <a16:creationId xmlns:a16="http://schemas.microsoft.com/office/drawing/2014/main" id="{0CE4CC7A-383C-451C-8C1E-DB54835EA01B}"/>
              </a:ext>
            </a:extLst>
          </p:cNvPr>
          <p:cNvSpPr/>
          <p:nvPr/>
        </p:nvSpPr>
        <p:spPr>
          <a:xfrm>
            <a:off x="9760358" y="2927446"/>
            <a:ext cx="2401161" cy="523220"/>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0F3"/>
                </a:solidFill>
                <a:effectLst/>
                <a:uLnTx/>
                <a:uFillTx/>
                <a:latin typeface="Helvetica" pitchFamily="2" charset="0"/>
                <a:ea typeface="+mn-ea"/>
                <a:cs typeface="+mn-cs"/>
              </a:rPr>
              <a:t>TV Protects and Strengthens Your Brand</a:t>
            </a:r>
          </a:p>
        </p:txBody>
      </p:sp>
      <p:sp>
        <p:nvSpPr>
          <p:cNvPr id="47" name="TextBox 46">
            <a:extLst>
              <a:ext uri="{FF2B5EF4-FFF2-40B4-BE49-F238E27FC236}">
                <a16:creationId xmlns:a16="http://schemas.microsoft.com/office/drawing/2014/main" id="{4CF91BAC-BE63-41F8-B46E-14F6738E6AE7}"/>
              </a:ext>
            </a:extLst>
          </p:cNvPr>
          <p:cNvSpPr txBox="1"/>
          <p:nvPr/>
        </p:nvSpPr>
        <p:spPr>
          <a:xfrm>
            <a:off x="2540262" y="3549083"/>
            <a:ext cx="2293288" cy="1600438"/>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rPr>
              <a:t>By embracing a ‘total audience’ buying mindset against best prospects, brands can bring an influx of new customers to their online and offline storefronts.</a:t>
            </a:r>
            <a:endParaRPr kumimoji="0" lang="en-US" sz="1400" b="0" i="0" u="non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endParaRPr>
          </a:p>
        </p:txBody>
      </p:sp>
      <p:sp>
        <p:nvSpPr>
          <p:cNvPr id="48" name="TextBox 47">
            <a:extLst>
              <a:ext uri="{FF2B5EF4-FFF2-40B4-BE49-F238E27FC236}">
                <a16:creationId xmlns:a16="http://schemas.microsoft.com/office/drawing/2014/main" id="{5FBD7E32-905F-4E2C-A522-AC147CED79F4}"/>
              </a:ext>
            </a:extLst>
          </p:cNvPr>
          <p:cNvSpPr txBox="1"/>
          <p:nvPr/>
        </p:nvSpPr>
        <p:spPr>
          <a:xfrm>
            <a:off x="4936864" y="3549083"/>
            <a:ext cx="2378773" cy="1600438"/>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rPr>
              <a:t>Many brands are investing significantly in TV to legitimize their products or services, establish their identity in consumers’ minds and gain fame to drive sales growth.</a:t>
            </a:r>
          </a:p>
        </p:txBody>
      </p:sp>
      <p:sp>
        <p:nvSpPr>
          <p:cNvPr id="52" name="TextBox 51">
            <a:extLst>
              <a:ext uri="{FF2B5EF4-FFF2-40B4-BE49-F238E27FC236}">
                <a16:creationId xmlns:a16="http://schemas.microsoft.com/office/drawing/2014/main" id="{753E60B4-25B4-4238-8193-E325B91D6CC8}"/>
              </a:ext>
            </a:extLst>
          </p:cNvPr>
          <p:cNvSpPr txBox="1"/>
          <p:nvPr/>
        </p:nvSpPr>
        <p:spPr>
          <a:xfrm>
            <a:off x="7339603" y="3549083"/>
            <a:ext cx="2377999" cy="2462213"/>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rPr>
              <a:t>TV programming elicits a strong emotional reaction, which halos on to the advertising resulting in increased brand attention, loyalty and likelihood to purchase. That loyalty can be further monetized through audience-targeted TV buying of best customer prospects.</a:t>
            </a:r>
          </a:p>
        </p:txBody>
      </p:sp>
      <p:sp>
        <p:nvSpPr>
          <p:cNvPr id="60" name="TextBox 59">
            <a:extLst>
              <a:ext uri="{FF2B5EF4-FFF2-40B4-BE49-F238E27FC236}">
                <a16:creationId xmlns:a16="http://schemas.microsoft.com/office/drawing/2014/main" id="{50A6D717-32C4-4D7B-8D31-B1FE5F24B285}"/>
              </a:ext>
            </a:extLst>
          </p:cNvPr>
          <p:cNvSpPr txBox="1"/>
          <p:nvPr/>
        </p:nvSpPr>
        <p:spPr>
          <a:xfrm>
            <a:off x="9741569" y="3549083"/>
            <a:ext cx="2322574" cy="203132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rPr>
              <a:t>TV is one of the most trusted advertising formats and, as such, is an important platform for marketers to connect with consumers, especially in economically challenging </a:t>
            </a:r>
            <a:r>
              <a:rPr lang="en-US" sz="1400">
                <a:solidFill>
                  <a:srgbClr val="E2E8F1"/>
                </a:solidFill>
                <a:latin typeface="Helvetica Light" panose="020B0403020202020204"/>
                <a:cs typeface="Helvetica" panose="020B0604020202020204" pitchFamily="34" charset="0"/>
              </a:rPr>
              <a:t>or competitive</a:t>
            </a:r>
            <a:r>
              <a:rPr kumimoji="0" lang="en-US" sz="1400" b="0" i="0" u="none" strike="noStrike" kern="1200" cap="none" spc="0" normalizeH="0" baseline="0" noProof="0">
                <a:ln>
                  <a:noFill/>
                </a:ln>
                <a:solidFill>
                  <a:srgbClr val="E2E8F1"/>
                </a:solidFill>
                <a:effectLst/>
                <a:uLnTx/>
                <a:uFillTx/>
                <a:latin typeface="Helvetica Light" panose="020B0403020202020204"/>
                <a:ea typeface="+mn-ea"/>
                <a:cs typeface="Helvetica" panose="020B0604020202020204" pitchFamily="34" charset="0"/>
              </a:rPr>
              <a:t> environments.</a:t>
            </a:r>
          </a:p>
        </p:txBody>
      </p:sp>
      <p:pic>
        <p:nvPicPr>
          <p:cNvPr id="43" name="Picture 42" descr="A picture containing text, sign&#10;&#10;Description automatically generated">
            <a:hlinkClick r:id="rId3" action="ppaction://hlinksldjump"/>
            <a:extLst>
              <a:ext uri="{FF2B5EF4-FFF2-40B4-BE49-F238E27FC236}">
                <a16:creationId xmlns:a16="http://schemas.microsoft.com/office/drawing/2014/main" id="{B0613B7A-460E-B6F2-4B01-B776B7ACA4B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2682" y="1565395"/>
            <a:ext cx="1198110" cy="1198110"/>
          </a:xfrm>
          <a:prstGeom prst="rect">
            <a:avLst/>
          </a:prstGeom>
        </p:spPr>
      </p:pic>
      <p:pic>
        <p:nvPicPr>
          <p:cNvPr id="46" name="Picture 45" descr="Icon&#10;&#10;Description automatically generated">
            <a:hlinkClick r:id="rId5" action="ppaction://hlinksldjump"/>
            <a:extLst>
              <a:ext uri="{FF2B5EF4-FFF2-40B4-BE49-F238E27FC236}">
                <a16:creationId xmlns:a16="http://schemas.microsoft.com/office/drawing/2014/main" id="{EB48ED43-AFE0-B338-7DC8-67F3555414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503712" y="1563521"/>
            <a:ext cx="1201859" cy="1201859"/>
          </a:xfrm>
          <a:prstGeom prst="rect">
            <a:avLst/>
          </a:prstGeom>
        </p:spPr>
      </p:pic>
      <p:pic>
        <p:nvPicPr>
          <p:cNvPr id="49" name="Picture 48" descr="Icon&#10;&#10;Description automatically generated">
            <a:hlinkClick r:id="rId7" action="ppaction://hlinksldjump"/>
            <a:extLst>
              <a:ext uri="{FF2B5EF4-FFF2-40B4-BE49-F238E27FC236}">
                <a16:creationId xmlns:a16="http://schemas.microsoft.com/office/drawing/2014/main" id="{E7AB5584-8CEF-78FC-4402-8406DEF88BB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91426" y="1563521"/>
            <a:ext cx="1201859" cy="1201859"/>
          </a:xfrm>
          <a:prstGeom prst="rect">
            <a:avLst/>
          </a:prstGeom>
        </p:spPr>
      </p:pic>
      <p:pic>
        <p:nvPicPr>
          <p:cNvPr id="50" name="Picture 49" descr="A picture containing text, sign&#10;&#10;Description automatically generated">
            <a:hlinkClick r:id="rId9" action="ppaction://hlinksldjump"/>
            <a:extLst>
              <a:ext uri="{FF2B5EF4-FFF2-40B4-BE49-F238E27FC236}">
                <a16:creationId xmlns:a16="http://schemas.microsoft.com/office/drawing/2014/main" id="{22988E5D-E910-F1E4-6032-008A08CC282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361883" y="1565395"/>
            <a:ext cx="1198110" cy="1198110"/>
          </a:xfrm>
          <a:prstGeom prst="rect">
            <a:avLst/>
          </a:prstGeom>
        </p:spPr>
      </p:pic>
      <p:pic>
        <p:nvPicPr>
          <p:cNvPr id="51" name="Picture 50" descr="Icon&#10;&#10;Description automatically generated">
            <a:extLst>
              <a:ext uri="{FF2B5EF4-FFF2-40B4-BE49-F238E27FC236}">
                <a16:creationId xmlns:a16="http://schemas.microsoft.com/office/drawing/2014/main" id="{7F02950F-2C84-FAF4-23B1-4468E5FF0A1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096420" y="1563521"/>
            <a:ext cx="1199984" cy="1199984"/>
          </a:xfrm>
          <a:prstGeom prst="rect">
            <a:avLst/>
          </a:prstGeom>
        </p:spPr>
      </p:pic>
    </p:spTree>
    <p:extLst>
      <p:ext uri="{BB962C8B-B14F-4D97-AF65-F5344CB8AC3E}">
        <p14:creationId xmlns:p14="http://schemas.microsoft.com/office/powerpoint/2010/main" val="228281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5241303"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422044"/>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5297796" y="6089303"/>
            <a:ext cx="68386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2521470" y="404520"/>
            <a:ext cx="1880099" cy="914270"/>
            <a:chOff x="198561" y="542425"/>
            <a:chExt cx="1453627" cy="914270"/>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2" y="856531"/>
              <a:ext cx="145362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187066" y="1375546"/>
            <a:ext cx="1951735" cy="914270"/>
            <a:chOff x="2529808" y="542425"/>
            <a:chExt cx="1573920" cy="914270"/>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2521470" y="1375546"/>
            <a:ext cx="1714453" cy="744993"/>
            <a:chOff x="4357874" y="542425"/>
            <a:chExt cx="1714453" cy="744993"/>
          </a:xfrm>
        </p:grpSpPr>
        <p:sp>
          <p:nvSpPr>
            <p:cNvPr id="35" name="TextBox 34">
              <a:hlinkClick r:id="rId3"/>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karolinag@thevab.com</a:t>
              </a:r>
            </a:p>
          </p:txBody>
        </p:sp>
      </p:grpSp>
      <p:grpSp>
        <p:nvGrpSpPr>
          <p:cNvPr id="27" name="Group 26">
            <a:extLst>
              <a:ext uri="{FF2B5EF4-FFF2-40B4-BE49-F238E27FC236}">
                <a16:creationId xmlns:a16="http://schemas.microsoft.com/office/drawing/2014/main" id="{71735001-7320-48CE-AC1E-E936DB3D063C}"/>
              </a:ext>
            </a:extLst>
          </p:cNvPr>
          <p:cNvGrpSpPr/>
          <p:nvPr/>
        </p:nvGrpSpPr>
        <p:grpSpPr>
          <a:xfrm>
            <a:off x="187066" y="411017"/>
            <a:ext cx="2433585" cy="744993"/>
            <a:chOff x="2529807" y="542425"/>
            <a:chExt cx="1962494" cy="744993"/>
          </a:xfrm>
        </p:grpSpPr>
        <p:sp>
          <p:nvSpPr>
            <p:cNvPr id="28" name="TextBox 27">
              <a:extLst>
                <a:ext uri="{FF2B5EF4-FFF2-40B4-BE49-F238E27FC236}">
                  <a16:creationId xmlns:a16="http://schemas.microsoft.com/office/drawing/2014/main" id="{7ADBA0AB-C612-40BA-A6BB-1C746493236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31" name="TextBox 30">
              <a:extLst>
                <a:ext uri="{FF2B5EF4-FFF2-40B4-BE49-F238E27FC236}">
                  <a16:creationId xmlns:a16="http://schemas.microsoft.com/office/drawing/2014/main" id="{CFC22FF7-9B85-4088-BD65-0D7155264C9C}"/>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pic>
        <p:nvPicPr>
          <p:cNvPr id="39" name="Picture 38">
            <a:extLst>
              <a:ext uri="{FF2B5EF4-FFF2-40B4-BE49-F238E27FC236}">
                <a16:creationId xmlns:a16="http://schemas.microsoft.com/office/drawing/2014/main" id="{F7AFDA0F-6C69-446A-B240-1B063BAA97A6}"/>
              </a:ext>
            </a:extLst>
          </p:cNvPr>
          <p:cNvPicPr>
            <a:picLocks noChangeAspect="1"/>
          </p:cNvPicPr>
          <p:nvPr/>
        </p:nvPicPr>
        <p:blipFill rotWithShape="1">
          <a:blip r:embed="rId4">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40" name="Slide Number Placeholder 5">
            <a:extLst>
              <a:ext uri="{FF2B5EF4-FFF2-40B4-BE49-F238E27FC236}">
                <a16:creationId xmlns:a16="http://schemas.microsoft.com/office/drawing/2014/main" id="{B6377841-6279-4CE0-881E-D6F15129EC4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 name="Rectangle 41">
            <a:extLst>
              <a:ext uri="{FF2B5EF4-FFF2-40B4-BE49-F238E27FC236}">
                <a16:creationId xmlns:a16="http://schemas.microsoft.com/office/drawing/2014/main" id="{0C967FAB-7FBC-45CF-851C-77D0806CC16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8" name="Picture 37">
            <a:hlinkClick r:id="rId5"/>
            <a:extLst>
              <a:ext uri="{FF2B5EF4-FFF2-40B4-BE49-F238E27FC236}">
                <a16:creationId xmlns:a16="http://schemas.microsoft.com/office/drawing/2014/main" id="{346FF752-FCFC-2FE9-64FE-4052AFADA21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714470" y="400014"/>
            <a:ext cx="2088872" cy="1173990"/>
          </a:xfrm>
          <a:prstGeom prst="rect">
            <a:avLst/>
          </a:prstGeom>
          <a:ln>
            <a:solidFill>
              <a:srgbClr val="1F1A62"/>
            </a:solidFill>
          </a:ln>
        </p:spPr>
      </p:pic>
      <p:pic>
        <p:nvPicPr>
          <p:cNvPr id="46" name="Picture 45">
            <a:hlinkClick r:id="rId7"/>
            <a:extLst>
              <a:ext uri="{FF2B5EF4-FFF2-40B4-BE49-F238E27FC236}">
                <a16:creationId xmlns:a16="http://schemas.microsoft.com/office/drawing/2014/main" id="{376526E1-54D8-98A8-22DF-B93348A8F49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965641" y="396611"/>
            <a:ext cx="2113978" cy="1180797"/>
          </a:xfrm>
          <a:prstGeom prst="rect">
            <a:avLst/>
          </a:prstGeom>
          <a:ln>
            <a:solidFill>
              <a:srgbClr val="1F1A62"/>
            </a:solidFill>
          </a:ln>
        </p:spPr>
      </p:pic>
      <p:pic>
        <p:nvPicPr>
          <p:cNvPr id="5" name="Picture 4">
            <a:hlinkClick r:id="rId9"/>
            <a:extLst>
              <a:ext uri="{FF2B5EF4-FFF2-40B4-BE49-F238E27FC236}">
                <a16:creationId xmlns:a16="http://schemas.microsoft.com/office/drawing/2014/main" id="{EFF039E6-C96D-FE86-8970-9C26A916E6E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961431" y="4590116"/>
            <a:ext cx="2113978" cy="1197470"/>
          </a:xfrm>
          <a:prstGeom prst="rect">
            <a:avLst/>
          </a:prstGeom>
          <a:ln>
            <a:solidFill>
              <a:srgbClr val="1F1A62"/>
            </a:solidFill>
          </a:ln>
        </p:spPr>
      </p:pic>
      <p:pic>
        <p:nvPicPr>
          <p:cNvPr id="10" name="Picture 9">
            <a:hlinkClick r:id="rId11"/>
            <a:extLst>
              <a:ext uri="{FF2B5EF4-FFF2-40B4-BE49-F238E27FC236}">
                <a16:creationId xmlns:a16="http://schemas.microsoft.com/office/drawing/2014/main" id="{288B2BCB-A11F-8097-7022-F8DEEEADB64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708282" y="3162114"/>
            <a:ext cx="2128837" cy="1190896"/>
          </a:xfrm>
          <a:prstGeom prst="rect">
            <a:avLst/>
          </a:prstGeom>
          <a:ln>
            <a:solidFill>
              <a:srgbClr val="1F1A62"/>
            </a:solidFill>
          </a:ln>
        </p:spPr>
      </p:pic>
      <p:pic>
        <p:nvPicPr>
          <p:cNvPr id="12" name="Picture 11">
            <a:hlinkClick r:id="rId13"/>
            <a:extLst>
              <a:ext uri="{FF2B5EF4-FFF2-40B4-BE49-F238E27FC236}">
                <a16:creationId xmlns:a16="http://schemas.microsoft.com/office/drawing/2014/main" id="{C5E6E4CD-A9C2-5D9E-1F37-7A72AD439FCD}"/>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684851" y="4574718"/>
            <a:ext cx="2128837" cy="1195465"/>
          </a:xfrm>
          <a:prstGeom prst="rect">
            <a:avLst/>
          </a:prstGeom>
          <a:ln>
            <a:solidFill>
              <a:srgbClr val="1F1A62"/>
            </a:solidFill>
          </a:ln>
        </p:spPr>
      </p:pic>
      <p:pic>
        <p:nvPicPr>
          <p:cNvPr id="14" name="Picture 13">
            <a:hlinkClick r:id="rId15"/>
            <a:extLst>
              <a:ext uri="{FF2B5EF4-FFF2-40B4-BE49-F238E27FC236}">
                <a16:creationId xmlns:a16="http://schemas.microsoft.com/office/drawing/2014/main" id="{89835940-FC3A-1E2B-32F2-8448E8B49CFF}"/>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5481242" y="4580330"/>
            <a:ext cx="1944847" cy="1176753"/>
          </a:xfrm>
          <a:prstGeom prst="rect">
            <a:avLst/>
          </a:prstGeom>
          <a:ln>
            <a:solidFill>
              <a:srgbClr val="1F1A62"/>
            </a:solidFill>
          </a:ln>
        </p:spPr>
      </p:pic>
      <p:pic>
        <p:nvPicPr>
          <p:cNvPr id="37" name="Picture 36">
            <a:hlinkClick r:id="rId17"/>
            <a:extLst>
              <a:ext uri="{FF2B5EF4-FFF2-40B4-BE49-F238E27FC236}">
                <a16:creationId xmlns:a16="http://schemas.microsoft.com/office/drawing/2014/main" id="{F7E91DC6-0FBF-0CEB-1FF5-26D990723946}"/>
              </a:ext>
            </a:extLst>
          </p:cNvPr>
          <p:cNvPicPr>
            <a:picLocks noChangeAspect="1"/>
          </p:cNvPicPr>
          <p:nvPr/>
        </p:nvPicPr>
        <p:blipFill>
          <a:blip r:embed="rId18" cstate="hqprint">
            <a:extLst>
              <a:ext uri="{28A0092B-C50C-407E-A947-70E740481C1C}">
                <a14:useLocalDpi xmlns:a14="http://schemas.microsoft.com/office/drawing/2010/main"/>
              </a:ext>
            </a:extLst>
          </a:blip>
          <a:srcRect/>
          <a:stretch/>
        </p:blipFill>
        <p:spPr>
          <a:xfrm>
            <a:off x="5418739" y="400722"/>
            <a:ext cx="2088872" cy="1176034"/>
          </a:xfrm>
          <a:prstGeom prst="rect">
            <a:avLst/>
          </a:prstGeom>
          <a:ln>
            <a:solidFill>
              <a:srgbClr val="1F1A62"/>
            </a:solidFill>
          </a:ln>
        </p:spPr>
      </p:pic>
      <p:pic>
        <p:nvPicPr>
          <p:cNvPr id="43" name="Picture 42">
            <a:hlinkClick r:id="rId19"/>
            <a:extLst>
              <a:ext uri="{FF2B5EF4-FFF2-40B4-BE49-F238E27FC236}">
                <a16:creationId xmlns:a16="http://schemas.microsoft.com/office/drawing/2014/main" id="{40A391FE-3439-1850-B29F-FF5572C696C0}"/>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5425586" y="3162114"/>
            <a:ext cx="2104600" cy="1183838"/>
          </a:xfrm>
          <a:prstGeom prst="rect">
            <a:avLst/>
          </a:prstGeom>
          <a:ln>
            <a:solidFill>
              <a:srgbClr val="1F1A62"/>
            </a:solidFill>
          </a:ln>
        </p:spPr>
      </p:pic>
      <p:pic>
        <p:nvPicPr>
          <p:cNvPr id="26" name="Picture 25">
            <a:hlinkClick r:id="rId21"/>
            <a:extLst>
              <a:ext uri="{FF2B5EF4-FFF2-40B4-BE49-F238E27FC236}">
                <a16:creationId xmlns:a16="http://schemas.microsoft.com/office/drawing/2014/main" id="{08904753-3051-C150-663D-412C5017ECB2}"/>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9983712" y="3166529"/>
            <a:ext cx="2088872" cy="1176753"/>
          </a:xfrm>
          <a:prstGeom prst="rect">
            <a:avLst/>
          </a:prstGeom>
          <a:ln>
            <a:solidFill>
              <a:srgbClr val="1F1A62"/>
            </a:solidFill>
          </a:ln>
        </p:spPr>
      </p:pic>
      <p:pic>
        <p:nvPicPr>
          <p:cNvPr id="45" name="Picture 44">
            <a:hlinkClick r:id="rId23"/>
            <a:extLst>
              <a:ext uri="{FF2B5EF4-FFF2-40B4-BE49-F238E27FC236}">
                <a16:creationId xmlns:a16="http://schemas.microsoft.com/office/drawing/2014/main" id="{2BF34183-E190-5D63-944F-147C48F8143B}"/>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5404960" y="1747887"/>
            <a:ext cx="2104600" cy="1190897"/>
          </a:xfrm>
          <a:prstGeom prst="rect">
            <a:avLst/>
          </a:prstGeom>
          <a:ln>
            <a:solidFill>
              <a:srgbClr val="1F1A62"/>
            </a:solidFill>
          </a:ln>
        </p:spPr>
      </p:pic>
      <p:pic>
        <p:nvPicPr>
          <p:cNvPr id="44" name="Picture 43">
            <a:hlinkClick r:id="rId25"/>
            <a:extLst>
              <a:ext uri="{FF2B5EF4-FFF2-40B4-BE49-F238E27FC236}">
                <a16:creationId xmlns:a16="http://schemas.microsoft.com/office/drawing/2014/main" id="{26809827-0D1F-866E-5F8B-4C04940010F2}"/>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9986538" y="1745206"/>
            <a:ext cx="2088871" cy="1203306"/>
          </a:xfrm>
          <a:prstGeom prst="rect">
            <a:avLst/>
          </a:prstGeom>
          <a:ln>
            <a:solidFill>
              <a:srgbClr val="1F1A62"/>
            </a:solidFill>
          </a:ln>
        </p:spPr>
      </p:pic>
      <p:pic>
        <p:nvPicPr>
          <p:cNvPr id="47" name="Picture 46">
            <a:hlinkClick r:id="rId27"/>
            <a:extLst>
              <a:ext uri="{FF2B5EF4-FFF2-40B4-BE49-F238E27FC236}">
                <a16:creationId xmlns:a16="http://schemas.microsoft.com/office/drawing/2014/main" id="{13F2B54C-3666-F37E-23E5-84CA84E0394A}"/>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7714470" y="1762094"/>
            <a:ext cx="2113977" cy="1180797"/>
          </a:xfrm>
          <a:prstGeom prst="rect">
            <a:avLst/>
          </a:prstGeom>
          <a:ln>
            <a:solidFill>
              <a:srgbClr val="1F1A62"/>
            </a:solidFill>
          </a:ln>
        </p:spPr>
      </p:pic>
    </p:spTree>
    <p:extLst>
      <p:ext uri="{BB962C8B-B14F-4D97-AF65-F5344CB8AC3E}">
        <p14:creationId xmlns:p14="http://schemas.microsoft.com/office/powerpoint/2010/main" val="76387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4" name="Picture 13">
            <a:extLst>
              <a:ext uri="{FF2B5EF4-FFF2-40B4-BE49-F238E27FC236}">
                <a16:creationId xmlns:a16="http://schemas.microsoft.com/office/drawing/2014/main" id="{D9A28B62-97B6-4C38-8E52-A98F95F9D72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F8907401-1B16-455F-8BA3-ACA0D62CE5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1338764-49E9-4E9A-9BC4-B05A1E89DA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36167" y="3346532"/>
            <a:ext cx="762378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a:ln>
                  <a:noFill/>
                </a:ln>
                <a:solidFill>
                  <a:schemeClr val="bg1"/>
                </a:solidFill>
                <a:effectLst/>
                <a:uLnTx/>
                <a:uFillTx/>
                <a:latin typeface="Helvetica" pitchFamily="2" charset="0"/>
                <a:ea typeface="+mn-ea"/>
                <a:cs typeface="+mn-cs"/>
              </a:rPr>
              <a:t>Linear TV </a:t>
            </a: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fuels the customer pipeline faster resulting in </a:t>
            </a:r>
            <a:br>
              <a:rPr kumimoji="0" lang="en-US" sz="3600" b="1" i="0" strike="noStrike" kern="1200" cap="none" spc="0" normalizeH="0" baseline="0" noProof="0">
                <a:ln>
                  <a:noFill/>
                </a:ln>
                <a:solidFill>
                  <a:schemeClr val="bg1"/>
                </a:solidFill>
                <a:effectLst/>
                <a:uLnTx/>
                <a:uFillTx/>
                <a:latin typeface="Helvetica" pitchFamily="2" charset="0"/>
                <a:ea typeface="+mn-ea"/>
                <a:cs typeface="+mn-cs"/>
              </a:rPr>
            </a:b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more conversions &amp; sales</a:t>
            </a:r>
          </a:p>
        </p:txBody>
      </p:sp>
      <p:sp>
        <p:nvSpPr>
          <p:cNvPr id="7" name="TextBox 6">
            <a:extLst>
              <a:ext uri="{FF2B5EF4-FFF2-40B4-BE49-F238E27FC236}">
                <a16:creationId xmlns:a16="http://schemas.microsoft.com/office/drawing/2014/main" id="{F7AE9178-6337-BCFB-4C0B-83FF301642B2}"/>
              </a:ext>
            </a:extLst>
          </p:cNvPr>
          <p:cNvSpPr txBox="1"/>
          <p:nvPr/>
        </p:nvSpPr>
        <p:spPr>
          <a:xfrm>
            <a:off x="236167" y="1479075"/>
            <a:ext cx="97006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232587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9416E4-A5D6-4335-911F-40C6E04A6062}"/>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97DE97-A9EC-4722-8608-A4C8EA1AFF87}"/>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FB7ABEBB-5D8F-489B-AED2-F8728267314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B5EC9392-915C-4D0F-8C40-749271E14D9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Title 1">
            <a:extLst>
              <a:ext uri="{FF2B5EF4-FFF2-40B4-BE49-F238E27FC236}">
                <a16:creationId xmlns:a16="http://schemas.microsoft.com/office/drawing/2014/main" id="{031AD157-F125-436C-8C7B-25260A7EB27F}"/>
              </a:ext>
            </a:extLst>
          </p:cNvPr>
          <p:cNvSpPr txBox="1">
            <a:spLocks/>
          </p:cNvSpPr>
          <p:nvPr/>
        </p:nvSpPr>
        <p:spPr>
          <a:xfrm>
            <a:off x="128247" y="141817"/>
            <a:ext cx="11972961" cy="967984"/>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Ad-supported TV offers immediate scale, reaching 8 </a:t>
            </a:r>
            <a:r>
              <a:rPr lang="en-US" sz="2600" b="1">
                <a:solidFill>
                  <a:srgbClr val="1B1464"/>
                </a:solidFill>
                <a:latin typeface="Helvetica" panose="020B0403020202020204" pitchFamily="34" charset="0"/>
              </a:rPr>
              <a:t>out of 10 homes in an average month</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endParaRPr>
          </a:p>
        </p:txBody>
      </p:sp>
      <p:graphicFrame>
        <p:nvGraphicFramePr>
          <p:cNvPr id="5" name="Chart 4">
            <a:extLst>
              <a:ext uri="{FF2B5EF4-FFF2-40B4-BE49-F238E27FC236}">
                <a16:creationId xmlns:a16="http://schemas.microsoft.com/office/drawing/2014/main" id="{B1041995-3828-7E75-43C9-A5A678F429B6}"/>
              </a:ext>
            </a:extLst>
          </p:cNvPr>
          <p:cNvGraphicFramePr/>
          <p:nvPr>
            <p:extLst>
              <p:ext uri="{D42A27DB-BD31-4B8C-83A1-F6EECF244321}">
                <p14:modId xmlns:p14="http://schemas.microsoft.com/office/powerpoint/2010/main" val="4073396085"/>
              </p:ext>
            </p:extLst>
          </p:nvPr>
        </p:nvGraphicFramePr>
        <p:xfrm>
          <a:off x="1498060" y="1585609"/>
          <a:ext cx="9698476" cy="450448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a:extLst>
              <a:ext uri="{FF2B5EF4-FFF2-40B4-BE49-F238E27FC236}">
                <a16:creationId xmlns:a16="http://schemas.microsoft.com/office/drawing/2014/main" id="{843922C5-454E-0A5B-5BE7-A1583FC3F403}"/>
              </a:ext>
            </a:extLst>
          </p:cNvPr>
          <p:cNvSpPr txBox="1">
            <a:spLocks/>
          </p:cNvSpPr>
          <p:nvPr/>
        </p:nvSpPr>
        <p:spPr>
          <a:xfrm>
            <a:off x="526968" y="6169937"/>
            <a:ext cx="11665032" cy="3500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800">
                <a:solidFill>
                  <a:srgbClr val="1F1A62"/>
                </a:solidFill>
                <a:latin typeface="Helvetica" pitchFamily="2" charset="0"/>
              </a:rPr>
              <a:t>Source: VAB analysis of Nielsen NPower R&amp;F Time Period, ad-supported TV (broadcast TV &amp; cable TV), total day, live+SD, April broadcast month (3/28/22 – 4/24/22). Average daily reach is based on the average of daily reach for each day across the broadcast month, average weekly reach is based on the average of weekly reach for each week across the broadcast month.</a:t>
            </a:r>
          </a:p>
        </p:txBody>
      </p:sp>
    </p:spTree>
    <p:extLst>
      <p:ext uri="{BB962C8B-B14F-4D97-AF65-F5344CB8AC3E}">
        <p14:creationId xmlns:p14="http://schemas.microsoft.com/office/powerpoint/2010/main" val="280163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9416E4-A5D6-4335-911F-40C6E04A6062}"/>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97DE97-A9EC-4722-8608-A4C8EA1AFF87}"/>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FB7ABEBB-5D8F-489B-AED2-F8728267314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B5EC9392-915C-4D0F-8C40-749271E14D9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9" name="TextBox 28">
            <a:hlinkClick r:id="rId4"/>
            <a:extLst>
              <a:ext uri="{FF2B5EF4-FFF2-40B4-BE49-F238E27FC236}">
                <a16:creationId xmlns:a16="http://schemas.microsoft.com/office/drawing/2014/main" id="{8092BEAF-D74B-46C4-9B83-F434E8A8394D}"/>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5" name="Picture 34">
            <a:hlinkClick r:id="rId5"/>
            <a:extLst>
              <a:ext uri="{FF2B5EF4-FFF2-40B4-BE49-F238E27FC236}">
                <a16:creationId xmlns:a16="http://schemas.microsoft.com/office/drawing/2014/main" id="{0B99486E-72A7-49CD-B5EE-F133AB82849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318696" y="74247"/>
            <a:ext cx="1742422" cy="979278"/>
          </a:xfrm>
          <a:prstGeom prst="rect">
            <a:avLst/>
          </a:prstGeom>
          <a:ln>
            <a:solidFill>
              <a:srgbClr val="1F1A62"/>
            </a:solidFill>
          </a:ln>
        </p:spPr>
      </p:pic>
      <p:pic>
        <p:nvPicPr>
          <p:cNvPr id="58" name="Picture 57">
            <a:hlinkClick r:id="rId4"/>
            <a:extLst>
              <a:ext uri="{FF2B5EF4-FFF2-40B4-BE49-F238E27FC236}">
                <a16:creationId xmlns:a16="http://schemas.microsoft.com/office/drawing/2014/main" id="{0D54880F-886B-56A5-6409-876832B546D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322786" y="81343"/>
            <a:ext cx="1738332" cy="979278"/>
          </a:xfrm>
          <a:prstGeom prst="rect">
            <a:avLst/>
          </a:prstGeom>
          <a:ln>
            <a:solidFill>
              <a:srgbClr val="1F1A62"/>
            </a:solidFill>
          </a:ln>
        </p:spPr>
      </p:pic>
      <p:sp>
        <p:nvSpPr>
          <p:cNvPr id="23" name="Text Placeholder 3">
            <a:extLst>
              <a:ext uri="{FF2B5EF4-FFF2-40B4-BE49-F238E27FC236}">
                <a16:creationId xmlns:a16="http://schemas.microsoft.com/office/drawing/2014/main" id="{FF04D0B6-9506-0895-1E59-13351723739B}"/>
              </a:ext>
            </a:extLst>
          </p:cNvPr>
          <p:cNvSpPr txBox="1">
            <a:spLocks/>
          </p:cNvSpPr>
          <p:nvPr/>
        </p:nvSpPr>
        <p:spPr>
          <a:xfrm>
            <a:off x="547472" y="6178474"/>
            <a:ext cx="11644527" cy="35006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Source: VAB analysis of Nielsen Ad Intel data, TV spend (national cable TV, national broadcast TV, Spanish language broadcast TV, Spanish language cable TV, spot TV, syndicated TV), Jun ‘16 – Jun ’20 (calendar months). VAB analysis of Comscore mediametrix multiplatform (desktop + mobile) media trend data; P18+, Jun ’16 – Jun ‘20 (calendar months).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*Reflects the 140 ‘direct-to-consumer’ brands analyzed within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4"/>
              </a:rPr>
              <a:t>'The Halo Effect: TV As A Growth Engine.'</a:t>
            </a:r>
            <a:endParaRPr kumimoji="0" lang="en-US" sz="8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4" name="TextBox 23">
            <a:extLst>
              <a:ext uri="{FF2B5EF4-FFF2-40B4-BE49-F238E27FC236}">
                <a16:creationId xmlns:a16="http://schemas.microsoft.com/office/drawing/2014/main" id="{82AB3955-9F3B-B37A-7E4C-97860FA060A7}"/>
              </a:ext>
            </a:extLst>
          </p:cNvPr>
          <p:cNvSpPr txBox="1"/>
          <p:nvPr/>
        </p:nvSpPr>
        <p:spPr>
          <a:xfrm>
            <a:off x="114300" y="3655008"/>
            <a:ext cx="3209925"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 increase:</a:t>
            </a:r>
          </a:p>
        </p:txBody>
      </p:sp>
      <p:sp>
        <p:nvSpPr>
          <p:cNvPr id="32" name="TextBox 31">
            <a:extLst>
              <a:ext uri="{FF2B5EF4-FFF2-40B4-BE49-F238E27FC236}">
                <a16:creationId xmlns:a16="http://schemas.microsoft.com/office/drawing/2014/main" id="{8731A250-103B-AB01-A4B8-F0A4A449D3CD}"/>
              </a:ext>
            </a:extLst>
          </p:cNvPr>
          <p:cNvSpPr txBox="1"/>
          <p:nvPr/>
        </p:nvSpPr>
        <p:spPr>
          <a:xfrm>
            <a:off x="114300" y="4729709"/>
            <a:ext cx="3209925"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increase:</a:t>
            </a:r>
          </a:p>
        </p:txBody>
      </p:sp>
      <p:sp>
        <p:nvSpPr>
          <p:cNvPr id="33" name="Oval 32">
            <a:extLst>
              <a:ext uri="{FF2B5EF4-FFF2-40B4-BE49-F238E27FC236}">
                <a16:creationId xmlns:a16="http://schemas.microsoft.com/office/drawing/2014/main" id="{2FE177E6-3C59-E715-5DEF-63358846EB89}"/>
              </a:ext>
            </a:extLst>
          </p:cNvPr>
          <p:cNvSpPr/>
          <p:nvPr/>
        </p:nvSpPr>
        <p:spPr>
          <a:xfrm>
            <a:off x="3762376" y="3133886"/>
            <a:ext cx="1876424" cy="1196011"/>
          </a:xfrm>
          <a:prstGeom prst="ellipse">
            <a:avLst/>
          </a:prstGeom>
          <a:solidFill>
            <a:srgbClr val="00C0F3"/>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+138%</a:t>
            </a:r>
          </a:p>
        </p:txBody>
      </p:sp>
      <p:sp>
        <p:nvSpPr>
          <p:cNvPr id="34" name="Oval 33">
            <a:extLst>
              <a:ext uri="{FF2B5EF4-FFF2-40B4-BE49-F238E27FC236}">
                <a16:creationId xmlns:a16="http://schemas.microsoft.com/office/drawing/2014/main" id="{B238980F-0542-6B6D-37E3-2679ACA320EC}"/>
              </a:ext>
            </a:extLst>
          </p:cNvPr>
          <p:cNvSpPr/>
          <p:nvPr/>
        </p:nvSpPr>
        <p:spPr>
          <a:xfrm>
            <a:off x="6553201" y="3133886"/>
            <a:ext cx="1876424" cy="1196011"/>
          </a:xfrm>
          <a:prstGeom prst="ellipse">
            <a:avLst/>
          </a:prstGeom>
          <a:solidFill>
            <a:srgbClr val="00C0F3"/>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+72%</a:t>
            </a:r>
          </a:p>
        </p:txBody>
      </p:sp>
      <p:sp>
        <p:nvSpPr>
          <p:cNvPr id="37" name="Oval 36">
            <a:extLst>
              <a:ext uri="{FF2B5EF4-FFF2-40B4-BE49-F238E27FC236}">
                <a16:creationId xmlns:a16="http://schemas.microsoft.com/office/drawing/2014/main" id="{DDF5739A-D6F1-32F3-B5D0-5D37D438D920}"/>
              </a:ext>
            </a:extLst>
          </p:cNvPr>
          <p:cNvSpPr/>
          <p:nvPr/>
        </p:nvSpPr>
        <p:spPr>
          <a:xfrm>
            <a:off x="9448801" y="3133886"/>
            <a:ext cx="1876424" cy="1196011"/>
          </a:xfrm>
          <a:prstGeom prst="ellipse">
            <a:avLst/>
          </a:prstGeom>
          <a:solidFill>
            <a:srgbClr val="00C0F3"/>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+23%</a:t>
            </a:r>
          </a:p>
        </p:txBody>
      </p:sp>
      <p:sp>
        <p:nvSpPr>
          <p:cNvPr id="41" name="TextBox 40">
            <a:extLst>
              <a:ext uri="{FF2B5EF4-FFF2-40B4-BE49-F238E27FC236}">
                <a16:creationId xmlns:a16="http://schemas.microsoft.com/office/drawing/2014/main" id="{20AC2051-ECCD-E003-E094-03088883A66B}"/>
              </a:ext>
            </a:extLst>
          </p:cNvPr>
          <p:cNvSpPr txBox="1"/>
          <p:nvPr/>
        </p:nvSpPr>
        <p:spPr>
          <a:xfrm>
            <a:off x="4210050" y="4729709"/>
            <a:ext cx="87630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+811K</a:t>
            </a:r>
          </a:p>
        </p:txBody>
      </p:sp>
      <p:sp>
        <p:nvSpPr>
          <p:cNvPr id="42" name="TextBox 41">
            <a:extLst>
              <a:ext uri="{FF2B5EF4-FFF2-40B4-BE49-F238E27FC236}">
                <a16:creationId xmlns:a16="http://schemas.microsoft.com/office/drawing/2014/main" id="{19D6B25C-6189-D288-F711-4A6761F60B70}"/>
              </a:ext>
            </a:extLst>
          </p:cNvPr>
          <p:cNvSpPr txBox="1"/>
          <p:nvPr/>
        </p:nvSpPr>
        <p:spPr>
          <a:xfrm>
            <a:off x="7038974" y="4729709"/>
            <a:ext cx="962025"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+1,383K</a:t>
            </a:r>
          </a:p>
        </p:txBody>
      </p:sp>
      <p:sp>
        <p:nvSpPr>
          <p:cNvPr id="43" name="TextBox 42">
            <a:extLst>
              <a:ext uri="{FF2B5EF4-FFF2-40B4-BE49-F238E27FC236}">
                <a16:creationId xmlns:a16="http://schemas.microsoft.com/office/drawing/2014/main" id="{07E2E140-0FFE-F78E-1D8C-3FD9EC2FE841}"/>
              </a:ext>
            </a:extLst>
          </p:cNvPr>
          <p:cNvSpPr txBox="1"/>
          <p:nvPr/>
        </p:nvSpPr>
        <p:spPr>
          <a:xfrm>
            <a:off x="10010775" y="4729709"/>
            <a:ext cx="87630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+803K</a:t>
            </a:r>
          </a:p>
        </p:txBody>
      </p:sp>
      <p:sp>
        <p:nvSpPr>
          <p:cNvPr id="44" name="TextBox 43">
            <a:extLst>
              <a:ext uri="{FF2B5EF4-FFF2-40B4-BE49-F238E27FC236}">
                <a16:creationId xmlns:a16="http://schemas.microsoft.com/office/drawing/2014/main" id="{19AC4A68-C767-CA9B-53BD-3A37F3C2A282}"/>
              </a:ext>
            </a:extLst>
          </p:cNvPr>
          <p:cNvSpPr txBox="1"/>
          <p:nvPr/>
        </p:nvSpPr>
        <p:spPr>
          <a:xfrm>
            <a:off x="3443591" y="1667404"/>
            <a:ext cx="7881634"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“When On TV” Monthly Average vs. Three-Month Average Prior To TV*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Average Website Unique Visitors</a:t>
            </a:r>
            <a:endParaRPr kumimoji="0" lang="en-US" i="0"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C356968A-2280-7C84-D3CD-4BF2DA298523}"/>
              </a:ext>
            </a:extLst>
          </p:cNvPr>
          <p:cNvSpPr txBox="1"/>
          <p:nvPr/>
        </p:nvSpPr>
        <p:spPr>
          <a:xfrm>
            <a:off x="4194492" y="5412436"/>
            <a:ext cx="6492963" cy="523220"/>
          </a:xfrm>
          <a:prstGeom prst="rect">
            <a:avLst/>
          </a:prstGeom>
          <a:solidFill>
            <a:srgbClr val="E2E8F0"/>
          </a:solidFill>
          <a:ln>
            <a:solidFill>
              <a:srgbClr val="1B1464"/>
            </a:solidFill>
          </a:ln>
        </p:spPr>
        <p:txBody>
          <a:bodyPr wrap="square">
            <a:spAutoFit/>
          </a:bodyPr>
          <a:lstStyle/>
          <a:p>
            <a:pPr algn="ctr"/>
            <a:r>
              <a:rPr kumimoji="0" lang="en-US" sz="1400" i="0" u="none" strike="noStrike" kern="1200" cap="none" spc="0" normalizeH="0" baseline="0" noProof="0" dirty="0">
                <a:ln>
                  <a:noFill/>
                </a:ln>
                <a:solidFill>
                  <a:srgbClr val="1B1464"/>
                </a:solidFill>
                <a:effectLst/>
                <a:uLnTx/>
                <a:uFillTx/>
                <a:latin typeface="Helvetica" panose="020B0403020202020204" pitchFamily="34" charset="0"/>
                <a:ea typeface="+mj-ea"/>
                <a:cs typeface="+mj-cs"/>
              </a:rPr>
              <a:t>Regardless of life stage, brands see a </a:t>
            </a:r>
            <a:r>
              <a:rPr kumimoji="0" lang="en-US" sz="1400" i="0" u="sng" strike="noStrike" kern="1200" cap="none" spc="0" normalizeH="0" baseline="0" noProof="0" dirty="0">
                <a:ln>
                  <a:noFill/>
                </a:ln>
                <a:solidFill>
                  <a:srgbClr val="1B1464"/>
                </a:solidFill>
                <a:effectLst/>
                <a:uLnTx/>
                <a:uFillTx/>
                <a:latin typeface="Helvetica" panose="020B0403020202020204" pitchFamily="34" charset="0"/>
                <a:ea typeface="+mj-ea"/>
                <a:cs typeface="+mj-cs"/>
              </a:rPr>
              <a:t>double-digit increase in unique visitors</a:t>
            </a:r>
            <a:r>
              <a:rPr kumimoji="0" lang="en-US" sz="1400" i="0" strike="noStrike" kern="1200" cap="none" spc="0" normalizeH="0" baseline="0" noProof="0" dirty="0">
                <a:ln>
                  <a:noFill/>
                </a:ln>
                <a:solidFill>
                  <a:srgbClr val="1B1464"/>
                </a:solidFill>
                <a:effectLst/>
                <a:uLnTx/>
                <a:uFillTx/>
                <a:latin typeface="Helvetica" panose="020B0403020202020204" pitchFamily="34" charset="0"/>
                <a:ea typeface="+mj-ea"/>
                <a:cs typeface="+mj-cs"/>
              </a:rPr>
              <a:t> </a:t>
            </a:r>
            <a:r>
              <a:rPr kumimoji="0" lang="en-US" sz="1400" i="0" u="none" strike="noStrike" kern="1200" cap="none" spc="0" normalizeH="0" baseline="0" noProof="0" dirty="0">
                <a:ln>
                  <a:noFill/>
                </a:ln>
                <a:solidFill>
                  <a:srgbClr val="1B1464"/>
                </a:solidFill>
                <a:effectLst/>
                <a:uLnTx/>
                <a:uFillTx/>
                <a:latin typeface="Helvetica" panose="020B0403020202020204" pitchFamily="34" charset="0"/>
                <a:ea typeface="+mj-ea"/>
                <a:cs typeface="+mj-cs"/>
              </a:rPr>
              <a:t>to their digital platforms during active TV campaign months</a:t>
            </a:r>
            <a:endParaRPr lang="en-US" sz="1400" dirty="0"/>
          </a:p>
        </p:txBody>
      </p:sp>
      <p:sp>
        <p:nvSpPr>
          <p:cNvPr id="45" name="TextBox 44">
            <a:extLst>
              <a:ext uri="{FF2B5EF4-FFF2-40B4-BE49-F238E27FC236}">
                <a16:creationId xmlns:a16="http://schemas.microsoft.com/office/drawing/2014/main" id="{276E34B7-E83D-6B65-6716-B17E1910C652}"/>
              </a:ext>
            </a:extLst>
          </p:cNvPr>
          <p:cNvSpPr txBox="1"/>
          <p:nvPr/>
        </p:nvSpPr>
        <p:spPr>
          <a:xfrm>
            <a:off x="3723156" y="2541019"/>
            <a:ext cx="192958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Three Years Old or Younger</a:t>
            </a:r>
          </a:p>
        </p:txBody>
      </p:sp>
      <p:sp>
        <p:nvSpPr>
          <p:cNvPr id="46" name="TextBox 45">
            <a:extLst>
              <a:ext uri="{FF2B5EF4-FFF2-40B4-BE49-F238E27FC236}">
                <a16:creationId xmlns:a16="http://schemas.microsoft.com/office/drawing/2014/main" id="{CAA3477F-A25C-26D1-F9F9-AA46C3512C17}"/>
              </a:ext>
            </a:extLst>
          </p:cNvPr>
          <p:cNvSpPr txBox="1"/>
          <p:nvPr/>
        </p:nvSpPr>
        <p:spPr>
          <a:xfrm>
            <a:off x="6230870" y="2579119"/>
            <a:ext cx="2533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Between </a:t>
            </a:r>
            <a:br>
              <a:rPr kumimoji="0" lang="en-US" sz="1400" b="1" i="0"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400" b="1" i="0"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Four – Seven Years Old</a:t>
            </a:r>
          </a:p>
        </p:txBody>
      </p:sp>
      <p:sp>
        <p:nvSpPr>
          <p:cNvPr id="47" name="TextBox 46">
            <a:extLst>
              <a:ext uri="{FF2B5EF4-FFF2-40B4-BE49-F238E27FC236}">
                <a16:creationId xmlns:a16="http://schemas.microsoft.com/office/drawing/2014/main" id="{8A219D3D-6235-FDB1-B12E-0B8ECD198748}"/>
              </a:ext>
            </a:extLst>
          </p:cNvPr>
          <p:cNvSpPr txBox="1"/>
          <p:nvPr/>
        </p:nvSpPr>
        <p:spPr>
          <a:xfrm>
            <a:off x="9428370" y="2579119"/>
            <a:ext cx="195785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a:solidFill>
                  <a:srgbClr val="1F1A62"/>
                </a:solidFill>
                <a:latin typeface="Helvetica" pitchFamily="2" charset="0"/>
                <a:ea typeface="Open Sans" panose="020B0606030504020204" pitchFamily="34" charset="0"/>
                <a:cs typeface="Open Sans" panose="020B0606030504020204" pitchFamily="34" charset="0"/>
              </a:rPr>
              <a:t>Brands Eight Years or Older</a:t>
            </a:r>
            <a:endParaRPr kumimoji="0" lang="en-US" sz="1400" b="1" i="0"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8" name="Title 1">
            <a:extLst>
              <a:ext uri="{FF2B5EF4-FFF2-40B4-BE49-F238E27FC236}">
                <a16:creationId xmlns:a16="http://schemas.microsoft.com/office/drawing/2014/main" id="{1733DBB9-C7ED-4E59-514D-793887EC8902}"/>
              </a:ext>
            </a:extLst>
          </p:cNvPr>
          <p:cNvSpPr txBox="1">
            <a:spLocks/>
          </p:cNvSpPr>
          <p:nvPr/>
        </p:nvSpPr>
        <p:spPr>
          <a:xfrm>
            <a:off x="128247" y="65136"/>
            <a:ext cx="10190450" cy="1344206"/>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403020202020204" pitchFamily="34" charset="0"/>
              </a:rPr>
              <a:t>As a result of this scale, TV campaigns ignite immediate consumer impact and action which drives significant lifts in website traffic, especially for younger brands</a:t>
            </a:r>
          </a:p>
        </p:txBody>
      </p:sp>
    </p:spTree>
    <p:extLst>
      <p:ext uri="{BB962C8B-B14F-4D97-AF65-F5344CB8AC3E}">
        <p14:creationId xmlns:p14="http://schemas.microsoft.com/office/powerpoint/2010/main" val="233062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36167" y="3346532"/>
            <a:ext cx="7623782" cy="1200329"/>
          </a:xfrm>
          <a:prstGeom prst="rect">
            <a:avLst/>
          </a:prstGeom>
          <a:noFill/>
        </p:spPr>
        <p:txBody>
          <a:bodyPr wrap="square" rtlCol="0">
            <a:spAutoFit/>
          </a:bodyPr>
          <a:lstStyle/>
          <a:p>
            <a:pPr>
              <a:defRPr/>
            </a:pPr>
            <a:r>
              <a:rPr kumimoji="0" lang="en-US" sz="3600" i="0" strike="noStrike" kern="1200" cap="none" spc="0" normalizeH="0" baseline="0" noProof="0">
                <a:ln>
                  <a:noFill/>
                </a:ln>
                <a:solidFill>
                  <a:prstClr val="white"/>
                </a:solidFill>
                <a:effectLst/>
                <a:uLnTx/>
                <a:uFillTx/>
                <a:latin typeface="Helvetica" pitchFamily="2" charset="0"/>
                <a:ea typeface="+mn-ea"/>
                <a:cs typeface="+mn-cs"/>
              </a:rPr>
              <a:t>Linear TV </a:t>
            </a:r>
            <a:r>
              <a:rPr kumimoji="0" lang="en-US" sz="3600" b="1" i="0" strike="noStrike" kern="1200" cap="none" spc="0" normalizeH="0" baseline="0" noProof="0">
                <a:ln>
                  <a:noFill/>
                </a:ln>
                <a:solidFill>
                  <a:schemeClr val="bg1"/>
                </a:solidFill>
                <a:effectLst/>
                <a:uLnTx/>
                <a:uFillTx/>
                <a:latin typeface="Helvetica" pitchFamily="2" charset="0"/>
                <a:ea typeface="+mn-ea"/>
                <a:cs typeface="+mn-cs"/>
              </a:rPr>
              <a:t>inspires trial among more new customers</a:t>
            </a:r>
          </a:p>
        </p:txBody>
      </p:sp>
      <p:sp>
        <p:nvSpPr>
          <p:cNvPr id="7" name="TextBox 6">
            <a:extLst>
              <a:ext uri="{FF2B5EF4-FFF2-40B4-BE49-F238E27FC236}">
                <a16:creationId xmlns:a16="http://schemas.microsoft.com/office/drawing/2014/main" id="{F7AE9178-6337-BCFB-4C0B-83FF301642B2}"/>
              </a:ext>
            </a:extLst>
          </p:cNvPr>
          <p:cNvSpPr txBox="1"/>
          <p:nvPr/>
        </p:nvSpPr>
        <p:spPr>
          <a:xfrm>
            <a:off x="236167" y="1479075"/>
            <a:ext cx="97006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325288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9416E4-A5D6-4335-911F-40C6E04A6062}"/>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101108"/>
            <a:ext cx="11665756" cy="44987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Sources: VAB analysis of Nielsen Ad Intel data, CY 2010 – Q1 2021. TV spend includes national broadcast TV, cable TV, Spanish language broadcast TV, Spanish language cable TV, spot TV, syndication TV. Reflects the total annual TV spend across the 30 brands analyzed. Cume TV spend = the rolling totals aggregated across each year. Recent TV spend reflects a 31% compound annual growth rate (CAGR) of cume TV spend between calendar years 2016 – 2020 (i.e., mean annual growth of TV spend across the time period). Impact on advertising figures based on data from Ebiquity, ‘Advertising Through a Recession,’ April 2020.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*Reflects the 30 ‘direct-to-consumer’ brands analyzed within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3"/>
              </a:rPr>
              <a:t>‘The Secret of My Success.’</a:t>
            </a: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9" name="Chart 8">
            <a:extLst>
              <a:ext uri="{FF2B5EF4-FFF2-40B4-BE49-F238E27FC236}">
                <a16:creationId xmlns:a16="http://schemas.microsoft.com/office/drawing/2014/main" id="{4CB9100B-E9E8-4442-A645-09223910BCBD}"/>
              </a:ext>
            </a:extLst>
          </p:cNvPr>
          <p:cNvGraphicFramePr/>
          <p:nvPr/>
        </p:nvGraphicFramePr>
        <p:xfrm>
          <a:off x="216816" y="2457674"/>
          <a:ext cx="12018220" cy="335412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4C71958-1625-43C4-9F66-B744069963EE}"/>
              </a:ext>
            </a:extLst>
          </p:cNvPr>
          <p:cNvSpPr txBox="1"/>
          <p:nvPr/>
        </p:nvSpPr>
        <p:spPr>
          <a:xfrm>
            <a:off x="1030514" y="1660483"/>
            <a:ext cx="1085668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30 ‘Direct-to-Consumer’ Brands*: Total Rolling Cume TV Spend</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(spending aggregated across years within time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millions</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Rectangle 13">
            <a:extLst>
              <a:ext uri="{FF2B5EF4-FFF2-40B4-BE49-F238E27FC236}">
                <a16:creationId xmlns:a16="http://schemas.microsoft.com/office/drawing/2014/main" id="{061E3BC1-9D51-4BA4-835D-3F4F9E873778}"/>
              </a:ext>
            </a:extLst>
          </p:cNvPr>
          <p:cNvSpPr/>
          <p:nvPr/>
        </p:nvSpPr>
        <p:spPr>
          <a:xfrm>
            <a:off x="1599809" y="5704114"/>
            <a:ext cx="10486334" cy="265345"/>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281484-EC27-4A95-9EE6-30FE3FE58ECD}"/>
              </a:ext>
            </a:extLst>
          </p:cNvPr>
          <p:cNvSpPr txBox="1"/>
          <p:nvPr/>
        </p:nvSpPr>
        <p:spPr>
          <a:xfrm>
            <a:off x="105857" y="5717211"/>
            <a:ext cx="15998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Annual TV Spend (MM):</a:t>
            </a:r>
          </a:p>
        </p:txBody>
      </p:sp>
      <p:sp>
        <p:nvSpPr>
          <p:cNvPr id="32" name="TextBox 31">
            <a:extLst>
              <a:ext uri="{FF2B5EF4-FFF2-40B4-BE49-F238E27FC236}">
                <a16:creationId xmlns:a16="http://schemas.microsoft.com/office/drawing/2014/main" id="{4C42C6D4-069A-4A39-ACBF-DEC72AB57FE7}"/>
              </a:ext>
            </a:extLst>
          </p:cNvPr>
          <p:cNvSpPr txBox="1"/>
          <p:nvPr/>
        </p:nvSpPr>
        <p:spPr>
          <a:xfrm>
            <a:off x="4491874" y="571695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$337</a:t>
            </a:r>
          </a:p>
        </p:txBody>
      </p:sp>
      <p:sp>
        <p:nvSpPr>
          <p:cNvPr id="33" name="TextBox 32">
            <a:extLst>
              <a:ext uri="{FF2B5EF4-FFF2-40B4-BE49-F238E27FC236}">
                <a16:creationId xmlns:a16="http://schemas.microsoft.com/office/drawing/2014/main" id="{501D9C60-854E-484B-BF00-0E7B1802E017}"/>
              </a:ext>
            </a:extLst>
          </p:cNvPr>
          <p:cNvSpPr txBox="1"/>
          <p:nvPr/>
        </p:nvSpPr>
        <p:spPr>
          <a:xfrm>
            <a:off x="5472258" y="571695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$395</a:t>
            </a:r>
          </a:p>
        </p:txBody>
      </p:sp>
      <p:sp>
        <p:nvSpPr>
          <p:cNvPr id="10" name="Rectangle 9">
            <a:extLst>
              <a:ext uri="{FF2B5EF4-FFF2-40B4-BE49-F238E27FC236}">
                <a16:creationId xmlns:a16="http://schemas.microsoft.com/office/drawing/2014/main" id="{C5061582-7B3F-4148-BED0-1A6893713DC1}"/>
              </a:ext>
            </a:extLst>
          </p:cNvPr>
          <p:cNvSpPr/>
          <p:nvPr/>
        </p:nvSpPr>
        <p:spPr>
          <a:xfrm>
            <a:off x="7230360" y="2457674"/>
            <a:ext cx="4873657" cy="3622616"/>
          </a:xfrm>
          <a:prstGeom prst="rect">
            <a:avLst/>
          </a:prstGeom>
          <a:noFill/>
          <a:ln w="38100">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BBCBF00-AD25-49A0-BFD4-C88F46DFA77C}"/>
              </a:ext>
            </a:extLst>
          </p:cNvPr>
          <p:cNvSpPr txBox="1"/>
          <p:nvPr/>
        </p:nvSpPr>
        <p:spPr>
          <a:xfrm>
            <a:off x="6454219"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$554</a:t>
            </a:r>
          </a:p>
        </p:txBody>
      </p:sp>
      <p:sp>
        <p:nvSpPr>
          <p:cNvPr id="38" name="TextBox 37">
            <a:extLst>
              <a:ext uri="{FF2B5EF4-FFF2-40B4-BE49-F238E27FC236}">
                <a16:creationId xmlns:a16="http://schemas.microsoft.com/office/drawing/2014/main" id="{DCC16127-C548-4943-8A28-B98130DA4681}"/>
              </a:ext>
            </a:extLst>
          </p:cNvPr>
          <p:cNvSpPr txBox="1"/>
          <p:nvPr/>
        </p:nvSpPr>
        <p:spPr>
          <a:xfrm>
            <a:off x="1533426" y="5718522"/>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$28</a:t>
            </a:r>
          </a:p>
        </p:txBody>
      </p:sp>
      <p:sp>
        <p:nvSpPr>
          <p:cNvPr id="39" name="TextBox 38">
            <a:extLst>
              <a:ext uri="{FF2B5EF4-FFF2-40B4-BE49-F238E27FC236}">
                <a16:creationId xmlns:a16="http://schemas.microsoft.com/office/drawing/2014/main" id="{D747FA56-6106-48A5-9BE4-C78138861C6A}"/>
              </a:ext>
            </a:extLst>
          </p:cNvPr>
          <p:cNvSpPr txBox="1"/>
          <p:nvPr/>
        </p:nvSpPr>
        <p:spPr>
          <a:xfrm>
            <a:off x="2513814"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$36</a:t>
            </a:r>
          </a:p>
        </p:txBody>
      </p:sp>
      <p:sp>
        <p:nvSpPr>
          <p:cNvPr id="40" name="TextBox 39">
            <a:extLst>
              <a:ext uri="{FF2B5EF4-FFF2-40B4-BE49-F238E27FC236}">
                <a16:creationId xmlns:a16="http://schemas.microsoft.com/office/drawing/2014/main" id="{D68AD09E-B9CF-48C0-AC33-07F21FB72EDB}"/>
              </a:ext>
            </a:extLst>
          </p:cNvPr>
          <p:cNvSpPr txBox="1"/>
          <p:nvPr/>
        </p:nvSpPr>
        <p:spPr>
          <a:xfrm>
            <a:off x="3486345" y="5710665"/>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$158</a:t>
            </a:r>
          </a:p>
        </p:txBody>
      </p:sp>
      <p:sp>
        <p:nvSpPr>
          <p:cNvPr id="42" name="TextBox 41">
            <a:extLst>
              <a:ext uri="{FF2B5EF4-FFF2-40B4-BE49-F238E27FC236}">
                <a16:creationId xmlns:a16="http://schemas.microsoft.com/office/drawing/2014/main" id="{369188A4-73B7-454B-8D35-E3A91B7B9A11}"/>
              </a:ext>
            </a:extLst>
          </p:cNvPr>
          <p:cNvSpPr txBox="1"/>
          <p:nvPr/>
        </p:nvSpPr>
        <p:spPr>
          <a:xfrm>
            <a:off x="7415747"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$495</a:t>
            </a:r>
          </a:p>
        </p:txBody>
      </p:sp>
      <p:sp>
        <p:nvSpPr>
          <p:cNvPr id="43" name="TextBox 42">
            <a:extLst>
              <a:ext uri="{FF2B5EF4-FFF2-40B4-BE49-F238E27FC236}">
                <a16:creationId xmlns:a16="http://schemas.microsoft.com/office/drawing/2014/main" id="{BFF76500-589A-4BE7-87E4-E8EC809CDE03}"/>
              </a:ext>
            </a:extLst>
          </p:cNvPr>
          <p:cNvSpPr txBox="1"/>
          <p:nvPr/>
        </p:nvSpPr>
        <p:spPr>
          <a:xfrm>
            <a:off x="8405562" y="5718520"/>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$803</a:t>
            </a:r>
          </a:p>
        </p:txBody>
      </p:sp>
      <p:sp>
        <p:nvSpPr>
          <p:cNvPr id="44" name="TextBox 43">
            <a:extLst>
              <a:ext uri="{FF2B5EF4-FFF2-40B4-BE49-F238E27FC236}">
                <a16:creationId xmlns:a16="http://schemas.microsoft.com/office/drawing/2014/main" id="{100FC672-4360-4268-86E8-E314CCA6C58C}"/>
              </a:ext>
            </a:extLst>
          </p:cNvPr>
          <p:cNvSpPr txBox="1"/>
          <p:nvPr/>
        </p:nvSpPr>
        <p:spPr>
          <a:xfrm>
            <a:off x="9319957" y="5718519"/>
            <a:ext cx="68659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$1,040</a:t>
            </a:r>
          </a:p>
        </p:txBody>
      </p:sp>
      <p:sp>
        <p:nvSpPr>
          <p:cNvPr id="45" name="TextBox 44">
            <a:extLst>
              <a:ext uri="{FF2B5EF4-FFF2-40B4-BE49-F238E27FC236}">
                <a16:creationId xmlns:a16="http://schemas.microsoft.com/office/drawing/2014/main" id="{514C0CC9-65FA-49CE-AF5A-80049D799E5E}"/>
              </a:ext>
            </a:extLst>
          </p:cNvPr>
          <p:cNvSpPr txBox="1"/>
          <p:nvPr/>
        </p:nvSpPr>
        <p:spPr>
          <a:xfrm>
            <a:off x="10356912"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$811</a:t>
            </a:r>
          </a:p>
        </p:txBody>
      </p:sp>
      <p:sp>
        <p:nvSpPr>
          <p:cNvPr id="46" name="TextBox 45">
            <a:extLst>
              <a:ext uri="{FF2B5EF4-FFF2-40B4-BE49-F238E27FC236}">
                <a16:creationId xmlns:a16="http://schemas.microsoft.com/office/drawing/2014/main" id="{B1B1F0A3-EFEC-4FBF-B5CC-201E905F9F84}"/>
              </a:ext>
            </a:extLst>
          </p:cNvPr>
          <p:cNvSpPr txBox="1"/>
          <p:nvPr/>
        </p:nvSpPr>
        <p:spPr>
          <a:xfrm>
            <a:off x="11337298" y="5718521"/>
            <a:ext cx="554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$141</a:t>
            </a:r>
          </a:p>
        </p:txBody>
      </p:sp>
      <p:pic>
        <p:nvPicPr>
          <p:cNvPr id="25" name="Picture 24">
            <a:extLst>
              <a:ext uri="{FF2B5EF4-FFF2-40B4-BE49-F238E27FC236}">
                <a16:creationId xmlns:a16="http://schemas.microsoft.com/office/drawing/2014/main" id="{1297DE97-A9EC-4722-8608-A4C8EA1AFF87}"/>
              </a:ext>
            </a:extLst>
          </p:cNvPr>
          <p:cNvPicPr>
            <a:picLocks noChangeAspect="1"/>
          </p:cNvPicPr>
          <p:nvPr/>
        </p:nvPicPr>
        <p:blipFill rotWithShape="1">
          <a:blip r:embed="rId5">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FB7ABEBB-5D8F-489B-AED2-F8728267314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B5EC9392-915C-4D0F-8C40-749271E14D9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Title 1">
            <a:extLst>
              <a:ext uri="{FF2B5EF4-FFF2-40B4-BE49-F238E27FC236}">
                <a16:creationId xmlns:a16="http://schemas.microsoft.com/office/drawing/2014/main" id="{031AD157-F125-436C-8C7B-25260A7EB27F}"/>
              </a:ext>
            </a:extLst>
          </p:cNvPr>
          <p:cNvSpPr txBox="1">
            <a:spLocks/>
          </p:cNvSpPr>
          <p:nvPr/>
        </p:nvSpPr>
        <p:spPr>
          <a:xfrm>
            <a:off x="128248" y="92754"/>
            <a:ext cx="10190448" cy="1299239"/>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Prioritizing immediate consumer response and conversion, </a:t>
            </a:r>
            <a:b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b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the escalating investment by data-driven DTC advertisers illustrates linear TV’s ability to trial</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endParaRPr>
          </a:p>
        </p:txBody>
      </p:sp>
      <p:sp>
        <p:nvSpPr>
          <p:cNvPr id="29" name="TextBox 28">
            <a:hlinkClick r:id="rId3"/>
            <a:extLst>
              <a:ext uri="{FF2B5EF4-FFF2-40B4-BE49-F238E27FC236}">
                <a16:creationId xmlns:a16="http://schemas.microsoft.com/office/drawing/2014/main" id="{8092BEAF-D74B-46C4-9B83-F434E8A8394D}"/>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5" name="Picture 34">
            <a:hlinkClick r:id="rId3"/>
            <a:extLst>
              <a:ext uri="{FF2B5EF4-FFF2-40B4-BE49-F238E27FC236}">
                <a16:creationId xmlns:a16="http://schemas.microsoft.com/office/drawing/2014/main" id="{0B99486E-72A7-49CD-B5EE-F133AB82849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318696" y="74247"/>
            <a:ext cx="1742422" cy="979278"/>
          </a:xfrm>
          <a:prstGeom prst="rect">
            <a:avLst/>
          </a:prstGeom>
          <a:ln>
            <a:solidFill>
              <a:srgbClr val="1F1A62"/>
            </a:solidFill>
          </a:ln>
        </p:spPr>
      </p:pic>
      <p:sp>
        <p:nvSpPr>
          <p:cNvPr id="37" name="Rectangle: Rounded Corners 36">
            <a:extLst>
              <a:ext uri="{FF2B5EF4-FFF2-40B4-BE49-F238E27FC236}">
                <a16:creationId xmlns:a16="http://schemas.microsoft.com/office/drawing/2014/main" id="{A45E20E0-618A-B2B7-41AB-B2CC9410D338}"/>
              </a:ext>
            </a:extLst>
          </p:cNvPr>
          <p:cNvSpPr/>
          <p:nvPr/>
        </p:nvSpPr>
        <p:spPr>
          <a:xfrm>
            <a:off x="115217" y="2429396"/>
            <a:ext cx="2995592" cy="1247839"/>
          </a:xfrm>
          <a:prstGeom prst="roundRect">
            <a:avLst>
              <a:gd name="adj" fmla="val 12553"/>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1F5B70A9-4F2C-0F30-361D-352DD53C96B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2329" y="2494603"/>
            <a:ext cx="2893581" cy="1113891"/>
          </a:xfrm>
          <a:prstGeom prst="rect">
            <a:avLst/>
          </a:prstGeom>
        </p:spPr>
      </p:pic>
    </p:spTree>
    <p:extLst>
      <p:ext uri="{BB962C8B-B14F-4D97-AF65-F5344CB8AC3E}">
        <p14:creationId xmlns:p14="http://schemas.microsoft.com/office/powerpoint/2010/main" val="102013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9416E4-A5D6-4335-911F-40C6E04A6062}"/>
              </a:ext>
            </a:extLst>
          </p:cNvPr>
          <p:cNvSpPr/>
          <p:nvPr/>
        </p:nvSpPr>
        <p:spPr>
          <a:xfrm>
            <a:off x="-25655" y="-6972"/>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297DE97-A9EC-4722-8608-A4C8EA1AFF87}"/>
              </a:ext>
            </a:extLst>
          </p:cNvPr>
          <p:cNvPicPr>
            <a:picLocks noChangeAspect="1"/>
          </p:cNvPicPr>
          <p:nvPr/>
        </p:nvPicPr>
        <p:blipFill rotWithShape="1">
          <a:blip r:embed="rId3">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26" name="Slide Number Placeholder 5">
            <a:extLst>
              <a:ext uri="{FF2B5EF4-FFF2-40B4-BE49-F238E27FC236}">
                <a16:creationId xmlns:a16="http://schemas.microsoft.com/office/drawing/2014/main" id="{FB7ABEBB-5D8F-489B-AED2-F8728267314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B5EC9392-915C-4D0F-8C40-749271E14D9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Title 1">
            <a:extLst>
              <a:ext uri="{FF2B5EF4-FFF2-40B4-BE49-F238E27FC236}">
                <a16:creationId xmlns:a16="http://schemas.microsoft.com/office/drawing/2014/main" id="{031AD157-F125-436C-8C7B-25260A7EB27F}"/>
              </a:ext>
            </a:extLst>
          </p:cNvPr>
          <p:cNvSpPr txBox="1">
            <a:spLocks/>
          </p:cNvSpPr>
          <p:nvPr/>
        </p:nvSpPr>
        <p:spPr>
          <a:xfrm>
            <a:off x="128248" y="112632"/>
            <a:ext cx="9877740" cy="1024897"/>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The exposure to a broader audience from TV results in the influx of new customers through </a:t>
            </a:r>
            <a:r>
              <a:rPr lang="en-US" sz="2600" b="1">
                <a:solidFill>
                  <a:srgbClr val="1B1464"/>
                </a:solidFill>
                <a:latin typeface="Helvetica" panose="020B0403020202020204" pitchFamily="34" charset="0"/>
              </a:rPr>
              <a:t>a brand’s</a:t>
            </a: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 ‘digital storefront’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endParaRPr>
          </a:p>
        </p:txBody>
      </p:sp>
      <p:sp>
        <p:nvSpPr>
          <p:cNvPr id="29" name="TextBox 28">
            <a:hlinkClick r:id="rId4"/>
            <a:extLst>
              <a:ext uri="{FF2B5EF4-FFF2-40B4-BE49-F238E27FC236}">
                <a16:creationId xmlns:a16="http://schemas.microsoft.com/office/drawing/2014/main" id="{8092BEAF-D74B-46C4-9B83-F434E8A8394D}"/>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5" name="Picture 34">
            <a:hlinkClick r:id="rId4"/>
            <a:extLst>
              <a:ext uri="{FF2B5EF4-FFF2-40B4-BE49-F238E27FC236}">
                <a16:creationId xmlns:a16="http://schemas.microsoft.com/office/drawing/2014/main" id="{0B99486E-72A7-49CD-B5EE-F133AB82849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318696" y="74247"/>
            <a:ext cx="1742422" cy="979278"/>
          </a:xfrm>
          <a:prstGeom prst="rect">
            <a:avLst/>
          </a:prstGeom>
          <a:ln>
            <a:solidFill>
              <a:srgbClr val="1F1A62"/>
            </a:solidFill>
          </a:ln>
        </p:spPr>
      </p:pic>
      <p:sp>
        <p:nvSpPr>
          <p:cNvPr id="30" name="Text Placeholder 3">
            <a:extLst>
              <a:ext uri="{FF2B5EF4-FFF2-40B4-BE49-F238E27FC236}">
                <a16:creationId xmlns:a16="http://schemas.microsoft.com/office/drawing/2014/main" id="{5A5ADE4C-ADA9-0DDC-611D-71FF16D68E19}"/>
              </a:ext>
            </a:extLst>
          </p:cNvPr>
          <p:cNvSpPr txBox="1">
            <a:spLocks/>
          </p:cNvSpPr>
          <p:nvPr/>
        </p:nvSpPr>
        <p:spPr>
          <a:xfrm>
            <a:off x="526244" y="5933557"/>
            <a:ext cx="11665756" cy="58690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monthly average within each quarter, P50+ comp% is based on monthly unique visitors; figures are based on monthly averages for each 3-month time period across the 30 brands analyzed. **1Q ‘17 (Jan-Mar ‘ 17) is reflective of the first 3-month measurement period available and is inclusive of a few brands that were first measured after this time period, </a:t>
            </a:r>
            <a:r>
              <a:rPr lang="en-US" sz="800">
                <a:solidFill>
                  <a:srgbClr val="1B1464"/>
                </a:solidFill>
                <a:latin typeface="Helvetica" panose="020B0403020202020204" pitchFamily="34" charset="0"/>
              </a:rPr>
              <a:t>based on their first 3-month measurement period. Note: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Comscore did not begin measuring ‘median age’ as a reported metric until February ‘17, therefore the first time period reflects Feb-Apr ‘17. </a:t>
            </a:r>
            <a:b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PP = percentage points.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*Reflects the 30 ‘direct-to-consumer’ brands analyzed within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4"/>
              </a:rPr>
              <a:t>‘The Secret of My Success.’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B9D97061-1733-2640-0961-A45C5B1DAE03}"/>
              </a:ext>
            </a:extLst>
          </p:cNvPr>
          <p:cNvSpPr txBox="1"/>
          <p:nvPr/>
        </p:nvSpPr>
        <p:spPr>
          <a:xfrm>
            <a:off x="2196177" y="2928408"/>
            <a:ext cx="1828629" cy="40011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Median Age </a:t>
            </a:r>
          </a:p>
        </p:txBody>
      </p:sp>
      <p:cxnSp>
        <p:nvCxnSpPr>
          <p:cNvPr id="47" name="Straight Connector 46">
            <a:extLst>
              <a:ext uri="{FF2B5EF4-FFF2-40B4-BE49-F238E27FC236}">
                <a16:creationId xmlns:a16="http://schemas.microsoft.com/office/drawing/2014/main" id="{D3731372-D596-4A7E-6D33-95E360A320DC}"/>
              </a:ext>
            </a:extLst>
          </p:cNvPr>
          <p:cNvCxnSpPr>
            <a:cxnSpLocks/>
          </p:cNvCxnSpPr>
          <p:nvPr/>
        </p:nvCxnSpPr>
        <p:spPr>
          <a:xfrm>
            <a:off x="612285" y="3894478"/>
            <a:ext cx="10992111" cy="0"/>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22FBDD6E-C804-599E-343C-857B509B521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46776" y="2778445"/>
            <a:ext cx="1018805" cy="1018805"/>
          </a:xfrm>
          <a:prstGeom prst="rect">
            <a:avLst/>
          </a:prstGeom>
        </p:spPr>
      </p:pic>
      <p:pic>
        <p:nvPicPr>
          <p:cNvPr id="49" name="Picture 48">
            <a:extLst>
              <a:ext uri="{FF2B5EF4-FFF2-40B4-BE49-F238E27FC236}">
                <a16:creationId xmlns:a16="http://schemas.microsoft.com/office/drawing/2014/main" id="{3BAACCB3-42EE-29C2-1B06-529FE6FEBB83}"/>
              </a:ext>
            </a:extLst>
          </p:cNvPr>
          <p:cNvPicPr>
            <a:picLocks noChangeAspect="1"/>
          </p:cNvPicPr>
          <p:nvPr/>
        </p:nvPicPr>
        <p:blipFill rotWithShape="1">
          <a:blip r:embed="rId7">
            <a:extLst>
              <a:ext uri="{28A0092B-C50C-407E-A947-70E740481C1C}">
                <a14:useLocalDpi xmlns:a14="http://schemas.microsoft.com/office/drawing/2010/main"/>
              </a:ext>
            </a:extLst>
          </a:blip>
          <a:srcRect l="29475" t="24636" r="30752" b="38515"/>
          <a:stretch/>
        </p:blipFill>
        <p:spPr>
          <a:xfrm>
            <a:off x="797544" y="4144173"/>
            <a:ext cx="899393" cy="838485"/>
          </a:xfrm>
          <a:prstGeom prst="rect">
            <a:avLst/>
          </a:prstGeom>
        </p:spPr>
      </p:pic>
      <p:sp>
        <p:nvSpPr>
          <p:cNvPr id="50" name="TextBox 49">
            <a:extLst>
              <a:ext uri="{FF2B5EF4-FFF2-40B4-BE49-F238E27FC236}">
                <a16:creationId xmlns:a16="http://schemas.microsoft.com/office/drawing/2014/main" id="{288D17D6-D83D-55E4-EAB6-0988FC13F7B5}"/>
              </a:ext>
            </a:extLst>
          </p:cNvPr>
          <p:cNvSpPr txBox="1"/>
          <p:nvPr/>
        </p:nvSpPr>
        <p:spPr>
          <a:xfrm>
            <a:off x="4653221" y="2268704"/>
            <a:ext cx="15611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1Q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Avg)</a:t>
            </a:r>
          </a:p>
        </p:txBody>
      </p:sp>
      <p:sp>
        <p:nvSpPr>
          <p:cNvPr id="51" name="TextBox 50">
            <a:extLst>
              <a:ext uri="{FF2B5EF4-FFF2-40B4-BE49-F238E27FC236}">
                <a16:creationId xmlns:a16="http://schemas.microsoft.com/office/drawing/2014/main" id="{2BA2BA8F-547B-D78F-F249-EF558CCF8EBA}"/>
              </a:ext>
            </a:extLst>
          </p:cNvPr>
          <p:cNvSpPr txBox="1"/>
          <p:nvPr/>
        </p:nvSpPr>
        <p:spPr>
          <a:xfrm>
            <a:off x="7028152" y="2268704"/>
            <a:ext cx="14800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1Q ‘21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Avg)</a:t>
            </a:r>
          </a:p>
        </p:txBody>
      </p:sp>
      <p:sp>
        <p:nvSpPr>
          <p:cNvPr id="52" name="TextBox 51">
            <a:extLst>
              <a:ext uri="{FF2B5EF4-FFF2-40B4-BE49-F238E27FC236}">
                <a16:creationId xmlns:a16="http://schemas.microsoft.com/office/drawing/2014/main" id="{C84F8DEC-68A2-EF41-51BA-0AAF11F95DF6}"/>
              </a:ext>
            </a:extLst>
          </p:cNvPr>
          <p:cNvSpPr txBox="1"/>
          <p:nvPr/>
        </p:nvSpPr>
        <p:spPr>
          <a:xfrm>
            <a:off x="2196177" y="3446027"/>
            <a:ext cx="23962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Internet Avg</a:t>
            </a:r>
            <a:endParaRPr kumimoji="0" lang="en-US" sz="10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4" name="Rectangle: Rounded Corners 53">
            <a:extLst>
              <a:ext uri="{FF2B5EF4-FFF2-40B4-BE49-F238E27FC236}">
                <a16:creationId xmlns:a16="http://schemas.microsoft.com/office/drawing/2014/main" id="{2ADBCE0D-8B3D-8D44-FE9D-BB3ED3BFA760}"/>
              </a:ext>
            </a:extLst>
          </p:cNvPr>
          <p:cNvSpPr/>
          <p:nvPr/>
        </p:nvSpPr>
        <p:spPr>
          <a:xfrm>
            <a:off x="5057421" y="3453721"/>
            <a:ext cx="752718" cy="26161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44.3</a:t>
            </a:r>
          </a:p>
        </p:txBody>
      </p:sp>
      <p:sp>
        <p:nvSpPr>
          <p:cNvPr id="55" name="Rectangle: Rounded Corners 54">
            <a:extLst>
              <a:ext uri="{FF2B5EF4-FFF2-40B4-BE49-F238E27FC236}">
                <a16:creationId xmlns:a16="http://schemas.microsoft.com/office/drawing/2014/main" id="{06D8AAD8-EEF1-4AA9-AC2C-4461E8EAE6EA}"/>
              </a:ext>
            </a:extLst>
          </p:cNvPr>
          <p:cNvSpPr/>
          <p:nvPr/>
        </p:nvSpPr>
        <p:spPr>
          <a:xfrm>
            <a:off x="7387016" y="3453721"/>
            <a:ext cx="752718" cy="26161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45.2</a:t>
            </a:r>
          </a:p>
        </p:txBody>
      </p:sp>
      <p:sp>
        <p:nvSpPr>
          <p:cNvPr id="56" name="TextBox 55">
            <a:extLst>
              <a:ext uri="{FF2B5EF4-FFF2-40B4-BE49-F238E27FC236}">
                <a16:creationId xmlns:a16="http://schemas.microsoft.com/office/drawing/2014/main" id="{8E30206F-16D3-D5F4-AD2B-A5A38A99659F}"/>
              </a:ext>
            </a:extLst>
          </p:cNvPr>
          <p:cNvSpPr txBox="1"/>
          <p:nvPr/>
        </p:nvSpPr>
        <p:spPr>
          <a:xfrm>
            <a:off x="2196177" y="4228131"/>
            <a:ext cx="1906178" cy="40011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P50+ Comp %</a:t>
            </a:r>
          </a:p>
        </p:txBody>
      </p:sp>
      <p:sp>
        <p:nvSpPr>
          <p:cNvPr id="57" name="TextBox 56">
            <a:extLst>
              <a:ext uri="{FF2B5EF4-FFF2-40B4-BE49-F238E27FC236}">
                <a16:creationId xmlns:a16="http://schemas.microsoft.com/office/drawing/2014/main" id="{C6F24A05-844C-25CC-CCA7-75C2F5A30C4C}"/>
              </a:ext>
            </a:extLst>
          </p:cNvPr>
          <p:cNvSpPr txBox="1"/>
          <p:nvPr/>
        </p:nvSpPr>
        <p:spPr>
          <a:xfrm>
            <a:off x="2271568" y="4832205"/>
            <a:ext cx="26731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Internet Avg</a:t>
            </a:r>
          </a:p>
        </p:txBody>
      </p:sp>
      <p:sp>
        <p:nvSpPr>
          <p:cNvPr id="59" name="Rectangle: Rounded Corners 58">
            <a:extLst>
              <a:ext uri="{FF2B5EF4-FFF2-40B4-BE49-F238E27FC236}">
                <a16:creationId xmlns:a16="http://schemas.microsoft.com/office/drawing/2014/main" id="{B2C156F7-4E5D-B8E0-7254-DA5FF4ADB272}"/>
              </a:ext>
            </a:extLst>
          </p:cNvPr>
          <p:cNvSpPr/>
          <p:nvPr/>
        </p:nvSpPr>
        <p:spPr>
          <a:xfrm>
            <a:off x="4952696" y="4839899"/>
            <a:ext cx="962168" cy="26161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39.7%</a:t>
            </a:r>
          </a:p>
        </p:txBody>
      </p:sp>
      <p:sp>
        <p:nvSpPr>
          <p:cNvPr id="60" name="Rectangle: Rounded Corners 59">
            <a:extLst>
              <a:ext uri="{FF2B5EF4-FFF2-40B4-BE49-F238E27FC236}">
                <a16:creationId xmlns:a16="http://schemas.microsoft.com/office/drawing/2014/main" id="{178A293D-FD78-56AD-A17B-73B5CF808550}"/>
              </a:ext>
            </a:extLst>
          </p:cNvPr>
          <p:cNvSpPr/>
          <p:nvPr/>
        </p:nvSpPr>
        <p:spPr>
          <a:xfrm>
            <a:off x="7282291" y="4839899"/>
            <a:ext cx="962169" cy="26161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42.2%</a:t>
            </a:r>
          </a:p>
        </p:txBody>
      </p:sp>
      <p:sp>
        <p:nvSpPr>
          <p:cNvPr id="61" name="Rectangle: Rounded Corners 60">
            <a:extLst>
              <a:ext uri="{FF2B5EF4-FFF2-40B4-BE49-F238E27FC236}">
                <a16:creationId xmlns:a16="http://schemas.microsoft.com/office/drawing/2014/main" id="{EF5A348C-A9F9-67DE-05EB-A7285851C39A}"/>
              </a:ext>
            </a:extLst>
          </p:cNvPr>
          <p:cNvSpPr/>
          <p:nvPr/>
        </p:nvSpPr>
        <p:spPr>
          <a:xfrm>
            <a:off x="4618641" y="4126684"/>
            <a:ext cx="1630278" cy="60300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37.6%</a:t>
            </a:r>
          </a:p>
        </p:txBody>
      </p:sp>
      <p:sp>
        <p:nvSpPr>
          <p:cNvPr id="62" name="Rectangle: Rounded Corners 61">
            <a:extLst>
              <a:ext uri="{FF2B5EF4-FFF2-40B4-BE49-F238E27FC236}">
                <a16:creationId xmlns:a16="http://schemas.microsoft.com/office/drawing/2014/main" id="{134117C8-FD97-74DB-D775-5A71CD9E7D3A}"/>
              </a:ext>
            </a:extLst>
          </p:cNvPr>
          <p:cNvSpPr/>
          <p:nvPr/>
        </p:nvSpPr>
        <p:spPr>
          <a:xfrm>
            <a:off x="6948236" y="4126684"/>
            <a:ext cx="1630278" cy="60300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51.7%</a:t>
            </a:r>
          </a:p>
        </p:txBody>
      </p:sp>
      <p:sp>
        <p:nvSpPr>
          <p:cNvPr id="63" name="Rectangle: Rounded Corners 62">
            <a:extLst>
              <a:ext uri="{FF2B5EF4-FFF2-40B4-BE49-F238E27FC236}">
                <a16:creationId xmlns:a16="http://schemas.microsoft.com/office/drawing/2014/main" id="{E777F11B-CEB5-8171-3C8A-CF78A483BA40}"/>
              </a:ext>
            </a:extLst>
          </p:cNvPr>
          <p:cNvSpPr/>
          <p:nvPr/>
        </p:nvSpPr>
        <p:spPr>
          <a:xfrm>
            <a:off x="4588034" y="2826961"/>
            <a:ext cx="1730373" cy="60300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43.2</a:t>
            </a:r>
          </a:p>
        </p:txBody>
      </p:sp>
      <p:sp>
        <p:nvSpPr>
          <p:cNvPr id="64" name="Rectangle: Rounded Corners 63">
            <a:extLst>
              <a:ext uri="{FF2B5EF4-FFF2-40B4-BE49-F238E27FC236}">
                <a16:creationId xmlns:a16="http://schemas.microsoft.com/office/drawing/2014/main" id="{9EF5C87B-7CD6-FBBC-4464-431BD1A68542}"/>
              </a:ext>
            </a:extLst>
          </p:cNvPr>
          <p:cNvSpPr/>
          <p:nvPr/>
        </p:nvSpPr>
        <p:spPr>
          <a:xfrm>
            <a:off x="6998671" y="2826961"/>
            <a:ext cx="1579842" cy="60300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49.9</a:t>
            </a:r>
          </a:p>
        </p:txBody>
      </p:sp>
      <p:sp>
        <p:nvSpPr>
          <p:cNvPr id="65" name="TextBox 64">
            <a:extLst>
              <a:ext uri="{FF2B5EF4-FFF2-40B4-BE49-F238E27FC236}">
                <a16:creationId xmlns:a16="http://schemas.microsoft.com/office/drawing/2014/main" id="{42A26434-2906-4D34-E0FE-832F31F5AC64}"/>
              </a:ext>
            </a:extLst>
          </p:cNvPr>
          <p:cNvSpPr txBox="1"/>
          <p:nvPr/>
        </p:nvSpPr>
        <p:spPr>
          <a:xfrm>
            <a:off x="2293087" y="1580556"/>
            <a:ext cx="94105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Unique Website Visitors: 30 Brand Average*</a:t>
            </a:r>
          </a:p>
        </p:txBody>
      </p:sp>
      <p:cxnSp>
        <p:nvCxnSpPr>
          <p:cNvPr id="66" name="Straight Connector 65">
            <a:extLst>
              <a:ext uri="{FF2B5EF4-FFF2-40B4-BE49-F238E27FC236}">
                <a16:creationId xmlns:a16="http://schemas.microsoft.com/office/drawing/2014/main" id="{7C65D610-C7FE-05D3-CA6E-F9C70294C7AC}"/>
              </a:ext>
            </a:extLst>
          </p:cNvPr>
          <p:cNvCxnSpPr>
            <a:cxnSpLocks/>
          </p:cNvCxnSpPr>
          <p:nvPr/>
        </p:nvCxnSpPr>
        <p:spPr>
          <a:xfrm>
            <a:off x="9049728" y="2268704"/>
            <a:ext cx="0" cy="2840500"/>
          </a:xfrm>
          <a:prstGeom prst="line">
            <a:avLst/>
          </a:prstGeom>
          <a:ln w="28575">
            <a:solidFill>
              <a:srgbClr val="1B1464"/>
            </a:solidFill>
            <a:prstDash val="soli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7EBC07-771A-5725-423F-26627CA12CB8}"/>
              </a:ext>
            </a:extLst>
          </p:cNvPr>
          <p:cNvSpPr txBox="1"/>
          <p:nvPr/>
        </p:nvSpPr>
        <p:spPr>
          <a:xfrm>
            <a:off x="9312527" y="2268704"/>
            <a:ext cx="22025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Avg)</a:t>
            </a:r>
          </a:p>
        </p:txBody>
      </p:sp>
      <p:sp>
        <p:nvSpPr>
          <p:cNvPr id="68" name="Rectangle: Rounded Corners 67">
            <a:extLst>
              <a:ext uri="{FF2B5EF4-FFF2-40B4-BE49-F238E27FC236}">
                <a16:creationId xmlns:a16="http://schemas.microsoft.com/office/drawing/2014/main" id="{38335222-4F21-E01E-753E-07A3B3695DC2}"/>
              </a:ext>
            </a:extLst>
          </p:cNvPr>
          <p:cNvSpPr/>
          <p:nvPr/>
        </p:nvSpPr>
        <p:spPr>
          <a:xfrm>
            <a:off x="9591228" y="3455297"/>
            <a:ext cx="1988485" cy="258458"/>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1B1464"/>
                </a:solidFill>
                <a:latin typeface="Helvetica" panose="020B0403020202020204" pitchFamily="34" charset="0"/>
              </a:rPr>
              <a:t>+0.9 </a:t>
            </a:r>
            <a:r>
              <a:rPr lang="en-US" sz="900" i="1">
                <a:solidFill>
                  <a:srgbClr val="1B1464"/>
                </a:solidFill>
                <a:latin typeface="Helvetica" panose="020B0403020202020204" pitchFamily="34" charset="0"/>
              </a:rPr>
              <a:t>years</a:t>
            </a:r>
            <a:endPar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9" name="Rectangle: Rounded Corners 68">
            <a:extLst>
              <a:ext uri="{FF2B5EF4-FFF2-40B4-BE49-F238E27FC236}">
                <a16:creationId xmlns:a16="http://schemas.microsoft.com/office/drawing/2014/main" id="{6BBD58DB-B55F-FFA7-14DE-9BD5956DA8DE}"/>
              </a:ext>
            </a:extLst>
          </p:cNvPr>
          <p:cNvSpPr/>
          <p:nvPr/>
        </p:nvSpPr>
        <p:spPr>
          <a:xfrm>
            <a:off x="9598664" y="2907075"/>
            <a:ext cx="2005728" cy="442776"/>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+6.7 </a:t>
            </a: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mn-cs"/>
              </a:rPr>
              <a:t>years</a:t>
            </a:r>
            <a:endParaRPr kumimoji="0" lang="en-US" sz="280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70" name="Rectangle: Rounded Corners 69">
            <a:extLst>
              <a:ext uri="{FF2B5EF4-FFF2-40B4-BE49-F238E27FC236}">
                <a16:creationId xmlns:a16="http://schemas.microsoft.com/office/drawing/2014/main" id="{C9759D1C-31D9-A541-98F1-462AAD16735B}"/>
              </a:ext>
            </a:extLst>
          </p:cNvPr>
          <p:cNvSpPr/>
          <p:nvPr/>
        </p:nvSpPr>
        <p:spPr>
          <a:xfrm>
            <a:off x="9598663" y="4204919"/>
            <a:ext cx="2005729" cy="446535"/>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+14.1% </a:t>
            </a: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mn-cs"/>
              </a:rPr>
              <a:t>pp</a:t>
            </a:r>
            <a:endParaRPr kumimoji="0" lang="en-US" sz="280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71" name="Rectangle: Rounded Corners 70">
            <a:extLst>
              <a:ext uri="{FF2B5EF4-FFF2-40B4-BE49-F238E27FC236}">
                <a16:creationId xmlns:a16="http://schemas.microsoft.com/office/drawing/2014/main" id="{17590FE8-4F4B-0E9C-988E-D86F94415AE8}"/>
              </a:ext>
            </a:extLst>
          </p:cNvPr>
          <p:cNvSpPr/>
          <p:nvPr/>
        </p:nvSpPr>
        <p:spPr>
          <a:xfrm>
            <a:off x="9549721" y="4786057"/>
            <a:ext cx="1728164" cy="36929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+2.5 pp</a:t>
            </a:r>
            <a:endPar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75" name="Rectangle: Rounded Corners 74">
            <a:extLst>
              <a:ext uri="{FF2B5EF4-FFF2-40B4-BE49-F238E27FC236}">
                <a16:creationId xmlns:a16="http://schemas.microsoft.com/office/drawing/2014/main" id="{29B66F7F-42B7-B789-36CC-0798A2B385D9}"/>
              </a:ext>
            </a:extLst>
          </p:cNvPr>
          <p:cNvSpPr/>
          <p:nvPr/>
        </p:nvSpPr>
        <p:spPr>
          <a:xfrm>
            <a:off x="115217" y="1495538"/>
            <a:ext cx="2995592" cy="1247839"/>
          </a:xfrm>
          <a:prstGeom prst="roundRect">
            <a:avLst>
              <a:gd name="adj" fmla="val 12553"/>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8B838ED2-981C-A780-632A-8DAAC52B0F2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2329" y="1560745"/>
            <a:ext cx="2938480" cy="1113891"/>
          </a:xfrm>
          <a:prstGeom prst="rect">
            <a:avLst/>
          </a:prstGeom>
        </p:spPr>
      </p:pic>
      <p:sp>
        <p:nvSpPr>
          <p:cNvPr id="40" name="TextBox 39">
            <a:extLst>
              <a:ext uri="{FF2B5EF4-FFF2-40B4-BE49-F238E27FC236}">
                <a16:creationId xmlns:a16="http://schemas.microsoft.com/office/drawing/2014/main" id="{22192FB8-CC91-5629-3633-2CE1D86F6F3F}"/>
              </a:ext>
            </a:extLst>
          </p:cNvPr>
          <p:cNvSpPr txBox="1"/>
          <p:nvPr/>
        </p:nvSpPr>
        <p:spPr>
          <a:xfrm>
            <a:off x="2682982" y="5303400"/>
            <a:ext cx="8644608" cy="523220"/>
          </a:xfrm>
          <a:prstGeom prst="rect">
            <a:avLst/>
          </a:prstGeom>
          <a:solidFill>
            <a:srgbClr val="E2E8F0"/>
          </a:solidFill>
        </p:spPr>
        <p:txBody>
          <a:bodyPr wrap="square">
            <a:spAutoFit/>
          </a:bodyPr>
          <a:lstStyle/>
          <a:p>
            <a:pPr algn="ct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j-ea"/>
                <a:cs typeface="+mj-cs"/>
              </a:rPr>
              <a:t>By targeting their best potential customers, regardless of age or other demographic buying restrictions, </a:t>
            </a:r>
            <a:r>
              <a:rPr kumimoji="0" lang="en-US" sz="1400" i="0" u="sng" strike="noStrike" kern="1200" cap="none" spc="0" normalizeH="0" baseline="0" noProof="0">
                <a:ln>
                  <a:noFill/>
                </a:ln>
                <a:solidFill>
                  <a:srgbClr val="1B1464"/>
                </a:solidFill>
                <a:effectLst/>
                <a:uLnTx/>
                <a:uFillTx/>
                <a:latin typeface="Helvetica" panose="020B0403020202020204" pitchFamily="34" charset="0"/>
                <a:ea typeface="+mj-ea"/>
                <a:cs typeface="+mj-cs"/>
              </a:rPr>
              <a:t>brands can tap into additional sources of volume</a:t>
            </a: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j-ea"/>
                <a:cs typeface="+mj-cs"/>
              </a:rPr>
              <a:t> such as older Americans</a:t>
            </a:r>
            <a:endParaRPr lang="en-US" sz="1400"/>
          </a:p>
        </p:txBody>
      </p:sp>
    </p:spTree>
    <p:extLst>
      <p:ext uri="{BB962C8B-B14F-4D97-AF65-F5344CB8AC3E}">
        <p14:creationId xmlns:p14="http://schemas.microsoft.com/office/powerpoint/2010/main" val="59969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7E6DDC8-857B-45B3-A5BE-A1303840C3DD}"/>
              </a:ext>
            </a:extLst>
          </p:cNvPr>
          <p:cNvSpPr/>
          <p:nvPr/>
        </p:nvSpPr>
        <p:spPr>
          <a:xfrm>
            <a:off x="-25655" y="2756"/>
            <a:ext cx="12243310" cy="14380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128248" y="231901"/>
            <a:ext cx="10190448" cy="914402"/>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By optimizing their TV campaigns against the best performing target segments, brands drive clear business results through increased digital engagement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endParaRPr>
          </a:p>
        </p:txBody>
      </p:sp>
      <p:sp>
        <p:nvSpPr>
          <p:cNvPr id="31" name="TextBox 30">
            <a:hlinkClick r:id="rId3"/>
            <a:extLst>
              <a:ext uri="{FF2B5EF4-FFF2-40B4-BE49-F238E27FC236}">
                <a16:creationId xmlns:a16="http://schemas.microsoft.com/office/drawing/2014/main" id="{568D8840-B3D9-4FCD-AA9A-402B62F48C64}"/>
              </a:ext>
            </a:extLst>
          </p:cNvPr>
          <p:cNvSpPr txBox="1"/>
          <p:nvPr/>
        </p:nvSpPr>
        <p:spPr>
          <a:xfrm>
            <a:off x="10482763" y="106236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30" name="Text Placeholder 3">
            <a:extLst>
              <a:ext uri="{FF2B5EF4-FFF2-40B4-BE49-F238E27FC236}">
                <a16:creationId xmlns:a16="http://schemas.microsoft.com/office/drawing/2014/main" id="{7DEB632E-AEB9-4615-B132-9CD8832113E2}"/>
              </a:ext>
            </a:extLst>
          </p:cNvPr>
          <p:cNvSpPr txBox="1">
            <a:spLocks/>
          </p:cNvSpPr>
          <p:nvPr/>
        </p:nvSpPr>
        <p:spPr>
          <a:xfrm>
            <a:off x="526244" y="6211069"/>
            <a:ext cx="11665756" cy="32807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January – March ’17, January – March ‘21 (calendar months), figures are based on averages across the 30 brands analyzed.  *Jan-Mar ’17 is reflective of the first 3-month measurement period and is inclusive of brands that were not Comscore measured until later into 2017.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*Reflects the 30 ‘direct-to-consumer’ brands analyzed within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3"/>
              </a:rPr>
              <a:t>‘The Secret of My Success.’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2" name="Picture 31" descr="Logo&#10;&#10;Description automatically generated">
            <a:extLst>
              <a:ext uri="{FF2B5EF4-FFF2-40B4-BE49-F238E27FC236}">
                <a16:creationId xmlns:a16="http://schemas.microsoft.com/office/drawing/2014/main" id="{49B508B6-F3FB-4B0B-AAB4-7F970706B4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610882" y="2488569"/>
            <a:ext cx="1095571" cy="1095571"/>
          </a:xfrm>
          <a:prstGeom prst="rect">
            <a:avLst/>
          </a:prstGeom>
        </p:spPr>
      </p:pic>
      <p:pic>
        <p:nvPicPr>
          <p:cNvPr id="33" name="Picture 32" descr="Graphical user interface&#10;&#10;Description automatically generated">
            <a:extLst>
              <a:ext uri="{FF2B5EF4-FFF2-40B4-BE49-F238E27FC236}">
                <a16:creationId xmlns:a16="http://schemas.microsoft.com/office/drawing/2014/main" id="{9AAB8546-11FE-4864-9C86-52D9156D975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575709" y="2488569"/>
            <a:ext cx="1095571" cy="1095571"/>
          </a:xfrm>
          <a:prstGeom prst="rect">
            <a:avLst/>
          </a:prstGeom>
        </p:spPr>
      </p:pic>
      <p:pic>
        <p:nvPicPr>
          <p:cNvPr id="45" name="Picture 44" descr="A picture containing text, clock, gauge&#10;&#10;Description automatically generated">
            <a:extLst>
              <a:ext uri="{FF2B5EF4-FFF2-40B4-BE49-F238E27FC236}">
                <a16:creationId xmlns:a16="http://schemas.microsoft.com/office/drawing/2014/main" id="{A0A22112-76FF-445E-85EF-DA9586A774F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605376" y="2488569"/>
            <a:ext cx="1095571" cy="1095571"/>
          </a:xfrm>
          <a:prstGeom prst="rect">
            <a:avLst/>
          </a:prstGeom>
        </p:spPr>
      </p:pic>
      <p:sp>
        <p:nvSpPr>
          <p:cNvPr id="46" name="TextBox 45">
            <a:extLst>
              <a:ext uri="{FF2B5EF4-FFF2-40B4-BE49-F238E27FC236}">
                <a16:creationId xmlns:a16="http://schemas.microsoft.com/office/drawing/2014/main" id="{4E53BDD2-0BCE-4539-AA2E-3868EFF92E2B}"/>
              </a:ext>
            </a:extLst>
          </p:cNvPr>
          <p:cNvSpPr txBox="1"/>
          <p:nvPr/>
        </p:nvSpPr>
        <p:spPr>
          <a:xfrm>
            <a:off x="2916385" y="3607471"/>
            <a:ext cx="2484565" cy="338554"/>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Unique Visitors (000)</a:t>
            </a:r>
          </a:p>
        </p:txBody>
      </p:sp>
      <p:sp>
        <p:nvSpPr>
          <p:cNvPr id="47" name="TextBox 46">
            <a:extLst>
              <a:ext uri="{FF2B5EF4-FFF2-40B4-BE49-F238E27FC236}">
                <a16:creationId xmlns:a16="http://schemas.microsoft.com/office/drawing/2014/main" id="{24462FF7-03DB-43D8-9C04-9D19710699CD}"/>
              </a:ext>
            </a:extLst>
          </p:cNvPr>
          <p:cNvSpPr txBox="1"/>
          <p:nvPr/>
        </p:nvSpPr>
        <p:spPr>
          <a:xfrm>
            <a:off x="6092184" y="3607471"/>
            <a:ext cx="206262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Visits (000)</a:t>
            </a:r>
          </a:p>
        </p:txBody>
      </p:sp>
      <p:sp>
        <p:nvSpPr>
          <p:cNvPr id="48" name="TextBox 47">
            <a:extLst>
              <a:ext uri="{FF2B5EF4-FFF2-40B4-BE49-F238E27FC236}">
                <a16:creationId xmlns:a16="http://schemas.microsoft.com/office/drawing/2014/main" id="{15463561-7F47-4136-8CCA-47B6FBB2FBA7}"/>
              </a:ext>
            </a:extLst>
          </p:cNvPr>
          <p:cNvSpPr txBox="1"/>
          <p:nvPr/>
        </p:nvSpPr>
        <p:spPr>
          <a:xfrm>
            <a:off x="9032271" y="3607471"/>
            <a:ext cx="224178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Minutes (MM)</a:t>
            </a:r>
          </a:p>
        </p:txBody>
      </p:sp>
      <p:sp>
        <p:nvSpPr>
          <p:cNvPr id="49" name="TextBox 48">
            <a:extLst>
              <a:ext uri="{FF2B5EF4-FFF2-40B4-BE49-F238E27FC236}">
                <a16:creationId xmlns:a16="http://schemas.microsoft.com/office/drawing/2014/main" id="{9B0C614C-72E4-4476-AD09-E27839AE29A6}"/>
              </a:ext>
            </a:extLst>
          </p:cNvPr>
          <p:cNvSpPr txBox="1"/>
          <p:nvPr/>
        </p:nvSpPr>
        <p:spPr>
          <a:xfrm>
            <a:off x="3691175" y="5602733"/>
            <a:ext cx="93498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+10%</a:t>
            </a:r>
          </a:p>
        </p:txBody>
      </p:sp>
      <p:sp>
        <p:nvSpPr>
          <p:cNvPr id="50" name="TextBox 49">
            <a:extLst>
              <a:ext uri="{FF2B5EF4-FFF2-40B4-BE49-F238E27FC236}">
                <a16:creationId xmlns:a16="http://schemas.microsoft.com/office/drawing/2014/main" id="{957AA907-7F1F-4C2C-BA3D-82FE25537083}"/>
              </a:ext>
            </a:extLst>
          </p:cNvPr>
          <p:cNvSpPr txBox="1"/>
          <p:nvPr/>
        </p:nvSpPr>
        <p:spPr>
          <a:xfrm>
            <a:off x="6656002" y="5602733"/>
            <a:ext cx="93498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+26%</a:t>
            </a:r>
          </a:p>
        </p:txBody>
      </p:sp>
      <p:sp>
        <p:nvSpPr>
          <p:cNvPr id="51" name="TextBox 50">
            <a:extLst>
              <a:ext uri="{FF2B5EF4-FFF2-40B4-BE49-F238E27FC236}">
                <a16:creationId xmlns:a16="http://schemas.microsoft.com/office/drawing/2014/main" id="{7732349D-27C6-45BF-BADF-B09AFC4FF87D}"/>
              </a:ext>
            </a:extLst>
          </p:cNvPr>
          <p:cNvSpPr txBox="1"/>
          <p:nvPr/>
        </p:nvSpPr>
        <p:spPr>
          <a:xfrm>
            <a:off x="9685669" y="5602733"/>
            <a:ext cx="93498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p>
        </p:txBody>
      </p:sp>
      <p:sp>
        <p:nvSpPr>
          <p:cNvPr id="52" name="TextBox 51">
            <a:extLst>
              <a:ext uri="{FF2B5EF4-FFF2-40B4-BE49-F238E27FC236}">
                <a16:creationId xmlns:a16="http://schemas.microsoft.com/office/drawing/2014/main" id="{F1C336CF-CD71-4F40-9411-EDA8ED027232}"/>
              </a:ext>
            </a:extLst>
          </p:cNvPr>
          <p:cNvSpPr txBox="1"/>
          <p:nvPr/>
        </p:nvSpPr>
        <p:spPr>
          <a:xfrm>
            <a:off x="678727" y="5556567"/>
            <a:ext cx="217623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Internet Avg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53" name="TextBox 52">
            <a:extLst>
              <a:ext uri="{FF2B5EF4-FFF2-40B4-BE49-F238E27FC236}">
                <a16:creationId xmlns:a16="http://schemas.microsoft.com/office/drawing/2014/main" id="{982C1D1B-C382-4D6B-806D-3D790569A20F}"/>
              </a:ext>
            </a:extLst>
          </p:cNvPr>
          <p:cNvSpPr txBox="1"/>
          <p:nvPr/>
        </p:nvSpPr>
        <p:spPr>
          <a:xfrm>
            <a:off x="966125" y="4927633"/>
            <a:ext cx="188883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54" name="TextBox 53">
            <a:extLst>
              <a:ext uri="{FF2B5EF4-FFF2-40B4-BE49-F238E27FC236}">
                <a16:creationId xmlns:a16="http://schemas.microsoft.com/office/drawing/2014/main" id="{AA63868A-4FC5-4401-A999-E4141A6AC305}"/>
              </a:ext>
            </a:extLst>
          </p:cNvPr>
          <p:cNvSpPr txBox="1"/>
          <p:nvPr/>
        </p:nvSpPr>
        <p:spPr>
          <a:xfrm>
            <a:off x="2916385" y="1615523"/>
            <a:ext cx="835766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Website Metrics: 30 Brand Average*</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Jan-Mar ‘21 vs. Jan-Mar ’17: Three-Month Avg Comparison</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5" name="Rectangle: Rounded Corners 54">
            <a:extLst>
              <a:ext uri="{FF2B5EF4-FFF2-40B4-BE49-F238E27FC236}">
                <a16:creationId xmlns:a16="http://schemas.microsoft.com/office/drawing/2014/main" id="{D03B7B6A-3106-47FE-9238-F853C92C0245}"/>
              </a:ext>
            </a:extLst>
          </p:cNvPr>
          <p:cNvSpPr/>
          <p:nvPr/>
        </p:nvSpPr>
        <p:spPr>
          <a:xfrm>
            <a:off x="3452188" y="4926274"/>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+63%</a:t>
            </a:r>
          </a:p>
        </p:txBody>
      </p:sp>
      <p:sp>
        <p:nvSpPr>
          <p:cNvPr id="56" name="Rectangle: Rounded Corners 55">
            <a:extLst>
              <a:ext uri="{FF2B5EF4-FFF2-40B4-BE49-F238E27FC236}">
                <a16:creationId xmlns:a16="http://schemas.microsoft.com/office/drawing/2014/main" id="{B18BDE2D-F26C-4446-8982-009270C6B0D4}"/>
              </a:ext>
            </a:extLst>
          </p:cNvPr>
          <p:cNvSpPr/>
          <p:nvPr/>
        </p:nvSpPr>
        <p:spPr>
          <a:xfrm>
            <a:off x="6417015" y="4926274"/>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+135%</a:t>
            </a:r>
          </a:p>
        </p:txBody>
      </p:sp>
      <p:sp>
        <p:nvSpPr>
          <p:cNvPr id="57" name="Rectangle: Rounded Corners 56">
            <a:extLst>
              <a:ext uri="{FF2B5EF4-FFF2-40B4-BE49-F238E27FC236}">
                <a16:creationId xmlns:a16="http://schemas.microsoft.com/office/drawing/2014/main" id="{C6030473-9CDD-4916-8277-7C4C037F401D}"/>
              </a:ext>
            </a:extLst>
          </p:cNvPr>
          <p:cNvSpPr/>
          <p:nvPr/>
        </p:nvSpPr>
        <p:spPr>
          <a:xfrm>
            <a:off x="9446682" y="4926274"/>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+89%</a:t>
            </a:r>
          </a:p>
        </p:txBody>
      </p:sp>
      <p:sp>
        <p:nvSpPr>
          <p:cNvPr id="58" name="TextBox 57">
            <a:extLst>
              <a:ext uri="{FF2B5EF4-FFF2-40B4-BE49-F238E27FC236}">
                <a16:creationId xmlns:a16="http://schemas.microsoft.com/office/drawing/2014/main" id="{5C89AB42-B1C4-4344-B7FB-891376134008}"/>
              </a:ext>
            </a:extLst>
          </p:cNvPr>
          <p:cNvSpPr txBox="1"/>
          <p:nvPr/>
        </p:nvSpPr>
        <p:spPr>
          <a:xfrm>
            <a:off x="967694" y="4156200"/>
            <a:ext cx="188883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59" name="Rectangle: Rounded Corners 58">
            <a:extLst>
              <a:ext uri="{FF2B5EF4-FFF2-40B4-BE49-F238E27FC236}">
                <a16:creationId xmlns:a16="http://schemas.microsoft.com/office/drawing/2014/main" id="{152CE5F5-BC20-4735-A775-1AECE11D7E50}"/>
              </a:ext>
            </a:extLst>
          </p:cNvPr>
          <p:cNvSpPr/>
          <p:nvPr/>
        </p:nvSpPr>
        <p:spPr>
          <a:xfrm>
            <a:off x="3452188" y="4164269"/>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+3,156</a:t>
            </a:r>
          </a:p>
        </p:txBody>
      </p:sp>
      <p:sp>
        <p:nvSpPr>
          <p:cNvPr id="60" name="Rectangle: Rounded Corners 59">
            <a:extLst>
              <a:ext uri="{FF2B5EF4-FFF2-40B4-BE49-F238E27FC236}">
                <a16:creationId xmlns:a16="http://schemas.microsoft.com/office/drawing/2014/main" id="{DD50085D-BCEE-4B69-93E9-E447B5E81C8A}"/>
              </a:ext>
            </a:extLst>
          </p:cNvPr>
          <p:cNvSpPr/>
          <p:nvPr/>
        </p:nvSpPr>
        <p:spPr>
          <a:xfrm>
            <a:off x="6417015" y="4164269"/>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+22,184</a:t>
            </a:r>
          </a:p>
        </p:txBody>
      </p:sp>
      <p:sp>
        <p:nvSpPr>
          <p:cNvPr id="61" name="Rectangle: Rounded Corners 60">
            <a:extLst>
              <a:ext uri="{FF2B5EF4-FFF2-40B4-BE49-F238E27FC236}">
                <a16:creationId xmlns:a16="http://schemas.microsoft.com/office/drawing/2014/main" id="{08FA9683-A824-461D-9245-E0C549E63342}"/>
              </a:ext>
            </a:extLst>
          </p:cNvPr>
          <p:cNvSpPr/>
          <p:nvPr/>
        </p:nvSpPr>
        <p:spPr>
          <a:xfrm>
            <a:off x="9446682" y="4164269"/>
            <a:ext cx="1412959" cy="39089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+95</a:t>
            </a:r>
          </a:p>
        </p:txBody>
      </p:sp>
      <p:pic>
        <p:nvPicPr>
          <p:cNvPr id="34" name="Picture 33">
            <a:hlinkClick r:id="rId3"/>
            <a:extLst>
              <a:ext uri="{FF2B5EF4-FFF2-40B4-BE49-F238E27FC236}">
                <a16:creationId xmlns:a16="http://schemas.microsoft.com/office/drawing/2014/main" id="{5F58D7BE-682A-4AF3-B717-CCAE8AEDC15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318696" y="74247"/>
            <a:ext cx="1742422" cy="979278"/>
          </a:xfrm>
          <a:prstGeom prst="rect">
            <a:avLst/>
          </a:prstGeom>
          <a:ln>
            <a:solidFill>
              <a:srgbClr val="1F1A62"/>
            </a:solidFill>
          </a:ln>
        </p:spPr>
      </p:pic>
      <p:sp>
        <p:nvSpPr>
          <p:cNvPr id="37" name="Rectangle: Rounded Corners 36">
            <a:extLst>
              <a:ext uri="{FF2B5EF4-FFF2-40B4-BE49-F238E27FC236}">
                <a16:creationId xmlns:a16="http://schemas.microsoft.com/office/drawing/2014/main" id="{8E04B4AB-ABC9-4AFB-8B34-BE24D93B4D0D}"/>
              </a:ext>
            </a:extLst>
          </p:cNvPr>
          <p:cNvSpPr/>
          <p:nvPr/>
        </p:nvSpPr>
        <p:spPr>
          <a:xfrm>
            <a:off x="115217" y="2046634"/>
            <a:ext cx="2995592" cy="1247839"/>
          </a:xfrm>
          <a:prstGeom prst="roundRect">
            <a:avLst>
              <a:gd name="adj" fmla="val 12553"/>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6105BE0B-17DE-49D1-BD03-9A03B8D789A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2329" y="2111841"/>
            <a:ext cx="2893581" cy="1113891"/>
          </a:xfrm>
          <a:prstGeom prst="rect">
            <a:avLst/>
          </a:prstGeom>
        </p:spPr>
      </p:pic>
      <p:pic>
        <p:nvPicPr>
          <p:cNvPr id="36" name="Picture 35">
            <a:extLst>
              <a:ext uri="{FF2B5EF4-FFF2-40B4-BE49-F238E27FC236}">
                <a16:creationId xmlns:a16="http://schemas.microsoft.com/office/drawing/2014/main" id="{F5BDBEC0-D3A6-4375-B299-B97321934F5A}"/>
              </a:ext>
            </a:extLst>
          </p:cNvPr>
          <p:cNvPicPr>
            <a:picLocks noChangeAspect="1"/>
          </p:cNvPicPr>
          <p:nvPr/>
        </p:nvPicPr>
        <p:blipFill rotWithShape="1">
          <a:blip r:embed="rId9">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39" name="Slide Number Placeholder 5">
            <a:extLst>
              <a:ext uri="{FF2B5EF4-FFF2-40B4-BE49-F238E27FC236}">
                <a16:creationId xmlns:a16="http://schemas.microsoft.com/office/drawing/2014/main" id="{E802E03B-190B-47F0-915D-7A63FD254DE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924D21A-69CE-4450-8522-99EFEC070F52}"/>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53319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3AFB5-981A-422C-A8BB-A257F1BAA43F}">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5C66F9-40AF-4E4A-8EB5-00C08EA12A43}">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6A3943-5BEF-42A2-A467-054438AD2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4120</Words>
  <Application>Microsoft Office PowerPoint</Application>
  <PresentationFormat>Widescreen</PresentationFormat>
  <Paragraphs>430</Paragraphs>
  <Slides>26</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Helvetica</vt:lpstr>
      <vt:lpstr>Helvetica Light</vt:lpstr>
      <vt:lpstr>Helvetica-Normal</vt:lpstr>
      <vt:lpstr>Trebuchet MS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Karolina Guillen</cp:lastModifiedBy>
  <cp:revision>3</cp:revision>
  <cp:lastPrinted>2022-01-24T21:52:00Z</cp:lastPrinted>
  <dcterms:created xsi:type="dcterms:W3CDTF">2021-01-20T14:07:02Z</dcterms:created>
  <dcterms:modified xsi:type="dcterms:W3CDTF">2022-06-10T15:21:40Z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