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4.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3.xml" ContentType="application/vnd.openxmlformats-officedocument.drawingml.chart+xml"/>
  <Override PartName="/ppt/notesSlides/notesSlide15.xml" ContentType="application/vnd.openxmlformats-officedocument.presentationml.notesSlide+xml"/>
  <Override PartName="/ppt/charts/chart4.xml" ContentType="application/vnd.openxmlformats-officedocument.drawingml.chart+xml"/>
  <Override PartName="/ppt/notesSlides/notesSlide16.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50" r:id="rId2"/>
    <p:sldMasterId id="2147483652" r:id="rId3"/>
    <p:sldMasterId id="2147483655" r:id="rId4"/>
    <p:sldMasterId id="2147483660" r:id="rId5"/>
  </p:sldMasterIdLst>
  <p:notesMasterIdLst>
    <p:notesMasterId r:id="rId32"/>
  </p:notesMasterIdLst>
  <p:handoutMasterIdLst>
    <p:handoutMasterId r:id="rId33"/>
  </p:handoutMasterIdLst>
  <p:sldIdLst>
    <p:sldId id="269" r:id="rId6"/>
    <p:sldId id="334" r:id="rId7"/>
    <p:sldId id="290" r:id="rId8"/>
    <p:sldId id="315" r:id="rId9"/>
    <p:sldId id="335" r:id="rId10"/>
    <p:sldId id="314" r:id="rId11"/>
    <p:sldId id="308" r:id="rId12"/>
    <p:sldId id="318" r:id="rId13"/>
    <p:sldId id="329" r:id="rId14"/>
    <p:sldId id="289" r:id="rId15"/>
    <p:sldId id="331" r:id="rId16"/>
    <p:sldId id="332" r:id="rId17"/>
    <p:sldId id="326" r:id="rId18"/>
    <p:sldId id="317" r:id="rId19"/>
    <p:sldId id="328" r:id="rId20"/>
    <p:sldId id="322" r:id="rId21"/>
    <p:sldId id="319" r:id="rId22"/>
    <p:sldId id="320" r:id="rId23"/>
    <p:sldId id="321" r:id="rId24"/>
    <p:sldId id="324" r:id="rId25"/>
    <p:sldId id="325" r:id="rId26"/>
    <p:sldId id="316" r:id="rId27"/>
    <p:sldId id="282" r:id="rId28"/>
    <p:sldId id="283" r:id="rId29"/>
    <p:sldId id="330" r:id="rId30"/>
    <p:sldId id="284"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C8A0"/>
    <a:srgbClr val="3682B4"/>
    <a:srgbClr val="FFFFCC"/>
    <a:srgbClr val="EFEF96"/>
    <a:srgbClr val="FAB982"/>
    <a:srgbClr val="508ABA"/>
    <a:srgbClr val="FFFD9B"/>
    <a:srgbClr val="FFFC18"/>
    <a:srgbClr val="8395A2"/>
    <a:srgbClr val="F7994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029" autoAdjust="0"/>
  </p:normalViewPr>
  <p:slideViewPr>
    <p:cSldViewPr snapToGrid="0" snapToObjects="1">
      <p:cViewPr varScale="1">
        <p:scale>
          <a:sx n="63" d="100"/>
          <a:sy n="63" d="100"/>
        </p:scale>
        <p:origin x="-120" y="-594"/>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snapToGrid="0" snapToObjects="1">
      <p:cViewPr varScale="1">
        <p:scale>
          <a:sx n="87" d="100"/>
          <a:sy n="87" d="100"/>
        </p:scale>
        <p:origin x="2988"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handoutMaster" Target="handoutMasters/handoutMaster1.xml"/><Relationship Id="rId38"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solidFill>
                <a:latin typeface="+mn-lt"/>
                <a:ea typeface="+mn-ea"/>
                <a:cs typeface="+mn-cs"/>
              </a:defRPr>
            </a:pPr>
            <a:r>
              <a:rPr lang="en-US" sz="1800" b="1" dirty="0">
                <a:solidFill>
                  <a:schemeClr val="tx1"/>
                </a:solidFill>
              </a:rPr>
              <a:t>YOY TV Spend Comparison</a:t>
            </a:r>
          </a:p>
          <a:p>
            <a:pPr>
              <a:defRPr sz="1800" b="1" i="0" u="none" strike="noStrike" kern="1200" spc="0" baseline="0">
                <a:solidFill>
                  <a:schemeClr val="tx1"/>
                </a:solidFill>
                <a:latin typeface="+mn-lt"/>
                <a:ea typeface="+mn-ea"/>
                <a:cs typeface="+mn-cs"/>
              </a:defRPr>
            </a:pPr>
            <a:r>
              <a:rPr lang="en-US" sz="1600" b="1" i="1" dirty="0">
                <a:solidFill>
                  <a:schemeClr val="tx1"/>
                </a:solidFill>
              </a:rPr>
              <a:t>(in millions)</a:t>
            </a:r>
          </a:p>
        </c:rich>
      </c:tx>
      <c:layout>
        <c:manualLayout>
          <c:xMode val="edge"/>
          <c:yMode val="edge"/>
          <c:x val="0.29179391439871355"/>
          <c:y val="0"/>
        </c:manualLayout>
      </c:layout>
      <c:overlay val="0"/>
      <c:spPr>
        <a:noFill/>
        <a:ln>
          <a:noFill/>
        </a:ln>
        <a:effectLst/>
      </c:spPr>
    </c:title>
    <c:autoTitleDeleted val="0"/>
    <c:plotArea>
      <c:layout/>
      <c:barChart>
        <c:barDir val="col"/>
        <c:grouping val="stacked"/>
        <c:varyColors val="0"/>
        <c:ser>
          <c:idx val="0"/>
          <c:order val="0"/>
          <c:tx>
            <c:strRef>
              <c:f>Sheet1!$B$1</c:f>
              <c:strCache>
                <c:ptCount val="1"/>
                <c:pt idx="0">
                  <c:v>$$$</c:v>
                </c:pt>
              </c:strCache>
            </c:strRef>
          </c:tx>
          <c:spPr>
            <a:solidFill>
              <a:srgbClr val="3682B4"/>
            </a:solidFill>
            <a:ln>
              <a:noFill/>
            </a:ln>
            <a:effectLst/>
          </c:spPr>
          <c:invertIfNegative val="0"/>
          <c:dLbls>
            <c:dLbl>
              <c:idx val="0"/>
              <c:layout>
                <c:manualLayout>
                  <c:x val="3.432381311755857E-17"/>
                  <c:y val="-0.31720466576119399"/>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520A-40EC-B5A5-929099154F3C}"/>
                </c:ext>
              </c:extLst>
            </c:dLbl>
            <c:dLbl>
              <c:idx val="1"/>
              <c:layout>
                <c:manualLayout>
                  <c:x val="1.8722296161369093E-3"/>
                  <c:y val="-0.37062860946834236"/>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520A-40EC-B5A5-929099154F3C}"/>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Sheet1!$A$2:$A$3</c:f>
              <c:numCache>
                <c:formatCode>General</c:formatCode>
                <c:ptCount val="2"/>
                <c:pt idx="0">
                  <c:v>2015</c:v>
                </c:pt>
                <c:pt idx="1">
                  <c:v>2016</c:v>
                </c:pt>
              </c:numCache>
            </c:numRef>
          </c:cat>
          <c:val>
            <c:numRef>
              <c:f>Sheet1!$B$2:$B$3</c:f>
              <c:numCache>
                <c:formatCode>"$"#,##0.0</c:formatCode>
                <c:ptCount val="2"/>
                <c:pt idx="0">
                  <c:v>2160.9659999999999</c:v>
                </c:pt>
                <c:pt idx="1">
                  <c:v>2647.3319999999999</c:v>
                </c:pt>
              </c:numCache>
            </c:numRef>
          </c:val>
          <c:extLst xmlns:c16r2="http://schemas.microsoft.com/office/drawing/2015/06/chart">
            <c:ext xmlns:c16="http://schemas.microsoft.com/office/drawing/2014/chart" uri="{C3380CC4-5D6E-409C-BE32-E72D297353CC}">
              <c16:uniqueId val="{00000000-7702-4CFD-B751-47D9EB6EDA3A}"/>
            </c:ext>
          </c:extLst>
        </c:ser>
        <c:dLbls>
          <c:showLegendKey val="0"/>
          <c:showVal val="1"/>
          <c:showCatName val="0"/>
          <c:showSerName val="0"/>
          <c:showPercent val="0"/>
          <c:showBubbleSize val="0"/>
        </c:dLbls>
        <c:gapWidth val="150"/>
        <c:overlap val="100"/>
        <c:axId val="124748928"/>
        <c:axId val="124755968"/>
      </c:barChart>
      <c:catAx>
        <c:axId val="124748928"/>
        <c:scaling>
          <c:orientation val="minMax"/>
        </c:scaling>
        <c:delete val="0"/>
        <c:axPos val="b"/>
        <c:numFmt formatCode="General" sourceLinked="0"/>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124755968"/>
        <c:crosses val="autoZero"/>
        <c:auto val="1"/>
        <c:lblAlgn val="ctr"/>
        <c:lblOffset val="100"/>
        <c:noMultiLvlLbl val="0"/>
      </c:catAx>
      <c:valAx>
        <c:axId val="124755968"/>
        <c:scaling>
          <c:orientation val="minMax"/>
          <c:max val="2700"/>
        </c:scaling>
        <c:delete val="1"/>
        <c:axPos val="l"/>
        <c:numFmt formatCode="&quot;$&quot;#,##0.0" sourceLinked="1"/>
        <c:majorTickMark val="none"/>
        <c:minorTickMark val="none"/>
        <c:tickLblPos val="nextTo"/>
        <c:crossAx val="1247489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c:v>
                </c:pt>
              </c:strCache>
            </c:strRef>
          </c:tx>
          <c:spPr>
            <a:solidFill>
              <a:srgbClr val="3682B4"/>
            </a:solidFill>
          </c:spPr>
          <c:invertIfNegative val="0"/>
          <c:dPt>
            <c:idx val="1"/>
            <c:invertIfNegative val="0"/>
            <c:bubble3D val="0"/>
            <c:spPr>
              <a:solidFill>
                <a:srgbClr val="50C8A0"/>
              </a:solidFill>
            </c:spPr>
            <c:extLst xmlns:c16r2="http://schemas.microsoft.com/office/drawing/2015/06/chart">
              <c:ext xmlns:c16="http://schemas.microsoft.com/office/drawing/2014/chart" uri="{C3380CC4-5D6E-409C-BE32-E72D297353CC}">
                <c16:uniqueId val="{00000001-C3C1-4153-B2F5-732D1FC34B8B}"/>
              </c:ext>
            </c:extLst>
          </c:dPt>
          <c:dPt>
            <c:idx val="2"/>
            <c:invertIfNegative val="0"/>
            <c:bubble3D val="0"/>
            <c:spPr>
              <a:solidFill>
                <a:srgbClr val="50C8A0"/>
              </a:solidFill>
            </c:spPr>
            <c:extLst xmlns:c16r2="http://schemas.microsoft.com/office/drawing/2015/06/chart">
              <c:ext xmlns:c16="http://schemas.microsoft.com/office/drawing/2014/chart" uri="{C3380CC4-5D6E-409C-BE32-E72D297353CC}">
                <c16:uniqueId val="{00000000-863F-49A5-8E37-EAE130ABF3FB}"/>
              </c:ext>
            </c:extLst>
          </c:dPt>
          <c:dPt>
            <c:idx val="3"/>
            <c:invertIfNegative val="0"/>
            <c:bubble3D val="0"/>
            <c:spPr>
              <a:solidFill>
                <a:srgbClr val="50C8A0"/>
              </a:solidFill>
            </c:spPr>
            <c:extLst xmlns:c16r2="http://schemas.microsoft.com/office/drawing/2015/06/chart">
              <c:ext xmlns:c16="http://schemas.microsoft.com/office/drawing/2014/chart" uri="{C3380CC4-5D6E-409C-BE32-E72D297353CC}">
                <c16:uniqueId val="{00000001-863F-49A5-8E37-EAE130ABF3FB}"/>
              </c:ext>
            </c:extLst>
          </c:dPt>
          <c:dLbls>
            <c:dLbl>
              <c:idx val="0"/>
              <c:layout>
                <c:manualLayout>
                  <c:x val="-1.7161906558779285E-17"/>
                  <c:y val="-0.15378642836080117"/>
                </c:manualLayout>
              </c:layout>
              <c:tx>
                <c:rich>
                  <a:bodyPr/>
                  <a:lstStyle/>
                  <a:p>
                    <a:r>
                      <a:rPr lang="en-US" dirty="0" smtClean="0"/>
                      <a:t>+59%</a:t>
                    </a:r>
                    <a:endParaRPr lang="en-US" dirty="0"/>
                  </a:p>
                </c:rich>
              </c:tx>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0-C3C1-4153-B2F5-732D1FC34B8B}"/>
                </c:ext>
              </c:extLst>
            </c:dLbl>
            <c:dLbl>
              <c:idx val="1"/>
              <c:layout>
                <c:manualLayout>
                  <c:x val="-3.7444592322738186E-3"/>
                  <c:y val="-0.32624460436947217"/>
                </c:manualLayout>
              </c:layout>
              <c:tx>
                <c:rich>
                  <a:bodyPr/>
                  <a:lstStyle/>
                  <a:p>
                    <a:r>
                      <a:rPr lang="en-US" dirty="0" smtClean="0"/>
                      <a:t>+160%</a:t>
                    </a:r>
                    <a:endParaRPr lang="en-US" dirty="0"/>
                  </a:p>
                </c:rich>
              </c:tx>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1-C3C1-4153-B2F5-732D1FC34B8B}"/>
                </c:ext>
              </c:extLst>
            </c:dLbl>
            <c:dLbl>
              <c:idx val="2"/>
              <c:layout>
                <c:manualLayout>
                  <c:x val="0"/>
                  <c:y val="-0.384658416202739"/>
                </c:manualLayout>
              </c:layout>
              <c:tx>
                <c:rich>
                  <a:bodyPr/>
                  <a:lstStyle/>
                  <a:p>
                    <a:r>
                      <a:rPr lang="en-US" dirty="0" smtClean="0"/>
                      <a:t>+195%</a:t>
                    </a:r>
                    <a:endParaRPr lang="en-US" dirty="0"/>
                  </a:p>
                </c:rich>
              </c:tx>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0-863F-49A5-8E37-EAE130ABF3FB}"/>
                </c:ext>
              </c:extLst>
            </c:dLbl>
            <c:dLbl>
              <c:idx val="3"/>
              <c:layout>
                <c:manualLayout>
                  <c:x val="-1.8722296161370465E-3"/>
                  <c:y val="-0.36018289815783777"/>
                </c:manualLayout>
              </c:layout>
              <c:tx>
                <c:rich>
                  <a:bodyPr/>
                  <a:lstStyle/>
                  <a:p>
                    <a:r>
                      <a:rPr lang="en-US" dirty="0" smtClean="0"/>
                      <a:t>+185%</a:t>
                    </a:r>
                    <a:endParaRPr lang="en-US" dirty="0"/>
                  </a:p>
                </c:rich>
              </c:tx>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1-863F-49A5-8E37-EAE130ABF3FB}"/>
                </c:ext>
              </c:extLst>
            </c:dLbl>
            <c:spPr>
              <a:noFill/>
              <a:ln>
                <a:noFill/>
              </a:ln>
              <a:effectLst/>
            </c:spPr>
            <c:txPr>
              <a:bodyPr wrap="square" lIns="38100" tIns="19050" rIns="38100" bIns="19050" anchor="ctr">
                <a:spAutoFit/>
              </a:bodyPr>
              <a:lstStyle/>
              <a:p>
                <a:pPr>
                  <a:defRPr sz="1600" b="1">
                    <a:solidFill>
                      <a:schemeClr val="tx1"/>
                    </a:solidFill>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Sheet1!$A$2:$A$5</c:f>
              <c:strCache>
                <c:ptCount val="4"/>
                <c:pt idx="0">
                  <c:v>Total TV Spend</c:v>
                </c:pt>
                <c:pt idx="1">
                  <c:v>Search Queries</c:v>
                </c:pt>
                <c:pt idx="2">
                  <c:v>Social Actions</c:v>
                </c:pt>
                <c:pt idx="3">
                  <c:v>Total Online Views</c:v>
                </c:pt>
              </c:strCache>
            </c:strRef>
          </c:cat>
          <c:val>
            <c:numRef>
              <c:f>Sheet1!$B$2:$B$5</c:f>
              <c:numCache>
                <c:formatCode>0%</c:formatCode>
                <c:ptCount val="4"/>
                <c:pt idx="0">
                  <c:v>0.59</c:v>
                </c:pt>
                <c:pt idx="1">
                  <c:v>1.6</c:v>
                </c:pt>
                <c:pt idx="2">
                  <c:v>1.95</c:v>
                </c:pt>
                <c:pt idx="3">
                  <c:v>1.85</c:v>
                </c:pt>
              </c:numCache>
            </c:numRef>
          </c:val>
          <c:extLst xmlns:c16r2="http://schemas.microsoft.com/office/drawing/2015/06/chart">
            <c:ext xmlns:c16="http://schemas.microsoft.com/office/drawing/2014/chart" uri="{C3380CC4-5D6E-409C-BE32-E72D297353CC}">
              <c16:uniqueId val="{00000002-C3C1-4153-B2F5-732D1FC34B8B}"/>
            </c:ext>
          </c:extLst>
        </c:ser>
        <c:dLbls>
          <c:showLegendKey val="0"/>
          <c:showVal val="1"/>
          <c:showCatName val="0"/>
          <c:showSerName val="0"/>
          <c:showPercent val="0"/>
          <c:showBubbleSize val="0"/>
        </c:dLbls>
        <c:gapWidth val="150"/>
        <c:overlap val="100"/>
        <c:axId val="132973696"/>
        <c:axId val="132977792"/>
      </c:barChart>
      <c:catAx>
        <c:axId val="132973696"/>
        <c:scaling>
          <c:orientation val="minMax"/>
        </c:scaling>
        <c:delete val="0"/>
        <c:axPos val="b"/>
        <c:numFmt formatCode="General" sourceLinked="0"/>
        <c:majorTickMark val="out"/>
        <c:minorTickMark val="none"/>
        <c:tickLblPos val="nextTo"/>
        <c:txPr>
          <a:bodyPr/>
          <a:lstStyle/>
          <a:p>
            <a:pPr>
              <a:defRPr sz="1400" b="1"/>
            </a:pPr>
            <a:endParaRPr lang="en-US"/>
          </a:p>
        </c:txPr>
        <c:crossAx val="132977792"/>
        <c:crosses val="autoZero"/>
        <c:auto val="1"/>
        <c:lblAlgn val="ctr"/>
        <c:lblOffset val="100"/>
        <c:noMultiLvlLbl val="0"/>
      </c:catAx>
      <c:valAx>
        <c:axId val="132977792"/>
        <c:scaling>
          <c:orientation val="minMax"/>
        </c:scaling>
        <c:delete val="1"/>
        <c:axPos val="l"/>
        <c:numFmt formatCode="0%" sourceLinked="1"/>
        <c:majorTickMark val="out"/>
        <c:minorTickMark val="none"/>
        <c:tickLblPos val="nextTo"/>
        <c:crossAx val="132973696"/>
        <c:crosses val="autoZero"/>
        <c:crossBetween val="between"/>
      </c:valAx>
    </c:plotArea>
    <c:plotVisOnly val="1"/>
    <c:dispBlanksAs val="gap"/>
    <c:showDLblsOverMax val="0"/>
  </c:chart>
  <c:txPr>
    <a:bodyPr/>
    <a:lstStyle/>
    <a:p>
      <a:pPr>
        <a:defRPr sz="11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solidFill>
                <a:latin typeface="+mn-lt"/>
                <a:ea typeface="+mn-ea"/>
                <a:cs typeface="+mn-cs"/>
              </a:defRPr>
            </a:pPr>
            <a:r>
              <a:rPr lang="en-US" sz="1800" u="none" dirty="0">
                <a:solidFill>
                  <a:schemeClr val="tx1"/>
                </a:solidFill>
              </a:rPr>
              <a:t>2016 TV Spend</a:t>
            </a:r>
          </a:p>
          <a:p>
            <a:pPr>
              <a:defRPr sz="2128" b="1" i="0" u="none" strike="noStrike" kern="1200" baseline="0">
                <a:solidFill>
                  <a:schemeClr val="tx1"/>
                </a:solidFill>
                <a:latin typeface="+mn-lt"/>
                <a:ea typeface="+mn-ea"/>
                <a:cs typeface="+mn-cs"/>
              </a:defRPr>
            </a:pPr>
            <a:r>
              <a:rPr lang="en-US" sz="1400" i="1" u="none" dirty="0">
                <a:solidFill>
                  <a:schemeClr val="tx1"/>
                </a:solidFill>
              </a:rPr>
              <a:t>(000)</a:t>
            </a:r>
          </a:p>
        </c:rich>
      </c:tx>
      <c:layout/>
      <c:overlay val="0"/>
      <c:spPr>
        <a:noFill/>
        <a:ln>
          <a:noFill/>
        </a:ln>
        <a:effectLst/>
      </c:spPr>
    </c:title>
    <c:autoTitleDeleted val="0"/>
    <c:plotArea>
      <c:layout/>
      <c:pieChart>
        <c:varyColors val="1"/>
        <c:ser>
          <c:idx val="0"/>
          <c:order val="0"/>
          <c:tx>
            <c:strRef>
              <c:f>Sheet1!$B$1</c:f>
              <c:strCache>
                <c:ptCount val="1"/>
                <c:pt idx="0">
                  <c:v>$$$</c:v>
                </c:pt>
              </c:strCache>
            </c:strRef>
          </c:tx>
          <c:dPt>
            <c:idx val="0"/>
            <c:bubble3D val="0"/>
            <c:spPr>
              <a:solidFill>
                <a:srgbClr val="3682B4"/>
              </a:solidFill>
              <a:ln>
                <a:noFill/>
              </a:ln>
              <a:effectLst>
                <a:outerShdw blurRad="40000" dist="23000" dir="5400000" rotWithShape="0">
                  <a:srgbClr val="000000">
                    <a:alpha val="35000"/>
                  </a:srgbClr>
                </a:outerShdw>
              </a:effectLst>
            </c:spPr>
            <c:extLst xmlns:c16r2="http://schemas.microsoft.com/office/drawing/2015/06/chart">
              <c:ext xmlns:c16="http://schemas.microsoft.com/office/drawing/2014/chart" uri="{C3380CC4-5D6E-409C-BE32-E72D297353CC}">
                <c16:uniqueId val="{00000000-3887-4CDE-AE17-26CABFEF9D15}"/>
              </c:ext>
            </c:extLst>
          </c:dPt>
          <c:dPt>
            <c:idx val="1"/>
            <c:bubble3D val="0"/>
            <c:spPr>
              <a:solidFill>
                <a:srgbClr val="50C8A0"/>
              </a:solidFill>
              <a:ln>
                <a:noFill/>
              </a:ln>
              <a:effectLst>
                <a:outerShdw blurRad="40000" dist="23000" dir="5400000" rotWithShape="0">
                  <a:srgbClr val="000000">
                    <a:alpha val="35000"/>
                  </a:srgbClr>
                </a:outerShdw>
              </a:effectLst>
            </c:spPr>
            <c:extLst xmlns:c16r2="http://schemas.microsoft.com/office/drawing/2015/06/chart">
              <c:ext xmlns:c16="http://schemas.microsoft.com/office/drawing/2014/chart" uri="{C3380CC4-5D6E-409C-BE32-E72D297353CC}">
                <c16:uniqueId val="{00000001-3887-4CDE-AE17-26CABFEF9D15}"/>
              </c:ext>
            </c:extLst>
          </c:dPt>
          <c:dPt>
            <c:idx val="2"/>
            <c:bubble3D val="0"/>
            <c:spPr>
              <a:solidFill>
                <a:srgbClr val="FAB982"/>
              </a:solidFill>
              <a:ln>
                <a:noFill/>
              </a:ln>
              <a:effectLst>
                <a:outerShdw blurRad="40000" dist="23000" dir="5400000" rotWithShape="0">
                  <a:srgbClr val="000000">
                    <a:alpha val="35000"/>
                  </a:srgbClr>
                </a:outerShdw>
              </a:effectLst>
            </c:spPr>
            <c:extLst xmlns:c16r2="http://schemas.microsoft.com/office/drawing/2015/06/chart">
              <c:ext xmlns:c16="http://schemas.microsoft.com/office/drawing/2014/chart" uri="{C3380CC4-5D6E-409C-BE32-E72D297353CC}">
                <c16:uniqueId val="{00000002-3887-4CDE-AE17-26CABFEF9D15}"/>
              </c:ext>
            </c:extLst>
          </c:dPt>
          <c:dPt>
            <c:idx val="3"/>
            <c:bubble3D val="0"/>
            <c:spPr>
              <a:solidFill>
                <a:srgbClr val="7030A0"/>
              </a:solidFill>
              <a:ln>
                <a:noFill/>
              </a:ln>
              <a:effectLst>
                <a:outerShdw blurRad="40000" dist="23000" dir="5400000" rotWithShape="0">
                  <a:srgbClr val="000000">
                    <a:alpha val="35000"/>
                  </a:srgbClr>
                </a:outerShdw>
              </a:effectLst>
            </c:spPr>
            <c:extLst xmlns:c16r2="http://schemas.microsoft.com/office/drawing/2015/06/chart">
              <c:ext xmlns:c16="http://schemas.microsoft.com/office/drawing/2014/chart" uri="{C3380CC4-5D6E-409C-BE32-E72D297353CC}">
                <c16:uniqueId val="{00000003-3887-4CDE-AE17-26CABFEF9D15}"/>
              </c:ext>
            </c:extLst>
          </c:dPt>
          <c:dPt>
            <c:idx val="4"/>
            <c:bubble3D val="0"/>
            <c:spPr>
              <a:solidFill>
                <a:srgbClr val="EFEF96"/>
              </a:solidFill>
              <a:ln>
                <a:noFill/>
              </a:ln>
              <a:effectLst>
                <a:outerShdw blurRad="40000" dist="23000" dir="5400000" rotWithShape="0">
                  <a:srgbClr val="000000">
                    <a:alpha val="35000"/>
                  </a:srgbClr>
                </a:outerShdw>
              </a:effectLst>
            </c:spPr>
            <c:extLst xmlns:c16r2="http://schemas.microsoft.com/office/drawing/2015/06/chart">
              <c:ext xmlns:c16="http://schemas.microsoft.com/office/drawing/2014/chart" uri="{C3380CC4-5D6E-409C-BE32-E72D297353CC}">
                <c16:uniqueId val="{00000004-3887-4CDE-AE17-26CABFEF9D15}"/>
              </c:ext>
            </c:extLst>
          </c:dPt>
          <c:dLbls>
            <c:dLbl>
              <c:idx val="1"/>
              <c:layout>
                <c:manualLayout>
                  <c:x val="-9.9519234536615486E-2"/>
                  <c:y val="7.6070452020209581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3887-4CDE-AE17-26CABFEF9D15}"/>
                </c:ext>
              </c:extLst>
            </c:dLbl>
            <c:dLbl>
              <c:idx val="2"/>
              <c:layout>
                <c:manualLayout>
                  <c:x val="4.326923240722412E-2"/>
                  <c:y val="-0.1832606344123231"/>
                </c:manualLayout>
              </c:layout>
              <c:dLblPos val="bestFi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3887-4CDE-AE17-26CABFEF9D15}"/>
                </c:ext>
              </c:extLst>
            </c:dLbl>
            <c:dLbl>
              <c:idx val="4"/>
              <c:layout>
                <c:manualLayout>
                  <c:x val="8.6538464814448185E-2"/>
                  <c:y val="0.11410567803031438"/>
                </c:manualLayout>
              </c:layout>
              <c:dLblPos val="bestFi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3887-4CDE-AE17-26CABFEF9D15}"/>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extLst>
          </c:dLbls>
          <c:cat>
            <c:strRef>
              <c:f>Sheet1!$A$2:$A$6</c:f>
              <c:strCache>
                <c:ptCount val="5"/>
                <c:pt idx="0">
                  <c:v>Facebook</c:v>
                </c:pt>
                <c:pt idx="1">
                  <c:v>Amazon</c:v>
                </c:pt>
                <c:pt idx="2">
                  <c:v>Apple</c:v>
                </c:pt>
                <c:pt idx="3">
                  <c:v>Netflix</c:v>
                </c:pt>
                <c:pt idx="4">
                  <c:v>Google</c:v>
                </c:pt>
              </c:strCache>
            </c:strRef>
          </c:cat>
          <c:val>
            <c:numRef>
              <c:f>Sheet1!$B$2:$B$6</c:f>
              <c:numCache>
                <c:formatCode>"$"#,##0</c:formatCode>
                <c:ptCount val="5"/>
                <c:pt idx="0">
                  <c:v>44165.8</c:v>
                </c:pt>
                <c:pt idx="1">
                  <c:v>385226.4</c:v>
                </c:pt>
                <c:pt idx="2">
                  <c:v>591064.4</c:v>
                </c:pt>
                <c:pt idx="3">
                  <c:v>33905.9</c:v>
                </c:pt>
                <c:pt idx="4">
                  <c:v>326965</c:v>
                </c:pt>
              </c:numCache>
            </c:numRef>
          </c:val>
          <c:extLst xmlns:c16r2="http://schemas.microsoft.com/office/drawing/2015/06/chart">
            <c:ext xmlns:c16="http://schemas.microsoft.com/office/drawing/2014/chart" uri="{C3380CC4-5D6E-409C-BE32-E72D297353CC}">
              <c16:uniqueId val="{00000000-7702-4CFD-B751-47D9EB6EDA3A}"/>
            </c:ext>
          </c:extLst>
        </c:ser>
        <c:dLbls>
          <c:showLegendKey val="0"/>
          <c:showVal val="0"/>
          <c:showCatName val="0"/>
          <c:showSerName val="0"/>
          <c:showPercent val="0"/>
          <c:showBubbleSize val="0"/>
          <c:showLeaderLines val="0"/>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800" u="none" dirty="0"/>
              <a:t>5-Year TV Spending Trend</a:t>
            </a:r>
          </a:p>
          <a:p>
            <a:pPr>
              <a:defRPr/>
            </a:pPr>
            <a:r>
              <a:rPr lang="en-US" sz="1400" i="1" dirty="0"/>
              <a:t>(000)</a:t>
            </a:r>
            <a:endParaRPr lang="en-US" sz="1100" i="1" dirty="0"/>
          </a:p>
        </c:rich>
      </c:tx>
      <c:layout>
        <c:manualLayout>
          <c:xMode val="edge"/>
          <c:yMode val="edge"/>
          <c:x val="0.28617722555030284"/>
          <c:y val="4.7424796222745681E-2"/>
        </c:manualLayout>
      </c:layout>
      <c:overlay val="0"/>
    </c:title>
    <c:autoTitleDeleted val="0"/>
    <c:plotArea>
      <c:layout/>
      <c:barChart>
        <c:barDir val="col"/>
        <c:grouping val="stacked"/>
        <c:varyColors val="0"/>
        <c:ser>
          <c:idx val="0"/>
          <c:order val="0"/>
          <c:tx>
            <c:strRef>
              <c:f>Sheet1!$B$1</c:f>
              <c:strCache>
                <c:ptCount val="1"/>
                <c:pt idx="0">
                  <c:v>Facebook</c:v>
                </c:pt>
              </c:strCache>
            </c:strRef>
          </c:tx>
          <c:spPr>
            <a:solidFill>
              <a:srgbClr val="508ABA"/>
            </a:solidFill>
          </c:spPr>
          <c:invertIfNegative val="0"/>
          <c:dLbls>
            <c:dLbl>
              <c:idx val="0"/>
              <c:spPr>
                <a:noFill/>
                <a:ln>
                  <a:noFill/>
                </a:ln>
                <a:effectLst/>
              </c:spPr>
              <c:txPr>
                <a:bodyPr wrap="square" lIns="38100" tIns="19050" rIns="38100" bIns="19050" anchor="ctr">
                  <a:spAutoFit/>
                </a:bodyPr>
                <a:lstStyle/>
                <a:p>
                  <a:pPr>
                    <a:defRPr sz="1000" b="1">
                      <a:solidFill>
                        <a:schemeClr val="tx1"/>
                      </a:solidFill>
                    </a:defRPr>
                  </a:pPr>
                  <a:endParaRPr lang="en-US"/>
                </a:p>
              </c:txPr>
              <c:showLegendKey val="0"/>
              <c:showVal val="1"/>
              <c:showCatName val="0"/>
              <c:showSerName val="0"/>
              <c:showPercent val="0"/>
              <c:showBubbleSize val="0"/>
            </c:dLbl>
            <c:spPr>
              <a:noFill/>
              <a:ln>
                <a:noFill/>
              </a:ln>
              <a:effectLst/>
            </c:spPr>
            <c:txPr>
              <a:bodyPr wrap="square" lIns="38100" tIns="19050" rIns="38100" bIns="19050" anchor="ctr">
                <a:spAutoFit/>
              </a:bodyPr>
              <a:lstStyle/>
              <a:p>
                <a:pPr>
                  <a:defRPr sz="1000" b="1">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Sheet1!$A$2:$A$3</c:f>
              <c:numCache>
                <c:formatCode>General</c:formatCode>
                <c:ptCount val="2"/>
                <c:pt idx="0">
                  <c:v>2011</c:v>
                </c:pt>
                <c:pt idx="1">
                  <c:v>2016</c:v>
                </c:pt>
              </c:numCache>
            </c:numRef>
          </c:cat>
          <c:val>
            <c:numRef>
              <c:f>Sheet1!$B$2:$B$3</c:f>
              <c:numCache>
                <c:formatCode>"$"#,##0</c:formatCode>
                <c:ptCount val="2"/>
                <c:pt idx="0">
                  <c:v>512.08299999999997</c:v>
                </c:pt>
                <c:pt idx="1">
                  <c:v>44165.776000000005</c:v>
                </c:pt>
              </c:numCache>
            </c:numRef>
          </c:val>
          <c:extLst xmlns:c16r2="http://schemas.microsoft.com/office/drawing/2015/06/chart">
            <c:ext xmlns:c16="http://schemas.microsoft.com/office/drawing/2014/chart" uri="{C3380CC4-5D6E-409C-BE32-E72D297353CC}">
              <c16:uniqueId val="{00000000-7702-4CFD-B751-47D9EB6EDA3A}"/>
            </c:ext>
          </c:extLst>
        </c:ser>
        <c:ser>
          <c:idx val="1"/>
          <c:order val="1"/>
          <c:tx>
            <c:strRef>
              <c:f>Sheet1!$C$1</c:f>
              <c:strCache>
                <c:ptCount val="1"/>
                <c:pt idx="0">
                  <c:v>Amazon</c:v>
                </c:pt>
              </c:strCache>
            </c:strRef>
          </c:tx>
          <c:spPr>
            <a:solidFill>
              <a:srgbClr val="50C8A0"/>
            </a:solidFill>
          </c:spPr>
          <c:invertIfNegative val="0"/>
          <c:dLbls>
            <c:dLbl>
              <c:idx val="0"/>
              <c:layout>
                <c:manualLayout>
                  <c:x val="0"/>
                  <c:y val="-1.2355741248401719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C128-44E8-A383-D8AAB71B8FD2}"/>
                </c:ext>
              </c:extLst>
            </c:dLbl>
            <c:spPr>
              <a:noFill/>
              <a:ln>
                <a:noFill/>
              </a:ln>
              <a:effectLst/>
            </c:spPr>
            <c:txPr>
              <a:bodyPr wrap="square" lIns="38100" tIns="19050" rIns="38100" bIns="19050" anchor="ctr">
                <a:spAutoFit/>
              </a:bodyPr>
              <a:lstStyle/>
              <a:p>
                <a:pPr>
                  <a:defRPr sz="1000" b="1"/>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numRef>
              <c:f>Sheet1!$A$2:$A$3</c:f>
              <c:numCache>
                <c:formatCode>General</c:formatCode>
                <c:ptCount val="2"/>
                <c:pt idx="0">
                  <c:v>2011</c:v>
                </c:pt>
                <c:pt idx="1">
                  <c:v>2016</c:v>
                </c:pt>
              </c:numCache>
            </c:numRef>
          </c:cat>
          <c:val>
            <c:numRef>
              <c:f>Sheet1!$C$2:$C$3</c:f>
              <c:numCache>
                <c:formatCode>"$"#,##0</c:formatCode>
                <c:ptCount val="2"/>
                <c:pt idx="0">
                  <c:v>112469.891</c:v>
                </c:pt>
                <c:pt idx="1">
                  <c:v>385226.39700000017</c:v>
                </c:pt>
              </c:numCache>
            </c:numRef>
          </c:val>
          <c:extLst xmlns:c16r2="http://schemas.microsoft.com/office/drawing/2015/06/chart">
            <c:ext xmlns:c16="http://schemas.microsoft.com/office/drawing/2014/chart" uri="{C3380CC4-5D6E-409C-BE32-E72D297353CC}">
              <c16:uniqueId val="{00000000-C128-44E8-A383-D8AAB71B8FD2}"/>
            </c:ext>
          </c:extLst>
        </c:ser>
        <c:ser>
          <c:idx val="2"/>
          <c:order val="2"/>
          <c:tx>
            <c:strRef>
              <c:f>Sheet1!$D$1</c:f>
              <c:strCache>
                <c:ptCount val="1"/>
                <c:pt idx="0">
                  <c:v>Apple</c:v>
                </c:pt>
              </c:strCache>
            </c:strRef>
          </c:tx>
          <c:spPr>
            <a:solidFill>
              <a:srgbClr val="FAB982"/>
            </a:solidFill>
          </c:spPr>
          <c:invertIfNegative val="0"/>
          <c:dLbls>
            <c:spPr>
              <a:noFill/>
              <a:ln>
                <a:noFill/>
              </a:ln>
              <a:effectLst/>
            </c:spPr>
            <c:txPr>
              <a:bodyPr wrap="square" lIns="38100" tIns="19050" rIns="38100" bIns="19050" anchor="ctr">
                <a:spAutoFit/>
              </a:bodyPr>
              <a:lstStyle/>
              <a:p>
                <a:pPr>
                  <a:defRPr sz="1050" b="1">
                    <a:solidFill>
                      <a:schemeClr val="tx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numRef>
              <c:f>Sheet1!$A$2:$A$3</c:f>
              <c:numCache>
                <c:formatCode>General</c:formatCode>
                <c:ptCount val="2"/>
                <c:pt idx="0">
                  <c:v>2011</c:v>
                </c:pt>
                <c:pt idx="1">
                  <c:v>2016</c:v>
                </c:pt>
              </c:numCache>
            </c:numRef>
          </c:cat>
          <c:val>
            <c:numRef>
              <c:f>Sheet1!$D$2:$D$3</c:f>
              <c:numCache>
                <c:formatCode>"$"#,##0</c:formatCode>
                <c:ptCount val="2"/>
                <c:pt idx="0">
                  <c:v>274885.20800000004</c:v>
                </c:pt>
                <c:pt idx="1">
                  <c:v>591064.37999999989</c:v>
                </c:pt>
              </c:numCache>
            </c:numRef>
          </c:val>
          <c:extLst xmlns:c16r2="http://schemas.microsoft.com/office/drawing/2015/06/chart">
            <c:ext xmlns:c16="http://schemas.microsoft.com/office/drawing/2014/chart" uri="{C3380CC4-5D6E-409C-BE32-E72D297353CC}">
              <c16:uniqueId val="{00000001-C128-44E8-A383-D8AAB71B8FD2}"/>
            </c:ext>
          </c:extLst>
        </c:ser>
        <c:ser>
          <c:idx val="3"/>
          <c:order val="3"/>
          <c:tx>
            <c:strRef>
              <c:f>Sheet1!$E$1</c:f>
              <c:strCache>
                <c:ptCount val="1"/>
                <c:pt idx="0">
                  <c:v>Netflix</c:v>
                </c:pt>
              </c:strCache>
            </c:strRef>
          </c:tx>
          <c:invertIfNegative val="0"/>
          <c:dLbls>
            <c:dLbl>
              <c:idx val="0"/>
              <c:layout>
                <c:manualLayout>
                  <c:x val="0"/>
                  <c:y val="9.2668059363011767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C128-44E8-A383-D8AAB71B8FD2}"/>
                </c:ext>
              </c:extLst>
            </c:dLbl>
            <c:spPr>
              <a:noFill/>
              <a:ln>
                <a:noFill/>
              </a:ln>
              <a:effectLst/>
            </c:spPr>
            <c:txPr>
              <a:bodyPr wrap="square" lIns="38100" tIns="19050" rIns="38100" bIns="19050" anchor="ctr">
                <a:spAutoFit/>
              </a:bodyPr>
              <a:lstStyle/>
              <a:p>
                <a:pPr>
                  <a:defRPr sz="1000" b="1">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numRef>
              <c:f>Sheet1!$A$2:$A$3</c:f>
              <c:numCache>
                <c:formatCode>General</c:formatCode>
                <c:ptCount val="2"/>
                <c:pt idx="0">
                  <c:v>2011</c:v>
                </c:pt>
                <c:pt idx="1">
                  <c:v>2016</c:v>
                </c:pt>
              </c:numCache>
            </c:numRef>
          </c:cat>
          <c:val>
            <c:numRef>
              <c:f>Sheet1!$E$2:$E$3</c:f>
              <c:numCache>
                <c:formatCode>"$"#,##0</c:formatCode>
                <c:ptCount val="2"/>
                <c:pt idx="0">
                  <c:v>86747.523000000001</c:v>
                </c:pt>
                <c:pt idx="1">
                  <c:v>33905.86099999999</c:v>
                </c:pt>
              </c:numCache>
            </c:numRef>
          </c:val>
          <c:extLst xmlns:c16r2="http://schemas.microsoft.com/office/drawing/2015/06/chart">
            <c:ext xmlns:c16="http://schemas.microsoft.com/office/drawing/2014/chart" uri="{C3380CC4-5D6E-409C-BE32-E72D297353CC}">
              <c16:uniqueId val="{00000002-C128-44E8-A383-D8AAB71B8FD2}"/>
            </c:ext>
          </c:extLst>
        </c:ser>
        <c:ser>
          <c:idx val="4"/>
          <c:order val="4"/>
          <c:tx>
            <c:strRef>
              <c:f>Sheet1!$F$1</c:f>
              <c:strCache>
                <c:ptCount val="1"/>
                <c:pt idx="0">
                  <c:v>Google</c:v>
                </c:pt>
              </c:strCache>
            </c:strRef>
          </c:tx>
          <c:spPr>
            <a:solidFill>
              <a:srgbClr val="EFEF96"/>
            </a:solidFill>
          </c:spPr>
          <c:invertIfNegative val="0"/>
          <c:dLbls>
            <c:spPr>
              <a:noFill/>
              <a:ln>
                <a:noFill/>
              </a:ln>
              <a:effectLst/>
            </c:spPr>
            <c:txPr>
              <a:bodyPr wrap="square" lIns="38100" tIns="19050" rIns="38100" bIns="19050" anchor="ctr">
                <a:spAutoFit/>
              </a:bodyPr>
              <a:lstStyle/>
              <a:p>
                <a:pPr>
                  <a:defRPr sz="1000" b="1"/>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numRef>
              <c:f>Sheet1!$A$2:$A$3</c:f>
              <c:numCache>
                <c:formatCode>General</c:formatCode>
                <c:ptCount val="2"/>
                <c:pt idx="0">
                  <c:v>2011</c:v>
                </c:pt>
                <c:pt idx="1">
                  <c:v>2016</c:v>
                </c:pt>
              </c:numCache>
            </c:numRef>
          </c:cat>
          <c:val>
            <c:numRef>
              <c:f>Sheet1!$F$2:$F$3</c:f>
              <c:numCache>
                <c:formatCode>"$"#,##0</c:formatCode>
                <c:ptCount val="2"/>
                <c:pt idx="0">
                  <c:v>76429.964999999997</c:v>
                </c:pt>
                <c:pt idx="1">
                  <c:v>326965</c:v>
                </c:pt>
              </c:numCache>
            </c:numRef>
          </c:val>
          <c:extLst xmlns:c16r2="http://schemas.microsoft.com/office/drawing/2015/06/chart">
            <c:ext xmlns:c16="http://schemas.microsoft.com/office/drawing/2014/chart" uri="{C3380CC4-5D6E-409C-BE32-E72D297353CC}">
              <c16:uniqueId val="{00000003-C128-44E8-A383-D8AAB71B8FD2}"/>
            </c:ext>
          </c:extLst>
        </c:ser>
        <c:dLbls>
          <c:showLegendKey val="0"/>
          <c:showVal val="1"/>
          <c:showCatName val="0"/>
          <c:showSerName val="0"/>
          <c:showPercent val="0"/>
          <c:showBubbleSize val="0"/>
        </c:dLbls>
        <c:gapWidth val="150"/>
        <c:overlap val="100"/>
        <c:axId val="146848384"/>
        <c:axId val="146862464"/>
      </c:barChart>
      <c:catAx>
        <c:axId val="146848384"/>
        <c:scaling>
          <c:orientation val="minMax"/>
        </c:scaling>
        <c:delete val="0"/>
        <c:axPos val="b"/>
        <c:numFmt formatCode="General" sourceLinked="0"/>
        <c:majorTickMark val="out"/>
        <c:minorTickMark val="none"/>
        <c:tickLblPos val="nextTo"/>
        <c:txPr>
          <a:bodyPr/>
          <a:lstStyle/>
          <a:p>
            <a:pPr>
              <a:defRPr sz="1400" b="1"/>
            </a:pPr>
            <a:endParaRPr lang="en-US"/>
          </a:p>
        </c:txPr>
        <c:crossAx val="146862464"/>
        <c:crosses val="autoZero"/>
        <c:auto val="1"/>
        <c:lblAlgn val="ctr"/>
        <c:lblOffset val="100"/>
        <c:noMultiLvlLbl val="0"/>
      </c:catAx>
      <c:valAx>
        <c:axId val="146862464"/>
        <c:scaling>
          <c:orientation val="minMax"/>
        </c:scaling>
        <c:delete val="1"/>
        <c:axPos val="l"/>
        <c:numFmt formatCode="&quot;$&quot;#,##0" sourceLinked="1"/>
        <c:majorTickMark val="out"/>
        <c:minorTickMark val="none"/>
        <c:tickLblPos val="nextTo"/>
        <c:crossAx val="146848384"/>
        <c:crosses val="autoZero"/>
        <c:crossBetween val="between"/>
      </c:valAx>
    </c:plotArea>
    <c:legend>
      <c:legendPos val="b"/>
      <c:layout/>
      <c:overlay val="0"/>
      <c:txPr>
        <a:bodyPr/>
        <a:lstStyle/>
        <a:p>
          <a:pPr>
            <a:defRPr sz="1400" b="1"/>
          </a:pPr>
          <a:endParaRPr lang="en-US"/>
        </a:p>
      </c:txPr>
    </c:legend>
    <c:plotVisOnly val="1"/>
    <c:dispBlanksAs val="gap"/>
    <c:showDLblsOverMax val="0"/>
  </c:chart>
  <c:txPr>
    <a:bodyPr/>
    <a:lstStyle/>
    <a:p>
      <a:pPr>
        <a:defRPr sz="11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u="sng" dirty="0"/>
              <a:t>5-Year</a:t>
            </a:r>
            <a:r>
              <a:rPr lang="en-US" u="sng" baseline="0" dirty="0"/>
              <a:t> TV Spending Trend</a:t>
            </a:r>
          </a:p>
          <a:p>
            <a:pPr>
              <a:defRPr/>
            </a:pPr>
            <a:r>
              <a:rPr lang="en-US" sz="1200" b="0" i="1" baseline="0" dirty="0"/>
              <a:t>(in millions)</a:t>
            </a:r>
            <a:endParaRPr lang="en-US" sz="1200" b="0" i="1" dirty="0"/>
          </a:p>
        </c:rich>
      </c:tx>
      <c:layout/>
      <c:overlay val="0"/>
    </c:title>
    <c:autoTitleDeleted val="0"/>
    <c:plotArea>
      <c:layout/>
      <c:barChart>
        <c:barDir val="col"/>
        <c:grouping val="stacked"/>
        <c:varyColors val="0"/>
        <c:ser>
          <c:idx val="0"/>
          <c:order val="0"/>
          <c:tx>
            <c:strRef>
              <c:f>Sheet1!$B$1</c:f>
              <c:strCache>
                <c:ptCount val="1"/>
                <c:pt idx="0">
                  <c:v>$$$</c:v>
                </c:pt>
              </c:strCache>
            </c:strRef>
          </c:tx>
          <c:spPr>
            <a:solidFill>
              <a:srgbClr val="3682B4"/>
            </a:solidFill>
          </c:spPr>
          <c:invertIfNegative val="0"/>
          <c:dLbls>
            <c:dLbl>
              <c:idx val="0"/>
              <c:layout>
                <c:manualLayout>
                  <c:x val="0"/>
                  <c:y val="-0.16216563336625442"/>
                </c:manualLayout>
              </c:layout>
              <c:spPr>
                <a:noFill/>
                <a:ln>
                  <a:noFill/>
                </a:ln>
                <a:effectLst/>
              </c:spPr>
              <c:txPr>
                <a:bodyPr wrap="square" lIns="38100" tIns="19050" rIns="38100" bIns="19050" anchor="ctr">
                  <a:spAutoFit/>
                </a:bodyPr>
                <a:lstStyle/>
                <a:p>
                  <a:pPr>
                    <a:defRPr sz="1400" b="1">
                      <a:solidFill>
                        <a:schemeClr val="tx1"/>
                      </a:solidFill>
                    </a:defRPr>
                  </a:pPr>
                  <a:endParaRPr lang="en-US"/>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5286-49F8-8805-548AC8F25E2C}"/>
                </c:ext>
              </c:extLst>
            </c:dLbl>
            <c:dLbl>
              <c:idx val="1"/>
              <c:layout>
                <c:manualLayout>
                  <c:x val="3.8539158464558367E-3"/>
                  <c:y val="-0.35655577155447493"/>
                </c:manualLayout>
              </c:layout>
              <c:spPr>
                <a:noFill/>
                <a:ln>
                  <a:noFill/>
                </a:ln>
                <a:effectLst/>
              </c:spPr>
              <c:txPr>
                <a:bodyPr wrap="square" lIns="38100" tIns="19050" rIns="38100" bIns="19050" anchor="ctr">
                  <a:noAutofit/>
                </a:bodyPr>
                <a:lstStyle/>
                <a:p>
                  <a:pPr>
                    <a:defRPr sz="1400" b="1">
                      <a:solidFill>
                        <a:schemeClr val="tx1"/>
                      </a:solidFill>
                    </a:defRPr>
                  </a:pPr>
                  <a:endParaRPr lang="en-US"/>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manualLayout>
                      <c:w val="0.23041542351812092"/>
                      <c:h val="0.10096212498796886"/>
                    </c:manualLayout>
                  </c15:layout>
                </c:ext>
                <c:ext xmlns:c16="http://schemas.microsoft.com/office/drawing/2014/chart" uri="{C3380CC4-5D6E-409C-BE32-E72D297353CC}">
                  <c16:uniqueId val="{00000001-5286-49F8-8805-548AC8F25E2C}"/>
                </c:ext>
              </c:extLst>
            </c:dLbl>
            <c:spPr>
              <a:noFill/>
              <a:ln>
                <a:noFill/>
              </a:ln>
              <a:effectLst/>
            </c:spPr>
            <c:txPr>
              <a:bodyPr wrap="square" lIns="38100" tIns="19050" rIns="38100" bIns="19050" anchor="ctr">
                <a:spAutoFit/>
              </a:bodyPr>
              <a:lstStyle/>
              <a:p>
                <a:pPr>
                  <a:defRPr sz="1600" b="1">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Sheet1!$A$2:$A$3</c:f>
              <c:numCache>
                <c:formatCode>General</c:formatCode>
                <c:ptCount val="2"/>
                <c:pt idx="0">
                  <c:v>2011</c:v>
                </c:pt>
                <c:pt idx="1">
                  <c:v>2016</c:v>
                </c:pt>
              </c:numCache>
            </c:numRef>
          </c:cat>
          <c:val>
            <c:numRef>
              <c:f>Sheet1!$B$2:$B$3</c:f>
              <c:numCache>
                <c:formatCode>"$"#,##0.0</c:formatCode>
                <c:ptCount val="2"/>
                <c:pt idx="0">
                  <c:v>551.04</c:v>
                </c:pt>
                <c:pt idx="1">
                  <c:v>1376.442</c:v>
                </c:pt>
              </c:numCache>
            </c:numRef>
          </c:val>
          <c:extLst xmlns:c16r2="http://schemas.microsoft.com/office/drawing/2015/06/chart">
            <c:ext xmlns:c16="http://schemas.microsoft.com/office/drawing/2014/chart" uri="{C3380CC4-5D6E-409C-BE32-E72D297353CC}">
              <c16:uniqueId val="{00000002-5286-49F8-8805-548AC8F25E2C}"/>
            </c:ext>
          </c:extLst>
        </c:ser>
        <c:dLbls>
          <c:showLegendKey val="0"/>
          <c:showVal val="1"/>
          <c:showCatName val="0"/>
          <c:showSerName val="0"/>
          <c:showPercent val="0"/>
          <c:showBubbleSize val="0"/>
        </c:dLbls>
        <c:gapWidth val="150"/>
        <c:overlap val="100"/>
        <c:axId val="148744832"/>
        <c:axId val="148746624"/>
      </c:barChart>
      <c:catAx>
        <c:axId val="148744832"/>
        <c:scaling>
          <c:orientation val="minMax"/>
        </c:scaling>
        <c:delete val="0"/>
        <c:axPos val="b"/>
        <c:numFmt formatCode="General" sourceLinked="0"/>
        <c:majorTickMark val="out"/>
        <c:minorTickMark val="none"/>
        <c:tickLblPos val="nextTo"/>
        <c:txPr>
          <a:bodyPr/>
          <a:lstStyle/>
          <a:p>
            <a:pPr>
              <a:defRPr sz="1400" b="1"/>
            </a:pPr>
            <a:endParaRPr lang="en-US"/>
          </a:p>
        </c:txPr>
        <c:crossAx val="148746624"/>
        <c:crosses val="autoZero"/>
        <c:auto val="1"/>
        <c:lblAlgn val="ctr"/>
        <c:lblOffset val="100"/>
        <c:noMultiLvlLbl val="0"/>
      </c:catAx>
      <c:valAx>
        <c:axId val="148746624"/>
        <c:scaling>
          <c:orientation val="minMax"/>
        </c:scaling>
        <c:delete val="1"/>
        <c:axPos val="l"/>
        <c:numFmt formatCode="&quot;$&quot;#,##0.0" sourceLinked="1"/>
        <c:majorTickMark val="out"/>
        <c:minorTickMark val="none"/>
        <c:tickLblPos val="nextTo"/>
        <c:crossAx val="148744832"/>
        <c:crosses val="autoZero"/>
        <c:crossBetween val="between"/>
      </c:valAx>
    </c:plotArea>
    <c:plotVisOnly val="1"/>
    <c:dispBlanksAs val="gap"/>
    <c:showDLblsOverMax val="0"/>
  </c:chart>
  <c:txPr>
    <a:bodyPr/>
    <a:lstStyle/>
    <a:p>
      <a:pPr>
        <a:defRPr sz="11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u="sng" dirty="0"/>
              <a:t>5-Year</a:t>
            </a:r>
            <a:r>
              <a:rPr lang="en-US" u="sng" baseline="0" dirty="0"/>
              <a:t> U.S. Revenues Trend</a:t>
            </a:r>
          </a:p>
          <a:p>
            <a:pPr>
              <a:defRPr/>
            </a:pPr>
            <a:r>
              <a:rPr lang="en-US" sz="1200" b="0" i="1" baseline="0" dirty="0"/>
              <a:t>(in millions)</a:t>
            </a:r>
            <a:endParaRPr lang="en-US" sz="1200" b="0" i="1" dirty="0"/>
          </a:p>
        </c:rich>
      </c:tx>
      <c:layout/>
      <c:overlay val="0"/>
    </c:title>
    <c:autoTitleDeleted val="0"/>
    <c:plotArea>
      <c:layout/>
      <c:barChart>
        <c:barDir val="col"/>
        <c:grouping val="stacked"/>
        <c:varyColors val="0"/>
        <c:ser>
          <c:idx val="0"/>
          <c:order val="0"/>
          <c:tx>
            <c:strRef>
              <c:f>Sheet1!$B$1</c:f>
              <c:strCache>
                <c:ptCount val="1"/>
                <c:pt idx="0">
                  <c:v>$$$</c:v>
                </c:pt>
              </c:strCache>
            </c:strRef>
          </c:tx>
          <c:spPr>
            <a:solidFill>
              <a:srgbClr val="3682B4"/>
            </a:solidFill>
          </c:spPr>
          <c:invertIfNegative val="0"/>
          <c:dLbls>
            <c:dLbl>
              <c:idx val="0"/>
              <c:layout>
                <c:manualLayout>
                  <c:x val="0"/>
                  <c:y val="-0.17773717325054675"/>
                </c:manualLayout>
              </c:layout>
              <c:spPr>
                <a:noFill/>
                <a:ln>
                  <a:noFill/>
                </a:ln>
                <a:effectLst/>
              </c:spPr>
              <c:txPr>
                <a:bodyPr wrap="square" lIns="38100" tIns="19050" rIns="38100" bIns="19050" anchor="ctr">
                  <a:spAutoFit/>
                </a:bodyPr>
                <a:lstStyle/>
                <a:p>
                  <a:pPr>
                    <a:defRPr sz="1400" b="1">
                      <a:solidFill>
                        <a:schemeClr val="tx1"/>
                      </a:solidFill>
                    </a:defRPr>
                  </a:pPr>
                  <a:endParaRPr lang="en-US"/>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manualLayout>
                      <c:w val="0.26002628353456125"/>
                      <c:h val="0.13823634532280599"/>
                    </c:manualLayout>
                  </c15:layout>
                </c:ext>
                <c:ext xmlns:c16="http://schemas.microsoft.com/office/drawing/2014/chart" uri="{C3380CC4-5D6E-409C-BE32-E72D297353CC}">
                  <c16:uniqueId val="{00000000-EDE0-4560-99DB-AB9434769F7E}"/>
                </c:ext>
              </c:extLst>
            </c:dLbl>
            <c:dLbl>
              <c:idx val="1"/>
              <c:layout>
                <c:manualLayout>
                  <c:x val="-1.5086808494349188E-2"/>
                  <c:y val="-0.34877000161232874"/>
                </c:manualLayout>
              </c:layout>
              <c:spPr>
                <a:noFill/>
                <a:ln>
                  <a:noFill/>
                </a:ln>
                <a:effectLst/>
              </c:spPr>
              <c:txPr>
                <a:bodyPr wrap="square" lIns="38100" tIns="19050" rIns="38100" bIns="19050" anchor="ctr">
                  <a:noAutofit/>
                </a:bodyPr>
                <a:lstStyle/>
                <a:p>
                  <a:pPr>
                    <a:defRPr sz="1400" b="1">
                      <a:solidFill>
                        <a:schemeClr val="tx1"/>
                      </a:solidFill>
                    </a:defRPr>
                  </a:pPr>
                  <a:endParaRPr lang="en-US"/>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manualLayout>
                      <c:w val="0.28723796939188689"/>
                      <c:h val="0.10096212498796885"/>
                    </c:manualLayout>
                  </c15:layout>
                </c:ext>
                <c:ext xmlns:c16="http://schemas.microsoft.com/office/drawing/2014/chart" uri="{C3380CC4-5D6E-409C-BE32-E72D297353CC}">
                  <c16:uniqueId val="{00000001-EDE0-4560-99DB-AB9434769F7E}"/>
                </c:ext>
              </c:extLst>
            </c:dLbl>
            <c:spPr>
              <a:noFill/>
              <a:ln>
                <a:noFill/>
              </a:ln>
              <a:effectLst/>
            </c:spPr>
            <c:txPr>
              <a:bodyPr wrap="square" lIns="38100" tIns="19050" rIns="38100" bIns="19050" anchor="ctr">
                <a:spAutoFit/>
              </a:bodyPr>
              <a:lstStyle/>
              <a:p>
                <a:pPr>
                  <a:defRPr sz="1600" b="1">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Sheet1!$A$2:$A$3</c:f>
              <c:numCache>
                <c:formatCode>General</c:formatCode>
                <c:ptCount val="2"/>
                <c:pt idx="0">
                  <c:v>2011</c:v>
                </c:pt>
                <c:pt idx="1">
                  <c:v>2016</c:v>
                </c:pt>
              </c:numCache>
            </c:numRef>
          </c:cat>
          <c:val>
            <c:numRef>
              <c:f>Sheet1!$B$2:$B$3</c:f>
              <c:numCache>
                <c:formatCode>"$"#,##0.0</c:formatCode>
                <c:ptCount val="2"/>
                <c:pt idx="0">
                  <c:v>91670.837</c:v>
                </c:pt>
                <c:pt idx="1">
                  <c:v>216238.22399999999</c:v>
                </c:pt>
              </c:numCache>
            </c:numRef>
          </c:val>
          <c:extLst xmlns:c16r2="http://schemas.microsoft.com/office/drawing/2015/06/chart">
            <c:ext xmlns:c16="http://schemas.microsoft.com/office/drawing/2014/chart" uri="{C3380CC4-5D6E-409C-BE32-E72D297353CC}">
              <c16:uniqueId val="{00000002-EDE0-4560-99DB-AB9434769F7E}"/>
            </c:ext>
          </c:extLst>
        </c:ser>
        <c:dLbls>
          <c:showLegendKey val="0"/>
          <c:showVal val="1"/>
          <c:showCatName val="0"/>
          <c:showSerName val="0"/>
          <c:showPercent val="0"/>
          <c:showBubbleSize val="0"/>
        </c:dLbls>
        <c:gapWidth val="150"/>
        <c:overlap val="100"/>
        <c:axId val="148883712"/>
        <c:axId val="148889600"/>
      </c:barChart>
      <c:catAx>
        <c:axId val="148883712"/>
        <c:scaling>
          <c:orientation val="minMax"/>
        </c:scaling>
        <c:delete val="0"/>
        <c:axPos val="b"/>
        <c:numFmt formatCode="General" sourceLinked="0"/>
        <c:majorTickMark val="out"/>
        <c:minorTickMark val="none"/>
        <c:tickLblPos val="nextTo"/>
        <c:txPr>
          <a:bodyPr/>
          <a:lstStyle/>
          <a:p>
            <a:pPr>
              <a:defRPr sz="1400" b="1"/>
            </a:pPr>
            <a:endParaRPr lang="en-US"/>
          </a:p>
        </c:txPr>
        <c:crossAx val="148889600"/>
        <c:crosses val="autoZero"/>
        <c:auto val="1"/>
        <c:lblAlgn val="ctr"/>
        <c:lblOffset val="100"/>
        <c:noMultiLvlLbl val="0"/>
      </c:catAx>
      <c:valAx>
        <c:axId val="148889600"/>
        <c:scaling>
          <c:orientation val="minMax"/>
        </c:scaling>
        <c:delete val="1"/>
        <c:axPos val="l"/>
        <c:numFmt formatCode="&quot;$&quot;#,##0.0" sourceLinked="1"/>
        <c:majorTickMark val="out"/>
        <c:minorTickMark val="none"/>
        <c:tickLblPos val="nextTo"/>
        <c:crossAx val="148883712"/>
        <c:crosses val="autoZero"/>
        <c:crossBetween val="between"/>
      </c:valAx>
    </c:plotArea>
    <c:plotVisOnly val="1"/>
    <c:dispBlanksAs val="gap"/>
    <c:showDLblsOverMax val="0"/>
  </c:chart>
  <c:txPr>
    <a:bodyPr/>
    <a:lstStyle/>
    <a:p>
      <a:pPr>
        <a:defRPr sz="11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65DC99B-5259-40E8-9809-96A27AA649E4}" type="datetimeFigureOut">
              <a:rPr lang="en-US" smtClean="0"/>
              <a:t>5/2/2018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D141968-DFDD-4F85-9B3B-2C270757FEF0}" type="slidenum">
              <a:rPr lang="en-US" smtClean="0"/>
              <a:t>‹#›</a:t>
            </a:fld>
            <a:endParaRPr lang="en-US"/>
          </a:p>
        </p:txBody>
      </p:sp>
    </p:spTree>
    <p:extLst>
      <p:ext uri="{BB962C8B-B14F-4D97-AF65-F5344CB8AC3E}">
        <p14:creationId xmlns:p14="http://schemas.microsoft.com/office/powerpoint/2010/main" val="285446977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931EDFB-0926-4A7B-94B6-5D08570070C6}" type="datetimeFigureOut">
              <a:rPr lang="en-US" smtClean="0"/>
              <a:t>5/2/2018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59E3908-32C9-4D33-9120-6192E840A5CB}" type="slidenum">
              <a:rPr lang="en-US" smtClean="0"/>
              <a:t>‹#›</a:t>
            </a:fld>
            <a:endParaRPr lang="en-US"/>
          </a:p>
        </p:txBody>
      </p:sp>
    </p:spTree>
    <p:extLst>
      <p:ext uri="{BB962C8B-B14F-4D97-AF65-F5344CB8AC3E}">
        <p14:creationId xmlns:p14="http://schemas.microsoft.com/office/powerpoint/2010/main" val="160040565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9E3908-32C9-4D33-9120-6192E840A5CB}" type="slidenum">
              <a:rPr lang="en-US" smtClean="0"/>
              <a:t>1</a:t>
            </a:fld>
            <a:endParaRPr lang="en-US"/>
          </a:p>
        </p:txBody>
      </p:sp>
    </p:spTree>
    <p:extLst>
      <p:ext uri="{BB962C8B-B14F-4D97-AF65-F5344CB8AC3E}">
        <p14:creationId xmlns:p14="http://schemas.microsoft.com/office/powerpoint/2010/main" val="6663720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3882BC3-AE5F-3043-9FCD-C1F199F164C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016312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3882BC3-AE5F-3043-9FCD-C1F199F164C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894386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3882BC3-AE5F-3043-9FCD-C1F199F164C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143559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3882BC3-AE5F-3043-9FCD-C1F199F164C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688210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3882BC3-AE5F-3043-9FCD-C1F199F164C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451673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3882BC3-AE5F-3043-9FCD-C1F199F164C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794780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3882BC3-AE5F-3043-9FCD-C1F199F164C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342783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3882BC3-AE5F-3043-9FCD-C1F199F164C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78702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3882BC3-AE5F-3043-9FCD-C1F199F164C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858615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3882BC3-AE5F-3043-9FCD-C1F199F164C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692501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3882BC3-AE5F-3043-9FCD-C1F199F164C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714813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3882BC3-AE5F-3043-9FCD-C1F199F164C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170986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3882BC3-AE5F-3043-9FCD-C1F199F164C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459055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3882BC3-AE5F-3043-9FCD-C1F199F164C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382551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3882BC3-AE5F-3043-9FCD-C1F199F164C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582248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2565836" y="2788254"/>
            <a:ext cx="5155767" cy="1286933"/>
          </a:xfrm>
          <a:prstGeom prst="rect">
            <a:avLst/>
          </a:prstGeom>
        </p:spPr>
        <p:txBody>
          <a:bodyPr vert="horz" lIns="0" tIns="0" rIns="0" bIns="0"/>
          <a:lstStyle>
            <a:lvl1pPr marL="0" indent="0">
              <a:lnSpc>
                <a:spcPts val="4500"/>
              </a:lnSpc>
              <a:spcBef>
                <a:spcPts val="0"/>
              </a:spcBef>
              <a:buFontTx/>
              <a:buNone/>
              <a:defRPr sz="5500" b="1" cap="none"/>
            </a:lvl1pPr>
            <a:lvl2pPr marL="457200" indent="0">
              <a:lnSpc>
                <a:spcPts val="4500"/>
              </a:lnSpc>
              <a:spcBef>
                <a:spcPts val="0"/>
              </a:spcBef>
              <a:buFontTx/>
              <a:buNone/>
              <a:defRPr sz="5500" cap="all"/>
            </a:lvl2pPr>
            <a:lvl3pPr marL="914400" indent="0">
              <a:lnSpc>
                <a:spcPts val="4500"/>
              </a:lnSpc>
              <a:spcBef>
                <a:spcPts val="0"/>
              </a:spcBef>
              <a:buFontTx/>
              <a:buNone/>
              <a:defRPr sz="5500" cap="all"/>
            </a:lvl3pPr>
            <a:lvl4pPr marL="1371600" indent="0">
              <a:lnSpc>
                <a:spcPts val="4500"/>
              </a:lnSpc>
              <a:spcBef>
                <a:spcPts val="0"/>
              </a:spcBef>
              <a:buFontTx/>
              <a:buNone/>
              <a:defRPr sz="5500" cap="all"/>
            </a:lvl4pPr>
            <a:lvl5pPr marL="1828800" indent="0">
              <a:lnSpc>
                <a:spcPts val="4500"/>
              </a:lnSpc>
              <a:spcBef>
                <a:spcPts val="0"/>
              </a:spcBef>
              <a:buFontTx/>
              <a:buNone/>
              <a:defRPr sz="5500" cap="all"/>
            </a:lvl5pPr>
          </a:lstStyle>
          <a:p>
            <a:pPr lvl="0"/>
            <a:r>
              <a:rPr lang="en-US" dirty="0"/>
              <a:t>Insert Report Title Here</a:t>
            </a:r>
          </a:p>
        </p:txBody>
      </p:sp>
      <p:sp>
        <p:nvSpPr>
          <p:cNvPr id="7" name="Text Placeholder 6"/>
          <p:cNvSpPr>
            <a:spLocks noGrp="1"/>
          </p:cNvSpPr>
          <p:nvPr>
            <p:ph type="body" sz="quarter" idx="11" hasCustomPrompt="1"/>
          </p:nvPr>
        </p:nvSpPr>
        <p:spPr>
          <a:xfrm>
            <a:off x="2610577" y="3960348"/>
            <a:ext cx="6211690" cy="1585314"/>
          </a:xfrm>
          <a:prstGeom prst="rect">
            <a:avLst/>
          </a:prstGeom>
        </p:spPr>
        <p:txBody>
          <a:bodyPr vert="horz" lIns="0" tIns="0" rIns="0" bIns="0"/>
          <a:lstStyle>
            <a:lvl1pPr marL="0" indent="0">
              <a:spcBef>
                <a:spcPts val="0"/>
              </a:spcBef>
              <a:buFontTx/>
              <a:buNone/>
              <a:defRPr sz="3200" b="1" cap="none" baseline="0">
                <a:solidFill>
                  <a:srgbClr val="508ABA"/>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r>
              <a:rPr lang="en-US" sz="2600" dirty="0">
                <a:latin typeface="+mn-lt"/>
                <a:cs typeface="Trebuchet MS"/>
              </a:rPr>
              <a:t>Insert Subhead Text Here</a:t>
            </a:r>
          </a:p>
        </p:txBody>
      </p:sp>
    </p:spTree>
    <p:extLst>
      <p:ext uri="{BB962C8B-B14F-4D97-AF65-F5344CB8AC3E}">
        <p14:creationId xmlns:p14="http://schemas.microsoft.com/office/powerpoint/2010/main" val="2568517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61636" y="460182"/>
            <a:ext cx="8805334" cy="1283951"/>
          </a:xfrm>
          <a:prstGeom prst="rect">
            <a:avLst/>
          </a:prstGeom>
        </p:spPr>
        <p:txBody>
          <a:bodyPr/>
          <a:lstStyle>
            <a:lvl1pPr algn="ctr">
              <a:lnSpc>
                <a:spcPts val="2800"/>
              </a:lnSpc>
              <a:defRPr sz="2600" spc="-100" baseline="0">
                <a:solidFill>
                  <a:srgbClr val="000000"/>
                </a:solidFill>
                <a:latin typeface="Trebuchet MS"/>
                <a:cs typeface="Trebuchet MS"/>
              </a:defRPr>
            </a:lvl1pPr>
          </a:lstStyle>
          <a:p>
            <a:r>
              <a:rPr lang="en-US" dirty="0"/>
              <a:t>Insert Chart Title Here </a:t>
            </a:r>
            <a:br>
              <a:rPr lang="en-US" dirty="0"/>
            </a:br>
            <a:r>
              <a:rPr lang="en-US" dirty="0"/>
              <a:t>Insert Long Chart Title Here</a:t>
            </a:r>
            <a:br>
              <a:rPr lang="en-US" dirty="0"/>
            </a:br>
            <a:r>
              <a:rPr lang="en-US" dirty="0"/>
              <a:t>Insert Chart Title Here </a:t>
            </a:r>
          </a:p>
        </p:txBody>
      </p:sp>
      <p:sp>
        <p:nvSpPr>
          <p:cNvPr id="9" name="Text Placeholder 8"/>
          <p:cNvSpPr>
            <a:spLocks noGrp="1"/>
          </p:cNvSpPr>
          <p:nvPr>
            <p:ph type="body" sz="quarter" idx="13" hasCustomPrompt="1"/>
          </p:nvPr>
        </p:nvSpPr>
        <p:spPr>
          <a:xfrm>
            <a:off x="115454" y="1806854"/>
            <a:ext cx="8805334" cy="368686"/>
          </a:xfrm>
          <a:prstGeom prst="rect">
            <a:avLst/>
          </a:prstGeom>
        </p:spPr>
        <p:txBody>
          <a:bodyPr vert="horz"/>
          <a:lstStyle>
            <a:lvl1pPr marL="0" indent="0" algn="ctr">
              <a:buFontTx/>
              <a:buNone/>
              <a:defRPr sz="1800" cap="none">
                <a:latin typeface="Trebuchet MS"/>
                <a:cs typeface="Trebuchet MS"/>
              </a:defRPr>
            </a:lvl1pPr>
          </a:lstStyle>
          <a:p>
            <a:pPr lvl="0"/>
            <a:r>
              <a:rPr lang="en-US" dirty="0"/>
              <a:t>Chart Subtitle Goes Here</a:t>
            </a:r>
          </a:p>
        </p:txBody>
      </p:sp>
      <p:sp>
        <p:nvSpPr>
          <p:cNvPr id="5" name="Text Placeholder 4"/>
          <p:cNvSpPr>
            <a:spLocks noGrp="1"/>
          </p:cNvSpPr>
          <p:nvPr>
            <p:ph type="body" sz="quarter" idx="14" hasCustomPrompt="1"/>
          </p:nvPr>
        </p:nvSpPr>
        <p:spPr>
          <a:xfrm>
            <a:off x="321734" y="6621463"/>
            <a:ext cx="5562600" cy="236537"/>
          </a:xfrm>
          <a:prstGeom prst="rect">
            <a:avLst/>
          </a:prstGeom>
        </p:spPr>
        <p:txBody>
          <a:bodyPr vert="horz"/>
          <a:lstStyle>
            <a:lvl1pPr marL="0" indent="0">
              <a:buNone/>
              <a:defRPr sz="900"/>
            </a:lvl1pPr>
            <a:lvl2pPr marL="457200" indent="0">
              <a:buNone/>
              <a:defRPr/>
            </a:lvl2pPr>
            <a:lvl3pPr marL="914400" indent="0">
              <a:buNone/>
              <a:defRPr/>
            </a:lvl3pPr>
            <a:lvl4pPr marL="1371600" indent="0">
              <a:buNone/>
              <a:defRPr/>
            </a:lvl4pPr>
            <a:lvl5pPr marL="1828800" indent="0">
              <a:buNone/>
              <a:defRPr/>
            </a:lvl5pPr>
          </a:lstStyle>
          <a:p>
            <a:r>
              <a:rPr lang="en-US" sz="800" dirty="0"/>
              <a:t>Source: Insert Source Line Text  </a:t>
            </a:r>
          </a:p>
        </p:txBody>
      </p:sp>
      <p:sp>
        <p:nvSpPr>
          <p:cNvPr id="7" name="Text Placeholder 6"/>
          <p:cNvSpPr>
            <a:spLocks noGrp="1"/>
          </p:cNvSpPr>
          <p:nvPr>
            <p:ph type="body" sz="quarter" idx="15" hasCustomPrompt="1"/>
          </p:nvPr>
        </p:nvSpPr>
        <p:spPr>
          <a:xfrm>
            <a:off x="329142" y="6189666"/>
            <a:ext cx="1719791" cy="431798"/>
          </a:xfrm>
          <a:prstGeom prst="rect">
            <a:avLst/>
          </a:prstGeom>
        </p:spPr>
        <p:txBody>
          <a:bodyPr vert="horz"/>
          <a:lstStyle>
            <a:lvl1pPr marL="0" indent="0">
              <a:buNone/>
              <a:defRPr sz="1100"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Small Report Title Goes Here</a:t>
            </a:r>
          </a:p>
        </p:txBody>
      </p:sp>
    </p:spTree>
    <p:extLst>
      <p:ext uri="{BB962C8B-B14F-4D97-AF65-F5344CB8AC3E}">
        <p14:creationId xmlns:p14="http://schemas.microsoft.com/office/powerpoint/2010/main" val="41007972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161636" y="460182"/>
            <a:ext cx="8805334" cy="1283951"/>
          </a:xfrm>
          <a:prstGeom prst="rect">
            <a:avLst/>
          </a:prstGeom>
        </p:spPr>
        <p:txBody>
          <a:bodyPr/>
          <a:lstStyle>
            <a:lvl1pPr algn="ctr">
              <a:lnSpc>
                <a:spcPts val="2800"/>
              </a:lnSpc>
              <a:defRPr sz="2600" spc="-100" baseline="0">
                <a:solidFill>
                  <a:srgbClr val="000000"/>
                </a:solidFill>
                <a:latin typeface="Trebuchet MS"/>
                <a:cs typeface="Trebuchet MS"/>
              </a:defRPr>
            </a:lvl1pPr>
          </a:lstStyle>
          <a:p>
            <a:r>
              <a:rPr lang="en-US" dirty="0"/>
              <a:t>Insert Chart Title Here </a:t>
            </a:r>
            <a:br>
              <a:rPr lang="en-US" dirty="0"/>
            </a:br>
            <a:r>
              <a:rPr lang="en-US" dirty="0"/>
              <a:t>Insert Long Chart Title Here</a:t>
            </a:r>
            <a:br>
              <a:rPr lang="en-US" dirty="0"/>
            </a:br>
            <a:r>
              <a:rPr lang="en-US" dirty="0"/>
              <a:t>Insert Chart Title Here </a:t>
            </a:r>
          </a:p>
        </p:txBody>
      </p:sp>
      <p:sp>
        <p:nvSpPr>
          <p:cNvPr id="4" name="Text Placeholder 8"/>
          <p:cNvSpPr>
            <a:spLocks noGrp="1"/>
          </p:cNvSpPr>
          <p:nvPr>
            <p:ph type="body" sz="quarter" idx="13" hasCustomPrompt="1"/>
          </p:nvPr>
        </p:nvSpPr>
        <p:spPr>
          <a:xfrm>
            <a:off x="115454" y="1806854"/>
            <a:ext cx="8805334" cy="368686"/>
          </a:xfrm>
          <a:prstGeom prst="rect">
            <a:avLst/>
          </a:prstGeom>
        </p:spPr>
        <p:txBody>
          <a:bodyPr vert="horz"/>
          <a:lstStyle>
            <a:lvl1pPr marL="0" indent="0" algn="ctr">
              <a:buFontTx/>
              <a:buNone/>
              <a:defRPr sz="1800" cap="none">
                <a:latin typeface="Trebuchet MS"/>
                <a:cs typeface="Trebuchet MS"/>
              </a:defRPr>
            </a:lvl1pPr>
          </a:lstStyle>
          <a:p>
            <a:pPr lvl="0"/>
            <a:r>
              <a:rPr lang="en-US" dirty="0"/>
              <a:t>Chart Subtitle Goes Here</a:t>
            </a:r>
          </a:p>
        </p:txBody>
      </p:sp>
      <p:sp>
        <p:nvSpPr>
          <p:cNvPr id="5" name="Text Placeholder 4"/>
          <p:cNvSpPr>
            <a:spLocks noGrp="1"/>
          </p:cNvSpPr>
          <p:nvPr>
            <p:ph type="body" sz="quarter" idx="14" hasCustomPrompt="1"/>
          </p:nvPr>
        </p:nvSpPr>
        <p:spPr>
          <a:xfrm>
            <a:off x="321734" y="6621463"/>
            <a:ext cx="5562600" cy="236537"/>
          </a:xfrm>
          <a:prstGeom prst="rect">
            <a:avLst/>
          </a:prstGeom>
        </p:spPr>
        <p:txBody>
          <a:bodyPr vert="horz"/>
          <a:lstStyle>
            <a:lvl1pPr marL="0" indent="0">
              <a:buNone/>
              <a:defRPr sz="900"/>
            </a:lvl1pPr>
            <a:lvl2pPr marL="457200" indent="0">
              <a:buNone/>
              <a:defRPr/>
            </a:lvl2pPr>
            <a:lvl3pPr marL="914400" indent="0">
              <a:buNone/>
              <a:defRPr/>
            </a:lvl3pPr>
            <a:lvl4pPr marL="1371600" indent="0">
              <a:buNone/>
              <a:defRPr/>
            </a:lvl4pPr>
            <a:lvl5pPr marL="1828800" indent="0">
              <a:buNone/>
              <a:defRPr/>
            </a:lvl5pPr>
          </a:lstStyle>
          <a:p>
            <a:r>
              <a:rPr lang="en-US" sz="800" dirty="0"/>
              <a:t>Source: Insert Source Line Text  </a:t>
            </a:r>
          </a:p>
        </p:txBody>
      </p:sp>
      <p:sp>
        <p:nvSpPr>
          <p:cNvPr id="6" name="Text Placeholder 6"/>
          <p:cNvSpPr>
            <a:spLocks noGrp="1"/>
          </p:cNvSpPr>
          <p:nvPr>
            <p:ph type="body" sz="quarter" idx="15" hasCustomPrompt="1"/>
          </p:nvPr>
        </p:nvSpPr>
        <p:spPr>
          <a:xfrm>
            <a:off x="329142" y="6189666"/>
            <a:ext cx="1719791" cy="431798"/>
          </a:xfrm>
          <a:prstGeom prst="rect">
            <a:avLst/>
          </a:prstGeom>
        </p:spPr>
        <p:txBody>
          <a:bodyPr vert="horz"/>
          <a:lstStyle>
            <a:lvl1pPr marL="0" indent="0">
              <a:buNone/>
              <a:defRPr sz="1100"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Small Report Title Goes Here</a:t>
            </a:r>
          </a:p>
        </p:txBody>
      </p:sp>
      <p:sp>
        <p:nvSpPr>
          <p:cNvPr id="11" name="Text Placeholder 10"/>
          <p:cNvSpPr>
            <a:spLocks noGrp="1"/>
          </p:cNvSpPr>
          <p:nvPr>
            <p:ph type="body" sz="quarter" idx="18" hasCustomPrompt="1"/>
          </p:nvPr>
        </p:nvSpPr>
        <p:spPr>
          <a:xfrm>
            <a:off x="169863" y="5335064"/>
            <a:ext cx="8796337" cy="888470"/>
          </a:xfrm>
          <a:prstGeom prst="rect">
            <a:avLst/>
          </a:prstGeom>
        </p:spPr>
        <p:txBody>
          <a:bodyPr vert="horz"/>
          <a:lstStyle>
            <a:lvl1pPr marL="0" indent="0" algn="ctr" defTabSz="457200" fontAlgn="base">
              <a:lnSpc>
                <a:spcPts val="2300"/>
              </a:lnSpc>
              <a:spcBef>
                <a:spcPct val="0"/>
              </a:spcBef>
              <a:spcAft>
                <a:spcPct val="0"/>
              </a:spcAft>
              <a:buFontTx/>
              <a:buNone/>
              <a:defRPr sz="1100"/>
            </a:lvl1pPr>
            <a:lvl5pPr marL="1828800" indent="0">
              <a:buFontTx/>
              <a:buNone/>
              <a:defRPr sz="1200"/>
            </a:lvl5pPr>
          </a:lstStyle>
          <a:p>
            <a:pPr algn="ctr" defTabSz="457200" fontAlgn="base">
              <a:spcBef>
                <a:spcPct val="0"/>
              </a:spcBef>
              <a:spcAft>
                <a:spcPct val="0"/>
              </a:spcAft>
            </a:pPr>
            <a:r>
              <a:rPr lang="en-US" altLang="en-US" sz="1500" dirty="0">
                <a:solidFill>
                  <a:prstClr val="black"/>
                </a:solidFill>
                <a:latin typeface="Trebuchet MS" pitchFamily="34" charset="0"/>
              </a:rPr>
              <a:t>Less than a third of likely buyers found out about their local dealership through online search</a:t>
            </a:r>
          </a:p>
          <a:p>
            <a:pPr algn="ctr" defTabSz="457200" fontAlgn="base">
              <a:spcBef>
                <a:spcPct val="0"/>
              </a:spcBef>
              <a:spcAft>
                <a:spcPct val="0"/>
              </a:spcAft>
            </a:pPr>
            <a:r>
              <a:rPr lang="en-US" altLang="en-US" sz="1500" dirty="0">
                <a:solidFill>
                  <a:prstClr val="black"/>
                </a:solidFill>
                <a:latin typeface="Trebuchet MS" pitchFamily="34" charset="0"/>
              </a:rPr>
              <a:t>Direct mail/email marketing has a nominal effect on informing buyers about their local dealership </a:t>
            </a:r>
          </a:p>
        </p:txBody>
      </p:sp>
    </p:spTree>
    <p:extLst>
      <p:ext uri="{BB962C8B-B14F-4D97-AF65-F5344CB8AC3E}">
        <p14:creationId xmlns:p14="http://schemas.microsoft.com/office/powerpoint/2010/main" val="38861117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2565836" y="2788254"/>
            <a:ext cx="5155767" cy="1286933"/>
          </a:xfrm>
          <a:prstGeom prst="rect">
            <a:avLst/>
          </a:prstGeom>
        </p:spPr>
        <p:txBody>
          <a:bodyPr vert="horz" lIns="0" tIns="0" rIns="0" bIns="0"/>
          <a:lstStyle>
            <a:lvl1pPr marL="0" indent="0">
              <a:lnSpc>
                <a:spcPts val="4500"/>
              </a:lnSpc>
              <a:spcBef>
                <a:spcPts val="0"/>
              </a:spcBef>
              <a:buFontTx/>
              <a:buNone/>
              <a:defRPr sz="5500" b="1" cap="none"/>
            </a:lvl1pPr>
            <a:lvl2pPr marL="457200" indent="0">
              <a:lnSpc>
                <a:spcPts val="4500"/>
              </a:lnSpc>
              <a:spcBef>
                <a:spcPts val="0"/>
              </a:spcBef>
              <a:buFontTx/>
              <a:buNone/>
              <a:defRPr sz="5500" cap="all"/>
            </a:lvl2pPr>
            <a:lvl3pPr marL="914400" indent="0">
              <a:lnSpc>
                <a:spcPts val="4500"/>
              </a:lnSpc>
              <a:spcBef>
                <a:spcPts val="0"/>
              </a:spcBef>
              <a:buFontTx/>
              <a:buNone/>
              <a:defRPr sz="5500" cap="all"/>
            </a:lvl3pPr>
            <a:lvl4pPr marL="1371600" indent="0">
              <a:lnSpc>
                <a:spcPts val="4500"/>
              </a:lnSpc>
              <a:spcBef>
                <a:spcPts val="0"/>
              </a:spcBef>
              <a:buFontTx/>
              <a:buNone/>
              <a:defRPr sz="5500" cap="all"/>
            </a:lvl4pPr>
            <a:lvl5pPr marL="1828800" indent="0">
              <a:lnSpc>
                <a:spcPts val="4500"/>
              </a:lnSpc>
              <a:spcBef>
                <a:spcPts val="0"/>
              </a:spcBef>
              <a:buFontTx/>
              <a:buNone/>
              <a:defRPr sz="5500" cap="all"/>
            </a:lvl5pPr>
          </a:lstStyle>
          <a:p>
            <a:pPr lvl="0"/>
            <a:r>
              <a:rPr lang="en-US" dirty="0"/>
              <a:t>Insert Report Title Here</a:t>
            </a:r>
          </a:p>
        </p:txBody>
      </p:sp>
      <p:sp>
        <p:nvSpPr>
          <p:cNvPr id="7" name="Text Placeholder 6"/>
          <p:cNvSpPr>
            <a:spLocks noGrp="1"/>
          </p:cNvSpPr>
          <p:nvPr>
            <p:ph type="body" sz="quarter" idx="11" hasCustomPrompt="1"/>
          </p:nvPr>
        </p:nvSpPr>
        <p:spPr>
          <a:xfrm>
            <a:off x="2610577" y="3960348"/>
            <a:ext cx="6211690" cy="1585314"/>
          </a:xfrm>
          <a:prstGeom prst="rect">
            <a:avLst/>
          </a:prstGeom>
        </p:spPr>
        <p:txBody>
          <a:bodyPr vert="horz" lIns="0" tIns="0" rIns="0" bIns="0"/>
          <a:lstStyle>
            <a:lvl1pPr marL="0" indent="0">
              <a:spcBef>
                <a:spcPts val="0"/>
              </a:spcBef>
              <a:buFontTx/>
              <a:buNone/>
              <a:defRPr sz="3200" b="1" cap="none" baseline="0">
                <a:solidFill>
                  <a:srgbClr val="508ABA"/>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r>
              <a:rPr lang="en-US" sz="2600" dirty="0">
                <a:latin typeface="+mn-lt"/>
                <a:cs typeface="Trebuchet MS"/>
              </a:rPr>
              <a:t>Insert Subhead Text Here</a:t>
            </a:r>
          </a:p>
        </p:txBody>
      </p:sp>
    </p:spTree>
    <p:extLst>
      <p:ext uri="{BB962C8B-B14F-4D97-AF65-F5344CB8AC3E}">
        <p14:creationId xmlns:p14="http://schemas.microsoft.com/office/powerpoint/2010/main" val="41744407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310462" y="5002207"/>
            <a:ext cx="5435605" cy="1517126"/>
          </a:xfrm>
          <a:prstGeom prst="rect">
            <a:avLst/>
          </a:prstGeom>
        </p:spPr>
        <p:txBody>
          <a:bodyPr anchor="t" anchorCtr="0">
            <a:noAutofit/>
          </a:bodyPr>
          <a:lstStyle>
            <a:lvl1pPr algn="l">
              <a:lnSpc>
                <a:spcPts val="3800"/>
              </a:lnSpc>
              <a:defRPr sz="3600" b="1" cap="none" spc="-100"/>
            </a:lvl1pPr>
          </a:lstStyle>
          <a:p>
            <a:r>
              <a:rPr lang="en-US" dirty="0"/>
              <a:t>Insert Copy Here </a:t>
            </a:r>
            <a:br>
              <a:rPr lang="en-US" dirty="0"/>
            </a:br>
            <a:r>
              <a:rPr lang="en-US" dirty="0"/>
              <a:t>For The Break Slide</a:t>
            </a:r>
          </a:p>
        </p:txBody>
      </p:sp>
    </p:spTree>
    <p:extLst>
      <p:ext uri="{BB962C8B-B14F-4D97-AF65-F5344CB8AC3E}">
        <p14:creationId xmlns:p14="http://schemas.microsoft.com/office/powerpoint/2010/main" val="29534658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61636" y="460182"/>
            <a:ext cx="8805334" cy="1283951"/>
          </a:xfrm>
          <a:prstGeom prst="rect">
            <a:avLst/>
          </a:prstGeom>
        </p:spPr>
        <p:txBody>
          <a:bodyPr/>
          <a:lstStyle>
            <a:lvl1pPr algn="ctr">
              <a:lnSpc>
                <a:spcPts val="2800"/>
              </a:lnSpc>
              <a:defRPr sz="2600" spc="-100" baseline="0">
                <a:solidFill>
                  <a:srgbClr val="000000"/>
                </a:solidFill>
                <a:latin typeface="Trebuchet MS"/>
                <a:cs typeface="Trebuchet MS"/>
              </a:defRPr>
            </a:lvl1pPr>
          </a:lstStyle>
          <a:p>
            <a:r>
              <a:rPr lang="en-US" dirty="0"/>
              <a:t>Insert Chart Title Here </a:t>
            </a:r>
            <a:br>
              <a:rPr lang="en-US" dirty="0"/>
            </a:br>
            <a:r>
              <a:rPr lang="en-US" dirty="0"/>
              <a:t>Insert Long Chart Title Here</a:t>
            </a:r>
            <a:br>
              <a:rPr lang="en-US" dirty="0"/>
            </a:br>
            <a:r>
              <a:rPr lang="en-US" dirty="0"/>
              <a:t>Insert Chart Title Here </a:t>
            </a:r>
          </a:p>
        </p:txBody>
      </p:sp>
      <p:sp>
        <p:nvSpPr>
          <p:cNvPr id="9" name="Text Placeholder 8"/>
          <p:cNvSpPr>
            <a:spLocks noGrp="1"/>
          </p:cNvSpPr>
          <p:nvPr>
            <p:ph type="body" sz="quarter" idx="13" hasCustomPrompt="1"/>
          </p:nvPr>
        </p:nvSpPr>
        <p:spPr>
          <a:xfrm>
            <a:off x="115454" y="1806854"/>
            <a:ext cx="8805334" cy="368686"/>
          </a:xfrm>
          <a:prstGeom prst="rect">
            <a:avLst/>
          </a:prstGeom>
        </p:spPr>
        <p:txBody>
          <a:bodyPr vert="horz"/>
          <a:lstStyle>
            <a:lvl1pPr marL="0" indent="0" algn="ctr">
              <a:buFontTx/>
              <a:buNone/>
              <a:defRPr sz="1800" cap="none">
                <a:latin typeface="Trebuchet MS"/>
                <a:cs typeface="Trebuchet MS"/>
              </a:defRPr>
            </a:lvl1pPr>
          </a:lstStyle>
          <a:p>
            <a:pPr lvl="0"/>
            <a:r>
              <a:rPr lang="en-US" dirty="0"/>
              <a:t>Chart Subtitle Goes Here</a:t>
            </a:r>
          </a:p>
        </p:txBody>
      </p:sp>
      <p:sp>
        <p:nvSpPr>
          <p:cNvPr id="5" name="Text Placeholder 4"/>
          <p:cNvSpPr>
            <a:spLocks noGrp="1"/>
          </p:cNvSpPr>
          <p:nvPr>
            <p:ph type="body" sz="quarter" idx="14" hasCustomPrompt="1"/>
          </p:nvPr>
        </p:nvSpPr>
        <p:spPr>
          <a:xfrm>
            <a:off x="321734" y="6621463"/>
            <a:ext cx="5562600" cy="236537"/>
          </a:xfrm>
          <a:prstGeom prst="rect">
            <a:avLst/>
          </a:prstGeom>
        </p:spPr>
        <p:txBody>
          <a:bodyPr vert="horz"/>
          <a:lstStyle>
            <a:lvl1pPr marL="0" indent="0">
              <a:buNone/>
              <a:defRPr sz="900"/>
            </a:lvl1pPr>
            <a:lvl2pPr marL="457200" indent="0">
              <a:buNone/>
              <a:defRPr/>
            </a:lvl2pPr>
            <a:lvl3pPr marL="914400" indent="0">
              <a:buNone/>
              <a:defRPr/>
            </a:lvl3pPr>
            <a:lvl4pPr marL="1371600" indent="0">
              <a:buNone/>
              <a:defRPr/>
            </a:lvl4pPr>
            <a:lvl5pPr marL="1828800" indent="0">
              <a:buNone/>
              <a:defRPr/>
            </a:lvl5pPr>
          </a:lstStyle>
          <a:p>
            <a:r>
              <a:rPr lang="en-US" sz="800" dirty="0"/>
              <a:t>Source: Insert Source Line Text  </a:t>
            </a:r>
          </a:p>
        </p:txBody>
      </p:sp>
      <p:sp>
        <p:nvSpPr>
          <p:cNvPr id="7" name="Text Placeholder 6"/>
          <p:cNvSpPr>
            <a:spLocks noGrp="1"/>
          </p:cNvSpPr>
          <p:nvPr>
            <p:ph type="body" sz="quarter" idx="15" hasCustomPrompt="1"/>
          </p:nvPr>
        </p:nvSpPr>
        <p:spPr>
          <a:xfrm>
            <a:off x="329142" y="6189666"/>
            <a:ext cx="1719791" cy="431798"/>
          </a:xfrm>
          <a:prstGeom prst="rect">
            <a:avLst/>
          </a:prstGeom>
        </p:spPr>
        <p:txBody>
          <a:bodyPr vert="horz"/>
          <a:lstStyle>
            <a:lvl1pPr marL="0" indent="0">
              <a:buNone/>
              <a:defRPr sz="1100"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Small Report Title Goes Here</a:t>
            </a:r>
          </a:p>
        </p:txBody>
      </p:sp>
    </p:spTree>
    <p:extLst>
      <p:ext uri="{BB962C8B-B14F-4D97-AF65-F5344CB8AC3E}">
        <p14:creationId xmlns:p14="http://schemas.microsoft.com/office/powerpoint/2010/main" val="2455576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161636" y="460182"/>
            <a:ext cx="8805334" cy="1283951"/>
          </a:xfrm>
          <a:prstGeom prst="rect">
            <a:avLst/>
          </a:prstGeom>
        </p:spPr>
        <p:txBody>
          <a:bodyPr/>
          <a:lstStyle>
            <a:lvl1pPr algn="ctr">
              <a:lnSpc>
                <a:spcPts val="2800"/>
              </a:lnSpc>
              <a:defRPr sz="2600" spc="-100" baseline="0">
                <a:solidFill>
                  <a:srgbClr val="000000"/>
                </a:solidFill>
                <a:latin typeface="Trebuchet MS"/>
                <a:cs typeface="Trebuchet MS"/>
              </a:defRPr>
            </a:lvl1pPr>
          </a:lstStyle>
          <a:p>
            <a:r>
              <a:rPr lang="en-US" dirty="0"/>
              <a:t>Insert Chart Title Here </a:t>
            </a:r>
            <a:br>
              <a:rPr lang="en-US" dirty="0"/>
            </a:br>
            <a:r>
              <a:rPr lang="en-US" dirty="0"/>
              <a:t>Insert Long Chart Title Here</a:t>
            </a:r>
            <a:br>
              <a:rPr lang="en-US" dirty="0"/>
            </a:br>
            <a:r>
              <a:rPr lang="en-US" dirty="0"/>
              <a:t>Insert Chart Title Here </a:t>
            </a:r>
          </a:p>
        </p:txBody>
      </p:sp>
      <p:sp>
        <p:nvSpPr>
          <p:cNvPr id="4" name="Text Placeholder 8"/>
          <p:cNvSpPr>
            <a:spLocks noGrp="1"/>
          </p:cNvSpPr>
          <p:nvPr>
            <p:ph type="body" sz="quarter" idx="13" hasCustomPrompt="1"/>
          </p:nvPr>
        </p:nvSpPr>
        <p:spPr>
          <a:xfrm>
            <a:off x="115454" y="1806854"/>
            <a:ext cx="8805334" cy="368686"/>
          </a:xfrm>
          <a:prstGeom prst="rect">
            <a:avLst/>
          </a:prstGeom>
        </p:spPr>
        <p:txBody>
          <a:bodyPr vert="horz"/>
          <a:lstStyle>
            <a:lvl1pPr marL="0" indent="0" algn="ctr">
              <a:buFontTx/>
              <a:buNone/>
              <a:defRPr sz="1800" cap="none">
                <a:latin typeface="Trebuchet MS"/>
                <a:cs typeface="Trebuchet MS"/>
              </a:defRPr>
            </a:lvl1pPr>
          </a:lstStyle>
          <a:p>
            <a:pPr lvl="0"/>
            <a:r>
              <a:rPr lang="en-US" dirty="0"/>
              <a:t>Chart Subtitle Goes Here</a:t>
            </a:r>
          </a:p>
        </p:txBody>
      </p:sp>
      <p:sp>
        <p:nvSpPr>
          <p:cNvPr id="5" name="Text Placeholder 4"/>
          <p:cNvSpPr>
            <a:spLocks noGrp="1"/>
          </p:cNvSpPr>
          <p:nvPr>
            <p:ph type="body" sz="quarter" idx="14" hasCustomPrompt="1"/>
          </p:nvPr>
        </p:nvSpPr>
        <p:spPr>
          <a:xfrm>
            <a:off x="321734" y="6621463"/>
            <a:ext cx="5562600" cy="236537"/>
          </a:xfrm>
          <a:prstGeom prst="rect">
            <a:avLst/>
          </a:prstGeom>
        </p:spPr>
        <p:txBody>
          <a:bodyPr vert="horz"/>
          <a:lstStyle>
            <a:lvl1pPr marL="0" indent="0">
              <a:buNone/>
              <a:defRPr sz="900"/>
            </a:lvl1pPr>
            <a:lvl2pPr marL="457200" indent="0">
              <a:buNone/>
              <a:defRPr/>
            </a:lvl2pPr>
            <a:lvl3pPr marL="914400" indent="0">
              <a:buNone/>
              <a:defRPr/>
            </a:lvl3pPr>
            <a:lvl4pPr marL="1371600" indent="0">
              <a:buNone/>
              <a:defRPr/>
            </a:lvl4pPr>
            <a:lvl5pPr marL="1828800" indent="0">
              <a:buNone/>
              <a:defRPr/>
            </a:lvl5pPr>
          </a:lstStyle>
          <a:p>
            <a:r>
              <a:rPr lang="en-US" sz="800" dirty="0"/>
              <a:t>Source: Insert Source Line Text  </a:t>
            </a:r>
          </a:p>
        </p:txBody>
      </p:sp>
      <p:sp>
        <p:nvSpPr>
          <p:cNvPr id="6" name="Text Placeholder 6"/>
          <p:cNvSpPr>
            <a:spLocks noGrp="1"/>
          </p:cNvSpPr>
          <p:nvPr>
            <p:ph type="body" sz="quarter" idx="15" hasCustomPrompt="1"/>
          </p:nvPr>
        </p:nvSpPr>
        <p:spPr>
          <a:xfrm>
            <a:off x="329142" y="6189666"/>
            <a:ext cx="1719791" cy="431798"/>
          </a:xfrm>
          <a:prstGeom prst="rect">
            <a:avLst/>
          </a:prstGeom>
        </p:spPr>
        <p:txBody>
          <a:bodyPr vert="horz"/>
          <a:lstStyle>
            <a:lvl1pPr marL="0" indent="0">
              <a:buNone/>
              <a:defRPr sz="1100"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Small Report Title Goes Here</a:t>
            </a:r>
          </a:p>
        </p:txBody>
      </p:sp>
      <p:sp>
        <p:nvSpPr>
          <p:cNvPr id="11" name="Text Placeholder 10"/>
          <p:cNvSpPr>
            <a:spLocks noGrp="1"/>
          </p:cNvSpPr>
          <p:nvPr>
            <p:ph type="body" sz="quarter" idx="18" hasCustomPrompt="1"/>
          </p:nvPr>
        </p:nvSpPr>
        <p:spPr>
          <a:xfrm>
            <a:off x="169863" y="5335064"/>
            <a:ext cx="8796337" cy="888470"/>
          </a:xfrm>
          <a:prstGeom prst="rect">
            <a:avLst/>
          </a:prstGeom>
        </p:spPr>
        <p:txBody>
          <a:bodyPr vert="horz"/>
          <a:lstStyle>
            <a:lvl1pPr marL="0" indent="0" algn="ctr" defTabSz="457200" fontAlgn="base">
              <a:lnSpc>
                <a:spcPts val="2300"/>
              </a:lnSpc>
              <a:spcBef>
                <a:spcPct val="0"/>
              </a:spcBef>
              <a:spcAft>
                <a:spcPct val="0"/>
              </a:spcAft>
              <a:buFontTx/>
              <a:buNone/>
              <a:defRPr sz="1100"/>
            </a:lvl1pPr>
            <a:lvl5pPr marL="1828800" indent="0">
              <a:buFontTx/>
              <a:buNone/>
              <a:defRPr sz="1200"/>
            </a:lvl5pPr>
          </a:lstStyle>
          <a:p>
            <a:pPr algn="ctr" defTabSz="457200" fontAlgn="base">
              <a:spcBef>
                <a:spcPct val="0"/>
              </a:spcBef>
              <a:spcAft>
                <a:spcPct val="0"/>
              </a:spcAft>
            </a:pPr>
            <a:r>
              <a:rPr lang="en-US" altLang="en-US" sz="1500" dirty="0">
                <a:solidFill>
                  <a:prstClr val="black"/>
                </a:solidFill>
                <a:latin typeface="Trebuchet MS" pitchFamily="34" charset="0"/>
              </a:rPr>
              <a:t>Less than a third of likely buyers found out about their local dealership through online search</a:t>
            </a:r>
          </a:p>
          <a:p>
            <a:pPr algn="ctr" defTabSz="457200" fontAlgn="base">
              <a:spcBef>
                <a:spcPct val="0"/>
              </a:spcBef>
              <a:spcAft>
                <a:spcPct val="0"/>
              </a:spcAft>
            </a:pPr>
            <a:r>
              <a:rPr lang="en-US" altLang="en-US" sz="1500" dirty="0">
                <a:solidFill>
                  <a:prstClr val="black"/>
                </a:solidFill>
                <a:latin typeface="Trebuchet MS" pitchFamily="34" charset="0"/>
              </a:rPr>
              <a:t>Direct mail/email marketing has a nominal effect on informing buyers about their local dealership </a:t>
            </a:r>
          </a:p>
        </p:txBody>
      </p:sp>
    </p:spTree>
    <p:extLst>
      <p:ext uri="{BB962C8B-B14F-4D97-AF65-F5344CB8AC3E}">
        <p14:creationId xmlns:p14="http://schemas.microsoft.com/office/powerpoint/2010/main" val="10277775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61636" y="460182"/>
            <a:ext cx="8805334" cy="1283951"/>
          </a:xfrm>
          <a:prstGeom prst="rect">
            <a:avLst/>
          </a:prstGeom>
        </p:spPr>
        <p:txBody>
          <a:bodyPr/>
          <a:lstStyle>
            <a:lvl1pPr algn="ctr">
              <a:lnSpc>
                <a:spcPts val="2800"/>
              </a:lnSpc>
              <a:defRPr sz="2600" spc="-100" baseline="0">
                <a:solidFill>
                  <a:srgbClr val="000000"/>
                </a:solidFill>
                <a:latin typeface="Trebuchet MS"/>
                <a:cs typeface="Trebuchet MS"/>
              </a:defRPr>
            </a:lvl1pPr>
          </a:lstStyle>
          <a:p>
            <a:r>
              <a:rPr lang="en-US" dirty="0"/>
              <a:t>Insert Chart Title Here </a:t>
            </a:r>
            <a:br>
              <a:rPr lang="en-US" dirty="0"/>
            </a:br>
            <a:r>
              <a:rPr lang="en-US" dirty="0"/>
              <a:t>Insert Long Chart Title Here</a:t>
            </a:r>
            <a:br>
              <a:rPr lang="en-US" dirty="0"/>
            </a:br>
            <a:r>
              <a:rPr lang="en-US" dirty="0"/>
              <a:t>Insert Chart Title Here </a:t>
            </a:r>
          </a:p>
        </p:txBody>
      </p:sp>
      <p:sp>
        <p:nvSpPr>
          <p:cNvPr id="9" name="Text Placeholder 8"/>
          <p:cNvSpPr>
            <a:spLocks noGrp="1"/>
          </p:cNvSpPr>
          <p:nvPr>
            <p:ph type="body" sz="quarter" idx="13" hasCustomPrompt="1"/>
          </p:nvPr>
        </p:nvSpPr>
        <p:spPr>
          <a:xfrm>
            <a:off x="115454" y="1806854"/>
            <a:ext cx="8805334" cy="368686"/>
          </a:xfrm>
          <a:prstGeom prst="rect">
            <a:avLst/>
          </a:prstGeom>
        </p:spPr>
        <p:txBody>
          <a:bodyPr vert="horz"/>
          <a:lstStyle>
            <a:lvl1pPr marL="0" indent="0" algn="ctr">
              <a:buFontTx/>
              <a:buNone/>
              <a:defRPr sz="1800" cap="none">
                <a:latin typeface="Trebuchet MS"/>
                <a:cs typeface="Trebuchet MS"/>
              </a:defRPr>
            </a:lvl1pPr>
          </a:lstStyle>
          <a:p>
            <a:pPr lvl="0"/>
            <a:r>
              <a:rPr lang="en-US" dirty="0"/>
              <a:t>Chart Subtitle Goes Here</a:t>
            </a:r>
          </a:p>
        </p:txBody>
      </p:sp>
      <p:sp>
        <p:nvSpPr>
          <p:cNvPr id="5" name="Text Placeholder 4"/>
          <p:cNvSpPr>
            <a:spLocks noGrp="1"/>
          </p:cNvSpPr>
          <p:nvPr>
            <p:ph type="body" sz="quarter" idx="14" hasCustomPrompt="1"/>
          </p:nvPr>
        </p:nvSpPr>
        <p:spPr>
          <a:xfrm>
            <a:off x="321734" y="6621463"/>
            <a:ext cx="5562600" cy="236537"/>
          </a:xfrm>
          <a:prstGeom prst="rect">
            <a:avLst/>
          </a:prstGeom>
        </p:spPr>
        <p:txBody>
          <a:bodyPr vert="horz"/>
          <a:lstStyle>
            <a:lvl1pPr marL="0" indent="0">
              <a:buNone/>
              <a:defRPr sz="900"/>
            </a:lvl1pPr>
            <a:lvl2pPr marL="457200" indent="0">
              <a:buNone/>
              <a:defRPr/>
            </a:lvl2pPr>
            <a:lvl3pPr marL="914400" indent="0">
              <a:buNone/>
              <a:defRPr/>
            </a:lvl3pPr>
            <a:lvl4pPr marL="1371600" indent="0">
              <a:buNone/>
              <a:defRPr/>
            </a:lvl4pPr>
            <a:lvl5pPr marL="1828800" indent="0">
              <a:buNone/>
              <a:defRPr/>
            </a:lvl5pPr>
          </a:lstStyle>
          <a:p>
            <a:r>
              <a:rPr lang="en-US" sz="800" dirty="0"/>
              <a:t>Source: Insert Source Line Text  </a:t>
            </a:r>
          </a:p>
        </p:txBody>
      </p:sp>
      <p:sp>
        <p:nvSpPr>
          <p:cNvPr id="7" name="Text Placeholder 6"/>
          <p:cNvSpPr>
            <a:spLocks noGrp="1"/>
          </p:cNvSpPr>
          <p:nvPr>
            <p:ph type="body" sz="quarter" idx="15" hasCustomPrompt="1"/>
          </p:nvPr>
        </p:nvSpPr>
        <p:spPr>
          <a:xfrm>
            <a:off x="329142" y="6189666"/>
            <a:ext cx="1719791" cy="431798"/>
          </a:xfrm>
          <a:prstGeom prst="rect">
            <a:avLst/>
          </a:prstGeom>
        </p:spPr>
        <p:txBody>
          <a:bodyPr vert="horz"/>
          <a:lstStyle>
            <a:lvl1pPr marL="0" indent="0">
              <a:buNone/>
              <a:defRPr sz="1100"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Small Report Title Goes Here</a:t>
            </a:r>
          </a:p>
        </p:txBody>
      </p:sp>
    </p:spTree>
    <p:extLst>
      <p:ext uri="{BB962C8B-B14F-4D97-AF65-F5344CB8AC3E}">
        <p14:creationId xmlns:p14="http://schemas.microsoft.com/office/powerpoint/2010/main" val="1231630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161636" y="460182"/>
            <a:ext cx="8805334" cy="1283951"/>
          </a:xfrm>
          <a:prstGeom prst="rect">
            <a:avLst/>
          </a:prstGeom>
        </p:spPr>
        <p:txBody>
          <a:bodyPr/>
          <a:lstStyle>
            <a:lvl1pPr algn="ctr">
              <a:lnSpc>
                <a:spcPts val="2800"/>
              </a:lnSpc>
              <a:defRPr sz="2600" spc="-100" baseline="0">
                <a:solidFill>
                  <a:srgbClr val="000000"/>
                </a:solidFill>
                <a:latin typeface="Trebuchet MS"/>
                <a:cs typeface="Trebuchet MS"/>
              </a:defRPr>
            </a:lvl1pPr>
          </a:lstStyle>
          <a:p>
            <a:r>
              <a:rPr lang="en-US" dirty="0"/>
              <a:t>Insert Chart Title Here </a:t>
            </a:r>
            <a:br>
              <a:rPr lang="en-US" dirty="0"/>
            </a:br>
            <a:r>
              <a:rPr lang="en-US" dirty="0"/>
              <a:t>Insert Long Chart Title Here</a:t>
            </a:r>
            <a:br>
              <a:rPr lang="en-US" dirty="0"/>
            </a:br>
            <a:r>
              <a:rPr lang="en-US" dirty="0"/>
              <a:t>Insert Chart Title Here </a:t>
            </a:r>
          </a:p>
        </p:txBody>
      </p:sp>
      <p:sp>
        <p:nvSpPr>
          <p:cNvPr id="4" name="Text Placeholder 8"/>
          <p:cNvSpPr>
            <a:spLocks noGrp="1"/>
          </p:cNvSpPr>
          <p:nvPr>
            <p:ph type="body" sz="quarter" idx="13" hasCustomPrompt="1"/>
          </p:nvPr>
        </p:nvSpPr>
        <p:spPr>
          <a:xfrm>
            <a:off x="115454" y="1806854"/>
            <a:ext cx="8805334" cy="368686"/>
          </a:xfrm>
          <a:prstGeom prst="rect">
            <a:avLst/>
          </a:prstGeom>
        </p:spPr>
        <p:txBody>
          <a:bodyPr vert="horz"/>
          <a:lstStyle>
            <a:lvl1pPr marL="0" indent="0" algn="ctr">
              <a:buFontTx/>
              <a:buNone/>
              <a:defRPr sz="1800" cap="none">
                <a:latin typeface="Trebuchet MS"/>
                <a:cs typeface="Trebuchet MS"/>
              </a:defRPr>
            </a:lvl1pPr>
          </a:lstStyle>
          <a:p>
            <a:pPr lvl="0"/>
            <a:r>
              <a:rPr lang="en-US" dirty="0"/>
              <a:t>Chart Subtitle Goes Here</a:t>
            </a:r>
          </a:p>
        </p:txBody>
      </p:sp>
      <p:sp>
        <p:nvSpPr>
          <p:cNvPr id="5" name="Text Placeholder 4"/>
          <p:cNvSpPr>
            <a:spLocks noGrp="1"/>
          </p:cNvSpPr>
          <p:nvPr>
            <p:ph type="body" sz="quarter" idx="14" hasCustomPrompt="1"/>
          </p:nvPr>
        </p:nvSpPr>
        <p:spPr>
          <a:xfrm>
            <a:off x="321734" y="6621463"/>
            <a:ext cx="5562600" cy="236537"/>
          </a:xfrm>
          <a:prstGeom prst="rect">
            <a:avLst/>
          </a:prstGeom>
        </p:spPr>
        <p:txBody>
          <a:bodyPr vert="horz"/>
          <a:lstStyle>
            <a:lvl1pPr marL="0" indent="0">
              <a:buNone/>
              <a:defRPr sz="900"/>
            </a:lvl1pPr>
            <a:lvl2pPr marL="457200" indent="0">
              <a:buNone/>
              <a:defRPr/>
            </a:lvl2pPr>
            <a:lvl3pPr marL="914400" indent="0">
              <a:buNone/>
              <a:defRPr/>
            </a:lvl3pPr>
            <a:lvl4pPr marL="1371600" indent="0">
              <a:buNone/>
              <a:defRPr/>
            </a:lvl4pPr>
            <a:lvl5pPr marL="1828800" indent="0">
              <a:buNone/>
              <a:defRPr/>
            </a:lvl5pPr>
          </a:lstStyle>
          <a:p>
            <a:r>
              <a:rPr lang="en-US" sz="800" dirty="0"/>
              <a:t>Source: Insert Source Line Text  </a:t>
            </a:r>
          </a:p>
        </p:txBody>
      </p:sp>
      <p:sp>
        <p:nvSpPr>
          <p:cNvPr id="6" name="Text Placeholder 6"/>
          <p:cNvSpPr>
            <a:spLocks noGrp="1"/>
          </p:cNvSpPr>
          <p:nvPr>
            <p:ph type="body" sz="quarter" idx="15" hasCustomPrompt="1"/>
          </p:nvPr>
        </p:nvSpPr>
        <p:spPr>
          <a:xfrm>
            <a:off x="329142" y="6189666"/>
            <a:ext cx="1719791" cy="431798"/>
          </a:xfrm>
          <a:prstGeom prst="rect">
            <a:avLst/>
          </a:prstGeom>
        </p:spPr>
        <p:txBody>
          <a:bodyPr vert="horz"/>
          <a:lstStyle>
            <a:lvl1pPr marL="0" indent="0">
              <a:buNone/>
              <a:defRPr sz="1100"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Small Report Title Goes Here</a:t>
            </a:r>
          </a:p>
        </p:txBody>
      </p:sp>
      <p:sp>
        <p:nvSpPr>
          <p:cNvPr id="11" name="Text Placeholder 10"/>
          <p:cNvSpPr>
            <a:spLocks noGrp="1"/>
          </p:cNvSpPr>
          <p:nvPr>
            <p:ph type="body" sz="quarter" idx="18" hasCustomPrompt="1"/>
          </p:nvPr>
        </p:nvSpPr>
        <p:spPr>
          <a:xfrm>
            <a:off x="169863" y="5335064"/>
            <a:ext cx="8796337" cy="888470"/>
          </a:xfrm>
          <a:prstGeom prst="rect">
            <a:avLst/>
          </a:prstGeom>
        </p:spPr>
        <p:txBody>
          <a:bodyPr vert="horz"/>
          <a:lstStyle>
            <a:lvl1pPr marL="0" indent="0" algn="ctr" defTabSz="457200" fontAlgn="base">
              <a:lnSpc>
                <a:spcPts val="2300"/>
              </a:lnSpc>
              <a:spcBef>
                <a:spcPct val="0"/>
              </a:spcBef>
              <a:spcAft>
                <a:spcPct val="0"/>
              </a:spcAft>
              <a:buFontTx/>
              <a:buNone/>
              <a:defRPr sz="1100"/>
            </a:lvl1pPr>
            <a:lvl5pPr marL="1828800" indent="0">
              <a:buFontTx/>
              <a:buNone/>
              <a:defRPr sz="1200"/>
            </a:lvl5pPr>
          </a:lstStyle>
          <a:p>
            <a:pPr algn="ctr" defTabSz="457200" fontAlgn="base">
              <a:spcBef>
                <a:spcPct val="0"/>
              </a:spcBef>
              <a:spcAft>
                <a:spcPct val="0"/>
              </a:spcAft>
            </a:pPr>
            <a:r>
              <a:rPr lang="en-US" altLang="en-US" sz="1500" dirty="0">
                <a:solidFill>
                  <a:prstClr val="black"/>
                </a:solidFill>
                <a:latin typeface="Trebuchet MS" pitchFamily="34" charset="0"/>
              </a:rPr>
              <a:t>Less than a third of likely buyers found out about their local dealership through online search</a:t>
            </a:r>
          </a:p>
          <a:p>
            <a:pPr algn="ctr" defTabSz="457200" fontAlgn="base">
              <a:spcBef>
                <a:spcPct val="0"/>
              </a:spcBef>
              <a:spcAft>
                <a:spcPct val="0"/>
              </a:spcAft>
            </a:pPr>
            <a:r>
              <a:rPr lang="en-US" altLang="en-US" sz="1500" dirty="0">
                <a:solidFill>
                  <a:prstClr val="black"/>
                </a:solidFill>
                <a:latin typeface="Trebuchet MS" pitchFamily="34" charset="0"/>
              </a:rPr>
              <a:t>Direct mail/email marketing has a nominal effect on informing buyers about their local dealership </a:t>
            </a:r>
          </a:p>
        </p:txBody>
      </p:sp>
    </p:spTree>
    <p:extLst>
      <p:ext uri="{BB962C8B-B14F-4D97-AF65-F5344CB8AC3E}">
        <p14:creationId xmlns:p14="http://schemas.microsoft.com/office/powerpoint/2010/main" val="238631974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3.xml"/><Relationship Id="rId1" Type="http://schemas.openxmlformats.org/officeDocument/2006/relationships/slideLayout" Target="../slideLayouts/slideLayout5.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7.xml"/><Relationship Id="rId1" Type="http://schemas.openxmlformats.org/officeDocument/2006/relationships/slideLayout" Target="../slideLayouts/slideLayout6.xml"/><Relationship Id="rId4" Type="http://schemas.openxmlformats.org/officeDocument/2006/relationships/image" Target="../media/image2.jp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9.xml"/><Relationship Id="rId1" Type="http://schemas.openxmlformats.org/officeDocument/2006/relationships/slideLayout" Target="../slideLayouts/slideLayout8.xml"/><Relationship Id="rId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0485150"/>
      </p:ext>
    </p:extLst>
  </p:cSld>
  <p:clrMap bg1="lt1" tx1="dk1" bg2="lt2" tx2="dk2" accent1="accent1" accent2="accent2" accent3="accent3" accent4="accent4" accent5="accent5" accent6="accent6" hlink="hlink" folHlink="folHlink"/>
  <p:sldLayoutIdLst>
    <p:sldLayoutId id="2147483649" r:id="rId1"/>
  </p:sldLayoutIdLst>
  <p:hf hdr="0" ftr="0" dt="0"/>
  <p:txStyles>
    <p:titleStyle>
      <a:lvl1pPr algn="l" defTabSz="457200" rtl="0" eaLnBrk="1" latinLnBrk="0" hangingPunct="1">
        <a:spcBef>
          <a:spcPct val="0"/>
        </a:spcBef>
        <a:buNone/>
        <a:defRPr sz="6000" kern="1200" spc="-100">
          <a:solidFill>
            <a:srgbClr val="3775A2"/>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5"/>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5255103"/>
      </p:ext>
    </p:extLst>
  </p:cSld>
  <p:clrMap bg1="lt1" tx1="dk1" bg2="lt2" tx2="dk2" accent1="accent1" accent2="accent2" accent3="accent3" accent4="accent4" accent5="accent5" accent6="accent6" hlink="hlink" folHlink="folHlink"/>
  <p:sldLayoutIdLst>
    <p:sldLayoutId id="2147483651" r:id="rId1"/>
    <p:sldLayoutId id="2147483654" r:id="rId2"/>
    <p:sldLayoutId id="2147483658" r:id="rId3"/>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6958960"/>
      </p:ext>
    </p:extLst>
  </p:cSld>
  <p:clrMap bg1="lt1" tx1="dk1" bg2="lt2" tx2="dk2" accent1="accent1" accent2="accent2" accent3="accent3" accent4="accent4" accent5="accent5" accent6="accent6" hlink="hlink" folHlink="folHlink"/>
  <p:sldLayoutIdLst>
    <p:sldLayoutId id="2147483653" r:id="rId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Subtitle 2"/>
          <p:cNvSpPr txBox="1">
            <a:spLocks/>
          </p:cNvSpPr>
          <p:nvPr userDrawn="1"/>
        </p:nvSpPr>
        <p:spPr>
          <a:xfrm>
            <a:off x="8412018" y="6620933"/>
            <a:ext cx="554952" cy="228600"/>
          </a:xfrm>
          <a:prstGeom prst="rect">
            <a:avLst/>
          </a:prstGeom>
        </p:spPr>
        <p:txBody>
          <a:bodyPr/>
          <a:lstStyle>
            <a:lvl1pPr marL="0" indent="0" algn="l" defTabSz="457200" rtl="0" eaLnBrk="1" latinLnBrk="0" hangingPunct="1">
              <a:spcBef>
                <a:spcPct val="20000"/>
              </a:spcBef>
              <a:buFont typeface="Arial"/>
              <a:buNone/>
              <a:defRPr sz="1800" kern="1200">
                <a:solidFill>
                  <a:srgbClr val="00AF78"/>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fld id="{21AD1E46-6C0E-2740-8AE4-E7555976E32C}" type="slidenum">
              <a:rPr lang="en-US" sz="1000" smtClean="0">
                <a:solidFill>
                  <a:srgbClr val="508ABA"/>
                </a:solidFill>
                <a:latin typeface="Trebuchet MS"/>
                <a:cs typeface="Trebuchet MS"/>
              </a:rPr>
              <a:pPr algn="r"/>
              <a:t>‹#›</a:t>
            </a:fld>
            <a:endParaRPr lang="en-US" sz="1000" dirty="0">
              <a:solidFill>
                <a:srgbClr val="508ABA"/>
              </a:solidFill>
              <a:latin typeface="Trebuchet MS"/>
              <a:cs typeface="Trebuchet MS"/>
            </a:endParaRPr>
          </a:p>
        </p:txBody>
      </p:sp>
    </p:spTree>
    <p:extLst>
      <p:ext uri="{BB962C8B-B14F-4D97-AF65-F5344CB8AC3E}">
        <p14:creationId xmlns:p14="http://schemas.microsoft.com/office/powerpoint/2010/main" val="2519817865"/>
      </p:ext>
    </p:extLst>
  </p:cSld>
  <p:clrMap bg1="lt1" tx1="dk1" bg2="lt2" tx2="dk2" accent1="accent1" accent2="accent2" accent3="accent3" accent4="accent4" accent5="accent5" accent6="accent6" hlink="hlink" folHlink="folHlink"/>
  <p:sldLayoutIdLst>
    <p:sldLayoutId id="2147483656" r:id="rId1"/>
    <p:sldLayoutId id="2147483657" r:id="rId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Subtitle 2"/>
          <p:cNvSpPr txBox="1">
            <a:spLocks/>
          </p:cNvSpPr>
          <p:nvPr/>
        </p:nvSpPr>
        <p:spPr>
          <a:xfrm>
            <a:off x="8412018" y="6620933"/>
            <a:ext cx="554952" cy="228600"/>
          </a:xfrm>
          <a:prstGeom prst="rect">
            <a:avLst/>
          </a:prstGeom>
        </p:spPr>
        <p:txBody>
          <a:bodyPr/>
          <a:lstStyle>
            <a:lvl1pPr marL="0" indent="0" algn="l" defTabSz="457200" rtl="0" eaLnBrk="1" latinLnBrk="0" hangingPunct="1">
              <a:spcBef>
                <a:spcPct val="20000"/>
              </a:spcBef>
              <a:buFont typeface="Arial"/>
              <a:buNone/>
              <a:defRPr sz="1800" kern="1200">
                <a:solidFill>
                  <a:srgbClr val="00AF78"/>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fld id="{21AD1E46-6C0E-2740-8AE4-E7555976E32C}" type="slidenum">
              <a:rPr lang="en-US" sz="1000" smtClean="0">
                <a:solidFill>
                  <a:srgbClr val="508ABA"/>
                </a:solidFill>
                <a:latin typeface="Trebuchet MS"/>
                <a:cs typeface="Trebuchet MS"/>
              </a:rPr>
              <a:pPr algn="r"/>
              <a:t>‹#›</a:t>
            </a:fld>
            <a:endParaRPr lang="en-US" sz="1000" dirty="0">
              <a:solidFill>
                <a:srgbClr val="508ABA"/>
              </a:solidFill>
              <a:latin typeface="Trebuchet MS"/>
              <a:cs typeface="Trebuchet MS"/>
            </a:endParaRPr>
          </a:p>
        </p:txBody>
      </p:sp>
    </p:spTree>
    <p:extLst>
      <p:ext uri="{BB962C8B-B14F-4D97-AF65-F5344CB8AC3E}">
        <p14:creationId xmlns:p14="http://schemas.microsoft.com/office/powerpoint/2010/main" val="887952589"/>
      </p:ext>
    </p:extLst>
  </p:cSld>
  <p:clrMap bg1="lt1" tx1="dk1" bg2="lt2" tx2="dk2" accent1="accent1" accent2="accent2" accent3="accent3" accent4="accent4" accent5="accent5" accent6="accent6" hlink="hlink" folHlink="folHlink"/>
  <p:sldLayoutIdLst>
    <p:sldLayoutId id="2147483661" r:id="rId1"/>
    <p:sldLayoutId id="2147483662" r:id="rId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png"/><Relationship Id="rId3" Type="http://schemas.openxmlformats.org/officeDocument/2006/relationships/image" Target="../media/image25.jpeg"/><Relationship Id="rId7" Type="http://schemas.openxmlformats.org/officeDocument/2006/relationships/image" Target="../media/image29.png"/><Relationship Id="rId12" Type="http://schemas.openxmlformats.org/officeDocument/2006/relationships/image" Target="../media/image34.png"/><Relationship Id="rId17" Type="http://schemas.openxmlformats.org/officeDocument/2006/relationships/image" Target="../media/image39.jpeg"/><Relationship Id="rId2" Type="http://schemas.openxmlformats.org/officeDocument/2006/relationships/image" Target="../media/image24.png"/><Relationship Id="rId16" Type="http://schemas.openxmlformats.org/officeDocument/2006/relationships/image" Target="../media/image38.jpeg"/><Relationship Id="rId1" Type="http://schemas.openxmlformats.org/officeDocument/2006/relationships/slideLayout" Target="../slideLayouts/slideLayout8.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37.png"/><Relationship Id="rId10" Type="http://schemas.openxmlformats.org/officeDocument/2006/relationships/image" Target="../media/image32.png"/><Relationship Id="rId4" Type="http://schemas.openxmlformats.org/officeDocument/2006/relationships/image" Target="../media/image26.jpeg"/><Relationship Id="rId9" Type="http://schemas.openxmlformats.org/officeDocument/2006/relationships/image" Target="../media/image31.png"/><Relationship Id="rId14" Type="http://schemas.openxmlformats.org/officeDocument/2006/relationships/image" Target="../media/image36.png"/></Relationships>
</file>

<file path=ppt/slides/_rels/slide16.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png"/><Relationship Id="rId18" Type="http://schemas.openxmlformats.org/officeDocument/2006/relationships/image" Target="../media/image39.jpe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3.png"/><Relationship Id="rId17" Type="http://schemas.openxmlformats.org/officeDocument/2006/relationships/image" Target="../media/image38.jpeg"/><Relationship Id="rId2" Type="http://schemas.openxmlformats.org/officeDocument/2006/relationships/notesSlide" Target="../notesSlides/notesSlide8.xml"/><Relationship Id="rId16"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jpeg"/><Relationship Id="rId15" Type="http://schemas.openxmlformats.org/officeDocument/2006/relationships/image" Target="../media/image36.png"/><Relationship Id="rId10" Type="http://schemas.openxmlformats.org/officeDocument/2006/relationships/image" Target="../media/image31.png"/><Relationship Id="rId4" Type="http://schemas.openxmlformats.org/officeDocument/2006/relationships/image" Target="../media/image25.jpeg"/><Relationship Id="rId9" Type="http://schemas.openxmlformats.org/officeDocument/2006/relationships/image" Target="../media/image30.png"/><Relationship Id="rId14"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5.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3.png"/><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6.png"/><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2.png"/><Relationship Id="rId4" Type="http://schemas.openxmlformats.org/officeDocument/2006/relationships/image" Target="../media/image26.jpeg"/></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9.jpeg"/><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chart" Target="../charts/chart6.xml"/></Relationships>
</file>

<file path=ppt/slides/_rels/slide26.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jpeg"/><Relationship Id="rId18" Type="http://schemas.openxmlformats.org/officeDocument/2006/relationships/image" Target="../media/image21.jpeg"/><Relationship Id="rId26" Type="http://schemas.openxmlformats.org/officeDocument/2006/relationships/image" Target="../media/image29.png"/><Relationship Id="rId3" Type="http://schemas.openxmlformats.org/officeDocument/2006/relationships/image" Target="../media/image6.jpeg"/><Relationship Id="rId21" Type="http://schemas.openxmlformats.org/officeDocument/2006/relationships/image" Target="../media/image24.png"/><Relationship Id="rId34" Type="http://schemas.openxmlformats.org/officeDocument/2006/relationships/image" Target="../media/image37.png"/><Relationship Id="rId7" Type="http://schemas.openxmlformats.org/officeDocument/2006/relationships/image" Target="../media/image10.png"/><Relationship Id="rId12" Type="http://schemas.openxmlformats.org/officeDocument/2006/relationships/image" Target="../media/image15.jpeg"/><Relationship Id="rId17" Type="http://schemas.openxmlformats.org/officeDocument/2006/relationships/image" Target="../media/image20.png"/><Relationship Id="rId25" Type="http://schemas.openxmlformats.org/officeDocument/2006/relationships/image" Target="../media/image28.png"/><Relationship Id="rId33" Type="http://schemas.openxmlformats.org/officeDocument/2006/relationships/image" Target="../media/image36.png"/><Relationship Id="rId2" Type="http://schemas.openxmlformats.org/officeDocument/2006/relationships/image" Target="../media/image5.png"/><Relationship Id="rId16" Type="http://schemas.openxmlformats.org/officeDocument/2006/relationships/image" Target="../media/image19.png"/><Relationship Id="rId20" Type="http://schemas.openxmlformats.org/officeDocument/2006/relationships/image" Target="../media/image23.png"/><Relationship Id="rId29" Type="http://schemas.openxmlformats.org/officeDocument/2006/relationships/image" Target="../media/image32.png"/><Relationship Id="rId1" Type="http://schemas.openxmlformats.org/officeDocument/2006/relationships/slideLayout" Target="../slideLayouts/slideLayout8.xml"/><Relationship Id="rId6" Type="http://schemas.openxmlformats.org/officeDocument/2006/relationships/image" Target="../media/image9.png"/><Relationship Id="rId11" Type="http://schemas.openxmlformats.org/officeDocument/2006/relationships/image" Target="../media/image14.jpeg"/><Relationship Id="rId24" Type="http://schemas.openxmlformats.org/officeDocument/2006/relationships/image" Target="../media/image27.png"/><Relationship Id="rId32" Type="http://schemas.openxmlformats.org/officeDocument/2006/relationships/image" Target="../media/image35.png"/><Relationship Id="rId5" Type="http://schemas.openxmlformats.org/officeDocument/2006/relationships/image" Target="../media/image8.png"/><Relationship Id="rId15" Type="http://schemas.openxmlformats.org/officeDocument/2006/relationships/image" Target="../media/image18.png"/><Relationship Id="rId23" Type="http://schemas.openxmlformats.org/officeDocument/2006/relationships/image" Target="../media/image26.jpeg"/><Relationship Id="rId28" Type="http://schemas.openxmlformats.org/officeDocument/2006/relationships/image" Target="../media/image31.png"/><Relationship Id="rId36" Type="http://schemas.openxmlformats.org/officeDocument/2006/relationships/image" Target="../media/image39.jpeg"/><Relationship Id="rId10" Type="http://schemas.openxmlformats.org/officeDocument/2006/relationships/image" Target="../media/image13.jpeg"/><Relationship Id="rId19" Type="http://schemas.openxmlformats.org/officeDocument/2006/relationships/image" Target="../media/image22.jpeg"/><Relationship Id="rId31" Type="http://schemas.openxmlformats.org/officeDocument/2006/relationships/image" Target="../media/image34.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 Id="rId22" Type="http://schemas.openxmlformats.org/officeDocument/2006/relationships/image" Target="../media/image25.jpeg"/><Relationship Id="rId27" Type="http://schemas.openxmlformats.org/officeDocument/2006/relationships/image" Target="../media/image30.png"/><Relationship Id="rId30" Type="http://schemas.openxmlformats.org/officeDocument/2006/relationships/image" Target="../media/image33.png"/><Relationship Id="rId35" Type="http://schemas.openxmlformats.org/officeDocument/2006/relationships/image" Target="../media/image38.jpeg"/></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8" Type="http://schemas.openxmlformats.org/officeDocument/2006/relationships/image" Target="../media/image16.jpeg"/><Relationship Id="rId13" Type="http://schemas.openxmlformats.org/officeDocument/2006/relationships/image" Target="../media/image21.jpeg"/><Relationship Id="rId3" Type="http://schemas.openxmlformats.org/officeDocument/2006/relationships/image" Target="../media/image11.png"/><Relationship Id="rId7" Type="http://schemas.openxmlformats.org/officeDocument/2006/relationships/image" Target="../media/image15.jpeg"/><Relationship Id="rId12" Type="http://schemas.openxmlformats.org/officeDocument/2006/relationships/image" Target="../media/image20.png"/><Relationship Id="rId2" Type="http://schemas.openxmlformats.org/officeDocument/2006/relationships/image" Target="../media/image10.png"/><Relationship Id="rId1" Type="http://schemas.openxmlformats.org/officeDocument/2006/relationships/slideLayout" Target="../slideLayouts/slideLayout8.xml"/><Relationship Id="rId6" Type="http://schemas.openxmlformats.org/officeDocument/2006/relationships/image" Target="../media/image14.jpeg"/><Relationship Id="rId11" Type="http://schemas.openxmlformats.org/officeDocument/2006/relationships/image" Target="../media/image19.png"/><Relationship Id="rId5" Type="http://schemas.openxmlformats.org/officeDocument/2006/relationships/image" Target="../media/image13.jpeg"/><Relationship Id="rId15" Type="http://schemas.openxmlformats.org/officeDocument/2006/relationships/image" Target="../media/image2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488223" y="3153963"/>
            <a:ext cx="6567857" cy="1286933"/>
          </a:xfrm>
        </p:spPr>
        <p:txBody>
          <a:bodyPr/>
          <a:lstStyle/>
          <a:p>
            <a:r>
              <a:rPr lang="en-US" sz="3200" dirty="0"/>
              <a:t>The Market-Changer’s Playbook:</a:t>
            </a:r>
          </a:p>
        </p:txBody>
      </p:sp>
      <p:sp>
        <p:nvSpPr>
          <p:cNvPr id="4" name="Text Placeholder 2"/>
          <p:cNvSpPr txBox="1">
            <a:spLocks/>
          </p:cNvSpPr>
          <p:nvPr/>
        </p:nvSpPr>
        <p:spPr>
          <a:xfrm>
            <a:off x="2778368" y="3743745"/>
            <a:ext cx="6251335" cy="1585314"/>
          </a:xfrm>
          <a:prstGeom prst="rect">
            <a:avLst/>
          </a:prstGeom>
        </p:spPr>
        <p:txBody>
          <a:bodyPr vert="horz" lIns="0" tIns="0" rIns="0" bIns="0"/>
          <a:lstStyle>
            <a:lvl1pPr marL="0" indent="0" algn="l" defTabSz="457200" rtl="0" eaLnBrk="1" latinLnBrk="0" hangingPunct="1">
              <a:spcBef>
                <a:spcPts val="0"/>
              </a:spcBef>
              <a:buFontTx/>
              <a:buNone/>
              <a:defRPr sz="3200" b="1" kern="1200" cap="none" baseline="0">
                <a:solidFill>
                  <a:srgbClr val="508ABA"/>
                </a:solidFill>
                <a:latin typeface="+mn-lt"/>
                <a:ea typeface="+mn-ea"/>
                <a:cs typeface="+mn-cs"/>
              </a:defRPr>
            </a:lvl1pPr>
            <a:lvl2pPr marL="457200" indent="0" algn="l" defTabSz="457200" rtl="0" eaLnBrk="1" latinLnBrk="0" hangingPunct="1">
              <a:spcBef>
                <a:spcPct val="20000"/>
              </a:spcBef>
              <a:buFontTx/>
              <a:buNone/>
              <a:defRPr sz="2800" kern="1200">
                <a:solidFill>
                  <a:schemeClr val="tx1"/>
                </a:solidFill>
                <a:latin typeface="+mn-lt"/>
                <a:ea typeface="+mn-ea"/>
                <a:cs typeface="+mn-cs"/>
              </a:defRPr>
            </a:lvl2pPr>
            <a:lvl3pPr marL="914400" indent="0" algn="l" defTabSz="457200" rtl="0" eaLnBrk="1" latinLnBrk="0" hangingPunct="1">
              <a:spcBef>
                <a:spcPct val="20000"/>
              </a:spcBef>
              <a:buFontTx/>
              <a:buNone/>
              <a:defRPr sz="2400" kern="1200">
                <a:solidFill>
                  <a:schemeClr val="tx1"/>
                </a:solidFill>
                <a:latin typeface="+mn-lt"/>
                <a:ea typeface="+mn-ea"/>
                <a:cs typeface="+mn-cs"/>
              </a:defRPr>
            </a:lvl3pPr>
            <a:lvl4pPr marL="1371600" indent="0" algn="l" defTabSz="457200" rtl="0" eaLnBrk="1" latinLnBrk="0" hangingPunct="1">
              <a:spcBef>
                <a:spcPct val="20000"/>
              </a:spcBef>
              <a:buFontTx/>
              <a:buNone/>
              <a:defRPr sz="2000" kern="1200">
                <a:solidFill>
                  <a:schemeClr val="tx1"/>
                </a:solidFill>
                <a:latin typeface="+mn-lt"/>
                <a:ea typeface="+mn-ea"/>
                <a:cs typeface="+mn-cs"/>
              </a:defRPr>
            </a:lvl4pPr>
            <a:lvl5pPr marL="1828800" indent="0" algn="l" defTabSz="457200" rtl="0" eaLnBrk="1" latinLnBrk="0" hangingPunct="1">
              <a:spcBef>
                <a:spcPct val="20000"/>
              </a:spcBef>
              <a:buFontTx/>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a:t>Why TV Is Where Disruptors Go To Grow Big</a:t>
            </a:r>
          </a:p>
        </p:txBody>
      </p:sp>
      <p:pic>
        <p:nvPicPr>
          <p:cNvPr id="3" name="Picture 2"/>
          <p:cNvPicPr>
            <a:picLocks noChangeAspect="1"/>
          </p:cNvPicPr>
          <p:nvPr/>
        </p:nvPicPr>
        <p:blipFill rotWithShape="1">
          <a:blip r:embed="rId3"/>
          <a:srcRect l="18846" t="8290" r="17500" b="4360"/>
          <a:stretch/>
        </p:blipFill>
        <p:spPr>
          <a:xfrm>
            <a:off x="0" y="0"/>
            <a:ext cx="9144000" cy="6847894"/>
          </a:xfrm>
          <a:prstGeom prst="rect">
            <a:avLst/>
          </a:prstGeom>
        </p:spPr>
      </p:pic>
    </p:spTree>
    <p:extLst>
      <p:ext uri="{BB962C8B-B14F-4D97-AF65-F5344CB8AC3E}">
        <p14:creationId xmlns:p14="http://schemas.microsoft.com/office/powerpoint/2010/main" val="9366005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8211" y="364933"/>
            <a:ext cx="8805334" cy="592364"/>
          </a:xfrm>
        </p:spPr>
        <p:txBody>
          <a:bodyPr/>
          <a:lstStyle/>
          <a:p>
            <a:r>
              <a:rPr lang="en-US" dirty="0"/>
              <a:t>Every “Brand Building” Disruptor Saw Their Website Traffic Skyrocket As Soon As They Launched A TV Campaign</a:t>
            </a:r>
          </a:p>
        </p:txBody>
      </p:sp>
      <p:sp>
        <p:nvSpPr>
          <p:cNvPr id="9" name="Text Placeholder 2"/>
          <p:cNvSpPr>
            <a:spLocks noGrp="1"/>
          </p:cNvSpPr>
          <p:nvPr>
            <p:ph type="body" sz="quarter" idx="13"/>
          </p:nvPr>
        </p:nvSpPr>
        <p:spPr>
          <a:xfrm>
            <a:off x="178212" y="1314638"/>
            <a:ext cx="8805334" cy="368686"/>
          </a:xfrm>
        </p:spPr>
        <p:txBody>
          <a:bodyPr/>
          <a:lstStyle/>
          <a:p>
            <a:r>
              <a:rPr lang="en-US" sz="1400" dirty="0"/>
              <a:t>Each company below saw an immediate double-digit lift in website visits once their TV campaign launched</a:t>
            </a:r>
          </a:p>
        </p:txBody>
      </p:sp>
      <p:sp>
        <p:nvSpPr>
          <p:cNvPr id="6" name="Text Placeholder 2"/>
          <p:cNvSpPr>
            <a:spLocks noGrp="1"/>
          </p:cNvSpPr>
          <p:nvPr>
            <p:ph type="body" sz="quarter" idx="13"/>
          </p:nvPr>
        </p:nvSpPr>
        <p:spPr>
          <a:xfrm>
            <a:off x="437251" y="1734410"/>
            <a:ext cx="8029741" cy="594442"/>
          </a:xfrm>
        </p:spPr>
        <p:txBody>
          <a:bodyPr/>
          <a:lstStyle/>
          <a:p>
            <a:r>
              <a:rPr lang="en-US" sz="1600" b="1" u="sng" dirty="0"/>
              <a:t>Monthly Website Unique Visitors Comparison</a:t>
            </a:r>
          </a:p>
          <a:p>
            <a:r>
              <a:rPr lang="en-US" sz="1200" dirty="0"/>
              <a:t>Based Within A Three-Year Time Period (Mar ‘14 – Feb ‘17)</a:t>
            </a:r>
          </a:p>
        </p:txBody>
      </p:sp>
      <p:sp>
        <p:nvSpPr>
          <p:cNvPr id="8" name="Text Placeholder 2"/>
          <p:cNvSpPr>
            <a:spLocks noGrp="1"/>
          </p:cNvSpPr>
          <p:nvPr>
            <p:ph type="body" sz="quarter" idx="13"/>
          </p:nvPr>
        </p:nvSpPr>
        <p:spPr>
          <a:xfrm>
            <a:off x="484149" y="2387467"/>
            <a:ext cx="1145362" cy="368686"/>
          </a:xfrm>
        </p:spPr>
        <p:txBody>
          <a:bodyPr/>
          <a:lstStyle/>
          <a:p>
            <a:r>
              <a:rPr lang="en-US" sz="1200" b="1" u="sng" dirty="0"/>
              <a:t>Company</a:t>
            </a:r>
          </a:p>
        </p:txBody>
      </p:sp>
      <p:sp>
        <p:nvSpPr>
          <p:cNvPr id="10" name="Text Placeholder 2"/>
          <p:cNvSpPr>
            <a:spLocks noGrp="1"/>
          </p:cNvSpPr>
          <p:nvPr>
            <p:ph type="body" sz="quarter" idx="13"/>
          </p:nvPr>
        </p:nvSpPr>
        <p:spPr>
          <a:xfrm>
            <a:off x="1823513" y="2390401"/>
            <a:ext cx="2124230" cy="368686"/>
          </a:xfrm>
        </p:spPr>
        <p:txBody>
          <a:bodyPr/>
          <a:lstStyle/>
          <a:p>
            <a:r>
              <a:rPr lang="en-US" sz="1200" b="1" u="sng" dirty="0"/>
              <a:t>Month Prior To TV Launch</a:t>
            </a:r>
          </a:p>
        </p:txBody>
      </p:sp>
      <p:sp>
        <p:nvSpPr>
          <p:cNvPr id="11" name="Text Placeholder 2"/>
          <p:cNvSpPr>
            <a:spLocks noGrp="1"/>
          </p:cNvSpPr>
          <p:nvPr>
            <p:ph type="body" sz="quarter" idx="13"/>
          </p:nvPr>
        </p:nvSpPr>
        <p:spPr>
          <a:xfrm>
            <a:off x="3854533" y="2390396"/>
            <a:ext cx="3117761" cy="368686"/>
          </a:xfrm>
        </p:spPr>
        <p:txBody>
          <a:bodyPr/>
          <a:lstStyle/>
          <a:p>
            <a:r>
              <a:rPr lang="en-US" sz="1200" b="1" u="sng" dirty="0"/>
              <a:t>Monthly Average: TV Launch – Feb ‘17</a:t>
            </a:r>
          </a:p>
        </p:txBody>
      </p:sp>
      <p:sp>
        <p:nvSpPr>
          <p:cNvPr id="13" name="Text Placeholder 3"/>
          <p:cNvSpPr>
            <a:spLocks noGrp="1"/>
          </p:cNvSpPr>
          <p:nvPr>
            <p:ph type="body" sz="quarter" idx="14"/>
          </p:nvPr>
        </p:nvSpPr>
        <p:spPr>
          <a:xfrm>
            <a:off x="321734" y="6407104"/>
            <a:ext cx="7339696" cy="301425"/>
          </a:xfrm>
        </p:spPr>
        <p:txBody>
          <a:bodyPr/>
          <a:lstStyle/>
          <a:p>
            <a:r>
              <a:rPr lang="en-US" sz="800" dirty="0"/>
              <a:t>Source: comScore </a:t>
            </a:r>
            <a:r>
              <a:rPr lang="en-US" sz="800" dirty="0" err="1"/>
              <a:t>mediametrix</a:t>
            </a:r>
            <a:r>
              <a:rPr lang="en-US" sz="800" dirty="0"/>
              <a:t> multiplatform media trend; Total audience (P2+), March ‘14 – February ‘17.  Nielsen Ad Intel, TV spend (national cable TV, national broadcast TV, Spanish language broadcast TV, Spanish language cable TV, spot TV, syndication TV), March ‘14 – February ‘17.  N/A = not enough traffic for comScore to measure.</a:t>
            </a:r>
          </a:p>
        </p:txBody>
      </p:sp>
      <p:sp>
        <p:nvSpPr>
          <p:cNvPr id="14" name="Text Placeholder 2"/>
          <p:cNvSpPr>
            <a:spLocks noGrp="1"/>
          </p:cNvSpPr>
          <p:nvPr>
            <p:ph type="body" sz="quarter" idx="13"/>
          </p:nvPr>
        </p:nvSpPr>
        <p:spPr>
          <a:xfrm>
            <a:off x="437251" y="2611575"/>
            <a:ext cx="1145362" cy="368686"/>
          </a:xfrm>
        </p:spPr>
        <p:txBody>
          <a:bodyPr/>
          <a:lstStyle/>
          <a:p>
            <a:r>
              <a:rPr lang="en-US" sz="1200" b="1" dirty="0"/>
              <a:t>23andMe</a:t>
            </a:r>
          </a:p>
        </p:txBody>
      </p:sp>
      <p:sp>
        <p:nvSpPr>
          <p:cNvPr id="18" name="Text Placeholder 2"/>
          <p:cNvSpPr>
            <a:spLocks noGrp="1"/>
          </p:cNvSpPr>
          <p:nvPr>
            <p:ph type="body" sz="quarter" idx="13"/>
          </p:nvPr>
        </p:nvSpPr>
        <p:spPr>
          <a:xfrm>
            <a:off x="6884374" y="2384540"/>
            <a:ext cx="1726222" cy="368686"/>
          </a:xfrm>
        </p:spPr>
        <p:txBody>
          <a:bodyPr/>
          <a:lstStyle/>
          <a:p>
            <a:r>
              <a:rPr lang="en-US" sz="1200" b="1" u="sng" dirty="0"/>
              <a:t>% Difference</a:t>
            </a:r>
          </a:p>
        </p:txBody>
      </p:sp>
      <p:sp>
        <p:nvSpPr>
          <p:cNvPr id="20" name="Text Placeholder 2"/>
          <p:cNvSpPr>
            <a:spLocks noGrp="1"/>
          </p:cNvSpPr>
          <p:nvPr>
            <p:ph type="body" sz="quarter" idx="13"/>
          </p:nvPr>
        </p:nvSpPr>
        <p:spPr>
          <a:xfrm>
            <a:off x="2049175" y="2605713"/>
            <a:ext cx="1145362" cy="368686"/>
          </a:xfrm>
        </p:spPr>
        <p:txBody>
          <a:bodyPr/>
          <a:lstStyle/>
          <a:p>
            <a:pPr algn="r"/>
            <a:r>
              <a:rPr lang="en-US" sz="1200" b="1" dirty="0"/>
              <a:t>421</a:t>
            </a:r>
          </a:p>
        </p:txBody>
      </p:sp>
      <p:sp>
        <p:nvSpPr>
          <p:cNvPr id="21" name="Text Placeholder 2"/>
          <p:cNvSpPr>
            <a:spLocks noGrp="1"/>
          </p:cNvSpPr>
          <p:nvPr>
            <p:ph type="body" sz="quarter" idx="13"/>
          </p:nvPr>
        </p:nvSpPr>
        <p:spPr>
          <a:xfrm>
            <a:off x="4522744" y="2608644"/>
            <a:ext cx="1145362" cy="368686"/>
          </a:xfrm>
        </p:spPr>
        <p:txBody>
          <a:bodyPr/>
          <a:lstStyle/>
          <a:p>
            <a:pPr algn="r"/>
            <a:r>
              <a:rPr lang="en-US" sz="1200" b="1" dirty="0"/>
              <a:t>968</a:t>
            </a:r>
          </a:p>
        </p:txBody>
      </p:sp>
      <p:sp>
        <p:nvSpPr>
          <p:cNvPr id="22" name="Text Placeholder 2"/>
          <p:cNvSpPr>
            <a:spLocks noGrp="1"/>
          </p:cNvSpPr>
          <p:nvPr>
            <p:ph type="body" sz="quarter" idx="13"/>
          </p:nvPr>
        </p:nvSpPr>
        <p:spPr>
          <a:xfrm>
            <a:off x="6987519" y="2620367"/>
            <a:ext cx="1145362" cy="368686"/>
          </a:xfrm>
        </p:spPr>
        <p:txBody>
          <a:bodyPr/>
          <a:lstStyle/>
          <a:p>
            <a:pPr algn="r"/>
            <a:r>
              <a:rPr lang="en-US" sz="1200" b="1" dirty="0">
                <a:solidFill>
                  <a:srgbClr val="00B050"/>
                </a:solidFill>
              </a:rPr>
              <a:t>+130%</a:t>
            </a:r>
          </a:p>
        </p:txBody>
      </p:sp>
      <p:sp>
        <p:nvSpPr>
          <p:cNvPr id="23" name="Text Placeholder 2"/>
          <p:cNvSpPr>
            <a:spLocks noGrp="1"/>
          </p:cNvSpPr>
          <p:nvPr>
            <p:ph type="body" sz="quarter" idx="13"/>
          </p:nvPr>
        </p:nvSpPr>
        <p:spPr>
          <a:xfrm>
            <a:off x="440181" y="2834311"/>
            <a:ext cx="1145362" cy="368686"/>
          </a:xfrm>
        </p:spPr>
        <p:txBody>
          <a:bodyPr/>
          <a:lstStyle/>
          <a:p>
            <a:r>
              <a:rPr lang="en-US" sz="1200" b="1" dirty="0"/>
              <a:t>Airbnb</a:t>
            </a:r>
          </a:p>
        </p:txBody>
      </p:sp>
      <p:sp>
        <p:nvSpPr>
          <p:cNvPr id="24" name="Text Placeholder 2"/>
          <p:cNvSpPr>
            <a:spLocks noGrp="1"/>
          </p:cNvSpPr>
          <p:nvPr>
            <p:ph type="body" sz="quarter" idx="13"/>
          </p:nvPr>
        </p:nvSpPr>
        <p:spPr>
          <a:xfrm>
            <a:off x="2052105" y="2810865"/>
            <a:ext cx="1145362" cy="368686"/>
          </a:xfrm>
        </p:spPr>
        <p:txBody>
          <a:bodyPr/>
          <a:lstStyle/>
          <a:p>
            <a:pPr algn="r"/>
            <a:r>
              <a:rPr lang="en-US" sz="1200" b="1" dirty="0"/>
              <a:t>1,442</a:t>
            </a:r>
          </a:p>
        </p:txBody>
      </p:sp>
      <p:sp>
        <p:nvSpPr>
          <p:cNvPr id="25" name="Text Placeholder 2"/>
          <p:cNvSpPr>
            <a:spLocks noGrp="1"/>
          </p:cNvSpPr>
          <p:nvPr>
            <p:ph type="body" sz="quarter" idx="13"/>
          </p:nvPr>
        </p:nvSpPr>
        <p:spPr>
          <a:xfrm>
            <a:off x="4522744" y="2831380"/>
            <a:ext cx="1145362" cy="368686"/>
          </a:xfrm>
        </p:spPr>
        <p:txBody>
          <a:bodyPr/>
          <a:lstStyle/>
          <a:p>
            <a:pPr algn="r"/>
            <a:r>
              <a:rPr lang="en-US" sz="1200" b="1" dirty="0"/>
              <a:t>5,872</a:t>
            </a:r>
          </a:p>
        </p:txBody>
      </p:sp>
      <p:sp>
        <p:nvSpPr>
          <p:cNvPr id="26" name="Text Placeholder 2"/>
          <p:cNvSpPr>
            <a:spLocks noGrp="1"/>
          </p:cNvSpPr>
          <p:nvPr>
            <p:ph type="body" sz="quarter" idx="13"/>
          </p:nvPr>
        </p:nvSpPr>
        <p:spPr>
          <a:xfrm>
            <a:off x="6990449" y="2843103"/>
            <a:ext cx="1145362" cy="368686"/>
          </a:xfrm>
        </p:spPr>
        <p:txBody>
          <a:bodyPr/>
          <a:lstStyle/>
          <a:p>
            <a:pPr algn="r"/>
            <a:r>
              <a:rPr lang="en-US" sz="1200" b="1" dirty="0">
                <a:solidFill>
                  <a:srgbClr val="00B050"/>
                </a:solidFill>
              </a:rPr>
              <a:t>+307%</a:t>
            </a:r>
          </a:p>
        </p:txBody>
      </p:sp>
      <p:sp>
        <p:nvSpPr>
          <p:cNvPr id="27" name="Text Placeholder 2"/>
          <p:cNvSpPr>
            <a:spLocks noGrp="1"/>
          </p:cNvSpPr>
          <p:nvPr>
            <p:ph type="body" sz="quarter" idx="13"/>
          </p:nvPr>
        </p:nvSpPr>
        <p:spPr>
          <a:xfrm>
            <a:off x="440180" y="3071715"/>
            <a:ext cx="1145362" cy="368686"/>
          </a:xfrm>
        </p:spPr>
        <p:txBody>
          <a:bodyPr/>
          <a:lstStyle/>
          <a:p>
            <a:r>
              <a:rPr lang="en-US" sz="1200" b="1" dirty="0" err="1"/>
              <a:t>Birchbox</a:t>
            </a:r>
            <a:endParaRPr lang="en-US" sz="1200" b="1" dirty="0"/>
          </a:p>
        </p:txBody>
      </p:sp>
      <p:sp>
        <p:nvSpPr>
          <p:cNvPr id="28" name="Text Placeholder 2"/>
          <p:cNvSpPr>
            <a:spLocks noGrp="1"/>
          </p:cNvSpPr>
          <p:nvPr>
            <p:ph type="body" sz="quarter" idx="13"/>
          </p:nvPr>
        </p:nvSpPr>
        <p:spPr>
          <a:xfrm>
            <a:off x="2052104" y="3065853"/>
            <a:ext cx="1145362" cy="368686"/>
          </a:xfrm>
        </p:spPr>
        <p:txBody>
          <a:bodyPr/>
          <a:lstStyle/>
          <a:p>
            <a:pPr algn="r"/>
            <a:r>
              <a:rPr lang="en-US" sz="1200" b="1" dirty="0"/>
              <a:t>1,122</a:t>
            </a:r>
          </a:p>
        </p:txBody>
      </p:sp>
      <p:sp>
        <p:nvSpPr>
          <p:cNvPr id="29" name="Text Placeholder 2"/>
          <p:cNvSpPr>
            <a:spLocks noGrp="1"/>
          </p:cNvSpPr>
          <p:nvPr>
            <p:ph type="body" sz="quarter" idx="13"/>
          </p:nvPr>
        </p:nvSpPr>
        <p:spPr>
          <a:xfrm>
            <a:off x="4522744" y="3068784"/>
            <a:ext cx="1145362" cy="368686"/>
          </a:xfrm>
        </p:spPr>
        <p:txBody>
          <a:bodyPr/>
          <a:lstStyle/>
          <a:p>
            <a:pPr algn="r"/>
            <a:r>
              <a:rPr lang="en-US" sz="1200" b="1" dirty="0"/>
              <a:t>2,221</a:t>
            </a:r>
          </a:p>
        </p:txBody>
      </p:sp>
      <p:sp>
        <p:nvSpPr>
          <p:cNvPr id="30" name="Text Placeholder 2"/>
          <p:cNvSpPr>
            <a:spLocks noGrp="1"/>
          </p:cNvSpPr>
          <p:nvPr>
            <p:ph type="body" sz="quarter" idx="13"/>
          </p:nvPr>
        </p:nvSpPr>
        <p:spPr>
          <a:xfrm>
            <a:off x="6990448" y="3080507"/>
            <a:ext cx="1145362" cy="368686"/>
          </a:xfrm>
        </p:spPr>
        <p:txBody>
          <a:bodyPr/>
          <a:lstStyle/>
          <a:p>
            <a:pPr algn="r"/>
            <a:r>
              <a:rPr lang="en-US" sz="1200" b="1" dirty="0">
                <a:solidFill>
                  <a:srgbClr val="00B050"/>
                </a:solidFill>
              </a:rPr>
              <a:t>+98%</a:t>
            </a:r>
          </a:p>
        </p:txBody>
      </p:sp>
      <p:sp>
        <p:nvSpPr>
          <p:cNvPr id="31" name="Text Placeholder 2"/>
          <p:cNvSpPr>
            <a:spLocks noGrp="1"/>
          </p:cNvSpPr>
          <p:nvPr>
            <p:ph type="body" sz="quarter" idx="13"/>
          </p:nvPr>
        </p:nvSpPr>
        <p:spPr>
          <a:xfrm>
            <a:off x="440181" y="3309100"/>
            <a:ext cx="1145362" cy="368686"/>
          </a:xfrm>
        </p:spPr>
        <p:txBody>
          <a:bodyPr/>
          <a:lstStyle/>
          <a:p>
            <a:r>
              <a:rPr lang="en-US" sz="1200" b="1" dirty="0"/>
              <a:t>Blue Apron</a:t>
            </a:r>
          </a:p>
        </p:txBody>
      </p:sp>
      <p:sp>
        <p:nvSpPr>
          <p:cNvPr id="32" name="Text Placeholder 2"/>
          <p:cNvSpPr>
            <a:spLocks noGrp="1"/>
          </p:cNvSpPr>
          <p:nvPr>
            <p:ph type="body" sz="quarter" idx="13"/>
          </p:nvPr>
        </p:nvSpPr>
        <p:spPr>
          <a:xfrm>
            <a:off x="2052105" y="3294446"/>
            <a:ext cx="1145362" cy="368686"/>
          </a:xfrm>
        </p:spPr>
        <p:txBody>
          <a:bodyPr/>
          <a:lstStyle/>
          <a:p>
            <a:pPr algn="r"/>
            <a:r>
              <a:rPr lang="en-US" sz="1200" b="1" dirty="0"/>
              <a:t>159</a:t>
            </a:r>
          </a:p>
        </p:txBody>
      </p:sp>
      <p:sp>
        <p:nvSpPr>
          <p:cNvPr id="33" name="Text Placeholder 2"/>
          <p:cNvSpPr>
            <a:spLocks noGrp="1"/>
          </p:cNvSpPr>
          <p:nvPr>
            <p:ph type="body" sz="quarter" idx="13"/>
          </p:nvPr>
        </p:nvSpPr>
        <p:spPr>
          <a:xfrm>
            <a:off x="4522744" y="3306169"/>
            <a:ext cx="1145362" cy="368686"/>
          </a:xfrm>
        </p:spPr>
        <p:txBody>
          <a:bodyPr/>
          <a:lstStyle/>
          <a:p>
            <a:pPr algn="r"/>
            <a:r>
              <a:rPr lang="en-US" sz="1200" b="1" dirty="0"/>
              <a:t>1,872</a:t>
            </a:r>
          </a:p>
        </p:txBody>
      </p:sp>
      <p:sp>
        <p:nvSpPr>
          <p:cNvPr id="34" name="Text Placeholder 2"/>
          <p:cNvSpPr>
            <a:spLocks noGrp="1"/>
          </p:cNvSpPr>
          <p:nvPr>
            <p:ph type="body" sz="quarter" idx="13"/>
          </p:nvPr>
        </p:nvSpPr>
        <p:spPr>
          <a:xfrm>
            <a:off x="6990449" y="3317892"/>
            <a:ext cx="1145362" cy="368686"/>
          </a:xfrm>
        </p:spPr>
        <p:txBody>
          <a:bodyPr/>
          <a:lstStyle/>
          <a:p>
            <a:pPr algn="r"/>
            <a:r>
              <a:rPr lang="en-US" sz="1200" b="1" dirty="0">
                <a:solidFill>
                  <a:srgbClr val="00B050"/>
                </a:solidFill>
              </a:rPr>
              <a:t>+1,075%</a:t>
            </a:r>
          </a:p>
        </p:txBody>
      </p:sp>
      <p:sp>
        <p:nvSpPr>
          <p:cNvPr id="35" name="Text Placeholder 2"/>
          <p:cNvSpPr>
            <a:spLocks noGrp="1"/>
          </p:cNvSpPr>
          <p:nvPr>
            <p:ph type="body" sz="quarter" idx="13"/>
          </p:nvPr>
        </p:nvSpPr>
        <p:spPr>
          <a:xfrm>
            <a:off x="443111" y="3549420"/>
            <a:ext cx="1145362" cy="368686"/>
          </a:xfrm>
        </p:spPr>
        <p:txBody>
          <a:bodyPr/>
          <a:lstStyle/>
          <a:p>
            <a:r>
              <a:rPr lang="en-US" sz="1200" b="1" dirty="0"/>
              <a:t>Casper</a:t>
            </a:r>
          </a:p>
        </p:txBody>
      </p:sp>
      <p:sp>
        <p:nvSpPr>
          <p:cNvPr id="36" name="Text Placeholder 2"/>
          <p:cNvSpPr>
            <a:spLocks noGrp="1"/>
          </p:cNvSpPr>
          <p:nvPr>
            <p:ph type="body" sz="quarter" idx="13"/>
          </p:nvPr>
        </p:nvSpPr>
        <p:spPr>
          <a:xfrm>
            <a:off x="2055035" y="3543558"/>
            <a:ext cx="1145362" cy="368686"/>
          </a:xfrm>
        </p:spPr>
        <p:txBody>
          <a:bodyPr/>
          <a:lstStyle/>
          <a:p>
            <a:pPr algn="r"/>
            <a:r>
              <a:rPr lang="en-US" sz="1200" b="1" dirty="0"/>
              <a:t>131</a:t>
            </a:r>
          </a:p>
        </p:txBody>
      </p:sp>
      <p:sp>
        <p:nvSpPr>
          <p:cNvPr id="37" name="Text Placeholder 2"/>
          <p:cNvSpPr>
            <a:spLocks noGrp="1"/>
          </p:cNvSpPr>
          <p:nvPr>
            <p:ph type="body" sz="quarter" idx="13"/>
          </p:nvPr>
        </p:nvSpPr>
        <p:spPr>
          <a:xfrm>
            <a:off x="4522744" y="3546489"/>
            <a:ext cx="1145362" cy="368686"/>
          </a:xfrm>
        </p:spPr>
        <p:txBody>
          <a:bodyPr/>
          <a:lstStyle/>
          <a:p>
            <a:pPr algn="r"/>
            <a:r>
              <a:rPr lang="en-US" sz="1200" b="1" dirty="0"/>
              <a:t>512</a:t>
            </a:r>
          </a:p>
        </p:txBody>
      </p:sp>
      <p:sp>
        <p:nvSpPr>
          <p:cNvPr id="38" name="Text Placeholder 2"/>
          <p:cNvSpPr>
            <a:spLocks noGrp="1"/>
          </p:cNvSpPr>
          <p:nvPr>
            <p:ph type="body" sz="quarter" idx="13"/>
          </p:nvPr>
        </p:nvSpPr>
        <p:spPr>
          <a:xfrm>
            <a:off x="6993379" y="3558212"/>
            <a:ext cx="1145362" cy="368686"/>
          </a:xfrm>
        </p:spPr>
        <p:txBody>
          <a:bodyPr/>
          <a:lstStyle/>
          <a:p>
            <a:pPr algn="r"/>
            <a:r>
              <a:rPr lang="en-US" sz="1200" b="1" dirty="0">
                <a:solidFill>
                  <a:srgbClr val="00B050"/>
                </a:solidFill>
              </a:rPr>
              <a:t>+292%</a:t>
            </a:r>
          </a:p>
        </p:txBody>
      </p:sp>
      <p:sp>
        <p:nvSpPr>
          <p:cNvPr id="39" name="Text Placeholder 2"/>
          <p:cNvSpPr>
            <a:spLocks noGrp="1"/>
          </p:cNvSpPr>
          <p:nvPr>
            <p:ph type="body" sz="quarter" idx="13"/>
          </p:nvPr>
        </p:nvSpPr>
        <p:spPr>
          <a:xfrm>
            <a:off x="443110" y="3804408"/>
            <a:ext cx="1145362" cy="368686"/>
          </a:xfrm>
        </p:spPr>
        <p:txBody>
          <a:bodyPr/>
          <a:lstStyle/>
          <a:p>
            <a:r>
              <a:rPr lang="en-US" sz="1200" b="1" dirty="0"/>
              <a:t>Fitbit</a:t>
            </a:r>
          </a:p>
        </p:txBody>
      </p:sp>
      <p:sp>
        <p:nvSpPr>
          <p:cNvPr id="40" name="Text Placeholder 2"/>
          <p:cNvSpPr>
            <a:spLocks noGrp="1"/>
          </p:cNvSpPr>
          <p:nvPr>
            <p:ph type="body" sz="quarter" idx="13"/>
          </p:nvPr>
        </p:nvSpPr>
        <p:spPr>
          <a:xfrm>
            <a:off x="2055034" y="3798546"/>
            <a:ext cx="1145362" cy="368686"/>
          </a:xfrm>
        </p:spPr>
        <p:txBody>
          <a:bodyPr/>
          <a:lstStyle/>
          <a:p>
            <a:pPr algn="r"/>
            <a:r>
              <a:rPr lang="en-US" sz="1200" b="1" dirty="0"/>
              <a:t>4,598</a:t>
            </a:r>
          </a:p>
        </p:txBody>
      </p:sp>
      <p:sp>
        <p:nvSpPr>
          <p:cNvPr id="41" name="Text Placeholder 2"/>
          <p:cNvSpPr>
            <a:spLocks noGrp="1"/>
          </p:cNvSpPr>
          <p:nvPr>
            <p:ph type="body" sz="quarter" idx="13"/>
          </p:nvPr>
        </p:nvSpPr>
        <p:spPr>
          <a:xfrm>
            <a:off x="4522744" y="3801477"/>
            <a:ext cx="1145362" cy="368686"/>
          </a:xfrm>
        </p:spPr>
        <p:txBody>
          <a:bodyPr/>
          <a:lstStyle/>
          <a:p>
            <a:pPr algn="r"/>
            <a:r>
              <a:rPr lang="en-US" sz="1200" b="1" dirty="0"/>
              <a:t>14,247</a:t>
            </a:r>
          </a:p>
        </p:txBody>
      </p:sp>
      <p:sp>
        <p:nvSpPr>
          <p:cNvPr id="42" name="Text Placeholder 2"/>
          <p:cNvSpPr>
            <a:spLocks noGrp="1"/>
          </p:cNvSpPr>
          <p:nvPr>
            <p:ph type="body" sz="quarter" idx="13"/>
          </p:nvPr>
        </p:nvSpPr>
        <p:spPr>
          <a:xfrm>
            <a:off x="6993378" y="3813200"/>
            <a:ext cx="1145362" cy="368686"/>
          </a:xfrm>
        </p:spPr>
        <p:txBody>
          <a:bodyPr/>
          <a:lstStyle/>
          <a:p>
            <a:pPr algn="r"/>
            <a:r>
              <a:rPr lang="en-US" sz="1200" b="1" dirty="0">
                <a:solidFill>
                  <a:srgbClr val="00B050"/>
                </a:solidFill>
              </a:rPr>
              <a:t>+210%</a:t>
            </a:r>
          </a:p>
        </p:txBody>
      </p:sp>
      <p:sp>
        <p:nvSpPr>
          <p:cNvPr id="43" name="Text Placeholder 2"/>
          <p:cNvSpPr>
            <a:spLocks noGrp="1"/>
          </p:cNvSpPr>
          <p:nvPr>
            <p:ph type="body" sz="quarter" idx="13"/>
          </p:nvPr>
        </p:nvSpPr>
        <p:spPr>
          <a:xfrm>
            <a:off x="440184" y="4030068"/>
            <a:ext cx="1145362" cy="368686"/>
          </a:xfrm>
        </p:spPr>
        <p:txBody>
          <a:bodyPr/>
          <a:lstStyle/>
          <a:p>
            <a:r>
              <a:rPr lang="en-US" sz="1200" b="1" dirty="0" err="1"/>
              <a:t>Letgo</a:t>
            </a:r>
            <a:endParaRPr lang="en-US" sz="1200" b="1" dirty="0"/>
          </a:p>
        </p:txBody>
      </p:sp>
      <p:sp>
        <p:nvSpPr>
          <p:cNvPr id="44" name="Text Placeholder 2"/>
          <p:cNvSpPr>
            <a:spLocks noGrp="1"/>
          </p:cNvSpPr>
          <p:nvPr>
            <p:ph type="body" sz="quarter" idx="13"/>
          </p:nvPr>
        </p:nvSpPr>
        <p:spPr>
          <a:xfrm>
            <a:off x="2052108" y="4041790"/>
            <a:ext cx="1145362" cy="368686"/>
          </a:xfrm>
        </p:spPr>
        <p:txBody>
          <a:bodyPr/>
          <a:lstStyle/>
          <a:p>
            <a:pPr algn="r"/>
            <a:r>
              <a:rPr lang="en-US" sz="1200" b="1" dirty="0"/>
              <a:t>N/A</a:t>
            </a:r>
          </a:p>
        </p:txBody>
      </p:sp>
      <p:sp>
        <p:nvSpPr>
          <p:cNvPr id="45" name="Text Placeholder 2"/>
          <p:cNvSpPr>
            <a:spLocks noGrp="1"/>
          </p:cNvSpPr>
          <p:nvPr>
            <p:ph type="body" sz="quarter" idx="13"/>
          </p:nvPr>
        </p:nvSpPr>
        <p:spPr>
          <a:xfrm>
            <a:off x="4522744" y="4053513"/>
            <a:ext cx="1145362" cy="368686"/>
          </a:xfrm>
        </p:spPr>
        <p:txBody>
          <a:bodyPr/>
          <a:lstStyle/>
          <a:p>
            <a:pPr algn="r"/>
            <a:r>
              <a:rPr lang="en-US" sz="1200" b="1" dirty="0"/>
              <a:t>10,201</a:t>
            </a:r>
          </a:p>
        </p:txBody>
      </p:sp>
      <p:sp>
        <p:nvSpPr>
          <p:cNvPr id="47" name="Text Placeholder 2"/>
          <p:cNvSpPr>
            <a:spLocks noGrp="1"/>
          </p:cNvSpPr>
          <p:nvPr>
            <p:ph type="body" sz="quarter" idx="13"/>
          </p:nvPr>
        </p:nvSpPr>
        <p:spPr>
          <a:xfrm>
            <a:off x="443114" y="4279180"/>
            <a:ext cx="1145362" cy="368686"/>
          </a:xfrm>
        </p:spPr>
        <p:txBody>
          <a:bodyPr/>
          <a:lstStyle/>
          <a:p>
            <a:r>
              <a:rPr lang="en-US" sz="1200" b="1" dirty="0"/>
              <a:t>Lyft</a:t>
            </a:r>
          </a:p>
        </p:txBody>
      </p:sp>
      <p:sp>
        <p:nvSpPr>
          <p:cNvPr id="48" name="Text Placeholder 2"/>
          <p:cNvSpPr>
            <a:spLocks noGrp="1"/>
          </p:cNvSpPr>
          <p:nvPr>
            <p:ph type="body" sz="quarter" idx="13"/>
          </p:nvPr>
        </p:nvSpPr>
        <p:spPr>
          <a:xfrm>
            <a:off x="2055038" y="4282110"/>
            <a:ext cx="1145362" cy="368686"/>
          </a:xfrm>
        </p:spPr>
        <p:txBody>
          <a:bodyPr/>
          <a:lstStyle/>
          <a:p>
            <a:pPr algn="r"/>
            <a:r>
              <a:rPr lang="en-US" sz="1200" b="1" dirty="0"/>
              <a:t>7,920</a:t>
            </a:r>
          </a:p>
        </p:txBody>
      </p:sp>
      <p:sp>
        <p:nvSpPr>
          <p:cNvPr id="49" name="Text Placeholder 2"/>
          <p:cNvSpPr>
            <a:spLocks noGrp="1"/>
          </p:cNvSpPr>
          <p:nvPr>
            <p:ph type="body" sz="quarter" idx="13"/>
          </p:nvPr>
        </p:nvSpPr>
        <p:spPr>
          <a:xfrm>
            <a:off x="4522744" y="4285041"/>
            <a:ext cx="1145362" cy="368686"/>
          </a:xfrm>
        </p:spPr>
        <p:txBody>
          <a:bodyPr/>
          <a:lstStyle/>
          <a:p>
            <a:pPr algn="r"/>
            <a:r>
              <a:rPr lang="en-US" sz="1200" b="1" dirty="0"/>
              <a:t>13,048</a:t>
            </a:r>
          </a:p>
        </p:txBody>
      </p:sp>
      <p:sp>
        <p:nvSpPr>
          <p:cNvPr id="50" name="Text Placeholder 2"/>
          <p:cNvSpPr>
            <a:spLocks noGrp="1"/>
          </p:cNvSpPr>
          <p:nvPr>
            <p:ph type="body" sz="quarter" idx="13"/>
          </p:nvPr>
        </p:nvSpPr>
        <p:spPr>
          <a:xfrm>
            <a:off x="6993382" y="4287972"/>
            <a:ext cx="1145362" cy="368686"/>
          </a:xfrm>
        </p:spPr>
        <p:txBody>
          <a:bodyPr/>
          <a:lstStyle/>
          <a:p>
            <a:pPr algn="r"/>
            <a:r>
              <a:rPr lang="en-US" sz="1200" b="1" dirty="0">
                <a:solidFill>
                  <a:srgbClr val="00B050"/>
                </a:solidFill>
              </a:rPr>
              <a:t>+65%</a:t>
            </a:r>
          </a:p>
        </p:txBody>
      </p:sp>
      <p:sp>
        <p:nvSpPr>
          <p:cNvPr id="51" name="Text Placeholder 2"/>
          <p:cNvSpPr>
            <a:spLocks noGrp="1"/>
          </p:cNvSpPr>
          <p:nvPr>
            <p:ph type="body" sz="quarter" idx="13"/>
          </p:nvPr>
        </p:nvSpPr>
        <p:spPr>
          <a:xfrm>
            <a:off x="443113" y="4516584"/>
            <a:ext cx="1145362" cy="368686"/>
          </a:xfrm>
        </p:spPr>
        <p:txBody>
          <a:bodyPr/>
          <a:lstStyle/>
          <a:p>
            <a:r>
              <a:rPr lang="en-US" sz="1200" b="1" dirty="0"/>
              <a:t>Nest</a:t>
            </a:r>
          </a:p>
        </p:txBody>
      </p:sp>
      <p:sp>
        <p:nvSpPr>
          <p:cNvPr id="52" name="Text Placeholder 2"/>
          <p:cNvSpPr>
            <a:spLocks noGrp="1"/>
          </p:cNvSpPr>
          <p:nvPr>
            <p:ph type="body" sz="quarter" idx="13"/>
          </p:nvPr>
        </p:nvSpPr>
        <p:spPr>
          <a:xfrm>
            <a:off x="2055037" y="4510722"/>
            <a:ext cx="1145362" cy="368686"/>
          </a:xfrm>
        </p:spPr>
        <p:txBody>
          <a:bodyPr/>
          <a:lstStyle/>
          <a:p>
            <a:pPr algn="r"/>
            <a:r>
              <a:rPr lang="en-US" sz="1200" b="1" dirty="0"/>
              <a:t>N/A</a:t>
            </a:r>
          </a:p>
        </p:txBody>
      </p:sp>
      <p:sp>
        <p:nvSpPr>
          <p:cNvPr id="53" name="Text Placeholder 2"/>
          <p:cNvSpPr>
            <a:spLocks noGrp="1"/>
          </p:cNvSpPr>
          <p:nvPr>
            <p:ph type="body" sz="quarter" idx="13"/>
          </p:nvPr>
        </p:nvSpPr>
        <p:spPr>
          <a:xfrm>
            <a:off x="4522744" y="4513653"/>
            <a:ext cx="1145362" cy="368686"/>
          </a:xfrm>
        </p:spPr>
        <p:txBody>
          <a:bodyPr/>
          <a:lstStyle/>
          <a:p>
            <a:pPr algn="r"/>
            <a:r>
              <a:rPr lang="en-US" sz="1200" b="1" dirty="0"/>
              <a:t>1,576</a:t>
            </a:r>
          </a:p>
        </p:txBody>
      </p:sp>
      <p:sp>
        <p:nvSpPr>
          <p:cNvPr id="55" name="Text Placeholder 2"/>
          <p:cNvSpPr>
            <a:spLocks noGrp="1"/>
          </p:cNvSpPr>
          <p:nvPr>
            <p:ph type="body" sz="quarter" idx="13"/>
          </p:nvPr>
        </p:nvSpPr>
        <p:spPr>
          <a:xfrm>
            <a:off x="443114" y="4736385"/>
            <a:ext cx="1145362" cy="368686"/>
          </a:xfrm>
        </p:spPr>
        <p:txBody>
          <a:bodyPr/>
          <a:lstStyle/>
          <a:p>
            <a:r>
              <a:rPr lang="en-US" sz="1200" b="1" dirty="0" err="1"/>
              <a:t>Simplisafe</a:t>
            </a:r>
            <a:endParaRPr lang="en-US" sz="1200" b="1" dirty="0"/>
          </a:p>
        </p:txBody>
      </p:sp>
      <p:sp>
        <p:nvSpPr>
          <p:cNvPr id="56" name="Text Placeholder 2"/>
          <p:cNvSpPr>
            <a:spLocks noGrp="1"/>
          </p:cNvSpPr>
          <p:nvPr>
            <p:ph type="body" sz="quarter" idx="13"/>
          </p:nvPr>
        </p:nvSpPr>
        <p:spPr>
          <a:xfrm>
            <a:off x="2055038" y="4756899"/>
            <a:ext cx="1145362" cy="368686"/>
          </a:xfrm>
        </p:spPr>
        <p:txBody>
          <a:bodyPr/>
          <a:lstStyle/>
          <a:p>
            <a:pPr algn="r"/>
            <a:r>
              <a:rPr lang="en-US" sz="1200" b="1" dirty="0"/>
              <a:t>145</a:t>
            </a:r>
          </a:p>
        </p:txBody>
      </p:sp>
      <p:sp>
        <p:nvSpPr>
          <p:cNvPr id="57" name="Text Placeholder 2"/>
          <p:cNvSpPr>
            <a:spLocks noGrp="1"/>
          </p:cNvSpPr>
          <p:nvPr>
            <p:ph type="body" sz="quarter" idx="13"/>
          </p:nvPr>
        </p:nvSpPr>
        <p:spPr>
          <a:xfrm>
            <a:off x="4522744" y="4759830"/>
            <a:ext cx="1145362" cy="368686"/>
          </a:xfrm>
        </p:spPr>
        <p:txBody>
          <a:bodyPr/>
          <a:lstStyle/>
          <a:p>
            <a:pPr algn="r"/>
            <a:r>
              <a:rPr lang="en-US" sz="1200" b="1" dirty="0"/>
              <a:t>557</a:t>
            </a:r>
          </a:p>
        </p:txBody>
      </p:sp>
      <p:sp>
        <p:nvSpPr>
          <p:cNvPr id="59" name="Text Placeholder 2"/>
          <p:cNvSpPr>
            <a:spLocks noGrp="1"/>
          </p:cNvSpPr>
          <p:nvPr>
            <p:ph type="body" sz="quarter" idx="13"/>
          </p:nvPr>
        </p:nvSpPr>
        <p:spPr>
          <a:xfrm>
            <a:off x="446044" y="4985497"/>
            <a:ext cx="1145362" cy="368686"/>
          </a:xfrm>
        </p:spPr>
        <p:txBody>
          <a:bodyPr/>
          <a:lstStyle/>
          <a:p>
            <a:r>
              <a:rPr lang="en-US" sz="1200" b="1" dirty="0"/>
              <a:t>Sling</a:t>
            </a:r>
          </a:p>
        </p:txBody>
      </p:sp>
      <p:sp>
        <p:nvSpPr>
          <p:cNvPr id="60" name="Text Placeholder 2"/>
          <p:cNvSpPr>
            <a:spLocks noGrp="1"/>
          </p:cNvSpPr>
          <p:nvPr>
            <p:ph type="body" sz="quarter" idx="13"/>
          </p:nvPr>
        </p:nvSpPr>
        <p:spPr>
          <a:xfrm>
            <a:off x="2057968" y="4979635"/>
            <a:ext cx="1145362" cy="368686"/>
          </a:xfrm>
        </p:spPr>
        <p:txBody>
          <a:bodyPr/>
          <a:lstStyle/>
          <a:p>
            <a:pPr algn="r"/>
            <a:r>
              <a:rPr lang="en-US" sz="1200" b="1" dirty="0"/>
              <a:t>2,143</a:t>
            </a:r>
          </a:p>
        </p:txBody>
      </p:sp>
      <p:sp>
        <p:nvSpPr>
          <p:cNvPr id="61" name="Text Placeholder 2"/>
          <p:cNvSpPr>
            <a:spLocks noGrp="1"/>
          </p:cNvSpPr>
          <p:nvPr>
            <p:ph type="body" sz="quarter" idx="13"/>
          </p:nvPr>
        </p:nvSpPr>
        <p:spPr>
          <a:xfrm>
            <a:off x="4522744" y="4982566"/>
            <a:ext cx="1145362" cy="368686"/>
          </a:xfrm>
        </p:spPr>
        <p:txBody>
          <a:bodyPr/>
          <a:lstStyle/>
          <a:p>
            <a:pPr algn="r"/>
            <a:r>
              <a:rPr lang="en-US" sz="1200" b="1" dirty="0"/>
              <a:t>3,842</a:t>
            </a:r>
          </a:p>
        </p:txBody>
      </p:sp>
      <p:sp>
        <p:nvSpPr>
          <p:cNvPr id="62" name="Text Placeholder 2"/>
          <p:cNvSpPr>
            <a:spLocks noGrp="1"/>
          </p:cNvSpPr>
          <p:nvPr>
            <p:ph type="body" sz="quarter" idx="13"/>
          </p:nvPr>
        </p:nvSpPr>
        <p:spPr>
          <a:xfrm>
            <a:off x="6996312" y="4994289"/>
            <a:ext cx="1145362" cy="368686"/>
          </a:xfrm>
        </p:spPr>
        <p:txBody>
          <a:bodyPr/>
          <a:lstStyle/>
          <a:p>
            <a:pPr algn="r"/>
            <a:r>
              <a:rPr lang="en-US" sz="1200" b="1" dirty="0">
                <a:solidFill>
                  <a:srgbClr val="00B050"/>
                </a:solidFill>
              </a:rPr>
              <a:t>+79%</a:t>
            </a:r>
          </a:p>
        </p:txBody>
      </p:sp>
      <p:sp>
        <p:nvSpPr>
          <p:cNvPr id="63" name="Text Placeholder 2"/>
          <p:cNvSpPr>
            <a:spLocks noGrp="1"/>
          </p:cNvSpPr>
          <p:nvPr>
            <p:ph type="body" sz="quarter" idx="13"/>
          </p:nvPr>
        </p:nvSpPr>
        <p:spPr>
          <a:xfrm>
            <a:off x="446043" y="5222901"/>
            <a:ext cx="1145362" cy="368686"/>
          </a:xfrm>
        </p:spPr>
        <p:txBody>
          <a:bodyPr/>
          <a:lstStyle/>
          <a:p>
            <a:r>
              <a:rPr lang="en-US" sz="1200" b="1" dirty="0" err="1"/>
              <a:t>SoFi</a:t>
            </a:r>
            <a:endParaRPr lang="en-US" sz="1200" b="1" dirty="0"/>
          </a:p>
        </p:txBody>
      </p:sp>
      <p:sp>
        <p:nvSpPr>
          <p:cNvPr id="64" name="Text Placeholder 2"/>
          <p:cNvSpPr>
            <a:spLocks noGrp="1"/>
          </p:cNvSpPr>
          <p:nvPr>
            <p:ph type="body" sz="quarter" idx="13"/>
          </p:nvPr>
        </p:nvSpPr>
        <p:spPr>
          <a:xfrm>
            <a:off x="2057967" y="5217039"/>
            <a:ext cx="1145362" cy="368686"/>
          </a:xfrm>
        </p:spPr>
        <p:txBody>
          <a:bodyPr/>
          <a:lstStyle/>
          <a:p>
            <a:pPr algn="r"/>
            <a:r>
              <a:rPr lang="en-US" sz="1200" b="1" dirty="0"/>
              <a:t>248</a:t>
            </a:r>
          </a:p>
        </p:txBody>
      </p:sp>
      <p:sp>
        <p:nvSpPr>
          <p:cNvPr id="65" name="Text Placeholder 2"/>
          <p:cNvSpPr>
            <a:spLocks noGrp="1"/>
          </p:cNvSpPr>
          <p:nvPr>
            <p:ph type="body" sz="quarter" idx="13"/>
          </p:nvPr>
        </p:nvSpPr>
        <p:spPr>
          <a:xfrm>
            <a:off x="4522744" y="5219970"/>
            <a:ext cx="1145362" cy="368686"/>
          </a:xfrm>
        </p:spPr>
        <p:txBody>
          <a:bodyPr/>
          <a:lstStyle/>
          <a:p>
            <a:pPr algn="r"/>
            <a:r>
              <a:rPr lang="en-US" sz="1200" b="1" dirty="0"/>
              <a:t>593</a:t>
            </a:r>
          </a:p>
        </p:txBody>
      </p:sp>
      <p:sp>
        <p:nvSpPr>
          <p:cNvPr id="66" name="Text Placeholder 2"/>
          <p:cNvSpPr>
            <a:spLocks noGrp="1"/>
          </p:cNvSpPr>
          <p:nvPr>
            <p:ph type="body" sz="quarter" idx="13"/>
          </p:nvPr>
        </p:nvSpPr>
        <p:spPr>
          <a:xfrm>
            <a:off x="6996311" y="5231693"/>
            <a:ext cx="1145362" cy="368686"/>
          </a:xfrm>
        </p:spPr>
        <p:txBody>
          <a:bodyPr/>
          <a:lstStyle/>
          <a:p>
            <a:pPr algn="r"/>
            <a:r>
              <a:rPr lang="en-US" sz="1200" b="1" dirty="0">
                <a:solidFill>
                  <a:srgbClr val="00B050"/>
                </a:solidFill>
              </a:rPr>
              <a:t>+139%</a:t>
            </a:r>
          </a:p>
        </p:txBody>
      </p:sp>
      <p:sp>
        <p:nvSpPr>
          <p:cNvPr id="71" name="Text Placeholder 2"/>
          <p:cNvSpPr>
            <a:spLocks noGrp="1"/>
          </p:cNvSpPr>
          <p:nvPr>
            <p:ph type="body" sz="quarter" idx="13"/>
          </p:nvPr>
        </p:nvSpPr>
        <p:spPr>
          <a:xfrm>
            <a:off x="440181" y="5445638"/>
            <a:ext cx="1145362" cy="368686"/>
          </a:xfrm>
        </p:spPr>
        <p:txBody>
          <a:bodyPr/>
          <a:lstStyle/>
          <a:p>
            <a:r>
              <a:rPr lang="en-US" sz="1200" b="1" dirty="0"/>
              <a:t>Uber</a:t>
            </a:r>
          </a:p>
        </p:txBody>
      </p:sp>
      <p:sp>
        <p:nvSpPr>
          <p:cNvPr id="72" name="Text Placeholder 2"/>
          <p:cNvSpPr>
            <a:spLocks noGrp="1"/>
          </p:cNvSpPr>
          <p:nvPr>
            <p:ph type="body" sz="quarter" idx="13"/>
          </p:nvPr>
        </p:nvSpPr>
        <p:spPr>
          <a:xfrm>
            <a:off x="2052105" y="5439776"/>
            <a:ext cx="1145362" cy="368686"/>
          </a:xfrm>
        </p:spPr>
        <p:txBody>
          <a:bodyPr/>
          <a:lstStyle/>
          <a:p>
            <a:pPr algn="r"/>
            <a:r>
              <a:rPr lang="en-US" sz="1200" b="1" dirty="0"/>
              <a:t>N/A</a:t>
            </a:r>
          </a:p>
        </p:txBody>
      </p:sp>
      <p:sp>
        <p:nvSpPr>
          <p:cNvPr id="73" name="Text Placeholder 2"/>
          <p:cNvSpPr>
            <a:spLocks noGrp="1"/>
          </p:cNvSpPr>
          <p:nvPr>
            <p:ph type="body" sz="quarter" idx="13"/>
          </p:nvPr>
        </p:nvSpPr>
        <p:spPr>
          <a:xfrm>
            <a:off x="4522744" y="5442707"/>
            <a:ext cx="1145362" cy="368686"/>
          </a:xfrm>
        </p:spPr>
        <p:txBody>
          <a:bodyPr/>
          <a:lstStyle/>
          <a:p>
            <a:pPr algn="r"/>
            <a:r>
              <a:rPr lang="en-US" sz="1200" b="1" dirty="0"/>
              <a:t>30,955</a:t>
            </a:r>
          </a:p>
        </p:txBody>
      </p:sp>
      <p:sp>
        <p:nvSpPr>
          <p:cNvPr id="75" name="Text Placeholder 2"/>
          <p:cNvSpPr>
            <a:spLocks noGrp="1"/>
          </p:cNvSpPr>
          <p:nvPr>
            <p:ph type="body" sz="quarter" idx="13"/>
          </p:nvPr>
        </p:nvSpPr>
        <p:spPr>
          <a:xfrm>
            <a:off x="443110" y="5677166"/>
            <a:ext cx="1145362" cy="368686"/>
          </a:xfrm>
        </p:spPr>
        <p:txBody>
          <a:bodyPr/>
          <a:lstStyle/>
          <a:p>
            <a:r>
              <a:rPr lang="en-US" sz="1200" b="1" dirty="0"/>
              <a:t>Yelp</a:t>
            </a:r>
          </a:p>
        </p:txBody>
      </p:sp>
      <p:sp>
        <p:nvSpPr>
          <p:cNvPr id="76" name="Text Placeholder 2"/>
          <p:cNvSpPr>
            <a:spLocks noGrp="1"/>
          </p:cNvSpPr>
          <p:nvPr>
            <p:ph type="body" sz="quarter" idx="13"/>
          </p:nvPr>
        </p:nvSpPr>
        <p:spPr>
          <a:xfrm>
            <a:off x="2055034" y="5671304"/>
            <a:ext cx="1145362" cy="368686"/>
          </a:xfrm>
        </p:spPr>
        <p:txBody>
          <a:bodyPr/>
          <a:lstStyle/>
          <a:p>
            <a:pPr algn="r"/>
            <a:r>
              <a:rPr lang="en-US" sz="1200" b="1" dirty="0"/>
              <a:t>77,900</a:t>
            </a:r>
          </a:p>
        </p:txBody>
      </p:sp>
      <p:sp>
        <p:nvSpPr>
          <p:cNvPr id="77" name="Text Placeholder 2"/>
          <p:cNvSpPr>
            <a:spLocks noGrp="1"/>
          </p:cNvSpPr>
          <p:nvPr>
            <p:ph type="body" sz="quarter" idx="13"/>
          </p:nvPr>
        </p:nvSpPr>
        <p:spPr>
          <a:xfrm>
            <a:off x="4522744" y="5674235"/>
            <a:ext cx="1145362" cy="368686"/>
          </a:xfrm>
        </p:spPr>
        <p:txBody>
          <a:bodyPr/>
          <a:lstStyle/>
          <a:p>
            <a:pPr algn="r"/>
            <a:r>
              <a:rPr lang="en-US" sz="1200" b="1" dirty="0"/>
              <a:t>86,755</a:t>
            </a:r>
          </a:p>
        </p:txBody>
      </p:sp>
      <p:sp>
        <p:nvSpPr>
          <p:cNvPr id="78" name="Text Placeholder 2"/>
          <p:cNvSpPr>
            <a:spLocks noGrp="1"/>
          </p:cNvSpPr>
          <p:nvPr>
            <p:ph type="body" sz="quarter" idx="13"/>
          </p:nvPr>
        </p:nvSpPr>
        <p:spPr>
          <a:xfrm>
            <a:off x="6993378" y="5668374"/>
            <a:ext cx="1145362" cy="368686"/>
          </a:xfrm>
        </p:spPr>
        <p:txBody>
          <a:bodyPr/>
          <a:lstStyle/>
          <a:p>
            <a:pPr algn="r"/>
            <a:r>
              <a:rPr lang="en-US" sz="1200" b="1" dirty="0">
                <a:solidFill>
                  <a:srgbClr val="00B050"/>
                </a:solidFill>
              </a:rPr>
              <a:t>+11%</a:t>
            </a:r>
          </a:p>
        </p:txBody>
      </p:sp>
      <p:sp>
        <p:nvSpPr>
          <p:cNvPr id="79" name="Rectangle 78"/>
          <p:cNvSpPr/>
          <p:nvPr/>
        </p:nvSpPr>
        <p:spPr>
          <a:xfrm>
            <a:off x="437251" y="2372812"/>
            <a:ext cx="8029741" cy="3570787"/>
          </a:xfrm>
          <a:prstGeom prst="rect">
            <a:avLst/>
          </a:pr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Text Placeholder 4"/>
          <p:cNvSpPr>
            <a:spLocks noGrp="1"/>
          </p:cNvSpPr>
          <p:nvPr>
            <p:ph type="body" sz="quarter" idx="15"/>
          </p:nvPr>
        </p:nvSpPr>
        <p:spPr>
          <a:xfrm>
            <a:off x="329141" y="6189666"/>
            <a:ext cx="2813553" cy="431798"/>
          </a:xfrm>
        </p:spPr>
        <p:txBody>
          <a:bodyPr/>
          <a:lstStyle/>
          <a:p>
            <a:r>
              <a:rPr lang="en-US" dirty="0"/>
              <a:t>The market-changer’s playbook</a:t>
            </a:r>
          </a:p>
        </p:txBody>
      </p:sp>
      <p:sp>
        <p:nvSpPr>
          <p:cNvPr id="19" name="Arrow: Right 18"/>
          <p:cNvSpPr/>
          <p:nvPr/>
        </p:nvSpPr>
        <p:spPr>
          <a:xfrm rot="16200000">
            <a:off x="7737224" y="4058794"/>
            <a:ext cx="208089" cy="257904"/>
          </a:xfrm>
          <a:prstGeom prst="rightArrow">
            <a:avLst/>
          </a:prstGeom>
          <a:solidFill>
            <a:srgbClr val="00B050"/>
          </a:solid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Arrow: Right 88"/>
          <p:cNvSpPr/>
          <p:nvPr/>
        </p:nvSpPr>
        <p:spPr>
          <a:xfrm rot="16200000">
            <a:off x="7731651" y="4535617"/>
            <a:ext cx="208089" cy="257904"/>
          </a:xfrm>
          <a:prstGeom prst="rightArrow">
            <a:avLst/>
          </a:prstGeom>
          <a:solidFill>
            <a:srgbClr val="00B050"/>
          </a:solid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Arrow: Right 90"/>
          <p:cNvSpPr/>
          <p:nvPr/>
        </p:nvSpPr>
        <p:spPr>
          <a:xfrm rot="16200000">
            <a:off x="7731649" y="5431685"/>
            <a:ext cx="208089" cy="257904"/>
          </a:xfrm>
          <a:prstGeom prst="rightArrow">
            <a:avLst/>
          </a:prstGeom>
          <a:solidFill>
            <a:srgbClr val="00B050"/>
          </a:solid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Text Placeholder 2"/>
          <p:cNvSpPr>
            <a:spLocks noGrp="1"/>
          </p:cNvSpPr>
          <p:nvPr>
            <p:ph type="body" sz="quarter" idx="13"/>
          </p:nvPr>
        </p:nvSpPr>
        <p:spPr>
          <a:xfrm>
            <a:off x="6996308" y="4765699"/>
            <a:ext cx="1145362" cy="368686"/>
          </a:xfrm>
        </p:spPr>
        <p:txBody>
          <a:bodyPr/>
          <a:lstStyle/>
          <a:p>
            <a:pPr algn="r"/>
            <a:r>
              <a:rPr lang="en-US" sz="1200" b="1" dirty="0">
                <a:solidFill>
                  <a:srgbClr val="00B050"/>
                </a:solidFill>
              </a:rPr>
              <a:t>+284%</a:t>
            </a:r>
          </a:p>
        </p:txBody>
      </p:sp>
      <p:cxnSp>
        <p:nvCxnSpPr>
          <p:cNvPr id="70" name="Straight Connector 69"/>
          <p:cNvCxnSpPr>
            <a:cxnSpLocks/>
          </p:cNvCxnSpPr>
          <p:nvPr/>
        </p:nvCxnSpPr>
        <p:spPr>
          <a:xfrm>
            <a:off x="460701" y="3332535"/>
            <a:ext cx="8020948" cy="0"/>
          </a:xfrm>
          <a:prstGeom prst="line">
            <a:avLst/>
          </a:prstGeom>
          <a:ln w="15875">
            <a:solidFill>
              <a:schemeClr val="bg1">
                <a:lumMod val="50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74" name="Straight Connector 73"/>
          <p:cNvCxnSpPr>
            <a:cxnSpLocks/>
          </p:cNvCxnSpPr>
          <p:nvPr/>
        </p:nvCxnSpPr>
        <p:spPr>
          <a:xfrm>
            <a:off x="454845" y="3089284"/>
            <a:ext cx="8020948" cy="0"/>
          </a:xfrm>
          <a:prstGeom prst="line">
            <a:avLst/>
          </a:prstGeom>
          <a:ln w="15875">
            <a:solidFill>
              <a:schemeClr val="bg1">
                <a:lumMod val="50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81" name="Straight Connector 80"/>
          <p:cNvCxnSpPr>
            <a:cxnSpLocks/>
          </p:cNvCxnSpPr>
          <p:nvPr/>
        </p:nvCxnSpPr>
        <p:spPr>
          <a:xfrm>
            <a:off x="446045" y="2860681"/>
            <a:ext cx="8020948" cy="0"/>
          </a:xfrm>
          <a:prstGeom prst="line">
            <a:avLst/>
          </a:prstGeom>
          <a:ln w="15875">
            <a:solidFill>
              <a:schemeClr val="bg1">
                <a:lumMod val="50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82" name="Straight Connector 81"/>
          <p:cNvCxnSpPr>
            <a:cxnSpLocks/>
          </p:cNvCxnSpPr>
          <p:nvPr/>
        </p:nvCxnSpPr>
        <p:spPr>
          <a:xfrm>
            <a:off x="454840" y="3572859"/>
            <a:ext cx="8020948" cy="0"/>
          </a:xfrm>
          <a:prstGeom prst="line">
            <a:avLst/>
          </a:prstGeom>
          <a:ln w="15875">
            <a:solidFill>
              <a:schemeClr val="bg1">
                <a:lumMod val="50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83" name="Straight Connector 82"/>
          <p:cNvCxnSpPr>
            <a:cxnSpLocks/>
          </p:cNvCxnSpPr>
          <p:nvPr/>
        </p:nvCxnSpPr>
        <p:spPr>
          <a:xfrm>
            <a:off x="457772" y="3804391"/>
            <a:ext cx="8020948" cy="0"/>
          </a:xfrm>
          <a:prstGeom prst="line">
            <a:avLst/>
          </a:prstGeom>
          <a:ln w="15875">
            <a:solidFill>
              <a:schemeClr val="bg1">
                <a:lumMod val="50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84" name="Straight Connector 83"/>
          <p:cNvCxnSpPr>
            <a:cxnSpLocks/>
          </p:cNvCxnSpPr>
          <p:nvPr/>
        </p:nvCxnSpPr>
        <p:spPr>
          <a:xfrm>
            <a:off x="448980" y="4050573"/>
            <a:ext cx="8020948" cy="0"/>
          </a:xfrm>
          <a:prstGeom prst="line">
            <a:avLst/>
          </a:prstGeom>
          <a:ln w="15875">
            <a:solidFill>
              <a:schemeClr val="bg1">
                <a:lumMod val="50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85" name="Straight Connector 84"/>
          <p:cNvCxnSpPr>
            <a:cxnSpLocks/>
          </p:cNvCxnSpPr>
          <p:nvPr/>
        </p:nvCxnSpPr>
        <p:spPr>
          <a:xfrm>
            <a:off x="457772" y="4323136"/>
            <a:ext cx="8020948" cy="0"/>
          </a:xfrm>
          <a:prstGeom prst="line">
            <a:avLst/>
          </a:prstGeom>
          <a:ln w="15875">
            <a:solidFill>
              <a:schemeClr val="bg1">
                <a:lumMod val="50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86" name="Straight Connector 85"/>
          <p:cNvCxnSpPr>
            <a:cxnSpLocks/>
          </p:cNvCxnSpPr>
          <p:nvPr/>
        </p:nvCxnSpPr>
        <p:spPr>
          <a:xfrm>
            <a:off x="448976" y="4542944"/>
            <a:ext cx="8020948" cy="0"/>
          </a:xfrm>
          <a:prstGeom prst="line">
            <a:avLst/>
          </a:prstGeom>
          <a:ln w="15875">
            <a:solidFill>
              <a:schemeClr val="bg1">
                <a:lumMod val="50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87" name="Straight Connector 86"/>
          <p:cNvCxnSpPr>
            <a:cxnSpLocks/>
          </p:cNvCxnSpPr>
          <p:nvPr/>
        </p:nvCxnSpPr>
        <p:spPr>
          <a:xfrm>
            <a:off x="460699" y="4783264"/>
            <a:ext cx="8020948" cy="0"/>
          </a:xfrm>
          <a:prstGeom prst="line">
            <a:avLst/>
          </a:prstGeom>
          <a:ln w="15875">
            <a:solidFill>
              <a:schemeClr val="bg1">
                <a:lumMod val="50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88" name="Straight Connector 87"/>
          <p:cNvCxnSpPr>
            <a:cxnSpLocks/>
          </p:cNvCxnSpPr>
          <p:nvPr/>
        </p:nvCxnSpPr>
        <p:spPr>
          <a:xfrm>
            <a:off x="451907" y="5020660"/>
            <a:ext cx="8020948" cy="0"/>
          </a:xfrm>
          <a:prstGeom prst="line">
            <a:avLst/>
          </a:prstGeom>
          <a:ln w="15875">
            <a:solidFill>
              <a:schemeClr val="bg1">
                <a:lumMod val="50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90" name="Straight Connector 89"/>
          <p:cNvCxnSpPr>
            <a:cxnSpLocks/>
          </p:cNvCxnSpPr>
          <p:nvPr/>
        </p:nvCxnSpPr>
        <p:spPr>
          <a:xfrm>
            <a:off x="451909" y="5258051"/>
            <a:ext cx="8020948" cy="0"/>
          </a:xfrm>
          <a:prstGeom prst="line">
            <a:avLst/>
          </a:prstGeom>
          <a:ln w="15875">
            <a:solidFill>
              <a:schemeClr val="bg1">
                <a:lumMod val="50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93" name="Straight Connector 92"/>
          <p:cNvCxnSpPr>
            <a:cxnSpLocks/>
          </p:cNvCxnSpPr>
          <p:nvPr/>
        </p:nvCxnSpPr>
        <p:spPr>
          <a:xfrm>
            <a:off x="446048" y="5480789"/>
            <a:ext cx="8020948" cy="0"/>
          </a:xfrm>
          <a:prstGeom prst="line">
            <a:avLst/>
          </a:prstGeom>
          <a:ln w="15875">
            <a:solidFill>
              <a:schemeClr val="bg1">
                <a:lumMod val="50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95" name="Straight Connector 94"/>
          <p:cNvCxnSpPr>
            <a:cxnSpLocks/>
          </p:cNvCxnSpPr>
          <p:nvPr/>
        </p:nvCxnSpPr>
        <p:spPr>
          <a:xfrm>
            <a:off x="448981" y="5694734"/>
            <a:ext cx="8020948" cy="0"/>
          </a:xfrm>
          <a:prstGeom prst="line">
            <a:avLst/>
          </a:prstGeom>
          <a:ln w="15875">
            <a:solidFill>
              <a:schemeClr val="bg1">
                <a:lumMod val="50000"/>
              </a:schemeClr>
            </a:solidFill>
            <a:prstDash val="sysDash"/>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620916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8211" y="364933"/>
            <a:ext cx="8805334" cy="592364"/>
          </a:xfrm>
        </p:spPr>
        <p:txBody>
          <a:bodyPr/>
          <a:lstStyle/>
          <a:p>
            <a:r>
              <a:rPr lang="en-US" dirty="0"/>
              <a:t>TV Is The Catalyst That Jumpstarts Greater Conversation, Exploration &amp; Viewing Of Their Advertising Online</a:t>
            </a:r>
          </a:p>
        </p:txBody>
      </p:sp>
      <p:sp>
        <p:nvSpPr>
          <p:cNvPr id="9" name="Text Placeholder 2"/>
          <p:cNvSpPr>
            <a:spLocks noGrp="1"/>
          </p:cNvSpPr>
          <p:nvPr>
            <p:ph type="body" sz="quarter" idx="13"/>
          </p:nvPr>
        </p:nvSpPr>
        <p:spPr>
          <a:xfrm>
            <a:off x="178211" y="1325408"/>
            <a:ext cx="8805333" cy="596835"/>
          </a:xfrm>
        </p:spPr>
        <p:txBody>
          <a:bodyPr/>
          <a:lstStyle/>
          <a:p>
            <a:r>
              <a:rPr lang="en-US" sz="1400" dirty="0"/>
              <a:t>TV leads to increased searches, social actions and non-paid online video views of a brand’s TV ad.  In fact, these digital actions in total far outpace the collective increase in TV spend across the 14 disruptors. </a:t>
            </a:r>
          </a:p>
        </p:txBody>
      </p:sp>
      <p:sp>
        <p:nvSpPr>
          <p:cNvPr id="6" name="Text Placeholder 2"/>
          <p:cNvSpPr>
            <a:spLocks noGrp="1"/>
          </p:cNvSpPr>
          <p:nvPr>
            <p:ph type="body" sz="quarter" idx="13"/>
          </p:nvPr>
        </p:nvSpPr>
        <p:spPr>
          <a:xfrm>
            <a:off x="178211" y="1947765"/>
            <a:ext cx="8805334" cy="594442"/>
          </a:xfrm>
        </p:spPr>
        <p:txBody>
          <a:bodyPr/>
          <a:lstStyle/>
          <a:p>
            <a:r>
              <a:rPr lang="en-US" sz="1600" b="1" u="sng" dirty="0"/>
              <a:t>14 “Brand Building” Disruptors: TV Spend vs. “Digital Actions” YOY % Increase</a:t>
            </a:r>
          </a:p>
          <a:p>
            <a:r>
              <a:rPr lang="en-US" dirty="0"/>
              <a:t>2015 vs. 2016</a:t>
            </a:r>
          </a:p>
        </p:txBody>
      </p:sp>
      <p:graphicFrame>
        <p:nvGraphicFramePr>
          <p:cNvPr id="7" name="Chart 6"/>
          <p:cNvGraphicFramePr/>
          <p:nvPr>
            <p:extLst>
              <p:ext uri="{D42A27DB-BD31-4B8C-83A1-F6EECF244321}">
                <p14:modId xmlns:p14="http://schemas.microsoft.com/office/powerpoint/2010/main" val="3588863810"/>
              </p:ext>
            </p:extLst>
          </p:nvPr>
        </p:nvGraphicFramePr>
        <p:xfrm>
          <a:off x="1019011" y="2469029"/>
          <a:ext cx="6783356" cy="3262362"/>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2"/>
          <p:cNvSpPr>
            <a:spLocks noGrp="1"/>
          </p:cNvSpPr>
          <p:nvPr>
            <p:ph type="body" sz="quarter" idx="13"/>
          </p:nvPr>
        </p:nvSpPr>
        <p:spPr>
          <a:xfrm>
            <a:off x="3270738" y="5733508"/>
            <a:ext cx="3956539" cy="280430"/>
          </a:xfrm>
        </p:spPr>
        <p:txBody>
          <a:bodyPr/>
          <a:lstStyle/>
          <a:p>
            <a:r>
              <a:rPr lang="en-US" sz="1100" i="1" dirty="0"/>
              <a:t>Total Digital Actions </a:t>
            </a:r>
            <a:r>
              <a:rPr lang="en-US" sz="1100" i="1" u="sng" dirty="0"/>
              <a:t>(+184%</a:t>
            </a:r>
            <a:r>
              <a:rPr lang="en-US" sz="1100" i="1" dirty="0"/>
              <a:t> YOY)</a:t>
            </a:r>
          </a:p>
        </p:txBody>
      </p:sp>
      <p:cxnSp>
        <p:nvCxnSpPr>
          <p:cNvPr id="4" name="Straight Arrow Connector 3"/>
          <p:cNvCxnSpPr/>
          <p:nvPr/>
        </p:nvCxnSpPr>
        <p:spPr>
          <a:xfrm>
            <a:off x="6356838" y="5873723"/>
            <a:ext cx="738554" cy="0"/>
          </a:xfrm>
          <a:prstGeom prst="straightConnector1">
            <a:avLst/>
          </a:prstGeom>
          <a:ln>
            <a:solidFill>
              <a:srgbClr val="50C8A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a:cxnSpLocks/>
          </p:cNvCxnSpPr>
          <p:nvPr/>
        </p:nvCxnSpPr>
        <p:spPr>
          <a:xfrm flipH="1">
            <a:off x="3235570" y="5873723"/>
            <a:ext cx="879231" cy="0"/>
          </a:xfrm>
          <a:prstGeom prst="straightConnector1">
            <a:avLst/>
          </a:prstGeom>
          <a:ln>
            <a:solidFill>
              <a:srgbClr val="50C8A0"/>
            </a:solidFill>
            <a:tailEnd type="triangle"/>
          </a:ln>
          <a:effectLst/>
        </p:spPr>
        <p:style>
          <a:lnRef idx="2">
            <a:schemeClr val="accent1"/>
          </a:lnRef>
          <a:fillRef idx="0">
            <a:schemeClr val="accent1"/>
          </a:fillRef>
          <a:effectRef idx="1">
            <a:schemeClr val="accent1"/>
          </a:effectRef>
          <a:fontRef idx="minor">
            <a:schemeClr val="tx1"/>
          </a:fontRef>
        </p:style>
      </p:cxnSp>
      <p:sp>
        <p:nvSpPr>
          <p:cNvPr id="15" name="Text Placeholder 3"/>
          <p:cNvSpPr>
            <a:spLocks noGrp="1"/>
          </p:cNvSpPr>
          <p:nvPr>
            <p:ph type="body" sz="quarter" idx="14"/>
          </p:nvPr>
        </p:nvSpPr>
        <p:spPr>
          <a:xfrm>
            <a:off x="178211" y="6255344"/>
            <a:ext cx="7548063" cy="602656"/>
          </a:xfrm>
        </p:spPr>
        <p:txBody>
          <a:bodyPr/>
          <a:lstStyle/>
          <a:p>
            <a:r>
              <a:rPr lang="en-US" sz="800" dirty="0"/>
              <a:t>Source: TV spending based on Nielsen Ad Intel, TV spend (national cable TV, national broadcast TV, Spanish language broadcast TV, Spanish language cable TV, spot TV, syndication TV), CY 2015-2016.  Digital actions based on iSpot.tv and reflects TV commercial-related searches (Google, Bing, Yahoo!), social actions (posts, likes, shares and comments related to TV ads on Facebook, Twitter, YouTube, iSpot.tv) and earned, not promoted, online video views of TV ads (YouTube, iSpot.tv).  Digital actions are correlated to TV ad airing data.</a:t>
            </a:r>
          </a:p>
        </p:txBody>
      </p:sp>
    </p:spTree>
    <p:extLst>
      <p:ext uri="{BB962C8B-B14F-4D97-AF65-F5344CB8AC3E}">
        <p14:creationId xmlns:p14="http://schemas.microsoft.com/office/powerpoint/2010/main" val="35399874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8211" y="364933"/>
            <a:ext cx="8805334" cy="592364"/>
          </a:xfrm>
        </p:spPr>
        <p:txBody>
          <a:bodyPr/>
          <a:lstStyle/>
          <a:p>
            <a:r>
              <a:rPr lang="en-US" dirty="0"/>
              <a:t>Several Disruptors Saw Across-The-Board Lifts In Online Metrics Related To Their Ads As They Increased Their TV Investment</a:t>
            </a:r>
          </a:p>
        </p:txBody>
      </p:sp>
      <p:sp>
        <p:nvSpPr>
          <p:cNvPr id="6" name="Text Placeholder 2"/>
          <p:cNvSpPr>
            <a:spLocks noGrp="1"/>
          </p:cNvSpPr>
          <p:nvPr>
            <p:ph type="body" sz="quarter" idx="13"/>
          </p:nvPr>
        </p:nvSpPr>
        <p:spPr>
          <a:xfrm>
            <a:off x="178211" y="1481768"/>
            <a:ext cx="8805334" cy="594442"/>
          </a:xfrm>
        </p:spPr>
        <p:txBody>
          <a:bodyPr/>
          <a:lstStyle/>
          <a:p>
            <a:r>
              <a:rPr lang="en-US" sz="1600" b="1" i="1" u="sng" dirty="0"/>
              <a:t>Sampling</a:t>
            </a:r>
            <a:r>
              <a:rPr lang="en-US" sz="1600" b="1" u="sng" dirty="0"/>
              <a:t> of Brands: TV Spend vs. “Digital Actions” YOY % Increase</a:t>
            </a:r>
          </a:p>
          <a:p>
            <a:r>
              <a:rPr lang="en-US" dirty="0"/>
              <a:t>2015 vs. 2016</a:t>
            </a:r>
          </a:p>
        </p:txBody>
      </p:sp>
      <p:sp>
        <p:nvSpPr>
          <p:cNvPr id="14" name="Text Placeholder 2"/>
          <p:cNvSpPr>
            <a:spLocks noGrp="1"/>
          </p:cNvSpPr>
          <p:nvPr>
            <p:ph type="body" sz="quarter" idx="13"/>
          </p:nvPr>
        </p:nvSpPr>
        <p:spPr>
          <a:xfrm>
            <a:off x="413812" y="2500197"/>
            <a:ext cx="1212635" cy="368686"/>
          </a:xfrm>
        </p:spPr>
        <p:txBody>
          <a:bodyPr/>
          <a:lstStyle/>
          <a:p>
            <a:r>
              <a:rPr lang="en-US" sz="1600" b="1" u="sng" dirty="0"/>
              <a:t>Brand</a:t>
            </a:r>
          </a:p>
        </p:txBody>
      </p:sp>
      <p:sp>
        <p:nvSpPr>
          <p:cNvPr id="15" name="Text Placeholder 2"/>
          <p:cNvSpPr>
            <a:spLocks noGrp="1"/>
          </p:cNvSpPr>
          <p:nvPr>
            <p:ph type="body" sz="quarter" idx="13"/>
          </p:nvPr>
        </p:nvSpPr>
        <p:spPr>
          <a:xfrm>
            <a:off x="1443994" y="2503129"/>
            <a:ext cx="1353442" cy="368686"/>
          </a:xfrm>
        </p:spPr>
        <p:txBody>
          <a:bodyPr/>
          <a:lstStyle/>
          <a:p>
            <a:r>
              <a:rPr lang="en-US" sz="1600" b="1" u="sng" dirty="0"/>
              <a:t>TV Spend</a:t>
            </a:r>
          </a:p>
        </p:txBody>
      </p:sp>
      <p:sp>
        <p:nvSpPr>
          <p:cNvPr id="16" name="Text Placeholder 2"/>
          <p:cNvSpPr>
            <a:spLocks noGrp="1"/>
          </p:cNvSpPr>
          <p:nvPr>
            <p:ph type="body" sz="quarter" idx="13"/>
          </p:nvPr>
        </p:nvSpPr>
        <p:spPr>
          <a:xfrm>
            <a:off x="2852210" y="2503128"/>
            <a:ext cx="1878048" cy="368686"/>
          </a:xfrm>
        </p:spPr>
        <p:txBody>
          <a:bodyPr/>
          <a:lstStyle/>
          <a:p>
            <a:r>
              <a:rPr lang="en-US" sz="1600" b="1" u="sng" dirty="0"/>
              <a:t>Search Queries</a:t>
            </a:r>
          </a:p>
        </p:txBody>
      </p:sp>
      <p:sp>
        <p:nvSpPr>
          <p:cNvPr id="17" name="Text Placeholder 2"/>
          <p:cNvSpPr>
            <a:spLocks noGrp="1"/>
          </p:cNvSpPr>
          <p:nvPr>
            <p:ph type="body" sz="quarter" idx="13"/>
          </p:nvPr>
        </p:nvSpPr>
        <p:spPr>
          <a:xfrm>
            <a:off x="4788793" y="2503128"/>
            <a:ext cx="1541663" cy="368686"/>
          </a:xfrm>
        </p:spPr>
        <p:txBody>
          <a:bodyPr/>
          <a:lstStyle/>
          <a:p>
            <a:r>
              <a:rPr lang="en-US" sz="1600" b="1" u="sng" dirty="0"/>
              <a:t>Social Actions</a:t>
            </a:r>
          </a:p>
        </p:txBody>
      </p:sp>
      <p:sp>
        <p:nvSpPr>
          <p:cNvPr id="18" name="Text Placeholder 2"/>
          <p:cNvSpPr>
            <a:spLocks noGrp="1"/>
          </p:cNvSpPr>
          <p:nvPr>
            <p:ph type="body" sz="quarter" idx="13"/>
          </p:nvPr>
        </p:nvSpPr>
        <p:spPr>
          <a:xfrm>
            <a:off x="6544971" y="2503127"/>
            <a:ext cx="1960515" cy="368686"/>
          </a:xfrm>
        </p:spPr>
        <p:txBody>
          <a:bodyPr/>
          <a:lstStyle/>
          <a:p>
            <a:r>
              <a:rPr lang="en-US" sz="1600" b="1" u="sng" dirty="0"/>
              <a:t>Total Online Views</a:t>
            </a:r>
          </a:p>
        </p:txBody>
      </p:sp>
      <p:sp>
        <p:nvSpPr>
          <p:cNvPr id="21" name="Text Placeholder 2"/>
          <p:cNvSpPr>
            <a:spLocks noGrp="1"/>
          </p:cNvSpPr>
          <p:nvPr>
            <p:ph type="body" sz="quarter" idx="13"/>
          </p:nvPr>
        </p:nvSpPr>
        <p:spPr>
          <a:xfrm>
            <a:off x="481085" y="2976419"/>
            <a:ext cx="1145362" cy="368686"/>
          </a:xfrm>
        </p:spPr>
        <p:txBody>
          <a:bodyPr/>
          <a:lstStyle/>
          <a:p>
            <a:r>
              <a:rPr lang="en-US" sz="1400" b="1" dirty="0"/>
              <a:t>Uber</a:t>
            </a:r>
          </a:p>
        </p:txBody>
      </p:sp>
      <p:sp>
        <p:nvSpPr>
          <p:cNvPr id="22" name="Text Placeholder 2"/>
          <p:cNvSpPr>
            <a:spLocks noGrp="1"/>
          </p:cNvSpPr>
          <p:nvPr>
            <p:ph type="body" sz="quarter" idx="13"/>
          </p:nvPr>
        </p:nvSpPr>
        <p:spPr>
          <a:xfrm>
            <a:off x="1440442" y="2945670"/>
            <a:ext cx="1145362" cy="368686"/>
          </a:xfrm>
        </p:spPr>
        <p:txBody>
          <a:bodyPr/>
          <a:lstStyle/>
          <a:p>
            <a:r>
              <a:rPr lang="en-US" sz="1400" b="1" dirty="0"/>
              <a:t>+271%</a:t>
            </a:r>
          </a:p>
        </p:txBody>
      </p:sp>
      <p:sp>
        <p:nvSpPr>
          <p:cNvPr id="23" name="Text Placeholder 2"/>
          <p:cNvSpPr>
            <a:spLocks noGrp="1"/>
          </p:cNvSpPr>
          <p:nvPr>
            <p:ph type="body" sz="quarter" idx="13"/>
          </p:nvPr>
        </p:nvSpPr>
        <p:spPr>
          <a:xfrm>
            <a:off x="3218553" y="2939814"/>
            <a:ext cx="1145362" cy="368686"/>
          </a:xfrm>
        </p:spPr>
        <p:txBody>
          <a:bodyPr/>
          <a:lstStyle/>
          <a:p>
            <a:r>
              <a:rPr lang="en-US" sz="1400" b="1" dirty="0"/>
              <a:t>+1,566%</a:t>
            </a:r>
          </a:p>
        </p:txBody>
      </p:sp>
      <p:sp>
        <p:nvSpPr>
          <p:cNvPr id="24" name="Text Placeholder 2"/>
          <p:cNvSpPr>
            <a:spLocks noGrp="1"/>
          </p:cNvSpPr>
          <p:nvPr>
            <p:ph type="body" sz="quarter" idx="13"/>
          </p:nvPr>
        </p:nvSpPr>
        <p:spPr>
          <a:xfrm>
            <a:off x="4892834" y="2942745"/>
            <a:ext cx="1145362" cy="368686"/>
          </a:xfrm>
        </p:spPr>
        <p:txBody>
          <a:bodyPr/>
          <a:lstStyle/>
          <a:p>
            <a:r>
              <a:rPr lang="en-US" sz="1400" b="1" dirty="0"/>
              <a:t>+1,904%</a:t>
            </a:r>
          </a:p>
        </p:txBody>
      </p:sp>
      <p:sp>
        <p:nvSpPr>
          <p:cNvPr id="25" name="Text Placeholder 2"/>
          <p:cNvSpPr>
            <a:spLocks noGrp="1"/>
          </p:cNvSpPr>
          <p:nvPr>
            <p:ph type="body" sz="quarter" idx="13"/>
          </p:nvPr>
        </p:nvSpPr>
        <p:spPr>
          <a:xfrm>
            <a:off x="6835117" y="2945678"/>
            <a:ext cx="1145362" cy="368686"/>
          </a:xfrm>
        </p:spPr>
        <p:txBody>
          <a:bodyPr/>
          <a:lstStyle/>
          <a:p>
            <a:r>
              <a:rPr lang="en-US" sz="1400" b="1" dirty="0"/>
              <a:t>+28,485%</a:t>
            </a:r>
          </a:p>
        </p:txBody>
      </p:sp>
      <p:sp>
        <p:nvSpPr>
          <p:cNvPr id="27" name="Text Placeholder 2"/>
          <p:cNvSpPr>
            <a:spLocks noGrp="1"/>
          </p:cNvSpPr>
          <p:nvPr>
            <p:ph type="body" sz="quarter" idx="13"/>
          </p:nvPr>
        </p:nvSpPr>
        <p:spPr>
          <a:xfrm>
            <a:off x="481085" y="3392691"/>
            <a:ext cx="1145362" cy="368686"/>
          </a:xfrm>
        </p:spPr>
        <p:txBody>
          <a:bodyPr/>
          <a:lstStyle/>
          <a:p>
            <a:r>
              <a:rPr lang="en-US" sz="1400" b="1" dirty="0"/>
              <a:t>Airbnb</a:t>
            </a:r>
          </a:p>
        </p:txBody>
      </p:sp>
      <p:sp>
        <p:nvSpPr>
          <p:cNvPr id="28" name="Text Placeholder 2"/>
          <p:cNvSpPr>
            <a:spLocks noGrp="1"/>
          </p:cNvSpPr>
          <p:nvPr>
            <p:ph type="body" sz="quarter" idx="13"/>
          </p:nvPr>
        </p:nvSpPr>
        <p:spPr>
          <a:xfrm>
            <a:off x="1440442" y="3370622"/>
            <a:ext cx="1145362" cy="368686"/>
          </a:xfrm>
        </p:spPr>
        <p:txBody>
          <a:bodyPr/>
          <a:lstStyle/>
          <a:p>
            <a:r>
              <a:rPr lang="en-US" sz="1400" b="1" dirty="0"/>
              <a:t>+16%</a:t>
            </a:r>
          </a:p>
        </p:txBody>
      </p:sp>
      <p:sp>
        <p:nvSpPr>
          <p:cNvPr id="29" name="Text Placeholder 2"/>
          <p:cNvSpPr>
            <a:spLocks noGrp="1"/>
          </p:cNvSpPr>
          <p:nvPr>
            <p:ph type="body" sz="quarter" idx="13"/>
          </p:nvPr>
        </p:nvSpPr>
        <p:spPr>
          <a:xfrm>
            <a:off x="3218553" y="3364766"/>
            <a:ext cx="1145362" cy="368686"/>
          </a:xfrm>
        </p:spPr>
        <p:txBody>
          <a:bodyPr/>
          <a:lstStyle/>
          <a:p>
            <a:r>
              <a:rPr lang="en-US" sz="1400" b="1" dirty="0"/>
              <a:t>+60%</a:t>
            </a:r>
          </a:p>
        </p:txBody>
      </p:sp>
      <p:sp>
        <p:nvSpPr>
          <p:cNvPr id="30" name="Text Placeholder 2"/>
          <p:cNvSpPr>
            <a:spLocks noGrp="1"/>
          </p:cNvSpPr>
          <p:nvPr>
            <p:ph type="body" sz="quarter" idx="13"/>
          </p:nvPr>
        </p:nvSpPr>
        <p:spPr>
          <a:xfrm>
            <a:off x="4892834" y="3367697"/>
            <a:ext cx="1145362" cy="368686"/>
          </a:xfrm>
        </p:spPr>
        <p:txBody>
          <a:bodyPr/>
          <a:lstStyle/>
          <a:p>
            <a:r>
              <a:rPr lang="en-US" sz="1400" b="1" dirty="0"/>
              <a:t>+235%</a:t>
            </a:r>
          </a:p>
        </p:txBody>
      </p:sp>
      <p:sp>
        <p:nvSpPr>
          <p:cNvPr id="31" name="Text Placeholder 2"/>
          <p:cNvSpPr>
            <a:spLocks noGrp="1"/>
          </p:cNvSpPr>
          <p:nvPr>
            <p:ph type="body" sz="quarter" idx="13"/>
          </p:nvPr>
        </p:nvSpPr>
        <p:spPr>
          <a:xfrm>
            <a:off x="6835117" y="3370630"/>
            <a:ext cx="1145362" cy="368686"/>
          </a:xfrm>
        </p:spPr>
        <p:txBody>
          <a:bodyPr/>
          <a:lstStyle/>
          <a:p>
            <a:r>
              <a:rPr lang="en-US" sz="1400" b="1" dirty="0"/>
              <a:t>+150%</a:t>
            </a:r>
          </a:p>
        </p:txBody>
      </p:sp>
      <p:sp>
        <p:nvSpPr>
          <p:cNvPr id="33" name="Text Placeholder 2"/>
          <p:cNvSpPr>
            <a:spLocks noGrp="1"/>
          </p:cNvSpPr>
          <p:nvPr>
            <p:ph type="body" sz="quarter" idx="13"/>
          </p:nvPr>
        </p:nvSpPr>
        <p:spPr>
          <a:xfrm>
            <a:off x="481085" y="3841420"/>
            <a:ext cx="1145362" cy="368686"/>
          </a:xfrm>
        </p:spPr>
        <p:txBody>
          <a:bodyPr/>
          <a:lstStyle/>
          <a:p>
            <a:r>
              <a:rPr lang="en-US" sz="1400" b="1" dirty="0" err="1"/>
              <a:t>FitBit</a:t>
            </a:r>
            <a:endParaRPr lang="en-US" sz="1400" b="1" dirty="0"/>
          </a:p>
        </p:txBody>
      </p:sp>
      <p:sp>
        <p:nvSpPr>
          <p:cNvPr id="34" name="Text Placeholder 2"/>
          <p:cNvSpPr>
            <a:spLocks noGrp="1"/>
          </p:cNvSpPr>
          <p:nvPr>
            <p:ph type="body" sz="quarter" idx="13"/>
          </p:nvPr>
        </p:nvSpPr>
        <p:spPr>
          <a:xfrm>
            <a:off x="481085" y="4328036"/>
            <a:ext cx="1145362" cy="368686"/>
          </a:xfrm>
        </p:spPr>
        <p:txBody>
          <a:bodyPr/>
          <a:lstStyle/>
          <a:p>
            <a:r>
              <a:rPr lang="en-US" sz="1400" b="1" dirty="0" err="1"/>
              <a:t>Letgo</a:t>
            </a:r>
            <a:endParaRPr lang="en-US" sz="1400" b="1" dirty="0"/>
          </a:p>
        </p:txBody>
      </p:sp>
      <p:sp>
        <p:nvSpPr>
          <p:cNvPr id="35" name="Text Placeholder 2"/>
          <p:cNvSpPr>
            <a:spLocks noGrp="1"/>
          </p:cNvSpPr>
          <p:nvPr>
            <p:ph type="body" sz="quarter" idx="13"/>
          </p:nvPr>
        </p:nvSpPr>
        <p:spPr>
          <a:xfrm>
            <a:off x="481085" y="4785564"/>
            <a:ext cx="1145362" cy="368686"/>
          </a:xfrm>
        </p:spPr>
        <p:txBody>
          <a:bodyPr/>
          <a:lstStyle/>
          <a:p>
            <a:r>
              <a:rPr lang="en-US" sz="1400" b="1" dirty="0"/>
              <a:t>Blue Apron</a:t>
            </a:r>
          </a:p>
        </p:txBody>
      </p:sp>
      <p:sp>
        <p:nvSpPr>
          <p:cNvPr id="37" name="Text Placeholder 2"/>
          <p:cNvSpPr>
            <a:spLocks noGrp="1"/>
          </p:cNvSpPr>
          <p:nvPr>
            <p:ph type="body" sz="quarter" idx="13"/>
          </p:nvPr>
        </p:nvSpPr>
        <p:spPr>
          <a:xfrm>
            <a:off x="1440442" y="3848680"/>
            <a:ext cx="1145362" cy="368686"/>
          </a:xfrm>
        </p:spPr>
        <p:txBody>
          <a:bodyPr/>
          <a:lstStyle/>
          <a:p>
            <a:r>
              <a:rPr lang="en-US" sz="1400" b="1" dirty="0"/>
              <a:t>+10%</a:t>
            </a:r>
          </a:p>
        </p:txBody>
      </p:sp>
      <p:sp>
        <p:nvSpPr>
          <p:cNvPr id="38" name="Text Placeholder 2"/>
          <p:cNvSpPr>
            <a:spLocks noGrp="1"/>
          </p:cNvSpPr>
          <p:nvPr>
            <p:ph type="body" sz="quarter" idx="13"/>
          </p:nvPr>
        </p:nvSpPr>
        <p:spPr>
          <a:xfrm>
            <a:off x="1440442" y="4335296"/>
            <a:ext cx="1145362" cy="368686"/>
          </a:xfrm>
        </p:spPr>
        <p:txBody>
          <a:bodyPr/>
          <a:lstStyle/>
          <a:p>
            <a:r>
              <a:rPr lang="en-US" sz="1400" b="1" dirty="0"/>
              <a:t>+499%</a:t>
            </a:r>
          </a:p>
        </p:txBody>
      </p:sp>
      <p:sp>
        <p:nvSpPr>
          <p:cNvPr id="39" name="Text Placeholder 2"/>
          <p:cNvSpPr>
            <a:spLocks noGrp="1"/>
          </p:cNvSpPr>
          <p:nvPr>
            <p:ph type="body" sz="quarter" idx="13"/>
          </p:nvPr>
        </p:nvSpPr>
        <p:spPr>
          <a:xfrm>
            <a:off x="1440442" y="4792824"/>
            <a:ext cx="1145362" cy="368686"/>
          </a:xfrm>
        </p:spPr>
        <p:txBody>
          <a:bodyPr/>
          <a:lstStyle/>
          <a:p>
            <a:r>
              <a:rPr lang="en-US" sz="1400" b="1" dirty="0"/>
              <a:t>+57%</a:t>
            </a:r>
          </a:p>
        </p:txBody>
      </p:sp>
      <p:sp>
        <p:nvSpPr>
          <p:cNvPr id="41" name="Text Placeholder 2"/>
          <p:cNvSpPr>
            <a:spLocks noGrp="1"/>
          </p:cNvSpPr>
          <p:nvPr>
            <p:ph type="body" sz="quarter" idx="13"/>
          </p:nvPr>
        </p:nvSpPr>
        <p:spPr>
          <a:xfrm>
            <a:off x="3218553" y="3841426"/>
            <a:ext cx="1145362" cy="368686"/>
          </a:xfrm>
        </p:spPr>
        <p:txBody>
          <a:bodyPr/>
          <a:lstStyle/>
          <a:p>
            <a:r>
              <a:rPr lang="en-US" sz="1400" b="1" dirty="0"/>
              <a:t>+67%</a:t>
            </a:r>
          </a:p>
        </p:txBody>
      </p:sp>
      <p:sp>
        <p:nvSpPr>
          <p:cNvPr id="42" name="Text Placeholder 2"/>
          <p:cNvSpPr>
            <a:spLocks noGrp="1"/>
          </p:cNvSpPr>
          <p:nvPr>
            <p:ph type="body" sz="quarter" idx="13"/>
          </p:nvPr>
        </p:nvSpPr>
        <p:spPr>
          <a:xfrm>
            <a:off x="3218553" y="4328042"/>
            <a:ext cx="1145362" cy="368686"/>
          </a:xfrm>
        </p:spPr>
        <p:txBody>
          <a:bodyPr/>
          <a:lstStyle/>
          <a:p>
            <a:r>
              <a:rPr lang="en-US" sz="1400" b="1" dirty="0"/>
              <a:t>+531%</a:t>
            </a:r>
          </a:p>
        </p:txBody>
      </p:sp>
      <p:sp>
        <p:nvSpPr>
          <p:cNvPr id="43" name="Text Placeholder 2"/>
          <p:cNvSpPr>
            <a:spLocks noGrp="1"/>
          </p:cNvSpPr>
          <p:nvPr>
            <p:ph type="body" sz="quarter" idx="13"/>
          </p:nvPr>
        </p:nvSpPr>
        <p:spPr>
          <a:xfrm>
            <a:off x="3218553" y="4785570"/>
            <a:ext cx="1145362" cy="368686"/>
          </a:xfrm>
        </p:spPr>
        <p:txBody>
          <a:bodyPr/>
          <a:lstStyle/>
          <a:p>
            <a:r>
              <a:rPr lang="en-US" sz="1400" b="1" dirty="0"/>
              <a:t>+412%</a:t>
            </a:r>
          </a:p>
        </p:txBody>
      </p:sp>
      <p:sp>
        <p:nvSpPr>
          <p:cNvPr id="45" name="Text Placeholder 2"/>
          <p:cNvSpPr>
            <a:spLocks noGrp="1"/>
          </p:cNvSpPr>
          <p:nvPr>
            <p:ph type="body" sz="quarter" idx="13"/>
          </p:nvPr>
        </p:nvSpPr>
        <p:spPr>
          <a:xfrm>
            <a:off x="4892834" y="3848352"/>
            <a:ext cx="1145362" cy="368686"/>
          </a:xfrm>
        </p:spPr>
        <p:txBody>
          <a:bodyPr/>
          <a:lstStyle/>
          <a:p>
            <a:r>
              <a:rPr lang="en-US" sz="1400" b="1" dirty="0"/>
              <a:t>+17%</a:t>
            </a:r>
          </a:p>
        </p:txBody>
      </p:sp>
      <p:sp>
        <p:nvSpPr>
          <p:cNvPr id="46" name="Text Placeholder 2"/>
          <p:cNvSpPr>
            <a:spLocks noGrp="1"/>
          </p:cNvSpPr>
          <p:nvPr>
            <p:ph type="body" sz="quarter" idx="13"/>
          </p:nvPr>
        </p:nvSpPr>
        <p:spPr>
          <a:xfrm>
            <a:off x="4892834" y="4334968"/>
            <a:ext cx="1145362" cy="368686"/>
          </a:xfrm>
        </p:spPr>
        <p:txBody>
          <a:bodyPr/>
          <a:lstStyle/>
          <a:p>
            <a:r>
              <a:rPr lang="en-US" sz="1400" b="1" dirty="0"/>
              <a:t>+310%</a:t>
            </a:r>
          </a:p>
        </p:txBody>
      </p:sp>
      <p:sp>
        <p:nvSpPr>
          <p:cNvPr id="47" name="Text Placeholder 2"/>
          <p:cNvSpPr>
            <a:spLocks noGrp="1"/>
          </p:cNvSpPr>
          <p:nvPr>
            <p:ph type="body" sz="quarter" idx="13"/>
          </p:nvPr>
        </p:nvSpPr>
        <p:spPr>
          <a:xfrm>
            <a:off x="4892834" y="4792496"/>
            <a:ext cx="1145362" cy="368686"/>
          </a:xfrm>
        </p:spPr>
        <p:txBody>
          <a:bodyPr/>
          <a:lstStyle/>
          <a:p>
            <a:r>
              <a:rPr lang="en-US" sz="1400" b="1" dirty="0"/>
              <a:t>+52%</a:t>
            </a:r>
          </a:p>
        </p:txBody>
      </p:sp>
      <p:sp>
        <p:nvSpPr>
          <p:cNvPr id="49" name="Text Placeholder 2"/>
          <p:cNvSpPr>
            <a:spLocks noGrp="1"/>
          </p:cNvSpPr>
          <p:nvPr>
            <p:ph type="body" sz="quarter" idx="13"/>
          </p:nvPr>
        </p:nvSpPr>
        <p:spPr>
          <a:xfrm>
            <a:off x="6835117" y="3841098"/>
            <a:ext cx="1145362" cy="368686"/>
          </a:xfrm>
        </p:spPr>
        <p:txBody>
          <a:bodyPr/>
          <a:lstStyle/>
          <a:p>
            <a:r>
              <a:rPr lang="en-US" sz="1400" b="1" dirty="0"/>
              <a:t>+17%</a:t>
            </a:r>
          </a:p>
        </p:txBody>
      </p:sp>
      <p:sp>
        <p:nvSpPr>
          <p:cNvPr id="50" name="Text Placeholder 2"/>
          <p:cNvSpPr>
            <a:spLocks noGrp="1"/>
          </p:cNvSpPr>
          <p:nvPr>
            <p:ph type="body" sz="quarter" idx="13"/>
          </p:nvPr>
        </p:nvSpPr>
        <p:spPr>
          <a:xfrm>
            <a:off x="6835117" y="4327714"/>
            <a:ext cx="1145362" cy="368686"/>
          </a:xfrm>
        </p:spPr>
        <p:txBody>
          <a:bodyPr/>
          <a:lstStyle/>
          <a:p>
            <a:r>
              <a:rPr lang="en-US" sz="1400" b="1" dirty="0"/>
              <a:t>+277%</a:t>
            </a:r>
          </a:p>
        </p:txBody>
      </p:sp>
      <p:sp>
        <p:nvSpPr>
          <p:cNvPr id="51" name="Text Placeholder 2"/>
          <p:cNvSpPr>
            <a:spLocks noGrp="1"/>
          </p:cNvSpPr>
          <p:nvPr>
            <p:ph type="body" sz="quarter" idx="13"/>
          </p:nvPr>
        </p:nvSpPr>
        <p:spPr>
          <a:xfrm>
            <a:off x="6835117" y="4785242"/>
            <a:ext cx="1145362" cy="368686"/>
          </a:xfrm>
        </p:spPr>
        <p:txBody>
          <a:bodyPr/>
          <a:lstStyle/>
          <a:p>
            <a:r>
              <a:rPr lang="en-US" sz="1400" b="1" dirty="0"/>
              <a:t>+159%</a:t>
            </a:r>
          </a:p>
        </p:txBody>
      </p:sp>
      <p:sp>
        <p:nvSpPr>
          <p:cNvPr id="57" name="Rectangle 56"/>
          <p:cNvSpPr/>
          <p:nvPr/>
        </p:nvSpPr>
        <p:spPr>
          <a:xfrm>
            <a:off x="428333" y="2389758"/>
            <a:ext cx="8284843" cy="3342829"/>
          </a:xfrm>
          <a:prstGeom prst="rect">
            <a:avLst/>
          </a:prstGeom>
          <a:noFill/>
          <a:ln w="571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Rectangle: Rounded Corners 84"/>
          <p:cNvSpPr/>
          <p:nvPr/>
        </p:nvSpPr>
        <p:spPr>
          <a:xfrm>
            <a:off x="2790225" y="2389758"/>
            <a:ext cx="100803" cy="3342829"/>
          </a:xfrm>
          <a:prstGeom prst="roundRec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rebuchet MS"/>
              <a:ea typeface="+mn-ea"/>
              <a:cs typeface="+mn-cs"/>
            </a:endParaRPr>
          </a:p>
        </p:txBody>
      </p:sp>
      <p:sp>
        <p:nvSpPr>
          <p:cNvPr id="88" name="Text Placeholder 2"/>
          <p:cNvSpPr>
            <a:spLocks noGrp="1"/>
          </p:cNvSpPr>
          <p:nvPr>
            <p:ph type="body" sz="quarter" idx="13"/>
          </p:nvPr>
        </p:nvSpPr>
        <p:spPr>
          <a:xfrm>
            <a:off x="484015" y="5245695"/>
            <a:ext cx="1145362" cy="368686"/>
          </a:xfrm>
        </p:spPr>
        <p:txBody>
          <a:bodyPr/>
          <a:lstStyle/>
          <a:p>
            <a:r>
              <a:rPr lang="en-US" sz="1400" b="1" dirty="0"/>
              <a:t>23andMe</a:t>
            </a:r>
          </a:p>
        </p:txBody>
      </p:sp>
      <p:sp>
        <p:nvSpPr>
          <p:cNvPr id="89" name="Text Placeholder 2"/>
          <p:cNvSpPr>
            <a:spLocks noGrp="1"/>
          </p:cNvSpPr>
          <p:nvPr>
            <p:ph type="body" sz="quarter" idx="13"/>
          </p:nvPr>
        </p:nvSpPr>
        <p:spPr>
          <a:xfrm>
            <a:off x="1440442" y="5252955"/>
            <a:ext cx="1145362" cy="368686"/>
          </a:xfrm>
        </p:spPr>
        <p:txBody>
          <a:bodyPr/>
          <a:lstStyle/>
          <a:p>
            <a:r>
              <a:rPr lang="en-US" sz="1400" b="1" dirty="0"/>
              <a:t>+77%</a:t>
            </a:r>
          </a:p>
        </p:txBody>
      </p:sp>
      <p:sp>
        <p:nvSpPr>
          <p:cNvPr id="90" name="Text Placeholder 2"/>
          <p:cNvSpPr>
            <a:spLocks noGrp="1"/>
          </p:cNvSpPr>
          <p:nvPr>
            <p:ph type="body" sz="quarter" idx="13"/>
          </p:nvPr>
        </p:nvSpPr>
        <p:spPr>
          <a:xfrm>
            <a:off x="3221483" y="5245701"/>
            <a:ext cx="1145362" cy="368686"/>
          </a:xfrm>
        </p:spPr>
        <p:txBody>
          <a:bodyPr/>
          <a:lstStyle/>
          <a:p>
            <a:r>
              <a:rPr lang="en-US" sz="1400" b="1" dirty="0"/>
              <a:t>+512%</a:t>
            </a:r>
          </a:p>
        </p:txBody>
      </p:sp>
      <p:sp>
        <p:nvSpPr>
          <p:cNvPr id="91" name="Text Placeholder 2"/>
          <p:cNvSpPr>
            <a:spLocks noGrp="1"/>
          </p:cNvSpPr>
          <p:nvPr>
            <p:ph type="body" sz="quarter" idx="13"/>
          </p:nvPr>
        </p:nvSpPr>
        <p:spPr>
          <a:xfrm>
            <a:off x="4895764" y="5252627"/>
            <a:ext cx="1145362" cy="368686"/>
          </a:xfrm>
        </p:spPr>
        <p:txBody>
          <a:bodyPr/>
          <a:lstStyle/>
          <a:p>
            <a:r>
              <a:rPr lang="en-US" sz="1400" b="1" dirty="0"/>
              <a:t>+228%</a:t>
            </a:r>
          </a:p>
        </p:txBody>
      </p:sp>
      <p:sp>
        <p:nvSpPr>
          <p:cNvPr id="92" name="Text Placeholder 2"/>
          <p:cNvSpPr>
            <a:spLocks noGrp="1"/>
          </p:cNvSpPr>
          <p:nvPr>
            <p:ph type="body" sz="quarter" idx="13"/>
          </p:nvPr>
        </p:nvSpPr>
        <p:spPr>
          <a:xfrm>
            <a:off x="6835117" y="5245373"/>
            <a:ext cx="1145362" cy="368686"/>
          </a:xfrm>
        </p:spPr>
        <p:txBody>
          <a:bodyPr/>
          <a:lstStyle/>
          <a:p>
            <a:r>
              <a:rPr lang="en-US" sz="1400" b="1" dirty="0"/>
              <a:t>+3,259%</a:t>
            </a:r>
          </a:p>
        </p:txBody>
      </p:sp>
      <p:sp>
        <p:nvSpPr>
          <p:cNvPr id="48" name="Text Placeholder 3"/>
          <p:cNvSpPr>
            <a:spLocks noGrp="1"/>
          </p:cNvSpPr>
          <p:nvPr>
            <p:ph type="body" sz="quarter" idx="14"/>
          </p:nvPr>
        </p:nvSpPr>
        <p:spPr>
          <a:xfrm>
            <a:off x="178211" y="6255344"/>
            <a:ext cx="7548063" cy="602656"/>
          </a:xfrm>
        </p:spPr>
        <p:txBody>
          <a:bodyPr/>
          <a:lstStyle/>
          <a:p>
            <a:r>
              <a:rPr lang="en-US" sz="800" dirty="0"/>
              <a:t>Source: TV spending based on Nielsen Ad Intel, TV spend (national cable TV, national broadcast TV, Spanish language broadcast TV, Spanish language cable TV, spot TV, syndication TV), CY 2015-2016.  Digital actions based on iSpot.tv and reflects TV commercial-related searches (Google, Bing, Yahoo!), social actions (posts, likes, shares and comments related to TV ads on Facebook, Twitter, YouTube, iSpot.tv) and earned, not promoted, online video views of TV ads (YouTube, iSpot.tv).  Digital actions are correlated to TV ad airing data.</a:t>
            </a:r>
          </a:p>
        </p:txBody>
      </p:sp>
    </p:spTree>
    <p:extLst>
      <p:ext uri="{BB962C8B-B14F-4D97-AF65-F5344CB8AC3E}">
        <p14:creationId xmlns:p14="http://schemas.microsoft.com/office/powerpoint/2010/main" val="30372118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5036" y="364933"/>
            <a:ext cx="8509164" cy="592364"/>
          </a:xfrm>
        </p:spPr>
        <p:txBody>
          <a:bodyPr/>
          <a:lstStyle/>
          <a:p>
            <a:r>
              <a:rPr lang="en-US" dirty="0">
                <a:solidFill>
                  <a:schemeClr val="tx1"/>
                </a:solidFill>
              </a:rPr>
              <a:t>TV Is Heavily Utilized By The Largest Disruptive “Unicorns” To Drive Greater Growth</a:t>
            </a:r>
          </a:p>
        </p:txBody>
      </p:sp>
      <p:sp>
        <p:nvSpPr>
          <p:cNvPr id="3" name="Text Placeholder 2"/>
          <p:cNvSpPr>
            <a:spLocks noGrp="1"/>
          </p:cNvSpPr>
          <p:nvPr>
            <p:ph type="body" sz="quarter" idx="13"/>
          </p:nvPr>
        </p:nvSpPr>
        <p:spPr>
          <a:xfrm>
            <a:off x="299513" y="1276242"/>
            <a:ext cx="8592565" cy="368686"/>
          </a:xfrm>
        </p:spPr>
        <p:txBody>
          <a:bodyPr/>
          <a:lstStyle/>
          <a:p>
            <a:r>
              <a:rPr lang="en-US" sz="1600" dirty="0"/>
              <a:t>The two largest U.S.-based “Unicorns” - Uber &amp; Airbnb - along with several others employ TV as a significant part of their media mix to aggressively build their user bases which, in turn, helps drive their valuations up </a:t>
            </a:r>
          </a:p>
        </p:txBody>
      </p:sp>
      <p:sp>
        <p:nvSpPr>
          <p:cNvPr id="7" name="Text Placeholder 3"/>
          <p:cNvSpPr>
            <a:spLocks noGrp="1"/>
          </p:cNvSpPr>
          <p:nvPr>
            <p:ph type="body" sz="quarter" idx="14"/>
          </p:nvPr>
        </p:nvSpPr>
        <p:spPr>
          <a:xfrm>
            <a:off x="169333" y="6355624"/>
            <a:ext cx="7469252" cy="185143"/>
          </a:xfrm>
        </p:spPr>
        <p:txBody>
          <a:bodyPr/>
          <a:lstStyle/>
          <a:p>
            <a:r>
              <a:rPr lang="en-US" sz="800" dirty="0"/>
              <a:t>Source: Nielsen Ad Intel.   TV spend includes national cable TV, broadcast TV, Spanish language cable TV, Spanish language broadcast TV, spot TV, syndication TV.  “</a:t>
            </a:r>
            <a:r>
              <a:rPr lang="en-US" sz="800" dirty="0" err="1"/>
              <a:t>Cume</a:t>
            </a:r>
            <a:r>
              <a:rPr lang="en-US" sz="800" dirty="0"/>
              <a:t> TV spend” represents the total TV spend between first campaign launch through 2016.  </a:t>
            </a:r>
            <a:r>
              <a:rPr lang="en-US" sz="800" b="1" u="sng" dirty="0"/>
              <a:t>“Unicorn” = private companies valued at $1 billion+.  “Unicorn” identification based on TechCrunch Unicorn leaderboard as of April 5</a:t>
            </a:r>
            <a:r>
              <a:rPr lang="en-US" sz="800" b="1" u="sng" baseline="30000" dirty="0"/>
              <a:t>th</a:t>
            </a:r>
            <a:r>
              <a:rPr lang="en-US" sz="800" b="1" u="sng" dirty="0"/>
              <a:t>, 2017. “B” = billions; “MM” = millions</a:t>
            </a:r>
          </a:p>
        </p:txBody>
      </p:sp>
      <p:sp>
        <p:nvSpPr>
          <p:cNvPr id="6" name="Text Placeholder 2"/>
          <p:cNvSpPr>
            <a:spLocks noGrp="1"/>
          </p:cNvSpPr>
          <p:nvPr>
            <p:ph type="body" sz="quarter" idx="13"/>
          </p:nvPr>
        </p:nvSpPr>
        <p:spPr>
          <a:xfrm>
            <a:off x="299513" y="2350726"/>
            <a:ext cx="1212635" cy="368686"/>
          </a:xfrm>
        </p:spPr>
        <p:txBody>
          <a:bodyPr/>
          <a:lstStyle/>
          <a:p>
            <a:r>
              <a:rPr lang="en-US" sz="1600" b="1" u="sng" dirty="0"/>
              <a:t>“Unicorn”</a:t>
            </a:r>
          </a:p>
        </p:txBody>
      </p:sp>
      <p:sp>
        <p:nvSpPr>
          <p:cNvPr id="8" name="Text Placeholder 2"/>
          <p:cNvSpPr>
            <a:spLocks noGrp="1"/>
          </p:cNvSpPr>
          <p:nvPr>
            <p:ph type="body" sz="quarter" idx="13"/>
          </p:nvPr>
        </p:nvSpPr>
        <p:spPr>
          <a:xfrm>
            <a:off x="1329695" y="2353658"/>
            <a:ext cx="1353442" cy="368686"/>
          </a:xfrm>
        </p:spPr>
        <p:txBody>
          <a:bodyPr/>
          <a:lstStyle/>
          <a:p>
            <a:r>
              <a:rPr lang="en-US" sz="1600" b="1" u="sng" dirty="0"/>
              <a:t>Valuation</a:t>
            </a:r>
          </a:p>
        </p:txBody>
      </p:sp>
      <p:sp>
        <p:nvSpPr>
          <p:cNvPr id="9" name="Text Placeholder 2"/>
          <p:cNvSpPr>
            <a:spLocks noGrp="1"/>
          </p:cNvSpPr>
          <p:nvPr>
            <p:ph type="body" sz="quarter" idx="13"/>
          </p:nvPr>
        </p:nvSpPr>
        <p:spPr>
          <a:xfrm>
            <a:off x="2632407" y="2353657"/>
            <a:ext cx="1878048" cy="368686"/>
          </a:xfrm>
        </p:spPr>
        <p:txBody>
          <a:bodyPr/>
          <a:lstStyle/>
          <a:p>
            <a:r>
              <a:rPr lang="en-US" sz="1600" b="1" u="sng" dirty="0"/>
              <a:t>Company Launch</a:t>
            </a:r>
          </a:p>
        </p:txBody>
      </p:sp>
      <p:sp>
        <p:nvSpPr>
          <p:cNvPr id="10" name="Text Placeholder 2"/>
          <p:cNvSpPr>
            <a:spLocks noGrp="1"/>
          </p:cNvSpPr>
          <p:nvPr>
            <p:ph type="body" sz="quarter" idx="13"/>
          </p:nvPr>
        </p:nvSpPr>
        <p:spPr>
          <a:xfrm>
            <a:off x="4366767" y="2353657"/>
            <a:ext cx="1353442" cy="368686"/>
          </a:xfrm>
        </p:spPr>
        <p:txBody>
          <a:bodyPr/>
          <a:lstStyle/>
          <a:p>
            <a:r>
              <a:rPr lang="en-US" sz="1600" b="1" u="sng" dirty="0"/>
              <a:t>TV Launch</a:t>
            </a:r>
          </a:p>
        </p:txBody>
      </p:sp>
      <p:sp>
        <p:nvSpPr>
          <p:cNvPr id="11" name="Text Placeholder 2"/>
          <p:cNvSpPr>
            <a:spLocks noGrp="1"/>
          </p:cNvSpPr>
          <p:nvPr>
            <p:ph type="body" sz="quarter" idx="13"/>
          </p:nvPr>
        </p:nvSpPr>
        <p:spPr>
          <a:xfrm>
            <a:off x="5709707" y="2353656"/>
            <a:ext cx="1722722" cy="368686"/>
          </a:xfrm>
        </p:spPr>
        <p:txBody>
          <a:bodyPr/>
          <a:lstStyle/>
          <a:p>
            <a:r>
              <a:rPr lang="en-US" sz="1600" b="1" u="sng" dirty="0" err="1"/>
              <a:t>Cume</a:t>
            </a:r>
            <a:r>
              <a:rPr lang="en-US" sz="1600" b="1" u="sng" dirty="0"/>
              <a:t> TV Spend</a:t>
            </a:r>
          </a:p>
        </p:txBody>
      </p:sp>
      <p:sp>
        <p:nvSpPr>
          <p:cNvPr id="13" name="Text Placeholder 2"/>
          <p:cNvSpPr>
            <a:spLocks noGrp="1"/>
          </p:cNvSpPr>
          <p:nvPr>
            <p:ph type="body" sz="quarter" idx="13"/>
          </p:nvPr>
        </p:nvSpPr>
        <p:spPr>
          <a:xfrm>
            <a:off x="7275575" y="2353656"/>
            <a:ext cx="1705710" cy="368686"/>
          </a:xfrm>
        </p:spPr>
        <p:txBody>
          <a:bodyPr/>
          <a:lstStyle/>
          <a:p>
            <a:r>
              <a:rPr lang="en-US" sz="1600" b="1" u="sng" dirty="0"/>
              <a:t>2016 TV Spend</a:t>
            </a:r>
          </a:p>
        </p:txBody>
      </p:sp>
      <p:sp>
        <p:nvSpPr>
          <p:cNvPr id="4" name="Rectangle: Rounded Corners 3"/>
          <p:cNvSpPr/>
          <p:nvPr/>
        </p:nvSpPr>
        <p:spPr>
          <a:xfrm>
            <a:off x="2535692" y="2240288"/>
            <a:ext cx="100803" cy="3465920"/>
          </a:xfrm>
          <a:prstGeom prst="roundRec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rebuchet MS"/>
              <a:ea typeface="+mn-ea"/>
              <a:cs typeface="+mn-cs"/>
            </a:endParaRPr>
          </a:p>
        </p:txBody>
      </p:sp>
      <p:sp>
        <p:nvSpPr>
          <p:cNvPr id="15" name="Text Placeholder 2"/>
          <p:cNvSpPr>
            <a:spLocks noGrp="1"/>
          </p:cNvSpPr>
          <p:nvPr>
            <p:ph type="body" sz="quarter" idx="13"/>
          </p:nvPr>
        </p:nvSpPr>
        <p:spPr>
          <a:xfrm>
            <a:off x="384370" y="2826948"/>
            <a:ext cx="1145362" cy="368686"/>
          </a:xfrm>
        </p:spPr>
        <p:txBody>
          <a:bodyPr/>
          <a:lstStyle/>
          <a:p>
            <a:r>
              <a:rPr lang="en-US" sz="1400" b="1" dirty="0"/>
              <a:t>Uber</a:t>
            </a:r>
          </a:p>
        </p:txBody>
      </p:sp>
      <p:sp>
        <p:nvSpPr>
          <p:cNvPr id="16" name="Text Placeholder 2"/>
          <p:cNvSpPr>
            <a:spLocks noGrp="1"/>
          </p:cNvSpPr>
          <p:nvPr>
            <p:ph type="body" sz="quarter" idx="13"/>
          </p:nvPr>
        </p:nvSpPr>
        <p:spPr>
          <a:xfrm>
            <a:off x="1324678" y="2796199"/>
            <a:ext cx="1145362" cy="368686"/>
          </a:xfrm>
        </p:spPr>
        <p:txBody>
          <a:bodyPr/>
          <a:lstStyle/>
          <a:p>
            <a:pPr algn="r"/>
            <a:r>
              <a:rPr lang="en-US" sz="1400" b="1" dirty="0"/>
              <a:t>$62.5B</a:t>
            </a:r>
          </a:p>
        </p:txBody>
      </p:sp>
      <p:sp>
        <p:nvSpPr>
          <p:cNvPr id="17" name="Text Placeholder 2"/>
          <p:cNvSpPr>
            <a:spLocks noGrp="1"/>
          </p:cNvSpPr>
          <p:nvPr>
            <p:ph type="body" sz="quarter" idx="13"/>
          </p:nvPr>
        </p:nvSpPr>
        <p:spPr>
          <a:xfrm>
            <a:off x="2998750" y="2790343"/>
            <a:ext cx="1145362" cy="368686"/>
          </a:xfrm>
        </p:spPr>
        <p:txBody>
          <a:bodyPr/>
          <a:lstStyle/>
          <a:p>
            <a:r>
              <a:rPr lang="en-US" sz="1400" b="1" dirty="0"/>
              <a:t>2009</a:t>
            </a:r>
          </a:p>
        </p:txBody>
      </p:sp>
      <p:sp>
        <p:nvSpPr>
          <p:cNvPr id="18" name="Text Placeholder 2"/>
          <p:cNvSpPr>
            <a:spLocks noGrp="1"/>
          </p:cNvSpPr>
          <p:nvPr>
            <p:ph type="body" sz="quarter" idx="13"/>
          </p:nvPr>
        </p:nvSpPr>
        <p:spPr>
          <a:xfrm>
            <a:off x="4470807" y="2793274"/>
            <a:ext cx="1145362" cy="368686"/>
          </a:xfrm>
        </p:spPr>
        <p:txBody>
          <a:bodyPr/>
          <a:lstStyle/>
          <a:p>
            <a:r>
              <a:rPr lang="en-US" sz="1400" b="1" dirty="0"/>
              <a:t>2015</a:t>
            </a:r>
          </a:p>
        </p:txBody>
      </p:sp>
      <p:sp>
        <p:nvSpPr>
          <p:cNvPr id="19" name="Text Placeholder 2"/>
          <p:cNvSpPr>
            <a:spLocks noGrp="1"/>
          </p:cNvSpPr>
          <p:nvPr>
            <p:ph type="body" sz="quarter" idx="13"/>
          </p:nvPr>
        </p:nvSpPr>
        <p:spPr>
          <a:xfrm>
            <a:off x="5998387" y="2796207"/>
            <a:ext cx="1145362" cy="368686"/>
          </a:xfrm>
        </p:spPr>
        <p:txBody>
          <a:bodyPr/>
          <a:lstStyle/>
          <a:p>
            <a:pPr algn="r"/>
            <a:r>
              <a:rPr lang="en-US" sz="1400" b="1" dirty="0"/>
              <a:t>$57.1 MM</a:t>
            </a:r>
          </a:p>
        </p:txBody>
      </p:sp>
      <p:sp>
        <p:nvSpPr>
          <p:cNvPr id="20" name="Text Placeholder 2"/>
          <p:cNvSpPr>
            <a:spLocks noGrp="1"/>
          </p:cNvSpPr>
          <p:nvPr>
            <p:ph type="body" sz="quarter" idx="13"/>
          </p:nvPr>
        </p:nvSpPr>
        <p:spPr>
          <a:xfrm>
            <a:off x="7555749" y="2790346"/>
            <a:ext cx="1145362" cy="368686"/>
          </a:xfrm>
        </p:spPr>
        <p:txBody>
          <a:bodyPr/>
          <a:lstStyle/>
          <a:p>
            <a:pPr algn="r"/>
            <a:r>
              <a:rPr lang="en-US" sz="1400" b="1" dirty="0"/>
              <a:t>$44.9 MM</a:t>
            </a:r>
          </a:p>
        </p:txBody>
      </p:sp>
      <p:sp>
        <p:nvSpPr>
          <p:cNvPr id="21" name="Text Placeholder 2"/>
          <p:cNvSpPr>
            <a:spLocks noGrp="1"/>
          </p:cNvSpPr>
          <p:nvPr>
            <p:ph type="body" sz="quarter" idx="13"/>
          </p:nvPr>
        </p:nvSpPr>
        <p:spPr>
          <a:xfrm>
            <a:off x="366786" y="3243220"/>
            <a:ext cx="1145362" cy="368686"/>
          </a:xfrm>
        </p:spPr>
        <p:txBody>
          <a:bodyPr/>
          <a:lstStyle/>
          <a:p>
            <a:r>
              <a:rPr lang="en-US" sz="1400" b="1" dirty="0"/>
              <a:t>Airbnb</a:t>
            </a:r>
          </a:p>
        </p:txBody>
      </p:sp>
      <p:sp>
        <p:nvSpPr>
          <p:cNvPr id="22" name="Text Placeholder 2"/>
          <p:cNvSpPr>
            <a:spLocks noGrp="1"/>
          </p:cNvSpPr>
          <p:nvPr>
            <p:ph type="body" sz="quarter" idx="13"/>
          </p:nvPr>
        </p:nvSpPr>
        <p:spPr>
          <a:xfrm>
            <a:off x="1324678" y="3221151"/>
            <a:ext cx="1145362" cy="368686"/>
          </a:xfrm>
        </p:spPr>
        <p:txBody>
          <a:bodyPr/>
          <a:lstStyle/>
          <a:p>
            <a:pPr algn="r"/>
            <a:r>
              <a:rPr lang="en-US" sz="1400" b="1" dirty="0"/>
              <a:t>$31.0B</a:t>
            </a:r>
          </a:p>
        </p:txBody>
      </p:sp>
      <p:sp>
        <p:nvSpPr>
          <p:cNvPr id="23" name="Text Placeholder 2"/>
          <p:cNvSpPr>
            <a:spLocks noGrp="1"/>
          </p:cNvSpPr>
          <p:nvPr>
            <p:ph type="body" sz="quarter" idx="13"/>
          </p:nvPr>
        </p:nvSpPr>
        <p:spPr>
          <a:xfrm>
            <a:off x="2998750" y="3215295"/>
            <a:ext cx="1145362" cy="368686"/>
          </a:xfrm>
        </p:spPr>
        <p:txBody>
          <a:bodyPr/>
          <a:lstStyle/>
          <a:p>
            <a:r>
              <a:rPr lang="en-US" sz="1400" b="1" dirty="0"/>
              <a:t>2008</a:t>
            </a:r>
          </a:p>
        </p:txBody>
      </p:sp>
      <p:sp>
        <p:nvSpPr>
          <p:cNvPr id="24" name="Text Placeholder 2"/>
          <p:cNvSpPr>
            <a:spLocks noGrp="1"/>
          </p:cNvSpPr>
          <p:nvPr>
            <p:ph type="body" sz="quarter" idx="13"/>
          </p:nvPr>
        </p:nvSpPr>
        <p:spPr>
          <a:xfrm>
            <a:off x="4470807" y="3218226"/>
            <a:ext cx="1145362" cy="368686"/>
          </a:xfrm>
        </p:spPr>
        <p:txBody>
          <a:bodyPr/>
          <a:lstStyle/>
          <a:p>
            <a:r>
              <a:rPr lang="en-US" sz="1400" b="1" dirty="0"/>
              <a:t>2014</a:t>
            </a:r>
          </a:p>
        </p:txBody>
      </p:sp>
      <p:sp>
        <p:nvSpPr>
          <p:cNvPr id="25" name="Text Placeholder 2"/>
          <p:cNvSpPr>
            <a:spLocks noGrp="1"/>
          </p:cNvSpPr>
          <p:nvPr>
            <p:ph type="body" sz="quarter" idx="13"/>
          </p:nvPr>
        </p:nvSpPr>
        <p:spPr>
          <a:xfrm>
            <a:off x="5998387" y="3221159"/>
            <a:ext cx="1145362" cy="368686"/>
          </a:xfrm>
        </p:spPr>
        <p:txBody>
          <a:bodyPr/>
          <a:lstStyle/>
          <a:p>
            <a:pPr algn="r"/>
            <a:r>
              <a:rPr lang="en-US" sz="1400" b="1" dirty="0"/>
              <a:t>$40.2 MM</a:t>
            </a:r>
          </a:p>
        </p:txBody>
      </p:sp>
      <p:sp>
        <p:nvSpPr>
          <p:cNvPr id="26" name="Text Placeholder 2"/>
          <p:cNvSpPr>
            <a:spLocks noGrp="1"/>
          </p:cNvSpPr>
          <p:nvPr>
            <p:ph type="body" sz="quarter" idx="13"/>
          </p:nvPr>
        </p:nvSpPr>
        <p:spPr>
          <a:xfrm>
            <a:off x="7555749" y="3215298"/>
            <a:ext cx="1145362" cy="368686"/>
          </a:xfrm>
        </p:spPr>
        <p:txBody>
          <a:bodyPr/>
          <a:lstStyle/>
          <a:p>
            <a:pPr algn="r"/>
            <a:r>
              <a:rPr lang="en-US" sz="1400" b="1" dirty="0"/>
              <a:t>$19.3 MM</a:t>
            </a:r>
          </a:p>
        </p:txBody>
      </p:sp>
      <p:sp>
        <p:nvSpPr>
          <p:cNvPr id="28" name="Text Placeholder 2"/>
          <p:cNvSpPr>
            <a:spLocks noGrp="1"/>
          </p:cNvSpPr>
          <p:nvPr>
            <p:ph type="body" sz="quarter" idx="13"/>
          </p:nvPr>
        </p:nvSpPr>
        <p:spPr>
          <a:xfrm>
            <a:off x="366786" y="3691949"/>
            <a:ext cx="1145362" cy="368686"/>
          </a:xfrm>
        </p:spPr>
        <p:txBody>
          <a:bodyPr/>
          <a:lstStyle/>
          <a:p>
            <a:r>
              <a:rPr lang="en-US" sz="1400" b="1" dirty="0"/>
              <a:t>Lyft</a:t>
            </a:r>
          </a:p>
        </p:txBody>
      </p:sp>
      <p:sp>
        <p:nvSpPr>
          <p:cNvPr id="30" name="Text Placeholder 2"/>
          <p:cNvSpPr>
            <a:spLocks noGrp="1"/>
          </p:cNvSpPr>
          <p:nvPr>
            <p:ph type="body" sz="quarter" idx="13"/>
          </p:nvPr>
        </p:nvSpPr>
        <p:spPr>
          <a:xfrm>
            <a:off x="366786" y="4178565"/>
            <a:ext cx="1145362" cy="368686"/>
          </a:xfrm>
        </p:spPr>
        <p:txBody>
          <a:bodyPr/>
          <a:lstStyle/>
          <a:p>
            <a:r>
              <a:rPr lang="en-US" sz="1400" b="1" dirty="0"/>
              <a:t>SoFi</a:t>
            </a:r>
          </a:p>
        </p:txBody>
      </p:sp>
      <p:sp>
        <p:nvSpPr>
          <p:cNvPr id="33" name="Text Placeholder 2"/>
          <p:cNvSpPr>
            <a:spLocks noGrp="1"/>
          </p:cNvSpPr>
          <p:nvPr>
            <p:ph type="body" sz="quarter" idx="13"/>
          </p:nvPr>
        </p:nvSpPr>
        <p:spPr>
          <a:xfrm>
            <a:off x="366786" y="4636093"/>
            <a:ext cx="1145362" cy="368686"/>
          </a:xfrm>
        </p:spPr>
        <p:txBody>
          <a:bodyPr/>
          <a:lstStyle/>
          <a:p>
            <a:r>
              <a:rPr lang="en-US" sz="1400" b="1" dirty="0"/>
              <a:t>Blue Apron</a:t>
            </a:r>
          </a:p>
        </p:txBody>
      </p:sp>
      <p:sp>
        <p:nvSpPr>
          <p:cNvPr id="37" name="Text Placeholder 2"/>
          <p:cNvSpPr>
            <a:spLocks noGrp="1"/>
          </p:cNvSpPr>
          <p:nvPr>
            <p:ph type="body" sz="quarter" idx="13"/>
          </p:nvPr>
        </p:nvSpPr>
        <p:spPr>
          <a:xfrm>
            <a:off x="366786" y="5131823"/>
            <a:ext cx="1145362" cy="368686"/>
          </a:xfrm>
        </p:spPr>
        <p:txBody>
          <a:bodyPr/>
          <a:lstStyle/>
          <a:p>
            <a:r>
              <a:rPr lang="en-US" sz="1400" b="1" dirty="0"/>
              <a:t>23andMe</a:t>
            </a:r>
          </a:p>
        </p:txBody>
      </p:sp>
      <p:sp>
        <p:nvSpPr>
          <p:cNvPr id="40" name="Text Placeholder 2"/>
          <p:cNvSpPr>
            <a:spLocks noGrp="1"/>
          </p:cNvSpPr>
          <p:nvPr>
            <p:ph type="body" sz="quarter" idx="13"/>
          </p:nvPr>
        </p:nvSpPr>
        <p:spPr>
          <a:xfrm>
            <a:off x="1324678" y="3699209"/>
            <a:ext cx="1145362" cy="368686"/>
          </a:xfrm>
        </p:spPr>
        <p:txBody>
          <a:bodyPr/>
          <a:lstStyle/>
          <a:p>
            <a:pPr algn="r"/>
            <a:r>
              <a:rPr lang="en-US" sz="1400" b="1" dirty="0"/>
              <a:t>$5.5B</a:t>
            </a:r>
          </a:p>
        </p:txBody>
      </p:sp>
      <p:sp>
        <p:nvSpPr>
          <p:cNvPr id="42" name="Text Placeholder 2"/>
          <p:cNvSpPr>
            <a:spLocks noGrp="1"/>
          </p:cNvSpPr>
          <p:nvPr>
            <p:ph type="body" sz="quarter" idx="13"/>
          </p:nvPr>
        </p:nvSpPr>
        <p:spPr>
          <a:xfrm>
            <a:off x="1324678" y="4185825"/>
            <a:ext cx="1145362" cy="368686"/>
          </a:xfrm>
        </p:spPr>
        <p:txBody>
          <a:bodyPr/>
          <a:lstStyle/>
          <a:p>
            <a:pPr algn="r"/>
            <a:r>
              <a:rPr lang="en-US" sz="1400" b="1" dirty="0"/>
              <a:t>$4.3B</a:t>
            </a:r>
          </a:p>
        </p:txBody>
      </p:sp>
      <p:sp>
        <p:nvSpPr>
          <p:cNvPr id="45" name="Text Placeholder 2"/>
          <p:cNvSpPr>
            <a:spLocks noGrp="1"/>
          </p:cNvSpPr>
          <p:nvPr>
            <p:ph type="body" sz="quarter" idx="13"/>
          </p:nvPr>
        </p:nvSpPr>
        <p:spPr>
          <a:xfrm>
            <a:off x="1324678" y="4643353"/>
            <a:ext cx="1145362" cy="368686"/>
          </a:xfrm>
        </p:spPr>
        <p:txBody>
          <a:bodyPr/>
          <a:lstStyle/>
          <a:p>
            <a:pPr algn="r"/>
            <a:r>
              <a:rPr lang="en-US" sz="1400" b="1" dirty="0"/>
              <a:t>$2.14B</a:t>
            </a:r>
          </a:p>
        </p:txBody>
      </p:sp>
      <p:sp>
        <p:nvSpPr>
          <p:cNvPr id="49" name="Text Placeholder 2"/>
          <p:cNvSpPr>
            <a:spLocks noGrp="1"/>
          </p:cNvSpPr>
          <p:nvPr>
            <p:ph type="body" sz="quarter" idx="13"/>
          </p:nvPr>
        </p:nvSpPr>
        <p:spPr>
          <a:xfrm>
            <a:off x="1324678" y="5139083"/>
            <a:ext cx="1145362" cy="368686"/>
          </a:xfrm>
        </p:spPr>
        <p:txBody>
          <a:bodyPr/>
          <a:lstStyle/>
          <a:p>
            <a:pPr algn="r"/>
            <a:r>
              <a:rPr lang="en-US" sz="1400" b="1" dirty="0"/>
              <a:t>$1.1B</a:t>
            </a:r>
          </a:p>
        </p:txBody>
      </p:sp>
      <p:sp>
        <p:nvSpPr>
          <p:cNvPr id="52" name="Text Placeholder 2"/>
          <p:cNvSpPr>
            <a:spLocks noGrp="1"/>
          </p:cNvSpPr>
          <p:nvPr>
            <p:ph type="body" sz="quarter" idx="13"/>
          </p:nvPr>
        </p:nvSpPr>
        <p:spPr>
          <a:xfrm>
            <a:off x="2998750" y="3691955"/>
            <a:ext cx="1145362" cy="368686"/>
          </a:xfrm>
        </p:spPr>
        <p:txBody>
          <a:bodyPr/>
          <a:lstStyle/>
          <a:p>
            <a:r>
              <a:rPr lang="en-US" sz="1400" b="1" dirty="0"/>
              <a:t>2012</a:t>
            </a:r>
          </a:p>
        </p:txBody>
      </p:sp>
      <p:sp>
        <p:nvSpPr>
          <p:cNvPr id="54" name="Text Placeholder 2"/>
          <p:cNvSpPr>
            <a:spLocks noGrp="1"/>
          </p:cNvSpPr>
          <p:nvPr>
            <p:ph type="body" sz="quarter" idx="13"/>
          </p:nvPr>
        </p:nvSpPr>
        <p:spPr>
          <a:xfrm>
            <a:off x="2998750" y="4178571"/>
            <a:ext cx="1145362" cy="368686"/>
          </a:xfrm>
        </p:spPr>
        <p:txBody>
          <a:bodyPr/>
          <a:lstStyle/>
          <a:p>
            <a:r>
              <a:rPr lang="en-US" sz="1400" b="1" dirty="0"/>
              <a:t>2011</a:t>
            </a:r>
          </a:p>
        </p:txBody>
      </p:sp>
      <p:sp>
        <p:nvSpPr>
          <p:cNvPr id="57" name="Text Placeholder 2"/>
          <p:cNvSpPr>
            <a:spLocks noGrp="1"/>
          </p:cNvSpPr>
          <p:nvPr>
            <p:ph type="body" sz="quarter" idx="13"/>
          </p:nvPr>
        </p:nvSpPr>
        <p:spPr>
          <a:xfrm>
            <a:off x="2998750" y="4636099"/>
            <a:ext cx="1145362" cy="368686"/>
          </a:xfrm>
        </p:spPr>
        <p:txBody>
          <a:bodyPr/>
          <a:lstStyle/>
          <a:p>
            <a:r>
              <a:rPr lang="en-US" sz="1400" b="1" dirty="0"/>
              <a:t>2012</a:t>
            </a:r>
          </a:p>
        </p:txBody>
      </p:sp>
      <p:sp>
        <p:nvSpPr>
          <p:cNvPr id="61" name="Text Placeholder 2"/>
          <p:cNvSpPr>
            <a:spLocks noGrp="1"/>
          </p:cNvSpPr>
          <p:nvPr>
            <p:ph type="body" sz="quarter" idx="13"/>
          </p:nvPr>
        </p:nvSpPr>
        <p:spPr>
          <a:xfrm>
            <a:off x="2998750" y="5131829"/>
            <a:ext cx="1145362" cy="368686"/>
          </a:xfrm>
        </p:spPr>
        <p:txBody>
          <a:bodyPr/>
          <a:lstStyle/>
          <a:p>
            <a:r>
              <a:rPr lang="en-US" sz="1400" b="1" dirty="0"/>
              <a:t>2006</a:t>
            </a:r>
          </a:p>
        </p:txBody>
      </p:sp>
      <p:sp>
        <p:nvSpPr>
          <p:cNvPr id="64" name="Text Placeholder 2"/>
          <p:cNvSpPr>
            <a:spLocks noGrp="1"/>
          </p:cNvSpPr>
          <p:nvPr>
            <p:ph type="body" sz="quarter" idx="13"/>
          </p:nvPr>
        </p:nvSpPr>
        <p:spPr>
          <a:xfrm>
            <a:off x="4470807" y="3698881"/>
            <a:ext cx="1145362" cy="368686"/>
          </a:xfrm>
        </p:spPr>
        <p:txBody>
          <a:bodyPr/>
          <a:lstStyle/>
          <a:p>
            <a:r>
              <a:rPr lang="en-US" sz="1400" b="1" dirty="0"/>
              <a:t>2016</a:t>
            </a:r>
          </a:p>
        </p:txBody>
      </p:sp>
      <p:sp>
        <p:nvSpPr>
          <p:cNvPr id="66" name="Text Placeholder 2"/>
          <p:cNvSpPr>
            <a:spLocks noGrp="1"/>
          </p:cNvSpPr>
          <p:nvPr>
            <p:ph type="body" sz="quarter" idx="13"/>
          </p:nvPr>
        </p:nvSpPr>
        <p:spPr>
          <a:xfrm>
            <a:off x="4470807" y="4185497"/>
            <a:ext cx="1145362" cy="368686"/>
          </a:xfrm>
        </p:spPr>
        <p:txBody>
          <a:bodyPr/>
          <a:lstStyle/>
          <a:p>
            <a:r>
              <a:rPr lang="en-US" sz="1400" b="1" dirty="0"/>
              <a:t>2016</a:t>
            </a:r>
          </a:p>
        </p:txBody>
      </p:sp>
      <p:sp>
        <p:nvSpPr>
          <p:cNvPr id="69" name="Text Placeholder 2"/>
          <p:cNvSpPr>
            <a:spLocks noGrp="1"/>
          </p:cNvSpPr>
          <p:nvPr>
            <p:ph type="body" sz="quarter" idx="13"/>
          </p:nvPr>
        </p:nvSpPr>
        <p:spPr>
          <a:xfrm>
            <a:off x="4470807" y="4643025"/>
            <a:ext cx="1145362" cy="368686"/>
          </a:xfrm>
        </p:spPr>
        <p:txBody>
          <a:bodyPr/>
          <a:lstStyle/>
          <a:p>
            <a:r>
              <a:rPr lang="en-US" sz="1400" b="1" dirty="0"/>
              <a:t>2014</a:t>
            </a:r>
          </a:p>
        </p:txBody>
      </p:sp>
      <p:sp>
        <p:nvSpPr>
          <p:cNvPr id="73" name="Text Placeholder 2"/>
          <p:cNvSpPr>
            <a:spLocks noGrp="1"/>
          </p:cNvSpPr>
          <p:nvPr>
            <p:ph type="body" sz="quarter" idx="13"/>
          </p:nvPr>
        </p:nvSpPr>
        <p:spPr>
          <a:xfrm>
            <a:off x="4470807" y="5138755"/>
            <a:ext cx="1145362" cy="368686"/>
          </a:xfrm>
        </p:spPr>
        <p:txBody>
          <a:bodyPr/>
          <a:lstStyle/>
          <a:p>
            <a:r>
              <a:rPr lang="en-US" sz="1400" b="1" dirty="0"/>
              <a:t>2015</a:t>
            </a:r>
          </a:p>
        </p:txBody>
      </p:sp>
      <p:sp>
        <p:nvSpPr>
          <p:cNvPr id="76" name="Text Placeholder 2"/>
          <p:cNvSpPr>
            <a:spLocks noGrp="1"/>
          </p:cNvSpPr>
          <p:nvPr>
            <p:ph type="body" sz="quarter" idx="13"/>
          </p:nvPr>
        </p:nvSpPr>
        <p:spPr>
          <a:xfrm>
            <a:off x="5998387" y="3691627"/>
            <a:ext cx="1145362" cy="368686"/>
          </a:xfrm>
        </p:spPr>
        <p:txBody>
          <a:bodyPr/>
          <a:lstStyle/>
          <a:p>
            <a:pPr algn="r"/>
            <a:r>
              <a:rPr lang="en-US" sz="1400" b="1" dirty="0"/>
              <a:t>$12.6 MM*</a:t>
            </a:r>
          </a:p>
        </p:txBody>
      </p:sp>
      <p:sp>
        <p:nvSpPr>
          <p:cNvPr id="78" name="Text Placeholder 2"/>
          <p:cNvSpPr>
            <a:spLocks noGrp="1"/>
          </p:cNvSpPr>
          <p:nvPr>
            <p:ph type="body" sz="quarter" idx="13"/>
          </p:nvPr>
        </p:nvSpPr>
        <p:spPr>
          <a:xfrm>
            <a:off x="5998387" y="4178243"/>
            <a:ext cx="1145362" cy="368686"/>
          </a:xfrm>
        </p:spPr>
        <p:txBody>
          <a:bodyPr/>
          <a:lstStyle/>
          <a:p>
            <a:pPr algn="r"/>
            <a:r>
              <a:rPr lang="en-US" sz="1400" b="1" dirty="0"/>
              <a:t>$30.1 MM</a:t>
            </a:r>
          </a:p>
        </p:txBody>
      </p:sp>
      <p:sp>
        <p:nvSpPr>
          <p:cNvPr id="81" name="Text Placeholder 2"/>
          <p:cNvSpPr>
            <a:spLocks noGrp="1"/>
          </p:cNvSpPr>
          <p:nvPr>
            <p:ph type="body" sz="quarter" idx="13"/>
          </p:nvPr>
        </p:nvSpPr>
        <p:spPr>
          <a:xfrm>
            <a:off x="5998387" y="4635771"/>
            <a:ext cx="1145362" cy="368686"/>
          </a:xfrm>
        </p:spPr>
        <p:txBody>
          <a:bodyPr/>
          <a:lstStyle/>
          <a:p>
            <a:pPr algn="r"/>
            <a:r>
              <a:rPr lang="en-US" sz="1400" b="1" dirty="0"/>
              <a:t>$75.7 MM</a:t>
            </a:r>
          </a:p>
        </p:txBody>
      </p:sp>
      <p:sp>
        <p:nvSpPr>
          <p:cNvPr id="85" name="Text Placeholder 2"/>
          <p:cNvSpPr>
            <a:spLocks noGrp="1"/>
          </p:cNvSpPr>
          <p:nvPr>
            <p:ph type="body" sz="quarter" idx="13"/>
          </p:nvPr>
        </p:nvSpPr>
        <p:spPr>
          <a:xfrm>
            <a:off x="5998387" y="5131501"/>
            <a:ext cx="1145362" cy="368686"/>
          </a:xfrm>
        </p:spPr>
        <p:txBody>
          <a:bodyPr/>
          <a:lstStyle/>
          <a:p>
            <a:pPr algn="r"/>
            <a:r>
              <a:rPr lang="en-US" sz="1400" b="1" dirty="0"/>
              <a:t>$62.8 MM</a:t>
            </a:r>
          </a:p>
        </p:txBody>
      </p:sp>
      <p:sp>
        <p:nvSpPr>
          <p:cNvPr id="88" name="Text Placeholder 2"/>
          <p:cNvSpPr>
            <a:spLocks noGrp="1"/>
          </p:cNvSpPr>
          <p:nvPr>
            <p:ph type="body" sz="quarter" idx="13"/>
          </p:nvPr>
        </p:nvSpPr>
        <p:spPr>
          <a:xfrm>
            <a:off x="7555749" y="3698887"/>
            <a:ext cx="1145362" cy="368686"/>
          </a:xfrm>
        </p:spPr>
        <p:txBody>
          <a:bodyPr/>
          <a:lstStyle/>
          <a:p>
            <a:pPr algn="r"/>
            <a:r>
              <a:rPr lang="en-US" sz="1400" b="1" dirty="0"/>
              <a:t>$12.6 MM</a:t>
            </a:r>
          </a:p>
        </p:txBody>
      </p:sp>
      <p:sp>
        <p:nvSpPr>
          <p:cNvPr id="90" name="Text Placeholder 2"/>
          <p:cNvSpPr>
            <a:spLocks noGrp="1"/>
          </p:cNvSpPr>
          <p:nvPr>
            <p:ph type="body" sz="quarter" idx="13"/>
          </p:nvPr>
        </p:nvSpPr>
        <p:spPr>
          <a:xfrm>
            <a:off x="7555749" y="4185503"/>
            <a:ext cx="1145362" cy="368686"/>
          </a:xfrm>
        </p:spPr>
        <p:txBody>
          <a:bodyPr/>
          <a:lstStyle/>
          <a:p>
            <a:pPr algn="r"/>
            <a:r>
              <a:rPr lang="en-US" sz="1400" b="1" dirty="0"/>
              <a:t>$30.1 MM</a:t>
            </a:r>
          </a:p>
        </p:txBody>
      </p:sp>
      <p:sp>
        <p:nvSpPr>
          <p:cNvPr id="93" name="Text Placeholder 2"/>
          <p:cNvSpPr>
            <a:spLocks noGrp="1"/>
          </p:cNvSpPr>
          <p:nvPr>
            <p:ph type="body" sz="quarter" idx="13"/>
          </p:nvPr>
        </p:nvSpPr>
        <p:spPr>
          <a:xfrm>
            <a:off x="7555749" y="4643031"/>
            <a:ext cx="1145362" cy="368686"/>
          </a:xfrm>
        </p:spPr>
        <p:txBody>
          <a:bodyPr/>
          <a:lstStyle/>
          <a:p>
            <a:pPr algn="r"/>
            <a:r>
              <a:rPr lang="en-US" sz="1400" b="1" dirty="0"/>
              <a:t>$46.1 MM</a:t>
            </a:r>
          </a:p>
        </p:txBody>
      </p:sp>
      <p:sp>
        <p:nvSpPr>
          <p:cNvPr id="97" name="Text Placeholder 2"/>
          <p:cNvSpPr>
            <a:spLocks noGrp="1"/>
          </p:cNvSpPr>
          <p:nvPr>
            <p:ph type="body" sz="quarter" idx="13"/>
          </p:nvPr>
        </p:nvSpPr>
        <p:spPr>
          <a:xfrm>
            <a:off x="7555749" y="5138761"/>
            <a:ext cx="1145362" cy="368686"/>
          </a:xfrm>
        </p:spPr>
        <p:txBody>
          <a:bodyPr/>
          <a:lstStyle/>
          <a:p>
            <a:pPr algn="r"/>
            <a:r>
              <a:rPr lang="en-US" sz="1400" b="1" dirty="0"/>
              <a:t>$37.8 MM</a:t>
            </a:r>
          </a:p>
        </p:txBody>
      </p:sp>
      <p:sp>
        <p:nvSpPr>
          <p:cNvPr id="99" name="Text Placeholder 4"/>
          <p:cNvSpPr>
            <a:spLocks noGrp="1"/>
          </p:cNvSpPr>
          <p:nvPr>
            <p:ph type="body" sz="quarter" idx="15"/>
          </p:nvPr>
        </p:nvSpPr>
        <p:spPr>
          <a:xfrm>
            <a:off x="329141" y="6189666"/>
            <a:ext cx="2813553" cy="431798"/>
          </a:xfrm>
        </p:spPr>
        <p:txBody>
          <a:bodyPr/>
          <a:lstStyle/>
          <a:p>
            <a:r>
              <a:rPr lang="en-US" dirty="0"/>
              <a:t>The market-changer’s playbook</a:t>
            </a:r>
          </a:p>
        </p:txBody>
      </p:sp>
      <p:sp>
        <p:nvSpPr>
          <p:cNvPr id="194" name="Rectangle 193"/>
          <p:cNvSpPr/>
          <p:nvPr/>
        </p:nvSpPr>
        <p:spPr>
          <a:xfrm>
            <a:off x="314034" y="2240287"/>
            <a:ext cx="8609832" cy="3465921"/>
          </a:xfrm>
          <a:prstGeom prst="rect">
            <a:avLst/>
          </a:prstGeom>
          <a:noFill/>
          <a:ln w="571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Rectangle: Rounded Corners 50"/>
          <p:cNvSpPr/>
          <p:nvPr/>
        </p:nvSpPr>
        <p:spPr>
          <a:xfrm>
            <a:off x="5633514" y="2234425"/>
            <a:ext cx="100803" cy="3465920"/>
          </a:xfrm>
          <a:prstGeom prst="roundRec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rebuchet MS"/>
              <a:ea typeface="+mn-ea"/>
              <a:cs typeface="+mn-cs"/>
            </a:endParaRPr>
          </a:p>
        </p:txBody>
      </p:sp>
      <p:sp>
        <p:nvSpPr>
          <p:cNvPr id="53" name="Text Placeholder 3"/>
          <p:cNvSpPr>
            <a:spLocks noGrp="1"/>
          </p:cNvSpPr>
          <p:nvPr>
            <p:ph type="body" sz="quarter" idx="14"/>
          </p:nvPr>
        </p:nvSpPr>
        <p:spPr>
          <a:xfrm>
            <a:off x="5872734" y="5839382"/>
            <a:ext cx="3019344" cy="185143"/>
          </a:xfrm>
        </p:spPr>
        <p:txBody>
          <a:bodyPr/>
          <a:lstStyle/>
          <a:p>
            <a:r>
              <a:rPr lang="en-US" sz="800" dirty="0"/>
              <a:t>*almost $10MM of the </a:t>
            </a:r>
            <a:r>
              <a:rPr lang="en-US" sz="800" dirty="0" err="1"/>
              <a:t>cume</a:t>
            </a:r>
            <a:r>
              <a:rPr lang="en-US" sz="800" dirty="0"/>
              <a:t> TV spend occurred in Nov-Dec ‘16</a:t>
            </a:r>
            <a:endParaRPr lang="en-US" sz="800" b="1" u="sng" dirty="0"/>
          </a:p>
        </p:txBody>
      </p:sp>
    </p:spTree>
    <p:extLst>
      <p:ext uri="{BB962C8B-B14F-4D97-AF65-F5344CB8AC3E}">
        <p14:creationId xmlns:p14="http://schemas.microsoft.com/office/powerpoint/2010/main" val="37598722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“Brand Expanding” Disruptors</a:t>
            </a:r>
          </a:p>
        </p:txBody>
      </p:sp>
    </p:spTree>
    <p:extLst>
      <p:ext uri="{BB962C8B-B14F-4D97-AF65-F5344CB8AC3E}">
        <p14:creationId xmlns:p14="http://schemas.microsoft.com/office/powerpoint/2010/main" val="8177451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1636" y="460182"/>
            <a:ext cx="8805334" cy="557399"/>
          </a:xfrm>
          <a:noFill/>
          <a:ln>
            <a:noFill/>
          </a:ln>
        </p:spPr>
        <p:txBody>
          <a:bodyPr/>
          <a:lstStyle/>
          <a:p>
            <a:r>
              <a:rPr lang="en-US" dirty="0"/>
              <a:t>“Brand Expanding” Disruptors</a:t>
            </a:r>
          </a:p>
        </p:txBody>
      </p:sp>
      <p:sp>
        <p:nvSpPr>
          <p:cNvPr id="17" name="Text Placeholder 4"/>
          <p:cNvSpPr>
            <a:spLocks noGrp="1"/>
          </p:cNvSpPr>
          <p:nvPr>
            <p:ph type="body" sz="quarter" idx="15"/>
          </p:nvPr>
        </p:nvSpPr>
        <p:spPr>
          <a:xfrm>
            <a:off x="329141" y="6189666"/>
            <a:ext cx="2813553" cy="431798"/>
          </a:xfrm>
        </p:spPr>
        <p:txBody>
          <a:bodyPr/>
          <a:lstStyle/>
          <a:p>
            <a:r>
              <a:rPr lang="en-US" dirty="0"/>
              <a:t>The market-changer’s playbook</a:t>
            </a:r>
          </a:p>
        </p:txBody>
      </p:sp>
      <p:sp>
        <p:nvSpPr>
          <p:cNvPr id="18" name="AutoShape 26" descr="Image result for fitbit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rebuchet MS"/>
              <a:ea typeface="+mn-ea"/>
              <a:cs typeface="+mn-cs"/>
            </a:endParaRPr>
          </a:p>
        </p:txBody>
      </p:sp>
      <p:sp>
        <p:nvSpPr>
          <p:cNvPr id="19" name="AutoShape 38" descr="Image result for nest log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rebuchet MS"/>
              <a:ea typeface="+mn-ea"/>
              <a:cs typeface="+mn-cs"/>
            </a:endParaRPr>
          </a:p>
        </p:txBody>
      </p:sp>
      <p:sp>
        <p:nvSpPr>
          <p:cNvPr id="84" name="Text Placeholder 2"/>
          <p:cNvSpPr>
            <a:spLocks noGrp="1"/>
          </p:cNvSpPr>
          <p:nvPr>
            <p:ph type="body" sz="quarter" idx="13"/>
          </p:nvPr>
        </p:nvSpPr>
        <p:spPr>
          <a:xfrm>
            <a:off x="460375" y="1069357"/>
            <a:ext cx="8244010" cy="368686"/>
          </a:xfrm>
        </p:spPr>
        <p:txBody>
          <a:bodyPr/>
          <a:lstStyle/>
          <a:p>
            <a:pPr algn="l"/>
            <a:r>
              <a:rPr lang="en-US" sz="1600" dirty="0"/>
              <a:t>These 16 “disruptor” brands have an average age of 15 years old and have been investing in TV for at least the last four years (six years on average) </a:t>
            </a:r>
          </a:p>
          <a:p>
            <a:pPr marL="171450" indent="-171450" algn="l">
              <a:buFont typeface="Arial" panose="020B0604020202020204" pitchFamily="34" charset="0"/>
              <a:buChar char="•"/>
            </a:pPr>
            <a:endParaRPr lang="en-US" sz="200" dirty="0"/>
          </a:p>
          <a:p>
            <a:pPr marL="171450" indent="-171450" algn="l">
              <a:buFont typeface="Arial" panose="020B0604020202020204" pitchFamily="34" charset="0"/>
              <a:buChar char="•"/>
            </a:pPr>
            <a:r>
              <a:rPr lang="en-US" sz="1400" dirty="0"/>
              <a:t>Whether they pulse their TV activity or run continuously, there is a strong correlation between TV spend and website traffic</a:t>
            </a:r>
          </a:p>
          <a:p>
            <a:pPr marL="171450" indent="-171450" algn="l">
              <a:buFont typeface="Arial" panose="020B0604020202020204" pitchFamily="34" charset="0"/>
              <a:buChar char="•"/>
            </a:pPr>
            <a:endParaRPr lang="en-US" sz="600" dirty="0"/>
          </a:p>
          <a:p>
            <a:pPr marL="171450" indent="-171450" algn="l">
              <a:buFont typeface="Arial" panose="020B0604020202020204" pitchFamily="34" charset="0"/>
              <a:buChar char="•"/>
            </a:pPr>
            <a:r>
              <a:rPr lang="en-US" sz="1400" dirty="0"/>
              <a:t>Correlations also exist between TV spend and increased revenues for public companies</a:t>
            </a:r>
          </a:p>
        </p:txBody>
      </p:sp>
      <p:sp>
        <p:nvSpPr>
          <p:cNvPr id="79" name="Rectangle: Rounded Corners 78"/>
          <p:cNvSpPr/>
          <p:nvPr/>
        </p:nvSpPr>
        <p:spPr>
          <a:xfrm>
            <a:off x="1033700" y="3039834"/>
            <a:ext cx="7261077" cy="2830251"/>
          </a:xfrm>
          <a:prstGeom prst="roundRect">
            <a:avLst/>
          </a:prstGeom>
          <a:solidFill>
            <a:schemeClr val="bg1"/>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87" name="Rectangle 86"/>
          <p:cNvSpPr/>
          <p:nvPr/>
        </p:nvSpPr>
        <p:spPr>
          <a:xfrm>
            <a:off x="1033699" y="2750052"/>
            <a:ext cx="7261077" cy="203638"/>
          </a:xfrm>
          <a:prstGeom prst="rect">
            <a:avLst/>
          </a:prstGeom>
          <a:no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0" cap="none" spc="0" normalizeH="0" baseline="0" noProof="0" dirty="0">
                <a:ln>
                  <a:noFill/>
                </a:ln>
                <a:solidFill>
                  <a:prstClr val="black"/>
                </a:solidFill>
                <a:effectLst/>
                <a:uLnTx/>
                <a:uFillTx/>
                <a:latin typeface="Trebuchet MS"/>
                <a:ea typeface="+mn-ea"/>
                <a:cs typeface="+mn-cs"/>
              </a:rPr>
              <a:t>“Brand Expanding” Disruptors</a:t>
            </a:r>
          </a:p>
        </p:txBody>
      </p:sp>
      <p:sp>
        <p:nvSpPr>
          <p:cNvPr id="142" name="Rectangle 141"/>
          <p:cNvSpPr/>
          <p:nvPr/>
        </p:nvSpPr>
        <p:spPr>
          <a:xfrm>
            <a:off x="1033700" y="3401211"/>
            <a:ext cx="1312845" cy="177194"/>
          </a:xfrm>
          <a:prstGeom prst="rect">
            <a:avLst/>
          </a:prstGeom>
          <a:no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sng" strike="noStrike" kern="0" cap="none" spc="0" normalizeH="0" baseline="0" noProof="0" dirty="0">
                <a:ln>
                  <a:noFill/>
                </a:ln>
                <a:solidFill>
                  <a:prstClr val="black"/>
                </a:solidFill>
                <a:effectLst/>
                <a:uLnTx/>
                <a:uFillTx/>
                <a:latin typeface="Trebuchet MS"/>
                <a:ea typeface="+mn-ea"/>
                <a:cs typeface="+mn-cs"/>
              </a:rPr>
              <a:t>Audio Equipment</a:t>
            </a:r>
          </a:p>
        </p:txBody>
      </p:sp>
      <p:pic>
        <p:nvPicPr>
          <p:cNvPr id="143" name="Picture 142"/>
          <p:cNvPicPr>
            <a:picLocks noChangeAspect="1"/>
          </p:cNvPicPr>
          <p:nvPr/>
        </p:nvPicPr>
        <p:blipFill>
          <a:blip r:embed="rId2"/>
          <a:stretch>
            <a:fillRect/>
          </a:stretch>
        </p:blipFill>
        <p:spPr>
          <a:xfrm>
            <a:off x="1255108" y="3637943"/>
            <a:ext cx="847653" cy="165517"/>
          </a:xfrm>
          <a:prstGeom prst="rect">
            <a:avLst/>
          </a:prstGeom>
        </p:spPr>
      </p:pic>
      <p:sp>
        <p:nvSpPr>
          <p:cNvPr id="144" name="Rectangle 143"/>
          <p:cNvSpPr/>
          <p:nvPr/>
        </p:nvSpPr>
        <p:spPr>
          <a:xfrm>
            <a:off x="4535996" y="3401992"/>
            <a:ext cx="1360885" cy="179245"/>
          </a:xfrm>
          <a:prstGeom prst="rect">
            <a:avLst/>
          </a:prstGeom>
          <a:no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sng" strike="noStrike" kern="0" cap="none" spc="0" normalizeH="0" baseline="0" noProof="0" dirty="0">
                <a:ln>
                  <a:noFill/>
                </a:ln>
                <a:solidFill>
                  <a:prstClr val="black"/>
                </a:solidFill>
                <a:effectLst/>
                <a:uLnTx/>
                <a:uFillTx/>
                <a:latin typeface="Trebuchet MS"/>
                <a:ea typeface="+mn-ea"/>
                <a:cs typeface="+mn-cs"/>
              </a:rPr>
              <a:t>Music</a:t>
            </a:r>
          </a:p>
        </p:txBody>
      </p:sp>
      <p:pic>
        <p:nvPicPr>
          <p:cNvPr id="145" name="Picture 48" descr="Image result for spotify logo"/>
          <p:cNvPicPr>
            <a:picLocks noChangeAspect="1" noChangeArrowheads="1"/>
          </p:cNvPicPr>
          <p:nvPr/>
        </p:nvPicPr>
        <p:blipFill rotWithShape="1">
          <a:blip r:embed="rId3">
            <a:extLst>
              <a:ext uri="{28A0092B-C50C-407E-A947-70E740481C1C}">
                <a14:useLocalDpi xmlns:a14="http://schemas.microsoft.com/office/drawing/2010/main" val="0"/>
              </a:ext>
            </a:extLst>
          </a:blip>
          <a:srcRect t="22692"/>
          <a:stretch/>
        </p:blipFill>
        <p:spPr bwMode="auto">
          <a:xfrm>
            <a:off x="4717373" y="3572112"/>
            <a:ext cx="940808" cy="455810"/>
          </a:xfrm>
          <a:prstGeom prst="rect">
            <a:avLst/>
          </a:prstGeom>
          <a:noFill/>
          <a:extLst>
            <a:ext uri="{909E8E84-426E-40DD-AFC4-6F175D3DCCD1}">
              <a14:hiddenFill xmlns:a14="http://schemas.microsoft.com/office/drawing/2010/main">
                <a:solidFill>
                  <a:srgbClr val="FFFFFF"/>
                </a:solidFill>
              </a14:hiddenFill>
            </a:ext>
          </a:extLst>
        </p:spPr>
      </p:pic>
      <p:sp>
        <p:nvSpPr>
          <p:cNvPr id="146" name="Rectangle 145"/>
          <p:cNvSpPr/>
          <p:nvPr/>
        </p:nvSpPr>
        <p:spPr>
          <a:xfrm>
            <a:off x="3427653" y="3401992"/>
            <a:ext cx="1343085" cy="177194"/>
          </a:xfrm>
          <a:prstGeom prst="rect">
            <a:avLst/>
          </a:prstGeom>
          <a:no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sng" strike="noStrike" kern="0" cap="none" spc="0" normalizeH="0" baseline="0" noProof="0" dirty="0">
                <a:ln>
                  <a:noFill/>
                </a:ln>
                <a:solidFill>
                  <a:prstClr val="black"/>
                </a:solidFill>
                <a:effectLst/>
                <a:uLnTx/>
                <a:uFillTx/>
                <a:latin typeface="Trebuchet MS"/>
                <a:ea typeface="+mn-ea"/>
                <a:cs typeface="+mn-cs"/>
              </a:rPr>
              <a:t>Razors</a:t>
            </a:r>
          </a:p>
        </p:txBody>
      </p:sp>
      <p:pic>
        <p:nvPicPr>
          <p:cNvPr id="147" name="Picture 22" descr="Image result for dollar shave club logo"/>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05632" y="3600396"/>
            <a:ext cx="817820" cy="39824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48" name="Rectangle 147"/>
          <p:cNvSpPr/>
          <p:nvPr/>
        </p:nvSpPr>
        <p:spPr>
          <a:xfrm>
            <a:off x="2292137" y="3401992"/>
            <a:ext cx="1360886" cy="177194"/>
          </a:xfrm>
          <a:prstGeom prst="rect">
            <a:avLst/>
          </a:prstGeom>
          <a:no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sng" strike="noStrike" kern="0" cap="none" spc="0" normalizeH="0" baseline="0" noProof="0" dirty="0">
                <a:ln>
                  <a:noFill/>
                </a:ln>
                <a:solidFill>
                  <a:prstClr val="black"/>
                </a:solidFill>
                <a:effectLst/>
                <a:uLnTx/>
                <a:uFillTx/>
                <a:latin typeface="Trebuchet MS"/>
                <a:ea typeface="+mn-ea"/>
                <a:cs typeface="+mn-cs"/>
              </a:rPr>
              <a:t>Vacuums</a:t>
            </a:r>
          </a:p>
        </p:txBody>
      </p:sp>
      <p:pic>
        <p:nvPicPr>
          <p:cNvPr id="149" name="Picture 148"/>
          <p:cNvPicPr>
            <a:picLocks noChangeAspect="1"/>
          </p:cNvPicPr>
          <p:nvPr/>
        </p:nvPicPr>
        <p:blipFill>
          <a:blip r:embed="rId5"/>
          <a:stretch>
            <a:fillRect/>
          </a:stretch>
        </p:blipFill>
        <p:spPr>
          <a:xfrm>
            <a:off x="2601821" y="3594287"/>
            <a:ext cx="768291" cy="290477"/>
          </a:xfrm>
          <a:prstGeom prst="rect">
            <a:avLst/>
          </a:prstGeom>
        </p:spPr>
      </p:pic>
      <p:sp>
        <p:nvSpPr>
          <p:cNvPr id="150" name="Rectangle 149"/>
          <p:cNvSpPr/>
          <p:nvPr/>
        </p:nvSpPr>
        <p:spPr>
          <a:xfrm>
            <a:off x="5646583" y="3393672"/>
            <a:ext cx="1360886" cy="187232"/>
          </a:xfrm>
          <a:prstGeom prst="rect">
            <a:avLst/>
          </a:prstGeom>
          <a:no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sng" strike="noStrike" kern="0" cap="none" spc="0" normalizeH="0" baseline="0" noProof="0" dirty="0">
                <a:ln>
                  <a:noFill/>
                </a:ln>
                <a:solidFill>
                  <a:prstClr val="black"/>
                </a:solidFill>
                <a:effectLst/>
                <a:uLnTx/>
                <a:uFillTx/>
                <a:latin typeface="Trebuchet MS"/>
                <a:ea typeface="+mn-ea"/>
                <a:cs typeface="+mn-cs"/>
              </a:rPr>
              <a:t>Footwear</a:t>
            </a:r>
          </a:p>
        </p:txBody>
      </p:sp>
      <p:pic>
        <p:nvPicPr>
          <p:cNvPr id="151" name="Picture 150"/>
          <p:cNvPicPr>
            <a:picLocks noChangeAspect="1"/>
          </p:cNvPicPr>
          <p:nvPr/>
        </p:nvPicPr>
        <p:blipFill>
          <a:blip r:embed="rId6">
            <a:clrChange>
              <a:clrFrom>
                <a:srgbClr val="FFFFFF"/>
              </a:clrFrom>
              <a:clrTo>
                <a:srgbClr val="FFFFFF">
                  <a:alpha val="0"/>
                </a:srgbClr>
              </a:clrTo>
            </a:clrChange>
          </a:blip>
          <a:stretch>
            <a:fillRect/>
          </a:stretch>
        </p:blipFill>
        <p:spPr>
          <a:xfrm>
            <a:off x="5950480" y="3655930"/>
            <a:ext cx="827535" cy="154070"/>
          </a:xfrm>
          <a:prstGeom prst="rect">
            <a:avLst/>
          </a:prstGeom>
          <a:noFill/>
          <a:ln>
            <a:noFill/>
          </a:ln>
        </p:spPr>
      </p:pic>
      <p:pic>
        <p:nvPicPr>
          <p:cNvPr id="152" name="Picture 151"/>
          <p:cNvPicPr>
            <a:picLocks noChangeAspect="1"/>
          </p:cNvPicPr>
          <p:nvPr/>
        </p:nvPicPr>
        <p:blipFill>
          <a:blip r:embed="rId7"/>
          <a:stretch>
            <a:fillRect/>
          </a:stretch>
        </p:blipFill>
        <p:spPr>
          <a:xfrm>
            <a:off x="7116140" y="3587354"/>
            <a:ext cx="794687" cy="234750"/>
          </a:xfrm>
          <a:prstGeom prst="rect">
            <a:avLst/>
          </a:prstGeom>
        </p:spPr>
      </p:pic>
      <p:sp>
        <p:nvSpPr>
          <p:cNvPr id="153" name="Rectangle 152"/>
          <p:cNvSpPr/>
          <p:nvPr/>
        </p:nvSpPr>
        <p:spPr>
          <a:xfrm>
            <a:off x="6812983" y="3412681"/>
            <a:ext cx="1363940" cy="159431"/>
          </a:xfrm>
          <a:prstGeom prst="rect">
            <a:avLst/>
          </a:prstGeom>
          <a:no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sng" strike="noStrike" kern="0" cap="none" spc="0" normalizeH="0" baseline="0" noProof="0" dirty="0">
                <a:ln>
                  <a:noFill/>
                </a:ln>
                <a:solidFill>
                  <a:prstClr val="black"/>
                </a:solidFill>
                <a:effectLst/>
                <a:uLnTx/>
                <a:uFillTx/>
                <a:latin typeface="Trebuchet MS"/>
                <a:ea typeface="+mn-ea"/>
                <a:cs typeface="+mn-cs"/>
              </a:rPr>
              <a:t>Books</a:t>
            </a:r>
          </a:p>
        </p:txBody>
      </p:sp>
      <p:sp>
        <p:nvSpPr>
          <p:cNvPr id="154" name="Rectangle 153"/>
          <p:cNvSpPr/>
          <p:nvPr/>
        </p:nvSpPr>
        <p:spPr>
          <a:xfrm>
            <a:off x="2641868" y="5104835"/>
            <a:ext cx="1312845" cy="177194"/>
          </a:xfrm>
          <a:prstGeom prst="rect">
            <a:avLst/>
          </a:prstGeom>
          <a:no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sng" strike="noStrike" kern="0" cap="none" spc="0" normalizeH="0" baseline="0" noProof="0" dirty="0">
                <a:ln>
                  <a:noFill/>
                </a:ln>
                <a:solidFill>
                  <a:prstClr val="black"/>
                </a:solidFill>
                <a:effectLst/>
                <a:uLnTx/>
                <a:uFillTx/>
                <a:latin typeface="Trebuchet MS"/>
                <a:ea typeface="+mn-ea"/>
                <a:cs typeface="+mn-cs"/>
              </a:rPr>
              <a:t>Fantasy Sports</a:t>
            </a:r>
          </a:p>
        </p:txBody>
      </p:sp>
      <p:pic>
        <p:nvPicPr>
          <p:cNvPr id="155" name="Picture 154"/>
          <p:cNvPicPr>
            <a:picLocks noChangeAspect="1"/>
          </p:cNvPicPr>
          <p:nvPr/>
        </p:nvPicPr>
        <p:blipFill>
          <a:blip r:embed="rId8"/>
          <a:stretch>
            <a:fillRect/>
          </a:stretch>
        </p:blipFill>
        <p:spPr>
          <a:xfrm>
            <a:off x="2430608" y="5387452"/>
            <a:ext cx="846159" cy="167556"/>
          </a:xfrm>
          <a:prstGeom prst="rect">
            <a:avLst/>
          </a:prstGeom>
        </p:spPr>
      </p:pic>
      <p:pic>
        <p:nvPicPr>
          <p:cNvPr id="156" name="Picture 155"/>
          <p:cNvPicPr>
            <a:picLocks noChangeAspect="1"/>
          </p:cNvPicPr>
          <p:nvPr/>
        </p:nvPicPr>
        <p:blipFill>
          <a:blip r:embed="rId9"/>
          <a:stretch>
            <a:fillRect/>
          </a:stretch>
        </p:blipFill>
        <p:spPr>
          <a:xfrm>
            <a:off x="3413970" y="5246418"/>
            <a:ext cx="619871" cy="429317"/>
          </a:xfrm>
          <a:prstGeom prst="rect">
            <a:avLst/>
          </a:prstGeom>
        </p:spPr>
      </p:pic>
      <p:pic>
        <p:nvPicPr>
          <p:cNvPr id="157" name="Picture 156"/>
          <p:cNvPicPr>
            <a:picLocks noChangeAspect="1"/>
          </p:cNvPicPr>
          <p:nvPr/>
        </p:nvPicPr>
        <p:blipFill>
          <a:blip r:embed="rId10"/>
          <a:stretch>
            <a:fillRect/>
          </a:stretch>
        </p:blipFill>
        <p:spPr>
          <a:xfrm>
            <a:off x="1395277" y="4401568"/>
            <a:ext cx="452881" cy="452881"/>
          </a:xfrm>
          <a:prstGeom prst="roundRect">
            <a:avLst/>
          </a:prstGeom>
        </p:spPr>
      </p:pic>
      <p:sp>
        <p:nvSpPr>
          <p:cNvPr id="158" name="Rectangle 157"/>
          <p:cNvSpPr/>
          <p:nvPr/>
        </p:nvSpPr>
        <p:spPr>
          <a:xfrm>
            <a:off x="972138" y="4209353"/>
            <a:ext cx="1312845" cy="177194"/>
          </a:xfrm>
          <a:prstGeom prst="rect">
            <a:avLst/>
          </a:prstGeom>
          <a:no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sng" strike="noStrike" kern="0" cap="none" spc="0" normalizeH="0" baseline="0" noProof="0" dirty="0">
                <a:ln>
                  <a:noFill/>
                </a:ln>
                <a:solidFill>
                  <a:prstClr val="black"/>
                </a:solidFill>
                <a:effectLst/>
                <a:uLnTx/>
                <a:uFillTx/>
                <a:latin typeface="Trebuchet MS"/>
                <a:ea typeface="+mn-ea"/>
                <a:cs typeface="+mn-cs"/>
              </a:rPr>
              <a:t>Real Estate</a:t>
            </a:r>
          </a:p>
        </p:txBody>
      </p:sp>
      <p:sp>
        <p:nvSpPr>
          <p:cNvPr id="159" name="Rectangle 158"/>
          <p:cNvSpPr/>
          <p:nvPr/>
        </p:nvSpPr>
        <p:spPr>
          <a:xfrm>
            <a:off x="2289114" y="4210719"/>
            <a:ext cx="1360885" cy="179245"/>
          </a:xfrm>
          <a:prstGeom prst="rect">
            <a:avLst/>
          </a:prstGeom>
          <a:no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sng" strike="noStrike" kern="0" cap="none" spc="0" normalizeH="0" baseline="0" noProof="0" dirty="0">
                <a:ln>
                  <a:noFill/>
                </a:ln>
                <a:solidFill>
                  <a:prstClr val="black"/>
                </a:solidFill>
                <a:effectLst/>
                <a:uLnTx/>
                <a:uFillTx/>
                <a:latin typeface="Trebuchet MS"/>
                <a:ea typeface="+mn-ea"/>
                <a:cs typeface="+mn-cs"/>
              </a:rPr>
              <a:t>Apparel</a:t>
            </a:r>
          </a:p>
        </p:txBody>
      </p:sp>
      <p:pic>
        <p:nvPicPr>
          <p:cNvPr id="160" name="Picture 159"/>
          <p:cNvPicPr>
            <a:picLocks noChangeAspect="1"/>
          </p:cNvPicPr>
          <p:nvPr/>
        </p:nvPicPr>
        <p:blipFill rotWithShape="1">
          <a:blip r:embed="rId11"/>
          <a:srcRect t="28779" b="31930"/>
          <a:stretch/>
        </p:blipFill>
        <p:spPr>
          <a:xfrm>
            <a:off x="2513361" y="4421715"/>
            <a:ext cx="909604" cy="357389"/>
          </a:xfrm>
          <a:prstGeom prst="roundRect">
            <a:avLst/>
          </a:prstGeom>
        </p:spPr>
      </p:pic>
      <p:pic>
        <p:nvPicPr>
          <p:cNvPr id="161" name="Picture 160"/>
          <p:cNvPicPr>
            <a:picLocks noChangeAspect="1"/>
          </p:cNvPicPr>
          <p:nvPr/>
        </p:nvPicPr>
        <p:blipFill rotWithShape="1">
          <a:blip r:embed="rId12"/>
          <a:srcRect l="25804" t="24154" r="22950" b="26619"/>
          <a:stretch/>
        </p:blipFill>
        <p:spPr>
          <a:xfrm>
            <a:off x="3853542" y="4384226"/>
            <a:ext cx="495205" cy="475696"/>
          </a:xfrm>
          <a:prstGeom prst="roundRect">
            <a:avLst/>
          </a:prstGeom>
        </p:spPr>
      </p:pic>
      <p:sp>
        <p:nvSpPr>
          <p:cNvPr id="162" name="Rectangle 161"/>
          <p:cNvSpPr/>
          <p:nvPr/>
        </p:nvSpPr>
        <p:spPr>
          <a:xfrm>
            <a:off x="3428100" y="4207076"/>
            <a:ext cx="1312845" cy="177194"/>
          </a:xfrm>
          <a:prstGeom prst="rect">
            <a:avLst/>
          </a:prstGeom>
          <a:no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sng" strike="noStrike" kern="0" cap="none" spc="0" normalizeH="0" baseline="0" noProof="0" dirty="0">
                <a:ln>
                  <a:noFill/>
                </a:ln>
                <a:solidFill>
                  <a:prstClr val="black"/>
                </a:solidFill>
                <a:effectLst/>
                <a:uLnTx/>
                <a:uFillTx/>
                <a:latin typeface="Trebuchet MS"/>
                <a:ea typeface="+mn-ea"/>
                <a:cs typeface="+mn-cs"/>
              </a:rPr>
              <a:t>QSR</a:t>
            </a:r>
          </a:p>
        </p:txBody>
      </p:sp>
      <p:pic>
        <p:nvPicPr>
          <p:cNvPr id="163" name="Picture 162"/>
          <p:cNvPicPr>
            <a:picLocks noChangeAspect="1"/>
          </p:cNvPicPr>
          <p:nvPr/>
        </p:nvPicPr>
        <p:blipFill rotWithShape="1">
          <a:blip r:embed="rId13">
            <a:clrChange>
              <a:clrFrom>
                <a:srgbClr val="FFFFFF"/>
              </a:clrFrom>
              <a:clrTo>
                <a:srgbClr val="FFFFFF">
                  <a:alpha val="0"/>
                </a:srgbClr>
              </a:clrTo>
            </a:clrChange>
          </a:blip>
          <a:srcRect t="16604" b="15543"/>
          <a:stretch/>
        </p:blipFill>
        <p:spPr>
          <a:xfrm>
            <a:off x="4912107" y="4405939"/>
            <a:ext cx="594025" cy="403062"/>
          </a:xfrm>
          <a:prstGeom prst="rect">
            <a:avLst/>
          </a:prstGeom>
          <a:noFill/>
          <a:ln>
            <a:noFill/>
          </a:ln>
        </p:spPr>
      </p:pic>
      <p:sp>
        <p:nvSpPr>
          <p:cNvPr id="164" name="Rectangle 163"/>
          <p:cNvSpPr/>
          <p:nvPr/>
        </p:nvSpPr>
        <p:spPr>
          <a:xfrm>
            <a:off x="4561951" y="4209441"/>
            <a:ext cx="1312845" cy="177194"/>
          </a:xfrm>
          <a:prstGeom prst="rect">
            <a:avLst/>
          </a:prstGeom>
          <a:no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sng" strike="noStrike" kern="0" cap="none" spc="0" normalizeH="0" baseline="0" noProof="0" dirty="0">
                <a:ln>
                  <a:noFill/>
                </a:ln>
                <a:solidFill>
                  <a:prstClr val="black"/>
                </a:solidFill>
                <a:effectLst/>
                <a:uLnTx/>
                <a:uFillTx/>
                <a:latin typeface="Trebuchet MS"/>
                <a:ea typeface="+mn-ea"/>
                <a:cs typeface="+mn-cs"/>
              </a:rPr>
              <a:t>Printing</a:t>
            </a:r>
          </a:p>
        </p:txBody>
      </p:sp>
      <p:sp>
        <p:nvSpPr>
          <p:cNvPr id="165" name="Rectangle 164"/>
          <p:cNvSpPr/>
          <p:nvPr/>
        </p:nvSpPr>
        <p:spPr>
          <a:xfrm>
            <a:off x="5768268" y="4206817"/>
            <a:ext cx="1312845" cy="177194"/>
          </a:xfrm>
          <a:prstGeom prst="rect">
            <a:avLst/>
          </a:prstGeom>
          <a:no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sng" strike="noStrike" kern="0" cap="none" spc="0" normalizeH="0" baseline="0" noProof="0" dirty="0">
                <a:ln>
                  <a:noFill/>
                </a:ln>
                <a:solidFill>
                  <a:prstClr val="black"/>
                </a:solidFill>
                <a:effectLst/>
                <a:uLnTx/>
                <a:uFillTx/>
                <a:latin typeface="Trebuchet MS"/>
                <a:ea typeface="+mn-ea"/>
                <a:cs typeface="+mn-cs"/>
              </a:rPr>
              <a:t>Personal Finance</a:t>
            </a:r>
          </a:p>
        </p:txBody>
      </p:sp>
      <p:pic>
        <p:nvPicPr>
          <p:cNvPr id="166" name="Picture 165"/>
          <p:cNvPicPr>
            <a:picLocks noChangeAspect="1"/>
          </p:cNvPicPr>
          <p:nvPr/>
        </p:nvPicPr>
        <p:blipFill rotWithShape="1">
          <a:blip r:embed="rId14">
            <a:clrChange>
              <a:clrFrom>
                <a:srgbClr val="FFFFFF"/>
              </a:clrFrom>
              <a:clrTo>
                <a:srgbClr val="FFFFFF">
                  <a:alpha val="0"/>
                </a:srgbClr>
              </a:clrTo>
            </a:clrChange>
          </a:blip>
          <a:srcRect l="13597" t="34746" r="11257" b="33826"/>
          <a:stretch/>
        </p:blipFill>
        <p:spPr>
          <a:xfrm>
            <a:off x="5822812" y="4413115"/>
            <a:ext cx="1230687" cy="205883"/>
          </a:xfrm>
          <a:prstGeom prst="rect">
            <a:avLst/>
          </a:prstGeom>
          <a:noFill/>
          <a:ln>
            <a:noFill/>
          </a:ln>
        </p:spPr>
      </p:pic>
      <p:pic>
        <p:nvPicPr>
          <p:cNvPr id="167" name="Picture 166"/>
          <p:cNvPicPr>
            <a:picLocks noChangeAspect="1"/>
          </p:cNvPicPr>
          <p:nvPr/>
        </p:nvPicPr>
        <p:blipFill>
          <a:blip r:embed="rId15">
            <a:clrChange>
              <a:clrFrom>
                <a:srgbClr val="FFFFFF"/>
              </a:clrFrom>
              <a:clrTo>
                <a:srgbClr val="FFFFFF">
                  <a:alpha val="0"/>
                </a:srgbClr>
              </a:clrTo>
            </a:clrChange>
          </a:blip>
          <a:stretch>
            <a:fillRect/>
          </a:stretch>
        </p:blipFill>
        <p:spPr>
          <a:xfrm>
            <a:off x="6141833" y="5339162"/>
            <a:ext cx="941559" cy="220678"/>
          </a:xfrm>
          <a:prstGeom prst="rect">
            <a:avLst/>
          </a:prstGeom>
          <a:noFill/>
          <a:ln>
            <a:noFill/>
          </a:ln>
        </p:spPr>
      </p:pic>
      <p:sp>
        <p:nvSpPr>
          <p:cNvPr id="168" name="Rectangle 167"/>
          <p:cNvSpPr/>
          <p:nvPr/>
        </p:nvSpPr>
        <p:spPr>
          <a:xfrm>
            <a:off x="6054183" y="5095908"/>
            <a:ext cx="1129810" cy="204136"/>
          </a:xfrm>
          <a:prstGeom prst="rect">
            <a:avLst/>
          </a:prstGeom>
          <a:no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sng" strike="noStrike" kern="0" cap="none" spc="0" normalizeH="0" baseline="0" noProof="0" dirty="0">
                <a:ln>
                  <a:noFill/>
                </a:ln>
                <a:solidFill>
                  <a:prstClr val="black"/>
                </a:solidFill>
                <a:effectLst/>
                <a:uLnTx/>
                <a:uFillTx/>
                <a:latin typeface="Trebuchet MS"/>
                <a:ea typeface="+mn-ea"/>
                <a:cs typeface="+mn-cs"/>
              </a:rPr>
              <a:t>Home Goods</a:t>
            </a:r>
          </a:p>
        </p:txBody>
      </p:sp>
      <p:sp>
        <p:nvSpPr>
          <p:cNvPr id="169" name="Rectangle 168"/>
          <p:cNvSpPr/>
          <p:nvPr/>
        </p:nvSpPr>
        <p:spPr>
          <a:xfrm>
            <a:off x="7144958" y="4198264"/>
            <a:ext cx="988855" cy="194863"/>
          </a:xfrm>
          <a:prstGeom prst="rect">
            <a:avLst/>
          </a:prstGeom>
          <a:no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sng" strike="noStrike" kern="0" cap="none" spc="0" normalizeH="0" baseline="0" noProof="0" dirty="0">
                <a:ln>
                  <a:noFill/>
                </a:ln>
                <a:solidFill>
                  <a:prstClr val="black"/>
                </a:solidFill>
                <a:effectLst/>
                <a:uLnTx/>
                <a:uFillTx/>
                <a:latin typeface="Trebuchet MS"/>
                <a:ea typeface="+mn-ea"/>
                <a:cs typeface="+mn-cs"/>
              </a:rPr>
              <a:t>Food Delivery</a:t>
            </a:r>
          </a:p>
        </p:txBody>
      </p:sp>
      <p:pic>
        <p:nvPicPr>
          <p:cNvPr id="170" name="Picture 32" descr="Image result for grubhub seamless logo"/>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416724" y="4372604"/>
            <a:ext cx="468044" cy="468044"/>
          </a:xfrm>
          <a:prstGeom prst="rect">
            <a:avLst/>
          </a:prstGeom>
          <a:noFill/>
          <a:extLst>
            <a:ext uri="{909E8E84-426E-40DD-AFC4-6F175D3DCCD1}">
              <a14:hiddenFill xmlns:a14="http://schemas.microsoft.com/office/drawing/2010/main">
                <a:solidFill>
                  <a:srgbClr val="FFFFFF"/>
                </a:solidFill>
              </a14:hiddenFill>
            </a:ext>
          </a:extLst>
        </p:spPr>
      </p:pic>
      <p:sp>
        <p:nvSpPr>
          <p:cNvPr id="171" name="Rectangle 170"/>
          <p:cNvSpPr/>
          <p:nvPr/>
        </p:nvSpPr>
        <p:spPr>
          <a:xfrm>
            <a:off x="4512960" y="5104028"/>
            <a:ext cx="1312845" cy="177194"/>
          </a:xfrm>
          <a:prstGeom prst="rect">
            <a:avLst/>
          </a:prstGeom>
          <a:no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sng" strike="noStrike" kern="0" cap="none" spc="0" normalizeH="0" baseline="0" noProof="0" dirty="0">
                <a:ln>
                  <a:noFill/>
                </a:ln>
                <a:solidFill>
                  <a:prstClr val="black"/>
                </a:solidFill>
                <a:effectLst/>
                <a:uLnTx/>
                <a:uFillTx/>
                <a:latin typeface="Trebuchet MS"/>
                <a:ea typeface="+mn-ea"/>
                <a:cs typeface="+mn-cs"/>
              </a:rPr>
              <a:t>Childcare</a:t>
            </a:r>
          </a:p>
        </p:txBody>
      </p:sp>
      <p:pic>
        <p:nvPicPr>
          <p:cNvPr id="172" name="Picture 18" descr="Image result for care.com logo"/>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693707" y="5359117"/>
            <a:ext cx="892306" cy="239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50454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8211" y="364933"/>
            <a:ext cx="8805334" cy="592364"/>
          </a:xfrm>
        </p:spPr>
        <p:txBody>
          <a:bodyPr/>
          <a:lstStyle/>
          <a:p>
            <a:r>
              <a:rPr lang="en-US" dirty="0"/>
              <a:t>There Is A Definitive Correlation Between TV Spend &amp; Website Traffic For These “Brand Expanding” Disruptors</a:t>
            </a:r>
          </a:p>
        </p:txBody>
      </p:sp>
      <p:sp>
        <p:nvSpPr>
          <p:cNvPr id="64" name="Text Placeholder 3"/>
          <p:cNvSpPr>
            <a:spLocks noGrp="1"/>
          </p:cNvSpPr>
          <p:nvPr>
            <p:ph type="body" sz="quarter" idx="14"/>
          </p:nvPr>
        </p:nvSpPr>
        <p:spPr>
          <a:xfrm>
            <a:off x="321734" y="6459856"/>
            <a:ext cx="7339696" cy="301425"/>
          </a:xfrm>
        </p:spPr>
        <p:txBody>
          <a:bodyPr/>
          <a:lstStyle/>
          <a:p>
            <a:r>
              <a:rPr lang="en-US" sz="800" dirty="0"/>
              <a:t>Source: comScore </a:t>
            </a:r>
            <a:r>
              <a:rPr lang="en-US" sz="800" dirty="0" err="1"/>
              <a:t>mediametrix</a:t>
            </a:r>
            <a:r>
              <a:rPr lang="en-US" sz="800" dirty="0"/>
              <a:t> multiplatform media trend; Total audience (P2+), March ‘15 – February ‘17.  Nielsen Ad Intel, TV spend (national cable TV, national broadcast TV, Spanish language broadcast TV, Spanish language cable TV, spot TV, syndication TV), March ‘15 – February ‘17.  </a:t>
            </a:r>
          </a:p>
        </p:txBody>
      </p:sp>
      <p:sp>
        <p:nvSpPr>
          <p:cNvPr id="49" name="Text Placeholder 4"/>
          <p:cNvSpPr>
            <a:spLocks noGrp="1"/>
          </p:cNvSpPr>
          <p:nvPr>
            <p:ph type="body" sz="quarter" idx="15"/>
          </p:nvPr>
        </p:nvSpPr>
        <p:spPr>
          <a:xfrm>
            <a:off x="329141" y="6189666"/>
            <a:ext cx="2813553" cy="431798"/>
          </a:xfrm>
        </p:spPr>
        <p:txBody>
          <a:bodyPr/>
          <a:lstStyle/>
          <a:p>
            <a:r>
              <a:rPr lang="en-US" dirty="0"/>
              <a:t>The market-changer’s playbook</a:t>
            </a:r>
          </a:p>
        </p:txBody>
      </p:sp>
      <p:sp>
        <p:nvSpPr>
          <p:cNvPr id="47" name="Rectangle 46"/>
          <p:cNvSpPr/>
          <p:nvPr/>
        </p:nvSpPr>
        <p:spPr>
          <a:xfrm>
            <a:off x="691846" y="2742964"/>
            <a:ext cx="3857723" cy="3166278"/>
          </a:xfrm>
          <a:prstGeom prst="rect">
            <a:avLst/>
          </a:prstGeom>
          <a:solidFill>
            <a:schemeClr val="bg1"/>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0" name="Rectangle 49"/>
          <p:cNvSpPr/>
          <p:nvPr/>
        </p:nvSpPr>
        <p:spPr>
          <a:xfrm>
            <a:off x="5372102" y="2751575"/>
            <a:ext cx="3248302" cy="786624"/>
          </a:xfrm>
          <a:prstGeom prst="rect">
            <a:avLst/>
          </a:prstGeom>
          <a:solidFill>
            <a:schemeClr val="bg1"/>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pic>
        <p:nvPicPr>
          <p:cNvPr id="51" name="Picture 50"/>
          <p:cNvPicPr>
            <a:picLocks noChangeAspect="1"/>
          </p:cNvPicPr>
          <p:nvPr/>
        </p:nvPicPr>
        <p:blipFill>
          <a:blip r:embed="rId3"/>
          <a:stretch>
            <a:fillRect/>
          </a:stretch>
        </p:blipFill>
        <p:spPr>
          <a:xfrm>
            <a:off x="823894" y="2927910"/>
            <a:ext cx="1337075" cy="261084"/>
          </a:xfrm>
          <a:prstGeom prst="rect">
            <a:avLst/>
          </a:prstGeom>
        </p:spPr>
      </p:pic>
      <p:pic>
        <p:nvPicPr>
          <p:cNvPr id="53" name="Picture 48" descr="Image result for spotify logo"/>
          <p:cNvPicPr>
            <a:picLocks noChangeAspect="1" noChangeArrowheads="1"/>
          </p:cNvPicPr>
          <p:nvPr/>
        </p:nvPicPr>
        <p:blipFill rotWithShape="1">
          <a:blip r:embed="rId4">
            <a:extLst>
              <a:ext uri="{28A0092B-C50C-407E-A947-70E740481C1C}">
                <a14:useLocalDpi xmlns:a14="http://schemas.microsoft.com/office/drawing/2010/main" val="0"/>
              </a:ext>
            </a:extLst>
          </a:blip>
          <a:srcRect t="22692" b="22138"/>
          <a:stretch/>
        </p:blipFill>
        <p:spPr bwMode="auto">
          <a:xfrm>
            <a:off x="730471" y="5311541"/>
            <a:ext cx="1365580" cy="472151"/>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22" descr="Image result for dollar shave club logo"/>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512948" y="2904703"/>
            <a:ext cx="1000244" cy="487072"/>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56" name="Picture 55"/>
          <p:cNvPicPr>
            <a:picLocks noChangeAspect="1"/>
          </p:cNvPicPr>
          <p:nvPr/>
        </p:nvPicPr>
        <p:blipFill>
          <a:blip r:embed="rId6"/>
          <a:stretch>
            <a:fillRect/>
          </a:stretch>
        </p:blipFill>
        <p:spPr>
          <a:xfrm>
            <a:off x="2305550" y="2938560"/>
            <a:ext cx="1102344" cy="416776"/>
          </a:xfrm>
          <a:prstGeom prst="rect">
            <a:avLst/>
          </a:prstGeom>
        </p:spPr>
      </p:pic>
      <p:pic>
        <p:nvPicPr>
          <p:cNvPr id="57" name="Picture 56"/>
          <p:cNvPicPr>
            <a:picLocks noChangeAspect="1"/>
          </p:cNvPicPr>
          <p:nvPr/>
        </p:nvPicPr>
        <p:blipFill>
          <a:blip r:embed="rId7">
            <a:clrChange>
              <a:clrFrom>
                <a:srgbClr val="FFFFFF"/>
              </a:clrFrom>
              <a:clrTo>
                <a:srgbClr val="FFFFFF">
                  <a:alpha val="0"/>
                </a:srgbClr>
              </a:clrTo>
            </a:clrChange>
          </a:blip>
          <a:stretch>
            <a:fillRect/>
          </a:stretch>
        </p:blipFill>
        <p:spPr>
          <a:xfrm>
            <a:off x="1896019" y="3521455"/>
            <a:ext cx="1449376" cy="269844"/>
          </a:xfrm>
          <a:prstGeom prst="rect">
            <a:avLst/>
          </a:prstGeom>
          <a:noFill/>
          <a:ln>
            <a:noFill/>
          </a:ln>
        </p:spPr>
      </p:pic>
      <p:pic>
        <p:nvPicPr>
          <p:cNvPr id="58" name="Picture 57"/>
          <p:cNvPicPr>
            <a:picLocks noChangeAspect="1"/>
          </p:cNvPicPr>
          <p:nvPr/>
        </p:nvPicPr>
        <p:blipFill>
          <a:blip r:embed="rId8"/>
          <a:stretch>
            <a:fillRect/>
          </a:stretch>
        </p:blipFill>
        <p:spPr>
          <a:xfrm>
            <a:off x="2055747" y="4992480"/>
            <a:ext cx="1615738" cy="477288"/>
          </a:xfrm>
          <a:prstGeom prst="rect">
            <a:avLst/>
          </a:prstGeom>
        </p:spPr>
      </p:pic>
      <p:pic>
        <p:nvPicPr>
          <p:cNvPr id="59" name="Picture 58"/>
          <p:cNvPicPr>
            <a:picLocks noChangeAspect="1"/>
          </p:cNvPicPr>
          <p:nvPr/>
        </p:nvPicPr>
        <p:blipFill>
          <a:blip r:embed="rId9"/>
          <a:stretch>
            <a:fillRect/>
          </a:stretch>
        </p:blipFill>
        <p:spPr>
          <a:xfrm>
            <a:off x="2733246" y="4638789"/>
            <a:ext cx="1711053" cy="338822"/>
          </a:xfrm>
          <a:prstGeom prst="rect">
            <a:avLst/>
          </a:prstGeom>
        </p:spPr>
      </p:pic>
      <p:pic>
        <p:nvPicPr>
          <p:cNvPr id="60" name="Picture 59"/>
          <p:cNvPicPr>
            <a:picLocks noChangeAspect="1"/>
          </p:cNvPicPr>
          <p:nvPr/>
        </p:nvPicPr>
        <p:blipFill>
          <a:blip r:embed="rId10"/>
          <a:stretch>
            <a:fillRect/>
          </a:stretch>
        </p:blipFill>
        <p:spPr>
          <a:xfrm>
            <a:off x="3473387" y="2804735"/>
            <a:ext cx="925109" cy="640722"/>
          </a:xfrm>
          <a:prstGeom prst="rect">
            <a:avLst/>
          </a:prstGeom>
        </p:spPr>
      </p:pic>
      <p:pic>
        <p:nvPicPr>
          <p:cNvPr id="62" name="Picture 61"/>
          <p:cNvPicPr>
            <a:picLocks noChangeAspect="1"/>
          </p:cNvPicPr>
          <p:nvPr/>
        </p:nvPicPr>
        <p:blipFill>
          <a:blip r:embed="rId11"/>
          <a:stretch>
            <a:fillRect/>
          </a:stretch>
        </p:blipFill>
        <p:spPr>
          <a:xfrm>
            <a:off x="780983" y="4009650"/>
            <a:ext cx="718768" cy="718768"/>
          </a:xfrm>
          <a:prstGeom prst="roundRect">
            <a:avLst/>
          </a:prstGeom>
        </p:spPr>
      </p:pic>
      <p:pic>
        <p:nvPicPr>
          <p:cNvPr id="63" name="Picture 62"/>
          <p:cNvPicPr>
            <a:picLocks noChangeAspect="1"/>
          </p:cNvPicPr>
          <p:nvPr/>
        </p:nvPicPr>
        <p:blipFill rotWithShape="1">
          <a:blip r:embed="rId12"/>
          <a:srcRect t="28779" b="31930"/>
          <a:stretch/>
        </p:blipFill>
        <p:spPr>
          <a:xfrm>
            <a:off x="1806105" y="3993721"/>
            <a:ext cx="1476314" cy="580053"/>
          </a:xfrm>
          <a:prstGeom prst="roundRect">
            <a:avLst/>
          </a:prstGeom>
        </p:spPr>
      </p:pic>
      <p:pic>
        <p:nvPicPr>
          <p:cNvPr id="66" name="Picture 65"/>
          <p:cNvPicPr>
            <a:picLocks noChangeAspect="1"/>
          </p:cNvPicPr>
          <p:nvPr/>
        </p:nvPicPr>
        <p:blipFill rotWithShape="1">
          <a:blip r:embed="rId13"/>
          <a:srcRect l="25804" t="24154" r="22950" b="26619"/>
          <a:stretch/>
        </p:blipFill>
        <p:spPr>
          <a:xfrm>
            <a:off x="3542547" y="3620548"/>
            <a:ext cx="854131" cy="820482"/>
          </a:xfrm>
          <a:prstGeom prst="roundRect">
            <a:avLst/>
          </a:prstGeom>
        </p:spPr>
      </p:pic>
      <p:pic>
        <p:nvPicPr>
          <p:cNvPr id="68" name="Picture 67"/>
          <p:cNvPicPr>
            <a:picLocks noChangeAspect="1"/>
          </p:cNvPicPr>
          <p:nvPr/>
        </p:nvPicPr>
        <p:blipFill rotWithShape="1">
          <a:blip r:embed="rId14">
            <a:clrChange>
              <a:clrFrom>
                <a:srgbClr val="FFFFFF"/>
              </a:clrFrom>
              <a:clrTo>
                <a:srgbClr val="FFFFFF">
                  <a:alpha val="0"/>
                </a:srgbClr>
              </a:clrTo>
            </a:clrChange>
          </a:blip>
          <a:srcRect t="16604" b="15543"/>
          <a:stretch/>
        </p:blipFill>
        <p:spPr>
          <a:xfrm>
            <a:off x="754132" y="3305603"/>
            <a:ext cx="922458" cy="625913"/>
          </a:xfrm>
          <a:prstGeom prst="rect">
            <a:avLst/>
          </a:prstGeom>
          <a:noFill/>
          <a:ln>
            <a:noFill/>
          </a:ln>
        </p:spPr>
      </p:pic>
      <p:pic>
        <p:nvPicPr>
          <p:cNvPr id="69" name="Picture 68"/>
          <p:cNvPicPr>
            <a:picLocks noChangeAspect="1"/>
          </p:cNvPicPr>
          <p:nvPr/>
        </p:nvPicPr>
        <p:blipFill rotWithShape="1">
          <a:blip r:embed="rId15">
            <a:clrChange>
              <a:clrFrom>
                <a:srgbClr val="FFFFFF"/>
              </a:clrFrom>
              <a:clrTo>
                <a:srgbClr val="FFFFFF">
                  <a:alpha val="0"/>
                </a:srgbClr>
              </a:clrTo>
            </a:clrChange>
          </a:blip>
          <a:srcRect l="13597" t="34746" r="11257" b="33826"/>
          <a:stretch/>
        </p:blipFill>
        <p:spPr>
          <a:xfrm>
            <a:off x="838796" y="4817389"/>
            <a:ext cx="1684955" cy="281878"/>
          </a:xfrm>
          <a:prstGeom prst="rect">
            <a:avLst/>
          </a:prstGeom>
          <a:noFill/>
          <a:ln>
            <a:noFill/>
          </a:ln>
        </p:spPr>
      </p:pic>
      <p:pic>
        <p:nvPicPr>
          <p:cNvPr id="70" name="Picture 69"/>
          <p:cNvPicPr>
            <a:picLocks noChangeAspect="1"/>
          </p:cNvPicPr>
          <p:nvPr/>
        </p:nvPicPr>
        <p:blipFill>
          <a:blip r:embed="rId16">
            <a:clrChange>
              <a:clrFrom>
                <a:srgbClr val="FFFFFF"/>
              </a:clrFrom>
              <a:clrTo>
                <a:srgbClr val="FFFFFF">
                  <a:alpha val="0"/>
                </a:srgbClr>
              </a:clrTo>
            </a:clrChange>
          </a:blip>
          <a:stretch>
            <a:fillRect/>
          </a:stretch>
        </p:blipFill>
        <p:spPr>
          <a:xfrm>
            <a:off x="2944475" y="5502087"/>
            <a:ext cx="1454021" cy="340786"/>
          </a:xfrm>
          <a:prstGeom prst="rect">
            <a:avLst/>
          </a:prstGeom>
          <a:noFill/>
          <a:ln>
            <a:noFill/>
          </a:ln>
        </p:spPr>
      </p:pic>
      <p:pic>
        <p:nvPicPr>
          <p:cNvPr id="71" name="Picture 32" descr="Image result for grubhub seamless logo"/>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948719" y="2888254"/>
            <a:ext cx="538690" cy="538690"/>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18" descr="Image result for care.com logo"/>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649952" y="3007888"/>
            <a:ext cx="1162007" cy="312539"/>
          </a:xfrm>
          <a:prstGeom prst="rect">
            <a:avLst/>
          </a:prstGeom>
          <a:noFill/>
          <a:extLst>
            <a:ext uri="{909E8E84-426E-40DD-AFC4-6F175D3DCCD1}">
              <a14:hiddenFill xmlns:a14="http://schemas.microsoft.com/office/drawing/2010/main">
                <a:solidFill>
                  <a:srgbClr val="FFFFFF"/>
                </a:solidFill>
              </a14:hiddenFill>
            </a:ext>
          </a:extLst>
        </p:spPr>
      </p:pic>
      <p:sp>
        <p:nvSpPr>
          <p:cNvPr id="73" name="TextBox 72"/>
          <p:cNvSpPr txBox="1"/>
          <p:nvPr/>
        </p:nvSpPr>
        <p:spPr>
          <a:xfrm>
            <a:off x="412593" y="1380547"/>
            <a:ext cx="8374567" cy="58477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en-US" sz="1600" b="1" i="1" u="sng" kern="0" dirty="0">
                <a:solidFill>
                  <a:srgbClr val="000000"/>
                </a:solidFill>
                <a:latin typeface="Trebuchet MS" panose="020B0603020202020204" pitchFamily="34" charset="0"/>
              </a:rPr>
              <a:t>13</a:t>
            </a:r>
            <a:r>
              <a:rPr kumimoji="0" lang="en-US" altLang="en-US" sz="1600" b="1" i="1" u="sng" strike="noStrike" kern="0" cap="none" spc="0" normalizeH="0" baseline="0" noProof="0" dirty="0">
                <a:ln>
                  <a:noFill/>
                </a:ln>
                <a:solidFill>
                  <a:srgbClr val="000000"/>
                </a:solidFill>
                <a:effectLst/>
                <a:uLnTx/>
                <a:uFillTx/>
                <a:latin typeface="Trebuchet MS" panose="020B0603020202020204" pitchFamily="34" charset="0"/>
              </a:rPr>
              <a:t> of the </a:t>
            </a:r>
            <a:r>
              <a:rPr lang="en-US" altLang="en-US" sz="1600" b="1" i="1" u="sng" kern="0" dirty="0">
                <a:solidFill>
                  <a:srgbClr val="000000"/>
                </a:solidFill>
                <a:latin typeface="Trebuchet MS" panose="020B0603020202020204" pitchFamily="34" charset="0"/>
              </a:rPr>
              <a:t>16</a:t>
            </a:r>
            <a:r>
              <a:rPr kumimoji="0" lang="en-US" altLang="en-US" sz="1600" b="1" i="1" u="sng" strike="noStrike" kern="0" cap="none" spc="0" normalizeH="0" baseline="0" noProof="0" dirty="0">
                <a:ln>
                  <a:noFill/>
                </a:ln>
                <a:solidFill>
                  <a:srgbClr val="000000"/>
                </a:solidFill>
                <a:effectLst/>
                <a:uLnTx/>
                <a:uFillTx/>
                <a:latin typeface="Trebuchet MS" panose="020B0603020202020204" pitchFamily="34" charset="0"/>
              </a:rPr>
              <a:t> Disruptors (81%)</a:t>
            </a:r>
            <a:r>
              <a:rPr kumimoji="0" lang="en-US" altLang="en-US" sz="1600" b="1" i="1" u="none" strike="noStrike" kern="0" cap="none" spc="0" normalizeH="0" baseline="0" noProof="0" dirty="0">
                <a:ln>
                  <a:noFill/>
                </a:ln>
                <a:solidFill>
                  <a:srgbClr val="000000"/>
                </a:solidFill>
                <a:effectLst/>
                <a:uLnTx/>
                <a:uFillTx/>
                <a:latin typeface="Trebuchet MS" panose="020B0603020202020204" pitchFamily="34" charset="0"/>
              </a:rPr>
              <a:t> </a:t>
            </a:r>
            <a:r>
              <a:rPr kumimoji="0" lang="en-US" altLang="en-US" sz="1600" b="1" i="0" u="none" strike="noStrike" kern="0" cap="none" spc="0" normalizeH="0" baseline="0" noProof="0" dirty="0">
                <a:ln>
                  <a:noFill/>
                </a:ln>
                <a:solidFill>
                  <a:srgbClr val="000000"/>
                </a:solidFill>
                <a:effectLst/>
                <a:uLnTx/>
                <a:uFillTx/>
                <a:latin typeface="Trebuchet MS" panose="020B0603020202020204" pitchFamily="34" charset="0"/>
              </a:rPr>
              <a:t>Analyzed Exhibited a Direct Correlation Between TV Spend &amp; Website Traffic</a:t>
            </a:r>
          </a:p>
        </p:txBody>
      </p:sp>
      <p:sp>
        <p:nvSpPr>
          <p:cNvPr id="74" name="Rounded Rectangle 113"/>
          <p:cNvSpPr/>
          <p:nvPr/>
        </p:nvSpPr>
        <p:spPr>
          <a:xfrm>
            <a:off x="929238" y="1980571"/>
            <a:ext cx="3326236" cy="86388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400" b="1" u="sng" kern="0" noProof="0" dirty="0">
                <a:solidFill>
                  <a:schemeClr val="tx1"/>
                </a:solidFill>
              </a:rPr>
              <a:t>13</a:t>
            </a:r>
            <a:r>
              <a:rPr kumimoji="0" lang="en-US" sz="1400" b="1" i="0" u="sng" strike="noStrike" kern="0" cap="none" spc="0" normalizeH="0" baseline="0" noProof="0" dirty="0">
                <a:ln>
                  <a:noFill/>
                </a:ln>
                <a:solidFill>
                  <a:schemeClr val="tx1"/>
                </a:solidFill>
                <a:effectLst/>
                <a:uLnTx/>
                <a:uFillTx/>
              </a:rPr>
              <a:t> Brands</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 b="1" i="0" u="sng" strike="noStrike" kern="0" cap="none" spc="0" normalizeH="0" baseline="0" noProof="0" dirty="0">
              <a:ln>
                <a:noFill/>
              </a:ln>
              <a:solidFill>
                <a:schemeClr val="tx1"/>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1" u="sng" strike="noStrike" kern="0" cap="none" spc="0" normalizeH="0" baseline="0" noProof="0" dirty="0">
                <a:ln>
                  <a:noFill/>
                </a:ln>
                <a:solidFill>
                  <a:schemeClr val="tx1"/>
                </a:solidFill>
                <a:effectLst/>
                <a:uLnTx/>
                <a:uFillTx/>
              </a:rPr>
              <a:t>Correlation</a:t>
            </a:r>
            <a:r>
              <a:rPr kumimoji="0" lang="en-US" sz="1100" b="0" i="0" u="sng" strike="noStrike" kern="0" cap="none" spc="0" normalizeH="0" baseline="0" noProof="0" dirty="0">
                <a:ln>
                  <a:noFill/>
                </a:ln>
                <a:solidFill>
                  <a:schemeClr val="tx1"/>
                </a:solidFill>
                <a:effectLst/>
                <a:uLnTx/>
                <a:uFillTx/>
              </a:rPr>
              <a:t> between TV Spend &amp; Monthly Unique Visitors</a:t>
            </a:r>
          </a:p>
        </p:txBody>
      </p:sp>
      <p:sp>
        <p:nvSpPr>
          <p:cNvPr id="75" name="Rounded Rectangle 187"/>
          <p:cNvSpPr/>
          <p:nvPr/>
        </p:nvSpPr>
        <p:spPr>
          <a:xfrm>
            <a:off x="5231423" y="1969581"/>
            <a:ext cx="3450932" cy="86388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400" b="1" u="sng" kern="0" dirty="0">
                <a:solidFill>
                  <a:schemeClr val="tx1"/>
                </a:solidFill>
              </a:rPr>
              <a:t>3</a:t>
            </a:r>
            <a:r>
              <a:rPr kumimoji="0" lang="en-US" sz="1400" b="1" i="0" u="sng" strike="noStrike" kern="0" cap="none" spc="0" normalizeH="0" baseline="0" noProof="0" dirty="0">
                <a:ln>
                  <a:noFill/>
                </a:ln>
                <a:solidFill>
                  <a:schemeClr val="tx1"/>
                </a:solidFill>
                <a:effectLst/>
                <a:uLnTx/>
                <a:uFillTx/>
              </a:rPr>
              <a:t> Brands</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 b="1" i="0" u="sng" strike="noStrike" kern="0" cap="none" spc="0" normalizeH="0" baseline="0" noProof="0" dirty="0">
              <a:ln>
                <a:noFill/>
              </a:ln>
              <a:solidFill>
                <a:schemeClr val="tx1"/>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1" u="sng" strike="noStrike" kern="0" cap="none" spc="0" normalizeH="0" baseline="0" noProof="0" dirty="0">
                <a:ln>
                  <a:noFill/>
                </a:ln>
                <a:solidFill>
                  <a:schemeClr val="tx1"/>
                </a:solidFill>
                <a:effectLst/>
                <a:uLnTx/>
                <a:uFillTx/>
              </a:rPr>
              <a:t>Lack of correlation</a:t>
            </a:r>
            <a:r>
              <a:rPr kumimoji="0" lang="en-US" sz="1100" b="0" i="0" u="sng" strike="noStrike" kern="0" cap="none" spc="0" normalizeH="0" baseline="0" noProof="0" dirty="0">
                <a:ln>
                  <a:noFill/>
                </a:ln>
                <a:solidFill>
                  <a:schemeClr val="tx1"/>
                </a:solidFill>
                <a:effectLst/>
                <a:uLnTx/>
                <a:uFillTx/>
              </a:rPr>
              <a:t> between </a:t>
            </a:r>
            <a:r>
              <a:rPr lang="en-US" sz="1100" u="sng" kern="0" dirty="0">
                <a:solidFill>
                  <a:schemeClr val="tx1"/>
                </a:solidFill>
              </a:rPr>
              <a:t>TV Spend &amp;</a:t>
            </a:r>
            <a:r>
              <a:rPr kumimoji="0" lang="en-US" sz="1100" b="0" i="0" u="sng" strike="noStrike" kern="0" cap="none" spc="0" normalizeH="0" baseline="0" noProof="0" dirty="0">
                <a:ln>
                  <a:noFill/>
                </a:ln>
                <a:solidFill>
                  <a:schemeClr val="tx1"/>
                </a:solidFill>
                <a:effectLst/>
                <a:uLnTx/>
                <a:uFillTx/>
              </a:rPr>
              <a:t> Monthly Unique Visitors</a:t>
            </a:r>
          </a:p>
        </p:txBody>
      </p:sp>
    </p:spTree>
    <p:extLst>
      <p:ext uri="{BB962C8B-B14F-4D97-AF65-F5344CB8AC3E}">
        <p14:creationId xmlns:p14="http://schemas.microsoft.com/office/powerpoint/2010/main" val="17545062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8211" y="364933"/>
            <a:ext cx="8805334" cy="592364"/>
          </a:xfrm>
        </p:spPr>
        <p:txBody>
          <a:bodyPr/>
          <a:lstStyle/>
          <a:p>
            <a:r>
              <a:rPr lang="en-US" dirty="0"/>
              <a:t>Disruptors Who’ve Been Pulsing Their Activity See A Boost In Their Website Traffic When They’re On TV</a:t>
            </a:r>
          </a:p>
        </p:txBody>
      </p:sp>
      <p:sp>
        <p:nvSpPr>
          <p:cNvPr id="5" name="Rectangle 30"/>
          <p:cNvSpPr>
            <a:spLocks noChangeArrowheads="1"/>
          </p:cNvSpPr>
          <p:nvPr/>
        </p:nvSpPr>
        <p:spPr bwMode="auto">
          <a:xfrm>
            <a:off x="876131" y="1542880"/>
            <a:ext cx="7457243" cy="370560"/>
          </a:xfrm>
          <a:prstGeom prst="rect">
            <a:avLst/>
          </a:prstGeom>
          <a:solidFill>
            <a:srgbClr val="50C8A0"/>
          </a:solidFill>
          <a:ln w="9525">
            <a:solidFill>
              <a:schemeClr val="tx1"/>
            </a:solidFill>
            <a:miter lim="800000"/>
            <a:headEnd/>
            <a:tailEnd/>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457200" rtl="0" eaLnBrk="0" fontAlgn="base" latinLnBrk="0" hangingPunct="0">
              <a:lnSpc>
                <a:spcPct val="100000"/>
              </a:lnSpc>
              <a:spcBef>
                <a:spcPct val="0"/>
              </a:spcBef>
              <a:spcAft>
                <a:spcPct val="0"/>
              </a:spcAft>
              <a:buClrTx/>
              <a:buSzTx/>
              <a:buFont typeface="Arial" charset="0"/>
              <a:buNone/>
              <a:tabLst/>
              <a:defRPr/>
            </a:pPr>
            <a:r>
              <a:rPr kumimoji="0" lang="en-US" altLang="en-US" sz="1200" b="1" i="0" u="none" strike="noStrike" kern="1200" cap="none" spc="0" normalizeH="0" baseline="0" noProof="0" dirty="0">
                <a:ln>
                  <a:noFill/>
                </a:ln>
                <a:solidFill>
                  <a:srgbClr val="FFFFFF"/>
                </a:solidFill>
                <a:effectLst/>
                <a:uLnTx/>
                <a:uFillTx/>
                <a:latin typeface="Trebuchet MS" pitchFamily="34" charset="0"/>
                <a:ea typeface="ＭＳ Ｐゴシック" pitchFamily="34" charset="-128"/>
                <a:cs typeface="Arial" charset="0"/>
              </a:rPr>
              <a:t>“When On” / “When Off” Comparison </a:t>
            </a:r>
          </a:p>
          <a:p>
            <a:pPr marL="0" marR="0" lvl="0" indent="0" algn="ctr" defTabSz="457200" rtl="0" eaLnBrk="0" fontAlgn="base" latinLnBrk="0" hangingPunct="0">
              <a:lnSpc>
                <a:spcPct val="100000"/>
              </a:lnSpc>
              <a:spcBef>
                <a:spcPct val="0"/>
              </a:spcBef>
              <a:spcAft>
                <a:spcPct val="0"/>
              </a:spcAft>
              <a:buClrTx/>
              <a:buSzTx/>
              <a:buFont typeface="Arial" charset="0"/>
              <a:buNone/>
              <a:tabLst/>
              <a:defRPr/>
            </a:pPr>
            <a:r>
              <a:rPr kumimoji="0" lang="en-US" altLang="en-US" sz="1000" b="0" i="0" u="none" strike="noStrike" kern="1200" cap="none" spc="0" normalizeH="0" baseline="0" noProof="0" dirty="0">
                <a:ln>
                  <a:noFill/>
                </a:ln>
                <a:solidFill>
                  <a:srgbClr val="FFFFFF"/>
                </a:solidFill>
                <a:effectLst/>
                <a:uLnTx/>
                <a:uFillTx/>
                <a:latin typeface="Trebuchet MS" pitchFamily="34" charset="0"/>
                <a:ea typeface="ＭＳ Ｐゴシック" pitchFamily="34" charset="-128"/>
                <a:cs typeface="Arial" charset="0"/>
              </a:rPr>
              <a:t>(Two-Year Period: March ‘15 – February ‘17)</a:t>
            </a:r>
            <a:endParaRPr kumimoji="0" lang="en-US" altLang="en-US" sz="1000" b="0" i="1" u="sng" strike="noStrike" kern="1200" cap="none" spc="0" normalizeH="0" baseline="0" noProof="0" dirty="0">
              <a:ln>
                <a:noFill/>
              </a:ln>
              <a:solidFill>
                <a:srgbClr val="FFFFFF"/>
              </a:solidFill>
              <a:effectLst/>
              <a:uLnTx/>
              <a:uFillTx/>
              <a:latin typeface="Trebuchet MS" pitchFamily="34" charset="0"/>
              <a:ea typeface="ＭＳ Ｐゴシック" pitchFamily="34" charset="-128"/>
              <a:cs typeface="Arial" charset="0"/>
            </a:endParaRPr>
          </a:p>
        </p:txBody>
      </p:sp>
      <p:sp>
        <p:nvSpPr>
          <p:cNvPr id="6" name="Rectangle 30"/>
          <p:cNvSpPr>
            <a:spLocks noChangeArrowheads="1"/>
          </p:cNvSpPr>
          <p:nvPr/>
        </p:nvSpPr>
        <p:spPr bwMode="auto">
          <a:xfrm>
            <a:off x="564325" y="1859954"/>
            <a:ext cx="2868231" cy="649288"/>
          </a:xfrm>
          <a:prstGeom prst="rect">
            <a:avLst/>
          </a:prstGeom>
          <a:noFill/>
          <a:ln>
            <a:noFill/>
          </a:ln>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457200" rtl="0" eaLnBrk="0" fontAlgn="base" latinLnBrk="0" hangingPunct="0">
              <a:lnSpc>
                <a:spcPct val="100000"/>
              </a:lnSpc>
              <a:spcBef>
                <a:spcPct val="0"/>
              </a:spcBef>
              <a:spcAft>
                <a:spcPct val="0"/>
              </a:spcAft>
              <a:buClrTx/>
              <a:buSzTx/>
              <a:buFont typeface="Arial" charset="0"/>
              <a:buNone/>
              <a:tabLst/>
              <a:defRPr/>
            </a:pPr>
            <a:r>
              <a:rPr kumimoji="0" lang="en-US" altLang="en-US" sz="1000" b="1" i="0" u="sng" strike="noStrike" kern="1200" cap="none" spc="0" normalizeH="0" baseline="0" noProof="0" dirty="0" err="1">
                <a:ln>
                  <a:noFill/>
                </a:ln>
                <a:solidFill>
                  <a:srgbClr val="000000"/>
                </a:solidFill>
                <a:effectLst/>
                <a:uLnTx/>
                <a:uFillTx/>
                <a:latin typeface="Trebuchet MS" pitchFamily="34" charset="0"/>
                <a:ea typeface="ＭＳ Ｐゴシック" pitchFamily="34" charset="-128"/>
                <a:cs typeface="Arial" charset="0"/>
              </a:rPr>
              <a:t>Avg</a:t>
            </a:r>
            <a:r>
              <a:rPr kumimoji="0" lang="en-US" altLang="en-US" sz="1000" b="1" i="0" u="sng"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rPr>
              <a:t> </a:t>
            </a:r>
            <a:r>
              <a:rPr kumimoji="0" lang="en-US" altLang="en-US" sz="1000" b="1" i="0" u="sng" strike="noStrike" kern="1200" cap="none" spc="0" normalizeH="0" baseline="0" noProof="0" dirty="0" err="1">
                <a:ln>
                  <a:noFill/>
                </a:ln>
                <a:solidFill>
                  <a:srgbClr val="000000"/>
                </a:solidFill>
                <a:effectLst/>
                <a:uLnTx/>
                <a:uFillTx/>
                <a:latin typeface="Trebuchet MS" pitchFamily="34" charset="0"/>
                <a:ea typeface="ＭＳ Ｐゴシック" pitchFamily="34" charset="-128"/>
                <a:cs typeface="Arial" charset="0"/>
              </a:rPr>
              <a:t>Mnthly</a:t>
            </a:r>
            <a:r>
              <a:rPr kumimoji="0" lang="en-US" altLang="en-US" sz="1000" b="1" i="0" u="sng"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rPr>
              <a:t> Unique Website Visitors (000):</a:t>
            </a:r>
            <a:endParaRPr kumimoji="0" lang="en-US" altLang="en-US" sz="1000" b="0" i="0" u="sng"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endParaRPr>
          </a:p>
        </p:txBody>
      </p:sp>
      <p:sp>
        <p:nvSpPr>
          <p:cNvPr id="8" name="Rectangle 30"/>
          <p:cNvSpPr>
            <a:spLocks noChangeArrowheads="1"/>
          </p:cNvSpPr>
          <p:nvPr/>
        </p:nvSpPr>
        <p:spPr bwMode="auto">
          <a:xfrm>
            <a:off x="673307" y="3285445"/>
            <a:ext cx="3181351" cy="451906"/>
          </a:xfrm>
          <a:prstGeom prst="rect">
            <a:avLst/>
          </a:prstGeom>
          <a:noFill/>
          <a:ln>
            <a:noFill/>
          </a:ln>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457200" rtl="0" eaLnBrk="0" fontAlgn="base" latinLnBrk="0" hangingPunct="0">
              <a:lnSpc>
                <a:spcPct val="100000"/>
              </a:lnSpc>
              <a:spcBef>
                <a:spcPct val="0"/>
              </a:spcBef>
              <a:spcAft>
                <a:spcPct val="0"/>
              </a:spcAft>
              <a:buClrTx/>
              <a:buSzTx/>
              <a:buFont typeface="Arial" charset="0"/>
              <a:buNone/>
              <a:tabLst/>
              <a:defRPr/>
            </a:pPr>
            <a:r>
              <a:rPr kumimoji="0" lang="en-US" altLang="en-US" sz="1000" b="1" i="0" u="sng" strike="noStrike" kern="1200" cap="none" spc="0" normalizeH="0" baseline="0" noProof="0" dirty="0" err="1">
                <a:ln>
                  <a:noFill/>
                </a:ln>
                <a:solidFill>
                  <a:srgbClr val="000000"/>
                </a:solidFill>
                <a:effectLst/>
                <a:uLnTx/>
                <a:uFillTx/>
                <a:latin typeface="Trebuchet MS" pitchFamily="34" charset="0"/>
                <a:ea typeface="ＭＳ Ｐゴシック" pitchFamily="34" charset="-128"/>
                <a:cs typeface="Arial" charset="0"/>
              </a:rPr>
              <a:t>Avg</a:t>
            </a:r>
            <a:r>
              <a:rPr kumimoji="0" lang="en-US" altLang="en-US" sz="1000" b="1" i="0" u="sng"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rPr>
              <a:t> </a:t>
            </a:r>
            <a:r>
              <a:rPr kumimoji="0" lang="en-US" altLang="en-US" sz="1000" b="1" i="0" u="sng" strike="noStrike" kern="1200" cap="none" spc="0" normalizeH="0" baseline="0" noProof="0" dirty="0" err="1">
                <a:ln>
                  <a:noFill/>
                </a:ln>
                <a:solidFill>
                  <a:srgbClr val="000000"/>
                </a:solidFill>
                <a:effectLst/>
                <a:uLnTx/>
                <a:uFillTx/>
                <a:latin typeface="Trebuchet MS" pitchFamily="34" charset="0"/>
                <a:ea typeface="ＭＳ Ｐゴシック" pitchFamily="34" charset="-128"/>
                <a:cs typeface="Arial" charset="0"/>
              </a:rPr>
              <a:t>Mnthly</a:t>
            </a:r>
            <a:r>
              <a:rPr kumimoji="0" lang="en-US" altLang="en-US" sz="1000" b="1" i="0" u="sng"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rPr>
              <a:t> TV Spend “When On” (000): </a:t>
            </a:r>
            <a:endParaRPr kumimoji="0" lang="en-US" altLang="en-US" sz="1000" b="0" i="0" u="sng"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endParaRPr>
          </a:p>
        </p:txBody>
      </p:sp>
      <p:sp>
        <p:nvSpPr>
          <p:cNvPr id="10" name="Rectangle 30"/>
          <p:cNvSpPr>
            <a:spLocks noChangeArrowheads="1"/>
          </p:cNvSpPr>
          <p:nvPr/>
        </p:nvSpPr>
        <p:spPr bwMode="auto">
          <a:xfrm>
            <a:off x="877610" y="2329177"/>
            <a:ext cx="2283689" cy="493713"/>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r" defTabSz="457200" rtl="0" eaLnBrk="0" fontAlgn="base" latinLnBrk="0" hangingPunct="0">
              <a:lnSpc>
                <a:spcPct val="100000"/>
              </a:lnSpc>
              <a:spcBef>
                <a:spcPct val="0"/>
              </a:spcBef>
              <a:spcAft>
                <a:spcPct val="0"/>
              </a:spcAft>
              <a:buClrTx/>
              <a:buSzTx/>
              <a:buFont typeface="Arial" charset="0"/>
              <a:buNone/>
              <a:tabLst/>
              <a:defRPr/>
            </a:pPr>
            <a:r>
              <a:rPr kumimoji="0" lang="en-US" altLang="en-US" sz="1050" b="1" i="0" u="none"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rPr>
              <a:t>“When On” TV:</a:t>
            </a:r>
            <a:endParaRPr kumimoji="0" lang="en-US" altLang="en-US" sz="1050" b="0" i="0" u="none"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endParaRPr>
          </a:p>
        </p:txBody>
      </p:sp>
      <p:sp>
        <p:nvSpPr>
          <p:cNvPr id="11" name="Rectangle 30"/>
          <p:cNvSpPr>
            <a:spLocks noChangeArrowheads="1"/>
          </p:cNvSpPr>
          <p:nvPr/>
        </p:nvSpPr>
        <p:spPr bwMode="auto">
          <a:xfrm>
            <a:off x="769599" y="2603641"/>
            <a:ext cx="2382175" cy="569913"/>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r" defTabSz="457200" rtl="0" eaLnBrk="0" fontAlgn="base" latinLnBrk="0" hangingPunct="0">
              <a:lnSpc>
                <a:spcPct val="100000"/>
              </a:lnSpc>
              <a:spcBef>
                <a:spcPct val="0"/>
              </a:spcBef>
              <a:spcAft>
                <a:spcPct val="0"/>
              </a:spcAft>
              <a:buClrTx/>
              <a:buSzTx/>
              <a:buFont typeface="Arial" charset="0"/>
              <a:buNone/>
              <a:tabLst/>
              <a:defRPr/>
            </a:pPr>
            <a:r>
              <a:rPr kumimoji="0" lang="en-US" altLang="en-US" sz="1050" b="1" i="0" u="none"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rPr>
              <a:t>“When Off” TV:</a:t>
            </a:r>
            <a:endParaRPr kumimoji="0" lang="en-US" altLang="en-US" sz="1050" b="0" i="0" u="none"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endParaRPr>
          </a:p>
        </p:txBody>
      </p:sp>
      <p:sp>
        <p:nvSpPr>
          <p:cNvPr id="12" name="Rectangle 30"/>
          <p:cNvSpPr>
            <a:spLocks noChangeArrowheads="1"/>
          </p:cNvSpPr>
          <p:nvPr/>
        </p:nvSpPr>
        <p:spPr bwMode="auto">
          <a:xfrm>
            <a:off x="1177097" y="2900723"/>
            <a:ext cx="1990725" cy="533400"/>
          </a:xfrm>
          <a:prstGeom prst="rect">
            <a:avLst/>
          </a:prstGeom>
          <a:noFill/>
          <a:ln>
            <a:noFill/>
          </a:ln>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r" defTabSz="457200" rtl="0" eaLnBrk="0" fontAlgn="base" latinLnBrk="0" hangingPunct="0">
              <a:lnSpc>
                <a:spcPct val="100000"/>
              </a:lnSpc>
              <a:spcBef>
                <a:spcPct val="0"/>
              </a:spcBef>
              <a:spcAft>
                <a:spcPct val="0"/>
              </a:spcAft>
              <a:buClrTx/>
              <a:buSzTx/>
              <a:buFont typeface="Arial" charset="0"/>
              <a:buNone/>
              <a:tabLst/>
              <a:defRPr/>
            </a:pPr>
            <a:r>
              <a:rPr kumimoji="0" lang="en-US" altLang="en-US" sz="1200" b="1" i="0" u="none"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rPr>
              <a:t>% Difference:</a:t>
            </a:r>
            <a:endParaRPr kumimoji="0" lang="en-US" altLang="en-US" sz="1200" b="0" i="0" u="none"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endParaRPr>
          </a:p>
        </p:txBody>
      </p:sp>
      <p:sp>
        <p:nvSpPr>
          <p:cNvPr id="13" name="Rectangle 30"/>
          <p:cNvSpPr>
            <a:spLocks noChangeArrowheads="1"/>
          </p:cNvSpPr>
          <p:nvPr/>
        </p:nvSpPr>
        <p:spPr bwMode="auto">
          <a:xfrm>
            <a:off x="3362790" y="2405377"/>
            <a:ext cx="1533525" cy="381000"/>
          </a:xfrm>
          <a:prstGeom prst="rect">
            <a:avLst/>
          </a:prstGeom>
          <a:noFill/>
          <a:ln>
            <a:noFill/>
          </a:ln>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457200" rtl="0" eaLnBrk="0" fontAlgn="base" latinLnBrk="0" hangingPunct="0">
              <a:lnSpc>
                <a:spcPct val="100000"/>
              </a:lnSpc>
              <a:spcBef>
                <a:spcPct val="0"/>
              </a:spcBef>
              <a:spcAft>
                <a:spcPct val="0"/>
              </a:spcAft>
              <a:buClrTx/>
              <a:buSzTx/>
              <a:buFont typeface="Arial" charset="0"/>
              <a:buNone/>
              <a:tabLst/>
              <a:defRPr/>
            </a:pPr>
            <a:r>
              <a:rPr kumimoji="0" lang="en-US" altLang="en-US" sz="1050" b="1" i="0" u="none"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rPr>
              <a:t>1,951</a:t>
            </a:r>
            <a:endParaRPr kumimoji="0" lang="en-US" altLang="en-US" sz="1050" b="0" i="0" u="none"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endParaRPr>
          </a:p>
        </p:txBody>
      </p:sp>
      <p:sp>
        <p:nvSpPr>
          <p:cNvPr id="14" name="Rectangle 30"/>
          <p:cNvSpPr>
            <a:spLocks noChangeArrowheads="1"/>
          </p:cNvSpPr>
          <p:nvPr/>
        </p:nvSpPr>
        <p:spPr bwMode="auto">
          <a:xfrm>
            <a:off x="3362790" y="2679841"/>
            <a:ext cx="1533525" cy="381000"/>
          </a:xfrm>
          <a:prstGeom prst="rect">
            <a:avLst/>
          </a:prstGeom>
          <a:noFill/>
          <a:ln>
            <a:noFill/>
          </a:ln>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457200" rtl="0" eaLnBrk="0" fontAlgn="base" latinLnBrk="0" hangingPunct="0">
              <a:lnSpc>
                <a:spcPct val="100000"/>
              </a:lnSpc>
              <a:spcBef>
                <a:spcPct val="0"/>
              </a:spcBef>
              <a:spcAft>
                <a:spcPct val="0"/>
              </a:spcAft>
              <a:buClrTx/>
              <a:buSzTx/>
              <a:buFont typeface="Arial" charset="0"/>
              <a:buNone/>
              <a:tabLst/>
              <a:defRPr/>
            </a:pPr>
            <a:r>
              <a:rPr kumimoji="0" lang="en-US" altLang="en-US" sz="1050" b="1" i="0" u="none"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rPr>
              <a:t>1,112</a:t>
            </a:r>
            <a:endParaRPr kumimoji="0" lang="en-US" altLang="en-US" sz="1050" b="0" i="0" u="none"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endParaRPr>
          </a:p>
        </p:txBody>
      </p:sp>
      <p:sp>
        <p:nvSpPr>
          <p:cNvPr id="15" name="Rectangle 30"/>
          <p:cNvSpPr>
            <a:spLocks noChangeArrowheads="1"/>
          </p:cNvSpPr>
          <p:nvPr/>
        </p:nvSpPr>
        <p:spPr bwMode="auto">
          <a:xfrm>
            <a:off x="3362790" y="2976923"/>
            <a:ext cx="1533525" cy="381000"/>
          </a:xfrm>
          <a:prstGeom prst="rect">
            <a:avLst/>
          </a:prstGeom>
          <a:noFill/>
          <a:ln>
            <a:noFill/>
          </a:ln>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457200" rtl="0" eaLnBrk="0" fontAlgn="base" latinLnBrk="0" hangingPunct="0">
              <a:lnSpc>
                <a:spcPct val="100000"/>
              </a:lnSpc>
              <a:spcBef>
                <a:spcPct val="0"/>
              </a:spcBef>
              <a:spcAft>
                <a:spcPct val="0"/>
              </a:spcAft>
              <a:buClrTx/>
              <a:buSzTx/>
              <a:buFont typeface="Arial" charset="0"/>
              <a:buNone/>
              <a:tabLst/>
              <a:defRPr/>
            </a:pPr>
            <a:r>
              <a:rPr kumimoji="0" lang="en-US" altLang="en-US" sz="1200" b="1" i="0" u="none" strike="noStrike" kern="1200" cap="none" spc="0" normalizeH="0" baseline="0" noProof="0" dirty="0">
                <a:ln>
                  <a:noFill/>
                </a:ln>
                <a:solidFill>
                  <a:srgbClr val="00B050"/>
                </a:solidFill>
                <a:effectLst/>
                <a:uLnTx/>
                <a:uFillTx/>
                <a:latin typeface="Trebuchet MS" pitchFamily="34" charset="0"/>
                <a:ea typeface="ＭＳ Ｐゴシック" pitchFamily="34" charset="-128"/>
                <a:cs typeface="Arial" charset="0"/>
              </a:rPr>
              <a:t>+39%</a:t>
            </a:r>
            <a:endParaRPr kumimoji="0" lang="en-US" altLang="en-US" sz="1200" b="0" i="0" u="none" strike="noStrike" kern="1200" cap="none" spc="0" normalizeH="0" baseline="0" noProof="0" dirty="0">
              <a:ln>
                <a:noFill/>
              </a:ln>
              <a:solidFill>
                <a:srgbClr val="00B050"/>
              </a:solidFill>
              <a:effectLst/>
              <a:uLnTx/>
              <a:uFillTx/>
              <a:latin typeface="Trebuchet MS" pitchFamily="34" charset="0"/>
              <a:ea typeface="ＭＳ Ｐゴシック" pitchFamily="34" charset="-128"/>
              <a:cs typeface="Arial" charset="0"/>
            </a:endParaRPr>
          </a:p>
        </p:txBody>
      </p:sp>
      <p:sp>
        <p:nvSpPr>
          <p:cNvPr id="16" name="Rectangle 30"/>
          <p:cNvSpPr>
            <a:spLocks noChangeArrowheads="1"/>
          </p:cNvSpPr>
          <p:nvPr/>
        </p:nvSpPr>
        <p:spPr bwMode="auto">
          <a:xfrm>
            <a:off x="5046519" y="2405377"/>
            <a:ext cx="1533525" cy="381000"/>
          </a:xfrm>
          <a:prstGeom prst="rect">
            <a:avLst/>
          </a:prstGeom>
          <a:noFill/>
          <a:ln>
            <a:noFill/>
          </a:ln>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457200" rtl="0" eaLnBrk="0" fontAlgn="base" latinLnBrk="0" hangingPunct="0">
              <a:lnSpc>
                <a:spcPct val="100000"/>
              </a:lnSpc>
              <a:spcBef>
                <a:spcPct val="0"/>
              </a:spcBef>
              <a:spcAft>
                <a:spcPct val="0"/>
              </a:spcAft>
              <a:buClrTx/>
              <a:buSzTx/>
              <a:buFont typeface="Arial" charset="0"/>
              <a:buNone/>
              <a:tabLst/>
              <a:defRPr/>
            </a:pPr>
            <a:r>
              <a:rPr kumimoji="0" lang="en-US" altLang="en-US" sz="1050" b="1" i="0" u="none"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rPr>
              <a:t>6,108</a:t>
            </a:r>
            <a:endParaRPr kumimoji="0" lang="en-US" altLang="en-US" sz="1050" b="0" i="0" u="none"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endParaRPr>
          </a:p>
        </p:txBody>
      </p:sp>
      <p:sp>
        <p:nvSpPr>
          <p:cNvPr id="17" name="Rectangle 30"/>
          <p:cNvSpPr>
            <a:spLocks noChangeArrowheads="1"/>
          </p:cNvSpPr>
          <p:nvPr/>
        </p:nvSpPr>
        <p:spPr bwMode="auto">
          <a:xfrm>
            <a:off x="5046519" y="2679841"/>
            <a:ext cx="1533525" cy="381000"/>
          </a:xfrm>
          <a:prstGeom prst="rect">
            <a:avLst/>
          </a:prstGeom>
          <a:noFill/>
          <a:ln>
            <a:noFill/>
          </a:ln>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457200" rtl="0" eaLnBrk="0" fontAlgn="base" latinLnBrk="0" hangingPunct="0">
              <a:lnSpc>
                <a:spcPct val="100000"/>
              </a:lnSpc>
              <a:spcBef>
                <a:spcPct val="0"/>
              </a:spcBef>
              <a:spcAft>
                <a:spcPct val="0"/>
              </a:spcAft>
              <a:buClrTx/>
              <a:buSzTx/>
              <a:buFont typeface="Arial" charset="0"/>
              <a:buNone/>
              <a:tabLst/>
              <a:defRPr/>
            </a:pPr>
            <a:r>
              <a:rPr kumimoji="0" lang="en-US" altLang="en-US" sz="1050" b="1" i="0" u="none"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rPr>
              <a:t>1,694</a:t>
            </a:r>
            <a:endParaRPr kumimoji="0" lang="en-US" altLang="en-US" sz="1050" b="0" i="0" u="none"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endParaRPr>
          </a:p>
        </p:txBody>
      </p:sp>
      <p:sp>
        <p:nvSpPr>
          <p:cNvPr id="18" name="Rectangle 42"/>
          <p:cNvSpPr>
            <a:spLocks noChangeArrowheads="1"/>
          </p:cNvSpPr>
          <p:nvPr/>
        </p:nvSpPr>
        <p:spPr bwMode="auto">
          <a:xfrm>
            <a:off x="5046519" y="2976923"/>
            <a:ext cx="1533525" cy="381000"/>
          </a:xfrm>
          <a:prstGeom prst="rect">
            <a:avLst/>
          </a:prstGeom>
          <a:noFill/>
          <a:ln>
            <a:noFill/>
          </a:ln>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457200" rtl="0" eaLnBrk="0" fontAlgn="base" latinLnBrk="0" hangingPunct="0">
              <a:lnSpc>
                <a:spcPct val="100000"/>
              </a:lnSpc>
              <a:spcBef>
                <a:spcPct val="0"/>
              </a:spcBef>
              <a:spcAft>
                <a:spcPct val="0"/>
              </a:spcAft>
              <a:buClrTx/>
              <a:buSzTx/>
              <a:buFont typeface="Arial" charset="0"/>
              <a:buNone/>
              <a:tabLst/>
              <a:defRPr/>
            </a:pPr>
            <a:r>
              <a:rPr kumimoji="0" lang="en-US" altLang="en-US" sz="1200" b="1" i="0" u="none" strike="noStrike" kern="1200" cap="none" spc="0" normalizeH="0" baseline="0" noProof="0" dirty="0">
                <a:ln>
                  <a:noFill/>
                </a:ln>
                <a:solidFill>
                  <a:srgbClr val="00B050"/>
                </a:solidFill>
                <a:effectLst/>
                <a:uLnTx/>
                <a:uFillTx/>
                <a:latin typeface="Trebuchet MS" pitchFamily="34" charset="0"/>
                <a:ea typeface="ＭＳ Ｐゴシック" pitchFamily="34" charset="-128"/>
                <a:cs typeface="Arial" charset="0"/>
              </a:rPr>
              <a:t>+260%</a:t>
            </a:r>
            <a:endParaRPr kumimoji="0" lang="en-US" altLang="en-US" sz="1200" b="0" i="0" u="none" strike="noStrike" kern="1200" cap="none" spc="0" normalizeH="0" baseline="0" noProof="0" dirty="0">
              <a:ln>
                <a:noFill/>
              </a:ln>
              <a:solidFill>
                <a:srgbClr val="00B050"/>
              </a:solidFill>
              <a:effectLst/>
              <a:uLnTx/>
              <a:uFillTx/>
              <a:latin typeface="Trebuchet MS" pitchFamily="34" charset="0"/>
              <a:ea typeface="ＭＳ Ｐゴシック" pitchFamily="34" charset="-128"/>
              <a:cs typeface="Arial" charset="0"/>
            </a:endParaRPr>
          </a:p>
        </p:txBody>
      </p:sp>
      <p:sp>
        <p:nvSpPr>
          <p:cNvPr id="19" name="Rectangle 30"/>
          <p:cNvSpPr>
            <a:spLocks noChangeArrowheads="1"/>
          </p:cNvSpPr>
          <p:nvPr/>
        </p:nvSpPr>
        <p:spPr bwMode="auto">
          <a:xfrm>
            <a:off x="6686282" y="2405377"/>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457200" rtl="0" eaLnBrk="0" fontAlgn="base" latinLnBrk="0" hangingPunct="0">
              <a:lnSpc>
                <a:spcPct val="100000"/>
              </a:lnSpc>
              <a:spcBef>
                <a:spcPct val="0"/>
              </a:spcBef>
              <a:spcAft>
                <a:spcPct val="0"/>
              </a:spcAft>
              <a:buClrTx/>
              <a:buSzTx/>
              <a:buFont typeface="Arial" charset="0"/>
              <a:buNone/>
              <a:tabLst/>
              <a:defRPr/>
            </a:pPr>
            <a:r>
              <a:rPr kumimoji="0" lang="en-US" altLang="en-US" sz="1050" b="1" i="0" u="none"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rPr>
              <a:t>1,355</a:t>
            </a:r>
            <a:endParaRPr kumimoji="0" lang="en-US" altLang="en-US" sz="1050" b="0" i="0" u="none"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endParaRPr>
          </a:p>
        </p:txBody>
      </p:sp>
      <p:sp>
        <p:nvSpPr>
          <p:cNvPr id="20" name="Rectangle 19"/>
          <p:cNvSpPr>
            <a:spLocks noChangeArrowheads="1"/>
          </p:cNvSpPr>
          <p:nvPr/>
        </p:nvSpPr>
        <p:spPr bwMode="auto">
          <a:xfrm>
            <a:off x="6695807" y="2679841"/>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457200" rtl="0" eaLnBrk="0" fontAlgn="base" latinLnBrk="0" hangingPunct="0">
              <a:lnSpc>
                <a:spcPct val="100000"/>
              </a:lnSpc>
              <a:spcBef>
                <a:spcPct val="0"/>
              </a:spcBef>
              <a:spcAft>
                <a:spcPct val="0"/>
              </a:spcAft>
              <a:buClrTx/>
              <a:buSzTx/>
              <a:buFont typeface="Arial" charset="0"/>
              <a:buNone/>
              <a:tabLst/>
              <a:defRPr/>
            </a:pPr>
            <a:r>
              <a:rPr kumimoji="0" lang="en-US" altLang="en-US" sz="1050" b="1" i="0" u="none"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rPr>
              <a:t>901</a:t>
            </a:r>
            <a:endParaRPr kumimoji="0" lang="en-US" altLang="en-US" sz="1050" b="0" i="0" u="none"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endParaRPr>
          </a:p>
        </p:txBody>
      </p:sp>
      <p:sp>
        <p:nvSpPr>
          <p:cNvPr id="21" name="Rectangle 48"/>
          <p:cNvSpPr>
            <a:spLocks noChangeArrowheads="1"/>
          </p:cNvSpPr>
          <p:nvPr/>
        </p:nvSpPr>
        <p:spPr bwMode="auto">
          <a:xfrm>
            <a:off x="6683613" y="2976923"/>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457200" rtl="0" eaLnBrk="0" fontAlgn="base" latinLnBrk="0" hangingPunct="0">
              <a:lnSpc>
                <a:spcPct val="100000"/>
              </a:lnSpc>
              <a:spcBef>
                <a:spcPct val="0"/>
              </a:spcBef>
              <a:spcAft>
                <a:spcPct val="0"/>
              </a:spcAft>
              <a:buClrTx/>
              <a:buSzTx/>
              <a:buFont typeface="Arial" charset="0"/>
              <a:buNone/>
              <a:tabLst/>
              <a:defRPr/>
            </a:pPr>
            <a:r>
              <a:rPr kumimoji="0" lang="en-US" altLang="en-US" sz="1200" b="1" i="0" u="none" strike="noStrike" kern="1200" cap="none" spc="0" normalizeH="0" baseline="0" noProof="0" dirty="0">
                <a:ln>
                  <a:noFill/>
                </a:ln>
                <a:solidFill>
                  <a:srgbClr val="00B050"/>
                </a:solidFill>
                <a:effectLst/>
                <a:uLnTx/>
                <a:uFillTx/>
                <a:latin typeface="Trebuchet MS" pitchFamily="34" charset="0"/>
                <a:ea typeface="ＭＳ Ｐゴシック" pitchFamily="34" charset="-128"/>
                <a:cs typeface="Arial" charset="0"/>
              </a:rPr>
              <a:t>+50%</a:t>
            </a:r>
            <a:endParaRPr kumimoji="0" lang="en-US" altLang="en-US" sz="1200" b="0" i="0" u="none" strike="noStrike" kern="1200" cap="none" spc="0" normalizeH="0" baseline="0" noProof="0" dirty="0">
              <a:ln>
                <a:noFill/>
              </a:ln>
              <a:solidFill>
                <a:srgbClr val="00B050"/>
              </a:solidFill>
              <a:effectLst/>
              <a:uLnTx/>
              <a:uFillTx/>
              <a:latin typeface="Trebuchet MS" pitchFamily="34" charset="0"/>
              <a:ea typeface="ＭＳ Ｐゴシック" pitchFamily="34" charset="-128"/>
              <a:cs typeface="Arial" charset="0"/>
            </a:endParaRPr>
          </a:p>
        </p:txBody>
      </p:sp>
      <p:sp>
        <p:nvSpPr>
          <p:cNvPr id="25" name="Rectangle 24"/>
          <p:cNvSpPr/>
          <p:nvPr/>
        </p:nvSpPr>
        <p:spPr>
          <a:xfrm>
            <a:off x="1399175" y="2999382"/>
            <a:ext cx="6934200" cy="362243"/>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Trebuchet MS"/>
              <a:ea typeface="+mn-ea"/>
              <a:cs typeface="+mn-cs"/>
            </a:endParaRPr>
          </a:p>
        </p:txBody>
      </p:sp>
      <p:sp>
        <p:nvSpPr>
          <p:cNvPr id="26" name="Rectangle 30"/>
          <p:cNvSpPr>
            <a:spLocks noChangeArrowheads="1"/>
          </p:cNvSpPr>
          <p:nvPr/>
        </p:nvSpPr>
        <p:spPr bwMode="auto">
          <a:xfrm>
            <a:off x="3345036" y="3317018"/>
            <a:ext cx="1533525" cy="381000"/>
          </a:xfrm>
          <a:prstGeom prst="rect">
            <a:avLst/>
          </a:prstGeom>
          <a:noFill/>
          <a:ln>
            <a:noFill/>
          </a:ln>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457200" rtl="0" eaLnBrk="0" fontAlgn="base" latinLnBrk="0" hangingPunct="0">
              <a:lnSpc>
                <a:spcPct val="100000"/>
              </a:lnSpc>
              <a:spcBef>
                <a:spcPct val="0"/>
              </a:spcBef>
              <a:spcAft>
                <a:spcPct val="0"/>
              </a:spcAft>
              <a:buClrTx/>
              <a:buSzTx/>
              <a:buFont typeface="Arial" charset="0"/>
              <a:buNone/>
              <a:tabLst/>
              <a:defRPr/>
            </a:pPr>
            <a:r>
              <a:rPr kumimoji="0" lang="en-US" altLang="en-US" sz="1050" b="1" i="0" u="none"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rPr>
              <a:t>+$1,951</a:t>
            </a:r>
            <a:endParaRPr kumimoji="0" lang="en-US" altLang="en-US" sz="1050" b="0" i="0" u="none"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endParaRPr>
          </a:p>
        </p:txBody>
      </p:sp>
      <p:sp>
        <p:nvSpPr>
          <p:cNvPr id="27" name="Rectangle 30"/>
          <p:cNvSpPr>
            <a:spLocks noChangeArrowheads="1"/>
          </p:cNvSpPr>
          <p:nvPr/>
        </p:nvSpPr>
        <p:spPr bwMode="auto">
          <a:xfrm>
            <a:off x="5028765" y="3317018"/>
            <a:ext cx="1533525" cy="381000"/>
          </a:xfrm>
          <a:prstGeom prst="rect">
            <a:avLst/>
          </a:prstGeom>
          <a:noFill/>
          <a:ln>
            <a:noFill/>
          </a:ln>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457200" rtl="0" eaLnBrk="0" fontAlgn="base" latinLnBrk="0" hangingPunct="0">
              <a:lnSpc>
                <a:spcPct val="100000"/>
              </a:lnSpc>
              <a:spcBef>
                <a:spcPct val="0"/>
              </a:spcBef>
              <a:spcAft>
                <a:spcPct val="0"/>
              </a:spcAft>
              <a:buClrTx/>
              <a:buSzTx/>
              <a:buFont typeface="Arial" charset="0"/>
              <a:buNone/>
              <a:tabLst/>
              <a:defRPr/>
            </a:pPr>
            <a:r>
              <a:rPr kumimoji="0" lang="en-US" altLang="en-US" sz="1050" b="1" i="0" u="none"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rPr>
              <a:t>+$10,623</a:t>
            </a:r>
            <a:endParaRPr kumimoji="0" lang="en-US" altLang="en-US" sz="1050" b="0" i="0" u="none"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endParaRPr>
          </a:p>
        </p:txBody>
      </p:sp>
      <p:sp>
        <p:nvSpPr>
          <p:cNvPr id="28" name="Rectangle 30"/>
          <p:cNvSpPr>
            <a:spLocks noChangeArrowheads="1"/>
          </p:cNvSpPr>
          <p:nvPr/>
        </p:nvSpPr>
        <p:spPr bwMode="auto">
          <a:xfrm>
            <a:off x="6629925" y="3317018"/>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457200" rtl="0" eaLnBrk="0" fontAlgn="base" latinLnBrk="0" hangingPunct="0">
              <a:lnSpc>
                <a:spcPct val="100000"/>
              </a:lnSpc>
              <a:spcBef>
                <a:spcPct val="0"/>
              </a:spcBef>
              <a:spcAft>
                <a:spcPct val="0"/>
              </a:spcAft>
              <a:buClrTx/>
              <a:buSzTx/>
              <a:buFont typeface="Arial" charset="0"/>
              <a:buNone/>
              <a:tabLst/>
              <a:defRPr/>
            </a:pPr>
            <a:r>
              <a:rPr kumimoji="0" lang="en-US" altLang="en-US" sz="1050" b="1" i="0" u="none"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rPr>
              <a:t>+$1,263</a:t>
            </a:r>
            <a:endParaRPr kumimoji="0" lang="en-US" altLang="en-US" sz="1050" b="0" i="0" u="none"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endParaRPr>
          </a:p>
        </p:txBody>
      </p:sp>
      <p:sp>
        <p:nvSpPr>
          <p:cNvPr id="30" name="Rectangle 29"/>
          <p:cNvSpPr/>
          <p:nvPr/>
        </p:nvSpPr>
        <p:spPr>
          <a:xfrm>
            <a:off x="876131" y="3786617"/>
            <a:ext cx="7537143" cy="161540"/>
          </a:xfrm>
          <a:prstGeom prst="rect">
            <a:avLst/>
          </a:prstGeom>
          <a:solidFill>
            <a:srgbClr val="7030A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Trebuchet MS"/>
              <a:ea typeface="+mn-ea"/>
              <a:cs typeface="+mn-cs"/>
            </a:endParaRPr>
          </a:p>
        </p:txBody>
      </p:sp>
      <p:sp>
        <p:nvSpPr>
          <p:cNvPr id="35" name="Rectangle 30"/>
          <p:cNvSpPr>
            <a:spLocks noChangeArrowheads="1"/>
          </p:cNvSpPr>
          <p:nvPr/>
        </p:nvSpPr>
        <p:spPr bwMode="auto">
          <a:xfrm>
            <a:off x="565804" y="3999759"/>
            <a:ext cx="2868231" cy="649288"/>
          </a:xfrm>
          <a:prstGeom prst="rect">
            <a:avLst/>
          </a:prstGeom>
          <a:noFill/>
          <a:ln>
            <a:noFill/>
          </a:ln>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457200" rtl="0" eaLnBrk="0" fontAlgn="base" latinLnBrk="0" hangingPunct="0">
              <a:lnSpc>
                <a:spcPct val="100000"/>
              </a:lnSpc>
              <a:spcBef>
                <a:spcPct val="0"/>
              </a:spcBef>
              <a:spcAft>
                <a:spcPct val="0"/>
              </a:spcAft>
              <a:buClrTx/>
              <a:buSzTx/>
              <a:buFont typeface="Arial" charset="0"/>
              <a:buNone/>
              <a:tabLst/>
              <a:defRPr/>
            </a:pPr>
            <a:r>
              <a:rPr kumimoji="0" lang="en-US" altLang="en-US" sz="1000" b="1" i="0" u="sng" strike="noStrike" kern="1200" cap="none" spc="0" normalizeH="0" baseline="0" noProof="0" dirty="0" err="1">
                <a:ln>
                  <a:noFill/>
                </a:ln>
                <a:solidFill>
                  <a:srgbClr val="000000"/>
                </a:solidFill>
                <a:effectLst/>
                <a:uLnTx/>
                <a:uFillTx/>
                <a:latin typeface="Trebuchet MS" pitchFamily="34" charset="0"/>
                <a:ea typeface="ＭＳ Ｐゴシック" pitchFamily="34" charset="-128"/>
                <a:cs typeface="Arial" charset="0"/>
              </a:rPr>
              <a:t>Avg</a:t>
            </a:r>
            <a:r>
              <a:rPr kumimoji="0" lang="en-US" altLang="en-US" sz="1000" b="1" i="0" u="sng"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rPr>
              <a:t> </a:t>
            </a:r>
            <a:r>
              <a:rPr kumimoji="0" lang="en-US" altLang="en-US" sz="1000" b="1" i="0" u="sng" strike="noStrike" kern="1200" cap="none" spc="0" normalizeH="0" baseline="0" noProof="0" dirty="0" err="1">
                <a:ln>
                  <a:noFill/>
                </a:ln>
                <a:solidFill>
                  <a:srgbClr val="000000"/>
                </a:solidFill>
                <a:effectLst/>
                <a:uLnTx/>
                <a:uFillTx/>
                <a:latin typeface="Trebuchet MS" pitchFamily="34" charset="0"/>
                <a:ea typeface="ＭＳ Ｐゴシック" pitchFamily="34" charset="-128"/>
                <a:cs typeface="Arial" charset="0"/>
              </a:rPr>
              <a:t>Mnthly</a:t>
            </a:r>
            <a:r>
              <a:rPr kumimoji="0" lang="en-US" altLang="en-US" sz="1000" b="1" i="0" u="sng"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rPr>
              <a:t> Unique Website Visitors (000):</a:t>
            </a:r>
            <a:endParaRPr kumimoji="0" lang="en-US" altLang="en-US" sz="1000" b="0" i="0" u="sng"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endParaRPr>
          </a:p>
        </p:txBody>
      </p:sp>
      <p:sp>
        <p:nvSpPr>
          <p:cNvPr id="36" name="Rectangle 30"/>
          <p:cNvSpPr>
            <a:spLocks noChangeArrowheads="1"/>
          </p:cNvSpPr>
          <p:nvPr/>
        </p:nvSpPr>
        <p:spPr bwMode="auto">
          <a:xfrm>
            <a:off x="663004" y="5425250"/>
            <a:ext cx="3181351" cy="451906"/>
          </a:xfrm>
          <a:prstGeom prst="rect">
            <a:avLst/>
          </a:prstGeom>
          <a:noFill/>
          <a:ln>
            <a:noFill/>
          </a:ln>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457200" rtl="0" eaLnBrk="0" fontAlgn="base" latinLnBrk="0" hangingPunct="0">
              <a:lnSpc>
                <a:spcPct val="100000"/>
              </a:lnSpc>
              <a:spcBef>
                <a:spcPct val="0"/>
              </a:spcBef>
              <a:spcAft>
                <a:spcPct val="0"/>
              </a:spcAft>
              <a:buClrTx/>
              <a:buSzTx/>
              <a:buFont typeface="Arial" charset="0"/>
              <a:buNone/>
              <a:tabLst/>
              <a:defRPr/>
            </a:pPr>
            <a:r>
              <a:rPr kumimoji="0" lang="en-US" altLang="en-US" sz="1000" b="1" i="0" u="sng" strike="noStrike" kern="1200" cap="none" spc="0" normalizeH="0" baseline="0" noProof="0" dirty="0" err="1">
                <a:ln>
                  <a:noFill/>
                </a:ln>
                <a:solidFill>
                  <a:srgbClr val="000000"/>
                </a:solidFill>
                <a:effectLst/>
                <a:uLnTx/>
                <a:uFillTx/>
                <a:latin typeface="Trebuchet MS" pitchFamily="34" charset="0"/>
                <a:ea typeface="ＭＳ Ｐゴシック" pitchFamily="34" charset="-128"/>
                <a:cs typeface="Arial" charset="0"/>
              </a:rPr>
              <a:t>Avg</a:t>
            </a:r>
            <a:r>
              <a:rPr kumimoji="0" lang="en-US" altLang="en-US" sz="1000" b="1" i="0" u="sng"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rPr>
              <a:t> </a:t>
            </a:r>
            <a:r>
              <a:rPr kumimoji="0" lang="en-US" altLang="en-US" sz="1000" b="1" i="0" u="sng" strike="noStrike" kern="1200" cap="none" spc="0" normalizeH="0" baseline="0" noProof="0" dirty="0" err="1">
                <a:ln>
                  <a:noFill/>
                </a:ln>
                <a:solidFill>
                  <a:srgbClr val="000000"/>
                </a:solidFill>
                <a:effectLst/>
                <a:uLnTx/>
                <a:uFillTx/>
                <a:latin typeface="Trebuchet MS" pitchFamily="34" charset="0"/>
                <a:ea typeface="ＭＳ Ｐゴシック" pitchFamily="34" charset="-128"/>
                <a:cs typeface="Arial" charset="0"/>
              </a:rPr>
              <a:t>Mnthly</a:t>
            </a:r>
            <a:r>
              <a:rPr kumimoji="0" lang="en-US" altLang="en-US" sz="1000" b="1" i="0" u="sng"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rPr>
              <a:t> TV Spend “When On” (000): </a:t>
            </a:r>
            <a:endParaRPr kumimoji="0" lang="en-US" altLang="en-US" sz="1000" b="0" i="0" u="sng"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endParaRPr>
          </a:p>
        </p:txBody>
      </p:sp>
      <p:sp>
        <p:nvSpPr>
          <p:cNvPr id="37" name="Rectangle 30"/>
          <p:cNvSpPr>
            <a:spLocks noChangeArrowheads="1"/>
          </p:cNvSpPr>
          <p:nvPr/>
        </p:nvSpPr>
        <p:spPr bwMode="auto">
          <a:xfrm>
            <a:off x="771079" y="4468982"/>
            <a:ext cx="2391700" cy="493713"/>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r" defTabSz="457200" rtl="0" eaLnBrk="0" fontAlgn="base" latinLnBrk="0" hangingPunct="0">
              <a:lnSpc>
                <a:spcPct val="100000"/>
              </a:lnSpc>
              <a:spcBef>
                <a:spcPct val="0"/>
              </a:spcBef>
              <a:spcAft>
                <a:spcPct val="0"/>
              </a:spcAft>
              <a:buClrTx/>
              <a:buSzTx/>
              <a:buFont typeface="Arial" charset="0"/>
              <a:buNone/>
              <a:tabLst/>
              <a:defRPr/>
            </a:pPr>
            <a:r>
              <a:rPr kumimoji="0" lang="en-US" altLang="en-US" sz="1050" b="1" i="0" u="none"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rPr>
              <a:t>“When On” TV:</a:t>
            </a:r>
            <a:endParaRPr kumimoji="0" lang="en-US" altLang="en-US" sz="1050" b="0" i="0" u="none"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endParaRPr>
          </a:p>
        </p:txBody>
      </p:sp>
      <p:sp>
        <p:nvSpPr>
          <p:cNvPr id="38" name="Rectangle 30"/>
          <p:cNvSpPr>
            <a:spLocks noChangeArrowheads="1"/>
          </p:cNvSpPr>
          <p:nvPr/>
        </p:nvSpPr>
        <p:spPr bwMode="auto">
          <a:xfrm>
            <a:off x="876132" y="4743446"/>
            <a:ext cx="2277122" cy="569913"/>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r" defTabSz="457200" rtl="0" eaLnBrk="0" fontAlgn="base" latinLnBrk="0" hangingPunct="0">
              <a:lnSpc>
                <a:spcPct val="100000"/>
              </a:lnSpc>
              <a:spcBef>
                <a:spcPct val="0"/>
              </a:spcBef>
              <a:spcAft>
                <a:spcPct val="0"/>
              </a:spcAft>
              <a:buClrTx/>
              <a:buSzTx/>
              <a:buFont typeface="Arial" charset="0"/>
              <a:buNone/>
              <a:tabLst/>
              <a:defRPr/>
            </a:pPr>
            <a:r>
              <a:rPr kumimoji="0" lang="en-US" altLang="en-US" sz="1050" b="1" i="0" u="none"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rPr>
              <a:t>“When Off” TV:</a:t>
            </a:r>
            <a:endParaRPr kumimoji="0" lang="en-US" altLang="en-US" sz="1050" b="0" i="0" u="none"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endParaRPr>
          </a:p>
        </p:txBody>
      </p:sp>
      <p:sp>
        <p:nvSpPr>
          <p:cNvPr id="39" name="Rectangle 30"/>
          <p:cNvSpPr>
            <a:spLocks noChangeArrowheads="1"/>
          </p:cNvSpPr>
          <p:nvPr/>
        </p:nvSpPr>
        <p:spPr bwMode="auto">
          <a:xfrm>
            <a:off x="1178576" y="5040528"/>
            <a:ext cx="1990725" cy="533400"/>
          </a:xfrm>
          <a:prstGeom prst="rect">
            <a:avLst/>
          </a:prstGeom>
          <a:noFill/>
          <a:ln>
            <a:noFill/>
          </a:ln>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r" defTabSz="457200" rtl="0" eaLnBrk="0" fontAlgn="base" latinLnBrk="0" hangingPunct="0">
              <a:lnSpc>
                <a:spcPct val="100000"/>
              </a:lnSpc>
              <a:spcBef>
                <a:spcPct val="0"/>
              </a:spcBef>
              <a:spcAft>
                <a:spcPct val="0"/>
              </a:spcAft>
              <a:buClrTx/>
              <a:buSzTx/>
              <a:buFont typeface="Arial" charset="0"/>
              <a:buNone/>
              <a:tabLst/>
              <a:defRPr/>
            </a:pPr>
            <a:r>
              <a:rPr kumimoji="0" lang="en-US" altLang="en-US" sz="1200" b="1" i="0" u="none"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rPr>
              <a:t>% Difference:</a:t>
            </a:r>
            <a:endParaRPr kumimoji="0" lang="en-US" altLang="en-US" sz="1200" b="0" i="0" u="none"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endParaRPr>
          </a:p>
        </p:txBody>
      </p:sp>
      <p:sp>
        <p:nvSpPr>
          <p:cNvPr id="43" name="Rectangle 30"/>
          <p:cNvSpPr>
            <a:spLocks noChangeArrowheads="1"/>
          </p:cNvSpPr>
          <p:nvPr/>
        </p:nvSpPr>
        <p:spPr bwMode="auto">
          <a:xfrm>
            <a:off x="6014419" y="4545182"/>
            <a:ext cx="1533525" cy="381000"/>
          </a:xfrm>
          <a:prstGeom prst="rect">
            <a:avLst/>
          </a:prstGeom>
          <a:noFill/>
          <a:ln>
            <a:noFill/>
          </a:ln>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457200" rtl="0" eaLnBrk="0" fontAlgn="base" latinLnBrk="0" hangingPunct="0">
              <a:lnSpc>
                <a:spcPct val="100000"/>
              </a:lnSpc>
              <a:spcBef>
                <a:spcPct val="0"/>
              </a:spcBef>
              <a:spcAft>
                <a:spcPct val="0"/>
              </a:spcAft>
              <a:buClrTx/>
              <a:buSzTx/>
              <a:buFont typeface="Arial" charset="0"/>
              <a:buNone/>
              <a:tabLst/>
              <a:defRPr/>
            </a:pPr>
            <a:r>
              <a:rPr kumimoji="0" lang="en-US" altLang="en-US" sz="1050" b="1" i="0" u="none"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rPr>
              <a:t>7,347</a:t>
            </a:r>
            <a:endParaRPr kumimoji="0" lang="en-US" altLang="en-US" sz="1050" b="0" i="0" u="none"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endParaRPr>
          </a:p>
        </p:txBody>
      </p:sp>
      <p:sp>
        <p:nvSpPr>
          <p:cNvPr id="44" name="Rectangle 30"/>
          <p:cNvSpPr>
            <a:spLocks noChangeArrowheads="1"/>
          </p:cNvSpPr>
          <p:nvPr/>
        </p:nvSpPr>
        <p:spPr bwMode="auto">
          <a:xfrm>
            <a:off x="6023944" y="4819646"/>
            <a:ext cx="1533525" cy="381000"/>
          </a:xfrm>
          <a:prstGeom prst="rect">
            <a:avLst/>
          </a:prstGeom>
          <a:noFill/>
          <a:ln>
            <a:noFill/>
          </a:ln>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457200" rtl="0" eaLnBrk="0" fontAlgn="base" latinLnBrk="0" hangingPunct="0">
              <a:lnSpc>
                <a:spcPct val="100000"/>
              </a:lnSpc>
              <a:spcBef>
                <a:spcPct val="0"/>
              </a:spcBef>
              <a:spcAft>
                <a:spcPct val="0"/>
              </a:spcAft>
              <a:buClrTx/>
              <a:buSzTx/>
              <a:buFont typeface="Arial" charset="0"/>
              <a:buNone/>
              <a:tabLst/>
              <a:defRPr/>
            </a:pPr>
            <a:r>
              <a:rPr kumimoji="0" lang="en-US" altLang="en-US" sz="1050" b="1" i="0" u="none"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rPr>
              <a:t>5,749</a:t>
            </a:r>
            <a:endParaRPr kumimoji="0" lang="en-US" altLang="en-US" sz="1050" b="0" i="0" u="none"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endParaRPr>
          </a:p>
        </p:txBody>
      </p:sp>
      <p:sp>
        <p:nvSpPr>
          <p:cNvPr id="45" name="Rectangle 42"/>
          <p:cNvSpPr>
            <a:spLocks noChangeArrowheads="1"/>
          </p:cNvSpPr>
          <p:nvPr/>
        </p:nvSpPr>
        <p:spPr bwMode="auto">
          <a:xfrm>
            <a:off x="6023944" y="5116728"/>
            <a:ext cx="1533525" cy="381000"/>
          </a:xfrm>
          <a:prstGeom prst="rect">
            <a:avLst/>
          </a:prstGeom>
          <a:noFill/>
          <a:ln>
            <a:noFill/>
          </a:ln>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457200" rtl="0" eaLnBrk="0" fontAlgn="base" latinLnBrk="0" hangingPunct="0">
              <a:lnSpc>
                <a:spcPct val="100000"/>
              </a:lnSpc>
              <a:spcBef>
                <a:spcPct val="0"/>
              </a:spcBef>
              <a:spcAft>
                <a:spcPct val="0"/>
              </a:spcAft>
              <a:buClrTx/>
              <a:buSzTx/>
              <a:buFont typeface="Arial" charset="0"/>
              <a:buNone/>
              <a:tabLst/>
              <a:defRPr/>
            </a:pPr>
            <a:r>
              <a:rPr kumimoji="0" lang="en-US" altLang="en-US" sz="1200" b="1" i="0" u="none" strike="noStrike" kern="1200" cap="none" spc="0" normalizeH="0" baseline="0" noProof="0" dirty="0">
                <a:ln>
                  <a:noFill/>
                </a:ln>
                <a:solidFill>
                  <a:srgbClr val="00B050"/>
                </a:solidFill>
                <a:effectLst/>
                <a:uLnTx/>
                <a:uFillTx/>
                <a:latin typeface="Trebuchet MS" pitchFamily="34" charset="0"/>
                <a:ea typeface="ＭＳ Ｐゴシック" pitchFamily="34" charset="-128"/>
                <a:cs typeface="Arial" charset="0"/>
              </a:rPr>
              <a:t>+28%</a:t>
            </a:r>
            <a:endParaRPr kumimoji="0" lang="en-US" altLang="en-US" sz="1200" b="0" i="0" u="none" strike="noStrike" kern="1200" cap="none" spc="0" normalizeH="0" baseline="0" noProof="0" dirty="0">
              <a:ln>
                <a:noFill/>
              </a:ln>
              <a:solidFill>
                <a:srgbClr val="00B050"/>
              </a:solidFill>
              <a:effectLst/>
              <a:uLnTx/>
              <a:uFillTx/>
              <a:latin typeface="Trebuchet MS" pitchFamily="34" charset="0"/>
              <a:ea typeface="ＭＳ Ｐゴシック" pitchFamily="34" charset="-128"/>
              <a:cs typeface="Arial" charset="0"/>
            </a:endParaRPr>
          </a:p>
        </p:txBody>
      </p:sp>
      <p:sp>
        <p:nvSpPr>
          <p:cNvPr id="52" name="Rectangle 51"/>
          <p:cNvSpPr/>
          <p:nvPr/>
        </p:nvSpPr>
        <p:spPr>
          <a:xfrm>
            <a:off x="1400654" y="5139187"/>
            <a:ext cx="6934200" cy="362243"/>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Trebuchet MS"/>
              <a:ea typeface="+mn-ea"/>
              <a:cs typeface="+mn-cs"/>
            </a:endParaRPr>
          </a:p>
        </p:txBody>
      </p:sp>
      <p:sp>
        <p:nvSpPr>
          <p:cNvPr id="54" name="Rectangle 30"/>
          <p:cNvSpPr>
            <a:spLocks noChangeArrowheads="1"/>
          </p:cNvSpPr>
          <p:nvPr/>
        </p:nvSpPr>
        <p:spPr bwMode="auto">
          <a:xfrm>
            <a:off x="6006190" y="5456823"/>
            <a:ext cx="1533525" cy="381000"/>
          </a:xfrm>
          <a:prstGeom prst="rect">
            <a:avLst/>
          </a:prstGeom>
          <a:noFill/>
          <a:ln>
            <a:noFill/>
          </a:ln>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457200" rtl="0" eaLnBrk="0" fontAlgn="base" latinLnBrk="0" hangingPunct="0">
              <a:lnSpc>
                <a:spcPct val="100000"/>
              </a:lnSpc>
              <a:spcBef>
                <a:spcPct val="0"/>
              </a:spcBef>
              <a:spcAft>
                <a:spcPct val="0"/>
              </a:spcAft>
              <a:buClrTx/>
              <a:buSzTx/>
              <a:buFont typeface="Arial" charset="0"/>
              <a:buNone/>
              <a:tabLst/>
              <a:defRPr/>
            </a:pPr>
            <a:r>
              <a:rPr kumimoji="0" lang="en-US" altLang="en-US" sz="1050" b="1" i="0" u="none"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rPr>
              <a:t>+$580</a:t>
            </a:r>
            <a:endParaRPr kumimoji="0" lang="en-US" altLang="en-US" sz="1050" b="0" i="0" u="none"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endParaRPr>
          </a:p>
        </p:txBody>
      </p:sp>
      <p:sp>
        <p:nvSpPr>
          <p:cNvPr id="64" name="Text Placeholder 3"/>
          <p:cNvSpPr>
            <a:spLocks noGrp="1"/>
          </p:cNvSpPr>
          <p:nvPr>
            <p:ph type="body" sz="quarter" idx="14"/>
          </p:nvPr>
        </p:nvSpPr>
        <p:spPr>
          <a:xfrm>
            <a:off x="321734" y="6459856"/>
            <a:ext cx="7339696" cy="301425"/>
          </a:xfrm>
        </p:spPr>
        <p:txBody>
          <a:bodyPr/>
          <a:lstStyle/>
          <a:p>
            <a:r>
              <a:rPr lang="en-US" sz="800" dirty="0"/>
              <a:t>Source: comScore </a:t>
            </a:r>
            <a:r>
              <a:rPr lang="en-US" sz="800" dirty="0" err="1"/>
              <a:t>mediametrix</a:t>
            </a:r>
            <a:r>
              <a:rPr lang="en-US" sz="800" dirty="0"/>
              <a:t> multiplatform media trend; Total audience (P2+), March ‘15 – February ‘17.  Nielsen Ad Intel, TV spend (national cable TV, national broadcast TV, Spanish language broadcast TV, Spanish language cable TV, spot TV, syndication TV), March ‘15 – February ‘17.  </a:t>
            </a:r>
          </a:p>
        </p:txBody>
      </p:sp>
      <p:pic>
        <p:nvPicPr>
          <p:cNvPr id="9" name="Picture 8"/>
          <p:cNvPicPr>
            <a:picLocks noChangeAspect="1"/>
          </p:cNvPicPr>
          <p:nvPr/>
        </p:nvPicPr>
        <p:blipFill>
          <a:blip r:embed="rId3"/>
          <a:stretch>
            <a:fillRect/>
          </a:stretch>
        </p:blipFill>
        <p:spPr>
          <a:xfrm>
            <a:off x="3474584" y="2134713"/>
            <a:ext cx="1203997" cy="235100"/>
          </a:xfrm>
          <a:prstGeom prst="rect">
            <a:avLst/>
          </a:prstGeom>
        </p:spPr>
      </p:pic>
      <p:pic>
        <p:nvPicPr>
          <p:cNvPr id="61" name="Picture 60"/>
          <p:cNvPicPr>
            <a:picLocks noChangeAspect="1"/>
          </p:cNvPicPr>
          <p:nvPr/>
        </p:nvPicPr>
        <p:blipFill>
          <a:blip r:embed="rId4"/>
          <a:stretch>
            <a:fillRect/>
          </a:stretch>
        </p:blipFill>
        <p:spPr>
          <a:xfrm>
            <a:off x="4946584" y="2078175"/>
            <a:ext cx="1648924" cy="326520"/>
          </a:xfrm>
          <a:prstGeom prst="rect">
            <a:avLst/>
          </a:prstGeom>
        </p:spPr>
      </p:pic>
      <p:pic>
        <p:nvPicPr>
          <p:cNvPr id="65" name="Picture 64"/>
          <p:cNvPicPr>
            <a:picLocks noChangeAspect="1"/>
          </p:cNvPicPr>
          <p:nvPr/>
        </p:nvPicPr>
        <p:blipFill>
          <a:blip r:embed="rId5"/>
          <a:stretch>
            <a:fillRect/>
          </a:stretch>
        </p:blipFill>
        <p:spPr>
          <a:xfrm>
            <a:off x="6856772" y="2135628"/>
            <a:ext cx="1211594" cy="225575"/>
          </a:xfrm>
          <a:prstGeom prst="rect">
            <a:avLst/>
          </a:prstGeom>
        </p:spPr>
      </p:pic>
      <p:pic>
        <p:nvPicPr>
          <p:cNvPr id="67" name="Picture 66"/>
          <p:cNvPicPr>
            <a:picLocks noChangeAspect="1"/>
          </p:cNvPicPr>
          <p:nvPr/>
        </p:nvPicPr>
        <p:blipFill>
          <a:blip r:embed="rId6"/>
          <a:stretch>
            <a:fillRect/>
          </a:stretch>
        </p:blipFill>
        <p:spPr>
          <a:xfrm>
            <a:off x="6207476" y="4192706"/>
            <a:ext cx="1163502" cy="343698"/>
          </a:xfrm>
          <a:prstGeom prst="rect">
            <a:avLst/>
          </a:prstGeom>
        </p:spPr>
      </p:pic>
      <p:sp>
        <p:nvSpPr>
          <p:cNvPr id="49" name="Text Placeholder 4"/>
          <p:cNvSpPr>
            <a:spLocks noGrp="1"/>
          </p:cNvSpPr>
          <p:nvPr>
            <p:ph type="body" sz="quarter" idx="15"/>
          </p:nvPr>
        </p:nvSpPr>
        <p:spPr>
          <a:xfrm>
            <a:off x="329141" y="6189666"/>
            <a:ext cx="2813553" cy="431798"/>
          </a:xfrm>
        </p:spPr>
        <p:txBody>
          <a:bodyPr/>
          <a:lstStyle/>
          <a:p>
            <a:r>
              <a:rPr lang="en-US" dirty="0"/>
              <a:t>The market-changer’s playbook</a:t>
            </a:r>
          </a:p>
        </p:txBody>
      </p:sp>
      <p:sp>
        <p:nvSpPr>
          <p:cNvPr id="40" name="Rectangle 30"/>
          <p:cNvSpPr>
            <a:spLocks noChangeArrowheads="1"/>
          </p:cNvSpPr>
          <p:nvPr/>
        </p:nvSpPr>
        <p:spPr bwMode="auto">
          <a:xfrm>
            <a:off x="4135797" y="4548112"/>
            <a:ext cx="1533525" cy="381000"/>
          </a:xfrm>
          <a:prstGeom prst="rect">
            <a:avLst/>
          </a:prstGeom>
          <a:noFill/>
          <a:ln>
            <a:noFill/>
          </a:ln>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457200" rtl="0" eaLnBrk="0" fontAlgn="base" latinLnBrk="0" hangingPunct="0">
              <a:lnSpc>
                <a:spcPct val="100000"/>
              </a:lnSpc>
              <a:spcBef>
                <a:spcPct val="0"/>
              </a:spcBef>
              <a:spcAft>
                <a:spcPct val="0"/>
              </a:spcAft>
              <a:buClrTx/>
              <a:buSzTx/>
              <a:buFont typeface="Arial" charset="0"/>
              <a:buNone/>
              <a:tabLst/>
              <a:defRPr/>
            </a:pPr>
            <a:r>
              <a:rPr lang="en-US" altLang="en-US" sz="1050" b="1" dirty="0">
                <a:solidFill>
                  <a:srgbClr val="000000"/>
                </a:solidFill>
                <a:latin typeface="Trebuchet MS" pitchFamily="34" charset="0"/>
                <a:ea typeface="ＭＳ Ｐゴシック" pitchFamily="34" charset="-128"/>
                <a:cs typeface="Arial" charset="0"/>
              </a:rPr>
              <a:t>53,333</a:t>
            </a:r>
            <a:endParaRPr kumimoji="0" lang="en-US" altLang="en-US" sz="1050" b="0" i="0" u="none"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endParaRPr>
          </a:p>
        </p:txBody>
      </p:sp>
      <p:sp>
        <p:nvSpPr>
          <p:cNvPr id="41" name="Rectangle 30"/>
          <p:cNvSpPr>
            <a:spLocks noChangeArrowheads="1"/>
          </p:cNvSpPr>
          <p:nvPr/>
        </p:nvSpPr>
        <p:spPr bwMode="auto">
          <a:xfrm>
            <a:off x="4145322" y="4822576"/>
            <a:ext cx="1533525" cy="381000"/>
          </a:xfrm>
          <a:prstGeom prst="rect">
            <a:avLst/>
          </a:prstGeom>
          <a:noFill/>
          <a:ln>
            <a:noFill/>
          </a:ln>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457200" rtl="0" eaLnBrk="0" fontAlgn="base" latinLnBrk="0" hangingPunct="0">
              <a:lnSpc>
                <a:spcPct val="100000"/>
              </a:lnSpc>
              <a:spcBef>
                <a:spcPct val="0"/>
              </a:spcBef>
              <a:spcAft>
                <a:spcPct val="0"/>
              </a:spcAft>
              <a:buClrTx/>
              <a:buSzTx/>
              <a:buFont typeface="Arial" charset="0"/>
              <a:buNone/>
              <a:tabLst/>
              <a:defRPr/>
            </a:pPr>
            <a:r>
              <a:rPr kumimoji="0" lang="en-US" altLang="en-US" sz="1050" b="1" i="0" u="none"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rPr>
              <a:t>47,488</a:t>
            </a:r>
            <a:endParaRPr kumimoji="0" lang="en-US" altLang="en-US" sz="1050" b="0" i="0" u="none"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endParaRPr>
          </a:p>
        </p:txBody>
      </p:sp>
      <p:sp>
        <p:nvSpPr>
          <p:cNvPr id="42" name="Rectangle 42"/>
          <p:cNvSpPr>
            <a:spLocks noChangeArrowheads="1"/>
          </p:cNvSpPr>
          <p:nvPr/>
        </p:nvSpPr>
        <p:spPr bwMode="auto">
          <a:xfrm>
            <a:off x="4145322" y="5119658"/>
            <a:ext cx="1533525" cy="381000"/>
          </a:xfrm>
          <a:prstGeom prst="rect">
            <a:avLst/>
          </a:prstGeom>
          <a:noFill/>
          <a:ln>
            <a:noFill/>
          </a:ln>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457200" rtl="0" eaLnBrk="0" fontAlgn="base" latinLnBrk="0" hangingPunct="0">
              <a:lnSpc>
                <a:spcPct val="100000"/>
              </a:lnSpc>
              <a:spcBef>
                <a:spcPct val="0"/>
              </a:spcBef>
              <a:spcAft>
                <a:spcPct val="0"/>
              </a:spcAft>
              <a:buClrTx/>
              <a:buSzTx/>
              <a:buFont typeface="Arial" charset="0"/>
              <a:buNone/>
              <a:tabLst/>
              <a:defRPr/>
            </a:pPr>
            <a:r>
              <a:rPr kumimoji="0" lang="en-US" altLang="en-US" sz="1200" b="1" i="0" u="none" strike="noStrike" kern="1200" cap="none" spc="0" normalizeH="0" baseline="0" noProof="0" dirty="0">
                <a:ln>
                  <a:noFill/>
                </a:ln>
                <a:solidFill>
                  <a:srgbClr val="00B050"/>
                </a:solidFill>
                <a:effectLst/>
                <a:uLnTx/>
                <a:uFillTx/>
                <a:latin typeface="Trebuchet MS" pitchFamily="34" charset="0"/>
                <a:ea typeface="ＭＳ Ｐゴシック" pitchFamily="34" charset="-128"/>
                <a:cs typeface="Arial" charset="0"/>
              </a:rPr>
              <a:t>+12%</a:t>
            </a:r>
            <a:endParaRPr kumimoji="0" lang="en-US" altLang="en-US" sz="1200" b="0" i="0" u="none" strike="noStrike" kern="1200" cap="none" spc="0" normalizeH="0" baseline="0" noProof="0" dirty="0">
              <a:ln>
                <a:noFill/>
              </a:ln>
              <a:solidFill>
                <a:srgbClr val="00B050"/>
              </a:solidFill>
              <a:effectLst/>
              <a:uLnTx/>
              <a:uFillTx/>
              <a:latin typeface="Trebuchet MS" pitchFamily="34" charset="0"/>
              <a:ea typeface="ＭＳ Ｐゴシック" pitchFamily="34" charset="-128"/>
              <a:cs typeface="Arial" charset="0"/>
            </a:endParaRPr>
          </a:p>
        </p:txBody>
      </p:sp>
      <p:sp>
        <p:nvSpPr>
          <p:cNvPr id="46" name="Rectangle 30"/>
          <p:cNvSpPr>
            <a:spLocks noChangeArrowheads="1"/>
          </p:cNvSpPr>
          <p:nvPr/>
        </p:nvSpPr>
        <p:spPr bwMode="auto">
          <a:xfrm>
            <a:off x="4127568" y="5459753"/>
            <a:ext cx="1533525" cy="381000"/>
          </a:xfrm>
          <a:prstGeom prst="rect">
            <a:avLst/>
          </a:prstGeom>
          <a:noFill/>
          <a:ln>
            <a:noFill/>
          </a:ln>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457200" rtl="0" eaLnBrk="0" fontAlgn="base" latinLnBrk="0" hangingPunct="0">
              <a:lnSpc>
                <a:spcPct val="100000"/>
              </a:lnSpc>
              <a:spcBef>
                <a:spcPct val="0"/>
              </a:spcBef>
              <a:spcAft>
                <a:spcPct val="0"/>
              </a:spcAft>
              <a:buClrTx/>
              <a:buSzTx/>
              <a:buFont typeface="Arial" charset="0"/>
              <a:buNone/>
              <a:tabLst/>
              <a:defRPr/>
            </a:pPr>
            <a:r>
              <a:rPr kumimoji="0" lang="en-US" altLang="en-US" sz="1050" b="1" i="0" u="none"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rPr>
              <a:t>+$1,192</a:t>
            </a:r>
            <a:endParaRPr kumimoji="0" lang="en-US" altLang="en-US" sz="1050" b="0" i="0" u="none"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endParaRPr>
          </a:p>
        </p:txBody>
      </p:sp>
      <p:pic>
        <p:nvPicPr>
          <p:cNvPr id="48" name="Picture 48" descr="Image result for spotify logo"/>
          <p:cNvPicPr>
            <a:picLocks noChangeAspect="1" noChangeArrowheads="1"/>
          </p:cNvPicPr>
          <p:nvPr/>
        </p:nvPicPr>
        <p:blipFill rotWithShape="1">
          <a:blip r:embed="rId7">
            <a:extLst>
              <a:ext uri="{28A0092B-C50C-407E-A947-70E740481C1C}">
                <a14:useLocalDpi xmlns:a14="http://schemas.microsoft.com/office/drawing/2010/main" val="0"/>
              </a:ext>
            </a:extLst>
          </a:blip>
          <a:srcRect t="22692" b="20166"/>
          <a:stretch/>
        </p:blipFill>
        <p:spPr bwMode="auto">
          <a:xfrm>
            <a:off x="4407053" y="4218347"/>
            <a:ext cx="1036097" cy="3710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79216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6996" y="364933"/>
            <a:ext cx="8805334" cy="592364"/>
          </a:xfrm>
        </p:spPr>
        <p:txBody>
          <a:bodyPr/>
          <a:lstStyle/>
          <a:p>
            <a:r>
              <a:rPr lang="en-US" dirty="0"/>
              <a:t>TV Also Continues To Drive Online Traffic For Disruptors With Advertising Continuity</a:t>
            </a:r>
          </a:p>
        </p:txBody>
      </p:sp>
      <p:sp>
        <p:nvSpPr>
          <p:cNvPr id="9" name="Text Placeholder 2"/>
          <p:cNvSpPr>
            <a:spLocks noGrp="1"/>
          </p:cNvSpPr>
          <p:nvPr>
            <p:ph type="body" sz="quarter" idx="13"/>
          </p:nvPr>
        </p:nvSpPr>
        <p:spPr>
          <a:xfrm>
            <a:off x="186996" y="1274165"/>
            <a:ext cx="8805334" cy="368686"/>
          </a:xfrm>
        </p:spPr>
        <p:txBody>
          <a:bodyPr/>
          <a:lstStyle/>
          <a:p>
            <a:r>
              <a:rPr lang="en-US" sz="1600" dirty="0"/>
              <a:t>The below chart reflects the shifts in spend and online traffic for brands who were active on TV nearly every month for the last two years</a:t>
            </a:r>
          </a:p>
        </p:txBody>
      </p:sp>
      <p:sp>
        <p:nvSpPr>
          <p:cNvPr id="6" name="Rectangle 30"/>
          <p:cNvSpPr>
            <a:spLocks noChangeArrowheads="1"/>
          </p:cNvSpPr>
          <p:nvPr/>
        </p:nvSpPr>
        <p:spPr bwMode="auto">
          <a:xfrm>
            <a:off x="510642" y="2746628"/>
            <a:ext cx="2342980" cy="649288"/>
          </a:xfrm>
          <a:prstGeom prst="rect">
            <a:avLst/>
          </a:prstGeom>
          <a:noFill/>
          <a:ln>
            <a:noFill/>
          </a:ln>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457200" rtl="0" eaLnBrk="0" fontAlgn="base" latinLnBrk="0" hangingPunct="0">
              <a:lnSpc>
                <a:spcPct val="100000"/>
              </a:lnSpc>
              <a:spcBef>
                <a:spcPct val="0"/>
              </a:spcBef>
              <a:spcAft>
                <a:spcPct val="0"/>
              </a:spcAft>
              <a:buClrTx/>
              <a:buSzTx/>
              <a:buFont typeface="Arial" charset="0"/>
              <a:buNone/>
              <a:tabLst/>
              <a:defRPr/>
            </a:pPr>
            <a:r>
              <a:rPr kumimoji="0" lang="en-US" altLang="en-US" sz="1100" b="1" i="0" u="sng" strike="noStrike" kern="1200" cap="none" spc="0" normalizeH="0" baseline="0" noProof="0" dirty="0" err="1">
                <a:ln>
                  <a:noFill/>
                </a:ln>
                <a:solidFill>
                  <a:srgbClr val="000000"/>
                </a:solidFill>
                <a:effectLst/>
                <a:uLnTx/>
                <a:uFillTx/>
                <a:latin typeface="Trebuchet MS" pitchFamily="34" charset="0"/>
                <a:ea typeface="ＭＳ Ｐゴシック" pitchFamily="34" charset="-128"/>
                <a:cs typeface="Arial" charset="0"/>
              </a:rPr>
              <a:t>Avg</a:t>
            </a:r>
            <a:r>
              <a:rPr kumimoji="0" lang="en-US" altLang="en-US" sz="1100" b="1" i="0" u="sng"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rPr>
              <a:t> </a:t>
            </a:r>
            <a:r>
              <a:rPr kumimoji="0" lang="en-US" altLang="en-US" sz="1100" b="1" i="0" u="sng" strike="noStrike" kern="1200" cap="none" spc="0" normalizeH="0" baseline="0" noProof="0" dirty="0" err="1">
                <a:ln>
                  <a:noFill/>
                </a:ln>
                <a:solidFill>
                  <a:srgbClr val="000000"/>
                </a:solidFill>
                <a:effectLst/>
                <a:uLnTx/>
                <a:uFillTx/>
                <a:latin typeface="Trebuchet MS" pitchFamily="34" charset="0"/>
                <a:ea typeface="ＭＳ Ｐゴシック" pitchFamily="34" charset="-128"/>
                <a:cs typeface="Arial" charset="0"/>
              </a:rPr>
              <a:t>Mnthly</a:t>
            </a:r>
            <a:r>
              <a:rPr kumimoji="0" lang="en-US" altLang="en-US" sz="1100" b="1" i="0" u="sng"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rPr>
              <a:t> TV Spend (000):</a:t>
            </a:r>
            <a:endParaRPr kumimoji="0" lang="en-US" altLang="en-US" sz="1100" b="0" i="0" u="sng"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endParaRPr>
          </a:p>
        </p:txBody>
      </p:sp>
      <p:sp>
        <p:nvSpPr>
          <p:cNvPr id="8" name="Rectangle 30"/>
          <p:cNvSpPr>
            <a:spLocks noChangeArrowheads="1"/>
          </p:cNvSpPr>
          <p:nvPr/>
        </p:nvSpPr>
        <p:spPr bwMode="auto">
          <a:xfrm>
            <a:off x="318883" y="4322696"/>
            <a:ext cx="2574320" cy="649287"/>
          </a:xfrm>
          <a:prstGeom prst="rect">
            <a:avLst/>
          </a:prstGeom>
          <a:noFill/>
          <a:ln>
            <a:noFill/>
          </a:ln>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457200" rtl="0" eaLnBrk="0" fontAlgn="base" latinLnBrk="0" hangingPunct="0">
              <a:lnSpc>
                <a:spcPct val="100000"/>
              </a:lnSpc>
              <a:spcBef>
                <a:spcPct val="0"/>
              </a:spcBef>
              <a:spcAft>
                <a:spcPct val="0"/>
              </a:spcAft>
              <a:buClrTx/>
              <a:buSzTx/>
              <a:buFont typeface="Arial" charset="0"/>
              <a:buNone/>
              <a:tabLst/>
              <a:defRPr/>
            </a:pPr>
            <a:r>
              <a:rPr kumimoji="0" lang="en-US" altLang="en-US" sz="1100" b="1" i="0" u="sng" strike="noStrike" kern="1200" cap="none" spc="0" normalizeH="0" baseline="0" noProof="0" dirty="0" err="1">
                <a:ln>
                  <a:noFill/>
                </a:ln>
                <a:solidFill>
                  <a:srgbClr val="000000"/>
                </a:solidFill>
                <a:effectLst/>
                <a:uLnTx/>
                <a:uFillTx/>
                <a:latin typeface="Trebuchet MS" pitchFamily="34" charset="0"/>
                <a:ea typeface="ＭＳ Ｐゴシック" pitchFamily="34" charset="-128"/>
                <a:cs typeface="Arial" charset="0"/>
              </a:rPr>
              <a:t>Avg</a:t>
            </a:r>
            <a:r>
              <a:rPr kumimoji="0" lang="en-US" altLang="en-US" sz="1100" b="1" i="0" u="sng"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rPr>
              <a:t> </a:t>
            </a:r>
            <a:r>
              <a:rPr kumimoji="0" lang="en-US" altLang="en-US" sz="1100" b="1" i="0" u="sng" strike="noStrike" kern="1200" cap="none" spc="0" normalizeH="0" baseline="0" noProof="0" dirty="0" err="1">
                <a:ln>
                  <a:noFill/>
                </a:ln>
                <a:solidFill>
                  <a:srgbClr val="000000"/>
                </a:solidFill>
                <a:effectLst/>
                <a:uLnTx/>
                <a:uFillTx/>
                <a:latin typeface="Trebuchet MS" pitchFamily="34" charset="0"/>
                <a:ea typeface="ＭＳ Ｐゴシック" pitchFamily="34" charset="-128"/>
                <a:cs typeface="Arial" charset="0"/>
              </a:rPr>
              <a:t>Mnthly</a:t>
            </a:r>
            <a:r>
              <a:rPr kumimoji="0" lang="en-US" altLang="en-US" sz="1100" b="1" i="0" u="sng"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rPr>
              <a:t> Unique Visitors (000): </a:t>
            </a:r>
            <a:endParaRPr kumimoji="0" lang="en-US" altLang="en-US" sz="1100" b="0" i="0" u="sng"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endParaRPr>
          </a:p>
        </p:txBody>
      </p:sp>
      <p:sp>
        <p:nvSpPr>
          <p:cNvPr id="10" name="Rectangle 30"/>
          <p:cNvSpPr>
            <a:spLocks noChangeArrowheads="1"/>
          </p:cNvSpPr>
          <p:nvPr/>
        </p:nvSpPr>
        <p:spPr bwMode="auto">
          <a:xfrm>
            <a:off x="254239" y="3838298"/>
            <a:ext cx="1990725" cy="533400"/>
          </a:xfrm>
          <a:prstGeom prst="rect">
            <a:avLst/>
          </a:prstGeom>
          <a:noFill/>
          <a:ln>
            <a:noFill/>
          </a:ln>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r" defTabSz="457200" rtl="0" eaLnBrk="0" fontAlgn="base" latinLnBrk="0" hangingPunct="0">
              <a:lnSpc>
                <a:spcPct val="100000"/>
              </a:lnSpc>
              <a:spcBef>
                <a:spcPct val="0"/>
              </a:spcBef>
              <a:spcAft>
                <a:spcPct val="0"/>
              </a:spcAft>
              <a:buClrTx/>
              <a:buSzTx/>
              <a:buFont typeface="Arial" charset="0"/>
              <a:buNone/>
              <a:tabLst/>
              <a:defRPr/>
            </a:pPr>
            <a:r>
              <a:rPr kumimoji="0" lang="en-US" altLang="en-US" sz="1600" b="1" i="0" u="none" strike="noStrike" kern="1200" cap="none" spc="0" normalizeH="0" baseline="0" noProof="0">
                <a:ln>
                  <a:noFill/>
                </a:ln>
                <a:solidFill>
                  <a:srgbClr val="000000"/>
                </a:solidFill>
                <a:effectLst/>
                <a:uLnTx/>
                <a:uFillTx/>
                <a:latin typeface="Trebuchet MS" pitchFamily="34" charset="0"/>
                <a:ea typeface="ＭＳ Ｐゴシック" pitchFamily="34" charset="-128"/>
                <a:cs typeface="Arial" charset="0"/>
              </a:rPr>
              <a:t>% Difference:</a:t>
            </a:r>
            <a:endParaRPr kumimoji="0" lang="en-US" altLang="en-US" sz="1600" b="0" i="0" u="none" strike="noStrike" kern="1200" cap="none" spc="0" normalizeH="0" baseline="0" noProof="0">
              <a:ln>
                <a:noFill/>
              </a:ln>
              <a:solidFill>
                <a:srgbClr val="000000"/>
              </a:solidFill>
              <a:effectLst/>
              <a:uLnTx/>
              <a:uFillTx/>
              <a:latin typeface="Trebuchet MS" pitchFamily="34" charset="0"/>
              <a:ea typeface="ＭＳ Ｐゴシック" pitchFamily="34" charset="-128"/>
              <a:cs typeface="Arial" charset="0"/>
            </a:endParaRPr>
          </a:p>
        </p:txBody>
      </p:sp>
      <p:sp>
        <p:nvSpPr>
          <p:cNvPr id="11" name="Rectangle 30"/>
          <p:cNvSpPr>
            <a:spLocks noChangeArrowheads="1"/>
          </p:cNvSpPr>
          <p:nvPr/>
        </p:nvSpPr>
        <p:spPr bwMode="auto">
          <a:xfrm>
            <a:off x="263764" y="5314088"/>
            <a:ext cx="1990725" cy="533400"/>
          </a:xfrm>
          <a:prstGeom prst="rect">
            <a:avLst/>
          </a:prstGeom>
          <a:noFill/>
          <a:ln>
            <a:noFill/>
          </a:ln>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r" defTabSz="457200" rtl="0" eaLnBrk="0" fontAlgn="base" latinLnBrk="0" hangingPunct="0">
              <a:lnSpc>
                <a:spcPct val="100000"/>
              </a:lnSpc>
              <a:spcBef>
                <a:spcPct val="0"/>
              </a:spcBef>
              <a:spcAft>
                <a:spcPct val="0"/>
              </a:spcAft>
              <a:buClrTx/>
              <a:buSzTx/>
              <a:buFont typeface="Arial" charset="0"/>
              <a:buNone/>
              <a:tabLst/>
              <a:defRPr/>
            </a:pPr>
            <a:r>
              <a:rPr kumimoji="0" lang="en-US" altLang="en-US" sz="1600" b="1" i="0" u="none" strike="noStrike" kern="1200" cap="none" spc="0" normalizeH="0" baseline="0" noProof="0">
                <a:ln>
                  <a:noFill/>
                </a:ln>
                <a:solidFill>
                  <a:srgbClr val="000000"/>
                </a:solidFill>
                <a:effectLst/>
                <a:uLnTx/>
                <a:uFillTx/>
                <a:latin typeface="Trebuchet MS" pitchFamily="34" charset="0"/>
                <a:ea typeface="ＭＳ Ｐゴシック" pitchFamily="34" charset="-128"/>
                <a:cs typeface="Arial" charset="0"/>
              </a:rPr>
              <a:t>% Difference:</a:t>
            </a:r>
            <a:endParaRPr kumimoji="0" lang="en-US" altLang="en-US" sz="1600" b="0" i="0" u="none" strike="noStrike" kern="1200" cap="none" spc="0" normalizeH="0" baseline="0" noProof="0">
              <a:ln>
                <a:noFill/>
              </a:ln>
              <a:solidFill>
                <a:srgbClr val="000000"/>
              </a:solidFill>
              <a:effectLst/>
              <a:uLnTx/>
              <a:uFillTx/>
              <a:latin typeface="Trebuchet MS" pitchFamily="34" charset="0"/>
              <a:ea typeface="ＭＳ Ｐゴシック" pitchFamily="34" charset="-128"/>
              <a:cs typeface="Arial" charset="0"/>
            </a:endParaRPr>
          </a:p>
        </p:txBody>
      </p:sp>
      <p:sp>
        <p:nvSpPr>
          <p:cNvPr id="13" name="Rectangle 12"/>
          <p:cNvSpPr/>
          <p:nvPr/>
        </p:nvSpPr>
        <p:spPr>
          <a:xfrm>
            <a:off x="644764" y="5397257"/>
            <a:ext cx="7628792" cy="344532"/>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9BBB59">
                  <a:lumMod val="50000"/>
                </a:srgbClr>
              </a:solidFill>
              <a:effectLst/>
              <a:uLnTx/>
              <a:uFillTx/>
              <a:latin typeface="Trebuchet MS"/>
              <a:ea typeface="+mn-ea"/>
              <a:cs typeface="+mn-cs"/>
            </a:endParaRPr>
          </a:p>
        </p:txBody>
      </p:sp>
      <p:sp>
        <p:nvSpPr>
          <p:cNvPr id="20" name="Rectangle 30"/>
          <p:cNvSpPr>
            <a:spLocks noChangeArrowheads="1"/>
          </p:cNvSpPr>
          <p:nvPr/>
        </p:nvSpPr>
        <p:spPr bwMode="auto">
          <a:xfrm>
            <a:off x="5419831" y="3200486"/>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457200" rtl="0" eaLnBrk="0" fontAlgn="base" latinLnBrk="0" hangingPunct="0">
              <a:lnSpc>
                <a:spcPct val="100000"/>
              </a:lnSpc>
              <a:spcBef>
                <a:spcPct val="0"/>
              </a:spcBef>
              <a:spcAft>
                <a:spcPct val="0"/>
              </a:spcAft>
              <a:buClrTx/>
              <a:buSzTx/>
              <a:buFont typeface="Arial" charset="0"/>
              <a:buNone/>
              <a:tabLst/>
              <a:defRPr/>
            </a:pPr>
            <a:r>
              <a:rPr kumimoji="0" lang="en-US" altLang="en-US" sz="1200" b="1" i="0" u="none"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rPr>
              <a:t>$1,774</a:t>
            </a:r>
            <a:endParaRPr kumimoji="0" lang="en-US" altLang="en-US" sz="1200" b="0" i="0" u="none"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endParaRPr>
          </a:p>
        </p:txBody>
      </p:sp>
      <p:sp>
        <p:nvSpPr>
          <p:cNvPr id="21" name="Rectangle 30"/>
          <p:cNvSpPr>
            <a:spLocks noChangeArrowheads="1"/>
          </p:cNvSpPr>
          <p:nvPr/>
        </p:nvSpPr>
        <p:spPr bwMode="auto">
          <a:xfrm>
            <a:off x="5429356" y="3506838"/>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457200" rtl="0" eaLnBrk="0" fontAlgn="base" latinLnBrk="0" hangingPunct="0">
              <a:lnSpc>
                <a:spcPct val="100000"/>
              </a:lnSpc>
              <a:spcBef>
                <a:spcPct val="0"/>
              </a:spcBef>
              <a:spcAft>
                <a:spcPct val="0"/>
              </a:spcAft>
              <a:buClrTx/>
              <a:buSzTx/>
              <a:buFont typeface="Arial" charset="0"/>
              <a:buNone/>
              <a:tabLst/>
              <a:defRPr/>
            </a:pPr>
            <a:r>
              <a:rPr kumimoji="0" lang="en-US" altLang="en-US" sz="1200" b="1" i="0" u="none"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rPr>
              <a:t>$2,260</a:t>
            </a:r>
            <a:endParaRPr kumimoji="0" lang="en-US" altLang="en-US" sz="1200" b="0" i="0" u="none"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endParaRPr>
          </a:p>
        </p:txBody>
      </p:sp>
      <p:sp>
        <p:nvSpPr>
          <p:cNvPr id="22" name="Rectangle 54"/>
          <p:cNvSpPr>
            <a:spLocks noChangeArrowheads="1"/>
          </p:cNvSpPr>
          <p:nvPr/>
        </p:nvSpPr>
        <p:spPr bwMode="auto">
          <a:xfrm>
            <a:off x="5429356" y="3923376"/>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457200" rtl="0" eaLnBrk="0" fontAlgn="base" latinLnBrk="0" hangingPunct="0">
              <a:lnSpc>
                <a:spcPct val="100000"/>
              </a:lnSpc>
              <a:spcBef>
                <a:spcPct val="0"/>
              </a:spcBef>
              <a:spcAft>
                <a:spcPct val="0"/>
              </a:spcAft>
              <a:buClrTx/>
              <a:buSzTx/>
              <a:buFont typeface="Arial" charset="0"/>
              <a:buNone/>
              <a:tabLst/>
              <a:defRPr/>
            </a:pPr>
            <a:r>
              <a:rPr kumimoji="0" lang="en-US" altLang="en-US" sz="1600" b="1" i="0" u="none" strike="noStrike" kern="1200" cap="none" spc="0" normalizeH="0" baseline="0" noProof="0" dirty="0">
                <a:ln>
                  <a:noFill/>
                </a:ln>
                <a:solidFill>
                  <a:srgbClr val="9BBB59">
                    <a:lumMod val="50000"/>
                  </a:srgbClr>
                </a:solidFill>
                <a:effectLst/>
                <a:uLnTx/>
                <a:uFillTx/>
                <a:latin typeface="Trebuchet MS" pitchFamily="34" charset="0"/>
                <a:ea typeface="ＭＳ Ｐゴシック" pitchFamily="34" charset="-128"/>
                <a:cs typeface="Arial" charset="0"/>
              </a:rPr>
              <a:t>+27%</a:t>
            </a:r>
            <a:endParaRPr kumimoji="0" lang="en-US" altLang="en-US" sz="1600" b="0" i="0" u="none" strike="noStrike" kern="1200" cap="none" spc="0" normalizeH="0" baseline="0" noProof="0" dirty="0">
              <a:ln>
                <a:noFill/>
              </a:ln>
              <a:solidFill>
                <a:srgbClr val="9BBB59">
                  <a:lumMod val="50000"/>
                </a:srgbClr>
              </a:solidFill>
              <a:effectLst/>
              <a:uLnTx/>
              <a:uFillTx/>
              <a:latin typeface="Trebuchet MS" pitchFamily="34" charset="0"/>
              <a:ea typeface="ＭＳ Ｐゴシック" pitchFamily="34" charset="-128"/>
              <a:cs typeface="Arial" charset="0"/>
            </a:endParaRPr>
          </a:p>
        </p:txBody>
      </p:sp>
      <p:sp>
        <p:nvSpPr>
          <p:cNvPr id="23" name="Rectangle 30"/>
          <p:cNvSpPr>
            <a:spLocks noChangeArrowheads="1"/>
          </p:cNvSpPr>
          <p:nvPr/>
        </p:nvSpPr>
        <p:spPr bwMode="auto">
          <a:xfrm>
            <a:off x="5429356" y="4737154"/>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457200" rtl="0" eaLnBrk="0" fontAlgn="base" latinLnBrk="0" hangingPunct="0">
              <a:lnSpc>
                <a:spcPct val="100000"/>
              </a:lnSpc>
              <a:spcBef>
                <a:spcPct val="0"/>
              </a:spcBef>
              <a:spcAft>
                <a:spcPct val="0"/>
              </a:spcAft>
              <a:buClrTx/>
              <a:buSzTx/>
              <a:buFont typeface="Arial" charset="0"/>
              <a:buNone/>
              <a:tabLst/>
              <a:defRPr/>
            </a:pPr>
            <a:r>
              <a:rPr kumimoji="0" lang="en-US" altLang="en-US" sz="1200" b="1" i="0" u="none"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rPr>
              <a:t>767</a:t>
            </a:r>
            <a:endParaRPr kumimoji="0" lang="en-US" altLang="en-US" sz="1200" b="0" i="0" u="none"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endParaRPr>
          </a:p>
        </p:txBody>
      </p:sp>
      <p:sp>
        <p:nvSpPr>
          <p:cNvPr id="24" name="Rectangle 30"/>
          <p:cNvSpPr>
            <a:spLocks noChangeArrowheads="1"/>
          </p:cNvSpPr>
          <p:nvPr/>
        </p:nvSpPr>
        <p:spPr bwMode="auto">
          <a:xfrm>
            <a:off x="5438881" y="5006182"/>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457200" rtl="0" eaLnBrk="0" fontAlgn="base" latinLnBrk="0" hangingPunct="0">
              <a:lnSpc>
                <a:spcPct val="100000"/>
              </a:lnSpc>
              <a:spcBef>
                <a:spcPct val="0"/>
              </a:spcBef>
              <a:spcAft>
                <a:spcPct val="0"/>
              </a:spcAft>
              <a:buClrTx/>
              <a:buSzTx/>
              <a:buFont typeface="Arial" charset="0"/>
              <a:buNone/>
              <a:tabLst/>
              <a:defRPr/>
            </a:pPr>
            <a:r>
              <a:rPr kumimoji="0" lang="en-US" altLang="en-US" sz="1200" b="1" i="0" u="none"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rPr>
              <a:t>1,004</a:t>
            </a:r>
            <a:endParaRPr kumimoji="0" lang="en-US" altLang="en-US" sz="1200" b="0" i="0" u="none"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endParaRPr>
          </a:p>
        </p:txBody>
      </p:sp>
      <p:sp>
        <p:nvSpPr>
          <p:cNvPr id="25" name="Rectangle 57"/>
          <p:cNvSpPr>
            <a:spLocks noChangeArrowheads="1"/>
          </p:cNvSpPr>
          <p:nvPr/>
        </p:nvSpPr>
        <p:spPr bwMode="auto">
          <a:xfrm>
            <a:off x="5438881" y="5390286"/>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457200" rtl="0" eaLnBrk="0" fontAlgn="base" latinLnBrk="0" hangingPunct="0">
              <a:lnSpc>
                <a:spcPct val="100000"/>
              </a:lnSpc>
              <a:spcBef>
                <a:spcPct val="0"/>
              </a:spcBef>
              <a:spcAft>
                <a:spcPct val="0"/>
              </a:spcAft>
              <a:buClrTx/>
              <a:buSzTx/>
              <a:buFont typeface="Arial" charset="0"/>
              <a:buNone/>
              <a:tabLst/>
              <a:defRPr/>
            </a:pPr>
            <a:r>
              <a:rPr kumimoji="0" lang="en-US" altLang="en-US" sz="1600" b="1" i="0" u="none" strike="noStrike" kern="1200" cap="none" spc="0" normalizeH="0" baseline="0" noProof="0" dirty="0">
                <a:ln>
                  <a:noFill/>
                </a:ln>
                <a:solidFill>
                  <a:srgbClr val="9BBB59">
                    <a:lumMod val="50000"/>
                  </a:srgbClr>
                </a:solidFill>
                <a:effectLst/>
                <a:uLnTx/>
                <a:uFillTx/>
                <a:latin typeface="Trebuchet MS" pitchFamily="34" charset="0"/>
                <a:ea typeface="ＭＳ Ｐゴシック" pitchFamily="34" charset="-128"/>
                <a:cs typeface="Arial" charset="0"/>
              </a:rPr>
              <a:t>+31%</a:t>
            </a:r>
            <a:endParaRPr kumimoji="0" lang="en-US" altLang="en-US" sz="1600" b="0" i="0" u="none" strike="noStrike" kern="1200" cap="none" spc="0" normalizeH="0" baseline="0" noProof="0" dirty="0">
              <a:ln>
                <a:noFill/>
              </a:ln>
              <a:solidFill>
                <a:srgbClr val="9BBB59">
                  <a:lumMod val="50000"/>
                </a:srgbClr>
              </a:solidFill>
              <a:effectLst/>
              <a:uLnTx/>
              <a:uFillTx/>
              <a:latin typeface="Trebuchet MS" pitchFamily="34" charset="0"/>
              <a:ea typeface="ＭＳ Ｐゴシック" pitchFamily="34" charset="-128"/>
              <a:cs typeface="Arial" charset="0"/>
            </a:endParaRPr>
          </a:p>
        </p:txBody>
      </p:sp>
      <p:sp>
        <p:nvSpPr>
          <p:cNvPr id="26" name="Rectangle 30"/>
          <p:cNvSpPr>
            <a:spLocks noChangeArrowheads="1"/>
          </p:cNvSpPr>
          <p:nvPr/>
        </p:nvSpPr>
        <p:spPr bwMode="auto">
          <a:xfrm>
            <a:off x="2519922" y="3200486"/>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457200" rtl="0" eaLnBrk="0" fontAlgn="base" latinLnBrk="0" hangingPunct="0">
              <a:lnSpc>
                <a:spcPct val="100000"/>
              </a:lnSpc>
              <a:spcBef>
                <a:spcPct val="0"/>
              </a:spcBef>
              <a:spcAft>
                <a:spcPct val="0"/>
              </a:spcAft>
              <a:buClrTx/>
              <a:buSzTx/>
              <a:buFont typeface="Arial" charset="0"/>
              <a:buNone/>
              <a:tabLst/>
              <a:defRPr/>
            </a:pPr>
            <a:r>
              <a:rPr kumimoji="0" lang="en-US" altLang="en-US" sz="1200" b="1" i="0" u="none"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rPr>
              <a:t>$3,032</a:t>
            </a:r>
            <a:endParaRPr kumimoji="0" lang="en-US" altLang="en-US" sz="1200" b="0" i="0" u="none"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endParaRPr>
          </a:p>
        </p:txBody>
      </p:sp>
      <p:sp>
        <p:nvSpPr>
          <p:cNvPr id="27" name="Rectangle 30"/>
          <p:cNvSpPr>
            <a:spLocks noChangeArrowheads="1"/>
          </p:cNvSpPr>
          <p:nvPr/>
        </p:nvSpPr>
        <p:spPr bwMode="auto">
          <a:xfrm>
            <a:off x="2529447" y="3506838"/>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457200" rtl="0" eaLnBrk="0" fontAlgn="base" latinLnBrk="0" hangingPunct="0">
              <a:lnSpc>
                <a:spcPct val="100000"/>
              </a:lnSpc>
              <a:spcBef>
                <a:spcPct val="0"/>
              </a:spcBef>
              <a:spcAft>
                <a:spcPct val="0"/>
              </a:spcAft>
              <a:buClrTx/>
              <a:buSzTx/>
              <a:buFont typeface="Arial" charset="0"/>
              <a:buNone/>
              <a:tabLst/>
              <a:defRPr/>
            </a:pPr>
            <a:r>
              <a:rPr kumimoji="0" lang="en-US" altLang="en-US" sz="1200" b="1" i="0" u="none"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rPr>
              <a:t>$4,263</a:t>
            </a:r>
            <a:endParaRPr kumimoji="0" lang="en-US" altLang="en-US" sz="1200" b="0" i="0" u="none"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endParaRPr>
          </a:p>
        </p:txBody>
      </p:sp>
      <p:sp>
        <p:nvSpPr>
          <p:cNvPr id="28" name="Rectangle 54"/>
          <p:cNvSpPr>
            <a:spLocks noChangeArrowheads="1"/>
          </p:cNvSpPr>
          <p:nvPr/>
        </p:nvSpPr>
        <p:spPr bwMode="auto">
          <a:xfrm>
            <a:off x="2529447" y="3923376"/>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457200" rtl="0" eaLnBrk="0" fontAlgn="base" latinLnBrk="0" hangingPunct="0">
              <a:lnSpc>
                <a:spcPct val="100000"/>
              </a:lnSpc>
              <a:spcBef>
                <a:spcPct val="0"/>
              </a:spcBef>
              <a:spcAft>
                <a:spcPct val="0"/>
              </a:spcAft>
              <a:buClrTx/>
              <a:buSzTx/>
              <a:buFont typeface="Arial" charset="0"/>
              <a:buNone/>
              <a:tabLst/>
              <a:defRPr/>
            </a:pPr>
            <a:r>
              <a:rPr kumimoji="0" lang="en-US" altLang="en-US" sz="1600" b="1" i="0" u="none" strike="noStrike" kern="1200" cap="none" spc="0" normalizeH="0" baseline="0" noProof="0" dirty="0">
                <a:ln>
                  <a:noFill/>
                </a:ln>
                <a:solidFill>
                  <a:srgbClr val="9BBB59">
                    <a:lumMod val="50000"/>
                  </a:srgbClr>
                </a:solidFill>
                <a:effectLst/>
                <a:uLnTx/>
                <a:uFillTx/>
                <a:latin typeface="Trebuchet MS" pitchFamily="34" charset="0"/>
                <a:ea typeface="ＭＳ Ｐゴシック" pitchFamily="34" charset="-128"/>
                <a:cs typeface="Arial" charset="0"/>
              </a:rPr>
              <a:t>+41%</a:t>
            </a:r>
            <a:endParaRPr kumimoji="0" lang="en-US" altLang="en-US" sz="1600" b="0" i="0" u="none" strike="noStrike" kern="1200" cap="none" spc="0" normalizeH="0" baseline="0" noProof="0" dirty="0">
              <a:ln>
                <a:noFill/>
              </a:ln>
              <a:solidFill>
                <a:srgbClr val="9BBB59">
                  <a:lumMod val="50000"/>
                </a:srgbClr>
              </a:solidFill>
              <a:effectLst/>
              <a:uLnTx/>
              <a:uFillTx/>
              <a:latin typeface="Trebuchet MS" pitchFamily="34" charset="0"/>
              <a:ea typeface="ＭＳ Ｐゴシック" pitchFamily="34" charset="-128"/>
              <a:cs typeface="Arial" charset="0"/>
            </a:endParaRPr>
          </a:p>
        </p:txBody>
      </p:sp>
      <p:sp>
        <p:nvSpPr>
          <p:cNvPr id="29" name="Rectangle 30"/>
          <p:cNvSpPr>
            <a:spLocks noChangeArrowheads="1"/>
          </p:cNvSpPr>
          <p:nvPr/>
        </p:nvSpPr>
        <p:spPr bwMode="auto">
          <a:xfrm>
            <a:off x="2529447" y="4737154"/>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457200" rtl="0" eaLnBrk="0" fontAlgn="base" latinLnBrk="0" hangingPunct="0">
              <a:lnSpc>
                <a:spcPct val="100000"/>
              </a:lnSpc>
              <a:spcBef>
                <a:spcPct val="0"/>
              </a:spcBef>
              <a:spcAft>
                <a:spcPct val="0"/>
              </a:spcAft>
              <a:buClrTx/>
              <a:buSzTx/>
              <a:buFont typeface="Arial" charset="0"/>
              <a:buNone/>
              <a:tabLst/>
              <a:defRPr/>
            </a:pPr>
            <a:r>
              <a:rPr kumimoji="0" lang="en-US" altLang="en-US" sz="1200" b="1" i="0" u="none"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rPr>
              <a:t>318</a:t>
            </a:r>
            <a:endParaRPr kumimoji="0" lang="en-US" altLang="en-US" sz="1200" b="0" i="0" u="none"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endParaRPr>
          </a:p>
        </p:txBody>
      </p:sp>
      <p:sp>
        <p:nvSpPr>
          <p:cNvPr id="30" name="Rectangle 30"/>
          <p:cNvSpPr>
            <a:spLocks noChangeArrowheads="1"/>
          </p:cNvSpPr>
          <p:nvPr/>
        </p:nvSpPr>
        <p:spPr bwMode="auto">
          <a:xfrm>
            <a:off x="2538972" y="5006182"/>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457200" rtl="0" eaLnBrk="0" fontAlgn="base" latinLnBrk="0" hangingPunct="0">
              <a:lnSpc>
                <a:spcPct val="100000"/>
              </a:lnSpc>
              <a:spcBef>
                <a:spcPct val="0"/>
              </a:spcBef>
              <a:spcAft>
                <a:spcPct val="0"/>
              </a:spcAft>
              <a:buClrTx/>
              <a:buSzTx/>
              <a:buFont typeface="Arial" charset="0"/>
              <a:buNone/>
              <a:tabLst/>
              <a:defRPr/>
            </a:pPr>
            <a:r>
              <a:rPr kumimoji="0" lang="en-US" altLang="en-US" sz="1200" b="1" i="0" u="none"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rPr>
              <a:t>639</a:t>
            </a:r>
            <a:endParaRPr kumimoji="0" lang="en-US" altLang="en-US" sz="1200" b="0" i="0" u="none"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endParaRPr>
          </a:p>
        </p:txBody>
      </p:sp>
      <p:sp>
        <p:nvSpPr>
          <p:cNvPr id="31" name="Rectangle 57"/>
          <p:cNvSpPr>
            <a:spLocks noChangeArrowheads="1"/>
          </p:cNvSpPr>
          <p:nvPr/>
        </p:nvSpPr>
        <p:spPr bwMode="auto">
          <a:xfrm>
            <a:off x="2538972" y="5390286"/>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457200" rtl="0" eaLnBrk="0" fontAlgn="base" latinLnBrk="0" hangingPunct="0">
              <a:lnSpc>
                <a:spcPct val="100000"/>
              </a:lnSpc>
              <a:spcBef>
                <a:spcPct val="0"/>
              </a:spcBef>
              <a:spcAft>
                <a:spcPct val="0"/>
              </a:spcAft>
              <a:buClrTx/>
              <a:buSzTx/>
              <a:buFont typeface="Arial" charset="0"/>
              <a:buNone/>
              <a:tabLst/>
              <a:defRPr/>
            </a:pPr>
            <a:r>
              <a:rPr kumimoji="0" lang="en-US" altLang="en-US" sz="1600" b="1" i="0" u="none" strike="noStrike" kern="1200" cap="none" spc="0" normalizeH="0" baseline="0" noProof="0" dirty="0">
                <a:ln>
                  <a:noFill/>
                </a:ln>
                <a:solidFill>
                  <a:srgbClr val="9BBB59">
                    <a:lumMod val="50000"/>
                  </a:srgbClr>
                </a:solidFill>
                <a:effectLst/>
                <a:uLnTx/>
                <a:uFillTx/>
                <a:latin typeface="Trebuchet MS" pitchFamily="34" charset="0"/>
                <a:ea typeface="ＭＳ Ｐゴシック" pitchFamily="34" charset="-128"/>
                <a:cs typeface="Arial" charset="0"/>
              </a:rPr>
              <a:t>+101%</a:t>
            </a:r>
            <a:endParaRPr kumimoji="0" lang="en-US" altLang="en-US" sz="1600" b="0" i="0" u="none" strike="noStrike" kern="1200" cap="none" spc="0" normalizeH="0" baseline="0" noProof="0" dirty="0">
              <a:ln>
                <a:noFill/>
              </a:ln>
              <a:solidFill>
                <a:srgbClr val="9BBB59">
                  <a:lumMod val="50000"/>
                </a:srgbClr>
              </a:solidFill>
              <a:effectLst/>
              <a:uLnTx/>
              <a:uFillTx/>
              <a:latin typeface="Trebuchet MS" pitchFamily="34" charset="0"/>
              <a:ea typeface="ＭＳ Ｐゴシック" pitchFamily="34" charset="-128"/>
              <a:cs typeface="Arial" charset="0"/>
            </a:endParaRPr>
          </a:p>
        </p:txBody>
      </p:sp>
      <p:sp>
        <p:nvSpPr>
          <p:cNvPr id="32" name="Rectangle 30"/>
          <p:cNvSpPr>
            <a:spLocks noChangeArrowheads="1"/>
          </p:cNvSpPr>
          <p:nvPr/>
        </p:nvSpPr>
        <p:spPr bwMode="auto">
          <a:xfrm>
            <a:off x="274646" y="3119850"/>
            <a:ext cx="1990725" cy="493713"/>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r" defTabSz="457200" rtl="0" eaLnBrk="0" fontAlgn="base" latinLnBrk="0" hangingPunct="0">
              <a:lnSpc>
                <a:spcPct val="100000"/>
              </a:lnSpc>
              <a:spcBef>
                <a:spcPct val="0"/>
              </a:spcBef>
              <a:spcAft>
                <a:spcPct val="0"/>
              </a:spcAft>
              <a:buClrTx/>
              <a:buSzTx/>
              <a:buFont typeface="Arial" charset="0"/>
              <a:buNone/>
              <a:tabLst/>
              <a:defRPr/>
            </a:pPr>
            <a:r>
              <a:rPr kumimoji="0" lang="en-US" altLang="en-US" sz="1200" b="1" i="0" u="none"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rPr>
              <a:t>Mar. ‘15 - Feb. ’16:</a:t>
            </a:r>
            <a:endParaRPr kumimoji="0" lang="en-US" altLang="en-US" sz="1200" b="0" i="0" u="none"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endParaRPr>
          </a:p>
        </p:txBody>
      </p:sp>
      <p:sp>
        <p:nvSpPr>
          <p:cNvPr id="33" name="Rectangle 30"/>
          <p:cNvSpPr>
            <a:spLocks noChangeArrowheads="1"/>
          </p:cNvSpPr>
          <p:nvPr/>
        </p:nvSpPr>
        <p:spPr bwMode="auto">
          <a:xfrm>
            <a:off x="265121" y="3426202"/>
            <a:ext cx="1990725" cy="569913"/>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r" defTabSz="457200" rtl="0" eaLnBrk="0" fontAlgn="base" latinLnBrk="0" hangingPunct="0">
              <a:lnSpc>
                <a:spcPct val="100000"/>
              </a:lnSpc>
              <a:spcBef>
                <a:spcPct val="0"/>
              </a:spcBef>
              <a:spcAft>
                <a:spcPct val="0"/>
              </a:spcAft>
              <a:buClrTx/>
              <a:buSzTx/>
              <a:buFont typeface="Arial" charset="0"/>
              <a:buNone/>
              <a:tabLst/>
              <a:defRPr/>
            </a:pPr>
            <a:r>
              <a:rPr kumimoji="0" lang="en-US" altLang="en-US" sz="1200" b="1" i="0" u="none"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rPr>
              <a:t>Mar. ‘16 – Feb. ‘17:</a:t>
            </a:r>
            <a:endParaRPr kumimoji="0" lang="en-US" altLang="en-US" sz="1200" b="0" i="0" u="none"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endParaRPr>
          </a:p>
        </p:txBody>
      </p:sp>
      <p:sp>
        <p:nvSpPr>
          <p:cNvPr id="34" name="Rectangle 30"/>
          <p:cNvSpPr>
            <a:spLocks noChangeArrowheads="1"/>
          </p:cNvSpPr>
          <p:nvPr/>
        </p:nvSpPr>
        <p:spPr bwMode="auto">
          <a:xfrm>
            <a:off x="274642" y="4661003"/>
            <a:ext cx="1990725" cy="493713"/>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r" defTabSz="457200" rtl="0" eaLnBrk="0" fontAlgn="base" latinLnBrk="0" hangingPunct="0">
              <a:lnSpc>
                <a:spcPct val="100000"/>
              </a:lnSpc>
              <a:spcBef>
                <a:spcPct val="0"/>
              </a:spcBef>
              <a:spcAft>
                <a:spcPct val="0"/>
              </a:spcAft>
              <a:buClrTx/>
              <a:buSzTx/>
              <a:buFont typeface="Arial" charset="0"/>
              <a:buNone/>
              <a:tabLst/>
              <a:defRPr/>
            </a:pPr>
            <a:r>
              <a:rPr kumimoji="0" lang="en-US" altLang="en-US" sz="1200" b="1" i="0" u="none"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rPr>
              <a:t>Mar. ‘15 - Feb. ’16:</a:t>
            </a:r>
            <a:endParaRPr kumimoji="0" lang="en-US" altLang="en-US" sz="1200" b="0" i="0" u="none"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endParaRPr>
          </a:p>
        </p:txBody>
      </p:sp>
      <p:sp>
        <p:nvSpPr>
          <p:cNvPr id="35" name="Rectangle 30"/>
          <p:cNvSpPr>
            <a:spLocks noChangeArrowheads="1"/>
          </p:cNvSpPr>
          <p:nvPr/>
        </p:nvSpPr>
        <p:spPr bwMode="auto">
          <a:xfrm>
            <a:off x="265117" y="4930031"/>
            <a:ext cx="1990725" cy="569913"/>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r" defTabSz="457200" rtl="0" eaLnBrk="0" fontAlgn="base" latinLnBrk="0" hangingPunct="0">
              <a:lnSpc>
                <a:spcPct val="100000"/>
              </a:lnSpc>
              <a:spcBef>
                <a:spcPct val="0"/>
              </a:spcBef>
              <a:spcAft>
                <a:spcPct val="0"/>
              </a:spcAft>
              <a:buClrTx/>
              <a:buSzTx/>
              <a:buFont typeface="Arial" charset="0"/>
              <a:buNone/>
              <a:tabLst/>
              <a:defRPr/>
            </a:pPr>
            <a:r>
              <a:rPr kumimoji="0" lang="en-US" altLang="en-US" sz="1200" b="1" i="0" u="none"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rPr>
              <a:t>Mar. ‘16 – Feb. ‘17:</a:t>
            </a:r>
            <a:endParaRPr kumimoji="0" lang="en-US" altLang="en-US" sz="1200" b="0" i="0" u="none"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endParaRPr>
          </a:p>
        </p:txBody>
      </p:sp>
      <p:sp>
        <p:nvSpPr>
          <p:cNvPr id="36" name="Rectangle 30"/>
          <p:cNvSpPr>
            <a:spLocks noChangeArrowheads="1"/>
          </p:cNvSpPr>
          <p:nvPr/>
        </p:nvSpPr>
        <p:spPr bwMode="auto">
          <a:xfrm>
            <a:off x="3951877" y="3200486"/>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457200" rtl="0" eaLnBrk="0" fontAlgn="base" latinLnBrk="0" hangingPunct="0">
              <a:lnSpc>
                <a:spcPct val="100000"/>
              </a:lnSpc>
              <a:spcBef>
                <a:spcPct val="0"/>
              </a:spcBef>
              <a:spcAft>
                <a:spcPct val="0"/>
              </a:spcAft>
              <a:buClrTx/>
              <a:buSzTx/>
              <a:buFont typeface="Arial" charset="0"/>
              <a:buNone/>
              <a:tabLst/>
              <a:defRPr/>
            </a:pPr>
            <a:r>
              <a:rPr kumimoji="0" lang="en-US" altLang="en-US" sz="1200" b="1" i="0" u="none"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rPr>
              <a:t>$2,907</a:t>
            </a:r>
            <a:endParaRPr kumimoji="0" lang="en-US" altLang="en-US" sz="1200" b="0" i="0" u="none"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endParaRPr>
          </a:p>
        </p:txBody>
      </p:sp>
      <p:sp>
        <p:nvSpPr>
          <p:cNvPr id="37" name="Rectangle 30"/>
          <p:cNvSpPr>
            <a:spLocks noChangeArrowheads="1"/>
          </p:cNvSpPr>
          <p:nvPr/>
        </p:nvSpPr>
        <p:spPr bwMode="auto">
          <a:xfrm>
            <a:off x="3961402" y="3506838"/>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457200" rtl="0" eaLnBrk="0" fontAlgn="base" latinLnBrk="0" hangingPunct="0">
              <a:lnSpc>
                <a:spcPct val="100000"/>
              </a:lnSpc>
              <a:spcBef>
                <a:spcPct val="0"/>
              </a:spcBef>
              <a:spcAft>
                <a:spcPct val="0"/>
              </a:spcAft>
              <a:buClrTx/>
              <a:buSzTx/>
              <a:buFont typeface="Arial" charset="0"/>
              <a:buNone/>
              <a:tabLst/>
              <a:defRPr/>
            </a:pPr>
            <a:r>
              <a:rPr kumimoji="0" lang="en-US" altLang="en-US" sz="1200" b="1" i="0" u="none"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rPr>
              <a:t>$3,390</a:t>
            </a:r>
            <a:endParaRPr kumimoji="0" lang="en-US" altLang="en-US" sz="1200" b="0" i="0" u="none"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endParaRPr>
          </a:p>
        </p:txBody>
      </p:sp>
      <p:sp>
        <p:nvSpPr>
          <p:cNvPr id="38" name="Rectangle 54"/>
          <p:cNvSpPr>
            <a:spLocks noChangeArrowheads="1"/>
          </p:cNvSpPr>
          <p:nvPr/>
        </p:nvSpPr>
        <p:spPr bwMode="auto">
          <a:xfrm>
            <a:off x="3961402" y="3923376"/>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457200" rtl="0" eaLnBrk="0" fontAlgn="base" latinLnBrk="0" hangingPunct="0">
              <a:lnSpc>
                <a:spcPct val="100000"/>
              </a:lnSpc>
              <a:spcBef>
                <a:spcPct val="0"/>
              </a:spcBef>
              <a:spcAft>
                <a:spcPct val="0"/>
              </a:spcAft>
              <a:buClrTx/>
              <a:buSzTx/>
              <a:buFont typeface="Arial" charset="0"/>
              <a:buNone/>
              <a:tabLst/>
              <a:defRPr/>
            </a:pPr>
            <a:r>
              <a:rPr kumimoji="0" lang="en-US" altLang="en-US" sz="1600" b="1" i="0" u="none" strike="noStrike" kern="1200" cap="none" spc="0" normalizeH="0" baseline="0" noProof="0" dirty="0">
                <a:ln>
                  <a:noFill/>
                </a:ln>
                <a:solidFill>
                  <a:srgbClr val="9BBB59">
                    <a:lumMod val="50000"/>
                  </a:srgbClr>
                </a:solidFill>
                <a:effectLst/>
                <a:uLnTx/>
                <a:uFillTx/>
                <a:latin typeface="Trebuchet MS" pitchFamily="34" charset="0"/>
                <a:ea typeface="ＭＳ Ｐゴシック" pitchFamily="34" charset="-128"/>
                <a:cs typeface="Arial" charset="0"/>
              </a:rPr>
              <a:t>+17%</a:t>
            </a:r>
            <a:endParaRPr kumimoji="0" lang="en-US" altLang="en-US" sz="1600" b="0" i="0" u="none" strike="noStrike" kern="1200" cap="none" spc="0" normalizeH="0" baseline="0" noProof="0" dirty="0">
              <a:ln>
                <a:noFill/>
              </a:ln>
              <a:solidFill>
                <a:srgbClr val="9BBB59">
                  <a:lumMod val="50000"/>
                </a:srgbClr>
              </a:solidFill>
              <a:effectLst/>
              <a:uLnTx/>
              <a:uFillTx/>
              <a:latin typeface="Trebuchet MS" pitchFamily="34" charset="0"/>
              <a:ea typeface="ＭＳ Ｐゴシック" pitchFamily="34" charset="-128"/>
              <a:cs typeface="Arial" charset="0"/>
            </a:endParaRPr>
          </a:p>
        </p:txBody>
      </p:sp>
      <p:sp>
        <p:nvSpPr>
          <p:cNvPr id="39" name="Rectangle 30"/>
          <p:cNvSpPr>
            <a:spLocks noChangeArrowheads="1"/>
          </p:cNvSpPr>
          <p:nvPr/>
        </p:nvSpPr>
        <p:spPr bwMode="auto">
          <a:xfrm>
            <a:off x="3961402" y="4737154"/>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457200" rtl="0" eaLnBrk="0" fontAlgn="base" latinLnBrk="0" hangingPunct="0">
              <a:lnSpc>
                <a:spcPct val="100000"/>
              </a:lnSpc>
              <a:spcBef>
                <a:spcPct val="0"/>
              </a:spcBef>
              <a:spcAft>
                <a:spcPct val="0"/>
              </a:spcAft>
              <a:buClrTx/>
              <a:buSzTx/>
              <a:buFont typeface="Arial" charset="0"/>
              <a:buNone/>
              <a:tabLst/>
              <a:defRPr/>
            </a:pPr>
            <a:r>
              <a:rPr kumimoji="0" lang="en-US" altLang="en-US" sz="1200" b="1" i="0" u="none"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rPr>
              <a:t>58,079</a:t>
            </a:r>
            <a:endParaRPr kumimoji="0" lang="en-US" altLang="en-US" sz="1200" b="0" i="0" u="none"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endParaRPr>
          </a:p>
        </p:txBody>
      </p:sp>
      <p:sp>
        <p:nvSpPr>
          <p:cNvPr id="40" name="Rectangle 30"/>
          <p:cNvSpPr>
            <a:spLocks noChangeArrowheads="1"/>
          </p:cNvSpPr>
          <p:nvPr/>
        </p:nvSpPr>
        <p:spPr bwMode="auto">
          <a:xfrm>
            <a:off x="3970927" y="5006182"/>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457200" rtl="0" eaLnBrk="0" fontAlgn="base" latinLnBrk="0" hangingPunct="0">
              <a:lnSpc>
                <a:spcPct val="100000"/>
              </a:lnSpc>
              <a:spcBef>
                <a:spcPct val="0"/>
              </a:spcBef>
              <a:spcAft>
                <a:spcPct val="0"/>
              </a:spcAft>
              <a:buClrTx/>
              <a:buSzTx/>
              <a:buFont typeface="Arial" charset="0"/>
              <a:buNone/>
              <a:tabLst/>
              <a:defRPr/>
            </a:pPr>
            <a:r>
              <a:rPr kumimoji="0" lang="en-US" altLang="en-US" sz="1200" b="1" i="0" u="none"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rPr>
              <a:t>70,751</a:t>
            </a:r>
            <a:endParaRPr kumimoji="0" lang="en-US" altLang="en-US" sz="1200" b="0" i="0" u="none"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endParaRPr>
          </a:p>
        </p:txBody>
      </p:sp>
      <p:sp>
        <p:nvSpPr>
          <p:cNvPr id="41" name="Rectangle 57"/>
          <p:cNvSpPr>
            <a:spLocks noChangeArrowheads="1"/>
          </p:cNvSpPr>
          <p:nvPr/>
        </p:nvSpPr>
        <p:spPr bwMode="auto">
          <a:xfrm>
            <a:off x="3970927" y="5390286"/>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457200" rtl="0" eaLnBrk="0" fontAlgn="base" latinLnBrk="0" hangingPunct="0">
              <a:lnSpc>
                <a:spcPct val="100000"/>
              </a:lnSpc>
              <a:spcBef>
                <a:spcPct val="0"/>
              </a:spcBef>
              <a:spcAft>
                <a:spcPct val="0"/>
              </a:spcAft>
              <a:buClrTx/>
              <a:buSzTx/>
              <a:buFont typeface="Arial" charset="0"/>
              <a:buNone/>
              <a:tabLst/>
              <a:defRPr/>
            </a:pPr>
            <a:r>
              <a:rPr kumimoji="0" lang="en-US" altLang="en-US" sz="1600" b="1" i="0" u="none" strike="noStrike" kern="1200" cap="none" spc="0" normalizeH="0" baseline="0" noProof="0" dirty="0">
                <a:ln>
                  <a:noFill/>
                </a:ln>
                <a:solidFill>
                  <a:srgbClr val="9BBB59">
                    <a:lumMod val="50000"/>
                  </a:srgbClr>
                </a:solidFill>
                <a:effectLst/>
                <a:uLnTx/>
                <a:uFillTx/>
                <a:latin typeface="Trebuchet MS" pitchFamily="34" charset="0"/>
                <a:ea typeface="ＭＳ Ｐゴシック" pitchFamily="34" charset="-128"/>
                <a:cs typeface="Arial" charset="0"/>
              </a:rPr>
              <a:t>+22%</a:t>
            </a:r>
            <a:endParaRPr kumimoji="0" lang="en-US" altLang="en-US" sz="1600" b="0" i="0" u="none" strike="noStrike" kern="1200" cap="none" spc="0" normalizeH="0" baseline="0" noProof="0" dirty="0">
              <a:ln>
                <a:noFill/>
              </a:ln>
              <a:solidFill>
                <a:srgbClr val="9BBB59">
                  <a:lumMod val="50000"/>
                </a:srgbClr>
              </a:solidFill>
              <a:effectLst/>
              <a:uLnTx/>
              <a:uFillTx/>
              <a:latin typeface="Trebuchet MS" pitchFamily="34" charset="0"/>
              <a:ea typeface="ＭＳ Ｐゴシック" pitchFamily="34" charset="-128"/>
              <a:cs typeface="Arial" charset="0"/>
            </a:endParaRPr>
          </a:p>
        </p:txBody>
      </p:sp>
      <p:sp>
        <p:nvSpPr>
          <p:cNvPr id="46" name="Rectangle 30"/>
          <p:cNvSpPr>
            <a:spLocks noChangeArrowheads="1"/>
          </p:cNvSpPr>
          <p:nvPr/>
        </p:nvSpPr>
        <p:spPr bwMode="auto">
          <a:xfrm>
            <a:off x="6760916" y="3200486"/>
            <a:ext cx="1533525" cy="381000"/>
          </a:xfrm>
          <a:prstGeom prst="rect">
            <a:avLst/>
          </a:prstGeom>
          <a:noFill/>
          <a:ln>
            <a:noFill/>
          </a:ln>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457200" rtl="0" eaLnBrk="0" fontAlgn="base" latinLnBrk="0" hangingPunct="0">
              <a:lnSpc>
                <a:spcPct val="100000"/>
              </a:lnSpc>
              <a:spcBef>
                <a:spcPct val="0"/>
              </a:spcBef>
              <a:spcAft>
                <a:spcPct val="0"/>
              </a:spcAft>
              <a:buClrTx/>
              <a:buSzTx/>
              <a:buFont typeface="Arial" charset="0"/>
              <a:buNone/>
              <a:tabLst/>
              <a:defRPr/>
            </a:pPr>
            <a:r>
              <a:rPr kumimoji="0" lang="en-US" altLang="en-US" sz="1200" b="1" i="0" u="none"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rPr>
              <a:t>$16,680</a:t>
            </a:r>
            <a:endParaRPr kumimoji="0" lang="en-US" altLang="en-US" sz="1200" b="0" i="0" u="none"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endParaRPr>
          </a:p>
        </p:txBody>
      </p:sp>
      <p:sp>
        <p:nvSpPr>
          <p:cNvPr id="47" name="Rectangle 30"/>
          <p:cNvSpPr>
            <a:spLocks noChangeArrowheads="1"/>
          </p:cNvSpPr>
          <p:nvPr/>
        </p:nvSpPr>
        <p:spPr bwMode="auto">
          <a:xfrm>
            <a:off x="6739278" y="3506838"/>
            <a:ext cx="1533525" cy="381000"/>
          </a:xfrm>
          <a:prstGeom prst="rect">
            <a:avLst/>
          </a:prstGeom>
          <a:noFill/>
          <a:ln>
            <a:noFill/>
          </a:ln>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457200" rtl="0" eaLnBrk="0" fontAlgn="base" latinLnBrk="0" hangingPunct="0">
              <a:lnSpc>
                <a:spcPct val="100000"/>
              </a:lnSpc>
              <a:spcBef>
                <a:spcPct val="0"/>
              </a:spcBef>
              <a:spcAft>
                <a:spcPct val="0"/>
              </a:spcAft>
              <a:buClrTx/>
              <a:buSzTx/>
              <a:buFont typeface="Arial" charset="0"/>
              <a:buNone/>
              <a:tabLst/>
              <a:defRPr/>
            </a:pPr>
            <a:r>
              <a:rPr kumimoji="0" lang="en-US" altLang="en-US" sz="1200" b="1" i="0" u="none"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rPr>
              <a:t>$19,664</a:t>
            </a:r>
            <a:endParaRPr kumimoji="0" lang="en-US" altLang="en-US" sz="1200" b="0" i="0" u="none"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endParaRPr>
          </a:p>
        </p:txBody>
      </p:sp>
      <p:sp>
        <p:nvSpPr>
          <p:cNvPr id="48" name="Rectangle 42"/>
          <p:cNvSpPr>
            <a:spLocks noChangeArrowheads="1"/>
          </p:cNvSpPr>
          <p:nvPr/>
        </p:nvSpPr>
        <p:spPr bwMode="auto">
          <a:xfrm>
            <a:off x="6778262" y="3923376"/>
            <a:ext cx="1533525" cy="381000"/>
          </a:xfrm>
          <a:prstGeom prst="rect">
            <a:avLst/>
          </a:prstGeom>
          <a:noFill/>
          <a:ln>
            <a:noFill/>
          </a:ln>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457200" rtl="0" eaLnBrk="0" fontAlgn="base" latinLnBrk="0" hangingPunct="0">
              <a:lnSpc>
                <a:spcPct val="100000"/>
              </a:lnSpc>
              <a:spcBef>
                <a:spcPct val="0"/>
              </a:spcBef>
              <a:spcAft>
                <a:spcPct val="0"/>
              </a:spcAft>
              <a:buClrTx/>
              <a:buSzTx/>
              <a:buFont typeface="Arial" charset="0"/>
              <a:buNone/>
              <a:tabLst/>
              <a:defRPr/>
            </a:pPr>
            <a:r>
              <a:rPr kumimoji="0" lang="en-US" altLang="en-US" sz="1600" b="1" i="0" u="none" strike="noStrike" kern="1200" cap="none" spc="0" normalizeH="0" baseline="0" noProof="0" dirty="0">
                <a:ln>
                  <a:noFill/>
                </a:ln>
                <a:solidFill>
                  <a:srgbClr val="9BBB59">
                    <a:lumMod val="50000"/>
                  </a:srgbClr>
                </a:solidFill>
                <a:effectLst/>
                <a:uLnTx/>
                <a:uFillTx/>
                <a:latin typeface="Trebuchet MS" pitchFamily="34" charset="0"/>
                <a:ea typeface="ＭＳ Ｐゴシック" pitchFamily="34" charset="-128"/>
                <a:cs typeface="Arial" charset="0"/>
              </a:rPr>
              <a:t>+18%</a:t>
            </a:r>
            <a:endParaRPr kumimoji="0" lang="en-US" altLang="en-US" sz="1600" b="0" i="0" u="none" strike="noStrike" kern="1200" cap="none" spc="0" normalizeH="0" baseline="0" noProof="0" dirty="0">
              <a:ln>
                <a:noFill/>
              </a:ln>
              <a:solidFill>
                <a:srgbClr val="9BBB59">
                  <a:lumMod val="50000"/>
                </a:srgbClr>
              </a:solidFill>
              <a:effectLst/>
              <a:uLnTx/>
              <a:uFillTx/>
              <a:latin typeface="Trebuchet MS" pitchFamily="34" charset="0"/>
              <a:ea typeface="ＭＳ Ｐゴシック" pitchFamily="34" charset="-128"/>
              <a:cs typeface="Arial" charset="0"/>
            </a:endParaRPr>
          </a:p>
        </p:txBody>
      </p:sp>
      <p:sp>
        <p:nvSpPr>
          <p:cNvPr id="49" name="Rectangle 30"/>
          <p:cNvSpPr>
            <a:spLocks noChangeArrowheads="1"/>
          </p:cNvSpPr>
          <p:nvPr/>
        </p:nvSpPr>
        <p:spPr bwMode="auto">
          <a:xfrm>
            <a:off x="6770441" y="4737154"/>
            <a:ext cx="1533525" cy="381000"/>
          </a:xfrm>
          <a:prstGeom prst="rect">
            <a:avLst/>
          </a:prstGeom>
          <a:noFill/>
          <a:ln>
            <a:noFill/>
          </a:ln>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457200" rtl="0" eaLnBrk="0" fontAlgn="base" latinLnBrk="0" hangingPunct="0">
              <a:lnSpc>
                <a:spcPct val="100000"/>
              </a:lnSpc>
              <a:spcBef>
                <a:spcPct val="0"/>
              </a:spcBef>
              <a:spcAft>
                <a:spcPct val="0"/>
              </a:spcAft>
              <a:buClrTx/>
              <a:buSzTx/>
              <a:buFont typeface="Arial" charset="0"/>
              <a:buNone/>
              <a:tabLst/>
              <a:defRPr/>
            </a:pPr>
            <a:r>
              <a:rPr kumimoji="0" lang="en-US" altLang="en-US" sz="1200" b="1" i="0" u="none"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rPr>
              <a:t>7,422</a:t>
            </a:r>
            <a:endParaRPr kumimoji="0" lang="en-US" altLang="en-US" sz="1200" b="0" i="0" u="none"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endParaRPr>
          </a:p>
        </p:txBody>
      </p:sp>
      <p:sp>
        <p:nvSpPr>
          <p:cNvPr id="50" name="Rectangle 30"/>
          <p:cNvSpPr>
            <a:spLocks noChangeArrowheads="1"/>
          </p:cNvSpPr>
          <p:nvPr/>
        </p:nvSpPr>
        <p:spPr bwMode="auto">
          <a:xfrm>
            <a:off x="6760916" y="5006182"/>
            <a:ext cx="1577874" cy="381000"/>
          </a:xfrm>
          <a:prstGeom prst="rect">
            <a:avLst/>
          </a:prstGeom>
          <a:noFill/>
          <a:ln>
            <a:noFill/>
          </a:ln>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457200" rtl="0" eaLnBrk="0" fontAlgn="base" latinLnBrk="0" hangingPunct="0">
              <a:lnSpc>
                <a:spcPct val="100000"/>
              </a:lnSpc>
              <a:spcBef>
                <a:spcPct val="0"/>
              </a:spcBef>
              <a:spcAft>
                <a:spcPct val="0"/>
              </a:spcAft>
              <a:buClrTx/>
              <a:buSzTx/>
              <a:buFont typeface="Arial" charset="0"/>
              <a:buNone/>
              <a:tabLst/>
              <a:defRPr/>
            </a:pPr>
            <a:r>
              <a:rPr kumimoji="0" lang="en-US" altLang="en-US" sz="1200" b="1" i="0" u="none"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rPr>
              <a:t>8,424</a:t>
            </a:r>
            <a:endParaRPr kumimoji="0" lang="en-US" altLang="en-US" sz="1200" b="0" i="0" u="none"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endParaRPr>
          </a:p>
        </p:txBody>
      </p:sp>
      <p:sp>
        <p:nvSpPr>
          <p:cNvPr id="51" name="Rectangle 45"/>
          <p:cNvSpPr>
            <a:spLocks noChangeArrowheads="1"/>
          </p:cNvSpPr>
          <p:nvPr/>
        </p:nvSpPr>
        <p:spPr bwMode="auto">
          <a:xfrm>
            <a:off x="6779966" y="5390286"/>
            <a:ext cx="1533525" cy="381000"/>
          </a:xfrm>
          <a:prstGeom prst="rect">
            <a:avLst/>
          </a:prstGeom>
          <a:noFill/>
          <a:ln>
            <a:noFill/>
          </a:ln>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457200" rtl="0" eaLnBrk="0" fontAlgn="base" latinLnBrk="0" hangingPunct="0">
              <a:lnSpc>
                <a:spcPct val="100000"/>
              </a:lnSpc>
              <a:spcBef>
                <a:spcPct val="0"/>
              </a:spcBef>
              <a:spcAft>
                <a:spcPct val="0"/>
              </a:spcAft>
              <a:buClrTx/>
              <a:buSzTx/>
              <a:buFont typeface="Arial" charset="0"/>
              <a:buNone/>
              <a:tabLst/>
              <a:defRPr/>
            </a:pPr>
            <a:r>
              <a:rPr kumimoji="0" lang="en-US" altLang="en-US" sz="1600" b="1" i="0" u="none" strike="noStrike" kern="1200" cap="none" spc="0" normalizeH="0" baseline="0" noProof="0" dirty="0">
                <a:ln>
                  <a:noFill/>
                </a:ln>
                <a:solidFill>
                  <a:srgbClr val="9BBB59">
                    <a:lumMod val="50000"/>
                  </a:srgbClr>
                </a:solidFill>
                <a:effectLst/>
                <a:uLnTx/>
                <a:uFillTx/>
                <a:latin typeface="Trebuchet MS" pitchFamily="34" charset="0"/>
                <a:ea typeface="ＭＳ Ｐゴシック" pitchFamily="34" charset="-128"/>
                <a:cs typeface="Arial" charset="0"/>
              </a:rPr>
              <a:t>+13%</a:t>
            </a:r>
            <a:endParaRPr kumimoji="0" lang="en-US" altLang="en-US" sz="1600" b="0" i="0" u="none" strike="noStrike" kern="1200" cap="none" spc="0" normalizeH="0" baseline="0" noProof="0" dirty="0">
              <a:ln>
                <a:noFill/>
              </a:ln>
              <a:solidFill>
                <a:srgbClr val="9BBB59">
                  <a:lumMod val="50000"/>
                </a:srgbClr>
              </a:solidFill>
              <a:effectLst/>
              <a:uLnTx/>
              <a:uFillTx/>
              <a:latin typeface="Trebuchet MS" pitchFamily="34" charset="0"/>
              <a:ea typeface="ＭＳ Ｐゴシック" pitchFamily="34" charset="-128"/>
              <a:cs typeface="Arial" charset="0"/>
            </a:endParaRPr>
          </a:p>
        </p:txBody>
      </p:sp>
      <p:sp>
        <p:nvSpPr>
          <p:cNvPr id="53" name="Rectangle 52"/>
          <p:cNvSpPr/>
          <p:nvPr/>
        </p:nvSpPr>
        <p:spPr>
          <a:xfrm>
            <a:off x="647872" y="3954120"/>
            <a:ext cx="7625684" cy="344532"/>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9BBB59">
                  <a:lumMod val="50000"/>
                </a:srgbClr>
              </a:solidFill>
              <a:effectLst/>
              <a:uLnTx/>
              <a:uFillTx/>
              <a:latin typeface="Trebuchet MS"/>
              <a:ea typeface="+mn-ea"/>
              <a:cs typeface="+mn-cs"/>
            </a:endParaRPr>
          </a:p>
        </p:txBody>
      </p:sp>
      <p:sp>
        <p:nvSpPr>
          <p:cNvPr id="55" name="Text Placeholder 3"/>
          <p:cNvSpPr>
            <a:spLocks noGrp="1"/>
          </p:cNvSpPr>
          <p:nvPr>
            <p:ph type="body" sz="quarter" idx="14"/>
          </p:nvPr>
        </p:nvSpPr>
        <p:spPr>
          <a:xfrm>
            <a:off x="321734" y="6459856"/>
            <a:ext cx="7339696" cy="301425"/>
          </a:xfrm>
        </p:spPr>
        <p:txBody>
          <a:bodyPr/>
          <a:lstStyle/>
          <a:p>
            <a:r>
              <a:rPr lang="en-US" sz="800" dirty="0"/>
              <a:t>Source: comScore </a:t>
            </a:r>
            <a:r>
              <a:rPr lang="en-US" sz="800" dirty="0" err="1"/>
              <a:t>mediametrix</a:t>
            </a:r>
            <a:r>
              <a:rPr lang="en-US" sz="800" dirty="0"/>
              <a:t> multiplatform media trend; Total audience (P2+), March ‘15 – February ‘17.  Nielsen Ad Intel, TV spend (national cable TV, national broadcast TV, Spanish language broadcast TV, Spanish language cable TV, spot TV, syndication TV), March ‘15 – February ‘17.  </a:t>
            </a:r>
          </a:p>
        </p:txBody>
      </p:sp>
      <p:sp>
        <p:nvSpPr>
          <p:cNvPr id="63" name="Rectangle 30"/>
          <p:cNvSpPr>
            <a:spLocks noChangeArrowheads="1"/>
          </p:cNvSpPr>
          <p:nvPr/>
        </p:nvSpPr>
        <p:spPr bwMode="auto">
          <a:xfrm>
            <a:off x="638739" y="1991282"/>
            <a:ext cx="7457243" cy="370560"/>
          </a:xfrm>
          <a:prstGeom prst="rect">
            <a:avLst/>
          </a:prstGeom>
          <a:solidFill>
            <a:srgbClr val="50C8A0"/>
          </a:solidFill>
          <a:ln w="9525">
            <a:solidFill>
              <a:schemeClr val="tx1"/>
            </a:solidFill>
            <a:miter lim="800000"/>
            <a:headEnd/>
            <a:tailEnd/>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457200" rtl="0" eaLnBrk="0" fontAlgn="base" latinLnBrk="0" hangingPunct="0">
              <a:lnSpc>
                <a:spcPct val="100000"/>
              </a:lnSpc>
              <a:spcBef>
                <a:spcPct val="0"/>
              </a:spcBef>
              <a:spcAft>
                <a:spcPct val="0"/>
              </a:spcAft>
              <a:buClrTx/>
              <a:buSzTx/>
              <a:buFont typeface="Arial" charset="0"/>
              <a:buNone/>
              <a:tabLst/>
              <a:defRPr/>
            </a:pPr>
            <a:r>
              <a:rPr kumimoji="0" lang="en-US" altLang="en-US" sz="1200" b="1" i="0" u="none" strike="noStrike" kern="1200" cap="none" spc="0" normalizeH="0" baseline="0" noProof="0" dirty="0">
                <a:ln>
                  <a:noFill/>
                </a:ln>
                <a:solidFill>
                  <a:srgbClr val="FFFFFF"/>
                </a:solidFill>
                <a:effectLst/>
                <a:uLnTx/>
                <a:uFillTx/>
                <a:latin typeface="Trebuchet MS" pitchFamily="34" charset="0"/>
                <a:ea typeface="ＭＳ Ｐゴシック" pitchFamily="34" charset="-128"/>
                <a:cs typeface="Arial" charset="0"/>
              </a:rPr>
              <a:t>TV Spend Up, Website Traffic Up </a:t>
            </a:r>
          </a:p>
          <a:p>
            <a:pPr marL="0" marR="0" lvl="0" indent="0" algn="ctr" defTabSz="457200" rtl="0" eaLnBrk="0" fontAlgn="base" latinLnBrk="0" hangingPunct="0">
              <a:lnSpc>
                <a:spcPct val="100000"/>
              </a:lnSpc>
              <a:spcBef>
                <a:spcPct val="0"/>
              </a:spcBef>
              <a:spcAft>
                <a:spcPct val="0"/>
              </a:spcAft>
              <a:buClrTx/>
              <a:buSzTx/>
              <a:buFont typeface="Arial" charset="0"/>
              <a:buNone/>
              <a:tabLst/>
              <a:defRPr/>
            </a:pPr>
            <a:r>
              <a:rPr kumimoji="0" lang="en-US" altLang="en-US" sz="1000" b="0" i="0" u="none" strike="noStrike" kern="1200" cap="none" spc="0" normalizeH="0" baseline="0" noProof="0" dirty="0">
                <a:ln>
                  <a:noFill/>
                </a:ln>
                <a:solidFill>
                  <a:srgbClr val="FFFFFF"/>
                </a:solidFill>
                <a:effectLst/>
                <a:uLnTx/>
                <a:uFillTx/>
                <a:latin typeface="Trebuchet MS" pitchFamily="34" charset="0"/>
                <a:ea typeface="ＭＳ Ｐゴシック" pitchFamily="34" charset="-128"/>
                <a:cs typeface="Arial" charset="0"/>
              </a:rPr>
              <a:t>(Year-Over-Year Comparison: Mar ‘15 – Feb ’16 vs. Mar ‘16 – Feb ‘17)</a:t>
            </a:r>
            <a:endParaRPr kumimoji="0" lang="en-US" altLang="en-US" sz="1000" b="0" i="1" u="sng" strike="noStrike" kern="1200" cap="none" spc="0" normalizeH="0" baseline="0" noProof="0" dirty="0">
              <a:ln>
                <a:noFill/>
              </a:ln>
              <a:solidFill>
                <a:srgbClr val="FFFFFF"/>
              </a:solidFill>
              <a:effectLst/>
              <a:uLnTx/>
              <a:uFillTx/>
              <a:latin typeface="Trebuchet MS" pitchFamily="34" charset="0"/>
              <a:ea typeface="ＭＳ Ｐゴシック" pitchFamily="34" charset="-128"/>
              <a:cs typeface="Arial" charset="0"/>
            </a:endParaRPr>
          </a:p>
        </p:txBody>
      </p:sp>
      <p:pic>
        <p:nvPicPr>
          <p:cNvPr id="12" name="Picture 11"/>
          <p:cNvPicPr>
            <a:picLocks noChangeAspect="1"/>
          </p:cNvPicPr>
          <p:nvPr/>
        </p:nvPicPr>
        <p:blipFill>
          <a:blip r:embed="rId3"/>
          <a:stretch>
            <a:fillRect/>
          </a:stretch>
        </p:blipFill>
        <p:spPr>
          <a:xfrm>
            <a:off x="2690619" y="2702399"/>
            <a:ext cx="1124854" cy="425287"/>
          </a:xfrm>
          <a:prstGeom prst="rect">
            <a:avLst/>
          </a:prstGeom>
        </p:spPr>
      </p:pic>
      <p:pic>
        <p:nvPicPr>
          <p:cNvPr id="64" name="Picture 63"/>
          <p:cNvPicPr>
            <a:picLocks noChangeAspect="1"/>
          </p:cNvPicPr>
          <p:nvPr/>
        </p:nvPicPr>
        <p:blipFill>
          <a:blip r:embed="rId4"/>
          <a:stretch>
            <a:fillRect/>
          </a:stretch>
        </p:blipFill>
        <p:spPr>
          <a:xfrm>
            <a:off x="4366408" y="2496780"/>
            <a:ext cx="684700" cy="684700"/>
          </a:xfrm>
          <a:prstGeom prst="rect">
            <a:avLst/>
          </a:prstGeom>
        </p:spPr>
      </p:pic>
      <p:pic>
        <p:nvPicPr>
          <p:cNvPr id="65" name="Picture 64"/>
          <p:cNvPicPr>
            <a:picLocks noChangeAspect="1"/>
          </p:cNvPicPr>
          <p:nvPr/>
        </p:nvPicPr>
        <p:blipFill rotWithShape="1">
          <a:blip r:embed="rId5"/>
          <a:srcRect t="28779" b="31930"/>
          <a:stretch/>
        </p:blipFill>
        <p:spPr>
          <a:xfrm>
            <a:off x="5438881" y="2556784"/>
            <a:ext cx="1433081" cy="563066"/>
          </a:xfrm>
          <a:prstGeom prst="rect">
            <a:avLst/>
          </a:prstGeom>
        </p:spPr>
      </p:pic>
      <p:pic>
        <p:nvPicPr>
          <p:cNvPr id="67" name="Picture 66"/>
          <p:cNvPicPr>
            <a:picLocks noChangeAspect="1"/>
          </p:cNvPicPr>
          <p:nvPr/>
        </p:nvPicPr>
        <p:blipFill rotWithShape="1">
          <a:blip r:embed="rId6"/>
          <a:srcRect t="16604" b="15543"/>
          <a:stretch/>
        </p:blipFill>
        <p:spPr>
          <a:xfrm>
            <a:off x="7075237" y="2537563"/>
            <a:ext cx="869713" cy="590123"/>
          </a:xfrm>
          <a:prstGeom prst="rect">
            <a:avLst/>
          </a:prstGeom>
        </p:spPr>
      </p:pic>
      <p:sp>
        <p:nvSpPr>
          <p:cNvPr id="44" name="Text Placeholder 4"/>
          <p:cNvSpPr>
            <a:spLocks noGrp="1"/>
          </p:cNvSpPr>
          <p:nvPr>
            <p:ph type="body" sz="quarter" idx="15"/>
          </p:nvPr>
        </p:nvSpPr>
        <p:spPr>
          <a:xfrm>
            <a:off x="329141" y="6189666"/>
            <a:ext cx="2813553" cy="431798"/>
          </a:xfrm>
        </p:spPr>
        <p:txBody>
          <a:bodyPr/>
          <a:lstStyle/>
          <a:p>
            <a:r>
              <a:rPr lang="en-US" dirty="0"/>
              <a:t>The market-changer’s playbook</a:t>
            </a:r>
          </a:p>
        </p:txBody>
      </p:sp>
    </p:spTree>
    <p:extLst>
      <p:ext uri="{BB962C8B-B14F-4D97-AF65-F5344CB8AC3E}">
        <p14:creationId xmlns:p14="http://schemas.microsoft.com/office/powerpoint/2010/main" val="4130661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6996" y="364933"/>
            <a:ext cx="8805334" cy="592364"/>
          </a:xfrm>
        </p:spPr>
        <p:txBody>
          <a:bodyPr/>
          <a:lstStyle/>
          <a:p>
            <a:r>
              <a:rPr lang="en-US" dirty="0"/>
              <a:t>In Fact, Many Disruptive Companies Show A Definitive Correlation Between TV Spend &amp; Online Traffic</a:t>
            </a:r>
          </a:p>
        </p:txBody>
      </p:sp>
      <p:sp>
        <p:nvSpPr>
          <p:cNvPr id="6" name="Rectangle 30"/>
          <p:cNvSpPr>
            <a:spLocks noChangeArrowheads="1"/>
          </p:cNvSpPr>
          <p:nvPr/>
        </p:nvSpPr>
        <p:spPr bwMode="auto">
          <a:xfrm>
            <a:off x="510642" y="2746628"/>
            <a:ext cx="2342980" cy="649288"/>
          </a:xfrm>
          <a:prstGeom prst="rect">
            <a:avLst/>
          </a:prstGeom>
          <a:noFill/>
          <a:ln>
            <a:noFill/>
          </a:ln>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457200" rtl="0" eaLnBrk="0" fontAlgn="base" latinLnBrk="0" hangingPunct="0">
              <a:lnSpc>
                <a:spcPct val="100000"/>
              </a:lnSpc>
              <a:spcBef>
                <a:spcPct val="0"/>
              </a:spcBef>
              <a:spcAft>
                <a:spcPct val="0"/>
              </a:spcAft>
              <a:buClrTx/>
              <a:buSzTx/>
              <a:buFont typeface="Arial" charset="0"/>
              <a:buNone/>
              <a:tabLst/>
              <a:defRPr/>
            </a:pPr>
            <a:r>
              <a:rPr kumimoji="0" lang="en-US" altLang="en-US" sz="1100" b="1" i="0" u="sng" strike="noStrike" kern="1200" cap="none" spc="0" normalizeH="0" baseline="0" noProof="0" dirty="0" err="1">
                <a:ln>
                  <a:noFill/>
                </a:ln>
                <a:solidFill>
                  <a:srgbClr val="000000"/>
                </a:solidFill>
                <a:effectLst/>
                <a:uLnTx/>
                <a:uFillTx/>
                <a:latin typeface="Trebuchet MS" pitchFamily="34" charset="0"/>
                <a:ea typeface="ＭＳ Ｐゴシック" pitchFamily="34" charset="-128"/>
                <a:cs typeface="Arial" charset="0"/>
              </a:rPr>
              <a:t>Avg</a:t>
            </a:r>
            <a:r>
              <a:rPr kumimoji="0" lang="en-US" altLang="en-US" sz="1100" b="1" i="0" u="sng"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rPr>
              <a:t> </a:t>
            </a:r>
            <a:r>
              <a:rPr kumimoji="0" lang="en-US" altLang="en-US" sz="1100" b="1" i="0" u="sng" strike="noStrike" kern="1200" cap="none" spc="0" normalizeH="0" baseline="0" noProof="0" dirty="0" err="1">
                <a:ln>
                  <a:noFill/>
                </a:ln>
                <a:solidFill>
                  <a:srgbClr val="000000"/>
                </a:solidFill>
                <a:effectLst/>
                <a:uLnTx/>
                <a:uFillTx/>
                <a:latin typeface="Trebuchet MS" pitchFamily="34" charset="0"/>
                <a:ea typeface="ＭＳ Ｐゴシック" pitchFamily="34" charset="-128"/>
                <a:cs typeface="Arial" charset="0"/>
              </a:rPr>
              <a:t>Mnthly</a:t>
            </a:r>
            <a:r>
              <a:rPr kumimoji="0" lang="en-US" altLang="en-US" sz="1100" b="1" i="0" u="sng"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rPr>
              <a:t> TV Spend (000):</a:t>
            </a:r>
            <a:endParaRPr kumimoji="0" lang="en-US" altLang="en-US" sz="1100" b="0" i="0" u="sng"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endParaRPr>
          </a:p>
        </p:txBody>
      </p:sp>
      <p:sp>
        <p:nvSpPr>
          <p:cNvPr id="8" name="Rectangle 30"/>
          <p:cNvSpPr>
            <a:spLocks noChangeArrowheads="1"/>
          </p:cNvSpPr>
          <p:nvPr/>
        </p:nvSpPr>
        <p:spPr bwMode="auto">
          <a:xfrm>
            <a:off x="318883" y="4322696"/>
            <a:ext cx="2574320" cy="649287"/>
          </a:xfrm>
          <a:prstGeom prst="rect">
            <a:avLst/>
          </a:prstGeom>
          <a:noFill/>
          <a:ln>
            <a:noFill/>
          </a:ln>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457200" rtl="0" eaLnBrk="0" fontAlgn="base" latinLnBrk="0" hangingPunct="0">
              <a:lnSpc>
                <a:spcPct val="100000"/>
              </a:lnSpc>
              <a:spcBef>
                <a:spcPct val="0"/>
              </a:spcBef>
              <a:spcAft>
                <a:spcPct val="0"/>
              </a:spcAft>
              <a:buClrTx/>
              <a:buSzTx/>
              <a:buFont typeface="Arial" charset="0"/>
              <a:buNone/>
              <a:tabLst/>
              <a:defRPr/>
            </a:pPr>
            <a:r>
              <a:rPr kumimoji="0" lang="en-US" altLang="en-US" sz="1100" b="1" i="0" u="sng" strike="noStrike" kern="1200" cap="none" spc="0" normalizeH="0" baseline="0" noProof="0" dirty="0" err="1">
                <a:ln>
                  <a:noFill/>
                </a:ln>
                <a:solidFill>
                  <a:srgbClr val="000000"/>
                </a:solidFill>
                <a:effectLst/>
                <a:uLnTx/>
                <a:uFillTx/>
                <a:latin typeface="Trebuchet MS" pitchFamily="34" charset="0"/>
                <a:ea typeface="ＭＳ Ｐゴシック" pitchFamily="34" charset="-128"/>
                <a:cs typeface="Arial" charset="0"/>
              </a:rPr>
              <a:t>Avg</a:t>
            </a:r>
            <a:r>
              <a:rPr kumimoji="0" lang="en-US" altLang="en-US" sz="1100" b="1" i="0" u="sng"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rPr>
              <a:t> </a:t>
            </a:r>
            <a:r>
              <a:rPr kumimoji="0" lang="en-US" altLang="en-US" sz="1100" b="1" i="0" u="sng" strike="noStrike" kern="1200" cap="none" spc="0" normalizeH="0" baseline="0" noProof="0" dirty="0" err="1">
                <a:ln>
                  <a:noFill/>
                </a:ln>
                <a:solidFill>
                  <a:srgbClr val="000000"/>
                </a:solidFill>
                <a:effectLst/>
                <a:uLnTx/>
                <a:uFillTx/>
                <a:latin typeface="Trebuchet MS" pitchFamily="34" charset="0"/>
                <a:ea typeface="ＭＳ Ｐゴシック" pitchFamily="34" charset="-128"/>
                <a:cs typeface="Arial" charset="0"/>
              </a:rPr>
              <a:t>Mnthly</a:t>
            </a:r>
            <a:r>
              <a:rPr kumimoji="0" lang="en-US" altLang="en-US" sz="1100" b="1" i="0" u="sng"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rPr>
              <a:t> Unique Visitors (000): </a:t>
            </a:r>
            <a:endParaRPr kumimoji="0" lang="en-US" altLang="en-US" sz="1100" b="0" i="0" u="sng"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endParaRPr>
          </a:p>
        </p:txBody>
      </p:sp>
      <p:sp>
        <p:nvSpPr>
          <p:cNvPr id="10" name="Rectangle 30"/>
          <p:cNvSpPr>
            <a:spLocks noChangeArrowheads="1"/>
          </p:cNvSpPr>
          <p:nvPr/>
        </p:nvSpPr>
        <p:spPr bwMode="auto">
          <a:xfrm>
            <a:off x="254239" y="3838298"/>
            <a:ext cx="1990725" cy="533400"/>
          </a:xfrm>
          <a:prstGeom prst="rect">
            <a:avLst/>
          </a:prstGeom>
          <a:noFill/>
          <a:ln>
            <a:noFill/>
          </a:ln>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r" defTabSz="457200" rtl="0" eaLnBrk="0" fontAlgn="base" latinLnBrk="0" hangingPunct="0">
              <a:lnSpc>
                <a:spcPct val="100000"/>
              </a:lnSpc>
              <a:spcBef>
                <a:spcPct val="0"/>
              </a:spcBef>
              <a:spcAft>
                <a:spcPct val="0"/>
              </a:spcAft>
              <a:buClrTx/>
              <a:buSzTx/>
              <a:buFont typeface="Arial" charset="0"/>
              <a:buNone/>
              <a:tabLst/>
              <a:defRPr/>
            </a:pPr>
            <a:r>
              <a:rPr kumimoji="0" lang="en-US" altLang="en-US" sz="1600" b="1" i="0" u="none" strike="noStrike" kern="1200" cap="none" spc="0" normalizeH="0" baseline="0" noProof="0">
                <a:ln>
                  <a:noFill/>
                </a:ln>
                <a:solidFill>
                  <a:srgbClr val="000000"/>
                </a:solidFill>
                <a:effectLst/>
                <a:uLnTx/>
                <a:uFillTx/>
                <a:latin typeface="Trebuchet MS" pitchFamily="34" charset="0"/>
                <a:ea typeface="ＭＳ Ｐゴシック" pitchFamily="34" charset="-128"/>
                <a:cs typeface="Arial" charset="0"/>
              </a:rPr>
              <a:t>% Difference:</a:t>
            </a:r>
            <a:endParaRPr kumimoji="0" lang="en-US" altLang="en-US" sz="1600" b="0" i="0" u="none" strike="noStrike" kern="1200" cap="none" spc="0" normalizeH="0" baseline="0" noProof="0">
              <a:ln>
                <a:noFill/>
              </a:ln>
              <a:solidFill>
                <a:srgbClr val="000000"/>
              </a:solidFill>
              <a:effectLst/>
              <a:uLnTx/>
              <a:uFillTx/>
              <a:latin typeface="Trebuchet MS" pitchFamily="34" charset="0"/>
              <a:ea typeface="ＭＳ Ｐゴシック" pitchFamily="34" charset="-128"/>
              <a:cs typeface="Arial" charset="0"/>
            </a:endParaRPr>
          </a:p>
        </p:txBody>
      </p:sp>
      <p:sp>
        <p:nvSpPr>
          <p:cNvPr id="11" name="Rectangle 30"/>
          <p:cNvSpPr>
            <a:spLocks noChangeArrowheads="1"/>
          </p:cNvSpPr>
          <p:nvPr/>
        </p:nvSpPr>
        <p:spPr bwMode="auto">
          <a:xfrm>
            <a:off x="263764" y="5314088"/>
            <a:ext cx="1990725" cy="533400"/>
          </a:xfrm>
          <a:prstGeom prst="rect">
            <a:avLst/>
          </a:prstGeom>
          <a:noFill/>
          <a:ln>
            <a:noFill/>
          </a:ln>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r" defTabSz="457200" rtl="0" eaLnBrk="0" fontAlgn="base" latinLnBrk="0" hangingPunct="0">
              <a:lnSpc>
                <a:spcPct val="100000"/>
              </a:lnSpc>
              <a:spcBef>
                <a:spcPct val="0"/>
              </a:spcBef>
              <a:spcAft>
                <a:spcPct val="0"/>
              </a:spcAft>
              <a:buClrTx/>
              <a:buSzTx/>
              <a:buFont typeface="Arial" charset="0"/>
              <a:buNone/>
              <a:tabLst/>
              <a:defRPr/>
            </a:pPr>
            <a:r>
              <a:rPr kumimoji="0" lang="en-US" altLang="en-US" sz="1600" b="1" i="0" u="none" strike="noStrike" kern="1200" cap="none" spc="0" normalizeH="0" baseline="0" noProof="0">
                <a:ln>
                  <a:noFill/>
                </a:ln>
                <a:solidFill>
                  <a:srgbClr val="000000"/>
                </a:solidFill>
                <a:effectLst/>
                <a:uLnTx/>
                <a:uFillTx/>
                <a:latin typeface="Trebuchet MS" pitchFamily="34" charset="0"/>
                <a:ea typeface="ＭＳ Ｐゴシック" pitchFamily="34" charset="-128"/>
                <a:cs typeface="Arial" charset="0"/>
              </a:rPr>
              <a:t>% Difference:</a:t>
            </a:r>
            <a:endParaRPr kumimoji="0" lang="en-US" altLang="en-US" sz="1600" b="0" i="0" u="none" strike="noStrike" kern="1200" cap="none" spc="0" normalizeH="0" baseline="0" noProof="0">
              <a:ln>
                <a:noFill/>
              </a:ln>
              <a:solidFill>
                <a:srgbClr val="000000"/>
              </a:solidFill>
              <a:effectLst/>
              <a:uLnTx/>
              <a:uFillTx/>
              <a:latin typeface="Trebuchet MS" pitchFamily="34" charset="0"/>
              <a:ea typeface="ＭＳ Ｐゴシック" pitchFamily="34" charset="-128"/>
              <a:cs typeface="Arial" charset="0"/>
            </a:endParaRPr>
          </a:p>
        </p:txBody>
      </p:sp>
      <p:sp>
        <p:nvSpPr>
          <p:cNvPr id="13" name="Rectangle 12"/>
          <p:cNvSpPr/>
          <p:nvPr/>
        </p:nvSpPr>
        <p:spPr>
          <a:xfrm>
            <a:off x="644764" y="5397257"/>
            <a:ext cx="6327642" cy="344532"/>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9BBB59">
                  <a:lumMod val="50000"/>
                </a:srgbClr>
              </a:solidFill>
              <a:effectLst/>
              <a:uLnTx/>
              <a:uFillTx/>
              <a:latin typeface="Trebuchet MS"/>
              <a:ea typeface="+mn-ea"/>
              <a:cs typeface="+mn-cs"/>
            </a:endParaRPr>
          </a:p>
        </p:txBody>
      </p:sp>
      <p:sp>
        <p:nvSpPr>
          <p:cNvPr id="20" name="Rectangle 30"/>
          <p:cNvSpPr>
            <a:spLocks noChangeArrowheads="1"/>
          </p:cNvSpPr>
          <p:nvPr/>
        </p:nvSpPr>
        <p:spPr bwMode="auto">
          <a:xfrm>
            <a:off x="5419831" y="3200486"/>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457200" rtl="0" eaLnBrk="0" fontAlgn="base" latinLnBrk="0" hangingPunct="0">
              <a:lnSpc>
                <a:spcPct val="100000"/>
              </a:lnSpc>
              <a:spcBef>
                <a:spcPct val="0"/>
              </a:spcBef>
              <a:spcAft>
                <a:spcPct val="0"/>
              </a:spcAft>
              <a:buClrTx/>
              <a:buSzTx/>
              <a:buFont typeface="Arial" charset="0"/>
              <a:buNone/>
              <a:tabLst/>
              <a:defRPr/>
            </a:pPr>
            <a:r>
              <a:rPr kumimoji="0" lang="en-US" altLang="en-US" sz="1200" b="1" i="0" u="none"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rPr>
              <a:t>$5,696</a:t>
            </a:r>
            <a:endParaRPr kumimoji="0" lang="en-US" altLang="en-US" sz="1200" b="0" i="0" u="none"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endParaRPr>
          </a:p>
        </p:txBody>
      </p:sp>
      <p:sp>
        <p:nvSpPr>
          <p:cNvPr id="21" name="Rectangle 30"/>
          <p:cNvSpPr>
            <a:spLocks noChangeArrowheads="1"/>
          </p:cNvSpPr>
          <p:nvPr/>
        </p:nvSpPr>
        <p:spPr bwMode="auto">
          <a:xfrm>
            <a:off x="5429356" y="3506838"/>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457200" rtl="0" eaLnBrk="0" fontAlgn="base" latinLnBrk="0" hangingPunct="0">
              <a:lnSpc>
                <a:spcPct val="100000"/>
              </a:lnSpc>
              <a:spcBef>
                <a:spcPct val="0"/>
              </a:spcBef>
              <a:spcAft>
                <a:spcPct val="0"/>
              </a:spcAft>
              <a:buClrTx/>
              <a:buSzTx/>
              <a:buFont typeface="Arial" charset="0"/>
              <a:buNone/>
              <a:tabLst/>
              <a:defRPr/>
            </a:pPr>
            <a:r>
              <a:rPr kumimoji="0" lang="en-US" altLang="en-US" sz="1200" b="1" i="0" u="none"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rPr>
              <a:t>$9,420</a:t>
            </a:r>
            <a:endParaRPr kumimoji="0" lang="en-US" altLang="en-US" sz="1200" b="0" i="0" u="none"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endParaRPr>
          </a:p>
        </p:txBody>
      </p:sp>
      <p:sp>
        <p:nvSpPr>
          <p:cNvPr id="22" name="Rectangle 54"/>
          <p:cNvSpPr>
            <a:spLocks noChangeArrowheads="1"/>
          </p:cNvSpPr>
          <p:nvPr/>
        </p:nvSpPr>
        <p:spPr bwMode="auto">
          <a:xfrm>
            <a:off x="5429356" y="3923376"/>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457200" rtl="0" eaLnBrk="0" fontAlgn="base" latinLnBrk="0" hangingPunct="0">
              <a:lnSpc>
                <a:spcPct val="100000"/>
              </a:lnSpc>
              <a:spcBef>
                <a:spcPct val="0"/>
              </a:spcBef>
              <a:spcAft>
                <a:spcPct val="0"/>
              </a:spcAft>
              <a:buClrTx/>
              <a:buSzTx/>
              <a:buFont typeface="Arial" charset="0"/>
              <a:buNone/>
              <a:tabLst/>
              <a:defRPr/>
            </a:pPr>
            <a:r>
              <a:rPr kumimoji="0" lang="en-US" altLang="en-US" sz="1600" b="1" i="0" u="none" strike="noStrike" kern="1200" cap="none" spc="0" normalizeH="0" baseline="0" noProof="0" dirty="0">
                <a:ln>
                  <a:noFill/>
                </a:ln>
                <a:solidFill>
                  <a:srgbClr val="9BBB59">
                    <a:lumMod val="50000"/>
                  </a:srgbClr>
                </a:solidFill>
                <a:effectLst/>
                <a:uLnTx/>
                <a:uFillTx/>
                <a:latin typeface="Trebuchet MS" pitchFamily="34" charset="0"/>
                <a:ea typeface="ＭＳ Ｐゴシック" pitchFamily="34" charset="-128"/>
                <a:cs typeface="Arial" charset="0"/>
              </a:rPr>
              <a:t>+65%</a:t>
            </a:r>
            <a:endParaRPr kumimoji="0" lang="en-US" altLang="en-US" sz="1600" b="0" i="0" u="none" strike="noStrike" kern="1200" cap="none" spc="0" normalizeH="0" baseline="0" noProof="0" dirty="0">
              <a:ln>
                <a:noFill/>
              </a:ln>
              <a:solidFill>
                <a:srgbClr val="9BBB59">
                  <a:lumMod val="50000"/>
                </a:srgbClr>
              </a:solidFill>
              <a:effectLst/>
              <a:uLnTx/>
              <a:uFillTx/>
              <a:latin typeface="Trebuchet MS" pitchFamily="34" charset="0"/>
              <a:ea typeface="ＭＳ Ｐゴシック" pitchFamily="34" charset="-128"/>
              <a:cs typeface="Arial" charset="0"/>
            </a:endParaRPr>
          </a:p>
        </p:txBody>
      </p:sp>
      <p:sp>
        <p:nvSpPr>
          <p:cNvPr id="23" name="Rectangle 30"/>
          <p:cNvSpPr>
            <a:spLocks noChangeArrowheads="1"/>
          </p:cNvSpPr>
          <p:nvPr/>
        </p:nvSpPr>
        <p:spPr bwMode="auto">
          <a:xfrm>
            <a:off x="5429356" y="4737154"/>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457200" rtl="0" eaLnBrk="0" fontAlgn="base" latinLnBrk="0" hangingPunct="0">
              <a:lnSpc>
                <a:spcPct val="100000"/>
              </a:lnSpc>
              <a:spcBef>
                <a:spcPct val="0"/>
              </a:spcBef>
              <a:spcAft>
                <a:spcPct val="0"/>
              </a:spcAft>
              <a:buClrTx/>
              <a:buSzTx/>
              <a:buFont typeface="Arial" charset="0"/>
              <a:buNone/>
              <a:tabLst/>
              <a:defRPr/>
            </a:pPr>
            <a:r>
              <a:rPr kumimoji="0" lang="en-US" altLang="en-US" sz="1200" b="1" i="0" u="none"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rPr>
              <a:t>21,780</a:t>
            </a:r>
            <a:endParaRPr kumimoji="0" lang="en-US" altLang="en-US" sz="1200" b="0" i="0" u="none"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endParaRPr>
          </a:p>
        </p:txBody>
      </p:sp>
      <p:sp>
        <p:nvSpPr>
          <p:cNvPr id="24" name="Rectangle 30"/>
          <p:cNvSpPr>
            <a:spLocks noChangeArrowheads="1"/>
          </p:cNvSpPr>
          <p:nvPr/>
        </p:nvSpPr>
        <p:spPr bwMode="auto">
          <a:xfrm>
            <a:off x="5438881" y="5006182"/>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457200" rtl="0" eaLnBrk="0" fontAlgn="base" latinLnBrk="0" hangingPunct="0">
              <a:lnSpc>
                <a:spcPct val="100000"/>
              </a:lnSpc>
              <a:spcBef>
                <a:spcPct val="0"/>
              </a:spcBef>
              <a:spcAft>
                <a:spcPct val="0"/>
              </a:spcAft>
              <a:buClrTx/>
              <a:buSzTx/>
              <a:buFont typeface="Arial" charset="0"/>
              <a:buNone/>
              <a:tabLst/>
              <a:defRPr/>
            </a:pPr>
            <a:r>
              <a:rPr kumimoji="0" lang="en-US" altLang="en-US" sz="1200" b="1" i="0" u="none"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rPr>
              <a:t>27,353</a:t>
            </a:r>
            <a:endParaRPr kumimoji="0" lang="en-US" altLang="en-US" sz="1200" b="0" i="0" u="none"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endParaRPr>
          </a:p>
        </p:txBody>
      </p:sp>
      <p:sp>
        <p:nvSpPr>
          <p:cNvPr id="25" name="Rectangle 57"/>
          <p:cNvSpPr>
            <a:spLocks noChangeArrowheads="1"/>
          </p:cNvSpPr>
          <p:nvPr/>
        </p:nvSpPr>
        <p:spPr bwMode="auto">
          <a:xfrm>
            <a:off x="5438881" y="5390286"/>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457200" rtl="0" eaLnBrk="0" fontAlgn="base" latinLnBrk="0" hangingPunct="0">
              <a:lnSpc>
                <a:spcPct val="100000"/>
              </a:lnSpc>
              <a:spcBef>
                <a:spcPct val="0"/>
              </a:spcBef>
              <a:spcAft>
                <a:spcPct val="0"/>
              </a:spcAft>
              <a:buClrTx/>
              <a:buSzTx/>
              <a:buFont typeface="Arial" charset="0"/>
              <a:buNone/>
              <a:tabLst/>
              <a:defRPr/>
            </a:pPr>
            <a:r>
              <a:rPr kumimoji="0" lang="en-US" altLang="en-US" sz="1600" b="1" i="0" u="none" strike="noStrike" kern="1200" cap="none" spc="0" normalizeH="0" baseline="0" noProof="0" dirty="0">
                <a:ln>
                  <a:noFill/>
                </a:ln>
                <a:solidFill>
                  <a:srgbClr val="9BBB59">
                    <a:lumMod val="50000"/>
                  </a:srgbClr>
                </a:solidFill>
                <a:effectLst/>
                <a:uLnTx/>
                <a:uFillTx/>
                <a:latin typeface="Trebuchet MS" pitchFamily="34" charset="0"/>
                <a:ea typeface="ＭＳ Ｐゴシック" pitchFamily="34" charset="-128"/>
                <a:cs typeface="Arial" charset="0"/>
              </a:rPr>
              <a:t>+26%</a:t>
            </a:r>
            <a:endParaRPr kumimoji="0" lang="en-US" altLang="en-US" sz="1600" b="0" i="0" u="none" strike="noStrike" kern="1200" cap="none" spc="0" normalizeH="0" baseline="0" noProof="0" dirty="0">
              <a:ln>
                <a:noFill/>
              </a:ln>
              <a:solidFill>
                <a:srgbClr val="9BBB59">
                  <a:lumMod val="50000"/>
                </a:srgbClr>
              </a:solidFill>
              <a:effectLst/>
              <a:uLnTx/>
              <a:uFillTx/>
              <a:latin typeface="Trebuchet MS" pitchFamily="34" charset="0"/>
              <a:ea typeface="ＭＳ Ｐゴシック" pitchFamily="34" charset="-128"/>
              <a:cs typeface="Arial" charset="0"/>
            </a:endParaRPr>
          </a:p>
        </p:txBody>
      </p:sp>
      <p:sp>
        <p:nvSpPr>
          <p:cNvPr id="26" name="Rectangle 30"/>
          <p:cNvSpPr>
            <a:spLocks noChangeArrowheads="1"/>
          </p:cNvSpPr>
          <p:nvPr/>
        </p:nvSpPr>
        <p:spPr bwMode="auto">
          <a:xfrm>
            <a:off x="2519922" y="3200486"/>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457200" rtl="0" eaLnBrk="0" fontAlgn="base" latinLnBrk="0" hangingPunct="0">
              <a:lnSpc>
                <a:spcPct val="100000"/>
              </a:lnSpc>
              <a:spcBef>
                <a:spcPct val="0"/>
              </a:spcBef>
              <a:spcAft>
                <a:spcPct val="0"/>
              </a:spcAft>
              <a:buClrTx/>
              <a:buSzTx/>
              <a:buFont typeface="Arial" charset="0"/>
              <a:buNone/>
              <a:tabLst/>
              <a:defRPr/>
            </a:pPr>
            <a:r>
              <a:rPr kumimoji="0" lang="en-US" altLang="en-US" sz="1200" b="1" i="0" u="none"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rPr>
              <a:t>$12,200</a:t>
            </a:r>
            <a:endParaRPr kumimoji="0" lang="en-US" altLang="en-US" sz="1200" b="0" i="0" u="none"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endParaRPr>
          </a:p>
        </p:txBody>
      </p:sp>
      <p:sp>
        <p:nvSpPr>
          <p:cNvPr id="27" name="Rectangle 30"/>
          <p:cNvSpPr>
            <a:spLocks noChangeArrowheads="1"/>
          </p:cNvSpPr>
          <p:nvPr/>
        </p:nvSpPr>
        <p:spPr bwMode="auto">
          <a:xfrm>
            <a:off x="2529447" y="3506838"/>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457200" rtl="0" eaLnBrk="0" fontAlgn="base" latinLnBrk="0" hangingPunct="0">
              <a:lnSpc>
                <a:spcPct val="100000"/>
              </a:lnSpc>
              <a:spcBef>
                <a:spcPct val="0"/>
              </a:spcBef>
              <a:spcAft>
                <a:spcPct val="0"/>
              </a:spcAft>
              <a:buClrTx/>
              <a:buSzTx/>
              <a:buFont typeface="Arial" charset="0"/>
              <a:buNone/>
              <a:tabLst/>
              <a:defRPr/>
            </a:pPr>
            <a:r>
              <a:rPr kumimoji="0" lang="en-US" altLang="en-US" sz="1200" b="1" i="0" u="none"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rPr>
              <a:t>$15,257</a:t>
            </a:r>
            <a:endParaRPr kumimoji="0" lang="en-US" altLang="en-US" sz="1200" b="0" i="0" u="none"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endParaRPr>
          </a:p>
        </p:txBody>
      </p:sp>
      <p:sp>
        <p:nvSpPr>
          <p:cNvPr id="28" name="Rectangle 54"/>
          <p:cNvSpPr>
            <a:spLocks noChangeArrowheads="1"/>
          </p:cNvSpPr>
          <p:nvPr/>
        </p:nvSpPr>
        <p:spPr bwMode="auto">
          <a:xfrm>
            <a:off x="2529447" y="3923376"/>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457200" rtl="0" eaLnBrk="0" fontAlgn="base" latinLnBrk="0" hangingPunct="0">
              <a:lnSpc>
                <a:spcPct val="100000"/>
              </a:lnSpc>
              <a:spcBef>
                <a:spcPct val="0"/>
              </a:spcBef>
              <a:spcAft>
                <a:spcPct val="0"/>
              </a:spcAft>
              <a:buClrTx/>
              <a:buSzTx/>
              <a:buFont typeface="Arial" charset="0"/>
              <a:buNone/>
              <a:tabLst/>
              <a:defRPr/>
            </a:pPr>
            <a:r>
              <a:rPr kumimoji="0" lang="en-US" altLang="en-US" sz="1600" b="1" i="0" u="none" strike="noStrike" kern="1200" cap="none" spc="0" normalizeH="0" baseline="0" noProof="0" dirty="0">
                <a:ln>
                  <a:noFill/>
                </a:ln>
                <a:solidFill>
                  <a:srgbClr val="9BBB59">
                    <a:lumMod val="50000"/>
                  </a:srgbClr>
                </a:solidFill>
                <a:effectLst/>
                <a:uLnTx/>
                <a:uFillTx/>
                <a:latin typeface="Trebuchet MS" pitchFamily="34" charset="0"/>
                <a:ea typeface="ＭＳ Ｐゴシック" pitchFamily="34" charset="-128"/>
                <a:cs typeface="Arial" charset="0"/>
              </a:rPr>
              <a:t>+25%</a:t>
            </a:r>
            <a:endParaRPr kumimoji="0" lang="en-US" altLang="en-US" sz="1600" b="0" i="0" u="none" strike="noStrike" kern="1200" cap="none" spc="0" normalizeH="0" baseline="0" noProof="0" dirty="0">
              <a:ln>
                <a:noFill/>
              </a:ln>
              <a:solidFill>
                <a:srgbClr val="9BBB59">
                  <a:lumMod val="50000"/>
                </a:srgbClr>
              </a:solidFill>
              <a:effectLst/>
              <a:uLnTx/>
              <a:uFillTx/>
              <a:latin typeface="Trebuchet MS" pitchFamily="34" charset="0"/>
              <a:ea typeface="ＭＳ Ｐゴシック" pitchFamily="34" charset="-128"/>
              <a:cs typeface="Arial" charset="0"/>
            </a:endParaRPr>
          </a:p>
        </p:txBody>
      </p:sp>
      <p:sp>
        <p:nvSpPr>
          <p:cNvPr id="29" name="Rectangle 30"/>
          <p:cNvSpPr>
            <a:spLocks noChangeArrowheads="1"/>
          </p:cNvSpPr>
          <p:nvPr/>
        </p:nvSpPr>
        <p:spPr bwMode="auto">
          <a:xfrm>
            <a:off x="2529447" y="4737154"/>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457200" rtl="0" eaLnBrk="0" fontAlgn="base" latinLnBrk="0" hangingPunct="0">
              <a:lnSpc>
                <a:spcPct val="100000"/>
              </a:lnSpc>
              <a:spcBef>
                <a:spcPct val="0"/>
              </a:spcBef>
              <a:spcAft>
                <a:spcPct val="0"/>
              </a:spcAft>
              <a:buClrTx/>
              <a:buSzTx/>
              <a:buFont typeface="Arial" charset="0"/>
              <a:buNone/>
              <a:tabLst/>
              <a:defRPr/>
            </a:pPr>
            <a:r>
              <a:rPr kumimoji="0" lang="en-US" altLang="en-US" sz="1200" b="1" i="0" u="none"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rPr>
              <a:t>17,580</a:t>
            </a:r>
            <a:endParaRPr kumimoji="0" lang="en-US" altLang="en-US" sz="1200" b="0" i="0" u="none"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endParaRPr>
          </a:p>
        </p:txBody>
      </p:sp>
      <p:sp>
        <p:nvSpPr>
          <p:cNvPr id="30" name="Rectangle 30"/>
          <p:cNvSpPr>
            <a:spLocks noChangeArrowheads="1"/>
          </p:cNvSpPr>
          <p:nvPr/>
        </p:nvSpPr>
        <p:spPr bwMode="auto">
          <a:xfrm>
            <a:off x="2538972" y="5006182"/>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457200" rtl="0" eaLnBrk="0" fontAlgn="base" latinLnBrk="0" hangingPunct="0">
              <a:lnSpc>
                <a:spcPct val="100000"/>
              </a:lnSpc>
              <a:spcBef>
                <a:spcPct val="0"/>
              </a:spcBef>
              <a:spcAft>
                <a:spcPct val="0"/>
              </a:spcAft>
              <a:buClrTx/>
              <a:buSzTx/>
              <a:buFont typeface="Arial" charset="0"/>
              <a:buNone/>
              <a:tabLst/>
              <a:defRPr/>
            </a:pPr>
            <a:r>
              <a:rPr kumimoji="0" lang="en-US" altLang="en-US" sz="1200" b="1" i="0" u="none"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rPr>
              <a:t>19,316</a:t>
            </a:r>
            <a:endParaRPr kumimoji="0" lang="en-US" altLang="en-US" sz="1200" b="0" i="0" u="none"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endParaRPr>
          </a:p>
        </p:txBody>
      </p:sp>
      <p:sp>
        <p:nvSpPr>
          <p:cNvPr id="31" name="Rectangle 57"/>
          <p:cNvSpPr>
            <a:spLocks noChangeArrowheads="1"/>
          </p:cNvSpPr>
          <p:nvPr/>
        </p:nvSpPr>
        <p:spPr bwMode="auto">
          <a:xfrm>
            <a:off x="2538972" y="5390286"/>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457200" rtl="0" eaLnBrk="0" fontAlgn="base" latinLnBrk="0" hangingPunct="0">
              <a:lnSpc>
                <a:spcPct val="100000"/>
              </a:lnSpc>
              <a:spcBef>
                <a:spcPct val="0"/>
              </a:spcBef>
              <a:spcAft>
                <a:spcPct val="0"/>
              </a:spcAft>
              <a:buClrTx/>
              <a:buSzTx/>
              <a:buFont typeface="Arial" charset="0"/>
              <a:buNone/>
              <a:tabLst/>
              <a:defRPr/>
            </a:pPr>
            <a:r>
              <a:rPr kumimoji="0" lang="en-US" altLang="en-US" sz="1600" b="1" i="0" u="none" strike="noStrike" kern="1200" cap="none" spc="0" normalizeH="0" baseline="0" noProof="0" dirty="0">
                <a:ln>
                  <a:noFill/>
                </a:ln>
                <a:solidFill>
                  <a:srgbClr val="9BBB59">
                    <a:lumMod val="50000"/>
                  </a:srgbClr>
                </a:solidFill>
                <a:effectLst/>
                <a:uLnTx/>
                <a:uFillTx/>
                <a:latin typeface="Trebuchet MS" pitchFamily="34" charset="0"/>
                <a:ea typeface="ＭＳ Ｐゴシック" pitchFamily="34" charset="-128"/>
                <a:cs typeface="Arial" charset="0"/>
              </a:rPr>
              <a:t>+10%</a:t>
            </a:r>
            <a:endParaRPr kumimoji="0" lang="en-US" altLang="en-US" sz="1600" b="0" i="0" u="none" strike="noStrike" kern="1200" cap="none" spc="0" normalizeH="0" baseline="0" noProof="0" dirty="0">
              <a:ln>
                <a:noFill/>
              </a:ln>
              <a:solidFill>
                <a:srgbClr val="9BBB59">
                  <a:lumMod val="50000"/>
                </a:srgbClr>
              </a:solidFill>
              <a:effectLst/>
              <a:uLnTx/>
              <a:uFillTx/>
              <a:latin typeface="Trebuchet MS" pitchFamily="34" charset="0"/>
              <a:ea typeface="ＭＳ Ｐゴシック" pitchFamily="34" charset="-128"/>
              <a:cs typeface="Arial" charset="0"/>
            </a:endParaRPr>
          </a:p>
        </p:txBody>
      </p:sp>
      <p:sp>
        <p:nvSpPr>
          <p:cNvPr id="32" name="Rectangle 30"/>
          <p:cNvSpPr>
            <a:spLocks noChangeArrowheads="1"/>
          </p:cNvSpPr>
          <p:nvPr/>
        </p:nvSpPr>
        <p:spPr bwMode="auto">
          <a:xfrm>
            <a:off x="274646" y="3119850"/>
            <a:ext cx="1990725" cy="493713"/>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r" defTabSz="457200" rtl="0" eaLnBrk="0" fontAlgn="base" latinLnBrk="0" hangingPunct="0">
              <a:lnSpc>
                <a:spcPct val="100000"/>
              </a:lnSpc>
              <a:spcBef>
                <a:spcPct val="0"/>
              </a:spcBef>
              <a:spcAft>
                <a:spcPct val="0"/>
              </a:spcAft>
              <a:buClrTx/>
              <a:buSzTx/>
              <a:buFont typeface="Arial" charset="0"/>
              <a:buNone/>
              <a:tabLst/>
              <a:defRPr/>
            </a:pPr>
            <a:r>
              <a:rPr kumimoji="0" lang="en-US" altLang="en-US" sz="1200" b="1" i="0" u="none"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rPr>
              <a:t>Mar. ‘15 - Feb. ’16:</a:t>
            </a:r>
            <a:endParaRPr kumimoji="0" lang="en-US" altLang="en-US" sz="1200" b="0" i="0" u="none"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endParaRPr>
          </a:p>
        </p:txBody>
      </p:sp>
      <p:sp>
        <p:nvSpPr>
          <p:cNvPr id="33" name="Rectangle 30"/>
          <p:cNvSpPr>
            <a:spLocks noChangeArrowheads="1"/>
          </p:cNvSpPr>
          <p:nvPr/>
        </p:nvSpPr>
        <p:spPr bwMode="auto">
          <a:xfrm>
            <a:off x="265121" y="3426202"/>
            <a:ext cx="1990725" cy="569913"/>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r" defTabSz="457200" rtl="0" eaLnBrk="0" fontAlgn="base" latinLnBrk="0" hangingPunct="0">
              <a:lnSpc>
                <a:spcPct val="100000"/>
              </a:lnSpc>
              <a:spcBef>
                <a:spcPct val="0"/>
              </a:spcBef>
              <a:spcAft>
                <a:spcPct val="0"/>
              </a:spcAft>
              <a:buClrTx/>
              <a:buSzTx/>
              <a:buFont typeface="Arial" charset="0"/>
              <a:buNone/>
              <a:tabLst/>
              <a:defRPr/>
            </a:pPr>
            <a:r>
              <a:rPr kumimoji="0" lang="en-US" altLang="en-US" sz="1200" b="1" i="0" u="none"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rPr>
              <a:t>Mar. ‘16 – Feb. ‘17:</a:t>
            </a:r>
            <a:endParaRPr kumimoji="0" lang="en-US" altLang="en-US" sz="1200" b="0" i="0" u="none"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endParaRPr>
          </a:p>
        </p:txBody>
      </p:sp>
      <p:sp>
        <p:nvSpPr>
          <p:cNvPr id="34" name="Rectangle 30"/>
          <p:cNvSpPr>
            <a:spLocks noChangeArrowheads="1"/>
          </p:cNvSpPr>
          <p:nvPr/>
        </p:nvSpPr>
        <p:spPr bwMode="auto">
          <a:xfrm>
            <a:off x="274642" y="4661003"/>
            <a:ext cx="1990725" cy="493713"/>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r" defTabSz="457200" rtl="0" eaLnBrk="0" fontAlgn="base" latinLnBrk="0" hangingPunct="0">
              <a:lnSpc>
                <a:spcPct val="100000"/>
              </a:lnSpc>
              <a:spcBef>
                <a:spcPct val="0"/>
              </a:spcBef>
              <a:spcAft>
                <a:spcPct val="0"/>
              </a:spcAft>
              <a:buClrTx/>
              <a:buSzTx/>
              <a:buFont typeface="Arial" charset="0"/>
              <a:buNone/>
              <a:tabLst/>
              <a:defRPr/>
            </a:pPr>
            <a:r>
              <a:rPr kumimoji="0" lang="en-US" altLang="en-US" sz="1200" b="1" i="0" u="none"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rPr>
              <a:t>Mar. ‘15 - Feb. ’16:</a:t>
            </a:r>
            <a:endParaRPr kumimoji="0" lang="en-US" altLang="en-US" sz="1200" b="0" i="0" u="none"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endParaRPr>
          </a:p>
        </p:txBody>
      </p:sp>
      <p:sp>
        <p:nvSpPr>
          <p:cNvPr id="35" name="Rectangle 30"/>
          <p:cNvSpPr>
            <a:spLocks noChangeArrowheads="1"/>
          </p:cNvSpPr>
          <p:nvPr/>
        </p:nvSpPr>
        <p:spPr bwMode="auto">
          <a:xfrm>
            <a:off x="265117" y="4930031"/>
            <a:ext cx="1990725" cy="569913"/>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r" defTabSz="457200" rtl="0" eaLnBrk="0" fontAlgn="base" latinLnBrk="0" hangingPunct="0">
              <a:lnSpc>
                <a:spcPct val="100000"/>
              </a:lnSpc>
              <a:spcBef>
                <a:spcPct val="0"/>
              </a:spcBef>
              <a:spcAft>
                <a:spcPct val="0"/>
              </a:spcAft>
              <a:buClrTx/>
              <a:buSzTx/>
              <a:buFont typeface="Arial" charset="0"/>
              <a:buNone/>
              <a:tabLst/>
              <a:defRPr/>
            </a:pPr>
            <a:r>
              <a:rPr kumimoji="0" lang="en-US" altLang="en-US" sz="1200" b="1" i="0" u="none"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rPr>
              <a:t>Mar. ‘16 – Feb. ‘17:</a:t>
            </a:r>
            <a:endParaRPr kumimoji="0" lang="en-US" altLang="en-US" sz="1200" b="0" i="0" u="none"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endParaRPr>
          </a:p>
        </p:txBody>
      </p:sp>
      <p:sp>
        <p:nvSpPr>
          <p:cNvPr id="36" name="Rectangle 30"/>
          <p:cNvSpPr>
            <a:spLocks noChangeArrowheads="1"/>
          </p:cNvSpPr>
          <p:nvPr/>
        </p:nvSpPr>
        <p:spPr bwMode="auto">
          <a:xfrm>
            <a:off x="3951877" y="3200486"/>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457200" rtl="0" eaLnBrk="0" fontAlgn="base" latinLnBrk="0" hangingPunct="0">
              <a:lnSpc>
                <a:spcPct val="100000"/>
              </a:lnSpc>
              <a:spcBef>
                <a:spcPct val="0"/>
              </a:spcBef>
              <a:spcAft>
                <a:spcPct val="0"/>
              </a:spcAft>
              <a:buClrTx/>
              <a:buSzTx/>
              <a:buFont typeface="Arial" charset="0"/>
              <a:buNone/>
              <a:tabLst/>
              <a:defRPr/>
            </a:pPr>
            <a:r>
              <a:rPr kumimoji="0" lang="en-US" altLang="en-US" sz="1200" b="1" i="0" u="none"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rPr>
              <a:t>$3,773</a:t>
            </a:r>
            <a:endParaRPr kumimoji="0" lang="en-US" altLang="en-US" sz="1200" b="0" i="0" u="none"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endParaRPr>
          </a:p>
        </p:txBody>
      </p:sp>
      <p:sp>
        <p:nvSpPr>
          <p:cNvPr id="37" name="Rectangle 30"/>
          <p:cNvSpPr>
            <a:spLocks noChangeArrowheads="1"/>
          </p:cNvSpPr>
          <p:nvPr/>
        </p:nvSpPr>
        <p:spPr bwMode="auto">
          <a:xfrm>
            <a:off x="3961402" y="3506838"/>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457200" rtl="0" eaLnBrk="0" fontAlgn="base" latinLnBrk="0" hangingPunct="0">
              <a:lnSpc>
                <a:spcPct val="100000"/>
              </a:lnSpc>
              <a:spcBef>
                <a:spcPct val="0"/>
              </a:spcBef>
              <a:spcAft>
                <a:spcPct val="0"/>
              </a:spcAft>
              <a:buClrTx/>
              <a:buSzTx/>
              <a:buFont typeface="Arial" charset="0"/>
              <a:buNone/>
              <a:tabLst/>
              <a:defRPr/>
            </a:pPr>
            <a:r>
              <a:rPr kumimoji="0" lang="en-US" altLang="en-US" sz="1200" b="1" i="0" u="none"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rPr>
              <a:t>$4,708</a:t>
            </a:r>
            <a:endParaRPr kumimoji="0" lang="en-US" altLang="en-US" sz="1200" b="0" i="0" u="none"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endParaRPr>
          </a:p>
        </p:txBody>
      </p:sp>
      <p:sp>
        <p:nvSpPr>
          <p:cNvPr id="38" name="Rectangle 54"/>
          <p:cNvSpPr>
            <a:spLocks noChangeArrowheads="1"/>
          </p:cNvSpPr>
          <p:nvPr/>
        </p:nvSpPr>
        <p:spPr bwMode="auto">
          <a:xfrm>
            <a:off x="3961402" y="3923376"/>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457200" rtl="0" eaLnBrk="0" fontAlgn="base" latinLnBrk="0" hangingPunct="0">
              <a:lnSpc>
                <a:spcPct val="100000"/>
              </a:lnSpc>
              <a:spcBef>
                <a:spcPct val="0"/>
              </a:spcBef>
              <a:spcAft>
                <a:spcPct val="0"/>
              </a:spcAft>
              <a:buClrTx/>
              <a:buSzTx/>
              <a:buFont typeface="Arial" charset="0"/>
              <a:buNone/>
              <a:tabLst/>
              <a:defRPr/>
            </a:pPr>
            <a:r>
              <a:rPr kumimoji="0" lang="en-US" altLang="en-US" sz="1600" b="1" i="0" u="none" strike="noStrike" kern="1200" cap="none" spc="0" normalizeH="0" baseline="0" noProof="0" dirty="0">
                <a:ln>
                  <a:noFill/>
                </a:ln>
                <a:solidFill>
                  <a:srgbClr val="9BBB59">
                    <a:lumMod val="50000"/>
                  </a:srgbClr>
                </a:solidFill>
                <a:effectLst/>
                <a:uLnTx/>
                <a:uFillTx/>
                <a:latin typeface="Trebuchet MS" pitchFamily="34" charset="0"/>
                <a:ea typeface="ＭＳ Ｐゴシック" pitchFamily="34" charset="-128"/>
                <a:cs typeface="Arial" charset="0"/>
              </a:rPr>
              <a:t>+25%</a:t>
            </a:r>
            <a:endParaRPr kumimoji="0" lang="en-US" altLang="en-US" sz="1600" b="0" i="0" u="none" strike="noStrike" kern="1200" cap="none" spc="0" normalizeH="0" baseline="0" noProof="0" dirty="0">
              <a:ln>
                <a:noFill/>
              </a:ln>
              <a:solidFill>
                <a:srgbClr val="9BBB59">
                  <a:lumMod val="50000"/>
                </a:srgbClr>
              </a:solidFill>
              <a:effectLst/>
              <a:uLnTx/>
              <a:uFillTx/>
              <a:latin typeface="Trebuchet MS" pitchFamily="34" charset="0"/>
              <a:ea typeface="ＭＳ Ｐゴシック" pitchFamily="34" charset="-128"/>
              <a:cs typeface="Arial" charset="0"/>
            </a:endParaRPr>
          </a:p>
        </p:txBody>
      </p:sp>
      <p:sp>
        <p:nvSpPr>
          <p:cNvPr id="39" name="Rectangle 30"/>
          <p:cNvSpPr>
            <a:spLocks noChangeArrowheads="1"/>
          </p:cNvSpPr>
          <p:nvPr/>
        </p:nvSpPr>
        <p:spPr bwMode="auto">
          <a:xfrm>
            <a:off x="3961402" y="4737154"/>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457200" rtl="0" eaLnBrk="0" fontAlgn="base" latinLnBrk="0" hangingPunct="0">
              <a:lnSpc>
                <a:spcPct val="100000"/>
              </a:lnSpc>
              <a:spcBef>
                <a:spcPct val="0"/>
              </a:spcBef>
              <a:spcAft>
                <a:spcPct val="0"/>
              </a:spcAft>
              <a:buClrTx/>
              <a:buSzTx/>
              <a:buFont typeface="Arial" charset="0"/>
              <a:buNone/>
              <a:tabLst/>
              <a:defRPr/>
            </a:pPr>
            <a:r>
              <a:rPr kumimoji="0" lang="en-US" altLang="en-US" sz="1200" b="1" i="0" u="none"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rPr>
              <a:t>4,764</a:t>
            </a:r>
            <a:endParaRPr kumimoji="0" lang="en-US" altLang="en-US" sz="1200" b="0" i="0" u="none"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endParaRPr>
          </a:p>
        </p:txBody>
      </p:sp>
      <p:sp>
        <p:nvSpPr>
          <p:cNvPr id="40" name="Rectangle 30"/>
          <p:cNvSpPr>
            <a:spLocks noChangeArrowheads="1"/>
          </p:cNvSpPr>
          <p:nvPr/>
        </p:nvSpPr>
        <p:spPr bwMode="auto">
          <a:xfrm>
            <a:off x="3970927" y="5006182"/>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457200" rtl="0" eaLnBrk="0" fontAlgn="base" latinLnBrk="0" hangingPunct="0">
              <a:lnSpc>
                <a:spcPct val="100000"/>
              </a:lnSpc>
              <a:spcBef>
                <a:spcPct val="0"/>
              </a:spcBef>
              <a:spcAft>
                <a:spcPct val="0"/>
              </a:spcAft>
              <a:buClrTx/>
              <a:buSzTx/>
              <a:buFont typeface="Arial" charset="0"/>
              <a:buNone/>
              <a:tabLst/>
              <a:defRPr/>
            </a:pPr>
            <a:r>
              <a:rPr kumimoji="0" lang="en-US" altLang="en-US" sz="1200" b="1" i="0" u="none"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rPr>
              <a:t>5,480</a:t>
            </a:r>
            <a:endParaRPr kumimoji="0" lang="en-US" altLang="en-US" sz="1200" b="0" i="0" u="none"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endParaRPr>
          </a:p>
        </p:txBody>
      </p:sp>
      <p:sp>
        <p:nvSpPr>
          <p:cNvPr id="41" name="Rectangle 57"/>
          <p:cNvSpPr>
            <a:spLocks noChangeArrowheads="1"/>
          </p:cNvSpPr>
          <p:nvPr/>
        </p:nvSpPr>
        <p:spPr bwMode="auto">
          <a:xfrm>
            <a:off x="3970927" y="5390286"/>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457200" rtl="0" eaLnBrk="0" fontAlgn="base" latinLnBrk="0" hangingPunct="0">
              <a:lnSpc>
                <a:spcPct val="100000"/>
              </a:lnSpc>
              <a:spcBef>
                <a:spcPct val="0"/>
              </a:spcBef>
              <a:spcAft>
                <a:spcPct val="0"/>
              </a:spcAft>
              <a:buClrTx/>
              <a:buSzTx/>
              <a:buFont typeface="Arial" charset="0"/>
              <a:buNone/>
              <a:tabLst/>
              <a:defRPr/>
            </a:pPr>
            <a:r>
              <a:rPr kumimoji="0" lang="en-US" altLang="en-US" sz="1600" b="1" i="0" u="none" strike="noStrike" kern="1200" cap="none" spc="0" normalizeH="0" baseline="0" noProof="0" dirty="0">
                <a:ln>
                  <a:noFill/>
                </a:ln>
                <a:solidFill>
                  <a:srgbClr val="9BBB59">
                    <a:lumMod val="50000"/>
                  </a:srgbClr>
                </a:solidFill>
                <a:effectLst/>
                <a:uLnTx/>
                <a:uFillTx/>
                <a:latin typeface="Trebuchet MS" pitchFamily="34" charset="0"/>
                <a:ea typeface="ＭＳ Ｐゴシック" pitchFamily="34" charset="-128"/>
                <a:cs typeface="Arial" charset="0"/>
              </a:rPr>
              <a:t>+15%</a:t>
            </a:r>
            <a:endParaRPr kumimoji="0" lang="en-US" altLang="en-US" sz="1600" b="0" i="0" u="none" strike="noStrike" kern="1200" cap="none" spc="0" normalizeH="0" baseline="0" noProof="0" dirty="0">
              <a:ln>
                <a:noFill/>
              </a:ln>
              <a:solidFill>
                <a:srgbClr val="9BBB59">
                  <a:lumMod val="50000"/>
                </a:srgbClr>
              </a:solidFill>
              <a:effectLst/>
              <a:uLnTx/>
              <a:uFillTx/>
              <a:latin typeface="Trebuchet MS" pitchFamily="34" charset="0"/>
              <a:ea typeface="ＭＳ Ｐゴシック" pitchFamily="34" charset="-128"/>
              <a:cs typeface="Arial" charset="0"/>
            </a:endParaRPr>
          </a:p>
        </p:txBody>
      </p:sp>
      <p:sp>
        <p:nvSpPr>
          <p:cNvPr id="46" name="Rectangle 30"/>
          <p:cNvSpPr>
            <a:spLocks noChangeArrowheads="1"/>
          </p:cNvSpPr>
          <p:nvPr/>
        </p:nvSpPr>
        <p:spPr bwMode="auto">
          <a:xfrm>
            <a:off x="6760916" y="3200486"/>
            <a:ext cx="1533525" cy="381000"/>
          </a:xfrm>
          <a:prstGeom prst="rect">
            <a:avLst/>
          </a:prstGeom>
          <a:noFill/>
          <a:ln>
            <a:noFill/>
          </a:ln>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457200" rtl="0" eaLnBrk="0" fontAlgn="base" latinLnBrk="0" hangingPunct="0">
              <a:lnSpc>
                <a:spcPct val="100000"/>
              </a:lnSpc>
              <a:spcBef>
                <a:spcPct val="0"/>
              </a:spcBef>
              <a:spcAft>
                <a:spcPct val="0"/>
              </a:spcAft>
              <a:buClrTx/>
              <a:buSzTx/>
              <a:buFont typeface="Arial" charset="0"/>
              <a:buNone/>
              <a:tabLst/>
              <a:defRPr/>
            </a:pPr>
            <a:r>
              <a:rPr kumimoji="0" lang="en-US" altLang="en-US" sz="1200" b="1" i="0" u="none"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rPr>
              <a:t>$14,035</a:t>
            </a:r>
            <a:endParaRPr kumimoji="0" lang="en-US" altLang="en-US" sz="1200" b="0" i="0" u="none"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endParaRPr>
          </a:p>
        </p:txBody>
      </p:sp>
      <p:sp>
        <p:nvSpPr>
          <p:cNvPr id="47" name="Rectangle 30"/>
          <p:cNvSpPr>
            <a:spLocks noChangeArrowheads="1"/>
          </p:cNvSpPr>
          <p:nvPr/>
        </p:nvSpPr>
        <p:spPr bwMode="auto">
          <a:xfrm>
            <a:off x="6739278" y="3506838"/>
            <a:ext cx="1533525" cy="381000"/>
          </a:xfrm>
          <a:prstGeom prst="rect">
            <a:avLst/>
          </a:prstGeom>
          <a:noFill/>
          <a:ln>
            <a:noFill/>
          </a:ln>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457200" rtl="0" eaLnBrk="0" fontAlgn="base" latinLnBrk="0" hangingPunct="0">
              <a:lnSpc>
                <a:spcPct val="100000"/>
              </a:lnSpc>
              <a:spcBef>
                <a:spcPct val="0"/>
              </a:spcBef>
              <a:spcAft>
                <a:spcPct val="0"/>
              </a:spcAft>
              <a:buClrTx/>
              <a:buSzTx/>
              <a:buFont typeface="Arial" charset="0"/>
              <a:buNone/>
              <a:tabLst/>
              <a:defRPr/>
            </a:pPr>
            <a:r>
              <a:rPr kumimoji="0" lang="en-US" altLang="en-US" sz="1200" b="1" i="0" u="none"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rPr>
              <a:t>$1,034</a:t>
            </a:r>
            <a:endParaRPr kumimoji="0" lang="en-US" altLang="en-US" sz="1200" b="0" i="0" u="none"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endParaRPr>
          </a:p>
        </p:txBody>
      </p:sp>
      <p:sp>
        <p:nvSpPr>
          <p:cNvPr id="48" name="Rectangle 42"/>
          <p:cNvSpPr>
            <a:spLocks noChangeArrowheads="1"/>
          </p:cNvSpPr>
          <p:nvPr/>
        </p:nvSpPr>
        <p:spPr bwMode="auto">
          <a:xfrm>
            <a:off x="6778262" y="3923376"/>
            <a:ext cx="1533525" cy="381000"/>
          </a:xfrm>
          <a:prstGeom prst="rect">
            <a:avLst/>
          </a:prstGeom>
          <a:noFill/>
          <a:ln>
            <a:noFill/>
          </a:ln>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457200" rtl="0" eaLnBrk="0" fontAlgn="base" latinLnBrk="0" hangingPunct="0">
              <a:lnSpc>
                <a:spcPct val="100000"/>
              </a:lnSpc>
              <a:spcBef>
                <a:spcPct val="0"/>
              </a:spcBef>
              <a:spcAft>
                <a:spcPct val="0"/>
              </a:spcAft>
              <a:buClrTx/>
              <a:buSzTx/>
              <a:buFont typeface="Arial" charset="0"/>
              <a:buNone/>
              <a:tabLst/>
              <a:defRPr/>
            </a:pPr>
            <a:r>
              <a:rPr kumimoji="0" lang="en-US" altLang="en-US" sz="1600" b="1" i="0" u="none" strike="noStrike" kern="1200" cap="none" spc="0" normalizeH="0" baseline="0" noProof="0" dirty="0">
                <a:ln>
                  <a:noFill/>
                </a:ln>
                <a:solidFill>
                  <a:srgbClr val="FF0000"/>
                </a:solidFill>
                <a:effectLst/>
                <a:uLnTx/>
                <a:uFillTx/>
                <a:latin typeface="Trebuchet MS" pitchFamily="34" charset="0"/>
                <a:ea typeface="ＭＳ Ｐゴシック" pitchFamily="34" charset="-128"/>
                <a:cs typeface="Arial" charset="0"/>
              </a:rPr>
              <a:t>-93%</a:t>
            </a:r>
            <a:endParaRPr kumimoji="0" lang="en-US" altLang="en-US" sz="1600" b="0" i="0" u="none" strike="noStrike" kern="1200" cap="none" spc="0" normalizeH="0" baseline="0" noProof="0" dirty="0">
              <a:ln>
                <a:noFill/>
              </a:ln>
              <a:solidFill>
                <a:srgbClr val="FF0000"/>
              </a:solidFill>
              <a:effectLst/>
              <a:uLnTx/>
              <a:uFillTx/>
              <a:latin typeface="Trebuchet MS" pitchFamily="34" charset="0"/>
              <a:ea typeface="ＭＳ Ｐゴシック" pitchFamily="34" charset="-128"/>
              <a:cs typeface="Arial" charset="0"/>
            </a:endParaRPr>
          </a:p>
        </p:txBody>
      </p:sp>
      <p:sp>
        <p:nvSpPr>
          <p:cNvPr id="49" name="Rectangle 30"/>
          <p:cNvSpPr>
            <a:spLocks noChangeArrowheads="1"/>
          </p:cNvSpPr>
          <p:nvPr/>
        </p:nvSpPr>
        <p:spPr bwMode="auto">
          <a:xfrm>
            <a:off x="6770441" y="4737154"/>
            <a:ext cx="1533525" cy="381000"/>
          </a:xfrm>
          <a:prstGeom prst="rect">
            <a:avLst/>
          </a:prstGeom>
          <a:noFill/>
          <a:ln>
            <a:noFill/>
          </a:ln>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457200" rtl="0" eaLnBrk="0" fontAlgn="base" latinLnBrk="0" hangingPunct="0">
              <a:lnSpc>
                <a:spcPct val="100000"/>
              </a:lnSpc>
              <a:spcBef>
                <a:spcPct val="0"/>
              </a:spcBef>
              <a:spcAft>
                <a:spcPct val="0"/>
              </a:spcAft>
              <a:buClrTx/>
              <a:buSzTx/>
              <a:buFont typeface="Arial" charset="0"/>
              <a:buNone/>
              <a:tabLst/>
              <a:defRPr/>
            </a:pPr>
            <a:r>
              <a:rPr kumimoji="0" lang="en-US" altLang="en-US" sz="1200" b="1" i="0" u="none"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rPr>
              <a:t>5,584</a:t>
            </a:r>
            <a:endParaRPr kumimoji="0" lang="en-US" altLang="en-US" sz="1200" b="0" i="0" u="none"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endParaRPr>
          </a:p>
        </p:txBody>
      </p:sp>
      <p:sp>
        <p:nvSpPr>
          <p:cNvPr id="50" name="Rectangle 30"/>
          <p:cNvSpPr>
            <a:spLocks noChangeArrowheads="1"/>
          </p:cNvSpPr>
          <p:nvPr/>
        </p:nvSpPr>
        <p:spPr bwMode="auto">
          <a:xfrm>
            <a:off x="6760916" y="5006182"/>
            <a:ext cx="1577874" cy="381000"/>
          </a:xfrm>
          <a:prstGeom prst="rect">
            <a:avLst/>
          </a:prstGeom>
          <a:noFill/>
          <a:ln>
            <a:noFill/>
          </a:ln>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457200" rtl="0" eaLnBrk="0" fontAlgn="base" latinLnBrk="0" hangingPunct="0">
              <a:lnSpc>
                <a:spcPct val="100000"/>
              </a:lnSpc>
              <a:spcBef>
                <a:spcPct val="0"/>
              </a:spcBef>
              <a:spcAft>
                <a:spcPct val="0"/>
              </a:spcAft>
              <a:buClrTx/>
              <a:buSzTx/>
              <a:buFont typeface="Arial" charset="0"/>
              <a:buNone/>
              <a:tabLst/>
              <a:defRPr/>
            </a:pPr>
            <a:r>
              <a:rPr kumimoji="0" lang="en-US" altLang="en-US" sz="1200" b="1" i="0" u="none"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rPr>
              <a:t>2,328</a:t>
            </a:r>
            <a:endParaRPr kumimoji="0" lang="en-US" altLang="en-US" sz="1200" b="0" i="0" u="none" strike="noStrike" kern="1200" cap="none" spc="0" normalizeH="0" baseline="0" noProof="0" dirty="0">
              <a:ln>
                <a:noFill/>
              </a:ln>
              <a:solidFill>
                <a:srgbClr val="000000"/>
              </a:solidFill>
              <a:effectLst/>
              <a:uLnTx/>
              <a:uFillTx/>
              <a:latin typeface="Trebuchet MS" pitchFamily="34" charset="0"/>
              <a:ea typeface="ＭＳ Ｐゴシック" pitchFamily="34" charset="-128"/>
              <a:cs typeface="Arial" charset="0"/>
            </a:endParaRPr>
          </a:p>
        </p:txBody>
      </p:sp>
      <p:sp>
        <p:nvSpPr>
          <p:cNvPr id="51" name="Rectangle 45"/>
          <p:cNvSpPr>
            <a:spLocks noChangeArrowheads="1"/>
          </p:cNvSpPr>
          <p:nvPr/>
        </p:nvSpPr>
        <p:spPr bwMode="auto">
          <a:xfrm>
            <a:off x="6779966" y="5390286"/>
            <a:ext cx="1533525" cy="381000"/>
          </a:xfrm>
          <a:prstGeom prst="rect">
            <a:avLst/>
          </a:prstGeom>
          <a:noFill/>
          <a:ln>
            <a:noFill/>
          </a:ln>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457200" rtl="0" eaLnBrk="0" fontAlgn="base" latinLnBrk="0" hangingPunct="0">
              <a:lnSpc>
                <a:spcPct val="100000"/>
              </a:lnSpc>
              <a:spcBef>
                <a:spcPct val="0"/>
              </a:spcBef>
              <a:spcAft>
                <a:spcPct val="0"/>
              </a:spcAft>
              <a:buClrTx/>
              <a:buSzTx/>
              <a:buFont typeface="Arial" charset="0"/>
              <a:buNone/>
              <a:tabLst/>
              <a:defRPr/>
            </a:pPr>
            <a:r>
              <a:rPr kumimoji="0" lang="en-US" altLang="en-US" sz="1600" b="1" i="0" u="none" strike="noStrike" kern="1200" cap="none" spc="0" normalizeH="0" baseline="0" noProof="0" dirty="0">
                <a:ln>
                  <a:noFill/>
                </a:ln>
                <a:solidFill>
                  <a:srgbClr val="FF0000"/>
                </a:solidFill>
                <a:effectLst/>
                <a:uLnTx/>
                <a:uFillTx/>
                <a:latin typeface="Trebuchet MS" pitchFamily="34" charset="0"/>
                <a:ea typeface="ＭＳ Ｐゴシック" pitchFamily="34" charset="-128"/>
                <a:cs typeface="Arial" charset="0"/>
              </a:rPr>
              <a:t>-58%</a:t>
            </a:r>
            <a:endParaRPr kumimoji="0" lang="en-US" altLang="en-US" sz="1600" b="0" i="0" u="none" strike="noStrike" kern="1200" cap="none" spc="0" normalizeH="0" baseline="0" noProof="0" dirty="0">
              <a:ln>
                <a:noFill/>
              </a:ln>
              <a:solidFill>
                <a:srgbClr val="FF0000"/>
              </a:solidFill>
              <a:effectLst/>
              <a:uLnTx/>
              <a:uFillTx/>
              <a:latin typeface="Trebuchet MS" pitchFamily="34" charset="0"/>
              <a:ea typeface="ＭＳ Ｐゴシック" pitchFamily="34" charset="-128"/>
              <a:cs typeface="Arial" charset="0"/>
            </a:endParaRPr>
          </a:p>
        </p:txBody>
      </p:sp>
      <p:sp>
        <p:nvSpPr>
          <p:cNvPr id="53" name="Rectangle 52"/>
          <p:cNvSpPr/>
          <p:nvPr/>
        </p:nvSpPr>
        <p:spPr>
          <a:xfrm>
            <a:off x="647872" y="3954120"/>
            <a:ext cx="6324534" cy="344532"/>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9BBB59">
                  <a:lumMod val="50000"/>
                </a:srgbClr>
              </a:solidFill>
              <a:effectLst/>
              <a:uLnTx/>
              <a:uFillTx/>
              <a:latin typeface="Trebuchet MS"/>
              <a:ea typeface="+mn-ea"/>
              <a:cs typeface="+mn-cs"/>
            </a:endParaRPr>
          </a:p>
        </p:txBody>
      </p:sp>
      <p:sp>
        <p:nvSpPr>
          <p:cNvPr id="55" name="Text Placeholder 3"/>
          <p:cNvSpPr>
            <a:spLocks noGrp="1"/>
          </p:cNvSpPr>
          <p:nvPr>
            <p:ph type="body" sz="quarter" idx="14"/>
          </p:nvPr>
        </p:nvSpPr>
        <p:spPr>
          <a:xfrm>
            <a:off x="321734" y="6459856"/>
            <a:ext cx="7339696" cy="301425"/>
          </a:xfrm>
        </p:spPr>
        <p:txBody>
          <a:bodyPr/>
          <a:lstStyle/>
          <a:p>
            <a:r>
              <a:rPr lang="en-US" sz="800" dirty="0"/>
              <a:t>Source: comScore </a:t>
            </a:r>
            <a:r>
              <a:rPr lang="en-US" sz="800" dirty="0" err="1"/>
              <a:t>mediametrix</a:t>
            </a:r>
            <a:r>
              <a:rPr lang="en-US" sz="800" dirty="0"/>
              <a:t> multiplatform media trend; Total audience (P2+), March ‘15 – February ‘17.  Nielsen Ad Intel, TV spend (national cable TV, national broadcast TV, Spanish language broadcast TV, Spanish language cable TV, spot TV, syndication TV), March ‘15 – February ‘17.  </a:t>
            </a:r>
          </a:p>
        </p:txBody>
      </p:sp>
      <p:sp>
        <p:nvSpPr>
          <p:cNvPr id="63" name="Rectangle 30"/>
          <p:cNvSpPr>
            <a:spLocks noChangeArrowheads="1"/>
          </p:cNvSpPr>
          <p:nvPr/>
        </p:nvSpPr>
        <p:spPr bwMode="auto">
          <a:xfrm>
            <a:off x="647872" y="1991282"/>
            <a:ext cx="7457243" cy="370560"/>
          </a:xfrm>
          <a:prstGeom prst="rect">
            <a:avLst/>
          </a:prstGeom>
          <a:solidFill>
            <a:srgbClr val="EFEF96"/>
          </a:solidFill>
          <a:ln w="9525">
            <a:solidFill>
              <a:schemeClr val="tx1"/>
            </a:solidFill>
            <a:miter lim="800000"/>
            <a:headEnd/>
            <a:tailEnd/>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457200" rtl="0" eaLnBrk="0" fontAlgn="base" latinLnBrk="0" hangingPunct="0">
              <a:lnSpc>
                <a:spcPct val="100000"/>
              </a:lnSpc>
              <a:spcBef>
                <a:spcPct val="0"/>
              </a:spcBef>
              <a:spcAft>
                <a:spcPct val="0"/>
              </a:spcAft>
              <a:buClrTx/>
              <a:buSzTx/>
              <a:buFont typeface="Arial" charset="0"/>
              <a:buNone/>
              <a:tabLst/>
              <a:defRPr/>
            </a:pPr>
            <a:r>
              <a:rPr kumimoji="0" lang="en-US" altLang="en-US" sz="1200" b="1" i="0" u="none" strike="noStrike" kern="1200" cap="none" spc="0" normalizeH="0" baseline="0" noProof="0" dirty="0">
                <a:ln>
                  <a:noFill/>
                </a:ln>
                <a:effectLst/>
                <a:uLnTx/>
                <a:uFillTx/>
                <a:latin typeface="Trebuchet MS" pitchFamily="34" charset="0"/>
                <a:ea typeface="ＭＳ Ｐゴシック" pitchFamily="34" charset="-128"/>
                <a:cs typeface="Arial" charset="0"/>
              </a:rPr>
              <a:t>TV Spend Up, Traffic Up / TV Spend Down, Traffic Down Correlations</a:t>
            </a:r>
          </a:p>
          <a:p>
            <a:pPr marL="0" marR="0" lvl="0" indent="0" algn="ctr" defTabSz="457200" rtl="0" eaLnBrk="0" fontAlgn="base" latinLnBrk="0" hangingPunct="0">
              <a:lnSpc>
                <a:spcPct val="100000"/>
              </a:lnSpc>
              <a:spcBef>
                <a:spcPct val="0"/>
              </a:spcBef>
              <a:spcAft>
                <a:spcPct val="0"/>
              </a:spcAft>
              <a:buClrTx/>
              <a:buSzTx/>
              <a:buFont typeface="Arial" charset="0"/>
              <a:buNone/>
              <a:tabLst/>
              <a:defRPr/>
            </a:pPr>
            <a:r>
              <a:rPr kumimoji="0" lang="en-US" altLang="en-US" sz="1000" b="0" i="0" u="none" strike="noStrike" kern="1200" cap="none" spc="0" normalizeH="0" baseline="0" noProof="0" dirty="0">
                <a:ln>
                  <a:noFill/>
                </a:ln>
                <a:effectLst/>
                <a:uLnTx/>
                <a:uFillTx/>
                <a:latin typeface="Trebuchet MS" pitchFamily="34" charset="0"/>
                <a:ea typeface="ＭＳ Ｐゴシック" pitchFamily="34" charset="-128"/>
                <a:cs typeface="Arial" charset="0"/>
              </a:rPr>
              <a:t>(Year-Over-Year Comparison: Mar ‘15 – Feb ’16 vs. Mar ‘16 – Feb ‘17)</a:t>
            </a:r>
            <a:endParaRPr kumimoji="0" lang="en-US" altLang="en-US" sz="1000" b="0" i="1" u="sng" strike="noStrike" kern="1200" cap="none" spc="0" normalizeH="0" baseline="0" noProof="0" dirty="0">
              <a:ln>
                <a:noFill/>
              </a:ln>
              <a:effectLst/>
              <a:uLnTx/>
              <a:uFillTx/>
              <a:latin typeface="Trebuchet MS" pitchFamily="34" charset="0"/>
              <a:ea typeface="ＭＳ Ｐゴシック" pitchFamily="34" charset="-128"/>
              <a:cs typeface="Arial" charset="0"/>
            </a:endParaRPr>
          </a:p>
        </p:txBody>
      </p:sp>
      <p:sp>
        <p:nvSpPr>
          <p:cNvPr id="44" name="Rectangle 43"/>
          <p:cNvSpPr/>
          <p:nvPr/>
        </p:nvSpPr>
        <p:spPr>
          <a:xfrm>
            <a:off x="7148145" y="5400186"/>
            <a:ext cx="794345" cy="3445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FF0000"/>
              </a:solidFill>
              <a:effectLst/>
              <a:uLnTx/>
              <a:uFillTx/>
              <a:latin typeface="Trebuchet MS"/>
              <a:ea typeface="+mn-ea"/>
              <a:cs typeface="+mn-cs"/>
            </a:endParaRPr>
          </a:p>
        </p:txBody>
      </p:sp>
      <p:sp>
        <p:nvSpPr>
          <p:cNvPr id="45" name="Rectangle 44"/>
          <p:cNvSpPr/>
          <p:nvPr/>
        </p:nvSpPr>
        <p:spPr>
          <a:xfrm>
            <a:off x="7151077" y="3952388"/>
            <a:ext cx="794345" cy="3445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FF0000"/>
              </a:solidFill>
              <a:effectLst/>
              <a:uLnTx/>
              <a:uFillTx/>
              <a:latin typeface="Trebuchet MS"/>
              <a:ea typeface="+mn-ea"/>
              <a:cs typeface="+mn-cs"/>
            </a:endParaRPr>
          </a:p>
        </p:txBody>
      </p:sp>
      <p:pic>
        <p:nvPicPr>
          <p:cNvPr id="3" name="Picture 2"/>
          <p:cNvPicPr>
            <a:picLocks noChangeAspect="1"/>
          </p:cNvPicPr>
          <p:nvPr/>
        </p:nvPicPr>
        <p:blipFill>
          <a:blip r:embed="rId3"/>
          <a:stretch>
            <a:fillRect/>
          </a:stretch>
        </p:blipFill>
        <p:spPr>
          <a:xfrm>
            <a:off x="2632689" y="2806370"/>
            <a:ext cx="1432230" cy="335679"/>
          </a:xfrm>
          <a:prstGeom prst="rect">
            <a:avLst/>
          </a:prstGeom>
        </p:spPr>
      </p:pic>
      <p:pic>
        <p:nvPicPr>
          <p:cNvPr id="4" name="Picture 3"/>
          <p:cNvPicPr>
            <a:picLocks noChangeAspect="1"/>
          </p:cNvPicPr>
          <p:nvPr/>
        </p:nvPicPr>
        <p:blipFill rotWithShape="1">
          <a:blip r:embed="rId4"/>
          <a:srcRect l="25804" t="24154" r="22950" b="26619"/>
          <a:stretch/>
        </p:blipFill>
        <p:spPr>
          <a:xfrm>
            <a:off x="4307560" y="2465441"/>
            <a:ext cx="811220" cy="779263"/>
          </a:xfrm>
          <a:prstGeom prst="rect">
            <a:avLst/>
          </a:prstGeom>
        </p:spPr>
      </p:pic>
      <p:pic>
        <p:nvPicPr>
          <p:cNvPr id="5" name="Picture 4"/>
          <p:cNvPicPr>
            <a:picLocks noChangeAspect="1"/>
          </p:cNvPicPr>
          <p:nvPr/>
        </p:nvPicPr>
        <p:blipFill rotWithShape="1">
          <a:blip r:embed="rId5"/>
          <a:srcRect l="13597" t="34746" r="11257" b="33826"/>
          <a:stretch/>
        </p:blipFill>
        <p:spPr>
          <a:xfrm>
            <a:off x="5378862" y="2811165"/>
            <a:ext cx="1574494" cy="263399"/>
          </a:xfrm>
          <a:prstGeom prst="rect">
            <a:avLst/>
          </a:prstGeom>
        </p:spPr>
      </p:pic>
      <p:pic>
        <p:nvPicPr>
          <p:cNvPr id="7" name="Picture 6"/>
          <p:cNvPicPr>
            <a:picLocks noChangeAspect="1"/>
          </p:cNvPicPr>
          <p:nvPr/>
        </p:nvPicPr>
        <p:blipFill>
          <a:blip r:embed="rId6"/>
          <a:stretch>
            <a:fillRect/>
          </a:stretch>
        </p:blipFill>
        <p:spPr>
          <a:xfrm>
            <a:off x="7056909" y="2489947"/>
            <a:ext cx="941538" cy="652102"/>
          </a:xfrm>
          <a:prstGeom prst="rect">
            <a:avLst/>
          </a:prstGeom>
        </p:spPr>
      </p:pic>
      <p:sp>
        <p:nvSpPr>
          <p:cNvPr id="52" name="Text Placeholder 2"/>
          <p:cNvSpPr>
            <a:spLocks noGrp="1"/>
          </p:cNvSpPr>
          <p:nvPr>
            <p:ph type="body" sz="quarter" idx="13"/>
          </p:nvPr>
        </p:nvSpPr>
        <p:spPr>
          <a:xfrm>
            <a:off x="186996" y="1274165"/>
            <a:ext cx="8805334" cy="368686"/>
          </a:xfrm>
        </p:spPr>
        <p:txBody>
          <a:bodyPr/>
          <a:lstStyle/>
          <a:p>
            <a:r>
              <a:rPr lang="en-US" sz="1600" dirty="0"/>
              <a:t>The below chart reflects the shifts in spend and online traffic for brands who were active on TV nearly every month for the last two years</a:t>
            </a:r>
          </a:p>
        </p:txBody>
      </p:sp>
      <p:sp>
        <p:nvSpPr>
          <p:cNvPr id="54" name="Text Placeholder 4"/>
          <p:cNvSpPr>
            <a:spLocks noGrp="1"/>
          </p:cNvSpPr>
          <p:nvPr>
            <p:ph type="body" sz="quarter" idx="15"/>
          </p:nvPr>
        </p:nvSpPr>
        <p:spPr>
          <a:xfrm>
            <a:off x="329141" y="6189666"/>
            <a:ext cx="2813553" cy="431798"/>
          </a:xfrm>
        </p:spPr>
        <p:txBody>
          <a:bodyPr/>
          <a:lstStyle/>
          <a:p>
            <a:r>
              <a:rPr lang="en-US" dirty="0"/>
              <a:t>The market-changer’s playbook</a:t>
            </a:r>
          </a:p>
        </p:txBody>
      </p:sp>
    </p:spTree>
    <p:extLst>
      <p:ext uri="{BB962C8B-B14F-4D97-AF65-F5344CB8AC3E}">
        <p14:creationId xmlns:p14="http://schemas.microsoft.com/office/powerpoint/2010/main" val="13108088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Contents</a:t>
            </a:r>
          </a:p>
        </p:txBody>
      </p:sp>
      <p:sp>
        <p:nvSpPr>
          <p:cNvPr id="17" name="TextBox 16"/>
          <p:cNvSpPr txBox="1"/>
          <p:nvPr/>
        </p:nvSpPr>
        <p:spPr>
          <a:xfrm>
            <a:off x="1191913" y="1166883"/>
            <a:ext cx="7039992" cy="467820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latin typeface="Trebuchet MS" panose="020B0603020202020204" pitchFamily="34" charset="0"/>
                <a:ea typeface="+mn-ea"/>
                <a:cs typeface="+mn-cs"/>
              </a:rPr>
              <a:t>TV: Where Disruptors Go To Grow Big			3</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a:ln>
                <a:noFill/>
              </a:ln>
              <a:solidFill>
                <a:prstClr val="black"/>
              </a:solidFill>
              <a:effectLst/>
              <a:uLnTx/>
              <a:uFillTx/>
              <a:latin typeface="Trebuchet MS" panose="020B0603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latin typeface="Trebuchet MS" panose="020B0603020202020204" pitchFamily="34" charset="0"/>
                <a:ea typeface="+mn-ea"/>
                <a:cs typeface="+mn-cs"/>
              </a:rPr>
              <a:t>Defining Disruptors					4-7</a:t>
            </a:r>
            <a:endParaRPr lang="en-US" sz="1200" b="1" kern="0" dirty="0">
              <a:solidFill>
                <a:prstClr val="black"/>
              </a:solidFill>
              <a:latin typeface="Trebuchet MS" panose="020B0603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a:ln>
                <a:noFill/>
              </a:ln>
              <a:solidFill>
                <a:prstClr val="black"/>
              </a:solidFill>
              <a:effectLst/>
              <a:uLnTx/>
              <a:uFillTx/>
              <a:latin typeface="Trebuchet MS" panose="020B0603020202020204" pitchFamily="34" charset="0"/>
              <a:ea typeface="+mn-ea"/>
              <a:cs typeface="+mn-cs"/>
            </a:endParaRPr>
          </a:p>
          <a:p>
            <a:pPr lvl="0" defTabSz="914400">
              <a:defRPr/>
            </a:pPr>
            <a:r>
              <a:rPr lang="en-US" sz="1400" b="1" kern="0" dirty="0">
                <a:solidFill>
                  <a:prstClr val="black"/>
                </a:solidFill>
                <a:latin typeface="Trebuchet MS" panose="020B0603020202020204" pitchFamily="34" charset="0"/>
              </a:rPr>
              <a:t>“Brand Building” Disruptors				8-13</a:t>
            </a:r>
          </a:p>
          <a:p>
            <a:pPr lvl="0" defTabSz="914400">
              <a:defRPr/>
            </a:pPr>
            <a:r>
              <a:rPr lang="en-US" sz="800" b="1" kern="0" dirty="0">
                <a:solidFill>
                  <a:prstClr val="black"/>
                </a:solidFill>
                <a:latin typeface="Trebuchet MS" panose="020B0603020202020204" pitchFamily="34" charset="0"/>
              </a:rPr>
              <a:t>		</a:t>
            </a:r>
            <a:r>
              <a:rPr lang="en-US" sz="1100" kern="0" dirty="0">
                <a:solidFill>
                  <a:prstClr val="black"/>
                </a:solidFill>
                <a:latin typeface="Trebuchet MS" panose="020B0603020202020204" pitchFamily="34" charset="0"/>
              </a:rPr>
              <a:t>Summary				9</a:t>
            </a:r>
          </a:p>
          <a:p>
            <a:pPr lvl="0" defTabSz="914400">
              <a:defRPr/>
            </a:pPr>
            <a:r>
              <a:rPr lang="en-US" sz="1100" kern="0" dirty="0">
                <a:solidFill>
                  <a:prstClr val="black"/>
                </a:solidFill>
                <a:latin typeface="Trebuchet MS" panose="020B0603020202020204" pitchFamily="34" charset="0"/>
              </a:rPr>
              <a:t>		Website Traffic			10</a:t>
            </a:r>
          </a:p>
          <a:p>
            <a:pPr lvl="0" defTabSz="914400">
              <a:defRPr/>
            </a:pPr>
            <a:r>
              <a:rPr lang="en-US" sz="1100" kern="0" dirty="0">
                <a:solidFill>
                  <a:prstClr val="black"/>
                </a:solidFill>
                <a:latin typeface="Trebuchet MS" panose="020B0603020202020204" pitchFamily="34" charset="0"/>
              </a:rPr>
              <a:t>		Online Interactions			11-12</a:t>
            </a:r>
          </a:p>
          <a:p>
            <a:pPr lvl="0" defTabSz="914400">
              <a:defRPr/>
            </a:pPr>
            <a:r>
              <a:rPr lang="en-US" sz="1100" kern="0" dirty="0">
                <a:solidFill>
                  <a:prstClr val="black"/>
                </a:solidFill>
                <a:latin typeface="Trebuchet MS" panose="020B0603020202020204" pitchFamily="34" charset="0"/>
              </a:rPr>
              <a:t>		“Unicorn” Valuations			13</a:t>
            </a:r>
          </a:p>
          <a:p>
            <a:pPr lvl="0" defTabSz="914400">
              <a:defRPr/>
            </a:pPr>
            <a:endParaRPr lang="en-US" sz="2000" kern="0" dirty="0">
              <a:solidFill>
                <a:prstClr val="black"/>
              </a:solidFill>
              <a:latin typeface="Trebuchet MS" panose="020B0603020202020204" pitchFamily="34" charset="0"/>
            </a:endParaRPr>
          </a:p>
          <a:p>
            <a:pPr lvl="0" defTabSz="914400">
              <a:defRPr/>
            </a:pPr>
            <a:r>
              <a:rPr lang="en-US" sz="1400" b="1" kern="0" dirty="0">
                <a:solidFill>
                  <a:prstClr val="black"/>
                </a:solidFill>
                <a:latin typeface="Trebuchet MS" panose="020B0603020202020204" pitchFamily="34" charset="0"/>
              </a:rPr>
              <a:t>“Brand Expanding” Disruptors				14-21</a:t>
            </a:r>
          </a:p>
          <a:p>
            <a:pPr lvl="0" defTabSz="914400">
              <a:defRPr/>
            </a:pPr>
            <a:r>
              <a:rPr lang="en-US" sz="800" b="1" kern="0" dirty="0">
                <a:solidFill>
                  <a:prstClr val="black"/>
                </a:solidFill>
                <a:latin typeface="Trebuchet MS" panose="020B0603020202020204" pitchFamily="34" charset="0"/>
              </a:rPr>
              <a:t>		</a:t>
            </a:r>
            <a:r>
              <a:rPr lang="en-US" sz="1100" kern="0" dirty="0">
                <a:solidFill>
                  <a:prstClr val="black"/>
                </a:solidFill>
                <a:latin typeface="Trebuchet MS" panose="020B0603020202020204" pitchFamily="34" charset="0"/>
              </a:rPr>
              <a:t>Summary				15</a:t>
            </a:r>
          </a:p>
          <a:p>
            <a:pPr lvl="0" defTabSz="914400">
              <a:defRPr/>
            </a:pPr>
            <a:r>
              <a:rPr lang="en-US" sz="1100" kern="0" dirty="0">
                <a:solidFill>
                  <a:prstClr val="black"/>
                </a:solidFill>
                <a:latin typeface="Trebuchet MS" panose="020B0603020202020204" pitchFamily="34" charset="0"/>
              </a:rPr>
              <a:t>		Website Traffic			16-19</a:t>
            </a:r>
          </a:p>
          <a:p>
            <a:pPr lvl="0" defTabSz="914400">
              <a:defRPr/>
            </a:pPr>
            <a:r>
              <a:rPr lang="en-US" sz="1100" kern="0" dirty="0">
                <a:solidFill>
                  <a:prstClr val="black"/>
                </a:solidFill>
                <a:latin typeface="Trebuchet MS" panose="020B0603020202020204" pitchFamily="34" charset="0"/>
              </a:rPr>
              <a:t>		TV Spend vs. U.S. Revenues Trend		20-21</a:t>
            </a:r>
          </a:p>
          <a:p>
            <a:pPr lvl="0" defTabSz="914400">
              <a:defRPr/>
            </a:pPr>
            <a:endParaRPr lang="en-US" sz="2000" kern="0" dirty="0">
              <a:solidFill>
                <a:prstClr val="black"/>
              </a:solidFill>
              <a:latin typeface="Trebuchet MS" panose="020B0603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prstClr val="black"/>
                </a:solidFill>
                <a:effectLst/>
                <a:uLnTx/>
                <a:uFillTx/>
                <a:latin typeface="Trebuchet MS" panose="020B0603020202020204" pitchFamily="34" charset="0"/>
                <a:ea typeface="+mn-ea"/>
                <a:cs typeface="+mn-cs"/>
              </a:rPr>
              <a:t>“Established” </a:t>
            </a:r>
            <a:r>
              <a:rPr kumimoji="0" lang="en-US" sz="1400" b="1" i="0" u="none" strike="noStrike" kern="0" cap="none" spc="0" normalizeH="0" baseline="0" noProof="0" dirty="0">
                <a:ln>
                  <a:noFill/>
                </a:ln>
                <a:solidFill>
                  <a:prstClr val="black"/>
                </a:solidFill>
                <a:effectLst/>
                <a:uLnTx/>
                <a:uFillTx/>
                <a:latin typeface="Trebuchet MS" panose="020B0603020202020204" pitchFamily="34" charset="0"/>
                <a:ea typeface="+mn-ea"/>
                <a:cs typeface="+mn-cs"/>
              </a:rPr>
              <a:t>Digital Disruptors</a:t>
            </a:r>
            <a:r>
              <a:rPr kumimoji="0" lang="en-US" sz="1200" b="1" i="0" u="none" strike="noStrike" kern="0" cap="none" spc="0" normalizeH="0" baseline="0" noProof="0" dirty="0">
                <a:ln>
                  <a:noFill/>
                </a:ln>
                <a:solidFill>
                  <a:prstClr val="black"/>
                </a:solidFill>
                <a:effectLst/>
                <a:uLnTx/>
                <a:uFillTx/>
                <a:latin typeface="Trebuchet MS" panose="020B0603020202020204" pitchFamily="34" charset="0"/>
                <a:ea typeface="+mn-ea"/>
                <a:cs typeface="+mn-cs"/>
              </a:rPr>
              <a:t>				</a:t>
            </a:r>
            <a:r>
              <a:rPr kumimoji="0" lang="en-US" sz="1400" b="1" i="0" u="none" strike="noStrike" kern="0" cap="none" spc="0" normalizeH="0" baseline="0" noProof="0" dirty="0">
                <a:ln>
                  <a:noFill/>
                </a:ln>
                <a:solidFill>
                  <a:prstClr val="black"/>
                </a:solidFill>
                <a:effectLst/>
                <a:uLnTx/>
                <a:uFillTx/>
                <a:latin typeface="Trebuchet MS" panose="020B0603020202020204" pitchFamily="34" charset="0"/>
                <a:ea typeface="+mn-ea"/>
                <a:cs typeface="+mn-cs"/>
              </a:rPr>
              <a:t>22-25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dirty="0">
                <a:ln>
                  <a:noFill/>
                </a:ln>
                <a:solidFill>
                  <a:prstClr val="black"/>
                </a:solidFill>
                <a:effectLst/>
                <a:uLnTx/>
                <a:uFillTx/>
                <a:latin typeface="Trebuchet MS" panose="020B0603020202020204" pitchFamily="34" charset="0"/>
                <a:ea typeface="+mn-ea"/>
                <a:cs typeface="+mn-cs"/>
              </a:rPr>
              <a:t>		</a:t>
            </a:r>
            <a:r>
              <a:rPr kumimoji="0" lang="en-US" sz="1100" b="0" i="0" u="none" strike="noStrike" kern="0" cap="none" spc="0" normalizeH="0" baseline="0" noProof="0" dirty="0">
                <a:ln>
                  <a:noFill/>
                </a:ln>
                <a:solidFill>
                  <a:prstClr val="black"/>
                </a:solidFill>
                <a:effectLst/>
                <a:uLnTx/>
                <a:uFillTx/>
                <a:latin typeface="Trebuchet MS" panose="020B0603020202020204" pitchFamily="34" charset="0"/>
                <a:ea typeface="+mn-ea"/>
                <a:cs typeface="+mn-cs"/>
              </a:rPr>
              <a:t>2016 TV Spend			23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black"/>
                </a:solidFill>
                <a:effectLst/>
                <a:uLnTx/>
                <a:uFillTx/>
                <a:latin typeface="Trebuchet MS" panose="020B0603020202020204" pitchFamily="34" charset="0"/>
                <a:ea typeface="+mn-ea"/>
                <a:cs typeface="+mn-cs"/>
              </a:rPr>
              <a:t>		5-Year TV Spend Trend			24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black"/>
                </a:solidFill>
                <a:effectLst/>
                <a:uLnTx/>
                <a:uFillTx/>
                <a:latin typeface="Trebuchet MS" panose="020B0603020202020204" pitchFamily="34" charset="0"/>
                <a:ea typeface="+mn-ea"/>
                <a:cs typeface="+mn-cs"/>
              </a:rPr>
              <a:t>		TV Spend vs. U.S. Revenues Trend		25</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black"/>
              </a:solidFill>
              <a:effectLst/>
              <a:uLnTx/>
              <a:uFillTx/>
              <a:latin typeface="Trebuchet MS" panose="020B0603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latin typeface="Trebuchet MS" panose="020B0603020202020204" pitchFamily="34" charset="0"/>
                <a:ea typeface="+mn-ea"/>
                <a:cs typeface="+mn-cs"/>
              </a:rPr>
              <a:t>Contact Information					26</a:t>
            </a:r>
            <a:endParaRPr kumimoji="0" lang="en-US" sz="900" b="1" i="0" u="none" strike="noStrike" kern="0" cap="none" spc="0" normalizeH="0" baseline="0" noProof="0" dirty="0">
              <a:ln>
                <a:noFill/>
              </a:ln>
              <a:solidFill>
                <a:prstClr val="black"/>
              </a:solidFill>
              <a:effectLst/>
              <a:uLnTx/>
              <a:uFillTx/>
              <a:latin typeface="Trebuchet MS" panose="020B0603020202020204" pitchFamily="34" charset="0"/>
              <a:ea typeface="+mn-ea"/>
              <a:cs typeface="+mn-cs"/>
            </a:endParaRPr>
          </a:p>
        </p:txBody>
      </p:sp>
      <p:sp>
        <p:nvSpPr>
          <p:cNvPr id="4" name="Text Placeholder 4"/>
          <p:cNvSpPr>
            <a:spLocks noGrp="1"/>
          </p:cNvSpPr>
          <p:nvPr>
            <p:ph type="body" sz="quarter" idx="15"/>
          </p:nvPr>
        </p:nvSpPr>
        <p:spPr>
          <a:xfrm>
            <a:off x="329141" y="6189666"/>
            <a:ext cx="2813553" cy="431798"/>
          </a:xfrm>
        </p:spPr>
        <p:txBody>
          <a:bodyPr/>
          <a:lstStyle/>
          <a:p>
            <a:r>
              <a:rPr lang="en-US" dirty="0"/>
              <a:t>The market-changer’s playbook</a:t>
            </a:r>
          </a:p>
        </p:txBody>
      </p:sp>
    </p:spTree>
    <p:extLst>
      <p:ext uri="{BB962C8B-B14F-4D97-AF65-F5344CB8AC3E}">
        <p14:creationId xmlns:p14="http://schemas.microsoft.com/office/powerpoint/2010/main" val="33547846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Oval 71"/>
          <p:cNvSpPr/>
          <p:nvPr/>
        </p:nvSpPr>
        <p:spPr>
          <a:xfrm>
            <a:off x="6868135" y="5477834"/>
            <a:ext cx="441646" cy="220782"/>
          </a:xfrm>
          <a:prstGeom prst="ellipse">
            <a:avLst/>
          </a:prstGeom>
          <a:solidFill>
            <a:schemeClr val="bg1"/>
          </a:solid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Oval 69"/>
          <p:cNvSpPr/>
          <p:nvPr/>
        </p:nvSpPr>
        <p:spPr>
          <a:xfrm>
            <a:off x="6860775" y="3376043"/>
            <a:ext cx="441646" cy="220782"/>
          </a:xfrm>
          <a:prstGeom prst="ellipse">
            <a:avLst/>
          </a:prstGeom>
          <a:solidFill>
            <a:schemeClr val="bg1"/>
          </a:solid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Oval 66"/>
          <p:cNvSpPr/>
          <p:nvPr/>
        </p:nvSpPr>
        <p:spPr>
          <a:xfrm>
            <a:off x="6766486" y="4383238"/>
            <a:ext cx="582625" cy="230904"/>
          </a:xfrm>
          <a:prstGeom prst="ellipse">
            <a:avLst/>
          </a:prstGeom>
          <a:solidFill>
            <a:schemeClr val="bg1"/>
          </a:solid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78211" y="364933"/>
            <a:ext cx="8805334" cy="592364"/>
          </a:xfrm>
        </p:spPr>
        <p:txBody>
          <a:bodyPr/>
          <a:lstStyle/>
          <a:p>
            <a:r>
              <a:rPr lang="en-US" dirty="0"/>
              <a:t>“Brand Expanding” Disruptors Often See Their Revenues Take Off When They Launch A TV Campaign</a:t>
            </a:r>
          </a:p>
        </p:txBody>
      </p:sp>
      <p:sp>
        <p:nvSpPr>
          <p:cNvPr id="7" name="Text Placeholder 3"/>
          <p:cNvSpPr>
            <a:spLocks noGrp="1"/>
          </p:cNvSpPr>
          <p:nvPr>
            <p:ph type="body" sz="quarter" idx="14"/>
          </p:nvPr>
        </p:nvSpPr>
        <p:spPr>
          <a:xfrm>
            <a:off x="1133003" y="6037592"/>
            <a:ext cx="2805955" cy="202788"/>
          </a:xfrm>
        </p:spPr>
        <p:txBody>
          <a:bodyPr/>
          <a:lstStyle/>
          <a:p>
            <a:r>
              <a:rPr lang="en-US" sz="800" dirty="0"/>
              <a:t>=revenue increase between 1</a:t>
            </a:r>
            <a:r>
              <a:rPr lang="en-US" sz="800" baseline="30000" dirty="0"/>
              <a:t>st</a:t>
            </a:r>
            <a:r>
              <a:rPr lang="en-US" sz="800" dirty="0"/>
              <a:t> year on TV and year prior</a:t>
            </a:r>
          </a:p>
        </p:txBody>
      </p:sp>
      <p:sp>
        <p:nvSpPr>
          <p:cNvPr id="6" name="Text Placeholder 2"/>
          <p:cNvSpPr>
            <a:spLocks noGrp="1"/>
          </p:cNvSpPr>
          <p:nvPr>
            <p:ph type="body" sz="quarter" idx="13"/>
          </p:nvPr>
        </p:nvSpPr>
        <p:spPr>
          <a:xfrm>
            <a:off x="3803170" y="1402369"/>
            <a:ext cx="1405378" cy="368686"/>
          </a:xfrm>
        </p:spPr>
        <p:txBody>
          <a:bodyPr/>
          <a:lstStyle/>
          <a:p>
            <a:r>
              <a:rPr lang="en-US" sz="1400" b="1" u="sng" dirty="0"/>
              <a:t>Year Prior to TV Launch</a:t>
            </a:r>
          </a:p>
        </p:txBody>
      </p:sp>
      <p:sp>
        <p:nvSpPr>
          <p:cNvPr id="8" name="Text Placeholder 2"/>
          <p:cNvSpPr>
            <a:spLocks noGrp="1"/>
          </p:cNvSpPr>
          <p:nvPr>
            <p:ph type="body" sz="quarter" idx="13"/>
          </p:nvPr>
        </p:nvSpPr>
        <p:spPr>
          <a:xfrm>
            <a:off x="4988741" y="1611079"/>
            <a:ext cx="2914656" cy="368686"/>
          </a:xfrm>
        </p:spPr>
        <p:txBody>
          <a:bodyPr/>
          <a:lstStyle/>
          <a:p>
            <a:r>
              <a:rPr lang="en-US" sz="1400" b="1" u="sng" dirty="0"/>
              <a:t>1</a:t>
            </a:r>
            <a:r>
              <a:rPr lang="en-US" sz="1400" b="1" u="sng" baseline="30000" dirty="0"/>
              <a:t>st</a:t>
            </a:r>
            <a:r>
              <a:rPr lang="en-US" sz="1400" b="1" u="sng" dirty="0"/>
              <a:t> Year with TV</a:t>
            </a:r>
          </a:p>
        </p:txBody>
      </p:sp>
      <p:sp>
        <p:nvSpPr>
          <p:cNvPr id="10" name="Text Placeholder 2"/>
          <p:cNvSpPr>
            <a:spLocks noGrp="1"/>
          </p:cNvSpPr>
          <p:nvPr>
            <p:ph type="body" sz="quarter" idx="13"/>
          </p:nvPr>
        </p:nvSpPr>
        <p:spPr>
          <a:xfrm>
            <a:off x="7450579" y="1608486"/>
            <a:ext cx="1369838" cy="368686"/>
          </a:xfrm>
        </p:spPr>
        <p:txBody>
          <a:bodyPr/>
          <a:lstStyle/>
          <a:p>
            <a:r>
              <a:rPr lang="en-US" sz="1400" b="1" u="sng" dirty="0"/>
              <a:t>2016</a:t>
            </a:r>
          </a:p>
        </p:txBody>
      </p:sp>
      <p:sp>
        <p:nvSpPr>
          <p:cNvPr id="15" name="Text Placeholder 2"/>
          <p:cNvSpPr>
            <a:spLocks noGrp="1"/>
          </p:cNvSpPr>
          <p:nvPr>
            <p:ph type="body" sz="quarter" idx="13"/>
          </p:nvPr>
        </p:nvSpPr>
        <p:spPr>
          <a:xfrm>
            <a:off x="200759" y="1606059"/>
            <a:ext cx="1145362" cy="368686"/>
          </a:xfrm>
        </p:spPr>
        <p:txBody>
          <a:bodyPr/>
          <a:lstStyle/>
          <a:p>
            <a:r>
              <a:rPr lang="en-US" sz="1400" b="1" u="sng" dirty="0"/>
              <a:t>Company</a:t>
            </a:r>
          </a:p>
        </p:txBody>
      </p:sp>
      <p:cxnSp>
        <p:nvCxnSpPr>
          <p:cNvPr id="39" name="Straight Connector 38"/>
          <p:cNvCxnSpPr>
            <a:cxnSpLocks/>
          </p:cNvCxnSpPr>
          <p:nvPr/>
        </p:nvCxnSpPr>
        <p:spPr>
          <a:xfrm>
            <a:off x="307731" y="2862364"/>
            <a:ext cx="8566630" cy="0"/>
          </a:xfrm>
          <a:prstGeom prst="line">
            <a:avLst/>
          </a:prstGeom>
          <a:ln>
            <a:solidFill>
              <a:schemeClr val="tx1"/>
            </a:solidFill>
            <a:prstDash val="dashDot"/>
          </a:ln>
          <a:effectLst/>
        </p:spPr>
        <p:style>
          <a:lnRef idx="2">
            <a:schemeClr val="accent1"/>
          </a:lnRef>
          <a:fillRef idx="0">
            <a:schemeClr val="accent1"/>
          </a:fillRef>
          <a:effectRef idx="1">
            <a:schemeClr val="accent1"/>
          </a:effectRef>
          <a:fontRef idx="minor">
            <a:schemeClr val="tx1"/>
          </a:fontRef>
        </p:style>
      </p:cxnSp>
      <p:sp>
        <p:nvSpPr>
          <p:cNvPr id="271" name="Text Placeholder 2"/>
          <p:cNvSpPr>
            <a:spLocks noGrp="1"/>
          </p:cNvSpPr>
          <p:nvPr>
            <p:ph type="body" sz="quarter" idx="13"/>
          </p:nvPr>
        </p:nvSpPr>
        <p:spPr>
          <a:xfrm>
            <a:off x="1862600" y="4095338"/>
            <a:ext cx="2003484" cy="368686"/>
          </a:xfrm>
        </p:spPr>
        <p:txBody>
          <a:bodyPr/>
          <a:lstStyle/>
          <a:p>
            <a:r>
              <a:rPr lang="en-US" sz="1200" b="1" dirty="0"/>
              <a:t>TV Spend (000):</a:t>
            </a:r>
          </a:p>
        </p:txBody>
      </p:sp>
      <p:sp>
        <p:nvSpPr>
          <p:cNvPr id="272" name="Text Placeholder 2"/>
          <p:cNvSpPr>
            <a:spLocks noGrp="1"/>
          </p:cNvSpPr>
          <p:nvPr>
            <p:ph type="body" sz="quarter" idx="13"/>
          </p:nvPr>
        </p:nvSpPr>
        <p:spPr>
          <a:xfrm>
            <a:off x="3980507" y="4117546"/>
            <a:ext cx="1145362" cy="368686"/>
          </a:xfrm>
        </p:spPr>
        <p:txBody>
          <a:bodyPr/>
          <a:lstStyle/>
          <a:p>
            <a:r>
              <a:rPr lang="en-US" sz="1200" b="1" dirty="0"/>
              <a:t>---</a:t>
            </a:r>
          </a:p>
        </p:txBody>
      </p:sp>
      <p:sp>
        <p:nvSpPr>
          <p:cNvPr id="273" name="Text Placeholder 2"/>
          <p:cNvSpPr>
            <a:spLocks noGrp="1"/>
          </p:cNvSpPr>
          <p:nvPr>
            <p:ph type="body" sz="quarter" idx="13"/>
          </p:nvPr>
        </p:nvSpPr>
        <p:spPr>
          <a:xfrm>
            <a:off x="4121654" y="4370272"/>
            <a:ext cx="983588" cy="368686"/>
          </a:xfrm>
        </p:spPr>
        <p:txBody>
          <a:bodyPr/>
          <a:lstStyle/>
          <a:p>
            <a:r>
              <a:rPr lang="en-US" sz="1200" b="1" dirty="0"/>
              <a:t>$4,000</a:t>
            </a:r>
          </a:p>
        </p:txBody>
      </p:sp>
      <p:sp>
        <p:nvSpPr>
          <p:cNvPr id="274" name="Text Placeholder 2"/>
          <p:cNvSpPr>
            <a:spLocks noGrp="1"/>
          </p:cNvSpPr>
          <p:nvPr>
            <p:ph type="body" sz="quarter" idx="13"/>
          </p:nvPr>
        </p:nvSpPr>
        <p:spPr>
          <a:xfrm>
            <a:off x="5869066" y="4094664"/>
            <a:ext cx="1145362" cy="368686"/>
          </a:xfrm>
        </p:spPr>
        <p:txBody>
          <a:bodyPr/>
          <a:lstStyle/>
          <a:p>
            <a:r>
              <a:rPr lang="en-US" sz="1200" b="1" dirty="0"/>
              <a:t>$11,551</a:t>
            </a:r>
          </a:p>
        </p:txBody>
      </p:sp>
      <p:sp>
        <p:nvSpPr>
          <p:cNvPr id="275" name="Text Placeholder 2"/>
          <p:cNvSpPr>
            <a:spLocks noGrp="1"/>
          </p:cNvSpPr>
          <p:nvPr>
            <p:ph type="body" sz="quarter" idx="13"/>
          </p:nvPr>
        </p:nvSpPr>
        <p:spPr>
          <a:xfrm>
            <a:off x="5870707" y="4371738"/>
            <a:ext cx="1134929" cy="368686"/>
          </a:xfrm>
        </p:spPr>
        <p:txBody>
          <a:bodyPr/>
          <a:lstStyle/>
          <a:p>
            <a:r>
              <a:rPr lang="en-US" sz="1200" b="1" dirty="0"/>
              <a:t>$19,000</a:t>
            </a:r>
          </a:p>
        </p:txBody>
      </p:sp>
      <p:sp>
        <p:nvSpPr>
          <p:cNvPr id="276" name="Text Placeholder 2"/>
          <p:cNvSpPr>
            <a:spLocks noGrp="1"/>
          </p:cNvSpPr>
          <p:nvPr>
            <p:ph type="body" sz="quarter" idx="13"/>
          </p:nvPr>
        </p:nvSpPr>
        <p:spPr>
          <a:xfrm>
            <a:off x="7497386" y="4095239"/>
            <a:ext cx="1145362" cy="368686"/>
          </a:xfrm>
        </p:spPr>
        <p:txBody>
          <a:bodyPr/>
          <a:lstStyle/>
          <a:p>
            <a:r>
              <a:rPr lang="en-US" sz="1200" b="1" dirty="0"/>
              <a:t>$70,446</a:t>
            </a:r>
          </a:p>
        </p:txBody>
      </p:sp>
      <p:sp>
        <p:nvSpPr>
          <p:cNvPr id="277" name="Text Placeholder 2"/>
          <p:cNvSpPr>
            <a:spLocks noGrp="1"/>
          </p:cNvSpPr>
          <p:nvPr>
            <p:ph type="body" sz="quarter" idx="13"/>
          </p:nvPr>
        </p:nvSpPr>
        <p:spPr>
          <a:xfrm>
            <a:off x="7480992" y="4364896"/>
            <a:ext cx="1118685" cy="368686"/>
          </a:xfrm>
        </p:spPr>
        <p:txBody>
          <a:bodyPr/>
          <a:lstStyle/>
          <a:p>
            <a:r>
              <a:rPr lang="en-US" sz="1200" b="1" dirty="0"/>
              <a:t>$200,000</a:t>
            </a:r>
          </a:p>
        </p:txBody>
      </p:sp>
      <p:sp>
        <p:nvSpPr>
          <p:cNvPr id="278" name="Text Placeholder 2"/>
          <p:cNvSpPr>
            <a:spLocks noGrp="1"/>
          </p:cNvSpPr>
          <p:nvPr>
            <p:ph type="body" sz="quarter" idx="13"/>
          </p:nvPr>
        </p:nvSpPr>
        <p:spPr>
          <a:xfrm>
            <a:off x="1154624" y="4143768"/>
            <a:ext cx="846289" cy="368686"/>
          </a:xfrm>
        </p:spPr>
        <p:txBody>
          <a:bodyPr/>
          <a:lstStyle/>
          <a:p>
            <a:r>
              <a:rPr lang="en-US" sz="1000" dirty="0"/>
              <a:t>(4 Year TV </a:t>
            </a:r>
            <a:r>
              <a:rPr lang="en-US" sz="900" dirty="0"/>
              <a:t>Advertiser)</a:t>
            </a:r>
            <a:endParaRPr lang="en-US" sz="1000" dirty="0"/>
          </a:p>
        </p:txBody>
      </p:sp>
      <p:sp>
        <p:nvSpPr>
          <p:cNvPr id="279" name="Text Placeholder 2"/>
          <p:cNvSpPr>
            <a:spLocks noGrp="1"/>
          </p:cNvSpPr>
          <p:nvPr>
            <p:ph type="body" sz="quarter" idx="13"/>
          </p:nvPr>
        </p:nvSpPr>
        <p:spPr>
          <a:xfrm>
            <a:off x="2080047" y="4377400"/>
            <a:ext cx="1627777" cy="368686"/>
          </a:xfrm>
        </p:spPr>
        <p:txBody>
          <a:bodyPr/>
          <a:lstStyle/>
          <a:p>
            <a:r>
              <a:rPr lang="en-US" sz="1200" b="1" dirty="0"/>
              <a:t>Revenue (000):</a:t>
            </a:r>
          </a:p>
        </p:txBody>
      </p:sp>
      <p:cxnSp>
        <p:nvCxnSpPr>
          <p:cNvPr id="281" name="Straight Connector 280"/>
          <p:cNvCxnSpPr>
            <a:cxnSpLocks/>
          </p:cNvCxnSpPr>
          <p:nvPr/>
        </p:nvCxnSpPr>
        <p:spPr>
          <a:xfrm>
            <a:off x="310661" y="3867617"/>
            <a:ext cx="8566630" cy="0"/>
          </a:xfrm>
          <a:prstGeom prst="line">
            <a:avLst/>
          </a:prstGeom>
          <a:ln>
            <a:solidFill>
              <a:schemeClr val="tx1"/>
            </a:solidFill>
            <a:prstDash val="dashDot"/>
          </a:ln>
          <a:effectLst/>
        </p:spPr>
        <p:style>
          <a:lnRef idx="2">
            <a:schemeClr val="accent1"/>
          </a:lnRef>
          <a:fillRef idx="0">
            <a:schemeClr val="accent1"/>
          </a:fillRef>
          <a:effectRef idx="1">
            <a:schemeClr val="accent1"/>
          </a:effectRef>
          <a:fontRef idx="minor">
            <a:schemeClr val="tx1"/>
          </a:fontRef>
        </p:style>
      </p:cxnSp>
      <p:sp>
        <p:nvSpPr>
          <p:cNvPr id="282" name="Text Placeholder 2"/>
          <p:cNvSpPr>
            <a:spLocks noGrp="1"/>
          </p:cNvSpPr>
          <p:nvPr>
            <p:ph type="body" sz="quarter" idx="13"/>
          </p:nvPr>
        </p:nvSpPr>
        <p:spPr>
          <a:xfrm>
            <a:off x="1849773" y="3075622"/>
            <a:ext cx="2003484" cy="368686"/>
          </a:xfrm>
        </p:spPr>
        <p:txBody>
          <a:bodyPr/>
          <a:lstStyle/>
          <a:p>
            <a:r>
              <a:rPr lang="en-US" sz="1200" b="1" dirty="0"/>
              <a:t>TV Spend (000):</a:t>
            </a:r>
          </a:p>
        </p:txBody>
      </p:sp>
      <p:sp>
        <p:nvSpPr>
          <p:cNvPr id="283" name="Text Placeholder 2"/>
          <p:cNvSpPr>
            <a:spLocks noGrp="1"/>
          </p:cNvSpPr>
          <p:nvPr>
            <p:ph type="body" sz="quarter" idx="13"/>
          </p:nvPr>
        </p:nvSpPr>
        <p:spPr>
          <a:xfrm>
            <a:off x="4029224" y="3097830"/>
            <a:ext cx="1145362" cy="368686"/>
          </a:xfrm>
        </p:spPr>
        <p:txBody>
          <a:bodyPr/>
          <a:lstStyle/>
          <a:p>
            <a:r>
              <a:rPr lang="en-US" sz="1200" b="1" dirty="0"/>
              <a:t>---</a:t>
            </a:r>
          </a:p>
        </p:txBody>
      </p:sp>
      <p:sp>
        <p:nvSpPr>
          <p:cNvPr id="284" name="Text Placeholder 2"/>
          <p:cNvSpPr>
            <a:spLocks noGrp="1"/>
          </p:cNvSpPr>
          <p:nvPr>
            <p:ph type="body" sz="quarter" idx="13"/>
          </p:nvPr>
        </p:nvSpPr>
        <p:spPr>
          <a:xfrm>
            <a:off x="4082451" y="3350556"/>
            <a:ext cx="983588" cy="368686"/>
          </a:xfrm>
        </p:spPr>
        <p:txBody>
          <a:bodyPr/>
          <a:lstStyle/>
          <a:p>
            <a:r>
              <a:rPr lang="en-US" sz="1200" b="1" dirty="0"/>
              <a:t>$313,621</a:t>
            </a:r>
          </a:p>
        </p:txBody>
      </p:sp>
      <p:sp>
        <p:nvSpPr>
          <p:cNvPr id="285" name="Text Placeholder 2"/>
          <p:cNvSpPr>
            <a:spLocks noGrp="1"/>
          </p:cNvSpPr>
          <p:nvPr>
            <p:ph type="body" sz="quarter" idx="13"/>
          </p:nvPr>
        </p:nvSpPr>
        <p:spPr>
          <a:xfrm>
            <a:off x="5952951" y="3074948"/>
            <a:ext cx="1145362" cy="368686"/>
          </a:xfrm>
        </p:spPr>
        <p:txBody>
          <a:bodyPr/>
          <a:lstStyle/>
          <a:p>
            <a:r>
              <a:rPr lang="en-US" sz="1200" b="1" dirty="0"/>
              <a:t>$5,712</a:t>
            </a:r>
          </a:p>
        </p:txBody>
      </p:sp>
      <p:sp>
        <p:nvSpPr>
          <p:cNvPr id="286" name="Text Placeholder 2"/>
          <p:cNvSpPr>
            <a:spLocks noGrp="1"/>
          </p:cNvSpPr>
          <p:nvPr>
            <p:ph type="body" sz="quarter" idx="13"/>
          </p:nvPr>
        </p:nvSpPr>
        <p:spPr>
          <a:xfrm>
            <a:off x="5875464" y="3352022"/>
            <a:ext cx="1134929" cy="368686"/>
          </a:xfrm>
        </p:spPr>
        <p:txBody>
          <a:bodyPr/>
          <a:lstStyle/>
          <a:p>
            <a:r>
              <a:rPr lang="en-US" sz="1200" b="1" dirty="0"/>
              <a:t>$370,137</a:t>
            </a:r>
          </a:p>
        </p:txBody>
      </p:sp>
      <p:sp>
        <p:nvSpPr>
          <p:cNvPr id="287" name="Text Placeholder 2"/>
          <p:cNvSpPr>
            <a:spLocks noGrp="1"/>
          </p:cNvSpPr>
          <p:nvPr>
            <p:ph type="body" sz="quarter" idx="13"/>
          </p:nvPr>
        </p:nvSpPr>
        <p:spPr>
          <a:xfrm>
            <a:off x="7502143" y="3075523"/>
            <a:ext cx="1145362" cy="368686"/>
          </a:xfrm>
        </p:spPr>
        <p:txBody>
          <a:bodyPr/>
          <a:lstStyle/>
          <a:p>
            <a:r>
              <a:rPr lang="en-US" sz="1200" b="1" dirty="0"/>
              <a:t>$245,439</a:t>
            </a:r>
          </a:p>
        </p:txBody>
      </p:sp>
      <p:sp>
        <p:nvSpPr>
          <p:cNvPr id="288" name="Text Placeholder 2"/>
          <p:cNvSpPr>
            <a:spLocks noGrp="1"/>
          </p:cNvSpPr>
          <p:nvPr>
            <p:ph type="body" sz="quarter" idx="13"/>
          </p:nvPr>
        </p:nvSpPr>
        <p:spPr>
          <a:xfrm>
            <a:off x="7503331" y="3345180"/>
            <a:ext cx="1118687" cy="368686"/>
          </a:xfrm>
        </p:spPr>
        <p:txBody>
          <a:bodyPr/>
          <a:lstStyle/>
          <a:p>
            <a:r>
              <a:rPr lang="en-US" sz="1200" b="1" dirty="0"/>
              <a:t>$781,335</a:t>
            </a:r>
          </a:p>
        </p:txBody>
      </p:sp>
      <p:sp>
        <p:nvSpPr>
          <p:cNvPr id="289" name="Text Placeholder 2"/>
          <p:cNvSpPr>
            <a:spLocks noGrp="1"/>
          </p:cNvSpPr>
          <p:nvPr>
            <p:ph type="body" sz="quarter" idx="13"/>
          </p:nvPr>
        </p:nvSpPr>
        <p:spPr>
          <a:xfrm>
            <a:off x="1203341" y="3124052"/>
            <a:ext cx="846289" cy="368686"/>
          </a:xfrm>
        </p:spPr>
        <p:txBody>
          <a:bodyPr/>
          <a:lstStyle/>
          <a:p>
            <a:r>
              <a:rPr lang="en-US" sz="1000" dirty="0"/>
              <a:t>(7 Year TV </a:t>
            </a:r>
            <a:r>
              <a:rPr lang="en-US" sz="900" dirty="0"/>
              <a:t>Advertiser)</a:t>
            </a:r>
            <a:endParaRPr lang="en-US" sz="1000" dirty="0"/>
          </a:p>
        </p:txBody>
      </p:sp>
      <p:sp>
        <p:nvSpPr>
          <p:cNvPr id="290" name="Text Placeholder 2"/>
          <p:cNvSpPr>
            <a:spLocks noGrp="1"/>
          </p:cNvSpPr>
          <p:nvPr>
            <p:ph type="body" sz="quarter" idx="13"/>
          </p:nvPr>
        </p:nvSpPr>
        <p:spPr>
          <a:xfrm>
            <a:off x="2067220" y="3357684"/>
            <a:ext cx="1627777" cy="368686"/>
          </a:xfrm>
        </p:spPr>
        <p:txBody>
          <a:bodyPr/>
          <a:lstStyle/>
          <a:p>
            <a:r>
              <a:rPr lang="en-US" sz="1200" b="1" dirty="0"/>
              <a:t>Revenue (000):</a:t>
            </a:r>
          </a:p>
        </p:txBody>
      </p:sp>
      <p:cxnSp>
        <p:nvCxnSpPr>
          <p:cNvPr id="292" name="Straight Connector 291"/>
          <p:cNvCxnSpPr>
            <a:cxnSpLocks/>
          </p:cNvCxnSpPr>
          <p:nvPr/>
        </p:nvCxnSpPr>
        <p:spPr>
          <a:xfrm>
            <a:off x="310663" y="4940283"/>
            <a:ext cx="8566630" cy="0"/>
          </a:xfrm>
          <a:prstGeom prst="line">
            <a:avLst/>
          </a:prstGeom>
          <a:ln>
            <a:solidFill>
              <a:schemeClr val="tx1"/>
            </a:solidFill>
            <a:prstDash val="dashDot"/>
          </a:ln>
          <a:effectLst/>
        </p:spPr>
        <p:style>
          <a:lnRef idx="2">
            <a:schemeClr val="accent1"/>
          </a:lnRef>
          <a:fillRef idx="0">
            <a:schemeClr val="accent1"/>
          </a:fillRef>
          <a:effectRef idx="1">
            <a:schemeClr val="accent1"/>
          </a:effectRef>
          <a:fontRef idx="minor">
            <a:schemeClr val="tx1"/>
          </a:fontRef>
        </p:style>
      </p:cxnSp>
      <p:sp>
        <p:nvSpPr>
          <p:cNvPr id="293" name="Text Placeholder 2"/>
          <p:cNvSpPr>
            <a:spLocks noGrp="1"/>
          </p:cNvSpPr>
          <p:nvPr>
            <p:ph type="body" sz="quarter" idx="13"/>
          </p:nvPr>
        </p:nvSpPr>
        <p:spPr>
          <a:xfrm>
            <a:off x="1849773" y="5168196"/>
            <a:ext cx="2003484" cy="368686"/>
          </a:xfrm>
        </p:spPr>
        <p:txBody>
          <a:bodyPr/>
          <a:lstStyle/>
          <a:p>
            <a:r>
              <a:rPr lang="en-US" sz="1200" b="1" dirty="0"/>
              <a:t>TV Spend (000):</a:t>
            </a:r>
          </a:p>
        </p:txBody>
      </p:sp>
      <p:sp>
        <p:nvSpPr>
          <p:cNvPr id="294" name="Text Placeholder 2"/>
          <p:cNvSpPr>
            <a:spLocks noGrp="1"/>
          </p:cNvSpPr>
          <p:nvPr>
            <p:ph type="body" sz="quarter" idx="13"/>
          </p:nvPr>
        </p:nvSpPr>
        <p:spPr>
          <a:xfrm>
            <a:off x="4029224" y="5190404"/>
            <a:ext cx="1145362" cy="368686"/>
          </a:xfrm>
        </p:spPr>
        <p:txBody>
          <a:bodyPr/>
          <a:lstStyle/>
          <a:p>
            <a:r>
              <a:rPr lang="en-US" sz="1200" b="1" dirty="0"/>
              <a:t>---</a:t>
            </a:r>
          </a:p>
        </p:txBody>
      </p:sp>
      <p:sp>
        <p:nvSpPr>
          <p:cNvPr id="295" name="Text Placeholder 2"/>
          <p:cNvSpPr>
            <a:spLocks noGrp="1"/>
          </p:cNvSpPr>
          <p:nvPr>
            <p:ph type="body" sz="quarter" idx="13"/>
          </p:nvPr>
        </p:nvSpPr>
        <p:spPr>
          <a:xfrm>
            <a:off x="4082451" y="5443130"/>
            <a:ext cx="983588" cy="368686"/>
          </a:xfrm>
        </p:spPr>
        <p:txBody>
          <a:bodyPr/>
          <a:lstStyle/>
          <a:p>
            <a:r>
              <a:rPr lang="en-US" sz="1200" b="1" dirty="0"/>
              <a:t>$60,611</a:t>
            </a:r>
          </a:p>
        </p:txBody>
      </p:sp>
      <p:sp>
        <p:nvSpPr>
          <p:cNvPr id="296" name="Text Placeholder 2"/>
          <p:cNvSpPr>
            <a:spLocks noGrp="1"/>
          </p:cNvSpPr>
          <p:nvPr>
            <p:ph type="body" sz="quarter" idx="13"/>
          </p:nvPr>
        </p:nvSpPr>
        <p:spPr>
          <a:xfrm>
            <a:off x="5979327" y="5167522"/>
            <a:ext cx="1145362" cy="368686"/>
          </a:xfrm>
        </p:spPr>
        <p:txBody>
          <a:bodyPr/>
          <a:lstStyle/>
          <a:p>
            <a:r>
              <a:rPr lang="en-US" sz="1200" b="1" dirty="0"/>
              <a:t>$526</a:t>
            </a:r>
          </a:p>
        </p:txBody>
      </p:sp>
      <p:sp>
        <p:nvSpPr>
          <p:cNvPr id="297" name="Text Placeholder 2"/>
          <p:cNvSpPr>
            <a:spLocks noGrp="1"/>
          </p:cNvSpPr>
          <p:nvPr>
            <p:ph type="body" sz="quarter" idx="13"/>
          </p:nvPr>
        </p:nvSpPr>
        <p:spPr>
          <a:xfrm>
            <a:off x="5875464" y="5444596"/>
            <a:ext cx="1134929" cy="368686"/>
          </a:xfrm>
        </p:spPr>
        <p:txBody>
          <a:bodyPr/>
          <a:lstStyle/>
          <a:p>
            <a:r>
              <a:rPr lang="en-US" sz="1200" b="1" dirty="0"/>
              <a:t>$82,299</a:t>
            </a:r>
          </a:p>
        </p:txBody>
      </p:sp>
      <p:sp>
        <p:nvSpPr>
          <p:cNvPr id="298" name="Text Placeholder 2"/>
          <p:cNvSpPr>
            <a:spLocks noGrp="1"/>
          </p:cNvSpPr>
          <p:nvPr>
            <p:ph type="body" sz="quarter" idx="13"/>
          </p:nvPr>
        </p:nvSpPr>
        <p:spPr>
          <a:xfrm>
            <a:off x="7581271" y="5168097"/>
            <a:ext cx="1145362" cy="368686"/>
          </a:xfrm>
        </p:spPr>
        <p:txBody>
          <a:bodyPr/>
          <a:lstStyle/>
          <a:p>
            <a:r>
              <a:rPr lang="en-US" sz="1200" b="1" dirty="0"/>
              <a:t>$1,963</a:t>
            </a:r>
          </a:p>
        </p:txBody>
      </p:sp>
      <p:sp>
        <p:nvSpPr>
          <p:cNvPr id="299" name="Text Placeholder 2"/>
          <p:cNvSpPr>
            <a:spLocks noGrp="1"/>
          </p:cNvSpPr>
          <p:nvPr>
            <p:ph type="body" sz="quarter" idx="13"/>
          </p:nvPr>
        </p:nvSpPr>
        <p:spPr>
          <a:xfrm>
            <a:off x="7585678" y="5437754"/>
            <a:ext cx="983588" cy="368686"/>
          </a:xfrm>
        </p:spPr>
        <p:txBody>
          <a:bodyPr/>
          <a:lstStyle/>
          <a:p>
            <a:r>
              <a:rPr lang="en-US" sz="1200" b="1" dirty="0"/>
              <a:t>$493,331</a:t>
            </a:r>
          </a:p>
        </p:txBody>
      </p:sp>
      <p:sp>
        <p:nvSpPr>
          <p:cNvPr id="300" name="Text Placeholder 2"/>
          <p:cNvSpPr>
            <a:spLocks noGrp="1"/>
          </p:cNvSpPr>
          <p:nvPr>
            <p:ph type="body" sz="quarter" idx="13"/>
          </p:nvPr>
        </p:nvSpPr>
        <p:spPr>
          <a:xfrm>
            <a:off x="1203341" y="5216626"/>
            <a:ext cx="846289" cy="368686"/>
          </a:xfrm>
        </p:spPr>
        <p:txBody>
          <a:bodyPr/>
          <a:lstStyle/>
          <a:p>
            <a:r>
              <a:rPr lang="en-US" sz="1000" dirty="0"/>
              <a:t>(5 Year TV </a:t>
            </a:r>
            <a:r>
              <a:rPr lang="en-US" sz="900" dirty="0"/>
              <a:t>Advertiser)</a:t>
            </a:r>
            <a:endParaRPr lang="en-US" sz="1000" dirty="0"/>
          </a:p>
        </p:txBody>
      </p:sp>
      <p:sp>
        <p:nvSpPr>
          <p:cNvPr id="301" name="Text Placeholder 2"/>
          <p:cNvSpPr>
            <a:spLocks noGrp="1"/>
          </p:cNvSpPr>
          <p:nvPr>
            <p:ph type="body" sz="quarter" idx="13"/>
          </p:nvPr>
        </p:nvSpPr>
        <p:spPr>
          <a:xfrm>
            <a:off x="2067220" y="5450258"/>
            <a:ext cx="1627777" cy="368686"/>
          </a:xfrm>
        </p:spPr>
        <p:txBody>
          <a:bodyPr/>
          <a:lstStyle/>
          <a:p>
            <a:r>
              <a:rPr lang="en-US" sz="1200" b="1" dirty="0"/>
              <a:t>Revenue (000):</a:t>
            </a:r>
          </a:p>
        </p:txBody>
      </p:sp>
      <p:pic>
        <p:nvPicPr>
          <p:cNvPr id="318" name="Picture 32" descr="Image result for grubhub seamless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292" y="5117267"/>
            <a:ext cx="530617" cy="530617"/>
          </a:xfrm>
          <a:prstGeom prst="rect">
            <a:avLst/>
          </a:prstGeom>
          <a:noFill/>
          <a:extLst>
            <a:ext uri="{909E8E84-426E-40DD-AFC4-6F175D3DCCD1}">
              <a14:hiddenFill xmlns:a14="http://schemas.microsoft.com/office/drawing/2010/main">
                <a:solidFill>
                  <a:srgbClr val="FFFFFF"/>
                </a:solidFill>
              </a14:hiddenFill>
            </a:ext>
          </a:extLst>
        </p:spPr>
      </p:pic>
      <p:sp>
        <p:nvSpPr>
          <p:cNvPr id="66" name="Rectangle 65"/>
          <p:cNvSpPr/>
          <p:nvPr/>
        </p:nvSpPr>
        <p:spPr>
          <a:xfrm>
            <a:off x="6720467" y="4368677"/>
            <a:ext cx="628645" cy="25817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a:solidFill>
                  <a:srgbClr val="00B050"/>
                </a:solidFill>
              </a:rPr>
              <a:t>+375%</a:t>
            </a:r>
          </a:p>
        </p:txBody>
      </p:sp>
      <p:sp>
        <p:nvSpPr>
          <p:cNvPr id="69" name="Rectangle 68"/>
          <p:cNvSpPr/>
          <p:nvPr/>
        </p:nvSpPr>
        <p:spPr>
          <a:xfrm>
            <a:off x="6800988" y="3357684"/>
            <a:ext cx="558591" cy="25817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a:solidFill>
                  <a:srgbClr val="00B050"/>
                </a:solidFill>
              </a:rPr>
              <a:t>+18%</a:t>
            </a:r>
          </a:p>
        </p:txBody>
      </p:sp>
      <p:sp>
        <p:nvSpPr>
          <p:cNvPr id="71" name="Rectangle 70"/>
          <p:cNvSpPr/>
          <p:nvPr/>
        </p:nvSpPr>
        <p:spPr>
          <a:xfrm>
            <a:off x="6803919" y="5461978"/>
            <a:ext cx="558591" cy="25817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a:solidFill>
                  <a:srgbClr val="00B050"/>
                </a:solidFill>
              </a:rPr>
              <a:t>+36%</a:t>
            </a:r>
          </a:p>
        </p:txBody>
      </p:sp>
      <p:sp>
        <p:nvSpPr>
          <p:cNvPr id="77" name="Rectangle 76"/>
          <p:cNvSpPr/>
          <p:nvPr/>
        </p:nvSpPr>
        <p:spPr>
          <a:xfrm>
            <a:off x="8438791" y="4395923"/>
            <a:ext cx="335840" cy="230685"/>
          </a:xfrm>
          <a:prstGeom prst="rect">
            <a:avLst/>
          </a:prstGeom>
          <a:solidFill>
            <a:schemeClr val="bg1"/>
          </a:solid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Rectangle 77"/>
          <p:cNvSpPr/>
          <p:nvPr/>
        </p:nvSpPr>
        <p:spPr>
          <a:xfrm>
            <a:off x="8323607" y="4371366"/>
            <a:ext cx="558591" cy="25817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a:solidFill>
                  <a:srgbClr val="00B050"/>
                </a:solidFill>
              </a:rPr>
              <a:t>50x</a:t>
            </a:r>
          </a:p>
        </p:txBody>
      </p:sp>
      <p:sp>
        <p:nvSpPr>
          <p:cNvPr id="79" name="Rectangle 78"/>
          <p:cNvSpPr/>
          <p:nvPr/>
        </p:nvSpPr>
        <p:spPr>
          <a:xfrm>
            <a:off x="8469921" y="3384997"/>
            <a:ext cx="335840" cy="230685"/>
          </a:xfrm>
          <a:prstGeom prst="rect">
            <a:avLst/>
          </a:prstGeom>
          <a:solidFill>
            <a:schemeClr val="bg1"/>
          </a:solid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Rectangle 79"/>
          <p:cNvSpPr/>
          <p:nvPr/>
        </p:nvSpPr>
        <p:spPr>
          <a:xfrm>
            <a:off x="8354737" y="3360440"/>
            <a:ext cx="558591" cy="25817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a:solidFill>
                  <a:srgbClr val="00B050"/>
                </a:solidFill>
              </a:rPr>
              <a:t>2.5x</a:t>
            </a:r>
          </a:p>
        </p:txBody>
      </p:sp>
      <p:sp>
        <p:nvSpPr>
          <p:cNvPr id="81" name="Rectangle 80"/>
          <p:cNvSpPr/>
          <p:nvPr/>
        </p:nvSpPr>
        <p:spPr>
          <a:xfrm>
            <a:off x="8452340" y="5459980"/>
            <a:ext cx="335840" cy="230685"/>
          </a:xfrm>
          <a:prstGeom prst="rect">
            <a:avLst/>
          </a:prstGeom>
          <a:solidFill>
            <a:schemeClr val="bg1"/>
          </a:solid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Rectangle 81"/>
          <p:cNvSpPr/>
          <p:nvPr/>
        </p:nvSpPr>
        <p:spPr>
          <a:xfrm>
            <a:off x="8345948" y="5435423"/>
            <a:ext cx="558591" cy="25817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a:solidFill>
                  <a:srgbClr val="00B050"/>
                </a:solidFill>
              </a:rPr>
              <a:t>8x</a:t>
            </a:r>
          </a:p>
        </p:txBody>
      </p:sp>
      <p:sp>
        <p:nvSpPr>
          <p:cNvPr id="87" name="Rectangle 86"/>
          <p:cNvSpPr/>
          <p:nvPr/>
        </p:nvSpPr>
        <p:spPr>
          <a:xfrm>
            <a:off x="4024531" y="6041631"/>
            <a:ext cx="335840" cy="230685"/>
          </a:xfrm>
          <a:prstGeom prst="rect">
            <a:avLst/>
          </a:prstGeom>
          <a:solidFill>
            <a:schemeClr val="bg1"/>
          </a:solid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Rectangle 87"/>
          <p:cNvSpPr/>
          <p:nvPr/>
        </p:nvSpPr>
        <p:spPr>
          <a:xfrm>
            <a:off x="3909347" y="6017074"/>
            <a:ext cx="558591" cy="25817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a:solidFill>
                  <a:srgbClr val="00B050"/>
                </a:solidFill>
              </a:rPr>
              <a:t>x</a:t>
            </a:r>
          </a:p>
        </p:txBody>
      </p:sp>
      <p:sp>
        <p:nvSpPr>
          <p:cNvPr id="89" name="Oval 88"/>
          <p:cNvSpPr/>
          <p:nvPr/>
        </p:nvSpPr>
        <p:spPr>
          <a:xfrm>
            <a:off x="699130" y="6019598"/>
            <a:ext cx="441646" cy="220782"/>
          </a:xfrm>
          <a:prstGeom prst="ellipse">
            <a:avLst/>
          </a:prstGeom>
          <a:solidFill>
            <a:schemeClr val="bg1"/>
          </a:solid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solidFill>
                  <a:srgbClr val="00B050"/>
                </a:solidFill>
              </a:rPr>
              <a:t>%</a:t>
            </a:r>
          </a:p>
        </p:txBody>
      </p:sp>
      <p:sp>
        <p:nvSpPr>
          <p:cNvPr id="90" name="Text Placeholder 3"/>
          <p:cNvSpPr>
            <a:spLocks noGrp="1"/>
          </p:cNvSpPr>
          <p:nvPr>
            <p:ph type="body" sz="quarter" idx="14"/>
          </p:nvPr>
        </p:nvSpPr>
        <p:spPr>
          <a:xfrm>
            <a:off x="178211" y="6334160"/>
            <a:ext cx="7542438" cy="299020"/>
          </a:xfrm>
        </p:spPr>
        <p:txBody>
          <a:bodyPr/>
          <a:lstStyle/>
          <a:p>
            <a:r>
              <a:rPr lang="en-US" sz="800" dirty="0"/>
              <a:t>Source: Revenues reflect U.S. only and are based on company filings (10-K, </a:t>
            </a:r>
            <a:r>
              <a:rPr lang="en-US" sz="800" dirty="0" err="1"/>
              <a:t>etc</a:t>
            </a:r>
            <a:r>
              <a:rPr lang="en-US" sz="800" dirty="0"/>
              <a:t>) via SEC.gov (except for Dollar Shave Club which is based on market analyst projections and company guidance). Nielsen Ad Intel, TV spend (national cable TV, national broadcast TV, Spanish language broadcast TV, Spanish language cable TV, spot TV, syndication TV), CY 2010-CY 2016.  All brands reflected had to have a continuous annual TV investment from Year 1 of TV through 2016.</a:t>
            </a:r>
          </a:p>
        </p:txBody>
      </p:sp>
      <p:sp>
        <p:nvSpPr>
          <p:cNvPr id="91" name="Text Placeholder 3"/>
          <p:cNvSpPr>
            <a:spLocks noGrp="1"/>
          </p:cNvSpPr>
          <p:nvPr>
            <p:ph type="body" sz="quarter" idx="14"/>
          </p:nvPr>
        </p:nvSpPr>
        <p:spPr>
          <a:xfrm>
            <a:off x="4336338" y="6040518"/>
            <a:ext cx="3404534" cy="251484"/>
          </a:xfrm>
        </p:spPr>
        <p:txBody>
          <a:bodyPr/>
          <a:lstStyle/>
          <a:p>
            <a:r>
              <a:rPr lang="en-US" sz="800" dirty="0"/>
              <a:t>=revenue increase between 2016 and year prior to TV launch</a:t>
            </a:r>
          </a:p>
        </p:txBody>
      </p:sp>
      <p:sp>
        <p:nvSpPr>
          <p:cNvPr id="93" name="TextBox 92"/>
          <p:cNvSpPr txBox="1"/>
          <p:nvPr/>
        </p:nvSpPr>
        <p:spPr>
          <a:xfrm>
            <a:off x="319909" y="4531708"/>
            <a:ext cx="1039131" cy="200055"/>
          </a:xfrm>
          <a:prstGeom prst="rect">
            <a:avLst/>
          </a:prstGeom>
          <a:noFill/>
        </p:spPr>
        <p:txBody>
          <a:bodyPr wrap="square" rtlCol="0">
            <a:spAutoFit/>
          </a:bodyPr>
          <a:lstStyle/>
          <a:p>
            <a:r>
              <a:rPr lang="en-US" sz="700" i="1" dirty="0"/>
              <a:t>Founded in 2011</a:t>
            </a:r>
          </a:p>
        </p:txBody>
      </p:sp>
      <p:sp>
        <p:nvSpPr>
          <p:cNvPr id="94" name="TextBox 93"/>
          <p:cNvSpPr txBox="1"/>
          <p:nvPr/>
        </p:nvSpPr>
        <p:spPr>
          <a:xfrm>
            <a:off x="377415" y="3511988"/>
            <a:ext cx="1039131" cy="200055"/>
          </a:xfrm>
          <a:prstGeom prst="rect">
            <a:avLst/>
          </a:prstGeom>
          <a:noFill/>
        </p:spPr>
        <p:txBody>
          <a:bodyPr wrap="square" rtlCol="0">
            <a:spAutoFit/>
          </a:bodyPr>
          <a:lstStyle/>
          <a:p>
            <a:r>
              <a:rPr lang="en-US" sz="700" i="1" dirty="0"/>
              <a:t>Founded in 1999</a:t>
            </a:r>
          </a:p>
        </p:txBody>
      </p:sp>
      <p:sp>
        <p:nvSpPr>
          <p:cNvPr id="95" name="TextBox 94"/>
          <p:cNvSpPr txBox="1"/>
          <p:nvPr/>
        </p:nvSpPr>
        <p:spPr>
          <a:xfrm>
            <a:off x="359831" y="5595769"/>
            <a:ext cx="1039131" cy="200055"/>
          </a:xfrm>
          <a:prstGeom prst="rect">
            <a:avLst/>
          </a:prstGeom>
          <a:noFill/>
        </p:spPr>
        <p:txBody>
          <a:bodyPr wrap="square" rtlCol="0">
            <a:spAutoFit/>
          </a:bodyPr>
          <a:lstStyle/>
          <a:p>
            <a:r>
              <a:rPr lang="en-US" sz="700" i="1" dirty="0"/>
              <a:t>Founded in 1999</a:t>
            </a:r>
          </a:p>
        </p:txBody>
      </p:sp>
      <p:pic>
        <p:nvPicPr>
          <p:cNvPr id="97" name="Picture 22" descr="Image result for dollar shave club logo"/>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6901" y="4047634"/>
            <a:ext cx="866700" cy="46482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46" name="Oval 145"/>
          <p:cNvSpPr/>
          <p:nvPr/>
        </p:nvSpPr>
        <p:spPr>
          <a:xfrm>
            <a:off x="6854912" y="2359067"/>
            <a:ext cx="441646" cy="220782"/>
          </a:xfrm>
          <a:prstGeom prst="ellipse">
            <a:avLst/>
          </a:prstGeom>
          <a:solidFill>
            <a:schemeClr val="bg1"/>
          </a:solid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 name="Text Placeholder 2"/>
          <p:cNvSpPr>
            <a:spLocks noGrp="1"/>
          </p:cNvSpPr>
          <p:nvPr>
            <p:ph type="body" sz="quarter" idx="13"/>
          </p:nvPr>
        </p:nvSpPr>
        <p:spPr>
          <a:xfrm>
            <a:off x="1843910" y="2058646"/>
            <a:ext cx="2003484" cy="368686"/>
          </a:xfrm>
        </p:spPr>
        <p:txBody>
          <a:bodyPr/>
          <a:lstStyle/>
          <a:p>
            <a:r>
              <a:rPr lang="en-US" sz="1200" b="1" dirty="0"/>
              <a:t>TV Spend (000):</a:t>
            </a:r>
          </a:p>
        </p:txBody>
      </p:sp>
      <p:sp>
        <p:nvSpPr>
          <p:cNvPr id="148" name="Text Placeholder 2"/>
          <p:cNvSpPr>
            <a:spLocks noGrp="1"/>
          </p:cNvSpPr>
          <p:nvPr>
            <p:ph type="body" sz="quarter" idx="13"/>
          </p:nvPr>
        </p:nvSpPr>
        <p:spPr>
          <a:xfrm>
            <a:off x="4023361" y="2080854"/>
            <a:ext cx="1145362" cy="368686"/>
          </a:xfrm>
        </p:spPr>
        <p:txBody>
          <a:bodyPr/>
          <a:lstStyle/>
          <a:p>
            <a:r>
              <a:rPr lang="en-US" sz="1200" b="1" dirty="0"/>
              <a:t>---</a:t>
            </a:r>
          </a:p>
        </p:txBody>
      </p:sp>
      <p:sp>
        <p:nvSpPr>
          <p:cNvPr id="149" name="Text Placeholder 2"/>
          <p:cNvSpPr>
            <a:spLocks noGrp="1"/>
          </p:cNvSpPr>
          <p:nvPr>
            <p:ph type="body" sz="quarter" idx="13"/>
          </p:nvPr>
        </p:nvSpPr>
        <p:spPr>
          <a:xfrm>
            <a:off x="4076588" y="2333580"/>
            <a:ext cx="983588" cy="368686"/>
          </a:xfrm>
        </p:spPr>
        <p:txBody>
          <a:bodyPr/>
          <a:lstStyle/>
          <a:p>
            <a:r>
              <a:rPr lang="en-US" sz="1200" b="1" dirty="0"/>
              <a:t>$66,053</a:t>
            </a:r>
          </a:p>
        </p:txBody>
      </p:sp>
      <p:sp>
        <p:nvSpPr>
          <p:cNvPr id="150" name="Text Placeholder 2"/>
          <p:cNvSpPr>
            <a:spLocks noGrp="1"/>
          </p:cNvSpPr>
          <p:nvPr>
            <p:ph type="body" sz="quarter" idx="13"/>
          </p:nvPr>
        </p:nvSpPr>
        <p:spPr>
          <a:xfrm>
            <a:off x="5947088" y="2057972"/>
            <a:ext cx="1145362" cy="368686"/>
          </a:xfrm>
        </p:spPr>
        <p:txBody>
          <a:bodyPr/>
          <a:lstStyle/>
          <a:p>
            <a:r>
              <a:rPr lang="en-US" sz="1200" b="1" dirty="0"/>
              <a:t>$1,608</a:t>
            </a:r>
          </a:p>
        </p:txBody>
      </p:sp>
      <p:sp>
        <p:nvSpPr>
          <p:cNvPr id="151" name="Text Placeholder 2"/>
          <p:cNvSpPr>
            <a:spLocks noGrp="1"/>
          </p:cNvSpPr>
          <p:nvPr>
            <p:ph type="body" sz="quarter" idx="13"/>
          </p:nvPr>
        </p:nvSpPr>
        <p:spPr>
          <a:xfrm>
            <a:off x="5869601" y="2335046"/>
            <a:ext cx="1134929" cy="368686"/>
          </a:xfrm>
        </p:spPr>
        <p:txBody>
          <a:bodyPr/>
          <a:lstStyle/>
          <a:p>
            <a:r>
              <a:rPr lang="en-US" sz="1200" b="1" dirty="0"/>
              <a:t>$116,850</a:t>
            </a:r>
          </a:p>
        </p:txBody>
      </p:sp>
      <p:sp>
        <p:nvSpPr>
          <p:cNvPr id="152" name="Text Placeholder 2"/>
          <p:cNvSpPr>
            <a:spLocks noGrp="1"/>
          </p:cNvSpPr>
          <p:nvPr>
            <p:ph type="body" sz="quarter" idx="13"/>
          </p:nvPr>
        </p:nvSpPr>
        <p:spPr>
          <a:xfrm>
            <a:off x="7540240" y="2058547"/>
            <a:ext cx="1145362" cy="368686"/>
          </a:xfrm>
        </p:spPr>
        <p:txBody>
          <a:bodyPr/>
          <a:lstStyle/>
          <a:p>
            <a:r>
              <a:rPr lang="en-US" sz="1200" b="1" dirty="0"/>
              <a:t>$37,749</a:t>
            </a:r>
          </a:p>
        </p:txBody>
      </p:sp>
      <p:sp>
        <p:nvSpPr>
          <p:cNvPr id="153" name="Text Placeholder 2"/>
          <p:cNvSpPr>
            <a:spLocks noGrp="1"/>
          </p:cNvSpPr>
          <p:nvPr>
            <p:ph type="body" sz="quarter" idx="13"/>
          </p:nvPr>
        </p:nvSpPr>
        <p:spPr>
          <a:xfrm>
            <a:off x="7579815" y="2328204"/>
            <a:ext cx="983588" cy="368686"/>
          </a:xfrm>
        </p:spPr>
        <p:txBody>
          <a:bodyPr/>
          <a:lstStyle/>
          <a:p>
            <a:r>
              <a:rPr lang="en-US" sz="1200" b="1" dirty="0"/>
              <a:t>$846,589</a:t>
            </a:r>
          </a:p>
        </p:txBody>
      </p:sp>
      <p:sp>
        <p:nvSpPr>
          <p:cNvPr id="154" name="Text Placeholder 2"/>
          <p:cNvSpPr>
            <a:spLocks noGrp="1"/>
          </p:cNvSpPr>
          <p:nvPr>
            <p:ph type="body" sz="quarter" idx="13"/>
          </p:nvPr>
        </p:nvSpPr>
        <p:spPr>
          <a:xfrm>
            <a:off x="1197478" y="2107076"/>
            <a:ext cx="846289" cy="368686"/>
          </a:xfrm>
        </p:spPr>
        <p:txBody>
          <a:bodyPr/>
          <a:lstStyle/>
          <a:p>
            <a:r>
              <a:rPr lang="en-US" sz="1000" dirty="0"/>
              <a:t>(5 Year TV </a:t>
            </a:r>
            <a:r>
              <a:rPr lang="en-US" sz="900" dirty="0"/>
              <a:t>Advertiser)</a:t>
            </a:r>
            <a:endParaRPr lang="en-US" sz="1000" dirty="0"/>
          </a:p>
        </p:txBody>
      </p:sp>
      <p:sp>
        <p:nvSpPr>
          <p:cNvPr id="155" name="Text Placeholder 2"/>
          <p:cNvSpPr>
            <a:spLocks noGrp="1"/>
          </p:cNvSpPr>
          <p:nvPr>
            <p:ph type="body" sz="quarter" idx="13"/>
          </p:nvPr>
        </p:nvSpPr>
        <p:spPr>
          <a:xfrm>
            <a:off x="2061357" y="2340708"/>
            <a:ext cx="1627777" cy="368686"/>
          </a:xfrm>
        </p:spPr>
        <p:txBody>
          <a:bodyPr/>
          <a:lstStyle/>
          <a:p>
            <a:r>
              <a:rPr lang="en-US" sz="1200" b="1" dirty="0"/>
              <a:t>Revenue (000):</a:t>
            </a:r>
          </a:p>
        </p:txBody>
      </p:sp>
      <p:pic>
        <p:nvPicPr>
          <p:cNvPr id="156" name="Picture 155"/>
          <p:cNvPicPr>
            <a:picLocks noChangeAspect="1"/>
          </p:cNvPicPr>
          <p:nvPr/>
        </p:nvPicPr>
        <p:blipFill>
          <a:blip r:embed="rId5"/>
          <a:stretch>
            <a:fillRect/>
          </a:stretch>
        </p:blipFill>
        <p:spPr>
          <a:xfrm>
            <a:off x="512455" y="2026239"/>
            <a:ext cx="508591" cy="508591"/>
          </a:xfrm>
          <a:prstGeom prst="roundRect">
            <a:avLst/>
          </a:prstGeom>
        </p:spPr>
      </p:pic>
      <p:sp>
        <p:nvSpPr>
          <p:cNvPr id="157" name="Rectangle 156"/>
          <p:cNvSpPr/>
          <p:nvPr/>
        </p:nvSpPr>
        <p:spPr>
          <a:xfrm>
            <a:off x="6795125" y="2340708"/>
            <a:ext cx="558591" cy="25817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a:solidFill>
                  <a:srgbClr val="00B050"/>
                </a:solidFill>
              </a:rPr>
              <a:t>+77%</a:t>
            </a:r>
          </a:p>
        </p:txBody>
      </p:sp>
      <p:sp>
        <p:nvSpPr>
          <p:cNvPr id="158" name="Rectangle 157"/>
          <p:cNvSpPr/>
          <p:nvPr/>
        </p:nvSpPr>
        <p:spPr>
          <a:xfrm>
            <a:off x="8464058" y="2368021"/>
            <a:ext cx="335840" cy="230685"/>
          </a:xfrm>
          <a:prstGeom prst="rect">
            <a:avLst/>
          </a:prstGeom>
          <a:solidFill>
            <a:schemeClr val="bg1"/>
          </a:solid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9" name="Rectangle 158"/>
          <p:cNvSpPr/>
          <p:nvPr/>
        </p:nvSpPr>
        <p:spPr>
          <a:xfrm>
            <a:off x="8348874" y="2343464"/>
            <a:ext cx="558591" cy="25817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a:solidFill>
                  <a:srgbClr val="00B050"/>
                </a:solidFill>
              </a:rPr>
              <a:t>13x</a:t>
            </a:r>
          </a:p>
        </p:txBody>
      </p:sp>
      <p:sp>
        <p:nvSpPr>
          <p:cNvPr id="160" name="TextBox 159"/>
          <p:cNvSpPr txBox="1"/>
          <p:nvPr/>
        </p:nvSpPr>
        <p:spPr>
          <a:xfrm>
            <a:off x="371552" y="2495012"/>
            <a:ext cx="1039131" cy="200055"/>
          </a:xfrm>
          <a:prstGeom prst="rect">
            <a:avLst/>
          </a:prstGeom>
          <a:noFill/>
        </p:spPr>
        <p:txBody>
          <a:bodyPr wrap="square" rtlCol="0">
            <a:spAutoFit/>
          </a:bodyPr>
          <a:lstStyle/>
          <a:p>
            <a:r>
              <a:rPr lang="en-US" sz="700" i="1" dirty="0"/>
              <a:t>Founded in 2005</a:t>
            </a:r>
          </a:p>
        </p:txBody>
      </p:sp>
      <p:pic>
        <p:nvPicPr>
          <p:cNvPr id="161" name="Picture 160"/>
          <p:cNvPicPr>
            <a:picLocks noChangeAspect="1"/>
          </p:cNvPicPr>
          <p:nvPr/>
        </p:nvPicPr>
        <p:blipFill rotWithShape="1">
          <a:blip r:embed="rId6"/>
          <a:srcRect t="16604" b="15543"/>
          <a:stretch/>
        </p:blipFill>
        <p:spPr>
          <a:xfrm>
            <a:off x="410892" y="3019609"/>
            <a:ext cx="768414" cy="521389"/>
          </a:xfrm>
          <a:prstGeom prst="rect">
            <a:avLst/>
          </a:prstGeom>
        </p:spPr>
      </p:pic>
    </p:spTree>
    <p:extLst>
      <p:ext uri="{BB962C8B-B14F-4D97-AF65-F5344CB8AC3E}">
        <p14:creationId xmlns:p14="http://schemas.microsoft.com/office/powerpoint/2010/main" val="22494527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Oval 69"/>
          <p:cNvSpPr/>
          <p:nvPr/>
        </p:nvSpPr>
        <p:spPr>
          <a:xfrm>
            <a:off x="6860775" y="3390394"/>
            <a:ext cx="441646" cy="220782"/>
          </a:xfrm>
          <a:prstGeom prst="ellipse">
            <a:avLst/>
          </a:prstGeom>
          <a:solidFill>
            <a:schemeClr val="bg1"/>
          </a:solid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2" name="Title 1"/>
          <p:cNvSpPr>
            <a:spLocks noGrp="1"/>
          </p:cNvSpPr>
          <p:nvPr>
            <p:ph type="ctrTitle"/>
          </p:nvPr>
        </p:nvSpPr>
        <p:spPr>
          <a:xfrm>
            <a:off x="178211" y="364933"/>
            <a:ext cx="8805334" cy="592364"/>
          </a:xfrm>
        </p:spPr>
        <p:txBody>
          <a:bodyPr/>
          <a:lstStyle/>
          <a:p>
            <a:r>
              <a:rPr lang="en-US" dirty="0"/>
              <a:t>Revenues Also Spike When “Brand Expanding” Disruptors Heavy-Up Their TV Investment As Well</a:t>
            </a:r>
          </a:p>
        </p:txBody>
      </p:sp>
      <p:sp>
        <p:nvSpPr>
          <p:cNvPr id="7" name="Text Placeholder 3"/>
          <p:cNvSpPr>
            <a:spLocks noGrp="1"/>
          </p:cNvSpPr>
          <p:nvPr>
            <p:ph type="body" sz="quarter" idx="14"/>
          </p:nvPr>
        </p:nvSpPr>
        <p:spPr>
          <a:xfrm>
            <a:off x="1133003" y="6160680"/>
            <a:ext cx="2805955" cy="202788"/>
          </a:xfrm>
        </p:spPr>
        <p:txBody>
          <a:bodyPr/>
          <a:lstStyle/>
          <a:p>
            <a:r>
              <a:rPr lang="en-US" sz="800" dirty="0"/>
              <a:t>=revenue increase between 1</a:t>
            </a:r>
            <a:r>
              <a:rPr lang="en-US" sz="800" baseline="30000" dirty="0"/>
              <a:t>st</a:t>
            </a:r>
            <a:r>
              <a:rPr lang="en-US" sz="800" dirty="0"/>
              <a:t> year on TV and year prior</a:t>
            </a:r>
          </a:p>
        </p:txBody>
      </p:sp>
      <p:sp>
        <p:nvSpPr>
          <p:cNvPr id="6" name="Text Placeholder 2"/>
          <p:cNvSpPr>
            <a:spLocks noGrp="1"/>
          </p:cNvSpPr>
          <p:nvPr>
            <p:ph type="body" sz="quarter" idx="13"/>
          </p:nvPr>
        </p:nvSpPr>
        <p:spPr>
          <a:xfrm>
            <a:off x="3838341" y="1435385"/>
            <a:ext cx="1429697" cy="368686"/>
          </a:xfrm>
        </p:spPr>
        <p:txBody>
          <a:bodyPr/>
          <a:lstStyle/>
          <a:p>
            <a:r>
              <a:rPr lang="en-US" sz="1400" b="1" u="sng" dirty="0"/>
              <a:t>Year Prior to TV Heavy-Up</a:t>
            </a:r>
          </a:p>
        </p:txBody>
      </p:sp>
      <p:sp>
        <p:nvSpPr>
          <p:cNvPr id="8" name="Text Placeholder 2"/>
          <p:cNvSpPr>
            <a:spLocks noGrp="1"/>
          </p:cNvSpPr>
          <p:nvPr>
            <p:ph type="body" sz="quarter" idx="13"/>
          </p:nvPr>
        </p:nvSpPr>
        <p:spPr>
          <a:xfrm>
            <a:off x="4988741" y="1644092"/>
            <a:ext cx="2914656" cy="368686"/>
          </a:xfrm>
        </p:spPr>
        <p:txBody>
          <a:bodyPr/>
          <a:lstStyle/>
          <a:p>
            <a:r>
              <a:rPr lang="en-US" sz="1400" b="1" u="sng" dirty="0"/>
              <a:t>TV Heavy-Up Year</a:t>
            </a:r>
          </a:p>
        </p:txBody>
      </p:sp>
      <p:sp>
        <p:nvSpPr>
          <p:cNvPr id="10" name="Text Placeholder 2"/>
          <p:cNvSpPr>
            <a:spLocks noGrp="1"/>
          </p:cNvSpPr>
          <p:nvPr>
            <p:ph type="body" sz="quarter" idx="13"/>
          </p:nvPr>
        </p:nvSpPr>
        <p:spPr>
          <a:xfrm>
            <a:off x="7450579" y="1641499"/>
            <a:ext cx="1369838" cy="368686"/>
          </a:xfrm>
        </p:spPr>
        <p:txBody>
          <a:bodyPr/>
          <a:lstStyle/>
          <a:p>
            <a:r>
              <a:rPr lang="en-US" sz="1400" b="1" u="sng" dirty="0"/>
              <a:t>2016</a:t>
            </a:r>
          </a:p>
        </p:txBody>
      </p:sp>
      <p:sp>
        <p:nvSpPr>
          <p:cNvPr id="15" name="Text Placeholder 2"/>
          <p:cNvSpPr>
            <a:spLocks noGrp="1"/>
          </p:cNvSpPr>
          <p:nvPr>
            <p:ph type="body" sz="quarter" idx="13"/>
          </p:nvPr>
        </p:nvSpPr>
        <p:spPr>
          <a:xfrm>
            <a:off x="200759" y="1639072"/>
            <a:ext cx="1145362" cy="368686"/>
          </a:xfrm>
        </p:spPr>
        <p:txBody>
          <a:bodyPr/>
          <a:lstStyle/>
          <a:p>
            <a:r>
              <a:rPr lang="en-US" sz="1400" b="1" u="sng" dirty="0"/>
              <a:t>Company</a:t>
            </a:r>
          </a:p>
        </p:txBody>
      </p:sp>
      <p:sp>
        <p:nvSpPr>
          <p:cNvPr id="271" name="Text Placeholder 2"/>
          <p:cNvSpPr>
            <a:spLocks noGrp="1"/>
          </p:cNvSpPr>
          <p:nvPr>
            <p:ph type="body" sz="quarter" idx="13"/>
          </p:nvPr>
        </p:nvSpPr>
        <p:spPr>
          <a:xfrm>
            <a:off x="1849771" y="2026099"/>
            <a:ext cx="2003484" cy="368686"/>
          </a:xfrm>
        </p:spPr>
        <p:txBody>
          <a:bodyPr/>
          <a:lstStyle/>
          <a:p>
            <a:r>
              <a:rPr lang="en-US" sz="1200" b="1" dirty="0"/>
              <a:t>TV Spend (000):</a:t>
            </a:r>
          </a:p>
        </p:txBody>
      </p:sp>
      <p:sp>
        <p:nvSpPr>
          <p:cNvPr id="272" name="Text Placeholder 2"/>
          <p:cNvSpPr>
            <a:spLocks noGrp="1"/>
          </p:cNvSpPr>
          <p:nvPr>
            <p:ph type="body" sz="quarter" idx="13"/>
          </p:nvPr>
        </p:nvSpPr>
        <p:spPr>
          <a:xfrm>
            <a:off x="4073182" y="2048307"/>
            <a:ext cx="1145362" cy="368686"/>
          </a:xfrm>
        </p:spPr>
        <p:txBody>
          <a:bodyPr/>
          <a:lstStyle/>
          <a:p>
            <a:r>
              <a:rPr lang="en-US" sz="1200" b="1" dirty="0"/>
              <a:t>$1,961</a:t>
            </a:r>
          </a:p>
        </p:txBody>
      </p:sp>
      <p:sp>
        <p:nvSpPr>
          <p:cNvPr id="273" name="Text Placeholder 2"/>
          <p:cNvSpPr>
            <a:spLocks noGrp="1"/>
          </p:cNvSpPr>
          <p:nvPr>
            <p:ph type="body" sz="quarter" idx="13"/>
          </p:nvPr>
        </p:nvSpPr>
        <p:spPr>
          <a:xfrm>
            <a:off x="4073657" y="2301033"/>
            <a:ext cx="983588" cy="368686"/>
          </a:xfrm>
        </p:spPr>
        <p:txBody>
          <a:bodyPr/>
          <a:lstStyle/>
          <a:p>
            <a:r>
              <a:rPr lang="en-US" sz="1200" b="1" dirty="0"/>
              <a:t>$542,736</a:t>
            </a:r>
          </a:p>
        </p:txBody>
      </p:sp>
      <p:sp>
        <p:nvSpPr>
          <p:cNvPr id="274" name="Text Placeholder 2"/>
          <p:cNvSpPr>
            <a:spLocks noGrp="1"/>
          </p:cNvSpPr>
          <p:nvPr>
            <p:ph type="body" sz="quarter" idx="13"/>
          </p:nvPr>
        </p:nvSpPr>
        <p:spPr>
          <a:xfrm>
            <a:off x="5917781" y="2025425"/>
            <a:ext cx="1145362" cy="368686"/>
          </a:xfrm>
        </p:spPr>
        <p:txBody>
          <a:bodyPr/>
          <a:lstStyle/>
          <a:p>
            <a:r>
              <a:rPr lang="en-US" sz="1200" b="1" dirty="0"/>
              <a:t>$44,314</a:t>
            </a:r>
          </a:p>
        </p:txBody>
      </p:sp>
      <p:sp>
        <p:nvSpPr>
          <p:cNvPr id="275" name="Text Placeholder 2"/>
          <p:cNvSpPr>
            <a:spLocks noGrp="1"/>
          </p:cNvSpPr>
          <p:nvPr>
            <p:ph type="body" sz="quarter" idx="13"/>
          </p:nvPr>
        </p:nvSpPr>
        <p:spPr>
          <a:xfrm>
            <a:off x="5893046" y="2302499"/>
            <a:ext cx="1134929" cy="368686"/>
          </a:xfrm>
        </p:spPr>
        <p:txBody>
          <a:bodyPr/>
          <a:lstStyle/>
          <a:p>
            <a:r>
              <a:rPr lang="en-US" sz="1200" b="1" dirty="0"/>
              <a:t>$857,001</a:t>
            </a:r>
          </a:p>
        </p:txBody>
      </p:sp>
      <p:sp>
        <p:nvSpPr>
          <p:cNvPr id="276" name="Text Placeholder 2"/>
          <p:cNvSpPr>
            <a:spLocks noGrp="1"/>
          </p:cNvSpPr>
          <p:nvPr>
            <p:ph type="body" sz="quarter" idx="13"/>
          </p:nvPr>
        </p:nvSpPr>
        <p:spPr>
          <a:xfrm>
            <a:off x="7502141" y="2026000"/>
            <a:ext cx="1145362" cy="368686"/>
          </a:xfrm>
        </p:spPr>
        <p:txBody>
          <a:bodyPr/>
          <a:lstStyle/>
          <a:p>
            <a:r>
              <a:rPr lang="en-US" sz="1200" b="1" dirty="0"/>
              <a:t>$177,955</a:t>
            </a:r>
          </a:p>
        </p:txBody>
      </p:sp>
      <p:sp>
        <p:nvSpPr>
          <p:cNvPr id="277" name="Text Placeholder 2"/>
          <p:cNvSpPr>
            <a:spLocks noGrp="1"/>
          </p:cNvSpPr>
          <p:nvPr>
            <p:ph type="body" sz="quarter" idx="13"/>
          </p:nvPr>
        </p:nvSpPr>
        <p:spPr>
          <a:xfrm>
            <a:off x="7450579" y="2295657"/>
            <a:ext cx="1118685" cy="368686"/>
          </a:xfrm>
        </p:spPr>
        <p:txBody>
          <a:bodyPr/>
          <a:lstStyle/>
          <a:p>
            <a:r>
              <a:rPr lang="en-US" sz="1200" b="1" dirty="0"/>
              <a:t>$3,110,497</a:t>
            </a:r>
          </a:p>
        </p:txBody>
      </p:sp>
      <p:sp>
        <p:nvSpPr>
          <p:cNvPr id="279" name="Text Placeholder 2"/>
          <p:cNvSpPr>
            <a:spLocks noGrp="1"/>
          </p:cNvSpPr>
          <p:nvPr>
            <p:ph type="body" sz="quarter" idx="13"/>
          </p:nvPr>
        </p:nvSpPr>
        <p:spPr>
          <a:xfrm>
            <a:off x="2067218" y="2308161"/>
            <a:ext cx="1627777" cy="368686"/>
          </a:xfrm>
        </p:spPr>
        <p:txBody>
          <a:bodyPr/>
          <a:lstStyle/>
          <a:p>
            <a:r>
              <a:rPr lang="en-US" sz="1200" b="1" dirty="0"/>
              <a:t>Revenue (000):</a:t>
            </a:r>
          </a:p>
        </p:txBody>
      </p:sp>
      <p:cxnSp>
        <p:nvCxnSpPr>
          <p:cNvPr id="281" name="Straight Connector 280"/>
          <p:cNvCxnSpPr>
            <a:cxnSpLocks/>
          </p:cNvCxnSpPr>
          <p:nvPr/>
        </p:nvCxnSpPr>
        <p:spPr>
          <a:xfrm>
            <a:off x="310661" y="2853264"/>
            <a:ext cx="8566630" cy="0"/>
          </a:xfrm>
          <a:prstGeom prst="line">
            <a:avLst/>
          </a:prstGeom>
          <a:ln>
            <a:solidFill>
              <a:schemeClr val="tx1"/>
            </a:solidFill>
            <a:prstDash val="dashDot"/>
          </a:ln>
          <a:effectLst/>
        </p:spPr>
        <p:style>
          <a:lnRef idx="2">
            <a:schemeClr val="accent1"/>
          </a:lnRef>
          <a:fillRef idx="0">
            <a:schemeClr val="accent1"/>
          </a:fillRef>
          <a:effectRef idx="1">
            <a:schemeClr val="accent1"/>
          </a:effectRef>
          <a:fontRef idx="minor">
            <a:schemeClr val="tx1"/>
          </a:fontRef>
        </p:style>
      </p:cxnSp>
      <p:sp>
        <p:nvSpPr>
          <p:cNvPr id="282" name="Text Placeholder 2"/>
          <p:cNvSpPr>
            <a:spLocks noGrp="1"/>
          </p:cNvSpPr>
          <p:nvPr>
            <p:ph type="body" sz="quarter" idx="13"/>
          </p:nvPr>
        </p:nvSpPr>
        <p:spPr>
          <a:xfrm>
            <a:off x="1849773" y="3089973"/>
            <a:ext cx="2003484" cy="368686"/>
          </a:xfrm>
        </p:spPr>
        <p:txBody>
          <a:bodyPr/>
          <a:lstStyle/>
          <a:p>
            <a:r>
              <a:rPr lang="en-US" sz="1200" b="1" dirty="0"/>
              <a:t>TV Spend (000):</a:t>
            </a:r>
          </a:p>
        </p:txBody>
      </p:sp>
      <p:sp>
        <p:nvSpPr>
          <p:cNvPr id="283" name="Text Placeholder 2"/>
          <p:cNvSpPr>
            <a:spLocks noGrp="1"/>
          </p:cNvSpPr>
          <p:nvPr>
            <p:ph type="body" sz="quarter" idx="13"/>
          </p:nvPr>
        </p:nvSpPr>
        <p:spPr>
          <a:xfrm>
            <a:off x="4064392" y="3112181"/>
            <a:ext cx="1145362" cy="368686"/>
          </a:xfrm>
        </p:spPr>
        <p:txBody>
          <a:bodyPr/>
          <a:lstStyle/>
          <a:p>
            <a:r>
              <a:rPr lang="en-US" sz="1200" b="1" dirty="0"/>
              <a:t>$8,261</a:t>
            </a:r>
          </a:p>
        </p:txBody>
      </p:sp>
      <p:sp>
        <p:nvSpPr>
          <p:cNvPr id="284" name="Text Placeholder 2"/>
          <p:cNvSpPr>
            <a:spLocks noGrp="1"/>
          </p:cNvSpPr>
          <p:nvPr>
            <p:ph type="body" sz="quarter" idx="13"/>
          </p:nvPr>
        </p:nvSpPr>
        <p:spPr>
          <a:xfrm>
            <a:off x="4064867" y="3364907"/>
            <a:ext cx="983588" cy="368686"/>
          </a:xfrm>
        </p:spPr>
        <p:txBody>
          <a:bodyPr/>
          <a:lstStyle/>
          <a:p>
            <a:r>
              <a:rPr lang="en-US" sz="1200" b="1" dirty="0"/>
              <a:t>$163,089</a:t>
            </a:r>
          </a:p>
        </p:txBody>
      </p:sp>
      <p:sp>
        <p:nvSpPr>
          <p:cNvPr id="285" name="Text Placeholder 2"/>
          <p:cNvSpPr>
            <a:spLocks noGrp="1"/>
          </p:cNvSpPr>
          <p:nvPr>
            <p:ph type="body" sz="quarter" idx="13"/>
          </p:nvPr>
        </p:nvSpPr>
        <p:spPr>
          <a:xfrm>
            <a:off x="5900199" y="3089299"/>
            <a:ext cx="1145362" cy="368686"/>
          </a:xfrm>
        </p:spPr>
        <p:txBody>
          <a:bodyPr/>
          <a:lstStyle/>
          <a:p>
            <a:r>
              <a:rPr lang="en-US" sz="1200" b="1" dirty="0"/>
              <a:t>$15,354</a:t>
            </a:r>
          </a:p>
        </p:txBody>
      </p:sp>
      <p:sp>
        <p:nvSpPr>
          <p:cNvPr id="286" name="Text Placeholder 2"/>
          <p:cNvSpPr>
            <a:spLocks noGrp="1"/>
          </p:cNvSpPr>
          <p:nvPr>
            <p:ph type="body" sz="quarter" idx="13"/>
          </p:nvPr>
        </p:nvSpPr>
        <p:spPr>
          <a:xfrm>
            <a:off x="5875464" y="3366373"/>
            <a:ext cx="1134929" cy="368686"/>
          </a:xfrm>
        </p:spPr>
        <p:txBody>
          <a:bodyPr/>
          <a:lstStyle/>
          <a:p>
            <a:r>
              <a:rPr lang="en-US" sz="1200" b="1" dirty="0"/>
              <a:t>$231,867</a:t>
            </a:r>
          </a:p>
        </p:txBody>
      </p:sp>
      <p:sp>
        <p:nvSpPr>
          <p:cNvPr id="287" name="Text Placeholder 2"/>
          <p:cNvSpPr>
            <a:spLocks noGrp="1"/>
          </p:cNvSpPr>
          <p:nvPr>
            <p:ph type="body" sz="quarter" idx="13"/>
          </p:nvPr>
        </p:nvSpPr>
        <p:spPr>
          <a:xfrm>
            <a:off x="7546103" y="3089874"/>
            <a:ext cx="1145362" cy="368686"/>
          </a:xfrm>
        </p:spPr>
        <p:txBody>
          <a:bodyPr/>
          <a:lstStyle/>
          <a:p>
            <a:r>
              <a:rPr lang="en-US" sz="1200" b="1" dirty="0"/>
              <a:t>$26,446</a:t>
            </a:r>
          </a:p>
        </p:txBody>
      </p:sp>
      <p:sp>
        <p:nvSpPr>
          <p:cNvPr id="288" name="Text Placeholder 2"/>
          <p:cNvSpPr>
            <a:spLocks noGrp="1"/>
          </p:cNvSpPr>
          <p:nvPr>
            <p:ph type="body" sz="quarter" idx="13"/>
          </p:nvPr>
        </p:nvSpPr>
        <p:spPr>
          <a:xfrm>
            <a:off x="7585678" y="3359531"/>
            <a:ext cx="983588" cy="368686"/>
          </a:xfrm>
        </p:spPr>
        <p:txBody>
          <a:bodyPr/>
          <a:lstStyle/>
          <a:p>
            <a:r>
              <a:rPr lang="en-US" sz="1200" b="1" dirty="0"/>
              <a:t>$376,116</a:t>
            </a:r>
          </a:p>
        </p:txBody>
      </p:sp>
      <p:sp>
        <p:nvSpPr>
          <p:cNvPr id="290" name="Text Placeholder 2"/>
          <p:cNvSpPr>
            <a:spLocks noGrp="1"/>
          </p:cNvSpPr>
          <p:nvPr>
            <p:ph type="body" sz="quarter" idx="13"/>
          </p:nvPr>
        </p:nvSpPr>
        <p:spPr>
          <a:xfrm>
            <a:off x="2067220" y="3372035"/>
            <a:ext cx="1627777" cy="368686"/>
          </a:xfrm>
        </p:spPr>
        <p:txBody>
          <a:bodyPr/>
          <a:lstStyle/>
          <a:p>
            <a:r>
              <a:rPr lang="en-US" sz="1200" b="1" dirty="0"/>
              <a:t>Revenue (000):</a:t>
            </a:r>
          </a:p>
        </p:txBody>
      </p:sp>
      <p:cxnSp>
        <p:nvCxnSpPr>
          <p:cNvPr id="292" name="Straight Connector 291"/>
          <p:cNvCxnSpPr>
            <a:cxnSpLocks/>
          </p:cNvCxnSpPr>
          <p:nvPr/>
        </p:nvCxnSpPr>
        <p:spPr>
          <a:xfrm>
            <a:off x="310663" y="3855588"/>
            <a:ext cx="8566630" cy="0"/>
          </a:xfrm>
          <a:prstGeom prst="line">
            <a:avLst/>
          </a:prstGeom>
          <a:ln>
            <a:solidFill>
              <a:schemeClr val="tx1"/>
            </a:solidFill>
            <a:prstDash val="dashDot"/>
          </a:ln>
          <a:effectLst/>
        </p:spPr>
        <p:style>
          <a:lnRef idx="2">
            <a:schemeClr val="accent1"/>
          </a:lnRef>
          <a:fillRef idx="0">
            <a:schemeClr val="accent1"/>
          </a:fillRef>
          <a:effectRef idx="1">
            <a:schemeClr val="accent1"/>
          </a:effectRef>
          <a:fontRef idx="minor">
            <a:schemeClr val="tx1"/>
          </a:fontRef>
        </p:style>
      </p:cxnSp>
      <p:sp>
        <p:nvSpPr>
          <p:cNvPr id="293" name="Text Placeholder 2"/>
          <p:cNvSpPr>
            <a:spLocks noGrp="1"/>
          </p:cNvSpPr>
          <p:nvPr>
            <p:ph type="body" sz="quarter" idx="13"/>
          </p:nvPr>
        </p:nvSpPr>
        <p:spPr>
          <a:xfrm>
            <a:off x="1849773" y="4083505"/>
            <a:ext cx="2003484" cy="368686"/>
          </a:xfrm>
        </p:spPr>
        <p:txBody>
          <a:bodyPr/>
          <a:lstStyle/>
          <a:p>
            <a:r>
              <a:rPr lang="en-US" sz="1200" b="1" dirty="0"/>
              <a:t>TV Spend (000):</a:t>
            </a:r>
          </a:p>
        </p:txBody>
      </p:sp>
      <p:sp>
        <p:nvSpPr>
          <p:cNvPr id="294" name="Text Placeholder 2"/>
          <p:cNvSpPr>
            <a:spLocks noGrp="1"/>
          </p:cNvSpPr>
          <p:nvPr>
            <p:ph type="body" sz="quarter" idx="13"/>
          </p:nvPr>
        </p:nvSpPr>
        <p:spPr>
          <a:xfrm>
            <a:off x="4081976" y="4105713"/>
            <a:ext cx="1145362" cy="368686"/>
          </a:xfrm>
        </p:spPr>
        <p:txBody>
          <a:bodyPr/>
          <a:lstStyle/>
          <a:p>
            <a:r>
              <a:rPr lang="en-US" sz="1200" b="1" dirty="0"/>
              <a:t>$6,888</a:t>
            </a:r>
          </a:p>
        </p:txBody>
      </p:sp>
      <p:sp>
        <p:nvSpPr>
          <p:cNvPr id="295" name="Text Placeholder 2"/>
          <p:cNvSpPr>
            <a:spLocks noGrp="1"/>
          </p:cNvSpPr>
          <p:nvPr>
            <p:ph type="body" sz="quarter" idx="13"/>
          </p:nvPr>
        </p:nvSpPr>
        <p:spPr>
          <a:xfrm>
            <a:off x="4135203" y="4358439"/>
            <a:ext cx="983588" cy="368686"/>
          </a:xfrm>
        </p:spPr>
        <p:txBody>
          <a:bodyPr/>
          <a:lstStyle/>
          <a:p>
            <a:r>
              <a:rPr lang="en-US" sz="1200" b="1" dirty="0"/>
              <a:t>$22,000</a:t>
            </a:r>
          </a:p>
        </p:txBody>
      </p:sp>
      <p:sp>
        <p:nvSpPr>
          <p:cNvPr id="296" name="Text Placeholder 2"/>
          <p:cNvSpPr>
            <a:spLocks noGrp="1"/>
          </p:cNvSpPr>
          <p:nvPr>
            <p:ph type="body" sz="quarter" idx="13"/>
          </p:nvPr>
        </p:nvSpPr>
        <p:spPr>
          <a:xfrm>
            <a:off x="5856233" y="4082831"/>
            <a:ext cx="1145362" cy="368686"/>
          </a:xfrm>
        </p:spPr>
        <p:txBody>
          <a:bodyPr/>
          <a:lstStyle/>
          <a:p>
            <a:r>
              <a:rPr lang="en-US" sz="1200" b="1" dirty="0"/>
              <a:t>$14,647</a:t>
            </a:r>
          </a:p>
        </p:txBody>
      </p:sp>
      <p:sp>
        <p:nvSpPr>
          <p:cNvPr id="297" name="Text Placeholder 2"/>
          <p:cNvSpPr>
            <a:spLocks noGrp="1"/>
          </p:cNvSpPr>
          <p:nvPr>
            <p:ph type="body" sz="quarter" idx="13"/>
          </p:nvPr>
        </p:nvSpPr>
        <p:spPr>
          <a:xfrm>
            <a:off x="5875464" y="4359905"/>
            <a:ext cx="1134929" cy="368686"/>
          </a:xfrm>
        </p:spPr>
        <p:txBody>
          <a:bodyPr/>
          <a:lstStyle/>
          <a:p>
            <a:r>
              <a:rPr lang="en-US" sz="1200" b="1" dirty="0"/>
              <a:t>$45,514</a:t>
            </a:r>
          </a:p>
        </p:txBody>
      </p:sp>
      <p:sp>
        <p:nvSpPr>
          <p:cNvPr id="298" name="Text Placeholder 2"/>
          <p:cNvSpPr>
            <a:spLocks noGrp="1"/>
          </p:cNvSpPr>
          <p:nvPr>
            <p:ph type="body" sz="quarter" idx="13"/>
          </p:nvPr>
        </p:nvSpPr>
        <p:spPr>
          <a:xfrm>
            <a:off x="7537311" y="4083406"/>
            <a:ext cx="1145362" cy="368686"/>
          </a:xfrm>
        </p:spPr>
        <p:txBody>
          <a:bodyPr/>
          <a:lstStyle/>
          <a:p>
            <a:r>
              <a:rPr lang="en-US" sz="1200" b="1" dirty="0"/>
              <a:t>$24,824</a:t>
            </a:r>
          </a:p>
        </p:txBody>
      </p:sp>
      <p:sp>
        <p:nvSpPr>
          <p:cNvPr id="299" name="Text Placeholder 2"/>
          <p:cNvSpPr>
            <a:spLocks noGrp="1"/>
          </p:cNvSpPr>
          <p:nvPr>
            <p:ph type="body" sz="quarter" idx="13"/>
          </p:nvPr>
        </p:nvSpPr>
        <p:spPr>
          <a:xfrm>
            <a:off x="7585678" y="4353063"/>
            <a:ext cx="983588" cy="368686"/>
          </a:xfrm>
        </p:spPr>
        <p:txBody>
          <a:bodyPr/>
          <a:lstStyle/>
          <a:p>
            <a:r>
              <a:rPr lang="en-US" sz="1200" b="1" dirty="0"/>
              <a:t>$147,830</a:t>
            </a:r>
          </a:p>
        </p:txBody>
      </p:sp>
      <p:sp>
        <p:nvSpPr>
          <p:cNvPr id="301" name="Text Placeholder 2"/>
          <p:cNvSpPr>
            <a:spLocks noGrp="1"/>
          </p:cNvSpPr>
          <p:nvPr>
            <p:ph type="body" sz="quarter" idx="13"/>
          </p:nvPr>
        </p:nvSpPr>
        <p:spPr>
          <a:xfrm>
            <a:off x="2067220" y="4365567"/>
            <a:ext cx="1627777" cy="368686"/>
          </a:xfrm>
        </p:spPr>
        <p:txBody>
          <a:bodyPr/>
          <a:lstStyle/>
          <a:p>
            <a:r>
              <a:rPr lang="en-US" sz="1200" b="1" dirty="0"/>
              <a:t>Revenue (000):</a:t>
            </a:r>
          </a:p>
        </p:txBody>
      </p:sp>
      <p:cxnSp>
        <p:nvCxnSpPr>
          <p:cNvPr id="303" name="Straight Connector 302"/>
          <p:cNvCxnSpPr>
            <a:cxnSpLocks/>
          </p:cNvCxnSpPr>
          <p:nvPr/>
        </p:nvCxnSpPr>
        <p:spPr>
          <a:xfrm>
            <a:off x="310663" y="4919456"/>
            <a:ext cx="8566630" cy="0"/>
          </a:xfrm>
          <a:prstGeom prst="line">
            <a:avLst/>
          </a:prstGeom>
          <a:ln>
            <a:solidFill>
              <a:schemeClr val="tx1"/>
            </a:solidFill>
            <a:prstDash val="dashDot"/>
          </a:ln>
          <a:effectLst/>
        </p:spPr>
        <p:style>
          <a:lnRef idx="2">
            <a:schemeClr val="accent1"/>
          </a:lnRef>
          <a:fillRef idx="0">
            <a:schemeClr val="accent1"/>
          </a:fillRef>
          <a:effectRef idx="1">
            <a:schemeClr val="accent1"/>
          </a:effectRef>
          <a:fontRef idx="minor">
            <a:schemeClr val="tx1"/>
          </a:fontRef>
        </p:style>
      </p:cxnSp>
      <p:sp>
        <p:nvSpPr>
          <p:cNvPr id="304" name="Text Placeholder 2"/>
          <p:cNvSpPr>
            <a:spLocks noGrp="1"/>
          </p:cNvSpPr>
          <p:nvPr>
            <p:ph type="body" sz="quarter" idx="13"/>
          </p:nvPr>
        </p:nvSpPr>
        <p:spPr>
          <a:xfrm>
            <a:off x="1840979" y="5129791"/>
            <a:ext cx="2003484" cy="368686"/>
          </a:xfrm>
        </p:spPr>
        <p:txBody>
          <a:bodyPr/>
          <a:lstStyle/>
          <a:p>
            <a:r>
              <a:rPr lang="en-US" sz="1200" b="1" dirty="0"/>
              <a:t>TV Spend (000):</a:t>
            </a:r>
          </a:p>
        </p:txBody>
      </p:sp>
      <p:sp>
        <p:nvSpPr>
          <p:cNvPr id="305" name="Text Placeholder 2"/>
          <p:cNvSpPr>
            <a:spLocks noGrp="1"/>
          </p:cNvSpPr>
          <p:nvPr>
            <p:ph type="body" sz="quarter" idx="13"/>
          </p:nvPr>
        </p:nvSpPr>
        <p:spPr>
          <a:xfrm>
            <a:off x="4024531" y="5151999"/>
            <a:ext cx="1299523" cy="368686"/>
          </a:xfrm>
        </p:spPr>
        <p:txBody>
          <a:bodyPr/>
          <a:lstStyle/>
          <a:p>
            <a:r>
              <a:rPr lang="en-US" sz="1200" b="1" dirty="0"/>
              <a:t>$7,685</a:t>
            </a:r>
          </a:p>
        </p:txBody>
      </p:sp>
      <p:sp>
        <p:nvSpPr>
          <p:cNvPr id="306" name="Text Placeholder 2"/>
          <p:cNvSpPr>
            <a:spLocks noGrp="1"/>
          </p:cNvSpPr>
          <p:nvPr>
            <p:ph type="body" sz="quarter" idx="13"/>
          </p:nvPr>
        </p:nvSpPr>
        <p:spPr>
          <a:xfrm>
            <a:off x="3988800" y="5404725"/>
            <a:ext cx="1086029" cy="368686"/>
          </a:xfrm>
        </p:spPr>
        <p:txBody>
          <a:bodyPr/>
          <a:lstStyle/>
          <a:p>
            <a:r>
              <a:rPr lang="en-US" sz="1200" b="1" dirty="0"/>
              <a:t>$1,542,489</a:t>
            </a:r>
          </a:p>
        </p:txBody>
      </p:sp>
      <p:sp>
        <p:nvSpPr>
          <p:cNvPr id="307" name="Text Placeholder 2"/>
          <p:cNvSpPr>
            <a:spLocks noGrp="1"/>
          </p:cNvSpPr>
          <p:nvPr>
            <p:ph type="body" sz="quarter" idx="13"/>
          </p:nvPr>
        </p:nvSpPr>
        <p:spPr>
          <a:xfrm>
            <a:off x="5908989" y="5129117"/>
            <a:ext cx="1145362" cy="368686"/>
          </a:xfrm>
        </p:spPr>
        <p:txBody>
          <a:bodyPr/>
          <a:lstStyle/>
          <a:p>
            <a:r>
              <a:rPr lang="en-US" sz="1200" b="1" dirty="0"/>
              <a:t>$12,444</a:t>
            </a:r>
          </a:p>
        </p:txBody>
      </p:sp>
      <p:sp>
        <p:nvSpPr>
          <p:cNvPr id="308" name="Text Placeholder 2"/>
          <p:cNvSpPr>
            <a:spLocks noGrp="1"/>
          </p:cNvSpPr>
          <p:nvPr>
            <p:ph type="body" sz="quarter" idx="13"/>
          </p:nvPr>
        </p:nvSpPr>
        <p:spPr>
          <a:xfrm>
            <a:off x="5771244" y="5406191"/>
            <a:ext cx="1230356" cy="368686"/>
          </a:xfrm>
        </p:spPr>
        <p:txBody>
          <a:bodyPr/>
          <a:lstStyle/>
          <a:p>
            <a:r>
              <a:rPr lang="en-US" sz="1200" b="1" dirty="0"/>
              <a:t>$1,822,032</a:t>
            </a:r>
          </a:p>
        </p:txBody>
      </p:sp>
      <p:sp>
        <p:nvSpPr>
          <p:cNvPr id="309" name="Text Placeholder 2"/>
          <p:cNvSpPr>
            <a:spLocks noGrp="1"/>
          </p:cNvSpPr>
          <p:nvPr>
            <p:ph type="body" sz="quarter" idx="13"/>
          </p:nvPr>
        </p:nvSpPr>
        <p:spPr>
          <a:xfrm>
            <a:off x="7537309" y="5129692"/>
            <a:ext cx="1145362" cy="368686"/>
          </a:xfrm>
        </p:spPr>
        <p:txBody>
          <a:bodyPr/>
          <a:lstStyle/>
          <a:p>
            <a:r>
              <a:rPr lang="en-US" sz="1200" b="1" dirty="0"/>
              <a:t>$53,545</a:t>
            </a:r>
          </a:p>
        </p:txBody>
      </p:sp>
      <p:sp>
        <p:nvSpPr>
          <p:cNvPr id="310" name="Text Placeholder 2"/>
          <p:cNvSpPr>
            <a:spLocks noGrp="1"/>
          </p:cNvSpPr>
          <p:nvPr>
            <p:ph type="body" sz="quarter" idx="13"/>
          </p:nvPr>
        </p:nvSpPr>
        <p:spPr>
          <a:xfrm>
            <a:off x="7477693" y="5399349"/>
            <a:ext cx="1082780" cy="368686"/>
          </a:xfrm>
        </p:spPr>
        <p:txBody>
          <a:bodyPr/>
          <a:lstStyle/>
          <a:p>
            <a:r>
              <a:rPr lang="en-US" sz="1200" b="1" dirty="0"/>
              <a:t>$2,795,365</a:t>
            </a:r>
          </a:p>
        </p:txBody>
      </p:sp>
      <p:sp>
        <p:nvSpPr>
          <p:cNvPr id="312" name="Text Placeholder 2"/>
          <p:cNvSpPr>
            <a:spLocks noGrp="1"/>
          </p:cNvSpPr>
          <p:nvPr>
            <p:ph type="body" sz="quarter" idx="13"/>
          </p:nvPr>
        </p:nvSpPr>
        <p:spPr>
          <a:xfrm>
            <a:off x="2058426" y="5411853"/>
            <a:ext cx="1627777" cy="368686"/>
          </a:xfrm>
        </p:spPr>
        <p:txBody>
          <a:bodyPr/>
          <a:lstStyle/>
          <a:p>
            <a:r>
              <a:rPr lang="en-US" sz="1200" b="1" dirty="0"/>
              <a:t>Revenue (000):</a:t>
            </a:r>
          </a:p>
        </p:txBody>
      </p:sp>
      <p:sp>
        <p:nvSpPr>
          <p:cNvPr id="69" name="Rectangle 68"/>
          <p:cNvSpPr/>
          <p:nvPr/>
        </p:nvSpPr>
        <p:spPr>
          <a:xfrm>
            <a:off x="6800988" y="3372035"/>
            <a:ext cx="558591" cy="25817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B050"/>
                </a:solidFill>
                <a:effectLst/>
                <a:uLnTx/>
                <a:uFillTx/>
                <a:latin typeface="Trebuchet MS"/>
                <a:ea typeface="+mn-ea"/>
                <a:cs typeface="+mn-cs"/>
              </a:rPr>
              <a:t>+42%</a:t>
            </a:r>
          </a:p>
        </p:txBody>
      </p:sp>
      <p:sp>
        <p:nvSpPr>
          <p:cNvPr id="77" name="Rectangle 76"/>
          <p:cNvSpPr/>
          <p:nvPr/>
        </p:nvSpPr>
        <p:spPr>
          <a:xfrm>
            <a:off x="8487506" y="2326684"/>
            <a:ext cx="335840" cy="230685"/>
          </a:xfrm>
          <a:prstGeom prst="rect">
            <a:avLst/>
          </a:prstGeom>
          <a:solidFill>
            <a:schemeClr val="bg1"/>
          </a:solid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78" name="Rectangle 77"/>
          <p:cNvSpPr/>
          <p:nvPr/>
        </p:nvSpPr>
        <p:spPr>
          <a:xfrm>
            <a:off x="8372322" y="2302127"/>
            <a:ext cx="558591" cy="25817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B050"/>
                </a:solidFill>
                <a:effectLst/>
                <a:uLnTx/>
                <a:uFillTx/>
                <a:latin typeface="Trebuchet MS"/>
                <a:ea typeface="+mn-ea"/>
                <a:cs typeface="+mn-cs"/>
              </a:rPr>
              <a:t>5.7x</a:t>
            </a:r>
          </a:p>
        </p:txBody>
      </p:sp>
      <p:sp>
        <p:nvSpPr>
          <p:cNvPr id="79" name="Rectangle 78"/>
          <p:cNvSpPr/>
          <p:nvPr/>
        </p:nvSpPr>
        <p:spPr>
          <a:xfrm>
            <a:off x="8469921" y="3399348"/>
            <a:ext cx="335840" cy="230685"/>
          </a:xfrm>
          <a:prstGeom prst="rect">
            <a:avLst/>
          </a:prstGeom>
          <a:solidFill>
            <a:schemeClr val="bg1"/>
          </a:solid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80" name="Rectangle 79"/>
          <p:cNvSpPr/>
          <p:nvPr/>
        </p:nvSpPr>
        <p:spPr>
          <a:xfrm>
            <a:off x="8354737" y="3374791"/>
            <a:ext cx="558591" cy="25817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B050"/>
                </a:solidFill>
                <a:effectLst/>
                <a:uLnTx/>
                <a:uFillTx/>
                <a:latin typeface="Trebuchet MS"/>
                <a:ea typeface="+mn-ea"/>
                <a:cs typeface="+mn-cs"/>
              </a:rPr>
              <a:t>2.3x</a:t>
            </a:r>
          </a:p>
        </p:txBody>
      </p:sp>
      <p:sp>
        <p:nvSpPr>
          <p:cNvPr id="81" name="Rectangle 80"/>
          <p:cNvSpPr/>
          <p:nvPr/>
        </p:nvSpPr>
        <p:spPr>
          <a:xfrm>
            <a:off x="8487508" y="4375289"/>
            <a:ext cx="335840" cy="230685"/>
          </a:xfrm>
          <a:prstGeom prst="rect">
            <a:avLst/>
          </a:prstGeom>
          <a:solidFill>
            <a:schemeClr val="bg1"/>
          </a:solid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82" name="Rectangle 81"/>
          <p:cNvSpPr/>
          <p:nvPr/>
        </p:nvSpPr>
        <p:spPr>
          <a:xfrm>
            <a:off x="8372324" y="4350732"/>
            <a:ext cx="558591" cy="25817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B050"/>
                </a:solidFill>
                <a:effectLst/>
                <a:uLnTx/>
                <a:uFillTx/>
                <a:latin typeface="Trebuchet MS"/>
                <a:ea typeface="+mn-ea"/>
                <a:cs typeface="+mn-cs"/>
              </a:rPr>
              <a:t>8x</a:t>
            </a:r>
          </a:p>
        </p:txBody>
      </p:sp>
      <p:sp>
        <p:nvSpPr>
          <p:cNvPr id="85" name="Rectangle 84"/>
          <p:cNvSpPr/>
          <p:nvPr/>
        </p:nvSpPr>
        <p:spPr>
          <a:xfrm>
            <a:off x="8484577" y="5392269"/>
            <a:ext cx="335840" cy="230685"/>
          </a:xfrm>
          <a:prstGeom prst="rect">
            <a:avLst/>
          </a:prstGeom>
          <a:solidFill>
            <a:schemeClr val="bg1"/>
          </a:solid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86" name="Rectangle 85"/>
          <p:cNvSpPr/>
          <p:nvPr/>
        </p:nvSpPr>
        <p:spPr>
          <a:xfrm>
            <a:off x="8369393" y="5367712"/>
            <a:ext cx="558591" cy="25817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B050"/>
                </a:solidFill>
                <a:effectLst/>
                <a:uLnTx/>
                <a:uFillTx/>
                <a:latin typeface="Trebuchet MS"/>
                <a:ea typeface="+mn-ea"/>
                <a:cs typeface="+mn-cs"/>
              </a:rPr>
              <a:t>1.8x</a:t>
            </a:r>
          </a:p>
        </p:txBody>
      </p:sp>
      <p:sp>
        <p:nvSpPr>
          <p:cNvPr id="87" name="Rectangle 86"/>
          <p:cNvSpPr/>
          <p:nvPr/>
        </p:nvSpPr>
        <p:spPr>
          <a:xfrm>
            <a:off x="4024531" y="6164719"/>
            <a:ext cx="335840" cy="230685"/>
          </a:xfrm>
          <a:prstGeom prst="rect">
            <a:avLst/>
          </a:prstGeom>
          <a:solidFill>
            <a:schemeClr val="bg1"/>
          </a:solid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88" name="Rectangle 87"/>
          <p:cNvSpPr/>
          <p:nvPr/>
        </p:nvSpPr>
        <p:spPr>
          <a:xfrm>
            <a:off x="3909347" y="6140162"/>
            <a:ext cx="558591" cy="25817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B050"/>
                </a:solidFill>
                <a:effectLst/>
                <a:uLnTx/>
                <a:uFillTx/>
                <a:latin typeface="Trebuchet MS"/>
                <a:ea typeface="+mn-ea"/>
                <a:cs typeface="+mn-cs"/>
              </a:rPr>
              <a:t>x</a:t>
            </a:r>
          </a:p>
        </p:txBody>
      </p:sp>
      <p:sp>
        <p:nvSpPr>
          <p:cNvPr id="89" name="Oval 88"/>
          <p:cNvSpPr/>
          <p:nvPr/>
        </p:nvSpPr>
        <p:spPr>
          <a:xfrm>
            <a:off x="699130" y="6142686"/>
            <a:ext cx="441646" cy="220782"/>
          </a:xfrm>
          <a:prstGeom prst="ellipse">
            <a:avLst/>
          </a:prstGeom>
          <a:solidFill>
            <a:schemeClr val="bg1"/>
          </a:solid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B050"/>
                </a:solidFill>
                <a:effectLst/>
                <a:uLnTx/>
                <a:uFillTx/>
                <a:latin typeface="Trebuchet MS"/>
                <a:ea typeface="+mn-ea"/>
                <a:cs typeface="+mn-cs"/>
              </a:rPr>
              <a:t>%</a:t>
            </a:r>
          </a:p>
        </p:txBody>
      </p:sp>
      <p:sp>
        <p:nvSpPr>
          <p:cNvPr id="90" name="Text Placeholder 3"/>
          <p:cNvSpPr>
            <a:spLocks noGrp="1"/>
          </p:cNvSpPr>
          <p:nvPr>
            <p:ph type="body" sz="quarter" idx="14"/>
          </p:nvPr>
        </p:nvSpPr>
        <p:spPr>
          <a:xfrm>
            <a:off x="251397" y="6401266"/>
            <a:ext cx="7469252" cy="299020"/>
          </a:xfrm>
        </p:spPr>
        <p:txBody>
          <a:bodyPr/>
          <a:lstStyle/>
          <a:p>
            <a:r>
              <a:rPr lang="en-US" sz="800" dirty="0"/>
              <a:t>Source: Revenues reflect U.S. only and are based on company filings (10-K, </a:t>
            </a:r>
            <a:r>
              <a:rPr lang="en-US" sz="800" dirty="0" err="1"/>
              <a:t>etc</a:t>
            </a:r>
            <a:r>
              <a:rPr lang="en-US" sz="800" dirty="0"/>
              <a:t>) via SEC.gov. Nielsen Ad Intel, TV spend (national cable TV, national broadcast TV, Spanish language broadcast TV, Spanish language cable TV, spot TV, syndication TV), CY 2010-CY 2016.  All brands reflected had to have a continuous annual TV investment from Year 1 of TV through 2016.</a:t>
            </a:r>
          </a:p>
        </p:txBody>
      </p:sp>
      <p:sp>
        <p:nvSpPr>
          <p:cNvPr id="91" name="Text Placeholder 3"/>
          <p:cNvSpPr>
            <a:spLocks noGrp="1"/>
          </p:cNvSpPr>
          <p:nvPr>
            <p:ph type="body" sz="quarter" idx="14"/>
          </p:nvPr>
        </p:nvSpPr>
        <p:spPr>
          <a:xfrm>
            <a:off x="4327538" y="6163612"/>
            <a:ext cx="3404534" cy="251484"/>
          </a:xfrm>
        </p:spPr>
        <p:txBody>
          <a:bodyPr/>
          <a:lstStyle/>
          <a:p>
            <a:r>
              <a:rPr lang="en-US" sz="800" dirty="0"/>
              <a:t>=revenue increase between 2016 and year prior to TV Heavy-Up</a:t>
            </a:r>
          </a:p>
        </p:txBody>
      </p:sp>
      <p:sp>
        <p:nvSpPr>
          <p:cNvPr id="93" name="TextBox 92"/>
          <p:cNvSpPr txBox="1"/>
          <p:nvPr/>
        </p:nvSpPr>
        <p:spPr>
          <a:xfrm>
            <a:off x="359832" y="2436093"/>
            <a:ext cx="1039131" cy="20005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1" u="none" strike="noStrike" kern="1200" cap="none" spc="0" normalizeH="0" baseline="0" noProof="0" dirty="0">
                <a:ln>
                  <a:noFill/>
                </a:ln>
                <a:solidFill>
                  <a:prstClr val="black"/>
                </a:solidFill>
                <a:effectLst/>
                <a:uLnTx/>
                <a:uFillTx/>
                <a:latin typeface="Trebuchet MS"/>
                <a:ea typeface="+mn-ea"/>
                <a:cs typeface="+mn-cs"/>
              </a:rPr>
              <a:t>Founded in 2002</a:t>
            </a:r>
          </a:p>
        </p:txBody>
      </p:sp>
      <p:sp>
        <p:nvSpPr>
          <p:cNvPr id="94" name="TextBox 93"/>
          <p:cNvSpPr txBox="1"/>
          <p:nvPr/>
        </p:nvSpPr>
        <p:spPr>
          <a:xfrm>
            <a:off x="377415" y="3526339"/>
            <a:ext cx="1039131" cy="20005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1" u="none" strike="noStrike" kern="1200" cap="none" spc="0" normalizeH="0" baseline="0" noProof="0" dirty="0">
                <a:ln>
                  <a:noFill/>
                </a:ln>
                <a:solidFill>
                  <a:prstClr val="black"/>
                </a:solidFill>
                <a:effectLst/>
                <a:uLnTx/>
                <a:uFillTx/>
                <a:latin typeface="Trebuchet MS"/>
                <a:ea typeface="+mn-ea"/>
                <a:cs typeface="+mn-cs"/>
              </a:rPr>
              <a:t>Founded in 1989</a:t>
            </a:r>
          </a:p>
        </p:txBody>
      </p:sp>
      <p:sp>
        <p:nvSpPr>
          <p:cNvPr id="95" name="TextBox 94"/>
          <p:cNvSpPr txBox="1"/>
          <p:nvPr/>
        </p:nvSpPr>
        <p:spPr>
          <a:xfrm>
            <a:off x="359831" y="4511078"/>
            <a:ext cx="1039131" cy="20005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1" u="none" strike="noStrike" kern="1200" cap="none" spc="0" normalizeH="0" baseline="0" noProof="0" dirty="0">
                <a:ln>
                  <a:noFill/>
                </a:ln>
                <a:solidFill>
                  <a:prstClr val="black"/>
                </a:solidFill>
                <a:effectLst/>
                <a:uLnTx/>
                <a:uFillTx/>
                <a:latin typeface="Trebuchet MS"/>
                <a:ea typeface="+mn-ea"/>
                <a:cs typeface="+mn-cs"/>
              </a:rPr>
              <a:t>Founded in 2007</a:t>
            </a:r>
          </a:p>
        </p:txBody>
      </p:sp>
      <p:sp>
        <p:nvSpPr>
          <p:cNvPr id="96" name="TextBox 95"/>
          <p:cNvSpPr txBox="1"/>
          <p:nvPr/>
        </p:nvSpPr>
        <p:spPr>
          <a:xfrm>
            <a:off x="359832" y="5654070"/>
            <a:ext cx="1039131" cy="20005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1" u="none" strike="noStrike" kern="1200" cap="none" spc="0" normalizeH="0" baseline="0" noProof="0" dirty="0">
                <a:ln>
                  <a:noFill/>
                </a:ln>
                <a:solidFill>
                  <a:prstClr val="black"/>
                </a:solidFill>
                <a:effectLst/>
                <a:uLnTx/>
                <a:uFillTx/>
                <a:latin typeface="Trebuchet MS"/>
                <a:ea typeface="+mn-ea"/>
                <a:cs typeface="+mn-cs"/>
              </a:rPr>
              <a:t>Founded in </a:t>
            </a:r>
            <a:r>
              <a:rPr lang="en-US" sz="700" i="1" dirty="0">
                <a:solidFill>
                  <a:prstClr val="black"/>
                </a:solidFill>
                <a:latin typeface="Trebuchet MS"/>
              </a:rPr>
              <a:t>1987</a:t>
            </a:r>
            <a:endParaRPr kumimoji="0" lang="en-US" sz="700" b="0" i="1" u="none" strike="noStrike" kern="1200" cap="none" spc="0" normalizeH="0" baseline="0" noProof="0" dirty="0">
              <a:ln>
                <a:noFill/>
              </a:ln>
              <a:solidFill>
                <a:prstClr val="black"/>
              </a:solidFill>
              <a:effectLst/>
              <a:uLnTx/>
              <a:uFillTx/>
              <a:latin typeface="Trebuchet MS"/>
              <a:ea typeface="+mn-ea"/>
              <a:cs typeface="+mn-cs"/>
            </a:endParaRPr>
          </a:p>
        </p:txBody>
      </p:sp>
      <p:sp>
        <p:nvSpPr>
          <p:cNvPr id="99" name="Text Placeholder 2"/>
          <p:cNvSpPr>
            <a:spLocks noGrp="1"/>
          </p:cNvSpPr>
          <p:nvPr>
            <p:ph type="body" sz="quarter" idx="13"/>
          </p:nvPr>
        </p:nvSpPr>
        <p:spPr>
          <a:xfrm>
            <a:off x="1203338" y="2118489"/>
            <a:ext cx="1006185" cy="368686"/>
          </a:xfrm>
        </p:spPr>
        <p:txBody>
          <a:bodyPr/>
          <a:lstStyle/>
          <a:p>
            <a:r>
              <a:rPr lang="en-US" sz="1000" dirty="0"/>
              <a:t>(TV Heavy-Up in 2013</a:t>
            </a:r>
            <a:r>
              <a:rPr lang="en-US" sz="900" dirty="0"/>
              <a:t>)</a:t>
            </a:r>
            <a:endParaRPr lang="en-US" sz="1000" dirty="0"/>
          </a:p>
        </p:txBody>
      </p:sp>
      <p:pic>
        <p:nvPicPr>
          <p:cNvPr id="100" name="Picture 99"/>
          <p:cNvPicPr>
            <a:picLocks noChangeAspect="1"/>
          </p:cNvPicPr>
          <p:nvPr/>
        </p:nvPicPr>
        <p:blipFill>
          <a:blip r:embed="rId3">
            <a:clrChange>
              <a:clrFrom>
                <a:srgbClr val="FFFFFF"/>
              </a:clrFrom>
              <a:clrTo>
                <a:srgbClr val="FFFFFF">
                  <a:alpha val="0"/>
                </a:srgbClr>
              </a:clrTo>
            </a:clrChange>
          </a:blip>
          <a:stretch>
            <a:fillRect/>
          </a:stretch>
        </p:blipFill>
        <p:spPr>
          <a:xfrm>
            <a:off x="233042" y="2144307"/>
            <a:ext cx="1076055" cy="252201"/>
          </a:xfrm>
          <a:prstGeom prst="rect">
            <a:avLst/>
          </a:prstGeom>
          <a:noFill/>
          <a:ln>
            <a:noFill/>
          </a:ln>
        </p:spPr>
      </p:pic>
      <p:sp>
        <p:nvSpPr>
          <p:cNvPr id="101" name="Oval 100"/>
          <p:cNvSpPr/>
          <p:nvPr/>
        </p:nvSpPr>
        <p:spPr>
          <a:xfrm>
            <a:off x="6836155" y="2326686"/>
            <a:ext cx="441646" cy="220782"/>
          </a:xfrm>
          <a:prstGeom prst="ellipse">
            <a:avLst/>
          </a:prstGeom>
          <a:solidFill>
            <a:schemeClr val="bg1"/>
          </a:solid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102" name="Rectangle 101"/>
          <p:cNvSpPr/>
          <p:nvPr/>
        </p:nvSpPr>
        <p:spPr>
          <a:xfrm>
            <a:off x="6769193" y="2299200"/>
            <a:ext cx="558591" cy="25817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B050"/>
                </a:solidFill>
                <a:effectLst/>
                <a:uLnTx/>
                <a:uFillTx/>
                <a:latin typeface="Trebuchet MS"/>
                <a:ea typeface="+mn-ea"/>
                <a:cs typeface="+mn-cs"/>
              </a:rPr>
              <a:t>+58%</a:t>
            </a:r>
          </a:p>
        </p:txBody>
      </p:sp>
      <p:sp>
        <p:nvSpPr>
          <p:cNvPr id="103" name="Text Placeholder 2"/>
          <p:cNvSpPr>
            <a:spLocks noGrp="1"/>
          </p:cNvSpPr>
          <p:nvPr>
            <p:ph type="body" sz="quarter" idx="13"/>
          </p:nvPr>
        </p:nvSpPr>
        <p:spPr>
          <a:xfrm>
            <a:off x="1197475" y="3114952"/>
            <a:ext cx="1006185" cy="368686"/>
          </a:xfrm>
        </p:spPr>
        <p:txBody>
          <a:bodyPr/>
          <a:lstStyle/>
          <a:p>
            <a:r>
              <a:rPr lang="en-US" sz="1000" dirty="0"/>
              <a:t>(TV Heavy-Up in 2014</a:t>
            </a:r>
            <a:r>
              <a:rPr lang="en-US" sz="900" dirty="0"/>
              <a:t>)</a:t>
            </a:r>
            <a:endParaRPr lang="en-US" sz="1000" dirty="0"/>
          </a:p>
        </p:txBody>
      </p:sp>
      <p:pic>
        <p:nvPicPr>
          <p:cNvPr id="104" name="Picture 103"/>
          <p:cNvPicPr>
            <a:picLocks noChangeAspect="1"/>
          </p:cNvPicPr>
          <p:nvPr/>
        </p:nvPicPr>
        <p:blipFill rotWithShape="1">
          <a:blip r:embed="rId4"/>
          <a:srcRect t="28779" b="31930"/>
          <a:stretch/>
        </p:blipFill>
        <p:spPr>
          <a:xfrm>
            <a:off x="307731" y="3094146"/>
            <a:ext cx="895728" cy="351937"/>
          </a:xfrm>
          <a:prstGeom prst="roundRect">
            <a:avLst/>
          </a:prstGeom>
        </p:spPr>
      </p:pic>
      <p:sp>
        <p:nvSpPr>
          <p:cNvPr id="106" name="Text Placeholder 2"/>
          <p:cNvSpPr>
            <a:spLocks noGrp="1"/>
          </p:cNvSpPr>
          <p:nvPr>
            <p:ph type="body" sz="quarter" idx="13"/>
          </p:nvPr>
        </p:nvSpPr>
        <p:spPr>
          <a:xfrm>
            <a:off x="1200405" y="4085036"/>
            <a:ext cx="1006185" cy="368686"/>
          </a:xfrm>
        </p:spPr>
        <p:txBody>
          <a:bodyPr/>
          <a:lstStyle/>
          <a:p>
            <a:r>
              <a:rPr lang="en-US" sz="1000" dirty="0"/>
              <a:t>(TV Heavy-Up in 2012</a:t>
            </a:r>
            <a:r>
              <a:rPr lang="en-US" sz="900" dirty="0"/>
              <a:t>)</a:t>
            </a:r>
            <a:endParaRPr lang="en-US" sz="1000" dirty="0"/>
          </a:p>
        </p:txBody>
      </p:sp>
      <p:pic>
        <p:nvPicPr>
          <p:cNvPr id="107" name="Picture 18" descr="Image result for care.com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5403" y="4132181"/>
            <a:ext cx="955002" cy="256862"/>
          </a:xfrm>
          <a:prstGeom prst="rect">
            <a:avLst/>
          </a:prstGeom>
          <a:noFill/>
          <a:extLst>
            <a:ext uri="{909E8E84-426E-40DD-AFC4-6F175D3DCCD1}">
              <a14:hiddenFill xmlns:a14="http://schemas.microsoft.com/office/drawing/2010/main">
                <a:solidFill>
                  <a:srgbClr val="FFFFFF"/>
                </a:solidFill>
              </a14:hiddenFill>
            </a:ext>
          </a:extLst>
        </p:spPr>
      </p:pic>
      <p:sp>
        <p:nvSpPr>
          <p:cNvPr id="108" name="Oval 107"/>
          <p:cNvSpPr/>
          <p:nvPr/>
        </p:nvSpPr>
        <p:spPr>
          <a:xfrm>
            <a:off x="6815201" y="4362610"/>
            <a:ext cx="582625" cy="230904"/>
          </a:xfrm>
          <a:prstGeom prst="ellipse">
            <a:avLst/>
          </a:prstGeom>
          <a:solidFill>
            <a:schemeClr val="bg1"/>
          </a:solid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Trebuchet MS"/>
                <a:ea typeface="+mn-ea"/>
                <a:cs typeface="+mn-cs"/>
              </a:rPr>
              <a:t>z</a:t>
            </a:r>
          </a:p>
        </p:txBody>
      </p:sp>
      <p:sp>
        <p:nvSpPr>
          <p:cNvPr id="109" name="Rectangle 108"/>
          <p:cNvSpPr/>
          <p:nvPr/>
        </p:nvSpPr>
        <p:spPr>
          <a:xfrm>
            <a:off x="6768749" y="4350911"/>
            <a:ext cx="677146" cy="25817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B050"/>
                </a:solidFill>
                <a:effectLst/>
                <a:uLnTx/>
                <a:uFillTx/>
                <a:latin typeface="Trebuchet MS"/>
                <a:ea typeface="+mn-ea"/>
                <a:cs typeface="+mn-cs"/>
              </a:rPr>
              <a:t>+106%</a:t>
            </a:r>
          </a:p>
        </p:txBody>
      </p:sp>
      <p:sp>
        <p:nvSpPr>
          <p:cNvPr id="113" name="Text Placeholder 2"/>
          <p:cNvSpPr>
            <a:spLocks noGrp="1"/>
          </p:cNvSpPr>
          <p:nvPr>
            <p:ph type="body" sz="quarter" idx="13"/>
          </p:nvPr>
        </p:nvSpPr>
        <p:spPr>
          <a:xfrm>
            <a:off x="1203333" y="5160632"/>
            <a:ext cx="1006185" cy="368686"/>
          </a:xfrm>
        </p:spPr>
        <p:txBody>
          <a:bodyPr/>
          <a:lstStyle/>
          <a:p>
            <a:r>
              <a:rPr lang="en-US" sz="1000" dirty="0"/>
              <a:t>(TV Heavy-Up in 2011</a:t>
            </a:r>
            <a:r>
              <a:rPr lang="en-US" sz="900" dirty="0"/>
              <a:t>)</a:t>
            </a:r>
            <a:endParaRPr lang="en-US" sz="1000" dirty="0"/>
          </a:p>
        </p:txBody>
      </p:sp>
      <p:pic>
        <p:nvPicPr>
          <p:cNvPr id="120" name="Picture 119"/>
          <p:cNvPicPr>
            <a:picLocks noChangeAspect="1"/>
          </p:cNvPicPr>
          <p:nvPr/>
        </p:nvPicPr>
        <p:blipFill rotWithShape="1">
          <a:blip r:embed="rId6"/>
          <a:srcRect l="25804" t="24154" r="22950" b="26619"/>
          <a:stretch/>
        </p:blipFill>
        <p:spPr>
          <a:xfrm>
            <a:off x="491641" y="5137227"/>
            <a:ext cx="573946" cy="551336"/>
          </a:xfrm>
          <a:prstGeom prst="rect">
            <a:avLst/>
          </a:prstGeom>
        </p:spPr>
      </p:pic>
      <p:sp>
        <p:nvSpPr>
          <p:cNvPr id="121" name="Oval 120"/>
          <p:cNvSpPr/>
          <p:nvPr/>
        </p:nvSpPr>
        <p:spPr>
          <a:xfrm>
            <a:off x="6863704" y="5433139"/>
            <a:ext cx="441646" cy="220782"/>
          </a:xfrm>
          <a:prstGeom prst="ellipse">
            <a:avLst/>
          </a:prstGeom>
          <a:solidFill>
            <a:schemeClr val="bg1"/>
          </a:solid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122" name="Rectangle 121"/>
          <p:cNvSpPr/>
          <p:nvPr/>
        </p:nvSpPr>
        <p:spPr>
          <a:xfrm>
            <a:off x="6803917" y="5414780"/>
            <a:ext cx="558591" cy="25817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B050"/>
                </a:solidFill>
                <a:effectLst/>
                <a:uLnTx/>
                <a:uFillTx/>
                <a:latin typeface="Trebuchet MS"/>
                <a:ea typeface="+mn-ea"/>
                <a:cs typeface="+mn-cs"/>
              </a:rPr>
              <a:t>+18%</a:t>
            </a:r>
          </a:p>
        </p:txBody>
      </p:sp>
    </p:spTree>
    <p:extLst>
      <p:ext uri="{BB962C8B-B14F-4D97-AF65-F5344CB8AC3E}">
        <p14:creationId xmlns:p14="http://schemas.microsoft.com/office/powerpoint/2010/main" val="35340619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“Established” Digital Disruptors</a:t>
            </a:r>
          </a:p>
        </p:txBody>
      </p:sp>
    </p:spTree>
    <p:extLst>
      <p:ext uri="{BB962C8B-B14F-4D97-AF65-F5344CB8AC3E}">
        <p14:creationId xmlns:p14="http://schemas.microsoft.com/office/powerpoint/2010/main" val="25245080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p:nvPr>
            <p:extLst>
              <p:ext uri="{D42A27DB-BD31-4B8C-83A1-F6EECF244321}">
                <p14:modId xmlns:p14="http://schemas.microsoft.com/office/powerpoint/2010/main" val="2804378070"/>
              </p:ext>
            </p:extLst>
          </p:nvPr>
        </p:nvGraphicFramePr>
        <p:xfrm>
          <a:off x="161636" y="2304660"/>
          <a:ext cx="8805333" cy="3672911"/>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ctrTitle"/>
          </p:nvPr>
        </p:nvSpPr>
        <p:spPr>
          <a:xfrm>
            <a:off x="178211" y="364933"/>
            <a:ext cx="8788757" cy="592364"/>
          </a:xfrm>
        </p:spPr>
        <p:txBody>
          <a:bodyPr/>
          <a:lstStyle/>
          <a:p>
            <a:r>
              <a:rPr lang="en-US" dirty="0"/>
              <a:t>Even “FAANG” Have Sunk Their Teeth Big Time Into TV To Drive Acquisitions &amp; Increase Revenues</a:t>
            </a:r>
          </a:p>
        </p:txBody>
      </p:sp>
      <p:sp>
        <p:nvSpPr>
          <p:cNvPr id="3" name="Text Placeholder 2"/>
          <p:cNvSpPr>
            <a:spLocks noGrp="1"/>
          </p:cNvSpPr>
          <p:nvPr>
            <p:ph type="body" sz="quarter" idx="13"/>
          </p:nvPr>
        </p:nvSpPr>
        <p:spPr>
          <a:xfrm>
            <a:off x="732126" y="1443660"/>
            <a:ext cx="7787620" cy="368686"/>
          </a:xfrm>
        </p:spPr>
        <p:txBody>
          <a:bodyPr/>
          <a:lstStyle/>
          <a:p>
            <a:r>
              <a:rPr lang="en-US" dirty="0"/>
              <a:t>The five major, established “digital” disruptors collectively spent almost </a:t>
            </a:r>
            <a:r>
              <a:rPr lang="en-US" b="1" i="1" u="sng" dirty="0"/>
              <a:t>$1.4 Billion on TV</a:t>
            </a:r>
            <a:r>
              <a:rPr lang="en-US" dirty="0"/>
              <a:t> in 2016</a:t>
            </a:r>
          </a:p>
        </p:txBody>
      </p:sp>
      <p:sp>
        <p:nvSpPr>
          <p:cNvPr id="7" name="Text Placeholder 3"/>
          <p:cNvSpPr>
            <a:spLocks noGrp="1"/>
          </p:cNvSpPr>
          <p:nvPr>
            <p:ph type="body" sz="quarter" idx="14"/>
          </p:nvPr>
        </p:nvSpPr>
        <p:spPr>
          <a:xfrm>
            <a:off x="178211" y="5814046"/>
            <a:ext cx="2166490" cy="185577"/>
          </a:xfrm>
        </p:spPr>
        <p:txBody>
          <a:bodyPr/>
          <a:lstStyle/>
          <a:p>
            <a:r>
              <a:rPr lang="en-US" sz="600" dirty="0"/>
              <a:t>“FAANG” = </a:t>
            </a:r>
            <a:r>
              <a:rPr lang="en-US" sz="600" u="sng" dirty="0"/>
              <a:t>F</a:t>
            </a:r>
            <a:r>
              <a:rPr lang="en-US" sz="600" dirty="0"/>
              <a:t>acebook, </a:t>
            </a:r>
            <a:r>
              <a:rPr lang="en-US" sz="600" u="sng" dirty="0"/>
              <a:t>A</a:t>
            </a:r>
            <a:r>
              <a:rPr lang="en-US" sz="600" dirty="0"/>
              <a:t>mazon, </a:t>
            </a:r>
            <a:r>
              <a:rPr lang="en-US" sz="600" u="sng" dirty="0"/>
              <a:t>A</a:t>
            </a:r>
            <a:r>
              <a:rPr lang="en-US" sz="600" dirty="0"/>
              <a:t>pple, </a:t>
            </a:r>
            <a:r>
              <a:rPr lang="en-US" sz="600" u="sng" dirty="0"/>
              <a:t>N</a:t>
            </a:r>
            <a:r>
              <a:rPr lang="en-US" sz="600" dirty="0"/>
              <a:t>etflix, </a:t>
            </a:r>
            <a:r>
              <a:rPr lang="en-US" sz="600" u="sng" dirty="0"/>
              <a:t>G</a:t>
            </a:r>
            <a:r>
              <a:rPr lang="en-US" sz="600" dirty="0"/>
              <a:t>oogle</a:t>
            </a:r>
          </a:p>
        </p:txBody>
      </p:sp>
      <p:sp>
        <p:nvSpPr>
          <p:cNvPr id="6" name="Text Placeholder 4"/>
          <p:cNvSpPr>
            <a:spLocks noGrp="1"/>
          </p:cNvSpPr>
          <p:nvPr>
            <p:ph type="body" sz="quarter" idx="15"/>
          </p:nvPr>
        </p:nvSpPr>
        <p:spPr>
          <a:xfrm>
            <a:off x="329141" y="6189666"/>
            <a:ext cx="2813553" cy="431798"/>
          </a:xfrm>
        </p:spPr>
        <p:txBody>
          <a:bodyPr/>
          <a:lstStyle/>
          <a:p>
            <a:r>
              <a:rPr lang="en-US" dirty="0"/>
              <a:t>The market-changer’s playbook</a:t>
            </a:r>
          </a:p>
        </p:txBody>
      </p:sp>
      <p:sp>
        <p:nvSpPr>
          <p:cNvPr id="9" name="Text Placeholder 3"/>
          <p:cNvSpPr>
            <a:spLocks noGrp="1"/>
          </p:cNvSpPr>
          <p:nvPr>
            <p:ph type="body" sz="quarter" idx="14"/>
          </p:nvPr>
        </p:nvSpPr>
        <p:spPr>
          <a:xfrm>
            <a:off x="321733" y="6515561"/>
            <a:ext cx="7469252" cy="185143"/>
          </a:xfrm>
        </p:spPr>
        <p:txBody>
          <a:bodyPr/>
          <a:lstStyle/>
          <a:p>
            <a:r>
              <a:rPr lang="en-US" sz="800" dirty="0"/>
              <a:t>Source: Nielsen Ad Intel.   TV spend includes national cable TV, broadcast TV, Spanish language cable TV, Spanish language broadcast TV, spot TV, syndication TV.  Reflects all monitored TV spend by parent company; Google includes YouTube.</a:t>
            </a:r>
          </a:p>
        </p:txBody>
      </p:sp>
    </p:spTree>
    <p:extLst>
      <p:ext uri="{BB962C8B-B14F-4D97-AF65-F5344CB8AC3E}">
        <p14:creationId xmlns:p14="http://schemas.microsoft.com/office/powerpoint/2010/main" val="35910200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8211" y="364933"/>
            <a:ext cx="8805334" cy="592364"/>
          </a:xfrm>
        </p:spPr>
        <p:txBody>
          <a:bodyPr/>
          <a:lstStyle/>
          <a:p>
            <a:r>
              <a:rPr lang="en-US" dirty="0"/>
              <a:t>In Fact, After Experiencing Success With TV, FAANG Has More Than Doubled Down On The Platform Recently</a:t>
            </a:r>
          </a:p>
        </p:txBody>
      </p:sp>
      <p:sp>
        <p:nvSpPr>
          <p:cNvPr id="7" name="Text Placeholder 3"/>
          <p:cNvSpPr>
            <a:spLocks noGrp="1"/>
          </p:cNvSpPr>
          <p:nvPr>
            <p:ph type="body" sz="quarter" idx="14"/>
          </p:nvPr>
        </p:nvSpPr>
        <p:spPr>
          <a:xfrm>
            <a:off x="169333" y="6486253"/>
            <a:ext cx="7469252" cy="185143"/>
          </a:xfrm>
        </p:spPr>
        <p:txBody>
          <a:bodyPr/>
          <a:lstStyle/>
          <a:p>
            <a:r>
              <a:rPr lang="en-US" sz="800" dirty="0"/>
              <a:t>Source: Nielsen Ad Intel.   TV spend includes national cable TV, broadcast TV, Spanish language cable TV, Spanish language broadcast TV, spot TV, syndication TV</a:t>
            </a:r>
          </a:p>
        </p:txBody>
      </p:sp>
      <p:graphicFrame>
        <p:nvGraphicFramePr>
          <p:cNvPr id="8" name="Chart 7"/>
          <p:cNvGraphicFramePr/>
          <p:nvPr>
            <p:extLst>
              <p:ext uri="{D42A27DB-BD31-4B8C-83A1-F6EECF244321}">
                <p14:modId xmlns:p14="http://schemas.microsoft.com/office/powerpoint/2010/main" val="626893926"/>
              </p:ext>
            </p:extLst>
          </p:nvPr>
        </p:nvGraphicFramePr>
        <p:xfrm>
          <a:off x="1203649" y="1960685"/>
          <a:ext cx="6783356" cy="4016886"/>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 Placeholder 2"/>
          <p:cNvSpPr>
            <a:spLocks noGrp="1"/>
          </p:cNvSpPr>
          <p:nvPr>
            <p:ph type="body" sz="quarter" idx="13"/>
          </p:nvPr>
        </p:nvSpPr>
        <p:spPr>
          <a:xfrm>
            <a:off x="178211" y="1305844"/>
            <a:ext cx="8805334" cy="368686"/>
          </a:xfrm>
        </p:spPr>
        <p:txBody>
          <a:bodyPr/>
          <a:lstStyle/>
          <a:p>
            <a:r>
              <a:rPr lang="en-US" dirty="0"/>
              <a:t>The five major, established “digital” disruptors have collectively increased their annual TV spend by </a:t>
            </a:r>
            <a:r>
              <a:rPr lang="en-US" b="1" i="1" u="sng" dirty="0"/>
              <a:t>$800MM</a:t>
            </a:r>
            <a:r>
              <a:rPr lang="en-US" dirty="0"/>
              <a:t> over the last five years</a:t>
            </a:r>
          </a:p>
        </p:txBody>
      </p:sp>
      <p:sp>
        <p:nvSpPr>
          <p:cNvPr id="6" name="TextBox 5"/>
          <p:cNvSpPr txBox="1"/>
          <p:nvPr/>
        </p:nvSpPr>
        <p:spPr>
          <a:xfrm>
            <a:off x="5570376" y="2663606"/>
            <a:ext cx="1306285" cy="369332"/>
          </a:xfrm>
          <a:prstGeom prst="rect">
            <a:avLst/>
          </a:prstGeom>
          <a:noFill/>
        </p:spPr>
        <p:txBody>
          <a:bodyPr wrap="square" rtlCol="0">
            <a:spAutoFit/>
          </a:bodyPr>
          <a:lstStyle/>
          <a:p>
            <a:pPr algn="ctr"/>
            <a:r>
              <a:rPr lang="en-US" b="1" i="1" dirty="0"/>
              <a:t>$1.38B</a:t>
            </a:r>
          </a:p>
        </p:txBody>
      </p:sp>
      <p:sp>
        <p:nvSpPr>
          <p:cNvPr id="10" name="TextBox 9"/>
          <p:cNvSpPr txBox="1"/>
          <p:nvPr/>
        </p:nvSpPr>
        <p:spPr>
          <a:xfrm>
            <a:off x="2298441" y="4010244"/>
            <a:ext cx="1306285" cy="369332"/>
          </a:xfrm>
          <a:prstGeom prst="rect">
            <a:avLst/>
          </a:prstGeom>
          <a:noFill/>
        </p:spPr>
        <p:txBody>
          <a:bodyPr wrap="square" rtlCol="0">
            <a:spAutoFit/>
          </a:bodyPr>
          <a:lstStyle/>
          <a:p>
            <a:pPr algn="ctr"/>
            <a:r>
              <a:rPr lang="en-US" b="1" i="1" dirty="0"/>
              <a:t>$0.55B</a:t>
            </a:r>
          </a:p>
        </p:txBody>
      </p:sp>
      <p:sp>
        <p:nvSpPr>
          <p:cNvPr id="11" name="Text Placeholder 4"/>
          <p:cNvSpPr>
            <a:spLocks noGrp="1"/>
          </p:cNvSpPr>
          <p:nvPr>
            <p:ph type="body" sz="quarter" idx="15"/>
          </p:nvPr>
        </p:nvSpPr>
        <p:spPr>
          <a:xfrm>
            <a:off x="329141" y="6189666"/>
            <a:ext cx="2813553" cy="431798"/>
          </a:xfrm>
        </p:spPr>
        <p:txBody>
          <a:bodyPr/>
          <a:lstStyle/>
          <a:p>
            <a:r>
              <a:rPr lang="en-US" dirty="0"/>
              <a:t>The market-changer’s playbook</a:t>
            </a:r>
          </a:p>
        </p:txBody>
      </p:sp>
    </p:spTree>
    <p:extLst>
      <p:ext uri="{BB962C8B-B14F-4D97-AF65-F5344CB8AC3E}">
        <p14:creationId xmlns:p14="http://schemas.microsoft.com/office/powerpoint/2010/main" val="31704292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8211" y="364933"/>
            <a:ext cx="8805334" cy="592364"/>
          </a:xfrm>
        </p:spPr>
        <p:txBody>
          <a:bodyPr/>
          <a:lstStyle/>
          <a:p>
            <a:r>
              <a:rPr lang="en-US" dirty="0"/>
              <a:t>Recent TV Investment Increases Very Closely Mirror The Lifts Seen In Revenue Over The Same Time Period</a:t>
            </a:r>
          </a:p>
        </p:txBody>
      </p:sp>
      <p:sp>
        <p:nvSpPr>
          <p:cNvPr id="7" name="Text Placeholder 3"/>
          <p:cNvSpPr>
            <a:spLocks noGrp="1"/>
          </p:cNvSpPr>
          <p:nvPr>
            <p:ph type="body" sz="quarter" idx="14"/>
          </p:nvPr>
        </p:nvSpPr>
        <p:spPr>
          <a:xfrm>
            <a:off x="169333" y="6486253"/>
            <a:ext cx="7469252" cy="347306"/>
          </a:xfrm>
        </p:spPr>
        <p:txBody>
          <a:bodyPr/>
          <a:lstStyle/>
          <a:p>
            <a:r>
              <a:rPr lang="en-US" sz="800" dirty="0"/>
              <a:t>Source: Nielsen Ad Intel.   TV spend includes national cable TV, broadcast TV, Spanish language cable TV, Spanish language broadcast TV, spot TV, syndication TV. Revenues reflect U.S. only and are based on company filings (10-K, </a:t>
            </a:r>
            <a:r>
              <a:rPr lang="en-US" sz="800" dirty="0" err="1"/>
              <a:t>etc</a:t>
            </a:r>
            <a:r>
              <a:rPr lang="en-US" sz="800" dirty="0"/>
              <a:t>) via SEC.gov. </a:t>
            </a:r>
          </a:p>
        </p:txBody>
      </p:sp>
      <p:sp>
        <p:nvSpPr>
          <p:cNvPr id="11" name="Text Placeholder 4"/>
          <p:cNvSpPr>
            <a:spLocks noGrp="1"/>
          </p:cNvSpPr>
          <p:nvPr>
            <p:ph type="body" sz="quarter" idx="15"/>
          </p:nvPr>
        </p:nvSpPr>
        <p:spPr>
          <a:xfrm>
            <a:off x="329141" y="6189666"/>
            <a:ext cx="2813553" cy="431798"/>
          </a:xfrm>
        </p:spPr>
        <p:txBody>
          <a:bodyPr/>
          <a:lstStyle/>
          <a:p>
            <a:r>
              <a:rPr lang="en-US" dirty="0"/>
              <a:t>The market-changer’s playbook</a:t>
            </a:r>
          </a:p>
        </p:txBody>
      </p:sp>
      <p:graphicFrame>
        <p:nvGraphicFramePr>
          <p:cNvPr id="12" name="Chart 11"/>
          <p:cNvGraphicFramePr/>
          <p:nvPr>
            <p:extLst>
              <p:ext uri="{D42A27DB-BD31-4B8C-83A1-F6EECF244321}">
                <p14:modId xmlns:p14="http://schemas.microsoft.com/office/powerpoint/2010/main" val="3156111537"/>
              </p:ext>
            </p:extLst>
          </p:nvPr>
        </p:nvGraphicFramePr>
        <p:xfrm>
          <a:off x="162093" y="2447596"/>
          <a:ext cx="4023051" cy="3262362"/>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 Placeholder 2"/>
          <p:cNvSpPr>
            <a:spLocks noGrp="1"/>
          </p:cNvSpPr>
          <p:nvPr>
            <p:ph type="body" sz="quarter" idx="13"/>
          </p:nvPr>
        </p:nvSpPr>
        <p:spPr>
          <a:xfrm>
            <a:off x="220049" y="1410769"/>
            <a:ext cx="8754857" cy="594442"/>
          </a:xfrm>
        </p:spPr>
        <p:txBody>
          <a:bodyPr/>
          <a:lstStyle/>
          <a:p>
            <a:r>
              <a:rPr lang="en-US" sz="1600" b="1" u="sng" dirty="0"/>
              <a:t>“FAANG” </a:t>
            </a:r>
            <a:r>
              <a:rPr lang="en-US" sz="1600" b="1" u="sng" dirty="0" err="1"/>
              <a:t>Cume</a:t>
            </a:r>
            <a:r>
              <a:rPr lang="en-US" sz="1600" b="1" u="sng" dirty="0"/>
              <a:t>: 5-Year TV Spend &amp; U.S. Revenues Trend</a:t>
            </a:r>
          </a:p>
          <a:p>
            <a:r>
              <a:rPr lang="en-US" dirty="0"/>
              <a:t>2011 vs. 2016</a:t>
            </a:r>
          </a:p>
        </p:txBody>
      </p:sp>
      <p:graphicFrame>
        <p:nvGraphicFramePr>
          <p:cNvPr id="15" name="Chart 14"/>
          <p:cNvGraphicFramePr/>
          <p:nvPr>
            <p:extLst>
              <p:ext uri="{D42A27DB-BD31-4B8C-83A1-F6EECF244321}">
                <p14:modId xmlns:p14="http://schemas.microsoft.com/office/powerpoint/2010/main" val="2174448685"/>
              </p:ext>
            </p:extLst>
          </p:nvPr>
        </p:nvGraphicFramePr>
        <p:xfrm>
          <a:off x="4745811" y="2441733"/>
          <a:ext cx="4023051" cy="3262362"/>
        </p:xfrm>
        <a:graphic>
          <a:graphicData uri="http://schemas.openxmlformats.org/drawingml/2006/chart">
            <c:chart xmlns:c="http://schemas.openxmlformats.org/drawingml/2006/chart" xmlns:r="http://schemas.openxmlformats.org/officeDocument/2006/relationships" r:id="rId4"/>
          </a:graphicData>
        </a:graphic>
      </p:graphicFrame>
      <p:sp>
        <p:nvSpPr>
          <p:cNvPr id="16" name="Oval 15"/>
          <p:cNvSpPr/>
          <p:nvPr/>
        </p:nvSpPr>
        <p:spPr>
          <a:xfrm>
            <a:off x="8017884" y="2690358"/>
            <a:ext cx="856093" cy="460687"/>
          </a:xfrm>
          <a:prstGeom prst="ellipse">
            <a:avLst/>
          </a:prstGeom>
          <a:solidFill>
            <a:schemeClr val="bg1"/>
          </a:solid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17" name="Rectangle 16"/>
          <p:cNvSpPr/>
          <p:nvPr/>
        </p:nvSpPr>
        <p:spPr>
          <a:xfrm>
            <a:off x="7892125" y="2652209"/>
            <a:ext cx="1082781" cy="5387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rgbClr val="00B050"/>
                </a:solidFill>
              </a:rPr>
              <a:t>+136%</a:t>
            </a:r>
          </a:p>
        </p:txBody>
      </p:sp>
      <p:sp>
        <p:nvSpPr>
          <p:cNvPr id="18" name="Oval 17"/>
          <p:cNvSpPr/>
          <p:nvPr/>
        </p:nvSpPr>
        <p:spPr>
          <a:xfrm>
            <a:off x="3582745" y="2730226"/>
            <a:ext cx="856093" cy="460687"/>
          </a:xfrm>
          <a:prstGeom prst="ellipse">
            <a:avLst/>
          </a:prstGeom>
          <a:solidFill>
            <a:schemeClr val="bg1"/>
          </a:solid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19" name="Rectangle 18"/>
          <p:cNvSpPr/>
          <p:nvPr/>
        </p:nvSpPr>
        <p:spPr>
          <a:xfrm>
            <a:off x="3456986" y="2687995"/>
            <a:ext cx="1082781" cy="5387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rgbClr val="00B050"/>
                </a:solidFill>
              </a:rPr>
              <a:t>+150%</a:t>
            </a:r>
          </a:p>
        </p:txBody>
      </p:sp>
      <p:sp>
        <p:nvSpPr>
          <p:cNvPr id="20" name="Rectangle: Rounded Corners 19"/>
          <p:cNvSpPr/>
          <p:nvPr/>
        </p:nvSpPr>
        <p:spPr>
          <a:xfrm>
            <a:off x="4520147" y="2172885"/>
            <a:ext cx="102569" cy="3569390"/>
          </a:xfrm>
          <a:prstGeom prst="roundRec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rebuchet MS"/>
              <a:ea typeface="+mn-ea"/>
              <a:cs typeface="+mn-cs"/>
            </a:endParaRPr>
          </a:p>
        </p:txBody>
      </p:sp>
      <p:sp>
        <p:nvSpPr>
          <p:cNvPr id="21" name="Text Placeholder 3"/>
          <p:cNvSpPr>
            <a:spLocks noGrp="1"/>
          </p:cNvSpPr>
          <p:nvPr>
            <p:ph type="body" sz="quarter" idx="14"/>
          </p:nvPr>
        </p:nvSpPr>
        <p:spPr>
          <a:xfrm>
            <a:off x="220049" y="5821402"/>
            <a:ext cx="7469252" cy="185143"/>
          </a:xfrm>
        </p:spPr>
        <p:txBody>
          <a:bodyPr/>
          <a:lstStyle/>
          <a:p>
            <a:r>
              <a:rPr lang="en-US" sz="800" dirty="0"/>
              <a:t>Note: “FAANG” </a:t>
            </a:r>
            <a:r>
              <a:rPr lang="en-US" sz="800" dirty="0" err="1"/>
              <a:t>cume</a:t>
            </a:r>
            <a:r>
              <a:rPr lang="en-US" sz="800" dirty="0"/>
              <a:t> reflects cumulative TV spend U.S revenues for Facebook, Amazon, Apple, Netflix &amp; Google</a:t>
            </a:r>
          </a:p>
        </p:txBody>
      </p:sp>
    </p:spTree>
    <p:extLst>
      <p:ext uri="{BB962C8B-B14F-4D97-AF65-F5344CB8AC3E}">
        <p14:creationId xmlns:p14="http://schemas.microsoft.com/office/powerpoint/2010/main" val="4826294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4422478" y="2268299"/>
            <a:ext cx="6135490" cy="964043"/>
          </a:xfrm>
        </p:spPr>
        <p:txBody>
          <a:bodyPr/>
          <a:lstStyle/>
          <a:p>
            <a:pPr>
              <a:lnSpc>
                <a:spcPts val="2000"/>
              </a:lnSpc>
            </a:pPr>
            <a:r>
              <a:rPr lang="en-US" sz="1500" b="0" dirty="0">
                <a:solidFill>
                  <a:schemeClr val="tx1"/>
                </a:solidFill>
                <a:cs typeface="Trebuchet MS"/>
              </a:rPr>
              <a:t>For More Information Visit Us Online</a:t>
            </a:r>
          </a:p>
          <a:p>
            <a:pPr>
              <a:lnSpc>
                <a:spcPts val="2000"/>
              </a:lnSpc>
            </a:pPr>
            <a:r>
              <a:rPr lang="en-US" sz="1800" dirty="0" err="1">
                <a:solidFill>
                  <a:srgbClr val="3682B4"/>
                </a:solidFill>
                <a:cs typeface="Trebuchet MS"/>
              </a:rPr>
              <a:t>TheVAB.com</a:t>
            </a:r>
            <a:endParaRPr lang="en-US" sz="1800" dirty="0">
              <a:solidFill>
                <a:srgbClr val="3682B4"/>
              </a:solidFill>
              <a:cs typeface="Trebuchet MS"/>
            </a:endParaRPr>
          </a:p>
          <a:p>
            <a:pPr>
              <a:lnSpc>
                <a:spcPts val="2000"/>
              </a:lnSpc>
            </a:pPr>
            <a:endParaRPr lang="en-US" sz="2500" dirty="0">
              <a:solidFill>
                <a:srgbClr val="3682B4"/>
              </a:solidFill>
            </a:endParaRPr>
          </a:p>
          <a:p>
            <a:pPr>
              <a:lnSpc>
                <a:spcPts val="2000"/>
              </a:lnSpc>
            </a:pPr>
            <a:endParaRPr lang="en-US" sz="2500" dirty="0">
              <a:solidFill>
                <a:srgbClr val="3682B4"/>
              </a:solidFill>
            </a:endParaRPr>
          </a:p>
        </p:txBody>
      </p:sp>
      <p:sp>
        <p:nvSpPr>
          <p:cNvPr id="4" name="Text Placeholder 2"/>
          <p:cNvSpPr>
            <a:spLocks noGrp="1"/>
          </p:cNvSpPr>
          <p:nvPr>
            <p:ph type="body" sz="quarter" idx="11"/>
          </p:nvPr>
        </p:nvSpPr>
        <p:spPr>
          <a:xfrm>
            <a:off x="4422478" y="3530596"/>
            <a:ext cx="6135490" cy="964043"/>
          </a:xfrm>
        </p:spPr>
        <p:txBody>
          <a:bodyPr/>
          <a:lstStyle/>
          <a:p>
            <a:pPr>
              <a:lnSpc>
                <a:spcPts val="2000"/>
              </a:lnSpc>
            </a:pPr>
            <a:r>
              <a:rPr lang="en-US" sz="1500" b="0" dirty="0">
                <a:solidFill>
                  <a:srgbClr val="000000"/>
                </a:solidFill>
                <a:cs typeface="Trebuchet MS"/>
              </a:rPr>
              <a:t>Follow us: </a:t>
            </a:r>
            <a:r>
              <a:rPr lang="en-US" sz="1500" b="0" dirty="0">
                <a:solidFill>
                  <a:schemeClr val="tx1"/>
                </a:solidFill>
                <a:cs typeface="Trebuchet MS"/>
              </a:rPr>
              <a:t> </a:t>
            </a:r>
          </a:p>
          <a:p>
            <a:pPr>
              <a:lnSpc>
                <a:spcPts val="2000"/>
              </a:lnSpc>
            </a:pPr>
            <a:r>
              <a:rPr lang="en-US" sz="1800" dirty="0">
                <a:solidFill>
                  <a:srgbClr val="3682B4"/>
                </a:solidFill>
                <a:cs typeface="Trebuchet MS"/>
              </a:rPr>
              <a:t>@</a:t>
            </a:r>
            <a:r>
              <a:rPr lang="en-US" sz="1800" dirty="0" err="1">
                <a:solidFill>
                  <a:srgbClr val="3682B4"/>
                </a:solidFill>
                <a:cs typeface="Trebuchet MS"/>
              </a:rPr>
              <a:t>VideoAdBureau</a:t>
            </a:r>
            <a:endParaRPr lang="en-US" sz="1800" dirty="0">
              <a:solidFill>
                <a:srgbClr val="3682B4"/>
              </a:solidFill>
            </a:endParaRPr>
          </a:p>
          <a:p>
            <a:pPr>
              <a:lnSpc>
                <a:spcPts val="2000"/>
              </a:lnSpc>
            </a:pPr>
            <a:endParaRPr lang="en-US" sz="2500" dirty="0">
              <a:solidFill>
                <a:srgbClr val="3682B4"/>
              </a:solidFill>
            </a:endParaRPr>
          </a:p>
        </p:txBody>
      </p:sp>
      <p:sp>
        <p:nvSpPr>
          <p:cNvPr id="5" name="Text Placeholder 2"/>
          <p:cNvSpPr>
            <a:spLocks noGrp="1"/>
          </p:cNvSpPr>
          <p:nvPr>
            <p:ph type="body" sz="quarter" idx="11"/>
          </p:nvPr>
        </p:nvSpPr>
        <p:spPr>
          <a:xfrm>
            <a:off x="4422476" y="4800605"/>
            <a:ext cx="6135490" cy="964043"/>
          </a:xfrm>
        </p:spPr>
        <p:txBody>
          <a:bodyPr/>
          <a:lstStyle/>
          <a:p>
            <a:pPr>
              <a:lnSpc>
                <a:spcPts val="2000"/>
              </a:lnSpc>
            </a:pPr>
            <a:r>
              <a:rPr lang="en-US" sz="1500" b="0" dirty="0">
                <a:solidFill>
                  <a:schemeClr val="tx1"/>
                </a:solidFill>
                <a:cs typeface="Trebuchet MS"/>
              </a:rPr>
              <a:t>Like us: </a:t>
            </a:r>
            <a:r>
              <a:rPr lang="en-US" sz="2200" dirty="0">
                <a:cs typeface="Trebuchet MS"/>
              </a:rPr>
              <a:t/>
            </a:r>
            <a:br>
              <a:rPr lang="en-US" sz="2200" dirty="0">
                <a:cs typeface="Trebuchet MS"/>
              </a:rPr>
            </a:br>
            <a:r>
              <a:rPr lang="en-US" sz="1800" dirty="0" err="1">
                <a:solidFill>
                  <a:srgbClr val="3682B4"/>
                </a:solidFill>
                <a:cs typeface="Trebuchet MS"/>
              </a:rPr>
              <a:t>facebook.com</a:t>
            </a:r>
            <a:r>
              <a:rPr lang="en-US" sz="1800" dirty="0">
                <a:solidFill>
                  <a:srgbClr val="3682B4"/>
                </a:solidFill>
                <a:cs typeface="Trebuchet MS"/>
              </a:rPr>
              <a:t>/</a:t>
            </a:r>
            <a:r>
              <a:rPr lang="en-US" sz="1800" dirty="0" err="1">
                <a:solidFill>
                  <a:srgbClr val="3682B4"/>
                </a:solidFill>
                <a:cs typeface="Trebuchet MS"/>
              </a:rPr>
              <a:t>VideoAdvertisingBureau</a:t>
            </a:r>
            <a:endParaRPr lang="en-US" sz="1800" dirty="0">
              <a:solidFill>
                <a:srgbClr val="3682B4"/>
              </a:solidFill>
            </a:endParaRPr>
          </a:p>
        </p:txBody>
      </p:sp>
      <p:pic>
        <p:nvPicPr>
          <p:cNvPr id="6" name="Picture 5" descr="face-ico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30719" y="4470173"/>
            <a:ext cx="330432" cy="330432"/>
          </a:xfrm>
          <a:prstGeom prst="rect">
            <a:avLst/>
          </a:prstGeom>
        </p:spPr>
      </p:pic>
      <p:pic>
        <p:nvPicPr>
          <p:cNvPr id="7" name="Picture 6" descr="Twitter-ico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2091" y="3163448"/>
            <a:ext cx="341752" cy="341752"/>
          </a:xfrm>
          <a:prstGeom prst="rect">
            <a:avLst/>
          </a:prstGeom>
        </p:spPr>
      </p:pic>
    </p:spTree>
    <p:extLst>
      <p:ext uri="{BB962C8B-B14F-4D97-AF65-F5344CB8AC3E}">
        <p14:creationId xmlns:p14="http://schemas.microsoft.com/office/powerpoint/2010/main" val="32685012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1636" y="460183"/>
            <a:ext cx="8805334" cy="612838"/>
          </a:xfrm>
        </p:spPr>
        <p:txBody>
          <a:bodyPr/>
          <a:lstStyle/>
          <a:p>
            <a:r>
              <a:rPr lang="en-US" dirty="0"/>
              <a:t>TV: Where Disruptors Go To Grow Big</a:t>
            </a:r>
          </a:p>
        </p:txBody>
      </p:sp>
      <p:sp>
        <p:nvSpPr>
          <p:cNvPr id="4" name="Content Placeholder 2"/>
          <p:cNvSpPr txBox="1">
            <a:spLocks/>
          </p:cNvSpPr>
          <p:nvPr/>
        </p:nvSpPr>
        <p:spPr>
          <a:xfrm>
            <a:off x="421528" y="1093322"/>
            <a:ext cx="8421149" cy="448979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a:buNone/>
              <a:tabLst/>
              <a:defRPr/>
            </a:pPr>
            <a:r>
              <a:rPr lang="en-US" sz="1400" b="1" kern="0" dirty="0">
                <a:solidFill>
                  <a:prstClr val="black"/>
                </a:solidFill>
                <a:latin typeface="Trebuchet MS"/>
              </a:rPr>
              <a:t>Disruptor brands have the power to transform a category. These disruptors are generally new entries into an existing marketplace that significantly challenges, and subsequently changes, previously well-established consumer behaviors and norms.  </a:t>
            </a:r>
          </a:p>
          <a:p>
            <a:pPr marL="0" marR="0" lvl="0" indent="0" algn="l" defTabSz="914400" rtl="0" eaLnBrk="1" fontAlgn="auto" latinLnBrk="0" hangingPunct="1">
              <a:lnSpc>
                <a:spcPct val="100000"/>
              </a:lnSpc>
              <a:spcBef>
                <a:spcPts val="0"/>
              </a:spcBef>
              <a:spcAft>
                <a:spcPts val="0"/>
              </a:spcAft>
              <a:buClrTx/>
              <a:buSzTx/>
              <a:buFont typeface="Arial"/>
              <a:buNone/>
              <a:tabLst/>
              <a:defRPr/>
            </a:pPr>
            <a:endParaRPr lang="en-US" sz="1800" b="1" kern="0" dirty="0">
              <a:solidFill>
                <a:prstClr val="black"/>
              </a:solidFill>
              <a:latin typeface="Trebuchet MS"/>
            </a:endParaRPr>
          </a:p>
          <a:p>
            <a:pPr marL="0" marR="0" lvl="0" indent="0" algn="l" defTabSz="914400" rtl="0" eaLnBrk="1" fontAlgn="auto" latinLnBrk="0" hangingPunct="1">
              <a:lnSpc>
                <a:spcPct val="100000"/>
              </a:lnSpc>
              <a:spcBef>
                <a:spcPts val="0"/>
              </a:spcBef>
              <a:spcAft>
                <a:spcPts val="0"/>
              </a:spcAft>
              <a:buClrTx/>
              <a:buSzTx/>
              <a:buFont typeface="Arial"/>
              <a:buNone/>
              <a:tabLst/>
              <a:defRPr/>
            </a:pPr>
            <a:r>
              <a:rPr lang="en-US" sz="1400" b="1" kern="0" dirty="0">
                <a:solidFill>
                  <a:prstClr val="black"/>
                </a:solidFill>
                <a:latin typeface="Trebuchet MS"/>
              </a:rPr>
              <a:t>Whether it’s transportation, entertainment, food delivery or vacuums, many of these brands rise quickly, some quicker than others, to disrupt a specific ecosystem and permanently alter consumers’ mindsets.  </a:t>
            </a:r>
          </a:p>
          <a:p>
            <a:pPr marL="0" marR="0" lvl="0" indent="0" algn="l" defTabSz="914400" rtl="0" eaLnBrk="1" fontAlgn="auto" latinLnBrk="0" hangingPunct="1">
              <a:lnSpc>
                <a:spcPct val="100000"/>
              </a:lnSpc>
              <a:spcBef>
                <a:spcPts val="0"/>
              </a:spcBef>
              <a:spcAft>
                <a:spcPts val="0"/>
              </a:spcAft>
              <a:buClrTx/>
              <a:buSzTx/>
              <a:buFont typeface="Arial"/>
              <a:buNone/>
              <a:tabLst/>
              <a:defRPr/>
            </a:pPr>
            <a:endParaRPr lang="en-US" sz="1800" b="1" kern="0" dirty="0">
              <a:solidFill>
                <a:prstClr val="black"/>
              </a:solidFill>
              <a:latin typeface="Trebuchet MS"/>
            </a:endParaRPr>
          </a:p>
          <a:p>
            <a:pPr marL="0" marR="0" lvl="0" indent="0" algn="l" defTabSz="914400" rtl="0" eaLnBrk="1" fontAlgn="auto" latinLnBrk="0" hangingPunct="1">
              <a:lnSpc>
                <a:spcPct val="100000"/>
              </a:lnSpc>
              <a:spcBef>
                <a:spcPts val="0"/>
              </a:spcBef>
              <a:spcAft>
                <a:spcPts val="0"/>
              </a:spcAft>
              <a:buClrTx/>
              <a:buSzTx/>
              <a:buFont typeface="Arial"/>
              <a:buNone/>
              <a:tabLst/>
              <a:defRPr/>
            </a:pPr>
            <a:r>
              <a:rPr lang="en-US" sz="1400" b="1" kern="0" dirty="0">
                <a:solidFill>
                  <a:prstClr val="black"/>
                </a:solidFill>
                <a:latin typeface="Trebuchet MS"/>
              </a:rPr>
              <a:t>We all know the names – Uber, Airbnb, Dyson, Wayfair, Zillow – but do we know what drives these former start-ups to skyrocketing success with mainstream acceptance and utilization? </a:t>
            </a:r>
          </a:p>
          <a:p>
            <a:pPr marL="0" marR="0" lvl="0" indent="0" algn="l" defTabSz="914400" rtl="0" eaLnBrk="1" fontAlgn="auto" latinLnBrk="0" hangingPunct="1">
              <a:lnSpc>
                <a:spcPct val="100000"/>
              </a:lnSpc>
              <a:spcBef>
                <a:spcPts val="0"/>
              </a:spcBef>
              <a:spcAft>
                <a:spcPts val="0"/>
              </a:spcAft>
              <a:buClrTx/>
              <a:buSzTx/>
              <a:buFont typeface="Arial"/>
              <a:buNone/>
              <a:tabLst/>
              <a:defRPr/>
            </a:pPr>
            <a:endParaRPr lang="en-US" sz="1800" b="1" kern="0" dirty="0">
              <a:solidFill>
                <a:prstClr val="black"/>
              </a:solidFill>
              <a:latin typeface="Trebuchet MS"/>
            </a:endParaRPr>
          </a:p>
          <a:p>
            <a:pPr marL="0" marR="0" lvl="0" indent="0" algn="l" defTabSz="914400" rtl="0" eaLnBrk="1" fontAlgn="auto" latinLnBrk="0" hangingPunct="1">
              <a:lnSpc>
                <a:spcPct val="100000"/>
              </a:lnSpc>
              <a:spcBef>
                <a:spcPts val="0"/>
              </a:spcBef>
              <a:spcAft>
                <a:spcPts val="0"/>
              </a:spcAft>
              <a:buClrTx/>
              <a:buSzTx/>
              <a:buFont typeface="Arial"/>
              <a:buNone/>
              <a:tabLst/>
              <a:defRPr/>
            </a:pPr>
            <a:r>
              <a:rPr lang="en-US" sz="1400" b="1" kern="0" dirty="0">
                <a:solidFill>
                  <a:prstClr val="black"/>
                </a:solidFill>
                <a:latin typeface="Trebuchet MS"/>
              </a:rPr>
              <a:t>In this report, </a:t>
            </a:r>
            <a:r>
              <a:rPr lang="en-US" sz="1400" b="1" i="1" kern="0" dirty="0">
                <a:latin typeface="Trebuchet MS"/>
              </a:rPr>
              <a:t>The Market-Changer’s Playbook</a:t>
            </a:r>
            <a:r>
              <a:rPr lang="en-US" sz="1400" b="1" kern="0" dirty="0">
                <a:solidFill>
                  <a:prstClr val="black"/>
                </a:solidFill>
                <a:latin typeface="Trebuchet MS"/>
              </a:rPr>
              <a:t>, we examine the TV spend of 35 category disruptors in relation to available brand metrics such as website traffic, online interactions and revenue / sales or valuations for private companies to determine what, if any, correlations exist.</a:t>
            </a:r>
          </a:p>
          <a:p>
            <a:pPr marL="0" marR="0" lvl="0" indent="0" algn="l" defTabSz="914400" rtl="0" eaLnBrk="1" fontAlgn="auto" latinLnBrk="0" hangingPunct="1">
              <a:lnSpc>
                <a:spcPct val="100000"/>
              </a:lnSpc>
              <a:spcBef>
                <a:spcPts val="0"/>
              </a:spcBef>
              <a:spcAft>
                <a:spcPts val="0"/>
              </a:spcAft>
              <a:buClrTx/>
              <a:buSzTx/>
              <a:buFont typeface="Arial"/>
              <a:buNone/>
              <a:tabLst/>
              <a:defRPr/>
            </a:pPr>
            <a:endParaRPr lang="en-US" sz="1800" b="1" kern="0" dirty="0">
              <a:solidFill>
                <a:prstClr val="black"/>
              </a:solidFill>
              <a:latin typeface="Trebuchet MS"/>
            </a:endParaRPr>
          </a:p>
          <a:p>
            <a:pPr marL="0" marR="0" lvl="0" indent="0" algn="l" defTabSz="914400" rtl="0" eaLnBrk="1" fontAlgn="auto" latinLnBrk="0" hangingPunct="1">
              <a:lnSpc>
                <a:spcPct val="100000"/>
              </a:lnSpc>
              <a:spcBef>
                <a:spcPts val="0"/>
              </a:spcBef>
              <a:spcAft>
                <a:spcPts val="0"/>
              </a:spcAft>
              <a:buClrTx/>
              <a:buSzTx/>
              <a:buFont typeface="Arial"/>
              <a:buNone/>
              <a:tabLst/>
              <a:defRPr/>
            </a:pPr>
            <a:r>
              <a:rPr lang="en-US" sz="1400" b="1" kern="0" dirty="0">
                <a:solidFill>
                  <a:prstClr val="black"/>
                </a:solidFill>
                <a:latin typeface="Trebuchet MS"/>
              </a:rPr>
              <a:t>Although disruptors cross many products and services, there is one thing they have in common – their recent TV investments have allowed them to really breakthrough by rapidly increasing consumer engagement and catapulting revenues. </a:t>
            </a:r>
          </a:p>
          <a:p>
            <a:pPr marL="0" marR="0" lvl="0" indent="0" algn="l" defTabSz="914400" rtl="0" eaLnBrk="1" fontAlgn="auto" latinLnBrk="0" hangingPunct="1">
              <a:lnSpc>
                <a:spcPct val="100000"/>
              </a:lnSpc>
              <a:spcBef>
                <a:spcPts val="0"/>
              </a:spcBef>
              <a:spcAft>
                <a:spcPts val="0"/>
              </a:spcAft>
              <a:buClrTx/>
              <a:buSzTx/>
              <a:buFont typeface="Arial"/>
              <a:buNone/>
              <a:tabLst/>
              <a:defRPr/>
            </a:pPr>
            <a:endParaRPr lang="en-US" sz="1800" b="1" kern="0" dirty="0">
              <a:solidFill>
                <a:prstClr val="black"/>
              </a:solidFill>
              <a:latin typeface="Trebuchet MS"/>
            </a:endParaRPr>
          </a:p>
          <a:p>
            <a:pPr marL="0" marR="0" lvl="0" indent="0" algn="l" defTabSz="914400" rtl="0" eaLnBrk="1" fontAlgn="auto" latinLnBrk="0" hangingPunct="1">
              <a:lnSpc>
                <a:spcPct val="100000"/>
              </a:lnSpc>
              <a:spcBef>
                <a:spcPts val="0"/>
              </a:spcBef>
              <a:spcAft>
                <a:spcPts val="0"/>
              </a:spcAft>
              <a:buClrTx/>
              <a:buSzTx/>
              <a:buFont typeface="Arial"/>
              <a:buNone/>
              <a:tabLst/>
              <a:defRPr/>
            </a:pPr>
            <a:r>
              <a:rPr lang="en-US" sz="1400" b="1" kern="0" dirty="0">
                <a:solidFill>
                  <a:prstClr val="black"/>
                </a:solidFill>
                <a:latin typeface="Trebuchet MS"/>
              </a:rPr>
              <a:t>As you’ll see in this report, no other investment provides the proven sales successes like TV and it truly is the place where disruptors go to grow big.</a:t>
            </a:r>
            <a:endParaRPr kumimoji="0" lang="en-US" sz="1400" b="1" i="0" u="none" strike="noStrike" kern="0" cap="none" spc="0" normalizeH="0" baseline="0" noProof="0" dirty="0">
              <a:ln>
                <a:noFill/>
              </a:ln>
              <a:solidFill>
                <a:prstClr val="black"/>
              </a:solidFill>
              <a:effectLst/>
              <a:uLnTx/>
              <a:uFillTx/>
              <a:latin typeface="Trebuchet MS"/>
              <a:ea typeface="+mn-ea"/>
              <a:cs typeface="+mn-cs"/>
            </a:endParaRPr>
          </a:p>
        </p:txBody>
      </p:sp>
      <p:sp>
        <p:nvSpPr>
          <p:cNvPr id="5" name="Text Placeholder 4"/>
          <p:cNvSpPr>
            <a:spLocks noGrp="1"/>
          </p:cNvSpPr>
          <p:nvPr>
            <p:ph type="body" sz="quarter" idx="15"/>
          </p:nvPr>
        </p:nvSpPr>
        <p:spPr>
          <a:xfrm>
            <a:off x="329141" y="6189666"/>
            <a:ext cx="2813553" cy="431798"/>
          </a:xfrm>
        </p:spPr>
        <p:txBody>
          <a:bodyPr/>
          <a:lstStyle/>
          <a:p>
            <a:r>
              <a:rPr lang="en-US" dirty="0"/>
              <a:t>The market-changer’s playbook</a:t>
            </a:r>
          </a:p>
        </p:txBody>
      </p:sp>
    </p:spTree>
    <p:extLst>
      <p:ext uri="{BB962C8B-B14F-4D97-AF65-F5344CB8AC3E}">
        <p14:creationId xmlns:p14="http://schemas.microsoft.com/office/powerpoint/2010/main" val="36780967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10462" y="5002207"/>
            <a:ext cx="5435605" cy="827093"/>
          </a:xfrm>
        </p:spPr>
        <p:txBody>
          <a:bodyPr/>
          <a:lstStyle/>
          <a:p>
            <a:r>
              <a:rPr lang="en-US" dirty="0"/>
              <a:t>Defining Disruptors</a:t>
            </a:r>
          </a:p>
        </p:txBody>
      </p:sp>
    </p:spTree>
    <p:extLst>
      <p:ext uri="{BB962C8B-B14F-4D97-AF65-F5344CB8AC3E}">
        <p14:creationId xmlns:p14="http://schemas.microsoft.com/office/powerpoint/2010/main" val="2517786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4"/>
          <p:cNvSpPr>
            <a:spLocks noGrp="1"/>
          </p:cNvSpPr>
          <p:nvPr>
            <p:ph type="body" sz="quarter" idx="15"/>
          </p:nvPr>
        </p:nvSpPr>
        <p:spPr>
          <a:xfrm>
            <a:off x="329141" y="6189666"/>
            <a:ext cx="2813553" cy="431798"/>
          </a:xfrm>
        </p:spPr>
        <p:txBody>
          <a:bodyPr/>
          <a:lstStyle/>
          <a:p>
            <a:r>
              <a:rPr lang="en-US" dirty="0"/>
              <a:t>The market-changer’s playbook</a:t>
            </a:r>
          </a:p>
        </p:txBody>
      </p:sp>
      <p:sp>
        <p:nvSpPr>
          <p:cNvPr id="11" name="Title 1"/>
          <p:cNvSpPr>
            <a:spLocks noGrp="1"/>
          </p:cNvSpPr>
          <p:nvPr>
            <p:ph type="ctrTitle"/>
          </p:nvPr>
        </p:nvSpPr>
        <p:spPr>
          <a:xfrm>
            <a:off x="161636" y="460182"/>
            <a:ext cx="8805334" cy="557399"/>
          </a:xfrm>
          <a:noFill/>
          <a:ln>
            <a:noFill/>
          </a:ln>
        </p:spPr>
        <p:txBody>
          <a:bodyPr/>
          <a:lstStyle/>
          <a:p>
            <a:r>
              <a:rPr lang="en-US" dirty="0"/>
              <a:t>“Disruptor” Definitions</a:t>
            </a:r>
          </a:p>
        </p:txBody>
      </p:sp>
      <p:sp>
        <p:nvSpPr>
          <p:cNvPr id="12" name="Text Placeholder 2"/>
          <p:cNvSpPr>
            <a:spLocks noGrp="1"/>
          </p:cNvSpPr>
          <p:nvPr>
            <p:ph type="body" sz="quarter" idx="13"/>
          </p:nvPr>
        </p:nvSpPr>
        <p:spPr>
          <a:xfrm>
            <a:off x="319920" y="1116478"/>
            <a:ext cx="8349295" cy="368686"/>
          </a:xfrm>
        </p:spPr>
        <p:txBody>
          <a:bodyPr/>
          <a:lstStyle/>
          <a:p>
            <a:pPr algn="l"/>
            <a:r>
              <a:rPr lang="en-US" sz="1600" dirty="0"/>
              <a:t>Overall, the idea of a “disruptor brand” is one that challenges existing markets with products or services that have the power to transform a category.</a:t>
            </a:r>
          </a:p>
          <a:p>
            <a:pPr algn="l"/>
            <a:endParaRPr lang="en-US" sz="1200" dirty="0"/>
          </a:p>
          <a:p>
            <a:pPr algn="l"/>
            <a:r>
              <a:rPr lang="en-US" sz="1600" dirty="0"/>
              <a:t>However, disruptors exist across a multitude of categories, serve a myriad of consumer purposes and can be at a different business lifecycle / maturity relative to other brands which makes straightforward “like-for-like” analysis comparisons challenging.</a:t>
            </a:r>
          </a:p>
          <a:p>
            <a:pPr algn="l"/>
            <a:endParaRPr lang="en-US" sz="1200" dirty="0"/>
          </a:p>
          <a:p>
            <a:pPr algn="l"/>
            <a:r>
              <a:rPr lang="en-US" sz="1600" dirty="0"/>
              <a:t>For the purposes of this report, we separated the 35 disruptor brands we analyzed into one of three groups based on similar characteristics: </a:t>
            </a:r>
          </a:p>
          <a:p>
            <a:pPr algn="l"/>
            <a:endParaRPr lang="en-US" sz="1200" dirty="0"/>
          </a:p>
          <a:p>
            <a:pPr marL="171450" indent="-171450" algn="l">
              <a:buFont typeface="Arial" panose="020B0604020202020204" pitchFamily="34" charset="0"/>
              <a:buChar char="•"/>
            </a:pPr>
            <a:r>
              <a:rPr lang="en-US" sz="1600" b="1" i="1" dirty="0"/>
              <a:t>“Brand Building” Disruptors</a:t>
            </a:r>
            <a:r>
              <a:rPr lang="en-US" sz="1600" dirty="0"/>
              <a:t> – newer brands with an average age of 7 years old who have only been investing in TV since 2014 (two years on average)</a:t>
            </a:r>
          </a:p>
          <a:p>
            <a:pPr marL="171450" indent="-171450" algn="l">
              <a:buFont typeface="Arial" panose="020B0604020202020204" pitchFamily="34" charset="0"/>
              <a:buChar char="•"/>
            </a:pPr>
            <a:endParaRPr lang="en-US" sz="1600" b="1" i="1" dirty="0"/>
          </a:p>
          <a:p>
            <a:pPr marL="171450" indent="-171450" algn="l">
              <a:buFont typeface="Arial" panose="020B0604020202020204" pitchFamily="34" charset="0"/>
              <a:buChar char="•"/>
            </a:pPr>
            <a:r>
              <a:rPr lang="en-US" sz="1600" b="1" i="1" dirty="0"/>
              <a:t>“Brand Expanding” Disruptors</a:t>
            </a:r>
            <a:r>
              <a:rPr lang="en-US" sz="1600" dirty="0"/>
              <a:t> – brands with an average age of 15 years old who have been investing in TV for at least the last four years (six years on average)</a:t>
            </a:r>
          </a:p>
          <a:p>
            <a:pPr marL="171450" indent="-171450" algn="l">
              <a:buFont typeface="Arial" panose="020B0604020202020204" pitchFamily="34" charset="0"/>
              <a:buChar char="•"/>
            </a:pPr>
            <a:endParaRPr lang="en-US" sz="1600" b="1" i="1" dirty="0"/>
          </a:p>
          <a:p>
            <a:pPr marL="171450" indent="-171450" algn="l">
              <a:buFont typeface="Arial" panose="020B0604020202020204" pitchFamily="34" charset="0"/>
              <a:buChar char="•"/>
            </a:pPr>
            <a:r>
              <a:rPr lang="en-US" sz="1600" b="1" i="1" dirty="0"/>
              <a:t>“Established” Digital Disruptors</a:t>
            </a:r>
            <a:r>
              <a:rPr lang="en-US" sz="1600" dirty="0"/>
              <a:t> – large, well-known, digitally focused brands with an average age of 22 years old who have been investing in TV prior to 2010</a:t>
            </a:r>
          </a:p>
          <a:p>
            <a:pPr marL="171450" indent="-171450" algn="l">
              <a:buFont typeface="Arial" panose="020B0604020202020204" pitchFamily="34" charset="0"/>
              <a:buChar char="•"/>
            </a:pPr>
            <a:endParaRPr lang="en-US" sz="1200" dirty="0"/>
          </a:p>
          <a:p>
            <a:pPr marL="171450" indent="-171450" algn="l">
              <a:buFont typeface="Arial" panose="020B0604020202020204" pitchFamily="34" charset="0"/>
              <a:buChar char="•"/>
            </a:pPr>
            <a:endParaRPr lang="en-US" sz="1200" dirty="0"/>
          </a:p>
        </p:txBody>
      </p:sp>
    </p:spTree>
    <p:extLst>
      <p:ext uri="{BB962C8B-B14F-4D97-AF65-F5344CB8AC3E}">
        <p14:creationId xmlns:p14="http://schemas.microsoft.com/office/powerpoint/2010/main" val="35232328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1636" y="460182"/>
            <a:ext cx="8805334" cy="557399"/>
          </a:xfrm>
          <a:noFill/>
          <a:ln>
            <a:noFill/>
          </a:ln>
        </p:spPr>
        <p:txBody>
          <a:bodyPr/>
          <a:lstStyle/>
          <a:p>
            <a:r>
              <a:rPr lang="en-US" dirty="0"/>
              <a:t>35 Disruptors Analyzed Across A Large Swath Of Categories</a:t>
            </a:r>
          </a:p>
        </p:txBody>
      </p:sp>
      <p:sp>
        <p:nvSpPr>
          <p:cNvPr id="17" name="Text Placeholder 4"/>
          <p:cNvSpPr>
            <a:spLocks noGrp="1"/>
          </p:cNvSpPr>
          <p:nvPr>
            <p:ph type="body" sz="quarter" idx="15"/>
          </p:nvPr>
        </p:nvSpPr>
        <p:spPr>
          <a:xfrm>
            <a:off x="329141" y="6189666"/>
            <a:ext cx="2813553" cy="431798"/>
          </a:xfrm>
        </p:spPr>
        <p:txBody>
          <a:bodyPr/>
          <a:lstStyle/>
          <a:p>
            <a:r>
              <a:rPr lang="en-US" dirty="0"/>
              <a:t>The market-changer’s playbook</a:t>
            </a:r>
          </a:p>
        </p:txBody>
      </p:sp>
      <p:sp>
        <p:nvSpPr>
          <p:cNvPr id="18" name="AutoShape 26" descr="Image result for fitbit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rebuchet MS"/>
              <a:ea typeface="+mn-ea"/>
              <a:cs typeface="+mn-cs"/>
            </a:endParaRPr>
          </a:p>
        </p:txBody>
      </p:sp>
      <p:sp>
        <p:nvSpPr>
          <p:cNvPr id="19" name="AutoShape 38" descr="Image result for nest log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rebuchet MS"/>
              <a:ea typeface="+mn-ea"/>
              <a:cs typeface="+mn-cs"/>
            </a:endParaRPr>
          </a:p>
        </p:txBody>
      </p:sp>
      <p:sp>
        <p:nvSpPr>
          <p:cNvPr id="84" name="Text Placeholder 2"/>
          <p:cNvSpPr>
            <a:spLocks noGrp="1"/>
          </p:cNvSpPr>
          <p:nvPr>
            <p:ph type="body" sz="quarter" idx="13"/>
          </p:nvPr>
        </p:nvSpPr>
        <p:spPr>
          <a:xfrm>
            <a:off x="130790" y="1039066"/>
            <a:ext cx="8805334" cy="368686"/>
          </a:xfrm>
        </p:spPr>
        <p:txBody>
          <a:bodyPr/>
          <a:lstStyle/>
          <a:p>
            <a:r>
              <a:rPr lang="en-US" sz="1200" dirty="0"/>
              <a:t>We analyzed the TV spend and individual key metrics (where available) like website traffic, online interactions, revenue and valuations of these 35 brands across 31 categories</a:t>
            </a:r>
          </a:p>
        </p:txBody>
      </p:sp>
      <p:sp>
        <p:nvSpPr>
          <p:cNvPr id="3" name="Rectangle: Rounded Corners 2"/>
          <p:cNvSpPr/>
          <p:nvPr/>
        </p:nvSpPr>
        <p:spPr>
          <a:xfrm>
            <a:off x="7353945" y="1908032"/>
            <a:ext cx="1517244" cy="4073668"/>
          </a:xfrm>
          <a:prstGeom prst="roundRect">
            <a:avLst/>
          </a:prstGeom>
          <a:solidFill>
            <a:schemeClr val="bg1"/>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Rectangle: Rounded Corners 73"/>
          <p:cNvSpPr/>
          <p:nvPr/>
        </p:nvSpPr>
        <p:spPr>
          <a:xfrm>
            <a:off x="266949" y="1914537"/>
            <a:ext cx="3270738" cy="4073668"/>
          </a:xfrm>
          <a:prstGeom prst="roundRect">
            <a:avLst/>
          </a:prstGeom>
          <a:solidFill>
            <a:schemeClr val="bg1"/>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Rectangle 75"/>
          <p:cNvSpPr/>
          <p:nvPr/>
        </p:nvSpPr>
        <p:spPr>
          <a:xfrm>
            <a:off x="7353945" y="1571510"/>
            <a:ext cx="1517244" cy="204890"/>
          </a:xfrm>
          <a:prstGeom prst="rect">
            <a:avLst/>
          </a:prstGeom>
          <a:no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sng" strike="noStrike" kern="0" cap="none" spc="0" normalizeH="0" baseline="0" noProof="0" dirty="0">
                <a:ln>
                  <a:noFill/>
                </a:ln>
                <a:solidFill>
                  <a:prstClr val="black"/>
                </a:solidFill>
                <a:effectLst/>
                <a:uLnTx/>
                <a:uFillTx/>
                <a:latin typeface="Trebuchet MS"/>
                <a:ea typeface="+mn-ea"/>
                <a:cs typeface="+mn-cs"/>
              </a:rPr>
              <a:t>“Established”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sng" strike="noStrike" kern="0" cap="none" spc="0" normalizeH="0" baseline="0" noProof="0" dirty="0">
                <a:ln>
                  <a:noFill/>
                </a:ln>
                <a:solidFill>
                  <a:prstClr val="black"/>
                </a:solidFill>
                <a:effectLst/>
                <a:uLnTx/>
                <a:uFillTx/>
                <a:latin typeface="Trebuchet MS"/>
                <a:ea typeface="+mn-ea"/>
                <a:cs typeface="+mn-cs"/>
              </a:rPr>
              <a:t>Digital Disruptors</a:t>
            </a:r>
          </a:p>
        </p:txBody>
      </p:sp>
      <p:sp>
        <p:nvSpPr>
          <p:cNvPr id="79" name="Rectangle: Rounded Corners 78"/>
          <p:cNvSpPr/>
          <p:nvPr/>
        </p:nvSpPr>
        <p:spPr>
          <a:xfrm>
            <a:off x="3794990" y="1907313"/>
            <a:ext cx="3270738" cy="4073668"/>
          </a:xfrm>
          <a:prstGeom prst="roundRect">
            <a:avLst/>
          </a:prstGeom>
          <a:solidFill>
            <a:schemeClr val="bg1"/>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Rectangle 79"/>
          <p:cNvSpPr/>
          <p:nvPr/>
        </p:nvSpPr>
        <p:spPr>
          <a:xfrm>
            <a:off x="284534" y="1651290"/>
            <a:ext cx="3270738" cy="230614"/>
          </a:xfrm>
          <a:prstGeom prst="rect">
            <a:avLst/>
          </a:prstGeom>
          <a:no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r>
              <a:rPr lang="en-US" sz="1200" b="1" u="sng" kern="0" dirty="0">
                <a:solidFill>
                  <a:prstClr val="black"/>
                </a:solidFill>
                <a:latin typeface="Trebuchet MS"/>
              </a:rPr>
              <a:t>“Brand Building” Disruptors</a:t>
            </a:r>
          </a:p>
        </p:txBody>
      </p:sp>
      <p:sp>
        <p:nvSpPr>
          <p:cNvPr id="88" name="Rectangle 87"/>
          <p:cNvSpPr/>
          <p:nvPr/>
        </p:nvSpPr>
        <p:spPr>
          <a:xfrm>
            <a:off x="7447874" y="2086590"/>
            <a:ext cx="1312845" cy="177194"/>
          </a:xfrm>
          <a:prstGeom prst="rect">
            <a:avLst/>
          </a:prstGeom>
          <a:no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sng" strike="noStrike" kern="0" cap="none" spc="0" normalizeH="0" baseline="0" noProof="0" dirty="0">
                <a:ln>
                  <a:noFill/>
                </a:ln>
                <a:solidFill>
                  <a:prstClr val="black"/>
                </a:solidFill>
                <a:effectLst/>
                <a:uLnTx/>
                <a:uFillTx/>
                <a:latin typeface="Trebuchet MS"/>
                <a:ea typeface="+mn-ea"/>
                <a:cs typeface="+mn-cs"/>
              </a:rPr>
              <a:t>Social Networking</a:t>
            </a:r>
          </a:p>
        </p:txBody>
      </p:sp>
      <p:pic>
        <p:nvPicPr>
          <p:cNvPr id="89" name="Picture 24" descr="Image result for facebook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08182" y="2264636"/>
            <a:ext cx="392227" cy="392227"/>
          </a:xfrm>
          <a:prstGeom prst="rect">
            <a:avLst/>
          </a:prstGeom>
          <a:noFill/>
          <a:extLst>
            <a:ext uri="{909E8E84-426E-40DD-AFC4-6F175D3DCCD1}">
              <a14:hiddenFill xmlns:a14="http://schemas.microsoft.com/office/drawing/2010/main">
                <a:solidFill>
                  <a:srgbClr val="FFFFFF"/>
                </a:solidFill>
              </a14:hiddenFill>
            </a:ext>
          </a:extLst>
        </p:spPr>
      </p:pic>
      <p:sp>
        <p:nvSpPr>
          <p:cNvPr id="90" name="Rectangle 89"/>
          <p:cNvSpPr/>
          <p:nvPr/>
        </p:nvSpPr>
        <p:spPr>
          <a:xfrm>
            <a:off x="7426261" y="2869691"/>
            <a:ext cx="1374269" cy="177194"/>
          </a:xfrm>
          <a:prstGeom prst="rect">
            <a:avLst/>
          </a:prstGeom>
          <a:no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sng" strike="noStrike" kern="0" cap="none" spc="0" normalizeH="0" baseline="0" noProof="0" dirty="0">
                <a:ln>
                  <a:noFill/>
                </a:ln>
                <a:solidFill>
                  <a:prstClr val="black"/>
                </a:solidFill>
                <a:effectLst/>
                <a:uLnTx/>
                <a:uFillTx/>
                <a:latin typeface="Trebuchet MS"/>
                <a:ea typeface="+mn-ea"/>
                <a:cs typeface="+mn-cs"/>
              </a:rPr>
              <a:t>Retail</a:t>
            </a:r>
          </a:p>
        </p:txBody>
      </p:sp>
      <p:pic>
        <p:nvPicPr>
          <p:cNvPr id="91" name="Picture 10" descr="Image result for amazon logo"/>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58477" y="3059064"/>
            <a:ext cx="908180" cy="33275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92" name="Picture 12" descr="Image result for apple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64066" y="3576343"/>
            <a:ext cx="847075" cy="635307"/>
          </a:xfrm>
          <a:prstGeom prst="rect">
            <a:avLst/>
          </a:prstGeom>
          <a:noFill/>
          <a:extLst>
            <a:ext uri="{909E8E84-426E-40DD-AFC4-6F175D3DCCD1}">
              <a14:hiddenFill xmlns:a14="http://schemas.microsoft.com/office/drawing/2010/main">
                <a:solidFill>
                  <a:srgbClr val="FFFFFF"/>
                </a:solidFill>
              </a14:hiddenFill>
            </a:ext>
          </a:extLst>
        </p:spPr>
      </p:pic>
      <p:sp>
        <p:nvSpPr>
          <p:cNvPr id="93" name="Rectangle 92"/>
          <p:cNvSpPr/>
          <p:nvPr/>
        </p:nvSpPr>
        <p:spPr>
          <a:xfrm>
            <a:off x="7320901" y="3531221"/>
            <a:ext cx="1538573" cy="177194"/>
          </a:xfrm>
          <a:prstGeom prst="rect">
            <a:avLst/>
          </a:prstGeom>
          <a:no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sng" strike="noStrike" kern="0" cap="none" spc="0" normalizeH="0" baseline="0" noProof="0" dirty="0">
                <a:ln>
                  <a:noFill/>
                </a:ln>
                <a:solidFill>
                  <a:prstClr val="black"/>
                </a:solidFill>
                <a:effectLst/>
                <a:uLnTx/>
                <a:uFillTx/>
                <a:latin typeface="Trebuchet MS"/>
                <a:ea typeface="+mn-ea"/>
                <a:cs typeface="+mn-cs"/>
              </a:rPr>
              <a:t>Consumer Electronics</a:t>
            </a:r>
          </a:p>
        </p:txBody>
      </p:sp>
      <p:sp>
        <p:nvSpPr>
          <p:cNvPr id="95" name="Rectangle 94"/>
          <p:cNvSpPr/>
          <p:nvPr/>
        </p:nvSpPr>
        <p:spPr>
          <a:xfrm>
            <a:off x="7447874" y="4300224"/>
            <a:ext cx="1312845" cy="177194"/>
          </a:xfrm>
          <a:prstGeom prst="rect">
            <a:avLst/>
          </a:prstGeom>
          <a:no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sng" strike="noStrike" kern="0" cap="none" spc="0" normalizeH="0" baseline="0" noProof="0" dirty="0">
                <a:ln>
                  <a:noFill/>
                </a:ln>
                <a:solidFill>
                  <a:prstClr val="black"/>
                </a:solidFill>
                <a:effectLst/>
                <a:uLnTx/>
                <a:uFillTx/>
                <a:latin typeface="Trebuchet MS"/>
                <a:ea typeface="+mn-ea"/>
                <a:cs typeface="+mn-cs"/>
              </a:rPr>
              <a:t>OTT Video</a:t>
            </a:r>
          </a:p>
        </p:txBody>
      </p:sp>
      <p:pic>
        <p:nvPicPr>
          <p:cNvPr id="96" name="Picture 95"/>
          <p:cNvPicPr>
            <a:picLocks noChangeAspect="1"/>
          </p:cNvPicPr>
          <p:nvPr/>
        </p:nvPicPr>
        <p:blipFill rotWithShape="1">
          <a:blip r:embed="rId5"/>
          <a:srcRect l="32770" r="28769"/>
          <a:stretch/>
        </p:blipFill>
        <p:spPr>
          <a:xfrm>
            <a:off x="7929059" y="4500333"/>
            <a:ext cx="298393" cy="332649"/>
          </a:xfrm>
          <a:prstGeom prst="roundRect">
            <a:avLst/>
          </a:prstGeom>
        </p:spPr>
      </p:pic>
      <p:sp>
        <p:nvSpPr>
          <p:cNvPr id="98" name="Rectangle 97"/>
          <p:cNvSpPr/>
          <p:nvPr/>
        </p:nvSpPr>
        <p:spPr>
          <a:xfrm>
            <a:off x="7436274" y="5027736"/>
            <a:ext cx="1312846" cy="184366"/>
          </a:xfrm>
          <a:prstGeom prst="rect">
            <a:avLst/>
          </a:prstGeom>
          <a:no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sng" strike="noStrike" kern="0" cap="none" spc="0" normalizeH="0" baseline="0" noProof="0" dirty="0">
                <a:ln>
                  <a:noFill/>
                </a:ln>
                <a:solidFill>
                  <a:prstClr val="black"/>
                </a:solidFill>
                <a:effectLst/>
                <a:uLnTx/>
                <a:uFillTx/>
                <a:latin typeface="Trebuchet MS"/>
                <a:ea typeface="+mn-ea"/>
                <a:cs typeface="+mn-cs"/>
              </a:rPr>
              <a:t>Search</a:t>
            </a:r>
          </a:p>
        </p:txBody>
      </p:sp>
      <p:pic>
        <p:nvPicPr>
          <p:cNvPr id="99" name="Picture 98"/>
          <p:cNvPicPr>
            <a:picLocks noChangeAspect="1"/>
          </p:cNvPicPr>
          <p:nvPr/>
        </p:nvPicPr>
        <p:blipFill rotWithShape="1">
          <a:blip r:embed="rId6"/>
          <a:srcRect l="30042" t="25005" r="31468" b="28589"/>
          <a:stretch/>
        </p:blipFill>
        <p:spPr>
          <a:xfrm>
            <a:off x="7841677" y="5178002"/>
            <a:ext cx="502040" cy="453373"/>
          </a:xfrm>
          <a:prstGeom prst="rect">
            <a:avLst/>
          </a:prstGeom>
        </p:spPr>
      </p:pic>
      <p:sp>
        <p:nvSpPr>
          <p:cNvPr id="101" name="Rectangle 100"/>
          <p:cNvSpPr/>
          <p:nvPr/>
        </p:nvSpPr>
        <p:spPr>
          <a:xfrm>
            <a:off x="288631" y="2851873"/>
            <a:ext cx="1312845" cy="177194"/>
          </a:xfrm>
          <a:prstGeom prst="rect">
            <a:avLst/>
          </a:prstGeom>
          <a:no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sng" strike="noStrike" kern="0" cap="none" spc="0" normalizeH="0" baseline="0" noProof="0" dirty="0">
                <a:ln>
                  <a:noFill/>
                </a:ln>
                <a:solidFill>
                  <a:prstClr val="black"/>
                </a:solidFill>
                <a:effectLst/>
                <a:uLnTx/>
                <a:uFillTx/>
                <a:latin typeface="Trebuchet MS"/>
                <a:ea typeface="+mn-ea"/>
                <a:cs typeface="+mn-cs"/>
              </a:rPr>
              <a:t>Beauty Supplies</a:t>
            </a:r>
          </a:p>
        </p:txBody>
      </p:sp>
      <p:pic>
        <p:nvPicPr>
          <p:cNvPr id="102" name="Picture 14" descr="Related image"/>
          <p:cNvPicPr>
            <a:picLocks noChangeAspect="1" noChangeArrowheads="1"/>
          </p:cNvPicPr>
          <p:nvPr/>
        </p:nvPicPr>
        <p:blipFill rotWithShape="1">
          <a:blip r:embed="rId7">
            <a:extLst>
              <a:ext uri="{28A0092B-C50C-407E-A947-70E740481C1C}">
                <a14:useLocalDpi xmlns:a14="http://schemas.microsoft.com/office/drawing/2010/main" val="0"/>
              </a:ext>
            </a:extLst>
          </a:blip>
          <a:srcRect t="35278" b="29444"/>
          <a:stretch/>
        </p:blipFill>
        <p:spPr bwMode="auto">
          <a:xfrm>
            <a:off x="288631" y="3029067"/>
            <a:ext cx="1296755" cy="311467"/>
          </a:xfrm>
          <a:prstGeom prst="rect">
            <a:avLst/>
          </a:prstGeom>
          <a:noFill/>
          <a:extLst>
            <a:ext uri="{909E8E84-426E-40DD-AFC4-6F175D3DCCD1}">
              <a14:hiddenFill xmlns:a14="http://schemas.microsoft.com/office/drawing/2010/main">
                <a:solidFill>
                  <a:srgbClr val="FFFFFF"/>
                </a:solidFill>
              </a14:hiddenFill>
            </a:ext>
          </a:extLst>
        </p:spPr>
      </p:pic>
      <p:sp>
        <p:nvSpPr>
          <p:cNvPr id="103" name="Rectangle 102"/>
          <p:cNvSpPr/>
          <p:nvPr/>
        </p:nvSpPr>
        <p:spPr>
          <a:xfrm>
            <a:off x="1301932" y="2844749"/>
            <a:ext cx="1312845" cy="177194"/>
          </a:xfrm>
          <a:prstGeom prst="rect">
            <a:avLst/>
          </a:prstGeom>
          <a:no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sng" strike="noStrike" kern="0" cap="none" spc="0" normalizeH="0" baseline="0" noProof="0" dirty="0">
                <a:ln>
                  <a:noFill/>
                </a:ln>
                <a:solidFill>
                  <a:prstClr val="black"/>
                </a:solidFill>
                <a:effectLst/>
                <a:uLnTx/>
                <a:uFillTx/>
                <a:latin typeface="Trebuchet MS"/>
                <a:ea typeface="+mn-ea"/>
                <a:cs typeface="+mn-cs"/>
              </a:rPr>
              <a:t>Classifieds</a:t>
            </a:r>
          </a:p>
        </p:txBody>
      </p:sp>
      <p:pic>
        <p:nvPicPr>
          <p:cNvPr id="104" name="Picture 36" descr="Image result for letgo logo"/>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86174" y="2941642"/>
            <a:ext cx="744359" cy="545864"/>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05" name="Rectangle 104"/>
          <p:cNvSpPr/>
          <p:nvPr/>
        </p:nvSpPr>
        <p:spPr>
          <a:xfrm>
            <a:off x="2224256" y="2843876"/>
            <a:ext cx="1374269" cy="177194"/>
          </a:xfrm>
          <a:prstGeom prst="rect">
            <a:avLst/>
          </a:prstGeom>
          <a:no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sng" strike="noStrike" kern="0" cap="none" spc="0" normalizeH="0" baseline="0" noProof="0" dirty="0">
                <a:ln>
                  <a:noFill/>
                </a:ln>
                <a:solidFill>
                  <a:prstClr val="black"/>
                </a:solidFill>
                <a:effectLst/>
                <a:uLnTx/>
                <a:uFillTx/>
                <a:latin typeface="Trebuchet MS"/>
                <a:ea typeface="+mn-ea"/>
                <a:cs typeface="+mn-cs"/>
              </a:rPr>
              <a:t>Consumer Reviews</a:t>
            </a:r>
          </a:p>
        </p:txBody>
      </p:sp>
      <p:pic>
        <p:nvPicPr>
          <p:cNvPr id="106" name="Picture 52" descr="Image result for yelp logo"/>
          <p:cNvPicPr>
            <a:picLocks noChangeAspect="1" noChangeArrowheads="1"/>
          </p:cNvPicPr>
          <p:nvPr/>
        </p:nvPicPr>
        <p:blipFill rotWithShape="1">
          <a:blip r:embed="rId9">
            <a:extLst>
              <a:ext uri="{28A0092B-C50C-407E-A947-70E740481C1C}">
                <a14:useLocalDpi xmlns:a14="http://schemas.microsoft.com/office/drawing/2010/main" val="0"/>
              </a:ext>
            </a:extLst>
          </a:blip>
          <a:srcRect t="12936"/>
          <a:stretch/>
        </p:blipFill>
        <p:spPr bwMode="auto">
          <a:xfrm>
            <a:off x="2415420" y="2968018"/>
            <a:ext cx="968680" cy="541618"/>
          </a:xfrm>
          <a:prstGeom prst="rect">
            <a:avLst/>
          </a:prstGeom>
          <a:noFill/>
          <a:extLst>
            <a:ext uri="{909E8E84-426E-40DD-AFC4-6F175D3DCCD1}">
              <a14:hiddenFill xmlns:a14="http://schemas.microsoft.com/office/drawing/2010/main">
                <a:solidFill>
                  <a:srgbClr val="FFFFFF"/>
                </a:solidFill>
              </a14:hiddenFill>
            </a:ext>
          </a:extLst>
        </p:spPr>
      </p:pic>
      <p:pic>
        <p:nvPicPr>
          <p:cNvPr id="108" name="Picture 46" descr="Image result for sofi logo"/>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7773" y="3623031"/>
            <a:ext cx="827671" cy="41856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19" name="Picture 28" descr="Related image"/>
          <p:cNvPicPr>
            <a:picLocks noChangeAspect="1" noChangeArrowheads="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67847" y="3684191"/>
            <a:ext cx="942235" cy="31093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21" name="Picture 16" descr="Image result for blue apron logo"/>
          <p:cNvPicPr>
            <a:picLocks noChangeAspect="1" noChangeArrowheads="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69529" y="3657991"/>
            <a:ext cx="752468" cy="348644"/>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22" name="Rectangle 121"/>
          <p:cNvSpPr/>
          <p:nvPr/>
        </p:nvSpPr>
        <p:spPr>
          <a:xfrm>
            <a:off x="297360" y="3524795"/>
            <a:ext cx="1312845" cy="177194"/>
          </a:xfrm>
          <a:prstGeom prst="rect">
            <a:avLst/>
          </a:prstGeom>
          <a:no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sng" strike="noStrike" kern="0" cap="none" spc="0" normalizeH="0" baseline="0" noProof="0" dirty="0">
                <a:ln>
                  <a:noFill/>
                </a:ln>
                <a:solidFill>
                  <a:prstClr val="black"/>
                </a:solidFill>
                <a:effectLst/>
                <a:uLnTx/>
                <a:uFillTx/>
                <a:latin typeface="Trebuchet MS"/>
                <a:ea typeface="+mn-ea"/>
                <a:cs typeface="+mn-cs"/>
              </a:rPr>
              <a:t>Personal Finance</a:t>
            </a:r>
          </a:p>
        </p:txBody>
      </p:sp>
      <p:sp>
        <p:nvSpPr>
          <p:cNvPr id="123" name="Rectangle 122"/>
          <p:cNvSpPr/>
          <p:nvPr/>
        </p:nvSpPr>
        <p:spPr>
          <a:xfrm>
            <a:off x="1344088" y="3527547"/>
            <a:ext cx="1312845" cy="177194"/>
          </a:xfrm>
          <a:prstGeom prst="rect">
            <a:avLst/>
          </a:prstGeom>
          <a:no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sng" strike="noStrike" kern="0" cap="none" spc="0" normalizeH="0" baseline="0" noProof="0" dirty="0">
                <a:ln>
                  <a:noFill/>
                </a:ln>
                <a:solidFill>
                  <a:prstClr val="black"/>
                </a:solidFill>
                <a:effectLst/>
                <a:uLnTx/>
                <a:uFillTx/>
                <a:latin typeface="Trebuchet MS"/>
                <a:ea typeface="+mn-ea"/>
                <a:cs typeface="+mn-cs"/>
              </a:rPr>
              <a:t>Fitness Tracking</a:t>
            </a:r>
          </a:p>
        </p:txBody>
      </p:sp>
      <p:sp>
        <p:nvSpPr>
          <p:cNvPr id="124" name="Rectangle 123"/>
          <p:cNvSpPr/>
          <p:nvPr/>
        </p:nvSpPr>
        <p:spPr>
          <a:xfrm>
            <a:off x="2311364" y="3526064"/>
            <a:ext cx="1374269" cy="177194"/>
          </a:xfrm>
          <a:prstGeom prst="rect">
            <a:avLst/>
          </a:prstGeom>
          <a:no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sng" strike="noStrike" kern="0" cap="none" spc="0" normalizeH="0" baseline="0" noProof="0" dirty="0">
                <a:ln>
                  <a:noFill/>
                </a:ln>
                <a:solidFill>
                  <a:prstClr val="black"/>
                </a:solidFill>
                <a:effectLst/>
                <a:uLnTx/>
                <a:uFillTx/>
                <a:latin typeface="Trebuchet MS"/>
                <a:ea typeface="+mn-ea"/>
                <a:cs typeface="+mn-cs"/>
              </a:rPr>
              <a:t>Food Delivery</a:t>
            </a:r>
          </a:p>
        </p:txBody>
      </p:sp>
      <p:sp>
        <p:nvSpPr>
          <p:cNvPr id="125" name="Rectangle 124"/>
          <p:cNvSpPr/>
          <p:nvPr/>
        </p:nvSpPr>
        <p:spPr>
          <a:xfrm>
            <a:off x="277442" y="4266099"/>
            <a:ext cx="1312845" cy="177194"/>
          </a:xfrm>
          <a:prstGeom prst="rect">
            <a:avLst/>
          </a:prstGeom>
          <a:no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sng" strike="noStrike" kern="0" cap="none" spc="0" normalizeH="0" baseline="0" noProof="0" dirty="0">
                <a:ln>
                  <a:noFill/>
                </a:ln>
                <a:solidFill>
                  <a:prstClr val="black"/>
                </a:solidFill>
                <a:effectLst/>
                <a:uLnTx/>
                <a:uFillTx/>
                <a:latin typeface="Trebuchet MS"/>
                <a:ea typeface="+mn-ea"/>
                <a:cs typeface="+mn-cs"/>
              </a:rPr>
              <a:t>Thermostats</a:t>
            </a:r>
          </a:p>
        </p:txBody>
      </p:sp>
      <p:pic>
        <p:nvPicPr>
          <p:cNvPr id="126" name="Picture 40" descr="Related image"/>
          <p:cNvPicPr>
            <a:picLocks noChangeAspect="1" noChangeArrowheads="1"/>
          </p:cNvPicPr>
          <p:nvPr/>
        </p:nvPicPr>
        <p:blipFill rotWithShape="1">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r="5996"/>
          <a:stretch/>
        </p:blipFill>
        <p:spPr bwMode="auto">
          <a:xfrm>
            <a:off x="562932" y="4459098"/>
            <a:ext cx="738962" cy="335077"/>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27" name="Rectangle 126"/>
          <p:cNvSpPr/>
          <p:nvPr/>
        </p:nvSpPr>
        <p:spPr>
          <a:xfrm>
            <a:off x="1345789" y="4265380"/>
            <a:ext cx="1312845" cy="177194"/>
          </a:xfrm>
          <a:prstGeom prst="rect">
            <a:avLst/>
          </a:prstGeom>
          <a:no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sng" strike="noStrike" kern="0" cap="none" spc="0" normalizeH="0" baseline="0" noProof="0" dirty="0">
                <a:ln>
                  <a:noFill/>
                </a:ln>
                <a:solidFill>
                  <a:prstClr val="black"/>
                </a:solidFill>
                <a:effectLst/>
                <a:uLnTx/>
                <a:uFillTx/>
                <a:latin typeface="Trebuchet MS"/>
                <a:ea typeface="+mn-ea"/>
                <a:cs typeface="+mn-cs"/>
              </a:rPr>
              <a:t>Home Security</a:t>
            </a:r>
          </a:p>
        </p:txBody>
      </p:sp>
      <p:pic>
        <p:nvPicPr>
          <p:cNvPr id="128" name="Picture 42" descr="Image result for simplisafe logo"/>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614371" y="4428796"/>
            <a:ext cx="811619" cy="412166"/>
          </a:xfrm>
          <a:prstGeom prst="rect">
            <a:avLst/>
          </a:prstGeom>
          <a:noFill/>
          <a:extLst>
            <a:ext uri="{909E8E84-426E-40DD-AFC4-6F175D3DCCD1}">
              <a14:hiddenFill xmlns:a14="http://schemas.microsoft.com/office/drawing/2010/main">
                <a:solidFill>
                  <a:srgbClr val="FFFFFF"/>
                </a:solidFill>
              </a14:hiddenFill>
            </a:ext>
          </a:extLst>
        </p:spPr>
      </p:pic>
      <p:sp>
        <p:nvSpPr>
          <p:cNvPr id="129" name="Rectangle 128"/>
          <p:cNvSpPr/>
          <p:nvPr/>
        </p:nvSpPr>
        <p:spPr>
          <a:xfrm>
            <a:off x="2309814" y="4266269"/>
            <a:ext cx="1360886" cy="177194"/>
          </a:xfrm>
          <a:prstGeom prst="rect">
            <a:avLst/>
          </a:prstGeom>
          <a:no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sng" strike="noStrike" kern="0" cap="none" spc="0" normalizeH="0" baseline="0" noProof="0" dirty="0">
                <a:ln>
                  <a:noFill/>
                </a:ln>
                <a:solidFill>
                  <a:prstClr val="black"/>
                </a:solidFill>
                <a:effectLst/>
                <a:uLnTx/>
                <a:uFillTx/>
                <a:latin typeface="Trebuchet MS"/>
                <a:ea typeface="+mn-ea"/>
                <a:cs typeface="+mn-cs"/>
              </a:rPr>
              <a:t>Mattresses</a:t>
            </a:r>
          </a:p>
        </p:txBody>
      </p:sp>
      <p:pic>
        <p:nvPicPr>
          <p:cNvPr id="130" name="Picture 20" descr="Image result for casper mattress logo"/>
          <p:cNvPicPr>
            <a:picLocks noChangeAspect="1" noChangeArrowheads="1"/>
          </p:cNvPicPr>
          <p:nvPr/>
        </p:nvPicPr>
        <p:blipFill rotWithShape="1">
          <a:blip r:embed="rId15">
            <a:extLst>
              <a:ext uri="{28A0092B-C50C-407E-A947-70E740481C1C}">
                <a14:useLocalDpi xmlns:a14="http://schemas.microsoft.com/office/drawing/2010/main" val="0"/>
              </a:ext>
            </a:extLst>
          </a:blip>
          <a:srcRect t="31435" b="30446"/>
          <a:stretch/>
        </p:blipFill>
        <p:spPr bwMode="auto">
          <a:xfrm>
            <a:off x="2513331" y="4422854"/>
            <a:ext cx="970334" cy="369885"/>
          </a:xfrm>
          <a:prstGeom prst="rect">
            <a:avLst/>
          </a:prstGeom>
          <a:noFill/>
          <a:extLst>
            <a:ext uri="{909E8E84-426E-40DD-AFC4-6F175D3DCCD1}">
              <a14:hiddenFill xmlns:a14="http://schemas.microsoft.com/office/drawing/2010/main">
                <a:solidFill>
                  <a:srgbClr val="FFFFFF"/>
                </a:solidFill>
              </a14:hiddenFill>
            </a:ext>
          </a:extLst>
        </p:spPr>
      </p:pic>
      <p:sp>
        <p:nvSpPr>
          <p:cNvPr id="133" name="Rectangle 132"/>
          <p:cNvSpPr/>
          <p:nvPr/>
        </p:nvSpPr>
        <p:spPr>
          <a:xfrm>
            <a:off x="724763" y="2100524"/>
            <a:ext cx="1360885" cy="179245"/>
          </a:xfrm>
          <a:prstGeom prst="rect">
            <a:avLst/>
          </a:prstGeom>
          <a:no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sng" strike="noStrike" kern="0" cap="none" spc="0" normalizeH="0" baseline="0" noProof="0" dirty="0">
                <a:ln>
                  <a:noFill/>
                </a:ln>
                <a:solidFill>
                  <a:prstClr val="black"/>
                </a:solidFill>
                <a:effectLst/>
                <a:uLnTx/>
                <a:uFillTx/>
                <a:latin typeface="Trebuchet MS"/>
                <a:ea typeface="+mn-ea"/>
                <a:cs typeface="+mn-cs"/>
              </a:rPr>
              <a:t>Transportation</a:t>
            </a:r>
          </a:p>
        </p:txBody>
      </p:sp>
      <p:pic>
        <p:nvPicPr>
          <p:cNvPr id="134" name="Picture 133"/>
          <p:cNvPicPr>
            <a:picLocks noChangeAspect="1"/>
          </p:cNvPicPr>
          <p:nvPr/>
        </p:nvPicPr>
        <p:blipFill rotWithShape="1">
          <a:blip r:embed="rId16"/>
          <a:srcRect l="23333" t="22802" r="21692" b="23214"/>
          <a:stretch/>
        </p:blipFill>
        <p:spPr>
          <a:xfrm>
            <a:off x="967779" y="2270223"/>
            <a:ext cx="396489" cy="387614"/>
          </a:xfrm>
          <a:prstGeom prst="rect">
            <a:avLst/>
          </a:prstGeom>
        </p:spPr>
      </p:pic>
      <p:pic>
        <p:nvPicPr>
          <p:cNvPr id="135" name="Picture 2" descr="Image result for lyft logo"/>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454610" y="2285584"/>
            <a:ext cx="337852" cy="337852"/>
          </a:xfrm>
          <a:prstGeom prst="roundRect">
            <a:avLst/>
          </a:prstGeom>
          <a:extLst>
            <a:ext uri="{909E8E84-426E-40DD-AFC4-6F175D3DCCD1}">
              <a14:hiddenFill xmlns:a14="http://schemas.microsoft.com/office/drawing/2010/main">
                <a:solidFill>
                  <a:srgbClr val="FFFFFF"/>
                </a:solidFill>
              </a14:hiddenFill>
            </a:ext>
          </a:extLst>
        </p:spPr>
      </p:pic>
      <p:sp>
        <p:nvSpPr>
          <p:cNvPr id="136" name="Rectangle 135"/>
          <p:cNvSpPr/>
          <p:nvPr/>
        </p:nvSpPr>
        <p:spPr>
          <a:xfrm>
            <a:off x="1787958" y="2104560"/>
            <a:ext cx="1343085" cy="177194"/>
          </a:xfrm>
          <a:prstGeom prst="rect">
            <a:avLst/>
          </a:prstGeom>
          <a:no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sng" strike="noStrike" kern="0" cap="none" spc="0" normalizeH="0" baseline="0" noProof="0" dirty="0">
                <a:ln>
                  <a:noFill/>
                </a:ln>
                <a:solidFill>
                  <a:prstClr val="black"/>
                </a:solidFill>
                <a:effectLst/>
                <a:uLnTx/>
                <a:uFillTx/>
                <a:latin typeface="Trebuchet MS"/>
                <a:ea typeface="+mn-ea"/>
                <a:cs typeface="+mn-cs"/>
              </a:rPr>
              <a:t>Lodging</a:t>
            </a:r>
          </a:p>
        </p:txBody>
      </p:sp>
      <p:pic>
        <p:nvPicPr>
          <p:cNvPr id="137" name="Picture 8" descr="Image result for airbnb logo"/>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205520" y="2285584"/>
            <a:ext cx="533150" cy="355570"/>
          </a:xfrm>
          <a:prstGeom prst="roundRect">
            <a:avLst/>
          </a:prstGeom>
          <a:extLst>
            <a:ext uri="{909E8E84-426E-40DD-AFC4-6F175D3DCCD1}">
              <a14:hiddenFill xmlns:a14="http://schemas.microsoft.com/office/drawing/2010/main">
                <a:solidFill>
                  <a:srgbClr val="FFFFFF"/>
                </a:solidFill>
              </a14:hiddenFill>
            </a:ext>
          </a:extLst>
        </p:spPr>
      </p:pic>
      <p:sp>
        <p:nvSpPr>
          <p:cNvPr id="138" name="Rectangle 137"/>
          <p:cNvSpPr/>
          <p:nvPr/>
        </p:nvSpPr>
        <p:spPr>
          <a:xfrm>
            <a:off x="773692" y="5022405"/>
            <a:ext cx="1360886" cy="187871"/>
          </a:xfrm>
          <a:prstGeom prst="rect">
            <a:avLst/>
          </a:prstGeom>
          <a:no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sng" strike="noStrike" kern="0" cap="none" spc="0" normalizeH="0" baseline="0" noProof="0" dirty="0">
                <a:ln>
                  <a:noFill/>
                </a:ln>
                <a:solidFill>
                  <a:prstClr val="black"/>
                </a:solidFill>
                <a:effectLst/>
                <a:uLnTx/>
                <a:uFillTx/>
                <a:latin typeface="Trebuchet MS"/>
                <a:ea typeface="+mn-ea"/>
                <a:cs typeface="+mn-cs"/>
              </a:rPr>
              <a:t>Genealogy</a:t>
            </a:r>
          </a:p>
        </p:txBody>
      </p:sp>
      <p:pic>
        <p:nvPicPr>
          <p:cNvPr id="139" name="Picture 4" descr="Image result for 23andme logo"/>
          <p:cNvPicPr>
            <a:picLocks noChangeAspect="1" noChangeArrowheads="1"/>
          </p:cNvPicPr>
          <p:nvPr/>
        </p:nvPicPr>
        <p:blipFill>
          <a:blip r:embed="rId1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32413" y="5186713"/>
            <a:ext cx="958135" cy="54083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40" name="Picture 44" descr="Image result for sling tv logo"/>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269879" y="5235450"/>
            <a:ext cx="398332" cy="398332"/>
          </a:xfrm>
          <a:prstGeom prst="rect">
            <a:avLst/>
          </a:prstGeom>
          <a:noFill/>
          <a:extLst>
            <a:ext uri="{909E8E84-426E-40DD-AFC4-6F175D3DCCD1}">
              <a14:hiddenFill xmlns:a14="http://schemas.microsoft.com/office/drawing/2010/main">
                <a:solidFill>
                  <a:srgbClr val="FFFFFF"/>
                </a:solidFill>
              </a14:hiddenFill>
            </a:ext>
          </a:extLst>
        </p:spPr>
      </p:pic>
      <p:sp>
        <p:nvSpPr>
          <p:cNvPr id="141" name="Rectangle 140"/>
          <p:cNvSpPr/>
          <p:nvPr/>
        </p:nvSpPr>
        <p:spPr>
          <a:xfrm>
            <a:off x="1724365" y="5025626"/>
            <a:ext cx="1538573" cy="177194"/>
          </a:xfrm>
          <a:prstGeom prst="rect">
            <a:avLst/>
          </a:prstGeom>
          <a:no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sng" strike="noStrike" kern="0" cap="none" spc="0" normalizeH="0" baseline="0" noProof="0" dirty="0">
                <a:ln>
                  <a:noFill/>
                </a:ln>
                <a:solidFill>
                  <a:prstClr val="black"/>
                </a:solidFill>
                <a:effectLst/>
                <a:uLnTx/>
                <a:uFillTx/>
                <a:latin typeface="Trebuchet MS"/>
                <a:ea typeface="+mn-ea"/>
                <a:cs typeface="+mn-cs"/>
              </a:rPr>
              <a:t>Internet TV</a:t>
            </a:r>
          </a:p>
        </p:txBody>
      </p:sp>
      <p:sp>
        <p:nvSpPr>
          <p:cNvPr id="142" name="Rectangle 141"/>
          <p:cNvSpPr/>
          <p:nvPr/>
        </p:nvSpPr>
        <p:spPr>
          <a:xfrm>
            <a:off x="3928425" y="2099097"/>
            <a:ext cx="1312845" cy="177194"/>
          </a:xfrm>
          <a:prstGeom prst="rect">
            <a:avLst/>
          </a:prstGeom>
          <a:no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sng" strike="noStrike" kern="0" cap="none" spc="0" normalizeH="0" baseline="0" noProof="0" dirty="0">
                <a:ln>
                  <a:noFill/>
                </a:ln>
                <a:solidFill>
                  <a:prstClr val="black"/>
                </a:solidFill>
                <a:effectLst/>
                <a:uLnTx/>
                <a:uFillTx/>
                <a:latin typeface="Trebuchet MS"/>
                <a:ea typeface="+mn-ea"/>
                <a:cs typeface="+mn-cs"/>
              </a:rPr>
              <a:t>Audio Equipment</a:t>
            </a:r>
          </a:p>
        </p:txBody>
      </p:sp>
      <p:pic>
        <p:nvPicPr>
          <p:cNvPr id="143" name="Picture 142"/>
          <p:cNvPicPr>
            <a:picLocks noChangeAspect="1"/>
          </p:cNvPicPr>
          <p:nvPr/>
        </p:nvPicPr>
        <p:blipFill>
          <a:blip r:embed="rId21"/>
          <a:stretch>
            <a:fillRect/>
          </a:stretch>
        </p:blipFill>
        <p:spPr>
          <a:xfrm>
            <a:off x="4149833" y="2335829"/>
            <a:ext cx="847653" cy="165517"/>
          </a:xfrm>
          <a:prstGeom prst="rect">
            <a:avLst/>
          </a:prstGeom>
        </p:spPr>
      </p:pic>
      <p:sp>
        <p:nvSpPr>
          <p:cNvPr id="144" name="Rectangle 143"/>
          <p:cNvSpPr/>
          <p:nvPr/>
        </p:nvSpPr>
        <p:spPr>
          <a:xfrm>
            <a:off x="3809901" y="2844470"/>
            <a:ext cx="1360885" cy="179245"/>
          </a:xfrm>
          <a:prstGeom prst="rect">
            <a:avLst/>
          </a:prstGeom>
          <a:no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sng" strike="noStrike" kern="0" cap="none" spc="0" normalizeH="0" baseline="0" noProof="0" dirty="0">
                <a:ln>
                  <a:noFill/>
                </a:ln>
                <a:solidFill>
                  <a:prstClr val="black"/>
                </a:solidFill>
                <a:effectLst/>
                <a:uLnTx/>
                <a:uFillTx/>
                <a:latin typeface="Trebuchet MS"/>
                <a:ea typeface="+mn-ea"/>
                <a:cs typeface="+mn-cs"/>
              </a:rPr>
              <a:t>Music</a:t>
            </a:r>
          </a:p>
        </p:txBody>
      </p:sp>
      <p:pic>
        <p:nvPicPr>
          <p:cNvPr id="145" name="Picture 48" descr="Image result for spotify logo"/>
          <p:cNvPicPr>
            <a:picLocks noChangeAspect="1" noChangeArrowheads="1"/>
          </p:cNvPicPr>
          <p:nvPr/>
        </p:nvPicPr>
        <p:blipFill rotWithShape="1">
          <a:blip r:embed="rId22">
            <a:extLst>
              <a:ext uri="{28A0092B-C50C-407E-A947-70E740481C1C}">
                <a14:useLocalDpi xmlns:a14="http://schemas.microsoft.com/office/drawing/2010/main" val="0"/>
              </a:ext>
            </a:extLst>
          </a:blip>
          <a:srcRect t="22692"/>
          <a:stretch/>
        </p:blipFill>
        <p:spPr bwMode="auto">
          <a:xfrm>
            <a:off x="3991278" y="3014590"/>
            <a:ext cx="940808" cy="455810"/>
          </a:xfrm>
          <a:prstGeom prst="rect">
            <a:avLst/>
          </a:prstGeom>
          <a:noFill/>
          <a:extLst>
            <a:ext uri="{909E8E84-426E-40DD-AFC4-6F175D3DCCD1}">
              <a14:hiddenFill xmlns:a14="http://schemas.microsoft.com/office/drawing/2010/main">
                <a:solidFill>
                  <a:srgbClr val="FFFFFF"/>
                </a:solidFill>
              </a14:hiddenFill>
            </a:ext>
          </a:extLst>
        </p:spPr>
      </p:pic>
      <p:sp>
        <p:nvSpPr>
          <p:cNvPr id="146" name="Rectangle 145"/>
          <p:cNvSpPr/>
          <p:nvPr/>
        </p:nvSpPr>
        <p:spPr>
          <a:xfrm>
            <a:off x="5798899" y="2102258"/>
            <a:ext cx="1343085" cy="177194"/>
          </a:xfrm>
          <a:prstGeom prst="rect">
            <a:avLst/>
          </a:prstGeom>
          <a:no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sng" strike="noStrike" kern="0" cap="none" spc="0" normalizeH="0" baseline="0" noProof="0" dirty="0">
                <a:ln>
                  <a:noFill/>
                </a:ln>
                <a:solidFill>
                  <a:prstClr val="black"/>
                </a:solidFill>
                <a:effectLst/>
                <a:uLnTx/>
                <a:uFillTx/>
                <a:latin typeface="Trebuchet MS"/>
                <a:ea typeface="+mn-ea"/>
                <a:cs typeface="+mn-cs"/>
              </a:rPr>
              <a:t>Razors</a:t>
            </a:r>
          </a:p>
        </p:txBody>
      </p:sp>
      <p:pic>
        <p:nvPicPr>
          <p:cNvPr id="147" name="Picture 22" descr="Image result for dollar shave club logo"/>
          <p:cNvPicPr>
            <a:picLocks noChangeAspect="1" noChangeArrowheads="1"/>
          </p:cNvPicPr>
          <p:nvPr/>
        </p:nvPicPr>
        <p:blipFill>
          <a:blip r:embed="rId2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50502" y="2300662"/>
            <a:ext cx="817820" cy="39824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48" name="Rectangle 147"/>
          <p:cNvSpPr/>
          <p:nvPr/>
        </p:nvSpPr>
        <p:spPr>
          <a:xfrm>
            <a:off x="4889237" y="2102258"/>
            <a:ext cx="1360886" cy="177194"/>
          </a:xfrm>
          <a:prstGeom prst="rect">
            <a:avLst/>
          </a:prstGeom>
          <a:no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sng" strike="noStrike" kern="0" cap="none" spc="0" normalizeH="0" baseline="0" noProof="0" dirty="0">
                <a:ln>
                  <a:noFill/>
                </a:ln>
                <a:solidFill>
                  <a:prstClr val="black"/>
                </a:solidFill>
                <a:effectLst/>
                <a:uLnTx/>
                <a:uFillTx/>
                <a:latin typeface="Trebuchet MS"/>
                <a:ea typeface="+mn-ea"/>
                <a:cs typeface="+mn-cs"/>
              </a:rPr>
              <a:t>Vacuums</a:t>
            </a:r>
          </a:p>
        </p:txBody>
      </p:sp>
      <p:pic>
        <p:nvPicPr>
          <p:cNvPr id="149" name="Picture 148"/>
          <p:cNvPicPr>
            <a:picLocks noChangeAspect="1"/>
          </p:cNvPicPr>
          <p:nvPr/>
        </p:nvPicPr>
        <p:blipFill>
          <a:blip r:embed="rId24"/>
          <a:stretch>
            <a:fillRect/>
          </a:stretch>
        </p:blipFill>
        <p:spPr>
          <a:xfrm>
            <a:off x="5198921" y="2294553"/>
            <a:ext cx="768291" cy="290477"/>
          </a:xfrm>
          <a:prstGeom prst="rect">
            <a:avLst/>
          </a:prstGeom>
        </p:spPr>
      </p:pic>
      <p:sp>
        <p:nvSpPr>
          <p:cNvPr id="150" name="Rectangle 149"/>
          <p:cNvSpPr/>
          <p:nvPr/>
        </p:nvSpPr>
        <p:spPr>
          <a:xfrm>
            <a:off x="4835942" y="2844144"/>
            <a:ext cx="1360886" cy="187232"/>
          </a:xfrm>
          <a:prstGeom prst="rect">
            <a:avLst/>
          </a:prstGeom>
          <a:no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sng" strike="noStrike" kern="0" cap="none" spc="0" normalizeH="0" baseline="0" noProof="0" dirty="0">
                <a:ln>
                  <a:noFill/>
                </a:ln>
                <a:solidFill>
                  <a:prstClr val="black"/>
                </a:solidFill>
                <a:effectLst/>
                <a:uLnTx/>
                <a:uFillTx/>
                <a:latin typeface="Trebuchet MS"/>
                <a:ea typeface="+mn-ea"/>
                <a:cs typeface="+mn-cs"/>
              </a:rPr>
              <a:t>Footwear</a:t>
            </a:r>
          </a:p>
        </p:txBody>
      </p:sp>
      <p:pic>
        <p:nvPicPr>
          <p:cNvPr id="151" name="Picture 150"/>
          <p:cNvPicPr>
            <a:picLocks noChangeAspect="1"/>
          </p:cNvPicPr>
          <p:nvPr/>
        </p:nvPicPr>
        <p:blipFill>
          <a:blip r:embed="rId25">
            <a:clrChange>
              <a:clrFrom>
                <a:srgbClr val="FFFFFF"/>
              </a:clrFrom>
              <a:clrTo>
                <a:srgbClr val="FFFFFF">
                  <a:alpha val="0"/>
                </a:srgbClr>
              </a:clrTo>
            </a:clrChange>
          </a:blip>
          <a:stretch>
            <a:fillRect/>
          </a:stretch>
        </p:blipFill>
        <p:spPr>
          <a:xfrm>
            <a:off x="5139839" y="3106402"/>
            <a:ext cx="827535" cy="154070"/>
          </a:xfrm>
          <a:prstGeom prst="rect">
            <a:avLst/>
          </a:prstGeom>
          <a:noFill/>
          <a:ln>
            <a:noFill/>
          </a:ln>
        </p:spPr>
      </p:pic>
      <p:pic>
        <p:nvPicPr>
          <p:cNvPr id="152" name="Picture 151"/>
          <p:cNvPicPr>
            <a:picLocks noChangeAspect="1"/>
          </p:cNvPicPr>
          <p:nvPr/>
        </p:nvPicPr>
        <p:blipFill>
          <a:blip r:embed="rId26"/>
          <a:stretch>
            <a:fillRect/>
          </a:stretch>
        </p:blipFill>
        <p:spPr>
          <a:xfrm>
            <a:off x="6194325" y="3027313"/>
            <a:ext cx="794687" cy="234750"/>
          </a:xfrm>
          <a:prstGeom prst="rect">
            <a:avLst/>
          </a:prstGeom>
        </p:spPr>
      </p:pic>
      <p:sp>
        <p:nvSpPr>
          <p:cNvPr id="153" name="Rectangle 152"/>
          <p:cNvSpPr/>
          <p:nvPr/>
        </p:nvSpPr>
        <p:spPr>
          <a:xfrm>
            <a:off x="5891168" y="2852640"/>
            <a:ext cx="1363940" cy="159431"/>
          </a:xfrm>
          <a:prstGeom prst="rect">
            <a:avLst/>
          </a:prstGeom>
          <a:no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sng" strike="noStrike" kern="0" cap="none" spc="0" normalizeH="0" baseline="0" noProof="0" dirty="0">
                <a:ln>
                  <a:noFill/>
                </a:ln>
                <a:solidFill>
                  <a:prstClr val="black"/>
                </a:solidFill>
                <a:effectLst/>
                <a:uLnTx/>
                <a:uFillTx/>
                <a:latin typeface="Trebuchet MS"/>
                <a:ea typeface="+mn-ea"/>
                <a:cs typeface="+mn-cs"/>
              </a:rPr>
              <a:t>Books</a:t>
            </a:r>
          </a:p>
        </p:txBody>
      </p:sp>
      <p:sp>
        <p:nvSpPr>
          <p:cNvPr id="154" name="Rectangle 153"/>
          <p:cNvSpPr/>
          <p:nvPr/>
        </p:nvSpPr>
        <p:spPr>
          <a:xfrm>
            <a:off x="3822922" y="5030099"/>
            <a:ext cx="1312845" cy="177194"/>
          </a:xfrm>
          <a:prstGeom prst="rect">
            <a:avLst/>
          </a:prstGeom>
          <a:no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sng" strike="noStrike" kern="0" cap="none" spc="0" normalizeH="0" baseline="0" noProof="0" dirty="0">
                <a:ln>
                  <a:noFill/>
                </a:ln>
                <a:solidFill>
                  <a:prstClr val="black"/>
                </a:solidFill>
                <a:effectLst/>
                <a:uLnTx/>
                <a:uFillTx/>
                <a:latin typeface="Trebuchet MS"/>
                <a:ea typeface="+mn-ea"/>
                <a:cs typeface="+mn-cs"/>
              </a:rPr>
              <a:t>Fantasy Sports</a:t>
            </a:r>
          </a:p>
        </p:txBody>
      </p:sp>
      <p:pic>
        <p:nvPicPr>
          <p:cNvPr id="155" name="Picture 154"/>
          <p:cNvPicPr>
            <a:picLocks noChangeAspect="1"/>
          </p:cNvPicPr>
          <p:nvPr/>
        </p:nvPicPr>
        <p:blipFill>
          <a:blip r:embed="rId27"/>
          <a:stretch>
            <a:fillRect/>
          </a:stretch>
        </p:blipFill>
        <p:spPr>
          <a:xfrm>
            <a:off x="4045878" y="5244897"/>
            <a:ext cx="846159" cy="167556"/>
          </a:xfrm>
          <a:prstGeom prst="rect">
            <a:avLst/>
          </a:prstGeom>
        </p:spPr>
      </p:pic>
      <p:pic>
        <p:nvPicPr>
          <p:cNvPr id="156" name="Picture 155"/>
          <p:cNvPicPr>
            <a:picLocks noChangeAspect="1"/>
          </p:cNvPicPr>
          <p:nvPr/>
        </p:nvPicPr>
        <p:blipFill>
          <a:blip r:embed="rId28"/>
          <a:stretch>
            <a:fillRect/>
          </a:stretch>
        </p:blipFill>
        <p:spPr>
          <a:xfrm>
            <a:off x="4191380" y="5433253"/>
            <a:ext cx="619871" cy="429317"/>
          </a:xfrm>
          <a:prstGeom prst="rect">
            <a:avLst/>
          </a:prstGeom>
        </p:spPr>
      </p:pic>
      <p:pic>
        <p:nvPicPr>
          <p:cNvPr id="157" name="Picture 156"/>
          <p:cNvPicPr>
            <a:picLocks noChangeAspect="1"/>
          </p:cNvPicPr>
          <p:nvPr/>
        </p:nvPicPr>
        <p:blipFill>
          <a:blip r:embed="rId29"/>
          <a:stretch>
            <a:fillRect/>
          </a:stretch>
        </p:blipFill>
        <p:spPr>
          <a:xfrm>
            <a:off x="4226297" y="3717706"/>
            <a:ext cx="452881" cy="452881"/>
          </a:xfrm>
          <a:prstGeom prst="roundRect">
            <a:avLst/>
          </a:prstGeom>
        </p:spPr>
      </p:pic>
      <p:sp>
        <p:nvSpPr>
          <p:cNvPr id="158" name="Rectangle 157"/>
          <p:cNvSpPr/>
          <p:nvPr/>
        </p:nvSpPr>
        <p:spPr>
          <a:xfrm>
            <a:off x="3803158" y="3525491"/>
            <a:ext cx="1312845" cy="177194"/>
          </a:xfrm>
          <a:prstGeom prst="rect">
            <a:avLst/>
          </a:prstGeom>
          <a:no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sng" strike="noStrike" kern="0" cap="none" spc="0" normalizeH="0" baseline="0" noProof="0" dirty="0">
                <a:ln>
                  <a:noFill/>
                </a:ln>
                <a:solidFill>
                  <a:prstClr val="black"/>
                </a:solidFill>
                <a:effectLst/>
                <a:uLnTx/>
                <a:uFillTx/>
                <a:latin typeface="Trebuchet MS"/>
                <a:ea typeface="+mn-ea"/>
                <a:cs typeface="+mn-cs"/>
              </a:rPr>
              <a:t>Real Estate</a:t>
            </a:r>
          </a:p>
        </p:txBody>
      </p:sp>
      <p:sp>
        <p:nvSpPr>
          <p:cNvPr id="159" name="Rectangle 158"/>
          <p:cNvSpPr/>
          <p:nvPr/>
        </p:nvSpPr>
        <p:spPr>
          <a:xfrm>
            <a:off x="4837336" y="3524413"/>
            <a:ext cx="1360885" cy="179245"/>
          </a:xfrm>
          <a:prstGeom prst="rect">
            <a:avLst/>
          </a:prstGeom>
          <a:no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sng" strike="noStrike" kern="0" cap="none" spc="0" normalizeH="0" baseline="0" noProof="0" dirty="0">
                <a:ln>
                  <a:noFill/>
                </a:ln>
                <a:solidFill>
                  <a:prstClr val="black"/>
                </a:solidFill>
                <a:effectLst/>
                <a:uLnTx/>
                <a:uFillTx/>
                <a:latin typeface="Trebuchet MS"/>
                <a:ea typeface="+mn-ea"/>
                <a:cs typeface="+mn-cs"/>
              </a:rPr>
              <a:t>Apparel</a:t>
            </a:r>
          </a:p>
        </p:txBody>
      </p:sp>
      <p:pic>
        <p:nvPicPr>
          <p:cNvPr id="160" name="Picture 159"/>
          <p:cNvPicPr>
            <a:picLocks noChangeAspect="1"/>
          </p:cNvPicPr>
          <p:nvPr/>
        </p:nvPicPr>
        <p:blipFill rotWithShape="1">
          <a:blip r:embed="rId30"/>
          <a:srcRect t="28779" b="31930"/>
          <a:stretch/>
        </p:blipFill>
        <p:spPr>
          <a:xfrm>
            <a:off x="5061583" y="3735409"/>
            <a:ext cx="909604" cy="357389"/>
          </a:xfrm>
          <a:prstGeom prst="roundRect">
            <a:avLst/>
          </a:prstGeom>
        </p:spPr>
      </p:pic>
      <p:pic>
        <p:nvPicPr>
          <p:cNvPr id="161" name="Picture 160"/>
          <p:cNvPicPr>
            <a:picLocks noChangeAspect="1"/>
          </p:cNvPicPr>
          <p:nvPr/>
        </p:nvPicPr>
        <p:blipFill rotWithShape="1">
          <a:blip r:embed="rId31"/>
          <a:srcRect l="25804" t="24154" r="22950" b="26619"/>
          <a:stretch/>
        </p:blipFill>
        <p:spPr>
          <a:xfrm>
            <a:off x="6331358" y="3700014"/>
            <a:ext cx="495205" cy="475696"/>
          </a:xfrm>
          <a:prstGeom prst="roundRect">
            <a:avLst/>
          </a:prstGeom>
        </p:spPr>
      </p:pic>
      <p:sp>
        <p:nvSpPr>
          <p:cNvPr id="162" name="Rectangle 161"/>
          <p:cNvSpPr/>
          <p:nvPr/>
        </p:nvSpPr>
        <p:spPr>
          <a:xfrm>
            <a:off x="5905916" y="3522864"/>
            <a:ext cx="1312845" cy="177194"/>
          </a:xfrm>
          <a:prstGeom prst="rect">
            <a:avLst/>
          </a:prstGeom>
          <a:no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sng" strike="noStrike" kern="0" cap="none" spc="0" normalizeH="0" baseline="0" noProof="0" dirty="0">
                <a:ln>
                  <a:noFill/>
                </a:ln>
                <a:solidFill>
                  <a:prstClr val="black"/>
                </a:solidFill>
                <a:effectLst/>
                <a:uLnTx/>
                <a:uFillTx/>
                <a:latin typeface="Trebuchet MS"/>
                <a:ea typeface="+mn-ea"/>
                <a:cs typeface="+mn-cs"/>
              </a:rPr>
              <a:t>QSR</a:t>
            </a:r>
          </a:p>
        </p:txBody>
      </p:sp>
      <p:pic>
        <p:nvPicPr>
          <p:cNvPr id="163" name="Picture 162"/>
          <p:cNvPicPr>
            <a:picLocks noChangeAspect="1"/>
          </p:cNvPicPr>
          <p:nvPr/>
        </p:nvPicPr>
        <p:blipFill rotWithShape="1">
          <a:blip r:embed="rId32">
            <a:clrChange>
              <a:clrFrom>
                <a:srgbClr val="FFFFFF"/>
              </a:clrFrom>
              <a:clrTo>
                <a:srgbClr val="FFFFFF">
                  <a:alpha val="0"/>
                </a:srgbClr>
              </a:clrTo>
            </a:clrChange>
          </a:blip>
          <a:srcRect t="16604" b="15543"/>
          <a:stretch/>
        </p:blipFill>
        <p:spPr>
          <a:xfrm>
            <a:off x="4137905" y="4460544"/>
            <a:ext cx="594025" cy="403062"/>
          </a:xfrm>
          <a:prstGeom prst="rect">
            <a:avLst/>
          </a:prstGeom>
          <a:noFill/>
          <a:ln>
            <a:noFill/>
          </a:ln>
        </p:spPr>
      </p:pic>
      <p:sp>
        <p:nvSpPr>
          <p:cNvPr id="164" name="Rectangle 163"/>
          <p:cNvSpPr/>
          <p:nvPr/>
        </p:nvSpPr>
        <p:spPr>
          <a:xfrm>
            <a:off x="3787749" y="4264046"/>
            <a:ext cx="1312845" cy="177194"/>
          </a:xfrm>
          <a:prstGeom prst="rect">
            <a:avLst/>
          </a:prstGeom>
          <a:no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sng" strike="noStrike" kern="0" cap="none" spc="0" normalizeH="0" baseline="0" noProof="0" dirty="0">
                <a:ln>
                  <a:noFill/>
                </a:ln>
                <a:solidFill>
                  <a:prstClr val="black"/>
                </a:solidFill>
                <a:effectLst/>
                <a:uLnTx/>
                <a:uFillTx/>
                <a:latin typeface="Trebuchet MS"/>
                <a:ea typeface="+mn-ea"/>
                <a:cs typeface="+mn-cs"/>
              </a:rPr>
              <a:t>Printing</a:t>
            </a:r>
          </a:p>
        </p:txBody>
      </p:sp>
      <p:sp>
        <p:nvSpPr>
          <p:cNvPr id="165" name="Rectangle 164"/>
          <p:cNvSpPr/>
          <p:nvPr/>
        </p:nvSpPr>
        <p:spPr>
          <a:xfrm>
            <a:off x="4877542" y="4262008"/>
            <a:ext cx="1312845" cy="177194"/>
          </a:xfrm>
          <a:prstGeom prst="rect">
            <a:avLst/>
          </a:prstGeom>
          <a:no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sng" strike="noStrike" kern="0" cap="none" spc="0" normalizeH="0" baseline="0" noProof="0" dirty="0">
                <a:ln>
                  <a:noFill/>
                </a:ln>
                <a:solidFill>
                  <a:prstClr val="black"/>
                </a:solidFill>
                <a:effectLst/>
                <a:uLnTx/>
                <a:uFillTx/>
                <a:latin typeface="Trebuchet MS"/>
                <a:ea typeface="+mn-ea"/>
                <a:cs typeface="+mn-cs"/>
              </a:rPr>
              <a:t>Personal Finance</a:t>
            </a:r>
          </a:p>
        </p:txBody>
      </p:sp>
      <p:pic>
        <p:nvPicPr>
          <p:cNvPr id="166" name="Picture 165"/>
          <p:cNvPicPr>
            <a:picLocks noChangeAspect="1"/>
          </p:cNvPicPr>
          <p:nvPr/>
        </p:nvPicPr>
        <p:blipFill rotWithShape="1">
          <a:blip r:embed="rId33">
            <a:clrChange>
              <a:clrFrom>
                <a:srgbClr val="FFFFFF"/>
              </a:clrFrom>
              <a:clrTo>
                <a:srgbClr val="FFFFFF">
                  <a:alpha val="0"/>
                </a:srgbClr>
              </a:clrTo>
            </a:clrChange>
          </a:blip>
          <a:srcRect l="13597" t="34746" r="11257" b="33826"/>
          <a:stretch/>
        </p:blipFill>
        <p:spPr>
          <a:xfrm>
            <a:off x="4932086" y="4468306"/>
            <a:ext cx="1230687" cy="205883"/>
          </a:xfrm>
          <a:prstGeom prst="rect">
            <a:avLst/>
          </a:prstGeom>
          <a:noFill/>
          <a:ln>
            <a:noFill/>
          </a:ln>
        </p:spPr>
      </p:pic>
      <p:pic>
        <p:nvPicPr>
          <p:cNvPr id="167" name="Picture 166"/>
          <p:cNvPicPr>
            <a:picLocks noChangeAspect="1"/>
          </p:cNvPicPr>
          <p:nvPr/>
        </p:nvPicPr>
        <p:blipFill>
          <a:blip r:embed="rId34">
            <a:clrChange>
              <a:clrFrom>
                <a:srgbClr val="FFFFFF"/>
              </a:clrFrom>
              <a:clrTo>
                <a:srgbClr val="FFFFFF">
                  <a:alpha val="0"/>
                </a:srgbClr>
              </a:clrTo>
            </a:clrChange>
          </a:blip>
          <a:stretch>
            <a:fillRect/>
          </a:stretch>
        </p:blipFill>
        <p:spPr>
          <a:xfrm>
            <a:off x="6058837" y="5273205"/>
            <a:ext cx="941559" cy="220678"/>
          </a:xfrm>
          <a:prstGeom prst="rect">
            <a:avLst/>
          </a:prstGeom>
          <a:noFill/>
          <a:ln>
            <a:noFill/>
          </a:ln>
        </p:spPr>
      </p:pic>
      <p:sp>
        <p:nvSpPr>
          <p:cNvPr id="168" name="Rectangle 167"/>
          <p:cNvSpPr/>
          <p:nvPr/>
        </p:nvSpPr>
        <p:spPr>
          <a:xfrm>
            <a:off x="5971187" y="5029951"/>
            <a:ext cx="1129810" cy="204136"/>
          </a:xfrm>
          <a:prstGeom prst="rect">
            <a:avLst/>
          </a:prstGeom>
          <a:no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sng" strike="noStrike" kern="0" cap="none" spc="0" normalizeH="0" baseline="0" noProof="0" dirty="0">
                <a:ln>
                  <a:noFill/>
                </a:ln>
                <a:solidFill>
                  <a:prstClr val="black"/>
                </a:solidFill>
                <a:effectLst/>
                <a:uLnTx/>
                <a:uFillTx/>
                <a:latin typeface="Trebuchet MS"/>
                <a:ea typeface="+mn-ea"/>
                <a:cs typeface="+mn-cs"/>
              </a:rPr>
              <a:t>Home Goods</a:t>
            </a:r>
          </a:p>
        </p:txBody>
      </p:sp>
      <p:sp>
        <p:nvSpPr>
          <p:cNvPr id="169" name="Rectangle 168"/>
          <p:cNvSpPr/>
          <p:nvPr/>
        </p:nvSpPr>
        <p:spPr>
          <a:xfrm>
            <a:off x="6050502" y="4262008"/>
            <a:ext cx="988855" cy="194863"/>
          </a:xfrm>
          <a:prstGeom prst="rect">
            <a:avLst/>
          </a:prstGeom>
          <a:no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sng" strike="noStrike" kern="0" cap="none" spc="0" normalizeH="0" baseline="0" noProof="0" dirty="0">
                <a:ln>
                  <a:noFill/>
                </a:ln>
                <a:solidFill>
                  <a:prstClr val="black"/>
                </a:solidFill>
                <a:effectLst/>
                <a:uLnTx/>
                <a:uFillTx/>
                <a:latin typeface="Trebuchet MS"/>
                <a:ea typeface="+mn-ea"/>
                <a:cs typeface="+mn-cs"/>
              </a:rPr>
              <a:t>Food Delivery</a:t>
            </a:r>
          </a:p>
        </p:txBody>
      </p:sp>
      <p:pic>
        <p:nvPicPr>
          <p:cNvPr id="170" name="Picture 32" descr="Image result for grubhub seamless logo"/>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6322268" y="4436348"/>
            <a:ext cx="468044" cy="468044"/>
          </a:xfrm>
          <a:prstGeom prst="rect">
            <a:avLst/>
          </a:prstGeom>
          <a:noFill/>
          <a:extLst>
            <a:ext uri="{909E8E84-426E-40DD-AFC4-6F175D3DCCD1}">
              <a14:hiddenFill xmlns:a14="http://schemas.microsoft.com/office/drawing/2010/main">
                <a:solidFill>
                  <a:srgbClr val="FFFFFF"/>
                </a:solidFill>
              </a14:hiddenFill>
            </a:ext>
          </a:extLst>
        </p:spPr>
      </p:pic>
      <p:sp>
        <p:nvSpPr>
          <p:cNvPr id="171" name="Rectangle 170"/>
          <p:cNvSpPr/>
          <p:nvPr/>
        </p:nvSpPr>
        <p:spPr>
          <a:xfrm>
            <a:off x="4825728" y="5028148"/>
            <a:ext cx="1312845" cy="177194"/>
          </a:xfrm>
          <a:prstGeom prst="rect">
            <a:avLst/>
          </a:prstGeom>
          <a:no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sng" strike="noStrike" kern="0" cap="none" spc="0" normalizeH="0" baseline="0" noProof="0" dirty="0">
                <a:ln>
                  <a:noFill/>
                </a:ln>
                <a:solidFill>
                  <a:prstClr val="black"/>
                </a:solidFill>
                <a:effectLst/>
                <a:uLnTx/>
                <a:uFillTx/>
                <a:latin typeface="Trebuchet MS"/>
                <a:ea typeface="+mn-ea"/>
                <a:cs typeface="+mn-cs"/>
              </a:rPr>
              <a:t>Childcare</a:t>
            </a:r>
          </a:p>
        </p:txBody>
      </p:sp>
      <p:pic>
        <p:nvPicPr>
          <p:cNvPr id="172" name="Picture 18" descr="Image result for care.com logo"/>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5006475" y="5283237"/>
            <a:ext cx="892306" cy="239999"/>
          </a:xfrm>
          <a:prstGeom prst="rect">
            <a:avLst/>
          </a:prstGeom>
          <a:noFill/>
          <a:extLst>
            <a:ext uri="{909E8E84-426E-40DD-AFC4-6F175D3DCCD1}">
              <a14:hiddenFill xmlns:a14="http://schemas.microsoft.com/office/drawing/2010/main">
                <a:solidFill>
                  <a:srgbClr val="FFFFFF"/>
                </a:solidFill>
              </a14:hiddenFill>
            </a:ext>
          </a:extLst>
        </p:spPr>
      </p:pic>
      <p:sp>
        <p:nvSpPr>
          <p:cNvPr id="81" name="Rectangle 80"/>
          <p:cNvSpPr/>
          <p:nvPr/>
        </p:nvSpPr>
        <p:spPr>
          <a:xfrm>
            <a:off x="3805333" y="1642481"/>
            <a:ext cx="3277979" cy="230614"/>
          </a:xfrm>
          <a:prstGeom prst="rect">
            <a:avLst/>
          </a:prstGeom>
          <a:no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r>
              <a:rPr lang="en-US" sz="1200" b="1" u="sng" kern="0" dirty="0">
                <a:solidFill>
                  <a:prstClr val="black"/>
                </a:solidFill>
                <a:latin typeface="Trebuchet MS"/>
              </a:rPr>
              <a:t>“Brand Expanding” Disruptors</a:t>
            </a:r>
          </a:p>
        </p:txBody>
      </p:sp>
    </p:spTree>
    <p:extLst>
      <p:ext uri="{BB962C8B-B14F-4D97-AF65-F5344CB8AC3E}">
        <p14:creationId xmlns:p14="http://schemas.microsoft.com/office/powerpoint/2010/main" val="17712905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8211" y="364933"/>
            <a:ext cx="8805334" cy="592364"/>
          </a:xfrm>
        </p:spPr>
        <p:txBody>
          <a:bodyPr/>
          <a:lstStyle/>
          <a:p>
            <a:r>
              <a:rPr lang="en-US" dirty="0"/>
              <a:t>These 35 Disruptors Collectively Spent Over $2.6 Billion On TV In 2016; A 23% Increase YOY</a:t>
            </a:r>
          </a:p>
        </p:txBody>
      </p:sp>
      <p:sp>
        <p:nvSpPr>
          <p:cNvPr id="7" name="Text Placeholder 3"/>
          <p:cNvSpPr>
            <a:spLocks noGrp="1"/>
          </p:cNvSpPr>
          <p:nvPr>
            <p:ph type="body" sz="quarter" idx="14"/>
          </p:nvPr>
        </p:nvSpPr>
        <p:spPr>
          <a:xfrm>
            <a:off x="169333" y="6486253"/>
            <a:ext cx="7469252" cy="185143"/>
          </a:xfrm>
        </p:spPr>
        <p:txBody>
          <a:bodyPr/>
          <a:lstStyle/>
          <a:p>
            <a:r>
              <a:rPr lang="en-US" sz="800" dirty="0"/>
              <a:t>Source: Nielsen Ad Intel.   TV spend includes national cable TV, broadcast TV, Spanish language cable TV, Spanish language broadcast TV, spot TV, syndication TV.  Reflects the </a:t>
            </a:r>
            <a:r>
              <a:rPr lang="en-US" sz="800" dirty="0" err="1"/>
              <a:t>cume</a:t>
            </a:r>
            <a:r>
              <a:rPr lang="en-US" sz="800" dirty="0"/>
              <a:t> TV spend of the 35 category disruptors identified in this report.</a:t>
            </a:r>
          </a:p>
        </p:txBody>
      </p:sp>
      <p:graphicFrame>
        <p:nvGraphicFramePr>
          <p:cNvPr id="8" name="Chart 7"/>
          <p:cNvGraphicFramePr/>
          <p:nvPr>
            <p:extLst>
              <p:ext uri="{D42A27DB-BD31-4B8C-83A1-F6EECF244321}">
                <p14:modId xmlns:p14="http://schemas.microsoft.com/office/powerpoint/2010/main" val="1363206164"/>
              </p:ext>
            </p:extLst>
          </p:nvPr>
        </p:nvGraphicFramePr>
        <p:xfrm>
          <a:off x="1203649" y="2224454"/>
          <a:ext cx="6783356" cy="3753117"/>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 Placeholder 2"/>
          <p:cNvSpPr>
            <a:spLocks noGrp="1"/>
          </p:cNvSpPr>
          <p:nvPr>
            <p:ph type="body" sz="quarter" idx="13"/>
          </p:nvPr>
        </p:nvSpPr>
        <p:spPr>
          <a:xfrm>
            <a:off x="178211" y="1367396"/>
            <a:ext cx="8737189" cy="368686"/>
          </a:xfrm>
        </p:spPr>
        <p:txBody>
          <a:bodyPr/>
          <a:lstStyle/>
          <a:p>
            <a:r>
              <a:rPr lang="en-US" dirty="0"/>
              <a:t>“Disruptor” brands have accelerated spending recently in this very competitive environment, having invested almost </a:t>
            </a:r>
            <a:r>
              <a:rPr lang="en-US" b="1" i="1" u="sng" dirty="0"/>
              <a:t>$500MM</a:t>
            </a:r>
            <a:r>
              <a:rPr lang="en-US" dirty="0"/>
              <a:t> more in TV over the last year</a:t>
            </a:r>
          </a:p>
        </p:txBody>
      </p:sp>
      <p:sp>
        <p:nvSpPr>
          <p:cNvPr id="6" name="Text Placeholder 4"/>
          <p:cNvSpPr>
            <a:spLocks noGrp="1"/>
          </p:cNvSpPr>
          <p:nvPr>
            <p:ph type="body" sz="quarter" idx="15"/>
          </p:nvPr>
        </p:nvSpPr>
        <p:spPr>
          <a:xfrm>
            <a:off x="329141" y="6189666"/>
            <a:ext cx="2813553" cy="431798"/>
          </a:xfrm>
        </p:spPr>
        <p:txBody>
          <a:bodyPr/>
          <a:lstStyle/>
          <a:p>
            <a:r>
              <a:rPr lang="en-US" dirty="0"/>
              <a:t>The market-changer’s playbook</a:t>
            </a:r>
          </a:p>
        </p:txBody>
      </p:sp>
    </p:spTree>
    <p:extLst>
      <p:ext uri="{BB962C8B-B14F-4D97-AF65-F5344CB8AC3E}">
        <p14:creationId xmlns:p14="http://schemas.microsoft.com/office/powerpoint/2010/main" val="19587809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“Brand Building” Disruptors</a:t>
            </a:r>
          </a:p>
        </p:txBody>
      </p:sp>
    </p:spTree>
    <p:extLst>
      <p:ext uri="{BB962C8B-B14F-4D97-AF65-F5344CB8AC3E}">
        <p14:creationId xmlns:p14="http://schemas.microsoft.com/office/powerpoint/2010/main" val="21203556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Text Placeholder 2"/>
          <p:cNvSpPr>
            <a:spLocks noGrp="1"/>
          </p:cNvSpPr>
          <p:nvPr>
            <p:ph type="body" sz="quarter" idx="13"/>
          </p:nvPr>
        </p:nvSpPr>
        <p:spPr>
          <a:xfrm>
            <a:off x="460375" y="1051772"/>
            <a:ext cx="8244010" cy="1984227"/>
          </a:xfrm>
        </p:spPr>
        <p:txBody>
          <a:bodyPr/>
          <a:lstStyle/>
          <a:p>
            <a:pPr algn="l"/>
            <a:r>
              <a:rPr lang="en-US" sz="1600" dirty="0"/>
              <a:t>These 14 “disruptor” brands have an average age of 7 years old and have been investing in TV only since 2014 (two years on average) </a:t>
            </a:r>
          </a:p>
          <a:p>
            <a:pPr marL="171450" indent="-171450" algn="l">
              <a:buFont typeface="Arial" panose="020B0604020202020204" pitchFamily="34" charset="0"/>
              <a:buChar char="•"/>
            </a:pPr>
            <a:r>
              <a:rPr lang="en-US" sz="1400" dirty="0"/>
              <a:t>Every “brand building” disruptor saw their online traffic explode as soon as they launched an initial TV campaign</a:t>
            </a:r>
          </a:p>
          <a:p>
            <a:pPr marL="171450" indent="-171450" algn="l">
              <a:buFont typeface="Arial" panose="020B0604020202020204" pitchFamily="34" charset="0"/>
              <a:buChar char="•"/>
            </a:pPr>
            <a:r>
              <a:rPr lang="en-US" sz="1400" dirty="0"/>
              <a:t>For these newer disruptors, TV jumpstarts online conversation, exploration and viewing centered around the brands themselves</a:t>
            </a:r>
          </a:p>
          <a:p>
            <a:pPr marL="171450" indent="-171450" algn="l">
              <a:buFont typeface="Arial" panose="020B0604020202020204" pitchFamily="34" charset="0"/>
              <a:buChar char="•"/>
            </a:pPr>
            <a:r>
              <a:rPr lang="en-US" sz="1400" dirty="0"/>
              <a:t>Most brands in this group are private companies, with several labeled as “unicorns,” who have recently begun to utilize TV as a key part of their media mix </a:t>
            </a:r>
          </a:p>
        </p:txBody>
      </p:sp>
      <p:sp>
        <p:nvSpPr>
          <p:cNvPr id="36" name="Rectangle: Rounded Corners 35"/>
          <p:cNvSpPr/>
          <p:nvPr/>
        </p:nvSpPr>
        <p:spPr>
          <a:xfrm>
            <a:off x="901813" y="3393829"/>
            <a:ext cx="7261077" cy="2455592"/>
          </a:xfrm>
          <a:prstGeom prst="roundRect">
            <a:avLst/>
          </a:prstGeom>
          <a:solidFill>
            <a:schemeClr val="bg1"/>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2" name="Title 1"/>
          <p:cNvSpPr>
            <a:spLocks noGrp="1"/>
          </p:cNvSpPr>
          <p:nvPr>
            <p:ph type="ctrTitle"/>
          </p:nvPr>
        </p:nvSpPr>
        <p:spPr>
          <a:xfrm>
            <a:off x="161636" y="460182"/>
            <a:ext cx="8805334" cy="557399"/>
          </a:xfrm>
          <a:noFill/>
          <a:ln>
            <a:noFill/>
          </a:ln>
        </p:spPr>
        <p:txBody>
          <a:bodyPr/>
          <a:lstStyle/>
          <a:p>
            <a:r>
              <a:rPr lang="en-US" dirty="0"/>
              <a:t>“Brand Building” Disruptors</a:t>
            </a:r>
          </a:p>
        </p:txBody>
      </p:sp>
      <p:sp>
        <p:nvSpPr>
          <p:cNvPr id="17" name="Text Placeholder 4"/>
          <p:cNvSpPr>
            <a:spLocks noGrp="1"/>
          </p:cNvSpPr>
          <p:nvPr>
            <p:ph type="body" sz="quarter" idx="15"/>
          </p:nvPr>
        </p:nvSpPr>
        <p:spPr>
          <a:xfrm>
            <a:off x="329141" y="6189666"/>
            <a:ext cx="2813553" cy="431798"/>
          </a:xfrm>
        </p:spPr>
        <p:txBody>
          <a:bodyPr/>
          <a:lstStyle/>
          <a:p>
            <a:r>
              <a:rPr lang="en-US" dirty="0"/>
              <a:t>The market-changer’s playbook</a:t>
            </a:r>
          </a:p>
        </p:txBody>
      </p:sp>
      <p:sp>
        <p:nvSpPr>
          <p:cNvPr id="18" name="AutoShape 26" descr="Image result for fitbit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rebuchet MS"/>
              <a:ea typeface="+mn-ea"/>
              <a:cs typeface="+mn-cs"/>
            </a:endParaRPr>
          </a:p>
        </p:txBody>
      </p:sp>
      <p:sp>
        <p:nvSpPr>
          <p:cNvPr id="41" name="Rectangle 40"/>
          <p:cNvSpPr/>
          <p:nvPr/>
        </p:nvSpPr>
        <p:spPr>
          <a:xfrm>
            <a:off x="977918" y="3119538"/>
            <a:ext cx="7184972" cy="232639"/>
          </a:xfrm>
          <a:prstGeom prst="rect">
            <a:avLst/>
          </a:prstGeom>
          <a:no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0" cap="none" spc="0" normalizeH="0" baseline="0" noProof="0" dirty="0">
                <a:ln>
                  <a:noFill/>
                </a:ln>
                <a:solidFill>
                  <a:prstClr val="black"/>
                </a:solidFill>
                <a:effectLst/>
                <a:uLnTx/>
                <a:uFillTx/>
                <a:latin typeface="Trebuchet MS"/>
                <a:ea typeface="+mn-ea"/>
                <a:cs typeface="+mn-cs"/>
              </a:rPr>
              <a:t>“Brand Building” Disruptors</a:t>
            </a:r>
          </a:p>
        </p:txBody>
      </p:sp>
      <p:sp>
        <p:nvSpPr>
          <p:cNvPr id="42" name="Rectangle 41"/>
          <p:cNvSpPr/>
          <p:nvPr/>
        </p:nvSpPr>
        <p:spPr>
          <a:xfrm>
            <a:off x="3710223" y="3526973"/>
            <a:ext cx="1312845" cy="177194"/>
          </a:xfrm>
          <a:prstGeom prst="rect">
            <a:avLst/>
          </a:prstGeom>
          <a:no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sng" strike="noStrike" kern="0" cap="none" spc="0" normalizeH="0" baseline="0" noProof="0" dirty="0">
                <a:ln>
                  <a:noFill/>
                </a:ln>
                <a:solidFill>
                  <a:prstClr val="black"/>
                </a:solidFill>
                <a:effectLst/>
                <a:uLnTx/>
                <a:uFillTx/>
                <a:latin typeface="Trebuchet MS"/>
                <a:ea typeface="+mn-ea"/>
                <a:cs typeface="+mn-cs"/>
              </a:rPr>
              <a:t>Beauty Supplies</a:t>
            </a:r>
          </a:p>
        </p:txBody>
      </p:sp>
      <p:pic>
        <p:nvPicPr>
          <p:cNvPr id="43" name="Picture 14"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t="35278" b="29444"/>
          <a:stretch/>
        </p:blipFill>
        <p:spPr bwMode="auto">
          <a:xfrm>
            <a:off x="3710223" y="3704167"/>
            <a:ext cx="1296755" cy="311467"/>
          </a:xfrm>
          <a:prstGeom prst="rect">
            <a:avLst/>
          </a:prstGeom>
          <a:noFill/>
          <a:extLst>
            <a:ext uri="{909E8E84-426E-40DD-AFC4-6F175D3DCCD1}">
              <a14:hiddenFill xmlns:a14="http://schemas.microsoft.com/office/drawing/2010/main">
                <a:solidFill>
                  <a:srgbClr val="FFFFFF"/>
                </a:solidFill>
              </a14:hiddenFill>
            </a:ext>
          </a:extLst>
        </p:spPr>
      </p:pic>
      <p:sp>
        <p:nvSpPr>
          <p:cNvPr id="44" name="Rectangle 43"/>
          <p:cNvSpPr/>
          <p:nvPr/>
        </p:nvSpPr>
        <p:spPr>
          <a:xfrm>
            <a:off x="5025105" y="3523115"/>
            <a:ext cx="1312845" cy="177194"/>
          </a:xfrm>
          <a:prstGeom prst="rect">
            <a:avLst/>
          </a:prstGeom>
          <a:no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sng" strike="noStrike" kern="0" cap="none" spc="0" normalizeH="0" baseline="0" noProof="0" dirty="0">
                <a:ln>
                  <a:noFill/>
                </a:ln>
                <a:solidFill>
                  <a:prstClr val="black"/>
                </a:solidFill>
                <a:effectLst/>
                <a:uLnTx/>
                <a:uFillTx/>
                <a:latin typeface="Trebuchet MS"/>
                <a:ea typeface="+mn-ea"/>
                <a:cs typeface="+mn-cs"/>
              </a:rPr>
              <a:t>Classifieds</a:t>
            </a:r>
          </a:p>
        </p:txBody>
      </p:sp>
      <p:pic>
        <p:nvPicPr>
          <p:cNvPr id="45" name="Picture 36" descr="Image result for letgo logo"/>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09347" y="3620008"/>
            <a:ext cx="744359" cy="545864"/>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46" name="Rectangle 45"/>
          <p:cNvSpPr/>
          <p:nvPr/>
        </p:nvSpPr>
        <p:spPr>
          <a:xfrm>
            <a:off x="6225037" y="3521773"/>
            <a:ext cx="1374269" cy="177194"/>
          </a:xfrm>
          <a:prstGeom prst="rect">
            <a:avLst/>
          </a:prstGeom>
          <a:no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sng" strike="noStrike" kern="0" cap="none" spc="0" normalizeH="0" baseline="0" noProof="0" dirty="0">
                <a:ln>
                  <a:noFill/>
                </a:ln>
                <a:solidFill>
                  <a:prstClr val="black"/>
                </a:solidFill>
                <a:effectLst/>
                <a:uLnTx/>
                <a:uFillTx/>
                <a:latin typeface="Trebuchet MS"/>
                <a:ea typeface="+mn-ea"/>
                <a:cs typeface="+mn-cs"/>
              </a:rPr>
              <a:t>Consumer Reviews</a:t>
            </a:r>
          </a:p>
        </p:txBody>
      </p:sp>
      <p:pic>
        <p:nvPicPr>
          <p:cNvPr id="47" name="Picture 52" descr="Image result for yelp logo"/>
          <p:cNvPicPr>
            <a:picLocks noChangeAspect="1" noChangeArrowheads="1"/>
          </p:cNvPicPr>
          <p:nvPr/>
        </p:nvPicPr>
        <p:blipFill rotWithShape="1">
          <a:blip r:embed="rId4">
            <a:extLst>
              <a:ext uri="{28A0092B-C50C-407E-A947-70E740481C1C}">
                <a14:useLocalDpi xmlns:a14="http://schemas.microsoft.com/office/drawing/2010/main" val="0"/>
              </a:ext>
            </a:extLst>
          </a:blip>
          <a:srcRect t="12936"/>
          <a:stretch/>
        </p:blipFill>
        <p:spPr bwMode="auto">
          <a:xfrm>
            <a:off x="6416201" y="3645915"/>
            <a:ext cx="968680" cy="541618"/>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6" descr="Image result for sofi logo"/>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75079" y="4511411"/>
            <a:ext cx="827671" cy="41856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49" name="Picture 28" descr="Related image"/>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87184" y="4568311"/>
            <a:ext cx="942235" cy="31093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50" name="Picture 16" descr="Image result for blue apron logo"/>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03512" y="4541593"/>
            <a:ext cx="752468" cy="348644"/>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51" name="Rectangle 50"/>
          <p:cNvSpPr/>
          <p:nvPr/>
        </p:nvSpPr>
        <p:spPr>
          <a:xfrm>
            <a:off x="1044666" y="4413175"/>
            <a:ext cx="1312845" cy="177194"/>
          </a:xfrm>
          <a:prstGeom prst="rect">
            <a:avLst/>
          </a:prstGeom>
          <a:no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sng" strike="noStrike" kern="0" cap="none" spc="0" normalizeH="0" baseline="0" noProof="0" dirty="0">
                <a:ln>
                  <a:noFill/>
                </a:ln>
                <a:solidFill>
                  <a:prstClr val="black"/>
                </a:solidFill>
                <a:effectLst/>
                <a:uLnTx/>
                <a:uFillTx/>
                <a:latin typeface="Trebuchet MS"/>
                <a:ea typeface="+mn-ea"/>
                <a:cs typeface="+mn-cs"/>
              </a:rPr>
              <a:t>Personal Finance</a:t>
            </a:r>
          </a:p>
        </p:txBody>
      </p:sp>
      <p:sp>
        <p:nvSpPr>
          <p:cNvPr id="52" name="Rectangle 51"/>
          <p:cNvSpPr/>
          <p:nvPr/>
        </p:nvSpPr>
        <p:spPr>
          <a:xfrm>
            <a:off x="2363425" y="4411667"/>
            <a:ext cx="1312845" cy="177194"/>
          </a:xfrm>
          <a:prstGeom prst="rect">
            <a:avLst/>
          </a:prstGeom>
          <a:no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sng" strike="noStrike" kern="0" cap="none" spc="0" normalizeH="0" baseline="0" noProof="0" dirty="0">
                <a:ln>
                  <a:noFill/>
                </a:ln>
                <a:solidFill>
                  <a:prstClr val="black"/>
                </a:solidFill>
                <a:effectLst/>
                <a:uLnTx/>
                <a:uFillTx/>
                <a:latin typeface="Trebuchet MS"/>
                <a:ea typeface="+mn-ea"/>
                <a:cs typeface="+mn-cs"/>
              </a:rPr>
              <a:t>Fitness Tracking</a:t>
            </a:r>
          </a:p>
        </p:txBody>
      </p:sp>
      <p:sp>
        <p:nvSpPr>
          <p:cNvPr id="53" name="Rectangle 52"/>
          <p:cNvSpPr/>
          <p:nvPr/>
        </p:nvSpPr>
        <p:spPr>
          <a:xfrm>
            <a:off x="3683803" y="4409666"/>
            <a:ext cx="1374269" cy="177194"/>
          </a:xfrm>
          <a:prstGeom prst="rect">
            <a:avLst/>
          </a:prstGeom>
          <a:no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sng" strike="noStrike" kern="0" cap="none" spc="0" normalizeH="0" baseline="0" noProof="0" dirty="0">
                <a:ln>
                  <a:noFill/>
                </a:ln>
                <a:solidFill>
                  <a:prstClr val="black"/>
                </a:solidFill>
                <a:effectLst/>
                <a:uLnTx/>
                <a:uFillTx/>
                <a:latin typeface="Trebuchet MS"/>
                <a:ea typeface="+mn-ea"/>
                <a:cs typeface="+mn-cs"/>
              </a:rPr>
              <a:t>Food Delivery</a:t>
            </a:r>
          </a:p>
        </p:txBody>
      </p:sp>
      <p:sp>
        <p:nvSpPr>
          <p:cNvPr id="54" name="Rectangle 53"/>
          <p:cNvSpPr/>
          <p:nvPr/>
        </p:nvSpPr>
        <p:spPr>
          <a:xfrm>
            <a:off x="5039168" y="4413834"/>
            <a:ext cx="1312845" cy="177194"/>
          </a:xfrm>
          <a:prstGeom prst="rect">
            <a:avLst/>
          </a:prstGeom>
          <a:no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sng" strike="noStrike" kern="0" cap="none" spc="0" normalizeH="0" baseline="0" noProof="0" dirty="0">
                <a:ln>
                  <a:noFill/>
                </a:ln>
                <a:solidFill>
                  <a:prstClr val="black"/>
                </a:solidFill>
                <a:effectLst/>
                <a:uLnTx/>
                <a:uFillTx/>
                <a:latin typeface="Trebuchet MS"/>
                <a:ea typeface="+mn-ea"/>
                <a:cs typeface="+mn-cs"/>
              </a:rPr>
              <a:t>Thermostats</a:t>
            </a:r>
          </a:p>
        </p:txBody>
      </p:sp>
      <p:pic>
        <p:nvPicPr>
          <p:cNvPr id="55" name="Picture 40" descr="Related image"/>
          <p:cNvPicPr>
            <a:picLocks noChangeAspect="1" noChangeArrowheads="1"/>
          </p:cNvPicPr>
          <p:nvPr/>
        </p:nvPicPr>
        <p:blipFill rotWithShape="1">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r="5996"/>
          <a:stretch/>
        </p:blipFill>
        <p:spPr bwMode="auto">
          <a:xfrm>
            <a:off x="5324658" y="4606833"/>
            <a:ext cx="738962" cy="335077"/>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56" name="Rectangle 55"/>
          <p:cNvSpPr/>
          <p:nvPr/>
        </p:nvSpPr>
        <p:spPr>
          <a:xfrm>
            <a:off x="6249814" y="4410288"/>
            <a:ext cx="1312845" cy="177194"/>
          </a:xfrm>
          <a:prstGeom prst="rect">
            <a:avLst/>
          </a:prstGeom>
          <a:no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sng" strike="noStrike" kern="0" cap="none" spc="0" normalizeH="0" baseline="0" noProof="0" dirty="0">
                <a:ln>
                  <a:noFill/>
                </a:ln>
                <a:solidFill>
                  <a:prstClr val="black"/>
                </a:solidFill>
                <a:effectLst/>
                <a:uLnTx/>
                <a:uFillTx/>
                <a:latin typeface="Trebuchet MS"/>
                <a:ea typeface="+mn-ea"/>
                <a:cs typeface="+mn-cs"/>
              </a:rPr>
              <a:t>Home Security</a:t>
            </a:r>
          </a:p>
        </p:txBody>
      </p:sp>
      <p:pic>
        <p:nvPicPr>
          <p:cNvPr id="57" name="Picture 42" descr="Image result for simplisafe logo"/>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18396" y="4600080"/>
            <a:ext cx="811619" cy="412166"/>
          </a:xfrm>
          <a:prstGeom prst="rect">
            <a:avLst/>
          </a:prstGeom>
          <a:noFill/>
          <a:extLst>
            <a:ext uri="{909E8E84-426E-40DD-AFC4-6F175D3DCCD1}">
              <a14:hiddenFill xmlns:a14="http://schemas.microsoft.com/office/drawing/2010/main">
                <a:solidFill>
                  <a:srgbClr val="FFFFFF"/>
                </a:solidFill>
              </a14:hiddenFill>
            </a:ext>
          </a:extLst>
        </p:spPr>
      </p:pic>
      <p:sp>
        <p:nvSpPr>
          <p:cNvPr id="58" name="Rectangle 57"/>
          <p:cNvSpPr/>
          <p:nvPr/>
        </p:nvSpPr>
        <p:spPr>
          <a:xfrm>
            <a:off x="2314348" y="5147702"/>
            <a:ext cx="1360886" cy="177194"/>
          </a:xfrm>
          <a:prstGeom prst="rect">
            <a:avLst/>
          </a:prstGeom>
          <a:no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sng" strike="noStrike" kern="0" cap="none" spc="0" normalizeH="0" baseline="0" noProof="0" dirty="0">
                <a:ln>
                  <a:noFill/>
                </a:ln>
                <a:solidFill>
                  <a:prstClr val="black"/>
                </a:solidFill>
                <a:effectLst/>
                <a:uLnTx/>
                <a:uFillTx/>
                <a:latin typeface="Trebuchet MS"/>
                <a:ea typeface="+mn-ea"/>
                <a:cs typeface="+mn-cs"/>
              </a:rPr>
              <a:t>Mattresses</a:t>
            </a:r>
          </a:p>
        </p:txBody>
      </p:sp>
      <p:pic>
        <p:nvPicPr>
          <p:cNvPr id="59" name="Picture 20" descr="Image result for casper mattress logo"/>
          <p:cNvPicPr>
            <a:picLocks noChangeAspect="1" noChangeArrowheads="1"/>
          </p:cNvPicPr>
          <p:nvPr/>
        </p:nvPicPr>
        <p:blipFill rotWithShape="1">
          <a:blip r:embed="rId10">
            <a:extLst>
              <a:ext uri="{28A0092B-C50C-407E-A947-70E740481C1C}">
                <a14:useLocalDpi xmlns:a14="http://schemas.microsoft.com/office/drawing/2010/main" val="0"/>
              </a:ext>
            </a:extLst>
          </a:blip>
          <a:srcRect t="31435" b="30446"/>
          <a:stretch/>
        </p:blipFill>
        <p:spPr bwMode="auto">
          <a:xfrm>
            <a:off x="2517865" y="5321871"/>
            <a:ext cx="970334" cy="369885"/>
          </a:xfrm>
          <a:prstGeom prst="rect">
            <a:avLst/>
          </a:prstGeom>
          <a:noFill/>
          <a:extLst>
            <a:ext uri="{909E8E84-426E-40DD-AFC4-6F175D3DCCD1}">
              <a14:hiddenFill xmlns:a14="http://schemas.microsoft.com/office/drawing/2010/main">
                <a:solidFill>
                  <a:srgbClr val="FFFFFF"/>
                </a:solidFill>
              </a14:hiddenFill>
            </a:ext>
          </a:extLst>
        </p:spPr>
      </p:pic>
      <p:sp>
        <p:nvSpPr>
          <p:cNvPr id="60" name="Rectangle 59"/>
          <p:cNvSpPr/>
          <p:nvPr/>
        </p:nvSpPr>
        <p:spPr>
          <a:xfrm>
            <a:off x="1060234" y="3522169"/>
            <a:ext cx="1360885" cy="179245"/>
          </a:xfrm>
          <a:prstGeom prst="rect">
            <a:avLst/>
          </a:prstGeom>
          <a:no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sng" strike="noStrike" kern="0" cap="none" spc="0" normalizeH="0" baseline="0" noProof="0" dirty="0">
                <a:ln>
                  <a:noFill/>
                </a:ln>
                <a:solidFill>
                  <a:prstClr val="black"/>
                </a:solidFill>
                <a:effectLst/>
                <a:uLnTx/>
                <a:uFillTx/>
                <a:latin typeface="Trebuchet MS"/>
                <a:ea typeface="+mn-ea"/>
                <a:cs typeface="+mn-cs"/>
              </a:rPr>
              <a:t>Transportation</a:t>
            </a:r>
          </a:p>
        </p:txBody>
      </p:sp>
      <p:pic>
        <p:nvPicPr>
          <p:cNvPr id="61" name="Picture 60"/>
          <p:cNvPicPr>
            <a:picLocks noChangeAspect="1"/>
          </p:cNvPicPr>
          <p:nvPr/>
        </p:nvPicPr>
        <p:blipFill rotWithShape="1">
          <a:blip r:embed="rId11"/>
          <a:srcRect l="23333" t="22802" r="21692" b="23214"/>
          <a:stretch/>
        </p:blipFill>
        <p:spPr>
          <a:xfrm>
            <a:off x="1347211" y="3691868"/>
            <a:ext cx="396489" cy="387614"/>
          </a:xfrm>
          <a:prstGeom prst="rect">
            <a:avLst/>
          </a:prstGeom>
        </p:spPr>
      </p:pic>
      <p:pic>
        <p:nvPicPr>
          <p:cNvPr id="62" name="Picture 2" descr="Image result for lyft logo"/>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798874" y="3707229"/>
            <a:ext cx="337852" cy="337852"/>
          </a:xfrm>
          <a:prstGeom prst="roundRect">
            <a:avLst/>
          </a:prstGeom>
          <a:extLst>
            <a:ext uri="{909E8E84-426E-40DD-AFC4-6F175D3DCCD1}">
              <a14:hiddenFill xmlns:a14="http://schemas.microsoft.com/office/drawing/2010/main">
                <a:solidFill>
                  <a:srgbClr val="FFFFFF"/>
                </a:solidFill>
              </a14:hiddenFill>
            </a:ext>
          </a:extLst>
        </p:spPr>
      </p:pic>
      <p:sp>
        <p:nvSpPr>
          <p:cNvPr id="63" name="Rectangle 62"/>
          <p:cNvSpPr/>
          <p:nvPr/>
        </p:nvSpPr>
        <p:spPr>
          <a:xfrm>
            <a:off x="2344668" y="3528428"/>
            <a:ext cx="1343085" cy="177194"/>
          </a:xfrm>
          <a:prstGeom prst="rect">
            <a:avLst/>
          </a:prstGeom>
          <a:no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sng" strike="noStrike" kern="0" cap="none" spc="0" normalizeH="0" baseline="0" noProof="0" dirty="0">
                <a:ln>
                  <a:noFill/>
                </a:ln>
                <a:solidFill>
                  <a:prstClr val="black"/>
                </a:solidFill>
                <a:effectLst/>
                <a:uLnTx/>
                <a:uFillTx/>
                <a:latin typeface="Trebuchet MS"/>
                <a:ea typeface="+mn-ea"/>
                <a:cs typeface="+mn-cs"/>
              </a:rPr>
              <a:t>Lodging</a:t>
            </a:r>
          </a:p>
        </p:txBody>
      </p:sp>
      <p:pic>
        <p:nvPicPr>
          <p:cNvPr id="64" name="Picture 8" descr="Image result for airbnb logo"/>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762230" y="3709452"/>
            <a:ext cx="533150" cy="355570"/>
          </a:xfrm>
          <a:prstGeom prst="roundRect">
            <a:avLst/>
          </a:prstGeom>
          <a:extLst>
            <a:ext uri="{909E8E84-426E-40DD-AFC4-6F175D3DCCD1}">
              <a14:hiddenFill xmlns:a14="http://schemas.microsoft.com/office/drawing/2010/main">
                <a:solidFill>
                  <a:srgbClr val="FFFFFF"/>
                </a:solidFill>
              </a14:hiddenFill>
            </a:ext>
          </a:extLst>
        </p:spPr>
      </p:pic>
      <p:sp>
        <p:nvSpPr>
          <p:cNvPr id="65" name="Rectangle 64"/>
          <p:cNvSpPr/>
          <p:nvPr/>
        </p:nvSpPr>
        <p:spPr>
          <a:xfrm>
            <a:off x="3702781" y="5144279"/>
            <a:ext cx="1360886" cy="187871"/>
          </a:xfrm>
          <a:prstGeom prst="rect">
            <a:avLst/>
          </a:prstGeom>
          <a:no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sng" strike="noStrike" kern="0" cap="none" spc="0" normalizeH="0" baseline="0" noProof="0" dirty="0">
                <a:ln>
                  <a:noFill/>
                </a:ln>
                <a:solidFill>
                  <a:prstClr val="black"/>
                </a:solidFill>
                <a:effectLst/>
                <a:uLnTx/>
                <a:uFillTx/>
                <a:latin typeface="Trebuchet MS"/>
                <a:ea typeface="+mn-ea"/>
                <a:cs typeface="+mn-cs"/>
              </a:rPr>
              <a:t>Genealogy</a:t>
            </a:r>
          </a:p>
        </p:txBody>
      </p:sp>
      <p:pic>
        <p:nvPicPr>
          <p:cNvPr id="66" name="Picture 4" descr="Image result for 23andme logo"/>
          <p:cNvPicPr>
            <a:picLocks noChangeAspect="1" noChangeArrowheads="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61502" y="5308587"/>
            <a:ext cx="958135" cy="54083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67" name="Picture 44" descr="Image result for sling tv logo"/>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471464" y="5361988"/>
            <a:ext cx="398332" cy="398332"/>
          </a:xfrm>
          <a:prstGeom prst="rect">
            <a:avLst/>
          </a:prstGeom>
          <a:noFill/>
          <a:extLst>
            <a:ext uri="{909E8E84-426E-40DD-AFC4-6F175D3DCCD1}">
              <a14:hiddenFill xmlns:a14="http://schemas.microsoft.com/office/drawing/2010/main">
                <a:solidFill>
                  <a:srgbClr val="FFFFFF"/>
                </a:solidFill>
              </a14:hiddenFill>
            </a:ext>
          </a:extLst>
        </p:spPr>
      </p:pic>
      <p:sp>
        <p:nvSpPr>
          <p:cNvPr id="68" name="Rectangle 67"/>
          <p:cNvSpPr/>
          <p:nvPr/>
        </p:nvSpPr>
        <p:spPr>
          <a:xfrm>
            <a:off x="4925950" y="5152164"/>
            <a:ext cx="1538573" cy="177194"/>
          </a:xfrm>
          <a:prstGeom prst="rect">
            <a:avLst/>
          </a:prstGeom>
          <a:no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sng" strike="noStrike" kern="0" cap="none" spc="0" normalizeH="0" baseline="0" noProof="0" dirty="0">
                <a:ln>
                  <a:noFill/>
                </a:ln>
                <a:solidFill>
                  <a:prstClr val="black"/>
                </a:solidFill>
                <a:effectLst/>
                <a:uLnTx/>
                <a:uFillTx/>
                <a:latin typeface="Trebuchet MS"/>
                <a:ea typeface="+mn-ea"/>
                <a:cs typeface="+mn-cs"/>
              </a:rPr>
              <a:t>Internet TV</a:t>
            </a:r>
          </a:p>
        </p:txBody>
      </p:sp>
    </p:spTree>
    <p:extLst>
      <p:ext uri="{BB962C8B-B14F-4D97-AF65-F5344CB8AC3E}">
        <p14:creationId xmlns:p14="http://schemas.microsoft.com/office/powerpoint/2010/main" val="4835876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a:lstStyle>
        <a:defPPr>
          <a:defRPr sz="1300" dirty="0" smtClean="0">
            <a:solidFill>
              <a:srgbClr val="3775A2"/>
            </a:solidFill>
          </a:defRPr>
        </a:defPPr>
      </a:lstStyle>
    </a:tx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ipstream">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ipstream">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ipstream">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ipstream">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4658</TotalTime>
  <Words>3535</Words>
  <Application>Microsoft Office PowerPoint</Application>
  <PresentationFormat>On-screen Show (4:3)</PresentationFormat>
  <Paragraphs>601</Paragraphs>
  <Slides>26</Slides>
  <Notes>16</Notes>
  <HiddenSlides>0</HiddenSlides>
  <MMClips>0</MMClips>
  <ScaleCrop>false</ScaleCrop>
  <HeadingPairs>
    <vt:vector size="4" baseType="variant">
      <vt:variant>
        <vt:lpstr>Theme</vt:lpstr>
      </vt:variant>
      <vt:variant>
        <vt:i4>5</vt:i4>
      </vt:variant>
      <vt:variant>
        <vt:lpstr>Slide Titles</vt:lpstr>
      </vt:variant>
      <vt:variant>
        <vt:i4>26</vt:i4>
      </vt:variant>
    </vt:vector>
  </HeadingPairs>
  <TitlesOfParts>
    <vt:vector size="31" baseType="lpstr">
      <vt:lpstr>Office Theme</vt:lpstr>
      <vt:lpstr>Custom Design</vt:lpstr>
      <vt:lpstr>1_Custom Design</vt:lpstr>
      <vt:lpstr>2_Custom Design</vt:lpstr>
      <vt:lpstr>3_Custom Design</vt:lpstr>
      <vt:lpstr>PowerPoint Presentation</vt:lpstr>
      <vt:lpstr>Contents</vt:lpstr>
      <vt:lpstr>TV: Where Disruptors Go To Grow Big</vt:lpstr>
      <vt:lpstr>Defining Disruptors</vt:lpstr>
      <vt:lpstr>“Disruptor” Definitions</vt:lpstr>
      <vt:lpstr>35 Disruptors Analyzed Across A Large Swath Of Categories</vt:lpstr>
      <vt:lpstr>These 35 Disruptors Collectively Spent Over $2.6 Billion On TV In 2016; A 23% Increase YOY</vt:lpstr>
      <vt:lpstr>“Brand Building” Disruptors</vt:lpstr>
      <vt:lpstr>“Brand Building” Disruptors</vt:lpstr>
      <vt:lpstr>Every “Brand Building” Disruptor Saw Their Website Traffic Skyrocket As Soon As They Launched A TV Campaign</vt:lpstr>
      <vt:lpstr>TV Is The Catalyst That Jumpstarts Greater Conversation, Exploration &amp; Viewing Of Their Advertising Online</vt:lpstr>
      <vt:lpstr>Several Disruptors Saw Across-The-Board Lifts In Online Metrics Related To Their Ads As They Increased Their TV Investment</vt:lpstr>
      <vt:lpstr>TV Is Heavily Utilized By The Largest Disruptive “Unicorns” To Drive Greater Growth</vt:lpstr>
      <vt:lpstr>“Brand Expanding” Disruptors</vt:lpstr>
      <vt:lpstr>“Brand Expanding” Disruptors</vt:lpstr>
      <vt:lpstr>There Is A Definitive Correlation Between TV Spend &amp; Website Traffic For These “Brand Expanding” Disruptors</vt:lpstr>
      <vt:lpstr>Disruptors Who’ve Been Pulsing Their Activity See A Boost In Their Website Traffic When They’re On TV</vt:lpstr>
      <vt:lpstr>TV Also Continues To Drive Online Traffic For Disruptors With Advertising Continuity</vt:lpstr>
      <vt:lpstr>In Fact, Many Disruptive Companies Show A Definitive Correlation Between TV Spend &amp; Online Traffic</vt:lpstr>
      <vt:lpstr>“Brand Expanding” Disruptors Often See Their Revenues Take Off When They Launch A TV Campaign</vt:lpstr>
      <vt:lpstr>Revenues Also Spike When “Brand Expanding” Disruptors Heavy-Up Their TV Investment As Well</vt:lpstr>
      <vt:lpstr>“Established” Digital Disruptors</vt:lpstr>
      <vt:lpstr>Even “FAANG” Have Sunk Their Teeth Big Time Into TV To Drive Acquisitions &amp; Increase Revenues</vt:lpstr>
      <vt:lpstr>In Fact, After Experiencing Success With TV, FAANG Has More Than Doubled Down On The Platform Recently</vt:lpstr>
      <vt:lpstr>Recent TV Investment Increases Very Closely Mirror The Lifts Seen In Revenue Over The Same Time Period</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Greg</dc:creator>
  <cp:lastModifiedBy>Leah Montner Dixon</cp:lastModifiedBy>
  <cp:revision>418</cp:revision>
  <cp:lastPrinted>2017-05-19T16:10:00Z</cp:lastPrinted>
  <dcterms:created xsi:type="dcterms:W3CDTF">2015-07-02T18:13:14Z</dcterms:created>
  <dcterms:modified xsi:type="dcterms:W3CDTF">2018-05-02T20:40:06Z</dcterms:modified>
</cp:coreProperties>
</file>