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6.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7.xml" ContentType="application/vnd.openxmlformats-officedocument.presentationml.notesSlide+xml"/>
  <Override PartName="/ppt/charts/chart9.xml" ContentType="application/vnd.openxmlformats-officedocument.drawingml.chart+xml"/>
  <Override PartName="/ppt/theme/themeOverride1.xml" ContentType="application/vnd.openxmlformats-officedocument.themeOverride+xml"/>
  <Override PartName="/ppt/charts/chart10.xml" ContentType="application/vnd.openxmlformats-officedocument.drawingml.chart+xml"/>
  <Override PartName="/ppt/theme/themeOverride2.xml" ContentType="application/vnd.openxmlformats-officedocument.themeOverride+xml"/>
  <Override PartName="/ppt/charts/chart11.xml" ContentType="application/vnd.openxmlformats-officedocument.drawingml.chart+xml"/>
  <Override PartName="/ppt/drawings/drawing1.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2.xml" ContentType="application/vnd.openxmlformats-officedocument.drawingml.chart+xml"/>
  <Override PartName="/ppt/notesSlides/notesSlide24.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5.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charts/chart16.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8.xml" ContentType="application/vnd.openxmlformats-officedocument.presentationml.notesSlide+xml"/>
  <Override PartName="/ppt/charts/chart17.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8.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9.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1.xml" ContentType="application/vnd.openxmlformats-officedocument.presentationml.notesSlide+xml"/>
  <Override PartName="/ppt/charts/chart20.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21.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2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2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24.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5.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26.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7.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8.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211" r:id="rId2"/>
    <p:sldId id="259" r:id="rId3"/>
    <p:sldId id="2161" r:id="rId4"/>
    <p:sldId id="2215" r:id="rId5"/>
    <p:sldId id="2210" r:id="rId6"/>
    <p:sldId id="2163" r:id="rId7"/>
    <p:sldId id="2172" r:id="rId8"/>
    <p:sldId id="2217" r:id="rId9"/>
    <p:sldId id="2213" r:id="rId10"/>
    <p:sldId id="2127" r:id="rId11"/>
    <p:sldId id="2162" r:id="rId12"/>
    <p:sldId id="2218" r:id="rId13"/>
    <p:sldId id="2160" r:id="rId14"/>
    <p:sldId id="281" r:id="rId15"/>
    <p:sldId id="2168" r:id="rId16"/>
    <p:sldId id="2171" r:id="rId17"/>
    <p:sldId id="2212" r:id="rId18"/>
    <p:sldId id="2134" r:id="rId19"/>
    <p:sldId id="2107" r:id="rId20"/>
    <p:sldId id="2135" r:id="rId21"/>
    <p:sldId id="2204" r:id="rId22"/>
    <p:sldId id="782" r:id="rId23"/>
    <p:sldId id="2104" r:id="rId24"/>
    <p:sldId id="257" r:id="rId25"/>
    <p:sldId id="2129" r:id="rId26"/>
    <p:sldId id="2084" r:id="rId27"/>
    <p:sldId id="2153" r:id="rId28"/>
    <p:sldId id="2223" r:id="rId29"/>
    <p:sldId id="2222" r:id="rId30"/>
    <p:sldId id="2164" r:id="rId31"/>
    <p:sldId id="2167" r:id="rId32"/>
    <p:sldId id="2154" r:id="rId33"/>
    <p:sldId id="2156" r:id="rId34"/>
    <p:sldId id="2114" r:id="rId35"/>
    <p:sldId id="2119" r:id="rId36"/>
    <p:sldId id="2165" r:id="rId37"/>
    <p:sldId id="2133" r:id="rId38"/>
    <p:sldId id="2157" r:id="rId39"/>
    <p:sldId id="2094" r:id="rId40"/>
    <p:sldId id="2097" r:id="rId41"/>
    <p:sldId id="2138" r:id="rId42"/>
    <p:sldId id="2225" r:id="rId43"/>
    <p:sldId id="2207" r:id="rId44"/>
    <p:sldId id="2226" r:id="rId45"/>
    <p:sldId id="2227" r:id="rId46"/>
    <p:sldId id="2125" r:id="rId47"/>
    <p:sldId id="2214" r:id="rId48"/>
    <p:sldId id="2078" r:id="rId49"/>
    <p:sldId id="2072" r:id="rId50"/>
  </p:sldIdLst>
  <p:sldSz cx="24387175" cy="13716000"/>
  <p:notesSz cx="7010400" cy="9296400"/>
  <p:defaultTex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p15:clr>
            <a:srgbClr val="A4A3A4"/>
          </p15:clr>
        </p15:guide>
        <p15:guide id="2" pos="768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B89B"/>
    <a:srgbClr val="C6D9F1"/>
    <a:srgbClr val="4F81BD"/>
    <a:srgbClr val="FAB982"/>
    <a:srgbClr val="6D86A4"/>
    <a:srgbClr val="00A9AC"/>
    <a:srgbClr val="898989"/>
    <a:srgbClr val="C00000"/>
    <a:srgbClr val="FFFF9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30" autoAdjust="0"/>
    <p:restoredTop sz="96433" autoAdjust="0"/>
  </p:normalViewPr>
  <p:slideViewPr>
    <p:cSldViewPr snapToGrid="0" snapToObjects="1">
      <p:cViewPr varScale="1">
        <p:scale>
          <a:sx n="51" d="100"/>
          <a:sy n="51" d="100"/>
        </p:scale>
        <p:origin x="132" y="450"/>
      </p:cViewPr>
      <p:guideLst>
        <p:guide orient="horz" pos="4320"/>
        <p:guide pos="7681"/>
      </p:guideLst>
    </p:cSldViewPr>
  </p:slideViewPr>
  <p:outlineViewPr>
    <p:cViewPr>
      <p:scale>
        <a:sx n="33" d="100"/>
        <a:sy n="33" d="100"/>
      </p:scale>
      <p:origin x="0" y="-46596"/>
    </p:cViewPr>
  </p:outlineViewPr>
  <p:notesTextViewPr>
    <p:cViewPr>
      <p:scale>
        <a:sx n="100" d="100"/>
        <a:sy n="100" d="100"/>
      </p:scale>
      <p:origin x="0" y="0"/>
    </p:cViewPr>
  </p:notesTextViewPr>
  <p:sorterViewPr>
    <p:cViewPr>
      <p:scale>
        <a:sx n="30" d="100"/>
        <a:sy n="30" d="100"/>
      </p:scale>
      <p:origin x="0" y="-792"/>
    </p:cViewPr>
  </p:sorterViewPr>
  <p:notesViewPr>
    <p:cSldViewPr snapToGrid="0" snapToObjects="1">
      <p:cViewPr varScale="1">
        <p:scale>
          <a:sx n="65" d="100"/>
          <a:sy n="65" d="100"/>
        </p:scale>
        <p:origin x="3125"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2.xml"/></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8.xml"/><Relationship Id="rId1" Type="http://schemas.microsoft.com/office/2011/relationships/chartStyle" Target="style8.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9.xml"/><Relationship Id="rId1" Type="http://schemas.microsoft.com/office/2011/relationships/chartStyle" Target="style9.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0.xml"/><Relationship Id="rId1" Type="http://schemas.microsoft.com/office/2011/relationships/chartStyle" Target="style10.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1.xml"/><Relationship Id="rId1" Type="http://schemas.microsoft.com/office/2011/relationships/chartStyle" Target="style11.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2.xml"/><Relationship Id="rId1" Type="http://schemas.microsoft.com/office/2011/relationships/chartStyle" Target="style12.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4.xml"/><Relationship Id="rId1" Type="http://schemas.microsoft.com/office/2011/relationships/chartStyle" Target="style14.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5.xml"/><Relationship Id="rId1" Type="http://schemas.microsoft.com/office/2011/relationships/chartStyle" Target="style15.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16.xml"/><Relationship Id="rId1" Type="http://schemas.microsoft.com/office/2011/relationships/chartStyle" Target="style16.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17.xml"/><Relationship Id="rId1" Type="http://schemas.microsoft.com/office/2011/relationships/chartStyle" Target="style17.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18.xml"/><Relationship Id="rId1" Type="http://schemas.microsoft.com/office/2011/relationships/chartStyle" Target="style18.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19.xml"/><Relationship Id="rId1" Type="http://schemas.microsoft.com/office/2011/relationships/chartStyle" Target="style19.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0.xml"/><Relationship Id="rId1" Type="http://schemas.microsoft.com/office/2011/relationships/chartStyle" Target="style20.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1.xml"/><Relationship Id="rId1" Type="http://schemas.microsoft.com/office/2011/relationships/chartStyle" Target="style21.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2.xml"/><Relationship Id="rId1" Type="http://schemas.microsoft.com/office/2011/relationships/chartStyle" Target="style2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2400" b="1" u="sng" dirty="0">
                <a:solidFill>
                  <a:schemeClr val="tx1"/>
                </a:solidFill>
              </a:rPr>
              <a:t>Average Weekly Reach By Video Device</a:t>
            </a:r>
            <a:r>
              <a:rPr lang="en-US" sz="2400" b="1" u="sng" baseline="0" dirty="0">
                <a:solidFill>
                  <a:schemeClr val="tx1"/>
                </a:solidFill>
              </a:rPr>
              <a:t> </a:t>
            </a:r>
          </a:p>
          <a:p>
            <a:pPr>
              <a:defRPr>
                <a:solidFill>
                  <a:schemeClr val="tx1"/>
                </a:solidFill>
              </a:defRPr>
            </a:pPr>
            <a:r>
              <a:rPr lang="en-US" sz="2000" b="0" u="none" baseline="0" dirty="0">
                <a:solidFill>
                  <a:schemeClr val="tx1"/>
                </a:solidFill>
              </a:rPr>
              <a:t>Adults 18+</a:t>
            </a:r>
          </a:p>
        </c:rich>
      </c:tx>
      <c:layout>
        <c:manualLayout>
          <c:xMode val="edge"/>
          <c:yMode val="edge"/>
          <c:x val="0.11668093894958534"/>
          <c:y val="2.135910428549965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2.0357542991388995E-2"/>
          <c:y val="0.16324578405291526"/>
          <c:w val="0.97414927617973301"/>
          <c:h val="0.63651999458827935"/>
        </c:manualLayout>
      </c:layout>
      <c:barChart>
        <c:barDir val="col"/>
        <c:grouping val="clustered"/>
        <c:varyColors val="0"/>
        <c:ser>
          <c:idx val="0"/>
          <c:order val="0"/>
          <c:tx>
            <c:strRef>
              <c:f>Sheet1!$A$2</c:f>
              <c:strCache>
                <c:ptCount val="1"/>
                <c:pt idx="0">
                  <c:v>Television</c:v>
                </c:pt>
              </c:strCache>
            </c:strRef>
          </c:tx>
          <c:spPr>
            <a:solidFill>
              <a:srgbClr val="567C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P18+</c:v>
                </c:pt>
              </c:strCache>
            </c:strRef>
          </c:cat>
          <c:val>
            <c:numRef>
              <c:f>Sheet1!$B$2</c:f>
              <c:numCache>
                <c:formatCode>0%</c:formatCode>
                <c:ptCount val="1"/>
                <c:pt idx="0">
                  <c:v>0.88</c:v>
                </c:pt>
              </c:numCache>
            </c:numRef>
          </c:val>
          <c:extLst xmlns:c16r2="http://schemas.microsoft.com/office/drawing/2015/06/chart">
            <c:ext xmlns:c16="http://schemas.microsoft.com/office/drawing/2014/chart" uri="{C3380CC4-5D6E-409C-BE32-E72D297353CC}">
              <c16:uniqueId val="{00000000-E475-4298-9AD3-83D6D844E04E}"/>
            </c:ext>
          </c:extLst>
        </c:ser>
        <c:ser>
          <c:idx val="1"/>
          <c:order val="1"/>
          <c:tx>
            <c:strRef>
              <c:f>Sheet1!$A$3</c:f>
              <c:strCache>
                <c:ptCount val="1"/>
                <c:pt idx="0">
                  <c:v>Video on a Smartphone</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20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P18+</c:v>
                </c:pt>
              </c:strCache>
            </c:strRef>
          </c:cat>
          <c:val>
            <c:numRef>
              <c:f>Sheet1!$B$3</c:f>
              <c:numCache>
                <c:formatCode>0%</c:formatCode>
                <c:ptCount val="1"/>
                <c:pt idx="0">
                  <c:v>0.57999999999999996</c:v>
                </c:pt>
              </c:numCache>
            </c:numRef>
          </c:val>
          <c:extLst xmlns:c16r2="http://schemas.microsoft.com/office/drawing/2015/06/chart">
            <c:ext xmlns:c16="http://schemas.microsoft.com/office/drawing/2014/chart" uri="{C3380CC4-5D6E-409C-BE32-E72D297353CC}">
              <c16:uniqueId val="{00000001-E475-4298-9AD3-83D6D844E04E}"/>
            </c:ext>
          </c:extLst>
        </c:ser>
        <c:ser>
          <c:idx val="2"/>
          <c:order val="2"/>
          <c:tx>
            <c:strRef>
              <c:f>Sheet1!$A$4</c:f>
              <c:strCache>
                <c:ptCount val="1"/>
                <c:pt idx="0">
                  <c:v>Internet-Connected Devices</c:v>
                </c:pt>
              </c:strCache>
            </c:strRef>
          </c:tx>
          <c:spPr>
            <a:solidFill>
              <a:srgbClr val="FAB98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20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P18+</c:v>
                </c:pt>
              </c:strCache>
            </c:strRef>
          </c:cat>
          <c:val>
            <c:numRef>
              <c:f>Sheet1!$B$4</c:f>
              <c:numCache>
                <c:formatCode>0%</c:formatCode>
                <c:ptCount val="1"/>
                <c:pt idx="0">
                  <c:v>0.35</c:v>
                </c:pt>
              </c:numCache>
            </c:numRef>
          </c:val>
          <c:extLst xmlns:c16r2="http://schemas.microsoft.com/office/drawing/2015/06/chart">
            <c:ext xmlns:c16="http://schemas.microsoft.com/office/drawing/2014/chart" uri="{C3380CC4-5D6E-409C-BE32-E72D297353CC}">
              <c16:uniqueId val="{00000002-E475-4298-9AD3-83D6D844E04E}"/>
            </c:ext>
          </c:extLst>
        </c:ser>
        <c:ser>
          <c:idx val="3"/>
          <c:order val="3"/>
          <c:tx>
            <c:strRef>
              <c:f>Sheet1!$A$5</c:f>
              <c:strCache>
                <c:ptCount val="1"/>
                <c:pt idx="0">
                  <c:v>Video on a Computer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20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P18+</c:v>
                </c:pt>
              </c:strCache>
            </c:strRef>
          </c:cat>
          <c:val>
            <c:numRef>
              <c:f>Sheet1!$B$5</c:f>
              <c:numCache>
                <c:formatCode>0%</c:formatCode>
                <c:ptCount val="1"/>
                <c:pt idx="0">
                  <c:v>0.28000000000000003</c:v>
                </c:pt>
              </c:numCache>
            </c:numRef>
          </c:val>
          <c:extLst xmlns:c16r2="http://schemas.microsoft.com/office/drawing/2015/06/chart">
            <c:ext xmlns:c16="http://schemas.microsoft.com/office/drawing/2014/chart" uri="{C3380CC4-5D6E-409C-BE32-E72D297353CC}">
              <c16:uniqueId val="{00000003-E475-4298-9AD3-83D6D844E04E}"/>
            </c:ext>
          </c:extLst>
        </c:ser>
        <c:ser>
          <c:idx val="4"/>
          <c:order val="4"/>
          <c:tx>
            <c:strRef>
              <c:f>Sheet1!$A$6</c:f>
              <c:strCache>
                <c:ptCount val="1"/>
                <c:pt idx="0">
                  <c:v>Video on a Tablet</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20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P18+</c:v>
                </c:pt>
              </c:strCache>
            </c:strRef>
          </c:cat>
          <c:val>
            <c:numRef>
              <c:f>Sheet1!$B$6</c:f>
              <c:numCache>
                <c:formatCode>0%</c:formatCode>
                <c:ptCount val="1"/>
                <c:pt idx="0">
                  <c:v>0.26</c:v>
                </c:pt>
              </c:numCache>
            </c:numRef>
          </c:val>
          <c:extLst xmlns:c16r2="http://schemas.microsoft.com/office/drawing/2015/06/chart">
            <c:ext xmlns:c16="http://schemas.microsoft.com/office/drawing/2014/chart" uri="{C3380CC4-5D6E-409C-BE32-E72D297353CC}">
              <c16:uniqueId val="{00000004-E475-4298-9AD3-83D6D844E04E}"/>
            </c:ext>
          </c:extLst>
        </c:ser>
        <c:ser>
          <c:idx val="5"/>
          <c:order val="5"/>
          <c:tx>
            <c:strRef>
              <c:f>Sheet1!$A$7</c:f>
              <c:strCache>
                <c:ptCount val="1"/>
                <c:pt idx="0">
                  <c:v>Game Console</c:v>
                </c:pt>
              </c:strCache>
            </c:strRef>
          </c:tx>
          <c:spPr>
            <a:solidFill>
              <a:srgbClr val="FFFF99"/>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20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P18+</c:v>
                </c:pt>
              </c:strCache>
            </c:strRef>
          </c:cat>
          <c:val>
            <c:numRef>
              <c:f>Sheet1!$B$7</c:f>
              <c:numCache>
                <c:formatCode>0%</c:formatCode>
                <c:ptCount val="1"/>
                <c:pt idx="0">
                  <c:v>0.15</c:v>
                </c:pt>
              </c:numCache>
            </c:numRef>
          </c:val>
          <c:extLst xmlns:c16r2="http://schemas.microsoft.com/office/drawing/2015/06/chart">
            <c:ext xmlns:c16="http://schemas.microsoft.com/office/drawing/2014/chart" uri="{C3380CC4-5D6E-409C-BE32-E72D297353CC}">
              <c16:uniqueId val="{00000005-E475-4298-9AD3-83D6D844E04E}"/>
            </c:ext>
          </c:extLst>
        </c:ser>
        <c:dLbls>
          <c:showLegendKey val="0"/>
          <c:showVal val="0"/>
          <c:showCatName val="0"/>
          <c:showSerName val="0"/>
          <c:showPercent val="0"/>
          <c:showBubbleSize val="0"/>
        </c:dLbls>
        <c:gapWidth val="219"/>
        <c:overlap val="-27"/>
        <c:axId val="388943576"/>
        <c:axId val="388943968"/>
      </c:barChart>
      <c:catAx>
        <c:axId val="388943576"/>
        <c:scaling>
          <c:orientation val="minMax"/>
        </c:scaling>
        <c:delete val="1"/>
        <c:axPos val="b"/>
        <c:numFmt formatCode="General" sourceLinked="1"/>
        <c:majorTickMark val="none"/>
        <c:minorTickMark val="none"/>
        <c:tickLblPos val="nextTo"/>
        <c:crossAx val="388943968"/>
        <c:crosses val="autoZero"/>
        <c:auto val="1"/>
        <c:lblAlgn val="ctr"/>
        <c:lblOffset val="100"/>
        <c:noMultiLvlLbl val="0"/>
      </c:catAx>
      <c:valAx>
        <c:axId val="388943968"/>
        <c:scaling>
          <c:orientation val="minMax"/>
        </c:scaling>
        <c:delete val="1"/>
        <c:axPos val="l"/>
        <c:numFmt formatCode="0%" sourceLinked="1"/>
        <c:majorTickMark val="none"/>
        <c:minorTickMark val="none"/>
        <c:tickLblPos val="nextTo"/>
        <c:crossAx val="388943576"/>
        <c:crosses val="autoZero"/>
        <c:crossBetween val="between"/>
      </c:valAx>
      <c:spPr>
        <a:noFill/>
        <a:ln>
          <a:noFill/>
        </a:ln>
        <a:effectLst/>
      </c:spPr>
    </c:plotArea>
    <c:legend>
      <c:legendPos val="b"/>
      <c:layout>
        <c:manualLayout>
          <c:xMode val="edge"/>
          <c:yMode val="edge"/>
          <c:x val="7.8113445088206515E-2"/>
          <c:y val="0.82464623866734155"/>
          <c:w val="0.89945932861225053"/>
          <c:h val="0.17535376133265859"/>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3600" b="0"/>
            </a:pPr>
            <a:r>
              <a:rPr lang="en-US" sz="3600" b="1" baseline="0" dirty="0"/>
              <a:t>Attention Paid</a:t>
            </a:r>
            <a:endParaRPr lang="en-US" sz="3600" b="1" dirty="0"/>
          </a:p>
        </c:rich>
      </c:tx>
      <c:layout>
        <c:manualLayout>
          <c:xMode val="edge"/>
          <c:yMode val="edge"/>
          <c:x val="0.31772974004584575"/>
          <c:y val="4.9705246180770199E-2"/>
        </c:manualLayout>
      </c:layout>
      <c:overlay val="0"/>
    </c:title>
    <c:autoTitleDeleted val="0"/>
    <c:plotArea>
      <c:layout>
        <c:manualLayout>
          <c:layoutTarget val="inner"/>
          <c:xMode val="edge"/>
          <c:yMode val="edge"/>
          <c:x val="1.5951960960744246E-2"/>
          <c:y val="0.41002584050830854"/>
          <c:w val="0.98404816312181398"/>
          <c:h val="0.42799011596141529"/>
        </c:manualLayout>
      </c:layout>
      <c:barChart>
        <c:barDir val="col"/>
        <c:grouping val="clustered"/>
        <c:varyColors val="0"/>
        <c:ser>
          <c:idx val="0"/>
          <c:order val="0"/>
          <c:tx>
            <c:strRef>
              <c:f>Sheet1!$B$1</c:f>
              <c:strCache>
                <c:ptCount val="1"/>
                <c:pt idx="0">
                  <c:v>Attention</c:v>
                </c:pt>
              </c:strCache>
            </c:strRef>
          </c:tx>
          <c:spPr>
            <a:solidFill>
              <a:srgbClr val="00AF75"/>
            </a:solidFill>
          </c:spPr>
          <c:invertIfNegative val="0"/>
          <c:dPt>
            <c:idx val="0"/>
            <c:invertIfNegative val="0"/>
            <c:bubble3D val="0"/>
            <c:spPr>
              <a:solidFill>
                <a:srgbClr val="4F81BD"/>
              </a:solidFill>
            </c:spPr>
            <c:extLst xmlns:c16r2="http://schemas.microsoft.com/office/drawing/2015/06/chart">
              <c:ext xmlns:c16="http://schemas.microsoft.com/office/drawing/2014/chart" uri="{C3380CC4-5D6E-409C-BE32-E72D297353CC}">
                <c16:uniqueId val="{00000001-4DE8-40FB-87FA-DB5AA8F60981}"/>
              </c:ext>
            </c:extLst>
          </c:dPt>
          <c:dPt>
            <c:idx val="1"/>
            <c:invertIfNegative val="0"/>
            <c:bubble3D val="0"/>
            <c:spPr>
              <a:solidFill>
                <a:srgbClr val="67B89B"/>
              </a:solidFill>
            </c:spPr>
            <c:extLst xmlns:c16r2="http://schemas.microsoft.com/office/drawing/2015/06/chart">
              <c:ext xmlns:c16="http://schemas.microsoft.com/office/drawing/2014/chart" uri="{C3380CC4-5D6E-409C-BE32-E72D297353CC}">
                <c16:uniqueId val="{00000005-B64E-4312-9494-F277EAF86ED7}"/>
              </c:ext>
            </c:extLst>
          </c:dPt>
          <c:dPt>
            <c:idx val="2"/>
            <c:invertIfNegative val="0"/>
            <c:bubble3D val="0"/>
            <c:spPr>
              <a:solidFill>
                <a:srgbClr val="67B89B"/>
              </a:solidFill>
            </c:spPr>
            <c:extLst xmlns:c16r2="http://schemas.microsoft.com/office/drawing/2015/06/chart">
              <c:ext xmlns:c16="http://schemas.microsoft.com/office/drawing/2014/chart" uri="{C3380CC4-5D6E-409C-BE32-E72D297353CC}">
                <c16:uniqueId val="{00000002-4DE8-40FB-87FA-DB5AA8F60981}"/>
              </c:ext>
            </c:extLst>
          </c:dPt>
          <c:dPt>
            <c:idx val="3"/>
            <c:invertIfNegative val="0"/>
            <c:bubble3D val="0"/>
            <c:spPr>
              <a:solidFill>
                <a:srgbClr val="67B89B"/>
              </a:solidFill>
            </c:spPr>
            <c:extLst xmlns:c16r2="http://schemas.microsoft.com/office/drawing/2015/06/chart">
              <c:ext xmlns:c16="http://schemas.microsoft.com/office/drawing/2014/chart" uri="{C3380CC4-5D6E-409C-BE32-E72D297353CC}">
                <c16:uniqueId val="{00000003-4DE8-40FB-87FA-DB5AA8F60981}"/>
              </c:ext>
            </c:extLst>
          </c:dPt>
          <c:dPt>
            <c:idx val="4"/>
            <c:invertIfNegative val="0"/>
            <c:bubble3D val="0"/>
            <c:extLst xmlns:c16r2="http://schemas.microsoft.com/office/drawing/2015/06/chart">
              <c:ext xmlns:c16="http://schemas.microsoft.com/office/drawing/2014/chart" uri="{C3380CC4-5D6E-409C-BE32-E72D297353CC}">
                <c16:uniqueId val="{00000004-4DE8-40FB-87FA-DB5AA8F60981}"/>
              </c:ext>
            </c:extLst>
          </c:dPt>
          <c:dLbls>
            <c:spPr>
              <a:noFill/>
              <a:ln>
                <a:noFill/>
              </a:ln>
              <a:effectLst/>
            </c:spPr>
            <c:txPr>
              <a:bodyPr/>
              <a:lstStyle/>
              <a:p>
                <a:pPr>
                  <a:defRPr sz="32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pt idx="0">
                  <c:v>TV</c:v>
                </c:pt>
                <c:pt idx="1">
                  <c:v>Smartphone</c:v>
                </c:pt>
                <c:pt idx="2">
                  <c:v>Computer</c:v>
                </c:pt>
                <c:pt idx="3">
                  <c:v>Tablet</c:v>
                </c:pt>
              </c:strCache>
            </c:strRef>
          </c:cat>
          <c:val>
            <c:numRef>
              <c:f>Sheet1!$B$2:$B$5</c:f>
              <c:numCache>
                <c:formatCode>0%</c:formatCode>
                <c:ptCount val="4"/>
                <c:pt idx="0">
                  <c:v>0.28999999999999998</c:v>
                </c:pt>
                <c:pt idx="1">
                  <c:v>0.23</c:v>
                </c:pt>
                <c:pt idx="2">
                  <c:v>0.2</c:v>
                </c:pt>
                <c:pt idx="3">
                  <c:v>0.17</c:v>
                </c:pt>
              </c:numCache>
            </c:numRef>
          </c:val>
          <c:extLst xmlns:c16r2="http://schemas.microsoft.com/office/drawing/2015/06/chart">
            <c:ext xmlns:c16="http://schemas.microsoft.com/office/drawing/2014/chart" uri="{C3380CC4-5D6E-409C-BE32-E72D297353CC}">
              <c16:uniqueId val="{00000005-4DE8-40FB-87FA-DB5AA8F60981}"/>
            </c:ext>
          </c:extLst>
        </c:ser>
        <c:dLbls>
          <c:showLegendKey val="0"/>
          <c:showVal val="1"/>
          <c:showCatName val="0"/>
          <c:showSerName val="0"/>
          <c:showPercent val="0"/>
          <c:showBubbleSize val="0"/>
        </c:dLbls>
        <c:gapWidth val="150"/>
        <c:overlap val="-25"/>
        <c:axId val="392872632"/>
        <c:axId val="392873024"/>
      </c:barChart>
      <c:catAx>
        <c:axId val="392872632"/>
        <c:scaling>
          <c:orientation val="minMax"/>
        </c:scaling>
        <c:delete val="0"/>
        <c:axPos val="b"/>
        <c:numFmt formatCode="General" sourceLinked="0"/>
        <c:majorTickMark val="none"/>
        <c:minorTickMark val="none"/>
        <c:tickLblPos val="nextTo"/>
        <c:txPr>
          <a:bodyPr/>
          <a:lstStyle/>
          <a:p>
            <a:pPr>
              <a:defRPr>
                <a:solidFill>
                  <a:schemeClr val="bg1"/>
                </a:solidFill>
              </a:defRPr>
            </a:pPr>
            <a:endParaRPr lang="en-US"/>
          </a:p>
        </c:txPr>
        <c:crossAx val="392873024"/>
        <c:crosses val="autoZero"/>
        <c:auto val="1"/>
        <c:lblAlgn val="ctr"/>
        <c:lblOffset val="100"/>
        <c:noMultiLvlLbl val="0"/>
      </c:catAx>
      <c:valAx>
        <c:axId val="392873024"/>
        <c:scaling>
          <c:orientation val="minMax"/>
        </c:scaling>
        <c:delete val="1"/>
        <c:axPos val="l"/>
        <c:numFmt formatCode="0%" sourceLinked="1"/>
        <c:majorTickMark val="out"/>
        <c:minorTickMark val="none"/>
        <c:tickLblPos val="nextTo"/>
        <c:crossAx val="392872632"/>
        <c:crosses val="autoZero"/>
        <c:crossBetween val="between"/>
      </c:valAx>
    </c:plotArea>
    <c:plotVisOnly val="1"/>
    <c:dispBlanksAs val="gap"/>
    <c:showDLblsOverMax val="0"/>
  </c:chart>
  <c:txPr>
    <a:bodyPr/>
    <a:lstStyle/>
    <a:p>
      <a:pPr>
        <a:defRPr sz="1400">
          <a:solidFill>
            <a:schemeClr val="tx1"/>
          </a:solidFill>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00" b="0" i="0" u="none" strike="noStrike" kern="1200" spc="0" baseline="0">
                <a:solidFill>
                  <a:schemeClr val="bg1"/>
                </a:solidFill>
                <a:latin typeface="+mn-lt"/>
                <a:ea typeface="+mn-ea"/>
                <a:cs typeface="+mn-cs"/>
              </a:defRPr>
            </a:pPr>
            <a:r>
              <a:rPr lang="en-US" sz="3200" b="1" u="sng" dirty="0">
                <a:solidFill>
                  <a:schemeClr val="bg1"/>
                </a:solidFill>
              </a:rPr>
              <a:t>Brand Favorability Lift:</a:t>
            </a:r>
            <a:r>
              <a:rPr lang="en-US" sz="3200" b="1" u="sng" baseline="0" dirty="0">
                <a:solidFill>
                  <a:schemeClr val="bg1"/>
                </a:solidFill>
              </a:rPr>
              <a:t> </a:t>
            </a:r>
          </a:p>
          <a:p>
            <a:pPr>
              <a:defRPr sz="1900" b="0" i="0" u="none" strike="noStrike" kern="1200" spc="0" baseline="0">
                <a:solidFill>
                  <a:schemeClr val="bg1"/>
                </a:solidFill>
                <a:latin typeface="+mn-lt"/>
                <a:ea typeface="+mn-ea"/>
                <a:cs typeface="+mn-cs"/>
              </a:defRPr>
            </a:pPr>
            <a:r>
              <a:rPr lang="en-US" sz="2000" b="1" dirty="0">
                <a:solidFill>
                  <a:schemeClr val="bg1"/>
                </a:solidFill>
              </a:rPr>
              <a:t>Exposure to Ad in OTT-Only</a:t>
            </a:r>
            <a:r>
              <a:rPr lang="en-US" sz="2000" b="1" baseline="0" dirty="0">
                <a:solidFill>
                  <a:schemeClr val="bg1"/>
                </a:solidFill>
              </a:rPr>
              <a:t> and </a:t>
            </a:r>
            <a:r>
              <a:rPr lang="en-US" sz="2000" b="1" dirty="0">
                <a:solidFill>
                  <a:schemeClr val="bg1"/>
                </a:solidFill>
              </a:rPr>
              <a:t>Linear TV </a:t>
            </a:r>
            <a:r>
              <a:rPr lang="en-US" sz="2000" b="1" u="none" dirty="0">
                <a:solidFill>
                  <a:schemeClr val="bg1"/>
                </a:solidFill>
              </a:rPr>
              <a:t>+ </a:t>
            </a:r>
            <a:r>
              <a:rPr lang="en-US" sz="2000" b="1" dirty="0">
                <a:solidFill>
                  <a:schemeClr val="bg1"/>
                </a:solidFill>
              </a:rPr>
              <a:t>OTT</a:t>
            </a:r>
          </a:p>
        </c:rich>
      </c:tx>
      <c:layout>
        <c:manualLayout>
          <c:xMode val="edge"/>
          <c:yMode val="edge"/>
          <c:x val="0.29864401357250725"/>
          <c:y val="7.9195993993058569E-4"/>
        </c:manualLayout>
      </c:layout>
      <c:overlay val="0"/>
      <c:spPr>
        <a:noFill/>
        <a:ln>
          <a:noFill/>
        </a:ln>
        <a:effectLst/>
      </c:spPr>
    </c:title>
    <c:autoTitleDeleted val="0"/>
    <c:plotArea>
      <c:layout>
        <c:manualLayout>
          <c:layoutTarget val="inner"/>
          <c:xMode val="edge"/>
          <c:yMode val="edge"/>
          <c:x val="0"/>
          <c:y val="0.16675325735192278"/>
          <c:w val="1"/>
          <c:h val="0.73567365544905183"/>
        </c:manualLayout>
      </c:layout>
      <c:barChart>
        <c:barDir val="col"/>
        <c:grouping val="clustered"/>
        <c:varyColors val="0"/>
        <c:ser>
          <c:idx val="0"/>
          <c:order val="0"/>
          <c:tx>
            <c:strRef>
              <c:f>Sheet1!$B$1</c:f>
              <c:strCache>
                <c:ptCount val="1"/>
                <c:pt idx="0">
                  <c:v>OTT</c:v>
                </c:pt>
              </c:strCache>
            </c:strRef>
          </c:tx>
          <c:spPr>
            <a:solidFill>
              <a:srgbClr val="67B89B"/>
            </a:solidFill>
            <a:ln>
              <a:noFill/>
            </a:ln>
            <a:effectLst/>
          </c:spPr>
          <c:invertIfNegative val="0"/>
          <c:dPt>
            <c:idx val="0"/>
            <c:invertIfNegative val="0"/>
            <c:bubble3D val="0"/>
            <c:spPr>
              <a:solidFill>
                <a:srgbClr val="67B89B"/>
              </a:solidFill>
              <a:ln>
                <a:noFill/>
              </a:ln>
              <a:effectLst/>
            </c:spPr>
            <c:extLst xmlns:c16r2="http://schemas.microsoft.com/office/drawing/2015/06/chart">
              <c:ext xmlns:c16="http://schemas.microsoft.com/office/drawing/2014/chart" uri="{C3380CC4-5D6E-409C-BE32-E72D297353CC}">
                <c16:uniqueId val="{00000003-391D-463A-8C28-69C80E94DEDB}"/>
              </c:ext>
            </c:extLst>
          </c:dPt>
          <c:dLbls>
            <c:dLbl>
              <c:idx val="0"/>
              <c:layout>
                <c:manualLayout>
                  <c:x val="6.9811203296407422E-3"/>
                  <c:y val="-8.5723341611173634E-3"/>
                </c:manualLayout>
              </c:layout>
              <c:tx>
                <c:rich>
                  <a:bodyPr rot="0" spcFirstLastPara="1" vertOverflow="ellipsis" vert="horz" wrap="square" lIns="38100" tIns="19050" rIns="38100" bIns="19050" anchor="ctr" anchorCtr="1">
                    <a:spAutoFit/>
                  </a:bodyPr>
                  <a:lstStyle/>
                  <a:p>
                    <a:pPr>
                      <a:defRPr sz="3600" b="0" i="0" u="none" strike="noStrike" kern="1200" baseline="0">
                        <a:solidFill>
                          <a:schemeClr val="bg1"/>
                        </a:solidFill>
                        <a:latin typeface="+mn-lt"/>
                        <a:ea typeface="+mn-ea"/>
                        <a:cs typeface="+mn-cs"/>
                      </a:defRPr>
                    </a:pPr>
                    <a:fld id="{312AFEBE-9F96-49D7-AF51-3345BF5867B0}" type="VALUE">
                      <a:rPr lang="en-US" sz="3600" b="0"/>
                      <a:pPr>
                        <a:defRPr sz="3600" b="0" i="0" u="none" strike="noStrike" kern="1200" baseline="0">
                          <a:solidFill>
                            <a:schemeClr val="bg1"/>
                          </a:solidFill>
                          <a:latin typeface="+mn-lt"/>
                          <a:ea typeface="+mn-ea"/>
                          <a:cs typeface="+mn-cs"/>
                        </a:defRPr>
                      </a:pPr>
                      <a:t>[VALUE]</a:t>
                    </a:fld>
                    <a:endParaRPr lang="en-US"/>
                  </a:p>
                </c:rich>
              </c:tx>
              <c:spPr>
                <a:noFill/>
                <a:ln>
                  <a:noFill/>
                </a:ln>
                <a:effectLst/>
              </c:sp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391D-463A-8C28-69C80E94DEDB}"/>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c:f>
              <c:numCache>
                <c:formatCode>General</c:formatCode>
                <c:ptCount val="1"/>
              </c:numCache>
            </c:numRef>
          </c:cat>
          <c:val>
            <c:numRef>
              <c:f>Sheet1!$B$2</c:f>
              <c:numCache>
                <c:formatCode>0%</c:formatCode>
                <c:ptCount val="1"/>
                <c:pt idx="0">
                  <c:v>0.42</c:v>
                </c:pt>
              </c:numCache>
            </c:numRef>
          </c:val>
          <c:extLst xmlns:c16r2="http://schemas.microsoft.com/office/drawing/2015/06/chart">
            <c:ext xmlns:c16="http://schemas.microsoft.com/office/drawing/2014/chart" uri="{C3380CC4-5D6E-409C-BE32-E72D297353CC}">
              <c16:uniqueId val="{00000000-391D-463A-8C28-69C80E94DEDB}"/>
            </c:ext>
          </c:extLst>
        </c:ser>
        <c:ser>
          <c:idx val="1"/>
          <c:order val="1"/>
          <c:tx>
            <c:strRef>
              <c:f>Sheet1!$C$1</c:f>
              <c:strCache>
                <c:ptCount val="1"/>
                <c:pt idx="0">
                  <c:v>Linear TV + OTT</c:v>
                </c:pt>
              </c:strCache>
            </c:strRef>
          </c:tx>
          <c:spPr>
            <a:solidFill>
              <a:schemeClr val="tx2">
                <a:lumMod val="20000"/>
                <a:lumOff val="80000"/>
              </a:schemeClr>
            </a:solidFill>
          </c:spPr>
          <c:invertIfNegative val="0"/>
          <c:dPt>
            <c:idx val="0"/>
            <c:invertIfNegative val="0"/>
            <c:bubble3D val="0"/>
            <c:extLst xmlns:c16r2="http://schemas.microsoft.com/office/drawing/2015/06/chart">
              <c:ext xmlns:c16="http://schemas.microsoft.com/office/drawing/2014/chart" uri="{C3380CC4-5D6E-409C-BE32-E72D297353CC}">
                <c16:uniqueId val="{00000003-00C1-45D7-9705-D94B56411316}"/>
              </c:ext>
            </c:extLst>
          </c:dPt>
          <c:dLbls>
            <c:dLbl>
              <c:idx val="0"/>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00C1-45D7-9705-D94B56411316}"/>
                </c:ext>
                <c:ext xmlns:c15="http://schemas.microsoft.com/office/drawing/2012/chart" uri="{CE6537A1-D6FC-4f65-9D91-7224C49458BB}"/>
              </c:extLst>
            </c:dLbl>
            <c:spPr>
              <a:noFill/>
              <a:ln>
                <a:noFill/>
              </a:ln>
              <a:effectLst/>
            </c:sp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ext>
            </c:extLst>
          </c:dLbls>
          <c:cat>
            <c:numRef>
              <c:f>Sheet1!$A$2</c:f>
              <c:numCache>
                <c:formatCode>General</c:formatCode>
                <c:ptCount val="1"/>
              </c:numCache>
            </c:numRef>
          </c:cat>
          <c:val>
            <c:numRef>
              <c:f>Sheet1!$C$2</c:f>
              <c:numCache>
                <c:formatCode>0%</c:formatCode>
                <c:ptCount val="1"/>
                <c:pt idx="0">
                  <c:v>0.99</c:v>
                </c:pt>
              </c:numCache>
            </c:numRef>
          </c:val>
          <c:extLst xmlns:c16r2="http://schemas.microsoft.com/office/drawing/2015/06/chart">
            <c:ext xmlns:c16="http://schemas.microsoft.com/office/drawing/2014/chart" uri="{C3380CC4-5D6E-409C-BE32-E72D297353CC}">
              <c16:uniqueId val="{00000004-00C1-45D7-9705-D94B56411316}"/>
            </c:ext>
          </c:extLst>
        </c:ser>
        <c:dLbls>
          <c:showLegendKey val="0"/>
          <c:showVal val="0"/>
          <c:showCatName val="0"/>
          <c:showSerName val="0"/>
          <c:showPercent val="0"/>
          <c:showBubbleSize val="0"/>
        </c:dLbls>
        <c:gapWidth val="219"/>
        <c:overlap val="-27"/>
        <c:axId val="392873808"/>
        <c:axId val="392874592"/>
      </c:barChart>
      <c:catAx>
        <c:axId val="392873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392874592"/>
        <c:crosses val="autoZero"/>
        <c:auto val="1"/>
        <c:lblAlgn val="ctr"/>
        <c:lblOffset val="100"/>
        <c:noMultiLvlLbl val="0"/>
      </c:catAx>
      <c:valAx>
        <c:axId val="392874592"/>
        <c:scaling>
          <c:orientation val="minMax"/>
        </c:scaling>
        <c:delete val="1"/>
        <c:axPos val="l"/>
        <c:numFmt formatCode="0%" sourceLinked="1"/>
        <c:majorTickMark val="none"/>
        <c:minorTickMark val="none"/>
        <c:tickLblPos val="nextTo"/>
        <c:crossAx val="39287380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tx1"/>
    </a:solidFill>
    <a:ln>
      <a:noFill/>
    </a:ln>
    <a:effectLst/>
  </c:spPr>
  <c:txPr>
    <a:bodyPr/>
    <a:lstStyle/>
    <a:p>
      <a:pPr>
        <a:defRPr/>
      </a:pPr>
      <a:endParaRPr lang="en-US"/>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156339305961557"/>
          <c:y val="6.5553531901804227E-2"/>
          <c:w val="0.65985113199484091"/>
          <c:h val="0.84155680717650483"/>
        </c:manualLayout>
      </c:layout>
      <c:pieChart>
        <c:varyColors val="1"/>
        <c:ser>
          <c:idx val="0"/>
          <c:order val="0"/>
          <c:tx>
            <c:strRef>
              <c:f>Sheet1!$B$1</c:f>
              <c:strCache>
                <c:ptCount val="1"/>
                <c:pt idx="0">
                  <c:v>%</c:v>
                </c:pt>
              </c:strCache>
            </c:strRef>
          </c:tx>
          <c:spPr>
            <a:solidFill>
              <a:schemeClr val="bg1">
                <a:lumMod val="85000"/>
              </a:schemeClr>
            </a:solidFill>
            <a:ln>
              <a:noFill/>
            </a:ln>
            <a:effectLst/>
          </c:spPr>
          <c:dPt>
            <c:idx val="0"/>
            <c:bubble3D val="0"/>
            <c:explosion val="7"/>
            <c:spPr>
              <a:solidFill>
                <a:srgbClr val="67B89B"/>
              </a:solidFill>
              <a:ln w="12700">
                <a:noFill/>
              </a:ln>
              <a:effectLst/>
            </c:spPr>
            <c:extLst xmlns:c16r2="http://schemas.microsoft.com/office/drawing/2015/06/chart">
              <c:ext xmlns:c16="http://schemas.microsoft.com/office/drawing/2014/chart" uri="{C3380CC4-5D6E-409C-BE32-E72D297353CC}">
                <c16:uniqueId val="{00000001-CA94-42A5-8A51-F34F21382BBE}"/>
              </c:ext>
            </c:extLst>
          </c:dPt>
          <c:dPt>
            <c:idx val="1"/>
            <c:bubble3D val="0"/>
            <c:spPr>
              <a:solidFill>
                <a:schemeClr val="bg1">
                  <a:lumMod val="85000"/>
                </a:schemeClr>
              </a:solidFill>
              <a:ln w="28575">
                <a:noFill/>
              </a:ln>
              <a:effectLst/>
            </c:spPr>
            <c:extLst xmlns:c16r2="http://schemas.microsoft.com/office/drawing/2015/06/chart">
              <c:ext xmlns:c16="http://schemas.microsoft.com/office/drawing/2014/chart" uri="{C3380CC4-5D6E-409C-BE32-E72D297353CC}">
                <c16:uniqueId val="{00000003-CA94-42A5-8A51-F34F21382BBE}"/>
              </c:ext>
            </c:extLst>
          </c:dPt>
          <c:dPt>
            <c:idx val="2"/>
            <c:bubble3D val="0"/>
            <c:spPr>
              <a:solidFill>
                <a:schemeClr val="bg1">
                  <a:lumMod val="50000"/>
                </a:schemeClr>
              </a:solidFill>
              <a:ln>
                <a:noFill/>
              </a:ln>
              <a:effectLst/>
            </c:spPr>
            <c:extLst xmlns:c16r2="http://schemas.microsoft.com/office/drawing/2015/06/chart">
              <c:ext xmlns:c16="http://schemas.microsoft.com/office/drawing/2014/chart" uri="{C3380CC4-5D6E-409C-BE32-E72D297353CC}">
                <c16:uniqueId val="{00000005-CA94-42A5-8A51-F34F21382BBE}"/>
              </c:ext>
            </c:extLst>
          </c:dPt>
          <c:dLbls>
            <c:dLbl>
              <c:idx val="0"/>
              <c:layout>
                <c:manualLayout>
                  <c:x val="0.24800553323460342"/>
                  <c:y val="-9.4496430518475824E-2"/>
                </c:manualLayout>
              </c:layout>
              <c:tx>
                <c:rich>
                  <a:bodyPr rot="0" spcFirstLastPara="1" vertOverflow="ellipsis" vert="horz" wrap="square" anchor="ctr" anchorCtr="1"/>
                  <a:lstStyle/>
                  <a:p>
                    <a:pPr>
                      <a:defRPr sz="1800" b="1" i="0" u="none" strike="noStrike" kern="1200" spc="0" baseline="0">
                        <a:solidFill>
                          <a:schemeClr val="bg1"/>
                        </a:solidFill>
                        <a:latin typeface="+mn-lt"/>
                        <a:ea typeface="+mn-ea"/>
                        <a:cs typeface="+mn-cs"/>
                      </a:defRPr>
                    </a:pPr>
                    <a:r>
                      <a:rPr lang="en-US" sz="2800" u="none" dirty="0">
                        <a:solidFill>
                          <a:schemeClr val="bg1"/>
                        </a:solidFill>
                      </a:rPr>
                      <a:t>Cable Plus Subscribers</a:t>
                    </a:r>
                  </a:p>
                  <a:p>
                    <a:pPr>
                      <a:defRPr sz="1800" b="1" i="0" u="none" strike="noStrike" kern="1200" spc="0" baseline="0">
                        <a:solidFill>
                          <a:schemeClr val="bg1"/>
                        </a:solidFill>
                        <a:latin typeface="+mn-lt"/>
                        <a:ea typeface="+mn-ea"/>
                        <a:cs typeface="+mn-cs"/>
                      </a:defRPr>
                    </a:pPr>
                    <a:r>
                      <a:rPr lang="en-US" sz="2800" u="none" dirty="0">
                        <a:solidFill>
                          <a:schemeClr val="bg1"/>
                        </a:solidFill>
                      </a:rPr>
                      <a:t>66%</a:t>
                    </a:r>
                  </a:p>
                  <a:p>
                    <a:pPr>
                      <a:defRPr sz="1800" b="1" i="0" u="none" strike="noStrike" kern="1200" spc="0" baseline="0">
                        <a:solidFill>
                          <a:schemeClr val="bg1"/>
                        </a:solidFill>
                        <a:latin typeface="+mn-lt"/>
                        <a:ea typeface="+mn-ea"/>
                        <a:cs typeface="+mn-cs"/>
                      </a:defRPr>
                    </a:pPr>
                    <a:endParaRPr lang="en-US" sz="1600" u="none" dirty="0">
                      <a:solidFill>
                        <a:schemeClr val="bg1"/>
                      </a:solidFill>
                    </a:endParaRPr>
                  </a:p>
                </c:rich>
              </c:tx>
              <c:spPr>
                <a:noFill/>
                <a:ln>
                  <a:noFill/>
                </a:ln>
                <a:effectLst/>
              </c:sp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CA94-42A5-8A51-F34F21382BBE}"/>
                </c:ext>
                <c:ext xmlns:c15="http://schemas.microsoft.com/office/drawing/2012/chart" uri="{CE6537A1-D6FC-4f65-9D91-7224C49458BB}">
                  <c15:layout>
                    <c:manualLayout>
                      <c:w val="0.45632439087415938"/>
                      <c:h val="0.30676383719973305"/>
                    </c:manualLayout>
                  </c15:layout>
                </c:ext>
              </c:extLst>
            </c:dLbl>
            <c:dLbl>
              <c:idx val="1"/>
              <c:layout>
                <c:manualLayout>
                  <c:x val="-0.16713545207534911"/>
                  <c:y val="0.1965967505909722"/>
                </c:manualLayout>
              </c:layout>
              <c:tx>
                <c:rich>
                  <a:bodyPr rot="0" spcFirstLastPara="1" vertOverflow="ellipsis" vert="horz" wrap="square" lIns="38100" tIns="19050" rIns="38100" bIns="19050" anchor="ctr" anchorCtr="1">
                    <a:spAutoFit/>
                  </a:bodyPr>
                  <a:lstStyle/>
                  <a:p>
                    <a:pPr>
                      <a:defRPr sz="1800" b="1" i="0" u="none" strike="noStrike" kern="1200" spc="0" baseline="0">
                        <a:solidFill>
                          <a:schemeClr val="tx1"/>
                        </a:solidFill>
                        <a:latin typeface="+mn-lt"/>
                        <a:ea typeface="+mn-ea"/>
                        <a:cs typeface="+mn-cs"/>
                      </a:defRPr>
                    </a:pPr>
                    <a:fld id="{86F67CE7-8875-4978-AC43-F8DD1C2C491B}" type="CATEGORYNAME">
                      <a:rPr lang="en-US" sz="1700" u="none" dirty="0"/>
                      <a:pPr>
                        <a:defRPr sz="1800" b="1" i="0" u="none" strike="noStrike" kern="1200" spc="0" baseline="0">
                          <a:solidFill>
                            <a:schemeClr val="tx1"/>
                          </a:solidFill>
                          <a:latin typeface="+mn-lt"/>
                          <a:ea typeface="+mn-ea"/>
                          <a:cs typeface="+mn-cs"/>
                        </a:defRPr>
                      </a:pPr>
                      <a:t>[CATEGORY NAME]</a:t>
                    </a:fld>
                    <a:r>
                      <a:rPr lang="en-US" sz="1800" u="none" baseline="0" dirty="0"/>
                      <a:t>
</a:t>
                    </a:r>
                    <a:fld id="{3DF5CA6F-E274-44AB-BC46-C77F754384A6}" type="VALUE">
                      <a:rPr lang="en-US" sz="1800" u="none" baseline="0" dirty="0"/>
                      <a:pPr>
                        <a:defRPr sz="1800" b="1" i="0" u="none" strike="noStrike" kern="1200" spc="0" baseline="0">
                          <a:solidFill>
                            <a:schemeClr val="tx1"/>
                          </a:solidFill>
                          <a:latin typeface="+mn-lt"/>
                          <a:ea typeface="+mn-ea"/>
                          <a:cs typeface="+mn-cs"/>
                        </a:defRPr>
                      </a:pPr>
                      <a:t>[VALUE]</a:t>
                    </a:fld>
                    <a:endParaRPr lang="en-US" sz="1800" u="none" baseline="0" dirty="0"/>
                  </a:p>
                </c:rich>
              </c:tx>
              <c:spPr>
                <a:noFill/>
                <a:ln>
                  <a:noFill/>
                </a:ln>
                <a:effectLst/>
              </c:spPr>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3-CA94-42A5-8A51-F34F21382BBE}"/>
                </c:ext>
                <c:ext xmlns:c15="http://schemas.microsoft.com/office/drawing/2012/chart" uri="{CE6537A1-D6FC-4f65-9D91-7224C49458BB}">
                  <c15:layout>
                    <c:manualLayout>
                      <c:w val="0.27602150713430312"/>
                      <c:h val="0.13154629605397375"/>
                    </c:manualLayout>
                  </c15:layout>
                  <c15:dlblFieldTable/>
                  <c15:showDataLabelsRange val="0"/>
                </c:ext>
              </c:extLst>
            </c:dLbl>
            <c:dLbl>
              <c:idx val="2"/>
              <c:layout>
                <c:manualLayout>
                  <c:x val="-0.18167847202069787"/>
                  <c:y val="3.7181350345849191E-2"/>
                </c:manualLayout>
              </c:layout>
              <c:tx>
                <c:rich>
                  <a:bodyPr rot="0" spcFirstLastPara="1" vertOverflow="ellipsis" vert="horz" wrap="square" anchor="ctr" anchorCtr="1"/>
                  <a:lstStyle/>
                  <a:p>
                    <a:pPr>
                      <a:defRPr sz="1800" b="1" i="0" u="none" strike="noStrike" kern="1200" spc="0" baseline="0">
                        <a:solidFill>
                          <a:schemeClr val="bg1"/>
                        </a:solidFill>
                        <a:latin typeface="+mn-lt"/>
                        <a:ea typeface="+mn-ea"/>
                        <a:cs typeface="+mn-cs"/>
                      </a:defRPr>
                    </a:pPr>
                    <a:r>
                      <a:rPr lang="en-US" sz="1800" u="none" dirty="0">
                        <a:solidFill>
                          <a:schemeClr val="bg1"/>
                        </a:solidFill>
                      </a:rPr>
                      <a:t>Streaming Only </a:t>
                    </a:r>
                  </a:p>
                  <a:p>
                    <a:pPr>
                      <a:defRPr sz="1800" b="1" i="0" u="none" strike="noStrike" kern="1200" spc="0" baseline="0">
                        <a:solidFill>
                          <a:schemeClr val="bg1"/>
                        </a:solidFill>
                        <a:latin typeface="+mn-lt"/>
                        <a:ea typeface="+mn-ea"/>
                        <a:cs typeface="+mn-cs"/>
                      </a:defRPr>
                    </a:pPr>
                    <a:r>
                      <a:rPr lang="en-US" sz="1800" u="none" dirty="0">
                        <a:solidFill>
                          <a:schemeClr val="bg1"/>
                        </a:solidFill>
                      </a:rPr>
                      <a:t>17%</a:t>
                    </a:r>
                  </a:p>
                </c:rich>
              </c:tx>
              <c:spPr>
                <a:noFill/>
                <a:ln>
                  <a:noFill/>
                </a:ln>
                <a:effectLst/>
              </c:sp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CA94-42A5-8A51-F34F21382BBE}"/>
                </c:ext>
                <c:ext xmlns:c15="http://schemas.microsoft.com/office/drawing/2012/chart" uri="{CE6537A1-D6FC-4f65-9D91-7224C49458BB}">
                  <c15:layout>
                    <c:manualLayout>
                      <c:w val="0.3017343147979743"/>
                      <c:h val="0.15339201910731542"/>
                    </c:manualLayout>
                  </c15:layout>
                </c:ext>
              </c:extLst>
            </c:dLbl>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Sheet1!$A$2:$A$4</c:f>
              <c:strCache>
                <c:ptCount val="3"/>
                <c:pt idx="0">
                  <c:v>Cable Plus</c:v>
                </c:pt>
                <c:pt idx="1">
                  <c:v>Streaming + Antenna</c:v>
                </c:pt>
                <c:pt idx="2">
                  <c:v>Streaming Only</c:v>
                </c:pt>
              </c:strCache>
            </c:strRef>
          </c:cat>
          <c:val>
            <c:numRef>
              <c:f>Sheet1!$B$2:$B$4</c:f>
              <c:numCache>
                <c:formatCode>0%</c:formatCode>
                <c:ptCount val="3"/>
                <c:pt idx="0">
                  <c:v>0.68</c:v>
                </c:pt>
                <c:pt idx="1">
                  <c:v>0.16</c:v>
                </c:pt>
                <c:pt idx="2">
                  <c:v>0.17</c:v>
                </c:pt>
              </c:numCache>
            </c:numRef>
          </c:val>
          <c:extLst xmlns:c16r2="http://schemas.microsoft.com/office/drawing/2015/06/chart">
            <c:ext xmlns:c16="http://schemas.microsoft.com/office/drawing/2014/chart" uri="{C3380CC4-5D6E-409C-BE32-E72D297353CC}">
              <c16:uniqueId val="{00000006-CA94-42A5-8A51-F34F21382BBE}"/>
            </c:ext>
          </c:extLst>
        </c:ser>
        <c:dLbls>
          <c:dLblPos val="outEnd"/>
          <c:showLegendKey val="0"/>
          <c:showVal val="0"/>
          <c:showCatName val="0"/>
          <c:showSerName val="0"/>
          <c:showPercent val="1"/>
          <c:showBubbleSize val="0"/>
          <c:showLeaderLines val="1"/>
        </c:dLbls>
        <c:firstSliceAng val="117"/>
      </c:pieChart>
      <c:spPr>
        <a:noFill/>
        <a:ln w="25400">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2017 by delivery method</c:v>
                </c:pt>
              </c:strCache>
            </c:strRef>
          </c:tx>
          <c:dPt>
            <c:idx val="0"/>
            <c:bubble3D val="0"/>
            <c:spPr>
              <a:solidFill>
                <a:schemeClr val="accent1"/>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CCCD-4138-AE04-14A02E52E8BF}"/>
              </c:ext>
            </c:extLst>
          </c:dPt>
          <c:dPt>
            <c:idx val="1"/>
            <c:bubble3D val="0"/>
            <c:spPr>
              <a:solidFill>
                <a:srgbClr val="67B89B"/>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CCCD-4138-AE04-14A02E52E8BF}"/>
              </c:ext>
            </c:extLst>
          </c:dPt>
          <c:dPt>
            <c:idx val="2"/>
            <c:bubble3D val="0"/>
            <c:spPr>
              <a:solidFill>
                <a:schemeClr val="bg1">
                  <a:lumMod val="75000"/>
                </a:schemeClr>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CCCD-4138-AE04-14A02E52E8BF}"/>
              </c:ext>
            </c:extLst>
          </c:dPt>
          <c:dPt>
            <c:idx val="3"/>
            <c:bubble3D val="0"/>
            <c:spPr>
              <a:solidFill>
                <a:schemeClr val="bg1">
                  <a:lumMod val="50000"/>
                </a:schemeClr>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CCCD-4138-AE04-14A02E52E8BF}"/>
              </c:ext>
            </c:extLst>
          </c:dPt>
          <c:dLbls>
            <c:dLbl>
              <c:idx val="0"/>
              <c:layout>
                <c:manualLayout>
                  <c:x val="-0.33240334163718682"/>
                  <c:y val="-0.191631486074649"/>
                </c:manualLayout>
              </c:layout>
              <c:tx>
                <c:rich>
                  <a:bodyPr/>
                  <a:lstStyle/>
                  <a:p>
                    <a:pPr algn="ctr" rtl="0">
                      <a:defRPr lang="en-US" sz="2000" b="1" i="0" u="none" strike="noStrike" kern="1200" spc="0" baseline="0">
                        <a:solidFill>
                          <a:schemeClr val="bg1"/>
                        </a:solidFill>
                        <a:latin typeface="+mn-lt"/>
                        <a:ea typeface="+mn-ea"/>
                        <a:cs typeface="+mn-cs"/>
                      </a:defRPr>
                    </a:pPr>
                    <a:r>
                      <a:rPr lang="en-US" sz="2000" b="1" u="none" dirty="0">
                        <a:solidFill>
                          <a:schemeClr val="bg1"/>
                        </a:solidFill>
                      </a:rPr>
                      <a:t>Multichannel HHs</a:t>
                    </a:r>
                  </a:p>
                  <a:p>
                    <a:pPr algn="ctr" rtl="0">
                      <a:defRPr lang="en-US" sz="2000" b="1" i="0" u="none" strike="noStrike" kern="1200" spc="0" baseline="0">
                        <a:solidFill>
                          <a:schemeClr val="bg1"/>
                        </a:solidFill>
                        <a:latin typeface="+mn-lt"/>
                        <a:ea typeface="+mn-ea"/>
                        <a:cs typeface="+mn-cs"/>
                      </a:defRPr>
                    </a:pPr>
                    <a:r>
                      <a:rPr lang="en-US" sz="2000" b="1" u="none" dirty="0">
                        <a:solidFill>
                          <a:schemeClr val="bg1"/>
                        </a:solidFill>
                      </a:rPr>
                      <a:t>73%</a:t>
                    </a:r>
                  </a:p>
                </c:rich>
              </c:tx>
              <c:spPr/>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1-CCCD-4138-AE04-14A02E52E8BF}"/>
                </c:ext>
                <c:ext xmlns:c15="http://schemas.microsoft.com/office/drawing/2012/chart" uri="{CE6537A1-D6FC-4f65-9D91-7224C49458BB}">
                  <c15:layout>
                    <c:manualLayout>
                      <c:w val="0.28478302957136731"/>
                      <c:h val="0.21274570079891214"/>
                    </c:manualLayout>
                  </c15:layout>
                </c:ext>
              </c:extLst>
            </c:dLbl>
            <c:dLbl>
              <c:idx val="1"/>
              <c:layout>
                <c:manualLayout>
                  <c:x val="-1.2665776318048189E-2"/>
                  <c:y val="6.3391256433800142E-2"/>
                </c:manualLayout>
              </c:layout>
              <c:tx>
                <c:rich>
                  <a:bodyPr/>
                  <a:lstStyle/>
                  <a:p>
                    <a:r>
                      <a:rPr lang="en-US" dirty="0"/>
                      <a:t>OTT-only HHs</a:t>
                    </a:r>
                    <a:endParaRPr lang="en-US" u="none" dirty="0"/>
                  </a:p>
                  <a:p>
                    <a:r>
                      <a:rPr lang="en-US" u="none" dirty="0"/>
                      <a:t>10%</a:t>
                    </a:r>
                    <a:endParaRPr lang="en-US" dirty="0"/>
                  </a:p>
                </c:rich>
              </c:tx>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3-CCCD-4138-AE04-14A02E52E8BF}"/>
                </c:ext>
                <c:ext xmlns:c15="http://schemas.microsoft.com/office/drawing/2012/chart" uri="{CE6537A1-D6FC-4f65-9D91-7224C49458BB}">
                  <c15:layout>
                    <c:manualLayout>
                      <c:w val="0.219403990013435"/>
                      <c:h val="0.2003026981323994"/>
                    </c:manualLayout>
                  </c15:layout>
                </c:ext>
              </c:extLst>
            </c:dLbl>
            <c:dLbl>
              <c:idx val="2"/>
              <c:layout>
                <c:manualLayout>
                  <c:x val="-1.8998757974896956E-2"/>
                  <c:y val="7.4415822770113271E-2"/>
                </c:manualLayout>
              </c:layout>
              <c:tx>
                <c:rich>
                  <a:bodyPr/>
                  <a:lstStyle/>
                  <a:p>
                    <a:r>
                      <a:rPr lang="en-US" dirty="0" err="1"/>
                      <a:t>vMVPDs</a:t>
                    </a:r>
                    <a:r>
                      <a:rPr lang="en-US" dirty="0"/>
                      <a:t>-only</a:t>
                    </a:r>
                    <a:r>
                      <a:rPr lang="en-US" baseline="0" dirty="0"/>
                      <a:t> HHs</a:t>
                    </a:r>
                  </a:p>
                  <a:p>
                    <a:r>
                      <a:rPr lang="en-US" u="none" baseline="0" dirty="0"/>
                      <a:t>4%</a:t>
                    </a:r>
                    <a:endParaRPr lang="en-US" u="none" dirty="0"/>
                  </a:p>
                </c:rich>
              </c:tx>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5-CCCD-4138-AE04-14A02E52E8BF}"/>
                </c:ext>
                <c:ext xmlns:c15="http://schemas.microsoft.com/office/drawing/2012/chart" uri="{CE6537A1-D6FC-4f65-9D91-7224C49458BB}">
                  <c15:layout>
                    <c:manualLayout>
                      <c:w val="0.27754816789765901"/>
                      <c:h val="0.1810785020739423"/>
                    </c:manualLayout>
                  </c15:layout>
                </c:ext>
              </c:extLst>
            </c:dLbl>
            <c:dLbl>
              <c:idx val="3"/>
              <c:layout>
                <c:manualLayout>
                  <c:x val="9.4993789874484716E-2"/>
                  <c:y val="0.16536849504469614"/>
                </c:manualLayout>
              </c:layout>
              <c:tx>
                <c:rich>
                  <a:bodyPr/>
                  <a:lstStyle/>
                  <a:p>
                    <a:pPr algn="ctr" rtl="0">
                      <a:defRPr lang="en-US" sz="2000" b="1" i="0" u="none" strike="noStrike" kern="1200" spc="0" baseline="0">
                        <a:solidFill>
                          <a:schemeClr val="bg1"/>
                        </a:solidFill>
                        <a:latin typeface="+mn-lt"/>
                        <a:ea typeface="+mn-ea"/>
                        <a:cs typeface="+mn-cs"/>
                      </a:defRPr>
                    </a:pPr>
                    <a:r>
                      <a:rPr lang="en-US" u="none" dirty="0">
                        <a:solidFill>
                          <a:schemeClr val="bg1"/>
                        </a:solidFill>
                      </a:rPr>
                      <a:t>OTA HHs</a:t>
                    </a:r>
                  </a:p>
                  <a:p>
                    <a:pPr algn="ctr" rtl="0">
                      <a:defRPr lang="en-US" sz="2000" b="1" i="0" u="none" strike="noStrike" kern="1200" spc="0" baseline="0">
                        <a:solidFill>
                          <a:schemeClr val="bg1"/>
                        </a:solidFill>
                        <a:latin typeface="+mn-lt"/>
                        <a:ea typeface="+mn-ea"/>
                        <a:cs typeface="+mn-cs"/>
                      </a:defRPr>
                    </a:pPr>
                    <a:r>
                      <a:rPr lang="en-US" u="none" dirty="0">
                        <a:solidFill>
                          <a:schemeClr val="bg1"/>
                        </a:solidFill>
                      </a:rPr>
                      <a:t>13%</a:t>
                    </a:r>
                  </a:p>
                </c:rich>
              </c:tx>
              <c:spPr>
                <a:noFill/>
                <a:ln>
                  <a:noFill/>
                </a:ln>
                <a:effectLst/>
              </c:spPr>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7-CCCD-4138-AE04-14A02E52E8BF}"/>
                </c:ext>
                <c:ext xmlns:c15="http://schemas.microsoft.com/office/drawing/2012/chart" uri="{CE6537A1-D6FC-4f65-9D91-7224C49458BB}"/>
              </c:extLst>
            </c:dLbl>
            <c:spPr>
              <a:noFill/>
              <a:ln>
                <a:noFill/>
              </a:ln>
              <a:effectLst/>
            </c:spPr>
            <c:txPr>
              <a:bodyPr/>
              <a:lstStyle/>
              <a:p>
                <a:pPr algn="ctr" rtl="0">
                  <a:defRPr lang="en-US" sz="2000" b="1" i="0" u="none" strike="noStrike" kern="1200" spc="0" baseline="0">
                    <a:solidFill>
                      <a:schemeClr val="tx1"/>
                    </a:solidFill>
                    <a:latin typeface="+mn-lt"/>
                    <a:ea typeface="+mn-ea"/>
                    <a:cs typeface="+mn-cs"/>
                  </a:defRPr>
                </a:pPr>
                <a:endParaRPr lang="en-US"/>
              </a:p>
            </c:txPr>
            <c:dLblPos val="outEnd"/>
            <c:showLegendKey val="0"/>
            <c:showVal val="1"/>
            <c:showCatName val="1"/>
            <c:showSerName val="0"/>
            <c:showPercent val="0"/>
            <c:showBubbleSize val="0"/>
            <c:showLeaderLines val="0"/>
            <c:extLst xmlns:c16r2="http://schemas.microsoft.com/office/drawing/2015/06/chart">
              <c:ext xmlns:c15="http://schemas.microsoft.com/office/drawing/2012/chart" uri="{CE6537A1-D6FC-4f65-9D91-7224C49458BB}"/>
            </c:extLst>
          </c:dLbls>
          <c:cat>
            <c:strRef>
              <c:f>Sheet1!$A$2:$A$5</c:f>
              <c:strCache>
                <c:ptCount val="4"/>
                <c:pt idx="0">
                  <c:v>Multichannel HHs</c:v>
                </c:pt>
                <c:pt idx="1">
                  <c:v>OTT-only HHs</c:v>
                </c:pt>
                <c:pt idx="2">
                  <c:v>vMVPDs-only HHs</c:v>
                </c:pt>
                <c:pt idx="3">
                  <c:v>OTA HHs</c:v>
                </c:pt>
              </c:strCache>
            </c:strRef>
          </c:cat>
          <c:val>
            <c:numRef>
              <c:f>Sheet1!$B$2:$B$5</c:f>
              <c:numCache>
                <c:formatCode>General</c:formatCode>
                <c:ptCount val="4"/>
                <c:pt idx="0">
                  <c:v>89.7</c:v>
                </c:pt>
                <c:pt idx="1">
                  <c:v>12.2</c:v>
                </c:pt>
                <c:pt idx="2">
                  <c:v>4.8</c:v>
                </c:pt>
                <c:pt idx="3">
                  <c:v>16.100000000000001</c:v>
                </c:pt>
              </c:numCache>
            </c:numRef>
          </c:val>
          <c:extLst xmlns:c16r2="http://schemas.microsoft.com/office/drawing/2015/06/chart">
            <c:ext xmlns:c16="http://schemas.microsoft.com/office/drawing/2014/chart" uri="{C3380CC4-5D6E-409C-BE32-E72D297353CC}">
              <c16:uniqueId val="{00000008-CCCD-4138-AE04-14A02E52E8BF}"/>
            </c:ext>
          </c:extLst>
        </c:ser>
        <c:dLbls>
          <c:dLblPos val="outEnd"/>
          <c:showLegendKey val="0"/>
          <c:showVal val="0"/>
          <c:showCatName val="1"/>
          <c:showSerName val="0"/>
          <c:showPercent val="0"/>
          <c:showBubbleSize val="0"/>
          <c:showLeaderLines val="0"/>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sz="2400" dirty="0">
                <a:solidFill>
                  <a:schemeClr val="tx1"/>
                </a:solidFill>
              </a:rPr>
              <a:t>OTT-only HHs (Millions)</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OTT-only HHs</c:v>
                </c:pt>
              </c:strCache>
            </c:strRef>
          </c:tx>
          <c:spPr>
            <a:solidFill>
              <a:srgbClr val="67B89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2016</c:v>
                </c:pt>
                <c:pt idx="1">
                  <c:v>2017</c:v>
                </c:pt>
                <c:pt idx="2">
                  <c:v>2018 (proj)</c:v>
                </c:pt>
              </c:strCache>
            </c:strRef>
          </c:cat>
          <c:val>
            <c:numRef>
              <c:f>Sheet1!$B$2:$B$4</c:f>
              <c:numCache>
                <c:formatCode>General</c:formatCode>
                <c:ptCount val="3"/>
                <c:pt idx="0">
                  <c:v>11.4</c:v>
                </c:pt>
                <c:pt idx="1">
                  <c:v>12.2</c:v>
                </c:pt>
                <c:pt idx="2">
                  <c:v>13.1</c:v>
                </c:pt>
              </c:numCache>
            </c:numRef>
          </c:val>
          <c:extLst xmlns:c16r2="http://schemas.microsoft.com/office/drawing/2015/06/chart">
            <c:ext xmlns:c16="http://schemas.microsoft.com/office/drawing/2014/chart" uri="{C3380CC4-5D6E-409C-BE32-E72D297353CC}">
              <c16:uniqueId val="{00000000-11D6-47C3-AA1B-6729A5F34A5D}"/>
            </c:ext>
          </c:extLst>
        </c:ser>
        <c:dLbls>
          <c:showLegendKey val="0"/>
          <c:showVal val="0"/>
          <c:showCatName val="0"/>
          <c:showSerName val="0"/>
          <c:showPercent val="0"/>
          <c:showBubbleSize val="0"/>
        </c:dLbls>
        <c:gapWidth val="219"/>
        <c:overlap val="-27"/>
        <c:axId val="393196224"/>
        <c:axId val="393196616"/>
      </c:barChart>
      <c:catAx>
        <c:axId val="393196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393196616"/>
        <c:crosses val="autoZero"/>
        <c:auto val="1"/>
        <c:lblAlgn val="ctr"/>
        <c:lblOffset val="100"/>
        <c:noMultiLvlLbl val="0"/>
      </c:catAx>
      <c:valAx>
        <c:axId val="393196616"/>
        <c:scaling>
          <c:orientation val="minMax"/>
        </c:scaling>
        <c:delete val="1"/>
        <c:axPos val="l"/>
        <c:numFmt formatCode="General" sourceLinked="1"/>
        <c:majorTickMark val="none"/>
        <c:minorTickMark val="none"/>
        <c:tickLblPos val="nextTo"/>
        <c:crossAx val="39319622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698502181799186E-2"/>
          <c:y val="6.6658476429920718E-3"/>
          <c:w val="0.92630149781820081"/>
          <c:h val="0.92963611495655651"/>
        </c:manualLayout>
      </c:layout>
      <c:barChart>
        <c:barDir val="bar"/>
        <c:grouping val="percentStacked"/>
        <c:varyColors val="0"/>
        <c:ser>
          <c:idx val="0"/>
          <c:order val="0"/>
          <c:tx>
            <c:strRef>
              <c:f>Sheet1!$B$1</c:f>
              <c:strCache>
                <c:ptCount val="1"/>
                <c:pt idx="0">
                  <c:v>Linear TV</c:v>
                </c:pt>
              </c:strCache>
            </c:strRef>
          </c:tx>
          <c:spPr>
            <a:solidFill>
              <a:schemeClr val="accent1"/>
            </a:solidFill>
            <a:ln>
              <a:noFill/>
            </a:ln>
            <a:effectLst/>
          </c:spPr>
          <c:invertIfNegative val="0"/>
          <c:dLbls>
            <c:dLbl>
              <c:idx val="0"/>
              <c:tx>
                <c:rich>
                  <a:bodyPr/>
                  <a:lstStyle/>
                  <a:p>
                    <a:fld id="{0E1FEEB1-A06D-44B4-BED0-287611D79975}" type="SERIESNAME">
                      <a:rPr lang="en-US" smtClean="0"/>
                      <a:pPr/>
                      <a:t>[SERIES NAME]</a:t>
                    </a:fld>
                    <a:r>
                      <a:rPr lang="en-US" dirty="0"/>
                      <a:t> Only</a:t>
                    </a:r>
                    <a:endParaRPr lang="en-US" baseline="0" dirty="0"/>
                  </a:p>
                  <a:p>
                    <a:r>
                      <a:rPr lang="en-US" baseline="0" dirty="0"/>
                      <a:t> </a:t>
                    </a:r>
                    <a:fld id="{F5418183-724B-4860-96B4-BC63D75FD7B0}" type="VALUE">
                      <a:rPr lang="en-US" baseline="0"/>
                      <a:pPr/>
                      <a:t>[VALUE]</a:t>
                    </a:fld>
                    <a:endParaRPr lang="en-US" baseline="0" dirty="0"/>
                  </a:p>
                </c:rich>
              </c:tx>
              <c:showLegendKey val="0"/>
              <c:showVal val="1"/>
              <c:showCatName val="0"/>
              <c:showSerName val="1"/>
              <c:showPercent val="0"/>
              <c:showBubbleSize val="0"/>
              <c:extLst xmlns:c16r2="http://schemas.microsoft.com/office/drawing/2015/06/chart">
                <c:ext xmlns:c16="http://schemas.microsoft.com/office/drawing/2014/chart" uri="{C3380CC4-5D6E-409C-BE32-E72D297353CC}">
                  <c16:uniqueId val="{00000000-7DFE-4620-B2C2-6B8550C48CEB}"/>
                </c:ext>
                <c:ext xmlns:c15="http://schemas.microsoft.com/office/drawing/2012/chart" uri="{CE6537A1-D6FC-4f65-9D91-7224C49458BB}">
                  <c15:dlblFieldTable/>
                  <c15:showDataLabelsRange val="0"/>
                </c:ext>
              </c:extLst>
            </c:dLbl>
            <c:numFmt formatCode="0%" sourceLinked="0"/>
            <c:spPr>
              <a:noFill/>
              <a:ln>
                <a:noFill/>
              </a:ln>
              <a:effectLst/>
            </c:spPr>
            <c:txPr>
              <a:bodyPr rot="0" spcFirstLastPara="1" vertOverflow="ellipsis" vert="horz" wrap="square" anchor="ctr" anchorCtr="1"/>
              <a:lstStyle/>
              <a:p>
                <a:pPr>
                  <a:defRPr sz="3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A18+</c:v>
                </c:pt>
              </c:strCache>
            </c:strRef>
          </c:cat>
          <c:val>
            <c:numRef>
              <c:f>Sheet1!$B$2</c:f>
              <c:numCache>
                <c:formatCode>General</c:formatCode>
                <c:ptCount val="1"/>
                <c:pt idx="0">
                  <c:v>0.73</c:v>
                </c:pt>
              </c:numCache>
            </c:numRef>
          </c:val>
          <c:extLst xmlns:c16r2="http://schemas.microsoft.com/office/drawing/2015/06/chart">
            <c:ext xmlns:c16="http://schemas.microsoft.com/office/drawing/2014/chart" uri="{C3380CC4-5D6E-409C-BE32-E72D297353CC}">
              <c16:uniqueId val="{00000000-7A99-476B-9CB3-EFDE83B86EE1}"/>
            </c:ext>
          </c:extLst>
        </c:ser>
        <c:ser>
          <c:idx val="1"/>
          <c:order val="1"/>
          <c:tx>
            <c:strRef>
              <c:f>Sheet1!$C$1</c:f>
              <c:strCache>
                <c:ptCount val="1"/>
                <c:pt idx="0">
                  <c:v>Linear + OTT</c:v>
                </c:pt>
              </c:strCache>
            </c:strRef>
          </c:tx>
          <c:spPr>
            <a:solidFill>
              <a:schemeClr val="tx2">
                <a:lumMod val="20000"/>
                <a:lumOff val="80000"/>
              </a:schemeClr>
            </a:solidFill>
            <a:ln>
              <a:noFill/>
            </a:ln>
            <a:effectLst/>
          </c:spPr>
          <c:invertIfNegative val="0"/>
          <c:dLbls>
            <c:dLbl>
              <c:idx val="0"/>
              <c:tx>
                <c:rich>
                  <a:bodyPr/>
                  <a:lstStyle/>
                  <a:p>
                    <a:fld id="{CBB689A6-BAAD-4EC8-B83D-D6D84B4A299E}" type="SERIESNAME">
                      <a:rPr lang="en-US" smtClean="0"/>
                      <a:pPr/>
                      <a:t>[SERIES NAME]</a:t>
                    </a:fld>
                    <a:endParaRPr lang="en-US" baseline="0"/>
                  </a:p>
                  <a:p>
                    <a:r>
                      <a:rPr lang="en-US" baseline="0"/>
                      <a:t> </a:t>
                    </a:r>
                    <a:fld id="{214C2E8F-FC56-4F33-A70F-94297E1DDBA6}" type="VALUE">
                      <a:rPr lang="en-US" baseline="0"/>
                      <a:pPr/>
                      <a:t>[VALUE]</a:t>
                    </a:fld>
                    <a:endParaRPr lang="en-US" baseline="0"/>
                  </a:p>
                </c:rich>
              </c:tx>
              <c:showLegendKey val="0"/>
              <c:showVal val="1"/>
              <c:showCatName val="0"/>
              <c:showSerName val="1"/>
              <c:showPercent val="0"/>
              <c:showBubbleSize val="0"/>
              <c:extLst xmlns:c16r2="http://schemas.microsoft.com/office/drawing/2015/06/chart">
                <c:ext xmlns:c16="http://schemas.microsoft.com/office/drawing/2014/chart" uri="{C3380CC4-5D6E-409C-BE32-E72D297353CC}">
                  <c16:uniqueId val="{00000001-7DFE-4620-B2C2-6B8550C48CEB}"/>
                </c:ext>
                <c:ext xmlns:c15="http://schemas.microsoft.com/office/drawing/2012/chart" uri="{CE6537A1-D6FC-4f65-9D91-7224C49458BB}">
                  <c15:dlblFieldTable/>
                  <c15:showDataLabelsRange val="0"/>
                </c:ext>
              </c:extLst>
            </c:dLbl>
            <c:numFmt formatCode="0%" sourceLinked="0"/>
            <c:spPr>
              <a:noFill/>
              <a:ln>
                <a:noFill/>
              </a:ln>
              <a:effectLst/>
            </c:spPr>
            <c:txPr>
              <a:bodyPr rot="0" spcFirstLastPara="1" vertOverflow="ellipsis" vert="horz" wrap="square" anchor="ctr" anchorCtr="1"/>
              <a:lstStyle/>
              <a:p>
                <a:pPr>
                  <a:defRPr sz="2800" b="1" i="0" u="none" strike="noStrike" kern="1200" baseline="0">
                    <a:solidFill>
                      <a:schemeClr val="tx1"/>
                    </a:solidFill>
                    <a:latin typeface="+mn-lt"/>
                    <a:ea typeface="+mn-ea"/>
                    <a:cs typeface="+mn-cs"/>
                  </a:defRPr>
                </a:pPr>
                <a:endParaRPr lang="en-US"/>
              </a:p>
            </c:txPr>
            <c:showLegendKey val="0"/>
            <c:showVal val="1"/>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A18+</c:v>
                </c:pt>
              </c:strCache>
            </c:strRef>
          </c:cat>
          <c:val>
            <c:numRef>
              <c:f>Sheet1!$C$2</c:f>
              <c:numCache>
                <c:formatCode>General</c:formatCode>
                <c:ptCount val="1"/>
                <c:pt idx="0">
                  <c:v>0.22</c:v>
                </c:pt>
              </c:numCache>
            </c:numRef>
          </c:val>
          <c:extLst xmlns:c16r2="http://schemas.microsoft.com/office/drawing/2015/06/chart">
            <c:ext xmlns:c16="http://schemas.microsoft.com/office/drawing/2014/chart" uri="{C3380CC4-5D6E-409C-BE32-E72D297353CC}">
              <c16:uniqueId val="{00000001-7A99-476B-9CB3-EFDE83B86EE1}"/>
            </c:ext>
          </c:extLst>
        </c:ser>
        <c:ser>
          <c:idx val="2"/>
          <c:order val="2"/>
          <c:tx>
            <c:strRef>
              <c:f>Sheet1!$D$1</c:f>
              <c:strCache>
                <c:ptCount val="1"/>
                <c:pt idx="0">
                  <c:v>OTT-only</c:v>
                </c:pt>
              </c:strCache>
            </c:strRef>
          </c:tx>
          <c:spPr>
            <a:solidFill>
              <a:srgbClr val="67B89B"/>
            </a:solidFill>
            <a:ln>
              <a:noFill/>
            </a:ln>
            <a:effectLst/>
          </c:spPr>
          <c:invertIfNegative val="0"/>
          <c:dLbls>
            <c:dLbl>
              <c:idx val="0"/>
              <c:delete val="1"/>
              <c:extLst xmlns:c16r2="http://schemas.microsoft.com/office/drawing/2015/06/chart">
                <c:ext xmlns:c16="http://schemas.microsoft.com/office/drawing/2014/chart" uri="{C3380CC4-5D6E-409C-BE32-E72D297353CC}">
                  <c16:uniqueId val="{00000001-899A-4D42-917C-E8F087E2A881}"/>
                </c:ext>
                <c:ext xmlns:c15="http://schemas.microsoft.com/office/drawing/2012/chart" uri="{CE6537A1-D6FC-4f65-9D91-7224C49458BB}"/>
              </c:extLst>
            </c:dLbl>
            <c:dLbl>
              <c:idx val="1"/>
              <c:layout>
                <c:manualLayout>
                  <c:x val="2.6007495694117977E-2"/>
                  <c:y val="1.0566191888284471E-2"/>
                </c:manualLayout>
              </c:layout>
              <c:numFmt formatCode="0%" sourceLinked="0"/>
              <c:spPr>
                <a:noFill/>
                <a:ln>
                  <a:noFill/>
                </a:ln>
                <a:effectLst/>
              </c:spPr>
              <c:txPr>
                <a:bodyPr rot="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showLegendKey val="0"/>
              <c:showVal val="1"/>
              <c:showCatName val="0"/>
              <c:showSerName val="1"/>
              <c:showPercent val="0"/>
              <c:showBubbleSize val="0"/>
              <c:extLst xmlns:c16r2="http://schemas.microsoft.com/office/drawing/2015/06/chart">
                <c:ext xmlns:c16="http://schemas.microsoft.com/office/drawing/2014/chart" uri="{C3380CC4-5D6E-409C-BE32-E72D297353CC}">
                  <c16:uniqueId val="{00000000-899A-4D42-917C-E8F087E2A881}"/>
                </c:ext>
                <c:ext xmlns:c15="http://schemas.microsoft.com/office/drawing/2012/chart" uri="{CE6537A1-D6FC-4f65-9D91-7224C49458BB}"/>
              </c:extLst>
            </c:dLbl>
            <c:numFmt formatCode="0%" sourceLinked="0"/>
            <c:spPr>
              <a:noFill/>
              <a:ln>
                <a:noFill/>
              </a:ln>
              <a:effectLst/>
            </c:spPr>
            <c:txPr>
              <a:bodyPr rot="0" spcFirstLastPara="1" vertOverflow="ellipsis" vert="horz" wrap="square" anchor="ctr" anchorCtr="1"/>
              <a:lstStyle/>
              <a:p>
                <a:pPr>
                  <a:defRPr sz="2400" b="1" i="0" u="none" strike="noStrike" kern="1200" baseline="0">
                    <a:solidFill>
                      <a:schemeClr val="bg1"/>
                    </a:solidFill>
                    <a:latin typeface="+mn-lt"/>
                    <a:ea typeface="+mn-ea"/>
                    <a:cs typeface="+mn-cs"/>
                  </a:defRPr>
                </a:pPr>
                <a:endParaRPr lang="en-US"/>
              </a:p>
            </c:txPr>
            <c:showLegendKey val="0"/>
            <c:showVal val="1"/>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A18+</c:v>
                </c:pt>
              </c:strCache>
            </c:strRef>
          </c:cat>
          <c:val>
            <c:numRef>
              <c:f>Sheet1!$D$2</c:f>
              <c:numCache>
                <c:formatCode>General</c:formatCode>
                <c:ptCount val="1"/>
                <c:pt idx="0">
                  <c:v>0.06</c:v>
                </c:pt>
              </c:numCache>
            </c:numRef>
          </c:val>
          <c:extLst xmlns:c16r2="http://schemas.microsoft.com/office/drawing/2015/06/chart">
            <c:ext xmlns:c16="http://schemas.microsoft.com/office/drawing/2014/chart" uri="{C3380CC4-5D6E-409C-BE32-E72D297353CC}">
              <c16:uniqueId val="{00000002-7A99-476B-9CB3-EFDE83B86EE1}"/>
            </c:ext>
          </c:extLst>
        </c:ser>
        <c:dLbls>
          <c:showLegendKey val="0"/>
          <c:showVal val="0"/>
          <c:showCatName val="0"/>
          <c:showSerName val="0"/>
          <c:showPercent val="0"/>
          <c:showBubbleSize val="0"/>
        </c:dLbls>
        <c:gapWidth val="150"/>
        <c:overlap val="100"/>
        <c:axId val="393197792"/>
        <c:axId val="393198184"/>
      </c:barChart>
      <c:catAx>
        <c:axId val="393197792"/>
        <c:scaling>
          <c:orientation val="minMax"/>
        </c:scaling>
        <c:delete val="1"/>
        <c:axPos val="l"/>
        <c:numFmt formatCode="General" sourceLinked="1"/>
        <c:majorTickMark val="none"/>
        <c:minorTickMark val="none"/>
        <c:tickLblPos val="nextTo"/>
        <c:crossAx val="393198184"/>
        <c:crosses val="autoZero"/>
        <c:auto val="1"/>
        <c:lblAlgn val="ctr"/>
        <c:lblOffset val="100"/>
        <c:noMultiLvlLbl val="0"/>
      </c:catAx>
      <c:valAx>
        <c:axId val="393198184"/>
        <c:scaling>
          <c:orientation val="minMax"/>
        </c:scaling>
        <c:delete val="1"/>
        <c:axPos val="b"/>
        <c:numFmt formatCode="0%" sourceLinked="1"/>
        <c:majorTickMark val="none"/>
        <c:minorTickMark val="none"/>
        <c:tickLblPos val="nextTo"/>
        <c:crossAx val="393197792"/>
        <c:crosses val="autoZero"/>
        <c:crossBetween val="between"/>
      </c:valAx>
      <c:spPr>
        <a:noFill/>
        <a:ln w="25400">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49183084764516"/>
          <c:y val="3.5181942521721764E-2"/>
          <c:w val="0.86707042098819165"/>
          <c:h val="0.92963611495655651"/>
        </c:manualLayout>
      </c:layout>
      <c:barChart>
        <c:barDir val="bar"/>
        <c:grouping val="percentStacked"/>
        <c:varyColors val="0"/>
        <c:ser>
          <c:idx val="0"/>
          <c:order val="0"/>
          <c:tx>
            <c:strRef>
              <c:f>Sheet1!$B$1</c:f>
              <c:strCache>
                <c:ptCount val="1"/>
                <c:pt idx="0">
                  <c:v>Linear TV</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A65+</c:v>
                </c:pt>
                <c:pt idx="1">
                  <c:v>A50-64</c:v>
                </c:pt>
                <c:pt idx="2">
                  <c:v>A35-49</c:v>
                </c:pt>
                <c:pt idx="3">
                  <c:v>A25-34</c:v>
                </c:pt>
                <c:pt idx="4">
                  <c:v>A18-24</c:v>
                </c:pt>
              </c:strCache>
            </c:strRef>
          </c:cat>
          <c:val>
            <c:numRef>
              <c:f>Sheet1!$B$2:$B$6</c:f>
              <c:numCache>
                <c:formatCode>General</c:formatCode>
                <c:ptCount val="5"/>
                <c:pt idx="0">
                  <c:v>0.75</c:v>
                </c:pt>
                <c:pt idx="1">
                  <c:v>0.67</c:v>
                </c:pt>
                <c:pt idx="2">
                  <c:v>0.61</c:v>
                </c:pt>
                <c:pt idx="3">
                  <c:v>0.55000000000000004</c:v>
                </c:pt>
                <c:pt idx="4">
                  <c:v>0.57999999999999996</c:v>
                </c:pt>
              </c:numCache>
            </c:numRef>
          </c:val>
          <c:extLst xmlns:c16r2="http://schemas.microsoft.com/office/drawing/2015/06/chart">
            <c:ext xmlns:c16="http://schemas.microsoft.com/office/drawing/2014/chart" uri="{C3380CC4-5D6E-409C-BE32-E72D297353CC}">
              <c16:uniqueId val="{00000000-7A99-476B-9CB3-EFDE83B86EE1}"/>
            </c:ext>
          </c:extLst>
        </c:ser>
        <c:ser>
          <c:idx val="1"/>
          <c:order val="1"/>
          <c:tx>
            <c:strRef>
              <c:f>Sheet1!$C$1</c:f>
              <c:strCache>
                <c:ptCount val="1"/>
                <c:pt idx="0">
                  <c:v>Linear + OTT</c:v>
                </c:pt>
              </c:strCache>
            </c:strRef>
          </c:tx>
          <c:spPr>
            <a:solidFill>
              <a:schemeClr val="tx2">
                <a:lumMod val="20000"/>
                <a:lumOff val="80000"/>
              </a:schemeClr>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A65+</c:v>
                </c:pt>
                <c:pt idx="1">
                  <c:v>A50-64</c:v>
                </c:pt>
                <c:pt idx="2">
                  <c:v>A35-49</c:v>
                </c:pt>
                <c:pt idx="3">
                  <c:v>A25-34</c:v>
                </c:pt>
                <c:pt idx="4">
                  <c:v>A18-24</c:v>
                </c:pt>
              </c:strCache>
            </c:strRef>
          </c:cat>
          <c:val>
            <c:numRef>
              <c:f>Sheet1!$C$2:$C$6</c:f>
              <c:numCache>
                <c:formatCode>General</c:formatCode>
                <c:ptCount val="5"/>
                <c:pt idx="0">
                  <c:v>0.24</c:v>
                </c:pt>
                <c:pt idx="1">
                  <c:v>0.32</c:v>
                </c:pt>
                <c:pt idx="2">
                  <c:v>0.36</c:v>
                </c:pt>
                <c:pt idx="3">
                  <c:v>0.37</c:v>
                </c:pt>
                <c:pt idx="4">
                  <c:v>0.32</c:v>
                </c:pt>
              </c:numCache>
            </c:numRef>
          </c:val>
          <c:extLst xmlns:c16r2="http://schemas.microsoft.com/office/drawing/2015/06/chart">
            <c:ext xmlns:c16="http://schemas.microsoft.com/office/drawing/2014/chart" uri="{C3380CC4-5D6E-409C-BE32-E72D297353CC}">
              <c16:uniqueId val="{00000001-7A99-476B-9CB3-EFDE83B86EE1}"/>
            </c:ext>
          </c:extLst>
        </c:ser>
        <c:ser>
          <c:idx val="2"/>
          <c:order val="2"/>
          <c:tx>
            <c:strRef>
              <c:f>Sheet1!$D$1</c:f>
              <c:strCache>
                <c:ptCount val="1"/>
                <c:pt idx="0">
                  <c:v>OTT-only</c:v>
                </c:pt>
              </c:strCache>
            </c:strRef>
          </c:tx>
          <c:spPr>
            <a:solidFill>
              <a:srgbClr val="67B89B"/>
            </a:solidFill>
            <a:ln>
              <a:noFill/>
            </a:ln>
            <a:effectLst/>
          </c:spPr>
          <c:invertIfNegative val="0"/>
          <c:dLbls>
            <c:dLbl>
              <c:idx val="0"/>
              <c:layout>
                <c:manualLayout>
                  <c:x val="2.6007495694117977E-2"/>
                  <c:y val="0"/>
                </c:manualLayout>
              </c:layout>
              <c:numFmt formatCode="0%" sourceLinked="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899A-4D42-917C-E8F087E2A881}"/>
                </c:ext>
                <c:ext xmlns:c15="http://schemas.microsoft.com/office/drawing/2012/chart" uri="{CE6537A1-D6FC-4f65-9D91-7224C49458BB}"/>
              </c:extLst>
            </c:dLbl>
            <c:dLbl>
              <c:idx val="1"/>
              <c:layout>
                <c:manualLayout>
                  <c:x val="2.6007495694117977E-2"/>
                  <c:y val="1.0566191888284471E-2"/>
                </c:manualLayout>
              </c:layout>
              <c:numFmt formatCode="0%" sourceLinked="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899A-4D42-917C-E8F087E2A881}"/>
                </c:ext>
                <c:ext xmlns:c15="http://schemas.microsoft.com/office/drawing/2012/chart" uri="{CE6537A1-D6FC-4f65-9D91-7224C49458BB}"/>
              </c:extLst>
            </c:dLbl>
            <c:numFmt formatCode="0%" sourceLinked="0"/>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A65+</c:v>
                </c:pt>
                <c:pt idx="1">
                  <c:v>A50-64</c:v>
                </c:pt>
                <c:pt idx="2">
                  <c:v>A35-49</c:v>
                </c:pt>
                <c:pt idx="3">
                  <c:v>A25-34</c:v>
                </c:pt>
                <c:pt idx="4">
                  <c:v>A18-24</c:v>
                </c:pt>
              </c:strCache>
            </c:strRef>
          </c:cat>
          <c:val>
            <c:numRef>
              <c:f>Sheet1!$D$2:$D$6</c:f>
              <c:numCache>
                <c:formatCode>General</c:formatCode>
                <c:ptCount val="5"/>
                <c:pt idx="0">
                  <c:v>0.01</c:v>
                </c:pt>
                <c:pt idx="1">
                  <c:v>0.01</c:v>
                </c:pt>
                <c:pt idx="2">
                  <c:v>0.03</c:v>
                </c:pt>
                <c:pt idx="3">
                  <c:v>0.08</c:v>
                </c:pt>
                <c:pt idx="4">
                  <c:v>0.1</c:v>
                </c:pt>
              </c:numCache>
            </c:numRef>
          </c:val>
          <c:extLst xmlns:c16r2="http://schemas.microsoft.com/office/drawing/2015/06/chart">
            <c:ext xmlns:c16="http://schemas.microsoft.com/office/drawing/2014/chart" uri="{C3380CC4-5D6E-409C-BE32-E72D297353CC}">
              <c16:uniqueId val="{00000002-7A99-476B-9CB3-EFDE83B86EE1}"/>
            </c:ext>
          </c:extLst>
        </c:ser>
        <c:dLbls>
          <c:showLegendKey val="0"/>
          <c:showVal val="0"/>
          <c:showCatName val="0"/>
          <c:showSerName val="0"/>
          <c:showPercent val="0"/>
          <c:showBubbleSize val="0"/>
        </c:dLbls>
        <c:gapWidth val="150"/>
        <c:overlap val="100"/>
        <c:axId val="456265560"/>
        <c:axId val="456265952"/>
      </c:barChart>
      <c:catAx>
        <c:axId val="456265560"/>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456265952"/>
        <c:crosses val="autoZero"/>
        <c:auto val="1"/>
        <c:lblAlgn val="ctr"/>
        <c:lblOffset val="100"/>
        <c:noMultiLvlLbl val="0"/>
      </c:catAx>
      <c:valAx>
        <c:axId val="456265952"/>
        <c:scaling>
          <c:orientation val="minMax"/>
        </c:scaling>
        <c:delete val="1"/>
        <c:axPos val="b"/>
        <c:numFmt formatCode="0%" sourceLinked="1"/>
        <c:majorTickMark val="none"/>
        <c:minorTickMark val="none"/>
        <c:tickLblPos val="nextTo"/>
        <c:crossAx val="456265560"/>
        <c:crosses val="autoZero"/>
        <c:crossBetween val="between"/>
      </c:valAx>
      <c:spPr>
        <a:noFill/>
        <a:ln w="25400">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sz="3200" baseline="0" dirty="0">
                <a:solidFill>
                  <a:schemeClr val="tx1"/>
                </a:solidFill>
              </a:rPr>
              <a:t>Reach Duplication, by Genre</a:t>
            </a:r>
          </a:p>
          <a:p>
            <a:pPr>
              <a:defRPr sz="2400">
                <a:solidFill>
                  <a:schemeClr val="tx1"/>
                </a:solidFill>
              </a:defRPr>
            </a:pPr>
            <a:r>
              <a:rPr lang="en-US" sz="2000" baseline="0" dirty="0">
                <a:solidFill>
                  <a:schemeClr val="tx1"/>
                </a:solidFill>
              </a:rPr>
              <a:t>A18-49</a:t>
            </a:r>
            <a:endParaRPr lang="en-US" sz="2000" dirty="0">
              <a:solidFill>
                <a:schemeClr val="tx1"/>
              </a:solidFill>
            </a:endParaRPr>
          </a:p>
        </c:rich>
      </c:tx>
      <c:layout>
        <c:manualLayout>
          <c:xMode val="edge"/>
          <c:yMode val="edge"/>
          <c:x val="0.3473917660821868"/>
          <c:y val="0"/>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3439570748101401"/>
          <c:y val="0.1204042569170843"/>
          <c:w val="0.85741439904666694"/>
          <c:h val="0.78486134876800695"/>
        </c:manualLayout>
      </c:layout>
      <c:barChart>
        <c:barDir val="bar"/>
        <c:grouping val="percentStacked"/>
        <c:varyColors val="0"/>
        <c:ser>
          <c:idx val="0"/>
          <c:order val="0"/>
          <c:tx>
            <c:strRef>
              <c:f>Sheet1!$B$1</c:f>
              <c:strCache>
                <c:ptCount val="1"/>
                <c:pt idx="0">
                  <c:v>Linear TV</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Comedy</c:v>
                </c:pt>
                <c:pt idx="1">
                  <c:v>Sports</c:v>
                </c:pt>
                <c:pt idx="2">
                  <c:v>Home</c:v>
                </c:pt>
                <c:pt idx="3">
                  <c:v>News</c:v>
                </c:pt>
                <c:pt idx="4">
                  <c:v>Entertainment</c:v>
                </c:pt>
                <c:pt idx="5">
                  <c:v>Family</c:v>
                </c:pt>
                <c:pt idx="6">
                  <c:v>Music</c:v>
                </c:pt>
                <c:pt idx="7">
                  <c:v>Film</c:v>
                </c:pt>
              </c:strCache>
            </c:strRef>
          </c:cat>
          <c:val>
            <c:numRef>
              <c:f>Sheet1!$B$2:$B$9</c:f>
              <c:numCache>
                <c:formatCode>General</c:formatCode>
                <c:ptCount val="8"/>
                <c:pt idx="0">
                  <c:v>0.97</c:v>
                </c:pt>
                <c:pt idx="1">
                  <c:v>0.89</c:v>
                </c:pt>
                <c:pt idx="2">
                  <c:v>0.85</c:v>
                </c:pt>
                <c:pt idx="3">
                  <c:v>0.79</c:v>
                </c:pt>
                <c:pt idx="4">
                  <c:v>0.61</c:v>
                </c:pt>
                <c:pt idx="5">
                  <c:v>0.61</c:v>
                </c:pt>
                <c:pt idx="6">
                  <c:v>0.6</c:v>
                </c:pt>
                <c:pt idx="7">
                  <c:v>0.57999999999999996</c:v>
                </c:pt>
              </c:numCache>
            </c:numRef>
          </c:val>
          <c:extLst xmlns:c16r2="http://schemas.microsoft.com/office/drawing/2015/06/chart">
            <c:ext xmlns:c16="http://schemas.microsoft.com/office/drawing/2014/chart" uri="{C3380CC4-5D6E-409C-BE32-E72D297353CC}">
              <c16:uniqueId val="{00000000-00EF-4D88-80A6-E1EF75EB55BA}"/>
            </c:ext>
          </c:extLst>
        </c:ser>
        <c:ser>
          <c:idx val="1"/>
          <c:order val="1"/>
          <c:tx>
            <c:strRef>
              <c:f>Sheet1!$C$1</c:f>
              <c:strCache>
                <c:ptCount val="1"/>
                <c:pt idx="0">
                  <c:v>Linear + OTT</c:v>
                </c:pt>
              </c:strCache>
            </c:strRef>
          </c:tx>
          <c:spPr>
            <a:solidFill>
              <a:schemeClr val="tx2">
                <a:lumMod val="20000"/>
                <a:lumOff val="8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Comedy</c:v>
                </c:pt>
                <c:pt idx="1">
                  <c:v>Sports</c:v>
                </c:pt>
                <c:pt idx="2">
                  <c:v>Home</c:v>
                </c:pt>
                <c:pt idx="3">
                  <c:v>News</c:v>
                </c:pt>
                <c:pt idx="4">
                  <c:v>Entertainment</c:v>
                </c:pt>
                <c:pt idx="5">
                  <c:v>Family</c:v>
                </c:pt>
                <c:pt idx="6">
                  <c:v>Music</c:v>
                </c:pt>
                <c:pt idx="7">
                  <c:v>Film</c:v>
                </c:pt>
              </c:strCache>
            </c:strRef>
          </c:cat>
          <c:val>
            <c:numRef>
              <c:f>Sheet1!$C$2:$C$9</c:f>
              <c:numCache>
                <c:formatCode>General</c:formatCode>
                <c:ptCount val="8"/>
                <c:pt idx="0">
                  <c:v>0.02</c:v>
                </c:pt>
                <c:pt idx="1">
                  <c:v>7.0000000000000007E-2</c:v>
                </c:pt>
                <c:pt idx="2">
                  <c:v>0.05</c:v>
                </c:pt>
                <c:pt idx="3">
                  <c:v>0.14000000000000001</c:v>
                </c:pt>
                <c:pt idx="4">
                  <c:v>0.3</c:v>
                </c:pt>
                <c:pt idx="5">
                  <c:v>0.02</c:v>
                </c:pt>
                <c:pt idx="6">
                  <c:v>0.14000000000000001</c:v>
                </c:pt>
                <c:pt idx="7">
                  <c:v>0.26</c:v>
                </c:pt>
              </c:numCache>
            </c:numRef>
          </c:val>
          <c:extLst xmlns:c16r2="http://schemas.microsoft.com/office/drawing/2015/06/chart">
            <c:ext xmlns:c16="http://schemas.microsoft.com/office/drawing/2014/chart" uri="{C3380CC4-5D6E-409C-BE32-E72D297353CC}">
              <c16:uniqueId val="{00000001-00EF-4D88-80A6-E1EF75EB55BA}"/>
            </c:ext>
          </c:extLst>
        </c:ser>
        <c:ser>
          <c:idx val="2"/>
          <c:order val="2"/>
          <c:tx>
            <c:strRef>
              <c:f>Sheet1!$D$1</c:f>
              <c:strCache>
                <c:ptCount val="1"/>
                <c:pt idx="0">
                  <c:v>OTT-only</c:v>
                </c:pt>
              </c:strCache>
            </c:strRef>
          </c:tx>
          <c:spPr>
            <a:solidFill>
              <a:srgbClr val="67B89B"/>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Comedy</c:v>
                </c:pt>
                <c:pt idx="1">
                  <c:v>Sports</c:v>
                </c:pt>
                <c:pt idx="2">
                  <c:v>Home</c:v>
                </c:pt>
                <c:pt idx="3">
                  <c:v>News</c:v>
                </c:pt>
                <c:pt idx="4">
                  <c:v>Entertainment</c:v>
                </c:pt>
                <c:pt idx="5">
                  <c:v>Family</c:v>
                </c:pt>
                <c:pt idx="6">
                  <c:v>Music</c:v>
                </c:pt>
                <c:pt idx="7">
                  <c:v>Film</c:v>
                </c:pt>
              </c:strCache>
            </c:strRef>
          </c:cat>
          <c:val>
            <c:numRef>
              <c:f>Sheet1!$D$2:$D$9</c:f>
              <c:numCache>
                <c:formatCode>General</c:formatCode>
                <c:ptCount val="8"/>
                <c:pt idx="0">
                  <c:v>0.01</c:v>
                </c:pt>
                <c:pt idx="1">
                  <c:v>0.04</c:v>
                </c:pt>
                <c:pt idx="2">
                  <c:v>0.1</c:v>
                </c:pt>
                <c:pt idx="3">
                  <c:v>7.0000000000000007E-2</c:v>
                </c:pt>
                <c:pt idx="4">
                  <c:v>0.09</c:v>
                </c:pt>
                <c:pt idx="5">
                  <c:v>0.37</c:v>
                </c:pt>
                <c:pt idx="6">
                  <c:v>0.26</c:v>
                </c:pt>
                <c:pt idx="7">
                  <c:v>0.16</c:v>
                </c:pt>
              </c:numCache>
            </c:numRef>
          </c:val>
          <c:extLst xmlns:c16r2="http://schemas.microsoft.com/office/drawing/2015/06/chart">
            <c:ext xmlns:c16="http://schemas.microsoft.com/office/drawing/2014/chart" uri="{C3380CC4-5D6E-409C-BE32-E72D297353CC}">
              <c16:uniqueId val="{00000002-00EF-4D88-80A6-E1EF75EB55BA}"/>
            </c:ext>
          </c:extLst>
        </c:ser>
        <c:dLbls>
          <c:showLegendKey val="0"/>
          <c:showVal val="0"/>
          <c:showCatName val="0"/>
          <c:showSerName val="0"/>
          <c:showPercent val="0"/>
          <c:showBubbleSize val="0"/>
        </c:dLbls>
        <c:gapWidth val="150"/>
        <c:overlap val="100"/>
        <c:axId val="456266736"/>
        <c:axId val="456267128"/>
      </c:barChart>
      <c:catAx>
        <c:axId val="456266736"/>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456267128"/>
        <c:crosses val="autoZero"/>
        <c:auto val="1"/>
        <c:lblAlgn val="ctr"/>
        <c:lblOffset val="100"/>
        <c:noMultiLvlLbl val="0"/>
      </c:catAx>
      <c:valAx>
        <c:axId val="456267128"/>
        <c:scaling>
          <c:orientation val="minMax"/>
        </c:scaling>
        <c:delete val="1"/>
        <c:axPos val="b"/>
        <c:numFmt formatCode="0%" sourceLinked="1"/>
        <c:majorTickMark val="none"/>
        <c:minorTickMark val="none"/>
        <c:tickLblPos val="nextTo"/>
        <c:crossAx val="456266736"/>
        <c:crosses val="autoZero"/>
        <c:crossBetween val="between"/>
      </c:valAx>
      <c:spPr>
        <a:noFill/>
        <a:ln w="25400">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925361910133484E-2"/>
          <c:y val="0.10269712728100532"/>
          <c:w val="0.97414927617973301"/>
          <c:h val="0.68590691118010538"/>
        </c:manualLayout>
      </c:layout>
      <c:barChart>
        <c:barDir val="col"/>
        <c:grouping val="clustered"/>
        <c:varyColors val="0"/>
        <c:ser>
          <c:idx val="0"/>
          <c:order val="0"/>
          <c:tx>
            <c:strRef>
              <c:f>Sheet1!$A$2</c:f>
              <c:strCache>
                <c:ptCount val="1"/>
                <c:pt idx="0">
                  <c:v>Television (Live + DVR/Time-Shifted)</c:v>
                </c:pt>
              </c:strCache>
            </c:strRef>
          </c:tx>
          <c:spPr>
            <a:solidFill>
              <a:srgbClr val="567C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P18-34</c:v>
                </c:pt>
              </c:strCache>
            </c:strRef>
          </c:cat>
          <c:val>
            <c:numRef>
              <c:f>Sheet1!$B$2</c:f>
              <c:numCache>
                <c:formatCode>0%</c:formatCode>
                <c:ptCount val="1"/>
                <c:pt idx="0">
                  <c:v>0.77</c:v>
                </c:pt>
              </c:numCache>
            </c:numRef>
          </c:val>
          <c:extLst xmlns:c16r2="http://schemas.microsoft.com/office/drawing/2015/06/chart">
            <c:ext xmlns:c16="http://schemas.microsoft.com/office/drawing/2014/chart" uri="{C3380CC4-5D6E-409C-BE32-E72D297353CC}">
              <c16:uniqueId val="{00000000-B2E5-4364-B19C-CFE76E64B48A}"/>
            </c:ext>
          </c:extLst>
        </c:ser>
        <c:ser>
          <c:idx val="1"/>
          <c:order val="1"/>
          <c:tx>
            <c:strRef>
              <c:f>Sheet1!$A$3</c:f>
              <c:strCache>
                <c:ptCount val="1"/>
                <c:pt idx="0">
                  <c:v>Video on a Smartphone</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2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P18-34</c:v>
                </c:pt>
              </c:strCache>
            </c:strRef>
          </c:cat>
          <c:val>
            <c:numRef>
              <c:f>Sheet1!$B$3</c:f>
              <c:numCache>
                <c:formatCode>0%</c:formatCode>
                <c:ptCount val="1"/>
                <c:pt idx="0">
                  <c:v>0.71</c:v>
                </c:pt>
              </c:numCache>
            </c:numRef>
          </c:val>
          <c:extLst xmlns:c16r2="http://schemas.microsoft.com/office/drawing/2015/06/chart">
            <c:ext xmlns:c16="http://schemas.microsoft.com/office/drawing/2014/chart" uri="{C3380CC4-5D6E-409C-BE32-E72D297353CC}">
              <c16:uniqueId val="{00000001-B2E5-4364-B19C-CFE76E64B48A}"/>
            </c:ext>
          </c:extLst>
        </c:ser>
        <c:ser>
          <c:idx val="2"/>
          <c:order val="2"/>
          <c:tx>
            <c:strRef>
              <c:f>Sheet1!$A$4</c:f>
              <c:strCache>
                <c:ptCount val="1"/>
                <c:pt idx="0">
                  <c:v>Internet-Connected Devices</c:v>
                </c:pt>
              </c:strCache>
            </c:strRef>
          </c:tx>
          <c:spPr>
            <a:solidFill>
              <a:srgbClr val="FAB98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2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P18-34</c:v>
                </c:pt>
              </c:strCache>
            </c:strRef>
          </c:cat>
          <c:val>
            <c:numRef>
              <c:f>Sheet1!$B$4</c:f>
              <c:numCache>
                <c:formatCode>0%</c:formatCode>
                <c:ptCount val="1"/>
                <c:pt idx="0">
                  <c:v>0.41</c:v>
                </c:pt>
              </c:numCache>
            </c:numRef>
          </c:val>
          <c:extLst xmlns:c16r2="http://schemas.microsoft.com/office/drawing/2015/06/chart">
            <c:ext xmlns:c16="http://schemas.microsoft.com/office/drawing/2014/chart" uri="{C3380CC4-5D6E-409C-BE32-E72D297353CC}">
              <c16:uniqueId val="{00000002-B2E5-4364-B19C-CFE76E64B48A}"/>
            </c:ext>
          </c:extLst>
        </c:ser>
        <c:ser>
          <c:idx val="3"/>
          <c:order val="3"/>
          <c:tx>
            <c:strRef>
              <c:f>Sheet1!$A$5</c:f>
              <c:strCache>
                <c:ptCount val="1"/>
                <c:pt idx="0">
                  <c:v>Video on a Computer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2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P18-34</c:v>
                </c:pt>
              </c:strCache>
            </c:strRef>
          </c:cat>
          <c:val>
            <c:numRef>
              <c:f>Sheet1!$B$5</c:f>
              <c:numCache>
                <c:formatCode>0%</c:formatCode>
                <c:ptCount val="1"/>
                <c:pt idx="0">
                  <c:v>0.32</c:v>
                </c:pt>
              </c:numCache>
            </c:numRef>
          </c:val>
          <c:extLst xmlns:c16r2="http://schemas.microsoft.com/office/drawing/2015/06/chart">
            <c:ext xmlns:c16="http://schemas.microsoft.com/office/drawing/2014/chart" uri="{C3380CC4-5D6E-409C-BE32-E72D297353CC}">
              <c16:uniqueId val="{00000003-B2E5-4364-B19C-CFE76E64B48A}"/>
            </c:ext>
          </c:extLst>
        </c:ser>
        <c:ser>
          <c:idx val="4"/>
          <c:order val="4"/>
          <c:tx>
            <c:strRef>
              <c:f>Sheet1!$A$6</c:f>
              <c:strCache>
                <c:ptCount val="1"/>
                <c:pt idx="0">
                  <c:v>Game Console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2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P18-34</c:v>
                </c:pt>
              </c:strCache>
            </c:strRef>
          </c:cat>
          <c:val>
            <c:numRef>
              <c:f>Sheet1!$B$6</c:f>
              <c:numCache>
                <c:formatCode>0%</c:formatCode>
                <c:ptCount val="1"/>
                <c:pt idx="0">
                  <c:v>0.28000000000000003</c:v>
                </c:pt>
              </c:numCache>
            </c:numRef>
          </c:val>
          <c:extLst xmlns:c16r2="http://schemas.microsoft.com/office/drawing/2015/06/chart">
            <c:ext xmlns:c16="http://schemas.microsoft.com/office/drawing/2014/chart" uri="{C3380CC4-5D6E-409C-BE32-E72D297353CC}">
              <c16:uniqueId val="{00000004-B2E5-4364-B19C-CFE76E64B48A}"/>
            </c:ext>
          </c:extLst>
        </c:ser>
        <c:ser>
          <c:idx val="5"/>
          <c:order val="5"/>
          <c:tx>
            <c:strRef>
              <c:f>Sheet1!$A$7</c:f>
              <c:strCache>
                <c:ptCount val="1"/>
                <c:pt idx="0">
                  <c:v>Video on a Tablet</c:v>
                </c:pt>
              </c:strCache>
            </c:strRef>
          </c:tx>
          <c:spPr>
            <a:solidFill>
              <a:srgbClr val="FFFF99"/>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2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P18-34</c:v>
                </c:pt>
              </c:strCache>
            </c:strRef>
          </c:cat>
          <c:val>
            <c:numRef>
              <c:f>Sheet1!$B$7</c:f>
              <c:numCache>
                <c:formatCode>0%</c:formatCode>
                <c:ptCount val="1"/>
                <c:pt idx="0">
                  <c:v>0.25</c:v>
                </c:pt>
              </c:numCache>
            </c:numRef>
          </c:val>
          <c:extLst xmlns:c16r2="http://schemas.microsoft.com/office/drawing/2015/06/chart">
            <c:ext xmlns:c16="http://schemas.microsoft.com/office/drawing/2014/chart" uri="{C3380CC4-5D6E-409C-BE32-E72D297353CC}">
              <c16:uniqueId val="{00000005-B2E5-4364-B19C-CFE76E64B48A}"/>
            </c:ext>
          </c:extLst>
        </c:ser>
        <c:dLbls>
          <c:showLegendKey val="0"/>
          <c:showVal val="0"/>
          <c:showCatName val="0"/>
          <c:showSerName val="0"/>
          <c:showPercent val="0"/>
          <c:showBubbleSize val="0"/>
        </c:dLbls>
        <c:gapWidth val="219"/>
        <c:overlap val="-27"/>
        <c:axId val="456268304"/>
        <c:axId val="456268696"/>
      </c:barChart>
      <c:catAx>
        <c:axId val="456268304"/>
        <c:scaling>
          <c:orientation val="minMax"/>
        </c:scaling>
        <c:delete val="1"/>
        <c:axPos val="b"/>
        <c:numFmt formatCode="General" sourceLinked="1"/>
        <c:majorTickMark val="none"/>
        <c:minorTickMark val="none"/>
        <c:tickLblPos val="nextTo"/>
        <c:crossAx val="456268696"/>
        <c:crosses val="autoZero"/>
        <c:auto val="1"/>
        <c:lblAlgn val="ctr"/>
        <c:lblOffset val="100"/>
        <c:noMultiLvlLbl val="0"/>
      </c:catAx>
      <c:valAx>
        <c:axId val="456268696"/>
        <c:scaling>
          <c:orientation val="minMax"/>
        </c:scaling>
        <c:delete val="1"/>
        <c:axPos val="l"/>
        <c:numFmt formatCode="0%" sourceLinked="1"/>
        <c:majorTickMark val="none"/>
        <c:minorTickMark val="none"/>
        <c:tickLblPos val="nextTo"/>
        <c:crossAx val="456268304"/>
        <c:crosses val="autoZero"/>
        <c:crossBetween val="between"/>
      </c:valAx>
      <c:spPr>
        <a:noFill/>
        <a:ln>
          <a:noFill/>
        </a:ln>
        <a:effectLst/>
      </c:spPr>
    </c:plotArea>
    <c:legend>
      <c:legendPos val="b"/>
      <c:layout>
        <c:manualLayout>
          <c:xMode val="edge"/>
          <c:yMode val="edge"/>
          <c:x val="0"/>
          <c:y val="0.86563867924014748"/>
          <c:w val="0.99855538076514039"/>
          <c:h val="0.1343613207598525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6224295985901"/>
          <c:y val="8.2977064868255346E-2"/>
          <c:w val="0.62548246609323843"/>
          <c:h val="0.73357446019161021"/>
        </c:manualLayout>
      </c:layout>
      <c:pieChart>
        <c:varyColors val="1"/>
        <c:ser>
          <c:idx val="0"/>
          <c:order val="0"/>
          <c:tx>
            <c:strRef>
              <c:f>Sheet1!$B$1</c:f>
              <c:strCache>
                <c:ptCount val="1"/>
                <c:pt idx="0">
                  <c:v>% of Time Spent</c:v>
                </c:pt>
              </c:strCache>
            </c:strRef>
          </c:tx>
          <c:spPr>
            <a:ln>
              <a:noFill/>
            </a:ln>
          </c:spPr>
          <c:dPt>
            <c:idx val="0"/>
            <c:bubble3D val="0"/>
            <c:spPr>
              <a:solidFill>
                <a:schemeClr val="accent1"/>
              </a:solidFill>
              <a:ln w="19050">
                <a:noFill/>
              </a:ln>
              <a:effectLst/>
            </c:spPr>
            <c:extLst xmlns:c16r2="http://schemas.microsoft.com/office/drawing/2015/06/chart">
              <c:ext xmlns:c16="http://schemas.microsoft.com/office/drawing/2014/chart" uri="{C3380CC4-5D6E-409C-BE32-E72D297353CC}">
                <c16:uniqueId val="{00000001-491B-433A-A00F-B7854BE7186F}"/>
              </c:ext>
            </c:extLst>
          </c:dPt>
          <c:dPt>
            <c:idx val="1"/>
            <c:bubble3D val="0"/>
            <c:spPr>
              <a:solidFill>
                <a:srgbClr val="50C8A0"/>
              </a:solidFill>
              <a:ln w="19050">
                <a:noFill/>
              </a:ln>
              <a:effectLst/>
            </c:spPr>
            <c:extLst xmlns:c16r2="http://schemas.microsoft.com/office/drawing/2015/06/chart">
              <c:ext xmlns:c16="http://schemas.microsoft.com/office/drawing/2014/chart" uri="{C3380CC4-5D6E-409C-BE32-E72D297353CC}">
                <c16:uniqueId val="{00000003-491B-433A-A00F-B7854BE7186F}"/>
              </c:ext>
            </c:extLst>
          </c:dPt>
          <c:dPt>
            <c:idx val="2"/>
            <c:bubble3D val="0"/>
            <c:spPr>
              <a:solidFill>
                <a:srgbClr val="FAB982"/>
              </a:solidFill>
              <a:ln w="19050">
                <a:noFill/>
              </a:ln>
              <a:effectLst/>
            </c:spPr>
            <c:extLst xmlns:c16r2="http://schemas.microsoft.com/office/drawing/2015/06/chart">
              <c:ext xmlns:c16="http://schemas.microsoft.com/office/drawing/2014/chart" uri="{C3380CC4-5D6E-409C-BE32-E72D297353CC}">
                <c16:uniqueId val="{00000005-491B-433A-A00F-B7854BE7186F}"/>
              </c:ext>
            </c:extLst>
          </c:dPt>
          <c:dPt>
            <c:idx val="3"/>
            <c:bubble3D val="0"/>
            <c:spPr>
              <a:solidFill>
                <a:schemeClr val="accent4"/>
              </a:solidFill>
              <a:ln w="19050">
                <a:noFill/>
              </a:ln>
              <a:effectLst/>
            </c:spPr>
            <c:extLst xmlns:c16r2="http://schemas.microsoft.com/office/drawing/2015/06/chart">
              <c:ext xmlns:c16="http://schemas.microsoft.com/office/drawing/2014/chart" uri="{C3380CC4-5D6E-409C-BE32-E72D297353CC}">
                <c16:uniqueId val="{00000007-491B-433A-A00F-B7854BE7186F}"/>
              </c:ext>
            </c:extLst>
          </c:dPt>
          <c:dPt>
            <c:idx val="4"/>
            <c:bubble3D val="0"/>
            <c:spPr>
              <a:solidFill>
                <a:srgbClr val="C00000"/>
              </a:solidFill>
              <a:ln w="19050">
                <a:noFill/>
              </a:ln>
              <a:effectLst/>
            </c:spPr>
            <c:extLst xmlns:c16r2="http://schemas.microsoft.com/office/drawing/2015/06/chart">
              <c:ext xmlns:c16="http://schemas.microsoft.com/office/drawing/2014/chart" uri="{C3380CC4-5D6E-409C-BE32-E72D297353CC}">
                <c16:uniqueId val="{00000009-491B-433A-A00F-B7854BE7186F}"/>
              </c:ext>
            </c:extLst>
          </c:dPt>
          <c:dPt>
            <c:idx val="5"/>
            <c:bubble3D val="0"/>
            <c:spPr>
              <a:solidFill>
                <a:srgbClr val="FFFF99"/>
              </a:solidFill>
              <a:ln w="19050">
                <a:noFill/>
              </a:ln>
              <a:effectLst/>
            </c:spPr>
            <c:extLst xmlns:c16r2="http://schemas.microsoft.com/office/drawing/2015/06/chart">
              <c:ext xmlns:c16="http://schemas.microsoft.com/office/drawing/2014/chart" uri="{C3380CC4-5D6E-409C-BE32-E72D297353CC}">
                <c16:uniqueId val="{0000000B-491B-433A-A00F-B7854BE7186F}"/>
              </c:ext>
            </c:extLst>
          </c:dPt>
          <c:dLbls>
            <c:dLbl>
              <c:idx val="0"/>
              <c:layout>
                <c:manualLayout>
                  <c:x val="0.22399035098899256"/>
                  <c:y val="-7.022300197846508E-2"/>
                </c:manualLayout>
              </c:layout>
              <c:tx>
                <c:rich>
                  <a:bodyPr rot="0" spcFirstLastPara="1" vertOverflow="ellipsis" vert="horz" wrap="square" lIns="38100" tIns="19050" rIns="38100" bIns="19050" anchor="ctr" anchorCtr="1">
                    <a:spAutoFit/>
                  </a:bodyPr>
                  <a:lstStyle/>
                  <a:p>
                    <a:pPr>
                      <a:defRPr sz="2200" b="0" i="0" u="none" strike="noStrike" kern="1200" baseline="0">
                        <a:solidFill>
                          <a:schemeClr val="bg1"/>
                        </a:solidFill>
                        <a:latin typeface="+mn-lt"/>
                        <a:ea typeface="+mn-ea"/>
                        <a:cs typeface="+mn-cs"/>
                      </a:defRPr>
                    </a:pPr>
                    <a:fld id="{61741106-70F0-4668-B89F-FAD76D78F453}" type="PERCENTAGE">
                      <a:rPr lang="en-US" sz="2200">
                        <a:solidFill>
                          <a:schemeClr val="bg1"/>
                        </a:solidFill>
                      </a:rPr>
                      <a:pPr>
                        <a:defRPr sz="2200">
                          <a:solidFill>
                            <a:schemeClr val="bg1"/>
                          </a:solidFill>
                        </a:defRPr>
                      </a:pPr>
                      <a:t>[PERCENTAGE]</a:t>
                    </a:fld>
                    <a:endParaRPr lang="en-US" sz="2200">
                      <a:solidFill>
                        <a:schemeClr val="bg1"/>
                      </a:solidFill>
                    </a:endParaRPr>
                  </a:p>
                  <a:p>
                    <a:pPr>
                      <a:defRPr sz="2200">
                        <a:solidFill>
                          <a:schemeClr val="bg1"/>
                        </a:solidFill>
                      </a:defRPr>
                    </a:pPr>
                    <a:r>
                      <a:rPr lang="en-US" sz="2200">
                        <a:solidFill>
                          <a:schemeClr val="bg1"/>
                        </a:solidFill>
                      </a:rPr>
                      <a:t>(16:01)</a:t>
                    </a:r>
                  </a:p>
                </c:rich>
              </c:tx>
              <c:spPr>
                <a:noFill/>
                <a:ln>
                  <a:noFill/>
                </a:ln>
                <a:effectLst/>
              </c:spPr>
              <c:txPr>
                <a:bodyPr rot="0" spcFirstLastPara="1" vertOverflow="ellipsis" vert="horz" wrap="square" lIns="38100" tIns="19050" rIns="38100" bIns="19050" anchor="ctr" anchorCtr="1">
                  <a:spAutoFit/>
                </a:bodyPr>
                <a:lstStyle/>
                <a:p>
                  <a:pPr>
                    <a:defRPr sz="22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1-491B-433A-A00F-B7854BE7186F}"/>
                </c:ext>
                <c:ext xmlns:c15="http://schemas.microsoft.com/office/drawing/2012/chart" uri="{CE6537A1-D6FC-4f65-9D91-7224C49458BB}">
                  <c15:dlblFieldTable/>
                  <c15:showDataLabelsRange val="0"/>
                </c:ext>
              </c:extLst>
            </c:dLbl>
            <c:dLbl>
              <c:idx val="1"/>
              <c:layout>
                <c:manualLayout>
                  <c:x val="-5.6437139988373936E-2"/>
                  <c:y val="0.116578261512506"/>
                </c:manualLayout>
              </c:layout>
              <c:tx>
                <c:rich>
                  <a:bodyPr rot="0" spcFirstLastPara="1" vertOverflow="ellipsis" vert="horz" wrap="square" lIns="38100" tIns="19050" rIns="38100" bIns="19050" anchor="ctr" anchorCtr="1">
                    <a:spAutoFit/>
                  </a:bodyPr>
                  <a:lstStyle/>
                  <a:p>
                    <a:pPr>
                      <a:defRPr sz="2200" b="0" i="0" u="none" strike="noStrike" kern="1200" baseline="0">
                        <a:solidFill>
                          <a:schemeClr val="bg1"/>
                        </a:solidFill>
                        <a:latin typeface="+mn-lt"/>
                        <a:ea typeface="+mn-ea"/>
                        <a:cs typeface="+mn-cs"/>
                      </a:defRPr>
                    </a:pPr>
                    <a:fld id="{25AE2132-9E6E-4DA9-8146-63E98F66CC63}" type="PERCENTAGE">
                      <a:rPr lang="en-US" sz="2200" smtClean="0">
                        <a:solidFill>
                          <a:schemeClr val="bg1"/>
                        </a:solidFill>
                      </a:rPr>
                      <a:pPr>
                        <a:defRPr sz="2200">
                          <a:solidFill>
                            <a:schemeClr val="bg1"/>
                          </a:solidFill>
                        </a:defRPr>
                      </a:pPr>
                      <a:t>[PERCENTAGE]</a:t>
                    </a:fld>
                    <a:endParaRPr lang="en-US" sz="2200" dirty="0">
                      <a:solidFill>
                        <a:schemeClr val="bg1"/>
                      </a:solidFill>
                    </a:endParaRPr>
                  </a:p>
                  <a:p>
                    <a:pPr>
                      <a:defRPr sz="2200">
                        <a:solidFill>
                          <a:schemeClr val="bg1"/>
                        </a:solidFill>
                      </a:defRPr>
                    </a:pPr>
                    <a:r>
                      <a:rPr lang="en-US" sz="2200" b="0" dirty="0">
                        <a:solidFill>
                          <a:schemeClr val="bg1"/>
                        </a:solidFill>
                      </a:rPr>
                      <a:t>(4:17)</a:t>
                    </a:r>
                  </a:p>
                </c:rich>
              </c:tx>
              <c:spPr>
                <a:noFill/>
                <a:ln>
                  <a:noFill/>
                </a:ln>
                <a:effectLst/>
              </c:spPr>
              <c:txPr>
                <a:bodyPr rot="0" spcFirstLastPara="1" vertOverflow="ellipsis" vert="horz" wrap="square" lIns="38100" tIns="19050" rIns="38100" bIns="19050" anchor="ctr" anchorCtr="1">
                  <a:spAutoFit/>
                </a:bodyPr>
                <a:lstStyle/>
                <a:p>
                  <a:pPr>
                    <a:defRPr sz="22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3-491B-433A-A00F-B7854BE7186F}"/>
                </c:ext>
                <c:ext xmlns:c15="http://schemas.microsoft.com/office/drawing/2012/chart" uri="{CE6537A1-D6FC-4f65-9D91-7224C49458BB}">
                  <c15:dlblFieldTable/>
                  <c15:showDataLabelsRange val="0"/>
                </c:ext>
              </c:extLst>
            </c:dLbl>
            <c:dLbl>
              <c:idx val="2"/>
              <c:tx>
                <c:rich>
                  <a:bodyPr/>
                  <a:lstStyle/>
                  <a:p>
                    <a:fld id="{962770F5-8D2D-4833-86B8-09F31761C4B9}" type="PERCENTAGE">
                      <a:rPr lang="en-US" sz="2200">
                        <a:solidFill>
                          <a:schemeClr val="tx1"/>
                        </a:solidFill>
                      </a:rPr>
                      <a:pPr/>
                      <a:t>[PERCENTAGE]</a:t>
                    </a:fld>
                    <a:endParaRPr lang="en-US" sz="2200">
                      <a:solidFill>
                        <a:schemeClr val="tx1"/>
                      </a:solidFill>
                    </a:endParaRPr>
                  </a:p>
                  <a:p>
                    <a:r>
                      <a:rPr lang="en-US" sz="2200">
                        <a:solidFill>
                          <a:schemeClr val="tx1"/>
                        </a:solidFill>
                      </a:rPr>
                      <a:t>(3:53)</a:t>
                    </a:r>
                  </a:p>
                </c:rich>
              </c:tx>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5-491B-433A-A00F-B7854BE7186F}"/>
                </c:ext>
                <c:ext xmlns:c15="http://schemas.microsoft.com/office/drawing/2012/chart" uri="{CE6537A1-D6FC-4f65-9D91-7224C49458BB}">
                  <c15:dlblFieldTable/>
                  <c15:showDataLabelsRange val="0"/>
                </c:ext>
              </c:extLst>
            </c:dLbl>
            <c:dLbl>
              <c:idx val="3"/>
              <c:layout>
                <c:manualLayout>
                  <c:x val="-0.12590877581281415"/>
                  <c:y val="4.8178014575443618E-3"/>
                </c:manualLayout>
              </c:layout>
              <c:tx>
                <c:rich>
                  <a:bodyPr rot="0" spcFirstLastPara="1" vertOverflow="ellipsis" vert="horz" wrap="square" lIns="38100" tIns="19050" rIns="38100" bIns="19050" anchor="ctr" anchorCtr="1">
                    <a:spAutoFit/>
                  </a:bodyPr>
                  <a:lstStyle/>
                  <a:p>
                    <a:pPr>
                      <a:defRPr sz="2200" b="0" i="0" u="none" strike="noStrike" kern="1200" baseline="0">
                        <a:solidFill>
                          <a:schemeClr val="bg1"/>
                        </a:solidFill>
                        <a:latin typeface="+mn-lt"/>
                        <a:ea typeface="+mn-ea"/>
                        <a:cs typeface="+mn-cs"/>
                      </a:defRPr>
                    </a:pPr>
                    <a:fld id="{F91CD04F-D8AC-4D6C-B1AD-3FB5AF5CF058}" type="PERCENTAGE">
                      <a:rPr lang="en-US" sz="2200">
                        <a:solidFill>
                          <a:schemeClr val="bg1"/>
                        </a:solidFill>
                      </a:rPr>
                      <a:pPr>
                        <a:defRPr sz="2200">
                          <a:solidFill>
                            <a:schemeClr val="bg1"/>
                          </a:solidFill>
                        </a:defRPr>
                      </a:pPr>
                      <a:t>[PERCENTAGE]</a:t>
                    </a:fld>
                    <a:endParaRPr lang="en-US" sz="2200">
                      <a:solidFill>
                        <a:schemeClr val="bg1"/>
                      </a:solidFill>
                    </a:endParaRPr>
                  </a:p>
                  <a:p>
                    <a:pPr>
                      <a:defRPr sz="2200">
                        <a:solidFill>
                          <a:schemeClr val="bg1"/>
                        </a:solidFill>
                      </a:defRPr>
                    </a:pPr>
                    <a:r>
                      <a:rPr lang="en-US" sz="2200">
                        <a:solidFill>
                          <a:schemeClr val="bg1"/>
                        </a:solidFill>
                      </a:rPr>
                      <a:t>(1:34)</a:t>
                    </a:r>
                  </a:p>
                </c:rich>
              </c:tx>
              <c:spPr>
                <a:noFill/>
                <a:ln>
                  <a:noFill/>
                </a:ln>
                <a:effectLst/>
              </c:spPr>
              <c:txPr>
                <a:bodyPr rot="0" spcFirstLastPara="1" vertOverflow="ellipsis" vert="horz" wrap="square" lIns="38100" tIns="19050" rIns="38100" bIns="19050" anchor="ctr" anchorCtr="1">
                  <a:spAutoFit/>
                </a:bodyPr>
                <a:lstStyle/>
                <a:p>
                  <a:pPr>
                    <a:defRPr sz="22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7-491B-433A-A00F-B7854BE7186F}"/>
                </c:ext>
                <c:ext xmlns:c15="http://schemas.microsoft.com/office/drawing/2012/chart" uri="{CE6537A1-D6FC-4f65-9D91-7224C49458BB}">
                  <c15:dlblFieldTable/>
                  <c15:showDataLabelsRange val="0"/>
                </c:ext>
              </c:extLst>
            </c:dLbl>
            <c:dLbl>
              <c:idx val="4"/>
              <c:layout>
                <c:manualLayout>
                  <c:x val="-0.11843663639952626"/>
                  <c:y val="-9.8026647433575254E-2"/>
                </c:manualLayout>
              </c:layout>
              <c:tx>
                <c:rich>
                  <a:bodyPr rot="0" spcFirstLastPara="1" vertOverflow="ellipsis" vert="horz" wrap="square" lIns="38100" tIns="19050" rIns="38100" bIns="19050" anchor="ctr" anchorCtr="1">
                    <a:spAutoFit/>
                  </a:bodyPr>
                  <a:lstStyle/>
                  <a:p>
                    <a:pPr>
                      <a:defRPr sz="2200" b="0" i="0" u="none" strike="noStrike" kern="1200" baseline="0">
                        <a:solidFill>
                          <a:schemeClr val="bg1"/>
                        </a:solidFill>
                        <a:latin typeface="+mn-lt"/>
                        <a:ea typeface="+mn-ea"/>
                        <a:cs typeface="+mn-cs"/>
                      </a:defRPr>
                    </a:pPr>
                    <a:fld id="{B9DDBE88-E6D0-4696-8B64-D289CA7CD6D5}" type="PERCENTAGE">
                      <a:rPr lang="en-US" sz="2200">
                        <a:solidFill>
                          <a:schemeClr val="bg1"/>
                        </a:solidFill>
                      </a:rPr>
                      <a:pPr>
                        <a:defRPr sz="2200">
                          <a:solidFill>
                            <a:schemeClr val="bg1"/>
                          </a:solidFill>
                        </a:defRPr>
                      </a:pPr>
                      <a:t>[PERCENTAGE]</a:t>
                    </a:fld>
                    <a:endParaRPr lang="en-US" sz="2200">
                      <a:solidFill>
                        <a:schemeClr val="bg1"/>
                      </a:solidFill>
                    </a:endParaRPr>
                  </a:p>
                  <a:p>
                    <a:pPr>
                      <a:defRPr sz="2200">
                        <a:solidFill>
                          <a:schemeClr val="bg1"/>
                        </a:solidFill>
                      </a:defRPr>
                    </a:pPr>
                    <a:r>
                      <a:rPr lang="en-US" sz="2200">
                        <a:solidFill>
                          <a:schemeClr val="bg1"/>
                        </a:solidFill>
                      </a:rPr>
                      <a:t>(1:45)</a:t>
                    </a:r>
                  </a:p>
                </c:rich>
              </c:tx>
              <c:spPr>
                <a:noFill/>
                <a:ln>
                  <a:noFill/>
                </a:ln>
                <a:effectLst/>
              </c:spPr>
              <c:txPr>
                <a:bodyPr rot="0" spcFirstLastPara="1" vertOverflow="ellipsis" vert="horz" wrap="square" lIns="38100" tIns="19050" rIns="38100" bIns="19050" anchor="ctr" anchorCtr="1">
                  <a:spAutoFit/>
                </a:bodyPr>
                <a:lstStyle/>
                <a:p>
                  <a:pPr>
                    <a:defRPr sz="22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9-491B-433A-A00F-B7854BE7186F}"/>
                </c:ext>
                <c:ext xmlns:c15="http://schemas.microsoft.com/office/drawing/2012/chart" uri="{CE6537A1-D6FC-4f65-9D91-7224C49458BB}">
                  <c15:dlblFieldTable/>
                  <c15:showDataLabelsRange val="0"/>
                </c:ext>
              </c:extLst>
            </c:dLbl>
            <c:dLbl>
              <c:idx val="5"/>
              <c:layout>
                <c:manualLayout>
                  <c:x val="9.8927231411509806E-3"/>
                  <c:y val="-3.3595012223164696E-2"/>
                </c:manualLayout>
              </c:layout>
              <c:tx>
                <c:rich>
                  <a:bodyPr/>
                  <a:lstStyle/>
                  <a:p>
                    <a:fld id="{2847501F-CD97-4E95-ABEC-43CB58D40EF9}" type="PERCENTAGE">
                      <a:rPr lang="en-US" sz="2200">
                        <a:solidFill>
                          <a:schemeClr val="tx1"/>
                        </a:solidFill>
                      </a:rPr>
                      <a:pPr/>
                      <a:t>[PERCENTAGE]</a:t>
                    </a:fld>
                    <a:endParaRPr lang="en-US" sz="2200">
                      <a:solidFill>
                        <a:schemeClr val="tx1"/>
                      </a:solidFill>
                    </a:endParaRPr>
                  </a:p>
                  <a:p>
                    <a:r>
                      <a:rPr lang="en-US" sz="2200">
                        <a:solidFill>
                          <a:schemeClr val="tx1"/>
                        </a:solidFill>
                      </a:rPr>
                      <a:t>(0:52)</a:t>
                    </a:r>
                  </a:p>
                </c:rich>
              </c:tx>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B-491B-433A-A00F-B7854BE7186F}"/>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2200"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Sheet1!$A$2:$A$7</c:f>
              <c:strCache>
                <c:ptCount val="6"/>
                <c:pt idx="0">
                  <c:v>Television (Live + DVR/Time-Shifted)</c:v>
                </c:pt>
                <c:pt idx="1">
                  <c:v>Video on a Smartphone</c:v>
                </c:pt>
                <c:pt idx="2">
                  <c:v>Internet Connected Device</c:v>
                </c:pt>
                <c:pt idx="3">
                  <c:v>Video on a Computer</c:v>
                </c:pt>
                <c:pt idx="4">
                  <c:v>Game Console</c:v>
                </c:pt>
                <c:pt idx="5">
                  <c:v>Video on Tablet</c:v>
                </c:pt>
              </c:strCache>
            </c:strRef>
          </c:cat>
          <c:val>
            <c:numRef>
              <c:f>Sheet1!$B$2:$B$7</c:f>
              <c:numCache>
                <c:formatCode>General</c:formatCode>
                <c:ptCount val="6"/>
                <c:pt idx="0">
                  <c:v>961</c:v>
                </c:pt>
                <c:pt idx="1">
                  <c:v>105</c:v>
                </c:pt>
                <c:pt idx="2">
                  <c:v>257</c:v>
                </c:pt>
                <c:pt idx="3">
                  <c:v>94</c:v>
                </c:pt>
                <c:pt idx="4">
                  <c:v>233</c:v>
                </c:pt>
                <c:pt idx="5">
                  <c:v>52</c:v>
                </c:pt>
              </c:numCache>
            </c:numRef>
          </c:val>
          <c:extLst xmlns:c16r2="http://schemas.microsoft.com/office/drawing/2015/06/chart">
            <c:ext xmlns:c16="http://schemas.microsoft.com/office/drawing/2014/chart" uri="{C3380CC4-5D6E-409C-BE32-E72D297353CC}">
              <c16:uniqueId val="{0000000C-491B-433A-A00F-B7854BE7186F}"/>
            </c:ext>
          </c:extLst>
        </c:ser>
        <c:dLbls>
          <c:showLegendKey val="0"/>
          <c:showVal val="0"/>
          <c:showCatName val="0"/>
          <c:showSerName val="0"/>
          <c:showPercent val="0"/>
          <c:showBubbleSize val="0"/>
          <c:showLeaderLines val="1"/>
        </c:dLbls>
        <c:firstSliceAng val="159"/>
      </c:pieChart>
      <c:spPr>
        <a:noFill/>
        <a:ln>
          <a:noFill/>
        </a:ln>
        <a:effectLst/>
      </c:spPr>
    </c:plotArea>
    <c:legend>
      <c:legendPos val="b"/>
      <c:layout>
        <c:manualLayout>
          <c:xMode val="edge"/>
          <c:yMode val="edge"/>
          <c:x val="0"/>
          <c:y val="0.84759237719143177"/>
          <c:w val="0.99868505991375711"/>
          <c:h val="0.15240752925483755"/>
        </c:manualLayout>
      </c:layout>
      <c:overlay val="0"/>
      <c:spPr>
        <a:noFill/>
        <a:ln>
          <a:noFill/>
        </a:ln>
        <a:effectLst/>
      </c:spPr>
      <c:txPr>
        <a:bodyPr rot="0" spcFirstLastPara="1" vertOverflow="ellipsis" vert="horz" wrap="square" anchor="ctr" anchorCtr="1"/>
        <a:lstStyle/>
        <a:p>
          <a:pPr>
            <a:defRPr sz="17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258584736082458"/>
          <c:y val="0.19930279765254444"/>
          <c:w val="0.40119708698963102"/>
          <c:h val="0.58279142214004342"/>
        </c:manualLayout>
      </c:layout>
      <c:pieChart>
        <c:varyColors val="1"/>
        <c:ser>
          <c:idx val="0"/>
          <c:order val="0"/>
          <c:tx>
            <c:strRef>
              <c:f>Sheet1!$B$1</c:f>
              <c:strCache>
                <c:ptCount val="1"/>
                <c:pt idx="0">
                  <c:v>% of Time Spent</c:v>
                </c:pt>
              </c:strCache>
            </c:strRef>
          </c:tx>
          <c:spPr>
            <a:ln>
              <a:noFill/>
            </a:ln>
          </c:spPr>
          <c:dPt>
            <c:idx val="0"/>
            <c:bubble3D val="0"/>
            <c:explosion val="6"/>
            <c:spPr>
              <a:solidFill>
                <a:srgbClr val="4F81BD"/>
              </a:solidFill>
              <a:ln w="19050">
                <a:noFill/>
              </a:ln>
              <a:effectLst/>
            </c:spPr>
            <c:extLst xmlns:c16r2="http://schemas.microsoft.com/office/drawing/2015/06/chart">
              <c:ext xmlns:c16="http://schemas.microsoft.com/office/drawing/2014/chart" uri="{C3380CC4-5D6E-409C-BE32-E72D297353CC}">
                <c16:uniqueId val="{00000001-6727-4310-BCDB-609FD186830C}"/>
              </c:ext>
            </c:extLst>
          </c:dPt>
          <c:dPt>
            <c:idx val="1"/>
            <c:bubble3D val="0"/>
            <c:spPr>
              <a:solidFill>
                <a:srgbClr val="67B89B"/>
              </a:solidFill>
              <a:ln w="19050">
                <a:noFill/>
              </a:ln>
              <a:effectLst/>
            </c:spPr>
            <c:extLst xmlns:c16r2="http://schemas.microsoft.com/office/drawing/2015/06/chart">
              <c:ext xmlns:c16="http://schemas.microsoft.com/office/drawing/2014/chart" uri="{C3380CC4-5D6E-409C-BE32-E72D297353CC}">
                <c16:uniqueId val="{00000003-6727-4310-BCDB-609FD186830C}"/>
              </c:ext>
            </c:extLst>
          </c:dPt>
          <c:dPt>
            <c:idx val="2"/>
            <c:bubble3D val="0"/>
            <c:spPr>
              <a:solidFill>
                <a:srgbClr val="FAB982"/>
              </a:solidFill>
              <a:ln w="19050">
                <a:noFill/>
              </a:ln>
              <a:effectLst/>
            </c:spPr>
            <c:extLst xmlns:c16r2="http://schemas.microsoft.com/office/drawing/2015/06/chart">
              <c:ext xmlns:c16="http://schemas.microsoft.com/office/drawing/2014/chart" uri="{C3380CC4-5D6E-409C-BE32-E72D297353CC}">
                <c16:uniqueId val="{00000005-6727-4310-BCDB-609FD186830C}"/>
              </c:ext>
            </c:extLst>
          </c:dPt>
          <c:dPt>
            <c:idx val="3"/>
            <c:bubble3D val="0"/>
            <c:spPr>
              <a:solidFill>
                <a:schemeClr val="accent4"/>
              </a:solidFill>
              <a:ln w="19050">
                <a:noFill/>
              </a:ln>
              <a:effectLst/>
            </c:spPr>
            <c:extLst xmlns:c16r2="http://schemas.microsoft.com/office/drawing/2015/06/chart">
              <c:ext xmlns:c16="http://schemas.microsoft.com/office/drawing/2014/chart" uri="{C3380CC4-5D6E-409C-BE32-E72D297353CC}">
                <c16:uniqueId val="{00000007-6727-4310-BCDB-609FD186830C}"/>
              </c:ext>
            </c:extLst>
          </c:dPt>
          <c:dPt>
            <c:idx val="4"/>
            <c:bubble3D val="0"/>
            <c:spPr>
              <a:solidFill>
                <a:srgbClr val="C00000"/>
              </a:solidFill>
              <a:ln w="19050">
                <a:noFill/>
              </a:ln>
              <a:effectLst/>
            </c:spPr>
            <c:extLst xmlns:c16r2="http://schemas.microsoft.com/office/drawing/2015/06/chart">
              <c:ext xmlns:c16="http://schemas.microsoft.com/office/drawing/2014/chart" uri="{C3380CC4-5D6E-409C-BE32-E72D297353CC}">
                <c16:uniqueId val="{00000009-6727-4310-BCDB-609FD186830C}"/>
              </c:ext>
            </c:extLst>
          </c:dPt>
          <c:dPt>
            <c:idx val="5"/>
            <c:bubble3D val="0"/>
            <c:spPr>
              <a:solidFill>
                <a:srgbClr val="FFFF99"/>
              </a:solidFill>
              <a:ln w="19050">
                <a:noFill/>
              </a:ln>
              <a:effectLst/>
            </c:spPr>
            <c:extLst xmlns:c16r2="http://schemas.microsoft.com/office/drawing/2015/06/chart">
              <c:ext xmlns:c16="http://schemas.microsoft.com/office/drawing/2014/chart" uri="{C3380CC4-5D6E-409C-BE32-E72D297353CC}">
                <c16:uniqueId val="{0000000B-6727-4310-BCDB-609FD186830C}"/>
              </c:ext>
            </c:extLst>
          </c:dPt>
          <c:dLbls>
            <c:dLbl>
              <c:idx val="0"/>
              <c:layout>
                <c:manualLayout>
                  <c:x val="0.20790258383289206"/>
                  <c:y val="-0.23347204357263446"/>
                </c:manualLayout>
              </c:layout>
              <c:tx>
                <c:rich>
                  <a:bodyPr rot="0" spcFirstLastPara="1" vertOverflow="ellipsis" vert="horz" wrap="square" lIns="38100" tIns="19050" rIns="38100" bIns="19050" anchor="ctr" anchorCtr="1">
                    <a:noAutofit/>
                  </a:bodyPr>
                  <a:lstStyle/>
                  <a:p>
                    <a:pPr>
                      <a:defRPr sz="2400" b="1" i="0" u="none" strike="noStrike" kern="1200" baseline="0">
                        <a:solidFill>
                          <a:schemeClr val="bg1"/>
                        </a:solidFill>
                        <a:latin typeface="+mn-lt"/>
                        <a:ea typeface="+mn-ea"/>
                        <a:cs typeface="+mn-cs"/>
                      </a:defRPr>
                    </a:pPr>
                    <a:fld id="{5E46CC54-A4AB-47E0-8A61-D425F5FCE47E}" type="PERCENTAGE">
                      <a:rPr lang="en-US" sz="2400" b="1" smtClean="0">
                        <a:solidFill>
                          <a:schemeClr val="bg1"/>
                        </a:solidFill>
                      </a:rPr>
                      <a:pPr>
                        <a:defRPr sz="2400" b="1">
                          <a:solidFill>
                            <a:schemeClr val="bg1"/>
                          </a:solidFill>
                        </a:defRPr>
                      </a:pPr>
                      <a:t>[PERCENTAGE]</a:t>
                    </a:fld>
                    <a:endParaRPr lang="en-US" sz="2400" b="1" dirty="0">
                      <a:solidFill>
                        <a:schemeClr val="bg1"/>
                      </a:solidFill>
                    </a:endParaRPr>
                  </a:p>
                  <a:p>
                    <a:pPr>
                      <a:defRPr sz="2400" b="1">
                        <a:solidFill>
                          <a:schemeClr val="bg1"/>
                        </a:solidFill>
                      </a:defRPr>
                    </a:pPr>
                    <a:r>
                      <a:rPr lang="en-US" sz="2400" b="1" dirty="0">
                        <a:solidFill>
                          <a:schemeClr val="bg1"/>
                        </a:solidFill>
                      </a:rPr>
                      <a:t>(33:22)</a:t>
                    </a:r>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1-6727-4310-BCDB-609FD186830C}"/>
                </c:ext>
                <c:ext xmlns:c15="http://schemas.microsoft.com/office/drawing/2012/chart" uri="{CE6537A1-D6FC-4f65-9D91-7224C49458BB}">
                  <c15:layout>
                    <c:manualLayout>
                      <c:w val="0.16465860842269311"/>
                      <c:h val="0.20110736113848091"/>
                    </c:manualLayout>
                  </c15:layout>
                  <c15:dlblFieldTable/>
                  <c15:showDataLabelsRange val="0"/>
                </c:ext>
              </c:extLst>
            </c:dLbl>
            <c:dLbl>
              <c:idx val="1"/>
              <c:layout>
                <c:manualLayout>
                  <c:x val="-2.2899777965696474E-2"/>
                  <c:y val="-2.8958709846620668E-3"/>
                </c:manualLayout>
              </c:layout>
              <c:tx>
                <c:rich>
                  <a:bodyPr/>
                  <a:lstStyle/>
                  <a:p>
                    <a:fld id="{436B18C0-D788-4A19-98B3-04CA8BE12D0D}" type="PERCENTAGE">
                      <a:rPr lang="en-US"/>
                      <a:pPr/>
                      <a:t>[PERCENTAGE]</a:t>
                    </a:fld>
                    <a:endParaRPr lang="en-US" dirty="0"/>
                  </a:p>
                  <a:p>
                    <a:r>
                      <a:rPr lang="en-US" dirty="0"/>
                      <a:t>(3:02)</a:t>
                    </a:r>
                  </a:p>
                </c:rich>
              </c:tx>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3-6727-4310-BCDB-609FD186830C}"/>
                </c:ext>
                <c:ext xmlns:c15="http://schemas.microsoft.com/office/drawing/2012/chart" uri="{CE6537A1-D6FC-4f65-9D91-7224C49458BB}">
                  <c15:dlblFieldTable/>
                  <c15:showDataLabelsRange val="0"/>
                </c:ext>
              </c:extLst>
            </c:dLbl>
            <c:dLbl>
              <c:idx val="2"/>
              <c:layout>
                <c:manualLayout>
                  <c:x val="-1.97689116555834E-2"/>
                  <c:y val="1.7735653058099832E-3"/>
                </c:manualLayout>
              </c:layout>
              <c:tx>
                <c:rich>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fld id="{06111E28-3B93-4F82-9A35-3C6F60A0000B}" type="PERCENTAGE">
                      <a:rPr lang="en-US" sz="2000"/>
                      <a:pPr>
                        <a:defRPr sz="2000">
                          <a:solidFill>
                            <a:schemeClr val="tx1"/>
                          </a:solidFill>
                        </a:defRPr>
                      </a:pPr>
                      <a:t>[PERCENTAGE]</a:t>
                    </a:fld>
                    <a:endParaRPr lang="en-US" sz="2000"/>
                  </a:p>
                  <a:p>
                    <a:pPr>
                      <a:defRPr sz="2000">
                        <a:solidFill>
                          <a:schemeClr val="tx1"/>
                        </a:solidFill>
                      </a:defRPr>
                    </a:pPr>
                    <a:r>
                      <a:rPr lang="en-US" sz="2000"/>
                      <a:t>(1:41)</a:t>
                    </a:r>
                  </a:p>
                </c:rich>
              </c:tx>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5-6727-4310-BCDB-609FD186830C}"/>
                </c:ext>
                <c:ext xmlns:c15="http://schemas.microsoft.com/office/drawing/2012/chart" uri="{CE6537A1-D6FC-4f65-9D91-7224C49458BB}">
                  <c15:dlblFieldTable/>
                  <c15:showDataLabelsRange val="0"/>
                </c:ext>
              </c:extLst>
            </c:dLbl>
            <c:dLbl>
              <c:idx val="3"/>
              <c:layout>
                <c:manualLayout>
                  <c:x val="4.9995766295059772E-2"/>
                  <c:y val="-2.1183977811721221E-2"/>
                </c:manualLayout>
              </c:layout>
              <c:tx>
                <c:rich>
                  <a:bodyPr/>
                  <a:lstStyle/>
                  <a:p>
                    <a:fld id="{BA290011-786C-4F40-B2C6-1E715518834B}" type="PERCENTAGE">
                      <a:rPr lang="en-US"/>
                      <a:pPr/>
                      <a:t>[PERCENTAGE]</a:t>
                    </a:fld>
                    <a:endParaRPr lang="en-US" dirty="0"/>
                  </a:p>
                  <a:p>
                    <a:r>
                      <a:rPr lang="en-US" dirty="0"/>
                      <a:t>(1:09)</a:t>
                    </a:r>
                  </a:p>
                </c:rich>
              </c:tx>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7-6727-4310-BCDB-609FD186830C}"/>
                </c:ext>
                <c:ext xmlns:c15="http://schemas.microsoft.com/office/drawing/2012/chart" uri="{CE6537A1-D6FC-4f65-9D91-7224C49458BB}">
                  <c15:dlblFieldTable/>
                  <c15:showDataLabelsRange val="0"/>
                </c:ext>
              </c:extLst>
            </c:dLbl>
            <c:dLbl>
              <c:idx val="4"/>
              <c:layout>
                <c:manualLayout>
                  <c:x val="0.10052143748948492"/>
                  <c:y val="1.1777876035051048E-2"/>
                </c:manualLayout>
              </c:layout>
              <c:tx>
                <c:rich>
                  <a:bodyPr/>
                  <a:lstStyle/>
                  <a:p>
                    <a:fld id="{80B668F9-7E91-4971-A29F-1F3F4163807F}" type="PERCENTAGE">
                      <a:rPr lang="en-US"/>
                      <a:pPr/>
                      <a:t>[PERCENTAGE]</a:t>
                    </a:fld>
                    <a:endParaRPr lang="en-US"/>
                  </a:p>
                  <a:p>
                    <a:r>
                      <a:rPr lang="en-US"/>
                      <a:t>(1:07)</a:t>
                    </a:r>
                  </a:p>
                </c:rich>
              </c:tx>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9-6727-4310-BCDB-609FD186830C}"/>
                </c:ext>
                <c:ext xmlns:c15="http://schemas.microsoft.com/office/drawing/2012/chart" uri="{CE6537A1-D6FC-4f65-9D91-7224C49458BB}">
                  <c15:dlblFieldTable/>
                  <c15:showDataLabelsRange val="0"/>
                </c:ext>
              </c:extLst>
            </c:dLbl>
            <c:dLbl>
              <c:idx val="5"/>
              <c:layout>
                <c:manualLayout>
                  <c:x val="4.9830153719461985E-2"/>
                  <c:y val="9.0055872658573746E-2"/>
                </c:manualLayout>
              </c:layout>
              <c:tx>
                <c:rich>
                  <a:bodyPr/>
                  <a:lstStyle/>
                  <a:p>
                    <a:fld id="{FDE46399-4CB8-4880-9EBE-48347CD984D5}" type="PERCENTAGE">
                      <a:rPr lang="en-US"/>
                      <a:pPr/>
                      <a:t>[PERCENTAGE]</a:t>
                    </a:fld>
                    <a:endParaRPr lang="en-US"/>
                  </a:p>
                  <a:p>
                    <a:r>
                      <a:rPr lang="en-US"/>
                      <a:t>(0:38)</a:t>
                    </a:r>
                  </a:p>
                </c:rich>
              </c:tx>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B-6727-4310-BCDB-609FD186830C}"/>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Sheet1!$A$2:$A$7</c:f>
              <c:strCache>
                <c:ptCount val="6"/>
                <c:pt idx="0">
                  <c:v>TV (Live + DVR/Time-Shifted)</c:v>
                </c:pt>
                <c:pt idx="1">
                  <c:v>Internet Connected Device</c:v>
                </c:pt>
                <c:pt idx="2">
                  <c:v>Game Console</c:v>
                </c:pt>
                <c:pt idx="3">
                  <c:v>Video on a Computer</c:v>
                </c:pt>
                <c:pt idx="4">
                  <c:v>Video on a Smartphone</c:v>
                </c:pt>
                <c:pt idx="5">
                  <c:v>Video on Tablet</c:v>
                </c:pt>
              </c:strCache>
            </c:strRef>
          </c:cat>
          <c:val>
            <c:numRef>
              <c:f>Sheet1!$B$2:$B$7</c:f>
              <c:numCache>
                <c:formatCode>General</c:formatCode>
                <c:ptCount val="6"/>
                <c:pt idx="0">
                  <c:v>2002</c:v>
                </c:pt>
                <c:pt idx="1">
                  <c:v>182</c:v>
                </c:pt>
                <c:pt idx="2">
                  <c:v>101</c:v>
                </c:pt>
                <c:pt idx="3">
                  <c:v>69</c:v>
                </c:pt>
                <c:pt idx="4">
                  <c:v>67</c:v>
                </c:pt>
                <c:pt idx="5">
                  <c:v>38</c:v>
                </c:pt>
              </c:numCache>
            </c:numRef>
          </c:val>
          <c:extLst xmlns:c16r2="http://schemas.microsoft.com/office/drawing/2015/06/chart">
            <c:ext xmlns:c16="http://schemas.microsoft.com/office/drawing/2014/chart" uri="{C3380CC4-5D6E-409C-BE32-E72D297353CC}">
              <c16:uniqueId val="{0000000C-6727-4310-BCDB-609FD186830C}"/>
            </c:ext>
          </c:extLst>
        </c:ser>
        <c:dLbls>
          <c:showLegendKey val="0"/>
          <c:showVal val="0"/>
          <c:showCatName val="0"/>
          <c:showSerName val="0"/>
          <c:showPercent val="0"/>
          <c:showBubbleSize val="0"/>
          <c:showLeaderLines val="1"/>
        </c:dLbls>
        <c:firstSliceAng val="67"/>
      </c:pieChart>
      <c:spPr>
        <a:noFill/>
        <a:ln>
          <a:noFill/>
        </a:ln>
        <a:effectLst/>
      </c:spPr>
    </c:plotArea>
    <c:legend>
      <c:legendPos val="b"/>
      <c:layout>
        <c:manualLayout>
          <c:xMode val="edge"/>
          <c:yMode val="edge"/>
          <c:x val="3.1628266317196924E-2"/>
          <c:y val="0.80556756974033283"/>
          <c:w val="0.94025771917862822"/>
          <c:h val="0.18745477932309668"/>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r>
              <a:rPr lang="en-US" sz="2800" b="1" dirty="0">
                <a:solidFill>
                  <a:schemeClr val="tx1"/>
                </a:solidFill>
              </a:rPr>
              <a:t>Reach Duplication, by Genre</a:t>
            </a:r>
          </a:p>
          <a:p>
            <a:pPr>
              <a:defRPr sz="2800" b="1">
                <a:solidFill>
                  <a:schemeClr val="tx1"/>
                </a:solidFill>
              </a:defRPr>
            </a:pPr>
            <a:r>
              <a:rPr lang="en-US" sz="2800" b="0" dirty="0">
                <a:solidFill>
                  <a:schemeClr val="tx1"/>
                </a:solidFill>
              </a:rPr>
              <a:t>A18-34</a:t>
            </a:r>
          </a:p>
        </c:rich>
      </c:tx>
      <c:layout>
        <c:manualLayout>
          <c:xMode val="edge"/>
          <c:yMode val="edge"/>
          <c:x val="0.36410678412294434"/>
          <c:y val="0"/>
        </c:manualLayout>
      </c:layout>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7628605353939522"/>
          <c:y val="0.10539957667909323"/>
          <c:w val="0.81356477322954679"/>
          <c:h val="0.89296203002750751"/>
        </c:manualLayout>
      </c:layout>
      <c:barChart>
        <c:barDir val="bar"/>
        <c:grouping val="percentStacked"/>
        <c:varyColors val="0"/>
        <c:ser>
          <c:idx val="0"/>
          <c:order val="0"/>
          <c:tx>
            <c:strRef>
              <c:f>Sheet1!$B$1</c:f>
              <c:strCache>
                <c:ptCount val="1"/>
                <c:pt idx="0">
                  <c:v>Linear TV</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Comedy</c:v>
                </c:pt>
                <c:pt idx="1">
                  <c:v>Sports</c:v>
                </c:pt>
                <c:pt idx="2">
                  <c:v>Home</c:v>
                </c:pt>
                <c:pt idx="3">
                  <c:v>News</c:v>
                </c:pt>
                <c:pt idx="4">
                  <c:v>Entertainment</c:v>
                </c:pt>
                <c:pt idx="5">
                  <c:v>Family</c:v>
                </c:pt>
                <c:pt idx="6">
                  <c:v>Music</c:v>
                </c:pt>
                <c:pt idx="7">
                  <c:v>Film</c:v>
                </c:pt>
              </c:strCache>
            </c:strRef>
          </c:cat>
          <c:val>
            <c:numRef>
              <c:f>Sheet1!$B$2:$B$9</c:f>
              <c:numCache>
                <c:formatCode>General</c:formatCode>
                <c:ptCount val="8"/>
                <c:pt idx="0">
                  <c:v>0.95</c:v>
                </c:pt>
                <c:pt idx="1">
                  <c:v>0.89</c:v>
                </c:pt>
                <c:pt idx="2">
                  <c:v>0.8</c:v>
                </c:pt>
                <c:pt idx="3">
                  <c:v>0.77</c:v>
                </c:pt>
                <c:pt idx="4">
                  <c:v>0.56999999999999995</c:v>
                </c:pt>
                <c:pt idx="5">
                  <c:v>0.56999999999999995</c:v>
                </c:pt>
                <c:pt idx="6">
                  <c:v>0.55000000000000004</c:v>
                </c:pt>
                <c:pt idx="7">
                  <c:v>0.53</c:v>
                </c:pt>
              </c:numCache>
            </c:numRef>
          </c:val>
          <c:extLst xmlns:c16r2="http://schemas.microsoft.com/office/drawing/2015/06/chart">
            <c:ext xmlns:c16="http://schemas.microsoft.com/office/drawing/2014/chart" uri="{C3380CC4-5D6E-409C-BE32-E72D297353CC}">
              <c16:uniqueId val="{00000000-6724-49E5-9EC3-B93761B8E2CF}"/>
            </c:ext>
          </c:extLst>
        </c:ser>
        <c:ser>
          <c:idx val="1"/>
          <c:order val="1"/>
          <c:tx>
            <c:strRef>
              <c:f>Sheet1!$C$1</c:f>
              <c:strCache>
                <c:ptCount val="1"/>
                <c:pt idx="0">
                  <c:v>Linear + OTT</c:v>
                </c:pt>
              </c:strCache>
            </c:strRef>
          </c:tx>
          <c:spPr>
            <a:solidFill>
              <a:schemeClr val="tx2">
                <a:lumMod val="20000"/>
                <a:lumOff val="80000"/>
              </a:schemeClr>
            </a:solidFill>
            <a:ln>
              <a:noFill/>
            </a:ln>
            <a:effectLst/>
          </c:spPr>
          <c:invertIfNegative val="0"/>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dLbl>
            <c:numFmt formatCode="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Comedy</c:v>
                </c:pt>
                <c:pt idx="1">
                  <c:v>Sports</c:v>
                </c:pt>
                <c:pt idx="2">
                  <c:v>Home</c:v>
                </c:pt>
                <c:pt idx="3">
                  <c:v>News</c:v>
                </c:pt>
                <c:pt idx="4">
                  <c:v>Entertainment</c:v>
                </c:pt>
                <c:pt idx="5">
                  <c:v>Family</c:v>
                </c:pt>
                <c:pt idx="6">
                  <c:v>Music</c:v>
                </c:pt>
                <c:pt idx="7">
                  <c:v>Film</c:v>
                </c:pt>
              </c:strCache>
            </c:strRef>
          </c:cat>
          <c:val>
            <c:numRef>
              <c:f>Sheet1!$C$2:$C$9</c:f>
              <c:numCache>
                <c:formatCode>General</c:formatCode>
                <c:ptCount val="8"/>
                <c:pt idx="0">
                  <c:v>0.02</c:v>
                </c:pt>
                <c:pt idx="1">
                  <c:v>7.0000000000000007E-2</c:v>
                </c:pt>
                <c:pt idx="2">
                  <c:v>0.05</c:v>
                </c:pt>
                <c:pt idx="3">
                  <c:v>0.12</c:v>
                </c:pt>
                <c:pt idx="4">
                  <c:v>0.28999999999999998</c:v>
                </c:pt>
                <c:pt idx="5">
                  <c:v>0.02</c:v>
                </c:pt>
                <c:pt idx="6">
                  <c:v>0.14000000000000001</c:v>
                </c:pt>
                <c:pt idx="7">
                  <c:v>0.25</c:v>
                </c:pt>
              </c:numCache>
            </c:numRef>
          </c:val>
          <c:extLst xmlns:c16r2="http://schemas.microsoft.com/office/drawing/2015/06/chart">
            <c:ext xmlns:c16="http://schemas.microsoft.com/office/drawing/2014/chart" uri="{C3380CC4-5D6E-409C-BE32-E72D297353CC}">
              <c16:uniqueId val="{00000001-6724-49E5-9EC3-B93761B8E2CF}"/>
            </c:ext>
          </c:extLst>
        </c:ser>
        <c:ser>
          <c:idx val="2"/>
          <c:order val="2"/>
          <c:tx>
            <c:strRef>
              <c:f>Sheet1!$D$1</c:f>
              <c:strCache>
                <c:ptCount val="1"/>
                <c:pt idx="0">
                  <c:v>OTT-only</c:v>
                </c:pt>
              </c:strCache>
            </c:strRef>
          </c:tx>
          <c:spPr>
            <a:solidFill>
              <a:srgbClr val="67B89B"/>
            </a:solidFill>
            <a:ln>
              <a:noFill/>
            </a:ln>
            <a:effectLst/>
          </c:spPr>
          <c:invertIfNegative val="0"/>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dLbl>
            <c:numFmt formatCode="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Comedy</c:v>
                </c:pt>
                <c:pt idx="1">
                  <c:v>Sports</c:v>
                </c:pt>
                <c:pt idx="2">
                  <c:v>Home</c:v>
                </c:pt>
                <c:pt idx="3">
                  <c:v>News</c:v>
                </c:pt>
                <c:pt idx="4">
                  <c:v>Entertainment</c:v>
                </c:pt>
                <c:pt idx="5">
                  <c:v>Family</c:v>
                </c:pt>
                <c:pt idx="6">
                  <c:v>Music</c:v>
                </c:pt>
                <c:pt idx="7">
                  <c:v>Film</c:v>
                </c:pt>
              </c:strCache>
            </c:strRef>
          </c:cat>
          <c:val>
            <c:numRef>
              <c:f>Sheet1!$D$2:$D$9</c:f>
              <c:numCache>
                <c:formatCode>General</c:formatCode>
                <c:ptCount val="8"/>
                <c:pt idx="0">
                  <c:v>0.03</c:v>
                </c:pt>
                <c:pt idx="1">
                  <c:v>0.05</c:v>
                </c:pt>
                <c:pt idx="2">
                  <c:v>0.15</c:v>
                </c:pt>
                <c:pt idx="3">
                  <c:v>0.11</c:v>
                </c:pt>
                <c:pt idx="4">
                  <c:v>0.14000000000000001</c:v>
                </c:pt>
                <c:pt idx="5">
                  <c:v>0.41</c:v>
                </c:pt>
                <c:pt idx="6">
                  <c:v>0.32</c:v>
                </c:pt>
                <c:pt idx="7">
                  <c:v>0.21</c:v>
                </c:pt>
              </c:numCache>
            </c:numRef>
          </c:val>
          <c:extLst xmlns:c16r2="http://schemas.microsoft.com/office/drawing/2015/06/chart">
            <c:ext xmlns:c16="http://schemas.microsoft.com/office/drawing/2014/chart" uri="{C3380CC4-5D6E-409C-BE32-E72D297353CC}">
              <c16:uniqueId val="{00000002-6724-49E5-9EC3-B93761B8E2CF}"/>
            </c:ext>
          </c:extLst>
        </c:ser>
        <c:dLbls>
          <c:showLegendKey val="0"/>
          <c:showVal val="0"/>
          <c:showCatName val="0"/>
          <c:showSerName val="0"/>
          <c:showPercent val="0"/>
          <c:showBubbleSize val="0"/>
        </c:dLbls>
        <c:gapWidth val="150"/>
        <c:overlap val="100"/>
        <c:axId val="456250656"/>
        <c:axId val="456251048"/>
      </c:barChart>
      <c:catAx>
        <c:axId val="456250656"/>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456251048"/>
        <c:crosses val="autoZero"/>
        <c:auto val="1"/>
        <c:lblAlgn val="ctr"/>
        <c:lblOffset val="100"/>
        <c:noMultiLvlLbl val="0"/>
      </c:catAx>
      <c:valAx>
        <c:axId val="456251048"/>
        <c:scaling>
          <c:orientation val="minMax"/>
        </c:scaling>
        <c:delete val="1"/>
        <c:axPos val="b"/>
        <c:numFmt formatCode="0%" sourceLinked="1"/>
        <c:majorTickMark val="none"/>
        <c:minorTickMark val="none"/>
        <c:tickLblPos val="nextTo"/>
        <c:crossAx val="456250656"/>
        <c:crosses val="autoZero"/>
        <c:crossBetween val="between"/>
      </c:valAx>
      <c:spPr>
        <a:noFill/>
        <a:ln w="25400">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938741483004894E-2"/>
          <c:y val="4.4757365101557887E-2"/>
          <c:w val="0.90977344496605206"/>
          <c:h val="0.62976400021273371"/>
        </c:manualLayout>
      </c:layout>
      <c:barChart>
        <c:barDir val="bar"/>
        <c:grouping val="percentStacked"/>
        <c:varyColors val="0"/>
        <c:ser>
          <c:idx val="0"/>
          <c:order val="0"/>
          <c:tx>
            <c:strRef>
              <c:f>Sheet1!$B$1</c:f>
              <c:strCache>
                <c:ptCount val="1"/>
                <c:pt idx="0">
                  <c:v>Linear TV</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A18-34</c:v>
                </c:pt>
              </c:strCache>
            </c:strRef>
          </c:cat>
          <c:val>
            <c:numRef>
              <c:f>Sheet1!$B$2</c:f>
              <c:numCache>
                <c:formatCode>General</c:formatCode>
                <c:ptCount val="1"/>
                <c:pt idx="0">
                  <c:v>0.64</c:v>
                </c:pt>
              </c:numCache>
            </c:numRef>
          </c:val>
          <c:extLst xmlns:c16r2="http://schemas.microsoft.com/office/drawing/2015/06/chart">
            <c:ext xmlns:c16="http://schemas.microsoft.com/office/drawing/2014/chart" uri="{C3380CC4-5D6E-409C-BE32-E72D297353CC}">
              <c16:uniqueId val="{00000000-14BC-4434-8234-0733B61D76FE}"/>
            </c:ext>
          </c:extLst>
        </c:ser>
        <c:ser>
          <c:idx val="1"/>
          <c:order val="1"/>
          <c:tx>
            <c:strRef>
              <c:f>Sheet1!$C$1</c:f>
              <c:strCache>
                <c:ptCount val="1"/>
                <c:pt idx="0">
                  <c:v>Linear + OTT</c:v>
                </c:pt>
              </c:strCache>
            </c:strRef>
          </c:tx>
          <c:spPr>
            <a:solidFill>
              <a:schemeClr val="tx2">
                <a:lumMod val="20000"/>
                <a:lumOff val="8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A18-34</c:v>
                </c:pt>
              </c:strCache>
            </c:strRef>
          </c:cat>
          <c:val>
            <c:numRef>
              <c:f>Sheet1!$C$2</c:f>
              <c:numCache>
                <c:formatCode>General</c:formatCode>
                <c:ptCount val="1"/>
                <c:pt idx="0">
                  <c:v>0.23</c:v>
                </c:pt>
              </c:numCache>
            </c:numRef>
          </c:val>
          <c:extLst xmlns:c16r2="http://schemas.microsoft.com/office/drawing/2015/06/chart">
            <c:ext xmlns:c16="http://schemas.microsoft.com/office/drawing/2014/chart" uri="{C3380CC4-5D6E-409C-BE32-E72D297353CC}">
              <c16:uniqueId val="{00000001-14BC-4434-8234-0733B61D76FE}"/>
            </c:ext>
          </c:extLst>
        </c:ser>
        <c:ser>
          <c:idx val="2"/>
          <c:order val="2"/>
          <c:tx>
            <c:strRef>
              <c:f>Sheet1!$D$1</c:f>
              <c:strCache>
                <c:ptCount val="1"/>
                <c:pt idx="0">
                  <c:v>OTT-only</c:v>
                </c:pt>
              </c:strCache>
            </c:strRef>
          </c:tx>
          <c:spPr>
            <a:solidFill>
              <a:srgbClr val="67B89B"/>
            </a:solidFill>
            <a:ln>
              <a:noFill/>
            </a:ln>
            <a:effectLst/>
          </c:spPr>
          <c:invertIfNegative val="0"/>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dLbl>
            <c:numFmt formatCode="0%" sourceLinked="0"/>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A18-34</c:v>
                </c:pt>
              </c:strCache>
            </c:strRef>
          </c:cat>
          <c:val>
            <c:numRef>
              <c:f>Sheet1!$D$2</c:f>
              <c:numCache>
                <c:formatCode>General</c:formatCode>
                <c:ptCount val="1"/>
                <c:pt idx="0">
                  <c:v>0.13</c:v>
                </c:pt>
              </c:numCache>
            </c:numRef>
          </c:val>
          <c:extLst xmlns:c16r2="http://schemas.microsoft.com/office/drawing/2015/06/chart">
            <c:ext xmlns:c16="http://schemas.microsoft.com/office/drawing/2014/chart" uri="{C3380CC4-5D6E-409C-BE32-E72D297353CC}">
              <c16:uniqueId val="{00000002-14BC-4434-8234-0733B61D76FE}"/>
            </c:ext>
          </c:extLst>
        </c:ser>
        <c:dLbls>
          <c:showLegendKey val="0"/>
          <c:showVal val="0"/>
          <c:showCatName val="0"/>
          <c:showSerName val="0"/>
          <c:showPercent val="0"/>
          <c:showBubbleSize val="0"/>
        </c:dLbls>
        <c:gapWidth val="150"/>
        <c:overlap val="100"/>
        <c:axId val="456251832"/>
        <c:axId val="456252224"/>
      </c:barChart>
      <c:catAx>
        <c:axId val="456251832"/>
        <c:scaling>
          <c:orientation val="minMax"/>
        </c:scaling>
        <c:delete val="1"/>
        <c:axPos val="l"/>
        <c:numFmt formatCode="General" sourceLinked="1"/>
        <c:majorTickMark val="none"/>
        <c:minorTickMark val="none"/>
        <c:tickLblPos val="nextTo"/>
        <c:crossAx val="456252224"/>
        <c:crosses val="autoZero"/>
        <c:auto val="1"/>
        <c:lblAlgn val="ctr"/>
        <c:lblOffset val="100"/>
        <c:noMultiLvlLbl val="0"/>
      </c:catAx>
      <c:valAx>
        <c:axId val="456252224"/>
        <c:scaling>
          <c:orientation val="minMax"/>
        </c:scaling>
        <c:delete val="1"/>
        <c:axPos val="b"/>
        <c:numFmt formatCode="0%" sourceLinked="1"/>
        <c:majorTickMark val="none"/>
        <c:minorTickMark val="none"/>
        <c:tickLblPos val="nextTo"/>
        <c:crossAx val="456251832"/>
        <c:crosses val="autoZero"/>
        <c:crossBetween val="between"/>
      </c:valAx>
      <c:spPr>
        <a:noFill/>
        <a:ln w="25400">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sz="2400" b="1" dirty="0">
                <a:solidFill>
                  <a:schemeClr val="tx1"/>
                </a:solidFill>
              </a:rPr>
              <a:t>Reach Duplication, by Genre (Households with Kids)</a:t>
            </a:r>
          </a:p>
        </c:rich>
      </c:tx>
      <c:layout>
        <c:manualLayout>
          <c:xMode val="edge"/>
          <c:yMode val="edge"/>
          <c:x val="0.27225801886760964"/>
          <c:y val="1.4617253532352556E-2"/>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5439341985493402"/>
          <c:y val="7.3132706014548673E-2"/>
          <c:w val="0.83524546679040668"/>
          <c:h val="0.91006046008858177"/>
        </c:manualLayout>
      </c:layout>
      <c:barChart>
        <c:barDir val="bar"/>
        <c:grouping val="percentStacked"/>
        <c:varyColors val="0"/>
        <c:ser>
          <c:idx val="0"/>
          <c:order val="0"/>
          <c:tx>
            <c:strRef>
              <c:f>Sheet1!$B$1</c:f>
              <c:strCache>
                <c:ptCount val="1"/>
                <c:pt idx="0">
                  <c:v>Linear TV</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Comedy</c:v>
                </c:pt>
                <c:pt idx="1">
                  <c:v>Sports</c:v>
                </c:pt>
                <c:pt idx="2">
                  <c:v>Home</c:v>
                </c:pt>
                <c:pt idx="3">
                  <c:v>News</c:v>
                </c:pt>
                <c:pt idx="4">
                  <c:v>Family</c:v>
                </c:pt>
                <c:pt idx="5">
                  <c:v>Entertainment</c:v>
                </c:pt>
                <c:pt idx="6">
                  <c:v>Music</c:v>
                </c:pt>
                <c:pt idx="7">
                  <c:v>Film</c:v>
                </c:pt>
              </c:strCache>
            </c:strRef>
          </c:cat>
          <c:val>
            <c:numRef>
              <c:f>Sheet1!$B$2:$B$9</c:f>
              <c:numCache>
                <c:formatCode>General</c:formatCode>
                <c:ptCount val="8"/>
                <c:pt idx="0">
                  <c:v>0.98</c:v>
                </c:pt>
                <c:pt idx="1">
                  <c:v>0.9</c:v>
                </c:pt>
                <c:pt idx="2">
                  <c:v>0.88</c:v>
                </c:pt>
                <c:pt idx="3">
                  <c:v>0.81</c:v>
                </c:pt>
                <c:pt idx="4">
                  <c:v>0.68</c:v>
                </c:pt>
                <c:pt idx="5">
                  <c:v>0.65</c:v>
                </c:pt>
                <c:pt idx="6">
                  <c:v>0.65</c:v>
                </c:pt>
                <c:pt idx="7">
                  <c:v>0.63</c:v>
                </c:pt>
              </c:numCache>
            </c:numRef>
          </c:val>
          <c:extLst xmlns:c16r2="http://schemas.microsoft.com/office/drawing/2015/06/chart">
            <c:ext xmlns:c16="http://schemas.microsoft.com/office/drawing/2014/chart" uri="{C3380CC4-5D6E-409C-BE32-E72D297353CC}">
              <c16:uniqueId val="{00000000-FFE2-438E-9D3B-8F800DB74218}"/>
            </c:ext>
          </c:extLst>
        </c:ser>
        <c:ser>
          <c:idx val="1"/>
          <c:order val="1"/>
          <c:tx>
            <c:strRef>
              <c:f>Sheet1!$C$1</c:f>
              <c:strCache>
                <c:ptCount val="1"/>
                <c:pt idx="0">
                  <c:v>Linear + OTT</c:v>
                </c:pt>
              </c:strCache>
            </c:strRef>
          </c:tx>
          <c:spPr>
            <a:solidFill>
              <a:schemeClr val="tx2">
                <a:lumMod val="20000"/>
                <a:lumOff val="80000"/>
              </a:schemeClr>
            </a:solidFill>
            <a:ln>
              <a:noFill/>
            </a:ln>
            <a:effectLst/>
          </c:spPr>
          <c:invertIfNegative val="0"/>
          <c:dLbls>
            <c:dLbl>
              <c:idx val="0"/>
              <c:layout>
                <c:manualLayout>
                  <c:x val="-1.1220707512000017E-3"/>
                  <c:y val="0"/>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5ACA-42A7-9000-2F40B7DFA9EF}"/>
                </c:ext>
                <c:ext xmlns:c15="http://schemas.microsoft.com/office/drawing/2012/chart" uri="{CE6537A1-D6FC-4f65-9D91-7224C49458BB}"/>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Comedy</c:v>
                </c:pt>
                <c:pt idx="1">
                  <c:v>Sports</c:v>
                </c:pt>
                <c:pt idx="2">
                  <c:v>Home</c:v>
                </c:pt>
                <c:pt idx="3">
                  <c:v>News</c:v>
                </c:pt>
                <c:pt idx="4">
                  <c:v>Family</c:v>
                </c:pt>
                <c:pt idx="5">
                  <c:v>Entertainment</c:v>
                </c:pt>
                <c:pt idx="6">
                  <c:v>Music</c:v>
                </c:pt>
                <c:pt idx="7">
                  <c:v>Film</c:v>
                </c:pt>
              </c:strCache>
            </c:strRef>
          </c:cat>
          <c:val>
            <c:numRef>
              <c:f>Sheet1!$C$2:$C$9</c:f>
              <c:numCache>
                <c:formatCode>General</c:formatCode>
                <c:ptCount val="8"/>
                <c:pt idx="0">
                  <c:v>0.01</c:v>
                </c:pt>
                <c:pt idx="1">
                  <c:v>7.0000000000000007E-2</c:v>
                </c:pt>
                <c:pt idx="2">
                  <c:v>0.05</c:v>
                </c:pt>
                <c:pt idx="3">
                  <c:v>0.13</c:v>
                </c:pt>
                <c:pt idx="4">
                  <c:v>0.03</c:v>
                </c:pt>
                <c:pt idx="5">
                  <c:v>0.28999999999999998</c:v>
                </c:pt>
                <c:pt idx="6">
                  <c:v>0.14000000000000001</c:v>
                </c:pt>
                <c:pt idx="7">
                  <c:v>0.26</c:v>
                </c:pt>
              </c:numCache>
            </c:numRef>
          </c:val>
          <c:extLst xmlns:c16r2="http://schemas.microsoft.com/office/drawing/2015/06/chart">
            <c:ext xmlns:c16="http://schemas.microsoft.com/office/drawing/2014/chart" uri="{C3380CC4-5D6E-409C-BE32-E72D297353CC}">
              <c16:uniqueId val="{00000001-FFE2-438E-9D3B-8F800DB74218}"/>
            </c:ext>
          </c:extLst>
        </c:ser>
        <c:ser>
          <c:idx val="2"/>
          <c:order val="2"/>
          <c:tx>
            <c:strRef>
              <c:f>Sheet1!$D$1</c:f>
              <c:strCache>
                <c:ptCount val="1"/>
                <c:pt idx="0">
                  <c:v>OTT-only</c:v>
                </c:pt>
              </c:strCache>
            </c:strRef>
          </c:tx>
          <c:spPr>
            <a:solidFill>
              <a:srgbClr val="67B89B"/>
            </a:solidFill>
            <a:ln>
              <a:noFill/>
            </a:ln>
            <a:effectLst/>
          </c:spPr>
          <c:invertIfNegative val="0"/>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dLbl>
            <c:numFmt formatCode="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Comedy</c:v>
                </c:pt>
                <c:pt idx="1">
                  <c:v>Sports</c:v>
                </c:pt>
                <c:pt idx="2">
                  <c:v>Home</c:v>
                </c:pt>
                <c:pt idx="3">
                  <c:v>News</c:v>
                </c:pt>
                <c:pt idx="4">
                  <c:v>Family</c:v>
                </c:pt>
                <c:pt idx="5">
                  <c:v>Entertainment</c:v>
                </c:pt>
                <c:pt idx="6">
                  <c:v>Music</c:v>
                </c:pt>
                <c:pt idx="7">
                  <c:v>Film</c:v>
                </c:pt>
              </c:strCache>
            </c:strRef>
          </c:cat>
          <c:val>
            <c:numRef>
              <c:f>Sheet1!$D$2:$D$9</c:f>
              <c:numCache>
                <c:formatCode>General</c:formatCode>
                <c:ptCount val="8"/>
                <c:pt idx="0">
                  <c:v>0.01</c:v>
                </c:pt>
                <c:pt idx="1">
                  <c:v>0.02</c:v>
                </c:pt>
                <c:pt idx="2">
                  <c:v>7.0000000000000007E-2</c:v>
                </c:pt>
                <c:pt idx="3">
                  <c:v>0.05</c:v>
                </c:pt>
                <c:pt idx="4">
                  <c:v>0.3</c:v>
                </c:pt>
                <c:pt idx="5">
                  <c:v>0.06</c:v>
                </c:pt>
                <c:pt idx="6">
                  <c:v>0.21</c:v>
                </c:pt>
                <c:pt idx="7">
                  <c:v>0.12</c:v>
                </c:pt>
              </c:numCache>
            </c:numRef>
          </c:val>
          <c:extLst xmlns:c16r2="http://schemas.microsoft.com/office/drawing/2015/06/chart">
            <c:ext xmlns:c16="http://schemas.microsoft.com/office/drawing/2014/chart" uri="{C3380CC4-5D6E-409C-BE32-E72D297353CC}">
              <c16:uniqueId val="{00000002-FFE2-438E-9D3B-8F800DB74218}"/>
            </c:ext>
          </c:extLst>
        </c:ser>
        <c:dLbls>
          <c:showLegendKey val="0"/>
          <c:showVal val="0"/>
          <c:showCatName val="0"/>
          <c:showSerName val="0"/>
          <c:showPercent val="0"/>
          <c:showBubbleSize val="0"/>
        </c:dLbls>
        <c:gapWidth val="150"/>
        <c:overlap val="100"/>
        <c:axId val="394150144"/>
        <c:axId val="394150536"/>
      </c:barChart>
      <c:catAx>
        <c:axId val="394150144"/>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394150536"/>
        <c:crosses val="autoZero"/>
        <c:auto val="1"/>
        <c:lblAlgn val="ctr"/>
        <c:lblOffset val="100"/>
        <c:noMultiLvlLbl val="0"/>
      </c:catAx>
      <c:valAx>
        <c:axId val="394150536"/>
        <c:scaling>
          <c:orientation val="minMax"/>
        </c:scaling>
        <c:delete val="1"/>
        <c:axPos val="b"/>
        <c:numFmt formatCode="0%" sourceLinked="1"/>
        <c:majorTickMark val="none"/>
        <c:minorTickMark val="none"/>
        <c:tickLblPos val="nextTo"/>
        <c:crossAx val="394150144"/>
        <c:crosses val="autoZero"/>
        <c:crossBetween val="between"/>
      </c:valAx>
      <c:spPr>
        <a:noFill/>
        <a:ln w="25400">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00351987562129"/>
          <c:y val="0.39883655540804053"/>
          <c:w val="0.88151443390551099"/>
          <c:h val="0.5917271129839522"/>
        </c:manualLayout>
      </c:layout>
      <c:barChart>
        <c:barDir val="bar"/>
        <c:grouping val="percentStacked"/>
        <c:varyColors val="0"/>
        <c:ser>
          <c:idx val="0"/>
          <c:order val="0"/>
          <c:tx>
            <c:strRef>
              <c:f>Sheet1!$B$1</c:f>
              <c:strCache>
                <c:ptCount val="1"/>
                <c:pt idx="0">
                  <c:v>Linear TV</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Kids in HH</c:v>
                </c:pt>
              </c:strCache>
            </c:strRef>
          </c:cat>
          <c:val>
            <c:numRef>
              <c:f>Sheet1!$B$2</c:f>
              <c:numCache>
                <c:formatCode>General</c:formatCode>
                <c:ptCount val="1"/>
                <c:pt idx="0">
                  <c:v>0.62</c:v>
                </c:pt>
              </c:numCache>
            </c:numRef>
          </c:val>
          <c:extLst xmlns:c16r2="http://schemas.microsoft.com/office/drawing/2015/06/chart">
            <c:ext xmlns:c16="http://schemas.microsoft.com/office/drawing/2014/chart" uri="{C3380CC4-5D6E-409C-BE32-E72D297353CC}">
              <c16:uniqueId val="{00000000-FEA6-49C0-A896-30F097FF4195}"/>
            </c:ext>
          </c:extLst>
        </c:ser>
        <c:ser>
          <c:idx val="1"/>
          <c:order val="1"/>
          <c:tx>
            <c:strRef>
              <c:f>Sheet1!$C$1</c:f>
              <c:strCache>
                <c:ptCount val="1"/>
                <c:pt idx="0">
                  <c:v>Linear + OTT</c:v>
                </c:pt>
              </c:strCache>
            </c:strRef>
          </c:tx>
          <c:spPr>
            <a:solidFill>
              <a:schemeClr val="tx2">
                <a:lumMod val="20000"/>
                <a:lumOff val="8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Kids in HH</c:v>
                </c:pt>
              </c:strCache>
            </c:strRef>
          </c:cat>
          <c:val>
            <c:numRef>
              <c:f>Sheet1!$C$2</c:f>
              <c:numCache>
                <c:formatCode>General</c:formatCode>
                <c:ptCount val="1"/>
                <c:pt idx="0">
                  <c:v>0.34</c:v>
                </c:pt>
              </c:numCache>
            </c:numRef>
          </c:val>
          <c:extLst xmlns:c16r2="http://schemas.microsoft.com/office/drawing/2015/06/chart">
            <c:ext xmlns:c16="http://schemas.microsoft.com/office/drawing/2014/chart" uri="{C3380CC4-5D6E-409C-BE32-E72D297353CC}">
              <c16:uniqueId val="{00000001-FEA6-49C0-A896-30F097FF4195}"/>
            </c:ext>
          </c:extLst>
        </c:ser>
        <c:ser>
          <c:idx val="2"/>
          <c:order val="2"/>
          <c:tx>
            <c:strRef>
              <c:f>Sheet1!$D$1</c:f>
              <c:strCache>
                <c:ptCount val="1"/>
                <c:pt idx="0">
                  <c:v>OTT-only</c:v>
                </c:pt>
              </c:strCache>
            </c:strRef>
          </c:tx>
          <c:spPr>
            <a:solidFill>
              <a:srgbClr val="67B89B"/>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Kids in HH</c:v>
                </c:pt>
              </c:strCache>
            </c:strRef>
          </c:cat>
          <c:val>
            <c:numRef>
              <c:f>Sheet1!$D$2</c:f>
              <c:numCache>
                <c:formatCode>General</c:formatCode>
                <c:ptCount val="1"/>
                <c:pt idx="0">
                  <c:v>0.04</c:v>
                </c:pt>
              </c:numCache>
            </c:numRef>
          </c:val>
          <c:extLst xmlns:c16r2="http://schemas.microsoft.com/office/drawing/2015/06/chart">
            <c:ext xmlns:c16="http://schemas.microsoft.com/office/drawing/2014/chart" uri="{C3380CC4-5D6E-409C-BE32-E72D297353CC}">
              <c16:uniqueId val="{00000002-FEA6-49C0-A896-30F097FF4195}"/>
            </c:ext>
          </c:extLst>
        </c:ser>
        <c:dLbls>
          <c:showLegendKey val="0"/>
          <c:showVal val="0"/>
          <c:showCatName val="0"/>
          <c:showSerName val="0"/>
          <c:showPercent val="0"/>
          <c:showBubbleSize val="0"/>
        </c:dLbls>
        <c:gapWidth val="150"/>
        <c:overlap val="100"/>
        <c:axId val="394151320"/>
        <c:axId val="394151712"/>
      </c:barChart>
      <c:catAx>
        <c:axId val="394151320"/>
        <c:scaling>
          <c:orientation val="minMax"/>
        </c:scaling>
        <c:delete val="1"/>
        <c:axPos val="l"/>
        <c:numFmt formatCode="General" sourceLinked="1"/>
        <c:majorTickMark val="none"/>
        <c:minorTickMark val="none"/>
        <c:tickLblPos val="nextTo"/>
        <c:crossAx val="394151712"/>
        <c:crosses val="autoZero"/>
        <c:auto val="1"/>
        <c:lblAlgn val="ctr"/>
        <c:lblOffset val="100"/>
        <c:noMultiLvlLbl val="0"/>
      </c:catAx>
      <c:valAx>
        <c:axId val="394151712"/>
        <c:scaling>
          <c:orientation val="minMax"/>
        </c:scaling>
        <c:delete val="1"/>
        <c:axPos val="b"/>
        <c:numFmt formatCode="0%" sourceLinked="1"/>
        <c:majorTickMark val="none"/>
        <c:minorTickMark val="none"/>
        <c:tickLblPos val="nextTo"/>
        <c:crossAx val="394151320"/>
        <c:crosses val="autoZero"/>
        <c:crossBetween val="between"/>
      </c:valAx>
      <c:spPr>
        <a:noFill/>
        <a:ln w="25400">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sz="2400" b="1" dirty="0">
                <a:solidFill>
                  <a:schemeClr val="tx1"/>
                </a:solidFill>
              </a:rPr>
              <a:t>Reach Duplication, by Genre (Affluent HHs)</a:t>
            </a:r>
          </a:p>
        </c:rich>
      </c:tx>
      <c:layout>
        <c:manualLayout>
          <c:xMode val="edge"/>
          <c:yMode val="edge"/>
          <c:x val="0.29822627339538421"/>
          <c:y val="7.0692256706962643E-3"/>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6534890551073403"/>
          <c:y val="8.4592191260961999E-2"/>
          <c:w val="0.82330448136800027"/>
          <c:h val="0.89499403396176502"/>
        </c:manualLayout>
      </c:layout>
      <c:barChart>
        <c:barDir val="bar"/>
        <c:grouping val="percentStacked"/>
        <c:varyColors val="0"/>
        <c:ser>
          <c:idx val="0"/>
          <c:order val="0"/>
          <c:tx>
            <c:strRef>
              <c:f>Sheet1!$B$1</c:f>
              <c:strCache>
                <c:ptCount val="1"/>
                <c:pt idx="0">
                  <c:v>Linear TV</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Comedy</c:v>
                </c:pt>
                <c:pt idx="1">
                  <c:v>Home</c:v>
                </c:pt>
                <c:pt idx="2">
                  <c:v>Sports</c:v>
                </c:pt>
                <c:pt idx="3">
                  <c:v>News</c:v>
                </c:pt>
                <c:pt idx="4">
                  <c:v>Family</c:v>
                </c:pt>
                <c:pt idx="5">
                  <c:v>Music</c:v>
                </c:pt>
                <c:pt idx="6">
                  <c:v>Entertainment</c:v>
                </c:pt>
                <c:pt idx="7">
                  <c:v>Film</c:v>
                </c:pt>
              </c:strCache>
            </c:strRef>
          </c:cat>
          <c:val>
            <c:numRef>
              <c:f>Sheet1!$B$2:$B$9</c:f>
              <c:numCache>
                <c:formatCode>General</c:formatCode>
                <c:ptCount val="8"/>
                <c:pt idx="0">
                  <c:v>0.98</c:v>
                </c:pt>
                <c:pt idx="1">
                  <c:v>0.89</c:v>
                </c:pt>
                <c:pt idx="2">
                  <c:v>0.89</c:v>
                </c:pt>
                <c:pt idx="3">
                  <c:v>0.76</c:v>
                </c:pt>
                <c:pt idx="4">
                  <c:v>0.62</c:v>
                </c:pt>
                <c:pt idx="5">
                  <c:v>0.62</c:v>
                </c:pt>
                <c:pt idx="6">
                  <c:v>0.59</c:v>
                </c:pt>
                <c:pt idx="7">
                  <c:v>0.59</c:v>
                </c:pt>
              </c:numCache>
            </c:numRef>
          </c:val>
          <c:extLst xmlns:c16r2="http://schemas.microsoft.com/office/drawing/2015/06/chart">
            <c:ext xmlns:c16="http://schemas.microsoft.com/office/drawing/2014/chart" uri="{C3380CC4-5D6E-409C-BE32-E72D297353CC}">
              <c16:uniqueId val="{00000000-0B27-4479-B8CC-05B91CD6CAA1}"/>
            </c:ext>
          </c:extLst>
        </c:ser>
        <c:ser>
          <c:idx val="1"/>
          <c:order val="1"/>
          <c:tx>
            <c:strRef>
              <c:f>Sheet1!$C$1</c:f>
              <c:strCache>
                <c:ptCount val="1"/>
                <c:pt idx="0">
                  <c:v>Linear + OTT</c:v>
                </c:pt>
              </c:strCache>
            </c:strRef>
          </c:tx>
          <c:spPr>
            <a:solidFill>
              <a:schemeClr val="tx2">
                <a:lumMod val="20000"/>
                <a:lumOff val="8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Comedy</c:v>
                </c:pt>
                <c:pt idx="1">
                  <c:v>Home</c:v>
                </c:pt>
                <c:pt idx="2">
                  <c:v>Sports</c:v>
                </c:pt>
                <c:pt idx="3">
                  <c:v>News</c:v>
                </c:pt>
                <c:pt idx="4">
                  <c:v>Family</c:v>
                </c:pt>
                <c:pt idx="5">
                  <c:v>Music</c:v>
                </c:pt>
                <c:pt idx="6">
                  <c:v>Entertainment</c:v>
                </c:pt>
                <c:pt idx="7">
                  <c:v>Film</c:v>
                </c:pt>
              </c:strCache>
            </c:strRef>
          </c:cat>
          <c:val>
            <c:numRef>
              <c:f>Sheet1!$C$2:$C$9</c:f>
              <c:numCache>
                <c:formatCode>General</c:formatCode>
                <c:ptCount val="8"/>
                <c:pt idx="0">
                  <c:v>0.01</c:v>
                </c:pt>
                <c:pt idx="1">
                  <c:v>0.05</c:v>
                </c:pt>
                <c:pt idx="2">
                  <c:v>0.09</c:v>
                </c:pt>
                <c:pt idx="3">
                  <c:v>0.19</c:v>
                </c:pt>
                <c:pt idx="4">
                  <c:v>0.03</c:v>
                </c:pt>
                <c:pt idx="5">
                  <c:v>0.14000000000000001</c:v>
                </c:pt>
                <c:pt idx="6">
                  <c:v>0.35</c:v>
                </c:pt>
                <c:pt idx="7">
                  <c:v>0.3</c:v>
                </c:pt>
              </c:numCache>
            </c:numRef>
          </c:val>
          <c:extLst xmlns:c16r2="http://schemas.microsoft.com/office/drawing/2015/06/chart">
            <c:ext xmlns:c16="http://schemas.microsoft.com/office/drawing/2014/chart" uri="{C3380CC4-5D6E-409C-BE32-E72D297353CC}">
              <c16:uniqueId val="{00000001-0B27-4479-B8CC-05B91CD6CAA1}"/>
            </c:ext>
          </c:extLst>
        </c:ser>
        <c:ser>
          <c:idx val="2"/>
          <c:order val="2"/>
          <c:tx>
            <c:strRef>
              <c:f>Sheet1!$D$1</c:f>
              <c:strCache>
                <c:ptCount val="1"/>
                <c:pt idx="0">
                  <c:v>OTT-only</c:v>
                </c:pt>
              </c:strCache>
            </c:strRef>
          </c:tx>
          <c:spPr>
            <a:solidFill>
              <a:srgbClr val="67B89B"/>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Comedy</c:v>
                </c:pt>
                <c:pt idx="1">
                  <c:v>Home</c:v>
                </c:pt>
                <c:pt idx="2">
                  <c:v>Sports</c:v>
                </c:pt>
                <c:pt idx="3">
                  <c:v>News</c:v>
                </c:pt>
                <c:pt idx="4">
                  <c:v>Family</c:v>
                </c:pt>
                <c:pt idx="5">
                  <c:v>Music</c:v>
                </c:pt>
                <c:pt idx="6">
                  <c:v>Entertainment</c:v>
                </c:pt>
                <c:pt idx="7">
                  <c:v>Film</c:v>
                </c:pt>
              </c:strCache>
            </c:strRef>
          </c:cat>
          <c:val>
            <c:numRef>
              <c:f>Sheet1!$D$2:$D$9</c:f>
              <c:numCache>
                <c:formatCode>General</c:formatCode>
                <c:ptCount val="8"/>
                <c:pt idx="0">
                  <c:v>0.01</c:v>
                </c:pt>
                <c:pt idx="1">
                  <c:v>0.06</c:v>
                </c:pt>
                <c:pt idx="2">
                  <c:v>0.02</c:v>
                </c:pt>
                <c:pt idx="3">
                  <c:v>0.05</c:v>
                </c:pt>
                <c:pt idx="4">
                  <c:v>0.35</c:v>
                </c:pt>
                <c:pt idx="5">
                  <c:v>0.24</c:v>
                </c:pt>
                <c:pt idx="6">
                  <c:v>0.06</c:v>
                </c:pt>
                <c:pt idx="7">
                  <c:v>0.11</c:v>
                </c:pt>
              </c:numCache>
            </c:numRef>
          </c:val>
          <c:extLst xmlns:c16r2="http://schemas.microsoft.com/office/drawing/2015/06/chart">
            <c:ext xmlns:c16="http://schemas.microsoft.com/office/drawing/2014/chart" uri="{C3380CC4-5D6E-409C-BE32-E72D297353CC}">
              <c16:uniqueId val="{00000002-0B27-4479-B8CC-05B91CD6CAA1}"/>
            </c:ext>
          </c:extLst>
        </c:ser>
        <c:dLbls>
          <c:showLegendKey val="0"/>
          <c:showVal val="0"/>
          <c:showCatName val="0"/>
          <c:showSerName val="0"/>
          <c:showPercent val="0"/>
          <c:showBubbleSize val="0"/>
        </c:dLbls>
        <c:gapWidth val="150"/>
        <c:overlap val="100"/>
        <c:axId val="394152888"/>
        <c:axId val="394153280"/>
      </c:barChart>
      <c:catAx>
        <c:axId val="394152888"/>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394153280"/>
        <c:crosses val="autoZero"/>
        <c:auto val="1"/>
        <c:lblAlgn val="ctr"/>
        <c:lblOffset val="100"/>
        <c:noMultiLvlLbl val="0"/>
      </c:catAx>
      <c:valAx>
        <c:axId val="394153280"/>
        <c:scaling>
          <c:orientation val="minMax"/>
        </c:scaling>
        <c:delete val="1"/>
        <c:axPos val="b"/>
        <c:numFmt formatCode="0%" sourceLinked="1"/>
        <c:majorTickMark val="none"/>
        <c:minorTickMark val="none"/>
        <c:tickLblPos val="nextTo"/>
        <c:crossAx val="394152888"/>
        <c:crosses val="autoZero"/>
        <c:crossBetween val="between"/>
      </c:valAx>
      <c:spPr>
        <a:noFill/>
        <a:ln w="25400">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Linear TV</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Affluent HHs ($100k+)</c:v>
                </c:pt>
              </c:strCache>
            </c:strRef>
          </c:cat>
          <c:val>
            <c:numRef>
              <c:f>Sheet1!$B$2</c:f>
              <c:numCache>
                <c:formatCode>General</c:formatCode>
                <c:ptCount val="1"/>
                <c:pt idx="0">
                  <c:v>0.56000000000000005</c:v>
                </c:pt>
              </c:numCache>
            </c:numRef>
          </c:val>
          <c:extLst xmlns:c16r2="http://schemas.microsoft.com/office/drawing/2015/06/chart">
            <c:ext xmlns:c16="http://schemas.microsoft.com/office/drawing/2014/chart" uri="{C3380CC4-5D6E-409C-BE32-E72D297353CC}">
              <c16:uniqueId val="{00000000-A031-4AD7-973B-64A66FBA84C6}"/>
            </c:ext>
          </c:extLst>
        </c:ser>
        <c:ser>
          <c:idx val="1"/>
          <c:order val="1"/>
          <c:tx>
            <c:strRef>
              <c:f>Sheet1!$C$1</c:f>
              <c:strCache>
                <c:ptCount val="1"/>
                <c:pt idx="0">
                  <c:v>Linear + OTT</c:v>
                </c:pt>
              </c:strCache>
            </c:strRef>
          </c:tx>
          <c:spPr>
            <a:solidFill>
              <a:schemeClr val="tx2">
                <a:lumMod val="20000"/>
                <a:lumOff val="8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Affluent HHs ($100k+)</c:v>
                </c:pt>
              </c:strCache>
            </c:strRef>
          </c:cat>
          <c:val>
            <c:numRef>
              <c:f>Sheet1!$C$2</c:f>
              <c:numCache>
                <c:formatCode>General</c:formatCode>
                <c:ptCount val="1"/>
                <c:pt idx="0">
                  <c:v>0.41</c:v>
                </c:pt>
              </c:numCache>
            </c:numRef>
          </c:val>
          <c:extLst xmlns:c16r2="http://schemas.microsoft.com/office/drawing/2015/06/chart">
            <c:ext xmlns:c16="http://schemas.microsoft.com/office/drawing/2014/chart" uri="{C3380CC4-5D6E-409C-BE32-E72D297353CC}">
              <c16:uniqueId val="{00000001-A031-4AD7-973B-64A66FBA84C6}"/>
            </c:ext>
          </c:extLst>
        </c:ser>
        <c:ser>
          <c:idx val="2"/>
          <c:order val="2"/>
          <c:tx>
            <c:strRef>
              <c:f>Sheet1!$D$1</c:f>
              <c:strCache>
                <c:ptCount val="1"/>
                <c:pt idx="0">
                  <c:v>OTT-only</c:v>
                </c:pt>
              </c:strCache>
            </c:strRef>
          </c:tx>
          <c:spPr>
            <a:solidFill>
              <a:srgbClr val="67B89B"/>
            </a:solidFill>
            <a:ln>
              <a:noFill/>
            </a:ln>
            <a:effectLst/>
          </c:spPr>
          <c:invertIfNegative val="0"/>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dLbl>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Affluent HHs ($100k+)</c:v>
                </c:pt>
              </c:strCache>
            </c:strRef>
          </c:cat>
          <c:val>
            <c:numRef>
              <c:f>Sheet1!$D$2</c:f>
              <c:numCache>
                <c:formatCode>General</c:formatCode>
                <c:ptCount val="1"/>
                <c:pt idx="0">
                  <c:v>0.03</c:v>
                </c:pt>
              </c:numCache>
            </c:numRef>
          </c:val>
          <c:extLst xmlns:c16r2="http://schemas.microsoft.com/office/drawing/2015/06/chart">
            <c:ext xmlns:c16="http://schemas.microsoft.com/office/drawing/2014/chart" uri="{C3380CC4-5D6E-409C-BE32-E72D297353CC}">
              <c16:uniqueId val="{00000002-A031-4AD7-973B-64A66FBA84C6}"/>
            </c:ext>
          </c:extLst>
        </c:ser>
        <c:dLbls>
          <c:showLegendKey val="0"/>
          <c:showVal val="0"/>
          <c:showCatName val="0"/>
          <c:showSerName val="0"/>
          <c:showPercent val="0"/>
          <c:showBubbleSize val="0"/>
        </c:dLbls>
        <c:gapWidth val="150"/>
        <c:overlap val="100"/>
        <c:axId val="456732712"/>
        <c:axId val="456733104"/>
      </c:barChart>
      <c:catAx>
        <c:axId val="456732712"/>
        <c:scaling>
          <c:orientation val="minMax"/>
        </c:scaling>
        <c:delete val="1"/>
        <c:axPos val="l"/>
        <c:numFmt formatCode="General" sourceLinked="1"/>
        <c:majorTickMark val="none"/>
        <c:minorTickMark val="none"/>
        <c:tickLblPos val="nextTo"/>
        <c:crossAx val="456733104"/>
        <c:crosses val="autoZero"/>
        <c:auto val="1"/>
        <c:lblAlgn val="ctr"/>
        <c:lblOffset val="100"/>
        <c:noMultiLvlLbl val="0"/>
      </c:catAx>
      <c:valAx>
        <c:axId val="456733104"/>
        <c:scaling>
          <c:orientation val="minMax"/>
        </c:scaling>
        <c:delete val="1"/>
        <c:axPos val="b"/>
        <c:numFmt formatCode="0%" sourceLinked="1"/>
        <c:majorTickMark val="none"/>
        <c:minorTickMark val="none"/>
        <c:tickLblPos val="nextTo"/>
        <c:crossAx val="456732712"/>
        <c:crosses val="autoZero"/>
        <c:crossBetween val="between"/>
      </c:valAx>
      <c:spPr>
        <a:noFill/>
        <a:ln w="25400">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r>
              <a:rPr lang="en-US" sz="1200" dirty="0">
                <a:solidFill>
                  <a:schemeClr val="tx1"/>
                </a:solidFill>
              </a:rPr>
              <a:t>Samsung Smart TV </a:t>
            </a:r>
          </a:p>
          <a:p>
            <a:pPr>
              <a:defRPr sz="1200">
                <a:solidFill>
                  <a:schemeClr val="tx1"/>
                </a:solidFill>
              </a:defRPr>
            </a:pPr>
            <a:r>
              <a:rPr lang="en-US" sz="1200" dirty="0">
                <a:solidFill>
                  <a:schemeClr val="tx1"/>
                </a:solidFill>
              </a:rPr>
              <a:t>Universe</a:t>
            </a:r>
          </a:p>
          <a:p>
            <a:pPr>
              <a:defRPr sz="1200">
                <a:solidFill>
                  <a:schemeClr val="tx1"/>
                </a:solidFill>
              </a:defRPr>
            </a:pPr>
            <a:r>
              <a:rPr lang="en-US" sz="1200" i="1" dirty="0">
                <a:solidFill>
                  <a:schemeClr val="tx1"/>
                </a:solidFill>
              </a:rPr>
              <a:t>% Reach</a:t>
            </a:r>
          </a:p>
        </c:rich>
      </c:tx>
      <c:layout>
        <c:manualLayout>
          <c:xMode val="edge"/>
          <c:yMode val="edge"/>
          <c:x val="0.46085235714396755"/>
          <c:y val="0.45220765280585939"/>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312185265342833"/>
          <c:y val="0.21207469430676634"/>
          <c:w val="0.36467905402664358"/>
          <c:h val="0.6129986469462978"/>
        </c:manualLayout>
      </c:layout>
      <c:doughnutChart>
        <c:varyColors val="1"/>
        <c:ser>
          <c:idx val="0"/>
          <c:order val="0"/>
          <c:tx>
            <c:strRef>
              <c:f>Sheet1!$B$1</c:f>
              <c:strCache>
                <c:ptCount val="1"/>
                <c:pt idx="0">
                  <c:v>% Reach</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4-4432-4D22-B895-3B5A20EDF5D9}"/>
              </c:ext>
            </c:extLst>
          </c:dPt>
          <c:dPt>
            <c:idx val="1"/>
            <c:bubble3D val="0"/>
            <c:spPr>
              <a:solidFill>
                <a:schemeClr val="tx2">
                  <a:lumMod val="20000"/>
                  <a:lumOff val="8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2-4432-4D22-B895-3B5A20EDF5D9}"/>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3-4432-4D22-B895-3B5A20EDF5D9}"/>
              </c:ext>
            </c:extLst>
          </c:dPt>
          <c:dPt>
            <c:idx val="3"/>
            <c:bubble3D val="0"/>
            <c:spPr>
              <a:solidFill>
                <a:schemeClr val="bg1">
                  <a:lumMod val="8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4432-4D22-B895-3B5A20EDF5D9}"/>
              </c:ext>
            </c:extLst>
          </c:dPt>
          <c:dLbls>
            <c:dLbl>
              <c:idx val="0"/>
              <c:layout>
                <c:manualLayout>
                  <c:x val="0.12256519010244454"/>
                  <c:y val="-2.3701768301217747E-2"/>
                </c:manualLayout>
              </c:layou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4-4432-4D22-B895-3B5A20EDF5D9}"/>
                </c:ext>
                <c:ext xmlns:c15="http://schemas.microsoft.com/office/drawing/2012/chart" uri="{CE6537A1-D6FC-4f65-9D91-7224C49458BB}"/>
              </c:extLst>
            </c:dLbl>
            <c:dLbl>
              <c:idx val="1"/>
              <c:layout>
                <c:manualLayout>
                  <c:x val="1.193336218131761E-2"/>
                  <c:y val="0.15179405980170624"/>
                </c:manualLayout>
              </c:layout>
              <c:tx>
                <c:rich>
                  <a:bodyPr/>
                  <a:lstStyle/>
                  <a:p>
                    <a:fld id="{3988E6BC-C334-4716-BFE4-D9DDCB1489BB}" type="CATEGORYNAME">
                      <a:rPr lang="en-US" smtClean="0"/>
                      <a:pPr/>
                      <a:t>[CATEGORY NAME]</a:t>
                    </a:fld>
                    <a:r>
                      <a:rPr lang="en-US" dirty="0"/>
                      <a:t> (targeted OTT)</a:t>
                    </a:r>
                    <a:r>
                      <a:rPr lang="en-US" baseline="0" dirty="0"/>
                      <a:t>, </a:t>
                    </a:r>
                    <a:fld id="{A68B275C-B470-41A2-A393-881F448785C3}" type="VALUE">
                      <a:rPr lang="en-US" baseline="0"/>
                      <a:pPr/>
                      <a:t>[VALUE]</a:t>
                    </a:fld>
                    <a:endParaRPr lang="en-US" baseline="0" dirty="0"/>
                  </a:p>
                </c:rich>
              </c:tx>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2-4432-4D22-B895-3B5A20EDF5D9}"/>
                </c:ext>
                <c:ext xmlns:c15="http://schemas.microsoft.com/office/drawing/2012/chart" uri="{CE6537A1-D6FC-4f65-9D91-7224C49458BB}">
                  <c15:dlblFieldTable/>
                  <c15:showDataLabelsRange val="0"/>
                </c:ext>
              </c:extLst>
            </c:dLbl>
            <c:dLbl>
              <c:idx val="2"/>
              <c:layout>
                <c:manualLayout>
                  <c:x val="-0.14751208720294215"/>
                  <c:y val="0.10756956382860362"/>
                </c:manualLayout>
              </c:layout>
              <c:tx>
                <c:rich>
                  <a:bodyPr/>
                  <a:lstStyle/>
                  <a:p>
                    <a:fld id="{539A8393-D546-41BB-A2F8-8DB1CA7DB999}" type="CATEGORYNAME">
                      <a:rPr lang="en-US" smtClean="0"/>
                      <a:pPr/>
                      <a:t>[CATEGORY NAME]</a:t>
                    </a:fld>
                    <a:r>
                      <a:rPr lang="en-US" dirty="0"/>
                      <a:t> (targeted OTT)</a:t>
                    </a:r>
                    <a:r>
                      <a:rPr lang="en-US" baseline="0" dirty="0"/>
                      <a:t>, </a:t>
                    </a:r>
                    <a:fld id="{B3C29010-5FBC-4D47-91B1-3DAE7FE78D46}" type="VALUE">
                      <a:rPr lang="en-US" baseline="0"/>
                      <a:pPr/>
                      <a:t>[VALUE]</a:t>
                    </a:fld>
                    <a:endParaRPr lang="en-US" baseline="0" dirty="0"/>
                  </a:p>
                </c:rich>
              </c:tx>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3-4432-4D22-B895-3B5A20EDF5D9}"/>
                </c:ext>
                <c:ext xmlns:c15="http://schemas.microsoft.com/office/drawing/2012/chart" uri="{CE6537A1-D6FC-4f65-9D91-7224C49458BB}">
                  <c15:dlblFieldTable/>
                  <c15:showDataLabelsRange val="0"/>
                </c:ext>
              </c:extLst>
            </c:dLbl>
            <c:dLbl>
              <c:idx val="3"/>
              <c:layout>
                <c:manualLayout>
                  <c:x val="-0.13883490560276907"/>
                  <c:y val="-9.1160647312375949E-3"/>
                </c:manualLayout>
              </c:layou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1-4432-4D22-B895-3B5A20EDF5D9}"/>
                </c:ext>
                <c:ext xmlns:c15="http://schemas.microsoft.com/office/drawing/2012/chart" uri="{CE6537A1-D6FC-4f65-9D91-7224C49458BB}"/>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Sheet1!$A$2:$A$5</c:f>
              <c:strCache>
                <c:ptCount val="4"/>
                <c:pt idx="0">
                  <c:v>Linear TV</c:v>
                </c:pt>
                <c:pt idx="1">
                  <c:v>Overlap of Linear + Samsung Ads</c:v>
                </c:pt>
                <c:pt idx="2">
                  <c:v>Samsung Ads Only</c:v>
                </c:pt>
                <c:pt idx="3">
                  <c:v>Not Exposed</c:v>
                </c:pt>
              </c:strCache>
            </c:strRef>
          </c:cat>
          <c:val>
            <c:numRef>
              <c:f>Sheet1!$B$2:$B$5</c:f>
              <c:numCache>
                <c:formatCode>General</c:formatCode>
                <c:ptCount val="4"/>
                <c:pt idx="0">
                  <c:v>0.5</c:v>
                </c:pt>
                <c:pt idx="1">
                  <c:v>0.03</c:v>
                </c:pt>
                <c:pt idx="2">
                  <c:v>7.0000000000000007E-2</c:v>
                </c:pt>
                <c:pt idx="3">
                  <c:v>0.4</c:v>
                </c:pt>
              </c:numCache>
            </c:numRef>
          </c:val>
          <c:extLst xmlns:c16r2="http://schemas.microsoft.com/office/drawing/2015/06/chart">
            <c:ext xmlns:c16="http://schemas.microsoft.com/office/drawing/2014/chart" uri="{C3380CC4-5D6E-409C-BE32-E72D297353CC}">
              <c16:uniqueId val="{00000000-4432-4D22-B895-3B5A20EDF5D9}"/>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a:solidFill>
                  <a:schemeClr val="tx1"/>
                </a:solidFill>
              </a:rPr>
              <a:t>Total Plan Reach </a:t>
            </a:r>
          </a:p>
          <a:p>
            <a:pPr>
              <a:defRPr sz="2000"/>
            </a:pPr>
            <a:r>
              <a:rPr lang="en-US" sz="2000" dirty="0">
                <a:solidFill>
                  <a:schemeClr val="tx1"/>
                </a:solidFill>
              </a:rPr>
              <a:t>(within Samsung universe)</a:t>
            </a:r>
          </a:p>
        </c:rich>
      </c:tx>
      <c:layout>
        <c:manualLayout>
          <c:xMode val="edge"/>
          <c:yMode val="edge"/>
          <c:x val="0.2740462666221809"/>
          <c:y val="3.7597435085215919E-3"/>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9005267917589732E-2"/>
          <c:y val="0.22348981168717749"/>
          <c:w val="0.90213596455976286"/>
          <c:h val="0.5784250563650879"/>
        </c:manualLayout>
      </c:layout>
      <c:barChart>
        <c:barDir val="col"/>
        <c:grouping val="clustered"/>
        <c:varyColors val="0"/>
        <c:ser>
          <c:idx val="0"/>
          <c:order val="0"/>
          <c:tx>
            <c:strRef>
              <c:f>Sheet1!$B$1</c:f>
              <c:strCache>
                <c:ptCount val="1"/>
                <c:pt idx="0">
                  <c:v>Total Plan Reach (within Samsung universe)</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Linear TV only</c:v>
                </c:pt>
                <c:pt idx="1">
                  <c:v>Linear TV + Targeted OTT</c:v>
                </c:pt>
              </c:strCache>
            </c:strRef>
          </c:cat>
          <c:val>
            <c:numRef>
              <c:f>Sheet1!$B$2:$B$3</c:f>
              <c:numCache>
                <c:formatCode>General</c:formatCode>
                <c:ptCount val="2"/>
                <c:pt idx="0">
                  <c:v>0.61</c:v>
                </c:pt>
                <c:pt idx="1">
                  <c:v>0.77</c:v>
                </c:pt>
              </c:numCache>
            </c:numRef>
          </c:val>
          <c:extLst xmlns:c16r2="http://schemas.microsoft.com/office/drawing/2015/06/chart">
            <c:ext xmlns:c16="http://schemas.microsoft.com/office/drawing/2014/chart" uri="{C3380CC4-5D6E-409C-BE32-E72D297353CC}">
              <c16:uniqueId val="{00000000-796C-4CC6-9485-3B63C520542E}"/>
            </c:ext>
          </c:extLst>
        </c:ser>
        <c:dLbls>
          <c:showLegendKey val="0"/>
          <c:showVal val="0"/>
          <c:showCatName val="0"/>
          <c:showSerName val="0"/>
          <c:showPercent val="0"/>
          <c:showBubbleSize val="0"/>
        </c:dLbls>
        <c:gapWidth val="21"/>
        <c:overlap val="-27"/>
        <c:axId val="458127480"/>
        <c:axId val="458127872"/>
      </c:barChart>
      <c:catAx>
        <c:axId val="458127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458127872"/>
        <c:crosses val="autoZero"/>
        <c:auto val="1"/>
        <c:lblAlgn val="ctr"/>
        <c:lblOffset val="100"/>
        <c:noMultiLvlLbl val="0"/>
      </c:catAx>
      <c:valAx>
        <c:axId val="458127872"/>
        <c:scaling>
          <c:orientation val="minMax"/>
          <c:max val="1"/>
        </c:scaling>
        <c:delete val="1"/>
        <c:axPos val="l"/>
        <c:numFmt formatCode="0%" sourceLinked="0"/>
        <c:majorTickMark val="none"/>
        <c:minorTickMark val="none"/>
        <c:tickLblPos val="nextTo"/>
        <c:crossAx val="45812748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dirty="0">
                <a:solidFill>
                  <a:schemeClr val="tx1"/>
                </a:solidFill>
                <a:effectLst/>
              </a:rPr>
              <a:t>Tune-in Conversion Rate Percent Among Platforms</a:t>
            </a:r>
          </a:p>
          <a:p>
            <a:pPr>
              <a:defRPr sz="2800"/>
            </a:pPr>
            <a:r>
              <a:rPr lang="en-US" sz="2800" i="1" dirty="0">
                <a:solidFill>
                  <a:schemeClr val="tx1"/>
                </a:solidFill>
                <a:effectLst/>
              </a:rPr>
              <a:t>Roku case study</a:t>
            </a:r>
          </a:p>
        </c:rich>
      </c:tx>
      <c:layout>
        <c:manualLayout>
          <c:xMode val="edge"/>
          <c:yMode val="edge"/>
          <c:x val="0.28651632382668391"/>
          <c:y val="3.1149149878920921E-4"/>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8981014874946256E-3"/>
          <c:y val="0.15848510625922455"/>
          <c:w val="0.98420379702501071"/>
          <c:h val="0.75702023396659901"/>
        </c:manualLayout>
      </c:layout>
      <c:barChart>
        <c:barDir val="col"/>
        <c:grouping val="clustered"/>
        <c:varyColors val="0"/>
        <c:ser>
          <c:idx val="1"/>
          <c:order val="0"/>
          <c:tx>
            <c:strRef>
              <c:f>Sheet1!$C$1</c:f>
              <c:strCache>
                <c:ptCount val="1"/>
                <c:pt idx="0">
                  <c:v>Roku Only</c:v>
                </c:pt>
              </c:strCache>
            </c:strRef>
          </c:tx>
          <c:spPr>
            <a:solidFill>
              <a:srgbClr val="67B89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0.0%</c:formatCode>
                <c:ptCount val="1"/>
                <c:pt idx="0">
                  <c:v>1.9E-2</c:v>
                </c:pt>
              </c:numCache>
            </c:numRef>
          </c:val>
          <c:extLst xmlns:c16r2="http://schemas.microsoft.com/office/drawing/2015/06/chart">
            <c:ext xmlns:c16="http://schemas.microsoft.com/office/drawing/2014/chart" uri="{C3380CC4-5D6E-409C-BE32-E72D297353CC}">
              <c16:uniqueId val="{00000001-9097-403C-ADE7-4D0F509453E1}"/>
            </c:ext>
          </c:extLst>
        </c:ser>
        <c:ser>
          <c:idx val="2"/>
          <c:order val="1"/>
          <c:tx>
            <c:strRef>
              <c:f>Sheet1!$D$1</c:f>
              <c:strCache>
                <c:ptCount val="1"/>
                <c:pt idx="0">
                  <c:v>Linear TV Only</c:v>
                </c:pt>
              </c:strCache>
            </c:strRef>
          </c:tx>
          <c:spPr>
            <a:solidFill>
              <a:schemeClr val="accent1"/>
            </a:solidFill>
            <a:ln>
              <a:noFill/>
            </a:ln>
            <a:effectLst/>
          </c:spPr>
          <c:invertIfNegative val="0"/>
          <c:dLbls>
            <c:dLbl>
              <c:idx val="0"/>
              <c:layout>
                <c:manualLayout>
                  <c:x val="-4.30805535681525E-3"/>
                  <c:y val="-4.0080160320641279E-3"/>
                </c:manualLayout>
              </c:layout>
              <c:showLegendKey val="0"/>
              <c:showVal val="1"/>
              <c:showCatName val="0"/>
              <c:showSerName val="1"/>
              <c:showPercent val="0"/>
              <c:showBubbleSize val="0"/>
              <c:extLst xmlns:c16r2="http://schemas.microsoft.com/office/drawing/2015/06/chart">
                <c:ext xmlns:c16="http://schemas.microsoft.com/office/drawing/2014/chart" uri="{C3380CC4-5D6E-409C-BE32-E72D297353CC}">
                  <c16:uniqueId val="{00000005-9097-403C-ADE7-4D0F509453E1}"/>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0.0%</c:formatCode>
                <c:ptCount val="1"/>
                <c:pt idx="0">
                  <c:v>0.13300000000000001</c:v>
                </c:pt>
              </c:numCache>
            </c:numRef>
          </c:val>
          <c:extLst xmlns:c16r2="http://schemas.microsoft.com/office/drawing/2015/06/chart">
            <c:ext xmlns:c16="http://schemas.microsoft.com/office/drawing/2014/chart" uri="{C3380CC4-5D6E-409C-BE32-E72D297353CC}">
              <c16:uniqueId val="{00000002-9097-403C-ADE7-4D0F509453E1}"/>
            </c:ext>
          </c:extLst>
        </c:ser>
        <c:ser>
          <c:idx val="3"/>
          <c:order val="2"/>
          <c:tx>
            <c:strRef>
              <c:f>Sheet1!$E$1</c:f>
              <c:strCache>
                <c:ptCount val="1"/>
                <c:pt idx="0">
                  <c:v>Roku + Linear TV</c:v>
                </c:pt>
              </c:strCache>
            </c:strRef>
          </c:tx>
          <c:spPr>
            <a:solidFill>
              <a:schemeClr val="tx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Sheet1!$E$2</c:f>
              <c:numCache>
                <c:formatCode>0.0%</c:formatCode>
                <c:ptCount val="1"/>
                <c:pt idx="0">
                  <c:v>0.16500000000000001</c:v>
                </c:pt>
              </c:numCache>
            </c:numRef>
          </c:val>
          <c:extLst xmlns:c16r2="http://schemas.microsoft.com/office/drawing/2015/06/chart">
            <c:ext xmlns:c16="http://schemas.microsoft.com/office/drawing/2014/chart" uri="{C3380CC4-5D6E-409C-BE32-E72D297353CC}">
              <c16:uniqueId val="{00000003-9097-403C-ADE7-4D0F509453E1}"/>
            </c:ext>
          </c:extLst>
        </c:ser>
        <c:dLbls>
          <c:showLegendKey val="0"/>
          <c:showVal val="0"/>
          <c:showCatName val="0"/>
          <c:showSerName val="0"/>
          <c:showPercent val="0"/>
          <c:showBubbleSize val="0"/>
        </c:dLbls>
        <c:gapWidth val="219"/>
        <c:overlap val="-27"/>
        <c:axId val="458128264"/>
        <c:axId val="458128656"/>
      </c:barChart>
      <c:catAx>
        <c:axId val="458128264"/>
        <c:scaling>
          <c:orientation val="minMax"/>
        </c:scaling>
        <c:delete val="1"/>
        <c:axPos val="b"/>
        <c:numFmt formatCode="General" sourceLinked="1"/>
        <c:majorTickMark val="out"/>
        <c:minorTickMark val="none"/>
        <c:tickLblPos val="nextTo"/>
        <c:crossAx val="458128656"/>
        <c:crosses val="autoZero"/>
        <c:auto val="1"/>
        <c:lblAlgn val="ctr"/>
        <c:lblOffset val="100"/>
        <c:noMultiLvlLbl val="0"/>
      </c:catAx>
      <c:valAx>
        <c:axId val="458128656"/>
        <c:scaling>
          <c:orientation val="minMax"/>
          <c:max val="0.4"/>
        </c:scaling>
        <c:delete val="1"/>
        <c:axPos val="l"/>
        <c:numFmt formatCode="0.0%" sourceLinked="1"/>
        <c:majorTickMark val="out"/>
        <c:minorTickMark val="none"/>
        <c:tickLblPos val="nextTo"/>
        <c:crossAx val="45812826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 of Digital Video Ad Views – Q2 2018</a:t>
            </a:r>
          </a:p>
          <a:p>
            <a:pPr>
              <a:defRPr/>
            </a:pPr>
            <a:r>
              <a:rPr lang="en-US" sz="2000" b="0" dirty="0"/>
              <a:t>By Device</a:t>
            </a:r>
          </a:p>
        </c:rich>
      </c:tx>
      <c:layout>
        <c:manualLayout>
          <c:xMode val="edge"/>
          <c:yMode val="edge"/>
          <c:x val="9.3607744587604375E-2"/>
          <c:y val="0"/>
        </c:manualLayout>
      </c:layout>
      <c:overlay val="0"/>
    </c:title>
    <c:autoTitleDeleted val="0"/>
    <c:plotArea>
      <c:layout/>
      <c:pieChart>
        <c:varyColors val="1"/>
        <c:ser>
          <c:idx val="0"/>
          <c:order val="0"/>
          <c:tx>
            <c:strRef>
              <c:f>Sheet1!$B$1</c:f>
              <c:strCache>
                <c:ptCount val="1"/>
                <c:pt idx="0">
                  <c:v>ad views</c:v>
                </c:pt>
              </c:strCache>
            </c:strRef>
          </c:tx>
          <c:dPt>
            <c:idx val="0"/>
            <c:bubble3D val="0"/>
            <c:spPr>
              <a:solidFill>
                <a:srgbClr val="4F81BD"/>
              </a:solidFill>
            </c:spPr>
            <c:extLst xmlns:c16r2="http://schemas.microsoft.com/office/drawing/2015/06/chart">
              <c:ext xmlns:c16="http://schemas.microsoft.com/office/drawing/2014/chart" uri="{C3380CC4-5D6E-409C-BE32-E72D297353CC}">
                <c16:uniqueId val="{00000000-E0F6-4EF1-8797-D0BAA2833E51}"/>
              </c:ext>
            </c:extLst>
          </c:dPt>
          <c:dPt>
            <c:idx val="1"/>
            <c:bubble3D val="0"/>
            <c:spPr>
              <a:solidFill>
                <a:srgbClr val="67B89B"/>
              </a:solidFill>
            </c:spPr>
            <c:extLst xmlns:c16r2="http://schemas.microsoft.com/office/drawing/2015/06/chart">
              <c:ext xmlns:c16="http://schemas.microsoft.com/office/drawing/2014/chart" uri="{C3380CC4-5D6E-409C-BE32-E72D297353CC}">
                <c16:uniqueId val="{00000001-E0F6-4EF1-8797-D0BAA2833E51}"/>
              </c:ext>
            </c:extLst>
          </c:dPt>
          <c:dPt>
            <c:idx val="2"/>
            <c:bubble3D val="0"/>
            <c:spPr>
              <a:solidFill>
                <a:schemeClr val="accent6">
                  <a:lumMod val="60000"/>
                  <a:lumOff val="40000"/>
                </a:schemeClr>
              </a:solidFill>
            </c:spPr>
            <c:extLst xmlns:c16r2="http://schemas.microsoft.com/office/drawing/2015/06/chart">
              <c:ext xmlns:c16="http://schemas.microsoft.com/office/drawing/2014/chart" uri="{C3380CC4-5D6E-409C-BE32-E72D297353CC}">
                <c16:uniqueId val="{00000002-E0F6-4EF1-8797-D0BAA2833E51}"/>
              </c:ext>
            </c:extLst>
          </c:dPt>
          <c:dPt>
            <c:idx val="4"/>
            <c:bubble3D val="0"/>
            <c:spPr>
              <a:solidFill>
                <a:schemeClr val="accent2">
                  <a:lumMod val="60000"/>
                  <a:lumOff val="40000"/>
                </a:schemeClr>
              </a:solidFill>
            </c:spPr>
            <c:extLst xmlns:c16r2="http://schemas.microsoft.com/office/drawing/2015/06/chart">
              <c:ext xmlns:c16="http://schemas.microsoft.com/office/drawing/2014/chart" uri="{C3380CC4-5D6E-409C-BE32-E72D297353CC}">
                <c16:uniqueId val="{00000004-E0F6-4EF1-8797-D0BAA2833E51}"/>
              </c:ext>
            </c:extLst>
          </c:dPt>
          <c:dLbls>
            <c:dLbl>
              <c:idx val="0"/>
              <c:tx>
                <c:rich>
                  <a:bodyPr/>
                  <a:lstStyle/>
                  <a:p>
                    <a:r>
                      <a:rPr lang="en-US" dirty="0"/>
                      <a:t>41%</a:t>
                    </a:r>
                  </a:p>
                </c:rich>
              </c:tx>
              <c:showLegendKey val="0"/>
              <c:showVal val="1"/>
              <c:showCatName val="0"/>
              <c:showSerName val="0"/>
              <c:showPercent val="1"/>
              <c:showBubbleSize val="0"/>
              <c:extLst xmlns:c16r2="http://schemas.microsoft.com/office/drawing/2015/06/chart">
                <c:ext xmlns:c16="http://schemas.microsoft.com/office/drawing/2014/chart" uri="{C3380CC4-5D6E-409C-BE32-E72D297353CC}">
                  <c16:uniqueId val="{00000000-E0F6-4EF1-8797-D0BAA2833E51}"/>
                </c:ext>
                <c:ext xmlns:c15="http://schemas.microsoft.com/office/drawing/2012/chart" uri="{CE6537A1-D6FC-4f65-9D91-7224C49458BB}"/>
              </c:extLst>
            </c:dLbl>
            <c:dLbl>
              <c:idx val="1"/>
              <c:tx>
                <c:rich>
                  <a:bodyPr/>
                  <a:lstStyle/>
                  <a:p>
                    <a:r>
                      <a:rPr lang="en-US" dirty="0"/>
                      <a:t>19%</a:t>
                    </a:r>
                  </a:p>
                </c:rich>
              </c:tx>
              <c:showLegendKey val="0"/>
              <c:showVal val="1"/>
              <c:showCatName val="0"/>
              <c:showSerName val="0"/>
              <c:showPercent val="1"/>
              <c:showBubbleSize val="0"/>
              <c:extLst xmlns:c16r2="http://schemas.microsoft.com/office/drawing/2015/06/chart">
                <c:ext xmlns:c16="http://schemas.microsoft.com/office/drawing/2014/chart" uri="{C3380CC4-5D6E-409C-BE32-E72D297353CC}">
                  <c16:uniqueId val="{00000001-E0F6-4EF1-8797-D0BAA2833E51}"/>
                </c:ext>
                <c:ext xmlns:c15="http://schemas.microsoft.com/office/drawing/2012/chart" uri="{CE6537A1-D6FC-4f65-9D91-7224C49458BB}"/>
              </c:extLst>
            </c:dLbl>
            <c:dLbl>
              <c:idx val="2"/>
              <c:tx>
                <c:rich>
                  <a:bodyPr/>
                  <a:lstStyle/>
                  <a:p>
                    <a:r>
                      <a:rPr lang="en-US" dirty="0"/>
                      <a:t>17%</a:t>
                    </a:r>
                  </a:p>
                </c:rich>
              </c:tx>
              <c:showLegendKey val="0"/>
              <c:showVal val="1"/>
              <c:showCatName val="0"/>
              <c:showSerName val="0"/>
              <c:showPercent val="1"/>
              <c:showBubbleSize val="0"/>
              <c:extLst xmlns:c16r2="http://schemas.microsoft.com/office/drawing/2015/06/chart">
                <c:ext xmlns:c16="http://schemas.microsoft.com/office/drawing/2014/chart" uri="{C3380CC4-5D6E-409C-BE32-E72D297353CC}">
                  <c16:uniqueId val="{00000002-E0F6-4EF1-8797-D0BAA2833E51}"/>
                </c:ext>
                <c:ext xmlns:c15="http://schemas.microsoft.com/office/drawing/2012/chart" uri="{CE6537A1-D6FC-4f65-9D91-7224C49458BB}"/>
              </c:extLst>
            </c:dLbl>
            <c:dLbl>
              <c:idx val="3"/>
              <c:tx>
                <c:rich>
                  <a:bodyPr/>
                  <a:lstStyle/>
                  <a:p>
                    <a:r>
                      <a:rPr lang="en-US" dirty="0"/>
                      <a:t>16%</a:t>
                    </a:r>
                  </a:p>
                </c:rich>
              </c:tx>
              <c:showLegendKey val="0"/>
              <c:showVal val="1"/>
              <c:showCatName val="0"/>
              <c:showSerName val="0"/>
              <c:showPercent val="1"/>
              <c:showBubbleSize val="0"/>
              <c:extLst xmlns:c16r2="http://schemas.microsoft.com/office/drawing/2015/06/chart">
                <c:ext xmlns:c16="http://schemas.microsoft.com/office/drawing/2014/chart" uri="{C3380CC4-5D6E-409C-BE32-E72D297353CC}">
                  <c16:uniqueId val="{00000003-E0F6-4EF1-8797-D0BAA2833E51}"/>
                </c:ext>
                <c:ext xmlns:c15="http://schemas.microsoft.com/office/drawing/2012/chart" uri="{CE6537A1-D6FC-4f65-9D91-7224C49458BB}"/>
              </c:extLst>
            </c:dLbl>
            <c:dLbl>
              <c:idx val="4"/>
              <c:tx>
                <c:rich>
                  <a:bodyPr/>
                  <a:lstStyle/>
                  <a:p>
                    <a:r>
                      <a:rPr lang="en-US" dirty="0"/>
                      <a:t>7%</a:t>
                    </a:r>
                  </a:p>
                </c:rich>
              </c:tx>
              <c:showLegendKey val="0"/>
              <c:showVal val="1"/>
              <c:showCatName val="0"/>
              <c:showSerName val="0"/>
              <c:showPercent val="1"/>
              <c:showBubbleSize val="0"/>
              <c:extLst xmlns:c16r2="http://schemas.microsoft.com/office/drawing/2015/06/chart">
                <c:ext xmlns:c16="http://schemas.microsoft.com/office/drawing/2014/chart" uri="{C3380CC4-5D6E-409C-BE32-E72D297353CC}">
                  <c16:uniqueId val="{00000004-E0F6-4EF1-8797-D0BAA2833E51}"/>
                </c:ext>
                <c:ext xmlns:c15="http://schemas.microsoft.com/office/drawing/2012/chart" uri="{CE6537A1-D6FC-4f65-9D91-7224C49458BB}"/>
              </c:extLst>
            </c:dLbl>
            <c:spPr>
              <a:noFill/>
              <a:ln>
                <a:noFill/>
              </a:ln>
              <a:effectLst/>
            </c:spPr>
            <c:txPr>
              <a:bodyPr/>
              <a:lstStyle/>
              <a:p>
                <a:pPr>
                  <a:defRPr sz="2400">
                    <a:solidFill>
                      <a:schemeClr val="bg1"/>
                    </a:solidFill>
                  </a:defRPr>
                </a:pPr>
                <a:endParaRPr lang="en-US"/>
              </a:p>
            </c:txPr>
            <c:showLegendKey val="0"/>
            <c:showVal val="0"/>
            <c:showCatName val="0"/>
            <c:showSerName val="0"/>
            <c:showPercent val="1"/>
            <c:showBubbleSize val="0"/>
            <c:showLeaderLines val="1"/>
            <c:extLst xmlns:c16r2="http://schemas.microsoft.com/office/drawing/2015/06/chart">
              <c:ext xmlns:c15="http://schemas.microsoft.com/office/drawing/2012/chart" uri="{CE6537A1-D6FC-4f65-9D91-7224C49458BB}"/>
            </c:extLst>
          </c:dLbls>
          <c:cat>
            <c:strRef>
              <c:f>Sheet1!$A$2:$A$6</c:f>
              <c:strCache>
                <c:ptCount val="5"/>
                <c:pt idx="0">
                  <c:v>OTT</c:v>
                </c:pt>
                <c:pt idx="1">
                  <c:v>Smartphone</c:v>
                </c:pt>
                <c:pt idx="2">
                  <c:v>Desktop</c:v>
                </c:pt>
                <c:pt idx="3">
                  <c:v>STB VOD</c:v>
                </c:pt>
                <c:pt idx="4">
                  <c:v>Tablet</c:v>
                </c:pt>
              </c:strCache>
            </c:strRef>
          </c:cat>
          <c:val>
            <c:numRef>
              <c:f>Sheet1!$B$2:$B$6</c:f>
              <c:numCache>
                <c:formatCode>General</c:formatCode>
                <c:ptCount val="5"/>
                <c:pt idx="0">
                  <c:v>41</c:v>
                </c:pt>
                <c:pt idx="1">
                  <c:v>19</c:v>
                </c:pt>
                <c:pt idx="2">
                  <c:v>17</c:v>
                </c:pt>
                <c:pt idx="3">
                  <c:v>16</c:v>
                </c:pt>
                <c:pt idx="4">
                  <c:v>7</c:v>
                </c:pt>
              </c:numCache>
            </c:numRef>
          </c:val>
          <c:extLst xmlns:c16r2="http://schemas.microsoft.com/office/drawing/2015/06/chart">
            <c:ext xmlns:c16="http://schemas.microsoft.com/office/drawing/2014/chart" uri="{C3380CC4-5D6E-409C-BE32-E72D297353CC}">
              <c16:uniqueId val="{00000005-E0F6-4EF1-8797-D0BAA2833E51}"/>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72093148768868665"/>
          <c:y val="0.3820291663878001"/>
          <c:w val="0.26761291133424975"/>
          <c:h val="0.47118320803345054"/>
        </c:manualLayout>
      </c:layout>
      <c:overlay val="0"/>
      <c:txPr>
        <a:bodyPr/>
        <a:lstStyle/>
        <a:p>
          <a:pPr>
            <a:defRPr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230766583507711E-2"/>
          <c:y val="3.0762712685512148E-2"/>
          <c:w val="0.95322106352912217"/>
          <c:h val="0.75497973973832544"/>
        </c:manualLayout>
      </c:layout>
      <c:barChart>
        <c:barDir val="col"/>
        <c:grouping val="clustered"/>
        <c:varyColors val="0"/>
        <c:ser>
          <c:idx val="0"/>
          <c:order val="0"/>
          <c:tx>
            <c:strRef>
              <c:f>Sheet1!$B$1</c:f>
              <c:strCache>
                <c:ptCount val="1"/>
                <c:pt idx="0">
                  <c:v>Series 1</c:v>
                </c:pt>
              </c:strCache>
            </c:strRef>
          </c:tx>
          <c:spPr>
            <a:solidFill>
              <a:srgbClr val="67B89B"/>
            </a:solidFill>
            <a:ln>
              <a:no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Owns 4+ TVs</c:v>
                </c:pt>
                <c:pt idx="1">
                  <c:v>Owns XXL Screen (55"+)</c:v>
                </c:pt>
                <c:pt idx="2">
                  <c:v>Owns OLED TV</c:v>
                </c:pt>
                <c:pt idx="3">
                  <c:v>Owns 4k TV</c:v>
                </c:pt>
              </c:strCache>
            </c:strRef>
          </c:cat>
          <c:val>
            <c:numRef>
              <c:f>Sheet1!$B$2:$B$5</c:f>
              <c:numCache>
                <c:formatCode>General</c:formatCode>
                <c:ptCount val="4"/>
                <c:pt idx="0">
                  <c:v>128</c:v>
                </c:pt>
                <c:pt idx="1">
                  <c:v>129</c:v>
                </c:pt>
                <c:pt idx="2">
                  <c:v>132</c:v>
                </c:pt>
                <c:pt idx="3">
                  <c:v>132</c:v>
                </c:pt>
              </c:numCache>
            </c:numRef>
          </c:val>
          <c:extLst xmlns:c16r2="http://schemas.microsoft.com/office/drawing/2015/06/chart">
            <c:ext xmlns:c16="http://schemas.microsoft.com/office/drawing/2014/chart" uri="{C3380CC4-5D6E-409C-BE32-E72D297353CC}">
              <c16:uniqueId val="{00000000-4697-4254-92D4-D320C59380AD}"/>
            </c:ext>
          </c:extLst>
        </c:ser>
        <c:dLbls>
          <c:showLegendKey val="0"/>
          <c:showVal val="0"/>
          <c:showCatName val="0"/>
          <c:showSerName val="0"/>
          <c:showPercent val="0"/>
          <c:showBubbleSize val="0"/>
        </c:dLbls>
        <c:gapWidth val="219"/>
        <c:overlap val="-27"/>
        <c:axId val="391589400"/>
        <c:axId val="391589792"/>
      </c:barChart>
      <c:catAx>
        <c:axId val="391589400"/>
        <c:scaling>
          <c:orientation val="maxMin"/>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391589792"/>
        <c:crosses val="autoZero"/>
        <c:auto val="1"/>
        <c:lblAlgn val="ctr"/>
        <c:lblOffset val="100"/>
        <c:noMultiLvlLbl val="0"/>
      </c:catAx>
      <c:valAx>
        <c:axId val="391589792"/>
        <c:scaling>
          <c:orientation val="minMax"/>
        </c:scaling>
        <c:delete val="1"/>
        <c:axPos val="r"/>
        <c:numFmt formatCode="General" sourceLinked="1"/>
        <c:majorTickMark val="none"/>
        <c:minorTickMark val="none"/>
        <c:tickLblPos val="nextTo"/>
        <c:crossAx val="39158940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136186380091296E-3"/>
          <c:y val="9.0732640557133121E-2"/>
          <c:w val="0.95322106352912217"/>
          <c:h val="0.60664509826892032"/>
        </c:manualLayout>
      </c:layout>
      <c:barChart>
        <c:barDir val="col"/>
        <c:grouping val="clustered"/>
        <c:varyColors val="0"/>
        <c:ser>
          <c:idx val="0"/>
          <c:order val="0"/>
          <c:tx>
            <c:strRef>
              <c:f>Sheet1!$B$1</c:f>
              <c:strCache>
                <c:ptCount val="1"/>
                <c:pt idx="0">
                  <c:v>Series 1</c:v>
                </c:pt>
              </c:strCache>
            </c:strRef>
          </c:tx>
          <c:spPr>
            <a:solidFill>
              <a:srgbClr val="4F81B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Entertainment (general)</c:v>
                </c:pt>
                <c:pt idx="1">
                  <c:v>Sports</c:v>
                </c:pt>
                <c:pt idx="2">
                  <c:v>TV Shows</c:v>
                </c:pt>
                <c:pt idx="3">
                  <c:v>Movies</c:v>
                </c:pt>
                <c:pt idx="4">
                  <c:v>News</c:v>
                </c:pt>
                <c:pt idx="5">
                  <c:v>Music</c:v>
                </c:pt>
              </c:strCache>
            </c:strRef>
          </c:cat>
          <c:val>
            <c:numRef>
              <c:f>Sheet1!$B$2:$B$7</c:f>
              <c:numCache>
                <c:formatCode>General</c:formatCode>
                <c:ptCount val="6"/>
                <c:pt idx="0">
                  <c:v>123</c:v>
                </c:pt>
                <c:pt idx="1">
                  <c:v>123</c:v>
                </c:pt>
                <c:pt idx="2">
                  <c:v>121</c:v>
                </c:pt>
                <c:pt idx="3">
                  <c:v>118</c:v>
                </c:pt>
                <c:pt idx="4">
                  <c:v>116</c:v>
                </c:pt>
                <c:pt idx="5">
                  <c:v>116</c:v>
                </c:pt>
              </c:numCache>
            </c:numRef>
          </c:val>
          <c:extLst xmlns:c16r2="http://schemas.microsoft.com/office/drawing/2015/06/chart">
            <c:ext xmlns:c16="http://schemas.microsoft.com/office/drawing/2014/chart" uri="{C3380CC4-5D6E-409C-BE32-E72D297353CC}">
              <c16:uniqueId val="{00000000-7B11-4DCB-894C-DABFFA8AB41F}"/>
            </c:ext>
          </c:extLst>
        </c:ser>
        <c:dLbls>
          <c:showLegendKey val="0"/>
          <c:showVal val="0"/>
          <c:showCatName val="0"/>
          <c:showSerName val="0"/>
          <c:showPercent val="0"/>
          <c:showBubbleSize val="0"/>
        </c:dLbls>
        <c:gapWidth val="219"/>
        <c:overlap val="-27"/>
        <c:axId val="391590576"/>
        <c:axId val="391590968"/>
      </c:barChart>
      <c:catAx>
        <c:axId val="39159057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391590968"/>
        <c:crosses val="autoZero"/>
        <c:auto val="1"/>
        <c:lblAlgn val="ctr"/>
        <c:lblOffset val="100"/>
        <c:noMultiLvlLbl val="0"/>
      </c:catAx>
      <c:valAx>
        <c:axId val="391590968"/>
        <c:scaling>
          <c:orientation val="minMax"/>
        </c:scaling>
        <c:delete val="1"/>
        <c:axPos val="l"/>
        <c:numFmt formatCode="General" sourceLinked="1"/>
        <c:majorTickMark val="none"/>
        <c:minorTickMark val="none"/>
        <c:tickLblPos val="nextTo"/>
        <c:crossAx val="39159057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230766583507711E-2"/>
          <c:y val="0.14511822145679809"/>
          <c:w val="0.95322106352912217"/>
          <c:h val="0.6960679100122199"/>
        </c:manualLayout>
      </c:layout>
      <c:barChart>
        <c:barDir val="col"/>
        <c:grouping val="clustered"/>
        <c:varyColors val="0"/>
        <c:ser>
          <c:idx val="0"/>
          <c:order val="0"/>
          <c:tx>
            <c:strRef>
              <c:f>Sheet1!$B$1</c:f>
              <c:strCache>
                <c:ptCount val="1"/>
                <c:pt idx="0">
                  <c:v>Series 1</c:v>
                </c:pt>
              </c:strCache>
            </c:strRef>
          </c:tx>
          <c:spPr>
            <a:solidFill>
              <a:srgbClr val="FAB982"/>
            </a:solidFill>
            <a:ln>
              <a:no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Vacation Travel</c:v>
                </c:pt>
                <c:pt idx="1">
                  <c:v>Finance</c:v>
                </c:pt>
                <c:pt idx="2">
                  <c:v>Real Estate</c:v>
                </c:pt>
                <c:pt idx="3">
                  <c:v>Home Furnishing</c:v>
                </c:pt>
                <c:pt idx="4">
                  <c:v>Restaurants</c:v>
                </c:pt>
                <c:pt idx="5">
                  <c:v>Shopping</c:v>
                </c:pt>
                <c:pt idx="6">
                  <c:v>Fashion</c:v>
                </c:pt>
              </c:strCache>
            </c:strRef>
          </c:cat>
          <c:val>
            <c:numRef>
              <c:f>Sheet1!$B$2:$B$8</c:f>
              <c:numCache>
                <c:formatCode>General</c:formatCode>
                <c:ptCount val="7"/>
                <c:pt idx="0">
                  <c:v>123</c:v>
                </c:pt>
                <c:pt idx="1">
                  <c:v>119</c:v>
                </c:pt>
                <c:pt idx="2">
                  <c:v>118</c:v>
                </c:pt>
                <c:pt idx="3">
                  <c:v>117</c:v>
                </c:pt>
                <c:pt idx="4">
                  <c:v>117</c:v>
                </c:pt>
                <c:pt idx="5">
                  <c:v>116</c:v>
                </c:pt>
                <c:pt idx="6">
                  <c:v>113</c:v>
                </c:pt>
              </c:numCache>
            </c:numRef>
          </c:val>
          <c:extLst xmlns:c16r2="http://schemas.microsoft.com/office/drawing/2015/06/chart">
            <c:ext xmlns:c16="http://schemas.microsoft.com/office/drawing/2014/chart" uri="{C3380CC4-5D6E-409C-BE32-E72D297353CC}">
              <c16:uniqueId val="{00000000-42F0-428F-BBEE-ACD2FE15D432}"/>
            </c:ext>
          </c:extLst>
        </c:ser>
        <c:dLbls>
          <c:showLegendKey val="0"/>
          <c:showVal val="0"/>
          <c:showCatName val="0"/>
          <c:showSerName val="0"/>
          <c:showPercent val="0"/>
          <c:showBubbleSize val="0"/>
        </c:dLbls>
        <c:gapWidth val="219"/>
        <c:overlap val="-27"/>
        <c:axId val="390277944"/>
        <c:axId val="390278336"/>
      </c:barChart>
      <c:catAx>
        <c:axId val="39027794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390278336"/>
        <c:crosses val="autoZero"/>
        <c:auto val="1"/>
        <c:lblAlgn val="ctr"/>
        <c:lblOffset val="100"/>
        <c:noMultiLvlLbl val="0"/>
      </c:catAx>
      <c:valAx>
        <c:axId val="390278336"/>
        <c:scaling>
          <c:orientation val="minMax"/>
        </c:scaling>
        <c:delete val="1"/>
        <c:axPos val="l"/>
        <c:numFmt formatCode="General" sourceLinked="1"/>
        <c:majorTickMark val="none"/>
        <c:minorTickMark val="none"/>
        <c:tickLblPos val="nextTo"/>
        <c:crossAx val="39027794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07850295842465"/>
          <c:y val="3.133969220249614E-2"/>
          <c:w val="0.87402339421449549"/>
          <c:h val="0.8376240520135696"/>
        </c:manualLayout>
      </c:layout>
      <c:barChart>
        <c:barDir val="bar"/>
        <c:grouping val="percentStacked"/>
        <c:varyColors val="0"/>
        <c:ser>
          <c:idx val="0"/>
          <c:order val="0"/>
          <c:tx>
            <c:strRef>
              <c:f>Sheet1!$B$1</c:f>
              <c:strCache>
                <c:ptCount val="1"/>
                <c:pt idx="0">
                  <c:v>Clips</c:v>
                </c:pt>
              </c:strCache>
            </c:strRef>
          </c:tx>
          <c:spPr>
            <a:solidFill>
              <a:srgbClr val="7030A0"/>
            </a:solidFill>
            <a:ln>
              <a:noFill/>
            </a:ln>
            <a:effectLst/>
          </c:spPr>
          <c:invertIfNegative val="0"/>
          <c:dLbls>
            <c:dLbl>
              <c:idx val="0"/>
              <c:delete val="1"/>
              <c:extLst xmlns:c16r2="http://schemas.microsoft.com/office/drawing/2015/06/chart">
                <c:ext xmlns:c16="http://schemas.microsoft.com/office/drawing/2014/chart" uri="{C3380CC4-5D6E-409C-BE32-E72D297353CC}">
                  <c16:uniqueId val="{00000001-14E8-42C1-BCA7-ADBBB61D03F0}"/>
                </c:ext>
                <c:ext xmlns:c15="http://schemas.microsoft.com/office/drawing/2012/chart" uri="{CE6537A1-D6FC-4f65-9D91-7224C49458BB}"/>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STB VOD</c:v>
                </c:pt>
                <c:pt idx="1">
                  <c:v>Tablet</c:v>
                </c:pt>
                <c:pt idx="2">
                  <c:v>Desktop</c:v>
                </c:pt>
                <c:pt idx="3">
                  <c:v>Smartphone</c:v>
                </c:pt>
                <c:pt idx="4">
                  <c:v>OTT</c:v>
                </c:pt>
              </c:strCache>
            </c:strRef>
          </c:cat>
          <c:val>
            <c:numRef>
              <c:f>Sheet1!$B$2:$B$6</c:f>
              <c:numCache>
                <c:formatCode>General</c:formatCode>
                <c:ptCount val="5"/>
                <c:pt idx="0">
                  <c:v>0</c:v>
                </c:pt>
                <c:pt idx="1">
                  <c:v>0.12</c:v>
                </c:pt>
                <c:pt idx="2">
                  <c:v>0.32</c:v>
                </c:pt>
                <c:pt idx="3">
                  <c:v>0.21</c:v>
                </c:pt>
                <c:pt idx="4">
                  <c:v>0.03</c:v>
                </c:pt>
              </c:numCache>
            </c:numRef>
          </c:val>
          <c:extLst xmlns:c16r2="http://schemas.microsoft.com/office/drawing/2015/06/chart">
            <c:ext xmlns:c16="http://schemas.microsoft.com/office/drawing/2014/chart" uri="{C3380CC4-5D6E-409C-BE32-E72D297353CC}">
              <c16:uniqueId val="{00000000-B5D2-446F-AD07-DB1265239B4E}"/>
            </c:ext>
          </c:extLst>
        </c:ser>
        <c:ser>
          <c:idx val="1"/>
          <c:order val="1"/>
          <c:tx>
            <c:strRef>
              <c:f>Sheet1!$C$1</c:f>
              <c:strCache>
                <c:ptCount val="1"/>
                <c:pt idx="0">
                  <c:v>Full Episodes</c:v>
                </c:pt>
              </c:strCache>
            </c:strRef>
          </c:tx>
          <c:spPr>
            <a:solidFill>
              <a:srgbClr val="4F81BD"/>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STB VOD</c:v>
                </c:pt>
                <c:pt idx="1">
                  <c:v>Tablet</c:v>
                </c:pt>
                <c:pt idx="2">
                  <c:v>Desktop</c:v>
                </c:pt>
                <c:pt idx="3">
                  <c:v>Smartphone</c:v>
                </c:pt>
                <c:pt idx="4">
                  <c:v>OTT</c:v>
                </c:pt>
              </c:strCache>
            </c:strRef>
          </c:cat>
          <c:val>
            <c:numRef>
              <c:f>Sheet1!$C$2:$C$6</c:f>
              <c:numCache>
                <c:formatCode>General</c:formatCode>
                <c:ptCount val="5"/>
                <c:pt idx="0">
                  <c:v>1</c:v>
                </c:pt>
                <c:pt idx="1">
                  <c:v>0.63</c:v>
                </c:pt>
                <c:pt idx="2">
                  <c:v>0.41</c:v>
                </c:pt>
                <c:pt idx="3">
                  <c:v>0.43</c:v>
                </c:pt>
                <c:pt idx="4">
                  <c:v>0.49</c:v>
                </c:pt>
              </c:numCache>
            </c:numRef>
          </c:val>
          <c:extLst xmlns:c16r2="http://schemas.microsoft.com/office/drawing/2015/06/chart">
            <c:ext xmlns:c16="http://schemas.microsoft.com/office/drawing/2014/chart" uri="{C3380CC4-5D6E-409C-BE32-E72D297353CC}">
              <c16:uniqueId val="{00000001-B5D2-446F-AD07-DB1265239B4E}"/>
            </c:ext>
          </c:extLst>
        </c:ser>
        <c:ser>
          <c:idx val="2"/>
          <c:order val="2"/>
          <c:tx>
            <c:strRef>
              <c:f>Sheet1!$D$1</c:f>
              <c:strCache>
                <c:ptCount val="1"/>
                <c:pt idx="0">
                  <c:v>Live</c:v>
                </c:pt>
              </c:strCache>
            </c:strRef>
          </c:tx>
          <c:spPr>
            <a:solidFill>
              <a:srgbClr val="67B89B"/>
            </a:solidFill>
            <a:ln>
              <a:noFill/>
            </a:ln>
            <a:effectLst/>
          </c:spPr>
          <c:invertIfNegative val="0"/>
          <c:dLbls>
            <c:dLbl>
              <c:idx val="0"/>
              <c:delete val="1"/>
              <c:extLst xmlns:c16r2="http://schemas.microsoft.com/office/drawing/2015/06/chart">
                <c:ext xmlns:c16="http://schemas.microsoft.com/office/drawing/2014/chart" uri="{C3380CC4-5D6E-409C-BE32-E72D297353CC}">
                  <c16:uniqueId val="{00000000-14E8-42C1-BCA7-ADBBB61D03F0}"/>
                </c:ext>
                <c:ext xmlns:c15="http://schemas.microsoft.com/office/drawing/2012/chart" uri="{CE6537A1-D6FC-4f65-9D91-7224C49458BB}"/>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STB VOD</c:v>
                </c:pt>
                <c:pt idx="1">
                  <c:v>Tablet</c:v>
                </c:pt>
                <c:pt idx="2">
                  <c:v>Desktop</c:v>
                </c:pt>
                <c:pt idx="3">
                  <c:v>Smartphone</c:v>
                </c:pt>
                <c:pt idx="4">
                  <c:v>OTT</c:v>
                </c:pt>
              </c:strCache>
            </c:strRef>
          </c:cat>
          <c:val>
            <c:numRef>
              <c:f>Sheet1!$D$2:$D$6</c:f>
              <c:numCache>
                <c:formatCode>General</c:formatCode>
                <c:ptCount val="5"/>
                <c:pt idx="0">
                  <c:v>0</c:v>
                </c:pt>
                <c:pt idx="1">
                  <c:v>0.25</c:v>
                </c:pt>
                <c:pt idx="2">
                  <c:v>0.27</c:v>
                </c:pt>
                <c:pt idx="3">
                  <c:v>0.36</c:v>
                </c:pt>
                <c:pt idx="4">
                  <c:v>0.48</c:v>
                </c:pt>
              </c:numCache>
            </c:numRef>
          </c:val>
          <c:extLst xmlns:c16r2="http://schemas.microsoft.com/office/drawing/2015/06/chart">
            <c:ext xmlns:c16="http://schemas.microsoft.com/office/drawing/2014/chart" uri="{C3380CC4-5D6E-409C-BE32-E72D297353CC}">
              <c16:uniqueId val="{00000002-B5D2-446F-AD07-DB1265239B4E}"/>
            </c:ext>
          </c:extLst>
        </c:ser>
        <c:dLbls>
          <c:showLegendKey val="0"/>
          <c:showVal val="0"/>
          <c:showCatName val="0"/>
          <c:showSerName val="0"/>
          <c:showPercent val="0"/>
          <c:showBubbleSize val="0"/>
        </c:dLbls>
        <c:gapWidth val="150"/>
        <c:overlap val="100"/>
        <c:axId val="390279512"/>
        <c:axId val="390279904"/>
      </c:barChart>
      <c:catAx>
        <c:axId val="390279512"/>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390279904"/>
        <c:crosses val="autoZero"/>
        <c:auto val="1"/>
        <c:lblAlgn val="ctr"/>
        <c:lblOffset val="100"/>
        <c:noMultiLvlLbl val="0"/>
      </c:catAx>
      <c:valAx>
        <c:axId val="390279904"/>
        <c:scaling>
          <c:orientation val="minMax"/>
        </c:scaling>
        <c:delete val="1"/>
        <c:axPos val="b"/>
        <c:numFmt formatCode="0%" sourceLinked="1"/>
        <c:majorTickMark val="none"/>
        <c:minorTickMark val="none"/>
        <c:tickLblPos val="nextTo"/>
        <c:crossAx val="390279512"/>
        <c:crosses val="autoZero"/>
        <c:crossBetween val="between"/>
      </c:valAx>
      <c:spPr>
        <a:noFill/>
        <a:ln w="25400">
          <a:noFill/>
        </a:ln>
        <a:effectLst/>
      </c:spPr>
    </c:plotArea>
    <c:legend>
      <c:legendPos val="b"/>
      <c:layout>
        <c:manualLayout>
          <c:xMode val="edge"/>
          <c:yMode val="edge"/>
          <c:x val="0.26621344258231894"/>
          <c:y val="0.89775292501832982"/>
          <c:w val="0.46630291672357982"/>
          <c:h val="8.5152782510817163E-2"/>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52203737844227"/>
          <c:y val="3.7183685810897135E-2"/>
          <c:w val="0.87457985845489228"/>
          <c:h val="0.80734529045421899"/>
        </c:manualLayout>
      </c:layout>
      <c:barChart>
        <c:barDir val="bar"/>
        <c:grouping val="percentStacked"/>
        <c:varyColors val="0"/>
        <c:ser>
          <c:idx val="0"/>
          <c:order val="0"/>
          <c:tx>
            <c:strRef>
              <c:f>Sheet1!$B$1</c:f>
              <c:strCache>
                <c:ptCount val="1"/>
                <c:pt idx="0">
                  <c:v>Live</c:v>
                </c:pt>
              </c:strCache>
            </c:strRef>
          </c:tx>
          <c:spPr>
            <a:solidFill>
              <a:srgbClr val="67B89B"/>
            </a:solidFill>
            <a:ln>
              <a:noFill/>
            </a:ln>
            <a:effectLst/>
          </c:spPr>
          <c:invertIfNegative val="0"/>
          <c:dLbls>
            <c:spPr>
              <a:noFill/>
              <a:ln>
                <a:noFill/>
              </a:ln>
              <a:effectLst/>
            </c:spPr>
            <c:txPr>
              <a:bodyPr rot="0" spcFirstLastPara="1" vertOverflow="ellipsis" vert="horz" wrap="square" anchor="ctr" anchorCtr="1"/>
              <a:lstStyle/>
              <a:p>
                <a:pPr>
                  <a:defRPr sz="2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50+</c:v>
                </c:pt>
                <c:pt idx="1">
                  <c:v>35-49</c:v>
                </c:pt>
                <c:pt idx="2">
                  <c:v>25-34</c:v>
                </c:pt>
                <c:pt idx="3">
                  <c:v>18-24</c:v>
                </c:pt>
              </c:strCache>
            </c:strRef>
          </c:cat>
          <c:val>
            <c:numRef>
              <c:f>Sheet1!$B$2:$B$5</c:f>
              <c:numCache>
                <c:formatCode>0%</c:formatCode>
                <c:ptCount val="4"/>
                <c:pt idx="0">
                  <c:v>0.83</c:v>
                </c:pt>
                <c:pt idx="1">
                  <c:v>0.76</c:v>
                </c:pt>
                <c:pt idx="2">
                  <c:v>0.76</c:v>
                </c:pt>
                <c:pt idx="3">
                  <c:v>0.82</c:v>
                </c:pt>
              </c:numCache>
            </c:numRef>
          </c:val>
          <c:extLst xmlns:c16r2="http://schemas.microsoft.com/office/drawing/2015/06/chart">
            <c:ext xmlns:c16="http://schemas.microsoft.com/office/drawing/2014/chart" uri="{C3380CC4-5D6E-409C-BE32-E72D297353CC}">
              <c16:uniqueId val="{00000001-7DC2-44E3-840E-C69EB031E02A}"/>
            </c:ext>
          </c:extLst>
        </c:ser>
        <c:ser>
          <c:idx val="1"/>
          <c:order val="1"/>
          <c:tx>
            <c:strRef>
              <c:f>Sheet1!$C$1</c:f>
              <c:strCache>
                <c:ptCount val="1"/>
                <c:pt idx="0">
                  <c:v>Time-Shifted</c:v>
                </c:pt>
              </c:strCache>
            </c:strRef>
          </c:tx>
          <c:spPr>
            <a:solidFill>
              <a:srgbClr val="FAB98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50+</c:v>
                </c:pt>
                <c:pt idx="1">
                  <c:v>35-49</c:v>
                </c:pt>
                <c:pt idx="2">
                  <c:v>25-34</c:v>
                </c:pt>
                <c:pt idx="3">
                  <c:v>18-24</c:v>
                </c:pt>
              </c:strCache>
            </c:strRef>
          </c:cat>
          <c:val>
            <c:numRef>
              <c:f>Sheet1!$C$2:$C$5</c:f>
              <c:numCache>
                <c:formatCode>0%</c:formatCode>
                <c:ptCount val="4"/>
                <c:pt idx="0">
                  <c:v>0.17</c:v>
                </c:pt>
                <c:pt idx="1">
                  <c:v>0.24</c:v>
                </c:pt>
                <c:pt idx="2">
                  <c:v>0.24</c:v>
                </c:pt>
                <c:pt idx="3">
                  <c:v>0.18</c:v>
                </c:pt>
              </c:numCache>
            </c:numRef>
          </c:val>
          <c:extLst xmlns:c16r2="http://schemas.microsoft.com/office/drawing/2015/06/chart">
            <c:ext xmlns:c16="http://schemas.microsoft.com/office/drawing/2014/chart" uri="{C3380CC4-5D6E-409C-BE32-E72D297353CC}">
              <c16:uniqueId val="{00000002-7DC2-44E3-840E-C69EB031E02A}"/>
            </c:ext>
          </c:extLst>
        </c:ser>
        <c:dLbls>
          <c:showLegendKey val="0"/>
          <c:showVal val="0"/>
          <c:showCatName val="0"/>
          <c:showSerName val="0"/>
          <c:showPercent val="0"/>
          <c:showBubbleSize val="0"/>
        </c:dLbls>
        <c:gapWidth val="150"/>
        <c:overlap val="100"/>
        <c:axId val="390280688"/>
        <c:axId val="390281080"/>
      </c:barChart>
      <c:catAx>
        <c:axId val="390280688"/>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390281080"/>
        <c:crosses val="autoZero"/>
        <c:auto val="1"/>
        <c:lblAlgn val="ctr"/>
        <c:lblOffset val="100"/>
        <c:noMultiLvlLbl val="0"/>
      </c:catAx>
      <c:valAx>
        <c:axId val="390281080"/>
        <c:scaling>
          <c:orientation val="minMax"/>
        </c:scaling>
        <c:delete val="1"/>
        <c:axPos val="b"/>
        <c:numFmt formatCode="0%" sourceLinked="1"/>
        <c:majorTickMark val="none"/>
        <c:minorTickMark val="none"/>
        <c:tickLblPos val="nextTo"/>
        <c:crossAx val="390280688"/>
        <c:crosses val="autoZero"/>
        <c:crossBetween val="between"/>
      </c:valAx>
      <c:spPr>
        <a:noFill/>
        <a:ln w="25400">
          <a:noFill/>
        </a:ln>
        <a:effectLst/>
      </c:spPr>
    </c:plotArea>
    <c:legend>
      <c:legendPos val="b"/>
      <c:layout>
        <c:manualLayout>
          <c:xMode val="edge"/>
          <c:yMode val="edge"/>
          <c:x val="0.36960679483456071"/>
          <c:y val="0.80249699872753744"/>
          <c:w val="0.25736221196975695"/>
          <c:h val="0.18040870413985011"/>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3600" b="1" u="none"/>
            </a:pPr>
            <a:r>
              <a:rPr lang="en-US" sz="3600" b="1" u="none" dirty="0"/>
              <a:t>Ad</a:t>
            </a:r>
            <a:r>
              <a:rPr lang="en-US" sz="3600" b="1" u="none" baseline="0" dirty="0"/>
              <a:t> Recall</a:t>
            </a:r>
            <a:endParaRPr lang="en-US" sz="3600" b="1" u="none" dirty="0"/>
          </a:p>
        </c:rich>
      </c:tx>
      <c:layout>
        <c:manualLayout>
          <c:xMode val="edge"/>
          <c:yMode val="edge"/>
          <c:x val="0.34988675556051579"/>
          <c:y val="4.8568355314383874E-2"/>
        </c:manualLayout>
      </c:layout>
      <c:overlay val="0"/>
    </c:title>
    <c:autoTitleDeleted val="0"/>
    <c:plotArea>
      <c:layout>
        <c:manualLayout>
          <c:layoutTarget val="inner"/>
          <c:xMode val="edge"/>
          <c:yMode val="edge"/>
          <c:x val="1.5951960960744246E-2"/>
          <c:y val="0.2530046071648987"/>
          <c:w val="0.89131731729440355"/>
          <c:h val="0.58501132546254531"/>
        </c:manualLayout>
      </c:layout>
      <c:barChart>
        <c:barDir val="col"/>
        <c:grouping val="clustered"/>
        <c:varyColors val="0"/>
        <c:ser>
          <c:idx val="0"/>
          <c:order val="0"/>
          <c:tx>
            <c:strRef>
              <c:f>Sheet1!$B$1</c:f>
              <c:strCache>
                <c:ptCount val="1"/>
                <c:pt idx="0">
                  <c:v>Recall</c:v>
                </c:pt>
              </c:strCache>
            </c:strRef>
          </c:tx>
          <c:spPr>
            <a:solidFill>
              <a:srgbClr val="00AF75"/>
            </a:solidFill>
          </c:spPr>
          <c:invertIfNegative val="0"/>
          <c:dPt>
            <c:idx val="0"/>
            <c:invertIfNegative val="0"/>
            <c:bubble3D val="0"/>
            <c:spPr>
              <a:solidFill>
                <a:srgbClr val="4F81BD"/>
              </a:solidFill>
            </c:spPr>
            <c:extLst xmlns:c16r2="http://schemas.microsoft.com/office/drawing/2015/06/chart">
              <c:ext xmlns:c16="http://schemas.microsoft.com/office/drawing/2014/chart" uri="{C3380CC4-5D6E-409C-BE32-E72D297353CC}">
                <c16:uniqueId val="{00000001-4EB7-421B-82B1-B717492E140B}"/>
              </c:ext>
            </c:extLst>
          </c:dPt>
          <c:dPt>
            <c:idx val="1"/>
            <c:invertIfNegative val="0"/>
            <c:bubble3D val="0"/>
            <c:spPr>
              <a:solidFill>
                <a:srgbClr val="67B89B"/>
              </a:solidFill>
            </c:spPr>
            <c:extLst xmlns:c16r2="http://schemas.microsoft.com/office/drawing/2015/06/chart">
              <c:ext xmlns:c16="http://schemas.microsoft.com/office/drawing/2014/chart" uri="{C3380CC4-5D6E-409C-BE32-E72D297353CC}">
                <c16:uniqueId val="{00000005-E82D-4A2A-AA2A-ADDC9952F7E6}"/>
              </c:ext>
            </c:extLst>
          </c:dPt>
          <c:dPt>
            <c:idx val="2"/>
            <c:invertIfNegative val="0"/>
            <c:bubble3D val="0"/>
            <c:spPr>
              <a:solidFill>
                <a:srgbClr val="67B89B"/>
              </a:solidFill>
            </c:spPr>
            <c:extLst xmlns:c16r2="http://schemas.microsoft.com/office/drawing/2015/06/chart">
              <c:ext xmlns:c16="http://schemas.microsoft.com/office/drawing/2014/chart" uri="{C3380CC4-5D6E-409C-BE32-E72D297353CC}">
                <c16:uniqueId val="{00000002-4EB7-421B-82B1-B717492E140B}"/>
              </c:ext>
            </c:extLst>
          </c:dPt>
          <c:dPt>
            <c:idx val="3"/>
            <c:invertIfNegative val="0"/>
            <c:bubble3D val="0"/>
            <c:spPr>
              <a:solidFill>
                <a:srgbClr val="67B89B"/>
              </a:solidFill>
            </c:spPr>
            <c:extLst xmlns:c16r2="http://schemas.microsoft.com/office/drawing/2015/06/chart">
              <c:ext xmlns:c16="http://schemas.microsoft.com/office/drawing/2014/chart" uri="{C3380CC4-5D6E-409C-BE32-E72D297353CC}">
                <c16:uniqueId val="{00000003-4EB7-421B-82B1-B717492E140B}"/>
              </c:ext>
            </c:extLst>
          </c:dPt>
          <c:dPt>
            <c:idx val="4"/>
            <c:invertIfNegative val="0"/>
            <c:bubble3D val="0"/>
            <c:extLst xmlns:c16r2="http://schemas.microsoft.com/office/drawing/2015/06/chart">
              <c:ext xmlns:c16="http://schemas.microsoft.com/office/drawing/2014/chart" uri="{C3380CC4-5D6E-409C-BE32-E72D297353CC}">
                <c16:uniqueId val="{00000004-4EB7-421B-82B1-B717492E140B}"/>
              </c:ext>
            </c:extLst>
          </c:dPt>
          <c:dLbls>
            <c:spPr>
              <a:noFill/>
              <a:ln>
                <a:noFill/>
              </a:ln>
              <a:effectLst/>
            </c:spPr>
            <c:txPr>
              <a:bodyPr/>
              <a:lstStyle/>
              <a:p>
                <a:pPr>
                  <a:defRPr sz="32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pt idx="0">
                  <c:v>TV</c:v>
                </c:pt>
                <c:pt idx="1">
                  <c:v>Tablet</c:v>
                </c:pt>
                <c:pt idx="2">
                  <c:v>Smartphone</c:v>
                </c:pt>
                <c:pt idx="3">
                  <c:v>Computer</c:v>
                </c:pt>
              </c:strCache>
            </c:strRef>
          </c:cat>
          <c:val>
            <c:numRef>
              <c:f>Sheet1!$B$2:$B$5</c:f>
              <c:numCache>
                <c:formatCode>0%</c:formatCode>
                <c:ptCount val="4"/>
                <c:pt idx="0">
                  <c:v>0.62</c:v>
                </c:pt>
                <c:pt idx="1">
                  <c:v>0.47</c:v>
                </c:pt>
                <c:pt idx="2">
                  <c:v>0.46</c:v>
                </c:pt>
                <c:pt idx="3">
                  <c:v>0.45</c:v>
                </c:pt>
              </c:numCache>
            </c:numRef>
          </c:val>
          <c:extLst xmlns:c16r2="http://schemas.microsoft.com/office/drawing/2015/06/chart">
            <c:ext xmlns:c16="http://schemas.microsoft.com/office/drawing/2014/chart" uri="{C3380CC4-5D6E-409C-BE32-E72D297353CC}">
              <c16:uniqueId val="{00000005-4EB7-421B-82B1-B717492E140B}"/>
            </c:ext>
          </c:extLst>
        </c:ser>
        <c:dLbls>
          <c:showLegendKey val="0"/>
          <c:showVal val="1"/>
          <c:showCatName val="0"/>
          <c:showSerName val="0"/>
          <c:showPercent val="0"/>
          <c:showBubbleSize val="0"/>
        </c:dLbls>
        <c:gapWidth val="150"/>
        <c:overlap val="-25"/>
        <c:axId val="392871456"/>
        <c:axId val="392871848"/>
      </c:barChart>
      <c:catAx>
        <c:axId val="392871456"/>
        <c:scaling>
          <c:orientation val="minMax"/>
        </c:scaling>
        <c:delete val="0"/>
        <c:axPos val="b"/>
        <c:numFmt formatCode="General" sourceLinked="0"/>
        <c:majorTickMark val="none"/>
        <c:minorTickMark val="none"/>
        <c:tickLblPos val="nextTo"/>
        <c:txPr>
          <a:bodyPr/>
          <a:lstStyle/>
          <a:p>
            <a:pPr>
              <a:defRPr>
                <a:solidFill>
                  <a:schemeClr val="bg1"/>
                </a:solidFill>
              </a:defRPr>
            </a:pPr>
            <a:endParaRPr lang="en-US"/>
          </a:p>
        </c:txPr>
        <c:crossAx val="392871848"/>
        <c:crosses val="autoZero"/>
        <c:auto val="1"/>
        <c:lblAlgn val="ctr"/>
        <c:lblOffset val="100"/>
        <c:noMultiLvlLbl val="0"/>
      </c:catAx>
      <c:valAx>
        <c:axId val="392871848"/>
        <c:scaling>
          <c:orientation val="minMax"/>
        </c:scaling>
        <c:delete val="1"/>
        <c:axPos val="l"/>
        <c:numFmt formatCode="0%" sourceLinked="1"/>
        <c:majorTickMark val="out"/>
        <c:minorTickMark val="none"/>
        <c:tickLblPos val="nextTo"/>
        <c:crossAx val="392871456"/>
        <c:crosses val="autoZero"/>
        <c:crossBetween val="between"/>
      </c:valAx>
    </c:plotArea>
    <c:plotVisOnly val="1"/>
    <c:dispBlanksAs val="gap"/>
    <c:showDLblsOverMax val="0"/>
  </c:chart>
  <c:txPr>
    <a:bodyPr/>
    <a:lstStyle/>
    <a:p>
      <a:pPr>
        <a:defRPr sz="1400">
          <a:solidFill>
            <a:schemeClr val="tx1"/>
          </a:solidFill>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cdr:x>
      <cdr:y>0.4187</cdr:y>
    </cdr:from>
    <cdr:to>
      <cdr:x>0.80796</cdr:x>
      <cdr:y>0.80617</cdr:y>
    </cdr:to>
    <cdr:sp macro="" textlink="">
      <cdr:nvSpPr>
        <cdr:cNvPr id="3" name="TextBox 2"/>
        <cdr:cNvSpPr txBox="1"/>
      </cdr:nvSpPr>
      <cdr:spPr>
        <a:xfrm xmlns:a="http://schemas.openxmlformats.org/drawingml/2006/main">
          <a:off x="3700811" y="2032085"/>
          <a:ext cx="2279385" cy="188052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3200" b="1" dirty="0">
              <a:solidFill>
                <a:schemeClr val="tx1"/>
              </a:solidFill>
            </a:rPr>
            <a:t>Linear TV + </a:t>
          </a:r>
        </a:p>
        <a:p xmlns:a="http://schemas.openxmlformats.org/drawingml/2006/main">
          <a:pPr algn="ctr"/>
          <a:r>
            <a:rPr lang="en-US" sz="3200" b="1" dirty="0">
              <a:solidFill>
                <a:schemeClr val="tx1"/>
              </a:solidFill>
            </a:rPr>
            <a:t>OTT</a:t>
          </a:r>
        </a:p>
      </cdr:txBody>
    </cdr:sp>
  </cdr:relSizeAnchor>
  <cdr:relSizeAnchor xmlns:cdr="http://schemas.openxmlformats.org/drawingml/2006/chartDrawing">
    <cdr:from>
      <cdr:x>0.25168</cdr:x>
      <cdr:y>0.6865</cdr:y>
    </cdr:from>
    <cdr:to>
      <cdr:x>0.47131</cdr:x>
      <cdr:y>0.97727</cdr:y>
    </cdr:to>
    <cdr:sp macro="" textlink="">
      <cdr:nvSpPr>
        <cdr:cNvPr id="2" name="TextBox 1"/>
        <cdr:cNvSpPr txBox="1"/>
      </cdr:nvSpPr>
      <cdr:spPr>
        <a:xfrm xmlns:a="http://schemas.openxmlformats.org/drawingml/2006/main">
          <a:off x="1862824" y="3331847"/>
          <a:ext cx="1625618" cy="141120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3200" b="1" dirty="0">
              <a:solidFill>
                <a:schemeClr val="tx1"/>
              </a:solidFill>
            </a:rPr>
            <a:t>OTT</a:t>
          </a:r>
        </a:p>
        <a:p xmlns:a="http://schemas.openxmlformats.org/drawingml/2006/main">
          <a:pPr algn="ctr"/>
          <a:r>
            <a:rPr lang="en-US" sz="3200" b="1" dirty="0">
              <a:solidFill>
                <a:schemeClr val="tx1"/>
              </a:solidFill>
            </a:rPr>
            <a:t>Only</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7651852-C66B-CF4A-BBB4-7314DD084C77}" type="datetimeFigureOut">
              <a:rPr lang="en-US" smtClean="0"/>
              <a:t>5/29/2019</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3E44481-CC7E-F441-937B-548163903822}" type="slidenum">
              <a:rPr lang="en-US" smtClean="0"/>
              <a:t>‹#›</a:t>
            </a:fld>
            <a:endParaRPr lang="en-US"/>
          </a:p>
        </p:txBody>
      </p:sp>
    </p:spTree>
    <p:extLst>
      <p:ext uri="{BB962C8B-B14F-4D97-AF65-F5344CB8AC3E}">
        <p14:creationId xmlns:p14="http://schemas.microsoft.com/office/powerpoint/2010/main" val="41481896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https://www.istockphoto.com/photo/concept-of-harmony-and-balance-balance-stones-against-the-sea-gm802785470-130151899</a:t>
            </a:r>
          </a:p>
        </p:txBody>
      </p:sp>
      <p:sp>
        <p:nvSpPr>
          <p:cNvPr id="4" name="Slide Number Placeholder 3"/>
          <p:cNvSpPr>
            <a:spLocks noGrp="1"/>
          </p:cNvSpPr>
          <p:nvPr>
            <p:ph type="sldNum" sz="quarter" idx="10"/>
          </p:nvPr>
        </p:nvSpPr>
        <p:spPr/>
        <p:txBody>
          <a:bodyPr/>
          <a:lstStyle/>
          <a:p>
            <a:fld id="{03E44481-CC7E-F441-937B-548163903822}" type="slidenum">
              <a:rPr lang="en-US" smtClean="0"/>
              <a:t>1</a:t>
            </a:fld>
            <a:endParaRPr lang="en-US"/>
          </a:p>
        </p:txBody>
      </p:sp>
    </p:spTree>
    <p:extLst>
      <p:ext uri="{BB962C8B-B14F-4D97-AF65-F5344CB8AC3E}">
        <p14:creationId xmlns:p14="http://schemas.microsoft.com/office/powerpoint/2010/main" val="2087129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https://www.istockphoto.com/photo/fingerprint-authentication-biometric-authentication-concept-mixed-media-gm851960194-139940545</a:t>
            </a:r>
          </a:p>
          <a:p>
            <a:r>
              <a:rPr lang="en-US" dirty="0"/>
              <a:t>https://www.istockphoto.com/photo/plant-seeding-growing-step-with-sunlight-with-vintage-tone-filter-gm912882270-251303347</a:t>
            </a:r>
          </a:p>
        </p:txBody>
      </p:sp>
      <p:sp>
        <p:nvSpPr>
          <p:cNvPr id="4" name="Slide Number Placeholder 3"/>
          <p:cNvSpPr>
            <a:spLocks noGrp="1"/>
          </p:cNvSpPr>
          <p:nvPr>
            <p:ph type="sldNum" sz="quarter" idx="10"/>
          </p:nvPr>
        </p:nvSpPr>
        <p:spPr/>
        <p:txBody>
          <a:bodyPr/>
          <a:lstStyle/>
          <a:p>
            <a:pPr defTabSz="1194674">
              <a:defRPr/>
            </a:pPr>
            <a:fld id="{03E44481-CC7E-F441-937B-548163903822}" type="slidenum">
              <a:rPr lang="en-US">
                <a:solidFill>
                  <a:prstClr val="black"/>
                </a:solidFill>
                <a:latin typeface="Calibri"/>
              </a:rPr>
              <a:pPr defTabSz="1194674">
                <a:defRPr/>
              </a:pPr>
              <a:t>10</a:t>
            </a:fld>
            <a:endParaRPr lang="en-US">
              <a:solidFill>
                <a:prstClr val="black"/>
              </a:solidFill>
              <a:latin typeface="Calibri"/>
            </a:endParaRPr>
          </a:p>
        </p:txBody>
      </p:sp>
    </p:spTree>
    <p:extLst>
      <p:ext uri="{BB962C8B-B14F-4D97-AF65-F5344CB8AC3E}">
        <p14:creationId xmlns:p14="http://schemas.microsoft.com/office/powerpoint/2010/main" val="1049734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https://www.istockphoto.com/vector/paper-airplane-with-form-of-graph-gm896052976-247487727</a:t>
            </a:r>
          </a:p>
          <a:p>
            <a:r>
              <a:rPr lang="en-US" dirty="0"/>
              <a:t>https://www.istockphoto.com/photo/business-development-to-success-and-growing-growth-concept-businessman-pointing-arrow-gm884650780-245914092</a:t>
            </a:r>
          </a:p>
        </p:txBody>
      </p:sp>
      <p:sp>
        <p:nvSpPr>
          <p:cNvPr id="4" name="Slide Number Placeholder 3"/>
          <p:cNvSpPr>
            <a:spLocks noGrp="1"/>
          </p:cNvSpPr>
          <p:nvPr>
            <p:ph type="sldNum" sz="quarter" idx="5"/>
          </p:nvPr>
        </p:nvSpPr>
        <p:spPr/>
        <p:txBody>
          <a:bodyPr/>
          <a:lstStyle/>
          <a:p>
            <a:fld id="{03E44481-CC7E-F441-937B-548163903822}" type="slidenum">
              <a:rPr lang="en-US" smtClean="0"/>
              <a:t>11</a:t>
            </a:fld>
            <a:endParaRPr lang="en-US"/>
          </a:p>
        </p:txBody>
      </p:sp>
    </p:spTree>
    <p:extLst>
      <p:ext uri="{BB962C8B-B14F-4D97-AF65-F5344CB8AC3E}">
        <p14:creationId xmlns:p14="http://schemas.microsoft.com/office/powerpoint/2010/main" val="1376998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E44481-CC7E-F441-937B-548163903822}" type="slidenum">
              <a:rPr lang="en-US" smtClean="0"/>
              <a:t>12</a:t>
            </a:fld>
            <a:endParaRPr lang="en-US"/>
          </a:p>
        </p:txBody>
      </p:sp>
    </p:spTree>
    <p:extLst>
      <p:ext uri="{BB962C8B-B14F-4D97-AF65-F5344CB8AC3E}">
        <p14:creationId xmlns:p14="http://schemas.microsoft.com/office/powerpoint/2010/main" val="3243738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E44481-CC7E-F441-937B-548163903822}" type="slidenum">
              <a:rPr lang="en-US" smtClean="0"/>
              <a:t>13</a:t>
            </a:fld>
            <a:endParaRPr lang="en-US"/>
          </a:p>
        </p:txBody>
      </p:sp>
    </p:spTree>
    <p:extLst>
      <p:ext uri="{BB962C8B-B14F-4D97-AF65-F5344CB8AC3E}">
        <p14:creationId xmlns:p14="http://schemas.microsoft.com/office/powerpoint/2010/main" val="1905303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https://www.istockphoto.com/photo/our-favorite-tv-show-is-just-about-to-start-gm874799298-244247968</a:t>
            </a:r>
          </a:p>
        </p:txBody>
      </p:sp>
      <p:sp>
        <p:nvSpPr>
          <p:cNvPr id="4" name="Slide Number Placeholder 3"/>
          <p:cNvSpPr>
            <a:spLocks noGrp="1"/>
          </p:cNvSpPr>
          <p:nvPr>
            <p:ph type="sldNum" sz="quarter" idx="5"/>
          </p:nvPr>
        </p:nvSpPr>
        <p:spPr/>
        <p:txBody>
          <a:bodyPr/>
          <a:lstStyle/>
          <a:p>
            <a:pPr marL="0" marR="0" lvl="0" indent="0" algn="r" defTabSz="1172398" rtl="0" eaLnBrk="1" fontAlgn="auto" latinLnBrk="0" hangingPunct="1">
              <a:lnSpc>
                <a:spcPct val="100000"/>
              </a:lnSpc>
              <a:spcBef>
                <a:spcPts val="0"/>
              </a:spcBef>
              <a:spcAft>
                <a:spcPts val="0"/>
              </a:spcAft>
              <a:buClrTx/>
              <a:buSzTx/>
              <a:buFontTx/>
              <a:buNone/>
              <a:tabLst/>
              <a:defRPr/>
            </a:pPr>
            <a:fld id="{03E44481-CC7E-F441-937B-5481639038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72398"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6066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172398" rtl="0" eaLnBrk="1" fontAlgn="auto" latinLnBrk="0" hangingPunct="1">
              <a:lnSpc>
                <a:spcPct val="100000"/>
              </a:lnSpc>
              <a:spcBef>
                <a:spcPts val="0"/>
              </a:spcBef>
              <a:spcAft>
                <a:spcPts val="0"/>
              </a:spcAft>
              <a:buClrTx/>
              <a:buSzTx/>
              <a:buFontTx/>
              <a:buNone/>
              <a:tabLst/>
              <a:defRPr/>
            </a:pPr>
            <a:fld id="{03E44481-CC7E-F441-937B-5481639038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72398"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9774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172398" rtl="0" eaLnBrk="1" fontAlgn="auto" latinLnBrk="0" hangingPunct="1">
              <a:lnSpc>
                <a:spcPct val="100000"/>
              </a:lnSpc>
              <a:spcBef>
                <a:spcPts val="0"/>
              </a:spcBef>
              <a:spcAft>
                <a:spcPts val="0"/>
              </a:spcAft>
              <a:buClrTx/>
              <a:buSzTx/>
              <a:buFontTx/>
              <a:buNone/>
              <a:tabLst/>
              <a:defRPr/>
            </a:pPr>
            <a:fld id="{03E44481-CC7E-F441-937B-5481639038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72398"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8567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172398" rtl="0" eaLnBrk="1" fontAlgn="auto" latinLnBrk="0" hangingPunct="1">
              <a:lnSpc>
                <a:spcPct val="100000"/>
              </a:lnSpc>
              <a:spcBef>
                <a:spcPts val="0"/>
              </a:spcBef>
              <a:spcAft>
                <a:spcPts val="0"/>
              </a:spcAft>
              <a:buClrTx/>
              <a:buSzTx/>
              <a:buFontTx/>
              <a:buNone/>
              <a:tabLst/>
              <a:defRPr/>
            </a:pPr>
            <a:fld id="{03E44481-CC7E-F441-937B-5481639038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72398"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2681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172398" rtl="0" eaLnBrk="1" fontAlgn="auto" latinLnBrk="0" hangingPunct="1">
              <a:lnSpc>
                <a:spcPct val="100000"/>
              </a:lnSpc>
              <a:spcBef>
                <a:spcPts val="0"/>
              </a:spcBef>
              <a:spcAft>
                <a:spcPts val="0"/>
              </a:spcAft>
              <a:buClrTx/>
              <a:buSzTx/>
              <a:buFontTx/>
              <a:buNone/>
              <a:tabLst/>
              <a:defRPr/>
            </a:pPr>
            <a:fld id="{03E44481-CC7E-F441-937B-5481639038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72398"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380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172398" rtl="0" eaLnBrk="1" fontAlgn="auto" latinLnBrk="0" hangingPunct="1">
              <a:lnSpc>
                <a:spcPct val="100000"/>
              </a:lnSpc>
              <a:spcBef>
                <a:spcPts val="0"/>
              </a:spcBef>
              <a:spcAft>
                <a:spcPts val="0"/>
              </a:spcAft>
              <a:buClrTx/>
              <a:buSzTx/>
              <a:buFontTx/>
              <a:buNone/>
              <a:tabLst/>
              <a:defRPr/>
            </a:pPr>
            <a:fld id="{03E44481-CC7E-F441-937B-5481639038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72398"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6480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E44481-CC7E-F441-937B-548163903822}" type="slidenum">
              <a:rPr lang="en-US" smtClean="0"/>
              <a:t>2</a:t>
            </a:fld>
            <a:endParaRPr lang="en-US"/>
          </a:p>
        </p:txBody>
      </p:sp>
    </p:spTree>
    <p:extLst>
      <p:ext uri="{BB962C8B-B14F-4D97-AF65-F5344CB8AC3E}">
        <p14:creationId xmlns:p14="http://schemas.microsoft.com/office/powerpoint/2010/main" val="327117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172398" rtl="0" eaLnBrk="1" fontAlgn="auto" latinLnBrk="0" hangingPunct="1">
              <a:lnSpc>
                <a:spcPct val="100000"/>
              </a:lnSpc>
              <a:spcBef>
                <a:spcPts val="0"/>
              </a:spcBef>
              <a:spcAft>
                <a:spcPts val="0"/>
              </a:spcAft>
              <a:buClrTx/>
              <a:buSzTx/>
              <a:buFontTx/>
              <a:buNone/>
              <a:tabLst/>
              <a:defRPr/>
            </a:pPr>
            <a:fld id="{03E44481-CC7E-F441-937B-5481639038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72398"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916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https://www.istockphoto.com/photo/watching-tv-and-using-remote-control-gm638224864-114309045</a:t>
            </a:r>
          </a:p>
        </p:txBody>
      </p:sp>
      <p:sp>
        <p:nvSpPr>
          <p:cNvPr id="4" name="Slide Number Placeholder 3"/>
          <p:cNvSpPr>
            <a:spLocks noGrp="1"/>
          </p:cNvSpPr>
          <p:nvPr>
            <p:ph type="sldNum" sz="quarter" idx="10"/>
          </p:nvPr>
        </p:nvSpPr>
        <p:spPr/>
        <p:txBody>
          <a:bodyPr/>
          <a:lstStyle/>
          <a:p>
            <a:pPr marL="0" marR="0" lvl="0" indent="0" algn="r" defTabSz="1172398" rtl="0" eaLnBrk="1" fontAlgn="auto" latinLnBrk="0" hangingPunct="1">
              <a:lnSpc>
                <a:spcPct val="100000"/>
              </a:lnSpc>
              <a:spcBef>
                <a:spcPts val="0"/>
              </a:spcBef>
              <a:spcAft>
                <a:spcPts val="0"/>
              </a:spcAft>
              <a:buClrTx/>
              <a:buSzTx/>
              <a:buFontTx/>
              <a:buNone/>
              <a:tabLst/>
              <a:defRPr/>
            </a:pPr>
            <a:fld id="{03E44481-CC7E-F441-937B-5481639038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72398"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7084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https://www.istockphoto.com/photo/eyelash-extension-procedure-woman-eye-with-long-eyelashes-close-up-selective-focus-gm943394348-257764811</a:t>
            </a:r>
          </a:p>
        </p:txBody>
      </p:sp>
      <p:sp>
        <p:nvSpPr>
          <p:cNvPr id="4" name="Slide Number Placeholder 3"/>
          <p:cNvSpPr>
            <a:spLocks noGrp="1"/>
          </p:cNvSpPr>
          <p:nvPr>
            <p:ph type="sldNum" sz="quarter" idx="10"/>
          </p:nvPr>
        </p:nvSpPr>
        <p:spPr/>
        <p:txBody>
          <a:bodyPr/>
          <a:lstStyle/>
          <a:p>
            <a:fld id="{03E44481-CC7E-F441-937B-548163903822}" type="slidenum">
              <a:rPr lang="en-US" smtClean="0"/>
              <a:t>24</a:t>
            </a:fld>
            <a:endParaRPr lang="en-US"/>
          </a:p>
        </p:txBody>
      </p:sp>
    </p:spTree>
    <p:extLst>
      <p:ext uri="{BB962C8B-B14F-4D97-AF65-F5344CB8AC3E}">
        <p14:creationId xmlns:p14="http://schemas.microsoft.com/office/powerpoint/2010/main" val="2817974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E44481-CC7E-F441-937B-548163903822}" type="slidenum">
              <a:rPr lang="en-US" smtClean="0"/>
              <a:t>25</a:t>
            </a:fld>
            <a:endParaRPr lang="en-US"/>
          </a:p>
        </p:txBody>
      </p:sp>
    </p:spTree>
    <p:extLst>
      <p:ext uri="{BB962C8B-B14F-4D97-AF65-F5344CB8AC3E}">
        <p14:creationId xmlns:p14="http://schemas.microsoft.com/office/powerpoint/2010/main" val="2538759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https://www.istockphoto.com/photo/cutting-the-cord-on-cable-tv-gm855977378-239894495</a:t>
            </a:r>
          </a:p>
        </p:txBody>
      </p:sp>
      <p:sp>
        <p:nvSpPr>
          <p:cNvPr id="4" name="Slide Number Placeholder 3"/>
          <p:cNvSpPr>
            <a:spLocks noGrp="1"/>
          </p:cNvSpPr>
          <p:nvPr>
            <p:ph type="sldNum" sz="quarter" idx="5"/>
          </p:nvPr>
        </p:nvSpPr>
        <p:spPr/>
        <p:txBody>
          <a:bodyPr/>
          <a:lstStyle/>
          <a:p>
            <a:fld id="{03E44481-CC7E-F441-937B-548163903822}" type="slidenum">
              <a:rPr lang="en-US" smtClean="0"/>
              <a:t>26</a:t>
            </a:fld>
            <a:endParaRPr lang="en-US"/>
          </a:p>
        </p:txBody>
      </p:sp>
    </p:spTree>
    <p:extLst>
      <p:ext uri="{BB962C8B-B14F-4D97-AF65-F5344CB8AC3E}">
        <p14:creationId xmlns:p14="http://schemas.microsoft.com/office/powerpoint/2010/main" val="7803603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E44481-CC7E-F441-937B-548163903822}" type="slidenum">
              <a:rPr lang="en-US" smtClean="0"/>
              <a:t>27</a:t>
            </a:fld>
            <a:endParaRPr lang="en-US"/>
          </a:p>
        </p:txBody>
      </p:sp>
    </p:spTree>
    <p:extLst>
      <p:ext uri="{BB962C8B-B14F-4D97-AF65-F5344CB8AC3E}">
        <p14:creationId xmlns:p14="http://schemas.microsoft.com/office/powerpoint/2010/main" val="10355480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E44481-CC7E-F441-937B-548163903822}" type="slidenum">
              <a:rPr lang="en-US" smtClean="0"/>
              <a:t>28</a:t>
            </a:fld>
            <a:endParaRPr lang="en-US"/>
          </a:p>
        </p:txBody>
      </p:sp>
    </p:spTree>
    <p:extLst>
      <p:ext uri="{BB962C8B-B14F-4D97-AF65-F5344CB8AC3E}">
        <p14:creationId xmlns:p14="http://schemas.microsoft.com/office/powerpoint/2010/main" val="13727323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E44481-CC7E-F441-937B-548163903822}" type="slidenum">
              <a:rPr lang="en-US" smtClean="0"/>
              <a:t>29</a:t>
            </a:fld>
            <a:endParaRPr lang="en-US"/>
          </a:p>
        </p:txBody>
      </p:sp>
    </p:spTree>
    <p:extLst>
      <p:ext uri="{BB962C8B-B14F-4D97-AF65-F5344CB8AC3E}">
        <p14:creationId xmlns:p14="http://schemas.microsoft.com/office/powerpoint/2010/main" val="30432604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https://www.istockphoto.com/photo/mom-with-daughter-on-kitchen-gm883109876-245663463</a:t>
            </a:r>
          </a:p>
          <a:p>
            <a:r>
              <a:rPr lang="en-US" dirty="0"/>
              <a:t>https://www.istockphoto.com/photo/old-movie-camera-gm691467238-127513461</a:t>
            </a:r>
          </a:p>
        </p:txBody>
      </p:sp>
      <p:sp>
        <p:nvSpPr>
          <p:cNvPr id="4" name="Slide Number Placeholder 3"/>
          <p:cNvSpPr>
            <a:spLocks noGrp="1"/>
          </p:cNvSpPr>
          <p:nvPr>
            <p:ph type="sldNum" sz="quarter" idx="5"/>
          </p:nvPr>
        </p:nvSpPr>
        <p:spPr/>
        <p:txBody>
          <a:bodyPr/>
          <a:lstStyle/>
          <a:p>
            <a:fld id="{03E44481-CC7E-F441-937B-548163903822}" type="slidenum">
              <a:rPr lang="en-US" smtClean="0"/>
              <a:t>30</a:t>
            </a:fld>
            <a:endParaRPr lang="en-US"/>
          </a:p>
        </p:txBody>
      </p:sp>
    </p:spTree>
    <p:extLst>
      <p:ext uri="{BB962C8B-B14F-4D97-AF65-F5344CB8AC3E}">
        <p14:creationId xmlns:p14="http://schemas.microsoft.com/office/powerpoint/2010/main" val="596738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https://www.istockphoto.com/photo/multi-ethnic-supporters-watch-sports-game-on-tv-4k-slow-motion-diverse-football-fans-gm969839024-264291553</a:t>
            </a:r>
          </a:p>
          <a:p>
            <a:r>
              <a:rPr lang="en-US" dirty="0"/>
              <a:t>https://www.istockphoto.com/photo/happy-family-watching-television-together-gm849603938-139459699</a:t>
            </a:r>
          </a:p>
          <a:p>
            <a:r>
              <a:rPr lang="en-US" dirty="0"/>
              <a:t>https://www.istockphoto.com/photo/portrait-of-successful-businesswoman-wearing-elegant-formal-suit-sitting-on-leather-gm903417904-249167684</a:t>
            </a:r>
          </a:p>
        </p:txBody>
      </p:sp>
      <p:sp>
        <p:nvSpPr>
          <p:cNvPr id="4" name="Slide Number Placeholder 3"/>
          <p:cNvSpPr>
            <a:spLocks noGrp="1"/>
          </p:cNvSpPr>
          <p:nvPr>
            <p:ph type="sldNum" sz="quarter" idx="10"/>
          </p:nvPr>
        </p:nvSpPr>
        <p:spPr/>
        <p:txBody>
          <a:bodyPr/>
          <a:lstStyle/>
          <a:p>
            <a:fld id="{03E44481-CC7E-F441-937B-548163903822}" type="slidenum">
              <a:rPr lang="en-US" smtClean="0"/>
              <a:t>31</a:t>
            </a:fld>
            <a:endParaRPr lang="en-US"/>
          </a:p>
        </p:txBody>
      </p:sp>
    </p:spTree>
    <p:extLst>
      <p:ext uri="{BB962C8B-B14F-4D97-AF65-F5344CB8AC3E}">
        <p14:creationId xmlns:p14="http://schemas.microsoft.com/office/powerpoint/2010/main" val="2519698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E44481-CC7E-F441-937B-548163903822}" type="slidenum">
              <a:rPr lang="en-US" smtClean="0"/>
              <a:t>3</a:t>
            </a:fld>
            <a:endParaRPr lang="en-US"/>
          </a:p>
        </p:txBody>
      </p:sp>
    </p:spTree>
    <p:extLst>
      <p:ext uri="{BB962C8B-B14F-4D97-AF65-F5344CB8AC3E}">
        <p14:creationId xmlns:p14="http://schemas.microsoft.com/office/powerpoint/2010/main" val="22258531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E44481-CC7E-F441-937B-548163903822}" type="slidenum">
              <a:rPr lang="en-US" smtClean="0"/>
              <a:t>32</a:t>
            </a:fld>
            <a:endParaRPr lang="en-US"/>
          </a:p>
        </p:txBody>
      </p:sp>
    </p:spTree>
    <p:extLst>
      <p:ext uri="{BB962C8B-B14F-4D97-AF65-F5344CB8AC3E}">
        <p14:creationId xmlns:p14="http://schemas.microsoft.com/office/powerpoint/2010/main" val="16429296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E44481-CC7E-F441-937B-548163903822}" type="slidenum">
              <a:rPr lang="en-US" smtClean="0"/>
              <a:t>33</a:t>
            </a:fld>
            <a:endParaRPr lang="en-US"/>
          </a:p>
        </p:txBody>
      </p:sp>
    </p:spTree>
    <p:extLst>
      <p:ext uri="{BB962C8B-B14F-4D97-AF65-F5344CB8AC3E}">
        <p14:creationId xmlns:p14="http://schemas.microsoft.com/office/powerpoint/2010/main" val="22343931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https://www.istockphoto.com/photo/group-of-friends-watching-tv-at-home-gm628595216-111642189</a:t>
            </a:r>
          </a:p>
        </p:txBody>
      </p:sp>
      <p:sp>
        <p:nvSpPr>
          <p:cNvPr id="4" name="Slide Number Placeholder 3"/>
          <p:cNvSpPr>
            <a:spLocks noGrp="1"/>
          </p:cNvSpPr>
          <p:nvPr>
            <p:ph type="sldNum" sz="quarter" idx="5"/>
          </p:nvPr>
        </p:nvSpPr>
        <p:spPr/>
        <p:txBody>
          <a:bodyPr/>
          <a:lstStyle/>
          <a:p>
            <a:fld id="{03E44481-CC7E-F441-937B-548163903822}" type="slidenum">
              <a:rPr lang="en-US" smtClean="0"/>
              <a:t>34</a:t>
            </a:fld>
            <a:endParaRPr lang="en-US"/>
          </a:p>
        </p:txBody>
      </p:sp>
    </p:spTree>
    <p:extLst>
      <p:ext uri="{BB962C8B-B14F-4D97-AF65-F5344CB8AC3E}">
        <p14:creationId xmlns:p14="http://schemas.microsoft.com/office/powerpoint/2010/main" val="23092054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https://www.istockphoto.com/photo/smiling-family-watching-television-gm699381304-129523975</a:t>
            </a:r>
          </a:p>
        </p:txBody>
      </p:sp>
      <p:sp>
        <p:nvSpPr>
          <p:cNvPr id="4" name="Slide Number Placeholder 3"/>
          <p:cNvSpPr>
            <a:spLocks noGrp="1"/>
          </p:cNvSpPr>
          <p:nvPr>
            <p:ph type="sldNum" sz="quarter" idx="5"/>
          </p:nvPr>
        </p:nvSpPr>
        <p:spPr/>
        <p:txBody>
          <a:bodyPr/>
          <a:lstStyle/>
          <a:p>
            <a:fld id="{03E44481-CC7E-F441-937B-548163903822}" type="slidenum">
              <a:rPr lang="en-US" smtClean="0"/>
              <a:t>35</a:t>
            </a:fld>
            <a:endParaRPr lang="en-US"/>
          </a:p>
        </p:txBody>
      </p:sp>
    </p:spTree>
    <p:extLst>
      <p:ext uri="{BB962C8B-B14F-4D97-AF65-F5344CB8AC3E}">
        <p14:creationId xmlns:p14="http://schemas.microsoft.com/office/powerpoint/2010/main" val="38168381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https://www.istockphoto.com/photo/electric-bass-guitar-black-and-white-photo-gm911329282-250931646</a:t>
            </a:r>
          </a:p>
          <a:p>
            <a:endParaRPr lang="en-US" dirty="0"/>
          </a:p>
        </p:txBody>
      </p:sp>
      <p:sp>
        <p:nvSpPr>
          <p:cNvPr id="4" name="Slide Number Placeholder 3"/>
          <p:cNvSpPr>
            <a:spLocks noGrp="1"/>
          </p:cNvSpPr>
          <p:nvPr>
            <p:ph type="sldNum" sz="quarter" idx="5"/>
          </p:nvPr>
        </p:nvSpPr>
        <p:spPr/>
        <p:txBody>
          <a:bodyPr/>
          <a:lstStyle/>
          <a:p>
            <a:fld id="{03E44481-CC7E-F441-937B-548163903822}" type="slidenum">
              <a:rPr lang="en-US" smtClean="0"/>
              <a:t>36</a:t>
            </a:fld>
            <a:endParaRPr lang="en-US"/>
          </a:p>
        </p:txBody>
      </p:sp>
    </p:spTree>
    <p:extLst>
      <p:ext uri="{BB962C8B-B14F-4D97-AF65-F5344CB8AC3E}">
        <p14:creationId xmlns:p14="http://schemas.microsoft.com/office/powerpoint/2010/main" val="23548114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https://www.istockphoto.com/photo/smiling-family-watching-television-gm699381304-129523975</a:t>
            </a:r>
          </a:p>
        </p:txBody>
      </p:sp>
      <p:sp>
        <p:nvSpPr>
          <p:cNvPr id="4" name="Slide Number Placeholder 3"/>
          <p:cNvSpPr>
            <a:spLocks noGrp="1"/>
          </p:cNvSpPr>
          <p:nvPr>
            <p:ph type="sldNum" sz="quarter" idx="5"/>
          </p:nvPr>
        </p:nvSpPr>
        <p:spPr/>
        <p:txBody>
          <a:bodyPr/>
          <a:lstStyle/>
          <a:p>
            <a:fld id="{03E44481-CC7E-F441-937B-548163903822}" type="slidenum">
              <a:rPr lang="en-US" smtClean="0"/>
              <a:t>37</a:t>
            </a:fld>
            <a:endParaRPr lang="en-US"/>
          </a:p>
        </p:txBody>
      </p:sp>
    </p:spTree>
    <p:extLst>
      <p:ext uri="{BB962C8B-B14F-4D97-AF65-F5344CB8AC3E}">
        <p14:creationId xmlns:p14="http://schemas.microsoft.com/office/powerpoint/2010/main" val="17601924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https://www.istockphoto.com/photo/best-design-of-global-news-gm1040872968-278638920</a:t>
            </a:r>
          </a:p>
          <a:p>
            <a:r>
              <a:rPr lang="en-US" dirty="0"/>
              <a:t>https://www.istockphoto.com/photo/decorative-star-with-lamps-on-a-background-of-wall-modern-grungy-interior-gm873928690-244040462</a:t>
            </a:r>
          </a:p>
        </p:txBody>
      </p:sp>
      <p:sp>
        <p:nvSpPr>
          <p:cNvPr id="4" name="Slide Number Placeholder 3"/>
          <p:cNvSpPr>
            <a:spLocks noGrp="1"/>
          </p:cNvSpPr>
          <p:nvPr>
            <p:ph type="sldNum" sz="quarter" idx="5"/>
          </p:nvPr>
        </p:nvSpPr>
        <p:spPr/>
        <p:txBody>
          <a:bodyPr/>
          <a:lstStyle/>
          <a:p>
            <a:fld id="{03E44481-CC7E-F441-937B-548163903822}" type="slidenum">
              <a:rPr lang="en-US" smtClean="0"/>
              <a:t>38</a:t>
            </a:fld>
            <a:endParaRPr lang="en-US"/>
          </a:p>
        </p:txBody>
      </p:sp>
    </p:spTree>
    <p:extLst>
      <p:ext uri="{BB962C8B-B14F-4D97-AF65-F5344CB8AC3E}">
        <p14:creationId xmlns:p14="http://schemas.microsoft.com/office/powerpoint/2010/main" val="23631546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E44481-CC7E-F441-937B-548163903822}" type="slidenum">
              <a:rPr lang="en-US" smtClean="0"/>
              <a:t>39</a:t>
            </a:fld>
            <a:endParaRPr lang="en-US"/>
          </a:p>
        </p:txBody>
      </p:sp>
    </p:spTree>
    <p:extLst>
      <p:ext uri="{BB962C8B-B14F-4D97-AF65-F5344CB8AC3E}">
        <p14:creationId xmlns:p14="http://schemas.microsoft.com/office/powerpoint/2010/main" val="21634525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E44481-CC7E-F441-937B-548163903822}" type="slidenum">
              <a:rPr lang="en-US" smtClean="0"/>
              <a:t>40</a:t>
            </a:fld>
            <a:endParaRPr lang="en-US"/>
          </a:p>
        </p:txBody>
      </p:sp>
    </p:spTree>
    <p:extLst>
      <p:ext uri="{BB962C8B-B14F-4D97-AF65-F5344CB8AC3E}">
        <p14:creationId xmlns:p14="http://schemas.microsoft.com/office/powerpoint/2010/main" val="31727675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https://www.istockphoto.com/photo/everything-you-need-is-online-gm842971872-137684065</a:t>
            </a:r>
          </a:p>
          <a:p>
            <a:r>
              <a:rPr lang="en-US" dirty="0"/>
              <a:t>https://www.istockphoto.com/photo/woman-is-shopping-online-with-laptop-computer-and-credit-card-gm894464248-247292093</a:t>
            </a:r>
          </a:p>
        </p:txBody>
      </p:sp>
      <p:sp>
        <p:nvSpPr>
          <p:cNvPr id="4" name="Slide Number Placeholder 3"/>
          <p:cNvSpPr>
            <a:spLocks noGrp="1"/>
          </p:cNvSpPr>
          <p:nvPr>
            <p:ph type="sldNum" sz="quarter" idx="5"/>
          </p:nvPr>
        </p:nvSpPr>
        <p:spPr/>
        <p:txBody>
          <a:bodyPr/>
          <a:lstStyle/>
          <a:p>
            <a:fld id="{03E44481-CC7E-F441-937B-548163903822}" type="slidenum">
              <a:rPr lang="en-US" smtClean="0"/>
              <a:t>43</a:t>
            </a:fld>
            <a:endParaRPr lang="en-US"/>
          </a:p>
        </p:txBody>
      </p:sp>
    </p:spTree>
    <p:extLst>
      <p:ext uri="{BB962C8B-B14F-4D97-AF65-F5344CB8AC3E}">
        <p14:creationId xmlns:p14="http://schemas.microsoft.com/office/powerpoint/2010/main" val="3717353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E44481-CC7E-F441-937B-548163903822}" type="slidenum">
              <a:rPr lang="en-US" smtClean="0"/>
              <a:t>4</a:t>
            </a:fld>
            <a:endParaRPr lang="en-US"/>
          </a:p>
        </p:txBody>
      </p:sp>
    </p:spTree>
    <p:extLst>
      <p:ext uri="{BB962C8B-B14F-4D97-AF65-F5344CB8AC3E}">
        <p14:creationId xmlns:p14="http://schemas.microsoft.com/office/powerpoint/2010/main" val="29973920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https://www.istockphoto.com/photo/people-cross-busy-intersection-on-23rd-street-in-manhattan-new-york-city-gm1016246132-273420307</a:t>
            </a:r>
          </a:p>
        </p:txBody>
      </p:sp>
      <p:sp>
        <p:nvSpPr>
          <p:cNvPr id="4" name="Slide Number Placeholder 3"/>
          <p:cNvSpPr>
            <a:spLocks noGrp="1"/>
          </p:cNvSpPr>
          <p:nvPr>
            <p:ph type="sldNum" sz="quarter" idx="5"/>
          </p:nvPr>
        </p:nvSpPr>
        <p:spPr/>
        <p:txBody>
          <a:bodyPr/>
          <a:lstStyle/>
          <a:p>
            <a:fld id="{03E44481-CC7E-F441-937B-548163903822}" type="slidenum">
              <a:rPr lang="en-US" smtClean="0"/>
              <a:t>48</a:t>
            </a:fld>
            <a:endParaRPr lang="en-US"/>
          </a:p>
        </p:txBody>
      </p:sp>
    </p:spTree>
    <p:extLst>
      <p:ext uri="{BB962C8B-B14F-4D97-AF65-F5344CB8AC3E}">
        <p14:creationId xmlns:p14="http://schemas.microsoft.com/office/powerpoint/2010/main" val="2852944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E44481-CC7E-F441-937B-548163903822}" type="slidenum">
              <a:rPr lang="en-US" smtClean="0"/>
              <a:t>5</a:t>
            </a:fld>
            <a:endParaRPr lang="en-US"/>
          </a:p>
        </p:txBody>
      </p:sp>
    </p:spTree>
    <p:extLst>
      <p:ext uri="{BB962C8B-B14F-4D97-AF65-F5344CB8AC3E}">
        <p14:creationId xmlns:p14="http://schemas.microsoft.com/office/powerpoint/2010/main" val="3700763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https://www.istockphoto.com/vector/abstract-technology-with-gear-background-vector-illustration-gm692919634-127934435</a:t>
            </a:r>
          </a:p>
        </p:txBody>
      </p:sp>
      <p:sp>
        <p:nvSpPr>
          <p:cNvPr id="4" name="Slide Number Placeholder 3"/>
          <p:cNvSpPr>
            <a:spLocks noGrp="1"/>
          </p:cNvSpPr>
          <p:nvPr>
            <p:ph type="sldNum" sz="quarter" idx="10"/>
          </p:nvPr>
        </p:nvSpPr>
        <p:spPr/>
        <p:txBody>
          <a:bodyPr/>
          <a:lstStyle/>
          <a:p>
            <a:fld id="{03E44481-CC7E-F441-937B-548163903822}" type="slidenum">
              <a:rPr lang="en-US" smtClean="0"/>
              <a:t>6</a:t>
            </a:fld>
            <a:endParaRPr lang="en-US"/>
          </a:p>
        </p:txBody>
      </p:sp>
    </p:spTree>
    <p:extLst>
      <p:ext uri="{BB962C8B-B14F-4D97-AF65-F5344CB8AC3E}">
        <p14:creationId xmlns:p14="http://schemas.microsoft.com/office/powerpoint/2010/main" val="1529040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https://www.istockphoto.com/photo/sunset-suburbia-gm840037850-236252449</a:t>
            </a:r>
          </a:p>
        </p:txBody>
      </p:sp>
      <p:sp>
        <p:nvSpPr>
          <p:cNvPr id="4" name="Slide Number Placeholder 3"/>
          <p:cNvSpPr>
            <a:spLocks noGrp="1"/>
          </p:cNvSpPr>
          <p:nvPr>
            <p:ph type="sldNum" sz="quarter" idx="5"/>
          </p:nvPr>
        </p:nvSpPr>
        <p:spPr/>
        <p:txBody>
          <a:bodyPr/>
          <a:lstStyle/>
          <a:p>
            <a:fld id="{03E44481-CC7E-F441-937B-548163903822}" type="slidenum">
              <a:rPr lang="en-US" smtClean="0"/>
              <a:t>7</a:t>
            </a:fld>
            <a:endParaRPr lang="en-US"/>
          </a:p>
        </p:txBody>
      </p:sp>
    </p:spTree>
    <p:extLst>
      <p:ext uri="{BB962C8B-B14F-4D97-AF65-F5344CB8AC3E}">
        <p14:creationId xmlns:p14="http://schemas.microsoft.com/office/powerpoint/2010/main" val="1809038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https://www.istockphoto.com/photo/young-unrecognisable-couple-at-home-watching-television-and-texting-gm845992924-138515747</a:t>
            </a:r>
          </a:p>
        </p:txBody>
      </p:sp>
      <p:sp>
        <p:nvSpPr>
          <p:cNvPr id="4" name="Slide Number Placeholder 3"/>
          <p:cNvSpPr>
            <a:spLocks noGrp="1"/>
          </p:cNvSpPr>
          <p:nvPr>
            <p:ph type="sldNum" sz="quarter" idx="10"/>
          </p:nvPr>
        </p:nvSpPr>
        <p:spPr/>
        <p:txBody>
          <a:bodyPr/>
          <a:lstStyle/>
          <a:p>
            <a:fld id="{03E44481-CC7E-F441-937B-548163903822}" type="slidenum">
              <a:rPr lang="en-US" smtClean="0"/>
              <a:t>8</a:t>
            </a:fld>
            <a:endParaRPr lang="en-US"/>
          </a:p>
        </p:txBody>
      </p:sp>
    </p:spTree>
    <p:extLst>
      <p:ext uri="{BB962C8B-B14F-4D97-AF65-F5344CB8AC3E}">
        <p14:creationId xmlns:p14="http://schemas.microsoft.com/office/powerpoint/2010/main" val="1002525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E44481-CC7E-F441-937B-548163903822}" type="slidenum">
              <a:rPr lang="en-US" smtClean="0"/>
              <a:t>9</a:t>
            </a:fld>
            <a:endParaRPr lang="en-US"/>
          </a:p>
        </p:txBody>
      </p:sp>
    </p:spTree>
    <p:extLst>
      <p:ext uri="{BB962C8B-B14F-4D97-AF65-F5344CB8AC3E}">
        <p14:creationId xmlns:p14="http://schemas.microsoft.com/office/powerpoint/2010/main" val="1169945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026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C9E708-C2B9-4D8F-907B-A99549AFE1BA}" type="datetime1">
              <a:rPr lang="en-US" smtClean="0"/>
              <a:t>5/29/2019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54133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457200"/>
            <a:ext cx="5487114"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359" y="457200"/>
            <a:ext cx="1605489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A4C32B-D6E7-44B2-83AA-23756EE480CC}" type="datetime1">
              <a:rPr lang="en-US" smtClean="0"/>
              <a:t>5/29/2019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663374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B612D1-62B4-452B-86AE-20CE0E63EB7D}" type="datetime1">
              <a:rPr lang="en-US" smtClean="0"/>
              <a:t>5/29/2019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243989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02"/>
            <a:ext cx="20729099" cy="2724151"/>
          </a:xfrm>
        </p:spPr>
        <p:txBody>
          <a:bodyPr anchor="t"/>
          <a:lstStyle>
            <a:lvl1pPr algn="l">
              <a:defRPr sz="10300" b="1" cap="all"/>
            </a:lvl1pPr>
          </a:lstStyle>
          <a:p>
            <a:r>
              <a:rPr lang="en-US"/>
              <a:t>Click to edit Master title style</a:t>
            </a:r>
          </a:p>
        </p:txBody>
      </p:sp>
      <p:sp>
        <p:nvSpPr>
          <p:cNvPr id="3" name="Text Placeholder 2"/>
          <p:cNvSpPr>
            <a:spLocks noGrp="1"/>
          </p:cNvSpPr>
          <p:nvPr>
            <p:ph type="body" idx="1"/>
          </p:nvPr>
        </p:nvSpPr>
        <p:spPr>
          <a:xfrm>
            <a:off x="1926419" y="5813427"/>
            <a:ext cx="20729099" cy="3000374"/>
          </a:xfrm>
        </p:spPr>
        <p:txBody>
          <a:bodyPr anchor="b"/>
          <a:lstStyle>
            <a:lvl1pPr marL="0" indent="0">
              <a:buNone/>
              <a:defRPr sz="5100">
                <a:solidFill>
                  <a:schemeClr val="tx1">
                    <a:tint val="75000"/>
                  </a:schemeClr>
                </a:solidFill>
              </a:defRPr>
            </a:lvl1pPr>
            <a:lvl2pPr marL="1172398" indent="0">
              <a:buNone/>
              <a:defRPr sz="4600">
                <a:solidFill>
                  <a:schemeClr val="tx1">
                    <a:tint val="75000"/>
                  </a:schemeClr>
                </a:solidFill>
              </a:defRPr>
            </a:lvl2pPr>
            <a:lvl3pPr marL="2344796" indent="0">
              <a:buNone/>
              <a:defRPr sz="4100">
                <a:solidFill>
                  <a:schemeClr val="tx1">
                    <a:tint val="75000"/>
                  </a:schemeClr>
                </a:solidFill>
              </a:defRPr>
            </a:lvl3pPr>
            <a:lvl4pPr marL="3517194" indent="0">
              <a:buNone/>
              <a:defRPr sz="3600">
                <a:solidFill>
                  <a:schemeClr val="tx1">
                    <a:tint val="75000"/>
                  </a:schemeClr>
                </a:solidFill>
              </a:defRPr>
            </a:lvl4pPr>
            <a:lvl5pPr marL="4689592" indent="0">
              <a:buNone/>
              <a:defRPr sz="3600">
                <a:solidFill>
                  <a:schemeClr val="tx1">
                    <a:tint val="75000"/>
                  </a:schemeClr>
                </a:solidFill>
              </a:defRPr>
            </a:lvl5pPr>
            <a:lvl6pPr marL="5861990" indent="0">
              <a:buNone/>
              <a:defRPr sz="3600">
                <a:solidFill>
                  <a:schemeClr val="tx1">
                    <a:tint val="75000"/>
                  </a:schemeClr>
                </a:solidFill>
              </a:defRPr>
            </a:lvl6pPr>
            <a:lvl7pPr marL="7034388" indent="0">
              <a:buNone/>
              <a:defRPr sz="3600">
                <a:solidFill>
                  <a:schemeClr val="tx1">
                    <a:tint val="75000"/>
                  </a:schemeClr>
                </a:solidFill>
              </a:defRPr>
            </a:lvl7pPr>
            <a:lvl8pPr marL="8206786" indent="0">
              <a:buNone/>
              <a:defRPr sz="3600">
                <a:solidFill>
                  <a:schemeClr val="tx1">
                    <a:tint val="75000"/>
                  </a:schemeClr>
                </a:solidFill>
              </a:defRPr>
            </a:lvl8pPr>
            <a:lvl9pPr marL="9379184" indent="0">
              <a:buNone/>
              <a:defRPr sz="3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1F44F1-24B7-45BD-960F-4C5E32882181}" type="datetime1">
              <a:rPr lang="en-US" smtClean="0"/>
              <a:t>5/29/2019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521854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359" y="2667000"/>
            <a:ext cx="10771002" cy="7543800"/>
          </a:xfrm>
        </p:spPr>
        <p:txBody>
          <a:bodyPr/>
          <a:lstStyle>
            <a:lvl1pPr>
              <a:defRPr sz="7200"/>
            </a:lvl1pPr>
            <a:lvl2pPr>
              <a:defRPr sz="6200"/>
            </a:lvl2pPr>
            <a:lvl3pPr>
              <a:defRPr sz="5100"/>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6814" y="2667000"/>
            <a:ext cx="10771002" cy="7543800"/>
          </a:xfrm>
        </p:spPr>
        <p:txBody>
          <a:bodyPr/>
          <a:lstStyle>
            <a:lvl1pPr>
              <a:defRPr sz="7200"/>
            </a:lvl1pPr>
            <a:lvl2pPr>
              <a:defRPr sz="6200"/>
            </a:lvl2pPr>
            <a:lvl3pPr>
              <a:defRPr sz="5100"/>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2DA0366-E688-4A28-9BC9-5D9356C586F0}" type="datetime1">
              <a:rPr lang="en-US" smtClean="0"/>
              <a:t>5/29/2019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324996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359" y="549276"/>
            <a:ext cx="21948458" cy="2286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359" y="3070228"/>
            <a:ext cx="10775238" cy="1279524"/>
          </a:xfrm>
        </p:spPr>
        <p:txBody>
          <a:bodyPr anchor="b"/>
          <a:lstStyle>
            <a:lvl1pPr marL="0" indent="0">
              <a:buNone/>
              <a:defRPr sz="6200" b="1"/>
            </a:lvl1pPr>
            <a:lvl2pPr marL="1172398" indent="0">
              <a:buNone/>
              <a:defRPr sz="5100" b="1"/>
            </a:lvl2pPr>
            <a:lvl3pPr marL="2344796" indent="0">
              <a:buNone/>
              <a:defRPr sz="4600" b="1"/>
            </a:lvl3pPr>
            <a:lvl4pPr marL="3517194" indent="0">
              <a:buNone/>
              <a:defRPr sz="4100" b="1"/>
            </a:lvl4pPr>
            <a:lvl5pPr marL="4689592" indent="0">
              <a:buNone/>
              <a:defRPr sz="4100" b="1"/>
            </a:lvl5pPr>
            <a:lvl6pPr marL="5861990" indent="0">
              <a:buNone/>
              <a:defRPr sz="4100" b="1"/>
            </a:lvl6pPr>
            <a:lvl7pPr marL="7034388" indent="0">
              <a:buNone/>
              <a:defRPr sz="4100" b="1"/>
            </a:lvl7pPr>
            <a:lvl8pPr marL="8206786" indent="0">
              <a:buNone/>
              <a:defRPr sz="4100" b="1"/>
            </a:lvl8pPr>
            <a:lvl9pPr marL="9379184" indent="0">
              <a:buNone/>
              <a:defRPr sz="4100" b="1"/>
            </a:lvl9pPr>
          </a:lstStyle>
          <a:p>
            <a:pPr lvl="0"/>
            <a:r>
              <a:rPr lang="en-US"/>
              <a:t>Click to edit Master text styles</a:t>
            </a:r>
          </a:p>
        </p:txBody>
      </p:sp>
      <p:sp>
        <p:nvSpPr>
          <p:cNvPr id="4" name="Content Placeholder 3"/>
          <p:cNvSpPr>
            <a:spLocks noGrp="1"/>
          </p:cNvSpPr>
          <p:nvPr>
            <p:ph sz="half" idx="2"/>
          </p:nvPr>
        </p:nvSpPr>
        <p:spPr>
          <a:xfrm>
            <a:off x="1219359" y="4349750"/>
            <a:ext cx="10775238" cy="7902576"/>
          </a:xfrm>
        </p:spPr>
        <p:txBody>
          <a:bodyPr/>
          <a:lstStyle>
            <a:lvl1pPr>
              <a:defRPr sz="6200"/>
            </a:lvl1pPr>
            <a:lvl2pPr>
              <a:defRPr sz="5100"/>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8350" y="3070228"/>
            <a:ext cx="10779470" cy="1279524"/>
          </a:xfrm>
        </p:spPr>
        <p:txBody>
          <a:bodyPr anchor="b"/>
          <a:lstStyle>
            <a:lvl1pPr marL="0" indent="0">
              <a:buNone/>
              <a:defRPr sz="6200" b="1"/>
            </a:lvl1pPr>
            <a:lvl2pPr marL="1172398" indent="0">
              <a:buNone/>
              <a:defRPr sz="5100" b="1"/>
            </a:lvl2pPr>
            <a:lvl3pPr marL="2344796" indent="0">
              <a:buNone/>
              <a:defRPr sz="4600" b="1"/>
            </a:lvl3pPr>
            <a:lvl4pPr marL="3517194" indent="0">
              <a:buNone/>
              <a:defRPr sz="4100" b="1"/>
            </a:lvl4pPr>
            <a:lvl5pPr marL="4689592" indent="0">
              <a:buNone/>
              <a:defRPr sz="4100" b="1"/>
            </a:lvl5pPr>
            <a:lvl6pPr marL="5861990" indent="0">
              <a:buNone/>
              <a:defRPr sz="4100" b="1"/>
            </a:lvl6pPr>
            <a:lvl7pPr marL="7034388" indent="0">
              <a:buNone/>
              <a:defRPr sz="4100" b="1"/>
            </a:lvl7pPr>
            <a:lvl8pPr marL="8206786" indent="0">
              <a:buNone/>
              <a:defRPr sz="4100" b="1"/>
            </a:lvl8pPr>
            <a:lvl9pPr marL="9379184" indent="0">
              <a:buNone/>
              <a:defRPr sz="4100" b="1"/>
            </a:lvl9pPr>
          </a:lstStyle>
          <a:p>
            <a:pPr lvl="0"/>
            <a:r>
              <a:rPr lang="en-US"/>
              <a:t>Click to edit Master text styles</a:t>
            </a:r>
          </a:p>
        </p:txBody>
      </p:sp>
      <p:sp>
        <p:nvSpPr>
          <p:cNvPr id="6" name="Content Placeholder 5"/>
          <p:cNvSpPr>
            <a:spLocks noGrp="1"/>
          </p:cNvSpPr>
          <p:nvPr>
            <p:ph sz="quarter" idx="4"/>
          </p:nvPr>
        </p:nvSpPr>
        <p:spPr>
          <a:xfrm>
            <a:off x="12388350" y="4349750"/>
            <a:ext cx="10779470" cy="7902576"/>
          </a:xfrm>
        </p:spPr>
        <p:txBody>
          <a:bodyPr/>
          <a:lstStyle>
            <a:lvl1pPr>
              <a:defRPr sz="6200"/>
            </a:lvl1pPr>
            <a:lvl2pPr>
              <a:defRPr sz="5100"/>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09BE23-2A1C-4192-9271-81C5E2D1BA1E}" type="datetime1">
              <a:rPr lang="en-US" smtClean="0"/>
              <a:t>5/29/2019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877786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B72949-A1CD-46B1-B56D-094E96F126F3}" type="datetime1">
              <a:rPr lang="en-US" smtClean="0"/>
              <a:t>5/29/2019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590304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8F8CCA-3958-4552-8CD0-1D77E1BB6BB8}" type="datetime1">
              <a:rPr lang="en-US" smtClean="0"/>
              <a:t>5/29/2019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152704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63" y="546102"/>
            <a:ext cx="8023213" cy="2324100"/>
          </a:xfrm>
        </p:spPr>
        <p:txBody>
          <a:bodyPr anchor="b"/>
          <a:lstStyle>
            <a:lvl1pPr algn="l">
              <a:defRPr sz="5100" b="1"/>
            </a:lvl1pPr>
          </a:lstStyle>
          <a:p>
            <a:r>
              <a:rPr lang="en-US"/>
              <a:t>Click to edit Master title style</a:t>
            </a:r>
          </a:p>
        </p:txBody>
      </p:sp>
      <p:sp>
        <p:nvSpPr>
          <p:cNvPr id="3" name="Content Placeholder 2"/>
          <p:cNvSpPr>
            <a:spLocks noGrp="1"/>
          </p:cNvSpPr>
          <p:nvPr>
            <p:ph idx="1"/>
          </p:nvPr>
        </p:nvSpPr>
        <p:spPr>
          <a:xfrm>
            <a:off x="9534708" y="546101"/>
            <a:ext cx="13633108" cy="11706226"/>
          </a:xfrm>
        </p:spPr>
        <p:txBody>
          <a:bodyPr/>
          <a:lstStyle>
            <a:lvl1pPr>
              <a:defRPr sz="8200"/>
            </a:lvl1pPr>
            <a:lvl2pPr>
              <a:defRPr sz="7200"/>
            </a:lvl2pPr>
            <a:lvl3pPr>
              <a:defRPr sz="6200"/>
            </a:lvl3pPr>
            <a:lvl4pPr>
              <a:defRPr sz="5100"/>
            </a:lvl4pPr>
            <a:lvl5pPr>
              <a:defRPr sz="5100"/>
            </a:lvl5pPr>
            <a:lvl6pPr>
              <a:defRPr sz="5100"/>
            </a:lvl6pPr>
            <a:lvl7pPr>
              <a:defRPr sz="5100"/>
            </a:lvl7pPr>
            <a:lvl8pPr>
              <a:defRPr sz="5100"/>
            </a:lvl8pPr>
            <a:lvl9pPr>
              <a:defRPr sz="5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363" y="2870202"/>
            <a:ext cx="8023213" cy="9382126"/>
          </a:xfrm>
        </p:spPr>
        <p:txBody>
          <a:bodyPr/>
          <a:lstStyle>
            <a:lvl1pPr marL="0" indent="0">
              <a:buNone/>
              <a:defRPr sz="3600"/>
            </a:lvl1pPr>
            <a:lvl2pPr marL="1172398" indent="0">
              <a:buNone/>
              <a:defRPr sz="3100"/>
            </a:lvl2pPr>
            <a:lvl3pPr marL="2344796" indent="0">
              <a:buNone/>
              <a:defRPr sz="2600"/>
            </a:lvl3pPr>
            <a:lvl4pPr marL="3517194" indent="0">
              <a:buNone/>
              <a:defRPr sz="2300"/>
            </a:lvl4pPr>
            <a:lvl5pPr marL="4689592" indent="0">
              <a:buNone/>
              <a:defRPr sz="2300"/>
            </a:lvl5pPr>
            <a:lvl6pPr marL="5861990" indent="0">
              <a:buNone/>
              <a:defRPr sz="2300"/>
            </a:lvl6pPr>
            <a:lvl7pPr marL="7034388" indent="0">
              <a:buNone/>
              <a:defRPr sz="2300"/>
            </a:lvl7pPr>
            <a:lvl8pPr marL="8206786" indent="0">
              <a:buNone/>
              <a:defRPr sz="2300"/>
            </a:lvl8pPr>
            <a:lvl9pPr marL="9379184" indent="0">
              <a:buNone/>
              <a:defRPr sz="2300"/>
            </a:lvl9pPr>
          </a:lstStyle>
          <a:p>
            <a:pPr lvl="0"/>
            <a:r>
              <a:rPr lang="en-US"/>
              <a:t>Click to edit Master text styles</a:t>
            </a:r>
          </a:p>
        </p:txBody>
      </p:sp>
      <p:sp>
        <p:nvSpPr>
          <p:cNvPr id="5" name="Date Placeholder 4"/>
          <p:cNvSpPr>
            <a:spLocks noGrp="1"/>
          </p:cNvSpPr>
          <p:nvPr>
            <p:ph type="dt" sz="half" idx="10"/>
          </p:nvPr>
        </p:nvSpPr>
        <p:spPr/>
        <p:txBody>
          <a:bodyPr/>
          <a:lstStyle/>
          <a:p>
            <a:fld id="{1B82D26D-9E21-459C-8DF1-8059926D3FF9}" type="datetime1">
              <a:rPr lang="en-US" smtClean="0"/>
              <a:t>5/29/2019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135333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7" y="9601200"/>
            <a:ext cx="14632305" cy="1133477"/>
          </a:xfrm>
        </p:spPr>
        <p:txBody>
          <a:bodyPr anchor="b"/>
          <a:lstStyle>
            <a:lvl1pPr algn="l">
              <a:defRPr sz="5100" b="1"/>
            </a:lvl1pPr>
          </a:lstStyle>
          <a:p>
            <a:r>
              <a:rPr lang="en-US"/>
              <a:t>Click to edit Master title style</a:t>
            </a:r>
          </a:p>
        </p:txBody>
      </p:sp>
      <p:sp>
        <p:nvSpPr>
          <p:cNvPr id="3" name="Picture Placeholder 2"/>
          <p:cNvSpPr>
            <a:spLocks noGrp="1"/>
          </p:cNvSpPr>
          <p:nvPr>
            <p:ph type="pic" idx="1"/>
          </p:nvPr>
        </p:nvSpPr>
        <p:spPr>
          <a:xfrm>
            <a:off x="4780057" y="1225550"/>
            <a:ext cx="14632305" cy="8229600"/>
          </a:xfrm>
        </p:spPr>
        <p:txBody>
          <a:bodyPr/>
          <a:lstStyle>
            <a:lvl1pPr marL="0" indent="0">
              <a:buNone/>
              <a:defRPr sz="8200"/>
            </a:lvl1pPr>
            <a:lvl2pPr marL="1172398" indent="0">
              <a:buNone/>
              <a:defRPr sz="7200"/>
            </a:lvl2pPr>
            <a:lvl3pPr marL="2344796" indent="0">
              <a:buNone/>
              <a:defRPr sz="6200"/>
            </a:lvl3pPr>
            <a:lvl4pPr marL="3517194" indent="0">
              <a:buNone/>
              <a:defRPr sz="5100"/>
            </a:lvl4pPr>
            <a:lvl5pPr marL="4689592" indent="0">
              <a:buNone/>
              <a:defRPr sz="5100"/>
            </a:lvl5pPr>
            <a:lvl6pPr marL="5861990" indent="0">
              <a:buNone/>
              <a:defRPr sz="5100"/>
            </a:lvl6pPr>
            <a:lvl7pPr marL="7034388" indent="0">
              <a:buNone/>
              <a:defRPr sz="5100"/>
            </a:lvl7pPr>
            <a:lvl8pPr marL="8206786" indent="0">
              <a:buNone/>
              <a:defRPr sz="5100"/>
            </a:lvl8pPr>
            <a:lvl9pPr marL="9379184" indent="0">
              <a:buNone/>
              <a:defRPr sz="5100"/>
            </a:lvl9pPr>
          </a:lstStyle>
          <a:p>
            <a:endParaRPr lang="en-US"/>
          </a:p>
        </p:txBody>
      </p:sp>
      <p:sp>
        <p:nvSpPr>
          <p:cNvPr id="4" name="Text Placeholder 3"/>
          <p:cNvSpPr>
            <a:spLocks noGrp="1"/>
          </p:cNvSpPr>
          <p:nvPr>
            <p:ph type="body" sz="half" idx="2"/>
          </p:nvPr>
        </p:nvSpPr>
        <p:spPr>
          <a:xfrm>
            <a:off x="4780057" y="10734677"/>
            <a:ext cx="14632305" cy="1609723"/>
          </a:xfrm>
        </p:spPr>
        <p:txBody>
          <a:bodyPr/>
          <a:lstStyle>
            <a:lvl1pPr marL="0" indent="0">
              <a:buNone/>
              <a:defRPr sz="3600"/>
            </a:lvl1pPr>
            <a:lvl2pPr marL="1172398" indent="0">
              <a:buNone/>
              <a:defRPr sz="3100"/>
            </a:lvl2pPr>
            <a:lvl3pPr marL="2344796" indent="0">
              <a:buNone/>
              <a:defRPr sz="2600"/>
            </a:lvl3pPr>
            <a:lvl4pPr marL="3517194" indent="0">
              <a:buNone/>
              <a:defRPr sz="2300"/>
            </a:lvl4pPr>
            <a:lvl5pPr marL="4689592" indent="0">
              <a:buNone/>
              <a:defRPr sz="2300"/>
            </a:lvl5pPr>
            <a:lvl6pPr marL="5861990" indent="0">
              <a:buNone/>
              <a:defRPr sz="2300"/>
            </a:lvl6pPr>
            <a:lvl7pPr marL="7034388" indent="0">
              <a:buNone/>
              <a:defRPr sz="2300"/>
            </a:lvl7pPr>
            <a:lvl8pPr marL="8206786" indent="0">
              <a:buNone/>
              <a:defRPr sz="2300"/>
            </a:lvl8pPr>
            <a:lvl9pPr marL="9379184" indent="0">
              <a:buNone/>
              <a:defRPr sz="2300"/>
            </a:lvl9pPr>
          </a:lstStyle>
          <a:p>
            <a:pPr lvl="0"/>
            <a:r>
              <a:rPr lang="en-US"/>
              <a:t>Click to edit Master text styles</a:t>
            </a:r>
          </a:p>
        </p:txBody>
      </p:sp>
      <p:sp>
        <p:nvSpPr>
          <p:cNvPr id="5" name="Date Placeholder 4"/>
          <p:cNvSpPr>
            <a:spLocks noGrp="1"/>
          </p:cNvSpPr>
          <p:nvPr>
            <p:ph type="dt" sz="half" idx="10"/>
          </p:nvPr>
        </p:nvSpPr>
        <p:spPr/>
        <p:txBody>
          <a:bodyPr/>
          <a:lstStyle/>
          <a:p>
            <a:fld id="{1E8256C4-3E7B-408C-B690-B208005F1EB4}" type="datetime1">
              <a:rPr lang="en-US" smtClean="0"/>
              <a:t>5/29/2019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468003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6"/>
            <a:ext cx="21948458" cy="2286000"/>
          </a:xfrm>
          <a:prstGeom prst="rect">
            <a:avLst/>
          </a:prstGeom>
        </p:spPr>
        <p:txBody>
          <a:bodyPr vert="horz" lIns="234480" tIns="117240" rIns="234480" bIns="117240" rtlCol="0" anchor="ctr">
            <a:normAutofit/>
          </a:bodyPr>
          <a:lstStyle/>
          <a:p>
            <a:r>
              <a:rPr lang="en-US"/>
              <a:t>Click to edit Master title style</a:t>
            </a:r>
          </a:p>
        </p:txBody>
      </p:sp>
      <p:sp>
        <p:nvSpPr>
          <p:cNvPr id="3" name="Text Placeholder 2"/>
          <p:cNvSpPr>
            <a:spLocks noGrp="1"/>
          </p:cNvSpPr>
          <p:nvPr>
            <p:ph type="body" idx="1"/>
          </p:nvPr>
        </p:nvSpPr>
        <p:spPr>
          <a:xfrm>
            <a:off x="1219359" y="3200400"/>
            <a:ext cx="21948458" cy="9051926"/>
          </a:xfrm>
          <a:prstGeom prst="rect">
            <a:avLst/>
          </a:prstGeom>
        </p:spPr>
        <p:txBody>
          <a:bodyPr vert="horz" lIns="234480" tIns="117240" rIns="234480" bIns="1172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9359" y="12712703"/>
            <a:ext cx="5690341" cy="730250"/>
          </a:xfrm>
          <a:prstGeom prst="rect">
            <a:avLst/>
          </a:prstGeom>
        </p:spPr>
        <p:txBody>
          <a:bodyPr vert="horz" lIns="234480" tIns="117240" rIns="234480" bIns="117240" rtlCol="0" anchor="ctr"/>
          <a:lstStyle>
            <a:lvl1pPr algn="l">
              <a:defRPr sz="3100">
                <a:solidFill>
                  <a:schemeClr val="tx1">
                    <a:tint val="75000"/>
                  </a:schemeClr>
                </a:solidFill>
              </a:defRPr>
            </a:lvl1pPr>
          </a:lstStyle>
          <a:p>
            <a:fld id="{D2CD6414-16D6-48E0-B5C0-9BAEE62F3E3D}" type="datetime1">
              <a:rPr lang="en-US" smtClean="0"/>
              <a:t>5/29/2019</a:t>
            </a:fld>
            <a:endParaRPr lang="en-US"/>
          </a:p>
        </p:txBody>
      </p:sp>
      <p:sp>
        <p:nvSpPr>
          <p:cNvPr id="5" name="Footer Placeholder 4"/>
          <p:cNvSpPr>
            <a:spLocks noGrp="1"/>
          </p:cNvSpPr>
          <p:nvPr>
            <p:ph type="ftr" sz="quarter" idx="3"/>
          </p:nvPr>
        </p:nvSpPr>
        <p:spPr>
          <a:xfrm>
            <a:off x="8332285" y="12712703"/>
            <a:ext cx="7722605" cy="730250"/>
          </a:xfrm>
          <a:prstGeom prst="rect">
            <a:avLst/>
          </a:prstGeom>
        </p:spPr>
        <p:txBody>
          <a:bodyPr vert="horz" lIns="234480" tIns="117240" rIns="234480" bIns="117240" rtlCol="0" anchor="ctr"/>
          <a:lstStyle>
            <a:lvl1pPr algn="ctr">
              <a:defRPr sz="3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477475" y="12712703"/>
            <a:ext cx="5690341" cy="730250"/>
          </a:xfrm>
          <a:prstGeom prst="rect">
            <a:avLst/>
          </a:prstGeom>
        </p:spPr>
        <p:txBody>
          <a:bodyPr vert="horz" lIns="234480" tIns="117240" rIns="234480" bIns="117240" rtlCol="0" anchor="ctr"/>
          <a:lstStyle>
            <a:lvl1pPr algn="r">
              <a:defRPr sz="310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5133664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1172398" rtl="0" eaLnBrk="1" latinLnBrk="0" hangingPunct="1">
        <a:spcBef>
          <a:spcPct val="0"/>
        </a:spcBef>
        <a:buNone/>
        <a:defRPr sz="11300" kern="1200">
          <a:solidFill>
            <a:schemeClr val="tx1"/>
          </a:solidFill>
          <a:latin typeface="+mj-lt"/>
          <a:ea typeface="+mj-ea"/>
          <a:cs typeface="+mj-cs"/>
        </a:defRPr>
      </a:lvl1pPr>
    </p:titleStyle>
    <p:bodyStyle>
      <a:lvl1pPr marL="879298" indent="-879298" algn="l" defTabSz="1172398" rtl="0" eaLnBrk="1" latinLnBrk="0" hangingPunct="1">
        <a:spcBef>
          <a:spcPct val="20000"/>
        </a:spcBef>
        <a:buFont typeface="Arial"/>
        <a:buChar char="•"/>
        <a:defRPr sz="8200" kern="1200">
          <a:solidFill>
            <a:schemeClr val="tx1"/>
          </a:solidFill>
          <a:latin typeface="+mn-lt"/>
          <a:ea typeface="+mn-ea"/>
          <a:cs typeface="+mn-cs"/>
        </a:defRPr>
      </a:lvl1pPr>
      <a:lvl2pPr marL="1905147" indent="-732749" algn="l" defTabSz="1172398" rtl="0" eaLnBrk="1" latinLnBrk="0" hangingPunct="1">
        <a:spcBef>
          <a:spcPct val="20000"/>
        </a:spcBef>
        <a:buFont typeface="Arial"/>
        <a:buChar char="–"/>
        <a:defRPr sz="7200" kern="1200">
          <a:solidFill>
            <a:schemeClr val="tx1"/>
          </a:solidFill>
          <a:latin typeface="+mn-lt"/>
          <a:ea typeface="+mn-ea"/>
          <a:cs typeface="+mn-cs"/>
        </a:defRPr>
      </a:lvl2pPr>
      <a:lvl3pPr marL="2930995" indent="-586199" algn="l" defTabSz="1172398" rtl="0" eaLnBrk="1" latinLnBrk="0" hangingPunct="1">
        <a:spcBef>
          <a:spcPct val="20000"/>
        </a:spcBef>
        <a:buFont typeface="Arial"/>
        <a:buChar char="•"/>
        <a:defRPr sz="6200" kern="1200">
          <a:solidFill>
            <a:schemeClr val="tx1"/>
          </a:solidFill>
          <a:latin typeface="+mn-lt"/>
          <a:ea typeface="+mn-ea"/>
          <a:cs typeface="+mn-cs"/>
        </a:defRPr>
      </a:lvl3pPr>
      <a:lvl4pPr marL="4103393" indent="-586199" algn="l" defTabSz="1172398" rtl="0" eaLnBrk="1" latinLnBrk="0" hangingPunct="1">
        <a:spcBef>
          <a:spcPct val="20000"/>
        </a:spcBef>
        <a:buFont typeface="Arial"/>
        <a:buChar char="–"/>
        <a:defRPr sz="5100" kern="1200">
          <a:solidFill>
            <a:schemeClr val="tx1"/>
          </a:solidFill>
          <a:latin typeface="+mn-lt"/>
          <a:ea typeface="+mn-ea"/>
          <a:cs typeface="+mn-cs"/>
        </a:defRPr>
      </a:lvl4pPr>
      <a:lvl5pPr marL="5275791" indent="-586199" algn="l" defTabSz="1172398" rtl="0" eaLnBrk="1" latinLnBrk="0" hangingPunct="1">
        <a:spcBef>
          <a:spcPct val="20000"/>
        </a:spcBef>
        <a:buFont typeface="Arial"/>
        <a:buChar char="»"/>
        <a:defRPr sz="5100" kern="1200">
          <a:solidFill>
            <a:schemeClr val="tx1"/>
          </a:solidFill>
          <a:latin typeface="+mn-lt"/>
          <a:ea typeface="+mn-ea"/>
          <a:cs typeface="+mn-cs"/>
        </a:defRPr>
      </a:lvl5pPr>
      <a:lvl6pPr marL="6448189" indent="-586199" algn="l" defTabSz="1172398" rtl="0" eaLnBrk="1" latinLnBrk="0" hangingPunct="1">
        <a:spcBef>
          <a:spcPct val="20000"/>
        </a:spcBef>
        <a:buFont typeface="Arial"/>
        <a:buChar char="•"/>
        <a:defRPr sz="5100" kern="1200">
          <a:solidFill>
            <a:schemeClr val="tx1"/>
          </a:solidFill>
          <a:latin typeface="+mn-lt"/>
          <a:ea typeface="+mn-ea"/>
          <a:cs typeface="+mn-cs"/>
        </a:defRPr>
      </a:lvl6pPr>
      <a:lvl7pPr marL="7620587" indent="-586199" algn="l" defTabSz="1172398" rtl="0" eaLnBrk="1" latinLnBrk="0" hangingPunct="1">
        <a:spcBef>
          <a:spcPct val="20000"/>
        </a:spcBef>
        <a:buFont typeface="Arial"/>
        <a:buChar char="•"/>
        <a:defRPr sz="5100" kern="1200">
          <a:solidFill>
            <a:schemeClr val="tx1"/>
          </a:solidFill>
          <a:latin typeface="+mn-lt"/>
          <a:ea typeface="+mn-ea"/>
          <a:cs typeface="+mn-cs"/>
        </a:defRPr>
      </a:lvl7pPr>
      <a:lvl8pPr marL="8792985" indent="-586199" algn="l" defTabSz="1172398" rtl="0" eaLnBrk="1" latinLnBrk="0" hangingPunct="1">
        <a:spcBef>
          <a:spcPct val="20000"/>
        </a:spcBef>
        <a:buFont typeface="Arial"/>
        <a:buChar char="•"/>
        <a:defRPr sz="5100" kern="1200">
          <a:solidFill>
            <a:schemeClr val="tx1"/>
          </a:solidFill>
          <a:latin typeface="+mn-lt"/>
          <a:ea typeface="+mn-ea"/>
          <a:cs typeface="+mn-cs"/>
        </a:defRPr>
      </a:lvl8pPr>
      <a:lvl9pPr marL="9965383" indent="-586199" algn="l" defTabSz="1172398" rtl="0" eaLnBrk="1" latinLnBrk="0" hangingPunct="1">
        <a:spcBef>
          <a:spcPct val="20000"/>
        </a:spcBef>
        <a:buFont typeface="Arial"/>
        <a:buChar char="•"/>
        <a:defRPr sz="5100" kern="1200">
          <a:solidFill>
            <a:schemeClr val="tx1"/>
          </a:solidFill>
          <a:latin typeface="+mn-lt"/>
          <a:ea typeface="+mn-ea"/>
          <a:cs typeface="+mn-cs"/>
        </a:defRPr>
      </a:lvl9pPr>
    </p:bodyStyle>
    <p:other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101.jpeg"/></Relationships>
</file>

<file path=ppt/slides/_rels/slide1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image" Target="../media/image104.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07.jpg"/><Relationship Id="rId4" Type="http://schemas.openxmlformats.org/officeDocument/2006/relationships/image" Target="../media/image106.png"/></Relationships>
</file>

<file path=ppt/slides/_rels/slide1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chart" Target="../charts/chart8.xml"/></Relationships>
</file>

<file path=ppt/slides/_rels/slide1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chart" Target="../charts/chart10.xml"/><Relationship Id="rId7" Type="http://schemas.openxmlformats.org/officeDocument/2006/relationships/image" Target="../media/image3.png"/><Relationship Id="rId2" Type="http://schemas.openxmlformats.org/officeDocument/2006/relationships/chart" Target="../charts/chart9.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18.png"/><Relationship Id="rId4" Type="http://schemas.openxmlformats.org/officeDocument/2006/relationships/image" Target="../media/image117.png"/></Relationships>
</file>

<file path=ppt/slides/_rels/slide23.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20.png"/></Relationships>
</file>

<file path=ppt/slides/_rels/slide2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chart" Target="../charts/chart12.xml"/><Relationship Id="rId7" Type="http://schemas.openxmlformats.org/officeDocument/2006/relationships/image" Target="../media/image12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3.png"/><Relationship Id="rId4" Type="http://schemas.openxmlformats.org/officeDocument/2006/relationships/image" Target="../media/image122.png"/></Relationships>
</file>

<file path=ppt/slides/_rels/slide2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chart" Target="../charts/chart14.xml"/><Relationship Id="rId5" Type="http://schemas.openxmlformats.org/officeDocument/2006/relationships/image" Target="../media/image3.png"/><Relationship Id="rId4" Type="http://schemas.openxmlformats.org/officeDocument/2006/relationships/image" Target="../media/image126.png"/></Relationships>
</file>

<file path=ppt/slides/_rels/slide2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26.png"/></Relationships>
</file>

<file path=ppt/slides/_rels/slide2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26.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www.thevab.com/ott-overview/" TargetMode="External"/><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26.png"/></Relationships>
</file>

<file path=ppt/slides/_rels/slide3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29.jpeg"/><Relationship Id="rId4" Type="http://schemas.openxmlformats.org/officeDocument/2006/relationships/image" Target="../media/image128.jpeg"/></Relationships>
</file>

<file path=ppt/slides/_rels/slide32.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chart" Target="../charts/chart19.xml"/></Relationships>
</file>

<file path=ppt/slides/_rels/slide33.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chart" Target="../charts/chart21.xml"/></Relationships>
</file>

<file path=ppt/slides/_rels/slide3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chart" Target="../charts/chart23.xml"/></Relationships>
</file>

<file path=ppt/slides/_rels/slide3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33.png"/><Relationship Id="rId4" Type="http://schemas.openxmlformats.org/officeDocument/2006/relationships/chart" Target="../charts/chart25.xml"/></Relationships>
</file>

<file path=ppt/slides/_rels/slide39.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12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3" Type="http://schemas.openxmlformats.org/officeDocument/2006/relationships/image" Target="../media/image20.png"/><Relationship Id="rId18" Type="http://schemas.openxmlformats.org/officeDocument/2006/relationships/image" Target="../media/image25.png"/><Relationship Id="rId26" Type="http://schemas.openxmlformats.org/officeDocument/2006/relationships/image" Target="../media/image33.png"/><Relationship Id="rId39" Type="http://schemas.openxmlformats.org/officeDocument/2006/relationships/image" Target="../media/image46.png"/><Relationship Id="rId21" Type="http://schemas.openxmlformats.org/officeDocument/2006/relationships/image" Target="../media/image28.jpeg"/><Relationship Id="rId34" Type="http://schemas.openxmlformats.org/officeDocument/2006/relationships/image" Target="../media/image41.png"/><Relationship Id="rId42" Type="http://schemas.openxmlformats.org/officeDocument/2006/relationships/image" Target="../media/image49.png"/><Relationship Id="rId47" Type="http://schemas.openxmlformats.org/officeDocument/2006/relationships/image" Target="../media/image54.png"/><Relationship Id="rId50" Type="http://schemas.openxmlformats.org/officeDocument/2006/relationships/image" Target="../media/image57.png"/><Relationship Id="rId55" Type="http://schemas.openxmlformats.org/officeDocument/2006/relationships/image" Target="../media/image62.png"/><Relationship Id="rId63" Type="http://schemas.openxmlformats.org/officeDocument/2006/relationships/image" Target="../media/image70.png"/><Relationship Id="rId68" Type="http://schemas.openxmlformats.org/officeDocument/2006/relationships/image" Target="../media/image75.png"/><Relationship Id="rId7" Type="http://schemas.openxmlformats.org/officeDocument/2006/relationships/image" Target="../media/image14.png"/><Relationship Id="rId2" Type="http://schemas.openxmlformats.org/officeDocument/2006/relationships/notesSlide" Target="../notesSlides/notesSlide4.xml"/><Relationship Id="rId16" Type="http://schemas.openxmlformats.org/officeDocument/2006/relationships/image" Target="../media/image23.png"/><Relationship Id="rId29"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24" Type="http://schemas.openxmlformats.org/officeDocument/2006/relationships/image" Target="../media/image31.png"/><Relationship Id="rId32" Type="http://schemas.openxmlformats.org/officeDocument/2006/relationships/image" Target="../media/image39.jpeg"/><Relationship Id="rId37" Type="http://schemas.openxmlformats.org/officeDocument/2006/relationships/image" Target="../media/image44.png"/><Relationship Id="rId40" Type="http://schemas.openxmlformats.org/officeDocument/2006/relationships/image" Target="../media/image47.png"/><Relationship Id="rId45" Type="http://schemas.openxmlformats.org/officeDocument/2006/relationships/image" Target="../media/image52.png"/><Relationship Id="rId53" Type="http://schemas.openxmlformats.org/officeDocument/2006/relationships/image" Target="../media/image60.png"/><Relationship Id="rId58" Type="http://schemas.openxmlformats.org/officeDocument/2006/relationships/image" Target="../media/image65.png"/><Relationship Id="rId66" Type="http://schemas.openxmlformats.org/officeDocument/2006/relationships/image" Target="../media/image73.pn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28" Type="http://schemas.openxmlformats.org/officeDocument/2006/relationships/image" Target="../media/image35.png"/><Relationship Id="rId36" Type="http://schemas.openxmlformats.org/officeDocument/2006/relationships/image" Target="../media/image43.png"/><Relationship Id="rId49" Type="http://schemas.openxmlformats.org/officeDocument/2006/relationships/image" Target="../media/image56.png"/><Relationship Id="rId57" Type="http://schemas.openxmlformats.org/officeDocument/2006/relationships/image" Target="../media/image64.png"/><Relationship Id="rId61" Type="http://schemas.openxmlformats.org/officeDocument/2006/relationships/image" Target="../media/image68.png"/><Relationship Id="rId10" Type="http://schemas.openxmlformats.org/officeDocument/2006/relationships/image" Target="../media/image17.png"/><Relationship Id="rId19" Type="http://schemas.openxmlformats.org/officeDocument/2006/relationships/image" Target="../media/image26.png"/><Relationship Id="rId31" Type="http://schemas.openxmlformats.org/officeDocument/2006/relationships/image" Target="../media/image38.png"/><Relationship Id="rId44" Type="http://schemas.openxmlformats.org/officeDocument/2006/relationships/image" Target="../media/image51.jpeg"/><Relationship Id="rId52" Type="http://schemas.openxmlformats.org/officeDocument/2006/relationships/image" Target="../media/image59.png"/><Relationship Id="rId60" Type="http://schemas.openxmlformats.org/officeDocument/2006/relationships/image" Target="../media/image67.png"/><Relationship Id="rId65" Type="http://schemas.openxmlformats.org/officeDocument/2006/relationships/image" Target="../media/image72.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9.png"/><Relationship Id="rId27" Type="http://schemas.openxmlformats.org/officeDocument/2006/relationships/image" Target="../media/image34.png"/><Relationship Id="rId30" Type="http://schemas.openxmlformats.org/officeDocument/2006/relationships/image" Target="../media/image37.png"/><Relationship Id="rId35" Type="http://schemas.openxmlformats.org/officeDocument/2006/relationships/image" Target="../media/image42.png"/><Relationship Id="rId43" Type="http://schemas.openxmlformats.org/officeDocument/2006/relationships/image" Target="../media/image50.png"/><Relationship Id="rId48" Type="http://schemas.openxmlformats.org/officeDocument/2006/relationships/image" Target="../media/image55.png"/><Relationship Id="rId56" Type="http://schemas.openxmlformats.org/officeDocument/2006/relationships/image" Target="../media/image63.png"/><Relationship Id="rId64" Type="http://schemas.openxmlformats.org/officeDocument/2006/relationships/image" Target="../media/image71.png"/><Relationship Id="rId69" Type="http://schemas.openxmlformats.org/officeDocument/2006/relationships/image" Target="../media/image76.png"/><Relationship Id="rId8" Type="http://schemas.openxmlformats.org/officeDocument/2006/relationships/image" Target="../media/image15.png"/><Relationship Id="rId51" Type="http://schemas.openxmlformats.org/officeDocument/2006/relationships/image" Target="../media/image58.png"/><Relationship Id="rId3" Type="http://schemas.openxmlformats.org/officeDocument/2006/relationships/image" Target="../media/image3.png"/><Relationship Id="rId12" Type="http://schemas.openxmlformats.org/officeDocument/2006/relationships/image" Target="../media/image19.png"/><Relationship Id="rId17" Type="http://schemas.openxmlformats.org/officeDocument/2006/relationships/image" Target="../media/image24.png"/><Relationship Id="rId25" Type="http://schemas.openxmlformats.org/officeDocument/2006/relationships/image" Target="../media/image32.jpeg"/><Relationship Id="rId33" Type="http://schemas.openxmlformats.org/officeDocument/2006/relationships/image" Target="../media/image40.jpeg"/><Relationship Id="rId38" Type="http://schemas.openxmlformats.org/officeDocument/2006/relationships/image" Target="../media/image45.png"/><Relationship Id="rId46" Type="http://schemas.openxmlformats.org/officeDocument/2006/relationships/image" Target="../media/image53.png"/><Relationship Id="rId59" Type="http://schemas.openxmlformats.org/officeDocument/2006/relationships/image" Target="../media/image66.png"/><Relationship Id="rId67" Type="http://schemas.openxmlformats.org/officeDocument/2006/relationships/image" Target="../media/image74.png"/><Relationship Id="rId20" Type="http://schemas.openxmlformats.org/officeDocument/2006/relationships/image" Target="../media/image27.png"/><Relationship Id="rId41" Type="http://schemas.openxmlformats.org/officeDocument/2006/relationships/image" Target="../media/image48.png"/><Relationship Id="rId54" Type="http://schemas.openxmlformats.org/officeDocument/2006/relationships/image" Target="../media/image61.png"/><Relationship Id="rId62" Type="http://schemas.openxmlformats.org/officeDocument/2006/relationships/image" Target="../media/image69.png"/></Relationships>
</file>

<file path=ppt/slides/_rels/slide40.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6.png"/><Relationship Id="rId18" Type="http://schemas.openxmlformats.org/officeDocument/2006/relationships/image" Target="../media/image150.png"/><Relationship Id="rId26" Type="http://schemas.openxmlformats.org/officeDocument/2006/relationships/image" Target="../media/image52.png"/><Relationship Id="rId39" Type="http://schemas.openxmlformats.org/officeDocument/2006/relationships/image" Target="../media/image170.png"/><Relationship Id="rId3" Type="http://schemas.openxmlformats.org/officeDocument/2006/relationships/image" Target="../media/image136.png"/><Relationship Id="rId21" Type="http://schemas.openxmlformats.org/officeDocument/2006/relationships/image" Target="../media/image153.jpeg"/><Relationship Id="rId34" Type="http://schemas.openxmlformats.org/officeDocument/2006/relationships/image" Target="../media/image165.png"/><Relationship Id="rId42" Type="http://schemas.openxmlformats.org/officeDocument/2006/relationships/image" Target="../media/image173.png"/><Relationship Id="rId47" Type="http://schemas.openxmlformats.org/officeDocument/2006/relationships/image" Target="../media/image178.png"/><Relationship Id="rId7" Type="http://schemas.openxmlformats.org/officeDocument/2006/relationships/image" Target="../media/image140.png"/><Relationship Id="rId12" Type="http://schemas.openxmlformats.org/officeDocument/2006/relationships/image" Target="../media/image145.png"/><Relationship Id="rId17" Type="http://schemas.openxmlformats.org/officeDocument/2006/relationships/image" Target="../media/image149.png"/><Relationship Id="rId25" Type="http://schemas.openxmlformats.org/officeDocument/2006/relationships/image" Target="../media/image157.png"/><Relationship Id="rId33" Type="http://schemas.openxmlformats.org/officeDocument/2006/relationships/image" Target="../media/image164.png"/><Relationship Id="rId38" Type="http://schemas.openxmlformats.org/officeDocument/2006/relationships/image" Target="../media/image169.png"/><Relationship Id="rId46" Type="http://schemas.openxmlformats.org/officeDocument/2006/relationships/image" Target="../media/image177.png"/><Relationship Id="rId2" Type="http://schemas.openxmlformats.org/officeDocument/2006/relationships/image" Target="../media/image3.png"/><Relationship Id="rId16" Type="http://schemas.openxmlformats.org/officeDocument/2006/relationships/image" Target="../media/image148.png"/><Relationship Id="rId20" Type="http://schemas.openxmlformats.org/officeDocument/2006/relationships/image" Target="../media/image152.jpeg"/><Relationship Id="rId29" Type="http://schemas.openxmlformats.org/officeDocument/2006/relationships/image" Target="../media/image160.png"/><Relationship Id="rId41"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image" Target="../media/image139.png"/><Relationship Id="rId11" Type="http://schemas.openxmlformats.org/officeDocument/2006/relationships/image" Target="../media/image144.png"/><Relationship Id="rId24" Type="http://schemas.openxmlformats.org/officeDocument/2006/relationships/image" Target="../media/image156.png"/><Relationship Id="rId32" Type="http://schemas.openxmlformats.org/officeDocument/2006/relationships/image" Target="../media/image163.png"/><Relationship Id="rId37" Type="http://schemas.openxmlformats.org/officeDocument/2006/relationships/image" Target="../media/image168.png"/><Relationship Id="rId40" Type="http://schemas.openxmlformats.org/officeDocument/2006/relationships/image" Target="../media/image171.png"/><Relationship Id="rId45" Type="http://schemas.openxmlformats.org/officeDocument/2006/relationships/image" Target="../media/image176.png"/><Relationship Id="rId5" Type="http://schemas.openxmlformats.org/officeDocument/2006/relationships/image" Target="../media/image138.png"/><Relationship Id="rId15" Type="http://schemas.openxmlformats.org/officeDocument/2006/relationships/image" Target="../media/image147.png"/><Relationship Id="rId23" Type="http://schemas.openxmlformats.org/officeDocument/2006/relationships/image" Target="../media/image155.png"/><Relationship Id="rId28" Type="http://schemas.openxmlformats.org/officeDocument/2006/relationships/image" Target="../media/image159.png"/><Relationship Id="rId36" Type="http://schemas.openxmlformats.org/officeDocument/2006/relationships/image" Target="../media/image167.png"/><Relationship Id="rId10" Type="http://schemas.openxmlformats.org/officeDocument/2006/relationships/image" Target="../media/image143.png"/><Relationship Id="rId19" Type="http://schemas.openxmlformats.org/officeDocument/2006/relationships/image" Target="../media/image151.png"/><Relationship Id="rId31" Type="http://schemas.openxmlformats.org/officeDocument/2006/relationships/image" Target="../media/image162.png"/><Relationship Id="rId44" Type="http://schemas.openxmlformats.org/officeDocument/2006/relationships/image" Target="../media/image175.png"/><Relationship Id="rId4" Type="http://schemas.openxmlformats.org/officeDocument/2006/relationships/image" Target="../media/image137.png"/><Relationship Id="rId9" Type="http://schemas.openxmlformats.org/officeDocument/2006/relationships/image" Target="../media/image142.png"/><Relationship Id="rId14" Type="http://schemas.openxmlformats.org/officeDocument/2006/relationships/image" Target="../media/image45.png"/><Relationship Id="rId22" Type="http://schemas.openxmlformats.org/officeDocument/2006/relationships/image" Target="../media/image154.png"/><Relationship Id="rId27" Type="http://schemas.openxmlformats.org/officeDocument/2006/relationships/image" Target="../media/image158.png"/><Relationship Id="rId30" Type="http://schemas.openxmlformats.org/officeDocument/2006/relationships/image" Target="../media/image161.png"/><Relationship Id="rId35" Type="http://schemas.openxmlformats.org/officeDocument/2006/relationships/image" Target="../media/image166.png"/><Relationship Id="rId43" Type="http://schemas.openxmlformats.org/officeDocument/2006/relationships/image" Target="../media/image174.png"/><Relationship Id="rId48" Type="http://schemas.openxmlformats.org/officeDocument/2006/relationships/image" Target="../media/image179.png"/></Relationships>
</file>

<file path=ppt/slides/_rels/slide42.xml.rels><?xml version="1.0" encoding="UTF-8" standalone="yes"?>
<Relationships xmlns="http://schemas.openxmlformats.org/package/2006/relationships"><Relationship Id="rId3" Type="http://schemas.openxmlformats.org/officeDocument/2006/relationships/image" Target="../media/image181.jpeg"/><Relationship Id="rId7" Type="http://schemas.openxmlformats.org/officeDocument/2006/relationships/image" Target="../media/image3.png"/><Relationship Id="rId2" Type="http://schemas.openxmlformats.org/officeDocument/2006/relationships/image" Target="../media/image180.jpeg"/><Relationship Id="rId1" Type="http://schemas.openxmlformats.org/officeDocument/2006/relationships/slideLayout" Target="../slideLayouts/slideLayout1.xml"/><Relationship Id="rId6" Type="http://schemas.openxmlformats.org/officeDocument/2006/relationships/image" Target="../media/image184.jpeg"/><Relationship Id="rId5" Type="http://schemas.openxmlformats.org/officeDocument/2006/relationships/image" Target="../media/image183.jpeg"/><Relationship Id="rId4" Type="http://schemas.openxmlformats.org/officeDocument/2006/relationships/image" Target="../media/image182.jpeg"/></Relationships>
</file>

<file path=ppt/slides/_rels/slide43.xml.rels><?xml version="1.0" encoding="UTF-8" standalone="yes"?>
<Relationships xmlns="http://schemas.openxmlformats.org/package/2006/relationships"><Relationship Id="rId3" Type="http://schemas.openxmlformats.org/officeDocument/2006/relationships/image" Target="../media/image185.png"/><Relationship Id="rId7"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86.jpeg"/><Relationship Id="rId4" Type="http://schemas.openxmlformats.org/officeDocument/2006/relationships/hyperlink" Target="https://www.brightline.tv/why-connected-tv/"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88.png"/><Relationship Id="rId4" Type="http://schemas.openxmlformats.org/officeDocument/2006/relationships/chart" Target="../charts/chart26.xml"/></Relationships>
</file>

<file path=ppt/slides/_rels/slide45.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87.png"/><Relationship Id="rId7" Type="http://schemas.openxmlformats.org/officeDocument/2006/relationships/chart" Target="../charts/chart27.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91.png"/><Relationship Id="rId5" Type="http://schemas.openxmlformats.org/officeDocument/2006/relationships/image" Target="../media/image190.png"/><Relationship Id="rId10" Type="http://schemas.openxmlformats.org/officeDocument/2006/relationships/image" Target="../media/image193.tiff"/><Relationship Id="rId4" Type="http://schemas.openxmlformats.org/officeDocument/2006/relationships/image" Target="../media/image189.png"/><Relationship Id="rId9" Type="http://schemas.openxmlformats.org/officeDocument/2006/relationships/image" Target="../media/image192.png"/></Relationships>
</file>

<file path=ppt/slides/_rels/slide46.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94.png"/></Relationships>
</file>

<file path=ppt/slides/_rels/slide47.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35.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hyperlink" Target="https://www.linkedin.com/company/videoadvertisingbureauvab/" TargetMode="External"/><Relationship Id="rId2" Type="http://schemas.openxmlformats.org/officeDocument/2006/relationships/image" Target="../media/image197.jpeg"/><Relationship Id="rId1" Type="http://schemas.openxmlformats.org/officeDocument/2006/relationships/slideLayout" Target="../slideLayouts/slideLayout1.xml"/><Relationship Id="rId6" Type="http://schemas.openxmlformats.org/officeDocument/2006/relationships/image" Target="../media/image199.png"/><Relationship Id="rId5" Type="http://schemas.openxmlformats.org/officeDocument/2006/relationships/hyperlink" Target="https://twitter.com/videoadbureau" TargetMode="External"/><Relationship Id="rId4" Type="http://schemas.openxmlformats.org/officeDocument/2006/relationships/image" Target="../media/image198.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3.png"/><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3" Type="http://schemas.openxmlformats.org/officeDocument/2006/relationships/image" Target="../media/image82.jpeg"/><Relationship Id="rId7" Type="http://schemas.openxmlformats.org/officeDocument/2006/relationships/image" Target="../media/image85.png"/><Relationship Id="rId12" Type="http://schemas.openxmlformats.org/officeDocument/2006/relationships/image" Target="../media/image90.png"/><Relationship Id="rId17" Type="http://schemas.openxmlformats.org/officeDocument/2006/relationships/image" Target="../media/image95.png"/><Relationship Id="rId2" Type="http://schemas.openxmlformats.org/officeDocument/2006/relationships/notesSlide" Target="../notesSlides/notesSlide8.xml"/><Relationship Id="rId16"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3.png"/><Relationship Id="rId10" Type="http://schemas.openxmlformats.org/officeDocument/2006/relationships/image" Target="../media/image88.png"/><Relationship Id="rId4" Type="http://schemas.openxmlformats.org/officeDocument/2006/relationships/image" Target="../media/image3.png"/><Relationship Id="rId9" Type="http://schemas.openxmlformats.org/officeDocument/2006/relationships/image" Target="../media/image87.png"/><Relationship Id="rId14" Type="http://schemas.openxmlformats.org/officeDocument/2006/relationships/image" Target="../media/image92.png"/></Relationships>
</file>

<file path=ppt/slides/_rels/slide9.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18" Type="http://schemas.openxmlformats.org/officeDocument/2006/relationships/image" Target="../media/image96.png"/><Relationship Id="rId3" Type="http://schemas.openxmlformats.org/officeDocument/2006/relationships/image" Target="../media/image3.png"/><Relationship Id="rId21" Type="http://schemas.openxmlformats.org/officeDocument/2006/relationships/image" Target="../media/image98.png"/><Relationship Id="rId7" Type="http://schemas.openxmlformats.org/officeDocument/2006/relationships/image" Target="../media/image85.png"/><Relationship Id="rId12" Type="http://schemas.openxmlformats.org/officeDocument/2006/relationships/image" Target="../media/image90.png"/><Relationship Id="rId17" Type="http://schemas.openxmlformats.org/officeDocument/2006/relationships/hyperlink" Target="https://www.thevab.com/ott-overview/" TargetMode="External"/><Relationship Id="rId2" Type="http://schemas.openxmlformats.org/officeDocument/2006/relationships/notesSlide" Target="../notesSlides/notesSlide9.xml"/><Relationship Id="rId16" Type="http://schemas.openxmlformats.org/officeDocument/2006/relationships/image" Target="../media/image94.png"/><Relationship Id="rId20"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89.png"/><Relationship Id="rId24" Type="http://schemas.openxmlformats.org/officeDocument/2006/relationships/image" Target="../media/image100.png"/><Relationship Id="rId5" Type="http://schemas.openxmlformats.org/officeDocument/2006/relationships/image" Target="../media/image95.png"/><Relationship Id="rId15" Type="http://schemas.openxmlformats.org/officeDocument/2006/relationships/image" Target="../media/image93.png"/><Relationship Id="rId23" Type="http://schemas.openxmlformats.org/officeDocument/2006/relationships/hyperlink" Target="https://www.thevab.com/left-to-your-own-devices/" TargetMode="External"/><Relationship Id="rId10" Type="http://schemas.openxmlformats.org/officeDocument/2006/relationships/image" Target="../media/image88.png"/><Relationship Id="rId19" Type="http://schemas.openxmlformats.org/officeDocument/2006/relationships/hyperlink" Target="https://www.thevab.com/tailor-made-television/" TargetMode="External"/><Relationship Id="rId4" Type="http://schemas.openxmlformats.org/officeDocument/2006/relationships/image" Target="../media/image83.png"/><Relationship Id="rId9" Type="http://schemas.openxmlformats.org/officeDocument/2006/relationships/image" Target="../media/image87.png"/><Relationship Id="rId14" Type="http://schemas.openxmlformats.org/officeDocument/2006/relationships/image" Target="../media/image92.png"/><Relationship Id="rId22" Type="http://schemas.openxmlformats.org/officeDocument/2006/relationships/image" Target="../media/image9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1" name="Rectangle 10"/>
          <p:cNvSpPr/>
          <p:nvPr/>
        </p:nvSpPr>
        <p:spPr>
          <a:xfrm>
            <a:off x="3777935" y="4785462"/>
            <a:ext cx="16489191" cy="4462746"/>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777934" y="5167802"/>
            <a:ext cx="16489191" cy="477054"/>
          </a:xfrm>
          <a:prstGeom prst="rect">
            <a:avLst/>
          </a:prstGeom>
          <a:noFill/>
        </p:spPr>
        <p:txBody>
          <a:bodyPr wrap="square" rtlCol="0">
            <a:spAutoFit/>
          </a:bodyPr>
          <a:lstStyle/>
          <a:p>
            <a:pPr algn="ctr"/>
            <a:r>
              <a:rPr lang="en-US" sz="2500" spc="500" dirty="0">
                <a:solidFill>
                  <a:srgbClr val="4F81BD"/>
                </a:solidFill>
                <a:latin typeface="Trebuchet MS"/>
                <a:cs typeface="Trebuchet MS"/>
              </a:rPr>
              <a:t>VIDEO ADVERTISING BUREAU - REPORT 2018</a:t>
            </a:r>
          </a:p>
        </p:txBody>
      </p:sp>
      <p:sp>
        <p:nvSpPr>
          <p:cNvPr id="13" name="TextBox 12"/>
          <p:cNvSpPr txBox="1"/>
          <p:nvPr/>
        </p:nvSpPr>
        <p:spPr>
          <a:xfrm>
            <a:off x="3777934" y="6027196"/>
            <a:ext cx="16489191" cy="2554545"/>
          </a:xfrm>
          <a:prstGeom prst="rect">
            <a:avLst/>
          </a:prstGeom>
          <a:noFill/>
        </p:spPr>
        <p:txBody>
          <a:bodyPr wrap="square" rtlCol="0">
            <a:spAutoFit/>
          </a:bodyPr>
          <a:lstStyle/>
          <a:p>
            <a:pPr algn="ctr"/>
            <a:r>
              <a:rPr lang="en-US" sz="8000" dirty="0">
                <a:solidFill>
                  <a:schemeClr val="bg1"/>
                </a:solidFill>
                <a:latin typeface="Trebuchet MS"/>
                <a:cs typeface="Trebuchet MS"/>
              </a:rPr>
              <a:t>Linear TV and OTT:</a:t>
            </a:r>
          </a:p>
          <a:p>
            <a:pPr algn="ctr"/>
            <a:r>
              <a:rPr lang="en-US" sz="8000" dirty="0">
                <a:solidFill>
                  <a:schemeClr val="bg1"/>
                </a:solidFill>
                <a:latin typeface="Trebuchet MS"/>
                <a:cs typeface="Trebuchet MS"/>
              </a:rPr>
              <a:t>Living Together in Harmony</a:t>
            </a:r>
            <a:endParaRPr lang="en-US" sz="8000" dirty="0"/>
          </a:p>
        </p:txBody>
      </p:sp>
      <p:pic>
        <p:nvPicPr>
          <p:cNvPr id="4" name="Picture 3">
            <a:extLst>
              <a:ext uri="{FF2B5EF4-FFF2-40B4-BE49-F238E27FC236}">
                <a16:creationId xmlns:a16="http://schemas.microsoft.com/office/drawing/2014/main" xmlns="" id="{6E57B546-248B-4BDF-8257-7D1E8062C2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149623" y="194687"/>
            <a:ext cx="1999661" cy="1066892"/>
          </a:xfrm>
          <a:prstGeom prst="rect">
            <a:avLst/>
          </a:prstGeom>
        </p:spPr>
      </p:pic>
    </p:spTree>
    <p:extLst>
      <p:ext uri="{BB962C8B-B14F-4D97-AF65-F5344CB8AC3E}">
        <p14:creationId xmlns:p14="http://schemas.microsoft.com/office/powerpoint/2010/main" val="2819132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25881" y="9551750"/>
            <a:ext cx="5861685" cy="323850"/>
          </a:xfrm>
          <a:prstGeom prst="rect">
            <a:avLst/>
          </a:prstGeom>
        </p:spPr>
      </p:pic>
      <p:sp>
        <p:nvSpPr>
          <p:cNvPr id="40" name="Rectangle 39">
            <a:extLst>
              <a:ext uri="{FF2B5EF4-FFF2-40B4-BE49-F238E27FC236}">
                <a16:creationId xmlns:a16="http://schemas.microsoft.com/office/drawing/2014/main" xmlns="" id="{1B554832-1D8D-48D6-B674-D7FCBA69C035}"/>
              </a:ext>
            </a:extLst>
          </p:cNvPr>
          <p:cNvSpPr/>
          <p:nvPr/>
        </p:nvSpPr>
        <p:spPr>
          <a:xfrm>
            <a:off x="1013798" y="8956722"/>
            <a:ext cx="6395229" cy="202540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xmlns="" id="{7EBE48AC-4A1C-48D9-9C66-975093F54CED}"/>
              </a:ext>
            </a:extLst>
          </p:cNvPr>
          <p:cNvSpPr txBox="1"/>
          <p:nvPr/>
        </p:nvSpPr>
        <p:spPr>
          <a:xfrm>
            <a:off x="1166053" y="9228022"/>
            <a:ext cx="6090718" cy="1432572"/>
          </a:xfrm>
          <a:prstGeom prst="rect">
            <a:avLst/>
          </a:prstGeom>
          <a:noFill/>
        </p:spPr>
        <p:txBody>
          <a:bodyPr wrap="square" rtlCol="0">
            <a:spAutoFit/>
          </a:bodyPr>
          <a:lstStyle/>
          <a:p>
            <a:pPr marL="0" marR="0" lvl="0" indent="0" algn="l" defTabSz="1172398" rtl="0" eaLnBrk="1" fontAlgn="auto" latinLnBrk="0" hangingPunct="1">
              <a:lnSpc>
                <a:spcPts val="36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67B89B"/>
                </a:solidFill>
                <a:effectLst/>
                <a:uLnTx/>
                <a:uFillTx/>
                <a:latin typeface="Trebuchet MS"/>
                <a:ea typeface="+mn-ea"/>
                <a:cs typeface="Trebuchet MS"/>
              </a:rPr>
              <a:t>38% </a:t>
            </a:r>
            <a:r>
              <a:rPr kumimoji="0" lang="en-US" sz="2800" b="0" i="0" u="none" strike="noStrike" kern="1200" cap="none" spc="0" normalizeH="0" baseline="0" noProof="0" dirty="0">
                <a:ln>
                  <a:noFill/>
                </a:ln>
                <a:solidFill>
                  <a:prstClr val="white"/>
                </a:solidFill>
                <a:effectLst/>
                <a:uLnTx/>
                <a:uFillTx/>
                <a:latin typeface="Trebuchet MS"/>
                <a:ea typeface="+mn-ea"/>
                <a:cs typeface="Trebuchet MS"/>
              </a:rPr>
              <a:t>of Households own an enabled Smart TV</a:t>
            </a:r>
            <a:r>
              <a:rPr lang="en-US" sz="1600" baseline="60000" dirty="0">
                <a:solidFill>
                  <a:schemeClr val="bg1"/>
                </a:solidFill>
                <a:latin typeface="Trebuchet MS"/>
              </a:rPr>
              <a:t>2</a:t>
            </a:r>
          </a:p>
          <a:p>
            <a:pPr marL="0" marR="0" lvl="0" indent="0" algn="ctr" defTabSz="1172398" rtl="0" eaLnBrk="1" fontAlgn="auto" latinLnBrk="0" hangingPunct="1">
              <a:lnSpc>
                <a:spcPts val="36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rebuchet MS"/>
                <a:ea typeface="+mn-ea"/>
                <a:cs typeface="Trebuchet MS"/>
              </a:rPr>
              <a:t>An increase of </a:t>
            </a:r>
            <a:r>
              <a:rPr kumimoji="0" lang="en-US" sz="2400" b="0" i="0" u="none" strike="noStrike" kern="1200" cap="none" spc="0" normalizeH="0" baseline="0" noProof="0" dirty="0">
                <a:ln>
                  <a:noFill/>
                </a:ln>
                <a:solidFill>
                  <a:srgbClr val="67B89B"/>
                </a:solidFill>
                <a:effectLst/>
                <a:uLnTx/>
                <a:uFillTx/>
                <a:latin typeface="Trebuchet MS"/>
                <a:ea typeface="+mn-ea"/>
                <a:cs typeface="Trebuchet MS"/>
              </a:rPr>
              <a:t>+27% </a:t>
            </a:r>
            <a:r>
              <a:rPr kumimoji="0" lang="en-US" sz="2000" b="0" i="0" u="none" strike="noStrike" kern="1200" cap="none" spc="0" normalizeH="0" baseline="0" noProof="0" dirty="0">
                <a:ln>
                  <a:noFill/>
                </a:ln>
                <a:solidFill>
                  <a:prstClr val="white"/>
                </a:solidFill>
                <a:effectLst/>
                <a:uLnTx/>
                <a:uFillTx/>
                <a:latin typeface="Trebuchet MS"/>
                <a:ea typeface="+mn-ea"/>
                <a:cs typeface="Trebuchet MS"/>
              </a:rPr>
              <a:t>vs. 2017</a:t>
            </a:r>
          </a:p>
        </p:txBody>
      </p:sp>
      <p:sp>
        <p:nvSpPr>
          <p:cNvPr id="4" name="TextBox 3">
            <a:extLst>
              <a:ext uri="{FF2B5EF4-FFF2-40B4-BE49-F238E27FC236}">
                <a16:creationId xmlns:a16="http://schemas.microsoft.com/office/drawing/2014/main" xmlns="" id="{8A146A63-0C8D-4093-82E0-F7DB1DE8A134}"/>
              </a:ext>
            </a:extLst>
          </p:cNvPr>
          <p:cNvSpPr txBox="1"/>
          <p:nvPr/>
        </p:nvSpPr>
        <p:spPr>
          <a:xfrm>
            <a:off x="219615" y="12987905"/>
            <a:ext cx="12806272" cy="646331"/>
          </a:xfrm>
          <a:prstGeom prst="rect">
            <a:avLst/>
          </a:prstGeom>
          <a:noFill/>
        </p:spPr>
        <p:txBody>
          <a:bodyPr wrap="square" rtlCol="0">
            <a:spAutoFit/>
          </a:bodyPr>
          <a:lstStyle/>
          <a:p>
            <a:r>
              <a:rPr lang="en-US" sz="1200" dirty="0"/>
              <a:t>Sources: 1 - Nielsen Total Audience Report, Q1 2018, Internet enabled TV-Connected Device = game console, internet connected devices and smart TVs, 2 – Nielsen Total Audience Report, Q1 2018, enabled Smart TV = TV that is capable and enabled to access the internet, 3 &amp; 4- PwC Consumer Intelligence Services video survey, 2017 from “Consumer Intelligence Series: I stream, you stream” Report. 5- comScore State of OTT: 2018; 6 – Ad Receptivity and the Ad-Supported OTT Video Viewer, IAB / Maru Matchbox / Spot X, October 2018</a:t>
            </a:r>
          </a:p>
        </p:txBody>
      </p:sp>
      <p:sp>
        <p:nvSpPr>
          <p:cNvPr id="44" name="Rectangle 43">
            <a:extLst>
              <a:ext uri="{FF2B5EF4-FFF2-40B4-BE49-F238E27FC236}">
                <a16:creationId xmlns:a16="http://schemas.microsoft.com/office/drawing/2014/main" xmlns="" id="{E0B1AB14-C802-4F00-A117-D765C945387F}"/>
              </a:ext>
            </a:extLst>
          </p:cNvPr>
          <p:cNvSpPr/>
          <p:nvPr/>
        </p:nvSpPr>
        <p:spPr>
          <a:xfrm>
            <a:off x="8914728" y="6570487"/>
            <a:ext cx="6395229" cy="205346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xmlns="" id="{F30ED0C8-E8DA-44CB-8A20-E7086CA33096}"/>
              </a:ext>
            </a:extLst>
          </p:cNvPr>
          <p:cNvSpPr txBox="1"/>
          <p:nvPr/>
        </p:nvSpPr>
        <p:spPr>
          <a:xfrm>
            <a:off x="8996848" y="7097963"/>
            <a:ext cx="6090718" cy="1015663"/>
          </a:xfrm>
          <a:prstGeom prst="rect">
            <a:avLst/>
          </a:prstGeom>
          <a:noFill/>
        </p:spPr>
        <p:txBody>
          <a:bodyPr wrap="square" rtlCol="0">
            <a:spAutoFit/>
          </a:bodyPr>
          <a:lstStyle/>
          <a:p>
            <a:pPr lvl="0" algn="ctr">
              <a:lnSpc>
                <a:spcPts val="3600"/>
              </a:lnSpc>
              <a:defRPr/>
            </a:pPr>
            <a:r>
              <a:rPr kumimoji="0" lang="en-US" sz="4400" b="1" i="0" u="none" strike="noStrike" kern="1200" cap="none" spc="0" normalizeH="0" baseline="0" noProof="0" dirty="0">
                <a:ln>
                  <a:noFill/>
                </a:ln>
                <a:solidFill>
                  <a:srgbClr val="67B89B"/>
                </a:solidFill>
                <a:effectLst/>
                <a:uLnTx/>
                <a:uFillTx/>
                <a:latin typeface="Trebuchet MS"/>
                <a:ea typeface="+mn-ea"/>
                <a:cs typeface="Trebuchet MS"/>
              </a:rPr>
              <a:t>90% </a:t>
            </a:r>
            <a:r>
              <a:rPr kumimoji="0" lang="en-US" sz="2800" b="0" i="0" u="none" strike="noStrike" kern="1200" cap="none" spc="0" normalizeH="0" baseline="0" noProof="0" dirty="0">
                <a:ln>
                  <a:noFill/>
                </a:ln>
                <a:solidFill>
                  <a:prstClr val="white"/>
                </a:solidFill>
                <a:effectLst/>
                <a:uLnTx/>
                <a:uFillTx/>
                <a:latin typeface="Trebuchet MS"/>
                <a:ea typeface="+mn-ea"/>
                <a:cs typeface="Trebuchet MS"/>
              </a:rPr>
              <a:t>of Adults 25-34 stream video</a:t>
            </a:r>
            <a:r>
              <a:rPr kumimoji="0" lang="en-US" sz="2000" b="0" i="0" u="none" strike="noStrike" kern="1200" cap="none" spc="0" normalizeH="0" baseline="60000" noProof="0" dirty="0">
                <a:ln>
                  <a:noFill/>
                </a:ln>
                <a:solidFill>
                  <a:schemeClr val="bg1"/>
                </a:solidFill>
                <a:effectLst/>
                <a:uLnTx/>
                <a:uFillTx/>
                <a:latin typeface="Trebuchet MS"/>
                <a:ea typeface="+mn-ea"/>
                <a:cs typeface="Trebuchet MS"/>
              </a:rPr>
              <a:t>3</a:t>
            </a:r>
            <a:r>
              <a:rPr kumimoji="0" lang="en-US" sz="2800" b="0" i="0" u="none" strike="noStrike" kern="1200" cap="none" spc="0" normalizeH="0" baseline="0" noProof="0" dirty="0">
                <a:ln>
                  <a:noFill/>
                </a:ln>
                <a:solidFill>
                  <a:prstClr val="white"/>
                </a:solidFill>
                <a:effectLst/>
                <a:uLnTx/>
                <a:uFillTx/>
                <a:latin typeface="Trebuchet MS"/>
                <a:ea typeface="+mn-ea"/>
                <a:cs typeface="Trebuchet MS"/>
              </a:rPr>
              <a:t>  </a:t>
            </a:r>
            <a:r>
              <a:rPr kumimoji="0" lang="en-US" sz="2000" b="0" i="0" u="none" strike="noStrike" kern="1200" cap="none" spc="0" normalizeH="0" baseline="0" noProof="0" dirty="0">
                <a:ln>
                  <a:noFill/>
                </a:ln>
                <a:solidFill>
                  <a:prstClr val="white"/>
                </a:solidFill>
                <a:effectLst/>
                <a:uLnTx/>
                <a:uFillTx/>
                <a:latin typeface="Trebuchet MS"/>
                <a:ea typeface="+mn-ea"/>
                <a:cs typeface="Trebuchet MS"/>
              </a:rPr>
              <a:t>An increase of </a:t>
            </a:r>
            <a:r>
              <a:rPr kumimoji="0" lang="en-US" sz="2400" b="0" i="0" u="none" strike="noStrike" kern="1200" cap="none" spc="0" normalizeH="0" baseline="0" noProof="0" dirty="0">
                <a:ln>
                  <a:noFill/>
                </a:ln>
                <a:solidFill>
                  <a:srgbClr val="67B89B"/>
                </a:solidFill>
                <a:effectLst/>
                <a:uLnTx/>
                <a:uFillTx/>
                <a:latin typeface="Trebuchet MS"/>
                <a:ea typeface="+mn-ea"/>
                <a:cs typeface="Trebuchet MS"/>
              </a:rPr>
              <a:t>+18% </a:t>
            </a:r>
            <a:r>
              <a:rPr kumimoji="0" lang="en-US" sz="2000" b="0" i="0" u="none" strike="noStrike" kern="1200" cap="none" spc="0" normalizeH="0" baseline="0" noProof="0" dirty="0">
                <a:ln>
                  <a:noFill/>
                </a:ln>
                <a:solidFill>
                  <a:prstClr val="white"/>
                </a:solidFill>
                <a:effectLst/>
                <a:uLnTx/>
                <a:uFillTx/>
                <a:latin typeface="Trebuchet MS"/>
                <a:ea typeface="+mn-ea"/>
                <a:cs typeface="Trebuchet MS"/>
              </a:rPr>
              <a:t>vs. 2 years ago</a:t>
            </a:r>
          </a:p>
        </p:txBody>
      </p:sp>
      <p:sp>
        <p:nvSpPr>
          <p:cNvPr id="46" name="Rectangle 45">
            <a:extLst>
              <a:ext uri="{FF2B5EF4-FFF2-40B4-BE49-F238E27FC236}">
                <a16:creationId xmlns:a16="http://schemas.microsoft.com/office/drawing/2014/main" xmlns="" id="{8B4D9705-FA0F-4F94-BC30-A1BCF4468393}"/>
              </a:ext>
            </a:extLst>
          </p:cNvPr>
          <p:cNvSpPr/>
          <p:nvPr/>
        </p:nvSpPr>
        <p:spPr>
          <a:xfrm>
            <a:off x="8952769" y="8968322"/>
            <a:ext cx="6395229" cy="202540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xmlns="" id="{F2C6E627-C245-431C-93CE-6AEE1A85F063}"/>
              </a:ext>
            </a:extLst>
          </p:cNvPr>
          <p:cNvSpPr txBox="1"/>
          <p:nvPr/>
        </p:nvSpPr>
        <p:spPr>
          <a:xfrm>
            <a:off x="9084009" y="9475444"/>
            <a:ext cx="6090718" cy="970907"/>
          </a:xfrm>
          <a:prstGeom prst="rect">
            <a:avLst/>
          </a:prstGeom>
          <a:noFill/>
        </p:spPr>
        <p:txBody>
          <a:bodyPr wrap="square" rtlCol="0">
            <a:spAutoFit/>
          </a:bodyPr>
          <a:lstStyle/>
          <a:p>
            <a:pPr lvl="0">
              <a:lnSpc>
                <a:spcPts val="3600"/>
              </a:lnSpc>
              <a:defRPr/>
            </a:pPr>
            <a:r>
              <a:rPr kumimoji="0" lang="en-US" sz="4400" b="1" i="0" u="none" strike="noStrike" kern="1200" cap="none" spc="0" normalizeH="0" baseline="0" noProof="0" dirty="0">
                <a:ln>
                  <a:noFill/>
                </a:ln>
                <a:solidFill>
                  <a:srgbClr val="67B89B"/>
                </a:solidFill>
                <a:effectLst/>
                <a:uLnTx/>
                <a:uFillTx/>
                <a:latin typeface="Trebuchet MS"/>
                <a:ea typeface="+mn-ea"/>
                <a:cs typeface="Trebuchet MS"/>
              </a:rPr>
              <a:t>78% </a:t>
            </a:r>
            <a:r>
              <a:rPr kumimoji="0" lang="en-US" sz="2800" b="0" i="0" u="none" strike="noStrike" kern="1200" cap="none" spc="0" normalizeH="0" baseline="0" noProof="0" dirty="0">
                <a:ln>
                  <a:noFill/>
                </a:ln>
                <a:solidFill>
                  <a:prstClr val="white"/>
                </a:solidFill>
                <a:effectLst/>
                <a:uLnTx/>
                <a:uFillTx/>
                <a:latin typeface="Trebuchet MS"/>
                <a:ea typeface="+mn-ea"/>
                <a:cs typeface="Trebuchet MS"/>
              </a:rPr>
              <a:t>of Adults 35-49 stream video</a:t>
            </a:r>
            <a:r>
              <a:rPr lang="en-US" sz="2000" baseline="60000" dirty="0">
                <a:solidFill>
                  <a:schemeClr val="bg1"/>
                </a:solidFill>
              </a:rPr>
              <a:t>4</a:t>
            </a:r>
            <a:endParaRPr kumimoji="0" lang="en-US" sz="2800" b="0" i="0" u="none" strike="noStrike" kern="1200" cap="none" spc="0" normalizeH="0" baseline="0" noProof="0" dirty="0">
              <a:ln>
                <a:noFill/>
              </a:ln>
              <a:solidFill>
                <a:prstClr val="white"/>
              </a:solidFill>
              <a:effectLst/>
              <a:uLnTx/>
              <a:uFillTx/>
              <a:latin typeface="Trebuchet MS"/>
              <a:ea typeface="+mn-ea"/>
              <a:cs typeface="Trebuchet MS"/>
            </a:endParaRPr>
          </a:p>
          <a:p>
            <a:pPr marL="0" marR="0" lvl="0" indent="0" algn="ctr" defTabSz="1172398" rtl="0" eaLnBrk="1" fontAlgn="auto" latinLnBrk="0" hangingPunct="1">
              <a:lnSpc>
                <a:spcPts val="36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rebuchet MS"/>
                <a:ea typeface="+mn-ea"/>
                <a:cs typeface="Trebuchet MS"/>
              </a:rPr>
              <a:t>An increase of </a:t>
            </a:r>
            <a:r>
              <a:rPr kumimoji="0" lang="en-US" sz="2400" b="0" i="0" u="none" strike="noStrike" kern="1200" cap="none" spc="0" normalizeH="0" baseline="0" noProof="0" dirty="0">
                <a:ln>
                  <a:noFill/>
                </a:ln>
                <a:solidFill>
                  <a:srgbClr val="67B89B"/>
                </a:solidFill>
                <a:effectLst/>
                <a:uLnTx/>
                <a:uFillTx/>
                <a:latin typeface="Trebuchet MS"/>
                <a:ea typeface="+mn-ea"/>
                <a:cs typeface="Trebuchet MS"/>
              </a:rPr>
              <a:t>+20%</a:t>
            </a:r>
            <a:r>
              <a:rPr kumimoji="0" lang="en-US" sz="2000" b="0" i="0" u="none" strike="noStrike" kern="1200" cap="none" spc="0" normalizeH="0" baseline="0" noProof="0" dirty="0">
                <a:ln>
                  <a:noFill/>
                </a:ln>
                <a:solidFill>
                  <a:srgbClr val="67B89B"/>
                </a:solidFill>
                <a:effectLst/>
                <a:uLnTx/>
                <a:uFillTx/>
                <a:latin typeface="Trebuchet MS"/>
                <a:ea typeface="+mn-ea"/>
                <a:cs typeface="Trebuchet MS"/>
              </a:rPr>
              <a:t> </a:t>
            </a:r>
            <a:r>
              <a:rPr kumimoji="0" lang="en-US" sz="2000" b="0" i="0" u="none" strike="noStrike" kern="1200" cap="none" spc="0" normalizeH="0" baseline="0" noProof="0" dirty="0">
                <a:ln>
                  <a:noFill/>
                </a:ln>
                <a:solidFill>
                  <a:prstClr val="white"/>
                </a:solidFill>
                <a:effectLst/>
                <a:uLnTx/>
                <a:uFillTx/>
                <a:latin typeface="Trebuchet MS"/>
                <a:ea typeface="+mn-ea"/>
                <a:cs typeface="Trebuchet MS"/>
              </a:rPr>
              <a:t>vs. 2 years ago</a:t>
            </a:r>
          </a:p>
        </p:txBody>
      </p:sp>
      <p:sp>
        <p:nvSpPr>
          <p:cNvPr id="23" name="Rectangle 22">
            <a:extLst>
              <a:ext uri="{FF2B5EF4-FFF2-40B4-BE49-F238E27FC236}">
                <a16:creationId xmlns:a16="http://schemas.microsoft.com/office/drawing/2014/main" xmlns="" id="{4DCBDDA4-7913-4904-9D64-1BB2A7C896F3}"/>
              </a:ext>
            </a:extLst>
          </p:cNvPr>
          <p:cNvSpPr/>
          <p:nvPr/>
        </p:nvSpPr>
        <p:spPr>
          <a:xfrm>
            <a:off x="1013798" y="6570488"/>
            <a:ext cx="6395229" cy="203700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64979000-EF2B-4F73-96FB-8199F06A6901}"/>
              </a:ext>
            </a:extLst>
          </p:cNvPr>
          <p:cNvSpPr txBox="1"/>
          <p:nvPr/>
        </p:nvSpPr>
        <p:spPr>
          <a:xfrm>
            <a:off x="1166053" y="6760794"/>
            <a:ext cx="6090718" cy="1894237"/>
          </a:xfrm>
          <a:prstGeom prst="rect">
            <a:avLst/>
          </a:prstGeom>
          <a:noFill/>
        </p:spPr>
        <p:txBody>
          <a:bodyPr wrap="square" rtlCol="0">
            <a:spAutoFit/>
          </a:bodyPr>
          <a:lstStyle/>
          <a:p>
            <a:pPr marL="0" marR="0" lvl="0" indent="0" algn="l" defTabSz="1172398" rtl="0" eaLnBrk="1" fontAlgn="auto" latinLnBrk="0" hangingPunct="1">
              <a:lnSpc>
                <a:spcPts val="36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67B89B"/>
                </a:solidFill>
                <a:effectLst/>
                <a:uLnTx/>
                <a:uFillTx/>
                <a:latin typeface="Trebuchet MS"/>
                <a:ea typeface="+mn-ea"/>
                <a:cs typeface="Trebuchet MS"/>
              </a:rPr>
              <a:t>67% </a:t>
            </a:r>
            <a:r>
              <a:rPr kumimoji="0" lang="en-US" sz="2800" i="0" u="none" strike="noStrike" kern="1200" cap="none" spc="0" normalizeH="0" baseline="0" noProof="0" dirty="0">
                <a:ln>
                  <a:noFill/>
                </a:ln>
                <a:solidFill>
                  <a:schemeClr val="bg1"/>
                </a:solidFill>
                <a:effectLst/>
                <a:uLnTx/>
                <a:uFillTx/>
                <a:latin typeface="Trebuchet MS"/>
                <a:ea typeface="+mn-ea"/>
                <a:cs typeface="Trebuchet MS"/>
              </a:rPr>
              <a:t>of Households now have access to an internet-enabled TV-connected device</a:t>
            </a:r>
            <a:r>
              <a:rPr kumimoji="0" lang="en-US" sz="1600" i="0" u="none" strike="noStrike" kern="1200" cap="none" spc="0" normalizeH="0" baseline="60000" noProof="0" dirty="0">
                <a:ln>
                  <a:noFill/>
                </a:ln>
                <a:solidFill>
                  <a:schemeClr val="bg1"/>
                </a:solidFill>
                <a:effectLst/>
                <a:uLnTx/>
                <a:uFillTx/>
                <a:latin typeface="Trebuchet MS"/>
                <a:ea typeface="+mn-ea"/>
                <a:cs typeface="Trebuchet MS"/>
              </a:rPr>
              <a:t>1</a:t>
            </a:r>
            <a:r>
              <a:rPr kumimoji="0" lang="en-US" sz="2800" i="0" u="none" strike="noStrike" kern="1200" cap="none" spc="0" normalizeH="0" baseline="0" noProof="0" dirty="0">
                <a:ln>
                  <a:noFill/>
                </a:ln>
                <a:solidFill>
                  <a:schemeClr val="bg1"/>
                </a:solidFill>
                <a:effectLst/>
                <a:uLnTx/>
                <a:uFillTx/>
                <a:latin typeface="Trebuchet MS"/>
                <a:ea typeface="+mn-ea"/>
                <a:cs typeface="Trebuchet MS"/>
              </a:rPr>
              <a:t> </a:t>
            </a:r>
            <a:endParaRPr kumimoji="0" lang="en-US" sz="2400" i="0" u="none" strike="noStrike" kern="1200" cap="none" spc="0" normalizeH="0" baseline="0" noProof="0" dirty="0">
              <a:ln>
                <a:noFill/>
              </a:ln>
              <a:solidFill>
                <a:schemeClr val="bg1"/>
              </a:solidFill>
              <a:effectLst/>
              <a:uLnTx/>
              <a:uFillTx/>
              <a:latin typeface="Trebuchet MS"/>
              <a:ea typeface="+mn-ea"/>
              <a:cs typeface="Trebuchet MS"/>
            </a:endParaRPr>
          </a:p>
          <a:p>
            <a:pPr marL="0" marR="0" lvl="0" indent="0" algn="ctr" defTabSz="1172398" rtl="0" eaLnBrk="1" fontAlgn="auto" latinLnBrk="0" hangingPunct="1">
              <a:lnSpc>
                <a:spcPts val="36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rebuchet MS"/>
                <a:ea typeface="+mn-ea"/>
                <a:cs typeface="Trebuchet MS"/>
              </a:rPr>
              <a:t>An increase of </a:t>
            </a:r>
            <a:r>
              <a:rPr lang="en-US" sz="2400" dirty="0">
                <a:solidFill>
                  <a:srgbClr val="67B89B"/>
                </a:solidFill>
                <a:latin typeface="Trebuchet MS"/>
              </a:rPr>
              <a:t>+</a:t>
            </a:r>
            <a:r>
              <a:rPr kumimoji="0" lang="en-US" sz="2400" b="0" i="0" u="none" strike="noStrike" kern="1200" cap="none" spc="0" normalizeH="0" baseline="0" noProof="0" dirty="0">
                <a:ln>
                  <a:noFill/>
                </a:ln>
                <a:solidFill>
                  <a:srgbClr val="67B89B"/>
                </a:solidFill>
                <a:effectLst/>
                <a:uLnTx/>
                <a:uFillTx/>
                <a:latin typeface="Trebuchet MS"/>
                <a:ea typeface="+mn-ea"/>
                <a:cs typeface="Trebuchet MS"/>
              </a:rPr>
              <a:t>10% </a:t>
            </a:r>
            <a:r>
              <a:rPr kumimoji="0" lang="en-US" sz="2400" b="0" i="0" u="none" strike="noStrike" kern="1200" cap="none" spc="0" normalizeH="0" baseline="0" noProof="0" dirty="0">
                <a:ln>
                  <a:noFill/>
                </a:ln>
                <a:solidFill>
                  <a:schemeClr val="bg1"/>
                </a:solidFill>
                <a:effectLst/>
                <a:uLnTx/>
                <a:uFillTx/>
                <a:latin typeface="Trebuchet MS"/>
                <a:ea typeface="+mn-ea"/>
                <a:cs typeface="Trebuchet MS"/>
              </a:rPr>
              <a:t>vs 2017</a:t>
            </a:r>
            <a:endParaRPr kumimoji="0" lang="en-US" sz="2000" b="0" i="0" u="none" strike="noStrike" kern="1200" cap="none" spc="0" normalizeH="0" baseline="0" noProof="0" dirty="0">
              <a:ln>
                <a:noFill/>
              </a:ln>
              <a:solidFill>
                <a:schemeClr val="bg1"/>
              </a:solidFill>
              <a:effectLst/>
              <a:uLnTx/>
              <a:uFillTx/>
              <a:latin typeface="Trebuchet MS"/>
              <a:ea typeface="+mn-ea"/>
              <a:cs typeface="Trebuchet MS"/>
            </a:endParaRPr>
          </a:p>
        </p:txBody>
      </p:sp>
      <p:sp>
        <p:nvSpPr>
          <p:cNvPr id="38" name="Rectangle 37">
            <a:extLst>
              <a:ext uri="{FF2B5EF4-FFF2-40B4-BE49-F238E27FC236}">
                <a16:creationId xmlns:a16="http://schemas.microsoft.com/office/drawing/2014/main" xmlns="" id="{64DA667B-488E-4009-BB59-B24D837B9A37}"/>
              </a:ext>
            </a:extLst>
          </p:cNvPr>
          <p:cNvSpPr/>
          <p:nvPr/>
        </p:nvSpPr>
        <p:spPr>
          <a:xfrm>
            <a:off x="15685559" y="6570709"/>
            <a:ext cx="6395229" cy="207635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defRPr/>
            </a:pPr>
            <a:endParaRPr lang="en-US" sz="2800" dirty="0">
              <a:cs typeface="Trebuchet MS"/>
            </a:endParaRPr>
          </a:p>
        </p:txBody>
      </p:sp>
      <p:sp>
        <p:nvSpPr>
          <p:cNvPr id="39" name="TextBox 38">
            <a:extLst>
              <a:ext uri="{FF2B5EF4-FFF2-40B4-BE49-F238E27FC236}">
                <a16:creationId xmlns:a16="http://schemas.microsoft.com/office/drawing/2014/main" xmlns="" id="{AA60044C-4A49-4D23-BC7D-6247BF461BD7}"/>
              </a:ext>
            </a:extLst>
          </p:cNvPr>
          <p:cNvSpPr txBox="1"/>
          <p:nvPr/>
        </p:nvSpPr>
        <p:spPr>
          <a:xfrm>
            <a:off x="15994898" y="6981401"/>
            <a:ext cx="5815703" cy="1077218"/>
          </a:xfrm>
          <a:prstGeom prst="rect">
            <a:avLst/>
          </a:prstGeom>
          <a:noFill/>
        </p:spPr>
        <p:txBody>
          <a:bodyPr wrap="square" rtlCol="0">
            <a:spAutoFit/>
          </a:bodyPr>
          <a:lstStyle/>
          <a:p>
            <a:pPr lvl="0">
              <a:defRPr/>
            </a:pPr>
            <a:r>
              <a:rPr lang="en-US" sz="2800" dirty="0">
                <a:solidFill>
                  <a:schemeClr val="bg1"/>
                </a:solidFill>
                <a:cs typeface="Trebuchet MS"/>
              </a:rPr>
              <a:t>Total time spent streaming OTT is up </a:t>
            </a:r>
            <a:r>
              <a:rPr lang="en-US" sz="3600" b="1" dirty="0">
                <a:solidFill>
                  <a:srgbClr val="67B89B"/>
                </a:solidFill>
                <a:cs typeface="Trebuchet MS"/>
              </a:rPr>
              <a:t>28%</a:t>
            </a:r>
            <a:r>
              <a:rPr lang="en-US" sz="3600" b="1" dirty="0">
                <a:solidFill>
                  <a:schemeClr val="bg1"/>
                </a:solidFill>
                <a:cs typeface="Trebuchet MS"/>
              </a:rPr>
              <a:t> </a:t>
            </a:r>
            <a:r>
              <a:rPr lang="en-US" sz="2800" dirty="0">
                <a:solidFill>
                  <a:schemeClr val="bg1"/>
                </a:solidFill>
                <a:cs typeface="Trebuchet MS"/>
              </a:rPr>
              <a:t>vs. YA</a:t>
            </a:r>
            <a:r>
              <a:rPr lang="en-US" sz="2000" baseline="60000" dirty="0">
                <a:solidFill>
                  <a:schemeClr val="bg1"/>
                </a:solidFill>
              </a:rPr>
              <a:t>5</a:t>
            </a:r>
            <a:endParaRPr lang="en-US" sz="2800" dirty="0">
              <a:solidFill>
                <a:schemeClr val="bg1"/>
              </a:solidFill>
              <a:cs typeface="Trebuchet MS"/>
            </a:endParaRPr>
          </a:p>
        </p:txBody>
      </p:sp>
      <p:sp>
        <p:nvSpPr>
          <p:cNvPr id="21" name="Rectangle 20">
            <a:extLst>
              <a:ext uri="{FF2B5EF4-FFF2-40B4-BE49-F238E27FC236}">
                <a16:creationId xmlns:a16="http://schemas.microsoft.com/office/drawing/2014/main" xmlns="" id="{E713D28A-EA77-4806-A84E-AFA5E4A64DC1}"/>
              </a:ext>
            </a:extLst>
          </p:cNvPr>
          <p:cNvSpPr/>
          <p:nvPr/>
        </p:nvSpPr>
        <p:spPr>
          <a:xfrm>
            <a:off x="15685559" y="8956721"/>
            <a:ext cx="6395229" cy="202540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defRPr/>
            </a:pPr>
            <a:endParaRPr lang="en-US" sz="2800" dirty="0">
              <a:cs typeface="Trebuchet MS"/>
            </a:endParaRPr>
          </a:p>
        </p:txBody>
      </p:sp>
      <p:sp>
        <p:nvSpPr>
          <p:cNvPr id="22" name="TextBox 21">
            <a:extLst>
              <a:ext uri="{FF2B5EF4-FFF2-40B4-BE49-F238E27FC236}">
                <a16:creationId xmlns:a16="http://schemas.microsoft.com/office/drawing/2014/main" xmlns="" id="{F3C3821C-14B4-416E-ACF7-B1F0D420C16B}"/>
              </a:ext>
            </a:extLst>
          </p:cNvPr>
          <p:cNvSpPr txBox="1"/>
          <p:nvPr/>
        </p:nvSpPr>
        <p:spPr>
          <a:xfrm>
            <a:off x="15873915" y="9052856"/>
            <a:ext cx="6057668" cy="1631216"/>
          </a:xfrm>
          <a:prstGeom prst="rect">
            <a:avLst/>
          </a:prstGeom>
          <a:noFill/>
        </p:spPr>
        <p:txBody>
          <a:bodyPr wrap="square" rtlCol="0">
            <a:spAutoFit/>
          </a:bodyPr>
          <a:lstStyle/>
          <a:p>
            <a:pPr lvl="0">
              <a:defRPr/>
            </a:pPr>
            <a:r>
              <a:rPr lang="en-US" sz="4400" b="1" dirty="0">
                <a:solidFill>
                  <a:srgbClr val="67B89B"/>
                </a:solidFill>
                <a:latin typeface="Trebuchet MS"/>
              </a:rPr>
              <a:t>73% </a:t>
            </a:r>
            <a:r>
              <a:rPr lang="en-US" sz="2800" dirty="0">
                <a:solidFill>
                  <a:schemeClr val="bg1"/>
                </a:solidFill>
                <a:cs typeface="Trebuchet MS"/>
              </a:rPr>
              <a:t>of adults who watch streaming video say they watch </a:t>
            </a:r>
            <a:r>
              <a:rPr lang="en-US" sz="2800" i="1" dirty="0">
                <a:solidFill>
                  <a:schemeClr val="bg1"/>
                </a:solidFill>
                <a:cs typeface="Trebuchet MS"/>
              </a:rPr>
              <a:t>ad-supported </a:t>
            </a:r>
            <a:r>
              <a:rPr lang="en-US" sz="2800" dirty="0">
                <a:solidFill>
                  <a:schemeClr val="bg1"/>
                </a:solidFill>
                <a:cs typeface="Trebuchet MS"/>
              </a:rPr>
              <a:t>OTT video</a:t>
            </a:r>
            <a:r>
              <a:rPr lang="en-US" sz="2000" baseline="60000" dirty="0">
                <a:solidFill>
                  <a:schemeClr val="bg1"/>
                </a:solidFill>
              </a:rPr>
              <a:t>6</a:t>
            </a:r>
            <a:endParaRPr lang="en-US" sz="2800" dirty="0">
              <a:solidFill>
                <a:schemeClr val="bg1"/>
              </a:solidFill>
              <a:cs typeface="Trebuchet MS"/>
            </a:endParaRPr>
          </a:p>
        </p:txBody>
      </p:sp>
      <p:sp>
        <p:nvSpPr>
          <p:cNvPr id="6" name="Rectangle 5">
            <a:extLst>
              <a:ext uri="{FF2B5EF4-FFF2-40B4-BE49-F238E27FC236}">
                <a16:creationId xmlns:a16="http://schemas.microsoft.com/office/drawing/2014/main" xmlns="" id="{323D14F4-2B65-470A-B6F6-6D5F27028D14}"/>
              </a:ext>
            </a:extLst>
          </p:cNvPr>
          <p:cNvSpPr/>
          <p:nvPr/>
        </p:nvSpPr>
        <p:spPr>
          <a:xfrm>
            <a:off x="1013797" y="3820519"/>
            <a:ext cx="3657501" cy="1526064"/>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chemeClr val="tx1"/>
                </a:solidFill>
              </a:rPr>
              <a:t>Increased </a:t>
            </a:r>
            <a:r>
              <a:rPr lang="en-US" sz="3600" b="1" u="sng" dirty="0">
                <a:solidFill>
                  <a:schemeClr val="tx1"/>
                </a:solidFill>
              </a:rPr>
              <a:t>Access</a:t>
            </a:r>
          </a:p>
        </p:txBody>
      </p:sp>
      <p:sp>
        <p:nvSpPr>
          <p:cNvPr id="27" name="Rectangle 26">
            <a:extLst>
              <a:ext uri="{FF2B5EF4-FFF2-40B4-BE49-F238E27FC236}">
                <a16:creationId xmlns:a16="http://schemas.microsoft.com/office/drawing/2014/main" xmlns="" id="{AB127C01-9840-49BC-80D3-A8F82EFD53C8}"/>
              </a:ext>
            </a:extLst>
          </p:cNvPr>
          <p:cNvSpPr/>
          <p:nvPr/>
        </p:nvSpPr>
        <p:spPr>
          <a:xfrm>
            <a:off x="8914728" y="3820518"/>
            <a:ext cx="10437971" cy="1526064"/>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chemeClr val="tx1"/>
                </a:solidFill>
              </a:rPr>
              <a:t>Increased </a:t>
            </a:r>
            <a:r>
              <a:rPr lang="en-US" sz="3600" b="1" u="sng" dirty="0">
                <a:solidFill>
                  <a:schemeClr val="tx1"/>
                </a:solidFill>
              </a:rPr>
              <a:t>Interest</a:t>
            </a:r>
          </a:p>
        </p:txBody>
      </p:sp>
      <p:pic>
        <p:nvPicPr>
          <p:cNvPr id="31" name="Picture 3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33" name="TextBox 32"/>
          <p:cNvSpPr txBox="1"/>
          <p:nvPr/>
        </p:nvSpPr>
        <p:spPr>
          <a:xfrm>
            <a:off x="774328" y="617582"/>
            <a:ext cx="23057222" cy="1867114"/>
          </a:xfrm>
          <a:prstGeom prst="rect">
            <a:avLst/>
          </a:prstGeom>
          <a:noFill/>
        </p:spPr>
        <p:txBody>
          <a:bodyPr wrap="square" rtlCol="0">
            <a:spAutoFit/>
          </a:bodyPr>
          <a:lstStyle/>
          <a:p>
            <a:pPr>
              <a:lnSpc>
                <a:spcPts val="7200"/>
              </a:lnSpc>
            </a:pPr>
            <a:r>
              <a:rPr lang="en-US" sz="5400" dirty="0">
                <a:solidFill>
                  <a:srgbClr val="4F81BD"/>
                </a:solidFill>
              </a:rPr>
              <a:t>It’s Clear That Many Consumers Have Expanded Their Viewing To Include Over-the-Top Platforms And Devices</a:t>
            </a:r>
          </a:p>
        </p:txBody>
      </p:sp>
      <p:sp>
        <p:nvSpPr>
          <p:cNvPr id="2" name="Slide Number Placeholder 1"/>
          <p:cNvSpPr>
            <a:spLocks noGrp="1"/>
          </p:cNvSpPr>
          <p:nvPr>
            <p:ph type="sldNum" sz="quarter" idx="12"/>
          </p:nvPr>
        </p:nvSpPr>
        <p:spPr>
          <a:xfrm>
            <a:off x="18696834" y="13096717"/>
            <a:ext cx="5690341" cy="730250"/>
          </a:xfrm>
        </p:spPr>
        <p:txBody>
          <a:bodyPr/>
          <a:lstStyle/>
          <a:p>
            <a:fld id="{FC623D9C-B141-0E44-9A0E-426DA6A043B9}" type="slidenum">
              <a:rPr lang="en-US" smtClean="0"/>
              <a:t>10</a:t>
            </a:fld>
            <a:endParaRPr lang="en-US"/>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1298" y="3828371"/>
            <a:ext cx="2289096" cy="1518211"/>
          </a:xfrm>
          <a:prstGeom prst="rect">
            <a:avLst/>
          </a:prstGeom>
          <a:ln>
            <a:solidFill>
              <a:schemeClr val="tx1"/>
            </a:solidFill>
          </a:ln>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357462" y="3853106"/>
            <a:ext cx="2288101" cy="1522973"/>
          </a:xfrm>
          <a:prstGeom prst="rect">
            <a:avLst/>
          </a:prstGeom>
          <a:ln>
            <a:solidFill>
              <a:schemeClr val="tx1"/>
            </a:solidFill>
          </a:ln>
        </p:spPr>
      </p:pic>
    </p:spTree>
    <p:extLst>
      <p:ext uri="{BB962C8B-B14F-4D97-AF65-F5344CB8AC3E}">
        <p14:creationId xmlns:p14="http://schemas.microsoft.com/office/powerpoint/2010/main" val="2972220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FE8DA0B-720F-46C9-AFEF-A161BD0A2B3A}"/>
              </a:ext>
            </a:extLst>
          </p:cNvPr>
          <p:cNvSpPr/>
          <p:nvPr/>
        </p:nvSpPr>
        <p:spPr>
          <a:xfrm>
            <a:off x="13487046" y="3999009"/>
            <a:ext cx="9305819" cy="6655978"/>
          </a:xfrm>
          <a:prstGeom prst="rect">
            <a:avLst/>
          </a:prstGeom>
          <a:blipFill>
            <a:blip r:embed="rId3" cstate="email">
              <a:alphaModFix amt="50000"/>
              <a:extLst>
                <a:ext uri="{28A0092B-C50C-407E-A947-70E740481C1C}">
                  <a14:useLocalDpi xmlns:a14="http://schemas.microsoft.com/office/drawing/2010/main"/>
                </a:ext>
              </a:extLst>
            </a:blip>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84893" y="634120"/>
            <a:ext cx="23817311" cy="1754326"/>
          </a:xfrm>
          <a:prstGeom prst="rect">
            <a:avLst/>
          </a:prstGeom>
          <a:noFill/>
        </p:spPr>
        <p:txBody>
          <a:bodyPr wrap="square" rtlCol="0">
            <a:spAutoFit/>
          </a:bodyPr>
          <a:lstStyle/>
          <a:p>
            <a:r>
              <a:rPr lang="en-US" sz="5400" dirty="0">
                <a:solidFill>
                  <a:srgbClr val="4F81BD"/>
                </a:solidFill>
                <a:latin typeface="Trebuchet MS"/>
                <a:cs typeface="Trebuchet MS"/>
              </a:rPr>
              <a:t>And So Savvy Marketers Have Begun To Follow Their Consumers Cross-Platform…</a:t>
            </a:r>
            <a:endParaRPr lang="en-US" sz="5400" dirty="0">
              <a:solidFill>
                <a:srgbClr val="4F81BD"/>
              </a:solidFill>
            </a:endParaRPr>
          </a:p>
        </p:txBody>
      </p:sp>
      <p:pic>
        <p:nvPicPr>
          <p:cNvPr id="30" name="Picture 2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10" name="TextBox 9">
            <a:extLst>
              <a:ext uri="{FF2B5EF4-FFF2-40B4-BE49-F238E27FC236}">
                <a16:creationId xmlns:a16="http://schemas.microsoft.com/office/drawing/2014/main" xmlns="" id="{7D39C891-8B66-411B-959C-689EA90DECD4}"/>
              </a:ext>
            </a:extLst>
          </p:cNvPr>
          <p:cNvSpPr txBox="1"/>
          <p:nvPr/>
        </p:nvSpPr>
        <p:spPr>
          <a:xfrm>
            <a:off x="748710" y="13133695"/>
            <a:ext cx="9116259" cy="461665"/>
          </a:xfrm>
          <a:prstGeom prst="rect">
            <a:avLst/>
          </a:prstGeom>
          <a:noFill/>
        </p:spPr>
        <p:txBody>
          <a:bodyPr wrap="square" rtlCol="0">
            <a:spAutoFit/>
          </a:bodyPr>
          <a:lstStyle/>
          <a:p>
            <a:r>
              <a:rPr lang="en-US" sz="1200" dirty="0"/>
              <a:t>Sources MAGNA US Ad Revenue Forecasts, September 2018, 8/14/18;  Nielsen CMO Report 2018 via Freewheel Q2 ‘18 Video Monetization Report; Ad View Composition and Growth by Device – Freewheel Q2 ‘18 Video Monetization Report</a:t>
            </a:r>
          </a:p>
        </p:txBody>
      </p:sp>
      <p:grpSp>
        <p:nvGrpSpPr>
          <p:cNvPr id="20" name="Group 19">
            <a:extLst>
              <a:ext uri="{FF2B5EF4-FFF2-40B4-BE49-F238E27FC236}">
                <a16:creationId xmlns:a16="http://schemas.microsoft.com/office/drawing/2014/main" xmlns="" id="{9ABB3D84-F460-4395-9C65-761EB23700C1}"/>
              </a:ext>
            </a:extLst>
          </p:cNvPr>
          <p:cNvGrpSpPr/>
          <p:nvPr/>
        </p:nvGrpSpPr>
        <p:grpSpPr>
          <a:xfrm>
            <a:off x="21429093" y="6868699"/>
            <a:ext cx="850041" cy="2983488"/>
            <a:chOff x="21504967" y="10354922"/>
            <a:chExt cx="850041" cy="2983488"/>
          </a:xfrm>
        </p:grpSpPr>
        <p:sp>
          <p:nvSpPr>
            <p:cNvPr id="12" name="TextBox 11">
              <a:extLst>
                <a:ext uri="{FF2B5EF4-FFF2-40B4-BE49-F238E27FC236}">
                  <a16:creationId xmlns:a16="http://schemas.microsoft.com/office/drawing/2014/main" xmlns="" id="{523D668F-D2DC-44B8-B6D5-7820780B19C2}"/>
                </a:ext>
              </a:extLst>
            </p:cNvPr>
            <p:cNvSpPr txBox="1"/>
            <p:nvPr/>
          </p:nvSpPr>
          <p:spPr>
            <a:xfrm>
              <a:off x="21521592" y="12938300"/>
              <a:ext cx="742511" cy="400110"/>
            </a:xfrm>
            <a:prstGeom prst="rect">
              <a:avLst/>
            </a:prstGeom>
            <a:noFill/>
          </p:spPr>
          <p:txBody>
            <a:bodyPr wrap="none" rtlCol="0">
              <a:spAutoFit/>
            </a:bodyPr>
            <a:lstStyle/>
            <a:p>
              <a:r>
                <a:rPr lang="en-US" sz="2000" dirty="0"/>
                <a:t>+16%</a:t>
              </a:r>
            </a:p>
          </p:txBody>
        </p:sp>
        <p:sp>
          <p:nvSpPr>
            <p:cNvPr id="15" name="TextBox 14">
              <a:extLst>
                <a:ext uri="{FF2B5EF4-FFF2-40B4-BE49-F238E27FC236}">
                  <a16:creationId xmlns:a16="http://schemas.microsoft.com/office/drawing/2014/main" xmlns="" id="{7036275F-5EBC-4286-AA2A-BD8014C334B4}"/>
                </a:ext>
              </a:extLst>
            </p:cNvPr>
            <p:cNvSpPr txBox="1"/>
            <p:nvPr/>
          </p:nvSpPr>
          <p:spPr>
            <a:xfrm>
              <a:off x="21536944" y="11434773"/>
              <a:ext cx="742511" cy="400110"/>
            </a:xfrm>
            <a:prstGeom prst="rect">
              <a:avLst/>
            </a:prstGeom>
            <a:noFill/>
          </p:spPr>
          <p:txBody>
            <a:bodyPr wrap="none" rtlCol="0">
              <a:spAutoFit/>
            </a:bodyPr>
            <a:lstStyle/>
            <a:p>
              <a:r>
                <a:rPr lang="en-US" sz="2000" dirty="0"/>
                <a:t>+76%</a:t>
              </a:r>
            </a:p>
          </p:txBody>
        </p:sp>
        <p:sp>
          <p:nvSpPr>
            <p:cNvPr id="16" name="TextBox 15">
              <a:extLst>
                <a:ext uri="{FF2B5EF4-FFF2-40B4-BE49-F238E27FC236}">
                  <a16:creationId xmlns:a16="http://schemas.microsoft.com/office/drawing/2014/main" xmlns="" id="{E0C84A22-AE93-4DA8-91BA-CAF5D080D91F}"/>
                </a:ext>
              </a:extLst>
            </p:cNvPr>
            <p:cNvSpPr txBox="1"/>
            <p:nvPr/>
          </p:nvSpPr>
          <p:spPr>
            <a:xfrm>
              <a:off x="21530758" y="12388940"/>
              <a:ext cx="742511" cy="400110"/>
            </a:xfrm>
            <a:prstGeom prst="rect">
              <a:avLst/>
            </a:prstGeom>
            <a:noFill/>
          </p:spPr>
          <p:txBody>
            <a:bodyPr wrap="none" rtlCol="0">
              <a:spAutoFit/>
            </a:bodyPr>
            <a:lstStyle/>
            <a:p>
              <a:r>
                <a:rPr lang="en-US" sz="2000" dirty="0"/>
                <a:t>+15%</a:t>
              </a:r>
            </a:p>
          </p:txBody>
        </p:sp>
        <p:sp>
          <p:nvSpPr>
            <p:cNvPr id="17" name="TextBox 16">
              <a:extLst>
                <a:ext uri="{FF2B5EF4-FFF2-40B4-BE49-F238E27FC236}">
                  <a16:creationId xmlns:a16="http://schemas.microsoft.com/office/drawing/2014/main" xmlns="" id="{82F0BBEE-FD28-4145-BA84-914CE6E0DEB2}"/>
                </a:ext>
              </a:extLst>
            </p:cNvPr>
            <p:cNvSpPr txBox="1"/>
            <p:nvPr/>
          </p:nvSpPr>
          <p:spPr>
            <a:xfrm>
              <a:off x="21558204" y="10922363"/>
              <a:ext cx="742511" cy="400110"/>
            </a:xfrm>
            <a:prstGeom prst="rect">
              <a:avLst/>
            </a:prstGeom>
            <a:noFill/>
          </p:spPr>
          <p:txBody>
            <a:bodyPr wrap="none" rtlCol="0">
              <a:spAutoFit/>
            </a:bodyPr>
            <a:lstStyle/>
            <a:p>
              <a:r>
                <a:rPr lang="en-US" sz="2000" dirty="0"/>
                <a:t>+54%</a:t>
              </a:r>
            </a:p>
          </p:txBody>
        </p:sp>
        <p:sp>
          <p:nvSpPr>
            <p:cNvPr id="18" name="TextBox 17">
              <a:extLst>
                <a:ext uri="{FF2B5EF4-FFF2-40B4-BE49-F238E27FC236}">
                  <a16:creationId xmlns:a16="http://schemas.microsoft.com/office/drawing/2014/main" xmlns="" id="{256575A0-BD59-42C1-8496-D8B32E9A8FA1}"/>
                </a:ext>
              </a:extLst>
            </p:cNvPr>
            <p:cNvSpPr txBox="1"/>
            <p:nvPr/>
          </p:nvSpPr>
          <p:spPr>
            <a:xfrm>
              <a:off x="21547384" y="11917099"/>
              <a:ext cx="742511" cy="400110"/>
            </a:xfrm>
            <a:prstGeom prst="rect">
              <a:avLst/>
            </a:prstGeom>
            <a:noFill/>
          </p:spPr>
          <p:txBody>
            <a:bodyPr wrap="none" rtlCol="0">
              <a:spAutoFit/>
            </a:bodyPr>
            <a:lstStyle/>
            <a:p>
              <a:r>
                <a:rPr lang="en-US" sz="2000" dirty="0"/>
                <a:t>+14%</a:t>
              </a:r>
            </a:p>
          </p:txBody>
        </p:sp>
        <p:sp>
          <p:nvSpPr>
            <p:cNvPr id="19" name="TextBox 18">
              <a:extLst>
                <a:ext uri="{FF2B5EF4-FFF2-40B4-BE49-F238E27FC236}">
                  <a16:creationId xmlns:a16="http://schemas.microsoft.com/office/drawing/2014/main" xmlns="" id="{1D160AA2-7619-468E-9879-F74A88D6D03F}"/>
                </a:ext>
              </a:extLst>
            </p:cNvPr>
            <p:cNvSpPr txBox="1"/>
            <p:nvPr/>
          </p:nvSpPr>
          <p:spPr>
            <a:xfrm>
              <a:off x="21504967" y="10354922"/>
              <a:ext cx="850041" cy="400110"/>
            </a:xfrm>
            <a:prstGeom prst="rect">
              <a:avLst/>
            </a:prstGeom>
            <a:noFill/>
          </p:spPr>
          <p:txBody>
            <a:bodyPr wrap="none" rtlCol="0">
              <a:spAutoFit/>
            </a:bodyPr>
            <a:lstStyle/>
            <a:p>
              <a:r>
                <a:rPr lang="en-US" sz="2000" i="1" u="sng" dirty="0"/>
                <a:t>vs. YA</a:t>
              </a:r>
            </a:p>
          </p:txBody>
        </p:sp>
      </p:grpSp>
      <p:sp>
        <p:nvSpPr>
          <p:cNvPr id="21" name="Rectangle 20">
            <a:extLst>
              <a:ext uri="{FF2B5EF4-FFF2-40B4-BE49-F238E27FC236}">
                <a16:creationId xmlns:a16="http://schemas.microsoft.com/office/drawing/2014/main" xmlns="" id="{CC9D013C-E875-4F9E-AEB0-09D38CBA4CB0}"/>
              </a:ext>
            </a:extLst>
          </p:cNvPr>
          <p:cNvSpPr/>
          <p:nvPr/>
        </p:nvSpPr>
        <p:spPr>
          <a:xfrm>
            <a:off x="1297892" y="3999009"/>
            <a:ext cx="9305819" cy="6655979"/>
          </a:xfrm>
          <a:prstGeom prst="rect">
            <a:avLst/>
          </a:prstGeom>
          <a:blipFill dpi="0" rotWithShape="1">
            <a:blip r:embed="rId5" cstate="email">
              <a:alphaModFix amt="30000"/>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TextBox 21">
            <a:extLst>
              <a:ext uri="{FF2B5EF4-FFF2-40B4-BE49-F238E27FC236}">
                <a16:creationId xmlns:a16="http://schemas.microsoft.com/office/drawing/2014/main" xmlns="" id="{52E702FC-E36A-4279-8BFA-CBBB431732B4}"/>
              </a:ext>
            </a:extLst>
          </p:cNvPr>
          <p:cNvSpPr txBox="1"/>
          <p:nvPr/>
        </p:nvSpPr>
        <p:spPr>
          <a:xfrm>
            <a:off x="1594308" y="7995865"/>
            <a:ext cx="8738416" cy="1815882"/>
          </a:xfrm>
          <a:prstGeom prst="rect">
            <a:avLst/>
          </a:prstGeom>
          <a:noFill/>
        </p:spPr>
        <p:txBody>
          <a:bodyPr wrap="square" rtlCol="0">
            <a:spAutoFit/>
          </a:bodyPr>
          <a:lstStyle/>
          <a:p>
            <a:r>
              <a:rPr lang="en-US" sz="4800" b="1" dirty="0">
                <a:solidFill>
                  <a:srgbClr val="4F81BD"/>
                </a:solidFill>
              </a:rPr>
              <a:t>62% </a:t>
            </a:r>
            <a:r>
              <a:rPr lang="en-US" sz="3200" dirty="0"/>
              <a:t>of marketers now take an omni-channel, end-point agnostic approach to planning vs. only 29% just four years ago</a:t>
            </a:r>
          </a:p>
        </p:txBody>
      </p:sp>
      <p:sp>
        <p:nvSpPr>
          <p:cNvPr id="23" name="TextBox 22">
            <a:extLst>
              <a:ext uri="{FF2B5EF4-FFF2-40B4-BE49-F238E27FC236}">
                <a16:creationId xmlns:a16="http://schemas.microsoft.com/office/drawing/2014/main" xmlns="" id="{88A67305-14D0-4E4A-B994-A00E7166E235}"/>
              </a:ext>
            </a:extLst>
          </p:cNvPr>
          <p:cNvSpPr txBox="1"/>
          <p:nvPr/>
        </p:nvSpPr>
        <p:spPr>
          <a:xfrm>
            <a:off x="12963186" y="4049735"/>
            <a:ext cx="9698730" cy="1077218"/>
          </a:xfrm>
          <a:prstGeom prst="rect">
            <a:avLst/>
          </a:prstGeom>
          <a:noFill/>
        </p:spPr>
        <p:txBody>
          <a:bodyPr wrap="square" rtlCol="0">
            <a:spAutoFit/>
          </a:bodyPr>
          <a:lstStyle/>
          <a:p>
            <a:pPr algn="ctr"/>
            <a:r>
              <a:rPr lang="en-US" sz="3200" dirty="0"/>
              <a:t>Most digital ad views are now within OTT, </a:t>
            </a:r>
          </a:p>
          <a:p>
            <a:pPr algn="ctr"/>
            <a:r>
              <a:rPr lang="en-US" sz="3200" dirty="0"/>
              <a:t>which are double that of smartphones</a:t>
            </a:r>
          </a:p>
        </p:txBody>
      </p:sp>
      <p:graphicFrame>
        <p:nvGraphicFramePr>
          <p:cNvPr id="6" name="Chart 5"/>
          <p:cNvGraphicFramePr/>
          <p:nvPr>
            <p:extLst>
              <p:ext uri="{D42A27DB-BD31-4B8C-83A1-F6EECF244321}">
                <p14:modId xmlns:p14="http://schemas.microsoft.com/office/powerpoint/2010/main" val="1165925307"/>
              </p:ext>
            </p:extLst>
          </p:nvPr>
        </p:nvGraphicFramePr>
        <p:xfrm>
          <a:off x="14673550" y="5442398"/>
          <a:ext cx="6651768" cy="5349034"/>
        </p:xfrm>
        <a:graphic>
          <a:graphicData uri="http://schemas.openxmlformats.org/drawingml/2006/chart">
            <c:chart xmlns:c="http://schemas.openxmlformats.org/drawingml/2006/chart" xmlns:r="http://schemas.openxmlformats.org/officeDocument/2006/relationships" r:id="rId6"/>
          </a:graphicData>
        </a:graphic>
      </p:graphicFrame>
      <p:pic>
        <p:nvPicPr>
          <p:cNvPr id="27" name="Picture 2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3" name="Slide Number Placeholder 2"/>
          <p:cNvSpPr>
            <a:spLocks noGrp="1"/>
          </p:cNvSpPr>
          <p:nvPr>
            <p:ph type="sldNum" sz="quarter" idx="12"/>
          </p:nvPr>
        </p:nvSpPr>
        <p:spPr>
          <a:xfrm>
            <a:off x="18680632" y="13096717"/>
            <a:ext cx="5690341" cy="730250"/>
          </a:xfrm>
        </p:spPr>
        <p:txBody>
          <a:bodyPr/>
          <a:lstStyle/>
          <a:p>
            <a:fld id="{FC623D9C-B141-0E44-9A0E-426DA6A043B9}" type="slidenum">
              <a:rPr lang="en-US" smtClean="0"/>
              <a:t>11</a:t>
            </a:fld>
            <a:endParaRPr lang="en-US" dirty="0"/>
          </a:p>
        </p:txBody>
      </p:sp>
      <p:sp>
        <p:nvSpPr>
          <p:cNvPr id="26" name="TextBox 25">
            <a:extLst>
              <a:ext uri="{FF2B5EF4-FFF2-40B4-BE49-F238E27FC236}">
                <a16:creationId xmlns:a16="http://schemas.microsoft.com/office/drawing/2014/main" xmlns="" id="{B60351FC-DA2C-451B-A92B-20C4908A4C73}"/>
              </a:ext>
            </a:extLst>
          </p:cNvPr>
          <p:cNvSpPr txBox="1"/>
          <p:nvPr/>
        </p:nvSpPr>
        <p:spPr>
          <a:xfrm>
            <a:off x="1594308" y="4289243"/>
            <a:ext cx="9698730" cy="1323439"/>
          </a:xfrm>
          <a:prstGeom prst="rect">
            <a:avLst/>
          </a:prstGeom>
          <a:noFill/>
        </p:spPr>
        <p:txBody>
          <a:bodyPr wrap="square" rtlCol="0">
            <a:spAutoFit/>
          </a:bodyPr>
          <a:lstStyle/>
          <a:p>
            <a:r>
              <a:rPr lang="en-US" sz="3200" dirty="0"/>
              <a:t>Ad spending on over-the-top TV is expected to increase </a:t>
            </a:r>
            <a:r>
              <a:rPr lang="en-US" sz="4800" b="1" dirty="0">
                <a:solidFill>
                  <a:schemeClr val="accent1"/>
                </a:solidFill>
              </a:rPr>
              <a:t>40%</a:t>
            </a:r>
            <a:r>
              <a:rPr lang="en-US" sz="4800" dirty="0">
                <a:solidFill>
                  <a:schemeClr val="accent1"/>
                </a:solidFill>
              </a:rPr>
              <a:t> </a:t>
            </a:r>
            <a:r>
              <a:rPr lang="en-US" sz="3200" dirty="0"/>
              <a:t>to $2B in 2018</a:t>
            </a:r>
          </a:p>
        </p:txBody>
      </p:sp>
    </p:spTree>
    <p:extLst>
      <p:ext uri="{BB962C8B-B14F-4D97-AF65-F5344CB8AC3E}">
        <p14:creationId xmlns:p14="http://schemas.microsoft.com/office/powerpoint/2010/main" val="1886656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D0F62788-BA5A-4B66-B35E-725013B01A86}"/>
              </a:ext>
            </a:extLst>
          </p:cNvPr>
          <p:cNvSpPr txBox="1"/>
          <p:nvPr/>
        </p:nvSpPr>
        <p:spPr>
          <a:xfrm>
            <a:off x="206447" y="358206"/>
            <a:ext cx="13147029" cy="1754326"/>
          </a:xfrm>
          <a:prstGeom prst="rect">
            <a:avLst/>
          </a:prstGeom>
          <a:noFill/>
        </p:spPr>
        <p:txBody>
          <a:bodyPr wrap="square" rtlCol="0">
            <a:spAutoFit/>
          </a:bodyPr>
          <a:lstStyle/>
          <a:p>
            <a:r>
              <a:rPr lang="en-US" sz="5400" dirty="0">
                <a:solidFill>
                  <a:srgbClr val="4F81BD"/>
                </a:solidFill>
                <a:latin typeface="Trebuchet MS"/>
                <a:cs typeface="Trebuchet MS"/>
              </a:rPr>
              <a:t>…But There Is Still Significant Opportunity For Marketers To Explore</a:t>
            </a:r>
            <a:endParaRPr lang="en-US" sz="5400" dirty="0">
              <a:solidFill>
                <a:srgbClr val="4F81BD"/>
              </a:solidFill>
            </a:endParaRPr>
          </a:p>
        </p:txBody>
      </p:sp>
      <p:sp>
        <p:nvSpPr>
          <p:cNvPr id="7" name="Rectangle 6">
            <a:extLst>
              <a:ext uri="{FF2B5EF4-FFF2-40B4-BE49-F238E27FC236}">
                <a16:creationId xmlns:a16="http://schemas.microsoft.com/office/drawing/2014/main" xmlns="" id="{03898AF0-FC7F-45AC-B13B-57F77FE51375}"/>
              </a:ext>
            </a:extLst>
          </p:cNvPr>
          <p:cNvSpPr/>
          <p:nvPr/>
        </p:nvSpPr>
        <p:spPr>
          <a:xfrm>
            <a:off x="2203326" y="4679282"/>
            <a:ext cx="8154105" cy="2554545"/>
          </a:xfrm>
          <a:prstGeom prst="rect">
            <a:avLst/>
          </a:prstGeom>
        </p:spPr>
        <p:txBody>
          <a:bodyPr wrap="square">
            <a:spAutoFit/>
          </a:bodyPr>
          <a:lstStyle/>
          <a:p>
            <a:pPr algn="ctr"/>
            <a:r>
              <a:rPr lang="en-US" sz="4000" dirty="0">
                <a:solidFill>
                  <a:srgbClr val="38393C"/>
                </a:solidFill>
                <a:latin typeface="Linotype Univers W01"/>
              </a:rPr>
              <a:t>only </a:t>
            </a:r>
            <a:r>
              <a:rPr lang="en-US" sz="8000" b="1" dirty="0">
                <a:solidFill>
                  <a:schemeClr val="tx2">
                    <a:lumMod val="60000"/>
                    <a:lumOff val="40000"/>
                  </a:schemeClr>
                </a:solidFill>
                <a:latin typeface="Linotype Univers W01"/>
              </a:rPr>
              <a:t>15%</a:t>
            </a:r>
            <a:r>
              <a:rPr lang="en-US" sz="6600" dirty="0">
                <a:solidFill>
                  <a:schemeClr val="tx2">
                    <a:lumMod val="60000"/>
                    <a:lumOff val="40000"/>
                  </a:schemeClr>
                </a:solidFill>
                <a:latin typeface="Linotype Univers W01"/>
              </a:rPr>
              <a:t> </a:t>
            </a:r>
          </a:p>
          <a:p>
            <a:pPr algn="ctr"/>
            <a:r>
              <a:rPr lang="en-US" sz="4000" dirty="0">
                <a:solidFill>
                  <a:srgbClr val="38393C"/>
                </a:solidFill>
                <a:latin typeface="Linotype Univers W01"/>
              </a:rPr>
              <a:t>of advertisers </a:t>
            </a:r>
            <a:r>
              <a:rPr lang="en-US" sz="4000" i="1" dirty="0">
                <a:solidFill>
                  <a:srgbClr val="38393C"/>
                </a:solidFill>
                <a:latin typeface="Linotype Univers W01"/>
              </a:rPr>
              <a:t>regularly include</a:t>
            </a:r>
            <a:r>
              <a:rPr lang="en-US" sz="4000" dirty="0">
                <a:solidFill>
                  <a:srgbClr val="38393C"/>
                </a:solidFill>
                <a:latin typeface="Linotype Univers W01"/>
              </a:rPr>
              <a:t> connected TV in their media plans</a:t>
            </a:r>
            <a:endParaRPr lang="en-US" sz="4000" dirty="0"/>
          </a:p>
        </p:txBody>
      </p:sp>
      <p:grpSp>
        <p:nvGrpSpPr>
          <p:cNvPr id="23" name="Group 22">
            <a:extLst>
              <a:ext uri="{FF2B5EF4-FFF2-40B4-BE49-F238E27FC236}">
                <a16:creationId xmlns:a16="http://schemas.microsoft.com/office/drawing/2014/main" xmlns="" id="{2CA242E3-7722-44B0-8FF0-AE10AAF32174}"/>
              </a:ext>
            </a:extLst>
          </p:cNvPr>
          <p:cNvGrpSpPr/>
          <p:nvPr/>
        </p:nvGrpSpPr>
        <p:grpSpPr>
          <a:xfrm>
            <a:off x="4410329" y="7642063"/>
            <a:ext cx="3757687" cy="1784310"/>
            <a:chOff x="962420" y="7485937"/>
            <a:chExt cx="3757687" cy="1784310"/>
          </a:xfrm>
        </p:grpSpPr>
        <p:pic>
          <p:nvPicPr>
            <p:cNvPr id="10" name="Picture 9">
              <a:extLst>
                <a:ext uri="{FF2B5EF4-FFF2-40B4-BE49-F238E27FC236}">
                  <a16:creationId xmlns:a16="http://schemas.microsoft.com/office/drawing/2014/main" xmlns="" id="{82AB33E9-DDDE-45D6-979D-6B04C4C711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0004" y="7506647"/>
              <a:ext cx="748021" cy="748021"/>
            </a:xfrm>
            <a:prstGeom prst="rect">
              <a:avLst/>
            </a:prstGeom>
          </p:spPr>
        </p:pic>
        <p:pic>
          <p:nvPicPr>
            <p:cNvPr id="11" name="Picture 10">
              <a:extLst>
                <a:ext uri="{FF2B5EF4-FFF2-40B4-BE49-F238E27FC236}">
                  <a16:creationId xmlns:a16="http://schemas.microsoft.com/office/drawing/2014/main" xmlns="" id="{A27DA291-23AB-406D-AB0F-1BC3E24B817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54713" r="2351"/>
            <a:stretch/>
          </p:blipFill>
          <p:spPr>
            <a:xfrm>
              <a:off x="1728025" y="7915913"/>
              <a:ext cx="730435" cy="338755"/>
            </a:xfrm>
            <a:prstGeom prst="rect">
              <a:avLst/>
            </a:prstGeom>
          </p:spPr>
        </p:pic>
        <p:pic>
          <p:nvPicPr>
            <p:cNvPr id="13" name="Picture 12">
              <a:extLst>
                <a:ext uri="{FF2B5EF4-FFF2-40B4-BE49-F238E27FC236}">
                  <a16:creationId xmlns:a16="http://schemas.microsoft.com/office/drawing/2014/main" xmlns="" id="{336FA6A5-EA3F-4417-9F4E-87AE7C04C72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76046" y="7506646"/>
              <a:ext cx="748021" cy="748021"/>
            </a:xfrm>
            <a:prstGeom prst="rect">
              <a:avLst/>
            </a:prstGeom>
          </p:spPr>
        </p:pic>
        <p:pic>
          <p:nvPicPr>
            <p:cNvPr id="14" name="Picture 13">
              <a:extLst>
                <a:ext uri="{FF2B5EF4-FFF2-40B4-BE49-F238E27FC236}">
                  <a16:creationId xmlns:a16="http://schemas.microsoft.com/office/drawing/2014/main" xmlns="" id="{EAFF1ADE-0063-4EFA-BDD0-1B331637F4C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41651" y="7492275"/>
              <a:ext cx="748021" cy="748021"/>
            </a:xfrm>
            <a:prstGeom prst="rect">
              <a:avLst/>
            </a:prstGeom>
          </p:spPr>
        </p:pic>
        <p:pic>
          <p:nvPicPr>
            <p:cNvPr id="15" name="Picture 14">
              <a:extLst>
                <a:ext uri="{FF2B5EF4-FFF2-40B4-BE49-F238E27FC236}">
                  <a16:creationId xmlns:a16="http://schemas.microsoft.com/office/drawing/2014/main" xmlns="" id="{4E074CC3-88F7-425E-B846-16643F7211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72086" y="7485937"/>
              <a:ext cx="748021" cy="748021"/>
            </a:xfrm>
            <a:prstGeom prst="rect">
              <a:avLst/>
            </a:prstGeom>
          </p:spPr>
        </p:pic>
        <p:pic>
          <p:nvPicPr>
            <p:cNvPr id="16" name="Picture 15">
              <a:extLst>
                <a:ext uri="{FF2B5EF4-FFF2-40B4-BE49-F238E27FC236}">
                  <a16:creationId xmlns:a16="http://schemas.microsoft.com/office/drawing/2014/main" xmlns="" id="{1D39101B-C2D2-488A-B93E-CE918424BA2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2420" y="8522226"/>
              <a:ext cx="748021" cy="748021"/>
            </a:xfrm>
            <a:prstGeom prst="rect">
              <a:avLst/>
            </a:prstGeom>
          </p:spPr>
        </p:pic>
        <p:pic>
          <p:nvPicPr>
            <p:cNvPr id="17" name="Picture 16">
              <a:extLst>
                <a:ext uri="{FF2B5EF4-FFF2-40B4-BE49-F238E27FC236}">
                  <a16:creationId xmlns:a16="http://schemas.microsoft.com/office/drawing/2014/main" xmlns="" id="{8C8CF08F-10D2-409C-8139-EE0E68EF08C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28025" y="8507855"/>
              <a:ext cx="748021" cy="748021"/>
            </a:xfrm>
            <a:prstGeom prst="rect">
              <a:avLst/>
            </a:prstGeom>
          </p:spPr>
        </p:pic>
        <p:pic>
          <p:nvPicPr>
            <p:cNvPr id="18" name="Picture 17">
              <a:extLst>
                <a:ext uri="{FF2B5EF4-FFF2-40B4-BE49-F238E27FC236}">
                  <a16:creationId xmlns:a16="http://schemas.microsoft.com/office/drawing/2014/main" xmlns="" id="{35F92E45-EACD-4AC2-BF8F-5B70259995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58460" y="8501517"/>
              <a:ext cx="748021" cy="748021"/>
            </a:xfrm>
            <a:prstGeom prst="rect">
              <a:avLst/>
            </a:prstGeom>
          </p:spPr>
        </p:pic>
        <p:pic>
          <p:nvPicPr>
            <p:cNvPr id="19" name="Picture 18">
              <a:extLst>
                <a:ext uri="{FF2B5EF4-FFF2-40B4-BE49-F238E27FC236}">
                  <a16:creationId xmlns:a16="http://schemas.microsoft.com/office/drawing/2014/main" xmlns="" id="{D1016ACA-B6DD-4F3F-AA6F-D628DA8934B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88895" y="8482327"/>
              <a:ext cx="748021" cy="748021"/>
            </a:xfrm>
            <a:prstGeom prst="rect">
              <a:avLst/>
            </a:prstGeom>
          </p:spPr>
        </p:pic>
        <p:pic>
          <p:nvPicPr>
            <p:cNvPr id="20" name="Picture 19">
              <a:extLst>
                <a:ext uri="{FF2B5EF4-FFF2-40B4-BE49-F238E27FC236}">
                  <a16:creationId xmlns:a16="http://schemas.microsoft.com/office/drawing/2014/main" xmlns="" id="{0CAD98E7-40C1-4BC0-AB77-236C7D2888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72085" y="8482326"/>
              <a:ext cx="748021" cy="748021"/>
            </a:xfrm>
            <a:prstGeom prst="rect">
              <a:avLst/>
            </a:prstGeom>
          </p:spPr>
        </p:pic>
        <p:pic>
          <p:nvPicPr>
            <p:cNvPr id="22" name="Picture 21">
              <a:extLst>
                <a:ext uri="{FF2B5EF4-FFF2-40B4-BE49-F238E27FC236}">
                  <a16:creationId xmlns:a16="http://schemas.microsoft.com/office/drawing/2014/main" xmlns="" id="{78BC5AC5-DF87-4FAB-A6C0-CE15D8A2196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2843" b="44449"/>
            <a:stretch/>
          </p:blipFill>
          <p:spPr>
            <a:xfrm>
              <a:off x="1728024" y="7497178"/>
              <a:ext cx="651950" cy="415523"/>
            </a:xfrm>
            <a:prstGeom prst="rect">
              <a:avLst/>
            </a:prstGeom>
          </p:spPr>
        </p:pic>
      </p:grpSp>
      <p:sp>
        <p:nvSpPr>
          <p:cNvPr id="38" name="TextBox 37">
            <a:extLst>
              <a:ext uri="{FF2B5EF4-FFF2-40B4-BE49-F238E27FC236}">
                <a16:creationId xmlns:a16="http://schemas.microsoft.com/office/drawing/2014/main" xmlns="" id="{8506FE0C-F605-44CA-8D9B-792EC76745C5}"/>
              </a:ext>
            </a:extLst>
          </p:cNvPr>
          <p:cNvSpPr txBox="1"/>
          <p:nvPr/>
        </p:nvSpPr>
        <p:spPr>
          <a:xfrm>
            <a:off x="206447" y="13357794"/>
            <a:ext cx="7781810" cy="276999"/>
          </a:xfrm>
          <a:prstGeom prst="rect">
            <a:avLst/>
          </a:prstGeom>
          <a:noFill/>
        </p:spPr>
        <p:txBody>
          <a:bodyPr wrap="none" rtlCol="0">
            <a:spAutoFit/>
          </a:bodyPr>
          <a:lstStyle/>
          <a:p>
            <a:r>
              <a:rPr lang="en-US" sz="1200" dirty="0"/>
              <a:t>Source: </a:t>
            </a:r>
            <a:r>
              <a:rPr lang="en-US" sz="1200" dirty="0" err="1"/>
              <a:t>emarketer</a:t>
            </a:r>
            <a:r>
              <a:rPr lang="en-US" sz="1200" dirty="0"/>
              <a:t>, 10/30/18, “Advertisers shouldn’t choose between linear tv and </a:t>
            </a:r>
            <a:r>
              <a:rPr lang="en-US" sz="1200" dirty="0" err="1"/>
              <a:t>ctv</a:t>
            </a:r>
            <a:r>
              <a:rPr lang="en-US" sz="1200" dirty="0"/>
              <a:t> they need to do both” </a:t>
            </a:r>
          </a:p>
        </p:txBody>
      </p:sp>
      <p:pic>
        <p:nvPicPr>
          <p:cNvPr id="2" name="Picture 1"/>
          <p:cNvPicPr>
            <a:picLocks noChangeAspect="1"/>
          </p:cNvPicPr>
          <p:nvPr/>
        </p:nvPicPr>
        <p:blipFill rotWithShape="1">
          <a:blip r:embed="rId5">
            <a:extLst>
              <a:ext uri="{28A0092B-C50C-407E-A947-70E740481C1C}">
                <a14:useLocalDpi xmlns:a14="http://schemas.microsoft.com/office/drawing/2010/main"/>
              </a:ext>
            </a:extLst>
          </a:blip>
          <a:srcRect r="46413"/>
          <a:stretch/>
        </p:blipFill>
        <p:spPr>
          <a:xfrm>
            <a:off x="13435643" y="2174"/>
            <a:ext cx="10951532" cy="13713826"/>
          </a:xfrm>
          <a:prstGeom prst="rect">
            <a:avLst/>
          </a:prstGeom>
        </p:spPr>
      </p:pic>
      <p:sp>
        <p:nvSpPr>
          <p:cNvPr id="4" name="Slide Number Placeholder 3">
            <a:extLst>
              <a:ext uri="{FF2B5EF4-FFF2-40B4-BE49-F238E27FC236}">
                <a16:creationId xmlns:a16="http://schemas.microsoft.com/office/drawing/2014/main" xmlns="" id="{909B89CF-8069-4AFF-945E-F0162F7A6A57}"/>
              </a:ext>
            </a:extLst>
          </p:cNvPr>
          <p:cNvSpPr>
            <a:spLocks noGrp="1"/>
          </p:cNvSpPr>
          <p:nvPr>
            <p:ph type="sldNum" sz="quarter" idx="12"/>
          </p:nvPr>
        </p:nvSpPr>
        <p:spPr>
          <a:xfrm>
            <a:off x="18550137" y="13002361"/>
            <a:ext cx="5690341" cy="730250"/>
          </a:xfrm>
        </p:spPr>
        <p:txBody>
          <a:bodyPr/>
          <a:lstStyle/>
          <a:p>
            <a:fld id="{FC623D9C-B141-0E44-9A0E-426DA6A043B9}" type="slidenum">
              <a:rPr lang="en-US" smtClean="0"/>
              <a:t>12</a:t>
            </a:fld>
            <a:endParaRPr lang="en-US" dirty="0"/>
          </a:p>
        </p:txBody>
      </p:sp>
      <p:pic>
        <p:nvPicPr>
          <p:cNvPr id="39" name="Picture 38">
            <a:extLst>
              <a:ext uri="{FF2B5EF4-FFF2-40B4-BE49-F238E27FC236}">
                <a16:creationId xmlns:a16="http://schemas.microsoft.com/office/drawing/2014/main" xmlns="" id="{A4E1C403-23CC-47B5-93CA-83F632BAB04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36280" y="12931862"/>
            <a:ext cx="5861685" cy="323850"/>
          </a:xfrm>
          <a:prstGeom prst="rect">
            <a:avLst/>
          </a:prstGeom>
        </p:spPr>
      </p:pic>
    </p:spTree>
    <p:extLst>
      <p:ext uri="{BB962C8B-B14F-4D97-AF65-F5344CB8AC3E}">
        <p14:creationId xmlns:p14="http://schemas.microsoft.com/office/powerpoint/2010/main" val="2958620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30000"/>
            <a:lum/>
            <a:extLst>
              <a:ext uri="{28A0092B-C50C-407E-A947-70E740481C1C}">
                <a14:useLocalDpi xmlns:a14="http://schemas.microsoft.com/office/drawing/2010/main"/>
              </a:ext>
            </a:extLst>
          </a:blip>
          <a:srcRect/>
          <a:stretch>
            <a:fillRect t="-17000" b="-17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C2488BA5-BB6C-437C-8F48-49F13E992E37}"/>
              </a:ext>
            </a:extLst>
          </p:cNvPr>
          <p:cNvSpPr txBox="1"/>
          <p:nvPr/>
        </p:nvSpPr>
        <p:spPr>
          <a:xfrm>
            <a:off x="1606557" y="5101991"/>
            <a:ext cx="20580583" cy="2554545"/>
          </a:xfrm>
          <a:prstGeom prst="rect">
            <a:avLst/>
          </a:prstGeom>
          <a:solidFill>
            <a:schemeClr val="bg1">
              <a:alpha val="35000"/>
            </a:schemeClr>
          </a:solidFill>
        </p:spPr>
        <p:txBody>
          <a:bodyPr wrap="square" rtlCol="0">
            <a:spAutoFit/>
          </a:bodyPr>
          <a:lstStyle/>
          <a:p>
            <a:pPr algn="ctr"/>
            <a:r>
              <a:rPr lang="en-US" sz="8000" dirty="0">
                <a:latin typeface="Trebuchet MS"/>
                <a:cs typeface="Trebuchet MS"/>
              </a:rPr>
              <a:t>How Can A Plan Utilizing Linear TV + OTT Deliver More To Marketers?</a:t>
            </a:r>
            <a:endParaRPr lang="en-US" sz="8000" dirty="0"/>
          </a:p>
        </p:txBody>
      </p:sp>
      <p:pic>
        <p:nvPicPr>
          <p:cNvPr id="5" name="Picture 4">
            <a:extLst>
              <a:ext uri="{FF2B5EF4-FFF2-40B4-BE49-F238E27FC236}">
                <a16:creationId xmlns:a16="http://schemas.microsoft.com/office/drawing/2014/main" xmlns="" id="{BEA235D8-2427-4B87-8CBE-0ABE1B79216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545347" y="13281028"/>
            <a:ext cx="5861685" cy="323850"/>
          </a:xfrm>
          <a:prstGeom prst="rect">
            <a:avLst/>
          </a:prstGeom>
        </p:spPr>
      </p:pic>
      <p:sp>
        <p:nvSpPr>
          <p:cNvPr id="3" name="Slide Number Placeholder 2"/>
          <p:cNvSpPr>
            <a:spLocks noGrp="1"/>
          </p:cNvSpPr>
          <p:nvPr>
            <p:ph type="sldNum" sz="quarter" idx="12"/>
          </p:nvPr>
        </p:nvSpPr>
        <p:spPr>
          <a:xfrm>
            <a:off x="18696834" y="13077828"/>
            <a:ext cx="5690341" cy="730250"/>
          </a:xfrm>
        </p:spPr>
        <p:txBody>
          <a:bodyPr/>
          <a:lstStyle/>
          <a:p>
            <a:fld id="{FC623D9C-B141-0E44-9A0E-426DA6A043B9}" type="slidenum">
              <a:rPr lang="en-US" smtClean="0"/>
              <a:t>13</a:t>
            </a:fld>
            <a:endParaRPr lang="en-US" dirty="0"/>
          </a:p>
        </p:txBody>
      </p:sp>
    </p:spTree>
    <p:extLst>
      <p:ext uri="{BB962C8B-B14F-4D97-AF65-F5344CB8AC3E}">
        <p14:creationId xmlns:p14="http://schemas.microsoft.com/office/powerpoint/2010/main" val="2494525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Rectangle 4"/>
          <p:cNvSpPr/>
          <p:nvPr/>
        </p:nvSpPr>
        <p:spPr>
          <a:xfrm>
            <a:off x="1" y="10248183"/>
            <a:ext cx="12182168" cy="2346385"/>
          </a:xfrm>
          <a:prstGeom prst="rect">
            <a:avLst/>
          </a:prstGeom>
          <a:solidFill>
            <a:srgbClr val="67B89B">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srgbClr val="00A9AC"/>
              </a:solidFill>
              <a:effectLst/>
              <a:uLnTx/>
              <a:uFillTx/>
              <a:latin typeface="Trebuchet MS"/>
              <a:ea typeface="+mn-ea"/>
              <a:cs typeface="+mn-cs"/>
            </a:endParaRPr>
          </a:p>
        </p:txBody>
      </p:sp>
      <p:sp>
        <p:nvSpPr>
          <p:cNvPr id="6" name="TextBox 5"/>
          <p:cNvSpPr txBox="1"/>
          <p:nvPr/>
        </p:nvSpPr>
        <p:spPr>
          <a:xfrm>
            <a:off x="229297" y="10407241"/>
            <a:ext cx="12188846" cy="2000548"/>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8000" b="1" i="1" u="none" strike="noStrike" kern="1200" cap="none" spc="0" normalizeH="0" baseline="0" noProof="0" dirty="0">
                <a:ln>
                  <a:noFill/>
                </a:ln>
                <a:solidFill>
                  <a:prstClr val="white"/>
                </a:solidFill>
                <a:effectLst/>
                <a:uLnTx/>
                <a:uFillTx/>
                <a:latin typeface="Trebuchet MS"/>
                <a:ea typeface="+mn-ea"/>
                <a:cs typeface="Trebuchet MS"/>
              </a:rPr>
              <a:t>More</a:t>
            </a:r>
            <a:r>
              <a:rPr kumimoji="0" lang="en-US" sz="8000" b="0" i="0" u="none" strike="noStrike" kern="1200" cap="none" spc="0" normalizeH="0" baseline="0" noProof="0" dirty="0">
                <a:ln>
                  <a:noFill/>
                </a:ln>
                <a:solidFill>
                  <a:prstClr val="white"/>
                </a:solidFill>
                <a:effectLst/>
                <a:uLnTx/>
                <a:uFillTx/>
                <a:latin typeface="Trebuchet MS"/>
                <a:ea typeface="+mn-ea"/>
                <a:cs typeface="Trebuchet MS"/>
              </a:rPr>
              <a:t> Viewer Engagement</a:t>
            </a: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rebuchet MS"/>
                <a:ea typeface="+mn-ea"/>
                <a:cs typeface="+mn-cs"/>
              </a:rPr>
              <a:t>Increased opportunity for viewer attention</a:t>
            </a:r>
            <a:endParaRPr kumimoji="0" lang="en-US" sz="44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2" name="Slide Number Placeholder 1"/>
          <p:cNvSpPr>
            <a:spLocks noGrp="1"/>
          </p:cNvSpPr>
          <p:nvPr>
            <p:ph type="sldNum" sz="quarter" idx="12"/>
          </p:nvPr>
        </p:nvSpPr>
        <p:spPr>
          <a:xfrm>
            <a:off x="18696834" y="13077828"/>
            <a:ext cx="5690341" cy="730250"/>
          </a:xfrm>
        </p:spPr>
        <p:txBody>
          <a:bodyPr/>
          <a:lstStyle/>
          <a:p>
            <a:pPr marL="0" marR="0" lvl="0" indent="0" algn="r" defTabSz="1172398"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100" b="0" i="0" u="none" strike="noStrike" kern="1200" cap="none" spc="0" normalizeH="0" baseline="0" noProof="0" smtClean="0">
                <a:ln>
                  <a:noFill/>
                </a:ln>
                <a:solidFill>
                  <a:prstClr val="black">
                    <a:tint val="75000"/>
                  </a:prstClr>
                </a:solidFill>
                <a:effectLst/>
                <a:uLnTx/>
                <a:uFillTx/>
                <a:latin typeface="Trebuchet MS"/>
                <a:ea typeface="+mn-ea"/>
                <a:cs typeface="+mn-cs"/>
              </a:rPr>
              <a:pPr marL="0" marR="0" lvl="0" indent="0" algn="r" defTabSz="1172398" rtl="0" eaLnBrk="1" fontAlgn="auto" latinLnBrk="0" hangingPunct="1">
                <a:lnSpc>
                  <a:spcPct val="100000"/>
                </a:lnSpc>
                <a:spcBef>
                  <a:spcPts val="0"/>
                </a:spcBef>
                <a:spcAft>
                  <a:spcPts val="0"/>
                </a:spcAft>
                <a:buClrTx/>
                <a:buSzTx/>
                <a:buFontTx/>
                <a:buNone/>
                <a:tabLst/>
                <a:defRPr/>
              </a:pPr>
              <a:t>14</a:t>
            </a:fld>
            <a:endParaRPr kumimoji="0" lang="en-US" sz="3100" b="0" i="0" u="none" strike="noStrike" kern="1200" cap="none" spc="0" normalizeH="0" baseline="0" noProof="0">
              <a:ln>
                <a:noFill/>
              </a:ln>
              <a:solidFill>
                <a:prstClr val="black">
                  <a:tint val="75000"/>
                </a:prstClr>
              </a:solidFill>
              <a:effectLst/>
              <a:uLnTx/>
              <a:uFillTx/>
              <a:latin typeface="Trebuchet MS"/>
              <a:ea typeface="+mn-ea"/>
              <a:cs typeface="+mn-cs"/>
            </a:endParaRPr>
          </a:p>
        </p:txBody>
      </p:sp>
    </p:spTree>
    <p:extLst>
      <p:ext uri="{BB962C8B-B14F-4D97-AF65-F5344CB8AC3E}">
        <p14:creationId xmlns:p14="http://schemas.microsoft.com/office/powerpoint/2010/main" val="617579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p:cNvSpPr txBox="1"/>
          <p:nvPr/>
        </p:nvSpPr>
        <p:spPr>
          <a:xfrm>
            <a:off x="691310" y="3740720"/>
            <a:ext cx="6738702" cy="1569660"/>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rebuchet MS"/>
                <a:ea typeface="+mn-ea"/>
                <a:cs typeface="+mn-cs"/>
              </a:rPr>
              <a:t>They are highly invested in their video viewing experience, so they are more likely to be attentive to it</a:t>
            </a:r>
          </a:p>
        </p:txBody>
      </p:sp>
      <p:sp>
        <p:nvSpPr>
          <p:cNvPr id="29" name="TextBox 28"/>
          <p:cNvSpPr txBox="1"/>
          <p:nvPr/>
        </p:nvSpPr>
        <p:spPr>
          <a:xfrm>
            <a:off x="8256553" y="3738777"/>
            <a:ext cx="7412903" cy="1938992"/>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Trebuchet MS"/>
                <a:ea typeface="+mn-ea"/>
                <a:cs typeface="+mn-cs"/>
              </a:rPr>
              <a:t>They are particularly knowledgeable and influential about entertainment, indicating they are more attentive, lean-in viewers to programming</a:t>
            </a:r>
          </a:p>
        </p:txBody>
      </p:sp>
      <p:pic>
        <p:nvPicPr>
          <p:cNvPr id="23" name="Picture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18" name="Title 1">
            <a:extLst>
              <a:ext uri="{FF2B5EF4-FFF2-40B4-BE49-F238E27FC236}">
                <a16:creationId xmlns:a16="http://schemas.microsoft.com/office/drawing/2014/main" xmlns="" id="{91A8154F-A70E-47CF-91AF-1E4EE394B0F8}"/>
              </a:ext>
            </a:extLst>
          </p:cNvPr>
          <p:cNvSpPr>
            <a:spLocks noGrp="1"/>
          </p:cNvSpPr>
          <p:nvPr>
            <p:ph type="title"/>
          </p:nvPr>
        </p:nvSpPr>
        <p:spPr>
          <a:xfrm>
            <a:off x="342280" y="648999"/>
            <a:ext cx="23508319" cy="2286000"/>
          </a:xfrm>
        </p:spPr>
        <p:txBody>
          <a:bodyPr>
            <a:noAutofit/>
          </a:bodyPr>
          <a:lstStyle/>
          <a:p>
            <a:pPr algn="l"/>
            <a:r>
              <a:rPr lang="en-US" sz="4800" dirty="0">
                <a:solidFill>
                  <a:srgbClr val="4F81BD"/>
                </a:solidFill>
              </a:rPr>
              <a:t>Viewers Who Watch </a:t>
            </a:r>
            <a:r>
              <a:rPr lang="en-US" sz="4800" i="1" u="sng" dirty="0">
                <a:solidFill>
                  <a:srgbClr val="4F81BD"/>
                </a:solidFill>
              </a:rPr>
              <a:t>Both</a:t>
            </a:r>
            <a:r>
              <a:rPr lang="en-US" sz="4800" dirty="0">
                <a:solidFill>
                  <a:srgbClr val="4F81BD"/>
                </a:solidFill>
              </a:rPr>
              <a:t> Linear And OTT Television Are A More Committed, Engaged Audience Relative To The Average Adult</a:t>
            </a:r>
          </a:p>
        </p:txBody>
      </p:sp>
      <p:graphicFrame>
        <p:nvGraphicFramePr>
          <p:cNvPr id="5" name="Chart 4">
            <a:extLst>
              <a:ext uri="{FF2B5EF4-FFF2-40B4-BE49-F238E27FC236}">
                <a16:creationId xmlns:a16="http://schemas.microsoft.com/office/drawing/2014/main" xmlns="" id="{FAEE2E0F-D982-4408-A0EF-5D7B52EB45D9}"/>
              </a:ext>
            </a:extLst>
          </p:cNvPr>
          <p:cNvGraphicFramePr/>
          <p:nvPr>
            <p:extLst>
              <p:ext uri="{D42A27DB-BD31-4B8C-83A1-F6EECF244321}">
                <p14:modId xmlns:p14="http://schemas.microsoft.com/office/powerpoint/2010/main" val="3403036546"/>
              </p:ext>
            </p:extLst>
          </p:nvPr>
        </p:nvGraphicFramePr>
        <p:xfrm>
          <a:off x="244941" y="7294678"/>
          <a:ext cx="7476335" cy="4359766"/>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xmlns="" id="{C86DF8BF-9665-4A96-B100-52D3EF6F4E5F}"/>
              </a:ext>
            </a:extLst>
          </p:cNvPr>
          <p:cNvSpPr txBox="1"/>
          <p:nvPr/>
        </p:nvSpPr>
        <p:spPr>
          <a:xfrm>
            <a:off x="940271" y="12976751"/>
            <a:ext cx="11253316" cy="646331"/>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Source:</a:t>
            </a:r>
            <a:r>
              <a:rPr kumimoji="0" lang="en-US" sz="1200" b="0" i="0" u="none" strike="noStrike" kern="1200" cap="none" spc="0" normalizeH="0" baseline="0" noProof="0" dirty="0">
                <a:ln>
                  <a:noFill/>
                </a:ln>
                <a:solidFill>
                  <a:prstClr val="black"/>
                </a:solidFill>
                <a:effectLst/>
                <a:uLnTx/>
                <a:uFillTx/>
                <a:latin typeface="Trebuchet MS"/>
                <a:ea typeface="+mn-ea"/>
                <a:cs typeface="Trebuchet MS"/>
              </a:rPr>
              <a:t> 2018 GfK MRI Doublebase – ‘Linear TV Viewer + OTT Viewer’ = HH has a cable/telco/satellite subscription </a:t>
            </a:r>
            <a:r>
              <a:rPr kumimoji="0" lang="en-US" sz="1200" b="0" i="1" u="none" strike="noStrike" kern="1200" cap="none" spc="0" normalizeH="0" baseline="0" noProof="0" dirty="0">
                <a:ln>
                  <a:noFill/>
                </a:ln>
                <a:solidFill>
                  <a:prstClr val="black"/>
                </a:solidFill>
                <a:effectLst/>
                <a:uLnTx/>
                <a:uFillTx/>
                <a:latin typeface="Trebuchet MS"/>
                <a:ea typeface="+mn-ea"/>
                <a:cs typeface="Trebuchet MS"/>
              </a:rPr>
              <a:t>and </a:t>
            </a:r>
            <a:r>
              <a:rPr kumimoji="0" lang="en-US" sz="1200" b="0" i="0" u="none" strike="noStrike" kern="1200" cap="none" spc="0" normalizeH="0" baseline="0" noProof="0" dirty="0">
                <a:ln>
                  <a:noFill/>
                </a:ln>
                <a:solidFill>
                  <a:prstClr val="black"/>
                </a:solidFill>
                <a:effectLst/>
                <a:uLnTx/>
                <a:uFillTx/>
                <a:latin typeface="Trebuchet MS"/>
                <a:ea typeface="+mn-ea"/>
                <a:cs typeface="Trebuchet MS"/>
              </a:rPr>
              <a:t>owns Smart TV or Owns Internet Video Device or Watches video in one of the following ways - Through TV service provider app or Through a TV network app or via Another online streaming service;  “Category </a:t>
            </a:r>
            <a:r>
              <a:rPr kumimoji="0" lang="en-US" sz="1200" b="0" i="0" u="none" strike="noStrike" kern="1200" cap="none" spc="0" normalizeH="0" baseline="0" noProof="0" dirty="0" err="1">
                <a:ln>
                  <a:noFill/>
                </a:ln>
                <a:solidFill>
                  <a:prstClr val="black"/>
                </a:solidFill>
                <a:effectLst/>
                <a:uLnTx/>
                <a:uFillTx/>
                <a:latin typeface="Trebuchet MS"/>
                <a:ea typeface="+mn-ea"/>
                <a:cs typeface="Trebuchet MS"/>
              </a:rPr>
              <a:t>Influentials</a:t>
            </a:r>
            <a:r>
              <a:rPr kumimoji="0" lang="en-US" sz="1200" b="0" i="0" u="none" strike="noStrike" kern="1200" cap="none" spc="0" normalizeH="0" baseline="0" noProof="0" dirty="0">
                <a:ln>
                  <a:noFill/>
                </a:ln>
                <a:solidFill>
                  <a:prstClr val="black"/>
                </a:solidFill>
                <a:effectLst/>
                <a:uLnTx/>
                <a:uFillTx/>
                <a:latin typeface="Trebuchet MS"/>
                <a:ea typeface="+mn-ea"/>
                <a:cs typeface="Trebuchet MS"/>
              </a:rPr>
              <a:t>” = “I have a great deal of knowledge/experience in this topic” and “My family/friends often ask for and trust my advice on this topic.”</a:t>
            </a:r>
            <a:endParaRPr kumimoji="0" lang="en-US" sz="12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8" name="TextBox 7">
            <a:extLst>
              <a:ext uri="{FF2B5EF4-FFF2-40B4-BE49-F238E27FC236}">
                <a16:creationId xmlns:a16="http://schemas.microsoft.com/office/drawing/2014/main" xmlns="" id="{95A858C8-9519-4221-9796-685855EC2072}"/>
              </a:ext>
            </a:extLst>
          </p:cNvPr>
          <p:cNvSpPr txBox="1"/>
          <p:nvPr/>
        </p:nvSpPr>
        <p:spPr>
          <a:xfrm>
            <a:off x="2439631" y="6334747"/>
            <a:ext cx="3629455" cy="892552"/>
          </a:xfrm>
          <a:prstGeom prst="rect">
            <a:avLst/>
          </a:prstGeom>
          <a:noFill/>
        </p:spPr>
        <p:txBody>
          <a:bodyPr wrap="non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rebuchet MS"/>
                <a:ea typeface="+mn-ea"/>
                <a:cs typeface="+mn-cs"/>
              </a:rPr>
              <a:t>Linear + OTT viewer</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Trebuchet MS"/>
                <a:ea typeface="+mn-ea"/>
                <a:cs typeface="+mn-cs"/>
              </a:rPr>
              <a:t>Index vs. Average Adult</a:t>
            </a:r>
          </a:p>
        </p:txBody>
      </p:sp>
      <p:graphicFrame>
        <p:nvGraphicFramePr>
          <p:cNvPr id="36" name="Chart 35">
            <a:extLst>
              <a:ext uri="{FF2B5EF4-FFF2-40B4-BE49-F238E27FC236}">
                <a16:creationId xmlns:a16="http://schemas.microsoft.com/office/drawing/2014/main" xmlns="" id="{D80C71E8-D585-4737-80DD-FDC2AFD522AF}"/>
              </a:ext>
            </a:extLst>
          </p:cNvPr>
          <p:cNvGraphicFramePr/>
          <p:nvPr>
            <p:extLst/>
          </p:nvPr>
        </p:nvGraphicFramePr>
        <p:xfrm>
          <a:off x="8374927" y="7440061"/>
          <a:ext cx="7476335" cy="3919207"/>
        </p:xfrm>
        <a:graphic>
          <a:graphicData uri="http://schemas.openxmlformats.org/drawingml/2006/chart">
            <c:chart xmlns:c="http://schemas.openxmlformats.org/drawingml/2006/chart" xmlns:r="http://schemas.openxmlformats.org/officeDocument/2006/relationships" r:id="rId5"/>
          </a:graphicData>
        </a:graphic>
      </p:graphicFrame>
      <p:sp>
        <p:nvSpPr>
          <p:cNvPr id="37" name="TextBox 36">
            <a:extLst>
              <a:ext uri="{FF2B5EF4-FFF2-40B4-BE49-F238E27FC236}">
                <a16:creationId xmlns:a16="http://schemas.microsoft.com/office/drawing/2014/main" xmlns="" id="{2EB49804-B366-40BA-BD32-462AB7AB5083}"/>
              </a:ext>
            </a:extLst>
          </p:cNvPr>
          <p:cNvSpPr txBox="1"/>
          <p:nvPr/>
        </p:nvSpPr>
        <p:spPr>
          <a:xfrm>
            <a:off x="9068567" y="6308098"/>
            <a:ext cx="6055742" cy="83099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rebuchet MS"/>
                <a:ea typeface="+mn-ea"/>
                <a:cs typeface="+mn-cs"/>
              </a:rPr>
              <a:t>Linear + OTT viewer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Trebuchet MS"/>
                <a:ea typeface="+mn-ea"/>
                <a:cs typeface="+mn-cs"/>
              </a:rPr>
              <a:t>“Category Influential” Index vs. Average Adult</a:t>
            </a:r>
            <a:endParaRPr kumimoji="0" lang="en-US" sz="1800" b="1" i="1" u="none" strike="noStrike" kern="1200" cap="none" spc="0" normalizeH="0" baseline="0" noProof="0" dirty="0">
              <a:ln>
                <a:noFill/>
              </a:ln>
              <a:solidFill>
                <a:prstClr val="black"/>
              </a:solidFill>
              <a:effectLst/>
              <a:uLnTx/>
              <a:uFillTx/>
              <a:latin typeface="Trebuchet MS"/>
              <a:ea typeface="+mn-ea"/>
              <a:cs typeface="+mn-cs"/>
            </a:endParaRPr>
          </a:p>
        </p:txBody>
      </p:sp>
      <p:sp>
        <p:nvSpPr>
          <p:cNvPr id="15" name="TextBox 14">
            <a:extLst>
              <a:ext uri="{FF2B5EF4-FFF2-40B4-BE49-F238E27FC236}">
                <a16:creationId xmlns:a16="http://schemas.microsoft.com/office/drawing/2014/main" xmlns="" id="{A924885C-365C-4909-9B12-091F88B67AD7}"/>
              </a:ext>
            </a:extLst>
          </p:cNvPr>
          <p:cNvSpPr txBox="1"/>
          <p:nvPr/>
        </p:nvSpPr>
        <p:spPr>
          <a:xfrm>
            <a:off x="16495997" y="3740720"/>
            <a:ext cx="7265216" cy="187743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Trebuchet MS"/>
                <a:ea typeface="+mn-ea"/>
                <a:cs typeface="+mn-cs"/>
              </a:rPr>
              <a:t>They are attractive to advertisers as they consider themselves knowledgeable across a variety of product categories, making them opinion-makers and advocates</a:t>
            </a:r>
          </a:p>
        </p:txBody>
      </p:sp>
      <p:graphicFrame>
        <p:nvGraphicFramePr>
          <p:cNvPr id="16" name="Chart 15">
            <a:extLst>
              <a:ext uri="{FF2B5EF4-FFF2-40B4-BE49-F238E27FC236}">
                <a16:creationId xmlns:a16="http://schemas.microsoft.com/office/drawing/2014/main" xmlns="" id="{33D0046F-B502-4D06-88BD-00572EAE8DE9}"/>
              </a:ext>
            </a:extLst>
          </p:cNvPr>
          <p:cNvGraphicFramePr/>
          <p:nvPr>
            <p:extLst>
              <p:ext uri="{D42A27DB-BD31-4B8C-83A1-F6EECF244321}">
                <p14:modId xmlns:p14="http://schemas.microsoft.com/office/powerpoint/2010/main" val="3740907868"/>
              </p:ext>
            </p:extLst>
          </p:nvPr>
        </p:nvGraphicFramePr>
        <p:xfrm>
          <a:off x="16578216" y="7139095"/>
          <a:ext cx="7476335" cy="4220173"/>
        </p:xfrm>
        <a:graphic>
          <a:graphicData uri="http://schemas.openxmlformats.org/drawingml/2006/chart">
            <c:chart xmlns:c="http://schemas.openxmlformats.org/drawingml/2006/chart" xmlns:r="http://schemas.openxmlformats.org/officeDocument/2006/relationships" r:id="rId6"/>
          </a:graphicData>
        </a:graphic>
      </p:graphicFrame>
      <p:sp>
        <p:nvSpPr>
          <p:cNvPr id="17" name="TextBox 16">
            <a:extLst>
              <a:ext uri="{FF2B5EF4-FFF2-40B4-BE49-F238E27FC236}">
                <a16:creationId xmlns:a16="http://schemas.microsoft.com/office/drawing/2014/main" xmlns="" id="{A684A462-B7F2-494F-A979-EA55D75C93C4}"/>
              </a:ext>
            </a:extLst>
          </p:cNvPr>
          <p:cNvSpPr txBox="1"/>
          <p:nvPr/>
        </p:nvSpPr>
        <p:spPr>
          <a:xfrm>
            <a:off x="17400434" y="6331937"/>
            <a:ext cx="5685467" cy="830997"/>
          </a:xfrm>
          <a:prstGeom prst="rect">
            <a:avLst/>
          </a:prstGeom>
          <a:noFill/>
        </p:spPr>
        <p:txBody>
          <a:bodyPr wrap="non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rebuchet MS"/>
                <a:ea typeface="+mn-ea"/>
                <a:cs typeface="+mn-cs"/>
              </a:rPr>
              <a:t>“Category Influential”</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rebuchet MS"/>
                <a:ea typeface="+mn-ea"/>
                <a:cs typeface="+mn-cs"/>
              </a:rPr>
              <a:t>Linear + OTT viewer – Index vs. Average Adult</a:t>
            </a:r>
          </a:p>
        </p:txBody>
      </p:sp>
      <p:sp>
        <p:nvSpPr>
          <p:cNvPr id="2" name="Slide Number Placeholder 1"/>
          <p:cNvSpPr>
            <a:spLocks noGrp="1"/>
          </p:cNvSpPr>
          <p:nvPr>
            <p:ph type="sldNum" sz="quarter" idx="12"/>
          </p:nvPr>
        </p:nvSpPr>
        <p:spPr>
          <a:xfrm>
            <a:off x="18696834" y="13096717"/>
            <a:ext cx="5690341" cy="730250"/>
          </a:xfrm>
        </p:spPr>
        <p:txBody>
          <a:bodyPr/>
          <a:lstStyle/>
          <a:p>
            <a:pPr marL="0" marR="0" lvl="0" indent="0" algn="r" defTabSz="1172398"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100" b="0" i="0" u="none" strike="noStrike" kern="1200" cap="none" spc="0" normalizeH="0" baseline="0" noProof="0" smtClean="0">
                <a:ln>
                  <a:noFill/>
                </a:ln>
                <a:solidFill>
                  <a:prstClr val="black">
                    <a:tint val="75000"/>
                  </a:prstClr>
                </a:solidFill>
                <a:effectLst/>
                <a:uLnTx/>
                <a:uFillTx/>
                <a:latin typeface="Trebuchet MS"/>
                <a:ea typeface="+mn-ea"/>
                <a:cs typeface="+mn-cs"/>
              </a:rPr>
              <a:pPr marL="0" marR="0" lvl="0" indent="0" algn="r" defTabSz="1172398" rtl="0" eaLnBrk="1" fontAlgn="auto" latinLnBrk="0" hangingPunct="1">
                <a:lnSpc>
                  <a:spcPct val="100000"/>
                </a:lnSpc>
                <a:spcBef>
                  <a:spcPts val="0"/>
                </a:spcBef>
                <a:spcAft>
                  <a:spcPts val="0"/>
                </a:spcAft>
                <a:buClrTx/>
                <a:buSzTx/>
                <a:buFontTx/>
                <a:buNone/>
                <a:tabLst/>
                <a:defRPr/>
              </a:pPr>
              <a:t>15</a:t>
            </a:fld>
            <a:endParaRPr kumimoji="0" lang="en-US" sz="3100" b="0" i="0" u="none" strike="noStrike" kern="1200" cap="none" spc="0" normalizeH="0" baseline="0" noProof="0">
              <a:ln>
                <a:noFill/>
              </a:ln>
              <a:solidFill>
                <a:prstClr val="black">
                  <a:tint val="75000"/>
                </a:prstClr>
              </a:solidFill>
              <a:effectLst/>
              <a:uLnTx/>
              <a:uFillTx/>
              <a:latin typeface="Trebuchet MS"/>
              <a:ea typeface="+mn-ea"/>
              <a:cs typeface="+mn-cs"/>
            </a:endParaRPr>
          </a:p>
        </p:txBody>
      </p:sp>
    </p:spTree>
    <p:extLst>
      <p:ext uri="{BB962C8B-B14F-4D97-AF65-F5344CB8AC3E}">
        <p14:creationId xmlns:p14="http://schemas.microsoft.com/office/powerpoint/2010/main" val="3752012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0408050" y="5038115"/>
            <a:ext cx="2044580" cy="566822"/>
          </a:xfrm>
          <a:prstGeom prst="rect">
            <a:avLst/>
          </a:prstGeom>
          <a:noFill/>
        </p:spPr>
        <p:txBody>
          <a:bodyPr wrap="square" rtlCol="0">
            <a:spAutoFit/>
          </a:bodyPr>
          <a:lstStyle/>
          <a:p>
            <a:pPr marL="0" marR="0" lvl="0" indent="0" algn="l" defTabSz="1172398" rtl="0" eaLnBrk="1" fontAlgn="auto" latinLnBrk="0" hangingPunct="1">
              <a:lnSpc>
                <a:spcPts val="3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alpha val="60000"/>
                  </a:prstClr>
                </a:solidFill>
                <a:effectLst/>
                <a:uLnTx/>
                <a:uFillTx/>
                <a:latin typeface="Trebuchet MS"/>
                <a:ea typeface="+mn-ea"/>
                <a:cs typeface="Trebuchet MS"/>
              </a:rPr>
              <a:t>86%</a:t>
            </a:r>
          </a:p>
        </p:txBody>
      </p:sp>
      <p:sp>
        <p:nvSpPr>
          <p:cNvPr id="23" name="Rectangle 22">
            <a:extLst>
              <a:ext uri="{FF2B5EF4-FFF2-40B4-BE49-F238E27FC236}">
                <a16:creationId xmlns:a16="http://schemas.microsoft.com/office/drawing/2014/main" xmlns="" id="{C72AA134-E961-4EE2-BD40-BA6B89083490}"/>
              </a:ext>
            </a:extLst>
          </p:cNvPr>
          <p:cNvSpPr/>
          <p:nvPr/>
        </p:nvSpPr>
        <p:spPr>
          <a:xfrm>
            <a:off x="12700" y="0"/>
            <a:ext cx="6611104" cy="13716000"/>
          </a:xfrm>
          <a:prstGeom prst="rect">
            <a:avLst/>
          </a:prstGeom>
          <a:solidFill>
            <a:srgbClr val="67B8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8" name="Title 1">
            <a:extLst>
              <a:ext uri="{FF2B5EF4-FFF2-40B4-BE49-F238E27FC236}">
                <a16:creationId xmlns:a16="http://schemas.microsoft.com/office/drawing/2014/main" xmlns="" id="{7FA7E959-90EB-4515-8030-46F865D57BD9}"/>
              </a:ext>
            </a:extLst>
          </p:cNvPr>
          <p:cNvSpPr>
            <a:spLocks noGrp="1"/>
          </p:cNvSpPr>
          <p:nvPr>
            <p:ph type="title"/>
          </p:nvPr>
        </p:nvSpPr>
        <p:spPr>
          <a:xfrm>
            <a:off x="82802" y="3192132"/>
            <a:ext cx="6471617" cy="6735541"/>
          </a:xfrm>
        </p:spPr>
        <p:txBody>
          <a:bodyPr>
            <a:noAutofit/>
          </a:bodyPr>
          <a:lstStyle/>
          <a:p>
            <a:pPr algn="l"/>
            <a:r>
              <a:rPr lang="en-US" sz="4800" dirty="0">
                <a:solidFill>
                  <a:schemeClr val="bg1"/>
                </a:solidFill>
              </a:rPr>
              <a:t>The Vast Majority of Linear TV and OTT Viewing is </a:t>
            </a:r>
            <a:r>
              <a:rPr lang="en-US" sz="4800" b="1" dirty="0">
                <a:solidFill>
                  <a:schemeClr val="bg1"/>
                </a:solidFill>
              </a:rPr>
              <a:t>Long-Form and / or Live</a:t>
            </a:r>
            <a:r>
              <a:rPr lang="en-US" sz="4800" dirty="0">
                <a:solidFill>
                  <a:schemeClr val="bg1"/>
                </a:solidFill>
              </a:rPr>
              <a:t/>
            </a:r>
            <a:br>
              <a:rPr lang="en-US" sz="4800" dirty="0">
                <a:solidFill>
                  <a:schemeClr val="bg1"/>
                </a:solidFill>
              </a:rPr>
            </a:br>
            <a:r>
              <a:rPr lang="en-US" sz="4800" dirty="0">
                <a:solidFill>
                  <a:schemeClr val="bg1"/>
                </a:solidFill>
              </a:rPr>
              <a:t/>
            </a:r>
            <a:br>
              <a:rPr lang="en-US" sz="4800" dirty="0">
                <a:solidFill>
                  <a:schemeClr val="bg1"/>
                </a:solidFill>
              </a:rPr>
            </a:br>
            <a:r>
              <a:rPr lang="en-US" sz="4000" dirty="0"/>
              <a:t>As a Result, These Formats Increase the Opportunity for Engagement  </a:t>
            </a:r>
            <a:r>
              <a:rPr lang="en-US" sz="4400" dirty="0">
                <a:solidFill>
                  <a:schemeClr val="bg1"/>
                </a:solidFill>
              </a:rPr>
              <a:t/>
            </a:r>
            <a:br>
              <a:rPr lang="en-US" sz="4400" dirty="0">
                <a:solidFill>
                  <a:schemeClr val="bg1"/>
                </a:solidFill>
              </a:rPr>
            </a:br>
            <a:endParaRPr lang="en-US" sz="4800" dirty="0">
              <a:solidFill>
                <a:schemeClr val="bg1"/>
              </a:solidFill>
            </a:endParaRPr>
          </a:p>
        </p:txBody>
      </p:sp>
      <p:sp>
        <p:nvSpPr>
          <p:cNvPr id="14" name="TextBox 13">
            <a:extLst>
              <a:ext uri="{FF2B5EF4-FFF2-40B4-BE49-F238E27FC236}">
                <a16:creationId xmlns:a16="http://schemas.microsoft.com/office/drawing/2014/main" xmlns="" id="{A34B7C4B-8C37-4C39-ADAC-69FC7E3E2A25}"/>
              </a:ext>
            </a:extLst>
          </p:cNvPr>
          <p:cNvSpPr txBox="1"/>
          <p:nvPr/>
        </p:nvSpPr>
        <p:spPr>
          <a:xfrm>
            <a:off x="6623804" y="13243267"/>
            <a:ext cx="10759701" cy="461665"/>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Source: Freewheel Q2 ‘18 Video Monetization Report, “Live”</a:t>
            </a:r>
            <a:r>
              <a:rPr kumimoji="0" lang="en-US" sz="1200" b="0" i="0" u="none" strike="noStrike" kern="1200" cap="none" spc="0" normalizeH="0" noProof="0" dirty="0">
                <a:ln>
                  <a:noFill/>
                </a:ln>
                <a:solidFill>
                  <a:prstClr val="black"/>
                </a:solidFill>
                <a:effectLst/>
                <a:uLnTx/>
                <a:uFillTx/>
                <a:latin typeface="Trebuchet MS"/>
                <a:ea typeface="+mn-ea"/>
                <a:cs typeface="+mn-cs"/>
              </a:rPr>
              <a:t> OTT = TVE, </a:t>
            </a:r>
            <a:r>
              <a:rPr kumimoji="0" lang="en-US" sz="1200" b="0" i="0" u="none" strike="noStrike" kern="1200" cap="none" spc="0" normalizeH="0" noProof="0" dirty="0" err="1">
                <a:ln>
                  <a:noFill/>
                </a:ln>
                <a:solidFill>
                  <a:prstClr val="black"/>
                </a:solidFill>
                <a:effectLst/>
                <a:uLnTx/>
                <a:uFillTx/>
                <a:latin typeface="Trebuchet MS"/>
                <a:ea typeface="+mn-ea"/>
                <a:cs typeface="+mn-cs"/>
              </a:rPr>
              <a:t>vMVPD</a:t>
            </a:r>
            <a:r>
              <a:rPr kumimoji="0" lang="en-US" sz="1200" b="0" i="0" u="none" strike="noStrike" kern="1200" cap="none" spc="0" normalizeH="0" noProof="0" dirty="0">
                <a:ln>
                  <a:noFill/>
                </a:ln>
                <a:solidFill>
                  <a:prstClr val="black"/>
                </a:solidFill>
                <a:effectLst/>
                <a:uLnTx/>
                <a:uFillTx/>
                <a:latin typeface="Trebuchet MS"/>
                <a:ea typeface="+mn-ea"/>
                <a:cs typeface="+mn-cs"/>
              </a:rPr>
              <a:t> live viewing, and live events</a:t>
            </a:r>
            <a:r>
              <a:rPr kumimoji="0" lang="en-US" sz="1200" b="0" i="0" u="none" strike="noStrike" kern="1200" cap="none" spc="0" normalizeH="0" baseline="0" noProof="0" dirty="0">
                <a:ln>
                  <a:noFill/>
                </a:ln>
                <a:solidFill>
                  <a:prstClr val="black"/>
                </a:solidFill>
                <a:effectLst/>
                <a:uLnTx/>
                <a:uFillTx/>
                <a:latin typeface="Trebuchet MS"/>
                <a:ea typeface="+mn-ea"/>
                <a:cs typeface="+mn-cs"/>
              </a:rPr>
              <a:t>; Linear TV - Nielsen </a:t>
            </a:r>
            <a:r>
              <a:rPr kumimoji="0" lang="en-US" sz="1200" b="0" i="0" u="none" strike="noStrike" kern="1200" cap="none" spc="0" normalizeH="0" baseline="0" noProof="0" dirty="0" err="1">
                <a:ln>
                  <a:noFill/>
                </a:ln>
                <a:solidFill>
                  <a:prstClr val="black"/>
                </a:solidFill>
                <a:effectLst/>
                <a:uLnTx/>
                <a:uFillTx/>
                <a:latin typeface="Trebuchet MS"/>
                <a:ea typeface="+mn-ea"/>
                <a:cs typeface="+mn-cs"/>
              </a:rPr>
              <a:t>NPower</a:t>
            </a:r>
            <a:r>
              <a:rPr kumimoji="0" lang="en-US" sz="1200" b="0" i="0" u="none" strike="noStrike" kern="1200" cap="none" spc="0" normalizeH="0" baseline="0" noProof="0" dirty="0">
                <a:ln>
                  <a:noFill/>
                </a:ln>
                <a:solidFill>
                  <a:prstClr val="black"/>
                </a:solidFill>
                <a:effectLst/>
                <a:uLnTx/>
                <a:uFillTx/>
                <a:latin typeface="Trebuchet MS"/>
                <a:ea typeface="+mn-ea"/>
                <a:cs typeface="+mn-cs"/>
              </a:rPr>
              <a:t> R&amp;F Time Period Report, Primetime, Live vs. Live+7, Ad-supported Cable &amp; Broadcast TV, 1/1/18-9/30/18. </a:t>
            </a:r>
          </a:p>
        </p:txBody>
      </p:sp>
      <p:graphicFrame>
        <p:nvGraphicFramePr>
          <p:cNvPr id="19" name="Chart 18">
            <a:extLst>
              <a:ext uri="{FF2B5EF4-FFF2-40B4-BE49-F238E27FC236}">
                <a16:creationId xmlns:a16="http://schemas.microsoft.com/office/drawing/2014/main" xmlns="" id="{7AED9732-879A-49D2-833E-679BBFF8AE9A}"/>
              </a:ext>
            </a:extLst>
          </p:cNvPr>
          <p:cNvGraphicFramePr/>
          <p:nvPr>
            <p:extLst/>
          </p:nvPr>
        </p:nvGraphicFramePr>
        <p:xfrm>
          <a:off x="6699383" y="1718053"/>
          <a:ext cx="17687792" cy="484185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xmlns="" id="{A2491A98-0929-4FB8-801D-29C1E9C016E0}"/>
              </a:ext>
            </a:extLst>
          </p:cNvPr>
          <p:cNvSpPr txBox="1"/>
          <p:nvPr/>
        </p:nvSpPr>
        <p:spPr>
          <a:xfrm>
            <a:off x="6699384" y="836278"/>
            <a:ext cx="17687790"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rebuchet MS"/>
                <a:ea typeface="+mn-ea"/>
                <a:cs typeface="+mn-cs"/>
              </a:rPr>
              <a:t>Ad Views - Format Composition by Device</a:t>
            </a:r>
          </a:p>
        </p:txBody>
      </p:sp>
      <p:graphicFrame>
        <p:nvGraphicFramePr>
          <p:cNvPr id="9" name="Chart 8">
            <a:extLst>
              <a:ext uri="{FF2B5EF4-FFF2-40B4-BE49-F238E27FC236}">
                <a16:creationId xmlns:a16="http://schemas.microsoft.com/office/drawing/2014/main" xmlns="" id="{7D9FD2FD-F1B2-4584-8117-38700B8822F4}"/>
              </a:ext>
            </a:extLst>
          </p:cNvPr>
          <p:cNvGraphicFramePr/>
          <p:nvPr>
            <p:extLst/>
          </p:nvPr>
        </p:nvGraphicFramePr>
        <p:xfrm>
          <a:off x="6699385" y="8040803"/>
          <a:ext cx="17687789" cy="4669686"/>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xmlns="" id="{16DB6309-FE6C-4079-BF00-D47D8BE21E3D}"/>
              </a:ext>
            </a:extLst>
          </p:cNvPr>
          <p:cNvSpPr txBox="1"/>
          <p:nvPr/>
        </p:nvSpPr>
        <p:spPr>
          <a:xfrm>
            <a:off x="6699385" y="7456028"/>
            <a:ext cx="17687790"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rebuchet MS"/>
                <a:ea typeface="+mn-ea"/>
                <a:cs typeface="+mn-cs"/>
              </a:rPr>
              <a:t>Linear TV – Live vs. Time-Shifted in </a:t>
            </a:r>
            <a:r>
              <a:rPr kumimoji="0" lang="en-US" sz="3200" b="0" i="1" u="none" strike="noStrike" kern="1200" cap="none" spc="0" normalizeH="0" baseline="0" noProof="0" dirty="0">
                <a:ln>
                  <a:noFill/>
                </a:ln>
                <a:solidFill>
                  <a:prstClr val="black"/>
                </a:solidFill>
                <a:effectLst/>
                <a:uLnTx/>
                <a:uFillTx/>
                <a:latin typeface="Trebuchet MS"/>
                <a:ea typeface="+mn-ea"/>
                <a:cs typeface="+mn-cs"/>
              </a:rPr>
              <a:t>Primetime</a:t>
            </a:r>
          </a:p>
        </p:txBody>
      </p:sp>
      <p:sp>
        <p:nvSpPr>
          <p:cNvPr id="3" name="Rectangle 2">
            <a:extLst>
              <a:ext uri="{FF2B5EF4-FFF2-40B4-BE49-F238E27FC236}">
                <a16:creationId xmlns:a16="http://schemas.microsoft.com/office/drawing/2014/main" xmlns="" id="{AE21D568-2D5D-4711-A02C-4B9499A4C84E}"/>
              </a:ext>
            </a:extLst>
          </p:cNvPr>
          <p:cNvSpPr/>
          <p:nvPr/>
        </p:nvSpPr>
        <p:spPr>
          <a:xfrm>
            <a:off x="7816851" y="1814773"/>
            <a:ext cx="16557624" cy="879890"/>
          </a:xfrm>
          <a:prstGeom prst="rect">
            <a:avLst/>
          </a:prstGeom>
          <a:noFill/>
          <a:ln w="38100">
            <a:solidFill>
              <a:schemeClr val="tx1">
                <a:lumMod val="50000"/>
                <a:lumOff val="50000"/>
              </a:schemeClr>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pic>
        <p:nvPicPr>
          <p:cNvPr id="15" name="Picture 1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4" name="Slide Number Placeholder 3"/>
          <p:cNvSpPr>
            <a:spLocks noGrp="1"/>
          </p:cNvSpPr>
          <p:nvPr>
            <p:ph type="sldNum" sz="quarter" idx="12"/>
          </p:nvPr>
        </p:nvSpPr>
        <p:spPr>
          <a:xfrm>
            <a:off x="18696834" y="13096717"/>
            <a:ext cx="5690341" cy="730250"/>
          </a:xfrm>
        </p:spPr>
        <p:txBody>
          <a:bodyPr/>
          <a:lstStyle/>
          <a:p>
            <a:pPr marL="0" marR="0" lvl="0" indent="0" algn="r" defTabSz="1172398"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100" b="0" i="0" u="none" strike="noStrike" kern="1200" cap="none" spc="0" normalizeH="0" baseline="0" noProof="0" smtClean="0">
                <a:ln>
                  <a:noFill/>
                </a:ln>
                <a:solidFill>
                  <a:prstClr val="black">
                    <a:tint val="75000"/>
                  </a:prstClr>
                </a:solidFill>
                <a:effectLst/>
                <a:uLnTx/>
                <a:uFillTx/>
                <a:latin typeface="Trebuchet MS"/>
                <a:ea typeface="+mn-ea"/>
                <a:cs typeface="+mn-cs"/>
              </a:rPr>
              <a:pPr marL="0" marR="0" lvl="0" indent="0" algn="r" defTabSz="1172398" rtl="0" eaLnBrk="1" fontAlgn="auto" latinLnBrk="0" hangingPunct="1">
                <a:lnSpc>
                  <a:spcPct val="100000"/>
                </a:lnSpc>
                <a:spcBef>
                  <a:spcPts val="0"/>
                </a:spcBef>
                <a:spcAft>
                  <a:spcPts val="0"/>
                </a:spcAft>
                <a:buClrTx/>
                <a:buSzTx/>
                <a:buFontTx/>
                <a:buNone/>
                <a:tabLst/>
                <a:defRPr/>
              </a:pPr>
              <a:t>16</a:t>
            </a:fld>
            <a:endParaRPr kumimoji="0" lang="en-US" sz="3100" b="0" i="0" u="none" strike="noStrike" kern="1200" cap="none" spc="0" normalizeH="0" baseline="0" noProof="0" dirty="0">
              <a:ln>
                <a:noFill/>
              </a:ln>
              <a:solidFill>
                <a:prstClr val="black">
                  <a:tint val="75000"/>
                </a:prstClr>
              </a:solidFill>
              <a:effectLst/>
              <a:uLnTx/>
              <a:uFillTx/>
              <a:latin typeface="Trebuchet MS"/>
              <a:ea typeface="+mn-ea"/>
              <a:cs typeface="+mn-cs"/>
            </a:endParaRPr>
          </a:p>
        </p:txBody>
      </p:sp>
    </p:spTree>
    <p:extLst>
      <p:ext uri="{BB962C8B-B14F-4D97-AF65-F5344CB8AC3E}">
        <p14:creationId xmlns:p14="http://schemas.microsoft.com/office/powerpoint/2010/main" val="2147219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7B89B"/>
        </a:solidFill>
        <a:effectLst/>
      </p:bgPr>
    </p:bg>
    <p:spTree>
      <p:nvGrpSpPr>
        <p:cNvPr id="1" name=""/>
        <p:cNvGrpSpPr/>
        <p:nvPr/>
      </p:nvGrpSpPr>
      <p:grpSpPr>
        <a:xfrm>
          <a:off x="0" y="0"/>
          <a:ext cx="0" cy="0"/>
          <a:chOff x="0" y="0"/>
          <a:chExt cx="0" cy="0"/>
        </a:xfrm>
      </p:grpSpPr>
      <p:sp>
        <p:nvSpPr>
          <p:cNvPr id="2" name="Rectangle 1"/>
          <p:cNvSpPr/>
          <p:nvPr/>
        </p:nvSpPr>
        <p:spPr>
          <a:xfrm>
            <a:off x="8761615" y="1596041"/>
            <a:ext cx="14281265" cy="824622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pic>
        <p:nvPicPr>
          <p:cNvPr id="1026" name="Picture 2" descr="Image result for transparent tv">
            <a:extLst>
              <a:ext uri="{FF2B5EF4-FFF2-40B4-BE49-F238E27FC236}">
                <a16:creationId xmlns:a16="http://schemas.microsoft.com/office/drawing/2014/main" xmlns="" id="{94C4CC73-8909-41D2-B26F-528880043E8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72626" y="1068990"/>
            <a:ext cx="16219487" cy="1046578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B9E71EDA-E252-4A15-8EEB-DE6113A10B49}"/>
              </a:ext>
            </a:extLst>
          </p:cNvPr>
          <p:cNvSpPr/>
          <p:nvPr/>
        </p:nvSpPr>
        <p:spPr>
          <a:xfrm>
            <a:off x="-27904" y="0"/>
            <a:ext cx="6610388" cy="1371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prstClr val="black"/>
                </a:solidFill>
                <a:effectLst/>
                <a:uLnTx/>
                <a:uFillTx/>
                <a:latin typeface="Trebuchet MS"/>
                <a:ea typeface="+mn-ea"/>
                <a:cs typeface="+mn-cs"/>
              </a:rPr>
              <a:t>To Enhance Their Viewing Experience, They Prefer Enjoying This Long-Form, Live Content On A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600" b="1" i="0" u="none" strike="noStrike" kern="1200" cap="none" spc="0" normalizeH="0" baseline="0" noProof="0" dirty="0">
                <a:ln>
                  <a:noFill/>
                </a:ln>
                <a:solidFill>
                  <a:srgbClr val="4F81BD"/>
                </a:solidFill>
                <a:effectLst/>
                <a:uLnTx/>
                <a:uFillTx/>
                <a:latin typeface="Trebuchet MS"/>
                <a:ea typeface="+mn-ea"/>
                <a:cs typeface="+mn-cs"/>
              </a:rPr>
              <a:t>Television Screen…</a:t>
            </a:r>
            <a:endParaRPr kumimoji="0" lang="en-US" sz="4600" b="0" i="0" u="none" strike="noStrike" kern="1200" cap="none" spc="0" normalizeH="0" baseline="0" noProof="0" dirty="0">
              <a:ln>
                <a:noFill/>
              </a:ln>
              <a:solidFill>
                <a:srgbClr val="4F81BD"/>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xmlns="" id="{F9E0371A-664B-4E5C-85F5-03A0BF814FA8}"/>
              </a:ext>
            </a:extLst>
          </p:cNvPr>
          <p:cNvSpPr txBox="1"/>
          <p:nvPr/>
        </p:nvSpPr>
        <p:spPr>
          <a:xfrm>
            <a:off x="7378926" y="13162102"/>
            <a:ext cx="5954990" cy="461665"/>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Source: Connected Devices: The Changing TV Experience, May 2017, </a:t>
            </a:r>
            <a:r>
              <a:rPr kumimoji="0" lang="en-US" sz="1200" b="0" i="0" u="none" strike="noStrike" kern="1200" cap="none" spc="0" normalizeH="0" baseline="0" noProof="0" dirty="0" err="1">
                <a:ln>
                  <a:noFill/>
                </a:ln>
                <a:solidFill>
                  <a:prstClr val="black"/>
                </a:solidFill>
                <a:effectLst/>
                <a:uLnTx/>
                <a:uFillTx/>
                <a:latin typeface="Trebuchet MS"/>
                <a:ea typeface="+mn-ea"/>
                <a:cs typeface="+mn-cs"/>
              </a:rPr>
              <a:t>iab</a:t>
            </a:r>
            <a:r>
              <a:rPr kumimoji="0" lang="en-US" sz="1200" b="0" i="0" u="none" strike="noStrike" kern="1200" cap="none" spc="0" normalizeH="0" baseline="0" noProof="0" dirty="0">
                <a:ln>
                  <a:noFill/>
                </a:ln>
                <a:solidFill>
                  <a:prstClr val="black"/>
                </a:solidFill>
                <a:effectLst/>
                <a:uLnTx/>
                <a:uFillTx/>
                <a:latin typeface="Trebuchet MS"/>
                <a:ea typeface="+mn-ea"/>
                <a:cs typeface="+mn-cs"/>
              </a:rPr>
              <a:t> + </a:t>
            </a:r>
            <a:r>
              <a:rPr kumimoji="0" lang="en-US" sz="1200" b="0" i="0" u="none" strike="noStrike" kern="1200" cap="none" spc="0" normalizeH="0" baseline="0" noProof="0" dirty="0" err="1">
                <a:ln>
                  <a:noFill/>
                </a:ln>
                <a:solidFill>
                  <a:prstClr val="black"/>
                </a:solidFill>
                <a:effectLst/>
                <a:uLnTx/>
                <a:uFillTx/>
                <a:latin typeface="Trebuchet MS"/>
                <a:ea typeface="+mn-ea"/>
                <a:cs typeface="+mn-cs"/>
              </a:rPr>
              <a:t>maru</a:t>
            </a:r>
            <a:r>
              <a:rPr kumimoji="0" lang="en-US" sz="1200" b="0" i="0" u="none" strike="noStrike" kern="1200" cap="none" spc="0" normalizeH="0" baseline="0" noProof="0" dirty="0">
                <a:ln>
                  <a:noFill/>
                </a:ln>
                <a:solidFill>
                  <a:prstClr val="black"/>
                </a:solidFill>
                <a:effectLst/>
                <a:uLnTx/>
                <a:uFillTx/>
                <a:latin typeface="Trebuchet MS"/>
                <a:ea typeface="+mn-ea"/>
                <a:cs typeface="+mn-cs"/>
              </a:rPr>
              <a:t>/matchbox; TV: CRE/Hub; Nielsen Total Audience Report, Q1 2018, Adults 18+ </a:t>
            </a:r>
          </a:p>
        </p:txBody>
      </p:sp>
      <p:sp>
        <p:nvSpPr>
          <p:cNvPr id="16" name="TextBox 15">
            <a:extLst>
              <a:ext uri="{FF2B5EF4-FFF2-40B4-BE49-F238E27FC236}">
                <a16:creationId xmlns:a16="http://schemas.microsoft.com/office/drawing/2014/main" xmlns="" id="{AA26E451-722A-4643-8D46-1F7B33445652}"/>
              </a:ext>
            </a:extLst>
          </p:cNvPr>
          <p:cNvSpPr txBox="1"/>
          <p:nvPr/>
        </p:nvSpPr>
        <p:spPr>
          <a:xfrm>
            <a:off x="8882743" y="3638934"/>
            <a:ext cx="13621522" cy="4524315"/>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4F81BD"/>
                </a:solidFill>
                <a:effectLst/>
                <a:uLnTx/>
                <a:uFillTx/>
                <a:latin typeface="Trebuchet MS"/>
                <a:ea typeface="+mn-ea"/>
                <a:cs typeface="+mn-cs"/>
              </a:rPr>
              <a:t>89% </a:t>
            </a:r>
            <a:r>
              <a:rPr kumimoji="0" lang="en-US" sz="4400" b="0" i="0" u="none" strike="noStrike" kern="1200" cap="none" spc="0" normalizeH="0" baseline="0" noProof="0" dirty="0">
                <a:ln>
                  <a:noFill/>
                </a:ln>
                <a:solidFill>
                  <a:srgbClr val="4F81BD"/>
                </a:solidFill>
                <a:effectLst/>
                <a:uLnTx/>
                <a:uFillTx/>
                <a:latin typeface="Trebuchet MS"/>
                <a:ea typeface="+mn-ea"/>
                <a:cs typeface="+mn-cs"/>
              </a:rPr>
              <a:t>of adults “highly enjoy” viewing TV programs on a Television</a:t>
            </a:r>
            <a:endParaRPr kumimoji="0" lang="en-US" sz="4800" b="0" i="0" u="none" strike="noStrike" kern="1200" cap="none" spc="0" normalizeH="0" baseline="0" noProof="0" dirty="0">
              <a:ln>
                <a:noFill/>
              </a:ln>
              <a:solidFill>
                <a:srgbClr val="4F81BD"/>
              </a:solidFill>
              <a:effectLst/>
              <a:uLnTx/>
              <a:uFillTx/>
              <a:latin typeface="Trebuchet MS"/>
              <a:ea typeface="+mn-ea"/>
              <a:cs typeface="+mn-cs"/>
            </a:endParaRPr>
          </a:p>
          <a:p>
            <a:pPr marL="0" marR="0" lvl="0" indent="0" algn="l" defTabSz="1172398"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4F81BD"/>
              </a:solidFill>
              <a:effectLst/>
              <a:uLnTx/>
              <a:uFillTx/>
              <a:latin typeface="Trebuchet MS"/>
              <a:ea typeface="+mn-ea"/>
              <a:cs typeface="+mn-cs"/>
            </a:endParaRPr>
          </a:p>
          <a:p>
            <a:pPr marL="0" marR="0" lvl="0" indent="0" algn="l" defTabSz="1172398"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4F81BD"/>
              </a:solidFill>
              <a:effectLst/>
              <a:uLnTx/>
              <a:uFillTx/>
              <a:latin typeface="Trebuchet MS"/>
              <a:ea typeface="+mn-ea"/>
              <a:cs typeface="+mn-cs"/>
            </a:endParaRP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4F81BD"/>
                </a:solidFill>
                <a:effectLst/>
                <a:uLnTx/>
                <a:uFillTx/>
                <a:latin typeface="Trebuchet MS"/>
                <a:ea typeface="+mn-ea"/>
                <a:cs typeface="+mn-cs"/>
              </a:rPr>
              <a:t>75% </a:t>
            </a:r>
            <a:r>
              <a:rPr kumimoji="0" lang="en-US" sz="4400" b="0" i="0" u="none" strike="noStrike" kern="1200" cap="none" spc="0" normalizeH="0" baseline="0" noProof="0" dirty="0">
                <a:ln>
                  <a:noFill/>
                </a:ln>
                <a:solidFill>
                  <a:srgbClr val="4F81BD"/>
                </a:solidFill>
                <a:effectLst/>
                <a:uLnTx/>
                <a:uFillTx/>
                <a:latin typeface="Trebuchet MS"/>
                <a:ea typeface="+mn-ea"/>
                <a:cs typeface="+mn-cs"/>
              </a:rPr>
              <a:t>of Streamers prefer to watch OTT content on a Connected TV than on a smartphone/tablet</a:t>
            </a:r>
            <a:endParaRPr kumimoji="0" lang="en-US" sz="4800" b="0" i="0" u="none" strike="noStrike" kern="1200" cap="none" spc="0" normalizeH="0" baseline="0" noProof="0" dirty="0">
              <a:ln>
                <a:noFill/>
              </a:ln>
              <a:solidFill>
                <a:srgbClr val="4F81BD"/>
              </a:solidFill>
              <a:effectLst/>
              <a:uLnTx/>
              <a:uFillTx/>
              <a:latin typeface="Trebuchet MS"/>
              <a:ea typeface="+mn-ea"/>
              <a:cs typeface="+mn-cs"/>
            </a:endParaRPr>
          </a:p>
        </p:txBody>
      </p:sp>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3" name="Slide Number Placeholder 2"/>
          <p:cNvSpPr>
            <a:spLocks noGrp="1"/>
          </p:cNvSpPr>
          <p:nvPr>
            <p:ph type="sldNum" sz="quarter" idx="12"/>
          </p:nvPr>
        </p:nvSpPr>
        <p:spPr>
          <a:xfrm>
            <a:off x="18696834" y="13096717"/>
            <a:ext cx="5690341" cy="730250"/>
          </a:xfrm>
        </p:spPr>
        <p:txBody>
          <a:bodyPr/>
          <a:lstStyle/>
          <a:p>
            <a:pPr marL="0" marR="0" lvl="0" indent="0" algn="r" defTabSz="1172398"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100" b="0" i="0" u="none" strike="noStrike" kern="1200" cap="none" spc="0" normalizeH="0" baseline="0" noProof="0" smtClean="0">
                <a:ln>
                  <a:noFill/>
                </a:ln>
                <a:solidFill>
                  <a:prstClr val="black">
                    <a:tint val="75000"/>
                  </a:prstClr>
                </a:solidFill>
                <a:effectLst/>
                <a:uLnTx/>
                <a:uFillTx/>
                <a:latin typeface="Trebuchet MS"/>
                <a:ea typeface="+mn-ea"/>
                <a:cs typeface="+mn-cs"/>
              </a:rPr>
              <a:pPr marL="0" marR="0" lvl="0" indent="0" algn="r" defTabSz="1172398" rtl="0" eaLnBrk="1" fontAlgn="auto" latinLnBrk="0" hangingPunct="1">
                <a:lnSpc>
                  <a:spcPct val="100000"/>
                </a:lnSpc>
                <a:spcBef>
                  <a:spcPts val="0"/>
                </a:spcBef>
                <a:spcAft>
                  <a:spcPts val="0"/>
                </a:spcAft>
                <a:buClrTx/>
                <a:buSzTx/>
                <a:buFontTx/>
                <a:buNone/>
                <a:tabLst/>
                <a:defRPr/>
              </a:pPr>
              <a:t>17</a:t>
            </a:fld>
            <a:endParaRPr kumimoji="0" lang="en-US" sz="3100" b="0" i="0" u="none" strike="noStrike" kern="1200" cap="none" spc="0" normalizeH="0" baseline="0" noProof="0" dirty="0">
              <a:ln>
                <a:noFill/>
              </a:ln>
              <a:solidFill>
                <a:prstClr val="black">
                  <a:tint val="75000"/>
                </a:prstClr>
              </a:solidFill>
              <a:effectLst/>
              <a:uLnTx/>
              <a:uFillTx/>
              <a:latin typeface="Trebuchet MS"/>
              <a:ea typeface="+mn-ea"/>
              <a:cs typeface="+mn-cs"/>
            </a:endParaRPr>
          </a:p>
        </p:txBody>
      </p:sp>
    </p:spTree>
    <p:extLst>
      <p:ext uri="{BB962C8B-B14F-4D97-AF65-F5344CB8AC3E}">
        <p14:creationId xmlns:p14="http://schemas.microsoft.com/office/powerpoint/2010/main" val="213471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9E71EDA-E252-4A15-8EEB-DE6113A10B49}"/>
              </a:ext>
            </a:extLst>
          </p:cNvPr>
          <p:cNvSpPr/>
          <p:nvPr/>
        </p:nvSpPr>
        <p:spPr>
          <a:xfrm>
            <a:off x="0" y="0"/>
            <a:ext cx="6610388" cy="13716000"/>
          </a:xfrm>
          <a:prstGeom prst="rect">
            <a:avLst/>
          </a:prstGeom>
          <a:solidFill>
            <a:srgbClr val="67B8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prstClr val="white"/>
                </a:solidFill>
                <a:effectLst/>
                <a:uLnTx/>
                <a:uFillTx/>
                <a:latin typeface="Trebuchet MS"/>
                <a:ea typeface="+mn-ea"/>
                <a:cs typeface="+mn-cs"/>
              </a:rPr>
              <a:t>…Which Results in An Advertising Environment That Offers </a:t>
            </a:r>
            <a:r>
              <a:rPr kumimoji="0" lang="en-US" sz="4600" b="1" i="0" u="none" strike="noStrike" kern="1200" cap="none" spc="0" normalizeH="0" baseline="0" noProof="0" dirty="0">
                <a:ln>
                  <a:noFill/>
                </a:ln>
                <a:solidFill>
                  <a:prstClr val="black"/>
                </a:solidFill>
                <a:effectLst/>
                <a:uLnTx/>
                <a:uFillTx/>
                <a:latin typeface="Trebuchet MS"/>
                <a:ea typeface="+mn-ea"/>
                <a:cs typeface="+mn-cs"/>
              </a:rPr>
              <a:t>Increased Attention </a:t>
            </a:r>
            <a:r>
              <a:rPr kumimoji="0" lang="en-US" sz="4600" b="0" i="0" u="none" strike="noStrike" kern="1200" cap="none" spc="0" normalizeH="0" baseline="0" noProof="0" dirty="0">
                <a:ln>
                  <a:noFill/>
                </a:ln>
                <a:solidFill>
                  <a:prstClr val="white"/>
                </a:solidFill>
                <a:effectLst/>
                <a:uLnTx/>
                <a:uFillTx/>
                <a:latin typeface="Trebuchet MS"/>
                <a:ea typeface="+mn-ea"/>
                <a:cs typeface="+mn-cs"/>
              </a:rPr>
              <a:t>to Brands</a:t>
            </a:r>
          </a:p>
        </p:txBody>
      </p:sp>
      <p:graphicFrame>
        <p:nvGraphicFramePr>
          <p:cNvPr id="9" name="Chart 8">
            <a:extLst>
              <a:ext uri="{FF2B5EF4-FFF2-40B4-BE49-F238E27FC236}">
                <a16:creationId xmlns:a16="http://schemas.microsoft.com/office/drawing/2014/main" xmlns="" id="{C3731C6F-6BF7-4067-BD19-531775A1EC6B}"/>
              </a:ext>
            </a:extLst>
          </p:cNvPr>
          <p:cNvGraphicFramePr/>
          <p:nvPr>
            <p:extLst/>
          </p:nvPr>
        </p:nvGraphicFramePr>
        <p:xfrm>
          <a:off x="7627852" y="1028700"/>
          <a:ext cx="8207467" cy="786009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xmlns="" id="{D4E18C98-72CD-469F-AB98-9215F855FD78}"/>
              </a:ext>
            </a:extLst>
          </p:cNvPr>
          <p:cNvGraphicFramePr/>
          <p:nvPr>
            <p:extLst/>
          </p:nvPr>
        </p:nvGraphicFramePr>
        <p:xfrm>
          <a:off x="16208388" y="1028700"/>
          <a:ext cx="7424248" cy="7860096"/>
        </p:xfrm>
        <a:graphic>
          <a:graphicData uri="http://schemas.openxmlformats.org/drawingml/2006/chart">
            <c:chart xmlns:c="http://schemas.openxmlformats.org/drawingml/2006/chart" xmlns:r="http://schemas.openxmlformats.org/officeDocument/2006/relationships" r:id="rId3"/>
          </a:graphicData>
        </a:graphic>
      </p:graphicFrame>
      <p:pic>
        <p:nvPicPr>
          <p:cNvPr id="12" name="Picture 11">
            <a:extLst>
              <a:ext uri="{FF2B5EF4-FFF2-40B4-BE49-F238E27FC236}">
                <a16:creationId xmlns:a16="http://schemas.microsoft.com/office/drawing/2014/main" xmlns="" id="{EA64344A-0120-45FB-A597-B2E1575E332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8863" r="18072"/>
          <a:stretch/>
        </p:blipFill>
        <p:spPr>
          <a:xfrm>
            <a:off x="7872552" y="8095382"/>
            <a:ext cx="1326257" cy="813959"/>
          </a:xfrm>
          <a:prstGeom prst="rect">
            <a:avLst/>
          </a:prstGeom>
        </p:spPr>
      </p:pic>
      <p:pic>
        <p:nvPicPr>
          <p:cNvPr id="13" name="Picture 12">
            <a:extLst>
              <a:ext uri="{FF2B5EF4-FFF2-40B4-BE49-F238E27FC236}">
                <a16:creationId xmlns:a16="http://schemas.microsoft.com/office/drawing/2014/main" xmlns="" id="{4DCF9A23-12DF-4F89-93CD-1806304185E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013865" y="8011022"/>
            <a:ext cx="633986" cy="982678"/>
          </a:xfrm>
          <a:prstGeom prst="rect">
            <a:avLst/>
          </a:prstGeom>
        </p:spPr>
      </p:pic>
      <p:pic>
        <p:nvPicPr>
          <p:cNvPr id="14" name="Picture 13">
            <a:extLst>
              <a:ext uri="{FF2B5EF4-FFF2-40B4-BE49-F238E27FC236}">
                <a16:creationId xmlns:a16="http://schemas.microsoft.com/office/drawing/2014/main" xmlns="" id="{025D833E-D7B2-4896-8E44-A0F067038A5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003147" y="7718843"/>
            <a:ext cx="1079514" cy="1567036"/>
          </a:xfrm>
          <a:prstGeom prst="rect">
            <a:avLst/>
          </a:prstGeom>
        </p:spPr>
      </p:pic>
      <p:sp>
        <p:nvSpPr>
          <p:cNvPr id="20" name="TextBox 19">
            <a:extLst>
              <a:ext uri="{FF2B5EF4-FFF2-40B4-BE49-F238E27FC236}">
                <a16:creationId xmlns:a16="http://schemas.microsoft.com/office/drawing/2014/main" xmlns="" id="{5474A1DF-9CC3-479F-AE63-00CCB17F1BCC}"/>
              </a:ext>
            </a:extLst>
          </p:cNvPr>
          <p:cNvSpPr txBox="1"/>
          <p:nvPr/>
        </p:nvSpPr>
        <p:spPr>
          <a:xfrm>
            <a:off x="7319791" y="13221210"/>
            <a:ext cx="6246790" cy="461665"/>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Source: CRE and Hub Research custom study. “New study finds that TV outperforms Digital platforms in viewer ad attention &amp; recall” 6/26/16</a:t>
            </a:r>
          </a:p>
        </p:txBody>
      </p:sp>
      <p:sp>
        <p:nvSpPr>
          <p:cNvPr id="21" name="Rectangle: Rounded Corners 20">
            <a:extLst>
              <a:ext uri="{FF2B5EF4-FFF2-40B4-BE49-F238E27FC236}">
                <a16:creationId xmlns:a16="http://schemas.microsoft.com/office/drawing/2014/main" xmlns="" id="{6D3CB5CD-46ED-4E15-B26D-AF1CF0E9B4BD}"/>
              </a:ext>
            </a:extLst>
          </p:cNvPr>
          <p:cNvSpPr/>
          <p:nvPr/>
        </p:nvSpPr>
        <p:spPr>
          <a:xfrm>
            <a:off x="8103286" y="9994939"/>
            <a:ext cx="6755714" cy="2086072"/>
          </a:xfrm>
          <a:prstGeom prst="roundRect">
            <a:avLst/>
          </a:prstGeom>
          <a:solidFill>
            <a:schemeClr val="bg1">
              <a:lumMod val="95000"/>
            </a:schemeClr>
          </a:solidFill>
          <a:ln w="38100">
            <a:solidFill>
              <a:srgbClr val="67B89B"/>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mn-cs"/>
              </a:rPr>
              <a:t>Ad Recall on a TV screen is +32% higher than next closest device</a:t>
            </a:r>
            <a:endParaRPr kumimoji="0" lang="en-US" sz="20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22" name="Rectangle: Rounded Corners 21">
            <a:extLst>
              <a:ext uri="{FF2B5EF4-FFF2-40B4-BE49-F238E27FC236}">
                <a16:creationId xmlns:a16="http://schemas.microsoft.com/office/drawing/2014/main" xmlns="" id="{B4DF1FA0-1B50-48EA-B816-A43C6CCF47CE}"/>
              </a:ext>
            </a:extLst>
          </p:cNvPr>
          <p:cNvSpPr/>
          <p:nvPr/>
        </p:nvSpPr>
        <p:spPr>
          <a:xfrm>
            <a:off x="16341238" y="9994939"/>
            <a:ext cx="7448145" cy="2086072"/>
          </a:xfrm>
          <a:prstGeom prst="roundRect">
            <a:avLst/>
          </a:prstGeom>
          <a:solidFill>
            <a:schemeClr val="bg1">
              <a:lumMod val="95000"/>
            </a:schemeClr>
          </a:solidFill>
          <a:ln w="38100">
            <a:solidFill>
              <a:srgbClr val="67B89B"/>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mn-cs"/>
              </a:rPr>
              <a:t>Attention Paid to a TV screen is +26% higher than next closest device</a:t>
            </a:r>
          </a:p>
        </p:txBody>
      </p:sp>
      <p:pic>
        <p:nvPicPr>
          <p:cNvPr id="19" name="Picture 18"/>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7459084" y="13280867"/>
            <a:ext cx="5861685" cy="323850"/>
          </a:xfrm>
          <a:prstGeom prst="rect">
            <a:avLst/>
          </a:prstGeom>
        </p:spPr>
      </p:pic>
      <p:pic>
        <p:nvPicPr>
          <p:cNvPr id="2050" name="Picture 2" descr="Image result for macbook png">
            <a:extLst>
              <a:ext uri="{FF2B5EF4-FFF2-40B4-BE49-F238E27FC236}">
                <a16:creationId xmlns:a16="http://schemas.microsoft.com/office/drawing/2014/main" xmlns="" id="{8F21375E-FA12-4572-A7A9-72028D94D050}"/>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t="20707" b="20397"/>
          <a:stretch/>
        </p:blipFill>
        <p:spPr bwMode="auto">
          <a:xfrm>
            <a:off x="11372288" y="7888242"/>
            <a:ext cx="2085438" cy="122823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xmlns="" id="{A1F0B333-57D6-4893-A6C8-A0E0ED80CBD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8863" r="18072"/>
          <a:stretch/>
        </p:blipFill>
        <p:spPr>
          <a:xfrm>
            <a:off x="16593709" y="8074836"/>
            <a:ext cx="1326257" cy="813959"/>
          </a:xfrm>
          <a:prstGeom prst="rect">
            <a:avLst/>
          </a:prstGeom>
        </p:spPr>
      </p:pic>
      <p:pic>
        <p:nvPicPr>
          <p:cNvPr id="29" name="Picture 28">
            <a:extLst>
              <a:ext uri="{FF2B5EF4-FFF2-40B4-BE49-F238E27FC236}">
                <a16:creationId xmlns:a16="http://schemas.microsoft.com/office/drawing/2014/main" xmlns="" id="{614C9F4D-4DB2-45A8-98A5-A60D56B1D4C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473770" y="7990476"/>
            <a:ext cx="633986" cy="982678"/>
          </a:xfrm>
          <a:prstGeom prst="rect">
            <a:avLst/>
          </a:prstGeom>
        </p:spPr>
      </p:pic>
      <p:pic>
        <p:nvPicPr>
          <p:cNvPr id="30" name="Picture 29">
            <a:extLst>
              <a:ext uri="{FF2B5EF4-FFF2-40B4-BE49-F238E27FC236}">
                <a16:creationId xmlns:a16="http://schemas.microsoft.com/office/drawing/2014/main" xmlns="" id="{B69EF714-F1D9-4FC7-8D21-C19E275B391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528365" y="7698297"/>
            <a:ext cx="1079514" cy="1567036"/>
          </a:xfrm>
          <a:prstGeom prst="rect">
            <a:avLst/>
          </a:prstGeom>
        </p:spPr>
      </p:pic>
      <p:pic>
        <p:nvPicPr>
          <p:cNvPr id="31" name="Picture 2" descr="Image result for macbook png">
            <a:extLst>
              <a:ext uri="{FF2B5EF4-FFF2-40B4-BE49-F238E27FC236}">
                <a16:creationId xmlns:a16="http://schemas.microsoft.com/office/drawing/2014/main" xmlns="" id="{B65C14E1-26DF-47E6-A21A-8D0EED987AFA}"/>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t="20707" b="20397"/>
          <a:stretch/>
        </p:blipFill>
        <p:spPr bwMode="auto">
          <a:xfrm>
            <a:off x="19919277" y="7867696"/>
            <a:ext cx="2085438" cy="122823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18696834" y="13083746"/>
            <a:ext cx="5690341" cy="730250"/>
          </a:xfrm>
        </p:spPr>
        <p:txBody>
          <a:bodyPr/>
          <a:lstStyle/>
          <a:p>
            <a:pPr marL="0" marR="0" lvl="0" indent="0" algn="r" defTabSz="1172398"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100" b="0" i="0" u="none" strike="noStrike" kern="1200" cap="none" spc="0" normalizeH="0" baseline="0" noProof="0" smtClean="0">
                <a:ln>
                  <a:noFill/>
                </a:ln>
                <a:solidFill>
                  <a:prstClr val="black">
                    <a:tint val="75000"/>
                  </a:prstClr>
                </a:solidFill>
                <a:effectLst/>
                <a:uLnTx/>
                <a:uFillTx/>
                <a:latin typeface="Trebuchet MS"/>
                <a:ea typeface="+mn-ea"/>
                <a:cs typeface="+mn-cs"/>
              </a:rPr>
              <a:pPr marL="0" marR="0" lvl="0" indent="0" algn="r" defTabSz="1172398" rtl="0" eaLnBrk="1" fontAlgn="auto" latinLnBrk="0" hangingPunct="1">
                <a:lnSpc>
                  <a:spcPct val="100000"/>
                </a:lnSpc>
                <a:spcBef>
                  <a:spcPts val="0"/>
                </a:spcBef>
                <a:spcAft>
                  <a:spcPts val="0"/>
                </a:spcAft>
                <a:buClrTx/>
                <a:buSzTx/>
                <a:buFontTx/>
                <a:buNone/>
                <a:tabLst/>
                <a:defRPr/>
              </a:pPr>
              <a:t>18</a:t>
            </a:fld>
            <a:endParaRPr kumimoji="0" lang="en-US" sz="3100" b="0" i="0" u="none" strike="noStrike" kern="1200" cap="none" spc="0" normalizeH="0" baseline="0" noProof="0" dirty="0">
              <a:ln>
                <a:noFill/>
              </a:ln>
              <a:solidFill>
                <a:prstClr val="black">
                  <a:tint val="75000"/>
                </a:prstClr>
              </a:solidFill>
              <a:effectLst/>
              <a:uLnTx/>
              <a:uFillTx/>
              <a:latin typeface="Trebuchet MS"/>
              <a:ea typeface="+mn-ea"/>
              <a:cs typeface="+mn-cs"/>
            </a:endParaRPr>
          </a:p>
        </p:txBody>
      </p:sp>
    </p:spTree>
    <p:extLst>
      <p:ext uri="{BB962C8B-B14F-4D97-AF65-F5344CB8AC3E}">
        <p14:creationId xmlns:p14="http://schemas.microsoft.com/office/powerpoint/2010/main" val="3078309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9E71EDA-E252-4A15-8EEB-DE6113A10B49}"/>
              </a:ext>
            </a:extLst>
          </p:cNvPr>
          <p:cNvSpPr/>
          <p:nvPr/>
        </p:nvSpPr>
        <p:spPr>
          <a:xfrm>
            <a:off x="2" y="0"/>
            <a:ext cx="6610386" cy="13716000"/>
          </a:xfrm>
          <a:prstGeom prst="rect">
            <a:avLst/>
          </a:prstGeom>
          <a:solidFill>
            <a:srgbClr val="67B8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 name="TextBox 2">
            <a:extLst>
              <a:ext uri="{FF2B5EF4-FFF2-40B4-BE49-F238E27FC236}">
                <a16:creationId xmlns:a16="http://schemas.microsoft.com/office/drawing/2014/main" xmlns="" id="{B55DD94E-0A5F-4F99-BEFD-84C5EFE50A95}"/>
              </a:ext>
            </a:extLst>
          </p:cNvPr>
          <p:cNvSpPr txBox="1"/>
          <p:nvPr/>
        </p:nvSpPr>
        <p:spPr>
          <a:xfrm>
            <a:off x="7228777" y="13295975"/>
            <a:ext cx="6215419" cy="276999"/>
          </a:xfrm>
          <a:prstGeom prst="rect">
            <a:avLst/>
          </a:prstGeom>
          <a:noFill/>
        </p:spPr>
        <p:txBody>
          <a:bodyPr wrap="non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Source: Under The Hood of Over-The-Top Measurement, Roku / MAGNA / IPG Media Lab</a:t>
            </a:r>
          </a:p>
        </p:txBody>
      </p:sp>
      <p:sp>
        <p:nvSpPr>
          <p:cNvPr id="2" name="Title 1">
            <a:extLst>
              <a:ext uri="{FF2B5EF4-FFF2-40B4-BE49-F238E27FC236}">
                <a16:creationId xmlns:a16="http://schemas.microsoft.com/office/drawing/2014/main" xmlns="" id="{1302EDB2-1D7F-4AA4-B7A2-02308848D472}"/>
              </a:ext>
            </a:extLst>
          </p:cNvPr>
          <p:cNvSpPr>
            <a:spLocks noGrp="1"/>
          </p:cNvSpPr>
          <p:nvPr>
            <p:ph type="title"/>
          </p:nvPr>
        </p:nvSpPr>
        <p:spPr>
          <a:xfrm>
            <a:off x="1" y="4187549"/>
            <a:ext cx="6562294" cy="4153105"/>
          </a:xfrm>
        </p:spPr>
        <p:txBody>
          <a:bodyPr>
            <a:noAutofit/>
          </a:bodyPr>
          <a:lstStyle/>
          <a:p>
            <a:pPr algn="l"/>
            <a:r>
              <a:rPr lang="en-US" sz="4800" dirty="0">
                <a:solidFill>
                  <a:schemeClr val="bg1"/>
                </a:solidFill>
              </a:rPr>
              <a:t>In Fact, The Combination Of Linear + OTT Drives Brand Health And </a:t>
            </a:r>
            <a:r>
              <a:rPr lang="en-US" sz="4800" b="1" dirty="0">
                <a:solidFill>
                  <a:srgbClr val="4F81BD"/>
                </a:solidFill>
              </a:rPr>
              <a:t>Advertising Impact</a:t>
            </a:r>
          </a:p>
        </p:txBody>
      </p:sp>
      <p:graphicFrame>
        <p:nvGraphicFramePr>
          <p:cNvPr id="10" name="Chart 9">
            <a:extLst>
              <a:ext uri="{FF2B5EF4-FFF2-40B4-BE49-F238E27FC236}">
                <a16:creationId xmlns:a16="http://schemas.microsoft.com/office/drawing/2014/main" xmlns="" id="{4912B56C-D592-4EFF-BC45-6CA4502357A2}"/>
              </a:ext>
            </a:extLst>
          </p:cNvPr>
          <p:cNvGraphicFramePr/>
          <p:nvPr>
            <p:extLst>
              <p:ext uri="{D42A27DB-BD31-4B8C-83A1-F6EECF244321}">
                <p14:modId xmlns:p14="http://schemas.microsoft.com/office/powerpoint/2010/main" val="1450217757"/>
              </p:ext>
            </p:extLst>
          </p:nvPr>
        </p:nvGraphicFramePr>
        <p:xfrm>
          <a:off x="8143176" y="1865490"/>
          <a:ext cx="14553538" cy="6959948"/>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Rounded Corners 10">
            <a:extLst>
              <a:ext uri="{FF2B5EF4-FFF2-40B4-BE49-F238E27FC236}">
                <a16:creationId xmlns:a16="http://schemas.microsoft.com/office/drawing/2014/main" xmlns="" id="{6FA11E8D-BD45-4806-A0A2-5103C1D8121E}"/>
              </a:ext>
            </a:extLst>
          </p:cNvPr>
          <p:cNvSpPr/>
          <p:nvPr/>
        </p:nvSpPr>
        <p:spPr>
          <a:xfrm>
            <a:off x="8143176" y="9394587"/>
            <a:ext cx="14260517" cy="2017387"/>
          </a:xfrm>
          <a:prstGeom prst="roundRect">
            <a:avLst/>
          </a:prstGeom>
          <a:solidFill>
            <a:schemeClr val="bg1">
              <a:lumMod val="95000"/>
            </a:schemeClr>
          </a:solidFill>
          <a:ln w="38100">
            <a:solidFill>
              <a:srgbClr val="67B89B"/>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rebuchet MS"/>
                <a:ea typeface="+mn-ea"/>
                <a:cs typeface="+mn-cs"/>
              </a:rPr>
              <a:t>Viewing an ad on both platforms leads to more than </a:t>
            </a:r>
            <a:r>
              <a:rPr kumimoji="0" lang="en-US" sz="3600" b="1" i="0" u="none" strike="noStrike" kern="1200" cap="none" spc="0" normalizeH="0" baseline="0" noProof="0" dirty="0">
                <a:ln>
                  <a:noFill/>
                </a:ln>
                <a:solidFill>
                  <a:srgbClr val="67B89B"/>
                </a:solidFill>
                <a:effectLst/>
                <a:uLnTx/>
                <a:uFillTx/>
                <a:latin typeface="Trebuchet MS"/>
                <a:ea typeface="+mn-ea"/>
                <a:cs typeface="+mn-cs"/>
              </a:rPr>
              <a:t>two-fold increase </a:t>
            </a:r>
            <a:r>
              <a:rPr kumimoji="0" lang="en-US" sz="2800" b="1" i="0" u="none" strike="noStrike" kern="1200" cap="none" spc="0" normalizeH="0" baseline="0" noProof="0" dirty="0">
                <a:ln>
                  <a:noFill/>
                </a:ln>
                <a:solidFill>
                  <a:prstClr val="black"/>
                </a:solidFill>
                <a:effectLst/>
                <a:uLnTx/>
                <a:uFillTx/>
                <a:latin typeface="Trebuchet MS"/>
                <a:ea typeface="+mn-ea"/>
                <a:cs typeface="+mn-cs"/>
              </a:rPr>
              <a:t>in brand favorability lift</a:t>
            </a: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6" name="TextBox 5">
            <a:extLst>
              <a:ext uri="{FF2B5EF4-FFF2-40B4-BE49-F238E27FC236}">
                <a16:creationId xmlns:a16="http://schemas.microsoft.com/office/drawing/2014/main" xmlns="" id="{B68122E2-93AF-4EDA-8319-8A2DCCD05ED4}"/>
              </a:ext>
            </a:extLst>
          </p:cNvPr>
          <p:cNvSpPr txBox="1"/>
          <p:nvPr/>
        </p:nvSpPr>
        <p:spPr>
          <a:xfrm>
            <a:off x="17116666" y="3216223"/>
            <a:ext cx="946093" cy="646331"/>
          </a:xfrm>
          <a:prstGeom prst="rect">
            <a:avLst/>
          </a:prstGeom>
          <a:noFill/>
        </p:spPr>
        <p:txBody>
          <a:bodyPr wrap="non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rebuchet MS"/>
                <a:ea typeface="+mn-ea"/>
                <a:cs typeface="+mn-cs"/>
              </a:rPr>
              <a:t>99%</a:t>
            </a:r>
          </a:p>
        </p:txBody>
      </p:sp>
      <p:pic>
        <p:nvPicPr>
          <p:cNvPr id="17" name="Picture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59085" y="13272818"/>
            <a:ext cx="5861685" cy="323850"/>
          </a:xfrm>
          <a:prstGeom prst="rect">
            <a:avLst/>
          </a:prstGeom>
        </p:spPr>
      </p:pic>
      <p:sp>
        <p:nvSpPr>
          <p:cNvPr id="5" name="Slide Number Placeholder 4"/>
          <p:cNvSpPr>
            <a:spLocks noGrp="1"/>
          </p:cNvSpPr>
          <p:nvPr>
            <p:ph type="sldNum" sz="quarter" idx="12"/>
          </p:nvPr>
        </p:nvSpPr>
        <p:spPr>
          <a:xfrm>
            <a:off x="18696834" y="13069349"/>
            <a:ext cx="5690341" cy="730250"/>
          </a:xfrm>
        </p:spPr>
        <p:txBody>
          <a:bodyPr/>
          <a:lstStyle/>
          <a:p>
            <a:pPr marL="0" marR="0" lvl="0" indent="0" algn="r" defTabSz="1172398"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100" b="0" i="0" u="none" strike="noStrike" kern="1200" cap="none" spc="0" normalizeH="0" baseline="0" noProof="0" smtClean="0">
                <a:ln>
                  <a:noFill/>
                </a:ln>
                <a:solidFill>
                  <a:prstClr val="black">
                    <a:tint val="75000"/>
                  </a:prstClr>
                </a:solidFill>
                <a:effectLst/>
                <a:uLnTx/>
                <a:uFillTx/>
                <a:latin typeface="Trebuchet MS"/>
                <a:ea typeface="+mn-ea"/>
                <a:cs typeface="+mn-cs"/>
              </a:rPr>
              <a:pPr marL="0" marR="0" lvl="0" indent="0" algn="r" defTabSz="1172398" rtl="0" eaLnBrk="1" fontAlgn="auto" latinLnBrk="0" hangingPunct="1">
                <a:lnSpc>
                  <a:spcPct val="100000"/>
                </a:lnSpc>
                <a:spcBef>
                  <a:spcPts val="0"/>
                </a:spcBef>
                <a:spcAft>
                  <a:spcPts val="0"/>
                </a:spcAft>
                <a:buClrTx/>
                <a:buSzTx/>
                <a:buFontTx/>
                <a:buNone/>
                <a:tabLst/>
                <a:defRPr/>
              </a:pPr>
              <a:t>19</a:t>
            </a:fld>
            <a:endParaRPr kumimoji="0" lang="en-US" sz="3100" b="0" i="0" u="none" strike="noStrike" kern="1200" cap="none" spc="0" normalizeH="0" baseline="0" noProof="0">
              <a:ln>
                <a:noFill/>
              </a:ln>
              <a:solidFill>
                <a:prstClr val="black">
                  <a:tint val="75000"/>
                </a:prstClr>
              </a:solidFill>
              <a:effectLst/>
              <a:uLnTx/>
              <a:uFillTx/>
              <a:latin typeface="Trebuchet MS"/>
              <a:ea typeface="+mn-ea"/>
              <a:cs typeface="+mn-cs"/>
            </a:endParaRPr>
          </a:p>
        </p:txBody>
      </p:sp>
    </p:spTree>
    <p:extLst>
      <p:ext uri="{BB962C8B-B14F-4D97-AF65-F5344CB8AC3E}">
        <p14:creationId xmlns:p14="http://schemas.microsoft.com/office/powerpoint/2010/main" val="4058279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2000"/>
            <a:lum/>
          </a:blip>
          <a:srcRect/>
          <a:stretch>
            <a:fillRect t="-9000" b="-9000"/>
          </a:stretch>
        </a:blipFill>
        <a:effectLst/>
      </p:bgPr>
    </p:bg>
    <p:spTree>
      <p:nvGrpSpPr>
        <p:cNvPr id="1" name=""/>
        <p:cNvGrpSpPr/>
        <p:nvPr/>
      </p:nvGrpSpPr>
      <p:grpSpPr>
        <a:xfrm>
          <a:off x="0" y="0"/>
          <a:ext cx="0" cy="0"/>
          <a:chOff x="0" y="0"/>
          <a:chExt cx="0" cy="0"/>
        </a:xfrm>
      </p:grpSpPr>
      <p:sp>
        <p:nvSpPr>
          <p:cNvPr id="9" name="TextBox 8"/>
          <p:cNvSpPr txBox="1"/>
          <p:nvPr/>
        </p:nvSpPr>
        <p:spPr>
          <a:xfrm>
            <a:off x="5417721" y="30265"/>
            <a:ext cx="3730554" cy="1107996"/>
          </a:xfrm>
          <a:prstGeom prst="rect">
            <a:avLst/>
          </a:prstGeom>
          <a:noFill/>
        </p:spPr>
        <p:txBody>
          <a:bodyPr wrap="square" rtlCol="0">
            <a:spAutoFit/>
          </a:bodyPr>
          <a:lstStyle/>
          <a:p>
            <a:r>
              <a:rPr lang="en-US" sz="6600" dirty="0">
                <a:latin typeface="Trebuchet MS"/>
              </a:rPr>
              <a:t>Contents</a:t>
            </a:r>
            <a:endParaRPr lang="en-US" sz="6600" dirty="0"/>
          </a:p>
        </p:txBody>
      </p:sp>
      <p:pic>
        <p:nvPicPr>
          <p:cNvPr id="30" name="Picture 2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24" name="TextBox 23">
            <a:extLst>
              <a:ext uri="{FF2B5EF4-FFF2-40B4-BE49-F238E27FC236}">
                <a16:creationId xmlns:a16="http://schemas.microsoft.com/office/drawing/2014/main" xmlns="" id="{420CD2DD-B19B-4EA2-B945-0CCB272578E2}"/>
              </a:ext>
            </a:extLst>
          </p:cNvPr>
          <p:cNvSpPr txBox="1"/>
          <p:nvPr/>
        </p:nvSpPr>
        <p:spPr>
          <a:xfrm>
            <a:off x="4840036" y="4129051"/>
            <a:ext cx="4885925" cy="584775"/>
          </a:xfrm>
          <a:prstGeom prst="rect">
            <a:avLst/>
          </a:prstGeom>
          <a:noFill/>
        </p:spPr>
        <p:txBody>
          <a:bodyPr wrap="square" rtlCol="0">
            <a:spAutoFit/>
          </a:bodyPr>
          <a:lstStyle/>
          <a:p>
            <a:pPr algn="ctr"/>
            <a:r>
              <a:rPr lang="en-US" sz="3200" dirty="0">
                <a:latin typeface="Trebuchet MS"/>
                <a:cs typeface="Trebuchet MS"/>
              </a:rPr>
              <a:t>Linear and OTT Dynamics</a:t>
            </a:r>
            <a:endParaRPr lang="en-US" sz="3200" dirty="0"/>
          </a:p>
        </p:txBody>
      </p:sp>
      <p:sp>
        <p:nvSpPr>
          <p:cNvPr id="29" name="Oval 28">
            <a:extLst>
              <a:ext uri="{FF2B5EF4-FFF2-40B4-BE49-F238E27FC236}">
                <a16:creationId xmlns:a16="http://schemas.microsoft.com/office/drawing/2014/main" xmlns="" id="{9D24E2F4-A086-4BFD-BAB0-6803CB2CE703}"/>
              </a:ext>
            </a:extLst>
          </p:cNvPr>
          <p:cNvSpPr/>
          <p:nvPr/>
        </p:nvSpPr>
        <p:spPr>
          <a:xfrm>
            <a:off x="2733652" y="1696936"/>
            <a:ext cx="957230" cy="98590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2" name="TextBox 31">
            <a:extLst>
              <a:ext uri="{FF2B5EF4-FFF2-40B4-BE49-F238E27FC236}">
                <a16:creationId xmlns:a16="http://schemas.microsoft.com/office/drawing/2014/main" xmlns="" id="{D0D55C4F-5AB4-4358-B1BB-507955FAE1CC}"/>
              </a:ext>
            </a:extLst>
          </p:cNvPr>
          <p:cNvSpPr txBox="1"/>
          <p:nvPr/>
        </p:nvSpPr>
        <p:spPr>
          <a:xfrm>
            <a:off x="2730341" y="1821412"/>
            <a:ext cx="963852" cy="738664"/>
          </a:xfrm>
          <a:prstGeom prst="rect">
            <a:avLst/>
          </a:prstGeom>
          <a:noFill/>
        </p:spPr>
        <p:txBody>
          <a:bodyPr wrap="square" rtlCol="0">
            <a:spAutoFit/>
          </a:bodyPr>
          <a:lstStyle/>
          <a:p>
            <a:pPr algn="ctr"/>
            <a:r>
              <a:rPr lang="en-US" sz="4200" dirty="0">
                <a:solidFill>
                  <a:schemeClr val="bg1"/>
                </a:solidFill>
                <a:latin typeface="Trebuchet MS"/>
                <a:cs typeface="Trebuchet MS"/>
              </a:rPr>
              <a:t>1</a:t>
            </a:r>
            <a:endParaRPr lang="en-US" sz="4200" dirty="0">
              <a:solidFill>
                <a:schemeClr val="bg1"/>
              </a:solidFill>
            </a:endParaRPr>
          </a:p>
        </p:txBody>
      </p:sp>
      <p:sp>
        <p:nvSpPr>
          <p:cNvPr id="36" name="TextBox 35">
            <a:extLst>
              <a:ext uri="{FF2B5EF4-FFF2-40B4-BE49-F238E27FC236}">
                <a16:creationId xmlns:a16="http://schemas.microsoft.com/office/drawing/2014/main" xmlns="" id="{F051A5FC-E28C-48ED-9DF8-305FB7F289DE}"/>
              </a:ext>
            </a:extLst>
          </p:cNvPr>
          <p:cNvSpPr txBox="1"/>
          <p:nvPr/>
        </p:nvSpPr>
        <p:spPr>
          <a:xfrm>
            <a:off x="5412285" y="8164163"/>
            <a:ext cx="7471980" cy="1077218"/>
          </a:xfrm>
          <a:prstGeom prst="rect">
            <a:avLst/>
          </a:prstGeom>
          <a:noFill/>
        </p:spPr>
        <p:txBody>
          <a:bodyPr wrap="square" rtlCol="0">
            <a:spAutoFit/>
          </a:bodyPr>
          <a:lstStyle/>
          <a:p>
            <a:r>
              <a:rPr lang="en-US" sz="3200" i="1" dirty="0">
                <a:latin typeface="Trebuchet MS"/>
                <a:cs typeface="Trebuchet MS"/>
              </a:rPr>
              <a:t>More</a:t>
            </a:r>
            <a:r>
              <a:rPr lang="en-US" sz="3200" dirty="0">
                <a:latin typeface="Trebuchet MS"/>
                <a:cs typeface="Trebuchet MS"/>
              </a:rPr>
              <a:t> Audience Reach</a:t>
            </a:r>
          </a:p>
          <a:p>
            <a:r>
              <a:rPr lang="en-US" sz="3200" dirty="0">
                <a:latin typeface="Trebuchet MS"/>
                <a:cs typeface="Trebuchet MS"/>
              </a:rPr>
              <a:t> and </a:t>
            </a:r>
            <a:r>
              <a:rPr lang="en-US" sz="3200" dirty="0">
                <a:latin typeface="Trebuchet MS"/>
              </a:rPr>
              <a:t>Reinforcement</a:t>
            </a:r>
            <a:endParaRPr lang="en-US" sz="3200" dirty="0"/>
          </a:p>
        </p:txBody>
      </p:sp>
      <p:sp>
        <p:nvSpPr>
          <p:cNvPr id="37" name="Oval 36">
            <a:extLst>
              <a:ext uri="{FF2B5EF4-FFF2-40B4-BE49-F238E27FC236}">
                <a16:creationId xmlns:a16="http://schemas.microsoft.com/office/drawing/2014/main" xmlns="" id="{9F6A1383-50AE-4117-817A-9DC5EFDD51AB}"/>
              </a:ext>
            </a:extLst>
          </p:cNvPr>
          <p:cNvSpPr/>
          <p:nvPr/>
        </p:nvSpPr>
        <p:spPr>
          <a:xfrm>
            <a:off x="2733652" y="6084679"/>
            <a:ext cx="957230" cy="98590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8" name="TextBox 37">
            <a:extLst>
              <a:ext uri="{FF2B5EF4-FFF2-40B4-BE49-F238E27FC236}">
                <a16:creationId xmlns:a16="http://schemas.microsoft.com/office/drawing/2014/main" xmlns="" id="{C2623220-3262-4FFF-9923-68022F779479}"/>
              </a:ext>
            </a:extLst>
          </p:cNvPr>
          <p:cNvSpPr txBox="1"/>
          <p:nvPr/>
        </p:nvSpPr>
        <p:spPr>
          <a:xfrm>
            <a:off x="2730341" y="6203741"/>
            <a:ext cx="963852" cy="738664"/>
          </a:xfrm>
          <a:prstGeom prst="rect">
            <a:avLst/>
          </a:prstGeom>
          <a:noFill/>
        </p:spPr>
        <p:txBody>
          <a:bodyPr wrap="square" rtlCol="0">
            <a:spAutoFit/>
          </a:bodyPr>
          <a:lstStyle/>
          <a:p>
            <a:pPr algn="ctr"/>
            <a:r>
              <a:rPr lang="en-US" sz="4200" dirty="0">
                <a:solidFill>
                  <a:schemeClr val="bg1"/>
                </a:solidFill>
                <a:latin typeface="Trebuchet MS"/>
                <a:cs typeface="Trebuchet MS"/>
              </a:rPr>
              <a:t>3</a:t>
            </a:r>
            <a:endParaRPr lang="en-US" sz="4200" dirty="0">
              <a:solidFill>
                <a:schemeClr val="bg1"/>
              </a:solidFill>
            </a:endParaRPr>
          </a:p>
        </p:txBody>
      </p:sp>
      <p:sp>
        <p:nvSpPr>
          <p:cNvPr id="39" name="TextBox 38">
            <a:extLst>
              <a:ext uri="{FF2B5EF4-FFF2-40B4-BE49-F238E27FC236}">
                <a16:creationId xmlns:a16="http://schemas.microsoft.com/office/drawing/2014/main" xmlns="" id="{AACF496A-3139-4A76-A6D9-D6B6E29B0167}"/>
              </a:ext>
            </a:extLst>
          </p:cNvPr>
          <p:cNvSpPr txBox="1"/>
          <p:nvPr/>
        </p:nvSpPr>
        <p:spPr>
          <a:xfrm>
            <a:off x="5094462" y="6344681"/>
            <a:ext cx="4885925" cy="584775"/>
          </a:xfrm>
          <a:prstGeom prst="rect">
            <a:avLst/>
          </a:prstGeom>
          <a:noFill/>
        </p:spPr>
        <p:txBody>
          <a:bodyPr wrap="square" rtlCol="0">
            <a:spAutoFit/>
          </a:bodyPr>
          <a:lstStyle/>
          <a:p>
            <a:r>
              <a:rPr lang="en-US" sz="3200" i="1" dirty="0">
                <a:latin typeface="Trebuchet MS"/>
                <a:cs typeface="Trebuchet MS"/>
              </a:rPr>
              <a:t>More</a:t>
            </a:r>
            <a:r>
              <a:rPr lang="en-US" sz="3200" dirty="0">
                <a:latin typeface="Trebuchet MS"/>
                <a:cs typeface="Trebuchet MS"/>
              </a:rPr>
              <a:t> Viewer Engagement</a:t>
            </a:r>
            <a:endParaRPr lang="en-US" sz="3200" dirty="0"/>
          </a:p>
        </p:txBody>
      </p:sp>
      <p:sp>
        <p:nvSpPr>
          <p:cNvPr id="40" name="Oval 39">
            <a:extLst>
              <a:ext uri="{FF2B5EF4-FFF2-40B4-BE49-F238E27FC236}">
                <a16:creationId xmlns:a16="http://schemas.microsoft.com/office/drawing/2014/main" xmlns="" id="{13C749E3-A51E-4536-BC62-45631564D96D}"/>
              </a:ext>
            </a:extLst>
          </p:cNvPr>
          <p:cNvSpPr/>
          <p:nvPr/>
        </p:nvSpPr>
        <p:spPr>
          <a:xfrm>
            <a:off x="2733652" y="8244851"/>
            <a:ext cx="957230" cy="98590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1" name="TextBox 40">
            <a:extLst>
              <a:ext uri="{FF2B5EF4-FFF2-40B4-BE49-F238E27FC236}">
                <a16:creationId xmlns:a16="http://schemas.microsoft.com/office/drawing/2014/main" xmlns="" id="{506B27BB-32FD-410C-80C3-07B559C62F06}"/>
              </a:ext>
            </a:extLst>
          </p:cNvPr>
          <p:cNvSpPr txBox="1"/>
          <p:nvPr/>
        </p:nvSpPr>
        <p:spPr>
          <a:xfrm>
            <a:off x="2730341" y="8353620"/>
            <a:ext cx="963852" cy="738664"/>
          </a:xfrm>
          <a:prstGeom prst="rect">
            <a:avLst/>
          </a:prstGeom>
          <a:noFill/>
        </p:spPr>
        <p:txBody>
          <a:bodyPr wrap="square" rtlCol="0">
            <a:spAutoFit/>
          </a:bodyPr>
          <a:lstStyle/>
          <a:p>
            <a:pPr algn="ctr"/>
            <a:r>
              <a:rPr lang="en-US" sz="4200" dirty="0">
                <a:solidFill>
                  <a:schemeClr val="bg1"/>
                </a:solidFill>
                <a:latin typeface="Trebuchet MS"/>
                <a:cs typeface="Trebuchet MS"/>
              </a:rPr>
              <a:t>4</a:t>
            </a:r>
            <a:endParaRPr lang="en-US" sz="4200" dirty="0">
              <a:solidFill>
                <a:schemeClr val="bg1"/>
              </a:solidFill>
            </a:endParaRPr>
          </a:p>
        </p:txBody>
      </p:sp>
      <p:sp>
        <p:nvSpPr>
          <p:cNvPr id="42" name="TextBox 41">
            <a:extLst>
              <a:ext uri="{FF2B5EF4-FFF2-40B4-BE49-F238E27FC236}">
                <a16:creationId xmlns:a16="http://schemas.microsoft.com/office/drawing/2014/main" xmlns="" id="{601B022A-C870-4D63-9234-11FE04FEBC06}"/>
              </a:ext>
            </a:extLst>
          </p:cNvPr>
          <p:cNvSpPr txBox="1"/>
          <p:nvPr/>
        </p:nvSpPr>
        <p:spPr>
          <a:xfrm>
            <a:off x="4691095" y="10250992"/>
            <a:ext cx="5034866" cy="1077218"/>
          </a:xfrm>
          <a:prstGeom prst="rect">
            <a:avLst/>
          </a:prstGeom>
          <a:noFill/>
        </p:spPr>
        <p:txBody>
          <a:bodyPr wrap="square" rtlCol="0">
            <a:spAutoFit/>
          </a:bodyPr>
          <a:lstStyle/>
          <a:p>
            <a:pPr algn="ctr"/>
            <a:r>
              <a:rPr lang="en-US" sz="3200" i="1" dirty="0">
                <a:latin typeface="Trebuchet MS"/>
                <a:cs typeface="Trebuchet MS"/>
              </a:rPr>
              <a:t>More</a:t>
            </a:r>
            <a:r>
              <a:rPr lang="en-US" sz="3200" dirty="0">
                <a:latin typeface="Trebuchet MS"/>
                <a:cs typeface="Trebuchet MS"/>
              </a:rPr>
              <a:t> Premium Ad Opportunities &amp; Outcomes</a:t>
            </a:r>
            <a:endParaRPr lang="en-US" sz="3200" dirty="0"/>
          </a:p>
        </p:txBody>
      </p:sp>
      <p:sp>
        <p:nvSpPr>
          <p:cNvPr id="45" name="TextBox 44">
            <a:extLst>
              <a:ext uri="{FF2B5EF4-FFF2-40B4-BE49-F238E27FC236}">
                <a16:creationId xmlns:a16="http://schemas.microsoft.com/office/drawing/2014/main" xmlns="" id="{8E7D8DC7-1BD5-47B1-9E80-2B9A77172A45}"/>
              </a:ext>
            </a:extLst>
          </p:cNvPr>
          <p:cNvSpPr txBox="1"/>
          <p:nvPr/>
        </p:nvSpPr>
        <p:spPr>
          <a:xfrm>
            <a:off x="4428596" y="12006532"/>
            <a:ext cx="5713664" cy="584775"/>
          </a:xfrm>
          <a:prstGeom prst="rect">
            <a:avLst/>
          </a:prstGeom>
          <a:noFill/>
        </p:spPr>
        <p:txBody>
          <a:bodyPr wrap="square" rtlCol="0">
            <a:spAutoFit/>
          </a:bodyPr>
          <a:lstStyle/>
          <a:p>
            <a:pPr algn="ctr"/>
            <a:r>
              <a:rPr lang="en-US" sz="3200" dirty="0">
                <a:latin typeface="Trebuchet MS"/>
                <a:cs typeface="Trebuchet MS"/>
              </a:rPr>
              <a:t>Summary: Need We Say </a:t>
            </a:r>
            <a:r>
              <a:rPr lang="en-US" sz="3200" i="1" dirty="0">
                <a:latin typeface="Trebuchet MS"/>
                <a:cs typeface="Trebuchet MS"/>
              </a:rPr>
              <a:t>More</a:t>
            </a:r>
            <a:r>
              <a:rPr lang="en-US" sz="3200" dirty="0">
                <a:latin typeface="Trebuchet MS"/>
                <a:cs typeface="Trebuchet MS"/>
              </a:rPr>
              <a:t>?</a:t>
            </a:r>
            <a:endParaRPr lang="en-US" sz="3200" dirty="0"/>
          </a:p>
        </p:txBody>
      </p:sp>
      <p:sp>
        <p:nvSpPr>
          <p:cNvPr id="25" name="Oval 24">
            <a:extLst>
              <a:ext uri="{FF2B5EF4-FFF2-40B4-BE49-F238E27FC236}">
                <a16:creationId xmlns:a16="http://schemas.microsoft.com/office/drawing/2014/main" xmlns="" id="{401B4AA3-D1A2-45B1-A350-324496E39F1D}"/>
              </a:ext>
            </a:extLst>
          </p:cNvPr>
          <p:cNvSpPr/>
          <p:nvPr/>
        </p:nvSpPr>
        <p:spPr>
          <a:xfrm>
            <a:off x="2733652" y="10089111"/>
            <a:ext cx="957230" cy="98590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 name="TextBox 25">
            <a:extLst>
              <a:ext uri="{FF2B5EF4-FFF2-40B4-BE49-F238E27FC236}">
                <a16:creationId xmlns:a16="http://schemas.microsoft.com/office/drawing/2014/main" xmlns="" id="{35D5B668-D7E0-4E28-98EB-282D86E7A6E0}"/>
              </a:ext>
            </a:extLst>
          </p:cNvPr>
          <p:cNvSpPr txBox="1"/>
          <p:nvPr/>
        </p:nvSpPr>
        <p:spPr>
          <a:xfrm>
            <a:off x="2730341" y="10250992"/>
            <a:ext cx="963852" cy="738664"/>
          </a:xfrm>
          <a:prstGeom prst="rect">
            <a:avLst/>
          </a:prstGeom>
          <a:noFill/>
        </p:spPr>
        <p:txBody>
          <a:bodyPr wrap="square" rtlCol="0">
            <a:spAutoFit/>
          </a:bodyPr>
          <a:lstStyle/>
          <a:p>
            <a:pPr algn="ctr"/>
            <a:r>
              <a:rPr lang="en-US" sz="4200" dirty="0">
                <a:solidFill>
                  <a:schemeClr val="bg1"/>
                </a:solidFill>
                <a:latin typeface="Trebuchet MS"/>
              </a:rPr>
              <a:t>5</a:t>
            </a:r>
            <a:endParaRPr lang="en-US" sz="4200" dirty="0">
              <a:solidFill>
                <a:schemeClr val="bg1"/>
              </a:solidFill>
            </a:endParaRPr>
          </a:p>
        </p:txBody>
      </p:sp>
      <p:sp>
        <p:nvSpPr>
          <p:cNvPr id="28" name="Oval 27">
            <a:extLst>
              <a:ext uri="{FF2B5EF4-FFF2-40B4-BE49-F238E27FC236}">
                <a16:creationId xmlns:a16="http://schemas.microsoft.com/office/drawing/2014/main" xmlns="" id="{BDD3F9C3-4668-438B-8C1E-256F35698C6C}"/>
              </a:ext>
            </a:extLst>
          </p:cNvPr>
          <p:cNvSpPr/>
          <p:nvPr/>
        </p:nvSpPr>
        <p:spPr>
          <a:xfrm>
            <a:off x="2733652" y="3912968"/>
            <a:ext cx="957230" cy="98590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2</a:t>
            </a:r>
          </a:p>
        </p:txBody>
      </p:sp>
      <p:sp>
        <p:nvSpPr>
          <p:cNvPr id="23" name="TextBox 22">
            <a:extLst>
              <a:ext uri="{FF2B5EF4-FFF2-40B4-BE49-F238E27FC236}">
                <a16:creationId xmlns:a16="http://schemas.microsoft.com/office/drawing/2014/main" xmlns="" id="{6446A3C8-EE97-4479-B0B3-2C648F7F5040}"/>
              </a:ext>
            </a:extLst>
          </p:cNvPr>
          <p:cNvSpPr txBox="1"/>
          <p:nvPr/>
        </p:nvSpPr>
        <p:spPr>
          <a:xfrm>
            <a:off x="5659684" y="1600100"/>
            <a:ext cx="3246630" cy="1107996"/>
          </a:xfrm>
          <a:prstGeom prst="rect">
            <a:avLst/>
          </a:prstGeom>
          <a:noFill/>
        </p:spPr>
        <p:txBody>
          <a:bodyPr wrap="square" rtlCol="0">
            <a:spAutoFit/>
          </a:bodyPr>
          <a:lstStyle/>
          <a:p>
            <a:pPr algn="ctr"/>
            <a:r>
              <a:rPr lang="en-US" sz="3200" dirty="0">
                <a:latin typeface="Trebuchet MS"/>
                <a:cs typeface="Trebuchet MS"/>
              </a:rPr>
              <a:t>Delivering </a:t>
            </a:r>
            <a:r>
              <a:rPr lang="en-US" sz="3200" i="1" dirty="0">
                <a:latin typeface="Trebuchet MS"/>
                <a:cs typeface="Trebuchet MS"/>
              </a:rPr>
              <a:t>More </a:t>
            </a:r>
            <a:r>
              <a:rPr lang="en-US" sz="3200" dirty="0">
                <a:latin typeface="Trebuchet MS"/>
                <a:cs typeface="Trebuchet MS"/>
              </a:rPr>
              <a:t>To Marketers</a:t>
            </a:r>
            <a:endParaRPr lang="en-US" sz="3200" dirty="0"/>
          </a:p>
        </p:txBody>
      </p:sp>
      <p:sp>
        <p:nvSpPr>
          <p:cNvPr id="27" name="Oval 26">
            <a:extLst>
              <a:ext uri="{FF2B5EF4-FFF2-40B4-BE49-F238E27FC236}">
                <a16:creationId xmlns:a16="http://schemas.microsoft.com/office/drawing/2014/main" xmlns="" id="{2229D05D-B86E-4CEC-AAFC-06AC209BE4D4}"/>
              </a:ext>
            </a:extLst>
          </p:cNvPr>
          <p:cNvSpPr/>
          <p:nvPr/>
        </p:nvSpPr>
        <p:spPr>
          <a:xfrm>
            <a:off x="2733652" y="11809889"/>
            <a:ext cx="957230" cy="98590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3" name="TextBox 32">
            <a:extLst>
              <a:ext uri="{FF2B5EF4-FFF2-40B4-BE49-F238E27FC236}">
                <a16:creationId xmlns:a16="http://schemas.microsoft.com/office/drawing/2014/main" xmlns="" id="{A7E619D9-858B-44F0-8A02-648BE8502207}"/>
              </a:ext>
            </a:extLst>
          </p:cNvPr>
          <p:cNvSpPr txBox="1"/>
          <p:nvPr/>
        </p:nvSpPr>
        <p:spPr>
          <a:xfrm>
            <a:off x="2730341" y="11971770"/>
            <a:ext cx="963852" cy="738664"/>
          </a:xfrm>
          <a:prstGeom prst="rect">
            <a:avLst/>
          </a:prstGeom>
          <a:noFill/>
        </p:spPr>
        <p:txBody>
          <a:bodyPr wrap="square" rtlCol="0">
            <a:spAutoFit/>
          </a:bodyPr>
          <a:lstStyle/>
          <a:p>
            <a:pPr algn="ctr"/>
            <a:r>
              <a:rPr lang="en-US" sz="4200" dirty="0">
                <a:solidFill>
                  <a:schemeClr val="bg1"/>
                </a:solidFill>
                <a:latin typeface="Trebuchet MS"/>
              </a:rPr>
              <a:t>6</a:t>
            </a:r>
            <a:endParaRPr lang="en-US" sz="4200" dirty="0">
              <a:solidFill>
                <a:schemeClr val="bg1"/>
              </a:solidFill>
            </a:endParaRPr>
          </a:p>
        </p:txBody>
      </p:sp>
      <p:sp>
        <p:nvSpPr>
          <p:cNvPr id="6" name="Slide Number Placeholder 5"/>
          <p:cNvSpPr>
            <a:spLocks noGrp="1"/>
          </p:cNvSpPr>
          <p:nvPr>
            <p:ph type="sldNum" sz="quarter" idx="12"/>
          </p:nvPr>
        </p:nvSpPr>
        <p:spPr>
          <a:xfrm>
            <a:off x="18696834" y="13096717"/>
            <a:ext cx="5690341" cy="730250"/>
          </a:xfrm>
        </p:spPr>
        <p:txBody>
          <a:bodyPr/>
          <a:lstStyle/>
          <a:p>
            <a:fld id="{FC623D9C-B141-0E44-9A0E-426DA6A043B9}" type="slidenum">
              <a:rPr lang="en-US" smtClean="0"/>
              <a:t>2</a:t>
            </a:fld>
            <a:endParaRPr lang="en-US" dirty="0"/>
          </a:p>
        </p:txBody>
      </p:sp>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119175" y="5069330"/>
            <a:ext cx="6663069" cy="3753502"/>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098992" y="1110996"/>
            <a:ext cx="6683252" cy="3764872"/>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110248" y="9036765"/>
            <a:ext cx="6680921" cy="3759024"/>
          </a:xfrm>
          <a:prstGeom prst="rect">
            <a:avLst/>
          </a:prstGeom>
        </p:spPr>
      </p:pic>
    </p:spTree>
    <p:extLst>
      <p:ext uri="{BB962C8B-B14F-4D97-AF65-F5344CB8AC3E}">
        <p14:creationId xmlns:p14="http://schemas.microsoft.com/office/powerpoint/2010/main" val="3379586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12" name="Rectangle 11"/>
          <p:cNvSpPr/>
          <p:nvPr/>
        </p:nvSpPr>
        <p:spPr>
          <a:xfrm>
            <a:off x="16002088" y="6658060"/>
            <a:ext cx="5614153" cy="7059616"/>
          </a:xfrm>
          <a:prstGeom prst="rect">
            <a:avLst/>
          </a:prstGeom>
          <a:solidFill>
            <a:srgbClr val="67B89B">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4" name="Rectangle 3"/>
          <p:cNvSpPr/>
          <p:nvPr/>
        </p:nvSpPr>
        <p:spPr>
          <a:xfrm>
            <a:off x="9038208" y="7259078"/>
            <a:ext cx="5614153" cy="6458598"/>
          </a:xfrm>
          <a:prstGeom prst="rect">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15" name="TextBox 14"/>
          <p:cNvSpPr txBox="1"/>
          <p:nvPr/>
        </p:nvSpPr>
        <p:spPr>
          <a:xfrm>
            <a:off x="9191805" y="8670712"/>
            <a:ext cx="5374727" cy="2862322"/>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rebuchet MS"/>
                <a:ea typeface="+mn-ea"/>
                <a:cs typeface="Trebuchet MS"/>
              </a:rPr>
              <a:t>of </a:t>
            </a:r>
            <a:r>
              <a:rPr kumimoji="0" lang="en-US" sz="3600" b="1" i="0" u="none" strike="noStrike" kern="1200" cap="none" spc="0" normalizeH="0" baseline="0" noProof="0" dirty="0">
                <a:ln>
                  <a:noFill/>
                </a:ln>
                <a:solidFill>
                  <a:prstClr val="black"/>
                </a:solidFill>
                <a:effectLst/>
                <a:uLnTx/>
                <a:uFillTx/>
                <a:latin typeface="Trebuchet MS"/>
                <a:ea typeface="+mn-ea"/>
                <a:cs typeface="Trebuchet MS"/>
              </a:rPr>
              <a:t>Linear TV </a:t>
            </a:r>
            <a:r>
              <a:rPr kumimoji="0" lang="en-US" sz="3600" b="0" i="0" u="none" strike="noStrike" kern="1200" cap="none" spc="0" normalizeH="0" baseline="0" noProof="0" dirty="0">
                <a:ln>
                  <a:noFill/>
                </a:ln>
                <a:solidFill>
                  <a:prstClr val="black"/>
                </a:solidFill>
                <a:effectLst/>
                <a:uLnTx/>
                <a:uFillTx/>
                <a:latin typeface="Trebuchet MS"/>
                <a:ea typeface="+mn-ea"/>
                <a:cs typeface="Trebuchet MS"/>
              </a:rPr>
              <a:t>viewers </a:t>
            </a: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rebuchet MS"/>
                <a:ea typeface="+mn-ea"/>
                <a:cs typeface="Trebuchet MS"/>
              </a:rPr>
              <a:t>say their second-screen activity is completely or mostly related to the program or commercials </a:t>
            </a:r>
          </a:p>
        </p:txBody>
      </p:sp>
      <p:sp>
        <p:nvSpPr>
          <p:cNvPr id="16" name="TextBox 15"/>
          <p:cNvSpPr txBox="1"/>
          <p:nvPr/>
        </p:nvSpPr>
        <p:spPr>
          <a:xfrm>
            <a:off x="9191805" y="7929944"/>
            <a:ext cx="2044580" cy="575222"/>
          </a:xfrm>
          <a:prstGeom prst="rect">
            <a:avLst/>
          </a:prstGeom>
          <a:noFill/>
        </p:spPr>
        <p:txBody>
          <a:bodyPr wrap="square" rtlCol="0">
            <a:spAutoFit/>
          </a:bodyPr>
          <a:lstStyle/>
          <a:p>
            <a:pPr marL="0" marR="0" lvl="0" indent="0" algn="l" defTabSz="1172398" rtl="0" eaLnBrk="1" fontAlgn="auto" latinLnBrk="0" hangingPunct="1">
              <a:lnSpc>
                <a:spcPts val="3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FFFF"/>
                </a:solidFill>
                <a:effectLst/>
                <a:uLnTx/>
                <a:uFillTx/>
                <a:latin typeface="Trebuchet MS"/>
                <a:ea typeface="+mn-ea"/>
                <a:cs typeface="Trebuchet MS"/>
              </a:rPr>
              <a:t>29%</a:t>
            </a:r>
          </a:p>
        </p:txBody>
      </p:sp>
      <p:sp>
        <p:nvSpPr>
          <p:cNvPr id="17" name="TextBox 16"/>
          <p:cNvSpPr txBox="1"/>
          <p:nvPr/>
        </p:nvSpPr>
        <p:spPr>
          <a:xfrm>
            <a:off x="16255735" y="8019747"/>
            <a:ext cx="5360505" cy="2554545"/>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rebuchet MS"/>
                <a:ea typeface="+mn-ea"/>
                <a:cs typeface="Trebuchet MS"/>
              </a:rPr>
              <a:t>of</a:t>
            </a:r>
            <a:r>
              <a:rPr kumimoji="0" lang="en-US" sz="3200" b="1" i="0" u="none" strike="noStrike" kern="1200" cap="none" spc="0" normalizeH="0" baseline="0" noProof="0" dirty="0">
                <a:ln>
                  <a:noFill/>
                </a:ln>
                <a:solidFill>
                  <a:prstClr val="black"/>
                </a:solidFill>
                <a:effectLst/>
                <a:uLnTx/>
                <a:uFillTx/>
                <a:latin typeface="Trebuchet MS"/>
                <a:ea typeface="+mn-ea"/>
                <a:cs typeface="Trebuchet MS"/>
              </a:rPr>
              <a:t> OTT Streaming </a:t>
            </a:r>
            <a:r>
              <a:rPr kumimoji="0" lang="en-US" sz="3200" b="0" i="0" u="none" strike="noStrike" kern="1200" cap="none" spc="0" normalizeH="0" baseline="0" noProof="0" dirty="0">
                <a:ln>
                  <a:noFill/>
                </a:ln>
                <a:solidFill>
                  <a:prstClr val="black"/>
                </a:solidFill>
                <a:effectLst/>
                <a:uLnTx/>
                <a:uFillTx/>
                <a:latin typeface="Trebuchet MS"/>
                <a:ea typeface="+mn-ea"/>
                <a:cs typeface="Trebuchet MS"/>
              </a:rPr>
              <a:t>viewers</a:t>
            </a:r>
            <a:r>
              <a:rPr kumimoji="0" lang="en-US" sz="3200" b="0" i="0" u="none" strike="noStrike" kern="1200" cap="none" spc="0" normalizeH="0" baseline="0" noProof="0" dirty="0">
                <a:ln>
                  <a:noFill/>
                </a:ln>
                <a:solidFill>
                  <a:prstClr val="white"/>
                </a:solidFill>
                <a:effectLst/>
                <a:uLnTx/>
                <a:uFillTx/>
                <a:latin typeface="Trebuchet MS"/>
                <a:ea typeface="+mn-ea"/>
                <a:cs typeface="Trebuchet MS"/>
              </a:rPr>
              <a:t> say their second-screen activity is completely or mostly related to the program or commercials</a:t>
            </a:r>
          </a:p>
        </p:txBody>
      </p:sp>
      <p:sp>
        <p:nvSpPr>
          <p:cNvPr id="22" name="TextBox 21"/>
          <p:cNvSpPr txBox="1"/>
          <p:nvPr/>
        </p:nvSpPr>
        <p:spPr>
          <a:xfrm>
            <a:off x="20408050" y="5038115"/>
            <a:ext cx="2044580" cy="566822"/>
          </a:xfrm>
          <a:prstGeom prst="rect">
            <a:avLst/>
          </a:prstGeom>
          <a:noFill/>
        </p:spPr>
        <p:txBody>
          <a:bodyPr wrap="square" rtlCol="0">
            <a:spAutoFit/>
          </a:bodyPr>
          <a:lstStyle/>
          <a:p>
            <a:pPr marL="0" marR="0" lvl="0" indent="0" algn="l" defTabSz="1172398" rtl="0" eaLnBrk="1" fontAlgn="auto" latinLnBrk="0" hangingPunct="1">
              <a:lnSpc>
                <a:spcPts val="3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alpha val="60000"/>
                  </a:prstClr>
                </a:solidFill>
                <a:effectLst/>
                <a:uLnTx/>
                <a:uFillTx/>
                <a:latin typeface="Trebuchet MS"/>
                <a:ea typeface="+mn-ea"/>
                <a:cs typeface="Trebuchet MS"/>
              </a:rPr>
              <a:t>86%</a:t>
            </a:r>
          </a:p>
        </p:txBody>
      </p:sp>
      <p:sp>
        <p:nvSpPr>
          <p:cNvPr id="23" name="Rectangle 22">
            <a:extLst>
              <a:ext uri="{FF2B5EF4-FFF2-40B4-BE49-F238E27FC236}">
                <a16:creationId xmlns:a16="http://schemas.microsoft.com/office/drawing/2014/main" xmlns="" id="{C72AA134-E961-4EE2-BD40-BA6B89083490}"/>
              </a:ext>
            </a:extLst>
          </p:cNvPr>
          <p:cNvSpPr/>
          <p:nvPr/>
        </p:nvSpPr>
        <p:spPr>
          <a:xfrm>
            <a:off x="1" y="-10080"/>
            <a:ext cx="6610387" cy="13726080"/>
          </a:xfrm>
          <a:prstGeom prst="rect">
            <a:avLst/>
          </a:prstGeom>
          <a:solidFill>
            <a:srgbClr val="67B8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8" name="Title 1">
            <a:extLst>
              <a:ext uri="{FF2B5EF4-FFF2-40B4-BE49-F238E27FC236}">
                <a16:creationId xmlns:a16="http://schemas.microsoft.com/office/drawing/2014/main" xmlns="" id="{7FA7E959-90EB-4515-8030-46F865D57BD9}"/>
              </a:ext>
            </a:extLst>
          </p:cNvPr>
          <p:cNvSpPr>
            <a:spLocks noGrp="1"/>
          </p:cNvSpPr>
          <p:nvPr>
            <p:ph type="title"/>
          </p:nvPr>
        </p:nvSpPr>
        <p:spPr>
          <a:xfrm>
            <a:off x="82802" y="2876550"/>
            <a:ext cx="6471617" cy="6735541"/>
          </a:xfrm>
        </p:spPr>
        <p:txBody>
          <a:bodyPr>
            <a:noAutofit/>
          </a:bodyPr>
          <a:lstStyle/>
          <a:p>
            <a:pPr algn="l"/>
            <a:r>
              <a:rPr lang="en-US" sz="6000" dirty="0"/>
              <a:t>This Engagement Inspires Action</a:t>
            </a:r>
            <a:r>
              <a:rPr lang="en-US" sz="4800" dirty="0">
                <a:solidFill>
                  <a:schemeClr val="bg1"/>
                </a:solidFill>
              </a:rPr>
              <a:t/>
            </a:r>
            <a:br>
              <a:rPr lang="en-US" sz="4800" dirty="0">
                <a:solidFill>
                  <a:schemeClr val="bg1"/>
                </a:solidFill>
              </a:rPr>
            </a:br>
            <a:r>
              <a:rPr lang="en-US" sz="4800" dirty="0">
                <a:solidFill>
                  <a:schemeClr val="bg1"/>
                </a:solidFill>
              </a:rPr>
              <a:t/>
            </a:r>
            <a:br>
              <a:rPr lang="en-US" sz="4800" dirty="0">
                <a:solidFill>
                  <a:schemeClr val="bg1"/>
                </a:solidFill>
              </a:rPr>
            </a:br>
            <a:r>
              <a:rPr lang="en-US" sz="4400" dirty="0">
                <a:solidFill>
                  <a:schemeClr val="bg1"/>
                </a:solidFill>
              </a:rPr>
              <a:t>There is Strong </a:t>
            </a:r>
            <a:r>
              <a:rPr lang="en-US" sz="4400" b="1" dirty="0">
                <a:solidFill>
                  <a:schemeClr val="bg1"/>
                </a:solidFill>
              </a:rPr>
              <a:t>Second-Screen</a:t>
            </a:r>
            <a:br>
              <a:rPr lang="en-US" sz="4400" b="1" dirty="0">
                <a:solidFill>
                  <a:schemeClr val="bg1"/>
                </a:solidFill>
              </a:rPr>
            </a:br>
            <a:r>
              <a:rPr lang="en-US" sz="4400" b="1" dirty="0">
                <a:solidFill>
                  <a:schemeClr val="bg1"/>
                </a:solidFill>
              </a:rPr>
              <a:t>Interaction </a:t>
            </a:r>
            <a:r>
              <a:rPr lang="en-US" sz="4400" dirty="0">
                <a:solidFill>
                  <a:schemeClr val="bg1"/>
                </a:solidFill>
              </a:rPr>
              <a:t>for both Linear and OTT Content</a:t>
            </a:r>
            <a:endParaRPr lang="en-US" sz="4800" dirty="0">
              <a:solidFill>
                <a:schemeClr val="bg1"/>
              </a:solidFill>
            </a:endParaRPr>
          </a:p>
        </p:txBody>
      </p:sp>
      <p:pic>
        <p:nvPicPr>
          <p:cNvPr id="25" name="Picture 2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4365" y="13341882"/>
            <a:ext cx="4506248" cy="248964"/>
          </a:xfrm>
          <a:prstGeom prst="rect">
            <a:avLst/>
          </a:prstGeom>
        </p:spPr>
      </p:pic>
      <p:sp>
        <p:nvSpPr>
          <p:cNvPr id="19" name="TextBox 18">
            <a:extLst>
              <a:ext uri="{FF2B5EF4-FFF2-40B4-BE49-F238E27FC236}">
                <a16:creationId xmlns:a16="http://schemas.microsoft.com/office/drawing/2014/main" xmlns="" id="{114CF469-61E0-4A8D-999A-8DE9E0C99D68}"/>
              </a:ext>
            </a:extLst>
          </p:cNvPr>
          <p:cNvSpPr txBox="1"/>
          <p:nvPr/>
        </p:nvSpPr>
        <p:spPr>
          <a:xfrm>
            <a:off x="82802" y="12660606"/>
            <a:ext cx="6370054" cy="523220"/>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rebuchet MS"/>
                <a:ea typeface="+mn-ea"/>
                <a:cs typeface="+mn-cs"/>
              </a:rPr>
              <a:t>Source: Connected Devices: The Changing TV Experience, May 2017, </a:t>
            </a:r>
            <a:r>
              <a:rPr kumimoji="0" lang="en-US" sz="1400" b="0" i="0" u="none" strike="noStrike" kern="1200" cap="none" spc="0" normalizeH="0" baseline="0" noProof="0" dirty="0" err="1">
                <a:ln>
                  <a:noFill/>
                </a:ln>
                <a:solidFill>
                  <a:prstClr val="white"/>
                </a:solidFill>
                <a:effectLst/>
                <a:uLnTx/>
                <a:uFillTx/>
                <a:latin typeface="Trebuchet MS"/>
                <a:ea typeface="+mn-ea"/>
                <a:cs typeface="+mn-cs"/>
              </a:rPr>
              <a:t>iab</a:t>
            </a:r>
            <a:r>
              <a:rPr kumimoji="0" lang="en-US" sz="1400" b="0" i="0" u="none" strike="noStrike" kern="1200" cap="none" spc="0" normalizeH="0" baseline="0" noProof="0" dirty="0">
                <a:ln>
                  <a:noFill/>
                </a:ln>
                <a:solidFill>
                  <a:prstClr val="white"/>
                </a:solidFill>
                <a:effectLst/>
                <a:uLnTx/>
                <a:uFillTx/>
                <a:latin typeface="Trebuchet MS"/>
                <a:ea typeface="+mn-ea"/>
                <a:cs typeface="+mn-cs"/>
              </a:rPr>
              <a:t> + </a:t>
            </a:r>
            <a:r>
              <a:rPr kumimoji="0" lang="en-US" sz="1400" b="0" i="0" u="none" strike="noStrike" kern="1200" cap="none" spc="0" normalizeH="0" baseline="0" noProof="0" dirty="0" err="1">
                <a:ln>
                  <a:noFill/>
                </a:ln>
                <a:solidFill>
                  <a:prstClr val="white"/>
                </a:solidFill>
                <a:effectLst/>
                <a:uLnTx/>
                <a:uFillTx/>
                <a:latin typeface="Trebuchet MS"/>
                <a:ea typeface="+mn-ea"/>
                <a:cs typeface="+mn-cs"/>
              </a:rPr>
              <a:t>maru</a:t>
            </a:r>
            <a:r>
              <a:rPr kumimoji="0" lang="en-US" sz="1400" b="0" i="0" u="none" strike="noStrike" kern="1200" cap="none" spc="0" normalizeH="0" baseline="0" noProof="0" dirty="0">
                <a:ln>
                  <a:noFill/>
                </a:ln>
                <a:solidFill>
                  <a:prstClr val="white"/>
                </a:solidFill>
                <a:effectLst/>
                <a:uLnTx/>
                <a:uFillTx/>
                <a:latin typeface="Trebuchet MS"/>
                <a:ea typeface="+mn-ea"/>
                <a:cs typeface="+mn-cs"/>
              </a:rPr>
              <a:t>/matchbox; TV</a:t>
            </a:r>
          </a:p>
        </p:txBody>
      </p:sp>
      <p:sp>
        <p:nvSpPr>
          <p:cNvPr id="18" name="TextBox 17"/>
          <p:cNvSpPr txBox="1"/>
          <p:nvPr/>
        </p:nvSpPr>
        <p:spPr>
          <a:xfrm>
            <a:off x="16255735" y="7247322"/>
            <a:ext cx="2044580" cy="575222"/>
          </a:xfrm>
          <a:prstGeom prst="rect">
            <a:avLst/>
          </a:prstGeom>
          <a:noFill/>
        </p:spPr>
        <p:txBody>
          <a:bodyPr wrap="square" rtlCol="0">
            <a:spAutoFit/>
          </a:bodyPr>
          <a:lstStyle/>
          <a:p>
            <a:pPr marL="0" marR="0" lvl="0" indent="0" algn="l" defTabSz="1172398" rtl="0" eaLnBrk="1" fontAlgn="auto" latinLnBrk="0" hangingPunct="1">
              <a:lnSpc>
                <a:spcPts val="3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FFFF"/>
                </a:solidFill>
                <a:effectLst/>
                <a:uLnTx/>
                <a:uFillTx/>
                <a:latin typeface="Trebuchet MS"/>
                <a:ea typeface="+mn-ea"/>
                <a:cs typeface="Trebuchet MS"/>
              </a:rPr>
              <a:t>34%</a:t>
            </a:r>
          </a:p>
        </p:txBody>
      </p:sp>
      <p:sp>
        <p:nvSpPr>
          <p:cNvPr id="2" name="Slide Number Placeholder 1"/>
          <p:cNvSpPr>
            <a:spLocks noGrp="1"/>
          </p:cNvSpPr>
          <p:nvPr>
            <p:ph type="sldNum" sz="quarter" idx="12"/>
          </p:nvPr>
        </p:nvSpPr>
        <p:spPr>
          <a:xfrm>
            <a:off x="18696834" y="13101239"/>
            <a:ext cx="5690341" cy="730250"/>
          </a:xfrm>
        </p:spPr>
        <p:txBody>
          <a:bodyPr/>
          <a:lstStyle/>
          <a:p>
            <a:pPr marL="0" marR="0" lvl="0" indent="0" algn="r" defTabSz="1172398"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100" b="0" i="0" u="none" strike="noStrike" kern="1200" cap="none" spc="0" normalizeH="0" baseline="0" noProof="0" smtClean="0">
                <a:ln>
                  <a:noFill/>
                </a:ln>
                <a:solidFill>
                  <a:prstClr val="black">
                    <a:tint val="75000"/>
                  </a:prstClr>
                </a:solidFill>
                <a:effectLst/>
                <a:uLnTx/>
                <a:uFillTx/>
                <a:latin typeface="Trebuchet MS"/>
                <a:ea typeface="+mn-ea"/>
                <a:cs typeface="+mn-cs"/>
              </a:rPr>
              <a:pPr marL="0" marR="0" lvl="0" indent="0" algn="r" defTabSz="1172398" rtl="0" eaLnBrk="1" fontAlgn="auto" latinLnBrk="0" hangingPunct="1">
                <a:lnSpc>
                  <a:spcPct val="100000"/>
                </a:lnSpc>
                <a:spcBef>
                  <a:spcPts val="0"/>
                </a:spcBef>
                <a:spcAft>
                  <a:spcPts val="0"/>
                </a:spcAft>
                <a:buClrTx/>
                <a:buSzTx/>
                <a:buFontTx/>
                <a:buNone/>
                <a:tabLst/>
                <a:defRPr/>
              </a:pPr>
              <a:t>20</a:t>
            </a:fld>
            <a:endParaRPr kumimoji="0" lang="en-US" sz="3100" b="0" i="0" u="none" strike="noStrike" kern="1200" cap="none" spc="0" normalizeH="0" baseline="0" noProof="0" dirty="0">
              <a:ln>
                <a:noFill/>
              </a:ln>
              <a:solidFill>
                <a:prstClr val="black">
                  <a:tint val="75000"/>
                </a:prstClr>
              </a:solidFill>
              <a:effectLst/>
              <a:uLnTx/>
              <a:uFillTx/>
              <a:latin typeface="Trebuchet MS"/>
              <a:ea typeface="+mn-ea"/>
              <a:cs typeface="+mn-cs"/>
            </a:endParaRPr>
          </a:p>
        </p:txBody>
      </p:sp>
    </p:spTree>
    <p:extLst>
      <p:ext uri="{BB962C8B-B14F-4D97-AF65-F5344CB8AC3E}">
        <p14:creationId xmlns:p14="http://schemas.microsoft.com/office/powerpoint/2010/main" val="2382610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9E71EDA-E252-4A15-8EEB-DE6113A10B49}"/>
              </a:ext>
            </a:extLst>
          </p:cNvPr>
          <p:cNvSpPr/>
          <p:nvPr/>
        </p:nvSpPr>
        <p:spPr>
          <a:xfrm>
            <a:off x="0" y="-2003"/>
            <a:ext cx="6610388" cy="13716000"/>
          </a:xfrm>
          <a:prstGeom prst="rect">
            <a:avLst/>
          </a:prstGeom>
          <a:solidFill>
            <a:srgbClr val="67B8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 name="Title 1">
            <a:extLst>
              <a:ext uri="{FF2B5EF4-FFF2-40B4-BE49-F238E27FC236}">
                <a16:creationId xmlns:a16="http://schemas.microsoft.com/office/drawing/2014/main" xmlns="" id="{1302EDB2-1D7F-4AA4-B7A2-02308848D472}"/>
              </a:ext>
            </a:extLst>
          </p:cNvPr>
          <p:cNvSpPr>
            <a:spLocks noGrp="1"/>
          </p:cNvSpPr>
          <p:nvPr>
            <p:ph type="title"/>
          </p:nvPr>
        </p:nvSpPr>
        <p:spPr>
          <a:xfrm>
            <a:off x="316523" y="3600844"/>
            <a:ext cx="6354954" cy="6510305"/>
          </a:xfrm>
        </p:spPr>
        <p:txBody>
          <a:bodyPr>
            <a:noAutofit/>
          </a:bodyPr>
          <a:lstStyle/>
          <a:p>
            <a:pPr algn="l"/>
            <a:r>
              <a:rPr lang="en-US" sz="4800" dirty="0">
                <a:solidFill>
                  <a:schemeClr val="bg1"/>
                </a:solidFill>
              </a:rPr>
              <a:t>Viewers of </a:t>
            </a:r>
            <a:br>
              <a:rPr lang="en-US" sz="4800" dirty="0">
                <a:solidFill>
                  <a:schemeClr val="bg1"/>
                </a:solidFill>
              </a:rPr>
            </a:br>
            <a:r>
              <a:rPr lang="en-US" sz="4800" b="1" i="1" dirty="0">
                <a:solidFill>
                  <a:schemeClr val="bg1"/>
                </a:solidFill>
              </a:rPr>
              <a:t>Ad-Supported OTT </a:t>
            </a:r>
            <a:r>
              <a:rPr lang="en-US" sz="4800" dirty="0">
                <a:solidFill>
                  <a:schemeClr val="bg1"/>
                </a:solidFill>
              </a:rPr>
              <a:t>Are Particularly Receptive To Advertising And Take Action </a:t>
            </a:r>
          </a:p>
        </p:txBody>
      </p:sp>
      <p:sp>
        <p:nvSpPr>
          <p:cNvPr id="3" name="TextBox 2">
            <a:extLst>
              <a:ext uri="{FF2B5EF4-FFF2-40B4-BE49-F238E27FC236}">
                <a16:creationId xmlns:a16="http://schemas.microsoft.com/office/drawing/2014/main" xmlns="" id="{09621CB5-DA39-43B1-A3FB-C17775A4FA82}"/>
              </a:ext>
            </a:extLst>
          </p:cNvPr>
          <p:cNvSpPr txBox="1"/>
          <p:nvPr/>
        </p:nvSpPr>
        <p:spPr>
          <a:xfrm>
            <a:off x="7966695" y="4431067"/>
            <a:ext cx="15260093" cy="2339102"/>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67B89B"/>
                </a:solidFill>
                <a:effectLst/>
                <a:uLnTx/>
                <a:uFillTx/>
                <a:latin typeface="Trebuchet MS"/>
                <a:ea typeface="+mn-ea"/>
                <a:cs typeface="+mn-cs"/>
              </a:rPr>
              <a:t>36% </a:t>
            </a:r>
            <a:r>
              <a:rPr kumimoji="0" lang="en-US" sz="4600" b="0" i="0" u="none" strike="noStrike" kern="1200" cap="none" spc="0" normalizeH="0" baseline="0" noProof="0" dirty="0">
                <a:ln>
                  <a:noFill/>
                </a:ln>
                <a:solidFill>
                  <a:prstClr val="black"/>
                </a:solidFill>
                <a:effectLst/>
                <a:uLnTx/>
                <a:uFillTx/>
                <a:latin typeface="Trebuchet MS"/>
                <a:ea typeface="+mn-ea"/>
                <a:cs typeface="+mn-cs"/>
              </a:rPr>
              <a:t>use video ads to learn about new products / brands / services </a:t>
            </a: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rebuchet MS"/>
                <a:ea typeface="+mn-ea"/>
                <a:cs typeface="+mn-cs"/>
              </a:rPr>
              <a:t>(vs. 30% for SVOD viewers)</a:t>
            </a:r>
          </a:p>
        </p:txBody>
      </p:sp>
      <p:sp>
        <p:nvSpPr>
          <p:cNvPr id="6" name="TextBox 5">
            <a:extLst>
              <a:ext uri="{FF2B5EF4-FFF2-40B4-BE49-F238E27FC236}">
                <a16:creationId xmlns:a16="http://schemas.microsoft.com/office/drawing/2014/main" xmlns="" id="{DB20E68C-12B7-4B55-AD65-8395539F662E}"/>
              </a:ext>
            </a:extLst>
          </p:cNvPr>
          <p:cNvSpPr txBox="1"/>
          <p:nvPr/>
        </p:nvSpPr>
        <p:spPr>
          <a:xfrm>
            <a:off x="7189067" y="12979790"/>
            <a:ext cx="9752426" cy="830997"/>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Trebuchet MS"/>
                <a:ea typeface="+mn-ea"/>
                <a:cs typeface="+mn-cs"/>
              </a:rPr>
              <a:t>Source: Ad Receptivity and the Ad-Supported OTT Video Viewers, IAB / Maru/Matchbox, Spot X, October 2018; Ad-Supported OTT: Those who watch video through a free streaming service with ads (e.g. Crackle, Pluto), through a vMVPD (e.g. DirecTV Now), through a streaming app that requires an MVPD login (e.g. WatchESPN, Xfinity), or through a streaming service charging a monthly fee with ads  (e.g. Hulu with limited ads)</a:t>
            </a:r>
          </a:p>
          <a:p>
            <a:pPr marL="0" marR="0" lvl="0" indent="0" algn="l" defTabSz="1172398"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xmlns="" id="{E2A6F5ED-0E92-4B37-B016-E6FD3B333F08}"/>
              </a:ext>
            </a:extLst>
          </p:cNvPr>
          <p:cNvSpPr txBox="1"/>
          <p:nvPr/>
        </p:nvSpPr>
        <p:spPr>
          <a:xfrm>
            <a:off x="7966695" y="2002062"/>
            <a:ext cx="15136841" cy="1631216"/>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67B89B"/>
                </a:solidFill>
                <a:effectLst/>
                <a:uLnTx/>
                <a:uFillTx/>
                <a:latin typeface="Trebuchet MS"/>
                <a:ea typeface="+mn-ea"/>
                <a:cs typeface="+mn-cs"/>
              </a:rPr>
              <a:t>56% </a:t>
            </a:r>
            <a:r>
              <a:rPr kumimoji="0" lang="en-US" sz="4800" b="1" i="0" u="none" strike="noStrike" kern="1200" cap="none" spc="0" normalizeH="0" baseline="0" noProof="0" dirty="0">
                <a:ln>
                  <a:noFill/>
                </a:ln>
                <a:solidFill>
                  <a:prstClr val="black"/>
                </a:solidFill>
                <a:effectLst/>
                <a:uLnTx/>
                <a:uFillTx/>
                <a:latin typeface="Trebuchet MS"/>
                <a:ea typeface="+mn-ea"/>
                <a:cs typeface="+mn-cs"/>
              </a:rPr>
              <a:t>l</a:t>
            </a:r>
            <a:r>
              <a:rPr kumimoji="0" lang="en-US" sz="4800" b="0" i="0" u="none" strike="noStrike" kern="1200" cap="none" spc="0" normalizeH="0" baseline="0" noProof="0" dirty="0">
                <a:ln>
                  <a:noFill/>
                </a:ln>
                <a:solidFill>
                  <a:prstClr val="black"/>
                </a:solidFill>
                <a:effectLst/>
                <a:uLnTx/>
                <a:uFillTx/>
                <a:latin typeface="Trebuchet MS"/>
                <a:ea typeface="+mn-ea"/>
                <a:cs typeface="+mn-cs"/>
              </a:rPr>
              <a:t>ike being able to interact with video ads</a:t>
            </a: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rebuchet MS"/>
                <a:ea typeface="+mn-ea"/>
                <a:cs typeface="+mn-cs"/>
              </a:rPr>
              <a:t>(vs. 39% for SVOD viewers)</a:t>
            </a:r>
          </a:p>
        </p:txBody>
      </p:sp>
      <p:pic>
        <p:nvPicPr>
          <p:cNvPr id="10" name="Picture 9">
            <a:extLst>
              <a:ext uri="{FF2B5EF4-FFF2-40B4-BE49-F238E27FC236}">
                <a16:creationId xmlns:a16="http://schemas.microsoft.com/office/drawing/2014/main" xmlns="" id="{26ED0167-FB08-400D-AB71-EF21CDCE5344}"/>
              </a:ext>
            </a:extLst>
          </p:cNvPr>
          <p:cNvPicPr>
            <a:picLocks noChangeAspect="1"/>
          </p:cNvPicPr>
          <p:nvPr/>
        </p:nvPicPr>
        <p:blipFill rotWithShape="1">
          <a:blip r:embed="rId3"/>
          <a:srcRect l="20006" t="27756" r="18729" b="40139"/>
          <a:stretch/>
        </p:blipFill>
        <p:spPr>
          <a:xfrm>
            <a:off x="9018007" y="8063010"/>
            <a:ext cx="13034215" cy="3200215"/>
          </a:xfrm>
          <a:prstGeom prst="rect">
            <a:avLst/>
          </a:prstGeom>
          <a:ln>
            <a:noFill/>
          </a:ln>
        </p:spPr>
      </p:pic>
      <p:pic>
        <p:nvPicPr>
          <p:cNvPr id="14" name="Picture 1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5" name="Slide Number Placeholder 4"/>
          <p:cNvSpPr>
            <a:spLocks noGrp="1"/>
          </p:cNvSpPr>
          <p:nvPr>
            <p:ph type="sldNum" sz="quarter" idx="12"/>
          </p:nvPr>
        </p:nvSpPr>
        <p:spPr>
          <a:xfrm>
            <a:off x="18696834" y="13096717"/>
            <a:ext cx="5690341" cy="730250"/>
          </a:xfrm>
        </p:spPr>
        <p:txBody>
          <a:bodyPr/>
          <a:lstStyle/>
          <a:p>
            <a:pPr marL="0" marR="0" lvl="0" indent="0" algn="r" defTabSz="1172398"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100" b="0" i="0" u="none" strike="noStrike" kern="1200" cap="none" spc="0" normalizeH="0" baseline="0" noProof="0" smtClean="0">
                <a:ln>
                  <a:noFill/>
                </a:ln>
                <a:solidFill>
                  <a:prstClr val="black">
                    <a:tint val="75000"/>
                  </a:prstClr>
                </a:solidFill>
                <a:effectLst/>
                <a:uLnTx/>
                <a:uFillTx/>
                <a:latin typeface="Trebuchet MS"/>
                <a:ea typeface="+mn-ea"/>
                <a:cs typeface="+mn-cs"/>
              </a:rPr>
              <a:pPr marL="0" marR="0" lvl="0" indent="0" algn="r" defTabSz="1172398" rtl="0" eaLnBrk="1" fontAlgn="auto" latinLnBrk="0" hangingPunct="1">
                <a:lnSpc>
                  <a:spcPct val="100000"/>
                </a:lnSpc>
                <a:spcBef>
                  <a:spcPts val="0"/>
                </a:spcBef>
                <a:spcAft>
                  <a:spcPts val="0"/>
                </a:spcAft>
                <a:buClrTx/>
                <a:buSzTx/>
                <a:buFontTx/>
                <a:buNone/>
                <a:tabLst/>
                <a:defRPr/>
              </a:pPr>
              <a:t>21</a:t>
            </a:fld>
            <a:endParaRPr kumimoji="0" lang="en-US" sz="3100" b="0" i="0" u="none" strike="noStrike" kern="1200" cap="none" spc="0" normalizeH="0" baseline="0" noProof="0" dirty="0">
              <a:ln>
                <a:noFill/>
              </a:ln>
              <a:solidFill>
                <a:prstClr val="black">
                  <a:tint val="75000"/>
                </a:prstClr>
              </a:solidFill>
              <a:effectLst/>
              <a:uLnTx/>
              <a:uFillTx/>
              <a:latin typeface="Trebuchet MS"/>
              <a:ea typeface="+mn-ea"/>
              <a:cs typeface="+mn-cs"/>
            </a:endParaRPr>
          </a:p>
        </p:txBody>
      </p:sp>
    </p:spTree>
    <p:extLst>
      <p:ext uri="{BB962C8B-B14F-4D97-AF65-F5344CB8AC3E}">
        <p14:creationId xmlns:p14="http://schemas.microsoft.com/office/powerpoint/2010/main" val="2846654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2FD1B3F-8ADF-4440-8DF6-E5F9F43AD5CC}"/>
              </a:ext>
            </a:extLst>
          </p:cNvPr>
          <p:cNvSpPr txBox="1"/>
          <p:nvPr/>
        </p:nvSpPr>
        <p:spPr>
          <a:xfrm>
            <a:off x="10253307" y="3170139"/>
            <a:ext cx="13817944" cy="6001643"/>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Viewers spend an average of </a:t>
            </a:r>
            <a:r>
              <a:rPr kumimoji="0" lang="en-US" sz="4800" b="1" i="0" u="none" strike="noStrike" kern="1200" cap="none" spc="0" normalizeH="0" baseline="0" noProof="0" dirty="0">
                <a:ln>
                  <a:noFill/>
                </a:ln>
                <a:solidFill>
                  <a:srgbClr val="67B89B"/>
                </a:solidFill>
                <a:effectLst/>
                <a:uLnTx/>
                <a:uFillTx/>
                <a:latin typeface="Trebuchet MS" panose="020B0603020202020204" pitchFamily="34" charset="0"/>
                <a:ea typeface="+mn-ea"/>
                <a:cs typeface="+mn-cs"/>
              </a:rPr>
              <a:t>2x</a:t>
            </a:r>
            <a:r>
              <a:rPr kumimoji="0" lang="en-US" sz="4800" b="0" i="0" u="none" strike="noStrike" kern="1200" cap="none" spc="0" normalizeH="0" baseline="0" noProof="0" dirty="0">
                <a:ln>
                  <a:noFill/>
                </a:ln>
                <a:solidFill>
                  <a:srgbClr val="9BBB59"/>
                </a:solidFill>
                <a:effectLst/>
                <a:uLnTx/>
                <a:uFillTx/>
                <a:latin typeface="Trebuchet MS" panose="020B0603020202020204" pitchFamily="34" charset="0"/>
                <a:ea typeface="+mn-ea"/>
                <a:cs typeface="+mn-cs"/>
              </a:rPr>
              <a:t> </a:t>
            </a:r>
            <a:r>
              <a:rPr kumimoji="0" lang="en-US" sz="4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longer</a:t>
            </a: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engaging on connected TV vs. similar ads online</a:t>
            </a:r>
          </a:p>
          <a:p>
            <a:pPr marL="0" marR="0" lvl="0" indent="0" algn="l" defTabSz="1172398"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l" defTabSz="1172398"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l" defTabSz="1172398"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l" defTabSz="1172398"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The Video Completion Rate for CTV is </a:t>
            </a:r>
            <a:r>
              <a:rPr lang="en-US" sz="4800" b="1" dirty="0">
                <a:solidFill>
                  <a:srgbClr val="67B89B"/>
                </a:solidFill>
                <a:latin typeface="Trebuchet MS" panose="020B0603020202020204" pitchFamily="34" charset="0"/>
              </a:rPr>
              <a:t>25%</a:t>
            </a:r>
            <a:r>
              <a:rPr kumimoji="0" lang="en-US" sz="4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higher than it is for Desktop and Mobile</a:t>
            </a:r>
          </a:p>
        </p:txBody>
      </p:sp>
      <p:sp>
        <p:nvSpPr>
          <p:cNvPr id="6" name="Rectangle 5">
            <a:extLst>
              <a:ext uri="{FF2B5EF4-FFF2-40B4-BE49-F238E27FC236}">
                <a16:creationId xmlns:a16="http://schemas.microsoft.com/office/drawing/2014/main" xmlns="" id="{A8372506-DA55-4788-A020-02BB30541FA7}"/>
              </a:ext>
            </a:extLst>
          </p:cNvPr>
          <p:cNvSpPr/>
          <p:nvPr/>
        </p:nvSpPr>
        <p:spPr>
          <a:xfrm>
            <a:off x="0" y="-2"/>
            <a:ext cx="6610388" cy="13716001"/>
          </a:xfrm>
          <a:prstGeom prst="rect">
            <a:avLst/>
          </a:prstGeom>
          <a:solidFill>
            <a:srgbClr val="67B8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srgbClr val="67B89B"/>
              </a:solidFill>
              <a:effectLst/>
              <a:uLnTx/>
              <a:uFillTx/>
              <a:latin typeface="Trebuchet MS"/>
              <a:ea typeface="+mn-ea"/>
              <a:cs typeface="+mn-cs"/>
            </a:endParaRPr>
          </a:p>
        </p:txBody>
      </p:sp>
      <p:sp>
        <p:nvSpPr>
          <p:cNvPr id="4" name="Title 1">
            <a:extLst>
              <a:ext uri="{FF2B5EF4-FFF2-40B4-BE49-F238E27FC236}">
                <a16:creationId xmlns:a16="http://schemas.microsoft.com/office/drawing/2014/main" xmlns="" id="{3AA4C1B0-0732-4932-86CF-50CD251B75DC}"/>
              </a:ext>
            </a:extLst>
          </p:cNvPr>
          <p:cNvSpPr txBox="1">
            <a:spLocks/>
          </p:cNvSpPr>
          <p:nvPr/>
        </p:nvSpPr>
        <p:spPr>
          <a:xfrm>
            <a:off x="239005" y="4434947"/>
            <a:ext cx="5962287" cy="313952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As A Result, Viewers Are Much More Engaged With Connected TV Ads Than With Ads Online</a:t>
            </a:r>
          </a:p>
        </p:txBody>
      </p:sp>
      <p:sp>
        <p:nvSpPr>
          <p:cNvPr id="3" name="Rectangle 2"/>
          <p:cNvSpPr/>
          <p:nvPr/>
        </p:nvSpPr>
        <p:spPr>
          <a:xfrm>
            <a:off x="6610388" y="13115540"/>
            <a:ext cx="10642896" cy="523220"/>
          </a:xfrm>
          <a:prstGeom prst="rect">
            <a:avLst/>
          </a:prstGeom>
        </p:spPr>
        <p:txBody>
          <a:bodyPr wrap="square">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www.brightline.tv/why-connected-tv; Extreme Reach Q2 ‘18 Video Benchmarks, CTV = Connected TV such as Roku, Apple TV, </a:t>
            </a:r>
            <a:r>
              <a:rPr kumimoji="0" lang="en-US" sz="1400" b="0"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mn-cs"/>
              </a:rPr>
              <a:t>Playstation</a:t>
            </a:r>
            <a:endParaRPr kumimoji="0" lang="en-US" sz="1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11" name="Slide Number Placeholder 2">
            <a:extLst>
              <a:ext uri="{FF2B5EF4-FFF2-40B4-BE49-F238E27FC236}">
                <a16:creationId xmlns:a16="http://schemas.microsoft.com/office/drawing/2014/main" xmlns="" id="{97B604B9-35A6-4BEB-A5EC-99DB4CE75517}"/>
              </a:ext>
            </a:extLst>
          </p:cNvPr>
          <p:cNvSpPr txBox="1">
            <a:spLocks/>
          </p:cNvSpPr>
          <p:nvPr/>
        </p:nvSpPr>
        <p:spPr>
          <a:xfrm>
            <a:off x="18696834" y="13067001"/>
            <a:ext cx="5690341" cy="730250"/>
          </a:xfrm>
          <a:prstGeom prst="rect">
            <a:avLst/>
          </a:prstGeom>
        </p:spPr>
        <p:txBody>
          <a:bodyPr vert="horz" lIns="234480" tIns="117240" rIns="234480" bIns="117240" rtlCol="0" anchor="ctr"/>
          <a:lstStyle>
            <a:defPPr>
              <a:defRPr lang="en-US"/>
            </a:defPPr>
            <a:lvl1pPr marL="0" algn="r" defTabSz="1172398" rtl="0" eaLnBrk="1" latinLnBrk="0" hangingPunct="1">
              <a:defRPr sz="3100" kern="1200">
                <a:solidFill>
                  <a:schemeClr val="tx1">
                    <a:tint val="75000"/>
                  </a:schemeClr>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tint val="75000"/>
                  </a:prstClr>
                </a:solidFill>
                <a:effectLst/>
                <a:uLnTx/>
                <a:uFillTx/>
                <a:latin typeface="Trebuchet MS"/>
                <a:ea typeface="+mn-ea"/>
                <a:cs typeface="+mn-cs"/>
              </a:rPr>
              <a:t>22</a:t>
            </a:r>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43026" y="2613825"/>
            <a:ext cx="2601185" cy="260118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243026" y="7005207"/>
            <a:ext cx="2601185" cy="2601185"/>
          </a:xfrm>
          <a:prstGeom prst="rect">
            <a:avLst/>
          </a:prstGeom>
        </p:spPr>
      </p:pic>
    </p:spTree>
    <p:extLst>
      <p:ext uri="{BB962C8B-B14F-4D97-AF65-F5344CB8AC3E}">
        <p14:creationId xmlns:p14="http://schemas.microsoft.com/office/powerpoint/2010/main" val="857113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1" name="TextBox 10"/>
          <p:cNvSpPr txBox="1"/>
          <p:nvPr/>
        </p:nvSpPr>
        <p:spPr>
          <a:xfrm>
            <a:off x="23571784" y="13151922"/>
            <a:ext cx="815391" cy="55399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fld id="{E9BAD033-1638-B34E-BAC8-DEB32676E2C7}" type="slidenum">
              <a:rPr kumimoji="0" lang="en-US" sz="3000" b="0" i="0" u="none" strike="noStrike" kern="1200" cap="none" spc="0" normalizeH="0" baseline="0" noProof="0">
                <a:ln>
                  <a:noFill/>
                </a:ln>
                <a:solidFill>
                  <a:srgbClr val="C0C1BF"/>
                </a:solidFill>
                <a:effectLst/>
                <a:uLnTx/>
                <a:uFillTx/>
                <a:latin typeface="Trebuchet MS"/>
                <a:ea typeface="+mn-ea"/>
                <a:cs typeface="Trebuchet MS"/>
              </a:rPr>
              <a:pPr marL="0" marR="0" lvl="0" indent="0" algn="ctr" defTabSz="1172398" rtl="0" eaLnBrk="1" fontAlgn="auto" latinLnBrk="0" hangingPunct="1">
                <a:lnSpc>
                  <a:spcPct val="100000"/>
                </a:lnSpc>
                <a:spcBef>
                  <a:spcPts val="0"/>
                </a:spcBef>
                <a:spcAft>
                  <a:spcPts val="0"/>
                </a:spcAft>
                <a:buClrTx/>
                <a:buSzTx/>
                <a:buFontTx/>
                <a:buNone/>
                <a:tabLst/>
                <a:defRPr/>
              </a:pPr>
              <a:t>23</a:t>
            </a:fld>
            <a:endParaRPr kumimoji="0" lang="en-US" sz="30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3" name="Rectangle 12">
            <a:extLst>
              <a:ext uri="{FF2B5EF4-FFF2-40B4-BE49-F238E27FC236}">
                <a16:creationId xmlns:a16="http://schemas.microsoft.com/office/drawing/2014/main" xmlns="" id="{A12D5244-0645-42E0-8EC0-D5E0B41FE81B}"/>
              </a:ext>
            </a:extLst>
          </p:cNvPr>
          <p:cNvSpPr/>
          <p:nvPr/>
        </p:nvSpPr>
        <p:spPr>
          <a:xfrm>
            <a:off x="0" y="0"/>
            <a:ext cx="24387175" cy="6949444"/>
          </a:xfrm>
          <a:prstGeom prst="rect">
            <a:avLst/>
          </a:prstGeom>
          <a:solidFill>
            <a:srgbClr val="FFFFFF">
              <a:alpha val="85098"/>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14" name="TextBox 13">
            <a:extLst>
              <a:ext uri="{FF2B5EF4-FFF2-40B4-BE49-F238E27FC236}">
                <a16:creationId xmlns:a16="http://schemas.microsoft.com/office/drawing/2014/main" xmlns="" id="{5FA3502F-E8E7-4608-892F-D5ECCEB12A39}"/>
              </a:ext>
            </a:extLst>
          </p:cNvPr>
          <p:cNvSpPr txBox="1"/>
          <p:nvPr/>
        </p:nvSpPr>
        <p:spPr>
          <a:xfrm>
            <a:off x="19300000" y="3447953"/>
            <a:ext cx="184666" cy="800219"/>
          </a:xfrm>
          <a:prstGeom prst="rect">
            <a:avLst/>
          </a:prstGeom>
          <a:noFill/>
        </p:spPr>
        <p:txBody>
          <a:bodyPr wrap="non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5" name="TextBox 14">
            <a:extLst>
              <a:ext uri="{FF2B5EF4-FFF2-40B4-BE49-F238E27FC236}">
                <a16:creationId xmlns:a16="http://schemas.microsoft.com/office/drawing/2014/main" xmlns="" id="{6AA2CCB2-D50C-491E-AD7F-3F667B026762}"/>
              </a:ext>
            </a:extLst>
          </p:cNvPr>
          <p:cNvSpPr txBox="1"/>
          <p:nvPr/>
        </p:nvSpPr>
        <p:spPr>
          <a:xfrm>
            <a:off x="9236289" y="847960"/>
            <a:ext cx="14084480" cy="521040"/>
          </a:xfrm>
          <a:prstGeom prst="rect">
            <a:avLst/>
          </a:prstGeom>
          <a:noFill/>
        </p:spPr>
        <p:txBody>
          <a:bodyPr wrap="square" rtlCol="0">
            <a:spAutoFit/>
          </a:bodyPr>
          <a:lstStyle/>
          <a:p>
            <a:pPr marL="0" marR="0" lvl="0" indent="0" algn="l" defTabSz="1172398" rtl="0" eaLnBrk="1" fontAlgn="auto" latinLnBrk="0" hangingPunct="1">
              <a:lnSpc>
                <a:spcPts val="3600"/>
              </a:lnSpc>
              <a:spcBef>
                <a:spcPts val="0"/>
              </a:spcBef>
              <a:spcAft>
                <a:spcPts val="0"/>
              </a:spcAft>
              <a:buClrTx/>
              <a:buSzTx/>
              <a:buFontTx/>
              <a:buNone/>
              <a:tabLst/>
              <a:defRPr/>
            </a:pPr>
            <a:r>
              <a:rPr lang="en-US" sz="2800" dirty="0">
                <a:solidFill>
                  <a:prstClr val="black"/>
                </a:solidFill>
                <a:latin typeface="Trebuchet MS"/>
                <a:cs typeface="Trebuchet MS"/>
              </a:rPr>
              <a:t>Exposure to both linear TV and OTT drives brand favorability among consumers</a:t>
            </a:r>
            <a:endParaRPr kumimoji="0" lang="en-US" sz="2800" b="0"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17" name="TextBox 16">
            <a:extLst>
              <a:ext uri="{FF2B5EF4-FFF2-40B4-BE49-F238E27FC236}">
                <a16:creationId xmlns:a16="http://schemas.microsoft.com/office/drawing/2014/main" xmlns="" id="{E62B50D4-D52E-459A-A619-16CC000B9D72}"/>
              </a:ext>
            </a:extLst>
          </p:cNvPr>
          <p:cNvSpPr txBox="1"/>
          <p:nvPr/>
        </p:nvSpPr>
        <p:spPr>
          <a:xfrm>
            <a:off x="9236289" y="2865357"/>
            <a:ext cx="14084480" cy="982705"/>
          </a:xfrm>
          <a:prstGeom prst="rect">
            <a:avLst/>
          </a:prstGeom>
          <a:noFill/>
        </p:spPr>
        <p:txBody>
          <a:bodyPr wrap="square" rtlCol="0">
            <a:spAutoFit/>
          </a:bodyPr>
          <a:lstStyle/>
          <a:p>
            <a:pPr marL="0" marR="0" lvl="0" indent="0" algn="l" defTabSz="1172398" rtl="0" eaLnBrk="1" fontAlgn="auto" latinLnBrk="0" hangingPunct="1">
              <a:lnSpc>
                <a:spcPts val="36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rebuchet MS"/>
                <a:ea typeface="+mn-ea"/>
                <a:cs typeface="Trebuchet MS"/>
              </a:rPr>
              <a:t>The combination of Linear TV and OTT provides a synergy that increases consumer interaction, attention, and brand relevance</a:t>
            </a:r>
          </a:p>
        </p:txBody>
      </p:sp>
      <p:sp>
        <p:nvSpPr>
          <p:cNvPr id="19" name="TextBox 18">
            <a:extLst>
              <a:ext uri="{FF2B5EF4-FFF2-40B4-BE49-F238E27FC236}">
                <a16:creationId xmlns:a16="http://schemas.microsoft.com/office/drawing/2014/main" xmlns="" id="{674748D7-45F8-49A1-B87B-5D70837CA384}"/>
              </a:ext>
            </a:extLst>
          </p:cNvPr>
          <p:cNvSpPr txBox="1"/>
          <p:nvPr/>
        </p:nvSpPr>
        <p:spPr>
          <a:xfrm>
            <a:off x="9236289" y="4826537"/>
            <a:ext cx="14084480" cy="982705"/>
          </a:xfrm>
          <a:prstGeom prst="rect">
            <a:avLst/>
          </a:prstGeom>
          <a:noFill/>
        </p:spPr>
        <p:txBody>
          <a:bodyPr wrap="square" rtlCol="0">
            <a:spAutoFit/>
          </a:bodyPr>
          <a:lstStyle/>
          <a:p>
            <a:pPr marL="0" marR="0" lvl="0" indent="0" algn="l" defTabSz="1172398" rtl="0" eaLnBrk="1" fontAlgn="auto" latinLnBrk="0" hangingPunct="1">
              <a:lnSpc>
                <a:spcPts val="36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rebuchet MS"/>
                <a:ea typeface="+mn-ea"/>
                <a:cs typeface="Trebuchet MS"/>
              </a:rPr>
              <a:t>This deeper engagement drives strong lifts in brand health metrics when linear TV and OTT are deployed together</a:t>
            </a:r>
          </a:p>
        </p:txBody>
      </p:sp>
      <p:cxnSp>
        <p:nvCxnSpPr>
          <p:cNvPr id="22" name="Straight Connector 21">
            <a:extLst>
              <a:ext uri="{FF2B5EF4-FFF2-40B4-BE49-F238E27FC236}">
                <a16:creationId xmlns:a16="http://schemas.microsoft.com/office/drawing/2014/main" xmlns="" id="{CFAABEF9-8827-4E4A-B5A4-A2A4D78E5757}"/>
              </a:ext>
            </a:extLst>
          </p:cNvPr>
          <p:cNvCxnSpPr/>
          <p:nvPr/>
        </p:nvCxnSpPr>
        <p:spPr>
          <a:xfrm>
            <a:off x="9236289" y="2207626"/>
            <a:ext cx="14084480" cy="0"/>
          </a:xfrm>
          <a:prstGeom prst="line">
            <a:avLst/>
          </a:prstGeom>
          <a:ln w="41275">
            <a:solidFill>
              <a:srgbClr val="67B89B"/>
            </a:solidFill>
            <a:prstDash val="sysDot"/>
            <a:roun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xmlns="" id="{A74E5E0D-507C-4846-A276-017DB0D81A32}"/>
              </a:ext>
            </a:extLst>
          </p:cNvPr>
          <p:cNvCxnSpPr/>
          <p:nvPr/>
        </p:nvCxnSpPr>
        <p:spPr>
          <a:xfrm>
            <a:off x="9236289" y="4473527"/>
            <a:ext cx="14084480" cy="0"/>
          </a:xfrm>
          <a:prstGeom prst="line">
            <a:avLst/>
          </a:prstGeom>
          <a:ln w="41275">
            <a:solidFill>
              <a:srgbClr val="67B89B"/>
            </a:solidFill>
            <a:prstDash val="sysDot"/>
            <a:round/>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xmlns="" id="{F68302A0-0DEE-415E-ABE5-32C621D6F29B}"/>
              </a:ext>
            </a:extLst>
          </p:cNvPr>
          <p:cNvSpPr txBox="1"/>
          <p:nvPr/>
        </p:nvSpPr>
        <p:spPr>
          <a:xfrm>
            <a:off x="1019386" y="994058"/>
            <a:ext cx="6983960" cy="749885"/>
          </a:xfrm>
          <a:prstGeom prst="rect">
            <a:avLst/>
          </a:prstGeom>
          <a:noFill/>
        </p:spPr>
        <p:txBody>
          <a:bodyPr wrap="square" rtlCol="0">
            <a:spAutoFit/>
          </a:bodyPr>
          <a:lstStyle/>
          <a:p>
            <a:pPr marL="0" marR="0" lvl="0" indent="0" algn="l" defTabSz="1172398" rtl="0" eaLnBrk="1" fontAlgn="auto" latinLnBrk="0" hangingPunct="1">
              <a:lnSpc>
                <a:spcPts val="5000"/>
              </a:lnSpc>
              <a:spcBef>
                <a:spcPts val="0"/>
              </a:spcBef>
              <a:spcAft>
                <a:spcPts val="0"/>
              </a:spcAft>
              <a:buClrTx/>
              <a:buSzTx/>
              <a:buFontTx/>
              <a:buNone/>
              <a:tabLst/>
              <a:defRPr/>
            </a:pPr>
            <a:r>
              <a:rPr kumimoji="0" lang="en-US" sz="6000" b="0" i="1" u="none" strike="noStrike" kern="1200" cap="none" spc="0" normalizeH="0" baseline="0" noProof="0" dirty="0">
                <a:ln>
                  <a:noFill/>
                </a:ln>
                <a:solidFill>
                  <a:prstClr val="black"/>
                </a:solidFill>
                <a:effectLst/>
                <a:uLnTx/>
                <a:uFillTx/>
                <a:latin typeface="Trebuchet MS"/>
                <a:ea typeface="+mn-ea"/>
                <a:cs typeface="+mn-cs"/>
              </a:rPr>
              <a:t>More</a:t>
            </a:r>
            <a:r>
              <a:rPr kumimoji="0" lang="en-US" sz="6000" b="0" i="0" u="none" strike="noStrike" kern="1200" cap="none" spc="0" normalizeH="0" baseline="0" noProof="0" dirty="0">
                <a:ln>
                  <a:noFill/>
                </a:ln>
                <a:solidFill>
                  <a:prstClr val="black"/>
                </a:solidFill>
                <a:effectLst/>
                <a:uLnTx/>
                <a:uFillTx/>
                <a:latin typeface="Trebuchet MS"/>
                <a:ea typeface="+mn-ea"/>
                <a:cs typeface="+mn-cs"/>
              </a:rPr>
              <a:t> Engagement</a:t>
            </a:r>
            <a:endParaRPr kumimoji="0" lang="en-US" sz="6000" b="0" i="0" u="none" strike="noStrike" kern="1200" cap="none" spc="0" normalizeH="0" baseline="0" noProof="0" dirty="0">
              <a:ln>
                <a:noFill/>
              </a:ln>
              <a:solidFill>
                <a:prstClr val="black"/>
              </a:solidFill>
              <a:effectLst/>
              <a:uLnTx/>
              <a:uFillTx/>
              <a:latin typeface="Trebuchet MS"/>
              <a:ea typeface="+mn-ea"/>
              <a:cs typeface="Trebuchet MS"/>
            </a:endParaRPr>
          </a:p>
        </p:txBody>
      </p:sp>
      <p:pic>
        <p:nvPicPr>
          <p:cNvPr id="26" name="Picture 25">
            <a:extLst>
              <a:ext uri="{FF2B5EF4-FFF2-40B4-BE49-F238E27FC236}">
                <a16:creationId xmlns:a16="http://schemas.microsoft.com/office/drawing/2014/main" xmlns="" id="{359DA866-7C19-4DFC-A329-49C65A305E1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35641" y="2287746"/>
            <a:ext cx="3120631" cy="3120631"/>
          </a:xfrm>
          <a:prstGeom prst="rect">
            <a:avLst/>
          </a:prstGeom>
        </p:spPr>
      </p:pic>
    </p:spTree>
    <p:extLst>
      <p:ext uri="{BB962C8B-B14F-4D97-AF65-F5344CB8AC3E}">
        <p14:creationId xmlns:p14="http://schemas.microsoft.com/office/powerpoint/2010/main" val="5591485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30000"/>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7" name="Rectangle 6"/>
          <p:cNvSpPr/>
          <p:nvPr/>
        </p:nvSpPr>
        <p:spPr>
          <a:xfrm>
            <a:off x="0" y="10248183"/>
            <a:ext cx="18545175" cy="2346385"/>
          </a:xfrm>
          <a:prstGeom prst="rect">
            <a:avLst/>
          </a:prstGeom>
          <a:solidFill>
            <a:srgbClr val="67B89B">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9AC"/>
              </a:solidFill>
            </a:endParaRPr>
          </a:p>
        </p:txBody>
      </p:sp>
      <p:sp>
        <p:nvSpPr>
          <p:cNvPr id="9" name="TextBox 8"/>
          <p:cNvSpPr txBox="1"/>
          <p:nvPr/>
        </p:nvSpPr>
        <p:spPr>
          <a:xfrm>
            <a:off x="114647" y="10248183"/>
            <a:ext cx="18315879" cy="2431435"/>
          </a:xfrm>
          <a:prstGeom prst="rect">
            <a:avLst/>
          </a:prstGeom>
          <a:noFill/>
        </p:spPr>
        <p:txBody>
          <a:bodyPr wrap="square" rtlCol="0">
            <a:spAutoFit/>
          </a:bodyPr>
          <a:lstStyle/>
          <a:p>
            <a:r>
              <a:rPr lang="en-US" sz="7200" b="1" i="1" dirty="0">
                <a:solidFill>
                  <a:schemeClr val="bg1"/>
                </a:solidFill>
                <a:latin typeface="Trebuchet MS"/>
                <a:cs typeface="Trebuchet MS"/>
              </a:rPr>
              <a:t>More</a:t>
            </a:r>
            <a:r>
              <a:rPr lang="en-US" sz="7200" dirty="0">
                <a:solidFill>
                  <a:schemeClr val="bg1"/>
                </a:solidFill>
                <a:latin typeface="Trebuchet MS"/>
                <a:cs typeface="Trebuchet MS"/>
              </a:rPr>
              <a:t> Audience Reach and Reinforcement</a:t>
            </a:r>
          </a:p>
          <a:p>
            <a:r>
              <a:rPr lang="en-US" sz="4000" dirty="0">
                <a:solidFill>
                  <a:schemeClr val="bg1"/>
                </a:solidFill>
                <a:latin typeface="Trebuchet MS"/>
              </a:rPr>
              <a:t>The combination of Linear + OTT extends campaign reach, reinforces message, and increases brand relevance with consumers</a:t>
            </a:r>
            <a:endParaRPr lang="en-US" sz="4000" dirty="0"/>
          </a:p>
        </p:txBody>
      </p:sp>
      <p:sp>
        <p:nvSpPr>
          <p:cNvPr id="2" name="Slide Number Placeholder 1"/>
          <p:cNvSpPr>
            <a:spLocks noGrp="1"/>
          </p:cNvSpPr>
          <p:nvPr>
            <p:ph type="sldNum" sz="quarter" idx="12"/>
          </p:nvPr>
        </p:nvSpPr>
        <p:spPr>
          <a:xfrm>
            <a:off x="18696834" y="13077828"/>
            <a:ext cx="5690341" cy="730250"/>
          </a:xfrm>
        </p:spPr>
        <p:txBody>
          <a:bodyPr/>
          <a:lstStyle/>
          <a:p>
            <a:fld id="{FC623D9C-B141-0E44-9A0E-426DA6A043B9}" type="slidenum">
              <a:rPr lang="en-US" smtClean="0"/>
              <a:t>24</a:t>
            </a:fld>
            <a:endParaRPr lang="en-US" dirty="0"/>
          </a:p>
        </p:txBody>
      </p:sp>
    </p:spTree>
    <p:extLst>
      <p:ext uri="{BB962C8B-B14F-4D97-AF65-F5344CB8AC3E}">
        <p14:creationId xmlns:p14="http://schemas.microsoft.com/office/powerpoint/2010/main" val="40682982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89AC687E-6294-482B-B298-2DE84A18FF8C}"/>
              </a:ext>
            </a:extLst>
          </p:cNvPr>
          <p:cNvSpPr/>
          <p:nvPr/>
        </p:nvSpPr>
        <p:spPr>
          <a:xfrm>
            <a:off x="1" y="0"/>
            <a:ext cx="6610388" cy="13716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xmlns="" id="{B596CC71-BFFA-4441-B81E-1F4BBE2D6D5C}"/>
              </a:ext>
            </a:extLst>
          </p:cNvPr>
          <p:cNvSpPr txBox="1"/>
          <p:nvPr/>
        </p:nvSpPr>
        <p:spPr>
          <a:xfrm>
            <a:off x="108736" y="4919008"/>
            <a:ext cx="6154886" cy="3477875"/>
          </a:xfrm>
          <a:prstGeom prst="rect">
            <a:avLst/>
          </a:prstGeom>
          <a:noFill/>
        </p:spPr>
        <p:txBody>
          <a:bodyPr wrap="square" rtlCol="0">
            <a:spAutoFit/>
          </a:bodyPr>
          <a:lstStyle/>
          <a:p>
            <a:r>
              <a:rPr lang="en-US" sz="4400" dirty="0">
                <a:solidFill>
                  <a:schemeClr val="bg1"/>
                </a:solidFill>
              </a:rPr>
              <a:t>Strong Overlap Between MVPD Subscribers and OTT Viewers Results In </a:t>
            </a:r>
            <a:r>
              <a:rPr lang="en-US" sz="4400" dirty="0">
                <a:solidFill>
                  <a:srgbClr val="67B89B"/>
                </a:solidFill>
              </a:rPr>
              <a:t>Message Reinforcement</a:t>
            </a:r>
          </a:p>
        </p:txBody>
      </p:sp>
      <p:sp>
        <p:nvSpPr>
          <p:cNvPr id="9" name="TextBox 8">
            <a:extLst>
              <a:ext uri="{FF2B5EF4-FFF2-40B4-BE49-F238E27FC236}">
                <a16:creationId xmlns:a16="http://schemas.microsoft.com/office/drawing/2014/main" xmlns="" id="{A55A1D24-D90F-4CFE-B9DD-687E481E5F27}"/>
              </a:ext>
            </a:extLst>
          </p:cNvPr>
          <p:cNvSpPr txBox="1"/>
          <p:nvPr/>
        </p:nvSpPr>
        <p:spPr>
          <a:xfrm>
            <a:off x="8180023" y="742919"/>
            <a:ext cx="13765577" cy="1015663"/>
          </a:xfrm>
          <a:prstGeom prst="rect">
            <a:avLst/>
          </a:prstGeom>
          <a:noFill/>
        </p:spPr>
        <p:txBody>
          <a:bodyPr wrap="square" rtlCol="0">
            <a:spAutoFit/>
          </a:bodyPr>
          <a:lstStyle/>
          <a:p>
            <a:pPr algn="ctr"/>
            <a:r>
              <a:rPr lang="en-US" sz="6000" b="1" dirty="0">
                <a:solidFill>
                  <a:srgbClr val="4F81BD"/>
                </a:solidFill>
              </a:rPr>
              <a:t>73% </a:t>
            </a:r>
            <a:r>
              <a:rPr lang="en-US" sz="4800" dirty="0"/>
              <a:t>of U.S. households are Cable+ subscribers</a:t>
            </a:r>
          </a:p>
        </p:txBody>
      </p:sp>
      <p:sp>
        <p:nvSpPr>
          <p:cNvPr id="12" name="TextBox 11">
            <a:extLst>
              <a:ext uri="{FF2B5EF4-FFF2-40B4-BE49-F238E27FC236}">
                <a16:creationId xmlns:a16="http://schemas.microsoft.com/office/drawing/2014/main" xmlns="" id="{32E83201-6100-4C9C-ADAA-44BD1456A51B}"/>
              </a:ext>
            </a:extLst>
          </p:cNvPr>
          <p:cNvSpPr txBox="1"/>
          <p:nvPr/>
        </p:nvSpPr>
        <p:spPr>
          <a:xfrm>
            <a:off x="8139130" y="7210177"/>
            <a:ext cx="15181639" cy="923330"/>
          </a:xfrm>
          <a:prstGeom prst="rect">
            <a:avLst/>
          </a:prstGeom>
          <a:noFill/>
        </p:spPr>
        <p:txBody>
          <a:bodyPr wrap="square" rtlCol="0">
            <a:spAutoFit/>
          </a:bodyPr>
          <a:lstStyle/>
          <a:p>
            <a:r>
              <a:rPr lang="en-US" sz="4800" dirty="0"/>
              <a:t>Similarly, </a:t>
            </a:r>
            <a:r>
              <a:rPr lang="en-US" sz="5400" b="1" dirty="0">
                <a:solidFill>
                  <a:schemeClr val="accent1"/>
                </a:solidFill>
              </a:rPr>
              <a:t>66% </a:t>
            </a:r>
            <a:r>
              <a:rPr lang="en-US" sz="4800" dirty="0"/>
              <a:t>of OTT HHs </a:t>
            </a:r>
            <a:r>
              <a:rPr lang="en-US" sz="4800" i="1" u="sng" dirty="0"/>
              <a:t>also </a:t>
            </a:r>
            <a:r>
              <a:rPr lang="en-US" sz="4800" dirty="0"/>
              <a:t>have Cable+ Subs</a:t>
            </a:r>
          </a:p>
        </p:txBody>
      </p:sp>
      <p:sp>
        <p:nvSpPr>
          <p:cNvPr id="13" name="TextBox 12">
            <a:extLst>
              <a:ext uri="{FF2B5EF4-FFF2-40B4-BE49-F238E27FC236}">
                <a16:creationId xmlns:a16="http://schemas.microsoft.com/office/drawing/2014/main" xmlns="" id="{95C021DB-E2F5-44EF-932D-F814BF27189C}"/>
              </a:ext>
            </a:extLst>
          </p:cNvPr>
          <p:cNvSpPr txBox="1"/>
          <p:nvPr/>
        </p:nvSpPr>
        <p:spPr>
          <a:xfrm>
            <a:off x="8704518" y="10324993"/>
            <a:ext cx="8807868" cy="584775"/>
          </a:xfrm>
          <a:prstGeom prst="rect">
            <a:avLst/>
          </a:prstGeom>
          <a:noFill/>
        </p:spPr>
        <p:txBody>
          <a:bodyPr wrap="square" rtlCol="0">
            <a:spAutoFit/>
          </a:bodyPr>
          <a:lstStyle/>
          <a:p>
            <a:pPr algn="ctr"/>
            <a:r>
              <a:rPr lang="en-US" sz="3200" u="sng" dirty="0"/>
              <a:t>OTT Households</a:t>
            </a:r>
          </a:p>
        </p:txBody>
      </p:sp>
      <p:sp>
        <p:nvSpPr>
          <p:cNvPr id="2" name="TextBox 1">
            <a:extLst>
              <a:ext uri="{FF2B5EF4-FFF2-40B4-BE49-F238E27FC236}">
                <a16:creationId xmlns:a16="http://schemas.microsoft.com/office/drawing/2014/main" xmlns="" id="{C7061318-ADA2-4A1A-A97D-2973B9646900}"/>
              </a:ext>
            </a:extLst>
          </p:cNvPr>
          <p:cNvSpPr txBox="1"/>
          <p:nvPr/>
        </p:nvSpPr>
        <p:spPr>
          <a:xfrm>
            <a:off x="6638965" y="13222039"/>
            <a:ext cx="6423892" cy="461665"/>
          </a:xfrm>
          <a:prstGeom prst="rect">
            <a:avLst/>
          </a:prstGeom>
          <a:noFill/>
        </p:spPr>
        <p:txBody>
          <a:bodyPr wrap="square" rtlCol="0">
            <a:spAutoFit/>
          </a:bodyPr>
          <a:lstStyle/>
          <a:p>
            <a:r>
              <a:rPr lang="en-US" sz="1200" dirty="0"/>
              <a:t>Source: 2018 S&amp;P Global Market Intelligence, Kagan 6/2018; CMO by Adobe TV Advertising Calls For a Cross-Channel Strategy, 10/16/18; comScore, State of OTT September 2018</a:t>
            </a:r>
          </a:p>
        </p:txBody>
      </p:sp>
      <p:graphicFrame>
        <p:nvGraphicFramePr>
          <p:cNvPr id="15" name="Chart 14">
            <a:extLst>
              <a:ext uri="{FF2B5EF4-FFF2-40B4-BE49-F238E27FC236}">
                <a16:creationId xmlns:a16="http://schemas.microsoft.com/office/drawing/2014/main" xmlns="" id="{91A847BA-5A95-470F-90CE-1014E8525664}"/>
              </a:ext>
            </a:extLst>
          </p:cNvPr>
          <p:cNvGraphicFramePr/>
          <p:nvPr>
            <p:extLst>
              <p:ext uri="{D42A27DB-BD31-4B8C-83A1-F6EECF244321}">
                <p14:modId xmlns:p14="http://schemas.microsoft.com/office/powerpoint/2010/main" val="1596436957"/>
              </p:ext>
            </p:extLst>
          </p:nvPr>
        </p:nvGraphicFramePr>
        <p:xfrm>
          <a:off x="13472907" y="7949719"/>
          <a:ext cx="7972353" cy="5595085"/>
        </p:xfrm>
        <a:graphic>
          <a:graphicData uri="http://schemas.openxmlformats.org/drawingml/2006/chart">
            <c:chart xmlns:c="http://schemas.openxmlformats.org/drawingml/2006/chart" xmlns:r="http://schemas.openxmlformats.org/officeDocument/2006/relationships" r:id="rId3"/>
          </a:graphicData>
        </a:graphic>
      </p:graphicFrame>
      <p:pic>
        <p:nvPicPr>
          <p:cNvPr id="16" name="Picture 1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01921" y="10820499"/>
            <a:ext cx="2784379" cy="2784379"/>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5" name="Slide Number Placeholder 4"/>
          <p:cNvSpPr>
            <a:spLocks noGrp="1"/>
          </p:cNvSpPr>
          <p:nvPr>
            <p:ph type="sldNum" sz="quarter" idx="12"/>
          </p:nvPr>
        </p:nvSpPr>
        <p:spPr>
          <a:xfrm>
            <a:off x="18696834" y="13096717"/>
            <a:ext cx="5690341" cy="730250"/>
          </a:xfrm>
        </p:spPr>
        <p:txBody>
          <a:bodyPr/>
          <a:lstStyle/>
          <a:p>
            <a:fld id="{FC623D9C-B141-0E44-9A0E-426DA6A043B9}" type="slidenum">
              <a:rPr lang="en-US" smtClean="0"/>
              <a:t>25</a:t>
            </a:fld>
            <a:endParaRPr lang="en-US" dirty="0"/>
          </a:p>
        </p:txBody>
      </p:sp>
      <p:cxnSp>
        <p:nvCxnSpPr>
          <p:cNvPr id="30" name="Straight Connector 29">
            <a:extLst>
              <a:ext uri="{FF2B5EF4-FFF2-40B4-BE49-F238E27FC236}">
                <a16:creationId xmlns:a16="http://schemas.microsoft.com/office/drawing/2014/main" xmlns="" id="{C7846088-C5C7-4016-B127-41ED12EB101E}"/>
              </a:ext>
            </a:extLst>
          </p:cNvPr>
          <p:cNvCxnSpPr>
            <a:cxnSpLocks/>
          </p:cNvCxnSpPr>
          <p:nvPr/>
        </p:nvCxnSpPr>
        <p:spPr>
          <a:xfrm>
            <a:off x="7060002" y="6628210"/>
            <a:ext cx="16804263" cy="0"/>
          </a:xfrm>
          <a:prstGeom prst="line">
            <a:avLst/>
          </a:prstGeom>
          <a:ln w="41275">
            <a:solidFill>
              <a:srgbClr val="67B89B"/>
            </a:solidFill>
            <a:prstDash val="sysDot"/>
            <a:round/>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xmlns="" id="{C58BA817-601D-4270-B4B5-B493DECC3F2C}"/>
              </a:ext>
            </a:extLst>
          </p:cNvPr>
          <p:cNvSpPr txBox="1"/>
          <p:nvPr/>
        </p:nvSpPr>
        <p:spPr>
          <a:xfrm>
            <a:off x="9581654" y="5344993"/>
            <a:ext cx="11274240" cy="769441"/>
          </a:xfrm>
          <a:prstGeom prst="rect">
            <a:avLst/>
          </a:prstGeom>
          <a:noFill/>
        </p:spPr>
        <p:txBody>
          <a:bodyPr wrap="none" rtlCol="0">
            <a:spAutoFit/>
          </a:bodyPr>
          <a:lstStyle/>
          <a:p>
            <a:r>
              <a:rPr lang="en-US" sz="2800" dirty="0"/>
              <a:t>…and </a:t>
            </a:r>
            <a:r>
              <a:rPr lang="en-US" sz="4400" b="1" dirty="0">
                <a:solidFill>
                  <a:srgbClr val="4F81BD"/>
                </a:solidFill>
              </a:rPr>
              <a:t>80% </a:t>
            </a:r>
            <a:r>
              <a:rPr lang="en-US" sz="2800" dirty="0"/>
              <a:t>of those cable HHs also watch video via streaming apps</a:t>
            </a:r>
          </a:p>
        </p:txBody>
      </p:sp>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35685" y="2569463"/>
            <a:ext cx="1523666" cy="1523666"/>
          </a:xfrm>
          <a:prstGeom prst="rect">
            <a:avLst/>
          </a:prstGeom>
        </p:spPr>
      </p:pic>
      <p:pic>
        <p:nvPicPr>
          <p:cNvPr id="14" name="Picture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575661" y="2569463"/>
            <a:ext cx="1523666" cy="1523666"/>
          </a:xfrm>
          <a:prstGeom prst="rect">
            <a:avLst/>
          </a:prstGeom>
        </p:spPr>
      </p:pic>
      <p:pic>
        <p:nvPicPr>
          <p:cNvPr id="41" name="Picture 4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11060" y="2569463"/>
            <a:ext cx="1523666" cy="1523666"/>
          </a:xfrm>
          <a:prstGeom prst="rect">
            <a:avLst/>
          </a:prstGeom>
        </p:spPr>
      </p:pic>
      <p:pic>
        <p:nvPicPr>
          <p:cNvPr id="42" name="Picture 4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66934" y="2569463"/>
            <a:ext cx="1523666" cy="1523666"/>
          </a:xfrm>
          <a:prstGeom prst="rect">
            <a:avLst/>
          </a:prstGeom>
        </p:spPr>
      </p:pic>
      <p:pic>
        <p:nvPicPr>
          <p:cNvPr id="43" name="Picture 4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922808" y="2569463"/>
            <a:ext cx="1523666" cy="1523666"/>
          </a:xfrm>
          <a:prstGeom prst="rect">
            <a:avLst/>
          </a:prstGeom>
        </p:spPr>
      </p:pic>
      <p:pic>
        <p:nvPicPr>
          <p:cNvPr id="44" name="Picture 4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570791" y="2569463"/>
            <a:ext cx="1523666" cy="1523666"/>
          </a:xfrm>
          <a:prstGeom prst="rect">
            <a:avLst/>
          </a:prstGeom>
        </p:spPr>
      </p:pic>
      <p:pic>
        <p:nvPicPr>
          <p:cNvPr id="45" name="Picture 4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358874" y="2569463"/>
            <a:ext cx="1523666" cy="1523666"/>
          </a:xfrm>
          <a:prstGeom prst="rect">
            <a:avLst/>
          </a:prstGeom>
        </p:spPr>
      </p:pic>
      <p:pic>
        <p:nvPicPr>
          <p:cNvPr id="46" name="Picture 4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999495" y="2569463"/>
            <a:ext cx="1523666" cy="1523666"/>
          </a:xfrm>
          <a:prstGeom prst="rect">
            <a:avLst/>
          </a:prstGeom>
        </p:spPr>
      </p:pic>
      <p:pic>
        <p:nvPicPr>
          <p:cNvPr id="47" name="Picture 46"/>
          <p:cNvPicPr>
            <a:picLocks noChangeAspect="1"/>
          </p:cNvPicPr>
          <p:nvPr/>
        </p:nvPicPr>
        <p:blipFill rotWithShape="1">
          <a:blip r:embed="rId6" cstate="email">
            <a:extLst>
              <a:ext uri="{28A0092B-C50C-407E-A947-70E740481C1C}">
                <a14:useLocalDpi xmlns:a14="http://schemas.microsoft.com/office/drawing/2010/main"/>
              </a:ext>
            </a:extLst>
          </a:blip>
          <a:srcRect b="61669"/>
          <a:stretch/>
        </p:blipFill>
        <p:spPr>
          <a:xfrm>
            <a:off x="18787578" y="2569463"/>
            <a:ext cx="1523666" cy="584044"/>
          </a:xfrm>
          <a:prstGeom prst="rect">
            <a:avLst/>
          </a:prstGeom>
        </p:spPr>
      </p:pic>
      <p:pic>
        <p:nvPicPr>
          <p:cNvPr id="48" name="Picture 4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216282" y="2569463"/>
            <a:ext cx="1523666" cy="1523666"/>
          </a:xfrm>
          <a:prstGeom prst="rect">
            <a:avLst/>
          </a:prstGeom>
        </p:spPr>
      </p:pic>
      <p:pic>
        <p:nvPicPr>
          <p:cNvPr id="50" name="Picture 49">
            <a:extLst>
              <a:ext uri="{FF2B5EF4-FFF2-40B4-BE49-F238E27FC236}">
                <a16:creationId xmlns:a16="http://schemas.microsoft.com/office/drawing/2014/main" xmlns="" id="{00323704-DE1D-480B-BF6C-9A3C132AEB9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t="36937"/>
          <a:stretch/>
        </p:blipFill>
        <p:spPr>
          <a:xfrm>
            <a:off x="18787578" y="3208195"/>
            <a:ext cx="1523666" cy="960867"/>
          </a:xfrm>
          <a:prstGeom prst="rect">
            <a:avLst/>
          </a:prstGeom>
        </p:spPr>
      </p:pic>
    </p:spTree>
    <p:extLst>
      <p:ext uri="{BB962C8B-B14F-4D97-AF65-F5344CB8AC3E}">
        <p14:creationId xmlns:p14="http://schemas.microsoft.com/office/powerpoint/2010/main" val="1720649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0E95A68D-0935-4509-A711-277EC8236176}"/>
              </a:ext>
            </a:extLst>
          </p:cNvPr>
          <p:cNvSpPr txBox="1"/>
          <p:nvPr/>
        </p:nvSpPr>
        <p:spPr>
          <a:xfrm>
            <a:off x="6955215" y="12271350"/>
            <a:ext cx="10297615"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j-lt"/>
                <a:ea typeface="+mn-ea"/>
              </a:rPr>
              <a:t>Source: 2018 S&amp;P Global Market Intelligence, Kagan.</a:t>
            </a:r>
            <a:r>
              <a:rPr kumimoji="0" lang="en-PH" sz="1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As of June 2018.</a:t>
            </a:r>
          </a:p>
          <a:p>
            <a:pPr marL="228600" marR="0" lvl="0" indent="-228600" algn="l" defTabSz="457200" rtl="0" eaLnBrk="1" fontAlgn="auto" latinLnBrk="0" hangingPunct="1">
              <a:lnSpc>
                <a:spcPct val="100000"/>
              </a:lnSpc>
              <a:spcBef>
                <a:spcPts val="0"/>
              </a:spcBef>
              <a:spcAft>
                <a:spcPts val="0"/>
              </a:spcAft>
              <a:buClrTx/>
              <a:buSzTx/>
              <a:buFontTx/>
              <a:buAutoNum type="arabicParenBoth"/>
              <a:tabLst/>
              <a:defRPr/>
            </a:pPr>
            <a:r>
              <a:rPr kumimoji="0" lang="en-PH" sz="105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Multichannel HHs - Residential multichannel household count excludes DBS overlap created by households taking multiple multichannel subscriptions. Includes cable, DBS, telco and other multichannel platforms. Excludes commercial subs. (2) Online video-only households (OTT or multichannel substitutes) are HHs that rely on unmanaged broadband delivery to view television shows or movies in lieu of a traditional multichannel subscription. Figure does not include subscribers to virtual multichannel providers such as Sling TV, PlayStation Vue or DIRECTV NOW. (3) Virtual </a:t>
            </a:r>
            <a:r>
              <a:rPr kumimoji="0" lang="en-PH" sz="105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multichannels</a:t>
            </a:r>
            <a:r>
              <a:rPr kumimoji="0" lang="en-PH" sz="105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PH" sz="105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vMVPD</a:t>
            </a:r>
            <a:r>
              <a:rPr kumimoji="0" lang="en-PH" sz="105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characterized by unmanaged (Internet/OTT) broadband delivery of aggregated live, linear networks and on-demand content similar to a traditional multichannel offering for a monthly subscription.  (4) Households that receive broadcast network signals using an antenna and do not subscribe to a traditional or virtual multichannel service, includes HHs with an antenna that also access online video.</a:t>
            </a:r>
          </a:p>
        </p:txBody>
      </p:sp>
      <p:sp>
        <p:nvSpPr>
          <p:cNvPr id="12" name="Rectangle 11">
            <a:extLst>
              <a:ext uri="{FF2B5EF4-FFF2-40B4-BE49-F238E27FC236}">
                <a16:creationId xmlns:a16="http://schemas.microsoft.com/office/drawing/2014/main" xmlns="" id="{5235163D-587E-4A61-9003-B595987983C7}"/>
              </a:ext>
            </a:extLst>
          </p:cNvPr>
          <p:cNvSpPr/>
          <p:nvPr/>
        </p:nvSpPr>
        <p:spPr>
          <a:xfrm>
            <a:off x="-20906" y="0"/>
            <a:ext cx="6631294" cy="13716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4800" dirty="0"/>
          </a:p>
        </p:txBody>
      </p:sp>
      <p:graphicFrame>
        <p:nvGraphicFramePr>
          <p:cNvPr id="17" name="Chart 16">
            <a:extLst>
              <a:ext uri="{FF2B5EF4-FFF2-40B4-BE49-F238E27FC236}">
                <a16:creationId xmlns:a16="http://schemas.microsoft.com/office/drawing/2014/main" xmlns="" id="{C25698F2-B514-4BBC-99B4-91AB2DA5AACD}"/>
              </a:ext>
            </a:extLst>
          </p:cNvPr>
          <p:cNvGraphicFramePr/>
          <p:nvPr>
            <p:extLst>
              <p:ext uri="{D42A27DB-BD31-4B8C-83A1-F6EECF244321}">
                <p14:modId xmlns:p14="http://schemas.microsoft.com/office/powerpoint/2010/main" val="2030469879"/>
              </p:ext>
            </p:extLst>
          </p:nvPr>
        </p:nvGraphicFramePr>
        <p:xfrm>
          <a:off x="16186468" y="2087961"/>
          <a:ext cx="8021577" cy="4607891"/>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a:extLst>
              <a:ext uri="{FF2B5EF4-FFF2-40B4-BE49-F238E27FC236}">
                <a16:creationId xmlns:a16="http://schemas.microsoft.com/office/drawing/2014/main" xmlns="" id="{C5557B41-5732-4E0C-9754-F68B0064B0A7}"/>
              </a:ext>
            </a:extLst>
          </p:cNvPr>
          <p:cNvSpPr txBox="1"/>
          <p:nvPr/>
        </p:nvSpPr>
        <p:spPr>
          <a:xfrm>
            <a:off x="16176389" y="7554396"/>
            <a:ext cx="7970808" cy="892552"/>
          </a:xfrm>
          <a:prstGeom prst="rect">
            <a:avLst/>
          </a:prstGeom>
          <a:noFill/>
        </p:spPr>
        <p:txBody>
          <a:bodyPr wrap="square" rtlCol="0" anchor="ctr">
            <a:spAutoFit/>
          </a:bodyPr>
          <a:lstStyle/>
          <a:p>
            <a:pPr algn="ctr"/>
            <a:r>
              <a:rPr lang="en-US" sz="2800" u="sng" dirty="0"/>
              <a:t>Video HH Method of Delivery Projection</a:t>
            </a:r>
          </a:p>
          <a:p>
            <a:pPr algn="ctr"/>
            <a:r>
              <a:rPr lang="en-US" sz="2400" dirty="0"/>
              <a:t>OTT-only growth trend, 2016-2018</a:t>
            </a:r>
          </a:p>
        </p:txBody>
      </p:sp>
      <p:sp>
        <p:nvSpPr>
          <p:cNvPr id="23" name="TextBox 22">
            <a:extLst>
              <a:ext uri="{FF2B5EF4-FFF2-40B4-BE49-F238E27FC236}">
                <a16:creationId xmlns:a16="http://schemas.microsoft.com/office/drawing/2014/main" xmlns="" id="{52B213DC-6F26-4A10-82F1-E388888CC94E}"/>
              </a:ext>
            </a:extLst>
          </p:cNvPr>
          <p:cNvSpPr txBox="1"/>
          <p:nvPr/>
        </p:nvSpPr>
        <p:spPr>
          <a:xfrm>
            <a:off x="16483079" y="1315309"/>
            <a:ext cx="7724966" cy="892552"/>
          </a:xfrm>
          <a:prstGeom prst="rect">
            <a:avLst/>
          </a:prstGeom>
          <a:noFill/>
        </p:spPr>
        <p:txBody>
          <a:bodyPr wrap="square" rtlCol="0">
            <a:spAutoFit/>
          </a:bodyPr>
          <a:lstStyle/>
          <a:p>
            <a:pPr algn="ctr"/>
            <a:r>
              <a:rPr lang="en-US" sz="2800" b="1" u="sng" dirty="0"/>
              <a:t>Video HH Method of Delivery</a:t>
            </a:r>
          </a:p>
          <a:p>
            <a:pPr algn="ctr"/>
            <a:r>
              <a:rPr lang="en-US" sz="2400" b="1" dirty="0"/>
              <a:t>2018</a:t>
            </a:r>
          </a:p>
        </p:txBody>
      </p:sp>
      <p:sp>
        <p:nvSpPr>
          <p:cNvPr id="24" name="TextBox 23">
            <a:extLst>
              <a:ext uri="{FF2B5EF4-FFF2-40B4-BE49-F238E27FC236}">
                <a16:creationId xmlns:a16="http://schemas.microsoft.com/office/drawing/2014/main" xmlns="" id="{54F96563-F793-4009-8A0A-DEA3F9832BA4}"/>
              </a:ext>
            </a:extLst>
          </p:cNvPr>
          <p:cNvSpPr txBox="1"/>
          <p:nvPr/>
        </p:nvSpPr>
        <p:spPr>
          <a:xfrm>
            <a:off x="7138715" y="3700402"/>
            <a:ext cx="7908858" cy="1077218"/>
          </a:xfrm>
          <a:prstGeom prst="rect">
            <a:avLst/>
          </a:prstGeom>
          <a:noFill/>
        </p:spPr>
        <p:txBody>
          <a:bodyPr wrap="square" rtlCol="0">
            <a:spAutoFit/>
          </a:bodyPr>
          <a:lstStyle/>
          <a:p>
            <a:r>
              <a:rPr lang="en-US" sz="3200" dirty="0"/>
              <a:t>While MVPD subscriptions dominate, OTT-only homes comprise </a:t>
            </a:r>
            <a:r>
              <a:rPr lang="en-US" sz="3200" b="1" dirty="0">
                <a:solidFill>
                  <a:srgbClr val="67B89B"/>
                </a:solidFill>
              </a:rPr>
              <a:t>10%</a:t>
            </a:r>
            <a:r>
              <a:rPr lang="en-US" sz="3200" dirty="0">
                <a:solidFill>
                  <a:srgbClr val="67B89B"/>
                </a:solidFill>
              </a:rPr>
              <a:t> </a:t>
            </a:r>
            <a:r>
              <a:rPr lang="en-US" sz="3200" dirty="0"/>
              <a:t>of video HHs</a:t>
            </a:r>
          </a:p>
        </p:txBody>
      </p:sp>
      <p:sp>
        <p:nvSpPr>
          <p:cNvPr id="25" name="TextBox 24">
            <a:extLst>
              <a:ext uri="{FF2B5EF4-FFF2-40B4-BE49-F238E27FC236}">
                <a16:creationId xmlns:a16="http://schemas.microsoft.com/office/drawing/2014/main" xmlns="" id="{6B0E7D04-4CAA-495E-92CF-60F2DD6DF4A2}"/>
              </a:ext>
            </a:extLst>
          </p:cNvPr>
          <p:cNvSpPr txBox="1"/>
          <p:nvPr/>
        </p:nvSpPr>
        <p:spPr>
          <a:xfrm>
            <a:off x="7138715" y="8724430"/>
            <a:ext cx="8702926" cy="1569660"/>
          </a:xfrm>
          <a:prstGeom prst="rect">
            <a:avLst/>
          </a:prstGeom>
          <a:noFill/>
        </p:spPr>
        <p:txBody>
          <a:bodyPr wrap="square" rtlCol="0">
            <a:spAutoFit/>
          </a:bodyPr>
          <a:lstStyle/>
          <a:p>
            <a:r>
              <a:rPr lang="en-US" sz="3200" dirty="0"/>
              <a:t>While a small segment of total US HHs, OTT-only homes are growing (+15% over the last 2 years)</a:t>
            </a: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84598" y="10820499"/>
            <a:ext cx="2901702" cy="2901702"/>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2" name="Rectangle 1">
            <a:extLst>
              <a:ext uri="{FF2B5EF4-FFF2-40B4-BE49-F238E27FC236}">
                <a16:creationId xmlns:a16="http://schemas.microsoft.com/office/drawing/2014/main" xmlns="" id="{921AD459-8EC3-46C4-BDBE-300A834250B2}"/>
              </a:ext>
            </a:extLst>
          </p:cNvPr>
          <p:cNvSpPr/>
          <p:nvPr/>
        </p:nvSpPr>
        <p:spPr>
          <a:xfrm>
            <a:off x="239978" y="4472731"/>
            <a:ext cx="6109526" cy="4278094"/>
          </a:xfrm>
          <a:prstGeom prst="rect">
            <a:avLst/>
          </a:prstGeom>
        </p:spPr>
        <p:txBody>
          <a:bodyPr wrap="square">
            <a:spAutoFit/>
          </a:bodyPr>
          <a:lstStyle/>
          <a:p>
            <a:r>
              <a:rPr lang="en-US" sz="4800" dirty="0">
                <a:solidFill>
                  <a:schemeClr val="lt1"/>
                </a:solidFill>
              </a:rPr>
              <a:t>Additionally, Campaigns Can Deliver </a:t>
            </a:r>
            <a:r>
              <a:rPr lang="en-US" sz="4800" dirty="0">
                <a:solidFill>
                  <a:srgbClr val="67B89B"/>
                </a:solidFill>
              </a:rPr>
              <a:t>Incremental Reach </a:t>
            </a:r>
            <a:r>
              <a:rPr lang="en-US" sz="4800" dirty="0">
                <a:solidFill>
                  <a:schemeClr val="lt1"/>
                </a:solidFill>
              </a:rPr>
              <a:t>Of OTT-only Homes</a:t>
            </a:r>
            <a:endParaRPr lang="en-US" sz="3200" dirty="0">
              <a:solidFill>
                <a:schemeClr val="lt1"/>
              </a:solidFill>
            </a:endParaRPr>
          </a:p>
          <a:p>
            <a:r>
              <a:rPr lang="en-US" sz="3200" dirty="0">
                <a:solidFill>
                  <a:schemeClr val="lt1"/>
                </a:solidFill>
              </a:rPr>
              <a:t>(no MVPD subscription)</a:t>
            </a:r>
          </a:p>
        </p:txBody>
      </p:sp>
      <p:sp>
        <p:nvSpPr>
          <p:cNvPr id="4" name="Slide Number Placeholder 3"/>
          <p:cNvSpPr>
            <a:spLocks noGrp="1"/>
          </p:cNvSpPr>
          <p:nvPr>
            <p:ph type="sldNum" sz="quarter" idx="12"/>
          </p:nvPr>
        </p:nvSpPr>
        <p:spPr>
          <a:xfrm>
            <a:off x="18696834" y="13096717"/>
            <a:ext cx="5690341" cy="730250"/>
          </a:xfrm>
        </p:spPr>
        <p:txBody>
          <a:bodyPr/>
          <a:lstStyle/>
          <a:p>
            <a:fld id="{FC623D9C-B141-0E44-9A0E-426DA6A043B9}" type="slidenum">
              <a:rPr lang="en-US" smtClean="0"/>
              <a:t>26</a:t>
            </a:fld>
            <a:endParaRPr lang="en-US" dirty="0"/>
          </a:p>
        </p:txBody>
      </p:sp>
      <p:cxnSp>
        <p:nvCxnSpPr>
          <p:cNvPr id="14" name="Straight Connector 13">
            <a:extLst>
              <a:ext uri="{FF2B5EF4-FFF2-40B4-BE49-F238E27FC236}">
                <a16:creationId xmlns:a16="http://schemas.microsoft.com/office/drawing/2014/main" xmlns="" id="{D0E9FFDC-A25E-48F2-9381-C4064B1127BC}"/>
              </a:ext>
            </a:extLst>
          </p:cNvPr>
          <p:cNvCxnSpPr>
            <a:cxnSpLocks/>
          </p:cNvCxnSpPr>
          <p:nvPr/>
        </p:nvCxnSpPr>
        <p:spPr>
          <a:xfrm>
            <a:off x="7216238" y="7122496"/>
            <a:ext cx="16558162" cy="0"/>
          </a:xfrm>
          <a:prstGeom prst="line">
            <a:avLst/>
          </a:prstGeom>
          <a:ln w="41275">
            <a:solidFill>
              <a:srgbClr val="67B89B"/>
            </a:solidFill>
            <a:prstDash val="sysDot"/>
            <a:round/>
          </a:ln>
          <a:effectLst/>
        </p:spPr>
        <p:style>
          <a:lnRef idx="2">
            <a:schemeClr val="accent1"/>
          </a:lnRef>
          <a:fillRef idx="0">
            <a:schemeClr val="accent1"/>
          </a:fillRef>
          <a:effectRef idx="1">
            <a:schemeClr val="accent1"/>
          </a:effectRef>
          <a:fontRef idx="minor">
            <a:schemeClr val="tx1"/>
          </a:fontRef>
        </p:style>
      </p:cxnSp>
      <p:graphicFrame>
        <p:nvGraphicFramePr>
          <p:cNvPr id="8" name="Chart 7">
            <a:extLst>
              <a:ext uri="{FF2B5EF4-FFF2-40B4-BE49-F238E27FC236}">
                <a16:creationId xmlns:a16="http://schemas.microsoft.com/office/drawing/2014/main" xmlns="" id="{BB79624D-24C6-4648-82A7-C1203460A5AC}"/>
              </a:ext>
            </a:extLst>
          </p:cNvPr>
          <p:cNvGraphicFramePr/>
          <p:nvPr>
            <p:extLst>
              <p:ext uri="{D42A27DB-BD31-4B8C-83A1-F6EECF244321}">
                <p14:modId xmlns:p14="http://schemas.microsoft.com/office/powerpoint/2010/main" val="2609164580"/>
              </p:ext>
            </p:extLst>
          </p:nvPr>
        </p:nvGraphicFramePr>
        <p:xfrm>
          <a:off x="16689475" y="8696263"/>
          <a:ext cx="6631294" cy="371545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9401710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7CED59-D0CA-46A7-8E04-8A4B2DDE3379}"/>
              </a:ext>
            </a:extLst>
          </p:cNvPr>
          <p:cNvSpPr/>
          <p:nvPr/>
        </p:nvSpPr>
        <p:spPr>
          <a:xfrm>
            <a:off x="0" y="0"/>
            <a:ext cx="6610388" cy="1371932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p>
        </p:txBody>
      </p:sp>
      <p:sp>
        <p:nvSpPr>
          <p:cNvPr id="3" name="TextBox 2">
            <a:extLst>
              <a:ext uri="{FF2B5EF4-FFF2-40B4-BE49-F238E27FC236}">
                <a16:creationId xmlns:a16="http://schemas.microsoft.com/office/drawing/2014/main" xmlns="" id="{D8C8FEC6-0E64-4400-9E89-97209D99012A}"/>
              </a:ext>
            </a:extLst>
          </p:cNvPr>
          <p:cNvSpPr txBox="1"/>
          <p:nvPr/>
        </p:nvSpPr>
        <p:spPr>
          <a:xfrm>
            <a:off x="149629" y="4438795"/>
            <a:ext cx="6444787" cy="2923877"/>
          </a:xfrm>
          <a:prstGeom prst="rect">
            <a:avLst/>
          </a:prstGeom>
          <a:noFill/>
        </p:spPr>
        <p:txBody>
          <a:bodyPr wrap="square" rtlCol="0">
            <a:spAutoFit/>
          </a:bodyPr>
          <a:lstStyle/>
          <a:p>
            <a:r>
              <a:rPr lang="en-US" dirty="0">
                <a:solidFill>
                  <a:schemeClr val="bg1"/>
                </a:solidFill>
              </a:rPr>
              <a:t>Quantifying The Opportunity For Incremental Reach And Message Reinforcement</a:t>
            </a:r>
            <a:endParaRPr lang="en-US" u="sng" dirty="0">
              <a:solidFill>
                <a:schemeClr val="bg1"/>
              </a:solidFill>
            </a:endParaRPr>
          </a:p>
        </p:txBody>
      </p:sp>
      <p:sp>
        <p:nvSpPr>
          <p:cNvPr id="4" name="TextBox 3">
            <a:extLst>
              <a:ext uri="{FF2B5EF4-FFF2-40B4-BE49-F238E27FC236}">
                <a16:creationId xmlns:a16="http://schemas.microsoft.com/office/drawing/2014/main" xmlns="" id="{B8F2A0CC-516E-4312-8826-705E792F4E37}"/>
              </a:ext>
            </a:extLst>
          </p:cNvPr>
          <p:cNvSpPr txBox="1"/>
          <p:nvPr/>
        </p:nvSpPr>
        <p:spPr>
          <a:xfrm>
            <a:off x="7374806" y="2838357"/>
            <a:ext cx="16028119" cy="4524315"/>
          </a:xfrm>
          <a:prstGeom prst="rect">
            <a:avLst/>
          </a:prstGeom>
          <a:noFill/>
        </p:spPr>
        <p:txBody>
          <a:bodyPr wrap="square" rtlCol="0">
            <a:spAutoFit/>
          </a:bodyPr>
          <a:lstStyle/>
          <a:p>
            <a:pPr algn="ctr"/>
            <a:r>
              <a:rPr lang="en-US" sz="3600" dirty="0"/>
              <a:t>We examined Nielsen’s omni-channel planning tool, Media Impact, to gauge the potential incremental reach of OTT within a plan. </a:t>
            </a:r>
          </a:p>
          <a:p>
            <a:pPr algn="ctr"/>
            <a:endParaRPr lang="en-US" sz="3600" dirty="0"/>
          </a:p>
          <a:p>
            <a:pPr algn="ctr"/>
            <a:r>
              <a:rPr lang="en-US" sz="3600" dirty="0"/>
              <a:t>This analysis includes all ad-supported TV networks and streaming platforms </a:t>
            </a:r>
            <a:r>
              <a:rPr lang="en-US" sz="3600" u="sng" dirty="0"/>
              <a:t>except</a:t>
            </a:r>
            <a:r>
              <a:rPr lang="en-US" sz="3600" dirty="0"/>
              <a:t> Amazon and Netflix, the two biggest SVOD platforms. Through this cross-platform analysis, we can determine the percentage of an audience that can be reached by:</a:t>
            </a:r>
          </a:p>
          <a:p>
            <a:pPr algn="ctr"/>
            <a:endParaRPr lang="en-US" sz="3600" dirty="0"/>
          </a:p>
        </p:txBody>
      </p:sp>
      <p:pic>
        <p:nvPicPr>
          <p:cNvPr id="19" name="Picture 1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80518" y="10814298"/>
            <a:ext cx="2901702" cy="2901702"/>
          </a:xfrm>
          <a:prstGeom prst="rect">
            <a:avLst/>
          </a:prstGeom>
        </p:spPr>
      </p:pic>
      <p:sp>
        <p:nvSpPr>
          <p:cNvPr id="25" name="Rectangle 24">
            <a:extLst>
              <a:ext uri="{FF2B5EF4-FFF2-40B4-BE49-F238E27FC236}">
                <a16:creationId xmlns:a16="http://schemas.microsoft.com/office/drawing/2014/main" xmlns="" id="{D2222B51-9814-4E93-BD84-19B16F0852DD}"/>
              </a:ext>
            </a:extLst>
          </p:cNvPr>
          <p:cNvSpPr/>
          <p:nvPr/>
        </p:nvSpPr>
        <p:spPr>
          <a:xfrm>
            <a:off x="12816636" y="8269928"/>
            <a:ext cx="5144457" cy="2779072"/>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chemeClr val="tx1"/>
                </a:solidFill>
              </a:rPr>
              <a:t>Linear TV + OTT</a:t>
            </a:r>
          </a:p>
          <a:p>
            <a:pPr algn="ctr"/>
            <a:r>
              <a:rPr lang="en-US" sz="2800" dirty="0">
                <a:solidFill>
                  <a:schemeClr val="tx1"/>
                </a:solidFill>
              </a:rPr>
              <a:t>Reinforcement &amp; Relevance Opportunity</a:t>
            </a:r>
          </a:p>
          <a:p>
            <a:pPr algn="ctr"/>
            <a:endParaRPr lang="en-US" sz="2800" dirty="0">
              <a:solidFill>
                <a:schemeClr val="tx1"/>
              </a:solidFill>
            </a:endParaRPr>
          </a:p>
          <a:p>
            <a:pPr algn="ctr"/>
            <a:r>
              <a:rPr lang="en-US" sz="2400" dirty="0">
                <a:solidFill>
                  <a:schemeClr val="tx1"/>
                </a:solidFill>
              </a:rPr>
              <a:t>Those reached with </a:t>
            </a:r>
            <a:r>
              <a:rPr lang="en-US" sz="2400" i="1" dirty="0">
                <a:solidFill>
                  <a:schemeClr val="tx1"/>
                </a:solidFill>
              </a:rPr>
              <a:t>both</a:t>
            </a:r>
            <a:r>
              <a:rPr lang="en-US" sz="2400" dirty="0">
                <a:solidFill>
                  <a:schemeClr val="tx1"/>
                </a:solidFill>
              </a:rPr>
              <a:t> Linear TV and OTT</a:t>
            </a:r>
          </a:p>
        </p:txBody>
      </p:sp>
      <p:sp>
        <p:nvSpPr>
          <p:cNvPr id="26" name="Rectangle 25">
            <a:extLst>
              <a:ext uri="{FF2B5EF4-FFF2-40B4-BE49-F238E27FC236}">
                <a16:creationId xmlns:a16="http://schemas.microsoft.com/office/drawing/2014/main" xmlns="" id="{C6BF0804-1446-4219-8B2F-659CE22B8044}"/>
              </a:ext>
            </a:extLst>
          </p:cNvPr>
          <p:cNvSpPr/>
          <p:nvPr/>
        </p:nvSpPr>
        <p:spPr>
          <a:xfrm>
            <a:off x="18598968" y="8269928"/>
            <a:ext cx="4803957" cy="2779072"/>
          </a:xfrm>
          <a:prstGeom prst="rect">
            <a:avLst/>
          </a:prstGeom>
          <a:solidFill>
            <a:srgbClr val="67B8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chemeClr val="bg1"/>
                </a:solidFill>
              </a:rPr>
              <a:t>OTT-Only</a:t>
            </a:r>
          </a:p>
          <a:p>
            <a:pPr algn="ctr"/>
            <a:r>
              <a:rPr lang="en-US" sz="2800" dirty="0">
                <a:solidFill>
                  <a:schemeClr val="bg1"/>
                </a:solidFill>
              </a:rPr>
              <a:t>Incremental Reach Opportunity</a:t>
            </a:r>
          </a:p>
          <a:p>
            <a:pPr algn="ctr"/>
            <a:endParaRPr lang="en-US" sz="2800" dirty="0">
              <a:solidFill>
                <a:schemeClr val="bg1"/>
              </a:solidFill>
            </a:endParaRPr>
          </a:p>
          <a:p>
            <a:pPr algn="ctr"/>
            <a:r>
              <a:rPr lang="en-US" sz="2400" dirty="0">
                <a:solidFill>
                  <a:schemeClr val="bg1"/>
                </a:solidFill>
              </a:rPr>
              <a:t>Those reached </a:t>
            </a:r>
            <a:r>
              <a:rPr lang="en-US" sz="2400" i="1" dirty="0">
                <a:solidFill>
                  <a:schemeClr val="bg1"/>
                </a:solidFill>
              </a:rPr>
              <a:t>only</a:t>
            </a:r>
            <a:r>
              <a:rPr lang="en-US" sz="2400" dirty="0">
                <a:solidFill>
                  <a:schemeClr val="bg1"/>
                </a:solidFill>
              </a:rPr>
              <a:t> with OTT </a:t>
            </a:r>
          </a:p>
          <a:p>
            <a:pPr algn="ctr"/>
            <a:endParaRPr lang="en-US" sz="2800" dirty="0">
              <a:solidFill>
                <a:schemeClr val="bg1"/>
              </a:solidFill>
            </a:endParaRPr>
          </a:p>
        </p:txBody>
      </p:sp>
      <p:sp>
        <p:nvSpPr>
          <p:cNvPr id="9" name="Slide Number Placeholder 5"/>
          <p:cNvSpPr>
            <a:spLocks noGrp="1"/>
          </p:cNvSpPr>
          <p:nvPr>
            <p:ph type="sldNum" sz="quarter" idx="12"/>
          </p:nvPr>
        </p:nvSpPr>
        <p:spPr>
          <a:xfrm>
            <a:off x="18696834" y="13096717"/>
            <a:ext cx="5690341" cy="730250"/>
          </a:xfrm>
        </p:spPr>
        <p:txBody>
          <a:bodyPr/>
          <a:lstStyle/>
          <a:p>
            <a:r>
              <a:rPr lang="en-US" dirty="0"/>
              <a:t>27</a:t>
            </a:r>
          </a:p>
        </p:txBody>
      </p:sp>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2" name="Rectangle 1">
            <a:extLst>
              <a:ext uri="{FF2B5EF4-FFF2-40B4-BE49-F238E27FC236}">
                <a16:creationId xmlns:a16="http://schemas.microsoft.com/office/drawing/2014/main" xmlns="" id="{5F9D06E7-1863-49C4-9FEE-C428FFA94A8E}"/>
              </a:ext>
            </a:extLst>
          </p:cNvPr>
          <p:cNvSpPr/>
          <p:nvPr/>
        </p:nvSpPr>
        <p:spPr>
          <a:xfrm>
            <a:off x="7214683" y="8300546"/>
            <a:ext cx="5144457" cy="2779072"/>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p>
        </p:txBody>
      </p:sp>
      <p:sp>
        <p:nvSpPr>
          <p:cNvPr id="5" name="TextBox 4">
            <a:extLst>
              <a:ext uri="{FF2B5EF4-FFF2-40B4-BE49-F238E27FC236}">
                <a16:creationId xmlns:a16="http://schemas.microsoft.com/office/drawing/2014/main" xmlns="" id="{1DABF154-BB15-45F2-8A97-B4F052B3E3CD}"/>
              </a:ext>
            </a:extLst>
          </p:cNvPr>
          <p:cNvSpPr txBox="1"/>
          <p:nvPr/>
        </p:nvSpPr>
        <p:spPr>
          <a:xfrm>
            <a:off x="7374806" y="8373742"/>
            <a:ext cx="4824212" cy="1015663"/>
          </a:xfrm>
          <a:prstGeom prst="rect">
            <a:avLst/>
          </a:prstGeom>
          <a:noFill/>
        </p:spPr>
        <p:txBody>
          <a:bodyPr wrap="square" rtlCol="0">
            <a:spAutoFit/>
          </a:bodyPr>
          <a:lstStyle/>
          <a:p>
            <a:pPr algn="ctr"/>
            <a:r>
              <a:rPr lang="en-US" sz="3200" b="1" dirty="0">
                <a:solidFill>
                  <a:schemeClr val="bg1"/>
                </a:solidFill>
              </a:rPr>
              <a:t>Linear TV Only</a:t>
            </a:r>
          </a:p>
          <a:p>
            <a:pPr algn="ctr"/>
            <a:r>
              <a:rPr lang="en-US" sz="2800" dirty="0">
                <a:solidFill>
                  <a:schemeClr val="lt1"/>
                </a:solidFill>
              </a:rPr>
              <a:t>Primary Reach Driver</a:t>
            </a:r>
          </a:p>
        </p:txBody>
      </p:sp>
      <p:sp>
        <p:nvSpPr>
          <p:cNvPr id="13" name="TextBox 12">
            <a:extLst>
              <a:ext uri="{FF2B5EF4-FFF2-40B4-BE49-F238E27FC236}">
                <a16:creationId xmlns:a16="http://schemas.microsoft.com/office/drawing/2014/main" xmlns="" id="{0FC0FB4C-E667-41F0-8A1F-022051D38309}"/>
              </a:ext>
            </a:extLst>
          </p:cNvPr>
          <p:cNvSpPr txBox="1"/>
          <p:nvPr/>
        </p:nvSpPr>
        <p:spPr>
          <a:xfrm>
            <a:off x="7354549" y="10099438"/>
            <a:ext cx="4824212" cy="830997"/>
          </a:xfrm>
          <a:prstGeom prst="rect">
            <a:avLst/>
          </a:prstGeom>
          <a:noFill/>
        </p:spPr>
        <p:txBody>
          <a:bodyPr wrap="square" rtlCol="0">
            <a:spAutoFit/>
          </a:bodyPr>
          <a:lstStyle/>
          <a:p>
            <a:pPr algn="ctr"/>
            <a:r>
              <a:rPr lang="en-US" sz="2400" b="1" dirty="0">
                <a:solidFill>
                  <a:schemeClr val="bg1"/>
                </a:solidFill>
              </a:rPr>
              <a:t>Those reached </a:t>
            </a:r>
            <a:r>
              <a:rPr lang="en-US" sz="2400" b="1" i="1" dirty="0">
                <a:solidFill>
                  <a:schemeClr val="bg1"/>
                </a:solidFill>
              </a:rPr>
              <a:t>only</a:t>
            </a:r>
            <a:r>
              <a:rPr lang="en-US" sz="2400" b="1" dirty="0">
                <a:solidFill>
                  <a:schemeClr val="bg1"/>
                </a:solidFill>
              </a:rPr>
              <a:t> with Linear TV</a:t>
            </a:r>
            <a:endParaRPr lang="en-US" sz="2000" dirty="0">
              <a:solidFill>
                <a:schemeClr val="bg1"/>
              </a:solidFill>
            </a:endParaRPr>
          </a:p>
        </p:txBody>
      </p:sp>
    </p:spTree>
    <p:extLst>
      <p:ext uri="{BB962C8B-B14F-4D97-AF65-F5344CB8AC3E}">
        <p14:creationId xmlns:p14="http://schemas.microsoft.com/office/powerpoint/2010/main" val="42058626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7CED59-D0CA-46A7-8E04-8A4B2DDE3379}"/>
              </a:ext>
            </a:extLst>
          </p:cNvPr>
          <p:cNvSpPr/>
          <p:nvPr/>
        </p:nvSpPr>
        <p:spPr>
          <a:xfrm>
            <a:off x="0" y="0"/>
            <a:ext cx="6610388" cy="1371932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p>
        </p:txBody>
      </p:sp>
      <p:sp>
        <p:nvSpPr>
          <p:cNvPr id="3" name="TextBox 2">
            <a:extLst>
              <a:ext uri="{FF2B5EF4-FFF2-40B4-BE49-F238E27FC236}">
                <a16:creationId xmlns:a16="http://schemas.microsoft.com/office/drawing/2014/main" xmlns="" id="{D8C8FEC6-0E64-4400-9E89-97209D99012A}"/>
              </a:ext>
            </a:extLst>
          </p:cNvPr>
          <p:cNvSpPr txBox="1"/>
          <p:nvPr/>
        </p:nvSpPr>
        <p:spPr>
          <a:xfrm>
            <a:off x="149629" y="4438795"/>
            <a:ext cx="6444787" cy="3631763"/>
          </a:xfrm>
          <a:prstGeom prst="rect">
            <a:avLst/>
          </a:prstGeom>
          <a:noFill/>
        </p:spPr>
        <p:txBody>
          <a:bodyPr wrap="square" rtlCol="0">
            <a:spAutoFit/>
          </a:bodyPr>
          <a:lstStyle/>
          <a:p>
            <a:r>
              <a:rPr lang="en-US" b="1" dirty="0">
                <a:solidFill>
                  <a:schemeClr val="bg1"/>
                </a:solidFill>
              </a:rPr>
              <a:t>Analysis Applied:</a:t>
            </a:r>
            <a:r>
              <a:rPr lang="en-US" dirty="0">
                <a:solidFill>
                  <a:schemeClr val="bg1"/>
                </a:solidFill>
              </a:rPr>
              <a:t> Quantifying The Opportunity For Incremental Reach And Message Reinforcement</a:t>
            </a:r>
            <a:endParaRPr lang="en-US" u="sng" dirty="0">
              <a:solidFill>
                <a:schemeClr val="bg1"/>
              </a:solidFill>
            </a:endParaRPr>
          </a:p>
        </p:txBody>
      </p:sp>
      <p:graphicFrame>
        <p:nvGraphicFramePr>
          <p:cNvPr id="13" name="Chart 12">
            <a:extLst>
              <a:ext uri="{FF2B5EF4-FFF2-40B4-BE49-F238E27FC236}">
                <a16:creationId xmlns:a16="http://schemas.microsoft.com/office/drawing/2014/main" xmlns="" id="{DA0AD00E-E984-414C-8263-4727EC8E7593}"/>
              </a:ext>
            </a:extLst>
          </p:cNvPr>
          <p:cNvGraphicFramePr/>
          <p:nvPr>
            <p:extLst>
              <p:ext uri="{D42A27DB-BD31-4B8C-83A1-F6EECF244321}">
                <p14:modId xmlns:p14="http://schemas.microsoft.com/office/powerpoint/2010/main" val="618337024"/>
              </p:ext>
            </p:extLst>
          </p:nvPr>
        </p:nvGraphicFramePr>
        <p:xfrm>
          <a:off x="5664772" y="3631616"/>
          <a:ext cx="18294076" cy="311753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xmlns="" id="{69198AB2-CEC4-49B9-BB45-088FE8E7AD8B}"/>
              </a:ext>
            </a:extLst>
          </p:cNvPr>
          <p:cNvSpPr txBox="1"/>
          <p:nvPr/>
        </p:nvSpPr>
        <p:spPr>
          <a:xfrm>
            <a:off x="12840041" y="2962299"/>
            <a:ext cx="4959307" cy="800219"/>
          </a:xfrm>
          <a:prstGeom prst="rect">
            <a:avLst/>
          </a:prstGeom>
          <a:noFill/>
        </p:spPr>
        <p:txBody>
          <a:bodyPr wrap="none" rtlCol="0">
            <a:spAutoFit/>
          </a:bodyPr>
          <a:lstStyle/>
          <a:p>
            <a:pPr algn="ctr"/>
            <a:r>
              <a:rPr lang="en-US" sz="2800" dirty="0"/>
              <a:t>Reach Duplication, Adults 18+</a:t>
            </a:r>
          </a:p>
          <a:p>
            <a:pPr algn="ctr"/>
            <a:r>
              <a:rPr lang="en-US" sz="1800" dirty="0"/>
              <a:t>Linear TV, Linear TV + OTT, OTT-only</a:t>
            </a:r>
          </a:p>
        </p:txBody>
      </p:sp>
      <p:sp>
        <p:nvSpPr>
          <p:cNvPr id="5" name="Rectangle 4">
            <a:extLst>
              <a:ext uri="{FF2B5EF4-FFF2-40B4-BE49-F238E27FC236}">
                <a16:creationId xmlns:a16="http://schemas.microsoft.com/office/drawing/2014/main" xmlns="" id="{95E3F444-AE71-45A2-905C-FC697DBA9B27}"/>
              </a:ext>
            </a:extLst>
          </p:cNvPr>
          <p:cNvSpPr/>
          <p:nvPr/>
        </p:nvSpPr>
        <p:spPr>
          <a:xfrm>
            <a:off x="11878792" y="6544465"/>
            <a:ext cx="3050944" cy="101612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dirty="0"/>
          </a:p>
          <a:p>
            <a:pPr algn="ctr"/>
            <a:r>
              <a:rPr lang="en-US" sz="2400" b="1" dirty="0"/>
              <a:t>Linear TV Only</a:t>
            </a:r>
          </a:p>
          <a:p>
            <a:pPr algn="ctr"/>
            <a:r>
              <a:rPr lang="en-US" sz="1800" dirty="0"/>
              <a:t>Primary Reach driver</a:t>
            </a:r>
            <a:endParaRPr lang="en-US" sz="2400" dirty="0"/>
          </a:p>
          <a:p>
            <a:pPr algn="ctr"/>
            <a:endParaRPr lang="en-US" sz="2400" dirty="0"/>
          </a:p>
        </p:txBody>
      </p:sp>
      <p:sp>
        <p:nvSpPr>
          <p:cNvPr id="11" name="Rectangle 10">
            <a:extLst>
              <a:ext uri="{FF2B5EF4-FFF2-40B4-BE49-F238E27FC236}">
                <a16:creationId xmlns:a16="http://schemas.microsoft.com/office/drawing/2014/main" xmlns="" id="{9CADC0E0-5C10-4FD4-B5BD-C4C3F5D72E47}"/>
              </a:ext>
            </a:extLst>
          </p:cNvPr>
          <p:cNvSpPr/>
          <p:nvPr/>
        </p:nvSpPr>
        <p:spPr>
          <a:xfrm>
            <a:off x="17332160" y="6510383"/>
            <a:ext cx="3253474" cy="1050209"/>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tx1"/>
                </a:solidFill>
              </a:rPr>
              <a:t>Linear TV + OTT</a:t>
            </a:r>
          </a:p>
          <a:p>
            <a:pPr algn="ctr"/>
            <a:r>
              <a:rPr lang="en-US" sz="1800" dirty="0">
                <a:solidFill>
                  <a:schemeClr val="tx1"/>
                </a:solidFill>
              </a:rPr>
              <a:t>Reinforcement &amp; Relevance Opportunity</a:t>
            </a:r>
          </a:p>
        </p:txBody>
      </p:sp>
      <p:sp>
        <p:nvSpPr>
          <p:cNvPr id="14" name="Rectangle 13">
            <a:extLst>
              <a:ext uri="{FF2B5EF4-FFF2-40B4-BE49-F238E27FC236}">
                <a16:creationId xmlns:a16="http://schemas.microsoft.com/office/drawing/2014/main" xmlns="" id="{9CADC0E0-5C10-4FD4-B5BD-C4C3F5D72E47}"/>
              </a:ext>
            </a:extLst>
          </p:cNvPr>
          <p:cNvSpPr/>
          <p:nvPr/>
        </p:nvSpPr>
        <p:spPr>
          <a:xfrm>
            <a:off x="21002350" y="6536710"/>
            <a:ext cx="3038134" cy="1023882"/>
          </a:xfrm>
          <a:prstGeom prst="rect">
            <a:avLst/>
          </a:prstGeom>
          <a:solidFill>
            <a:srgbClr val="67B8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rPr>
              <a:t>OTT-Only</a:t>
            </a:r>
          </a:p>
          <a:p>
            <a:pPr algn="ctr"/>
            <a:r>
              <a:rPr lang="en-US" sz="1800" dirty="0">
                <a:solidFill>
                  <a:schemeClr val="bg1"/>
                </a:solidFill>
              </a:rPr>
              <a:t>Incremental Reach Opportunity</a:t>
            </a:r>
          </a:p>
        </p:txBody>
      </p:sp>
      <p:sp>
        <p:nvSpPr>
          <p:cNvPr id="15" name="TextBox 14">
            <a:extLst>
              <a:ext uri="{FF2B5EF4-FFF2-40B4-BE49-F238E27FC236}">
                <a16:creationId xmlns:a16="http://schemas.microsoft.com/office/drawing/2014/main" xmlns="" id="{A2853E82-8E4E-4507-9FC7-CC22A9143E49}"/>
              </a:ext>
            </a:extLst>
          </p:cNvPr>
          <p:cNvSpPr txBox="1"/>
          <p:nvPr/>
        </p:nvSpPr>
        <p:spPr>
          <a:xfrm>
            <a:off x="6613203" y="12912199"/>
            <a:ext cx="8198607" cy="830997"/>
          </a:xfrm>
          <a:prstGeom prst="rect">
            <a:avLst/>
          </a:prstGeom>
          <a:noFill/>
        </p:spPr>
        <p:txBody>
          <a:bodyPr wrap="square" rtlCol="0">
            <a:spAutoFit/>
          </a:bodyPr>
          <a:lstStyle/>
          <a:p>
            <a:r>
              <a:rPr lang="en-US" sz="1200" dirty="0"/>
              <a:t>Source: Nielsen Media Impact; A18+. 4/1-4/30/18, Linear TV = Include Cable and Broadcast TV Programs,  Live viewing plus 7 days after the broadcast; OTT = Desktop and laptop video streaming, does </a:t>
            </a:r>
            <a:r>
              <a:rPr lang="en-US" sz="1200" u="sng" dirty="0"/>
              <a:t>not</a:t>
            </a:r>
            <a:r>
              <a:rPr lang="en-US" sz="1200" dirty="0"/>
              <a:t> include the two major subscription (non-ad supported) video platforms, Netflix and Amazon; TV + OTT = those reached on OTT and Linear TV</a:t>
            </a:r>
          </a:p>
        </p:txBody>
      </p:sp>
      <p:pic>
        <p:nvPicPr>
          <p:cNvPr id="19" name="Picture 1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84598" y="10820499"/>
            <a:ext cx="2901702" cy="2901702"/>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6" name="Slide Number Placeholder 5"/>
          <p:cNvSpPr>
            <a:spLocks noGrp="1"/>
          </p:cNvSpPr>
          <p:nvPr>
            <p:ph type="sldNum" sz="quarter" idx="12"/>
          </p:nvPr>
        </p:nvSpPr>
        <p:spPr>
          <a:xfrm>
            <a:off x="18696834" y="13096717"/>
            <a:ext cx="5690341" cy="730250"/>
          </a:xfrm>
        </p:spPr>
        <p:txBody>
          <a:bodyPr/>
          <a:lstStyle/>
          <a:p>
            <a:fld id="{FC623D9C-B141-0E44-9A0E-426DA6A043B9}" type="slidenum">
              <a:rPr lang="en-US" smtClean="0"/>
              <a:t>28</a:t>
            </a:fld>
            <a:endParaRPr lang="en-US" dirty="0"/>
          </a:p>
        </p:txBody>
      </p:sp>
      <p:cxnSp>
        <p:nvCxnSpPr>
          <p:cNvPr id="9" name="Straight Arrow Connector 8">
            <a:extLst>
              <a:ext uri="{FF2B5EF4-FFF2-40B4-BE49-F238E27FC236}">
                <a16:creationId xmlns:a16="http://schemas.microsoft.com/office/drawing/2014/main" xmlns="" id="{DFB77D99-1863-4E7B-B4A1-DBE88B631DCB}"/>
              </a:ext>
            </a:extLst>
          </p:cNvPr>
          <p:cNvCxnSpPr>
            <a:cxnSpLocks/>
          </p:cNvCxnSpPr>
          <p:nvPr/>
        </p:nvCxnSpPr>
        <p:spPr>
          <a:xfrm>
            <a:off x="13443320" y="5680796"/>
            <a:ext cx="0" cy="681751"/>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xmlns="" id="{FAA40D65-9F4C-406C-937E-E35C97397A58}"/>
              </a:ext>
            </a:extLst>
          </p:cNvPr>
          <p:cNvSpPr txBox="1"/>
          <p:nvPr/>
        </p:nvSpPr>
        <p:spPr>
          <a:xfrm>
            <a:off x="7461668" y="688480"/>
            <a:ext cx="16533727" cy="1569660"/>
          </a:xfrm>
          <a:prstGeom prst="rect">
            <a:avLst/>
          </a:prstGeom>
          <a:noFill/>
        </p:spPr>
        <p:txBody>
          <a:bodyPr wrap="square" rtlCol="0">
            <a:spAutoFit/>
          </a:bodyPr>
          <a:lstStyle/>
          <a:p>
            <a:pPr algn="ctr"/>
            <a:r>
              <a:rPr lang="en-US" sz="3200" dirty="0"/>
              <a:t>The data below for Adults 18+ indicates that 73% of reach is derived from linear TV alone, 22% is derived from those reached by a combination of linear TV + OTT, and 6% is derived from those reached by the OTT-alone</a:t>
            </a:r>
          </a:p>
        </p:txBody>
      </p:sp>
      <p:sp>
        <p:nvSpPr>
          <p:cNvPr id="7" name="TextBox 6">
            <a:extLst>
              <a:ext uri="{FF2B5EF4-FFF2-40B4-BE49-F238E27FC236}">
                <a16:creationId xmlns:a16="http://schemas.microsoft.com/office/drawing/2014/main" xmlns="" id="{996872A5-C970-449B-8FF1-9DBE3CB517E8}"/>
              </a:ext>
            </a:extLst>
          </p:cNvPr>
          <p:cNvSpPr txBox="1"/>
          <p:nvPr/>
        </p:nvSpPr>
        <p:spPr>
          <a:xfrm>
            <a:off x="23097715" y="4513348"/>
            <a:ext cx="861133" cy="1200329"/>
          </a:xfrm>
          <a:prstGeom prst="rect">
            <a:avLst/>
          </a:prstGeom>
          <a:noFill/>
        </p:spPr>
        <p:txBody>
          <a:bodyPr wrap="none" rtlCol="0">
            <a:spAutoFit/>
          </a:bodyPr>
          <a:lstStyle/>
          <a:p>
            <a:r>
              <a:rPr lang="en-US" sz="2400" dirty="0">
                <a:solidFill>
                  <a:schemeClr val="bg1"/>
                </a:solidFill>
              </a:rPr>
              <a:t>OTT-</a:t>
            </a:r>
          </a:p>
          <a:p>
            <a:r>
              <a:rPr lang="en-US" sz="2400" dirty="0">
                <a:solidFill>
                  <a:schemeClr val="bg1"/>
                </a:solidFill>
              </a:rPr>
              <a:t>Only</a:t>
            </a:r>
          </a:p>
          <a:p>
            <a:r>
              <a:rPr lang="en-US" sz="2400" dirty="0">
                <a:solidFill>
                  <a:schemeClr val="bg1"/>
                </a:solidFill>
              </a:rPr>
              <a:t>6%</a:t>
            </a:r>
          </a:p>
        </p:txBody>
      </p:sp>
      <p:cxnSp>
        <p:nvCxnSpPr>
          <p:cNvPr id="21" name="Straight Arrow Connector 20">
            <a:extLst>
              <a:ext uri="{FF2B5EF4-FFF2-40B4-BE49-F238E27FC236}">
                <a16:creationId xmlns:a16="http://schemas.microsoft.com/office/drawing/2014/main" xmlns="" id="{33FFC1F5-1271-430B-81C4-A2CD9BDFC7FC}"/>
              </a:ext>
            </a:extLst>
          </p:cNvPr>
          <p:cNvCxnSpPr>
            <a:cxnSpLocks/>
          </p:cNvCxnSpPr>
          <p:nvPr/>
        </p:nvCxnSpPr>
        <p:spPr>
          <a:xfrm>
            <a:off x="19796495" y="5680796"/>
            <a:ext cx="0" cy="681751"/>
          </a:xfrm>
          <a:prstGeom prst="straightConnector1">
            <a:avLst/>
          </a:prstGeom>
          <a:ln w="38100">
            <a:solidFill>
              <a:schemeClr val="tx2">
                <a:lumMod val="20000"/>
                <a:lumOff val="8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xmlns="" id="{2ADFA75C-162E-44AA-A489-E90E12A7EC8D}"/>
              </a:ext>
            </a:extLst>
          </p:cNvPr>
          <p:cNvCxnSpPr>
            <a:cxnSpLocks/>
          </p:cNvCxnSpPr>
          <p:nvPr/>
        </p:nvCxnSpPr>
        <p:spPr>
          <a:xfrm>
            <a:off x="23417526" y="5737946"/>
            <a:ext cx="0" cy="681751"/>
          </a:xfrm>
          <a:prstGeom prst="straightConnector1">
            <a:avLst/>
          </a:prstGeom>
          <a:ln w="38100">
            <a:solidFill>
              <a:srgbClr val="67B89B"/>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xmlns="" id="{9B70963B-34DE-4152-B207-34E232CB1DE0}"/>
              </a:ext>
            </a:extLst>
          </p:cNvPr>
          <p:cNvSpPr txBox="1"/>
          <p:nvPr/>
        </p:nvSpPr>
        <p:spPr>
          <a:xfrm>
            <a:off x="12840041" y="8899777"/>
            <a:ext cx="6011582" cy="461665"/>
          </a:xfrm>
          <a:prstGeom prst="rect">
            <a:avLst/>
          </a:prstGeom>
          <a:noFill/>
        </p:spPr>
        <p:txBody>
          <a:bodyPr wrap="none" rtlCol="0">
            <a:spAutoFit/>
          </a:bodyPr>
          <a:lstStyle/>
          <a:p>
            <a:r>
              <a:rPr lang="en-US" sz="2400" i="1" dirty="0"/>
              <a:t>Reach duplication expressed another way:</a:t>
            </a:r>
          </a:p>
        </p:txBody>
      </p:sp>
      <p:sp>
        <p:nvSpPr>
          <p:cNvPr id="17" name="TextBox 16">
            <a:extLst>
              <a:ext uri="{FF2B5EF4-FFF2-40B4-BE49-F238E27FC236}">
                <a16:creationId xmlns:a16="http://schemas.microsoft.com/office/drawing/2014/main" xmlns="" id="{7B334D51-55D2-4431-952B-E4297569C275}"/>
              </a:ext>
            </a:extLst>
          </p:cNvPr>
          <p:cNvSpPr txBox="1"/>
          <p:nvPr/>
        </p:nvSpPr>
        <p:spPr>
          <a:xfrm>
            <a:off x="17459084" y="11296377"/>
            <a:ext cx="1459474" cy="338554"/>
          </a:xfrm>
          <a:prstGeom prst="rect">
            <a:avLst/>
          </a:prstGeom>
          <a:noFill/>
        </p:spPr>
        <p:txBody>
          <a:bodyPr wrap="square" rtlCol="0">
            <a:spAutoFit/>
          </a:bodyPr>
          <a:lstStyle/>
          <a:p>
            <a:r>
              <a:rPr lang="en-US" sz="1600" dirty="0"/>
              <a:t>OTT- only 6%</a:t>
            </a:r>
          </a:p>
        </p:txBody>
      </p:sp>
      <p:sp>
        <p:nvSpPr>
          <p:cNvPr id="10" name="Oval 9"/>
          <p:cNvSpPr/>
          <p:nvPr/>
        </p:nvSpPr>
        <p:spPr>
          <a:xfrm>
            <a:off x="14572008" y="10128918"/>
            <a:ext cx="2117610" cy="2050111"/>
          </a:xfrm>
          <a:prstGeom prst="ellipse">
            <a:avLst/>
          </a:prstGeom>
          <a:solidFill>
            <a:srgbClr val="4F81B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6" name="TextBox 25">
            <a:extLst>
              <a:ext uri="{FF2B5EF4-FFF2-40B4-BE49-F238E27FC236}">
                <a16:creationId xmlns:a16="http://schemas.microsoft.com/office/drawing/2014/main" xmlns="" id="{BA1D64B7-71BB-4B10-A89F-B5A579686081}"/>
              </a:ext>
            </a:extLst>
          </p:cNvPr>
          <p:cNvSpPr txBox="1"/>
          <p:nvPr/>
        </p:nvSpPr>
        <p:spPr>
          <a:xfrm>
            <a:off x="15730581" y="12488474"/>
            <a:ext cx="3038134" cy="338554"/>
          </a:xfrm>
          <a:prstGeom prst="rect">
            <a:avLst/>
          </a:prstGeom>
          <a:noFill/>
        </p:spPr>
        <p:txBody>
          <a:bodyPr wrap="square" rtlCol="0">
            <a:spAutoFit/>
          </a:bodyPr>
          <a:lstStyle/>
          <a:p>
            <a:r>
              <a:rPr lang="en-US" sz="1600" dirty="0"/>
              <a:t>Linear TV + OTT 22%</a:t>
            </a:r>
          </a:p>
        </p:txBody>
      </p:sp>
      <p:sp>
        <p:nvSpPr>
          <p:cNvPr id="4" name="Rectangle 3"/>
          <p:cNvSpPr/>
          <p:nvPr/>
        </p:nvSpPr>
        <p:spPr>
          <a:xfrm>
            <a:off x="14804631" y="10789719"/>
            <a:ext cx="1369013" cy="923330"/>
          </a:xfrm>
          <a:prstGeom prst="rect">
            <a:avLst/>
          </a:prstGeom>
        </p:spPr>
        <p:txBody>
          <a:bodyPr wrap="square">
            <a:spAutoFit/>
          </a:bodyPr>
          <a:lstStyle/>
          <a:p>
            <a:pPr lvl="0"/>
            <a:r>
              <a:rPr lang="en-US" sz="1800" dirty="0">
                <a:solidFill>
                  <a:schemeClr val="bg1"/>
                </a:solidFill>
              </a:rPr>
              <a:t>Linear TV only</a:t>
            </a:r>
          </a:p>
          <a:p>
            <a:pPr lvl="0"/>
            <a:r>
              <a:rPr lang="en-US" sz="1800" dirty="0">
                <a:solidFill>
                  <a:schemeClr val="bg1"/>
                </a:solidFill>
              </a:rPr>
              <a:t>73%</a:t>
            </a:r>
          </a:p>
        </p:txBody>
      </p:sp>
      <p:sp>
        <p:nvSpPr>
          <p:cNvPr id="28" name="Oval 27"/>
          <p:cNvSpPr/>
          <p:nvPr/>
        </p:nvSpPr>
        <p:spPr>
          <a:xfrm>
            <a:off x="15891457" y="10943051"/>
            <a:ext cx="1051734" cy="923331"/>
          </a:xfrm>
          <a:prstGeom prst="ellipse">
            <a:avLst/>
          </a:prstGeom>
          <a:solidFill>
            <a:srgbClr val="67B89B">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xmlns="" id="{51DF32DE-EE52-4320-82CA-72C702CB07FC}"/>
              </a:ext>
            </a:extLst>
          </p:cNvPr>
          <p:cNvCxnSpPr>
            <a:cxnSpLocks/>
          </p:cNvCxnSpPr>
          <p:nvPr/>
        </p:nvCxnSpPr>
        <p:spPr>
          <a:xfrm flipH="1" flipV="1">
            <a:off x="16326127" y="11404716"/>
            <a:ext cx="249249" cy="1007954"/>
          </a:xfrm>
          <a:prstGeom prst="straightConnector1">
            <a:avLst/>
          </a:prstGeom>
          <a:ln>
            <a:solidFill>
              <a:schemeClr val="tx2">
                <a:lumMod val="20000"/>
                <a:lumOff val="8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xmlns="" id="{E740AAE2-4A75-4C03-8738-F14B3507FE5C}"/>
              </a:ext>
            </a:extLst>
          </p:cNvPr>
          <p:cNvCxnSpPr>
            <a:cxnSpLocks/>
          </p:cNvCxnSpPr>
          <p:nvPr/>
        </p:nvCxnSpPr>
        <p:spPr>
          <a:xfrm flipH="1">
            <a:off x="16689618" y="11465654"/>
            <a:ext cx="693346" cy="0"/>
          </a:xfrm>
          <a:prstGeom prst="straightConnector1">
            <a:avLst/>
          </a:prstGeom>
          <a:ln>
            <a:solidFill>
              <a:srgbClr val="67B89B"/>
            </a:solidFill>
            <a:tailEnd type="triangle"/>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xmlns="" id="{764F34DE-232E-416C-95DF-24007F5F77C5}"/>
              </a:ext>
            </a:extLst>
          </p:cNvPr>
          <p:cNvSpPr txBox="1"/>
          <p:nvPr/>
        </p:nvSpPr>
        <p:spPr>
          <a:xfrm>
            <a:off x="14010489" y="9650019"/>
            <a:ext cx="3670685" cy="400110"/>
          </a:xfrm>
          <a:prstGeom prst="rect">
            <a:avLst/>
          </a:prstGeom>
          <a:noFill/>
        </p:spPr>
        <p:txBody>
          <a:bodyPr wrap="none" rtlCol="0">
            <a:spAutoFit/>
          </a:bodyPr>
          <a:lstStyle/>
          <a:p>
            <a:r>
              <a:rPr lang="en-US" sz="2000" dirty="0"/>
              <a:t>Reach Duplication – Adults 18+</a:t>
            </a:r>
          </a:p>
        </p:txBody>
      </p:sp>
    </p:spTree>
    <p:extLst>
      <p:ext uri="{BB962C8B-B14F-4D97-AF65-F5344CB8AC3E}">
        <p14:creationId xmlns:p14="http://schemas.microsoft.com/office/powerpoint/2010/main" val="42541871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7CED59-D0CA-46A7-8E04-8A4B2DDE3379}"/>
              </a:ext>
            </a:extLst>
          </p:cNvPr>
          <p:cNvSpPr/>
          <p:nvPr/>
        </p:nvSpPr>
        <p:spPr>
          <a:xfrm>
            <a:off x="0" y="0"/>
            <a:ext cx="6610388" cy="1371932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p>
        </p:txBody>
      </p:sp>
      <p:sp>
        <p:nvSpPr>
          <p:cNvPr id="3" name="TextBox 2">
            <a:extLst>
              <a:ext uri="{FF2B5EF4-FFF2-40B4-BE49-F238E27FC236}">
                <a16:creationId xmlns:a16="http://schemas.microsoft.com/office/drawing/2014/main" xmlns="" id="{D8C8FEC6-0E64-4400-9E89-97209D99012A}"/>
              </a:ext>
            </a:extLst>
          </p:cNvPr>
          <p:cNvSpPr txBox="1"/>
          <p:nvPr/>
        </p:nvSpPr>
        <p:spPr>
          <a:xfrm>
            <a:off x="149629" y="4438795"/>
            <a:ext cx="6444787" cy="4339650"/>
          </a:xfrm>
          <a:prstGeom prst="rect">
            <a:avLst/>
          </a:prstGeom>
          <a:noFill/>
        </p:spPr>
        <p:txBody>
          <a:bodyPr wrap="square" rtlCol="0">
            <a:spAutoFit/>
          </a:bodyPr>
          <a:lstStyle/>
          <a:p>
            <a:r>
              <a:rPr lang="en-US" dirty="0">
                <a:solidFill>
                  <a:schemeClr val="bg1"/>
                </a:solidFill>
              </a:rPr>
              <a:t>The Analysis Confirms That An OTT Schedule Delivers </a:t>
            </a:r>
            <a:r>
              <a:rPr lang="en-US" u="sng" dirty="0">
                <a:solidFill>
                  <a:schemeClr val="bg1"/>
                </a:solidFill>
              </a:rPr>
              <a:t>Incremental</a:t>
            </a:r>
            <a:r>
              <a:rPr lang="en-US" dirty="0">
                <a:solidFill>
                  <a:schemeClr val="bg1"/>
                </a:solidFill>
              </a:rPr>
              <a:t> Audience Across Buying Targets, Particularly </a:t>
            </a:r>
            <a:r>
              <a:rPr lang="en-US" u="sng" dirty="0">
                <a:solidFill>
                  <a:schemeClr val="bg1"/>
                </a:solidFill>
              </a:rPr>
              <a:t>Younger Demos</a:t>
            </a:r>
          </a:p>
        </p:txBody>
      </p:sp>
      <p:sp>
        <p:nvSpPr>
          <p:cNvPr id="10" name="TextBox 9">
            <a:extLst>
              <a:ext uri="{FF2B5EF4-FFF2-40B4-BE49-F238E27FC236}">
                <a16:creationId xmlns:a16="http://schemas.microsoft.com/office/drawing/2014/main" xmlns="" id="{4BB3743E-020A-49FB-B862-74D7E0282A53}"/>
              </a:ext>
            </a:extLst>
          </p:cNvPr>
          <p:cNvSpPr txBox="1"/>
          <p:nvPr/>
        </p:nvSpPr>
        <p:spPr>
          <a:xfrm>
            <a:off x="7434677" y="1193064"/>
            <a:ext cx="15886092" cy="1754326"/>
          </a:xfrm>
          <a:prstGeom prst="rect">
            <a:avLst/>
          </a:prstGeom>
          <a:noFill/>
        </p:spPr>
        <p:txBody>
          <a:bodyPr wrap="square" rtlCol="0">
            <a:spAutoFit/>
          </a:bodyPr>
          <a:lstStyle/>
          <a:p>
            <a:pPr algn="ctr"/>
            <a:r>
              <a:rPr lang="en-US" sz="3600" dirty="0"/>
              <a:t>While the vast majority of reach is achieved through Linear TV, OTT provides an opportunity to drive incremental reach, as well as message reinforcement cross-platform</a:t>
            </a:r>
          </a:p>
        </p:txBody>
      </p:sp>
      <p:graphicFrame>
        <p:nvGraphicFramePr>
          <p:cNvPr id="13" name="Chart 12">
            <a:extLst>
              <a:ext uri="{FF2B5EF4-FFF2-40B4-BE49-F238E27FC236}">
                <a16:creationId xmlns:a16="http://schemas.microsoft.com/office/drawing/2014/main" xmlns="" id="{DA0AD00E-E984-414C-8263-4727EC8E7593}"/>
              </a:ext>
            </a:extLst>
          </p:cNvPr>
          <p:cNvGraphicFramePr/>
          <p:nvPr>
            <p:extLst>
              <p:ext uri="{D42A27DB-BD31-4B8C-83A1-F6EECF244321}">
                <p14:modId xmlns:p14="http://schemas.microsoft.com/office/powerpoint/2010/main" val="2993772683"/>
              </p:ext>
            </p:extLst>
          </p:nvPr>
        </p:nvGraphicFramePr>
        <p:xfrm>
          <a:off x="7434677" y="5039960"/>
          <a:ext cx="16114585" cy="5216494"/>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xmlns="" id="{69198AB2-CEC4-49B9-BB45-088FE8E7AD8B}"/>
              </a:ext>
            </a:extLst>
          </p:cNvPr>
          <p:cNvSpPr txBox="1"/>
          <p:nvPr/>
        </p:nvSpPr>
        <p:spPr>
          <a:xfrm>
            <a:off x="12895616" y="4094288"/>
            <a:ext cx="5353774" cy="892552"/>
          </a:xfrm>
          <a:prstGeom prst="rect">
            <a:avLst/>
          </a:prstGeom>
          <a:noFill/>
        </p:spPr>
        <p:txBody>
          <a:bodyPr wrap="none" rtlCol="0">
            <a:spAutoFit/>
          </a:bodyPr>
          <a:lstStyle/>
          <a:p>
            <a:pPr algn="ctr"/>
            <a:r>
              <a:rPr lang="en-US" sz="3200" dirty="0"/>
              <a:t>Reach Duplication, by Demo</a:t>
            </a:r>
          </a:p>
          <a:p>
            <a:pPr algn="ctr"/>
            <a:r>
              <a:rPr lang="en-US" sz="2000" dirty="0"/>
              <a:t>Linear TV, Linear TV + OTT, OTT-only</a:t>
            </a:r>
          </a:p>
        </p:txBody>
      </p:sp>
      <p:sp>
        <p:nvSpPr>
          <p:cNvPr id="11" name="Rectangle 10">
            <a:extLst>
              <a:ext uri="{FF2B5EF4-FFF2-40B4-BE49-F238E27FC236}">
                <a16:creationId xmlns:a16="http://schemas.microsoft.com/office/drawing/2014/main" xmlns="" id="{9CADC0E0-5C10-4FD4-B5BD-C4C3F5D72E47}"/>
              </a:ext>
            </a:extLst>
          </p:cNvPr>
          <p:cNvSpPr/>
          <p:nvPr/>
        </p:nvSpPr>
        <p:spPr>
          <a:xfrm>
            <a:off x="13792901" y="10873925"/>
            <a:ext cx="4734839" cy="586596"/>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solidFill>
              </a:rPr>
              <a:t>Linear TV + OTT</a:t>
            </a:r>
          </a:p>
          <a:p>
            <a:pPr algn="ctr"/>
            <a:r>
              <a:rPr lang="en-US" sz="1800" dirty="0">
                <a:solidFill>
                  <a:schemeClr val="tx1"/>
                </a:solidFill>
              </a:rPr>
              <a:t>Reinforcement &amp; Relevance Opportunity</a:t>
            </a:r>
          </a:p>
        </p:txBody>
      </p:sp>
      <p:sp>
        <p:nvSpPr>
          <p:cNvPr id="14" name="Rectangle 13">
            <a:extLst>
              <a:ext uri="{FF2B5EF4-FFF2-40B4-BE49-F238E27FC236}">
                <a16:creationId xmlns:a16="http://schemas.microsoft.com/office/drawing/2014/main" xmlns="" id="{9CADC0E0-5C10-4FD4-B5BD-C4C3F5D72E47}"/>
              </a:ext>
            </a:extLst>
          </p:cNvPr>
          <p:cNvSpPr/>
          <p:nvPr/>
        </p:nvSpPr>
        <p:spPr>
          <a:xfrm>
            <a:off x="18921747" y="10864691"/>
            <a:ext cx="4734839" cy="586596"/>
          </a:xfrm>
          <a:prstGeom prst="rect">
            <a:avLst/>
          </a:prstGeom>
          <a:solidFill>
            <a:srgbClr val="67B8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bg1"/>
                </a:solidFill>
              </a:rPr>
              <a:t>OTT-Only</a:t>
            </a:r>
          </a:p>
          <a:p>
            <a:pPr algn="ctr"/>
            <a:r>
              <a:rPr lang="en-US" sz="1800" dirty="0">
                <a:solidFill>
                  <a:schemeClr val="bg1"/>
                </a:solidFill>
              </a:rPr>
              <a:t>Incremental Reach Opportunity</a:t>
            </a:r>
          </a:p>
        </p:txBody>
      </p:sp>
      <p:sp>
        <p:nvSpPr>
          <p:cNvPr id="15" name="TextBox 14">
            <a:extLst>
              <a:ext uri="{FF2B5EF4-FFF2-40B4-BE49-F238E27FC236}">
                <a16:creationId xmlns:a16="http://schemas.microsoft.com/office/drawing/2014/main" xmlns="" id="{A2853E82-8E4E-4507-9FC7-CC22A9143E49}"/>
              </a:ext>
            </a:extLst>
          </p:cNvPr>
          <p:cNvSpPr txBox="1"/>
          <p:nvPr/>
        </p:nvSpPr>
        <p:spPr>
          <a:xfrm>
            <a:off x="6800687" y="12935461"/>
            <a:ext cx="8312029" cy="646331"/>
          </a:xfrm>
          <a:prstGeom prst="rect">
            <a:avLst/>
          </a:prstGeom>
          <a:noFill/>
        </p:spPr>
        <p:txBody>
          <a:bodyPr wrap="square" rtlCol="0">
            <a:spAutoFit/>
          </a:bodyPr>
          <a:lstStyle/>
          <a:p>
            <a:r>
              <a:rPr lang="en-US" sz="1200" dirty="0"/>
              <a:t>Source: Nielsen Media Impact; A18+. 4/1-4/30/18, Linear TV = Include Cable and Broadcast TV Programs,  Live viewing plus 7 days after the broadcast; OTT = Desktop and laptop video streaming, does </a:t>
            </a:r>
            <a:r>
              <a:rPr lang="en-US" sz="1200" u="sng" dirty="0"/>
              <a:t>not</a:t>
            </a:r>
            <a:r>
              <a:rPr lang="en-US" sz="1200" dirty="0"/>
              <a:t> include the two major subscription (non-ad supported) video platforms, Netflix and Amazon; TV + OTT = those reached on OTT and Linear TV</a:t>
            </a:r>
          </a:p>
        </p:txBody>
      </p:sp>
      <p:pic>
        <p:nvPicPr>
          <p:cNvPr id="19" name="Picture 1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84598" y="10820499"/>
            <a:ext cx="2901702" cy="2901702"/>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6" name="Slide Number Placeholder 5"/>
          <p:cNvSpPr>
            <a:spLocks noGrp="1"/>
          </p:cNvSpPr>
          <p:nvPr>
            <p:ph type="sldNum" sz="quarter" idx="12"/>
          </p:nvPr>
        </p:nvSpPr>
        <p:spPr>
          <a:xfrm>
            <a:off x="18696834" y="13096717"/>
            <a:ext cx="5690341" cy="730250"/>
          </a:xfrm>
        </p:spPr>
        <p:txBody>
          <a:bodyPr/>
          <a:lstStyle/>
          <a:p>
            <a:fld id="{FC623D9C-B141-0E44-9A0E-426DA6A043B9}" type="slidenum">
              <a:rPr lang="en-US" smtClean="0"/>
              <a:t>29</a:t>
            </a:fld>
            <a:endParaRPr lang="en-US"/>
          </a:p>
        </p:txBody>
      </p:sp>
      <p:sp>
        <p:nvSpPr>
          <p:cNvPr id="16" name="Rectangle 15">
            <a:extLst>
              <a:ext uri="{FF2B5EF4-FFF2-40B4-BE49-F238E27FC236}">
                <a16:creationId xmlns:a16="http://schemas.microsoft.com/office/drawing/2014/main" xmlns="" id="{C5F79EA4-BA9C-4333-894D-E915B0E0325E}"/>
              </a:ext>
            </a:extLst>
          </p:cNvPr>
          <p:cNvSpPr/>
          <p:nvPr/>
        </p:nvSpPr>
        <p:spPr>
          <a:xfrm>
            <a:off x="9257386" y="10863997"/>
            <a:ext cx="4206822" cy="586596"/>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t>Linear TV Only</a:t>
            </a:r>
          </a:p>
          <a:p>
            <a:pPr algn="ctr"/>
            <a:r>
              <a:rPr lang="en-US" sz="1800" dirty="0"/>
              <a:t>Primary Reach Driver</a:t>
            </a:r>
          </a:p>
        </p:txBody>
      </p:sp>
    </p:spTree>
    <p:extLst>
      <p:ext uri="{BB962C8B-B14F-4D97-AF65-F5344CB8AC3E}">
        <p14:creationId xmlns:p14="http://schemas.microsoft.com/office/powerpoint/2010/main" val="1255866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F81BD"/>
        </a:solidFill>
        <a:effectLst/>
      </p:bgPr>
    </p:bg>
    <p:spTree>
      <p:nvGrpSpPr>
        <p:cNvPr id="1" name=""/>
        <p:cNvGrpSpPr/>
        <p:nvPr/>
      </p:nvGrpSpPr>
      <p:grpSpPr>
        <a:xfrm>
          <a:off x="0" y="0"/>
          <a:ext cx="0" cy="0"/>
          <a:chOff x="0" y="0"/>
          <a:chExt cx="0" cy="0"/>
        </a:xfrm>
      </p:grpSpPr>
      <p:sp>
        <p:nvSpPr>
          <p:cNvPr id="9" name="TextBox 8"/>
          <p:cNvSpPr txBox="1"/>
          <p:nvPr/>
        </p:nvSpPr>
        <p:spPr>
          <a:xfrm>
            <a:off x="582889" y="455741"/>
            <a:ext cx="16489191" cy="1107996"/>
          </a:xfrm>
          <a:prstGeom prst="rect">
            <a:avLst/>
          </a:prstGeom>
          <a:noFill/>
        </p:spPr>
        <p:txBody>
          <a:bodyPr wrap="square" rtlCol="0">
            <a:spAutoFit/>
          </a:bodyPr>
          <a:lstStyle/>
          <a:p>
            <a:r>
              <a:rPr lang="en-US" sz="6600" dirty="0">
                <a:solidFill>
                  <a:schemeClr val="bg1"/>
                </a:solidFill>
                <a:latin typeface="Trebuchet MS"/>
                <a:cs typeface="Trebuchet MS"/>
              </a:rPr>
              <a:t>Delivering </a:t>
            </a:r>
            <a:r>
              <a:rPr lang="en-US" sz="6600" i="1" dirty="0">
                <a:solidFill>
                  <a:schemeClr val="bg1"/>
                </a:solidFill>
                <a:latin typeface="Trebuchet MS"/>
                <a:cs typeface="Trebuchet MS"/>
              </a:rPr>
              <a:t>More</a:t>
            </a:r>
            <a:r>
              <a:rPr lang="en-US" sz="6600" dirty="0">
                <a:solidFill>
                  <a:schemeClr val="bg1"/>
                </a:solidFill>
                <a:latin typeface="Trebuchet MS"/>
                <a:cs typeface="Trebuchet MS"/>
              </a:rPr>
              <a:t> To Marketers</a:t>
            </a:r>
            <a:endParaRPr lang="en-US" sz="6600" dirty="0">
              <a:solidFill>
                <a:schemeClr val="bg1"/>
              </a:solidFill>
            </a:endParaRPr>
          </a:p>
        </p:txBody>
      </p:sp>
      <p:sp>
        <p:nvSpPr>
          <p:cNvPr id="4" name="Rectangle 3">
            <a:extLst>
              <a:ext uri="{FF2B5EF4-FFF2-40B4-BE49-F238E27FC236}">
                <a16:creationId xmlns:a16="http://schemas.microsoft.com/office/drawing/2014/main" xmlns="" id="{D4FFDEF7-A5DE-4CFB-B1D5-CC8ED13BFF55}"/>
              </a:ext>
            </a:extLst>
          </p:cNvPr>
          <p:cNvSpPr/>
          <p:nvPr/>
        </p:nvSpPr>
        <p:spPr>
          <a:xfrm>
            <a:off x="285750" y="2680027"/>
            <a:ext cx="10972794" cy="5201424"/>
          </a:xfrm>
          <a:prstGeom prst="rect">
            <a:avLst/>
          </a:prstGeom>
        </p:spPr>
        <p:txBody>
          <a:bodyPr wrap="square">
            <a:spAutoFit/>
          </a:bodyPr>
          <a:lstStyle/>
          <a:p>
            <a:r>
              <a:rPr lang="en-US" sz="2800" dirty="0">
                <a:solidFill>
                  <a:schemeClr val="bg1"/>
                </a:solidFill>
              </a:rPr>
              <a:t>The face of the video ecosystem is evolving. One particular area of growth is ad-supported OTT, the professionally-produced video programming that is accessed without an MVPD subscription. </a:t>
            </a:r>
          </a:p>
          <a:p>
            <a:endParaRPr lang="en-US" sz="2800" dirty="0">
              <a:solidFill>
                <a:schemeClr val="bg1"/>
              </a:solidFill>
            </a:endParaRPr>
          </a:p>
          <a:p>
            <a:r>
              <a:rPr lang="en-US" sz="2800" dirty="0">
                <a:solidFill>
                  <a:schemeClr val="bg1"/>
                </a:solidFill>
              </a:rPr>
              <a:t>At the same time, Ad-Supported Linear TV dominates the way Americans view programming.  Seventy-three percent of households hold an MVPD subscription and each week adults spend 81% of their ‘video time’ with Television.</a:t>
            </a:r>
          </a:p>
          <a:p>
            <a:endParaRPr lang="en-US" sz="2400" dirty="0">
              <a:solidFill>
                <a:schemeClr val="bg1"/>
              </a:solidFill>
            </a:endParaRPr>
          </a:p>
          <a:p>
            <a:r>
              <a:rPr lang="en-US" sz="2800" dirty="0">
                <a:solidFill>
                  <a:schemeClr val="bg1"/>
                </a:solidFill>
              </a:rPr>
              <a:t>The convergence of consumer demand for premium content + advancing technology means that consumers have more choices than ever of how to view the ad-supported programming they love.</a:t>
            </a:r>
          </a:p>
        </p:txBody>
      </p:sp>
      <p:sp>
        <p:nvSpPr>
          <p:cNvPr id="5" name="Rectangle 4">
            <a:extLst>
              <a:ext uri="{FF2B5EF4-FFF2-40B4-BE49-F238E27FC236}">
                <a16:creationId xmlns:a16="http://schemas.microsoft.com/office/drawing/2014/main" xmlns="" id="{46CBA815-6003-429A-8EE7-82A95C0B743B}"/>
              </a:ext>
            </a:extLst>
          </p:cNvPr>
          <p:cNvSpPr/>
          <p:nvPr/>
        </p:nvSpPr>
        <p:spPr>
          <a:xfrm>
            <a:off x="285750" y="8241939"/>
            <a:ext cx="10972794" cy="2677656"/>
          </a:xfrm>
          <a:prstGeom prst="rect">
            <a:avLst/>
          </a:prstGeom>
        </p:spPr>
        <p:txBody>
          <a:bodyPr wrap="square">
            <a:spAutoFit/>
          </a:bodyPr>
          <a:lstStyle/>
          <a:p>
            <a:r>
              <a:rPr lang="en-US" sz="2800" dirty="0">
                <a:solidFill>
                  <a:schemeClr val="bg1"/>
                </a:solidFill>
              </a:rPr>
              <a:t>In our previous insights report, </a:t>
            </a:r>
            <a:r>
              <a:rPr lang="en-US" sz="2800" i="1" dirty="0">
                <a:solidFill>
                  <a:schemeClr val="bg1"/>
                </a:solidFill>
                <a:hlinkClick r:id="rId3">
                  <a:extLst>
                    <a:ext uri="{A12FA001-AC4F-418D-AE19-62706E023703}">
                      <ahyp:hlinkClr xmlns:ahyp="http://schemas.microsoft.com/office/drawing/2018/hyperlinkcolor" xmlns="" val="tx"/>
                    </a:ext>
                  </a:extLst>
                </a:hlinkClick>
              </a:rPr>
              <a:t>You Down With OTT?</a:t>
            </a:r>
            <a:r>
              <a:rPr lang="en-US" sz="2800" i="1" dirty="0">
                <a:solidFill>
                  <a:schemeClr val="bg1"/>
                </a:solidFill>
              </a:rPr>
              <a:t>, </a:t>
            </a:r>
            <a:r>
              <a:rPr lang="en-US" sz="2800" dirty="0">
                <a:solidFill>
                  <a:schemeClr val="bg1"/>
                </a:solidFill>
              </a:rPr>
              <a:t>released in early 2018, we showed that the growth of OTT means MORE opportunities – for both consumers </a:t>
            </a:r>
            <a:r>
              <a:rPr lang="en-US" sz="2800" u="sng" dirty="0">
                <a:solidFill>
                  <a:schemeClr val="bg1"/>
                </a:solidFill>
              </a:rPr>
              <a:t>and marketers</a:t>
            </a:r>
            <a:r>
              <a:rPr lang="en-US" sz="2800" dirty="0">
                <a:solidFill>
                  <a:schemeClr val="bg1"/>
                </a:solidFill>
              </a:rPr>
              <a:t>. It provides more content, choice, and convenience to consumers. It also provides marketers with new platforms on which to reach and engage their audiences. </a:t>
            </a:r>
          </a:p>
        </p:txBody>
      </p:sp>
      <p:sp>
        <p:nvSpPr>
          <p:cNvPr id="8" name="Rectangle 7">
            <a:extLst>
              <a:ext uri="{FF2B5EF4-FFF2-40B4-BE49-F238E27FC236}">
                <a16:creationId xmlns:a16="http://schemas.microsoft.com/office/drawing/2014/main" xmlns="" id="{E93EE9F5-65F9-4D95-8A32-5C9E9DF128D1}"/>
              </a:ext>
            </a:extLst>
          </p:cNvPr>
          <p:cNvSpPr/>
          <p:nvPr/>
        </p:nvSpPr>
        <p:spPr>
          <a:xfrm>
            <a:off x="12861932" y="2749979"/>
            <a:ext cx="10615356" cy="7417415"/>
          </a:xfrm>
          <a:prstGeom prst="rect">
            <a:avLst/>
          </a:prstGeom>
        </p:spPr>
        <p:txBody>
          <a:bodyPr wrap="square">
            <a:spAutoFit/>
          </a:bodyPr>
          <a:lstStyle/>
          <a:p>
            <a:r>
              <a:rPr lang="en-US" sz="2800" dirty="0">
                <a:solidFill>
                  <a:schemeClr val="bg1"/>
                </a:solidFill>
              </a:rPr>
              <a:t>It follows then that an advertising campaign that utilizes </a:t>
            </a:r>
            <a:r>
              <a:rPr lang="en-US" sz="2800" i="1" dirty="0">
                <a:solidFill>
                  <a:schemeClr val="bg1"/>
                </a:solidFill>
              </a:rPr>
              <a:t>both</a:t>
            </a:r>
            <a:r>
              <a:rPr lang="en-US" sz="2800" dirty="0">
                <a:solidFill>
                  <a:schemeClr val="bg1"/>
                </a:solidFill>
              </a:rPr>
              <a:t> Linear TV and OTT is greater than the sum of its parts.</a:t>
            </a:r>
          </a:p>
          <a:p>
            <a:endParaRPr lang="en-US" sz="2800" dirty="0">
              <a:solidFill>
                <a:schemeClr val="bg1"/>
              </a:solidFill>
            </a:endParaRPr>
          </a:p>
          <a:p>
            <a:r>
              <a:rPr lang="en-US" sz="2800" b="1" dirty="0">
                <a:solidFill>
                  <a:schemeClr val="bg1"/>
                </a:solidFill>
              </a:rPr>
              <a:t>Ad-supported OTT should be considered as part of a campaign’s overall video mix</a:t>
            </a:r>
            <a:r>
              <a:rPr lang="en-US" sz="2800" dirty="0">
                <a:solidFill>
                  <a:schemeClr val="bg1"/>
                </a:solidFill>
              </a:rPr>
              <a:t>, as it offers the same engaging, premium, brand-safe programming found on linear TV.</a:t>
            </a:r>
          </a:p>
          <a:p>
            <a:endParaRPr lang="en-US" sz="2800" dirty="0">
              <a:solidFill>
                <a:schemeClr val="bg1"/>
              </a:solidFill>
            </a:endParaRPr>
          </a:p>
          <a:p>
            <a:r>
              <a:rPr lang="en-US" sz="2800" dirty="0">
                <a:solidFill>
                  <a:schemeClr val="bg1"/>
                </a:solidFill>
              </a:rPr>
              <a:t>The synergy of Linear TV + ad-supported OTT provides MORE to advertisers:</a:t>
            </a:r>
          </a:p>
          <a:p>
            <a:endParaRPr lang="en-US" sz="2800" dirty="0">
              <a:solidFill>
                <a:schemeClr val="bg1"/>
              </a:solidFill>
            </a:endParaRPr>
          </a:p>
          <a:p>
            <a:pPr marL="342900" indent="-342900">
              <a:buFont typeface="Wingdings" panose="05000000000000000000" pitchFamily="2" charset="2"/>
              <a:buChar char="v"/>
            </a:pPr>
            <a:r>
              <a:rPr lang="en-US" sz="2800" b="1" i="1" dirty="0">
                <a:solidFill>
                  <a:schemeClr val="bg1"/>
                </a:solidFill>
              </a:rPr>
              <a:t>More</a:t>
            </a:r>
            <a:r>
              <a:rPr lang="en-US" sz="2800" dirty="0">
                <a:solidFill>
                  <a:schemeClr val="bg1"/>
                </a:solidFill>
              </a:rPr>
              <a:t> Viewer Engagement</a:t>
            </a:r>
          </a:p>
          <a:p>
            <a:pPr marL="342900" indent="-342900">
              <a:buFont typeface="Wingdings" panose="05000000000000000000" pitchFamily="2" charset="2"/>
              <a:buChar char="v"/>
            </a:pPr>
            <a:r>
              <a:rPr lang="en-US" sz="2800" b="1" i="1" dirty="0">
                <a:solidFill>
                  <a:schemeClr val="bg1"/>
                </a:solidFill>
              </a:rPr>
              <a:t>More</a:t>
            </a:r>
            <a:r>
              <a:rPr lang="en-US" sz="2800" dirty="0">
                <a:solidFill>
                  <a:schemeClr val="bg1"/>
                </a:solidFill>
              </a:rPr>
              <a:t> Audience Reach and Message Reinforcement</a:t>
            </a:r>
          </a:p>
          <a:p>
            <a:pPr marL="342900" indent="-342900">
              <a:buFont typeface="Wingdings" panose="05000000000000000000" pitchFamily="2" charset="2"/>
              <a:buChar char="v"/>
            </a:pPr>
            <a:r>
              <a:rPr lang="en-US" sz="2800" b="1" i="1" dirty="0">
                <a:solidFill>
                  <a:schemeClr val="bg1"/>
                </a:solidFill>
              </a:rPr>
              <a:t>More</a:t>
            </a:r>
            <a:r>
              <a:rPr lang="en-US" sz="2800" dirty="0">
                <a:solidFill>
                  <a:schemeClr val="bg1"/>
                </a:solidFill>
              </a:rPr>
              <a:t> Premium Ad Opportunities &amp; Outcomes</a:t>
            </a:r>
          </a:p>
          <a:p>
            <a:pPr marL="342900" indent="-342900">
              <a:buFont typeface="Wingdings" panose="05000000000000000000" pitchFamily="2" charset="2"/>
              <a:buChar char="v"/>
            </a:pPr>
            <a:endParaRPr lang="en-US" sz="2800" dirty="0">
              <a:solidFill>
                <a:schemeClr val="bg1"/>
              </a:solidFill>
            </a:endParaRPr>
          </a:p>
          <a:p>
            <a:r>
              <a:rPr lang="en-US" sz="2800" dirty="0">
                <a:solidFill>
                  <a:schemeClr val="bg1"/>
                </a:solidFill>
              </a:rPr>
              <a:t>Join us as we explore how the harmony of linear TV + ad-supported OTT can deliver a stronger campaign for advertisers.</a:t>
            </a:r>
          </a:p>
          <a:p>
            <a:endParaRPr lang="en-US" sz="2800" dirty="0">
              <a:solidFill>
                <a:schemeClr val="bg1"/>
              </a:solidFill>
            </a:endParaRPr>
          </a:p>
        </p:txBody>
      </p:sp>
      <p:pic>
        <p:nvPicPr>
          <p:cNvPr id="13" name="Picture 1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pic>
        <p:nvPicPr>
          <p:cNvPr id="10" name="Picture 9">
            <a:extLst>
              <a:ext uri="{FF2B5EF4-FFF2-40B4-BE49-F238E27FC236}">
                <a16:creationId xmlns:a16="http://schemas.microsoft.com/office/drawing/2014/main" xmlns="" id="{13B6951D-D092-4EE6-8B67-6EDFEAE41C9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128632" y="10350458"/>
            <a:ext cx="1770308" cy="1770308"/>
          </a:xfrm>
          <a:prstGeom prst="rect">
            <a:avLst/>
          </a:prstGeom>
        </p:spPr>
      </p:pic>
      <p:pic>
        <p:nvPicPr>
          <p:cNvPr id="11" name="Picture 10">
            <a:extLst>
              <a:ext uri="{FF2B5EF4-FFF2-40B4-BE49-F238E27FC236}">
                <a16:creationId xmlns:a16="http://schemas.microsoft.com/office/drawing/2014/main" xmlns="" id="{EBEF5D99-07DB-4DD0-8226-EA117302744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589373" y="10337757"/>
            <a:ext cx="1795711" cy="1795711"/>
          </a:xfrm>
          <a:prstGeom prst="rect">
            <a:avLst/>
          </a:prstGeom>
        </p:spPr>
      </p:pic>
      <p:pic>
        <p:nvPicPr>
          <p:cNvPr id="15" name="Picture 14">
            <a:extLst>
              <a:ext uri="{FF2B5EF4-FFF2-40B4-BE49-F238E27FC236}">
                <a16:creationId xmlns:a16="http://schemas.microsoft.com/office/drawing/2014/main" xmlns="" id="{5B925113-1346-4403-9604-2C88B9EFB5A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518209" y="10404713"/>
            <a:ext cx="1770308" cy="1770308"/>
          </a:xfrm>
          <a:prstGeom prst="rect">
            <a:avLst/>
          </a:prstGeom>
        </p:spPr>
      </p:pic>
      <p:pic>
        <p:nvPicPr>
          <p:cNvPr id="3" name="Picture 2">
            <a:extLst>
              <a:ext uri="{FF2B5EF4-FFF2-40B4-BE49-F238E27FC236}">
                <a16:creationId xmlns:a16="http://schemas.microsoft.com/office/drawing/2014/main" xmlns="" id="{5C78F139-300C-4F79-8228-F1AAE750822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021557" y="10337757"/>
            <a:ext cx="1860179" cy="1860179"/>
          </a:xfrm>
          <a:prstGeom prst="rect">
            <a:avLst/>
          </a:prstGeom>
        </p:spPr>
      </p:pic>
      <p:sp>
        <p:nvSpPr>
          <p:cNvPr id="2" name="Slide Number Placeholder 1"/>
          <p:cNvSpPr>
            <a:spLocks noGrp="1"/>
          </p:cNvSpPr>
          <p:nvPr>
            <p:ph type="sldNum" sz="quarter" idx="12"/>
          </p:nvPr>
        </p:nvSpPr>
        <p:spPr>
          <a:xfrm>
            <a:off x="18681538" y="13096717"/>
            <a:ext cx="5690341" cy="730250"/>
          </a:xfrm>
        </p:spPr>
        <p:txBody>
          <a:bodyPr/>
          <a:lstStyle/>
          <a:p>
            <a:fld id="{FC623D9C-B141-0E44-9A0E-426DA6A043B9}" type="slidenum">
              <a:rPr lang="en-US" smtClean="0"/>
              <a:t>3</a:t>
            </a:fld>
            <a:endParaRPr lang="en-US" dirty="0"/>
          </a:p>
        </p:txBody>
      </p:sp>
    </p:spTree>
    <p:extLst>
      <p:ext uri="{BB962C8B-B14F-4D97-AF65-F5344CB8AC3E}">
        <p14:creationId xmlns:p14="http://schemas.microsoft.com/office/powerpoint/2010/main" val="1589693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7CED59-D0CA-46A7-8E04-8A4B2DDE3379}"/>
              </a:ext>
            </a:extLst>
          </p:cNvPr>
          <p:cNvSpPr/>
          <p:nvPr/>
        </p:nvSpPr>
        <p:spPr>
          <a:xfrm>
            <a:off x="0" y="0"/>
            <a:ext cx="6610388" cy="1371932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p>
        </p:txBody>
      </p:sp>
      <p:sp>
        <p:nvSpPr>
          <p:cNvPr id="3" name="TextBox 2">
            <a:extLst>
              <a:ext uri="{FF2B5EF4-FFF2-40B4-BE49-F238E27FC236}">
                <a16:creationId xmlns:a16="http://schemas.microsoft.com/office/drawing/2014/main" xmlns="" id="{D8C8FEC6-0E64-4400-9E89-97209D99012A}"/>
              </a:ext>
            </a:extLst>
          </p:cNvPr>
          <p:cNvSpPr txBox="1"/>
          <p:nvPr/>
        </p:nvSpPr>
        <p:spPr>
          <a:xfrm>
            <a:off x="137351" y="3981949"/>
            <a:ext cx="6335685" cy="5755422"/>
          </a:xfrm>
          <a:prstGeom prst="rect">
            <a:avLst/>
          </a:prstGeom>
          <a:noFill/>
        </p:spPr>
        <p:txBody>
          <a:bodyPr wrap="square" rtlCol="0">
            <a:spAutoFit/>
          </a:bodyPr>
          <a:lstStyle/>
          <a:p>
            <a:r>
              <a:rPr lang="en-US" dirty="0">
                <a:solidFill>
                  <a:schemeClr val="bg1"/>
                </a:solidFill>
              </a:rPr>
              <a:t>Similarly, Plans Inclusive Of OTT Can Deliver Additional Audiences Across A Variety Of Content Genres, Particularly Within </a:t>
            </a:r>
            <a:r>
              <a:rPr lang="en-US" i="1" dirty="0">
                <a:solidFill>
                  <a:schemeClr val="bg1"/>
                </a:solidFill>
              </a:rPr>
              <a:t>Family</a:t>
            </a:r>
            <a:r>
              <a:rPr lang="en-US" dirty="0">
                <a:solidFill>
                  <a:schemeClr val="bg1"/>
                </a:solidFill>
              </a:rPr>
              <a:t>, </a:t>
            </a:r>
            <a:r>
              <a:rPr lang="en-US" i="1" dirty="0">
                <a:solidFill>
                  <a:schemeClr val="bg1"/>
                </a:solidFill>
              </a:rPr>
              <a:t>Music</a:t>
            </a:r>
            <a:r>
              <a:rPr lang="en-US" dirty="0">
                <a:solidFill>
                  <a:schemeClr val="bg1"/>
                </a:solidFill>
              </a:rPr>
              <a:t>, and </a:t>
            </a:r>
            <a:r>
              <a:rPr lang="en-US" i="1" dirty="0">
                <a:solidFill>
                  <a:schemeClr val="bg1"/>
                </a:solidFill>
              </a:rPr>
              <a:t>Film Content</a:t>
            </a:r>
          </a:p>
        </p:txBody>
      </p:sp>
      <p:graphicFrame>
        <p:nvGraphicFramePr>
          <p:cNvPr id="7" name="Chart 6">
            <a:extLst>
              <a:ext uri="{FF2B5EF4-FFF2-40B4-BE49-F238E27FC236}">
                <a16:creationId xmlns:a16="http://schemas.microsoft.com/office/drawing/2014/main" xmlns="" id="{7F4DF34A-BA7D-4D42-86DA-2ABC39EB1DDF}"/>
              </a:ext>
            </a:extLst>
          </p:cNvPr>
          <p:cNvGraphicFramePr/>
          <p:nvPr>
            <p:extLst>
              <p:ext uri="{D42A27DB-BD31-4B8C-83A1-F6EECF244321}">
                <p14:modId xmlns:p14="http://schemas.microsoft.com/office/powerpoint/2010/main" val="2938284794"/>
              </p:ext>
            </p:extLst>
          </p:nvPr>
        </p:nvGraphicFramePr>
        <p:xfrm>
          <a:off x="6594416" y="3337807"/>
          <a:ext cx="17518055" cy="8279348"/>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xmlns="" id="{95E3F444-AE71-45A2-905C-FC697DBA9B27}"/>
              </a:ext>
            </a:extLst>
          </p:cNvPr>
          <p:cNvSpPr/>
          <p:nvPr/>
        </p:nvSpPr>
        <p:spPr>
          <a:xfrm>
            <a:off x="8846601" y="11526335"/>
            <a:ext cx="4206822" cy="586596"/>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t>Linear TV Only</a:t>
            </a:r>
          </a:p>
          <a:p>
            <a:pPr algn="ctr"/>
            <a:r>
              <a:rPr lang="en-US" sz="1800" dirty="0"/>
              <a:t>Primary Reach Driver</a:t>
            </a:r>
          </a:p>
        </p:txBody>
      </p:sp>
      <p:sp>
        <p:nvSpPr>
          <p:cNvPr id="24" name="Rectangle 23">
            <a:extLst>
              <a:ext uri="{FF2B5EF4-FFF2-40B4-BE49-F238E27FC236}">
                <a16:creationId xmlns:a16="http://schemas.microsoft.com/office/drawing/2014/main" xmlns="" id="{9CADC0E0-5C10-4FD4-B5BD-C4C3F5D72E47}"/>
              </a:ext>
            </a:extLst>
          </p:cNvPr>
          <p:cNvSpPr/>
          <p:nvPr/>
        </p:nvSpPr>
        <p:spPr>
          <a:xfrm>
            <a:off x="13319102" y="11526335"/>
            <a:ext cx="4734839" cy="586596"/>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solidFill>
                  <a:schemeClr val="tx1"/>
                </a:solidFill>
              </a:rPr>
              <a:t>Linear TV + OTT</a:t>
            </a:r>
          </a:p>
          <a:p>
            <a:pPr algn="ctr"/>
            <a:r>
              <a:rPr lang="en-US" sz="1800" dirty="0">
                <a:solidFill>
                  <a:schemeClr val="tx1"/>
                </a:solidFill>
              </a:rPr>
              <a:t>Reinforcement &amp; Relevance Opportunity</a:t>
            </a:r>
          </a:p>
        </p:txBody>
      </p:sp>
      <p:sp>
        <p:nvSpPr>
          <p:cNvPr id="25" name="Rectangle 24">
            <a:extLst>
              <a:ext uri="{FF2B5EF4-FFF2-40B4-BE49-F238E27FC236}">
                <a16:creationId xmlns:a16="http://schemas.microsoft.com/office/drawing/2014/main" xmlns="" id="{9CADC0E0-5C10-4FD4-B5BD-C4C3F5D72E47}"/>
              </a:ext>
            </a:extLst>
          </p:cNvPr>
          <p:cNvSpPr/>
          <p:nvPr/>
        </p:nvSpPr>
        <p:spPr>
          <a:xfrm>
            <a:off x="18319620" y="11517101"/>
            <a:ext cx="4734839" cy="586596"/>
          </a:xfrm>
          <a:prstGeom prst="rect">
            <a:avLst/>
          </a:prstGeom>
          <a:solidFill>
            <a:srgbClr val="67B8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solidFill>
                  <a:schemeClr val="bg1"/>
                </a:solidFill>
              </a:rPr>
              <a:t>OTT-Only</a:t>
            </a:r>
          </a:p>
          <a:p>
            <a:pPr algn="ctr"/>
            <a:r>
              <a:rPr lang="en-US" sz="1800" dirty="0">
                <a:solidFill>
                  <a:schemeClr val="bg1"/>
                </a:solidFill>
              </a:rPr>
              <a:t>Incremental Reach Opportunity</a:t>
            </a:r>
          </a:p>
        </p:txBody>
      </p:sp>
      <p:sp>
        <p:nvSpPr>
          <p:cNvPr id="16" name="TextBox 15">
            <a:extLst>
              <a:ext uri="{FF2B5EF4-FFF2-40B4-BE49-F238E27FC236}">
                <a16:creationId xmlns:a16="http://schemas.microsoft.com/office/drawing/2014/main" xmlns="" id="{5A09080D-5263-44C5-8537-8BD18B8E813A}"/>
              </a:ext>
            </a:extLst>
          </p:cNvPr>
          <p:cNvSpPr txBox="1"/>
          <p:nvPr/>
        </p:nvSpPr>
        <p:spPr>
          <a:xfrm>
            <a:off x="6594416" y="12981987"/>
            <a:ext cx="10428770" cy="646331"/>
          </a:xfrm>
          <a:prstGeom prst="rect">
            <a:avLst/>
          </a:prstGeom>
          <a:noFill/>
        </p:spPr>
        <p:txBody>
          <a:bodyPr wrap="square" rtlCol="0">
            <a:spAutoFit/>
          </a:bodyPr>
          <a:lstStyle/>
          <a:p>
            <a:r>
              <a:rPr lang="en-US" sz="1200" dirty="0"/>
              <a:t>Source: Nielsen Media Impact; A18+. 4/1-4/30/18, Linear TV = Include Cable and Broadcast TV Programs,  Live viewing plus 7 days after the broadcast; OTT = Desktop and laptop video streaming, does </a:t>
            </a:r>
            <a:r>
              <a:rPr lang="en-US" sz="1200" u="sng" dirty="0"/>
              <a:t>not</a:t>
            </a:r>
            <a:r>
              <a:rPr lang="en-US" sz="1200" dirty="0"/>
              <a:t> include the two major subscription (non-ad supported) video platforms, Netflix and Amazon; TV + OTT = those reached on OTT and Linear TV. Each genre includes tv networks and websites that are included in that subject area.</a:t>
            </a:r>
          </a:p>
        </p:txBody>
      </p:sp>
      <p:pic>
        <p:nvPicPr>
          <p:cNvPr id="18" name="Picture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84598" y="10820499"/>
            <a:ext cx="2901702" cy="2901702"/>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2" name="Slide Number Placeholder 1"/>
          <p:cNvSpPr>
            <a:spLocks noGrp="1"/>
          </p:cNvSpPr>
          <p:nvPr>
            <p:ph type="sldNum" sz="quarter" idx="12"/>
          </p:nvPr>
        </p:nvSpPr>
        <p:spPr>
          <a:xfrm>
            <a:off x="18696834" y="13096717"/>
            <a:ext cx="5690341" cy="730250"/>
          </a:xfrm>
        </p:spPr>
        <p:txBody>
          <a:bodyPr/>
          <a:lstStyle/>
          <a:p>
            <a:fld id="{FC623D9C-B141-0E44-9A0E-426DA6A043B9}" type="slidenum">
              <a:rPr lang="en-US" smtClean="0"/>
              <a:t>30</a:t>
            </a:fld>
            <a:endParaRPr lang="en-US" dirty="0"/>
          </a:p>
        </p:txBody>
      </p:sp>
      <p:sp>
        <p:nvSpPr>
          <p:cNvPr id="4" name="TextBox 3">
            <a:extLst>
              <a:ext uri="{FF2B5EF4-FFF2-40B4-BE49-F238E27FC236}">
                <a16:creationId xmlns:a16="http://schemas.microsoft.com/office/drawing/2014/main" xmlns="" id="{3AFA6178-F1B5-41F8-8D6C-615906FE12AA}"/>
              </a:ext>
            </a:extLst>
          </p:cNvPr>
          <p:cNvSpPr txBox="1"/>
          <p:nvPr/>
        </p:nvSpPr>
        <p:spPr>
          <a:xfrm>
            <a:off x="7367531" y="836682"/>
            <a:ext cx="16744940" cy="1754326"/>
          </a:xfrm>
          <a:prstGeom prst="rect">
            <a:avLst/>
          </a:prstGeom>
          <a:noFill/>
        </p:spPr>
        <p:txBody>
          <a:bodyPr wrap="square" rtlCol="0">
            <a:spAutoFit/>
          </a:bodyPr>
          <a:lstStyle/>
          <a:p>
            <a:r>
              <a:rPr lang="en-US" sz="3600" dirty="0"/>
              <a:t>While all genres offer some degree of incremental reach, the opportunities are varied. Music and Family content offer the most, while Comedy, Sports, and News genres are more limited in their ability to drive unique audiences.</a:t>
            </a:r>
          </a:p>
        </p:txBody>
      </p:sp>
    </p:spTree>
    <p:extLst>
      <p:ext uri="{BB962C8B-B14F-4D97-AF65-F5344CB8AC3E}">
        <p14:creationId xmlns:p14="http://schemas.microsoft.com/office/powerpoint/2010/main" val="37972091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E16002F2-2A55-455A-B078-999403158549}"/>
              </a:ext>
            </a:extLst>
          </p:cNvPr>
          <p:cNvSpPr/>
          <p:nvPr/>
        </p:nvSpPr>
        <p:spPr>
          <a:xfrm>
            <a:off x="18511237" y="3998308"/>
            <a:ext cx="5891024" cy="9713937"/>
          </a:xfrm>
          <a:prstGeom prst="rect">
            <a:avLst/>
          </a:prstGeom>
          <a:solidFill>
            <a:srgbClr val="FAB9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dirty="0">
              <a:solidFill>
                <a:schemeClr val="tx1"/>
              </a:solidFill>
            </a:endParaRPr>
          </a:p>
        </p:txBody>
      </p:sp>
      <p:sp>
        <p:nvSpPr>
          <p:cNvPr id="5" name="Rectangle 4"/>
          <p:cNvSpPr/>
          <p:nvPr/>
        </p:nvSpPr>
        <p:spPr>
          <a:xfrm>
            <a:off x="6586532" y="4008690"/>
            <a:ext cx="5957563" cy="972209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2540027" y="4008692"/>
            <a:ext cx="5983562" cy="9707308"/>
          </a:xfrm>
          <a:prstGeom prst="rect">
            <a:avLst/>
          </a:prstGeom>
          <a:solidFill>
            <a:srgbClr val="67B8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486179" y="4910487"/>
            <a:ext cx="4131056" cy="1077218"/>
          </a:xfrm>
          <a:prstGeom prst="rect">
            <a:avLst/>
          </a:prstGeom>
          <a:noFill/>
        </p:spPr>
        <p:txBody>
          <a:bodyPr wrap="square" rtlCol="0">
            <a:spAutoFit/>
          </a:bodyPr>
          <a:lstStyle/>
          <a:p>
            <a:pPr algn="ctr"/>
            <a:r>
              <a:rPr lang="en-US" sz="4400" b="1" dirty="0">
                <a:solidFill>
                  <a:schemeClr val="bg1"/>
                </a:solidFill>
              </a:rPr>
              <a:t>Millennials</a:t>
            </a:r>
          </a:p>
          <a:p>
            <a:pPr algn="ctr"/>
            <a:r>
              <a:rPr lang="en-US" sz="2000" dirty="0">
                <a:solidFill>
                  <a:schemeClr val="bg1"/>
                </a:solidFill>
              </a:rPr>
              <a:t>(A18-34)</a:t>
            </a:r>
          </a:p>
        </p:txBody>
      </p:sp>
      <p:sp>
        <p:nvSpPr>
          <p:cNvPr id="9" name="TextBox 8"/>
          <p:cNvSpPr txBox="1"/>
          <p:nvPr/>
        </p:nvSpPr>
        <p:spPr>
          <a:xfrm>
            <a:off x="12809161" y="4910487"/>
            <a:ext cx="5502204" cy="1446550"/>
          </a:xfrm>
          <a:prstGeom prst="rect">
            <a:avLst/>
          </a:prstGeom>
          <a:noFill/>
        </p:spPr>
        <p:txBody>
          <a:bodyPr wrap="square" rtlCol="0">
            <a:spAutoFit/>
          </a:bodyPr>
          <a:lstStyle/>
          <a:p>
            <a:pPr algn="ctr"/>
            <a:r>
              <a:rPr lang="en-US" sz="4400" b="1" dirty="0">
                <a:solidFill>
                  <a:schemeClr val="bg1"/>
                </a:solidFill>
              </a:rPr>
              <a:t>Households with Children</a:t>
            </a:r>
          </a:p>
        </p:txBody>
      </p:sp>
      <p:sp>
        <p:nvSpPr>
          <p:cNvPr id="10" name="TextBox 9"/>
          <p:cNvSpPr txBox="1"/>
          <p:nvPr/>
        </p:nvSpPr>
        <p:spPr>
          <a:xfrm>
            <a:off x="18504539" y="4914668"/>
            <a:ext cx="5751133" cy="1754326"/>
          </a:xfrm>
          <a:prstGeom prst="rect">
            <a:avLst/>
          </a:prstGeom>
          <a:noFill/>
        </p:spPr>
        <p:txBody>
          <a:bodyPr wrap="square" rtlCol="0">
            <a:spAutoFit/>
          </a:bodyPr>
          <a:lstStyle/>
          <a:p>
            <a:pPr algn="ctr"/>
            <a:r>
              <a:rPr lang="en-US" sz="4400" b="1" dirty="0">
                <a:solidFill>
                  <a:schemeClr val="bg1"/>
                </a:solidFill>
              </a:rPr>
              <a:t>Affluent </a:t>
            </a:r>
          </a:p>
          <a:p>
            <a:pPr algn="ctr"/>
            <a:r>
              <a:rPr lang="en-US" sz="4400" b="1" dirty="0">
                <a:solidFill>
                  <a:schemeClr val="bg1"/>
                </a:solidFill>
              </a:rPr>
              <a:t>Households </a:t>
            </a:r>
          </a:p>
          <a:p>
            <a:pPr algn="ctr"/>
            <a:r>
              <a:rPr lang="en-US" sz="2000" b="1" dirty="0">
                <a:solidFill>
                  <a:schemeClr val="bg1"/>
                </a:solidFill>
              </a:rPr>
              <a:t>(HHI $100K+) </a:t>
            </a:r>
          </a:p>
        </p:txBody>
      </p:sp>
      <p:sp>
        <p:nvSpPr>
          <p:cNvPr id="15" name="TextBox 14">
            <a:extLst>
              <a:ext uri="{FF2B5EF4-FFF2-40B4-BE49-F238E27FC236}">
                <a16:creationId xmlns:a16="http://schemas.microsoft.com/office/drawing/2014/main" xmlns="" id="{11B22E1D-17C5-4DCC-9E8F-9B2D430A7D3C}"/>
              </a:ext>
            </a:extLst>
          </p:cNvPr>
          <p:cNvSpPr txBox="1"/>
          <p:nvPr/>
        </p:nvSpPr>
        <p:spPr>
          <a:xfrm>
            <a:off x="6847970" y="7117096"/>
            <a:ext cx="5407941" cy="1384995"/>
          </a:xfrm>
          <a:prstGeom prst="rect">
            <a:avLst/>
          </a:prstGeom>
          <a:noFill/>
        </p:spPr>
        <p:txBody>
          <a:bodyPr wrap="square" rtlCol="0">
            <a:spAutoFit/>
          </a:bodyPr>
          <a:lstStyle/>
          <a:p>
            <a:pPr algn="ctr"/>
            <a:r>
              <a:rPr lang="en-US" sz="2800" dirty="0">
                <a:solidFill>
                  <a:schemeClr val="bg1"/>
                </a:solidFill>
              </a:rPr>
              <a:t>Largely digital natives open to adopting new devices and methods of viewing</a:t>
            </a:r>
          </a:p>
        </p:txBody>
      </p:sp>
      <p:sp>
        <p:nvSpPr>
          <p:cNvPr id="16" name="TextBox 15">
            <a:extLst>
              <a:ext uri="{FF2B5EF4-FFF2-40B4-BE49-F238E27FC236}">
                <a16:creationId xmlns:a16="http://schemas.microsoft.com/office/drawing/2014/main" xmlns="" id="{5FB70358-2F6A-44E9-B7B0-3F439ED383FB}"/>
              </a:ext>
            </a:extLst>
          </p:cNvPr>
          <p:cNvSpPr txBox="1"/>
          <p:nvPr/>
        </p:nvSpPr>
        <p:spPr>
          <a:xfrm>
            <a:off x="12536173" y="7135428"/>
            <a:ext cx="5832838" cy="1384995"/>
          </a:xfrm>
          <a:prstGeom prst="rect">
            <a:avLst/>
          </a:prstGeom>
          <a:noFill/>
        </p:spPr>
        <p:txBody>
          <a:bodyPr wrap="square" rtlCol="0">
            <a:spAutoFit/>
          </a:bodyPr>
          <a:lstStyle/>
          <a:p>
            <a:pPr algn="ctr"/>
            <a:r>
              <a:rPr lang="en-US" sz="2800" dirty="0">
                <a:solidFill>
                  <a:schemeClr val="bg1"/>
                </a:solidFill>
              </a:rPr>
              <a:t>Their on-the-go lifestyle and need for a diverse set of programming demands connectivity options</a:t>
            </a:r>
          </a:p>
        </p:txBody>
      </p:sp>
      <p:sp>
        <p:nvSpPr>
          <p:cNvPr id="17" name="TextBox 16">
            <a:extLst>
              <a:ext uri="{FF2B5EF4-FFF2-40B4-BE49-F238E27FC236}">
                <a16:creationId xmlns:a16="http://schemas.microsoft.com/office/drawing/2014/main" xmlns="" id="{D126899C-4365-469C-8C4E-289740C32D84}"/>
              </a:ext>
            </a:extLst>
          </p:cNvPr>
          <p:cNvSpPr txBox="1"/>
          <p:nvPr/>
        </p:nvSpPr>
        <p:spPr>
          <a:xfrm>
            <a:off x="18813910" y="7155411"/>
            <a:ext cx="5141343" cy="1384995"/>
          </a:xfrm>
          <a:prstGeom prst="rect">
            <a:avLst/>
          </a:prstGeom>
          <a:noFill/>
        </p:spPr>
        <p:txBody>
          <a:bodyPr wrap="square" rtlCol="0">
            <a:spAutoFit/>
          </a:bodyPr>
          <a:lstStyle/>
          <a:p>
            <a:pPr algn="ctr"/>
            <a:r>
              <a:rPr lang="en-US" sz="2800" dirty="0">
                <a:solidFill>
                  <a:schemeClr val="bg1"/>
                </a:solidFill>
              </a:rPr>
              <a:t>They own it all.</a:t>
            </a:r>
          </a:p>
          <a:p>
            <a:pPr algn="ctr"/>
            <a:r>
              <a:rPr lang="en-US" sz="2800" dirty="0">
                <a:solidFill>
                  <a:schemeClr val="bg1"/>
                </a:solidFill>
              </a:rPr>
              <a:t>Time-pressed, they want the most choice &amp; convenience</a:t>
            </a:r>
          </a:p>
        </p:txBody>
      </p:sp>
      <p:sp>
        <p:nvSpPr>
          <p:cNvPr id="21" name="Slide Number Placeholder 1"/>
          <p:cNvSpPr txBox="1">
            <a:spLocks/>
          </p:cNvSpPr>
          <p:nvPr/>
        </p:nvSpPr>
        <p:spPr>
          <a:xfrm>
            <a:off x="18677039" y="13191151"/>
            <a:ext cx="5690341" cy="730250"/>
          </a:xfrm>
          <a:prstGeom prst="rect">
            <a:avLst/>
          </a:prstGeom>
        </p:spPr>
        <p:txBody>
          <a:bodyP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algn="r"/>
            <a:r>
              <a:rPr lang="en-US" sz="3100" dirty="0">
                <a:solidFill>
                  <a:srgbClr val="898989"/>
                </a:solidFill>
              </a:rPr>
              <a:t>31</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l="4936" r="11909"/>
          <a:stretch/>
        </p:blipFill>
        <p:spPr>
          <a:xfrm>
            <a:off x="6577780" y="-32264"/>
            <a:ext cx="5958349" cy="4030572"/>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498199" y="0"/>
            <a:ext cx="6013038" cy="4008692"/>
          </a:xfrm>
          <a:prstGeom prst="rect">
            <a:avLst/>
          </a:prstGeom>
        </p:spPr>
      </p:pic>
      <p:pic>
        <p:nvPicPr>
          <p:cNvPr id="13" name="Picture 12"/>
          <p:cNvPicPr>
            <a:picLocks noChangeAspect="1"/>
          </p:cNvPicPr>
          <p:nvPr/>
        </p:nvPicPr>
        <p:blipFill rotWithShape="1">
          <a:blip r:embed="rId5" cstate="email">
            <a:extLst>
              <a:ext uri="{28A0092B-C50C-407E-A947-70E740481C1C}">
                <a14:useLocalDpi xmlns:a14="http://schemas.microsoft.com/office/drawing/2010/main"/>
              </a:ext>
            </a:extLst>
          </a:blip>
          <a:srcRect r="2441"/>
          <a:stretch/>
        </p:blipFill>
        <p:spPr>
          <a:xfrm>
            <a:off x="18523589" y="0"/>
            <a:ext cx="5878672" cy="4008692"/>
          </a:xfrm>
          <a:prstGeom prst="rect">
            <a:avLst/>
          </a:prstGeom>
        </p:spPr>
      </p:pic>
      <p:sp>
        <p:nvSpPr>
          <p:cNvPr id="14" name="Rectangle 13">
            <a:extLst>
              <a:ext uri="{FF2B5EF4-FFF2-40B4-BE49-F238E27FC236}">
                <a16:creationId xmlns:a16="http://schemas.microsoft.com/office/drawing/2014/main" xmlns="" id="{9C9646DF-EB34-4C1A-8ECC-2BDD721462B3}"/>
              </a:ext>
            </a:extLst>
          </p:cNvPr>
          <p:cNvSpPr/>
          <p:nvPr/>
        </p:nvSpPr>
        <p:spPr>
          <a:xfrm>
            <a:off x="1" y="-23623"/>
            <a:ext cx="6610388" cy="137440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p>
        </p:txBody>
      </p:sp>
      <p:sp>
        <p:nvSpPr>
          <p:cNvPr id="2" name="TextBox 1">
            <a:extLst>
              <a:ext uri="{FF2B5EF4-FFF2-40B4-BE49-F238E27FC236}">
                <a16:creationId xmlns:a16="http://schemas.microsoft.com/office/drawing/2014/main" xmlns="" id="{4A2063C8-6F7D-4E31-B509-D368D0C085E4}"/>
              </a:ext>
            </a:extLst>
          </p:cNvPr>
          <p:cNvSpPr txBox="1"/>
          <p:nvPr/>
        </p:nvSpPr>
        <p:spPr>
          <a:xfrm>
            <a:off x="362424" y="4914668"/>
            <a:ext cx="5392727" cy="4339650"/>
          </a:xfrm>
          <a:prstGeom prst="rect">
            <a:avLst/>
          </a:prstGeom>
          <a:noFill/>
        </p:spPr>
        <p:txBody>
          <a:bodyPr wrap="square" rtlCol="0">
            <a:spAutoFit/>
          </a:bodyPr>
          <a:lstStyle/>
          <a:p>
            <a:pPr algn="ctr"/>
            <a:r>
              <a:rPr lang="en-US" dirty="0">
                <a:solidFill>
                  <a:schemeClr val="bg1"/>
                </a:solidFill>
              </a:rPr>
              <a:t>A Closer Look At Three Consumer Segments Where A Supplementary Layer Of OTT Can Expand Reach</a:t>
            </a:r>
          </a:p>
        </p:txBody>
      </p:sp>
      <p:pic>
        <p:nvPicPr>
          <p:cNvPr id="18" name="Picture 17">
            <a:extLst>
              <a:ext uri="{FF2B5EF4-FFF2-40B4-BE49-F238E27FC236}">
                <a16:creationId xmlns:a16="http://schemas.microsoft.com/office/drawing/2014/main" xmlns="" id="{9DD14435-5414-4488-AA95-F82F35EC13A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62424" y="13232426"/>
            <a:ext cx="5861685" cy="323850"/>
          </a:xfrm>
          <a:prstGeom prst="rect">
            <a:avLst/>
          </a:prstGeom>
        </p:spPr>
      </p:pic>
    </p:spTree>
    <p:extLst>
      <p:ext uri="{BB962C8B-B14F-4D97-AF65-F5344CB8AC3E}">
        <p14:creationId xmlns:p14="http://schemas.microsoft.com/office/powerpoint/2010/main" val="18908782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8C8FEC6-0E64-4400-9E89-97209D99012A}"/>
              </a:ext>
            </a:extLst>
          </p:cNvPr>
          <p:cNvSpPr txBox="1"/>
          <p:nvPr/>
        </p:nvSpPr>
        <p:spPr>
          <a:xfrm>
            <a:off x="274703" y="5742716"/>
            <a:ext cx="6060981" cy="1508105"/>
          </a:xfrm>
          <a:prstGeom prst="rect">
            <a:avLst/>
          </a:prstGeom>
          <a:noFill/>
        </p:spPr>
        <p:txBody>
          <a:bodyPr wrap="square" rtlCol="0">
            <a:spAutoFit/>
          </a:bodyPr>
          <a:lstStyle/>
          <a:p>
            <a:r>
              <a:rPr lang="en-US" dirty="0">
                <a:solidFill>
                  <a:schemeClr val="bg1"/>
                </a:solidFill>
              </a:rPr>
              <a:t>Incremental scenarios?</a:t>
            </a:r>
          </a:p>
        </p:txBody>
      </p:sp>
      <p:sp>
        <p:nvSpPr>
          <p:cNvPr id="9" name="TextBox 8">
            <a:extLst>
              <a:ext uri="{FF2B5EF4-FFF2-40B4-BE49-F238E27FC236}">
                <a16:creationId xmlns:a16="http://schemas.microsoft.com/office/drawing/2014/main" xmlns="" id="{3DF7E9A8-B421-49E5-8FC1-F98E1ACC0FF3}"/>
              </a:ext>
            </a:extLst>
          </p:cNvPr>
          <p:cNvSpPr txBox="1"/>
          <p:nvPr/>
        </p:nvSpPr>
        <p:spPr>
          <a:xfrm>
            <a:off x="15963900" y="1112708"/>
            <a:ext cx="8142677" cy="1815882"/>
          </a:xfrm>
          <a:prstGeom prst="rect">
            <a:avLst/>
          </a:prstGeom>
          <a:noFill/>
        </p:spPr>
        <p:txBody>
          <a:bodyPr wrap="square" rtlCol="0">
            <a:spAutoFit/>
          </a:bodyPr>
          <a:lstStyle/>
          <a:p>
            <a:pPr algn="ctr"/>
            <a:r>
              <a:rPr lang="en-US" sz="2800" dirty="0"/>
              <a:t>Though they devote the </a:t>
            </a:r>
            <a:r>
              <a:rPr lang="en-US" sz="2800" b="1" dirty="0"/>
              <a:t>majority </a:t>
            </a:r>
            <a:r>
              <a:rPr lang="en-US" sz="2800" dirty="0"/>
              <a:t>of their video viewing to </a:t>
            </a:r>
            <a:r>
              <a:rPr lang="en-US" sz="2800" b="1" dirty="0">
                <a:solidFill>
                  <a:srgbClr val="4F81BD"/>
                </a:solidFill>
              </a:rPr>
              <a:t>linear TV</a:t>
            </a:r>
            <a:r>
              <a:rPr lang="en-US" sz="2800" dirty="0"/>
              <a:t>, younger audiences spend over 12 hours a week watching video on alternate devices</a:t>
            </a:r>
          </a:p>
        </p:txBody>
      </p:sp>
      <p:sp>
        <p:nvSpPr>
          <p:cNvPr id="10" name="TextBox 9">
            <a:extLst>
              <a:ext uri="{FF2B5EF4-FFF2-40B4-BE49-F238E27FC236}">
                <a16:creationId xmlns:a16="http://schemas.microsoft.com/office/drawing/2014/main" xmlns="" id="{CEB950A1-AD1C-42A1-83F6-A16EE64032E2}"/>
              </a:ext>
            </a:extLst>
          </p:cNvPr>
          <p:cNvSpPr txBox="1"/>
          <p:nvPr/>
        </p:nvSpPr>
        <p:spPr>
          <a:xfrm>
            <a:off x="6725384" y="1112708"/>
            <a:ext cx="8635185" cy="1815882"/>
          </a:xfrm>
          <a:prstGeom prst="rect">
            <a:avLst/>
          </a:prstGeom>
          <a:noFill/>
        </p:spPr>
        <p:txBody>
          <a:bodyPr wrap="square" rtlCol="0">
            <a:spAutoFit/>
          </a:bodyPr>
          <a:lstStyle/>
          <a:p>
            <a:pPr algn="ctr"/>
            <a:r>
              <a:rPr lang="en-US" sz="2800" dirty="0"/>
              <a:t>Millennials are reached in greater numbers on </a:t>
            </a:r>
          </a:p>
          <a:p>
            <a:pPr algn="ctr"/>
            <a:r>
              <a:rPr lang="en-US" sz="2800" b="1" dirty="0">
                <a:solidFill>
                  <a:srgbClr val="4F81BD"/>
                </a:solidFill>
              </a:rPr>
              <a:t>linear TV </a:t>
            </a:r>
            <a:r>
              <a:rPr lang="en-US" sz="2800" dirty="0"/>
              <a:t>than other methods of video viewing, however they are more likely than the average adult to be streaming video using connected devices</a:t>
            </a:r>
          </a:p>
        </p:txBody>
      </p:sp>
      <p:sp>
        <p:nvSpPr>
          <p:cNvPr id="56" name="Rectangle 55">
            <a:extLst>
              <a:ext uri="{FF2B5EF4-FFF2-40B4-BE49-F238E27FC236}">
                <a16:creationId xmlns:a16="http://schemas.microsoft.com/office/drawing/2014/main" xmlns="" id="{6F8AAF33-90DD-4241-AFEA-483FF6CE12A2}"/>
              </a:ext>
            </a:extLst>
          </p:cNvPr>
          <p:cNvSpPr/>
          <p:nvPr/>
        </p:nvSpPr>
        <p:spPr>
          <a:xfrm>
            <a:off x="0" y="-27058"/>
            <a:ext cx="6635085" cy="1374305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p>
        </p:txBody>
      </p:sp>
      <p:sp>
        <p:nvSpPr>
          <p:cNvPr id="59" name="TextBox 58">
            <a:extLst>
              <a:ext uri="{FF2B5EF4-FFF2-40B4-BE49-F238E27FC236}">
                <a16:creationId xmlns:a16="http://schemas.microsoft.com/office/drawing/2014/main" xmlns="" id="{AB85F0C3-2743-4908-87E3-24BBE1F18859}"/>
              </a:ext>
            </a:extLst>
          </p:cNvPr>
          <p:cNvSpPr txBox="1"/>
          <p:nvPr/>
        </p:nvSpPr>
        <p:spPr>
          <a:xfrm>
            <a:off x="501064" y="899834"/>
            <a:ext cx="5529078" cy="1446550"/>
          </a:xfrm>
          <a:prstGeom prst="rect">
            <a:avLst/>
          </a:prstGeom>
          <a:noFill/>
        </p:spPr>
        <p:txBody>
          <a:bodyPr wrap="none" rtlCol="0">
            <a:spAutoFit/>
          </a:bodyPr>
          <a:lstStyle/>
          <a:p>
            <a:r>
              <a:rPr lang="en-US" sz="8800" dirty="0">
                <a:solidFill>
                  <a:schemeClr val="bg1">
                    <a:alpha val="40000"/>
                  </a:schemeClr>
                </a:solidFill>
              </a:rPr>
              <a:t>Millennials</a:t>
            </a:r>
          </a:p>
        </p:txBody>
      </p:sp>
      <p:sp>
        <p:nvSpPr>
          <p:cNvPr id="2" name="Rectangle 1">
            <a:extLst>
              <a:ext uri="{FF2B5EF4-FFF2-40B4-BE49-F238E27FC236}">
                <a16:creationId xmlns:a16="http://schemas.microsoft.com/office/drawing/2014/main" xmlns="" id="{BF60D6AD-9BA0-49DA-9029-7839DE0B04F2}"/>
              </a:ext>
            </a:extLst>
          </p:cNvPr>
          <p:cNvSpPr/>
          <p:nvPr/>
        </p:nvSpPr>
        <p:spPr>
          <a:xfrm>
            <a:off x="6893917" y="13231009"/>
            <a:ext cx="7230238" cy="461665"/>
          </a:xfrm>
          <a:prstGeom prst="rect">
            <a:avLst/>
          </a:prstGeom>
        </p:spPr>
        <p:txBody>
          <a:bodyPr wrap="square">
            <a:spAutoFit/>
          </a:bodyPr>
          <a:lstStyle/>
          <a:p>
            <a:r>
              <a:rPr lang="en-PH" sz="1200" dirty="0">
                <a:solidFill>
                  <a:prstClr val="black"/>
                </a:solidFill>
                <a:latin typeface="+mj-lt"/>
                <a:cs typeface="Arial" panose="020B0604020202020204" pitchFamily="34" charset="0"/>
              </a:rPr>
              <a:t>Source: Nielsen Total Audience Report, Q1 ’18,  Internet Connected Devices =Devices connected to the TV that are used to stream content such as Apple TV, Roku, Chromecast, Fire TV, Smartphone, </a:t>
            </a:r>
            <a:r>
              <a:rPr lang="en-PH" sz="1200" dirty="0" err="1">
                <a:solidFill>
                  <a:prstClr val="black"/>
                </a:solidFill>
                <a:latin typeface="+mj-lt"/>
                <a:cs typeface="Arial" panose="020B0604020202020204" pitchFamily="34" charset="0"/>
              </a:rPr>
              <a:t>etc</a:t>
            </a:r>
            <a:endParaRPr lang="en-US" sz="1200" dirty="0">
              <a:latin typeface="+mj-lt"/>
            </a:endParaRPr>
          </a:p>
        </p:txBody>
      </p:sp>
      <p:graphicFrame>
        <p:nvGraphicFramePr>
          <p:cNvPr id="54" name="Chart 53">
            <a:extLst>
              <a:ext uri="{FF2B5EF4-FFF2-40B4-BE49-F238E27FC236}">
                <a16:creationId xmlns:a16="http://schemas.microsoft.com/office/drawing/2014/main" xmlns="" id="{80AF9058-0258-4C5A-85E9-E28313C89C87}"/>
              </a:ext>
            </a:extLst>
          </p:cNvPr>
          <p:cNvGraphicFramePr/>
          <p:nvPr>
            <p:extLst>
              <p:ext uri="{D42A27DB-BD31-4B8C-83A1-F6EECF244321}">
                <p14:modId xmlns:p14="http://schemas.microsoft.com/office/powerpoint/2010/main" val="4239868862"/>
              </p:ext>
            </p:extLst>
          </p:nvPr>
        </p:nvGraphicFramePr>
        <p:xfrm>
          <a:off x="6893917" y="3740491"/>
          <a:ext cx="8210468" cy="83181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5" name="Chart 54">
            <a:extLst>
              <a:ext uri="{FF2B5EF4-FFF2-40B4-BE49-F238E27FC236}">
                <a16:creationId xmlns:a16="http://schemas.microsoft.com/office/drawing/2014/main" xmlns="" id="{17C93955-7669-4861-9B56-CEB65ED8BB31}"/>
              </a:ext>
            </a:extLst>
          </p:cNvPr>
          <p:cNvGraphicFramePr/>
          <p:nvPr>
            <p:extLst>
              <p:ext uri="{D42A27DB-BD31-4B8C-83A1-F6EECF244321}">
                <p14:modId xmlns:p14="http://schemas.microsoft.com/office/powerpoint/2010/main" val="3979615180"/>
              </p:ext>
            </p:extLst>
          </p:nvPr>
        </p:nvGraphicFramePr>
        <p:xfrm>
          <a:off x="16344899" y="4782302"/>
          <a:ext cx="8042275" cy="7276348"/>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p:cNvSpPr/>
          <p:nvPr/>
        </p:nvSpPr>
        <p:spPr>
          <a:xfrm>
            <a:off x="133350" y="4766978"/>
            <a:ext cx="6492098" cy="4154984"/>
          </a:xfrm>
          <a:prstGeom prst="rect">
            <a:avLst/>
          </a:prstGeom>
        </p:spPr>
        <p:txBody>
          <a:bodyPr wrap="square">
            <a:spAutoFit/>
          </a:bodyPr>
          <a:lstStyle/>
          <a:p>
            <a:pPr lvl="0"/>
            <a:r>
              <a:rPr lang="en-US" sz="4400" dirty="0">
                <a:solidFill>
                  <a:prstClr val="white"/>
                </a:solidFill>
              </a:rPr>
              <a:t>Although Linear TV Is Their Preferred Way Of Watching Video, Millennials Spend A Significant Amount Of Time With OTT Viewing</a:t>
            </a:r>
          </a:p>
        </p:txBody>
      </p:sp>
      <p:sp>
        <p:nvSpPr>
          <p:cNvPr id="19" name="TextBox 18">
            <a:extLst>
              <a:ext uri="{FF2B5EF4-FFF2-40B4-BE49-F238E27FC236}">
                <a16:creationId xmlns:a16="http://schemas.microsoft.com/office/drawing/2014/main" xmlns="" id="{50DB1FFE-7219-44BA-8E4D-254D4613B885}"/>
              </a:ext>
            </a:extLst>
          </p:cNvPr>
          <p:cNvSpPr txBox="1"/>
          <p:nvPr/>
        </p:nvSpPr>
        <p:spPr>
          <a:xfrm>
            <a:off x="16320201" y="4056359"/>
            <a:ext cx="7285842" cy="830997"/>
          </a:xfrm>
          <a:prstGeom prst="rect">
            <a:avLst/>
          </a:prstGeom>
          <a:noFill/>
        </p:spPr>
        <p:txBody>
          <a:bodyPr wrap="none" rtlCol="0">
            <a:spAutoFit/>
          </a:bodyPr>
          <a:lstStyle/>
          <a:p>
            <a:pPr algn="ctr"/>
            <a:r>
              <a:rPr lang="en-US" sz="2400" b="1" u="sng" dirty="0"/>
              <a:t>% Share of Weekly “Time Spent” by Video Device</a:t>
            </a:r>
          </a:p>
          <a:p>
            <a:pPr algn="ctr"/>
            <a:r>
              <a:rPr lang="en-US" sz="2400" dirty="0"/>
              <a:t>A18-34</a:t>
            </a:r>
          </a:p>
        </p:txBody>
      </p:sp>
      <p:sp>
        <p:nvSpPr>
          <p:cNvPr id="20" name="TextBox 19">
            <a:extLst>
              <a:ext uri="{FF2B5EF4-FFF2-40B4-BE49-F238E27FC236}">
                <a16:creationId xmlns:a16="http://schemas.microsoft.com/office/drawing/2014/main" xmlns="" id="{50DB1FFE-7219-44BA-8E4D-254D4613B885}"/>
              </a:ext>
            </a:extLst>
          </p:cNvPr>
          <p:cNvSpPr txBox="1"/>
          <p:nvPr/>
        </p:nvSpPr>
        <p:spPr>
          <a:xfrm>
            <a:off x="8076998" y="4055068"/>
            <a:ext cx="5821722" cy="830997"/>
          </a:xfrm>
          <a:prstGeom prst="rect">
            <a:avLst/>
          </a:prstGeom>
          <a:noFill/>
        </p:spPr>
        <p:txBody>
          <a:bodyPr wrap="none" rtlCol="0">
            <a:spAutoFit/>
          </a:bodyPr>
          <a:lstStyle/>
          <a:p>
            <a:pPr algn="ctr"/>
            <a:r>
              <a:rPr lang="en-US" sz="2400" b="1" u="sng" dirty="0"/>
              <a:t>Average Weekly Reach by Video Device</a:t>
            </a:r>
          </a:p>
          <a:p>
            <a:pPr algn="ctr"/>
            <a:r>
              <a:rPr lang="en-US" sz="2400" dirty="0"/>
              <a:t>A18-34</a:t>
            </a:r>
          </a:p>
        </p:txBody>
      </p:sp>
      <p:pic>
        <p:nvPicPr>
          <p:cNvPr id="26" name="Picture 2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13005" y="10820498"/>
            <a:ext cx="2784379" cy="2784379"/>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4" name="Slide Number Placeholder 3"/>
          <p:cNvSpPr>
            <a:spLocks noGrp="1"/>
          </p:cNvSpPr>
          <p:nvPr>
            <p:ph type="sldNum" sz="quarter" idx="12"/>
          </p:nvPr>
        </p:nvSpPr>
        <p:spPr>
          <a:xfrm>
            <a:off x="18696834" y="13096717"/>
            <a:ext cx="5690341" cy="730250"/>
          </a:xfrm>
        </p:spPr>
        <p:txBody>
          <a:bodyPr/>
          <a:lstStyle/>
          <a:p>
            <a:r>
              <a:rPr lang="en-US" dirty="0"/>
              <a:t>32</a:t>
            </a:r>
          </a:p>
        </p:txBody>
      </p:sp>
    </p:spTree>
    <p:extLst>
      <p:ext uri="{BB962C8B-B14F-4D97-AF65-F5344CB8AC3E}">
        <p14:creationId xmlns:p14="http://schemas.microsoft.com/office/powerpoint/2010/main" val="2929925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7CED59-D0CA-46A7-8E04-8A4B2DDE3379}"/>
              </a:ext>
            </a:extLst>
          </p:cNvPr>
          <p:cNvSpPr/>
          <p:nvPr/>
        </p:nvSpPr>
        <p:spPr>
          <a:xfrm>
            <a:off x="0" y="0"/>
            <a:ext cx="6610388" cy="137193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p>
        </p:txBody>
      </p:sp>
      <p:sp>
        <p:nvSpPr>
          <p:cNvPr id="3" name="TextBox 2">
            <a:extLst>
              <a:ext uri="{FF2B5EF4-FFF2-40B4-BE49-F238E27FC236}">
                <a16:creationId xmlns:a16="http://schemas.microsoft.com/office/drawing/2014/main" xmlns="" id="{D8C8FEC6-0E64-4400-9E89-97209D99012A}"/>
              </a:ext>
            </a:extLst>
          </p:cNvPr>
          <p:cNvSpPr txBox="1"/>
          <p:nvPr/>
        </p:nvSpPr>
        <p:spPr>
          <a:xfrm>
            <a:off x="239737" y="3294531"/>
            <a:ext cx="6335685" cy="6401753"/>
          </a:xfrm>
          <a:prstGeom prst="rect">
            <a:avLst/>
          </a:prstGeom>
          <a:noFill/>
        </p:spPr>
        <p:txBody>
          <a:bodyPr wrap="square" rtlCol="0">
            <a:spAutoFit/>
          </a:bodyPr>
          <a:lstStyle/>
          <a:p>
            <a:r>
              <a:rPr lang="en-US" sz="4400" dirty="0">
                <a:solidFill>
                  <a:schemeClr val="bg1"/>
                </a:solidFill>
              </a:rPr>
              <a:t>A Supplementary OTT Schedule Provides An Incremental Reach Opportunity For Millennials</a:t>
            </a:r>
          </a:p>
          <a:p>
            <a:endParaRPr lang="en-US" dirty="0">
              <a:solidFill>
                <a:schemeClr val="bg1"/>
              </a:solidFill>
            </a:endParaRPr>
          </a:p>
          <a:p>
            <a:r>
              <a:rPr lang="en-US" sz="3600" b="1" i="1" dirty="0">
                <a:solidFill>
                  <a:srgbClr val="67B89B"/>
                </a:solidFill>
              </a:rPr>
              <a:t>36%</a:t>
            </a:r>
            <a:r>
              <a:rPr lang="en-US" sz="3600" b="1" dirty="0">
                <a:solidFill>
                  <a:schemeClr val="bg1"/>
                </a:solidFill>
              </a:rPr>
              <a:t> </a:t>
            </a:r>
            <a:r>
              <a:rPr lang="en-US" sz="3600" dirty="0">
                <a:solidFill>
                  <a:schemeClr val="bg1"/>
                </a:solidFill>
              </a:rPr>
              <a:t>of Adults 18-34 can be reached via OTT-alone or in combination with Linear TV; </a:t>
            </a:r>
            <a:r>
              <a:rPr lang="en-US" sz="3600" b="1" i="1" dirty="0">
                <a:solidFill>
                  <a:srgbClr val="67B89B"/>
                </a:solidFill>
              </a:rPr>
              <a:t>13%</a:t>
            </a:r>
            <a:r>
              <a:rPr lang="en-US" sz="3600" dirty="0">
                <a:solidFill>
                  <a:schemeClr val="bg1"/>
                </a:solidFill>
              </a:rPr>
              <a:t> via OTT-only</a:t>
            </a:r>
          </a:p>
        </p:txBody>
      </p:sp>
      <p:sp>
        <p:nvSpPr>
          <p:cNvPr id="4" name="TextBox 3">
            <a:extLst>
              <a:ext uri="{FF2B5EF4-FFF2-40B4-BE49-F238E27FC236}">
                <a16:creationId xmlns:a16="http://schemas.microsoft.com/office/drawing/2014/main" xmlns="" id="{7A20A2E0-3001-44D5-8E15-4EA64B274386}"/>
              </a:ext>
            </a:extLst>
          </p:cNvPr>
          <p:cNvSpPr txBox="1"/>
          <p:nvPr/>
        </p:nvSpPr>
        <p:spPr>
          <a:xfrm>
            <a:off x="6872841" y="1289266"/>
            <a:ext cx="1883849" cy="830997"/>
          </a:xfrm>
          <a:prstGeom prst="rect">
            <a:avLst/>
          </a:prstGeom>
          <a:noFill/>
        </p:spPr>
        <p:txBody>
          <a:bodyPr wrap="none" rtlCol="0">
            <a:spAutoFit/>
          </a:bodyPr>
          <a:lstStyle/>
          <a:p>
            <a:pPr algn="ctr"/>
            <a:r>
              <a:rPr lang="en-US" sz="2800" dirty="0"/>
              <a:t>Millennials</a:t>
            </a:r>
          </a:p>
          <a:p>
            <a:pPr algn="ctr"/>
            <a:r>
              <a:rPr lang="en-US" sz="1800" dirty="0"/>
              <a:t>Adults 18-34</a:t>
            </a:r>
          </a:p>
        </p:txBody>
      </p:sp>
      <p:graphicFrame>
        <p:nvGraphicFramePr>
          <p:cNvPr id="11" name="Chart 10">
            <a:extLst>
              <a:ext uri="{FF2B5EF4-FFF2-40B4-BE49-F238E27FC236}">
                <a16:creationId xmlns:a16="http://schemas.microsoft.com/office/drawing/2014/main" xmlns="" id="{707D1CCC-6835-4EE0-8A27-15C0211140B8}"/>
              </a:ext>
            </a:extLst>
          </p:cNvPr>
          <p:cNvGraphicFramePr/>
          <p:nvPr>
            <p:extLst>
              <p:ext uri="{D42A27DB-BD31-4B8C-83A1-F6EECF244321}">
                <p14:modId xmlns:p14="http://schemas.microsoft.com/office/powerpoint/2010/main" val="1179019374"/>
              </p:ext>
            </p:extLst>
          </p:nvPr>
        </p:nvGraphicFramePr>
        <p:xfrm>
          <a:off x="6722592" y="3152394"/>
          <a:ext cx="13764668" cy="80299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xmlns="" id="{B262E85D-1E70-4F0B-B841-28EE42E03511}"/>
              </a:ext>
            </a:extLst>
          </p:cNvPr>
          <p:cNvGraphicFramePr/>
          <p:nvPr>
            <p:extLst>
              <p:ext uri="{D42A27DB-BD31-4B8C-83A1-F6EECF244321}">
                <p14:modId xmlns:p14="http://schemas.microsoft.com/office/powerpoint/2010/main" val="4191648719"/>
              </p:ext>
            </p:extLst>
          </p:nvPr>
        </p:nvGraphicFramePr>
        <p:xfrm>
          <a:off x="8007464" y="972940"/>
          <a:ext cx="12577409" cy="2079202"/>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a:extLst>
              <a:ext uri="{FF2B5EF4-FFF2-40B4-BE49-F238E27FC236}">
                <a16:creationId xmlns:a16="http://schemas.microsoft.com/office/drawing/2014/main" xmlns="" id="{AC9BFFCA-719A-4B27-9C15-48F80985749D}"/>
              </a:ext>
            </a:extLst>
          </p:cNvPr>
          <p:cNvSpPr txBox="1"/>
          <p:nvPr/>
        </p:nvSpPr>
        <p:spPr>
          <a:xfrm>
            <a:off x="6593137" y="13065400"/>
            <a:ext cx="10018464" cy="646331"/>
          </a:xfrm>
          <a:prstGeom prst="rect">
            <a:avLst/>
          </a:prstGeom>
          <a:noFill/>
        </p:spPr>
        <p:txBody>
          <a:bodyPr wrap="square" rtlCol="0">
            <a:spAutoFit/>
          </a:bodyPr>
          <a:lstStyle/>
          <a:p>
            <a:r>
              <a:rPr lang="en-US" sz="1200" dirty="0"/>
              <a:t>Source: Media Impact; A18+. 4/1-4/30/18 Linear TV = Cable and Broadcast TV Programs,  Live viewing plus 7 days after the broadcast; OTT = Desktop and laptop video streaming, does not include the two major subscription (non-ad supported) video platforms, Netflix and Amazon TV + OTT = those reached on OTT and Linear TV. Each genre includes digital sites and tv networks that are found within that genre. </a:t>
            </a:r>
          </a:p>
        </p:txBody>
      </p:sp>
      <p:sp>
        <p:nvSpPr>
          <p:cNvPr id="24" name="Rectangle: Rounded Corners 23">
            <a:extLst>
              <a:ext uri="{FF2B5EF4-FFF2-40B4-BE49-F238E27FC236}">
                <a16:creationId xmlns:a16="http://schemas.microsoft.com/office/drawing/2014/main" xmlns="" id="{0109D97E-4BBC-4BA6-8B51-C64FF1290785}"/>
              </a:ext>
            </a:extLst>
          </p:cNvPr>
          <p:cNvSpPr/>
          <p:nvPr/>
        </p:nvSpPr>
        <p:spPr>
          <a:xfrm>
            <a:off x="20721897" y="523583"/>
            <a:ext cx="3427956" cy="2720055"/>
          </a:xfrm>
          <a:prstGeom prst="roundRect">
            <a:avLst/>
          </a:prstGeom>
          <a:solidFill>
            <a:schemeClr val="bg1"/>
          </a:solidFill>
          <a:ln w="38100">
            <a:solidFill>
              <a:srgbClr val="4F81BD"/>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a:solidFill>
                  <a:schemeClr val="tx1"/>
                </a:solidFill>
              </a:rPr>
              <a:t>A custom analysis of the reach delivered by ad-supported TV vs. video streaming platforms (excluding Netflix and Amazon) demonstrates the incremental reach potential of Millennials.</a:t>
            </a:r>
          </a:p>
        </p:txBody>
      </p:sp>
      <p:sp>
        <p:nvSpPr>
          <p:cNvPr id="25" name="Rectangle: Rounded Corners 24">
            <a:extLst>
              <a:ext uri="{FF2B5EF4-FFF2-40B4-BE49-F238E27FC236}">
                <a16:creationId xmlns:a16="http://schemas.microsoft.com/office/drawing/2014/main" xmlns="" id="{6C09F48F-35F5-4573-82D6-E1A3813B4036}"/>
              </a:ext>
            </a:extLst>
          </p:cNvPr>
          <p:cNvSpPr/>
          <p:nvPr/>
        </p:nvSpPr>
        <p:spPr>
          <a:xfrm>
            <a:off x="20623527" y="4219979"/>
            <a:ext cx="3427956" cy="1421596"/>
          </a:xfrm>
          <a:prstGeom prst="roundRect">
            <a:avLst/>
          </a:prstGeom>
          <a:solidFill>
            <a:schemeClr val="bg1"/>
          </a:solidFill>
          <a:ln w="38100">
            <a:solidFill>
              <a:srgbClr val="4F81BD"/>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a:solidFill>
                  <a:schemeClr val="tx1"/>
                </a:solidFill>
              </a:rPr>
              <a:t>There is particular incremental opportunity within </a:t>
            </a:r>
            <a:r>
              <a:rPr lang="en-US" sz="1800" i="1" dirty="0">
                <a:solidFill>
                  <a:schemeClr val="tx1"/>
                </a:solidFill>
              </a:rPr>
              <a:t>Family</a:t>
            </a:r>
            <a:r>
              <a:rPr lang="en-US" sz="1800" dirty="0">
                <a:solidFill>
                  <a:schemeClr val="tx1"/>
                </a:solidFill>
              </a:rPr>
              <a:t>, </a:t>
            </a:r>
            <a:r>
              <a:rPr lang="en-US" sz="1800" i="1" dirty="0">
                <a:solidFill>
                  <a:schemeClr val="tx1"/>
                </a:solidFill>
              </a:rPr>
              <a:t>Music</a:t>
            </a:r>
            <a:r>
              <a:rPr lang="en-US" sz="1800" dirty="0">
                <a:solidFill>
                  <a:schemeClr val="tx1"/>
                </a:solidFill>
              </a:rPr>
              <a:t>, and </a:t>
            </a:r>
            <a:r>
              <a:rPr lang="en-US" sz="1800" i="1" dirty="0">
                <a:solidFill>
                  <a:schemeClr val="tx1"/>
                </a:solidFill>
              </a:rPr>
              <a:t>Film</a:t>
            </a:r>
            <a:r>
              <a:rPr lang="en-US" sz="1800" dirty="0">
                <a:solidFill>
                  <a:schemeClr val="tx1"/>
                </a:solidFill>
              </a:rPr>
              <a:t> genres, reflective of their lifestage and interests.</a:t>
            </a:r>
          </a:p>
        </p:txBody>
      </p:sp>
      <p:sp>
        <p:nvSpPr>
          <p:cNvPr id="21" name="Rectangle 20">
            <a:extLst>
              <a:ext uri="{FF2B5EF4-FFF2-40B4-BE49-F238E27FC236}">
                <a16:creationId xmlns:a16="http://schemas.microsoft.com/office/drawing/2014/main" xmlns="" id="{95E3F444-AE71-45A2-905C-FC697DBA9B27}"/>
              </a:ext>
            </a:extLst>
          </p:cNvPr>
          <p:cNvSpPr/>
          <p:nvPr/>
        </p:nvSpPr>
        <p:spPr>
          <a:xfrm>
            <a:off x="8853291" y="11535442"/>
            <a:ext cx="4206822" cy="586596"/>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p>
          <a:p>
            <a:pPr algn="ctr"/>
            <a:r>
              <a:rPr lang="en-US" sz="2000" b="1" dirty="0"/>
              <a:t>Linear TV Only</a:t>
            </a:r>
          </a:p>
          <a:p>
            <a:pPr algn="ctr"/>
            <a:r>
              <a:rPr lang="en-US" sz="1800" dirty="0"/>
              <a:t>Primary Reach Driver</a:t>
            </a:r>
          </a:p>
          <a:p>
            <a:pPr algn="ctr"/>
            <a:endParaRPr lang="en-US" sz="2000" dirty="0"/>
          </a:p>
        </p:txBody>
      </p:sp>
      <p:sp>
        <p:nvSpPr>
          <p:cNvPr id="22" name="Rectangle 21">
            <a:extLst>
              <a:ext uri="{FF2B5EF4-FFF2-40B4-BE49-F238E27FC236}">
                <a16:creationId xmlns:a16="http://schemas.microsoft.com/office/drawing/2014/main" xmlns="" id="{9CADC0E0-5C10-4FD4-B5BD-C4C3F5D72E47}"/>
              </a:ext>
            </a:extLst>
          </p:cNvPr>
          <p:cNvSpPr/>
          <p:nvPr/>
        </p:nvSpPr>
        <p:spPr>
          <a:xfrm>
            <a:off x="13324561" y="11535442"/>
            <a:ext cx="4734839" cy="586596"/>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solidFill>
              </a:rPr>
              <a:t>Linear TV + OTT</a:t>
            </a:r>
          </a:p>
          <a:p>
            <a:pPr algn="ctr"/>
            <a:r>
              <a:rPr lang="en-US" sz="1800" dirty="0">
                <a:solidFill>
                  <a:schemeClr val="tx1"/>
                </a:solidFill>
              </a:rPr>
              <a:t>Reinforcement &amp; Relevance Opportunity</a:t>
            </a:r>
          </a:p>
        </p:txBody>
      </p:sp>
      <p:sp>
        <p:nvSpPr>
          <p:cNvPr id="23" name="Rectangle 22">
            <a:extLst>
              <a:ext uri="{FF2B5EF4-FFF2-40B4-BE49-F238E27FC236}">
                <a16:creationId xmlns:a16="http://schemas.microsoft.com/office/drawing/2014/main" xmlns="" id="{9CADC0E0-5C10-4FD4-B5BD-C4C3F5D72E47}"/>
              </a:ext>
            </a:extLst>
          </p:cNvPr>
          <p:cNvSpPr/>
          <p:nvPr/>
        </p:nvSpPr>
        <p:spPr>
          <a:xfrm>
            <a:off x="18453407" y="11526208"/>
            <a:ext cx="4734839" cy="586596"/>
          </a:xfrm>
          <a:prstGeom prst="rect">
            <a:avLst/>
          </a:prstGeom>
          <a:solidFill>
            <a:srgbClr val="67B8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bg1"/>
                </a:solidFill>
              </a:rPr>
              <a:t>OTT-Only</a:t>
            </a:r>
          </a:p>
          <a:p>
            <a:pPr algn="ctr"/>
            <a:r>
              <a:rPr lang="en-US" sz="1800" dirty="0">
                <a:solidFill>
                  <a:schemeClr val="bg1"/>
                </a:solidFill>
              </a:rPr>
              <a:t>Incremental Reach Opportunity</a:t>
            </a:r>
          </a:p>
        </p:txBody>
      </p:sp>
      <p:sp>
        <p:nvSpPr>
          <p:cNvPr id="30" name="TextBox 29">
            <a:extLst>
              <a:ext uri="{FF2B5EF4-FFF2-40B4-BE49-F238E27FC236}">
                <a16:creationId xmlns:a16="http://schemas.microsoft.com/office/drawing/2014/main" xmlns="" id="{1EAF03A0-7415-43B2-8BF6-18A4E4B1E015}"/>
              </a:ext>
            </a:extLst>
          </p:cNvPr>
          <p:cNvSpPr txBox="1"/>
          <p:nvPr/>
        </p:nvSpPr>
        <p:spPr>
          <a:xfrm>
            <a:off x="500407" y="899834"/>
            <a:ext cx="5529078" cy="1446550"/>
          </a:xfrm>
          <a:prstGeom prst="rect">
            <a:avLst/>
          </a:prstGeom>
          <a:noFill/>
        </p:spPr>
        <p:txBody>
          <a:bodyPr wrap="none" rtlCol="0">
            <a:spAutoFit/>
          </a:bodyPr>
          <a:lstStyle/>
          <a:p>
            <a:r>
              <a:rPr lang="en-US" sz="8800" dirty="0">
                <a:solidFill>
                  <a:schemeClr val="bg1">
                    <a:alpha val="40000"/>
                  </a:schemeClr>
                </a:solidFill>
              </a:rPr>
              <a:t>Millennials</a:t>
            </a:r>
          </a:p>
        </p:txBody>
      </p:sp>
      <p:pic>
        <p:nvPicPr>
          <p:cNvPr id="34" name="Picture 3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84598" y="10819060"/>
            <a:ext cx="2901702" cy="2901702"/>
          </a:xfrm>
          <a:prstGeom prst="rect">
            <a:avLst/>
          </a:prstGeom>
        </p:spPr>
      </p:pic>
      <p:pic>
        <p:nvPicPr>
          <p:cNvPr id="35" name="Picture 3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2" name="Slide Number Placeholder 1"/>
          <p:cNvSpPr>
            <a:spLocks noGrp="1"/>
          </p:cNvSpPr>
          <p:nvPr>
            <p:ph type="sldNum" sz="quarter" idx="12"/>
          </p:nvPr>
        </p:nvSpPr>
        <p:spPr>
          <a:xfrm>
            <a:off x="18696834" y="13096717"/>
            <a:ext cx="5690341" cy="730250"/>
          </a:xfrm>
        </p:spPr>
        <p:txBody>
          <a:bodyPr/>
          <a:lstStyle/>
          <a:p>
            <a:fld id="{FC623D9C-B141-0E44-9A0E-426DA6A043B9}" type="slidenum">
              <a:rPr lang="en-US" smtClean="0"/>
              <a:t>33</a:t>
            </a:fld>
            <a:endParaRPr lang="en-US" dirty="0"/>
          </a:p>
        </p:txBody>
      </p:sp>
      <p:sp>
        <p:nvSpPr>
          <p:cNvPr id="19" name="Rectangle: Rounded Corners 18">
            <a:extLst>
              <a:ext uri="{FF2B5EF4-FFF2-40B4-BE49-F238E27FC236}">
                <a16:creationId xmlns:a16="http://schemas.microsoft.com/office/drawing/2014/main" xmlns="" id="{8E9EB660-FDD3-4647-92CC-290BCD6B6638}"/>
              </a:ext>
            </a:extLst>
          </p:cNvPr>
          <p:cNvSpPr/>
          <p:nvPr/>
        </p:nvSpPr>
        <p:spPr>
          <a:xfrm>
            <a:off x="20719482" y="6065072"/>
            <a:ext cx="3427956" cy="2518819"/>
          </a:xfrm>
          <a:prstGeom prst="roundRect">
            <a:avLst/>
          </a:prstGeom>
          <a:solidFill>
            <a:schemeClr val="bg1"/>
          </a:solidFill>
          <a:ln w="38100">
            <a:solidFill>
              <a:srgbClr val="4F81BD"/>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a:solidFill>
                  <a:schemeClr val="tx1"/>
                </a:solidFill>
              </a:rPr>
              <a:t>Given the minimal overlap in audiences watching family programming on </a:t>
            </a:r>
            <a:r>
              <a:rPr lang="en-US" sz="1800" i="1" dirty="0">
                <a:solidFill>
                  <a:schemeClr val="tx1"/>
                </a:solidFill>
              </a:rPr>
              <a:t>both </a:t>
            </a:r>
            <a:r>
              <a:rPr lang="en-US" sz="1800" dirty="0">
                <a:solidFill>
                  <a:schemeClr val="tx1"/>
                </a:solidFill>
              </a:rPr>
              <a:t>TV and OTT</a:t>
            </a:r>
            <a:r>
              <a:rPr lang="en-US" sz="1800" i="1" dirty="0">
                <a:solidFill>
                  <a:schemeClr val="tx1"/>
                </a:solidFill>
              </a:rPr>
              <a:t>, </a:t>
            </a:r>
            <a:r>
              <a:rPr lang="en-US" sz="1800" dirty="0">
                <a:solidFill>
                  <a:schemeClr val="tx1"/>
                </a:solidFill>
              </a:rPr>
              <a:t>ad-supported OTT programming helps brands extend reach and relevance to Millennial parents/families.</a:t>
            </a:r>
          </a:p>
        </p:txBody>
      </p:sp>
      <p:grpSp>
        <p:nvGrpSpPr>
          <p:cNvPr id="33" name="Group 32">
            <a:extLst>
              <a:ext uri="{FF2B5EF4-FFF2-40B4-BE49-F238E27FC236}">
                <a16:creationId xmlns:a16="http://schemas.microsoft.com/office/drawing/2014/main" xmlns="" id="{2543EE1E-8E87-4A86-9954-A7DF6D54B82D}"/>
              </a:ext>
            </a:extLst>
          </p:cNvPr>
          <p:cNvGrpSpPr/>
          <p:nvPr/>
        </p:nvGrpSpPr>
        <p:grpSpPr>
          <a:xfrm>
            <a:off x="15632206" y="6424189"/>
            <a:ext cx="5062673" cy="394014"/>
            <a:chOff x="15575386" y="6754848"/>
            <a:chExt cx="4697946" cy="412524"/>
          </a:xfrm>
        </p:grpSpPr>
        <p:cxnSp>
          <p:nvCxnSpPr>
            <p:cNvPr id="26" name="Straight Connector 25">
              <a:extLst>
                <a:ext uri="{FF2B5EF4-FFF2-40B4-BE49-F238E27FC236}">
                  <a16:creationId xmlns:a16="http://schemas.microsoft.com/office/drawing/2014/main" xmlns="" id="{6632DC0A-9979-4BD2-991E-E2802BECB7B0}"/>
                </a:ext>
              </a:extLst>
            </p:cNvPr>
            <p:cNvCxnSpPr>
              <a:cxnSpLocks/>
            </p:cNvCxnSpPr>
            <p:nvPr/>
          </p:nvCxnSpPr>
          <p:spPr>
            <a:xfrm flipH="1">
              <a:off x="15575386" y="7167372"/>
              <a:ext cx="4697946" cy="0"/>
            </a:xfrm>
            <a:prstGeom prst="line">
              <a:avLst/>
            </a:prstGeom>
            <a:ln w="41275">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xmlns="" id="{B2BA7A87-C47A-49F6-A9E9-5D667D95A3A3}"/>
                </a:ext>
              </a:extLst>
            </p:cNvPr>
            <p:cNvCxnSpPr>
              <a:cxnSpLocks/>
            </p:cNvCxnSpPr>
            <p:nvPr/>
          </p:nvCxnSpPr>
          <p:spPr>
            <a:xfrm flipV="1">
              <a:off x="15588388" y="6754848"/>
              <a:ext cx="0" cy="412524"/>
            </a:xfrm>
            <a:prstGeom prst="straightConnector1">
              <a:avLst/>
            </a:prstGeom>
            <a:ln w="41275">
              <a:solidFill>
                <a:schemeClr val="accent1">
                  <a:lumMod val="40000"/>
                  <a:lumOff val="60000"/>
                </a:schemeClr>
              </a:solidFill>
              <a:tailEnd type="stealth"/>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70111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l="4240"/>
          <a:stretch/>
        </p:blipFill>
        <p:spPr>
          <a:xfrm>
            <a:off x="-29497" y="0"/>
            <a:ext cx="23350266" cy="137160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a16="http://schemas.microsoft.com/office/drawing/2014/main" xmlns="" id="{B9E71EDA-E252-4A15-8EEB-DE6113A10B49}"/>
              </a:ext>
            </a:extLst>
          </p:cNvPr>
          <p:cNvSpPr/>
          <p:nvPr/>
        </p:nvSpPr>
        <p:spPr>
          <a:xfrm>
            <a:off x="17316450" y="-1"/>
            <a:ext cx="7070725" cy="1373522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b="1" dirty="0">
                <a:solidFill>
                  <a:schemeClr val="bg1"/>
                </a:solidFill>
              </a:rPr>
              <a:t>What Are They Watching When They Stream?</a:t>
            </a:r>
          </a:p>
          <a:p>
            <a:pPr algn="ctr"/>
            <a:endParaRPr lang="en-US" dirty="0">
              <a:solidFill>
                <a:schemeClr val="bg1"/>
              </a:solidFill>
            </a:endParaRPr>
          </a:p>
          <a:p>
            <a:pPr algn="ctr"/>
            <a:r>
              <a:rPr lang="en-US" sz="5400" b="1" dirty="0">
                <a:solidFill>
                  <a:schemeClr val="bg1"/>
                </a:solidFill>
              </a:rPr>
              <a:t>64% </a:t>
            </a:r>
            <a:r>
              <a:rPr lang="en-US" dirty="0">
                <a:solidFill>
                  <a:schemeClr val="bg1"/>
                </a:solidFill>
              </a:rPr>
              <a:t>of Millennial Streamers Look For Shows Previously Watched or Listened to on “Traditional” media</a:t>
            </a:r>
          </a:p>
        </p:txBody>
      </p:sp>
      <p:sp>
        <p:nvSpPr>
          <p:cNvPr id="5" name="Rectangle 4">
            <a:extLst>
              <a:ext uri="{FF2B5EF4-FFF2-40B4-BE49-F238E27FC236}">
                <a16:creationId xmlns:a16="http://schemas.microsoft.com/office/drawing/2014/main" xmlns="" id="{CB6A071B-1076-4636-A4D0-5744A915AF73}"/>
              </a:ext>
            </a:extLst>
          </p:cNvPr>
          <p:cNvSpPr/>
          <p:nvPr/>
        </p:nvSpPr>
        <p:spPr>
          <a:xfrm>
            <a:off x="17484359" y="12533452"/>
            <a:ext cx="6734906" cy="523220"/>
          </a:xfrm>
          <a:prstGeom prst="rect">
            <a:avLst/>
          </a:prstGeom>
        </p:spPr>
        <p:txBody>
          <a:bodyPr wrap="square">
            <a:spAutoFit/>
          </a:bodyPr>
          <a:lstStyle/>
          <a:p>
            <a:r>
              <a:rPr lang="en-PH" sz="1400" dirty="0">
                <a:solidFill>
                  <a:schemeClr val="bg1"/>
                </a:solidFill>
                <a:cs typeface="Arial" panose="020B0604020202020204" pitchFamily="34" charset="0"/>
              </a:rPr>
              <a:t>Source: Nielsen Total Audience Report, Q1 ’18, “traditional media” includes television and radio </a:t>
            </a:r>
            <a:endParaRPr lang="en-US" sz="1400" dirty="0">
              <a:solidFill>
                <a:schemeClr val="bg1"/>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2" name="Slide Number Placeholder 1"/>
          <p:cNvSpPr>
            <a:spLocks noGrp="1"/>
          </p:cNvSpPr>
          <p:nvPr>
            <p:ph type="sldNum" sz="quarter" idx="12"/>
          </p:nvPr>
        </p:nvSpPr>
        <p:spPr>
          <a:xfrm>
            <a:off x="18696834" y="13096717"/>
            <a:ext cx="5690341" cy="730250"/>
          </a:xfrm>
        </p:spPr>
        <p:txBody>
          <a:bodyPr/>
          <a:lstStyle/>
          <a:p>
            <a:fld id="{FC623D9C-B141-0E44-9A0E-426DA6A043B9}" type="slidenum">
              <a:rPr lang="en-US" smtClean="0"/>
              <a:t>34</a:t>
            </a:fld>
            <a:endParaRPr lang="en-US" dirty="0"/>
          </a:p>
        </p:txBody>
      </p:sp>
    </p:spTree>
    <p:extLst>
      <p:ext uri="{BB962C8B-B14F-4D97-AF65-F5344CB8AC3E}">
        <p14:creationId xmlns:p14="http://schemas.microsoft.com/office/powerpoint/2010/main" val="4927957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TextBox 31"/>
          <p:cNvSpPr txBox="1"/>
          <p:nvPr/>
        </p:nvSpPr>
        <p:spPr>
          <a:xfrm>
            <a:off x="6665731" y="13428921"/>
            <a:ext cx="10055945" cy="451406"/>
          </a:xfrm>
          <a:prstGeom prst="rect">
            <a:avLst/>
          </a:prstGeom>
          <a:noFill/>
        </p:spPr>
        <p:txBody>
          <a:bodyPr wrap="square" rtlCol="0">
            <a:spAutoFit/>
          </a:bodyPr>
          <a:lstStyle/>
          <a:p>
            <a:pPr lvl="0">
              <a:lnSpc>
                <a:spcPts val="1400"/>
              </a:lnSpc>
              <a:defRPr/>
            </a:pPr>
            <a:r>
              <a:rPr kumimoji="0" lang="en-US" sz="1200" b="0" i="0" u="none" strike="noStrike" kern="1200" cap="none" spc="0" normalizeH="0" baseline="0" noProof="0" dirty="0">
                <a:ln>
                  <a:noFill/>
                </a:ln>
                <a:solidFill>
                  <a:srgbClr val="000000"/>
                </a:solidFill>
                <a:effectLst/>
                <a:uLnTx/>
                <a:uFillTx/>
                <a:latin typeface="+mj-lt"/>
                <a:cs typeface="Trebuchet MS"/>
              </a:rPr>
              <a:t>Source: comScore State of OTT; </a:t>
            </a:r>
            <a:r>
              <a:rPr lang="en-US" sz="1200" dirty="0">
                <a:solidFill>
                  <a:srgbClr val="000000"/>
                </a:solidFill>
                <a:latin typeface="+mj-lt"/>
                <a:cs typeface="Trebuchet MS"/>
              </a:rPr>
              <a:t>2018 GfK MRI Doublebase (Any Kids in HH) </a:t>
            </a:r>
            <a:endParaRPr kumimoji="0" lang="en-US" sz="1200" b="0" i="0" u="none" strike="noStrike" kern="1200" cap="none" spc="0" normalizeH="0" baseline="0" noProof="0" dirty="0">
              <a:ln>
                <a:noFill/>
              </a:ln>
              <a:solidFill>
                <a:srgbClr val="000000"/>
              </a:solidFill>
              <a:effectLst/>
              <a:uLnTx/>
              <a:uFillTx/>
              <a:latin typeface="+mj-lt"/>
              <a:cs typeface="Trebuchet MS"/>
            </a:endParaRPr>
          </a:p>
          <a:p>
            <a:pPr marL="0" marR="0" lvl="0" indent="0" algn="l" defTabSz="1172398" rtl="0" eaLnBrk="1" fontAlgn="auto" latinLnBrk="0" hangingPunct="1">
              <a:lnSpc>
                <a:spcPts val="14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mj-lt"/>
              <a:cs typeface="Trebuchet MS"/>
            </a:endParaRPr>
          </a:p>
        </p:txBody>
      </p:sp>
      <p:sp>
        <p:nvSpPr>
          <p:cNvPr id="13" name="Rectangle 12">
            <a:extLst>
              <a:ext uri="{FF2B5EF4-FFF2-40B4-BE49-F238E27FC236}">
                <a16:creationId xmlns:a16="http://schemas.microsoft.com/office/drawing/2014/main" xmlns="" id="{C7DAA6B4-3D64-4B44-9BB5-46726B926283}"/>
              </a:ext>
            </a:extLst>
          </p:cNvPr>
          <p:cNvSpPr/>
          <p:nvPr/>
        </p:nvSpPr>
        <p:spPr>
          <a:xfrm>
            <a:off x="-1" y="1"/>
            <a:ext cx="6600095" cy="13715999"/>
          </a:xfrm>
          <a:prstGeom prst="rect">
            <a:avLst/>
          </a:prstGeom>
          <a:solidFill>
            <a:srgbClr val="67B8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4800" dirty="0"/>
          </a:p>
        </p:txBody>
      </p:sp>
      <p:sp>
        <p:nvSpPr>
          <p:cNvPr id="17" name="Rectangle 16">
            <a:extLst>
              <a:ext uri="{FF2B5EF4-FFF2-40B4-BE49-F238E27FC236}">
                <a16:creationId xmlns:a16="http://schemas.microsoft.com/office/drawing/2014/main" xmlns="" id="{86D63362-48D1-45CA-BBB6-E2DFE19FB603}"/>
              </a:ext>
            </a:extLst>
          </p:cNvPr>
          <p:cNvSpPr/>
          <p:nvPr/>
        </p:nvSpPr>
        <p:spPr>
          <a:xfrm>
            <a:off x="12943176" y="4112758"/>
            <a:ext cx="5099538" cy="4106008"/>
          </a:xfrm>
          <a:prstGeom prst="rect">
            <a:avLst/>
          </a:prstGeom>
          <a:solidFill>
            <a:schemeClr val="bg1">
              <a:lumMod val="95000"/>
            </a:schemeClr>
          </a:solidFill>
          <a:ln w="38100">
            <a:solidFill>
              <a:srgbClr val="67B89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tx1"/>
                </a:solidFill>
              </a:rPr>
              <a:t>Streaming households with children spend </a:t>
            </a:r>
            <a:r>
              <a:rPr lang="en-US" sz="4000" b="1" dirty="0">
                <a:solidFill>
                  <a:srgbClr val="67B89B"/>
                </a:solidFill>
              </a:rPr>
              <a:t>42%</a:t>
            </a:r>
            <a:r>
              <a:rPr lang="en-US" sz="3600" b="1" dirty="0">
                <a:solidFill>
                  <a:schemeClr val="tx1"/>
                </a:solidFill>
              </a:rPr>
              <a:t> </a:t>
            </a:r>
            <a:r>
              <a:rPr lang="en-US" sz="3600" dirty="0">
                <a:solidFill>
                  <a:schemeClr val="tx1"/>
                </a:solidFill>
              </a:rPr>
              <a:t>more time viewing OTT content than streaming HHs without kids</a:t>
            </a:r>
          </a:p>
        </p:txBody>
      </p:sp>
      <p:sp>
        <p:nvSpPr>
          <p:cNvPr id="18" name="Rectangle 17">
            <a:extLst>
              <a:ext uri="{FF2B5EF4-FFF2-40B4-BE49-F238E27FC236}">
                <a16:creationId xmlns:a16="http://schemas.microsoft.com/office/drawing/2014/main" xmlns="" id="{50CAD061-FEE1-4257-B011-DA7AFAEDA3A0}"/>
              </a:ext>
            </a:extLst>
          </p:cNvPr>
          <p:cNvSpPr/>
          <p:nvPr/>
        </p:nvSpPr>
        <p:spPr>
          <a:xfrm>
            <a:off x="18696834" y="4112757"/>
            <a:ext cx="5099538" cy="4106009"/>
          </a:xfrm>
          <a:prstGeom prst="rect">
            <a:avLst/>
          </a:prstGeom>
          <a:solidFill>
            <a:schemeClr val="bg1">
              <a:lumMod val="95000"/>
            </a:schemeClr>
          </a:solidFill>
          <a:ln w="38100">
            <a:solidFill>
              <a:srgbClr val="67B89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a:solidFill>
                  <a:srgbClr val="67B89B"/>
                </a:solidFill>
              </a:rPr>
              <a:t>36%</a:t>
            </a:r>
            <a:r>
              <a:rPr lang="en-US" sz="3200" dirty="0">
                <a:solidFill>
                  <a:schemeClr val="tx1"/>
                </a:solidFill>
              </a:rPr>
              <a:t> of HHs with children said they streamed </a:t>
            </a:r>
            <a:r>
              <a:rPr lang="en-US" sz="3200" i="1" dirty="0">
                <a:solidFill>
                  <a:schemeClr val="tx1"/>
                </a:solidFill>
              </a:rPr>
              <a:t>more</a:t>
            </a:r>
            <a:r>
              <a:rPr lang="en-US" sz="3200" dirty="0">
                <a:solidFill>
                  <a:schemeClr val="tx1"/>
                </a:solidFill>
              </a:rPr>
              <a:t> content in the last year (via network app / website / streaming service) </a:t>
            </a:r>
          </a:p>
          <a:p>
            <a:pPr algn="ctr"/>
            <a:endParaRPr lang="en-US" sz="1200" dirty="0">
              <a:solidFill>
                <a:schemeClr val="tx1"/>
              </a:solidFill>
            </a:endParaRPr>
          </a:p>
          <a:p>
            <a:pPr algn="ctr"/>
            <a:r>
              <a:rPr lang="en-US" sz="2400" dirty="0">
                <a:solidFill>
                  <a:schemeClr val="tx1"/>
                </a:solidFill>
              </a:rPr>
              <a:t>+29% </a:t>
            </a:r>
            <a:r>
              <a:rPr lang="en-US" sz="2400" i="1" dirty="0">
                <a:solidFill>
                  <a:schemeClr val="tx1"/>
                </a:solidFill>
              </a:rPr>
              <a:t>more</a:t>
            </a:r>
            <a:r>
              <a:rPr lang="en-US" sz="2400" dirty="0">
                <a:solidFill>
                  <a:schemeClr val="tx1"/>
                </a:solidFill>
              </a:rPr>
              <a:t> than HHs without kids</a:t>
            </a:r>
          </a:p>
        </p:txBody>
      </p:sp>
      <p:sp>
        <p:nvSpPr>
          <p:cNvPr id="6" name="Rectangle 5">
            <a:extLst>
              <a:ext uri="{FF2B5EF4-FFF2-40B4-BE49-F238E27FC236}">
                <a16:creationId xmlns:a16="http://schemas.microsoft.com/office/drawing/2014/main" xmlns="" id="{B4881CC9-7E8D-42D7-84AA-05817130196F}"/>
              </a:ext>
            </a:extLst>
          </p:cNvPr>
          <p:cNvSpPr/>
          <p:nvPr/>
        </p:nvSpPr>
        <p:spPr>
          <a:xfrm>
            <a:off x="7164012" y="4112758"/>
            <a:ext cx="5099538" cy="4106008"/>
          </a:xfrm>
          <a:prstGeom prst="rect">
            <a:avLst/>
          </a:prstGeom>
          <a:solidFill>
            <a:schemeClr val="bg1">
              <a:lumMod val="95000"/>
            </a:schemeClr>
          </a:solidFill>
          <a:ln w="38100">
            <a:solidFill>
              <a:srgbClr val="67B89B"/>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sz="3600" dirty="0">
                <a:solidFill>
                  <a:schemeClr val="tx1"/>
                </a:solidFill>
                <a:cs typeface="Trebuchet MS"/>
              </a:rPr>
              <a:t>Households with kids are </a:t>
            </a:r>
            <a:r>
              <a:rPr lang="en-US" sz="4000" b="1" dirty="0">
                <a:solidFill>
                  <a:srgbClr val="67B89B"/>
                </a:solidFill>
                <a:cs typeface="Trebuchet MS"/>
              </a:rPr>
              <a:t>38%</a:t>
            </a:r>
            <a:r>
              <a:rPr lang="en-US" sz="4000" b="1" dirty="0">
                <a:solidFill>
                  <a:schemeClr val="tx1"/>
                </a:solidFill>
                <a:cs typeface="Trebuchet MS"/>
              </a:rPr>
              <a:t> </a:t>
            </a:r>
            <a:r>
              <a:rPr lang="en-US" sz="3600" dirty="0">
                <a:solidFill>
                  <a:schemeClr val="tx1"/>
                </a:solidFill>
                <a:cs typeface="Trebuchet MS"/>
              </a:rPr>
              <a:t>more likely to stream OTT content than households without children</a:t>
            </a:r>
            <a:endParaRPr lang="en-US" sz="2400" dirty="0">
              <a:solidFill>
                <a:schemeClr val="tx1"/>
              </a:solidFill>
              <a:cs typeface="Trebuchet MS"/>
            </a:endParaRPr>
          </a:p>
        </p:txBody>
      </p:sp>
      <p:sp>
        <p:nvSpPr>
          <p:cNvPr id="14" name="TextBox 13">
            <a:extLst>
              <a:ext uri="{FF2B5EF4-FFF2-40B4-BE49-F238E27FC236}">
                <a16:creationId xmlns:a16="http://schemas.microsoft.com/office/drawing/2014/main" xmlns="" id="{0420A732-CCC9-4B5F-8334-252067EB977E}"/>
              </a:ext>
            </a:extLst>
          </p:cNvPr>
          <p:cNvSpPr txBox="1"/>
          <p:nvPr/>
        </p:nvSpPr>
        <p:spPr>
          <a:xfrm>
            <a:off x="414946" y="622018"/>
            <a:ext cx="5759910" cy="2308324"/>
          </a:xfrm>
          <a:prstGeom prst="rect">
            <a:avLst/>
          </a:prstGeom>
          <a:noFill/>
        </p:spPr>
        <p:txBody>
          <a:bodyPr wrap="none" rtlCol="0">
            <a:spAutoFit/>
          </a:bodyPr>
          <a:lstStyle/>
          <a:p>
            <a:r>
              <a:rPr lang="en-US" sz="7200" dirty="0">
                <a:solidFill>
                  <a:schemeClr val="bg1">
                    <a:alpha val="40000"/>
                  </a:schemeClr>
                </a:solidFill>
              </a:rPr>
              <a:t>Households</a:t>
            </a:r>
          </a:p>
          <a:p>
            <a:r>
              <a:rPr lang="en-US" sz="7200" dirty="0">
                <a:solidFill>
                  <a:schemeClr val="bg1">
                    <a:alpha val="40000"/>
                  </a:schemeClr>
                </a:solidFill>
              </a:rPr>
              <a:t>with Children</a:t>
            </a:r>
          </a:p>
        </p:txBody>
      </p:sp>
      <p:sp>
        <p:nvSpPr>
          <p:cNvPr id="3" name="TextBox 2">
            <a:extLst>
              <a:ext uri="{FF2B5EF4-FFF2-40B4-BE49-F238E27FC236}">
                <a16:creationId xmlns:a16="http://schemas.microsoft.com/office/drawing/2014/main" xmlns="" id="{FC91EF6E-2C48-41F4-BB1C-7332521805D0}"/>
              </a:ext>
            </a:extLst>
          </p:cNvPr>
          <p:cNvSpPr txBox="1"/>
          <p:nvPr/>
        </p:nvSpPr>
        <p:spPr>
          <a:xfrm>
            <a:off x="9873929" y="10346791"/>
            <a:ext cx="13922444" cy="954107"/>
          </a:xfrm>
          <a:prstGeom prst="rect">
            <a:avLst/>
          </a:prstGeom>
          <a:noFill/>
        </p:spPr>
        <p:txBody>
          <a:bodyPr wrap="square" rtlCol="0">
            <a:spAutoFit/>
          </a:bodyPr>
          <a:lstStyle/>
          <a:p>
            <a:r>
              <a:rPr lang="en-US" sz="2800" dirty="0"/>
              <a:t>Households with children have spending power: 21% of households with kids spend $700+/month on their debit cards, </a:t>
            </a:r>
            <a:r>
              <a:rPr lang="en-US" sz="2800" i="1" dirty="0"/>
              <a:t>38% higher </a:t>
            </a:r>
            <a:r>
              <a:rPr lang="en-US" sz="2800" dirty="0"/>
              <a:t>than households without children </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72744" y="9523251"/>
            <a:ext cx="2601185" cy="2601185"/>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55805" y="10096598"/>
            <a:ext cx="2784379" cy="2784379"/>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2" name="Slide Number Placeholder 1"/>
          <p:cNvSpPr>
            <a:spLocks noGrp="1"/>
          </p:cNvSpPr>
          <p:nvPr>
            <p:ph type="sldNum" sz="quarter" idx="12"/>
          </p:nvPr>
        </p:nvSpPr>
        <p:spPr>
          <a:xfrm>
            <a:off x="18696834" y="13096717"/>
            <a:ext cx="5690341" cy="730250"/>
          </a:xfrm>
        </p:spPr>
        <p:txBody>
          <a:bodyPr/>
          <a:lstStyle/>
          <a:p>
            <a:fld id="{FC623D9C-B141-0E44-9A0E-426DA6A043B9}" type="slidenum">
              <a:rPr lang="en-US" smtClean="0"/>
              <a:t>35</a:t>
            </a:fld>
            <a:endParaRPr lang="en-US" dirty="0"/>
          </a:p>
        </p:txBody>
      </p:sp>
      <p:sp>
        <p:nvSpPr>
          <p:cNvPr id="15" name="TextBox 14">
            <a:extLst>
              <a:ext uri="{FF2B5EF4-FFF2-40B4-BE49-F238E27FC236}">
                <a16:creationId xmlns:a16="http://schemas.microsoft.com/office/drawing/2014/main" xmlns="" id="{94987329-E9C8-44E7-9113-717BBBD04B19}"/>
              </a:ext>
            </a:extLst>
          </p:cNvPr>
          <p:cNvSpPr txBox="1"/>
          <p:nvPr/>
        </p:nvSpPr>
        <p:spPr>
          <a:xfrm>
            <a:off x="174207" y="5022334"/>
            <a:ext cx="6000649" cy="2923877"/>
          </a:xfrm>
          <a:prstGeom prst="rect">
            <a:avLst/>
          </a:prstGeom>
          <a:noFill/>
        </p:spPr>
        <p:txBody>
          <a:bodyPr wrap="square" rtlCol="0">
            <a:spAutoFit/>
          </a:bodyPr>
          <a:lstStyle/>
          <a:p>
            <a:r>
              <a:rPr lang="en-US" dirty="0">
                <a:solidFill>
                  <a:schemeClr val="bg1"/>
                </a:solidFill>
              </a:rPr>
              <a:t>Households with Children Are Heavier Viewers of OTT Content</a:t>
            </a:r>
            <a:endParaRPr lang="en-US" i="1" dirty="0">
              <a:solidFill>
                <a:schemeClr val="bg1"/>
              </a:solidFill>
            </a:endParaRPr>
          </a:p>
        </p:txBody>
      </p:sp>
    </p:spTree>
    <p:extLst>
      <p:ext uri="{BB962C8B-B14F-4D97-AF65-F5344CB8AC3E}">
        <p14:creationId xmlns:p14="http://schemas.microsoft.com/office/powerpoint/2010/main" val="1624901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7CED59-D0CA-46A7-8E04-8A4B2DDE3379}"/>
              </a:ext>
            </a:extLst>
          </p:cNvPr>
          <p:cNvSpPr/>
          <p:nvPr/>
        </p:nvSpPr>
        <p:spPr>
          <a:xfrm>
            <a:off x="-60119" y="1441"/>
            <a:ext cx="6610388" cy="13719321"/>
          </a:xfrm>
          <a:prstGeom prst="rect">
            <a:avLst/>
          </a:prstGeom>
          <a:solidFill>
            <a:srgbClr val="67B8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p>
        </p:txBody>
      </p:sp>
      <p:sp>
        <p:nvSpPr>
          <p:cNvPr id="3" name="TextBox 2">
            <a:extLst>
              <a:ext uri="{FF2B5EF4-FFF2-40B4-BE49-F238E27FC236}">
                <a16:creationId xmlns:a16="http://schemas.microsoft.com/office/drawing/2014/main" xmlns="" id="{D8C8FEC6-0E64-4400-9E89-97209D99012A}"/>
              </a:ext>
            </a:extLst>
          </p:cNvPr>
          <p:cNvSpPr txBox="1"/>
          <p:nvPr/>
        </p:nvSpPr>
        <p:spPr>
          <a:xfrm>
            <a:off x="100065" y="3937318"/>
            <a:ext cx="6504357" cy="6001643"/>
          </a:xfrm>
          <a:prstGeom prst="rect">
            <a:avLst/>
          </a:prstGeom>
          <a:noFill/>
        </p:spPr>
        <p:txBody>
          <a:bodyPr wrap="square" rtlCol="0">
            <a:spAutoFit/>
          </a:bodyPr>
          <a:lstStyle/>
          <a:p>
            <a:r>
              <a:rPr lang="en-US" dirty="0">
                <a:solidFill>
                  <a:schemeClr val="bg1"/>
                </a:solidFill>
              </a:rPr>
              <a:t>Busy Families Demand The Flexible Entertainment Options That OTT Provides</a:t>
            </a:r>
          </a:p>
          <a:p>
            <a:endParaRPr lang="en-US" dirty="0">
              <a:solidFill>
                <a:schemeClr val="bg1"/>
              </a:solidFill>
            </a:endParaRPr>
          </a:p>
          <a:p>
            <a:r>
              <a:rPr lang="en-US" sz="3600" b="1" i="1" dirty="0">
                <a:solidFill>
                  <a:schemeClr val="accent1"/>
                </a:solidFill>
              </a:rPr>
              <a:t>38% </a:t>
            </a:r>
            <a:r>
              <a:rPr lang="en-US" sz="3600" dirty="0">
                <a:solidFill>
                  <a:schemeClr val="bg1"/>
                </a:solidFill>
              </a:rPr>
              <a:t>of HHs with children can be reached via OTT-alone or in combination with Linear TV</a:t>
            </a:r>
          </a:p>
          <a:p>
            <a:endParaRPr lang="en-US" dirty="0">
              <a:solidFill>
                <a:schemeClr val="bg1"/>
              </a:solidFill>
            </a:endParaRPr>
          </a:p>
        </p:txBody>
      </p:sp>
      <p:sp>
        <p:nvSpPr>
          <p:cNvPr id="10" name="TextBox 9">
            <a:extLst>
              <a:ext uri="{FF2B5EF4-FFF2-40B4-BE49-F238E27FC236}">
                <a16:creationId xmlns:a16="http://schemas.microsoft.com/office/drawing/2014/main" xmlns="" id="{94141FAC-2D1F-44F4-B829-5D04F0085866}"/>
              </a:ext>
            </a:extLst>
          </p:cNvPr>
          <p:cNvSpPr txBox="1"/>
          <p:nvPr/>
        </p:nvSpPr>
        <p:spPr>
          <a:xfrm flipH="1">
            <a:off x="6670534" y="1338131"/>
            <a:ext cx="2093666" cy="707886"/>
          </a:xfrm>
          <a:prstGeom prst="rect">
            <a:avLst/>
          </a:prstGeom>
          <a:noFill/>
        </p:spPr>
        <p:txBody>
          <a:bodyPr wrap="square" rtlCol="0">
            <a:spAutoFit/>
          </a:bodyPr>
          <a:lstStyle/>
          <a:p>
            <a:pPr algn="ctr"/>
            <a:r>
              <a:rPr lang="en-US" sz="2000" dirty="0"/>
              <a:t>Households with Children</a:t>
            </a:r>
            <a:endParaRPr lang="en-US" sz="1400" dirty="0"/>
          </a:p>
        </p:txBody>
      </p:sp>
      <p:graphicFrame>
        <p:nvGraphicFramePr>
          <p:cNvPr id="11" name="Chart 10">
            <a:extLst>
              <a:ext uri="{FF2B5EF4-FFF2-40B4-BE49-F238E27FC236}">
                <a16:creationId xmlns:a16="http://schemas.microsoft.com/office/drawing/2014/main" xmlns="" id="{35BE848C-1138-4E03-A12C-719C3B6477EF}"/>
              </a:ext>
            </a:extLst>
          </p:cNvPr>
          <p:cNvGraphicFramePr/>
          <p:nvPr>
            <p:extLst>
              <p:ext uri="{D42A27DB-BD31-4B8C-83A1-F6EECF244321}">
                <p14:modId xmlns:p14="http://schemas.microsoft.com/office/powerpoint/2010/main" val="3298913200"/>
              </p:ext>
            </p:extLst>
          </p:nvPr>
        </p:nvGraphicFramePr>
        <p:xfrm>
          <a:off x="6680963" y="2930341"/>
          <a:ext cx="13483107" cy="83120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xmlns="" id="{6BF2FF23-EA79-46E2-A8C1-C73C6ECC5DCB}"/>
              </a:ext>
            </a:extLst>
          </p:cNvPr>
          <p:cNvGraphicFramePr/>
          <p:nvPr>
            <p:extLst>
              <p:ext uri="{D42A27DB-BD31-4B8C-83A1-F6EECF244321}">
                <p14:modId xmlns:p14="http://schemas.microsoft.com/office/powerpoint/2010/main" val="3733849173"/>
              </p:ext>
            </p:extLst>
          </p:nvPr>
        </p:nvGraphicFramePr>
        <p:xfrm>
          <a:off x="7437348" y="57521"/>
          <a:ext cx="12575935" cy="2281501"/>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xmlns="" id="{52E21759-AD49-4BF2-B654-CC14435D396B}"/>
              </a:ext>
            </a:extLst>
          </p:cNvPr>
          <p:cNvSpPr txBox="1"/>
          <p:nvPr/>
        </p:nvSpPr>
        <p:spPr>
          <a:xfrm>
            <a:off x="6802157" y="12998601"/>
            <a:ext cx="10038052" cy="646331"/>
          </a:xfrm>
          <a:prstGeom prst="rect">
            <a:avLst/>
          </a:prstGeom>
          <a:noFill/>
        </p:spPr>
        <p:txBody>
          <a:bodyPr wrap="square" rtlCol="0">
            <a:spAutoFit/>
          </a:bodyPr>
          <a:lstStyle/>
          <a:p>
            <a:r>
              <a:rPr lang="en-US" sz="1200" dirty="0"/>
              <a:t>Source: Media Impact; A18+. 4/1-4/30/18, Linear TV = Cable and Broadcast TV Programs,  Live viewing plus 7 days after the broadcast; OTT = Desktop and laptop video streaming, does not include the two major subscription (non-ad supported) video platforms, Netflix and Amazon. TV + OTT = those reached on OTT and Linear TV.; Each genre includes digital sites and tv networks that are found within that genre. </a:t>
            </a:r>
          </a:p>
        </p:txBody>
      </p:sp>
      <p:sp>
        <p:nvSpPr>
          <p:cNvPr id="17" name="TextBox 16">
            <a:extLst>
              <a:ext uri="{FF2B5EF4-FFF2-40B4-BE49-F238E27FC236}">
                <a16:creationId xmlns:a16="http://schemas.microsoft.com/office/drawing/2014/main" xmlns="" id="{F5058D26-3D20-44A3-A46E-F62C77D901A0}"/>
              </a:ext>
            </a:extLst>
          </p:cNvPr>
          <p:cNvSpPr txBox="1"/>
          <p:nvPr/>
        </p:nvSpPr>
        <p:spPr>
          <a:xfrm>
            <a:off x="414946" y="622018"/>
            <a:ext cx="5759910" cy="2308324"/>
          </a:xfrm>
          <a:prstGeom prst="rect">
            <a:avLst/>
          </a:prstGeom>
          <a:noFill/>
        </p:spPr>
        <p:txBody>
          <a:bodyPr wrap="none" rtlCol="0">
            <a:spAutoFit/>
          </a:bodyPr>
          <a:lstStyle/>
          <a:p>
            <a:r>
              <a:rPr lang="en-US" sz="7200" dirty="0">
                <a:solidFill>
                  <a:schemeClr val="bg1">
                    <a:alpha val="40000"/>
                  </a:schemeClr>
                </a:solidFill>
              </a:rPr>
              <a:t>Households</a:t>
            </a:r>
          </a:p>
          <a:p>
            <a:r>
              <a:rPr lang="en-US" sz="7200" dirty="0">
                <a:solidFill>
                  <a:schemeClr val="bg1">
                    <a:alpha val="40000"/>
                  </a:schemeClr>
                </a:solidFill>
              </a:rPr>
              <a:t>with Children</a:t>
            </a:r>
          </a:p>
        </p:txBody>
      </p:sp>
      <p:sp>
        <p:nvSpPr>
          <p:cNvPr id="20" name="Rectangle: Rounded Corners 19">
            <a:extLst>
              <a:ext uri="{FF2B5EF4-FFF2-40B4-BE49-F238E27FC236}">
                <a16:creationId xmlns:a16="http://schemas.microsoft.com/office/drawing/2014/main" xmlns="" id="{76DBD63F-4130-4F44-BBB8-CA0A18E6F1F1}"/>
              </a:ext>
            </a:extLst>
          </p:cNvPr>
          <p:cNvSpPr/>
          <p:nvPr/>
        </p:nvSpPr>
        <p:spPr>
          <a:xfrm>
            <a:off x="20389926" y="1043161"/>
            <a:ext cx="3851542" cy="2407887"/>
          </a:xfrm>
          <a:prstGeom prst="roundRect">
            <a:avLst/>
          </a:prstGeom>
          <a:solidFill>
            <a:schemeClr val="bg1"/>
          </a:solidFill>
          <a:ln w="38100">
            <a:solidFill>
              <a:srgbClr val="67B89B"/>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a:solidFill>
                  <a:schemeClr val="tx1"/>
                </a:solidFill>
              </a:rPr>
              <a:t>A custom analysis of the reach delivered by ad-supported TV vs.  video streaming platforms (excluding Netflix and Amazon) demonstrates opportunity to reach and reinforce message among households with kids.</a:t>
            </a:r>
          </a:p>
        </p:txBody>
      </p:sp>
      <p:sp>
        <p:nvSpPr>
          <p:cNvPr id="27" name="Rectangle: Rounded Corners 26">
            <a:extLst>
              <a:ext uri="{FF2B5EF4-FFF2-40B4-BE49-F238E27FC236}">
                <a16:creationId xmlns:a16="http://schemas.microsoft.com/office/drawing/2014/main" xmlns="" id="{92633976-DA91-4DE9-86E6-5B79B9A58984}"/>
              </a:ext>
            </a:extLst>
          </p:cNvPr>
          <p:cNvSpPr/>
          <p:nvPr/>
        </p:nvSpPr>
        <p:spPr>
          <a:xfrm>
            <a:off x="20412647" y="3876798"/>
            <a:ext cx="3639749" cy="1710344"/>
          </a:xfrm>
          <a:prstGeom prst="roundRect">
            <a:avLst/>
          </a:prstGeom>
          <a:solidFill>
            <a:schemeClr val="bg1"/>
          </a:solidFill>
          <a:ln w="38100">
            <a:solidFill>
              <a:srgbClr val="67B89B"/>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a:solidFill>
                  <a:schemeClr val="tx1"/>
                </a:solidFill>
              </a:rPr>
              <a:t>Not surprisingly, they rely upon OTT for family entertainment, as well as for programming that suits parents, such as Film and Music.</a:t>
            </a:r>
          </a:p>
        </p:txBody>
      </p:sp>
      <p:sp>
        <p:nvSpPr>
          <p:cNvPr id="21" name="Rectangle 20">
            <a:extLst>
              <a:ext uri="{FF2B5EF4-FFF2-40B4-BE49-F238E27FC236}">
                <a16:creationId xmlns:a16="http://schemas.microsoft.com/office/drawing/2014/main" xmlns="" id="{95E3F444-AE71-45A2-905C-FC697DBA9B27}"/>
              </a:ext>
            </a:extLst>
          </p:cNvPr>
          <p:cNvSpPr/>
          <p:nvPr/>
        </p:nvSpPr>
        <p:spPr>
          <a:xfrm>
            <a:off x="8853291" y="11535442"/>
            <a:ext cx="4206822" cy="586596"/>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p>
          <a:p>
            <a:pPr algn="ctr"/>
            <a:r>
              <a:rPr lang="en-US" sz="2000" b="1" dirty="0"/>
              <a:t>Linear TV Only</a:t>
            </a:r>
          </a:p>
          <a:p>
            <a:pPr algn="ctr"/>
            <a:r>
              <a:rPr lang="en-US" sz="1800" dirty="0"/>
              <a:t>Primary Reach Driver</a:t>
            </a:r>
          </a:p>
          <a:p>
            <a:pPr algn="ctr"/>
            <a:endParaRPr lang="en-US" sz="2000" dirty="0"/>
          </a:p>
        </p:txBody>
      </p:sp>
      <p:sp>
        <p:nvSpPr>
          <p:cNvPr id="22" name="Rectangle 21">
            <a:extLst>
              <a:ext uri="{FF2B5EF4-FFF2-40B4-BE49-F238E27FC236}">
                <a16:creationId xmlns:a16="http://schemas.microsoft.com/office/drawing/2014/main" xmlns="" id="{9CADC0E0-5C10-4FD4-B5BD-C4C3F5D72E47}"/>
              </a:ext>
            </a:extLst>
          </p:cNvPr>
          <p:cNvSpPr/>
          <p:nvPr/>
        </p:nvSpPr>
        <p:spPr>
          <a:xfrm>
            <a:off x="13324561" y="11535442"/>
            <a:ext cx="4734839" cy="586596"/>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solidFill>
              </a:rPr>
              <a:t>Linear TV + OTT</a:t>
            </a:r>
          </a:p>
          <a:p>
            <a:pPr algn="ctr"/>
            <a:r>
              <a:rPr lang="en-US" sz="1800" dirty="0">
                <a:solidFill>
                  <a:schemeClr val="tx1"/>
                </a:solidFill>
              </a:rPr>
              <a:t>Reinforcement &amp; Relevance Opportunity</a:t>
            </a:r>
          </a:p>
        </p:txBody>
      </p:sp>
      <p:sp>
        <p:nvSpPr>
          <p:cNvPr id="23" name="Rectangle 22">
            <a:extLst>
              <a:ext uri="{FF2B5EF4-FFF2-40B4-BE49-F238E27FC236}">
                <a16:creationId xmlns:a16="http://schemas.microsoft.com/office/drawing/2014/main" xmlns="" id="{9CADC0E0-5C10-4FD4-B5BD-C4C3F5D72E47}"/>
              </a:ext>
            </a:extLst>
          </p:cNvPr>
          <p:cNvSpPr/>
          <p:nvPr/>
        </p:nvSpPr>
        <p:spPr>
          <a:xfrm>
            <a:off x="18453407" y="11526208"/>
            <a:ext cx="4734839" cy="586596"/>
          </a:xfrm>
          <a:prstGeom prst="rect">
            <a:avLst/>
          </a:prstGeom>
          <a:solidFill>
            <a:srgbClr val="67B8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bg1"/>
                </a:solidFill>
              </a:rPr>
              <a:t>OTT-Only</a:t>
            </a:r>
          </a:p>
          <a:p>
            <a:pPr algn="ctr"/>
            <a:r>
              <a:rPr lang="en-US" sz="1800" dirty="0">
                <a:solidFill>
                  <a:schemeClr val="bg1"/>
                </a:solidFill>
              </a:rPr>
              <a:t>Incremental Reach Opportunity</a:t>
            </a:r>
          </a:p>
        </p:txBody>
      </p:sp>
      <p:pic>
        <p:nvPicPr>
          <p:cNvPr id="25" name="Picture 2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94839" y="10398215"/>
            <a:ext cx="2901702" cy="2901702"/>
          </a:xfrm>
          <a:prstGeom prst="rect">
            <a:avLst/>
          </a:prstGeom>
        </p:spPr>
      </p:pic>
      <p:pic>
        <p:nvPicPr>
          <p:cNvPr id="26" name="Picture 2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2" name="Slide Number Placeholder 1"/>
          <p:cNvSpPr>
            <a:spLocks noGrp="1"/>
          </p:cNvSpPr>
          <p:nvPr>
            <p:ph type="sldNum" sz="quarter" idx="12"/>
          </p:nvPr>
        </p:nvSpPr>
        <p:spPr>
          <a:xfrm>
            <a:off x="18696834" y="13096717"/>
            <a:ext cx="5690341" cy="730250"/>
          </a:xfrm>
        </p:spPr>
        <p:txBody>
          <a:bodyPr/>
          <a:lstStyle/>
          <a:p>
            <a:fld id="{FC623D9C-B141-0E44-9A0E-426DA6A043B9}" type="slidenum">
              <a:rPr lang="en-US" smtClean="0"/>
              <a:t>36</a:t>
            </a:fld>
            <a:endParaRPr lang="en-US"/>
          </a:p>
        </p:txBody>
      </p:sp>
      <p:sp>
        <p:nvSpPr>
          <p:cNvPr id="24" name="Rectangle: Rounded Corners 23">
            <a:extLst>
              <a:ext uri="{FF2B5EF4-FFF2-40B4-BE49-F238E27FC236}">
                <a16:creationId xmlns:a16="http://schemas.microsoft.com/office/drawing/2014/main" xmlns="" id="{606B8086-FD2C-4C23-9650-A39342035B8B}"/>
              </a:ext>
            </a:extLst>
          </p:cNvPr>
          <p:cNvSpPr/>
          <p:nvPr/>
        </p:nvSpPr>
        <p:spPr>
          <a:xfrm>
            <a:off x="20432456" y="5923250"/>
            <a:ext cx="3619940" cy="2518819"/>
          </a:xfrm>
          <a:prstGeom prst="roundRect">
            <a:avLst/>
          </a:prstGeom>
          <a:solidFill>
            <a:schemeClr val="bg1"/>
          </a:solidFill>
          <a:ln w="38100">
            <a:solidFill>
              <a:srgbClr val="67B89B"/>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a:solidFill>
                  <a:schemeClr val="tx1"/>
                </a:solidFill>
              </a:rPr>
              <a:t>Given the minimal overlap in audiences watching family programming on </a:t>
            </a:r>
            <a:r>
              <a:rPr lang="en-US" sz="1800" i="1" dirty="0">
                <a:solidFill>
                  <a:schemeClr val="tx1"/>
                </a:solidFill>
              </a:rPr>
              <a:t>both </a:t>
            </a:r>
            <a:r>
              <a:rPr lang="en-US" sz="1800" dirty="0">
                <a:solidFill>
                  <a:schemeClr val="tx1"/>
                </a:solidFill>
              </a:rPr>
              <a:t>TV and OTT</a:t>
            </a:r>
            <a:r>
              <a:rPr lang="en-US" sz="1800" i="1" dirty="0">
                <a:solidFill>
                  <a:schemeClr val="tx1"/>
                </a:solidFill>
              </a:rPr>
              <a:t>, </a:t>
            </a:r>
            <a:r>
              <a:rPr lang="en-US" sz="1800" dirty="0">
                <a:solidFill>
                  <a:schemeClr val="tx1"/>
                </a:solidFill>
              </a:rPr>
              <a:t>ad-supported OTT programming helps brands increase their reach and relevance with families.</a:t>
            </a:r>
          </a:p>
        </p:txBody>
      </p:sp>
      <p:grpSp>
        <p:nvGrpSpPr>
          <p:cNvPr id="28" name="Group 27">
            <a:extLst>
              <a:ext uri="{FF2B5EF4-FFF2-40B4-BE49-F238E27FC236}">
                <a16:creationId xmlns:a16="http://schemas.microsoft.com/office/drawing/2014/main" xmlns="" id="{205FB820-D19F-41EF-BDA2-F997736D9ADA}"/>
              </a:ext>
            </a:extLst>
          </p:cNvPr>
          <p:cNvGrpSpPr/>
          <p:nvPr/>
        </p:nvGrpSpPr>
        <p:grpSpPr>
          <a:xfrm>
            <a:off x="16479331" y="7125378"/>
            <a:ext cx="3815433" cy="242167"/>
            <a:chOff x="15575386" y="6754848"/>
            <a:chExt cx="4697946" cy="412524"/>
          </a:xfrm>
        </p:grpSpPr>
        <p:cxnSp>
          <p:nvCxnSpPr>
            <p:cNvPr id="29" name="Straight Connector 28">
              <a:extLst>
                <a:ext uri="{FF2B5EF4-FFF2-40B4-BE49-F238E27FC236}">
                  <a16:creationId xmlns:a16="http://schemas.microsoft.com/office/drawing/2014/main" xmlns="" id="{F18E4952-C508-4C36-9E22-0CBE466E2E06}"/>
                </a:ext>
              </a:extLst>
            </p:cNvPr>
            <p:cNvCxnSpPr>
              <a:cxnSpLocks/>
            </p:cNvCxnSpPr>
            <p:nvPr/>
          </p:nvCxnSpPr>
          <p:spPr>
            <a:xfrm flipH="1">
              <a:off x="15575386" y="7167372"/>
              <a:ext cx="4697946" cy="0"/>
            </a:xfrm>
            <a:prstGeom prst="line">
              <a:avLst/>
            </a:prstGeom>
            <a:ln w="41275">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xmlns="" id="{99747631-BED9-46B8-821E-9DC8C4D6C345}"/>
                </a:ext>
              </a:extLst>
            </p:cNvPr>
            <p:cNvCxnSpPr>
              <a:cxnSpLocks/>
            </p:cNvCxnSpPr>
            <p:nvPr/>
          </p:nvCxnSpPr>
          <p:spPr>
            <a:xfrm flipV="1">
              <a:off x="15588388" y="6754848"/>
              <a:ext cx="0" cy="412524"/>
            </a:xfrm>
            <a:prstGeom prst="straightConnector1">
              <a:avLst/>
            </a:prstGeom>
            <a:ln w="41275">
              <a:solidFill>
                <a:schemeClr val="accent1">
                  <a:lumMod val="40000"/>
                  <a:lumOff val="60000"/>
                </a:schemeClr>
              </a:solidFill>
              <a:tailEnd type="stealth"/>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757053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610389" y="13161524"/>
            <a:ext cx="6191211" cy="630942"/>
          </a:xfrm>
          <a:prstGeom prst="rect">
            <a:avLst/>
          </a:prstGeom>
          <a:noFill/>
        </p:spPr>
        <p:txBody>
          <a:bodyPr wrap="square" rtlCol="0">
            <a:spAutoFit/>
          </a:bodyPr>
          <a:lstStyle/>
          <a:p>
            <a:pPr lvl="0">
              <a:lnSpc>
                <a:spcPts val="1400"/>
              </a:lnSpc>
              <a:defRPr/>
            </a:pPr>
            <a:r>
              <a:rPr kumimoji="0" lang="en-US" sz="1200" b="0" i="0" u="none" strike="noStrike" kern="1200" cap="none" spc="0" normalizeH="0" baseline="0" noProof="0" dirty="0">
                <a:ln>
                  <a:noFill/>
                </a:ln>
                <a:solidFill>
                  <a:srgbClr val="000000"/>
                </a:solidFill>
                <a:effectLst/>
                <a:uLnTx/>
                <a:uFillTx/>
                <a:cs typeface="Trebuchet MS"/>
              </a:rPr>
              <a:t>Source: </a:t>
            </a:r>
            <a:r>
              <a:rPr lang="en-US" sz="1200" dirty="0"/>
              <a:t>MVPD subscription - Nielsen Universe Estimate, 12/1/17-12/31/17, A18+ &amp; HHI $100k+;</a:t>
            </a:r>
            <a:r>
              <a:rPr kumimoji="0" lang="en-US" sz="1200" b="0" i="0" u="none" strike="noStrike" kern="1200" cap="none" spc="0" normalizeH="0" baseline="0" noProof="0" dirty="0">
                <a:ln>
                  <a:noFill/>
                </a:ln>
                <a:solidFill>
                  <a:srgbClr val="000000"/>
                </a:solidFill>
                <a:effectLst/>
                <a:uLnTx/>
                <a:uFillTx/>
                <a:cs typeface="Trebuchet MS"/>
              </a:rPr>
              <a:t>comScore State of OTT, </a:t>
            </a:r>
            <a:r>
              <a:rPr lang="en-US" sz="1200" dirty="0">
                <a:solidFill>
                  <a:srgbClr val="000000"/>
                </a:solidFill>
                <a:cs typeface="Trebuchet MS"/>
              </a:rPr>
              <a:t>2018 GfK MRI Doublebase (Affluent HH, HHI $100k+)</a:t>
            </a:r>
            <a:endParaRPr kumimoji="0" lang="en-US" sz="1200" b="0" i="0" u="none" strike="noStrike" kern="1200" cap="none" spc="0" normalizeH="0" baseline="0" noProof="0" dirty="0">
              <a:ln>
                <a:noFill/>
              </a:ln>
              <a:solidFill>
                <a:srgbClr val="000000"/>
              </a:solidFill>
              <a:effectLst/>
              <a:uLnTx/>
              <a:uFillTx/>
              <a:cs typeface="Trebuchet MS"/>
            </a:endParaRPr>
          </a:p>
          <a:p>
            <a:pPr marL="0" marR="0" lvl="0" indent="0" algn="l" defTabSz="1172398" rtl="0" eaLnBrk="1" fontAlgn="auto" latinLnBrk="0" hangingPunct="1">
              <a:lnSpc>
                <a:spcPts val="14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cs typeface="Trebuchet MS"/>
              </a:rPr>
              <a:t> </a:t>
            </a:r>
          </a:p>
        </p:txBody>
      </p:sp>
      <p:sp>
        <p:nvSpPr>
          <p:cNvPr id="13" name="Rectangle 12">
            <a:extLst>
              <a:ext uri="{FF2B5EF4-FFF2-40B4-BE49-F238E27FC236}">
                <a16:creationId xmlns:a16="http://schemas.microsoft.com/office/drawing/2014/main" xmlns="" id="{C7DAA6B4-3D64-4B44-9BB5-46726B926283}"/>
              </a:ext>
            </a:extLst>
          </p:cNvPr>
          <p:cNvSpPr/>
          <p:nvPr/>
        </p:nvSpPr>
        <p:spPr>
          <a:xfrm>
            <a:off x="0" y="1"/>
            <a:ext cx="6610388" cy="13716000"/>
          </a:xfrm>
          <a:prstGeom prst="rect">
            <a:avLst/>
          </a:prstGeom>
          <a:solidFill>
            <a:srgbClr val="FAB9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dirty="0">
              <a:solidFill>
                <a:schemeClr val="bg1"/>
              </a:solidFill>
            </a:endParaRPr>
          </a:p>
        </p:txBody>
      </p:sp>
      <p:sp>
        <p:nvSpPr>
          <p:cNvPr id="17" name="Rectangle 16">
            <a:extLst>
              <a:ext uri="{FF2B5EF4-FFF2-40B4-BE49-F238E27FC236}">
                <a16:creationId xmlns:a16="http://schemas.microsoft.com/office/drawing/2014/main" xmlns="" id="{86D63362-48D1-45CA-BBB6-E2DFE19FB603}"/>
              </a:ext>
            </a:extLst>
          </p:cNvPr>
          <p:cNvSpPr/>
          <p:nvPr/>
        </p:nvSpPr>
        <p:spPr>
          <a:xfrm>
            <a:off x="13189454" y="4256116"/>
            <a:ext cx="5099538" cy="5096595"/>
          </a:xfrm>
          <a:prstGeom prst="rect">
            <a:avLst/>
          </a:prstGeom>
          <a:solidFill>
            <a:srgbClr val="FAB982"/>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chemeClr val="tx1"/>
              </a:solidFill>
            </a:endParaRPr>
          </a:p>
          <a:p>
            <a:pPr algn="ctr"/>
            <a:r>
              <a:rPr lang="en-US" sz="3200" dirty="0">
                <a:solidFill>
                  <a:schemeClr val="tx1"/>
                </a:solidFill>
              </a:rPr>
              <a:t>They are significantly more likely than the average HH to own Connected TV Devices:</a:t>
            </a:r>
          </a:p>
          <a:p>
            <a:pPr algn="ctr"/>
            <a:endParaRPr lang="en-US" sz="1600" dirty="0">
              <a:solidFill>
                <a:schemeClr val="tx1"/>
              </a:solidFill>
            </a:endParaRPr>
          </a:p>
          <a:p>
            <a:pPr algn="ctr"/>
            <a:r>
              <a:rPr lang="en-US" sz="3200" dirty="0">
                <a:solidFill>
                  <a:schemeClr val="tx1"/>
                </a:solidFill>
              </a:rPr>
              <a:t> Smart TVs </a:t>
            </a:r>
            <a:r>
              <a:rPr lang="en-US" sz="3200" i="1" dirty="0">
                <a:solidFill>
                  <a:schemeClr val="tx1"/>
                </a:solidFill>
              </a:rPr>
              <a:t>+</a:t>
            </a:r>
            <a:r>
              <a:rPr lang="en-US" sz="3200" b="1" i="1" dirty="0">
                <a:solidFill>
                  <a:schemeClr val="tx1"/>
                </a:solidFill>
              </a:rPr>
              <a:t>35%</a:t>
            </a:r>
            <a:r>
              <a:rPr lang="en-US" sz="3200" dirty="0">
                <a:solidFill>
                  <a:schemeClr val="tx1"/>
                </a:solidFill>
              </a:rPr>
              <a:t>, Apple TV </a:t>
            </a:r>
            <a:r>
              <a:rPr lang="en-US" sz="3200" i="1" dirty="0">
                <a:solidFill>
                  <a:schemeClr val="tx1"/>
                </a:solidFill>
              </a:rPr>
              <a:t>+</a:t>
            </a:r>
            <a:r>
              <a:rPr lang="en-US" sz="3200" b="1" i="1" dirty="0">
                <a:solidFill>
                  <a:schemeClr val="tx1"/>
                </a:solidFill>
              </a:rPr>
              <a:t>87%</a:t>
            </a:r>
            <a:r>
              <a:rPr lang="en-US" sz="3200" dirty="0">
                <a:solidFill>
                  <a:schemeClr val="tx1"/>
                </a:solidFill>
              </a:rPr>
              <a:t>, Roku </a:t>
            </a:r>
            <a:r>
              <a:rPr lang="en-US" sz="3200" i="1" dirty="0">
                <a:solidFill>
                  <a:schemeClr val="tx1"/>
                </a:solidFill>
              </a:rPr>
              <a:t>+</a:t>
            </a:r>
            <a:r>
              <a:rPr lang="en-US" sz="3200" b="1" i="1" dirty="0">
                <a:solidFill>
                  <a:schemeClr val="tx1"/>
                </a:solidFill>
              </a:rPr>
              <a:t>40%</a:t>
            </a:r>
            <a:r>
              <a:rPr lang="en-US" sz="3200" dirty="0">
                <a:solidFill>
                  <a:schemeClr val="tx1"/>
                </a:solidFill>
              </a:rPr>
              <a:t>, Google Chromecast </a:t>
            </a:r>
            <a:r>
              <a:rPr lang="en-US" sz="3200" i="1" dirty="0">
                <a:solidFill>
                  <a:schemeClr val="tx1"/>
                </a:solidFill>
              </a:rPr>
              <a:t>+</a:t>
            </a:r>
            <a:r>
              <a:rPr lang="en-US" sz="3200" b="1" i="1" dirty="0">
                <a:solidFill>
                  <a:schemeClr val="tx1"/>
                </a:solidFill>
              </a:rPr>
              <a:t>51%</a:t>
            </a:r>
            <a:r>
              <a:rPr lang="en-US" sz="3200" b="1" dirty="0">
                <a:solidFill>
                  <a:schemeClr val="tx1"/>
                </a:solidFill>
              </a:rPr>
              <a:t> </a:t>
            </a:r>
            <a:r>
              <a:rPr lang="en-US" sz="3200" dirty="0">
                <a:solidFill>
                  <a:schemeClr val="tx1"/>
                </a:solidFill>
              </a:rPr>
              <a:t>vs. the average HH</a:t>
            </a:r>
          </a:p>
        </p:txBody>
      </p:sp>
      <p:sp>
        <p:nvSpPr>
          <p:cNvPr id="18" name="Rectangle 17">
            <a:extLst>
              <a:ext uri="{FF2B5EF4-FFF2-40B4-BE49-F238E27FC236}">
                <a16:creationId xmlns:a16="http://schemas.microsoft.com/office/drawing/2014/main" xmlns="" id="{50CAD061-FEE1-4257-B011-DA7AFAEDA3A0}"/>
              </a:ext>
            </a:extLst>
          </p:cNvPr>
          <p:cNvSpPr/>
          <p:nvPr/>
        </p:nvSpPr>
        <p:spPr>
          <a:xfrm>
            <a:off x="18879941" y="4256116"/>
            <a:ext cx="5099538" cy="5096595"/>
          </a:xfrm>
          <a:prstGeom prst="rect">
            <a:avLst/>
          </a:prstGeom>
          <a:solidFill>
            <a:srgbClr val="FAB982"/>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rPr>
              <a:t>They are </a:t>
            </a:r>
            <a:r>
              <a:rPr lang="en-US" sz="3200" b="1" i="1" dirty="0">
                <a:solidFill>
                  <a:schemeClr val="tx1"/>
                </a:solidFill>
              </a:rPr>
              <a:t>10%</a:t>
            </a:r>
            <a:r>
              <a:rPr lang="en-US" sz="3200" dirty="0">
                <a:solidFill>
                  <a:schemeClr val="tx1"/>
                </a:solidFill>
              </a:rPr>
              <a:t> more likely than the average household to have streamed </a:t>
            </a:r>
            <a:r>
              <a:rPr lang="en-US" sz="3200" i="1" dirty="0">
                <a:solidFill>
                  <a:schemeClr val="tx1"/>
                </a:solidFill>
              </a:rPr>
              <a:t>more</a:t>
            </a:r>
            <a:r>
              <a:rPr lang="en-US" sz="3200" dirty="0">
                <a:solidFill>
                  <a:schemeClr val="tx1"/>
                </a:solidFill>
              </a:rPr>
              <a:t> content last year</a:t>
            </a:r>
          </a:p>
        </p:txBody>
      </p:sp>
      <p:sp>
        <p:nvSpPr>
          <p:cNvPr id="6" name="Rectangle 5">
            <a:extLst>
              <a:ext uri="{FF2B5EF4-FFF2-40B4-BE49-F238E27FC236}">
                <a16:creationId xmlns:a16="http://schemas.microsoft.com/office/drawing/2014/main" xmlns="" id="{B4881CC9-7E8D-42D7-84AA-05817130196F}"/>
              </a:ext>
            </a:extLst>
          </p:cNvPr>
          <p:cNvSpPr/>
          <p:nvPr/>
        </p:nvSpPr>
        <p:spPr>
          <a:xfrm>
            <a:off x="7498967" y="4240836"/>
            <a:ext cx="5099538" cy="5096595"/>
          </a:xfrm>
          <a:prstGeom prst="rect">
            <a:avLst/>
          </a:prstGeom>
          <a:solidFill>
            <a:srgbClr val="FAB982"/>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sz="3200" dirty="0">
                <a:solidFill>
                  <a:schemeClr val="tx1"/>
                </a:solidFill>
                <a:cs typeface="Trebuchet MS"/>
              </a:rPr>
              <a:t>While the majority of Affluent HHs (74%) have an MVPD subscription, they are </a:t>
            </a:r>
            <a:r>
              <a:rPr lang="en-US" sz="3600" b="1" i="1" dirty="0">
                <a:solidFill>
                  <a:schemeClr val="tx1"/>
                </a:solidFill>
                <a:cs typeface="Trebuchet MS"/>
              </a:rPr>
              <a:t>20%</a:t>
            </a:r>
            <a:r>
              <a:rPr lang="en-US" sz="3200" i="1" dirty="0">
                <a:solidFill>
                  <a:schemeClr val="tx1"/>
                </a:solidFill>
                <a:cs typeface="Trebuchet MS"/>
              </a:rPr>
              <a:t> </a:t>
            </a:r>
            <a:r>
              <a:rPr lang="en-US" sz="3200" dirty="0">
                <a:solidFill>
                  <a:schemeClr val="tx1"/>
                </a:solidFill>
                <a:cs typeface="Trebuchet MS"/>
              </a:rPr>
              <a:t>more likely than the average HH to </a:t>
            </a:r>
            <a:r>
              <a:rPr lang="en-US" sz="3200" i="1" dirty="0">
                <a:solidFill>
                  <a:schemeClr val="tx1"/>
                </a:solidFill>
                <a:cs typeface="Trebuchet MS"/>
              </a:rPr>
              <a:t>also</a:t>
            </a:r>
            <a:r>
              <a:rPr lang="en-US" sz="3200" dirty="0">
                <a:solidFill>
                  <a:schemeClr val="tx1"/>
                </a:solidFill>
                <a:cs typeface="Trebuchet MS"/>
              </a:rPr>
              <a:t> have OTT streaming capabilities</a:t>
            </a:r>
            <a:endParaRPr lang="en-US" sz="2000" dirty="0">
              <a:solidFill>
                <a:schemeClr val="tx1"/>
              </a:solidFill>
              <a:cs typeface="Trebuchet MS"/>
            </a:endParaRPr>
          </a:p>
        </p:txBody>
      </p:sp>
      <p:sp>
        <p:nvSpPr>
          <p:cNvPr id="12" name="TextBox 11">
            <a:extLst>
              <a:ext uri="{FF2B5EF4-FFF2-40B4-BE49-F238E27FC236}">
                <a16:creationId xmlns:a16="http://schemas.microsoft.com/office/drawing/2014/main" xmlns="" id="{F1A1F997-90B3-4D49-8040-267976941EC0}"/>
              </a:ext>
            </a:extLst>
          </p:cNvPr>
          <p:cNvSpPr txBox="1"/>
          <p:nvPr/>
        </p:nvSpPr>
        <p:spPr>
          <a:xfrm>
            <a:off x="148578" y="4918444"/>
            <a:ext cx="6313231" cy="3785652"/>
          </a:xfrm>
          <a:prstGeom prst="rect">
            <a:avLst/>
          </a:prstGeom>
          <a:noFill/>
        </p:spPr>
        <p:txBody>
          <a:bodyPr wrap="square" rtlCol="0">
            <a:spAutoFit/>
          </a:bodyPr>
          <a:lstStyle/>
          <a:p>
            <a:r>
              <a:rPr lang="en-US" sz="4800" dirty="0"/>
              <a:t>They own it all.</a:t>
            </a:r>
          </a:p>
          <a:p>
            <a:endParaRPr lang="en-US" sz="4800" dirty="0"/>
          </a:p>
          <a:p>
            <a:r>
              <a:rPr lang="en-US" sz="4800" dirty="0"/>
              <a:t>Time-pressed, they want the most </a:t>
            </a:r>
            <a:r>
              <a:rPr lang="en-US" sz="4800" b="1" dirty="0"/>
              <a:t>choice</a:t>
            </a:r>
            <a:r>
              <a:rPr lang="en-US" sz="4800" dirty="0"/>
              <a:t> &amp; </a:t>
            </a:r>
            <a:r>
              <a:rPr lang="en-US" sz="4800" b="1" dirty="0"/>
              <a:t>convenience</a:t>
            </a:r>
            <a:endParaRPr lang="en-US" sz="4800" dirty="0"/>
          </a:p>
        </p:txBody>
      </p:sp>
      <p:pic>
        <p:nvPicPr>
          <p:cNvPr id="15" name="Picture 1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06252" y="10293449"/>
            <a:ext cx="2784379" cy="2784379"/>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20" name="TextBox 19">
            <a:extLst>
              <a:ext uri="{FF2B5EF4-FFF2-40B4-BE49-F238E27FC236}">
                <a16:creationId xmlns:a16="http://schemas.microsoft.com/office/drawing/2014/main" xmlns="" id="{AD22C209-311A-4518-BD4F-32875071ADFD}"/>
              </a:ext>
            </a:extLst>
          </p:cNvPr>
          <p:cNvSpPr txBox="1"/>
          <p:nvPr/>
        </p:nvSpPr>
        <p:spPr>
          <a:xfrm>
            <a:off x="387091" y="480734"/>
            <a:ext cx="5860900" cy="2800767"/>
          </a:xfrm>
          <a:prstGeom prst="rect">
            <a:avLst/>
          </a:prstGeom>
          <a:noFill/>
        </p:spPr>
        <p:txBody>
          <a:bodyPr wrap="none" rtlCol="0">
            <a:spAutoFit/>
          </a:bodyPr>
          <a:lstStyle/>
          <a:p>
            <a:r>
              <a:rPr lang="en-US" sz="8800" dirty="0">
                <a:solidFill>
                  <a:schemeClr val="bg1">
                    <a:alpha val="40000"/>
                  </a:schemeClr>
                </a:solidFill>
              </a:rPr>
              <a:t>Affluent</a:t>
            </a:r>
          </a:p>
          <a:p>
            <a:r>
              <a:rPr lang="en-US" sz="8800" dirty="0">
                <a:solidFill>
                  <a:schemeClr val="bg1">
                    <a:alpha val="40000"/>
                  </a:schemeClr>
                </a:solidFill>
              </a:rPr>
              <a:t>Households</a:t>
            </a:r>
          </a:p>
        </p:txBody>
      </p:sp>
      <p:sp>
        <p:nvSpPr>
          <p:cNvPr id="2" name="Slide Number Placeholder 1"/>
          <p:cNvSpPr>
            <a:spLocks noGrp="1"/>
          </p:cNvSpPr>
          <p:nvPr>
            <p:ph type="sldNum" sz="quarter" idx="12"/>
          </p:nvPr>
        </p:nvSpPr>
        <p:spPr>
          <a:xfrm>
            <a:off x="18696834" y="13111870"/>
            <a:ext cx="5690341" cy="730250"/>
          </a:xfrm>
        </p:spPr>
        <p:txBody>
          <a:bodyPr/>
          <a:lstStyle/>
          <a:p>
            <a:fld id="{FC623D9C-B141-0E44-9A0E-426DA6A043B9}" type="slidenum">
              <a:rPr lang="en-US" smtClean="0"/>
              <a:t>37</a:t>
            </a:fld>
            <a:endParaRPr lang="en-US"/>
          </a:p>
        </p:txBody>
      </p:sp>
    </p:spTree>
    <p:extLst>
      <p:ext uri="{BB962C8B-B14F-4D97-AF65-F5344CB8AC3E}">
        <p14:creationId xmlns:p14="http://schemas.microsoft.com/office/powerpoint/2010/main" val="20786215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C7DAA6B4-3D64-4B44-9BB5-46726B926283}"/>
              </a:ext>
            </a:extLst>
          </p:cNvPr>
          <p:cNvSpPr/>
          <p:nvPr/>
        </p:nvSpPr>
        <p:spPr>
          <a:xfrm>
            <a:off x="0" y="1"/>
            <a:ext cx="6610388" cy="13716000"/>
          </a:xfrm>
          <a:prstGeom prst="rect">
            <a:avLst/>
          </a:prstGeom>
          <a:solidFill>
            <a:srgbClr val="FAB9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dirty="0">
              <a:solidFill>
                <a:schemeClr val="tx1"/>
              </a:solidFill>
            </a:endParaRPr>
          </a:p>
        </p:txBody>
      </p:sp>
      <p:sp>
        <p:nvSpPr>
          <p:cNvPr id="3" name="TextBox 2">
            <a:extLst>
              <a:ext uri="{FF2B5EF4-FFF2-40B4-BE49-F238E27FC236}">
                <a16:creationId xmlns:a16="http://schemas.microsoft.com/office/drawing/2014/main" xmlns="" id="{D8C8FEC6-0E64-4400-9E89-97209D99012A}"/>
              </a:ext>
            </a:extLst>
          </p:cNvPr>
          <p:cNvSpPr txBox="1"/>
          <p:nvPr/>
        </p:nvSpPr>
        <p:spPr>
          <a:xfrm>
            <a:off x="233124" y="4349835"/>
            <a:ext cx="6161700" cy="5632311"/>
          </a:xfrm>
          <a:prstGeom prst="rect">
            <a:avLst/>
          </a:prstGeom>
          <a:noFill/>
        </p:spPr>
        <p:txBody>
          <a:bodyPr wrap="square" rtlCol="0">
            <a:spAutoFit/>
          </a:bodyPr>
          <a:lstStyle/>
          <a:p>
            <a:r>
              <a:rPr lang="en-US" sz="3600" dirty="0"/>
              <a:t>Their Ability To Own A Variety of Devices, Coupled with Demands on Their Time, Results In A Significant Supplementary Reach Opportunity</a:t>
            </a:r>
          </a:p>
          <a:p>
            <a:endParaRPr lang="en-US" sz="3600" dirty="0">
              <a:solidFill>
                <a:schemeClr val="bg1"/>
              </a:solidFill>
            </a:endParaRPr>
          </a:p>
          <a:p>
            <a:r>
              <a:rPr lang="en-US" sz="3600" b="1" i="1" dirty="0">
                <a:solidFill>
                  <a:srgbClr val="4F81BD"/>
                </a:solidFill>
              </a:rPr>
              <a:t>44%</a:t>
            </a:r>
            <a:r>
              <a:rPr lang="en-US" sz="3600" dirty="0">
                <a:solidFill>
                  <a:srgbClr val="4F81BD"/>
                </a:solidFill>
              </a:rPr>
              <a:t> </a:t>
            </a:r>
            <a:r>
              <a:rPr lang="en-US" sz="3600" dirty="0"/>
              <a:t>of Affluent HHs can be reached via OTT-alone or in combination with Linear TV</a:t>
            </a:r>
          </a:p>
        </p:txBody>
      </p:sp>
      <p:sp>
        <p:nvSpPr>
          <p:cNvPr id="4" name="TextBox 3">
            <a:extLst>
              <a:ext uri="{FF2B5EF4-FFF2-40B4-BE49-F238E27FC236}">
                <a16:creationId xmlns:a16="http://schemas.microsoft.com/office/drawing/2014/main" xmlns="" id="{7A20A2E0-3001-44D5-8E15-4EA64B274386}"/>
              </a:ext>
            </a:extLst>
          </p:cNvPr>
          <p:cNvSpPr txBox="1"/>
          <p:nvPr/>
        </p:nvSpPr>
        <p:spPr>
          <a:xfrm>
            <a:off x="6610389" y="1429200"/>
            <a:ext cx="3219151" cy="461665"/>
          </a:xfrm>
          <a:prstGeom prst="rect">
            <a:avLst/>
          </a:prstGeom>
          <a:noFill/>
        </p:spPr>
        <p:txBody>
          <a:bodyPr wrap="none" rtlCol="0">
            <a:spAutoFit/>
          </a:bodyPr>
          <a:lstStyle/>
          <a:p>
            <a:pPr algn="ctr"/>
            <a:r>
              <a:rPr lang="en-US" sz="2400" dirty="0"/>
              <a:t>Affluent HHs ($100K+)</a:t>
            </a:r>
            <a:endParaRPr lang="en-US" sz="1600" dirty="0"/>
          </a:p>
        </p:txBody>
      </p:sp>
      <p:graphicFrame>
        <p:nvGraphicFramePr>
          <p:cNvPr id="12" name="Chart 11">
            <a:extLst>
              <a:ext uri="{FF2B5EF4-FFF2-40B4-BE49-F238E27FC236}">
                <a16:creationId xmlns:a16="http://schemas.microsoft.com/office/drawing/2014/main" xmlns="" id="{A74C4DCE-B02F-4E3D-AD21-4C4A4A2CDA8D}"/>
              </a:ext>
            </a:extLst>
          </p:cNvPr>
          <p:cNvGraphicFramePr/>
          <p:nvPr>
            <p:extLst>
              <p:ext uri="{D42A27DB-BD31-4B8C-83A1-F6EECF244321}">
                <p14:modId xmlns:p14="http://schemas.microsoft.com/office/powerpoint/2010/main" val="3935277047"/>
              </p:ext>
            </p:extLst>
          </p:nvPr>
        </p:nvGraphicFramePr>
        <p:xfrm>
          <a:off x="6824439" y="2980852"/>
          <a:ext cx="13216904" cy="837027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xmlns="" id="{366BCCDD-E264-4F40-8DA5-11394F73B43E}"/>
              </a:ext>
            </a:extLst>
          </p:cNvPr>
          <p:cNvGraphicFramePr/>
          <p:nvPr>
            <p:extLst>
              <p:ext uri="{D42A27DB-BD31-4B8C-83A1-F6EECF244321}">
                <p14:modId xmlns:p14="http://schemas.microsoft.com/office/powerpoint/2010/main" val="347699279"/>
              </p:ext>
            </p:extLst>
          </p:nvPr>
        </p:nvGraphicFramePr>
        <p:xfrm>
          <a:off x="9795310" y="669070"/>
          <a:ext cx="10246033" cy="1966511"/>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xmlns="" id="{2973CA79-D29A-49E1-B33B-2F19D21E03C2}"/>
              </a:ext>
            </a:extLst>
          </p:cNvPr>
          <p:cNvSpPr txBox="1"/>
          <p:nvPr/>
        </p:nvSpPr>
        <p:spPr>
          <a:xfrm>
            <a:off x="6686588" y="13037408"/>
            <a:ext cx="9982162" cy="646331"/>
          </a:xfrm>
          <a:prstGeom prst="rect">
            <a:avLst/>
          </a:prstGeom>
          <a:noFill/>
        </p:spPr>
        <p:txBody>
          <a:bodyPr wrap="square" rtlCol="0">
            <a:spAutoFit/>
          </a:bodyPr>
          <a:lstStyle/>
          <a:p>
            <a:r>
              <a:rPr lang="en-US" sz="1200" dirty="0"/>
              <a:t>Source: Media Impact; A18+. 4/1-4/30/18 Linear TV = Cable and Broadcast TV Programs,  Live viewing plus 7 days after the broadcast; OTT = Desktop and laptop video streaming, does not include the two major subscription (non-ad supported) video platforms, Netflix and Amazon. TV + OTT = those reached on OTT and Linear TV. Each genre includes digital sites and tv networks that are found within that genre. </a:t>
            </a:r>
          </a:p>
        </p:txBody>
      </p:sp>
      <p:sp>
        <p:nvSpPr>
          <p:cNvPr id="25" name="Rectangle: Rounded Corners 24">
            <a:extLst>
              <a:ext uri="{FF2B5EF4-FFF2-40B4-BE49-F238E27FC236}">
                <a16:creationId xmlns:a16="http://schemas.microsoft.com/office/drawing/2014/main" xmlns="" id="{72D4575B-110B-4BCA-A96C-A2C688EF0094}"/>
              </a:ext>
            </a:extLst>
          </p:cNvPr>
          <p:cNvSpPr/>
          <p:nvPr/>
        </p:nvSpPr>
        <p:spPr>
          <a:xfrm>
            <a:off x="20389926" y="819679"/>
            <a:ext cx="3574586" cy="2768653"/>
          </a:xfrm>
          <a:prstGeom prst="roundRect">
            <a:avLst/>
          </a:prstGeom>
          <a:solidFill>
            <a:schemeClr val="bg1"/>
          </a:solidFill>
          <a:ln w="38100">
            <a:solidFill>
              <a:srgbClr val="67B89B"/>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a:solidFill>
                  <a:schemeClr val="tx1"/>
                </a:solidFill>
              </a:rPr>
              <a:t>A custom analysis of the reach delivered by ad-supported TV vs. video streaming platforms (excluding Netflix and Amazon) demonstrates opportunity to reach and reinforce message among affluent households.</a:t>
            </a:r>
          </a:p>
        </p:txBody>
      </p:sp>
      <p:sp>
        <p:nvSpPr>
          <p:cNvPr id="26" name="Rectangle: Rounded Corners 25">
            <a:extLst>
              <a:ext uri="{FF2B5EF4-FFF2-40B4-BE49-F238E27FC236}">
                <a16:creationId xmlns:a16="http://schemas.microsoft.com/office/drawing/2014/main" xmlns="" id="{A2549F01-CEA3-4E90-9FF3-C1DE0E24E183}"/>
              </a:ext>
            </a:extLst>
          </p:cNvPr>
          <p:cNvSpPr/>
          <p:nvPr/>
        </p:nvSpPr>
        <p:spPr>
          <a:xfrm>
            <a:off x="20463241" y="3888744"/>
            <a:ext cx="3427956" cy="2407887"/>
          </a:xfrm>
          <a:prstGeom prst="roundRect">
            <a:avLst/>
          </a:prstGeom>
          <a:solidFill>
            <a:schemeClr val="bg1"/>
          </a:solidFill>
          <a:ln w="38100">
            <a:solidFill>
              <a:srgbClr val="67B89B"/>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a:solidFill>
                  <a:schemeClr val="tx1"/>
                </a:solidFill>
              </a:rPr>
              <a:t>As Affluent HHs are 15% more likely to have children at home (vs. the average HH), family programming shows strong OTT viewership. Similarly, film and music are also opportunity areas as they are top Affluent interests.</a:t>
            </a:r>
          </a:p>
        </p:txBody>
      </p:sp>
      <p:pic>
        <p:nvPicPr>
          <p:cNvPr id="21" name="Picture 2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27280" y="10380270"/>
            <a:ext cx="2896940" cy="2896940"/>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20" name="Rectangle 19">
            <a:extLst>
              <a:ext uri="{FF2B5EF4-FFF2-40B4-BE49-F238E27FC236}">
                <a16:creationId xmlns:a16="http://schemas.microsoft.com/office/drawing/2014/main" xmlns="" id="{BCD717F4-7FC9-4FE3-89DF-72AE4A7C34C5}"/>
              </a:ext>
            </a:extLst>
          </p:cNvPr>
          <p:cNvSpPr/>
          <p:nvPr/>
        </p:nvSpPr>
        <p:spPr>
          <a:xfrm>
            <a:off x="8853291" y="11535442"/>
            <a:ext cx="4206822" cy="586596"/>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p>
          <a:p>
            <a:pPr algn="ctr"/>
            <a:r>
              <a:rPr lang="en-US" sz="2000" b="1" dirty="0"/>
              <a:t>Linear TV Only</a:t>
            </a:r>
          </a:p>
          <a:p>
            <a:pPr algn="ctr"/>
            <a:r>
              <a:rPr lang="en-US" sz="1800" dirty="0"/>
              <a:t>Primary Reach Driver</a:t>
            </a:r>
          </a:p>
          <a:p>
            <a:pPr algn="ctr"/>
            <a:endParaRPr lang="en-US" sz="2000" dirty="0"/>
          </a:p>
        </p:txBody>
      </p:sp>
      <p:sp>
        <p:nvSpPr>
          <p:cNvPr id="22" name="Rectangle 21">
            <a:extLst>
              <a:ext uri="{FF2B5EF4-FFF2-40B4-BE49-F238E27FC236}">
                <a16:creationId xmlns:a16="http://schemas.microsoft.com/office/drawing/2014/main" xmlns="" id="{CA688120-D057-4348-88DF-ADB2057169CB}"/>
              </a:ext>
            </a:extLst>
          </p:cNvPr>
          <p:cNvSpPr/>
          <p:nvPr/>
        </p:nvSpPr>
        <p:spPr>
          <a:xfrm>
            <a:off x="13324561" y="11535442"/>
            <a:ext cx="4734839" cy="586596"/>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solidFill>
              </a:rPr>
              <a:t>Linear TV + OTT</a:t>
            </a:r>
          </a:p>
          <a:p>
            <a:pPr algn="ctr"/>
            <a:r>
              <a:rPr lang="en-US" sz="1800" dirty="0">
                <a:solidFill>
                  <a:schemeClr val="tx1"/>
                </a:solidFill>
              </a:rPr>
              <a:t>Reinforcement &amp; Relevance Opportunity</a:t>
            </a:r>
          </a:p>
        </p:txBody>
      </p:sp>
      <p:sp>
        <p:nvSpPr>
          <p:cNvPr id="30" name="Rectangle 29">
            <a:extLst>
              <a:ext uri="{FF2B5EF4-FFF2-40B4-BE49-F238E27FC236}">
                <a16:creationId xmlns:a16="http://schemas.microsoft.com/office/drawing/2014/main" xmlns="" id="{FCAE0006-53F3-45CC-9927-AAF4AB4A6AB8}"/>
              </a:ext>
            </a:extLst>
          </p:cNvPr>
          <p:cNvSpPr/>
          <p:nvPr/>
        </p:nvSpPr>
        <p:spPr>
          <a:xfrm>
            <a:off x="18453407" y="11526208"/>
            <a:ext cx="4734839" cy="586596"/>
          </a:xfrm>
          <a:prstGeom prst="rect">
            <a:avLst/>
          </a:prstGeom>
          <a:solidFill>
            <a:srgbClr val="67B8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bg1"/>
                </a:solidFill>
              </a:rPr>
              <a:t>OTT-Only</a:t>
            </a:r>
          </a:p>
          <a:p>
            <a:pPr algn="ctr"/>
            <a:r>
              <a:rPr lang="en-US" sz="1800" dirty="0">
                <a:solidFill>
                  <a:schemeClr val="bg1"/>
                </a:solidFill>
              </a:rPr>
              <a:t>Incremental Reach Opportunity</a:t>
            </a:r>
          </a:p>
        </p:txBody>
      </p:sp>
      <p:sp>
        <p:nvSpPr>
          <p:cNvPr id="17" name="TextBox 16">
            <a:extLst>
              <a:ext uri="{FF2B5EF4-FFF2-40B4-BE49-F238E27FC236}">
                <a16:creationId xmlns:a16="http://schemas.microsoft.com/office/drawing/2014/main" xmlns="" id="{F94C4A72-B7B2-4D9C-9C64-0A56CC6A8C4F}"/>
              </a:ext>
            </a:extLst>
          </p:cNvPr>
          <p:cNvSpPr txBox="1"/>
          <p:nvPr/>
        </p:nvSpPr>
        <p:spPr>
          <a:xfrm>
            <a:off x="387091" y="480734"/>
            <a:ext cx="5860900" cy="2800767"/>
          </a:xfrm>
          <a:prstGeom prst="rect">
            <a:avLst/>
          </a:prstGeom>
          <a:noFill/>
        </p:spPr>
        <p:txBody>
          <a:bodyPr wrap="none" rtlCol="0">
            <a:spAutoFit/>
          </a:bodyPr>
          <a:lstStyle/>
          <a:p>
            <a:r>
              <a:rPr lang="en-US" sz="8800" dirty="0">
                <a:solidFill>
                  <a:schemeClr val="bg1">
                    <a:alpha val="40000"/>
                  </a:schemeClr>
                </a:solidFill>
              </a:rPr>
              <a:t>Affluent</a:t>
            </a:r>
          </a:p>
          <a:p>
            <a:r>
              <a:rPr lang="en-US" sz="8800" dirty="0">
                <a:solidFill>
                  <a:schemeClr val="bg1">
                    <a:alpha val="40000"/>
                  </a:schemeClr>
                </a:solidFill>
              </a:rPr>
              <a:t>Households</a:t>
            </a:r>
          </a:p>
        </p:txBody>
      </p:sp>
      <p:sp>
        <p:nvSpPr>
          <p:cNvPr id="2" name="Slide Number Placeholder 1"/>
          <p:cNvSpPr>
            <a:spLocks noGrp="1"/>
          </p:cNvSpPr>
          <p:nvPr>
            <p:ph type="sldNum" sz="quarter" idx="12"/>
          </p:nvPr>
        </p:nvSpPr>
        <p:spPr>
          <a:xfrm>
            <a:off x="18696834" y="13096717"/>
            <a:ext cx="5690341" cy="730250"/>
          </a:xfrm>
        </p:spPr>
        <p:txBody>
          <a:bodyPr/>
          <a:lstStyle/>
          <a:p>
            <a:fld id="{FC623D9C-B141-0E44-9A0E-426DA6A043B9}" type="slidenum">
              <a:rPr lang="en-US" smtClean="0"/>
              <a:t>38</a:t>
            </a:fld>
            <a:endParaRPr lang="en-US"/>
          </a:p>
        </p:txBody>
      </p:sp>
      <p:sp>
        <p:nvSpPr>
          <p:cNvPr id="27" name="Rectangle: Rounded Corners 26">
            <a:extLst>
              <a:ext uri="{FF2B5EF4-FFF2-40B4-BE49-F238E27FC236}">
                <a16:creationId xmlns:a16="http://schemas.microsoft.com/office/drawing/2014/main" xmlns="" id="{6BDB0E59-8603-4F4A-A52B-2C6A916E8B3C}"/>
              </a:ext>
            </a:extLst>
          </p:cNvPr>
          <p:cNvSpPr/>
          <p:nvPr/>
        </p:nvSpPr>
        <p:spPr>
          <a:xfrm>
            <a:off x="20432456" y="6543009"/>
            <a:ext cx="3619940" cy="2768650"/>
          </a:xfrm>
          <a:prstGeom prst="roundRect">
            <a:avLst/>
          </a:prstGeom>
          <a:solidFill>
            <a:schemeClr val="bg1"/>
          </a:solidFill>
          <a:ln w="38100">
            <a:solidFill>
              <a:srgbClr val="67B89B"/>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dirty="0">
                <a:solidFill>
                  <a:schemeClr val="tx1"/>
                </a:solidFill>
              </a:rPr>
              <a:t>Similar to the Millennial and HHs with Kids audiences, the Affluent show minimal overlap in watching family programming on </a:t>
            </a:r>
            <a:r>
              <a:rPr lang="en-US" sz="1800" i="1" dirty="0">
                <a:solidFill>
                  <a:schemeClr val="tx1"/>
                </a:solidFill>
              </a:rPr>
              <a:t>both </a:t>
            </a:r>
            <a:r>
              <a:rPr lang="en-US" sz="1800" dirty="0">
                <a:solidFill>
                  <a:schemeClr val="tx1"/>
                </a:solidFill>
              </a:rPr>
              <a:t>TV and OTT</a:t>
            </a:r>
            <a:r>
              <a:rPr lang="en-US" sz="1800" i="1" dirty="0">
                <a:solidFill>
                  <a:schemeClr val="tx1"/>
                </a:solidFill>
              </a:rPr>
              <a:t>.  </a:t>
            </a:r>
            <a:r>
              <a:rPr lang="en-US" sz="1800" dirty="0">
                <a:solidFill>
                  <a:schemeClr val="tx1"/>
                </a:solidFill>
              </a:rPr>
              <a:t>An OTT buy will extend reach and brand-relevance among the Affluent.</a:t>
            </a:r>
          </a:p>
        </p:txBody>
      </p:sp>
      <p:grpSp>
        <p:nvGrpSpPr>
          <p:cNvPr id="28" name="Group 27">
            <a:extLst>
              <a:ext uri="{FF2B5EF4-FFF2-40B4-BE49-F238E27FC236}">
                <a16:creationId xmlns:a16="http://schemas.microsoft.com/office/drawing/2014/main" xmlns="" id="{DB218B00-A04D-45C0-8E94-F62980AA0023}"/>
              </a:ext>
            </a:extLst>
          </p:cNvPr>
          <p:cNvGrpSpPr/>
          <p:nvPr/>
        </p:nvGrpSpPr>
        <p:grpSpPr>
          <a:xfrm>
            <a:off x="15934756" y="7178795"/>
            <a:ext cx="4398180" cy="285341"/>
            <a:chOff x="15575386" y="6754848"/>
            <a:chExt cx="4697946" cy="412524"/>
          </a:xfrm>
        </p:grpSpPr>
        <p:cxnSp>
          <p:nvCxnSpPr>
            <p:cNvPr id="29" name="Straight Connector 28">
              <a:extLst>
                <a:ext uri="{FF2B5EF4-FFF2-40B4-BE49-F238E27FC236}">
                  <a16:creationId xmlns:a16="http://schemas.microsoft.com/office/drawing/2014/main" xmlns="" id="{F7A59CED-37F6-4B09-A7EF-9CECAF61CF7B}"/>
                </a:ext>
              </a:extLst>
            </p:cNvPr>
            <p:cNvCxnSpPr>
              <a:cxnSpLocks/>
            </p:cNvCxnSpPr>
            <p:nvPr/>
          </p:nvCxnSpPr>
          <p:spPr>
            <a:xfrm flipH="1">
              <a:off x="15575386" y="7167372"/>
              <a:ext cx="4697946" cy="0"/>
            </a:xfrm>
            <a:prstGeom prst="line">
              <a:avLst/>
            </a:prstGeom>
            <a:ln w="41275">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xmlns="" id="{373D869A-8BB0-45AD-9590-0E1E4BD56C02}"/>
                </a:ext>
              </a:extLst>
            </p:cNvPr>
            <p:cNvCxnSpPr>
              <a:cxnSpLocks/>
            </p:cNvCxnSpPr>
            <p:nvPr/>
          </p:nvCxnSpPr>
          <p:spPr>
            <a:xfrm flipV="1">
              <a:off x="15588388" y="6754848"/>
              <a:ext cx="0" cy="412524"/>
            </a:xfrm>
            <a:prstGeom prst="straightConnector1">
              <a:avLst/>
            </a:prstGeom>
            <a:ln w="41275">
              <a:solidFill>
                <a:schemeClr val="accent1">
                  <a:lumMod val="40000"/>
                  <a:lumOff val="60000"/>
                </a:schemeClr>
              </a:solidFill>
              <a:tailEnd type="stealth"/>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788180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t="-6000" b="-6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24387175" cy="6949444"/>
          </a:xfrm>
          <a:prstGeom prst="rect">
            <a:avLst/>
          </a:prstGeom>
          <a:solidFill>
            <a:srgbClr val="FFFFFF">
              <a:alpha val="85098"/>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TextBox 10"/>
          <p:cNvSpPr txBox="1"/>
          <p:nvPr/>
        </p:nvSpPr>
        <p:spPr>
          <a:xfrm>
            <a:off x="23571784" y="13151922"/>
            <a:ext cx="815391" cy="55399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fld id="{E9BAD033-1638-B34E-BAC8-DEB32676E2C7}" type="slidenum">
              <a:rPr kumimoji="0" lang="en-US" sz="3000" b="0" i="0" u="none" strike="noStrike" kern="1200" cap="none" spc="0" normalizeH="0" baseline="0" noProof="0">
                <a:ln>
                  <a:noFill/>
                </a:ln>
                <a:solidFill>
                  <a:srgbClr val="C0C1BF"/>
                </a:solidFill>
                <a:effectLst/>
                <a:uLnTx/>
                <a:uFillTx/>
                <a:latin typeface="Trebuchet MS"/>
                <a:ea typeface="+mn-ea"/>
                <a:cs typeface="Trebuchet MS"/>
              </a:rPr>
              <a:pPr marL="0" marR="0" lvl="0" indent="0" algn="ctr" defTabSz="1172398" rtl="0" eaLnBrk="1" fontAlgn="auto" latinLnBrk="0" hangingPunct="1">
                <a:lnSpc>
                  <a:spcPct val="100000"/>
                </a:lnSpc>
                <a:spcBef>
                  <a:spcPts val="0"/>
                </a:spcBef>
                <a:spcAft>
                  <a:spcPts val="0"/>
                </a:spcAft>
                <a:buClrTx/>
                <a:buSzTx/>
                <a:buFontTx/>
                <a:buNone/>
                <a:tabLst/>
                <a:defRPr/>
              </a:pPr>
              <a:t>39</a:t>
            </a:fld>
            <a:endParaRPr kumimoji="0" lang="en-US" sz="3000" b="0"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12" name="Pictur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2" name="TextBox 1"/>
          <p:cNvSpPr txBox="1"/>
          <p:nvPr/>
        </p:nvSpPr>
        <p:spPr>
          <a:xfrm>
            <a:off x="19300000" y="3447953"/>
            <a:ext cx="184666" cy="800219"/>
          </a:xfrm>
          <a:prstGeom prst="rect">
            <a:avLst/>
          </a:prstGeom>
          <a:noFill/>
        </p:spPr>
        <p:txBody>
          <a:bodyPr wrap="non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9" name="TextBox 8"/>
          <p:cNvSpPr txBox="1"/>
          <p:nvPr/>
        </p:nvSpPr>
        <p:spPr>
          <a:xfrm>
            <a:off x="9283309" y="557064"/>
            <a:ext cx="14084480" cy="982705"/>
          </a:xfrm>
          <a:prstGeom prst="rect">
            <a:avLst/>
          </a:prstGeom>
          <a:noFill/>
        </p:spPr>
        <p:txBody>
          <a:bodyPr wrap="square" rtlCol="0">
            <a:spAutoFit/>
          </a:bodyPr>
          <a:lstStyle/>
          <a:p>
            <a:pPr marL="0" marR="0" lvl="0" indent="0" algn="l" defTabSz="1172398" rtl="0" eaLnBrk="1" fontAlgn="auto" latinLnBrk="0" hangingPunct="1">
              <a:lnSpc>
                <a:spcPts val="36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rebuchet MS"/>
                <a:ea typeface="+mn-ea"/>
                <a:cs typeface="Trebuchet MS"/>
              </a:rPr>
              <a:t>As the majority of HHs hold MVPD subscriptions, linear TV remains to be the primary video reach driver across audiences.</a:t>
            </a:r>
          </a:p>
        </p:txBody>
      </p:sp>
      <p:sp>
        <p:nvSpPr>
          <p:cNvPr id="16" name="TextBox 15"/>
          <p:cNvSpPr txBox="1"/>
          <p:nvPr/>
        </p:nvSpPr>
        <p:spPr>
          <a:xfrm>
            <a:off x="9236289" y="2496386"/>
            <a:ext cx="14084480" cy="1444370"/>
          </a:xfrm>
          <a:prstGeom prst="rect">
            <a:avLst/>
          </a:prstGeom>
          <a:noFill/>
        </p:spPr>
        <p:txBody>
          <a:bodyPr wrap="square" rtlCol="0">
            <a:spAutoFit/>
          </a:bodyPr>
          <a:lstStyle/>
          <a:p>
            <a:pPr lvl="0">
              <a:lnSpc>
                <a:spcPts val="3600"/>
              </a:lnSpc>
              <a:defRPr/>
            </a:pPr>
            <a:r>
              <a:rPr lang="en-US" sz="2800" dirty="0">
                <a:solidFill>
                  <a:prstClr val="black"/>
                </a:solidFill>
                <a:latin typeface="Trebuchet MS"/>
                <a:cs typeface="Trebuchet MS"/>
              </a:rPr>
              <a:t>However, OTT represents a growing reach opportunity a</a:t>
            </a:r>
            <a:r>
              <a:rPr kumimoji="0" lang="en-US" sz="2800" b="0" i="0" u="none" strike="noStrike" kern="1200" cap="none" spc="0" normalizeH="0" baseline="0" noProof="0" dirty="0">
                <a:ln>
                  <a:noFill/>
                </a:ln>
                <a:solidFill>
                  <a:prstClr val="black"/>
                </a:solidFill>
                <a:effectLst/>
                <a:uLnTx/>
                <a:uFillTx/>
                <a:latin typeface="Trebuchet MS"/>
                <a:ea typeface="+mn-ea"/>
                <a:cs typeface="Trebuchet MS"/>
              </a:rPr>
              <a:t>s more consumers have access to, and interest in, viewing OTT. Coupled with linear TV, it </a:t>
            </a:r>
            <a:r>
              <a:rPr lang="en-US" sz="2800" dirty="0">
                <a:solidFill>
                  <a:prstClr val="black"/>
                </a:solidFill>
                <a:cs typeface="Trebuchet MS"/>
              </a:rPr>
              <a:t>offers incremental plan reach, message reinforcement, and increased brand-relevance to consumers.</a:t>
            </a:r>
            <a:endParaRPr kumimoji="0" lang="en-US" sz="2800" b="0"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18" name="TextBox 17"/>
          <p:cNvSpPr txBox="1"/>
          <p:nvPr/>
        </p:nvSpPr>
        <p:spPr>
          <a:xfrm>
            <a:off x="9236289" y="4826537"/>
            <a:ext cx="14084480" cy="1938992"/>
          </a:xfrm>
          <a:prstGeom prst="rect">
            <a:avLst/>
          </a:prstGeom>
          <a:noFill/>
        </p:spPr>
        <p:txBody>
          <a:bodyPr wrap="square" rtlCol="0">
            <a:spAutoFit/>
          </a:bodyPr>
          <a:lstStyle/>
          <a:p>
            <a:pPr marL="0" marR="0" lvl="0" indent="0" algn="l" defTabSz="1172398" rtl="0" eaLnBrk="1" fontAlgn="auto" latinLnBrk="0" hangingPunct="1">
              <a:lnSpc>
                <a:spcPts val="36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rebuchet MS"/>
                <a:ea typeface="+mn-ea"/>
                <a:cs typeface="Trebuchet MS"/>
              </a:rPr>
              <a:t>A complementary schedule in OTT programming provides additional exposure to groups likely to stream OTT content such as Millennials, the Affluent, and Households with Children, as well as across several targeted content areas like</a:t>
            </a:r>
            <a:r>
              <a:rPr kumimoji="0" lang="en-US" sz="2800" b="0" i="0" u="none" strike="noStrike" kern="1200" cap="none" spc="0" normalizeH="0" noProof="0" dirty="0">
                <a:ln>
                  <a:noFill/>
                </a:ln>
                <a:solidFill>
                  <a:prstClr val="black"/>
                </a:solidFill>
                <a:effectLst/>
                <a:uLnTx/>
                <a:uFillTx/>
                <a:latin typeface="Trebuchet MS"/>
                <a:ea typeface="+mn-ea"/>
                <a:cs typeface="Trebuchet MS"/>
              </a:rPr>
              <a:t> family, music, and film programming.</a:t>
            </a:r>
            <a:endParaRPr kumimoji="0" lang="en-US" sz="2800" b="0" i="0" u="none" strike="noStrike" kern="1200" cap="none" spc="0" normalizeH="0" baseline="0" noProof="0" dirty="0">
              <a:ln>
                <a:noFill/>
              </a:ln>
              <a:solidFill>
                <a:prstClr val="black"/>
              </a:solidFill>
              <a:effectLst/>
              <a:uLnTx/>
              <a:uFillTx/>
              <a:latin typeface="Trebuchet MS"/>
              <a:ea typeface="+mn-ea"/>
              <a:cs typeface="Trebuchet MS"/>
            </a:endParaRPr>
          </a:p>
        </p:txBody>
      </p:sp>
      <p:cxnSp>
        <p:nvCxnSpPr>
          <p:cNvPr id="4" name="Straight Connector 3"/>
          <p:cNvCxnSpPr/>
          <p:nvPr/>
        </p:nvCxnSpPr>
        <p:spPr>
          <a:xfrm>
            <a:off x="9236289" y="2207626"/>
            <a:ext cx="14084480" cy="0"/>
          </a:xfrm>
          <a:prstGeom prst="line">
            <a:avLst/>
          </a:prstGeom>
          <a:ln w="41275">
            <a:solidFill>
              <a:srgbClr val="67B89B"/>
            </a:solidFill>
            <a:prstDash val="sysDot"/>
            <a:roun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9236289" y="4473527"/>
            <a:ext cx="14084480" cy="0"/>
          </a:xfrm>
          <a:prstGeom prst="line">
            <a:avLst/>
          </a:prstGeom>
          <a:ln w="41275">
            <a:solidFill>
              <a:srgbClr val="67B89B"/>
            </a:solidFill>
            <a:prstDash val="sysDot"/>
            <a:round/>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042053" y="994058"/>
            <a:ext cx="4379264" cy="749885"/>
          </a:xfrm>
          <a:prstGeom prst="rect">
            <a:avLst/>
          </a:prstGeom>
          <a:noFill/>
        </p:spPr>
        <p:txBody>
          <a:bodyPr wrap="square" rtlCol="0">
            <a:spAutoFit/>
          </a:bodyPr>
          <a:lstStyle/>
          <a:p>
            <a:pPr marL="0" marR="0" lvl="0" indent="0" algn="l" defTabSz="1172398" rtl="0" eaLnBrk="1" fontAlgn="auto" latinLnBrk="0" hangingPunct="1">
              <a:lnSpc>
                <a:spcPts val="5000"/>
              </a:lnSpc>
              <a:spcBef>
                <a:spcPts val="0"/>
              </a:spcBef>
              <a:spcAft>
                <a:spcPts val="0"/>
              </a:spcAft>
              <a:buClrTx/>
              <a:buSzTx/>
              <a:buFontTx/>
              <a:buNone/>
              <a:tabLst/>
              <a:defRPr/>
            </a:pPr>
            <a:r>
              <a:rPr kumimoji="0" lang="en-US" sz="6000" b="0" i="1" u="none" strike="noStrike" kern="1200" cap="none" spc="0" normalizeH="0" baseline="0" noProof="0" dirty="0">
                <a:ln>
                  <a:noFill/>
                </a:ln>
                <a:solidFill>
                  <a:prstClr val="black"/>
                </a:solidFill>
                <a:effectLst/>
                <a:uLnTx/>
                <a:uFillTx/>
                <a:latin typeface="Trebuchet MS"/>
                <a:ea typeface="+mn-ea"/>
                <a:cs typeface="+mn-cs"/>
              </a:rPr>
              <a:t>More</a:t>
            </a:r>
            <a:r>
              <a:rPr kumimoji="0" lang="en-US" sz="6000" b="0" i="0" u="none" strike="noStrike" kern="1200" cap="none" spc="0" normalizeH="0" baseline="0" noProof="0" dirty="0">
                <a:ln>
                  <a:noFill/>
                </a:ln>
                <a:solidFill>
                  <a:prstClr val="black"/>
                </a:solidFill>
                <a:effectLst/>
                <a:uLnTx/>
                <a:uFillTx/>
                <a:latin typeface="Trebuchet MS"/>
                <a:ea typeface="+mn-ea"/>
                <a:cs typeface="+mn-cs"/>
              </a:rPr>
              <a:t> Reach</a:t>
            </a:r>
            <a:endParaRPr kumimoji="0" lang="en-US" sz="6000" b="0" i="0" u="none" strike="noStrike" kern="1200" cap="none" spc="0" normalizeH="0" baseline="0" noProof="0" dirty="0">
              <a:ln>
                <a:noFill/>
              </a:ln>
              <a:solidFill>
                <a:prstClr val="black"/>
              </a:solidFill>
              <a:effectLst/>
              <a:uLnTx/>
              <a:uFillTx/>
              <a:latin typeface="Trebuchet MS"/>
              <a:ea typeface="+mn-ea"/>
              <a:cs typeface="Trebuchet MS"/>
            </a:endParaRPr>
          </a:p>
        </p:txBody>
      </p:sp>
      <p:pic>
        <p:nvPicPr>
          <p:cNvPr id="15" name="Picture 14">
            <a:extLst>
              <a:ext uri="{FF2B5EF4-FFF2-40B4-BE49-F238E27FC236}">
                <a16:creationId xmlns:a16="http://schemas.microsoft.com/office/drawing/2014/main" xmlns="" id="{75541C9A-EA14-4982-99DC-D3F7791E2CF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34872" y="2496386"/>
            <a:ext cx="3428899" cy="3428899"/>
          </a:xfrm>
          <a:prstGeom prst="rect">
            <a:avLst/>
          </a:prstGeom>
        </p:spPr>
      </p:pic>
    </p:spTree>
    <p:extLst>
      <p:ext uri="{BB962C8B-B14F-4D97-AF65-F5344CB8AC3E}">
        <p14:creationId xmlns:p14="http://schemas.microsoft.com/office/powerpoint/2010/main" val="3242251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xmlns="" id="{C4D3D853-6228-4797-8CCE-16816616097A}"/>
              </a:ext>
            </a:extLst>
          </p:cNvPr>
          <p:cNvSpPr/>
          <p:nvPr/>
        </p:nvSpPr>
        <p:spPr>
          <a:xfrm>
            <a:off x="14644691" y="7123828"/>
            <a:ext cx="8578695" cy="523209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sz="1800" i="1" dirty="0">
              <a:solidFill>
                <a:schemeClr val="tx1"/>
              </a:solidFill>
            </a:endParaRPr>
          </a:p>
        </p:txBody>
      </p:sp>
      <p:sp>
        <p:nvSpPr>
          <p:cNvPr id="86" name="Rectangle 85">
            <a:extLst>
              <a:ext uri="{FF2B5EF4-FFF2-40B4-BE49-F238E27FC236}">
                <a16:creationId xmlns:a16="http://schemas.microsoft.com/office/drawing/2014/main" xmlns="" id="{16D7448D-D527-4A2F-ADCC-892CC8628CFF}"/>
              </a:ext>
            </a:extLst>
          </p:cNvPr>
          <p:cNvSpPr/>
          <p:nvPr/>
        </p:nvSpPr>
        <p:spPr>
          <a:xfrm rot="16200000">
            <a:off x="18189342" y="9464187"/>
            <a:ext cx="5232098" cy="562465"/>
          </a:xfrm>
          <a:prstGeom prst="rect">
            <a:avLst/>
          </a:prstGeom>
          <a:solidFill>
            <a:schemeClr val="accent3">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2400" u="sng" dirty="0">
                <a:solidFill>
                  <a:schemeClr val="tx1"/>
                </a:solidFill>
              </a:rPr>
              <a:t>Game Console</a:t>
            </a:r>
          </a:p>
        </p:txBody>
      </p:sp>
      <p:sp>
        <p:nvSpPr>
          <p:cNvPr id="84" name="Rectangle 83">
            <a:extLst>
              <a:ext uri="{FF2B5EF4-FFF2-40B4-BE49-F238E27FC236}">
                <a16:creationId xmlns:a16="http://schemas.microsoft.com/office/drawing/2014/main" xmlns="" id="{F22CFAA6-BFF7-4AB5-AEAE-EC67447743E0}"/>
              </a:ext>
            </a:extLst>
          </p:cNvPr>
          <p:cNvSpPr/>
          <p:nvPr/>
        </p:nvSpPr>
        <p:spPr>
          <a:xfrm rot="16200000">
            <a:off x="11749740" y="9458639"/>
            <a:ext cx="5232098" cy="562465"/>
          </a:xfrm>
          <a:prstGeom prst="rect">
            <a:avLst/>
          </a:prstGeom>
          <a:solidFill>
            <a:schemeClr val="accent3">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2400" u="sng" dirty="0">
                <a:solidFill>
                  <a:schemeClr val="tx1"/>
                </a:solidFill>
              </a:rPr>
              <a:t>Connected TV</a:t>
            </a:r>
          </a:p>
        </p:txBody>
      </p:sp>
      <p:sp>
        <p:nvSpPr>
          <p:cNvPr id="76" name="Rectangle 75"/>
          <p:cNvSpPr/>
          <p:nvPr/>
        </p:nvSpPr>
        <p:spPr>
          <a:xfrm>
            <a:off x="6400131" y="7121056"/>
            <a:ext cx="6600981" cy="523209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u="sng" dirty="0">
              <a:solidFill>
                <a:schemeClr val="tx1"/>
              </a:solidFill>
            </a:endParaRPr>
          </a:p>
        </p:txBody>
      </p:sp>
      <p:sp>
        <p:nvSpPr>
          <p:cNvPr id="9" name="TextBox 8"/>
          <p:cNvSpPr txBox="1"/>
          <p:nvPr/>
        </p:nvSpPr>
        <p:spPr>
          <a:xfrm>
            <a:off x="973796" y="544881"/>
            <a:ext cx="16489191" cy="1107996"/>
          </a:xfrm>
          <a:prstGeom prst="rect">
            <a:avLst/>
          </a:prstGeom>
          <a:noFill/>
        </p:spPr>
        <p:txBody>
          <a:bodyPr wrap="square" rtlCol="0">
            <a:spAutoFit/>
          </a:bodyPr>
          <a:lstStyle/>
          <a:p>
            <a:r>
              <a:rPr lang="en-US" sz="6600" dirty="0">
                <a:latin typeface="Trebuchet MS"/>
                <a:cs typeface="Trebuchet MS"/>
              </a:rPr>
              <a:t>Definitions</a:t>
            </a:r>
            <a:endParaRPr lang="en-US" sz="6600" dirty="0"/>
          </a:p>
        </p:txBody>
      </p:sp>
      <p:sp>
        <p:nvSpPr>
          <p:cNvPr id="2" name="TextBox 1">
            <a:extLst>
              <a:ext uri="{FF2B5EF4-FFF2-40B4-BE49-F238E27FC236}">
                <a16:creationId xmlns:a16="http://schemas.microsoft.com/office/drawing/2014/main" xmlns="" id="{8CFD55B7-CBC6-4175-8159-79204F01A044}"/>
              </a:ext>
            </a:extLst>
          </p:cNvPr>
          <p:cNvSpPr txBox="1"/>
          <p:nvPr/>
        </p:nvSpPr>
        <p:spPr>
          <a:xfrm>
            <a:off x="973796" y="2426946"/>
            <a:ext cx="22696101" cy="4031873"/>
          </a:xfrm>
          <a:prstGeom prst="rect">
            <a:avLst/>
          </a:prstGeom>
          <a:noFill/>
        </p:spPr>
        <p:txBody>
          <a:bodyPr wrap="square" rtlCol="0">
            <a:spAutoFit/>
          </a:bodyPr>
          <a:lstStyle/>
          <a:p>
            <a:r>
              <a:rPr lang="en-US" sz="3200" dirty="0">
                <a:solidFill>
                  <a:schemeClr val="accent1"/>
                </a:solidFill>
              </a:rPr>
              <a:t>Linear TV: </a:t>
            </a:r>
            <a:r>
              <a:rPr lang="en-US" sz="3200" dirty="0"/>
              <a:t>Ad-supported cable or broadcast TV programming viewed live as it airs or time-shifted</a:t>
            </a:r>
          </a:p>
          <a:p>
            <a:endParaRPr lang="en-US" sz="3200" dirty="0"/>
          </a:p>
          <a:p>
            <a:r>
              <a:rPr lang="en-US" sz="3200" dirty="0">
                <a:solidFill>
                  <a:schemeClr val="accent1"/>
                </a:solidFill>
              </a:rPr>
              <a:t>OTT (over-the-top): </a:t>
            </a:r>
            <a:r>
              <a:rPr lang="en-US" sz="3200" dirty="0"/>
              <a:t>Premium long form video content that is streamed over the internet through an app or device onto a TV (or PC, Tablet, or Smartphone) without requiring users to subscribe to a wired cable, telco, or satellite TV service</a:t>
            </a:r>
          </a:p>
          <a:p>
            <a:endParaRPr lang="en-US" sz="3200" dirty="0">
              <a:solidFill>
                <a:schemeClr val="accent1"/>
              </a:solidFill>
            </a:endParaRPr>
          </a:p>
          <a:p>
            <a:r>
              <a:rPr lang="en-US" sz="3200" dirty="0">
                <a:solidFill>
                  <a:schemeClr val="accent1"/>
                </a:solidFill>
              </a:rPr>
              <a:t>Ad-Supported OTT: S</a:t>
            </a:r>
            <a:r>
              <a:rPr lang="en-US" sz="3200" dirty="0"/>
              <a:t>ervices or devices featuring professionally produced video programming that is accessed without an MVPD subscription. Such as:</a:t>
            </a:r>
            <a:endParaRPr lang="en-US" sz="3200" dirty="0">
              <a:solidFill>
                <a:srgbClr val="FF0000"/>
              </a:solidFill>
            </a:endParaRPr>
          </a:p>
          <a:p>
            <a:endParaRPr lang="en-US" sz="3200" dirty="0"/>
          </a:p>
        </p:txBody>
      </p:sp>
      <p:sp>
        <p:nvSpPr>
          <p:cNvPr id="7" name="Rectangle 6"/>
          <p:cNvSpPr/>
          <p:nvPr/>
        </p:nvSpPr>
        <p:spPr>
          <a:xfrm>
            <a:off x="1856920" y="7121056"/>
            <a:ext cx="3719483" cy="523209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sz="1800" i="1" dirty="0">
              <a:solidFill>
                <a:schemeClr val="tx1"/>
              </a:solidFill>
            </a:endParaRPr>
          </a:p>
        </p:txBody>
      </p:sp>
      <p:sp>
        <p:nvSpPr>
          <p:cNvPr id="5" name="TextBox 4">
            <a:extLst>
              <a:ext uri="{FF2B5EF4-FFF2-40B4-BE49-F238E27FC236}">
                <a16:creationId xmlns:a16="http://schemas.microsoft.com/office/drawing/2014/main" xmlns="" id="{1BC852C3-1CF2-4A8F-890B-2E04ABDB7BB5}"/>
              </a:ext>
            </a:extLst>
          </p:cNvPr>
          <p:cNvSpPr txBox="1"/>
          <p:nvPr/>
        </p:nvSpPr>
        <p:spPr>
          <a:xfrm>
            <a:off x="1403299" y="13238984"/>
            <a:ext cx="7609776" cy="276999"/>
          </a:xfrm>
          <a:prstGeom prst="rect">
            <a:avLst/>
          </a:prstGeom>
          <a:noFill/>
        </p:spPr>
        <p:txBody>
          <a:bodyPr wrap="none" rtlCol="0">
            <a:spAutoFit/>
          </a:bodyPr>
          <a:lstStyle/>
          <a:p>
            <a:r>
              <a:rPr lang="en-US" sz="1200" dirty="0"/>
              <a:t>Source: SNL Kagan OTT Services % Devices, U.S. market. Note: Does not include full listing of OTT services</a:t>
            </a:r>
          </a:p>
        </p:txBody>
      </p:sp>
      <p:pic>
        <p:nvPicPr>
          <p:cNvPr id="13" name="Picture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pic>
        <p:nvPicPr>
          <p:cNvPr id="28" name="Picture 2" descr="Image result for abc logo 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15223" y="9382006"/>
            <a:ext cx="804472" cy="80045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Image result for cbs logo 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552569" y="7607257"/>
            <a:ext cx="1842665" cy="56109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6" descr="Image result for fox logo 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039116" y="11434035"/>
            <a:ext cx="1377641" cy="62786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6" descr="Image result for nbc pn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17917" t="9333" r="18749" b="10223"/>
          <a:stretch/>
        </p:blipFill>
        <p:spPr bwMode="auto">
          <a:xfrm>
            <a:off x="2039116" y="7223576"/>
            <a:ext cx="1234552" cy="117607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8" descr="Image result for Telemundo 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643917" y="10763110"/>
            <a:ext cx="1227590" cy="96453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0" descr="Image result for cw 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002787" y="8563360"/>
            <a:ext cx="1490027" cy="61933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8" descr="Image result for univision 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100367" y="10345077"/>
            <a:ext cx="937288" cy="81347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Image result for ameba logo 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514779" y="10348246"/>
            <a:ext cx="1073891" cy="23167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Image result for carbontv logo png"/>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6503276" y="11283359"/>
            <a:ext cx="1325915" cy="19709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Image result for comic con hq 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435949" y="8033682"/>
            <a:ext cx="1033087" cy="64857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4" descr="Image result for contv png"/>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7842120" y="9301516"/>
            <a:ext cx="893074" cy="59927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6" descr="Image result for crunchyroll pn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8767857" y="9451784"/>
            <a:ext cx="762079" cy="79969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0" descr="Image result for docurama png"/>
          <p:cNvPicPr>
            <a:picLocks noChangeAspect="1" noChangeArrowheads="1"/>
          </p:cNvPicPr>
          <p:nvPr/>
        </p:nvPicPr>
        <p:blipFill rotWithShape="1">
          <a:blip r:embed="rId16" cstate="email">
            <a:extLst>
              <a:ext uri="{28A0092B-C50C-407E-A947-70E740481C1C}">
                <a14:useLocalDpi xmlns:a14="http://schemas.microsoft.com/office/drawing/2010/main"/>
              </a:ext>
            </a:extLst>
          </a:blip>
          <a:srcRect/>
          <a:stretch/>
        </p:blipFill>
        <p:spPr bwMode="auto">
          <a:xfrm>
            <a:off x="9067062" y="10402239"/>
            <a:ext cx="714527" cy="71004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2" descr="Image result for dove channel png"/>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8072114" y="11706472"/>
            <a:ext cx="1050660" cy="55159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4" descr="Image result for filmrise png"/>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6580603" y="10699391"/>
            <a:ext cx="1197557" cy="4411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8" descr="Image result for FunimationNow png"/>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6523829" y="9874979"/>
            <a:ext cx="1630627" cy="26002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30" descr="Image result for KOCOWA png"/>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10105696" y="10428844"/>
            <a:ext cx="1470765" cy="27054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32" descr="Image result for m2m tv png"/>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6592451" y="9049258"/>
            <a:ext cx="715006" cy="71500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4" descr="Image result for Motor Trend OnDemand png"/>
          <p:cNvPicPr>
            <a:picLocks noChangeAspect="1" noChangeArrowheads="1"/>
          </p:cNvPicPr>
          <p:nvPr/>
        </p:nvPicPr>
        <p:blipFill rotWithShape="1">
          <a:blip r:embed="rId22" cstate="email">
            <a:extLst>
              <a:ext uri="{28A0092B-C50C-407E-A947-70E740481C1C}">
                <a14:useLocalDpi xmlns:a14="http://schemas.microsoft.com/office/drawing/2010/main"/>
              </a:ext>
            </a:extLst>
          </a:blip>
          <a:srcRect t="7648" b="37210"/>
          <a:stretch/>
        </p:blipFill>
        <p:spPr bwMode="auto">
          <a:xfrm>
            <a:off x="9840938" y="10847172"/>
            <a:ext cx="1437208" cy="26510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38" descr="Image result for ora tv png"/>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11692820" y="10380669"/>
            <a:ext cx="856273" cy="33680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0" descr="Image result for Outside TV Features png"/>
          <p:cNvPicPr>
            <a:picLocks noChangeAspect="1" noChangeArrowheads="1"/>
          </p:cNvPicPr>
          <p:nvPr/>
        </p:nvPicPr>
        <p:blipFill rotWithShape="1">
          <a:blip r:embed="rId24" cstate="email">
            <a:extLst>
              <a:ext uri="{28A0092B-C50C-407E-A947-70E740481C1C}">
                <a14:useLocalDpi xmlns:a14="http://schemas.microsoft.com/office/drawing/2010/main"/>
              </a:ext>
            </a:extLst>
          </a:blip>
          <a:srcRect/>
          <a:stretch/>
        </p:blipFill>
        <p:spPr bwMode="auto">
          <a:xfrm>
            <a:off x="11031674" y="11691333"/>
            <a:ext cx="1589323" cy="54481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4" descr="Image result for People TV png"/>
          <p:cNvPicPr>
            <a:picLocks noChangeAspect="1" noChangeArrowheads="1"/>
          </p:cNvPicPr>
          <p:nvPr/>
        </p:nvPicPr>
        <p:blipFill rotWithShape="1">
          <a:blip r:embed="rId25" cstate="email">
            <a:extLst>
              <a:ext uri="{28A0092B-C50C-407E-A947-70E740481C1C}">
                <a14:useLocalDpi xmlns:a14="http://schemas.microsoft.com/office/drawing/2010/main"/>
              </a:ext>
            </a:extLst>
          </a:blip>
          <a:srcRect/>
          <a:stretch/>
        </p:blipFill>
        <p:spPr bwMode="auto">
          <a:xfrm>
            <a:off x="11320384" y="9467367"/>
            <a:ext cx="1561195" cy="42445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6" descr="Image result for planes trains and automobiles logo"/>
          <p:cNvPicPr>
            <a:picLocks noChangeAspect="1" noChangeArrowheads="1"/>
          </p:cNvPicPr>
          <p:nvPr/>
        </p:nvPicPr>
        <p:blipFill rotWithShape="1">
          <a:blip r:embed="rId26" cstate="email">
            <a:extLst>
              <a:ext uri="{28A0092B-C50C-407E-A947-70E740481C1C}">
                <a14:useLocalDpi xmlns:a14="http://schemas.microsoft.com/office/drawing/2010/main"/>
              </a:ext>
            </a:extLst>
          </a:blip>
          <a:srcRect/>
          <a:stretch/>
        </p:blipFill>
        <p:spPr bwMode="auto">
          <a:xfrm>
            <a:off x="11324355" y="10999191"/>
            <a:ext cx="1561195" cy="51745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0" descr="Image result for popcornflix logo"/>
          <p:cNvPicPr>
            <a:picLocks noChangeAspect="1" noChangeArrowheads="1"/>
          </p:cNvPicPr>
          <p:nvPr/>
        </p:nvPicPr>
        <p:blipFill rotWithShape="1">
          <a:blip r:embed="rId27" cstate="email">
            <a:extLst>
              <a:ext uri="{28A0092B-C50C-407E-A947-70E740481C1C}">
                <a14:useLocalDpi xmlns:a14="http://schemas.microsoft.com/office/drawing/2010/main"/>
              </a:ext>
            </a:extLst>
          </a:blip>
          <a:srcRect l="8258" t="41026" r="6549" b="40513"/>
          <a:stretch/>
        </p:blipFill>
        <p:spPr bwMode="auto">
          <a:xfrm>
            <a:off x="9286598" y="11268472"/>
            <a:ext cx="2011034" cy="35246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2" descr="Image result for Rakuten Viki logo"/>
          <p:cNvPicPr>
            <a:picLocks noChangeAspect="1" noChangeArrowheads="1"/>
          </p:cNvPicPr>
          <p:nvPr/>
        </p:nvPicPr>
        <p:blipFill rotWithShape="1">
          <a:blip r:embed="rId28" cstate="email">
            <a:extLst>
              <a:ext uri="{28A0092B-C50C-407E-A947-70E740481C1C}">
                <a14:useLocalDpi xmlns:a14="http://schemas.microsoft.com/office/drawing/2010/main"/>
              </a:ext>
            </a:extLst>
          </a:blip>
          <a:srcRect/>
          <a:stretch/>
        </p:blipFill>
        <p:spPr bwMode="auto">
          <a:xfrm>
            <a:off x="8782055" y="8549646"/>
            <a:ext cx="2085489" cy="34544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4" descr="Image result for red bull tv logo"/>
          <p:cNvPicPr>
            <a:picLocks noChangeAspect="1" noChangeArrowheads="1"/>
          </p:cNvPicPr>
          <p:nvPr/>
        </p:nvPicPr>
        <p:blipFill rotWithShape="1">
          <a:blip r:embed="rId29" cstate="email">
            <a:extLst>
              <a:ext uri="{28A0092B-C50C-407E-A947-70E740481C1C}">
                <a14:useLocalDpi xmlns:a14="http://schemas.microsoft.com/office/drawing/2010/main"/>
              </a:ext>
            </a:extLst>
          </a:blip>
          <a:srcRect/>
          <a:stretch/>
        </p:blipFill>
        <p:spPr bwMode="auto">
          <a:xfrm>
            <a:off x="7982752" y="10454290"/>
            <a:ext cx="933047" cy="60680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6" descr="Image result for Reelhouse logo"/>
          <p:cNvPicPr>
            <a:picLocks noChangeAspect="1" noChangeArrowheads="1"/>
          </p:cNvPicPr>
          <p:nvPr/>
        </p:nvPicPr>
        <p:blipFill rotWithShape="1">
          <a:blip r:embed="rId30" cstate="email">
            <a:extLst>
              <a:ext uri="{28A0092B-C50C-407E-A947-70E740481C1C}">
                <a14:useLocalDpi xmlns:a14="http://schemas.microsoft.com/office/drawing/2010/main"/>
              </a:ext>
            </a:extLst>
          </a:blip>
          <a:srcRect t="18133" b="26400"/>
          <a:stretch/>
        </p:blipFill>
        <p:spPr bwMode="auto">
          <a:xfrm>
            <a:off x="9803752" y="9107549"/>
            <a:ext cx="2027722" cy="281178"/>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58" descr="Image result for Shout! Factory TV logo"/>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9609380" y="9509278"/>
            <a:ext cx="950162" cy="692827"/>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0" descr="Image result for snagfilms logo"/>
          <p:cNvPicPr>
            <a:picLocks noChangeAspect="1" noChangeArrowheads="1"/>
          </p:cNvPicPr>
          <p:nvPr/>
        </p:nvPicPr>
        <p:blipFill rotWithShape="1">
          <a:blip r:embed="rId32" cstate="email">
            <a:extLst>
              <a:ext uri="{28A0092B-C50C-407E-A947-70E740481C1C}">
                <a14:useLocalDpi xmlns:a14="http://schemas.microsoft.com/office/drawing/2010/main"/>
              </a:ext>
            </a:extLst>
          </a:blip>
          <a:srcRect/>
          <a:stretch/>
        </p:blipFill>
        <p:spPr bwMode="auto">
          <a:xfrm>
            <a:off x="9493790" y="11750915"/>
            <a:ext cx="1344894" cy="43910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descr="Image result for sony crackle png"/>
          <p:cNvPicPr>
            <a:picLocks noChangeAspect="1"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6577066" y="8258688"/>
            <a:ext cx="687783" cy="687783"/>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4" descr="Image result for spuul png"/>
          <p:cNvPicPr>
            <a:picLocks noChangeAspect="1" noChangeArrowheads="1"/>
          </p:cNvPicPr>
          <p:nvPr/>
        </p:nvPicPr>
        <p:blipFill>
          <a:blip r:embed="rId34" cstate="email">
            <a:extLst>
              <a:ext uri="{28A0092B-C50C-407E-A947-70E740481C1C}">
                <a14:useLocalDpi xmlns:a14="http://schemas.microsoft.com/office/drawing/2010/main"/>
              </a:ext>
            </a:extLst>
          </a:blip>
          <a:srcRect/>
          <a:stretch>
            <a:fillRect/>
          </a:stretch>
        </p:blipFill>
        <p:spPr bwMode="auto">
          <a:xfrm>
            <a:off x="8767614" y="8994566"/>
            <a:ext cx="879333" cy="369656"/>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6" descr="Image result for ted png"/>
          <p:cNvPicPr>
            <a:picLocks noChangeAspect="1" noChangeArrowheads="1"/>
          </p:cNvPicPr>
          <p:nvPr/>
        </p:nvPicPr>
        <p:blipFill>
          <a:blip r:embed="rId35" cstate="email">
            <a:extLst>
              <a:ext uri="{28A0092B-C50C-407E-A947-70E740481C1C}">
                <a14:useLocalDpi xmlns:a14="http://schemas.microsoft.com/office/drawing/2010/main"/>
              </a:ext>
            </a:extLst>
          </a:blip>
          <a:srcRect/>
          <a:stretch>
            <a:fillRect/>
          </a:stretch>
        </p:blipFill>
        <p:spPr bwMode="auto">
          <a:xfrm>
            <a:off x="10522182" y="9954432"/>
            <a:ext cx="950162" cy="34918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72" descr="Image result for roku png"/>
          <p:cNvPicPr>
            <a:picLocks noChangeAspect="1" noChangeArrowheads="1"/>
          </p:cNvPicPr>
          <p:nvPr/>
        </p:nvPicPr>
        <p:blipFill rotWithShape="1">
          <a:blip r:embed="rId36" cstate="email">
            <a:extLst>
              <a:ext uri="{28A0092B-C50C-407E-A947-70E740481C1C}">
                <a14:useLocalDpi xmlns:a14="http://schemas.microsoft.com/office/drawing/2010/main"/>
              </a:ext>
            </a:extLst>
          </a:blip>
          <a:srcRect/>
          <a:stretch/>
        </p:blipFill>
        <p:spPr bwMode="auto">
          <a:xfrm>
            <a:off x="8087929" y="7400360"/>
            <a:ext cx="1471716" cy="46562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74" descr="Image result for toon goggles png"/>
          <p:cNvPicPr>
            <a:picLocks noChangeAspect="1" noChangeArrowheads="1"/>
          </p:cNvPicPr>
          <p:nvPr/>
        </p:nvPicPr>
        <p:blipFill>
          <a:blip r:embed="rId37" cstate="email">
            <a:extLst>
              <a:ext uri="{28A0092B-C50C-407E-A947-70E740481C1C}">
                <a14:useLocalDpi xmlns:a14="http://schemas.microsoft.com/office/drawing/2010/main"/>
              </a:ext>
            </a:extLst>
          </a:blip>
          <a:srcRect/>
          <a:stretch>
            <a:fillRect/>
          </a:stretch>
        </p:blipFill>
        <p:spPr bwMode="auto">
          <a:xfrm>
            <a:off x="7350064" y="8690524"/>
            <a:ext cx="1290790" cy="62721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76" descr="Image result for tubi tv png"/>
          <p:cNvPicPr>
            <a:picLocks noChangeAspect="1" noChangeArrowheads="1"/>
          </p:cNvPicPr>
          <p:nvPr/>
        </p:nvPicPr>
        <p:blipFill rotWithShape="1">
          <a:blip r:embed="rId38" cstate="email">
            <a:extLst>
              <a:ext uri="{28A0092B-C50C-407E-A947-70E740481C1C}">
                <a14:useLocalDpi xmlns:a14="http://schemas.microsoft.com/office/drawing/2010/main"/>
              </a:ext>
            </a:extLst>
          </a:blip>
          <a:srcRect l="17809" t="19596" r="18030" b="33320"/>
          <a:stretch/>
        </p:blipFill>
        <p:spPr bwMode="auto">
          <a:xfrm>
            <a:off x="9953059" y="7953080"/>
            <a:ext cx="1138245" cy="474268"/>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80" descr="Image result for viewster png"/>
          <p:cNvPicPr>
            <a:picLocks noChangeAspect="1" noChangeArrowheads="1"/>
          </p:cNvPicPr>
          <p:nvPr/>
        </p:nvPicPr>
        <p:blipFill rotWithShape="1">
          <a:blip r:embed="rId39" cstate="email">
            <a:extLst>
              <a:ext uri="{28A0092B-C50C-407E-A947-70E740481C1C}">
                <a14:useLocalDpi xmlns:a14="http://schemas.microsoft.com/office/drawing/2010/main"/>
              </a:ext>
            </a:extLst>
          </a:blip>
          <a:srcRect/>
          <a:stretch/>
        </p:blipFill>
        <p:spPr bwMode="auto">
          <a:xfrm>
            <a:off x="7885211" y="11249116"/>
            <a:ext cx="1345367" cy="352462"/>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82" descr="Image result for vrv png"/>
          <p:cNvPicPr>
            <a:picLocks noChangeAspect="1" noChangeArrowheads="1"/>
          </p:cNvPicPr>
          <p:nvPr/>
        </p:nvPicPr>
        <p:blipFill>
          <a:blip r:embed="rId40" cstate="email">
            <a:extLst>
              <a:ext uri="{28A0092B-C50C-407E-A947-70E740481C1C}">
                <a14:useLocalDpi xmlns:a14="http://schemas.microsoft.com/office/drawing/2010/main"/>
              </a:ext>
            </a:extLst>
          </a:blip>
          <a:srcRect/>
          <a:stretch>
            <a:fillRect/>
          </a:stretch>
        </p:blipFill>
        <p:spPr bwMode="auto">
          <a:xfrm>
            <a:off x="11200805" y="8634954"/>
            <a:ext cx="1384269" cy="36120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84" descr="Image result for vudu png"/>
          <p:cNvPicPr>
            <a:picLocks noChangeAspect="1" noChangeArrowheads="1"/>
          </p:cNvPicPr>
          <p:nvPr/>
        </p:nvPicPr>
        <p:blipFill>
          <a:blip r:embed="rId41" cstate="email">
            <a:extLst>
              <a:ext uri="{28A0092B-C50C-407E-A947-70E740481C1C}">
                <a14:useLocalDpi xmlns:a14="http://schemas.microsoft.com/office/drawing/2010/main"/>
              </a:ext>
            </a:extLst>
          </a:blip>
          <a:srcRect/>
          <a:stretch>
            <a:fillRect/>
          </a:stretch>
        </p:blipFill>
        <p:spPr bwMode="auto">
          <a:xfrm>
            <a:off x="11472344" y="7949915"/>
            <a:ext cx="1033087" cy="50654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86" descr="Image result for xivetv png"/>
          <p:cNvPicPr>
            <a:picLocks noChangeAspect="1" noChangeArrowheads="1"/>
          </p:cNvPicPr>
          <p:nvPr/>
        </p:nvPicPr>
        <p:blipFill>
          <a:blip r:embed="rId42" cstate="email">
            <a:extLst>
              <a:ext uri="{28A0092B-C50C-407E-A947-70E740481C1C}">
                <a14:useLocalDpi xmlns:a14="http://schemas.microsoft.com/office/drawing/2010/main"/>
              </a:ext>
            </a:extLst>
          </a:blip>
          <a:srcRect/>
          <a:stretch>
            <a:fillRect/>
          </a:stretch>
        </p:blipFill>
        <p:spPr bwMode="auto">
          <a:xfrm>
            <a:off x="6664299" y="11631214"/>
            <a:ext cx="1288206" cy="56681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88" descr="Image result for xumo png"/>
          <p:cNvPicPr>
            <a:picLocks noChangeAspect="1" noChangeArrowheads="1"/>
          </p:cNvPicPr>
          <p:nvPr/>
        </p:nvPicPr>
        <p:blipFill>
          <a:blip r:embed="rId43" cstate="email">
            <a:extLst>
              <a:ext uri="{28A0092B-C50C-407E-A947-70E740481C1C}">
                <a14:useLocalDpi xmlns:a14="http://schemas.microsoft.com/office/drawing/2010/main"/>
              </a:ext>
            </a:extLst>
          </a:blip>
          <a:srcRect/>
          <a:stretch>
            <a:fillRect/>
          </a:stretch>
        </p:blipFill>
        <p:spPr bwMode="auto">
          <a:xfrm>
            <a:off x="8541566" y="8125129"/>
            <a:ext cx="1060680" cy="246111"/>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90" descr="Image result for yahoo view png"/>
          <p:cNvPicPr>
            <a:picLocks noChangeAspect="1" noChangeArrowheads="1"/>
          </p:cNvPicPr>
          <p:nvPr/>
        </p:nvPicPr>
        <p:blipFill rotWithShape="1">
          <a:blip r:embed="rId44" cstate="email">
            <a:extLst>
              <a:ext uri="{28A0092B-C50C-407E-A947-70E740481C1C}">
                <a14:useLocalDpi xmlns:a14="http://schemas.microsoft.com/office/drawing/2010/main"/>
              </a:ext>
            </a:extLst>
          </a:blip>
          <a:srcRect/>
          <a:stretch/>
        </p:blipFill>
        <p:spPr bwMode="auto">
          <a:xfrm>
            <a:off x="6555271" y="7420346"/>
            <a:ext cx="1416455" cy="511603"/>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8" descr="Image result for pluto tv logo"/>
          <p:cNvPicPr>
            <a:picLocks noChangeAspect="1" noChangeArrowheads="1"/>
          </p:cNvPicPr>
          <p:nvPr/>
        </p:nvPicPr>
        <p:blipFill>
          <a:blip r:embed="rId45" cstate="email">
            <a:extLst>
              <a:ext uri="{28A0092B-C50C-407E-A947-70E740481C1C}">
                <a14:useLocalDpi xmlns:a14="http://schemas.microsoft.com/office/drawing/2010/main"/>
              </a:ext>
            </a:extLst>
          </a:blip>
          <a:srcRect/>
          <a:stretch>
            <a:fillRect/>
          </a:stretch>
        </p:blipFill>
        <p:spPr bwMode="auto">
          <a:xfrm>
            <a:off x="11094839" y="7409623"/>
            <a:ext cx="1596988" cy="42794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Image result for hulu png"/>
          <p:cNvPicPr>
            <a:picLocks noChangeAspect="1" noChangeArrowheads="1"/>
          </p:cNvPicPr>
          <p:nvPr/>
        </p:nvPicPr>
        <p:blipFill>
          <a:blip r:embed="rId46" cstate="email">
            <a:extLst>
              <a:ext uri="{28A0092B-C50C-407E-A947-70E740481C1C}">
                <a14:useLocalDpi xmlns:a14="http://schemas.microsoft.com/office/drawing/2010/main"/>
              </a:ext>
            </a:extLst>
          </a:blip>
          <a:srcRect/>
          <a:stretch>
            <a:fillRect/>
          </a:stretch>
        </p:blipFill>
        <p:spPr bwMode="auto">
          <a:xfrm>
            <a:off x="9665631" y="7375704"/>
            <a:ext cx="1306183" cy="43561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18687831" y="13096074"/>
            <a:ext cx="5690341" cy="730250"/>
          </a:xfrm>
        </p:spPr>
        <p:txBody>
          <a:bodyPr/>
          <a:lstStyle/>
          <a:p>
            <a:fld id="{FC623D9C-B141-0E44-9A0E-426DA6A043B9}" type="slidenum">
              <a:rPr lang="en-US" smtClean="0"/>
              <a:t>4</a:t>
            </a:fld>
            <a:endParaRPr lang="en-US"/>
          </a:p>
        </p:txBody>
      </p:sp>
      <p:pic>
        <p:nvPicPr>
          <p:cNvPr id="4" name="Picture 3">
            <a:extLst>
              <a:ext uri="{FF2B5EF4-FFF2-40B4-BE49-F238E27FC236}">
                <a16:creationId xmlns:a16="http://schemas.microsoft.com/office/drawing/2014/main" xmlns="" id="{3499F47D-3B84-454D-A499-3B00B77A3289}"/>
              </a:ext>
            </a:extLst>
          </p:cNvPr>
          <p:cNvPicPr>
            <a:picLocks noChangeAspect="1"/>
          </p:cNvPicPr>
          <p:nvPr/>
        </p:nvPicPr>
        <p:blipFill>
          <a:blip r:embed="rId47" cstate="email">
            <a:extLst>
              <a:ext uri="{28A0092B-C50C-407E-A947-70E740481C1C}">
                <a14:useLocalDpi xmlns:a14="http://schemas.microsoft.com/office/drawing/2010/main"/>
              </a:ext>
            </a:extLst>
          </a:blip>
          <a:stretch>
            <a:fillRect/>
          </a:stretch>
        </p:blipFill>
        <p:spPr>
          <a:xfrm>
            <a:off x="3492814" y="9477106"/>
            <a:ext cx="1656914" cy="1132034"/>
          </a:xfrm>
          <a:prstGeom prst="rect">
            <a:avLst/>
          </a:prstGeom>
        </p:spPr>
      </p:pic>
      <p:pic>
        <p:nvPicPr>
          <p:cNvPr id="31" name="Picture 18" descr="Image result for cw seed png"/>
          <p:cNvPicPr>
            <a:picLocks noChangeAspect="1" noChangeArrowheads="1"/>
          </p:cNvPicPr>
          <p:nvPr/>
        </p:nvPicPr>
        <p:blipFill rotWithShape="1">
          <a:blip r:embed="rId48" cstate="email">
            <a:extLst>
              <a:ext uri="{28A0092B-C50C-407E-A947-70E740481C1C}">
                <a14:useLocalDpi xmlns:a14="http://schemas.microsoft.com/office/drawing/2010/main"/>
              </a:ext>
            </a:extLst>
          </a:blip>
          <a:srcRect l="10108" t="7469" r="10364" b="8380"/>
          <a:stretch/>
        </p:blipFill>
        <p:spPr bwMode="auto">
          <a:xfrm>
            <a:off x="3677887" y="8487372"/>
            <a:ext cx="1627714" cy="842314"/>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xmlns="" id="{5678C6C6-FA44-4771-BE53-C464C3192CB5}"/>
              </a:ext>
            </a:extLst>
          </p:cNvPr>
          <p:cNvSpPr/>
          <p:nvPr/>
        </p:nvSpPr>
        <p:spPr>
          <a:xfrm rot="16200000">
            <a:off x="-1177352" y="9329183"/>
            <a:ext cx="5232098" cy="815839"/>
          </a:xfrm>
          <a:prstGeom prst="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2400" u="sng" dirty="0">
                <a:solidFill>
                  <a:schemeClr val="tx1"/>
                </a:solidFill>
              </a:rPr>
              <a:t>Ad-Supported TV Network Platforms</a:t>
            </a:r>
          </a:p>
          <a:p>
            <a:pPr algn="ctr"/>
            <a:r>
              <a:rPr lang="en-US" sz="1800" i="1" dirty="0">
                <a:solidFill>
                  <a:schemeClr val="tx1"/>
                </a:solidFill>
              </a:rPr>
              <a:t>No MVPD authentication needed</a:t>
            </a:r>
            <a:endParaRPr lang="en-US" sz="1600" i="1" dirty="0">
              <a:solidFill>
                <a:schemeClr val="tx1"/>
              </a:solidFill>
            </a:endParaRPr>
          </a:p>
        </p:txBody>
      </p:sp>
      <p:sp>
        <p:nvSpPr>
          <p:cNvPr id="80" name="Rectangle 79">
            <a:extLst>
              <a:ext uri="{FF2B5EF4-FFF2-40B4-BE49-F238E27FC236}">
                <a16:creationId xmlns:a16="http://schemas.microsoft.com/office/drawing/2014/main" xmlns="" id="{6E1A39B2-0E27-4905-8F67-B23A53977723}"/>
              </a:ext>
            </a:extLst>
          </p:cNvPr>
          <p:cNvSpPr/>
          <p:nvPr/>
        </p:nvSpPr>
        <p:spPr>
          <a:xfrm rot="16200000">
            <a:off x="3364197" y="9331955"/>
            <a:ext cx="5232098" cy="815839"/>
          </a:xfrm>
          <a:prstGeom prst="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2400" u="sng" dirty="0">
                <a:solidFill>
                  <a:schemeClr val="tx1"/>
                </a:solidFill>
              </a:rPr>
              <a:t>Ad-Supported OTT Aggregators</a:t>
            </a:r>
          </a:p>
        </p:txBody>
      </p:sp>
      <p:sp>
        <p:nvSpPr>
          <p:cNvPr id="81" name="Rectangle 80">
            <a:extLst>
              <a:ext uri="{FF2B5EF4-FFF2-40B4-BE49-F238E27FC236}">
                <a16:creationId xmlns:a16="http://schemas.microsoft.com/office/drawing/2014/main" xmlns="" id="{E15DE94C-2A57-4B9D-9252-78C8B7B43DEE}"/>
              </a:ext>
            </a:extLst>
          </p:cNvPr>
          <p:cNvSpPr/>
          <p:nvPr/>
        </p:nvSpPr>
        <p:spPr>
          <a:xfrm>
            <a:off x="1023672" y="6338474"/>
            <a:ext cx="11977440" cy="815839"/>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4000" b="1" dirty="0">
                <a:solidFill>
                  <a:schemeClr val="bg1"/>
                </a:solidFill>
              </a:rPr>
              <a:t>Ad-Supported TV OTT Services</a:t>
            </a:r>
            <a:endParaRPr lang="en-US" sz="2800" b="1" i="1" dirty="0">
              <a:solidFill>
                <a:schemeClr val="bg1"/>
              </a:solidFill>
            </a:endParaRPr>
          </a:p>
        </p:txBody>
      </p:sp>
      <p:sp>
        <p:nvSpPr>
          <p:cNvPr id="83" name="Rectangle 82">
            <a:extLst>
              <a:ext uri="{FF2B5EF4-FFF2-40B4-BE49-F238E27FC236}">
                <a16:creationId xmlns:a16="http://schemas.microsoft.com/office/drawing/2014/main" xmlns="" id="{F2FE690C-D452-4D80-B27D-8E1DB0D01A25}"/>
              </a:ext>
            </a:extLst>
          </p:cNvPr>
          <p:cNvSpPr/>
          <p:nvPr/>
        </p:nvSpPr>
        <p:spPr>
          <a:xfrm>
            <a:off x="14084556" y="6324619"/>
            <a:ext cx="9145935" cy="815839"/>
          </a:xfrm>
          <a:prstGeom prst="rect">
            <a:avLst/>
          </a:prstGeom>
          <a:solidFill>
            <a:srgbClr val="67B89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4000" b="1" dirty="0">
                <a:solidFill>
                  <a:schemeClr val="bg1"/>
                </a:solidFill>
              </a:rPr>
              <a:t>OTT Devices </a:t>
            </a:r>
            <a:endParaRPr lang="en-US" sz="2800" b="1" i="1" dirty="0">
              <a:solidFill>
                <a:schemeClr val="bg1"/>
              </a:solidFill>
            </a:endParaRPr>
          </a:p>
        </p:txBody>
      </p:sp>
      <p:sp>
        <p:nvSpPr>
          <p:cNvPr id="85" name="Rectangle 84">
            <a:extLst>
              <a:ext uri="{FF2B5EF4-FFF2-40B4-BE49-F238E27FC236}">
                <a16:creationId xmlns:a16="http://schemas.microsoft.com/office/drawing/2014/main" xmlns="" id="{09D66870-444A-41A0-AD5C-22AA68EE75B9}"/>
              </a:ext>
            </a:extLst>
          </p:cNvPr>
          <p:cNvSpPr/>
          <p:nvPr/>
        </p:nvSpPr>
        <p:spPr>
          <a:xfrm rot="16200000">
            <a:off x="14794974" y="9461414"/>
            <a:ext cx="5232098" cy="562465"/>
          </a:xfrm>
          <a:prstGeom prst="rect">
            <a:avLst/>
          </a:prstGeom>
          <a:solidFill>
            <a:schemeClr val="accent3">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2400" u="sng" dirty="0">
                <a:solidFill>
                  <a:schemeClr val="tx1"/>
                </a:solidFill>
              </a:rPr>
              <a:t>Internet Streaming Player</a:t>
            </a:r>
          </a:p>
        </p:txBody>
      </p:sp>
      <p:pic>
        <p:nvPicPr>
          <p:cNvPr id="90" name="Picture 26" descr="Image result for amazon fire tv logo png">
            <a:extLst>
              <a:ext uri="{FF2B5EF4-FFF2-40B4-BE49-F238E27FC236}">
                <a16:creationId xmlns:a16="http://schemas.microsoft.com/office/drawing/2014/main" xmlns="" id="{0CC4C815-1908-4268-8B33-AB6ED0108263}"/>
              </a:ext>
            </a:extLst>
          </p:cNvPr>
          <p:cNvPicPr>
            <a:picLocks noChangeAspect="1" noChangeArrowheads="1"/>
          </p:cNvPicPr>
          <p:nvPr/>
        </p:nvPicPr>
        <p:blipFill>
          <a:blip r:embed="rId49" cstate="screen">
            <a:extLst>
              <a:ext uri="{28A0092B-C50C-407E-A947-70E740481C1C}">
                <a14:useLocalDpi xmlns:a14="http://schemas.microsoft.com/office/drawing/2010/main"/>
              </a:ext>
            </a:extLst>
          </a:blip>
          <a:srcRect/>
          <a:stretch>
            <a:fillRect/>
          </a:stretch>
        </p:blipFill>
        <p:spPr bwMode="auto">
          <a:xfrm>
            <a:off x="17867982" y="7391596"/>
            <a:ext cx="2433287" cy="512271"/>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8" descr="Image result for apple tv logo png">
            <a:extLst>
              <a:ext uri="{FF2B5EF4-FFF2-40B4-BE49-F238E27FC236}">
                <a16:creationId xmlns:a16="http://schemas.microsoft.com/office/drawing/2014/main" xmlns="" id="{FDBBAB18-3FB6-4E53-9CFF-80B5B5C50FE9}"/>
              </a:ext>
            </a:extLst>
          </p:cNvPr>
          <p:cNvPicPr>
            <a:picLocks noChangeAspect="1" noChangeArrowheads="1"/>
          </p:cNvPicPr>
          <p:nvPr/>
        </p:nvPicPr>
        <p:blipFill>
          <a:blip r:embed="rId50" cstate="screen">
            <a:extLst>
              <a:ext uri="{28A0092B-C50C-407E-A947-70E740481C1C}">
                <a14:useLocalDpi xmlns:a14="http://schemas.microsoft.com/office/drawing/2010/main"/>
              </a:ext>
            </a:extLst>
          </a:blip>
          <a:srcRect/>
          <a:stretch>
            <a:fillRect/>
          </a:stretch>
        </p:blipFill>
        <p:spPr bwMode="auto">
          <a:xfrm>
            <a:off x="17766456" y="9798871"/>
            <a:ext cx="1187485" cy="633738"/>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30" descr="Image result for chromecast logo png">
            <a:extLst>
              <a:ext uri="{FF2B5EF4-FFF2-40B4-BE49-F238E27FC236}">
                <a16:creationId xmlns:a16="http://schemas.microsoft.com/office/drawing/2014/main" xmlns="" id="{0F0CC2F7-AAE9-461A-AA3A-459575F181B7}"/>
              </a:ext>
            </a:extLst>
          </p:cNvPr>
          <p:cNvPicPr>
            <a:picLocks noChangeAspect="1" noChangeArrowheads="1"/>
          </p:cNvPicPr>
          <p:nvPr/>
        </p:nvPicPr>
        <p:blipFill>
          <a:blip r:embed="rId51" cstate="email">
            <a:extLst>
              <a:ext uri="{28A0092B-C50C-407E-A947-70E740481C1C}">
                <a14:useLocalDpi xmlns:a14="http://schemas.microsoft.com/office/drawing/2010/main"/>
              </a:ext>
            </a:extLst>
          </a:blip>
          <a:srcRect/>
          <a:stretch>
            <a:fillRect/>
          </a:stretch>
        </p:blipFill>
        <p:spPr bwMode="auto">
          <a:xfrm>
            <a:off x="17792781" y="8820689"/>
            <a:ext cx="2433287" cy="460466"/>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32" descr="Image result for nexus player logo png">
            <a:extLst>
              <a:ext uri="{FF2B5EF4-FFF2-40B4-BE49-F238E27FC236}">
                <a16:creationId xmlns:a16="http://schemas.microsoft.com/office/drawing/2014/main" xmlns="" id="{7D02B52D-AA00-4B14-9EC9-31C98F1ACEB6}"/>
              </a:ext>
            </a:extLst>
          </p:cNvPr>
          <p:cNvPicPr>
            <a:picLocks noChangeAspect="1" noChangeArrowheads="1"/>
          </p:cNvPicPr>
          <p:nvPr/>
        </p:nvPicPr>
        <p:blipFill rotWithShape="1">
          <a:blip r:embed="rId52" cstate="email">
            <a:extLst>
              <a:ext uri="{28A0092B-C50C-407E-A947-70E740481C1C}">
                <a14:useLocalDpi xmlns:a14="http://schemas.microsoft.com/office/drawing/2010/main"/>
              </a:ext>
            </a:extLst>
          </a:blip>
          <a:srcRect/>
          <a:stretch/>
        </p:blipFill>
        <p:spPr bwMode="auto">
          <a:xfrm>
            <a:off x="18805758" y="9386923"/>
            <a:ext cx="1768807" cy="460466"/>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34" descr="Image result for roku logo png">
            <a:extLst>
              <a:ext uri="{FF2B5EF4-FFF2-40B4-BE49-F238E27FC236}">
                <a16:creationId xmlns:a16="http://schemas.microsoft.com/office/drawing/2014/main" xmlns="" id="{8D28FB32-1DDF-4A9E-A551-A3633DF0DA41}"/>
              </a:ext>
            </a:extLst>
          </p:cNvPr>
          <p:cNvPicPr>
            <a:picLocks noChangeAspect="1" noChangeArrowheads="1"/>
          </p:cNvPicPr>
          <p:nvPr/>
        </p:nvPicPr>
        <p:blipFill>
          <a:blip r:embed="rId53" cstate="email">
            <a:extLst>
              <a:ext uri="{28A0092B-C50C-407E-A947-70E740481C1C}">
                <a14:useLocalDpi xmlns:a14="http://schemas.microsoft.com/office/drawing/2010/main"/>
              </a:ext>
            </a:extLst>
          </a:blip>
          <a:srcRect/>
          <a:stretch>
            <a:fillRect/>
          </a:stretch>
        </p:blipFill>
        <p:spPr bwMode="auto">
          <a:xfrm>
            <a:off x="18265099" y="8098698"/>
            <a:ext cx="1559831" cy="484198"/>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36" descr="Image result for tivo logo png">
            <a:extLst>
              <a:ext uri="{FF2B5EF4-FFF2-40B4-BE49-F238E27FC236}">
                <a16:creationId xmlns:a16="http://schemas.microsoft.com/office/drawing/2014/main" xmlns="" id="{C4235CE2-16EA-475E-8C89-A8EEFE4DAC3D}"/>
              </a:ext>
            </a:extLst>
          </p:cNvPr>
          <p:cNvPicPr>
            <a:picLocks noChangeAspect="1" noChangeArrowheads="1"/>
          </p:cNvPicPr>
          <p:nvPr/>
        </p:nvPicPr>
        <p:blipFill>
          <a:blip r:embed="rId54" cstate="email">
            <a:extLst>
              <a:ext uri="{28A0092B-C50C-407E-A947-70E740481C1C}">
                <a14:useLocalDpi xmlns:a14="http://schemas.microsoft.com/office/drawing/2010/main"/>
              </a:ext>
            </a:extLst>
          </a:blip>
          <a:srcRect/>
          <a:stretch>
            <a:fillRect/>
          </a:stretch>
        </p:blipFill>
        <p:spPr bwMode="auto">
          <a:xfrm>
            <a:off x="18327566" y="10694057"/>
            <a:ext cx="2027989" cy="59713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38" descr="Image result for western digital logo png">
            <a:extLst>
              <a:ext uri="{FF2B5EF4-FFF2-40B4-BE49-F238E27FC236}">
                <a16:creationId xmlns:a16="http://schemas.microsoft.com/office/drawing/2014/main" xmlns="" id="{7F4D999E-B8B2-4F9C-94F6-52C5D16A13C7}"/>
              </a:ext>
            </a:extLst>
          </p:cNvPr>
          <p:cNvPicPr>
            <a:picLocks noChangeAspect="1" noChangeArrowheads="1"/>
          </p:cNvPicPr>
          <p:nvPr/>
        </p:nvPicPr>
        <p:blipFill>
          <a:blip r:embed="rId55" cstate="email">
            <a:extLst>
              <a:ext uri="{28A0092B-C50C-407E-A947-70E740481C1C}">
                <a14:useLocalDpi xmlns:a14="http://schemas.microsoft.com/office/drawing/2010/main"/>
              </a:ext>
            </a:extLst>
          </a:blip>
          <a:srcRect/>
          <a:stretch>
            <a:fillRect/>
          </a:stretch>
        </p:blipFill>
        <p:spPr bwMode="auto">
          <a:xfrm>
            <a:off x="17842192" y="11502501"/>
            <a:ext cx="1982738" cy="545253"/>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0" descr="Image result for playstation 4 logo png">
            <a:extLst>
              <a:ext uri="{FF2B5EF4-FFF2-40B4-BE49-F238E27FC236}">
                <a16:creationId xmlns:a16="http://schemas.microsoft.com/office/drawing/2014/main" xmlns="" id="{0F74C041-79CF-4952-AD63-CFB963A8C278}"/>
              </a:ext>
            </a:extLst>
          </p:cNvPr>
          <p:cNvPicPr>
            <a:picLocks noChangeAspect="1" noChangeArrowheads="1"/>
          </p:cNvPicPr>
          <p:nvPr/>
        </p:nvPicPr>
        <p:blipFill>
          <a:blip r:embed="rId56" cstate="email">
            <a:extLst>
              <a:ext uri="{28A0092B-C50C-407E-A947-70E740481C1C}">
                <a14:useLocalDpi xmlns:a14="http://schemas.microsoft.com/office/drawing/2010/main"/>
              </a:ext>
            </a:extLst>
          </a:blip>
          <a:srcRect/>
          <a:stretch>
            <a:fillRect/>
          </a:stretch>
        </p:blipFill>
        <p:spPr bwMode="auto">
          <a:xfrm>
            <a:off x="21195012" y="7407672"/>
            <a:ext cx="1919986" cy="467391"/>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2" descr="Image result for wii u logo png">
            <a:extLst>
              <a:ext uri="{FF2B5EF4-FFF2-40B4-BE49-F238E27FC236}">
                <a16:creationId xmlns:a16="http://schemas.microsoft.com/office/drawing/2014/main" xmlns="" id="{9B235B68-AF9E-4077-BEA3-CF0F391010B8}"/>
              </a:ext>
            </a:extLst>
          </p:cNvPr>
          <p:cNvPicPr>
            <a:picLocks noChangeAspect="1" noChangeArrowheads="1"/>
          </p:cNvPicPr>
          <p:nvPr/>
        </p:nvPicPr>
        <p:blipFill>
          <a:blip r:embed="rId57" cstate="email">
            <a:extLst>
              <a:ext uri="{28A0092B-C50C-407E-A947-70E740481C1C}">
                <a14:useLocalDpi xmlns:a14="http://schemas.microsoft.com/office/drawing/2010/main"/>
              </a:ext>
            </a:extLst>
          </a:blip>
          <a:srcRect/>
          <a:stretch>
            <a:fillRect/>
          </a:stretch>
        </p:blipFill>
        <p:spPr bwMode="auto">
          <a:xfrm>
            <a:off x="21218127" y="11453120"/>
            <a:ext cx="1852169" cy="551792"/>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4" descr="Image result for xbox one logo png">
            <a:extLst>
              <a:ext uri="{FF2B5EF4-FFF2-40B4-BE49-F238E27FC236}">
                <a16:creationId xmlns:a16="http://schemas.microsoft.com/office/drawing/2014/main" xmlns="" id="{ACADA8B9-0EF0-4EFF-83C7-D0729A6211B0}"/>
              </a:ext>
            </a:extLst>
          </p:cNvPr>
          <p:cNvPicPr>
            <a:picLocks noChangeAspect="1" noChangeArrowheads="1"/>
          </p:cNvPicPr>
          <p:nvPr/>
        </p:nvPicPr>
        <p:blipFill>
          <a:blip r:embed="rId58" cstate="screen">
            <a:extLst>
              <a:ext uri="{28A0092B-C50C-407E-A947-70E740481C1C}">
                <a14:useLocalDpi xmlns:a14="http://schemas.microsoft.com/office/drawing/2010/main"/>
              </a:ext>
            </a:extLst>
          </a:blip>
          <a:srcRect/>
          <a:stretch>
            <a:fillRect/>
          </a:stretch>
        </p:blipFill>
        <p:spPr bwMode="auto">
          <a:xfrm>
            <a:off x="21086624" y="9496471"/>
            <a:ext cx="1997101" cy="410515"/>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descr="Image result for hisense png">
            <a:extLst>
              <a:ext uri="{FF2B5EF4-FFF2-40B4-BE49-F238E27FC236}">
                <a16:creationId xmlns:a16="http://schemas.microsoft.com/office/drawing/2014/main" xmlns="" id="{0DEE46FE-FF19-4A2A-93C1-695DDC04BA19}"/>
              </a:ext>
            </a:extLst>
          </p:cNvPr>
          <p:cNvPicPr>
            <a:picLocks noChangeAspect="1" noChangeArrowheads="1"/>
          </p:cNvPicPr>
          <p:nvPr/>
        </p:nvPicPr>
        <p:blipFill>
          <a:blip r:embed="rId59" cstate="email">
            <a:extLst>
              <a:ext uri="{28A0092B-C50C-407E-A947-70E740481C1C}">
                <a14:useLocalDpi xmlns:a14="http://schemas.microsoft.com/office/drawing/2010/main"/>
              </a:ext>
            </a:extLst>
          </a:blip>
          <a:srcRect/>
          <a:stretch>
            <a:fillRect/>
          </a:stretch>
        </p:blipFill>
        <p:spPr bwMode="auto">
          <a:xfrm>
            <a:off x="15011155" y="11357669"/>
            <a:ext cx="1769364" cy="315783"/>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4" descr="Image result for LG Electronics png">
            <a:extLst>
              <a:ext uri="{FF2B5EF4-FFF2-40B4-BE49-F238E27FC236}">
                <a16:creationId xmlns:a16="http://schemas.microsoft.com/office/drawing/2014/main" xmlns="" id="{883D115C-A5DE-40C4-965E-2DA31D02F8A9}"/>
              </a:ext>
            </a:extLst>
          </p:cNvPr>
          <p:cNvPicPr>
            <a:picLocks noChangeAspect="1" noChangeArrowheads="1"/>
          </p:cNvPicPr>
          <p:nvPr/>
        </p:nvPicPr>
        <p:blipFill>
          <a:blip r:embed="rId60" cstate="screen">
            <a:extLst>
              <a:ext uri="{28A0092B-C50C-407E-A947-70E740481C1C}">
                <a14:useLocalDpi xmlns:a14="http://schemas.microsoft.com/office/drawing/2010/main"/>
              </a:ext>
            </a:extLst>
          </a:blip>
          <a:srcRect/>
          <a:stretch>
            <a:fillRect/>
          </a:stretch>
        </p:blipFill>
        <p:spPr bwMode="auto">
          <a:xfrm>
            <a:off x="14749377" y="7270516"/>
            <a:ext cx="2230478" cy="586437"/>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6" descr="Image result for panasonic png">
            <a:extLst>
              <a:ext uri="{FF2B5EF4-FFF2-40B4-BE49-F238E27FC236}">
                <a16:creationId xmlns:a16="http://schemas.microsoft.com/office/drawing/2014/main" xmlns="" id="{65F9C73C-C412-4F4D-8130-1D551FAD98C8}"/>
              </a:ext>
            </a:extLst>
          </p:cNvPr>
          <p:cNvPicPr>
            <a:picLocks noChangeAspect="1" noChangeArrowheads="1"/>
          </p:cNvPicPr>
          <p:nvPr/>
        </p:nvPicPr>
        <p:blipFill>
          <a:blip r:embed="rId61" cstate="email">
            <a:extLst>
              <a:ext uri="{28A0092B-C50C-407E-A947-70E740481C1C}">
                <a14:useLocalDpi xmlns:a14="http://schemas.microsoft.com/office/drawing/2010/main"/>
              </a:ext>
            </a:extLst>
          </a:blip>
          <a:srcRect/>
          <a:stretch>
            <a:fillRect/>
          </a:stretch>
        </p:blipFill>
        <p:spPr bwMode="auto">
          <a:xfrm>
            <a:off x="14774152" y="10202105"/>
            <a:ext cx="2196537" cy="387825"/>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8" descr="Image result for philips png">
            <a:extLst>
              <a:ext uri="{FF2B5EF4-FFF2-40B4-BE49-F238E27FC236}">
                <a16:creationId xmlns:a16="http://schemas.microsoft.com/office/drawing/2014/main" xmlns="" id="{DE6D20D9-0D85-4384-864B-D9900C6B9988}"/>
              </a:ext>
            </a:extLst>
          </p:cNvPr>
          <p:cNvPicPr>
            <a:picLocks noChangeAspect="1" noChangeArrowheads="1"/>
          </p:cNvPicPr>
          <p:nvPr/>
        </p:nvPicPr>
        <p:blipFill>
          <a:blip r:embed="rId62" cstate="email">
            <a:extLst>
              <a:ext uri="{28A0092B-C50C-407E-A947-70E740481C1C}">
                <a14:useLocalDpi xmlns:a14="http://schemas.microsoft.com/office/drawing/2010/main"/>
              </a:ext>
            </a:extLst>
          </a:blip>
          <a:srcRect/>
          <a:stretch>
            <a:fillRect/>
          </a:stretch>
        </p:blipFill>
        <p:spPr bwMode="auto">
          <a:xfrm>
            <a:off x="15139513" y="10828249"/>
            <a:ext cx="1535097" cy="282500"/>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0" descr="Image result for samsung png">
            <a:extLst>
              <a:ext uri="{FF2B5EF4-FFF2-40B4-BE49-F238E27FC236}">
                <a16:creationId xmlns:a16="http://schemas.microsoft.com/office/drawing/2014/main" xmlns="" id="{3FC27E5B-CC53-493E-8E78-6138ECE717C4}"/>
              </a:ext>
            </a:extLst>
          </p:cNvPr>
          <p:cNvPicPr>
            <a:picLocks noChangeAspect="1" noChangeArrowheads="1"/>
          </p:cNvPicPr>
          <p:nvPr/>
        </p:nvPicPr>
        <p:blipFill>
          <a:blip r:embed="rId63" cstate="email">
            <a:extLst>
              <a:ext uri="{28A0092B-C50C-407E-A947-70E740481C1C}">
                <a14:useLocalDpi xmlns:a14="http://schemas.microsoft.com/office/drawing/2010/main"/>
              </a:ext>
            </a:extLst>
          </a:blip>
          <a:srcRect/>
          <a:stretch>
            <a:fillRect/>
          </a:stretch>
        </p:blipFill>
        <p:spPr bwMode="auto">
          <a:xfrm>
            <a:off x="15044405" y="9114847"/>
            <a:ext cx="1744171" cy="261020"/>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12" descr="Image result for sharp tv logo png">
            <a:extLst>
              <a:ext uri="{FF2B5EF4-FFF2-40B4-BE49-F238E27FC236}">
                <a16:creationId xmlns:a16="http://schemas.microsoft.com/office/drawing/2014/main" xmlns="" id="{1F2A0954-BF57-47B3-BA92-26A134E32E59}"/>
              </a:ext>
            </a:extLst>
          </p:cNvPr>
          <p:cNvPicPr>
            <a:picLocks noChangeAspect="1" noChangeArrowheads="1"/>
          </p:cNvPicPr>
          <p:nvPr/>
        </p:nvPicPr>
        <p:blipFill>
          <a:blip r:embed="rId64" cstate="email">
            <a:extLst>
              <a:ext uri="{28A0092B-C50C-407E-A947-70E740481C1C}">
                <a14:useLocalDpi xmlns:a14="http://schemas.microsoft.com/office/drawing/2010/main"/>
              </a:ext>
            </a:extLst>
          </a:blip>
          <a:srcRect/>
          <a:stretch>
            <a:fillRect/>
          </a:stretch>
        </p:blipFill>
        <p:spPr bwMode="auto">
          <a:xfrm>
            <a:off x="15038099" y="8554312"/>
            <a:ext cx="1804080" cy="340504"/>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14" descr="Image result for sony tv logo png">
            <a:extLst>
              <a:ext uri="{FF2B5EF4-FFF2-40B4-BE49-F238E27FC236}">
                <a16:creationId xmlns:a16="http://schemas.microsoft.com/office/drawing/2014/main" xmlns="" id="{666AC1DE-1046-47B3-9567-D7C23CF41E9C}"/>
              </a:ext>
            </a:extLst>
          </p:cNvPr>
          <p:cNvPicPr>
            <a:picLocks noChangeAspect="1" noChangeArrowheads="1"/>
          </p:cNvPicPr>
          <p:nvPr/>
        </p:nvPicPr>
        <p:blipFill>
          <a:blip r:embed="rId65" cstate="email">
            <a:extLst>
              <a:ext uri="{28A0092B-C50C-407E-A947-70E740481C1C}">
                <a14:useLocalDpi xmlns:a14="http://schemas.microsoft.com/office/drawing/2010/main"/>
              </a:ext>
            </a:extLst>
          </a:blip>
          <a:srcRect/>
          <a:stretch>
            <a:fillRect/>
          </a:stretch>
        </p:blipFill>
        <p:spPr bwMode="auto">
          <a:xfrm>
            <a:off x="15139513" y="7959684"/>
            <a:ext cx="1600334" cy="364333"/>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16" descr="Image result for toshiba png">
            <a:extLst>
              <a:ext uri="{FF2B5EF4-FFF2-40B4-BE49-F238E27FC236}">
                <a16:creationId xmlns:a16="http://schemas.microsoft.com/office/drawing/2014/main" xmlns="" id="{A17CAE0C-3F46-4B55-AC39-B50D79534420}"/>
              </a:ext>
            </a:extLst>
          </p:cNvPr>
          <p:cNvPicPr>
            <a:picLocks noChangeAspect="1" noChangeArrowheads="1"/>
          </p:cNvPicPr>
          <p:nvPr/>
        </p:nvPicPr>
        <p:blipFill rotWithShape="1">
          <a:blip r:embed="rId66" cstate="email">
            <a:extLst>
              <a:ext uri="{28A0092B-C50C-407E-A947-70E740481C1C}">
                <a14:useLocalDpi xmlns:a14="http://schemas.microsoft.com/office/drawing/2010/main"/>
              </a:ext>
            </a:extLst>
          </a:blip>
          <a:srcRect/>
          <a:stretch/>
        </p:blipFill>
        <p:spPr bwMode="auto">
          <a:xfrm>
            <a:off x="14892017" y="11844398"/>
            <a:ext cx="1994140" cy="397074"/>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18" descr="Image result for vizio png">
            <a:extLst>
              <a:ext uri="{FF2B5EF4-FFF2-40B4-BE49-F238E27FC236}">
                <a16:creationId xmlns:a16="http://schemas.microsoft.com/office/drawing/2014/main" xmlns="" id="{37F1188D-888B-4D8E-A871-DFBE64D0B662}"/>
              </a:ext>
            </a:extLst>
          </p:cNvPr>
          <p:cNvPicPr>
            <a:picLocks noChangeAspect="1" noChangeArrowheads="1"/>
          </p:cNvPicPr>
          <p:nvPr/>
        </p:nvPicPr>
        <p:blipFill>
          <a:blip r:embed="rId67" cstate="email">
            <a:extLst>
              <a:ext uri="{28A0092B-C50C-407E-A947-70E740481C1C}">
                <a14:useLocalDpi xmlns:a14="http://schemas.microsoft.com/office/drawing/2010/main"/>
              </a:ext>
            </a:extLst>
          </a:blip>
          <a:srcRect/>
          <a:stretch>
            <a:fillRect/>
          </a:stretch>
        </p:blipFill>
        <p:spPr bwMode="auto">
          <a:xfrm>
            <a:off x="15226301" y="9654837"/>
            <a:ext cx="1442695" cy="37055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xbox 360 logo png">
            <a:extLst>
              <a:ext uri="{FF2B5EF4-FFF2-40B4-BE49-F238E27FC236}">
                <a16:creationId xmlns:a16="http://schemas.microsoft.com/office/drawing/2014/main" xmlns="" id="{DC8AB5D6-4276-4B10-A430-2B7D27977AAF}"/>
              </a:ext>
            </a:extLst>
          </p:cNvPr>
          <p:cNvPicPr>
            <a:picLocks noChangeAspect="1" noChangeArrowheads="1"/>
          </p:cNvPicPr>
          <p:nvPr/>
        </p:nvPicPr>
        <p:blipFill>
          <a:blip r:embed="rId68" cstate="email">
            <a:extLst>
              <a:ext uri="{28A0092B-C50C-407E-A947-70E740481C1C}">
                <a14:useLocalDpi xmlns:a14="http://schemas.microsoft.com/office/drawing/2010/main"/>
              </a:ext>
            </a:extLst>
          </a:blip>
          <a:srcRect/>
          <a:stretch>
            <a:fillRect/>
          </a:stretch>
        </p:blipFill>
        <p:spPr bwMode="auto">
          <a:xfrm>
            <a:off x="21412501" y="10207569"/>
            <a:ext cx="1459342" cy="8642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playstation 3 logo png">
            <a:extLst>
              <a:ext uri="{FF2B5EF4-FFF2-40B4-BE49-F238E27FC236}">
                <a16:creationId xmlns:a16="http://schemas.microsoft.com/office/drawing/2014/main" xmlns="" id="{09378458-65D6-4418-8347-B4D61EA8E799}"/>
              </a:ext>
            </a:extLst>
          </p:cNvPr>
          <p:cNvPicPr>
            <a:picLocks noChangeAspect="1" noChangeArrowheads="1"/>
          </p:cNvPicPr>
          <p:nvPr/>
        </p:nvPicPr>
        <p:blipFill>
          <a:blip r:embed="rId69" cstate="email">
            <a:extLst>
              <a:ext uri="{28A0092B-C50C-407E-A947-70E740481C1C}">
                <a14:useLocalDpi xmlns:a14="http://schemas.microsoft.com/office/drawing/2010/main"/>
              </a:ext>
            </a:extLst>
          </a:blip>
          <a:srcRect/>
          <a:stretch>
            <a:fillRect/>
          </a:stretch>
        </p:blipFill>
        <p:spPr bwMode="auto">
          <a:xfrm>
            <a:off x="21230722" y="8434652"/>
            <a:ext cx="1884276" cy="71170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9F5DD932-3CDD-4D39-9153-C648840CE96B}"/>
              </a:ext>
            </a:extLst>
          </p:cNvPr>
          <p:cNvSpPr txBox="1"/>
          <p:nvPr/>
        </p:nvSpPr>
        <p:spPr>
          <a:xfrm>
            <a:off x="1403299" y="12549876"/>
            <a:ext cx="21580578" cy="707886"/>
          </a:xfrm>
          <a:prstGeom prst="rect">
            <a:avLst/>
          </a:prstGeom>
          <a:noFill/>
        </p:spPr>
        <p:txBody>
          <a:bodyPr wrap="square" rtlCol="0">
            <a:spAutoFit/>
          </a:bodyPr>
          <a:lstStyle/>
          <a:p>
            <a:r>
              <a:rPr lang="en-US" sz="2000" dirty="0"/>
              <a:t>vMVPDs are not included in this report as the focus is on ad-supported content that can be accessed directly from a programmer/aggregator through a connected TV device, </a:t>
            </a:r>
          </a:p>
          <a:p>
            <a:r>
              <a:rPr lang="en-US" sz="2000" dirty="0"/>
              <a:t>not via a subscription platform (e.g. </a:t>
            </a:r>
            <a:r>
              <a:rPr lang="en-US" sz="2000" dirty="0" err="1"/>
              <a:t>Directv</a:t>
            </a:r>
            <a:r>
              <a:rPr lang="en-US" sz="2000" dirty="0"/>
              <a:t> Now, Sling) </a:t>
            </a:r>
          </a:p>
        </p:txBody>
      </p:sp>
    </p:spTree>
    <p:extLst>
      <p:ext uri="{BB962C8B-B14F-4D97-AF65-F5344CB8AC3E}">
        <p14:creationId xmlns:p14="http://schemas.microsoft.com/office/powerpoint/2010/main" val="37417272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4000" r="-4000"/>
          </a:stretch>
        </a:blipFill>
        <a:effectLst/>
      </p:bgPr>
    </p:bg>
    <p:spTree>
      <p:nvGrpSpPr>
        <p:cNvPr id="1" name=""/>
        <p:cNvGrpSpPr/>
        <p:nvPr/>
      </p:nvGrpSpPr>
      <p:grpSpPr>
        <a:xfrm>
          <a:off x="0" y="0"/>
          <a:ext cx="0" cy="0"/>
          <a:chOff x="0" y="0"/>
          <a:chExt cx="0" cy="0"/>
        </a:xfrm>
      </p:grpSpPr>
      <p:sp>
        <p:nvSpPr>
          <p:cNvPr id="7" name="Rectangle 6"/>
          <p:cNvSpPr/>
          <p:nvPr/>
        </p:nvSpPr>
        <p:spPr>
          <a:xfrm>
            <a:off x="0" y="9317314"/>
            <a:ext cx="21119123" cy="2783433"/>
          </a:xfrm>
          <a:prstGeom prst="rect">
            <a:avLst/>
          </a:prstGeom>
          <a:solidFill>
            <a:srgbClr val="67B89B">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srgbClr val="67B89B"/>
              </a:solidFill>
              <a:effectLst/>
              <a:uLnTx/>
              <a:uFillTx/>
              <a:latin typeface="Trebuchet MS"/>
              <a:ea typeface="+mn-ea"/>
              <a:cs typeface="+mn-cs"/>
            </a:endParaRPr>
          </a:p>
        </p:txBody>
      </p:sp>
      <p:sp>
        <p:nvSpPr>
          <p:cNvPr id="9" name="TextBox 8"/>
          <p:cNvSpPr txBox="1"/>
          <p:nvPr/>
        </p:nvSpPr>
        <p:spPr>
          <a:xfrm>
            <a:off x="354047" y="9520442"/>
            <a:ext cx="20940922" cy="2062103"/>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8000" b="0" i="1" u="none" strike="noStrike" kern="1200" cap="none" spc="0" normalizeH="0" baseline="0" noProof="0" dirty="0">
                <a:ln>
                  <a:noFill/>
                </a:ln>
                <a:solidFill>
                  <a:prstClr val="white"/>
                </a:solidFill>
                <a:effectLst/>
                <a:uLnTx/>
                <a:uFillTx/>
                <a:latin typeface="Trebuchet MS"/>
                <a:ea typeface="+mn-ea"/>
                <a:cs typeface="Trebuchet MS"/>
              </a:rPr>
              <a:t>More</a:t>
            </a:r>
            <a:r>
              <a:rPr kumimoji="0" lang="en-US" sz="8000" b="0" i="0" u="none" strike="noStrike" kern="1200" cap="none" spc="0" normalizeH="0" baseline="0" noProof="0" dirty="0">
                <a:ln>
                  <a:noFill/>
                </a:ln>
                <a:solidFill>
                  <a:prstClr val="white"/>
                </a:solidFill>
                <a:effectLst/>
                <a:uLnTx/>
                <a:uFillTx/>
                <a:latin typeface="Trebuchet MS"/>
                <a:ea typeface="+mn-ea"/>
                <a:cs typeface="Trebuchet MS"/>
              </a:rPr>
              <a:t> Premium Ad Opportunities &amp; Outcomes</a:t>
            </a: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rebuchet MS"/>
                <a:ea typeface="+mn-ea"/>
                <a:cs typeface="+mn-cs"/>
              </a:rPr>
              <a:t>Deeper consumer engagement creates greater interest and intent</a:t>
            </a:r>
            <a:endParaRPr kumimoji="0" lang="en-US" sz="4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3" name="Slide Number Placeholder 2"/>
          <p:cNvSpPr>
            <a:spLocks noGrp="1"/>
          </p:cNvSpPr>
          <p:nvPr>
            <p:ph type="sldNum" sz="quarter" idx="12"/>
          </p:nvPr>
        </p:nvSpPr>
        <p:spPr>
          <a:xfrm>
            <a:off x="18696834" y="13077828"/>
            <a:ext cx="5690341" cy="730250"/>
          </a:xfrm>
        </p:spPr>
        <p:txBody>
          <a:bodyPr/>
          <a:lstStyle/>
          <a:p>
            <a:fld id="{FC623D9C-B141-0E44-9A0E-426DA6A043B9}" type="slidenum">
              <a:rPr lang="en-US" smtClean="0"/>
              <a:t>40</a:t>
            </a:fld>
            <a:endParaRPr lang="en-US"/>
          </a:p>
        </p:txBody>
      </p:sp>
    </p:spTree>
    <p:extLst>
      <p:ext uri="{BB962C8B-B14F-4D97-AF65-F5344CB8AC3E}">
        <p14:creationId xmlns:p14="http://schemas.microsoft.com/office/powerpoint/2010/main" val="41111431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a:xfrm>
            <a:off x="8097953" y="9596669"/>
            <a:ext cx="4639135" cy="3819953"/>
          </a:xfrm>
          <a:prstGeom prst="rect">
            <a:avLst/>
          </a:prstGeom>
          <a:solidFill>
            <a:schemeClr val="bg1"/>
          </a:solidFill>
          <a:ln w="38100">
            <a:solidFill>
              <a:srgbClr val="4F81B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13035093" y="9607480"/>
            <a:ext cx="4639135" cy="3819953"/>
          </a:xfrm>
          <a:prstGeom prst="rect">
            <a:avLst/>
          </a:prstGeom>
          <a:solidFill>
            <a:schemeClr val="bg1"/>
          </a:solidFill>
          <a:ln w="38100">
            <a:solidFill>
              <a:srgbClr val="4F81B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18047465" y="9592825"/>
            <a:ext cx="4639135" cy="3819953"/>
          </a:xfrm>
          <a:prstGeom prst="rect">
            <a:avLst/>
          </a:prstGeom>
          <a:solidFill>
            <a:schemeClr val="bg1"/>
          </a:solidFill>
          <a:ln w="38100">
            <a:solidFill>
              <a:srgbClr val="4F81B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8162923" y="4865196"/>
            <a:ext cx="4639135" cy="3819953"/>
          </a:xfrm>
          <a:prstGeom prst="rect">
            <a:avLst/>
          </a:prstGeom>
          <a:solidFill>
            <a:schemeClr val="bg1"/>
          </a:solidFill>
          <a:ln w="38100">
            <a:solidFill>
              <a:srgbClr val="4F81B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13100063" y="4876007"/>
            <a:ext cx="4639135" cy="3819953"/>
          </a:xfrm>
          <a:prstGeom prst="rect">
            <a:avLst/>
          </a:prstGeom>
          <a:solidFill>
            <a:schemeClr val="bg1"/>
          </a:solidFill>
          <a:ln w="38100">
            <a:solidFill>
              <a:srgbClr val="4F81B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18112435" y="4861352"/>
            <a:ext cx="4639135" cy="3819953"/>
          </a:xfrm>
          <a:prstGeom prst="rect">
            <a:avLst/>
          </a:prstGeom>
          <a:solidFill>
            <a:schemeClr val="bg1"/>
          </a:solidFill>
          <a:ln w="38100">
            <a:solidFill>
              <a:srgbClr val="4F81B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8125350" y="861775"/>
            <a:ext cx="14626220" cy="2988650"/>
          </a:xfrm>
          <a:prstGeom prst="rect">
            <a:avLst/>
          </a:prstGeom>
          <a:solidFill>
            <a:schemeClr val="bg1"/>
          </a:solidFill>
          <a:ln w="38100">
            <a:solidFill>
              <a:srgbClr val="4F81B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B9E71EDA-E252-4A15-8EEB-DE6113A10B49}"/>
              </a:ext>
            </a:extLst>
          </p:cNvPr>
          <p:cNvSpPr/>
          <p:nvPr/>
        </p:nvSpPr>
        <p:spPr>
          <a:xfrm>
            <a:off x="-27904" y="0"/>
            <a:ext cx="6610388" cy="13716000"/>
          </a:xfrm>
          <a:prstGeom prst="rect">
            <a:avLst/>
          </a:prstGeom>
          <a:solidFill>
            <a:srgbClr val="4F81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defRPr/>
            </a:pPr>
            <a:r>
              <a:rPr lang="en-US" sz="4200" dirty="0">
                <a:solidFill>
                  <a:prstClr val="white"/>
                </a:solidFill>
              </a:rPr>
              <a:t>Ad-Supported OTT is Simply An Extension Of The Premium, Engaging, 100% Verifiable, Brand-Safe Content Embraced By Advertisers On Linear TV</a:t>
            </a: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6447" y="13299917"/>
            <a:ext cx="5861685" cy="323850"/>
          </a:xfrm>
          <a:prstGeom prst="rect">
            <a:avLst/>
          </a:prstGeom>
        </p:spPr>
      </p:pic>
      <p:pic>
        <p:nvPicPr>
          <p:cNvPr id="9" name="Picture 8" descr="Image result for roku 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8012" t="40000" r="14559" b="38667"/>
          <a:stretch/>
        </p:blipFill>
        <p:spPr bwMode="auto">
          <a:xfrm>
            <a:off x="9492434" y="4026264"/>
            <a:ext cx="2319233" cy="733769"/>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10" name="Picture 36" descr="Image result for abc news 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28854" y="4926263"/>
            <a:ext cx="1862939" cy="18629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8" descr="Image result for hells kitchen logo"/>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18752" r="16879"/>
          <a:stretch/>
        </p:blipFill>
        <p:spPr bwMode="auto">
          <a:xfrm>
            <a:off x="10061787" y="5014512"/>
            <a:ext cx="2577872" cy="10679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0" descr="Image result for dead like me logo"/>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928941" y="6870329"/>
            <a:ext cx="2594199" cy="14579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2" descr="Image result for the restoration man logo"/>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318215" y="6274596"/>
            <a:ext cx="2180609" cy="14566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4" descr="Image result for the dresden files logo"/>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t="18279" b="17685"/>
          <a:stretch/>
        </p:blipFill>
        <p:spPr bwMode="auto">
          <a:xfrm>
            <a:off x="10140378" y="7838408"/>
            <a:ext cx="2534422" cy="69515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6" descr="Image result for married with children logo"/>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r="38153"/>
          <a:stretch/>
        </p:blipFill>
        <p:spPr bwMode="auto">
          <a:xfrm>
            <a:off x="8577112" y="12067034"/>
            <a:ext cx="1671011" cy="108074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8" descr="Image result for seinfeld logo"/>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625960" y="9778393"/>
            <a:ext cx="2177313" cy="9405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0" descr="Image result for welcome to the family png"/>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l="8434" r="8899"/>
          <a:stretch/>
        </p:blipFill>
        <p:spPr bwMode="auto">
          <a:xfrm>
            <a:off x="8328854" y="10857281"/>
            <a:ext cx="1867864" cy="8755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2" descr="Image result for nitro circus logo 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0534592" y="12049300"/>
            <a:ext cx="1861649" cy="101770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4" descr="Image result for rescue me png"/>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l="11863" r="11565"/>
          <a:stretch/>
        </p:blipFill>
        <p:spPr bwMode="auto">
          <a:xfrm>
            <a:off x="10406064" y="10859390"/>
            <a:ext cx="2041187" cy="103297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76" descr="Image result for tubi tv png"/>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l="17809" t="19596" r="18030" b="33320"/>
          <a:stretch/>
        </p:blipFill>
        <p:spPr bwMode="auto">
          <a:xfrm>
            <a:off x="14840421" y="8986051"/>
            <a:ext cx="1198251" cy="499271"/>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22" name="Picture 66" descr="Image result for wahlburgers pn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5826531" y="10560144"/>
            <a:ext cx="1534339" cy="124793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8" descr="Image result for duck dynasty png"/>
          <p:cNvPicPr>
            <a:picLocks noChangeAspect="1" noChangeArrowheads="1"/>
          </p:cNvPicPr>
          <p:nvPr/>
        </p:nvPicPr>
        <p:blipFill rotWithShape="1">
          <a:blip r:embed="rId16" cstate="email">
            <a:extLst>
              <a:ext uri="{28A0092B-C50C-407E-A947-70E740481C1C}">
                <a14:useLocalDpi xmlns:a14="http://schemas.microsoft.com/office/drawing/2010/main"/>
              </a:ext>
            </a:extLst>
          </a:blip>
          <a:srcRect t="19472" b="27547"/>
          <a:stretch/>
        </p:blipFill>
        <p:spPr bwMode="auto">
          <a:xfrm>
            <a:off x="13151559" y="10647919"/>
            <a:ext cx="2442918" cy="6471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0" descr="Image result for this old house png"/>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4228116" y="9693383"/>
            <a:ext cx="2450483" cy="67143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2" descr="Image result for the big flip png"/>
          <p:cNvPicPr>
            <a:picLocks noChangeAspect="1" noChangeArrowheads="1"/>
          </p:cNvPicPr>
          <p:nvPr/>
        </p:nvPicPr>
        <p:blipFill rotWithShape="1">
          <a:blip r:embed="rId18" cstate="email">
            <a:extLst>
              <a:ext uri="{28A0092B-C50C-407E-A947-70E740481C1C}">
                <a14:useLocalDpi xmlns:a14="http://schemas.microsoft.com/office/drawing/2010/main"/>
              </a:ext>
            </a:extLst>
          </a:blip>
          <a:srcRect l="3273" t="7749" r="10811" b="6112"/>
          <a:stretch/>
        </p:blipFill>
        <p:spPr bwMode="auto">
          <a:xfrm>
            <a:off x="14034317" y="11502801"/>
            <a:ext cx="1699146" cy="115801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6" descr="Image result for dance moms logo"/>
          <p:cNvPicPr>
            <a:picLocks noChangeAspect="1" noChangeArrowheads="1"/>
          </p:cNvPicPr>
          <p:nvPr/>
        </p:nvPicPr>
        <p:blipFill rotWithShape="1">
          <a:blip r:embed="rId19" cstate="print">
            <a:extLst>
              <a:ext uri="{28A0092B-C50C-407E-A947-70E740481C1C}">
                <a14:useLocalDpi xmlns:a14="http://schemas.microsoft.com/office/drawing/2010/main"/>
              </a:ext>
            </a:extLst>
          </a:blip>
          <a:srcRect l="4723" t="33962" r="6453" b="40679"/>
          <a:stretch/>
        </p:blipFill>
        <p:spPr bwMode="auto">
          <a:xfrm>
            <a:off x="13836763" y="12761667"/>
            <a:ext cx="3233188" cy="50716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0" descr="Image result for yahoo view png"/>
          <p:cNvPicPr>
            <a:picLocks noChangeAspect="1" noChangeArrowheads="1"/>
          </p:cNvPicPr>
          <p:nvPr/>
        </p:nvPicPr>
        <p:blipFill rotWithShape="1">
          <a:blip r:embed="rId20" cstate="email">
            <a:extLst>
              <a:ext uri="{28A0092B-C50C-407E-A947-70E740481C1C}">
                <a14:useLocalDpi xmlns:a14="http://schemas.microsoft.com/office/drawing/2010/main"/>
              </a:ext>
            </a:extLst>
          </a:blip>
          <a:srcRect l="13835" t="27083" r="13704" b="26389"/>
          <a:stretch/>
        </p:blipFill>
        <p:spPr bwMode="auto">
          <a:xfrm>
            <a:off x="19392016" y="4050300"/>
            <a:ext cx="2079971" cy="751256"/>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28" name="Picture 2" descr="Image result for american ninja warrior png"/>
          <p:cNvPicPr>
            <a:picLocks noChangeAspect="1" noChangeArrowheads="1"/>
          </p:cNvPicPr>
          <p:nvPr/>
        </p:nvPicPr>
        <p:blipFill rotWithShape="1">
          <a:blip r:embed="rId21" cstate="email">
            <a:extLst>
              <a:ext uri="{28A0092B-C50C-407E-A947-70E740481C1C}">
                <a14:useLocalDpi xmlns:a14="http://schemas.microsoft.com/office/drawing/2010/main"/>
              </a:ext>
            </a:extLst>
          </a:blip>
          <a:srcRect l="19472" t="3499" r="18361" b="2001"/>
          <a:stretch/>
        </p:blipFill>
        <p:spPr bwMode="auto">
          <a:xfrm>
            <a:off x="20913639" y="5083466"/>
            <a:ext cx="1371942" cy="139033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Image result for modern family png"/>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18368561" y="4943746"/>
            <a:ext cx="2139890" cy="137755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Image result for bobs burgers logo png"/>
          <p:cNvPicPr>
            <a:picLocks noChangeAspect="1" noChangeArrowheads="1"/>
          </p:cNvPicPr>
          <p:nvPr/>
        </p:nvPicPr>
        <p:blipFill rotWithShape="1">
          <a:blip r:embed="rId23" cstate="email">
            <a:extLst>
              <a:ext uri="{28A0092B-C50C-407E-A947-70E740481C1C}">
                <a14:useLocalDpi xmlns:a14="http://schemas.microsoft.com/office/drawing/2010/main"/>
              </a:ext>
            </a:extLst>
          </a:blip>
          <a:srcRect t="20787"/>
          <a:stretch/>
        </p:blipFill>
        <p:spPr bwMode="auto">
          <a:xfrm>
            <a:off x="20024256" y="6705774"/>
            <a:ext cx="2501823" cy="79270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Image result for south park logo png"/>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18456064" y="6362772"/>
            <a:ext cx="1303749" cy="155237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Image result for orville png"/>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18640831" y="8042264"/>
            <a:ext cx="3711286" cy="51958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8" descr="Image result for pluto tv logo"/>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19466139" y="9029404"/>
            <a:ext cx="1809028" cy="484763"/>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8135510" y="11606368"/>
            <a:ext cx="2056292" cy="796813"/>
          </a:xfrm>
          <a:prstGeom prst="rect">
            <a:avLst/>
          </a:prstGeom>
        </p:spPr>
      </p:pic>
      <p:pic>
        <p:nvPicPr>
          <p:cNvPr id="35" name="Picture 58" descr="Image result for storage wars png"/>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18727800" y="9716972"/>
            <a:ext cx="3265996" cy="55228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0" descr="Image result for top shot png"/>
          <p:cNvPicPr>
            <a:picLocks noChangeAspect="1" noChangeArrowheads="1"/>
          </p:cNvPicPr>
          <p:nvPr/>
        </p:nvPicPr>
        <p:blipFill rotWithShape="1">
          <a:blip r:embed="rId29" cstate="email">
            <a:extLst>
              <a:ext uri="{28A0092B-C50C-407E-A947-70E740481C1C}">
                <a14:useLocalDpi xmlns:a14="http://schemas.microsoft.com/office/drawing/2010/main"/>
              </a:ext>
            </a:extLst>
          </a:blip>
          <a:srcRect t="31476"/>
          <a:stretch/>
        </p:blipFill>
        <p:spPr bwMode="auto">
          <a:xfrm>
            <a:off x="19392016" y="12668381"/>
            <a:ext cx="2496198" cy="66281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2" descr="Image result for unsolved mysteries png"/>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20307077" y="11613999"/>
            <a:ext cx="2329820" cy="75952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4" descr="Image result for no reservations png"/>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19048094" y="10323368"/>
            <a:ext cx="2835143" cy="109861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4" descr="Image result for vudu png"/>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14544607" y="3915882"/>
            <a:ext cx="1686199" cy="826781"/>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40" name="Picture 14" descr="Image result for arrested development png"/>
          <p:cNvPicPr>
            <a:picLocks noChangeAspect="1" noChangeArrowheads="1"/>
          </p:cNvPicPr>
          <p:nvPr/>
        </p:nvPicPr>
        <p:blipFill rotWithShape="1">
          <a:blip r:embed="rId33" cstate="email">
            <a:extLst>
              <a:ext uri="{28A0092B-C50C-407E-A947-70E740481C1C}">
                <a14:useLocalDpi xmlns:a14="http://schemas.microsoft.com/office/drawing/2010/main"/>
              </a:ext>
            </a:extLst>
          </a:blip>
          <a:srcRect t="22627" b="22544"/>
          <a:stretch/>
        </p:blipFill>
        <p:spPr bwMode="auto">
          <a:xfrm>
            <a:off x="13677552" y="5089635"/>
            <a:ext cx="3330282" cy="70754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6" descr="Image result for the simpsons png"/>
          <p:cNvPicPr>
            <a:picLocks noChangeAspect="1" noChangeArrowheads="1"/>
          </p:cNvPicPr>
          <p:nvPr/>
        </p:nvPicPr>
        <p:blipFill>
          <a:blip r:embed="rId34" cstate="email">
            <a:extLst>
              <a:ext uri="{28A0092B-C50C-407E-A947-70E740481C1C}">
                <a14:useLocalDpi xmlns:a14="http://schemas.microsoft.com/office/drawing/2010/main"/>
              </a:ext>
            </a:extLst>
          </a:blip>
          <a:srcRect/>
          <a:stretch>
            <a:fillRect/>
          </a:stretch>
        </p:blipFill>
        <p:spPr bwMode="auto">
          <a:xfrm>
            <a:off x="13259805" y="6031373"/>
            <a:ext cx="2179742" cy="96780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8" descr="Image result for west wing png"/>
          <p:cNvPicPr>
            <a:picLocks noChangeAspect="1" noChangeArrowheads="1"/>
          </p:cNvPicPr>
          <p:nvPr/>
        </p:nvPicPr>
        <p:blipFill>
          <a:blip r:embed="rId35" cstate="email">
            <a:extLst>
              <a:ext uri="{28A0092B-C50C-407E-A947-70E740481C1C}">
                <a14:useLocalDpi xmlns:a14="http://schemas.microsoft.com/office/drawing/2010/main"/>
              </a:ext>
            </a:extLst>
          </a:blip>
          <a:srcRect/>
          <a:stretch>
            <a:fillRect/>
          </a:stretch>
        </p:blipFill>
        <p:spPr bwMode="auto">
          <a:xfrm>
            <a:off x="14102948" y="7900918"/>
            <a:ext cx="2633363" cy="58519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0" descr="Image result for the night manager png"/>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15248490" y="6080604"/>
            <a:ext cx="2417534" cy="69072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2" descr="Image result for smallville logo png"/>
          <p:cNvPicPr>
            <a:picLocks noChangeAspect="1" noChangeArrowheads="1"/>
          </p:cNvPicPr>
          <p:nvPr/>
        </p:nvPicPr>
        <p:blipFill>
          <a:blip r:embed="rId37" cstate="email">
            <a:extLst>
              <a:ext uri="{28A0092B-C50C-407E-A947-70E740481C1C}">
                <a14:useLocalDpi xmlns:a14="http://schemas.microsoft.com/office/drawing/2010/main"/>
              </a:ext>
            </a:extLst>
          </a:blip>
          <a:srcRect/>
          <a:stretch>
            <a:fillRect/>
          </a:stretch>
        </p:blipFill>
        <p:spPr bwMode="auto">
          <a:xfrm>
            <a:off x="14307217" y="7217425"/>
            <a:ext cx="2574520" cy="58699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Image result for hulu png"/>
          <p:cNvPicPr>
            <a:picLocks noChangeAspect="1" noChangeArrowheads="1"/>
          </p:cNvPicPr>
          <p:nvPr/>
        </p:nvPicPr>
        <p:blipFill>
          <a:blip r:embed="rId38" cstate="email">
            <a:extLst>
              <a:ext uri="{28A0092B-C50C-407E-A947-70E740481C1C}">
                <a14:useLocalDpi xmlns:a14="http://schemas.microsoft.com/office/drawing/2010/main"/>
              </a:ext>
            </a:extLst>
          </a:blip>
          <a:srcRect/>
          <a:stretch>
            <a:fillRect/>
          </a:stretch>
        </p:blipFill>
        <p:spPr bwMode="auto">
          <a:xfrm>
            <a:off x="14207224" y="53052"/>
            <a:ext cx="2189101" cy="730065"/>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46" name="Picture 2" descr="Image result for blackish logo png"/>
          <p:cNvPicPr>
            <a:picLocks noChangeAspect="1" noChangeArrowheads="1"/>
          </p:cNvPicPr>
          <p:nvPr/>
        </p:nvPicPr>
        <p:blipFill rotWithShape="1">
          <a:blip r:embed="rId39" cstate="email">
            <a:extLst>
              <a:ext uri="{28A0092B-C50C-407E-A947-70E740481C1C}">
                <a14:useLocalDpi xmlns:a14="http://schemas.microsoft.com/office/drawing/2010/main"/>
              </a:ext>
            </a:extLst>
          </a:blip>
          <a:srcRect l="4121" t="21519" r="8934" b="37304"/>
          <a:stretch/>
        </p:blipFill>
        <p:spPr bwMode="auto">
          <a:xfrm>
            <a:off x="8507090" y="872200"/>
            <a:ext cx="3346664" cy="74845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Law and Order SVU"/>
          <p:cNvPicPr>
            <a:picLocks noChangeAspect="1" noChangeArrowheads="1"/>
          </p:cNvPicPr>
          <p:nvPr/>
        </p:nvPicPr>
        <p:blipFill>
          <a:blip r:embed="rId40" cstate="email">
            <a:extLst>
              <a:ext uri="{28A0092B-C50C-407E-A947-70E740481C1C}">
                <a14:useLocalDpi xmlns:a14="http://schemas.microsoft.com/office/drawing/2010/main"/>
              </a:ext>
            </a:extLst>
          </a:blip>
          <a:srcRect/>
          <a:stretch>
            <a:fillRect/>
          </a:stretch>
        </p:blipFill>
        <p:spPr bwMode="auto">
          <a:xfrm>
            <a:off x="19242766" y="1733716"/>
            <a:ext cx="3045896" cy="1180285"/>
          </a:xfrm>
          <a:prstGeom prst="rect">
            <a:avLst/>
          </a:prstGeom>
          <a:solidFill>
            <a:schemeClr val="tx1"/>
          </a:solidFill>
        </p:spPr>
      </p:pic>
      <p:pic>
        <p:nvPicPr>
          <p:cNvPr id="48" name="Picture 6" descr="Image result for rick and morty png"/>
          <p:cNvPicPr>
            <a:picLocks noChangeAspect="1" noChangeArrowheads="1"/>
          </p:cNvPicPr>
          <p:nvPr/>
        </p:nvPicPr>
        <p:blipFill>
          <a:blip r:embed="rId41" cstate="print">
            <a:extLst>
              <a:ext uri="{28A0092B-C50C-407E-A947-70E740481C1C}">
                <a14:useLocalDpi xmlns:a14="http://schemas.microsoft.com/office/drawing/2010/main"/>
              </a:ext>
            </a:extLst>
          </a:blip>
          <a:srcRect/>
          <a:stretch>
            <a:fillRect/>
          </a:stretch>
        </p:blipFill>
        <p:spPr bwMode="auto">
          <a:xfrm>
            <a:off x="12754659" y="1788425"/>
            <a:ext cx="3779206" cy="129713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Image result for greys anatomy png"/>
          <p:cNvPicPr>
            <a:picLocks noChangeAspect="1" noChangeArrowheads="1"/>
          </p:cNvPicPr>
          <p:nvPr/>
        </p:nvPicPr>
        <p:blipFill>
          <a:blip r:embed="rId42" cstate="print">
            <a:extLst>
              <a:ext uri="{28A0092B-C50C-407E-A947-70E740481C1C}">
                <a14:useLocalDpi xmlns:a14="http://schemas.microsoft.com/office/drawing/2010/main"/>
              </a:ext>
            </a:extLst>
          </a:blip>
          <a:srcRect/>
          <a:stretch>
            <a:fillRect/>
          </a:stretch>
        </p:blipFill>
        <p:spPr bwMode="auto">
          <a:xfrm>
            <a:off x="18930700" y="2867665"/>
            <a:ext cx="3755900" cy="111903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descr="Image result for this is us png"/>
          <p:cNvPicPr>
            <a:picLocks noChangeAspect="1" noChangeArrowheads="1"/>
          </p:cNvPicPr>
          <p:nvPr/>
        </p:nvPicPr>
        <p:blipFill rotWithShape="1">
          <a:blip r:embed="rId43" cstate="email">
            <a:extLst>
              <a:ext uri="{28A0092B-C50C-407E-A947-70E740481C1C}">
                <a14:useLocalDpi xmlns:a14="http://schemas.microsoft.com/office/drawing/2010/main"/>
              </a:ext>
            </a:extLst>
          </a:blip>
          <a:srcRect t="25430" b="24247"/>
          <a:stretch/>
        </p:blipFill>
        <p:spPr bwMode="auto">
          <a:xfrm>
            <a:off x="12522270" y="993106"/>
            <a:ext cx="4002599" cy="78050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2" descr="Image result for elementary png"/>
          <p:cNvPicPr>
            <a:picLocks noChangeAspect="1" noChangeArrowheads="1"/>
          </p:cNvPicPr>
          <p:nvPr/>
        </p:nvPicPr>
        <p:blipFill rotWithShape="1">
          <a:blip r:embed="rId44" cstate="email">
            <a:extLst>
              <a:ext uri="{28A0092B-C50C-407E-A947-70E740481C1C}">
                <a14:useLocalDpi xmlns:a14="http://schemas.microsoft.com/office/drawing/2010/main"/>
              </a:ext>
            </a:extLst>
          </a:blip>
          <a:srcRect t="29301" b="29409"/>
          <a:stretch/>
        </p:blipFill>
        <p:spPr bwMode="auto">
          <a:xfrm>
            <a:off x="9412618" y="2941886"/>
            <a:ext cx="5942042" cy="95072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 descr="Image result for the good place png"/>
          <p:cNvPicPr>
            <a:picLocks noChangeAspect="1" noChangeArrowheads="1"/>
          </p:cNvPicPr>
          <p:nvPr/>
        </p:nvPicPr>
        <p:blipFill rotWithShape="1">
          <a:blip r:embed="rId45" cstate="email">
            <a:extLst>
              <a:ext uri="{28A0092B-C50C-407E-A947-70E740481C1C}">
                <a14:useLocalDpi xmlns:a14="http://schemas.microsoft.com/office/drawing/2010/main"/>
              </a:ext>
            </a:extLst>
          </a:blip>
          <a:srcRect t="36398" b="31989"/>
          <a:stretch/>
        </p:blipFill>
        <p:spPr bwMode="auto">
          <a:xfrm>
            <a:off x="16899158" y="1017728"/>
            <a:ext cx="5613708" cy="68768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p:cNvPicPr>
            <a:picLocks noChangeAspect="1"/>
          </p:cNvPicPr>
          <p:nvPr/>
        </p:nvPicPr>
        <p:blipFill>
          <a:blip r:embed="rId46" cstate="email">
            <a:extLst>
              <a:ext uri="{28A0092B-C50C-407E-A947-70E740481C1C}">
                <a14:useLocalDpi xmlns:a14="http://schemas.microsoft.com/office/drawing/2010/main"/>
              </a:ext>
            </a:extLst>
          </a:blip>
          <a:stretch>
            <a:fillRect/>
          </a:stretch>
        </p:blipFill>
        <p:spPr>
          <a:xfrm>
            <a:off x="16637059" y="1827790"/>
            <a:ext cx="2003772" cy="2003772"/>
          </a:xfrm>
          <a:prstGeom prst="rect">
            <a:avLst/>
          </a:prstGeom>
        </p:spPr>
      </p:pic>
      <p:pic>
        <p:nvPicPr>
          <p:cNvPr id="54" name="Picture 18" descr="Image result for empire tv logo png"/>
          <p:cNvPicPr>
            <a:picLocks noChangeAspect="1" noChangeArrowheads="1"/>
          </p:cNvPicPr>
          <p:nvPr/>
        </p:nvPicPr>
        <p:blipFill>
          <a:blip r:embed="rId47" cstate="email">
            <a:extLst>
              <a:ext uri="{28A0092B-C50C-407E-A947-70E740481C1C}">
                <a14:useLocalDpi xmlns:a14="http://schemas.microsoft.com/office/drawing/2010/main"/>
              </a:ext>
            </a:extLst>
          </a:blip>
          <a:srcRect/>
          <a:stretch>
            <a:fillRect/>
          </a:stretch>
        </p:blipFill>
        <p:spPr bwMode="auto">
          <a:xfrm>
            <a:off x="8743753" y="1671767"/>
            <a:ext cx="3687461" cy="14288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8"/>
          <a:srcRect t="3148" r="677" b="1"/>
          <a:stretch/>
        </p:blipFill>
        <p:spPr>
          <a:xfrm>
            <a:off x="9037082" y="8978235"/>
            <a:ext cx="3052927" cy="553237"/>
          </a:xfrm>
          <a:prstGeom prst="rect">
            <a:avLst/>
          </a:prstGeom>
        </p:spPr>
      </p:pic>
      <p:sp>
        <p:nvSpPr>
          <p:cNvPr id="2" name="Slide Number Placeholder 1"/>
          <p:cNvSpPr>
            <a:spLocks noGrp="1"/>
          </p:cNvSpPr>
          <p:nvPr>
            <p:ph type="sldNum" sz="quarter" idx="12"/>
          </p:nvPr>
        </p:nvSpPr>
        <p:spPr>
          <a:xfrm>
            <a:off x="18727800" y="13094797"/>
            <a:ext cx="5690341" cy="730250"/>
          </a:xfrm>
        </p:spPr>
        <p:txBody>
          <a:bodyPr/>
          <a:lstStyle/>
          <a:p>
            <a:fld id="{FC623D9C-B141-0E44-9A0E-426DA6A043B9}" type="slidenum">
              <a:rPr lang="en-US" smtClean="0"/>
              <a:t>41</a:t>
            </a:fld>
            <a:endParaRPr lang="en-US" dirty="0"/>
          </a:p>
        </p:txBody>
      </p:sp>
    </p:spTree>
    <p:extLst>
      <p:ext uri="{BB962C8B-B14F-4D97-AF65-F5344CB8AC3E}">
        <p14:creationId xmlns:p14="http://schemas.microsoft.com/office/powerpoint/2010/main" val="8290703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xmlns="" id="{71DAAABA-7702-4415-B283-8BA155A56E8A}"/>
              </a:ext>
            </a:extLst>
          </p:cNvPr>
          <p:cNvSpPr/>
          <p:nvPr/>
        </p:nvSpPr>
        <p:spPr>
          <a:xfrm>
            <a:off x="-43485" y="1967"/>
            <a:ext cx="24430660" cy="13714033"/>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 name="Title 4">
            <a:extLst>
              <a:ext uri="{FF2B5EF4-FFF2-40B4-BE49-F238E27FC236}">
                <a16:creationId xmlns:a16="http://schemas.microsoft.com/office/drawing/2014/main" xmlns="" id="{180720EA-F909-4BDF-925F-E07E7D2C0C57}"/>
              </a:ext>
            </a:extLst>
          </p:cNvPr>
          <p:cNvSpPr txBox="1">
            <a:spLocks/>
          </p:cNvSpPr>
          <p:nvPr/>
        </p:nvSpPr>
        <p:spPr>
          <a:xfrm>
            <a:off x="313314" y="516479"/>
            <a:ext cx="23937335" cy="1122444"/>
          </a:xfrm>
          <a:prstGeom prst="rect">
            <a:avLst/>
          </a:prstGeom>
        </p:spPr>
        <p:txBody>
          <a:bodyPr>
            <a:normAutofit fontScale="90000"/>
          </a:bodyPr>
          <a:lstStyle>
            <a:lvl1pPr algn="ctr" defTabSz="1172398" rtl="0" eaLnBrk="1" latinLnBrk="0" hangingPunct="1">
              <a:spcBef>
                <a:spcPct val="0"/>
              </a:spcBef>
              <a:buNone/>
              <a:defRPr sz="11300" kern="1200">
                <a:solidFill>
                  <a:schemeClr val="tx1"/>
                </a:solidFill>
                <a:latin typeface="+mj-lt"/>
                <a:ea typeface="+mj-ea"/>
                <a:cs typeface="+mj-cs"/>
              </a:defRPr>
            </a:lvl1pPr>
          </a:lstStyle>
          <a:p>
            <a:pPr algn="l"/>
            <a:r>
              <a:rPr lang="en-US" sz="5000" dirty="0">
                <a:solidFill>
                  <a:schemeClr val="bg1"/>
                </a:solidFill>
              </a:rPr>
              <a:t>Linear TV Spend Drives Website Traffic Across All Categories, For Advertisers Of </a:t>
            </a:r>
            <a:r>
              <a:rPr lang="en-US" sz="5000" i="1" dirty="0">
                <a:solidFill>
                  <a:schemeClr val="bg1"/>
                </a:solidFill>
              </a:rPr>
              <a:t>All Sizes</a:t>
            </a:r>
          </a:p>
        </p:txBody>
      </p:sp>
      <p:sp>
        <p:nvSpPr>
          <p:cNvPr id="3" name="TextBox 2">
            <a:extLst>
              <a:ext uri="{FF2B5EF4-FFF2-40B4-BE49-F238E27FC236}">
                <a16:creationId xmlns:a16="http://schemas.microsoft.com/office/drawing/2014/main" xmlns="" id="{F52F1864-8F0A-4B1D-9C23-392A24232787}"/>
              </a:ext>
            </a:extLst>
          </p:cNvPr>
          <p:cNvSpPr txBox="1"/>
          <p:nvPr/>
        </p:nvSpPr>
        <p:spPr>
          <a:xfrm>
            <a:off x="4565060" y="11514553"/>
            <a:ext cx="15257058" cy="461665"/>
          </a:xfrm>
          <a:prstGeom prst="rect">
            <a:avLst/>
          </a:prstGeom>
          <a:noFill/>
        </p:spPr>
        <p:txBody>
          <a:bodyPr wrap="square" rtlCol="0">
            <a:spAutoFit/>
          </a:bodyPr>
          <a:lstStyle/>
          <a:p>
            <a:pPr algn="ctr" defTabSz="914400">
              <a:defRPr/>
            </a:pPr>
            <a:r>
              <a:rPr lang="en-US" sz="2400" b="1" i="1" dirty="0">
                <a:solidFill>
                  <a:schemeClr val="bg1"/>
                </a:solidFill>
                <a:latin typeface="Trebuchet MS"/>
              </a:rPr>
              <a:t>TV Spend Vs. Website Traffic Correlation</a:t>
            </a:r>
          </a:p>
        </p:txBody>
      </p:sp>
      <p:sp>
        <p:nvSpPr>
          <p:cNvPr id="4" name="TextBox 3">
            <a:extLst>
              <a:ext uri="{FF2B5EF4-FFF2-40B4-BE49-F238E27FC236}">
                <a16:creationId xmlns:a16="http://schemas.microsoft.com/office/drawing/2014/main" xmlns="" id="{85046F62-A9F4-4C58-80A6-BEA840AB1BCE}"/>
              </a:ext>
            </a:extLst>
          </p:cNvPr>
          <p:cNvSpPr txBox="1"/>
          <p:nvPr/>
        </p:nvSpPr>
        <p:spPr>
          <a:xfrm>
            <a:off x="104288" y="12992361"/>
            <a:ext cx="17268520" cy="584775"/>
          </a:xfrm>
          <a:prstGeom prst="rect">
            <a:avLst/>
          </a:prstGeom>
          <a:noFill/>
        </p:spPr>
        <p:txBody>
          <a:bodyPr wrap="square" rtlCol="0">
            <a:spAutoFit/>
          </a:bodyPr>
          <a:lstStyle/>
          <a:p>
            <a:pPr defTabSz="914400">
              <a:defRPr/>
            </a:pPr>
            <a:r>
              <a:rPr lang="en-US" sz="1600" dirty="0">
                <a:solidFill>
                  <a:schemeClr val="bg1"/>
                </a:solidFill>
                <a:latin typeface="Trebuchet MS"/>
              </a:rPr>
              <a:t>*Ignition Point – “Call-To-Action” categories include restaurants, retail, travel, telco, financial &amp; insurance.  **What’s </a:t>
            </a:r>
            <a:r>
              <a:rPr lang="en-US" sz="1600" dirty="0" err="1">
                <a:solidFill>
                  <a:schemeClr val="bg1"/>
                </a:solidFill>
                <a:latin typeface="Trebuchet MS"/>
              </a:rPr>
              <a:t>Appn’ing</a:t>
            </a:r>
            <a:r>
              <a:rPr lang="en-US" sz="1600" dirty="0">
                <a:solidFill>
                  <a:schemeClr val="bg1"/>
                </a:solidFill>
                <a:latin typeface="Trebuchet MS"/>
              </a:rPr>
              <a:t> – 86% correlation for </a:t>
            </a:r>
            <a:r>
              <a:rPr lang="en-US" sz="1600" u="sng" dirty="0">
                <a:solidFill>
                  <a:schemeClr val="bg1"/>
                </a:solidFill>
                <a:latin typeface="Trebuchet MS"/>
              </a:rPr>
              <a:t>gaming</a:t>
            </a:r>
            <a:r>
              <a:rPr lang="en-US" sz="1600" dirty="0">
                <a:solidFill>
                  <a:schemeClr val="bg1"/>
                </a:solidFill>
                <a:latin typeface="Trebuchet MS"/>
              </a:rPr>
              <a:t> app subcategory. % reflect that percentage of brands that saw a correlation between their TV spend &amp; website traffic</a:t>
            </a:r>
          </a:p>
        </p:txBody>
      </p:sp>
      <p:cxnSp>
        <p:nvCxnSpPr>
          <p:cNvPr id="5" name="Straight Arrow Connector 4">
            <a:extLst>
              <a:ext uri="{FF2B5EF4-FFF2-40B4-BE49-F238E27FC236}">
                <a16:creationId xmlns:a16="http://schemas.microsoft.com/office/drawing/2014/main" xmlns="" id="{D5D67973-092E-40A4-BB94-DA9F64510678}"/>
              </a:ext>
            </a:extLst>
          </p:cNvPr>
          <p:cNvCxnSpPr>
            <a:cxnSpLocks/>
          </p:cNvCxnSpPr>
          <p:nvPr/>
        </p:nvCxnSpPr>
        <p:spPr>
          <a:xfrm flipH="1">
            <a:off x="5267503" y="11822326"/>
            <a:ext cx="3560324" cy="0"/>
          </a:xfrm>
          <a:prstGeom prst="straightConnector1">
            <a:avLst/>
          </a:prstGeom>
          <a:ln w="1905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xmlns="" id="{FABD1E6C-CFAC-4385-8020-03CF15E22956}"/>
              </a:ext>
            </a:extLst>
          </p:cNvPr>
          <p:cNvCxnSpPr>
            <a:cxnSpLocks/>
          </p:cNvCxnSpPr>
          <p:nvPr/>
        </p:nvCxnSpPr>
        <p:spPr>
          <a:xfrm>
            <a:off x="16266040" y="11822326"/>
            <a:ext cx="3553838" cy="0"/>
          </a:xfrm>
          <a:prstGeom prst="straightConnector1">
            <a:avLst/>
          </a:prstGeom>
          <a:ln w="1905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sp>
        <p:nvSpPr>
          <p:cNvPr id="7" name="Title 4">
            <a:extLst>
              <a:ext uri="{FF2B5EF4-FFF2-40B4-BE49-F238E27FC236}">
                <a16:creationId xmlns:a16="http://schemas.microsoft.com/office/drawing/2014/main" xmlns="" id="{7C3D55A5-3A3C-4EC5-B674-0EE45BB1C3AB}"/>
              </a:ext>
            </a:extLst>
          </p:cNvPr>
          <p:cNvSpPr txBox="1">
            <a:spLocks/>
          </p:cNvSpPr>
          <p:nvPr/>
        </p:nvSpPr>
        <p:spPr>
          <a:xfrm>
            <a:off x="7430525" y="2359251"/>
            <a:ext cx="9526124" cy="879290"/>
          </a:xfrm>
          <a:prstGeom prst="rect">
            <a:avLst/>
          </a:prstGeom>
          <a:solidFill>
            <a:schemeClr val="tx1"/>
          </a:solidFill>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defTabSz="914400">
              <a:lnSpc>
                <a:spcPts val="5600"/>
              </a:lnSpc>
              <a:defRPr/>
            </a:pPr>
            <a:r>
              <a:rPr lang="en-US" sz="3200" b="1" u="sng" spc="-200" dirty="0">
                <a:solidFill>
                  <a:prstClr val="white"/>
                </a:solidFill>
              </a:rPr>
              <a:t>12 Analyses in Total </a:t>
            </a:r>
            <a:r>
              <a:rPr lang="en-US" sz="3200" b="1" u="sng" spc="-200" dirty="0">
                <a:solidFill>
                  <a:prstClr val="white"/>
                </a:solidFill>
                <a:sym typeface="Wingdings" panose="05000000000000000000" pitchFamily="2" charset="2"/>
              </a:rPr>
              <a:t> </a:t>
            </a:r>
            <a:r>
              <a:rPr lang="en-US" sz="3200" b="1" u="sng" spc="-200" dirty="0">
                <a:solidFill>
                  <a:prstClr val="white"/>
                </a:solidFill>
              </a:rPr>
              <a:t>40+ Categories </a:t>
            </a:r>
            <a:r>
              <a:rPr lang="en-US" sz="3200" b="1" u="sng" spc="-200" dirty="0">
                <a:solidFill>
                  <a:prstClr val="white"/>
                </a:solidFill>
                <a:sym typeface="Wingdings" panose="05000000000000000000" pitchFamily="2" charset="2"/>
              </a:rPr>
              <a:t> 500+ Brands</a:t>
            </a:r>
            <a:endParaRPr lang="en-US" sz="3200" b="1" u="sng" spc="-200" dirty="0">
              <a:solidFill>
                <a:prstClr val="white"/>
              </a:solidFill>
            </a:endParaRPr>
          </a:p>
        </p:txBody>
      </p:sp>
      <p:cxnSp>
        <p:nvCxnSpPr>
          <p:cNvPr id="8" name="Straight Arrow Connector 7">
            <a:extLst>
              <a:ext uri="{FF2B5EF4-FFF2-40B4-BE49-F238E27FC236}">
                <a16:creationId xmlns:a16="http://schemas.microsoft.com/office/drawing/2014/main" xmlns="" id="{C7A5AED4-7F22-49AF-A81D-CE282E0E7522}"/>
              </a:ext>
            </a:extLst>
          </p:cNvPr>
          <p:cNvCxnSpPr>
            <a:cxnSpLocks/>
          </p:cNvCxnSpPr>
          <p:nvPr/>
        </p:nvCxnSpPr>
        <p:spPr>
          <a:xfrm>
            <a:off x="16305191" y="7214003"/>
            <a:ext cx="0" cy="933854"/>
          </a:xfrm>
          <a:prstGeom prst="straightConnector1">
            <a:avLst/>
          </a:prstGeom>
          <a:ln w="762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Title 4">
            <a:extLst>
              <a:ext uri="{FF2B5EF4-FFF2-40B4-BE49-F238E27FC236}">
                <a16:creationId xmlns:a16="http://schemas.microsoft.com/office/drawing/2014/main" xmlns="" id="{1E61AE51-8FFE-4499-8F43-003C959BCDC4}"/>
              </a:ext>
            </a:extLst>
          </p:cNvPr>
          <p:cNvSpPr txBox="1">
            <a:spLocks/>
          </p:cNvSpPr>
          <p:nvPr/>
        </p:nvSpPr>
        <p:spPr>
          <a:xfrm>
            <a:off x="15312966" y="8312143"/>
            <a:ext cx="2059842" cy="862830"/>
          </a:xfrm>
          <a:prstGeom prst="rect">
            <a:avLst/>
          </a:prstGeom>
          <a:solidFill>
            <a:schemeClr val="tx1"/>
          </a:solidFill>
          <a:ln>
            <a:solidFill>
              <a:schemeClr val="tx1"/>
            </a:solidFill>
          </a:ln>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defTabSz="914400">
              <a:lnSpc>
                <a:spcPts val="5600"/>
              </a:lnSpc>
              <a:defRPr/>
            </a:pPr>
            <a:r>
              <a:rPr lang="en-US" sz="2800" b="1" spc="-200" dirty="0">
                <a:solidFill>
                  <a:prstClr val="white"/>
                </a:solidFill>
              </a:rPr>
              <a:t>60 Brands</a:t>
            </a:r>
            <a:endParaRPr lang="en-US" sz="2400" spc="-200" dirty="0">
              <a:solidFill>
                <a:prstClr val="white"/>
              </a:solidFill>
            </a:endParaRPr>
          </a:p>
        </p:txBody>
      </p:sp>
      <p:cxnSp>
        <p:nvCxnSpPr>
          <p:cNvPr id="10" name="Straight Arrow Connector 9">
            <a:extLst>
              <a:ext uri="{FF2B5EF4-FFF2-40B4-BE49-F238E27FC236}">
                <a16:creationId xmlns:a16="http://schemas.microsoft.com/office/drawing/2014/main" xmlns="" id="{677EEB4E-1E72-49DE-95A8-F37133AFB781}"/>
              </a:ext>
            </a:extLst>
          </p:cNvPr>
          <p:cNvCxnSpPr>
            <a:cxnSpLocks/>
          </p:cNvCxnSpPr>
          <p:nvPr/>
        </p:nvCxnSpPr>
        <p:spPr>
          <a:xfrm>
            <a:off x="16298705" y="9303139"/>
            <a:ext cx="0" cy="933854"/>
          </a:xfrm>
          <a:prstGeom prst="straightConnector1">
            <a:avLst/>
          </a:prstGeom>
          <a:ln w="762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itle 4">
            <a:extLst>
              <a:ext uri="{FF2B5EF4-FFF2-40B4-BE49-F238E27FC236}">
                <a16:creationId xmlns:a16="http://schemas.microsoft.com/office/drawing/2014/main" xmlns="" id="{73D33EDA-1927-49DF-9FB7-128AAA726DF4}"/>
              </a:ext>
            </a:extLst>
          </p:cNvPr>
          <p:cNvSpPr txBox="1">
            <a:spLocks/>
          </p:cNvSpPr>
          <p:nvPr/>
        </p:nvSpPr>
        <p:spPr>
          <a:xfrm>
            <a:off x="15306478" y="10290099"/>
            <a:ext cx="2059842" cy="862830"/>
          </a:xfrm>
          <a:prstGeom prst="rect">
            <a:avLst/>
          </a:prstGeom>
          <a:solidFill>
            <a:srgbClr val="FFFFCC"/>
          </a:solidFill>
          <a:ln>
            <a:solidFill>
              <a:schemeClr val="tx1"/>
            </a:solidFill>
          </a:ln>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defTabSz="914400">
              <a:lnSpc>
                <a:spcPts val="5600"/>
              </a:lnSpc>
              <a:defRPr/>
            </a:pPr>
            <a:r>
              <a:rPr lang="en-US" sz="2800" b="1" spc="-200" dirty="0"/>
              <a:t>77%**</a:t>
            </a:r>
            <a:endParaRPr lang="en-US" sz="2400" spc="-200" dirty="0"/>
          </a:p>
        </p:txBody>
      </p:sp>
      <p:pic>
        <p:nvPicPr>
          <p:cNvPr id="12" name="Picture 11">
            <a:extLst>
              <a:ext uri="{FF2B5EF4-FFF2-40B4-BE49-F238E27FC236}">
                <a16:creationId xmlns:a16="http://schemas.microsoft.com/office/drawing/2014/main" xmlns="" id="{7B10909F-3026-4FEE-AAB0-093AEB1FF92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743795" y="5033734"/>
            <a:ext cx="3180188" cy="2459936"/>
          </a:xfrm>
          <a:prstGeom prst="rect">
            <a:avLst/>
          </a:prstGeom>
          <a:ln w="19050">
            <a:solidFill>
              <a:schemeClr val="tx1"/>
            </a:solidFill>
          </a:ln>
        </p:spPr>
      </p:pic>
      <p:sp>
        <p:nvSpPr>
          <p:cNvPr id="13" name="Title 4">
            <a:extLst>
              <a:ext uri="{FF2B5EF4-FFF2-40B4-BE49-F238E27FC236}">
                <a16:creationId xmlns:a16="http://schemas.microsoft.com/office/drawing/2014/main" xmlns="" id="{9A5F2458-79FD-4A46-8B93-599AC862FB4B}"/>
              </a:ext>
            </a:extLst>
          </p:cNvPr>
          <p:cNvSpPr txBox="1">
            <a:spLocks/>
          </p:cNvSpPr>
          <p:nvPr/>
        </p:nvSpPr>
        <p:spPr>
          <a:xfrm>
            <a:off x="14261342" y="3447717"/>
            <a:ext cx="4152522" cy="1725658"/>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defTabSz="914400">
              <a:lnSpc>
                <a:spcPts val="5600"/>
              </a:lnSpc>
              <a:defRPr/>
            </a:pPr>
            <a:r>
              <a:rPr lang="en-US" sz="2800" b="1" spc="-200" dirty="0">
                <a:solidFill>
                  <a:schemeClr val="bg1"/>
                </a:solidFill>
              </a:rPr>
              <a:t>“</a:t>
            </a:r>
            <a:r>
              <a:rPr lang="en-US" sz="2800" b="1" u="sng" spc="-200" dirty="0">
                <a:solidFill>
                  <a:schemeClr val="bg1"/>
                </a:solidFill>
              </a:rPr>
              <a:t>What’s </a:t>
            </a:r>
            <a:r>
              <a:rPr lang="en-US" sz="2800" b="1" u="sng" spc="-200" dirty="0" err="1">
                <a:solidFill>
                  <a:schemeClr val="bg1"/>
                </a:solidFill>
              </a:rPr>
              <a:t>Appn’ing</a:t>
            </a:r>
            <a:r>
              <a:rPr lang="en-US" sz="2800" b="1" spc="-200" dirty="0">
                <a:solidFill>
                  <a:schemeClr val="bg1"/>
                </a:solidFill>
              </a:rPr>
              <a:t>” </a:t>
            </a:r>
          </a:p>
          <a:p>
            <a:pPr defTabSz="914400">
              <a:lnSpc>
                <a:spcPts val="5600"/>
              </a:lnSpc>
              <a:defRPr/>
            </a:pPr>
            <a:r>
              <a:rPr lang="en-US" sz="2400" spc="-200" dirty="0">
                <a:solidFill>
                  <a:schemeClr val="bg1"/>
                </a:solidFill>
              </a:rPr>
              <a:t>(Mobile Apps)</a:t>
            </a:r>
          </a:p>
        </p:txBody>
      </p:sp>
      <p:cxnSp>
        <p:nvCxnSpPr>
          <p:cNvPr id="14" name="Straight Arrow Connector 13">
            <a:extLst>
              <a:ext uri="{FF2B5EF4-FFF2-40B4-BE49-F238E27FC236}">
                <a16:creationId xmlns:a16="http://schemas.microsoft.com/office/drawing/2014/main" xmlns="" id="{84420C4B-E6D8-40A4-848F-9D9878FFE428}"/>
              </a:ext>
            </a:extLst>
          </p:cNvPr>
          <p:cNvCxnSpPr>
            <a:cxnSpLocks/>
          </p:cNvCxnSpPr>
          <p:nvPr/>
        </p:nvCxnSpPr>
        <p:spPr>
          <a:xfrm>
            <a:off x="21088753" y="7226971"/>
            <a:ext cx="0" cy="933854"/>
          </a:xfrm>
          <a:prstGeom prst="straightConnector1">
            <a:avLst/>
          </a:prstGeom>
          <a:ln w="762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5" name="Title 4">
            <a:extLst>
              <a:ext uri="{FF2B5EF4-FFF2-40B4-BE49-F238E27FC236}">
                <a16:creationId xmlns:a16="http://schemas.microsoft.com/office/drawing/2014/main" xmlns="" id="{A4127371-78FE-4A78-A8AA-F8C0AE5D4749}"/>
              </a:ext>
            </a:extLst>
          </p:cNvPr>
          <p:cNvSpPr txBox="1">
            <a:spLocks/>
          </p:cNvSpPr>
          <p:nvPr/>
        </p:nvSpPr>
        <p:spPr>
          <a:xfrm>
            <a:off x="20096528" y="8312143"/>
            <a:ext cx="2059842" cy="862830"/>
          </a:xfrm>
          <a:prstGeom prst="rect">
            <a:avLst/>
          </a:prstGeom>
          <a:solidFill>
            <a:schemeClr val="tx1"/>
          </a:solidFill>
          <a:ln>
            <a:solidFill>
              <a:schemeClr val="tx1"/>
            </a:solidFill>
          </a:ln>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defTabSz="914400">
              <a:lnSpc>
                <a:spcPts val="5600"/>
              </a:lnSpc>
              <a:defRPr/>
            </a:pPr>
            <a:r>
              <a:rPr lang="en-US" sz="2800" b="1" spc="-200" dirty="0">
                <a:solidFill>
                  <a:prstClr val="white"/>
                </a:solidFill>
              </a:rPr>
              <a:t>125 Brands</a:t>
            </a:r>
            <a:endParaRPr lang="en-US" sz="2400" spc="-200" dirty="0">
              <a:solidFill>
                <a:prstClr val="white"/>
              </a:solidFill>
            </a:endParaRPr>
          </a:p>
        </p:txBody>
      </p:sp>
      <p:cxnSp>
        <p:nvCxnSpPr>
          <p:cNvPr id="16" name="Straight Arrow Connector 15">
            <a:extLst>
              <a:ext uri="{FF2B5EF4-FFF2-40B4-BE49-F238E27FC236}">
                <a16:creationId xmlns:a16="http://schemas.microsoft.com/office/drawing/2014/main" xmlns="" id="{D32AA28A-4231-4B81-908A-1A5346331E61}"/>
              </a:ext>
            </a:extLst>
          </p:cNvPr>
          <p:cNvCxnSpPr>
            <a:cxnSpLocks/>
          </p:cNvCxnSpPr>
          <p:nvPr/>
        </p:nvCxnSpPr>
        <p:spPr>
          <a:xfrm>
            <a:off x="21082267" y="9316107"/>
            <a:ext cx="0" cy="933854"/>
          </a:xfrm>
          <a:prstGeom prst="straightConnector1">
            <a:avLst/>
          </a:prstGeom>
          <a:ln w="762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Title 4">
            <a:extLst>
              <a:ext uri="{FF2B5EF4-FFF2-40B4-BE49-F238E27FC236}">
                <a16:creationId xmlns:a16="http://schemas.microsoft.com/office/drawing/2014/main" xmlns="" id="{8128E5D0-2B32-40C9-85B1-AC7FDC525587}"/>
              </a:ext>
            </a:extLst>
          </p:cNvPr>
          <p:cNvSpPr txBox="1">
            <a:spLocks/>
          </p:cNvSpPr>
          <p:nvPr/>
        </p:nvSpPr>
        <p:spPr>
          <a:xfrm>
            <a:off x="20090040" y="10290099"/>
            <a:ext cx="2059842" cy="862830"/>
          </a:xfrm>
          <a:prstGeom prst="rect">
            <a:avLst/>
          </a:prstGeom>
          <a:solidFill>
            <a:srgbClr val="FFFFCC"/>
          </a:solidFill>
          <a:ln>
            <a:solidFill>
              <a:schemeClr val="tx1"/>
            </a:solidFill>
          </a:ln>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defTabSz="914400">
              <a:lnSpc>
                <a:spcPts val="5600"/>
              </a:lnSpc>
              <a:defRPr/>
            </a:pPr>
            <a:r>
              <a:rPr lang="en-US" sz="2800" b="1" spc="-200" dirty="0"/>
              <a:t>82%</a:t>
            </a:r>
            <a:endParaRPr lang="en-US" sz="2400" spc="-200" dirty="0"/>
          </a:p>
        </p:txBody>
      </p:sp>
      <p:pic>
        <p:nvPicPr>
          <p:cNvPr id="18" name="Picture 17">
            <a:extLst>
              <a:ext uri="{FF2B5EF4-FFF2-40B4-BE49-F238E27FC236}">
                <a16:creationId xmlns:a16="http://schemas.microsoft.com/office/drawing/2014/main" xmlns="" id="{5F94A6F9-1150-4E29-8EA0-E2C2F884872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430012" y="5033734"/>
            <a:ext cx="3159618" cy="2459936"/>
          </a:xfrm>
          <a:prstGeom prst="rect">
            <a:avLst/>
          </a:prstGeom>
          <a:ln w="19050">
            <a:solidFill>
              <a:schemeClr val="tx1"/>
            </a:solidFill>
          </a:ln>
        </p:spPr>
      </p:pic>
      <p:sp>
        <p:nvSpPr>
          <p:cNvPr id="19" name="Title 4">
            <a:extLst>
              <a:ext uri="{FF2B5EF4-FFF2-40B4-BE49-F238E27FC236}">
                <a16:creationId xmlns:a16="http://schemas.microsoft.com/office/drawing/2014/main" xmlns="" id="{1213E675-DF5E-4AA5-AF28-A228FA441DB1}"/>
              </a:ext>
            </a:extLst>
          </p:cNvPr>
          <p:cNvSpPr txBox="1">
            <a:spLocks/>
          </p:cNvSpPr>
          <p:nvPr/>
        </p:nvSpPr>
        <p:spPr>
          <a:xfrm>
            <a:off x="18837626" y="3460685"/>
            <a:ext cx="4152522" cy="1725658"/>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defTabSz="914400">
              <a:lnSpc>
                <a:spcPts val="5600"/>
              </a:lnSpc>
              <a:defRPr/>
            </a:pPr>
            <a:r>
              <a:rPr lang="en-US" sz="2800" b="1" spc="-200" dirty="0">
                <a:solidFill>
                  <a:schemeClr val="bg1"/>
                </a:solidFill>
              </a:rPr>
              <a:t>“</a:t>
            </a:r>
            <a:r>
              <a:rPr lang="en-US" sz="2800" b="1" u="sng" spc="-200" dirty="0">
                <a:solidFill>
                  <a:schemeClr val="bg1"/>
                </a:solidFill>
              </a:rPr>
              <a:t>Ignition Point</a:t>
            </a:r>
            <a:r>
              <a:rPr lang="en-US" sz="2800" b="1" spc="-200" dirty="0">
                <a:solidFill>
                  <a:schemeClr val="bg1"/>
                </a:solidFill>
              </a:rPr>
              <a:t>” </a:t>
            </a:r>
          </a:p>
          <a:p>
            <a:pPr defTabSz="914400">
              <a:lnSpc>
                <a:spcPts val="5600"/>
              </a:lnSpc>
              <a:defRPr/>
            </a:pPr>
            <a:r>
              <a:rPr lang="en-US" sz="2800" spc="-200" dirty="0">
                <a:solidFill>
                  <a:schemeClr val="bg1"/>
                </a:solidFill>
              </a:rPr>
              <a:t>(</a:t>
            </a:r>
            <a:r>
              <a:rPr lang="en-US" sz="2400" spc="-200" dirty="0">
                <a:solidFill>
                  <a:schemeClr val="bg1"/>
                </a:solidFill>
              </a:rPr>
              <a:t>Call-To-Action Categories*)</a:t>
            </a:r>
          </a:p>
        </p:txBody>
      </p:sp>
      <p:cxnSp>
        <p:nvCxnSpPr>
          <p:cNvPr id="20" name="Straight Arrow Connector 19">
            <a:extLst>
              <a:ext uri="{FF2B5EF4-FFF2-40B4-BE49-F238E27FC236}">
                <a16:creationId xmlns:a16="http://schemas.microsoft.com/office/drawing/2014/main" xmlns="" id="{109B7247-6094-491A-B02B-64FBFE7416A5}"/>
              </a:ext>
            </a:extLst>
          </p:cNvPr>
          <p:cNvCxnSpPr>
            <a:cxnSpLocks/>
          </p:cNvCxnSpPr>
          <p:nvPr/>
        </p:nvCxnSpPr>
        <p:spPr>
          <a:xfrm>
            <a:off x="11610451" y="7226347"/>
            <a:ext cx="0" cy="933854"/>
          </a:xfrm>
          <a:prstGeom prst="straightConnector1">
            <a:avLst/>
          </a:prstGeom>
          <a:ln w="762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1" name="Title 4">
            <a:extLst>
              <a:ext uri="{FF2B5EF4-FFF2-40B4-BE49-F238E27FC236}">
                <a16:creationId xmlns:a16="http://schemas.microsoft.com/office/drawing/2014/main" xmlns="" id="{C569B377-D224-49F4-A346-A3364BD23378}"/>
              </a:ext>
            </a:extLst>
          </p:cNvPr>
          <p:cNvSpPr txBox="1">
            <a:spLocks/>
          </p:cNvSpPr>
          <p:nvPr/>
        </p:nvSpPr>
        <p:spPr>
          <a:xfrm>
            <a:off x="10618226" y="8312143"/>
            <a:ext cx="2059842" cy="862830"/>
          </a:xfrm>
          <a:prstGeom prst="rect">
            <a:avLst/>
          </a:prstGeom>
          <a:solidFill>
            <a:schemeClr val="tx1"/>
          </a:solidFill>
          <a:ln>
            <a:solidFill>
              <a:schemeClr val="tx1"/>
            </a:solidFill>
          </a:ln>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defTabSz="914400">
              <a:lnSpc>
                <a:spcPts val="5600"/>
              </a:lnSpc>
              <a:defRPr/>
            </a:pPr>
            <a:r>
              <a:rPr lang="en-US" sz="2800" b="1" spc="-200" dirty="0">
                <a:solidFill>
                  <a:prstClr val="white"/>
                </a:solidFill>
              </a:rPr>
              <a:t>35 Brands</a:t>
            </a:r>
            <a:endParaRPr lang="en-US" sz="2400" spc="-200" dirty="0">
              <a:solidFill>
                <a:prstClr val="white"/>
              </a:solidFill>
            </a:endParaRPr>
          </a:p>
        </p:txBody>
      </p:sp>
      <p:cxnSp>
        <p:nvCxnSpPr>
          <p:cNvPr id="22" name="Straight Arrow Connector 21">
            <a:extLst>
              <a:ext uri="{FF2B5EF4-FFF2-40B4-BE49-F238E27FC236}">
                <a16:creationId xmlns:a16="http://schemas.microsoft.com/office/drawing/2014/main" xmlns="" id="{1BBACE6B-44EF-4D5A-94CE-CA2DA1E8FEFF}"/>
              </a:ext>
            </a:extLst>
          </p:cNvPr>
          <p:cNvCxnSpPr>
            <a:cxnSpLocks/>
          </p:cNvCxnSpPr>
          <p:nvPr/>
        </p:nvCxnSpPr>
        <p:spPr>
          <a:xfrm>
            <a:off x="11603965" y="9315483"/>
            <a:ext cx="0" cy="933854"/>
          </a:xfrm>
          <a:prstGeom prst="straightConnector1">
            <a:avLst/>
          </a:prstGeom>
          <a:ln w="762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3" name="Title 4">
            <a:extLst>
              <a:ext uri="{FF2B5EF4-FFF2-40B4-BE49-F238E27FC236}">
                <a16:creationId xmlns:a16="http://schemas.microsoft.com/office/drawing/2014/main" xmlns="" id="{151E5958-E364-4413-9557-3771D33BA645}"/>
              </a:ext>
            </a:extLst>
          </p:cNvPr>
          <p:cNvSpPr txBox="1">
            <a:spLocks/>
          </p:cNvSpPr>
          <p:nvPr/>
        </p:nvSpPr>
        <p:spPr>
          <a:xfrm>
            <a:off x="10611738" y="10290099"/>
            <a:ext cx="2059842" cy="862830"/>
          </a:xfrm>
          <a:prstGeom prst="rect">
            <a:avLst/>
          </a:prstGeom>
          <a:solidFill>
            <a:srgbClr val="FFFFCC"/>
          </a:solidFill>
          <a:ln>
            <a:solidFill>
              <a:schemeClr val="tx1"/>
            </a:solidFill>
          </a:ln>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defTabSz="914400">
              <a:lnSpc>
                <a:spcPts val="5600"/>
              </a:lnSpc>
              <a:defRPr/>
            </a:pPr>
            <a:r>
              <a:rPr lang="en-US" sz="2800" b="1" spc="-200" dirty="0"/>
              <a:t>90%</a:t>
            </a:r>
            <a:endParaRPr lang="en-US" sz="2400" spc="-200" dirty="0"/>
          </a:p>
        </p:txBody>
      </p:sp>
      <p:pic>
        <p:nvPicPr>
          <p:cNvPr id="24" name="Picture 23">
            <a:extLst>
              <a:ext uri="{FF2B5EF4-FFF2-40B4-BE49-F238E27FC236}">
                <a16:creationId xmlns:a16="http://schemas.microsoft.com/office/drawing/2014/main" xmlns="" id="{C062981F-AB8C-40A3-BEE9-E1AA804F654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158505" y="5020546"/>
            <a:ext cx="3178364" cy="2461540"/>
          </a:xfrm>
          <a:prstGeom prst="rect">
            <a:avLst/>
          </a:prstGeom>
          <a:ln w="19050">
            <a:solidFill>
              <a:schemeClr val="tx1"/>
            </a:solidFill>
          </a:ln>
        </p:spPr>
      </p:pic>
      <p:sp>
        <p:nvSpPr>
          <p:cNvPr id="25" name="TextBox 24">
            <a:extLst>
              <a:ext uri="{FF2B5EF4-FFF2-40B4-BE49-F238E27FC236}">
                <a16:creationId xmlns:a16="http://schemas.microsoft.com/office/drawing/2014/main" xmlns="" id="{B823903B-CC3E-4DCE-BAB7-C0EF0AF51288}"/>
              </a:ext>
            </a:extLst>
          </p:cNvPr>
          <p:cNvSpPr txBox="1"/>
          <p:nvPr/>
        </p:nvSpPr>
        <p:spPr>
          <a:xfrm>
            <a:off x="9839290" y="3324492"/>
            <a:ext cx="3998290" cy="1569660"/>
          </a:xfrm>
          <a:prstGeom prst="rect">
            <a:avLst/>
          </a:prstGeom>
          <a:noFill/>
        </p:spPr>
        <p:txBody>
          <a:bodyPr wrap="square" rtlCol="0">
            <a:spAutoFit/>
          </a:bodyPr>
          <a:lstStyle/>
          <a:p>
            <a:pPr algn="ctr" defTabSz="914400">
              <a:defRPr/>
            </a:pPr>
            <a:r>
              <a:rPr lang="en-US" sz="2800" b="1" spc="-200" dirty="0">
                <a:solidFill>
                  <a:schemeClr val="bg1"/>
                </a:solidFill>
                <a:latin typeface="Trebuchet MS"/>
              </a:rPr>
              <a:t>“</a:t>
            </a:r>
            <a:r>
              <a:rPr lang="en-US" sz="2800" b="1" u="sng" spc="-200" dirty="0">
                <a:solidFill>
                  <a:schemeClr val="bg1"/>
                </a:solidFill>
                <a:latin typeface="Trebuchet MS"/>
              </a:rPr>
              <a:t>The Market Changer’s Playbook</a:t>
            </a:r>
            <a:r>
              <a:rPr lang="en-US" sz="2800" b="1" spc="-200" dirty="0">
                <a:solidFill>
                  <a:schemeClr val="bg1"/>
                </a:solidFill>
                <a:latin typeface="Trebuchet MS"/>
              </a:rPr>
              <a:t>”</a:t>
            </a:r>
          </a:p>
          <a:p>
            <a:pPr algn="ctr" defTabSz="914400">
              <a:defRPr/>
            </a:pPr>
            <a:endParaRPr lang="en-US" sz="1600" b="1" spc="-200" dirty="0">
              <a:solidFill>
                <a:schemeClr val="bg1"/>
              </a:solidFill>
              <a:latin typeface="Trebuchet MS"/>
            </a:endParaRPr>
          </a:p>
          <a:p>
            <a:pPr algn="ctr" defTabSz="914400">
              <a:defRPr/>
            </a:pPr>
            <a:r>
              <a:rPr lang="en-US" sz="2400" spc="-200" dirty="0">
                <a:solidFill>
                  <a:schemeClr val="bg1"/>
                </a:solidFill>
                <a:latin typeface="Trebuchet MS"/>
              </a:rPr>
              <a:t>(Category Disruptors)</a:t>
            </a:r>
          </a:p>
        </p:txBody>
      </p:sp>
      <p:cxnSp>
        <p:nvCxnSpPr>
          <p:cNvPr id="26" name="Straight Arrow Connector 25">
            <a:extLst>
              <a:ext uri="{FF2B5EF4-FFF2-40B4-BE49-F238E27FC236}">
                <a16:creationId xmlns:a16="http://schemas.microsoft.com/office/drawing/2014/main" xmlns="" id="{A89060A6-4733-4E10-82C6-868FC245272C}"/>
              </a:ext>
            </a:extLst>
          </p:cNvPr>
          <p:cNvCxnSpPr>
            <a:cxnSpLocks/>
          </p:cNvCxnSpPr>
          <p:nvPr/>
        </p:nvCxnSpPr>
        <p:spPr>
          <a:xfrm>
            <a:off x="3203885" y="7232563"/>
            <a:ext cx="0" cy="933854"/>
          </a:xfrm>
          <a:prstGeom prst="straightConnector1">
            <a:avLst/>
          </a:prstGeom>
          <a:ln w="762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7" name="Title 4">
            <a:extLst>
              <a:ext uri="{FF2B5EF4-FFF2-40B4-BE49-F238E27FC236}">
                <a16:creationId xmlns:a16="http://schemas.microsoft.com/office/drawing/2014/main" xmlns="" id="{804B2E14-C2D1-4AAB-8C76-3806CEF94D6A}"/>
              </a:ext>
            </a:extLst>
          </p:cNvPr>
          <p:cNvSpPr txBox="1">
            <a:spLocks/>
          </p:cNvSpPr>
          <p:nvPr/>
        </p:nvSpPr>
        <p:spPr>
          <a:xfrm>
            <a:off x="2155676" y="8312143"/>
            <a:ext cx="2059842" cy="862830"/>
          </a:xfrm>
          <a:prstGeom prst="rect">
            <a:avLst/>
          </a:prstGeom>
          <a:solidFill>
            <a:schemeClr val="tx1"/>
          </a:solidFill>
          <a:ln>
            <a:solidFill>
              <a:schemeClr val="tx1"/>
            </a:solidFill>
          </a:ln>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defTabSz="914400">
              <a:lnSpc>
                <a:spcPts val="5600"/>
              </a:lnSpc>
              <a:defRPr/>
            </a:pPr>
            <a:r>
              <a:rPr lang="en-US" sz="2800" b="1" spc="-200" dirty="0">
                <a:solidFill>
                  <a:prstClr val="white"/>
                </a:solidFill>
              </a:rPr>
              <a:t>50 Brands</a:t>
            </a:r>
            <a:endParaRPr lang="en-US" sz="2400" spc="-200" dirty="0">
              <a:solidFill>
                <a:prstClr val="white"/>
              </a:solidFill>
            </a:endParaRPr>
          </a:p>
        </p:txBody>
      </p:sp>
      <p:cxnSp>
        <p:nvCxnSpPr>
          <p:cNvPr id="28" name="Straight Arrow Connector 27">
            <a:extLst>
              <a:ext uri="{FF2B5EF4-FFF2-40B4-BE49-F238E27FC236}">
                <a16:creationId xmlns:a16="http://schemas.microsoft.com/office/drawing/2014/main" xmlns="" id="{49FFD310-3539-4A95-8848-0EC00186D139}"/>
              </a:ext>
            </a:extLst>
          </p:cNvPr>
          <p:cNvCxnSpPr>
            <a:cxnSpLocks/>
          </p:cNvCxnSpPr>
          <p:nvPr/>
        </p:nvCxnSpPr>
        <p:spPr>
          <a:xfrm>
            <a:off x="3141415" y="9321699"/>
            <a:ext cx="0" cy="933854"/>
          </a:xfrm>
          <a:prstGeom prst="straightConnector1">
            <a:avLst/>
          </a:prstGeom>
          <a:ln w="762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9" name="Title 4">
            <a:extLst>
              <a:ext uri="{FF2B5EF4-FFF2-40B4-BE49-F238E27FC236}">
                <a16:creationId xmlns:a16="http://schemas.microsoft.com/office/drawing/2014/main" xmlns="" id="{5FA372F1-6459-4CA2-81C6-89E6C9DA988D}"/>
              </a:ext>
            </a:extLst>
          </p:cNvPr>
          <p:cNvSpPr txBox="1">
            <a:spLocks/>
          </p:cNvSpPr>
          <p:nvPr/>
        </p:nvSpPr>
        <p:spPr>
          <a:xfrm>
            <a:off x="2149188" y="10290099"/>
            <a:ext cx="2059842" cy="862830"/>
          </a:xfrm>
          <a:prstGeom prst="rect">
            <a:avLst/>
          </a:prstGeom>
          <a:solidFill>
            <a:srgbClr val="FFFFCC"/>
          </a:solidFill>
          <a:ln>
            <a:solidFill>
              <a:schemeClr val="tx1"/>
            </a:solidFill>
          </a:ln>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defTabSz="914400">
              <a:lnSpc>
                <a:spcPts val="5600"/>
              </a:lnSpc>
              <a:defRPr/>
            </a:pPr>
            <a:r>
              <a:rPr lang="en-US" sz="2800" b="1" spc="-200" dirty="0"/>
              <a:t>80%</a:t>
            </a:r>
            <a:endParaRPr lang="en-US" sz="2400" spc="-200" dirty="0"/>
          </a:p>
        </p:txBody>
      </p:sp>
      <p:sp>
        <p:nvSpPr>
          <p:cNvPr id="30" name="TextBox 29">
            <a:extLst>
              <a:ext uri="{FF2B5EF4-FFF2-40B4-BE49-F238E27FC236}">
                <a16:creationId xmlns:a16="http://schemas.microsoft.com/office/drawing/2014/main" xmlns="" id="{32B266CF-3259-4C0E-A422-480FECC47E88}"/>
              </a:ext>
            </a:extLst>
          </p:cNvPr>
          <p:cNvSpPr txBox="1"/>
          <p:nvPr/>
        </p:nvSpPr>
        <p:spPr>
          <a:xfrm>
            <a:off x="1639969" y="3703938"/>
            <a:ext cx="3178364" cy="1138773"/>
          </a:xfrm>
          <a:prstGeom prst="rect">
            <a:avLst/>
          </a:prstGeom>
          <a:noFill/>
        </p:spPr>
        <p:txBody>
          <a:bodyPr wrap="square" rtlCol="0">
            <a:spAutoFit/>
          </a:bodyPr>
          <a:lstStyle/>
          <a:p>
            <a:pPr algn="ctr" defTabSz="914400">
              <a:defRPr/>
            </a:pPr>
            <a:r>
              <a:rPr lang="en-US" sz="2800" b="1" spc="-200" dirty="0">
                <a:solidFill>
                  <a:schemeClr val="bg1"/>
                </a:solidFill>
                <a:latin typeface="Trebuchet MS"/>
              </a:rPr>
              <a:t>“</a:t>
            </a:r>
            <a:r>
              <a:rPr lang="en-US" sz="2800" b="1" u="sng" spc="-200" dirty="0">
                <a:solidFill>
                  <a:schemeClr val="bg1"/>
                </a:solidFill>
                <a:latin typeface="Trebuchet MS"/>
              </a:rPr>
              <a:t>Direct Impact</a:t>
            </a:r>
            <a:r>
              <a:rPr lang="en-US" sz="2800" b="1" spc="-200" dirty="0">
                <a:solidFill>
                  <a:schemeClr val="bg1"/>
                </a:solidFill>
                <a:latin typeface="Trebuchet MS"/>
              </a:rPr>
              <a:t>”</a:t>
            </a:r>
          </a:p>
          <a:p>
            <a:pPr algn="ctr" defTabSz="914400">
              <a:defRPr/>
            </a:pPr>
            <a:endParaRPr lang="en-US" sz="1600" b="1" spc="-200" dirty="0">
              <a:solidFill>
                <a:schemeClr val="bg1"/>
              </a:solidFill>
              <a:latin typeface="Trebuchet MS"/>
            </a:endParaRPr>
          </a:p>
          <a:p>
            <a:pPr algn="ctr" defTabSz="914400">
              <a:defRPr/>
            </a:pPr>
            <a:r>
              <a:rPr lang="en-US" sz="2400" spc="-200" dirty="0">
                <a:solidFill>
                  <a:schemeClr val="bg1"/>
                </a:solidFill>
                <a:latin typeface="Trebuchet MS"/>
              </a:rPr>
              <a:t>(Direct-Disruptors)</a:t>
            </a:r>
          </a:p>
        </p:txBody>
      </p:sp>
      <p:pic>
        <p:nvPicPr>
          <p:cNvPr id="31" name="Picture 30">
            <a:extLst>
              <a:ext uri="{FF2B5EF4-FFF2-40B4-BE49-F238E27FC236}">
                <a16:creationId xmlns:a16="http://schemas.microsoft.com/office/drawing/2014/main" xmlns="" id="{34D549DE-DEE7-442D-BEBD-6036FC44F90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639291" y="4987872"/>
            <a:ext cx="3183548" cy="2514880"/>
          </a:xfrm>
          <a:prstGeom prst="rect">
            <a:avLst/>
          </a:prstGeom>
          <a:ln>
            <a:solidFill>
              <a:schemeClr val="tx1"/>
            </a:solidFill>
          </a:ln>
        </p:spPr>
      </p:pic>
      <p:cxnSp>
        <p:nvCxnSpPr>
          <p:cNvPr id="32" name="Straight Arrow Connector 31">
            <a:extLst>
              <a:ext uri="{FF2B5EF4-FFF2-40B4-BE49-F238E27FC236}">
                <a16:creationId xmlns:a16="http://schemas.microsoft.com/office/drawing/2014/main" xmlns="" id="{F54C6AE1-D7A2-4BC0-A46D-82B5CAFBB293}"/>
              </a:ext>
            </a:extLst>
          </p:cNvPr>
          <p:cNvCxnSpPr>
            <a:cxnSpLocks/>
          </p:cNvCxnSpPr>
          <p:nvPr/>
        </p:nvCxnSpPr>
        <p:spPr>
          <a:xfrm>
            <a:off x="7447013" y="7235583"/>
            <a:ext cx="0" cy="933854"/>
          </a:xfrm>
          <a:prstGeom prst="straightConnector1">
            <a:avLst/>
          </a:prstGeom>
          <a:ln w="762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3" name="Title 4">
            <a:extLst>
              <a:ext uri="{FF2B5EF4-FFF2-40B4-BE49-F238E27FC236}">
                <a16:creationId xmlns:a16="http://schemas.microsoft.com/office/drawing/2014/main" xmlns="" id="{C78EE7AB-CB24-439E-83F5-66D4B58B9851}"/>
              </a:ext>
            </a:extLst>
          </p:cNvPr>
          <p:cNvSpPr txBox="1">
            <a:spLocks/>
          </p:cNvSpPr>
          <p:nvPr/>
        </p:nvSpPr>
        <p:spPr>
          <a:xfrm>
            <a:off x="6454788" y="8312143"/>
            <a:ext cx="2059842" cy="862830"/>
          </a:xfrm>
          <a:prstGeom prst="rect">
            <a:avLst/>
          </a:prstGeom>
          <a:solidFill>
            <a:schemeClr val="tx1"/>
          </a:solidFill>
          <a:ln>
            <a:solidFill>
              <a:schemeClr val="tx1"/>
            </a:solidFill>
          </a:ln>
        </p:spPr>
        <p:txBody>
          <a:bodyPr/>
          <a:lstStyle>
            <a:defPPr>
              <a:defRPr lang="en-US"/>
            </a:defPPr>
            <a:lvl1pPr marR="0" lvl="0" indent="0" algn="ctr" fontAlgn="auto">
              <a:lnSpc>
                <a:spcPts val="2800"/>
              </a:lnSpc>
              <a:spcBef>
                <a:spcPct val="0"/>
              </a:spcBef>
              <a:spcAft>
                <a:spcPts val="0"/>
              </a:spcAft>
              <a:buClrTx/>
              <a:buSzTx/>
              <a:buFontTx/>
              <a:buNone/>
              <a:tabLst/>
              <a:defRPr kumimoji="0" sz="1400" b="1" i="0" u="none" strike="noStrike" cap="none" spc="-100" normalizeH="0" baseline="0">
                <a:ln>
                  <a:noFill/>
                </a:ln>
                <a:solidFill>
                  <a:prstClr val="white"/>
                </a:solidFill>
                <a:effectLst/>
                <a:uLnTx/>
                <a:uFillTx/>
                <a:latin typeface="Trebuchet MS"/>
                <a:ea typeface="+mj-ea"/>
                <a:cs typeface="Trebuchet MS"/>
              </a:defRPr>
            </a:lvl1pPr>
          </a:lstStyle>
          <a:p>
            <a:pPr defTabSz="914400">
              <a:lnSpc>
                <a:spcPts val="5600"/>
              </a:lnSpc>
              <a:defRPr/>
            </a:pPr>
            <a:r>
              <a:rPr lang="en-US" sz="2800" spc="-200" dirty="0"/>
              <a:t>25 Brands</a:t>
            </a:r>
          </a:p>
        </p:txBody>
      </p:sp>
      <p:cxnSp>
        <p:nvCxnSpPr>
          <p:cNvPr id="34" name="Straight Arrow Connector 33">
            <a:extLst>
              <a:ext uri="{FF2B5EF4-FFF2-40B4-BE49-F238E27FC236}">
                <a16:creationId xmlns:a16="http://schemas.microsoft.com/office/drawing/2014/main" xmlns="" id="{73303F88-8757-4F43-B7C8-34D8A0A17BD6}"/>
              </a:ext>
            </a:extLst>
          </p:cNvPr>
          <p:cNvCxnSpPr>
            <a:cxnSpLocks/>
          </p:cNvCxnSpPr>
          <p:nvPr/>
        </p:nvCxnSpPr>
        <p:spPr>
          <a:xfrm>
            <a:off x="7440527" y="9324719"/>
            <a:ext cx="0" cy="933854"/>
          </a:xfrm>
          <a:prstGeom prst="straightConnector1">
            <a:avLst/>
          </a:prstGeom>
          <a:ln w="762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5" name="Title 4">
            <a:extLst>
              <a:ext uri="{FF2B5EF4-FFF2-40B4-BE49-F238E27FC236}">
                <a16:creationId xmlns:a16="http://schemas.microsoft.com/office/drawing/2014/main" xmlns="" id="{4BA9683D-063F-444F-B062-086F856FB095}"/>
              </a:ext>
            </a:extLst>
          </p:cNvPr>
          <p:cNvSpPr txBox="1">
            <a:spLocks/>
          </p:cNvSpPr>
          <p:nvPr/>
        </p:nvSpPr>
        <p:spPr>
          <a:xfrm>
            <a:off x="6448300" y="10290099"/>
            <a:ext cx="2059842" cy="862830"/>
          </a:xfrm>
          <a:prstGeom prst="rect">
            <a:avLst/>
          </a:prstGeom>
          <a:solidFill>
            <a:srgbClr val="FFFFCC"/>
          </a:solidFill>
          <a:ln>
            <a:solidFill>
              <a:schemeClr val="tx1"/>
            </a:solidFill>
          </a:ln>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defTabSz="914400">
              <a:lnSpc>
                <a:spcPts val="5600"/>
              </a:lnSpc>
              <a:defRPr/>
            </a:pPr>
            <a:r>
              <a:rPr lang="en-US" sz="2800" b="1" spc="-200" dirty="0"/>
              <a:t>76%</a:t>
            </a:r>
            <a:endParaRPr lang="en-US" sz="2400" spc="-200" dirty="0"/>
          </a:p>
        </p:txBody>
      </p:sp>
      <p:sp>
        <p:nvSpPr>
          <p:cNvPr id="36" name="TextBox 35">
            <a:extLst>
              <a:ext uri="{FF2B5EF4-FFF2-40B4-BE49-F238E27FC236}">
                <a16:creationId xmlns:a16="http://schemas.microsoft.com/office/drawing/2014/main" xmlns="" id="{1C50D550-2E56-438A-B772-E632F569B8E5}"/>
              </a:ext>
            </a:extLst>
          </p:cNvPr>
          <p:cNvSpPr txBox="1"/>
          <p:nvPr/>
        </p:nvSpPr>
        <p:spPr>
          <a:xfrm>
            <a:off x="5417238" y="3333730"/>
            <a:ext cx="3998290" cy="1138773"/>
          </a:xfrm>
          <a:prstGeom prst="rect">
            <a:avLst/>
          </a:prstGeom>
          <a:noFill/>
        </p:spPr>
        <p:txBody>
          <a:bodyPr wrap="square" rtlCol="0">
            <a:spAutoFit/>
          </a:bodyPr>
          <a:lstStyle/>
          <a:p>
            <a:pPr algn="ctr" defTabSz="914400">
              <a:defRPr/>
            </a:pPr>
            <a:r>
              <a:rPr lang="en-US" sz="2800" b="1" spc="-200" dirty="0">
                <a:solidFill>
                  <a:schemeClr val="bg1"/>
                </a:solidFill>
                <a:latin typeface="Trebuchet MS"/>
              </a:rPr>
              <a:t>“</a:t>
            </a:r>
            <a:r>
              <a:rPr lang="en-US" sz="2800" b="1" u="sng" spc="-200" dirty="0">
                <a:solidFill>
                  <a:schemeClr val="bg1"/>
                </a:solidFill>
                <a:latin typeface="Trebuchet MS"/>
              </a:rPr>
              <a:t>A Look Under The Hood</a:t>
            </a:r>
            <a:r>
              <a:rPr lang="en-US" sz="2800" b="1" spc="-200" dirty="0">
                <a:solidFill>
                  <a:schemeClr val="bg1"/>
                </a:solidFill>
                <a:latin typeface="Trebuchet MS"/>
              </a:rPr>
              <a:t>”</a:t>
            </a:r>
          </a:p>
          <a:p>
            <a:pPr algn="ctr" defTabSz="914400">
              <a:defRPr/>
            </a:pPr>
            <a:endParaRPr lang="en-US" sz="1600" b="1" spc="-200" dirty="0">
              <a:solidFill>
                <a:schemeClr val="bg1"/>
              </a:solidFill>
              <a:latin typeface="Trebuchet MS"/>
            </a:endParaRPr>
          </a:p>
          <a:p>
            <a:pPr algn="ctr" defTabSz="914400">
              <a:defRPr/>
            </a:pPr>
            <a:r>
              <a:rPr lang="en-US" sz="2400" spc="-200" dirty="0">
                <a:solidFill>
                  <a:schemeClr val="bg1"/>
                </a:solidFill>
                <a:latin typeface="Trebuchet MS"/>
              </a:rPr>
              <a:t>(Automotive)</a:t>
            </a:r>
          </a:p>
        </p:txBody>
      </p:sp>
      <p:pic>
        <p:nvPicPr>
          <p:cNvPr id="37" name="Picture 36">
            <a:extLst>
              <a:ext uri="{FF2B5EF4-FFF2-40B4-BE49-F238E27FC236}">
                <a16:creationId xmlns:a16="http://schemas.microsoft.com/office/drawing/2014/main" xmlns="" id="{92D12C86-3F46-4F88-8CED-36ACD40C02D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820071" y="5015381"/>
            <a:ext cx="3177868" cy="2466706"/>
          </a:xfrm>
          <a:prstGeom prst="rect">
            <a:avLst/>
          </a:prstGeom>
          <a:ln>
            <a:solidFill>
              <a:schemeClr val="tx1"/>
            </a:solidFill>
          </a:ln>
        </p:spPr>
      </p:pic>
      <p:sp>
        <p:nvSpPr>
          <p:cNvPr id="39" name="Slide Number Placeholder 1">
            <a:extLst>
              <a:ext uri="{FF2B5EF4-FFF2-40B4-BE49-F238E27FC236}">
                <a16:creationId xmlns:a16="http://schemas.microsoft.com/office/drawing/2014/main" xmlns="" id="{034DA9EE-35AB-48C0-AD31-EC1A07177248}"/>
              </a:ext>
            </a:extLst>
          </p:cNvPr>
          <p:cNvSpPr txBox="1">
            <a:spLocks/>
          </p:cNvSpPr>
          <p:nvPr/>
        </p:nvSpPr>
        <p:spPr>
          <a:xfrm>
            <a:off x="18727800" y="13094797"/>
            <a:ext cx="5690341" cy="730250"/>
          </a:xfrm>
          <a:prstGeom prst="rect">
            <a:avLst/>
          </a:prstGeom>
        </p:spPr>
        <p:txBody>
          <a:bodyP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algn="r"/>
            <a:fld id="{FC623D9C-B141-0E44-9A0E-426DA6A043B9}" type="slidenum">
              <a:rPr lang="en-US" sz="3200" smtClean="0">
                <a:solidFill>
                  <a:schemeClr val="bg1">
                    <a:lumMod val="85000"/>
                  </a:schemeClr>
                </a:solidFill>
              </a:rPr>
              <a:pPr algn="r"/>
              <a:t>42</a:t>
            </a:fld>
            <a:endParaRPr lang="en-US" sz="3200" dirty="0">
              <a:solidFill>
                <a:schemeClr val="bg1">
                  <a:lumMod val="85000"/>
                </a:schemeClr>
              </a:solidFill>
            </a:endParaRPr>
          </a:p>
        </p:txBody>
      </p:sp>
      <p:pic>
        <p:nvPicPr>
          <p:cNvPr id="40" name="Picture 39">
            <a:extLst>
              <a:ext uri="{FF2B5EF4-FFF2-40B4-BE49-F238E27FC236}">
                <a16:creationId xmlns:a16="http://schemas.microsoft.com/office/drawing/2014/main" xmlns="" id="{C882C2D3-348F-4A8B-8E37-093E7AF627F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7720047" y="13284749"/>
            <a:ext cx="5861685" cy="323850"/>
          </a:xfrm>
          <a:prstGeom prst="rect">
            <a:avLst/>
          </a:prstGeom>
        </p:spPr>
      </p:pic>
    </p:spTree>
    <p:extLst>
      <p:ext uri="{BB962C8B-B14F-4D97-AF65-F5344CB8AC3E}">
        <p14:creationId xmlns:p14="http://schemas.microsoft.com/office/powerpoint/2010/main" val="8982057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711201" y="6622910"/>
            <a:ext cx="8662090" cy="6245017"/>
          </a:xfrm>
          <a:prstGeom prst="rect">
            <a:avLst/>
          </a:prstGeom>
          <a:noFill/>
        </p:spPr>
      </p:pic>
      <p:sp>
        <p:nvSpPr>
          <p:cNvPr id="6" name="Rectangle 5">
            <a:extLst>
              <a:ext uri="{FF2B5EF4-FFF2-40B4-BE49-F238E27FC236}">
                <a16:creationId xmlns:a16="http://schemas.microsoft.com/office/drawing/2014/main" xmlns="" id="{A8372506-DA55-4788-A020-02BB30541FA7}"/>
              </a:ext>
            </a:extLst>
          </p:cNvPr>
          <p:cNvSpPr/>
          <p:nvPr/>
        </p:nvSpPr>
        <p:spPr>
          <a:xfrm>
            <a:off x="0" y="0"/>
            <a:ext cx="6699380" cy="13716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4" name="Title 1">
            <a:extLst>
              <a:ext uri="{FF2B5EF4-FFF2-40B4-BE49-F238E27FC236}">
                <a16:creationId xmlns:a16="http://schemas.microsoft.com/office/drawing/2014/main" xmlns="" id="{3AA4C1B0-0732-4932-86CF-50CD251B75DC}"/>
              </a:ext>
            </a:extLst>
          </p:cNvPr>
          <p:cNvSpPr txBox="1">
            <a:spLocks/>
          </p:cNvSpPr>
          <p:nvPr/>
        </p:nvSpPr>
        <p:spPr>
          <a:xfrm>
            <a:off x="203050" y="2526752"/>
            <a:ext cx="6557209" cy="494094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800" dirty="0">
                <a:solidFill>
                  <a:schemeClr val="bg1"/>
                </a:solidFill>
                <a:latin typeface="Trebuchet MS" panose="020B0603020202020204" pitchFamily="34" charset="0"/>
              </a:rPr>
              <a:t>Similarly, The Engagement These Connected Viewers Have With OTT Programming Increases Their Purchase Intent</a:t>
            </a:r>
          </a:p>
        </p:txBody>
      </p:sp>
      <p:sp>
        <p:nvSpPr>
          <p:cNvPr id="11" name="TextBox 10">
            <a:extLst>
              <a:ext uri="{FF2B5EF4-FFF2-40B4-BE49-F238E27FC236}">
                <a16:creationId xmlns:a16="http://schemas.microsoft.com/office/drawing/2014/main" xmlns="" id="{1F98DF7F-DEF5-4F60-BA61-4A433B1D9A06}"/>
              </a:ext>
            </a:extLst>
          </p:cNvPr>
          <p:cNvSpPr txBox="1"/>
          <p:nvPr/>
        </p:nvSpPr>
        <p:spPr>
          <a:xfrm>
            <a:off x="6760259" y="13280867"/>
            <a:ext cx="10530993" cy="461665"/>
          </a:xfrm>
          <a:prstGeom prst="rect">
            <a:avLst/>
          </a:prstGeom>
          <a:noFill/>
        </p:spPr>
        <p:txBody>
          <a:bodyPr wrap="square" rtlCol="0">
            <a:spAutoFit/>
          </a:bodyPr>
          <a:lstStyle/>
          <a:p>
            <a:r>
              <a:rPr lang="en-US" sz="1200" dirty="0"/>
              <a:t>Source: </a:t>
            </a:r>
            <a:r>
              <a:rPr lang="en-US" sz="1200" dirty="0">
                <a:hlinkClick r:id="rId4"/>
              </a:rPr>
              <a:t>https://www.brightline.tv/why-connected-tv/</a:t>
            </a:r>
            <a:r>
              <a:rPr lang="en-US" sz="1200" dirty="0"/>
              <a:t>; Ad Receptivity and the Ad-Supported OTT Video Viewers, IAB / Maru/Matchbox, Spot X, October 2018</a:t>
            </a:r>
          </a:p>
        </p:txBody>
      </p:sp>
      <p:sp>
        <p:nvSpPr>
          <p:cNvPr id="5" name="Rectangle 4">
            <a:extLst>
              <a:ext uri="{FF2B5EF4-FFF2-40B4-BE49-F238E27FC236}">
                <a16:creationId xmlns:a16="http://schemas.microsoft.com/office/drawing/2014/main" xmlns="" id="{680B885F-B4D5-47E2-A75F-7A461F036B04}"/>
              </a:ext>
            </a:extLst>
          </p:cNvPr>
          <p:cNvSpPr/>
          <p:nvPr/>
        </p:nvSpPr>
        <p:spPr>
          <a:xfrm>
            <a:off x="7748187" y="17585"/>
            <a:ext cx="8662090" cy="6245017"/>
          </a:xfrm>
          <a:prstGeom prst="rect">
            <a:avLst/>
          </a:prstGeom>
          <a:blipFill>
            <a:blip r:embed="rId5" cstate="email">
              <a:alphaModFix amt="50000"/>
              <a:extLst>
                <a:ext uri="{28A0092B-C50C-407E-A947-70E740481C1C}">
                  <a14:useLocalDpi xmlns:a14="http://schemas.microsoft.com/office/drawing/2010/main"/>
                </a:ext>
              </a:extLst>
            </a:blip>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xmlns="" id="{2882D3BA-EA93-4DA4-8A7C-3EF6E45F39C9}"/>
              </a:ext>
            </a:extLst>
          </p:cNvPr>
          <p:cNvSpPr txBox="1">
            <a:spLocks/>
          </p:cNvSpPr>
          <p:nvPr/>
        </p:nvSpPr>
        <p:spPr>
          <a:xfrm>
            <a:off x="7809066" y="355507"/>
            <a:ext cx="8367485" cy="237317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800" dirty="0">
                <a:solidFill>
                  <a:schemeClr val="bg1"/>
                </a:solidFill>
                <a:latin typeface="Trebuchet MS" panose="020B0603020202020204" pitchFamily="34" charset="0"/>
              </a:rPr>
              <a:t>Connected Device Ads see an average </a:t>
            </a:r>
            <a:r>
              <a:rPr lang="en-US" sz="5400" b="1" dirty="0">
                <a:solidFill>
                  <a:schemeClr val="accent1"/>
                </a:solidFill>
                <a:latin typeface="+mn-lt"/>
                <a:ea typeface="+mn-ea"/>
                <a:cs typeface="+mn-cs"/>
              </a:rPr>
              <a:t>+13.5% </a:t>
            </a:r>
            <a:r>
              <a:rPr lang="en-US" sz="4800" dirty="0">
                <a:solidFill>
                  <a:schemeClr val="bg1"/>
                </a:solidFill>
                <a:latin typeface="Trebuchet MS" panose="020B0603020202020204" pitchFamily="34" charset="0"/>
              </a:rPr>
              <a:t>lift in purchase intent</a:t>
            </a:r>
          </a:p>
        </p:txBody>
      </p:sp>
      <p:sp>
        <p:nvSpPr>
          <p:cNvPr id="10" name="TextBox 9">
            <a:extLst>
              <a:ext uri="{FF2B5EF4-FFF2-40B4-BE49-F238E27FC236}">
                <a16:creationId xmlns:a16="http://schemas.microsoft.com/office/drawing/2014/main" xmlns="" id="{5C69FCC7-8ADF-4C34-B376-DEBA3D9059B5}"/>
              </a:ext>
            </a:extLst>
          </p:cNvPr>
          <p:cNvSpPr txBox="1"/>
          <p:nvPr/>
        </p:nvSpPr>
        <p:spPr>
          <a:xfrm>
            <a:off x="14952787" y="6858000"/>
            <a:ext cx="8156595" cy="3877985"/>
          </a:xfrm>
          <a:prstGeom prst="rect">
            <a:avLst/>
          </a:prstGeom>
          <a:noFill/>
        </p:spPr>
        <p:txBody>
          <a:bodyPr wrap="square" rtlCol="0">
            <a:spAutoFit/>
          </a:bodyPr>
          <a:lstStyle/>
          <a:p>
            <a:r>
              <a:rPr lang="en-US" sz="5400" dirty="0">
                <a:solidFill>
                  <a:schemeClr val="bg1"/>
                </a:solidFill>
              </a:rPr>
              <a:t>Viewers of </a:t>
            </a:r>
            <a:r>
              <a:rPr lang="en-US" dirty="0">
                <a:solidFill>
                  <a:schemeClr val="bg1"/>
                </a:solidFill>
              </a:rPr>
              <a:t>ad-supported OTT are </a:t>
            </a:r>
            <a:r>
              <a:rPr lang="en-US" sz="5400" b="1" dirty="0">
                <a:solidFill>
                  <a:schemeClr val="accent1"/>
                </a:solidFill>
              </a:rPr>
              <a:t>39%</a:t>
            </a:r>
            <a:r>
              <a:rPr lang="en-US" dirty="0">
                <a:solidFill>
                  <a:schemeClr val="bg1"/>
                </a:solidFill>
              </a:rPr>
              <a:t> more likely than SVOD viewers to buy products directly from the brand online</a:t>
            </a:r>
          </a:p>
        </p:txBody>
      </p:sp>
      <p:pic>
        <p:nvPicPr>
          <p:cNvPr id="16" name="Picture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801291" y="13318350"/>
            <a:ext cx="4572000" cy="252597"/>
          </a:xfrm>
          <a:prstGeom prst="rect">
            <a:avLst/>
          </a:prstGeom>
        </p:spPr>
      </p:pic>
      <p:sp>
        <p:nvSpPr>
          <p:cNvPr id="17" name="Slide Number Placeholder 2">
            <a:extLst>
              <a:ext uri="{FF2B5EF4-FFF2-40B4-BE49-F238E27FC236}">
                <a16:creationId xmlns:a16="http://schemas.microsoft.com/office/drawing/2014/main" xmlns="" id="{97B604B9-35A6-4BEB-A5EC-99DB4CE75517}"/>
              </a:ext>
            </a:extLst>
          </p:cNvPr>
          <p:cNvSpPr txBox="1">
            <a:spLocks/>
          </p:cNvSpPr>
          <p:nvPr/>
        </p:nvSpPr>
        <p:spPr>
          <a:xfrm>
            <a:off x="18696834" y="13067001"/>
            <a:ext cx="5690341" cy="730250"/>
          </a:xfrm>
          <a:prstGeom prst="rect">
            <a:avLst/>
          </a:prstGeom>
        </p:spPr>
        <p:txBody>
          <a:bodyPr vert="horz" lIns="234480" tIns="117240" rIns="234480" bIns="117240" rtlCol="0" anchor="ctr"/>
          <a:lstStyle>
            <a:defPPr>
              <a:defRPr lang="en-US"/>
            </a:defPPr>
            <a:lvl1pPr marL="0" algn="r" defTabSz="1172398" rtl="0" eaLnBrk="1" latinLnBrk="0" hangingPunct="1">
              <a:defRPr sz="3100" kern="1200">
                <a:solidFill>
                  <a:schemeClr val="tx1">
                    <a:tint val="75000"/>
                  </a:schemeClr>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r>
              <a:rPr lang="en-US" dirty="0"/>
              <a:t>43</a:t>
            </a:r>
          </a:p>
        </p:txBody>
      </p:sp>
      <p:pic>
        <p:nvPicPr>
          <p:cNvPr id="12" name="Picture 11">
            <a:extLst>
              <a:ext uri="{FF2B5EF4-FFF2-40B4-BE49-F238E27FC236}">
                <a16:creationId xmlns:a16="http://schemas.microsoft.com/office/drawing/2014/main" xmlns="" id="{1302AFFE-06AB-428A-8BCD-939BC8F63F63}"/>
              </a:ext>
            </a:extLst>
          </p:cNvPr>
          <p:cNvPicPr>
            <a:picLocks noChangeAspect="1"/>
          </p:cNvPicPr>
          <p:nvPr/>
        </p:nvPicPr>
        <p:blipFill>
          <a:blip r:embed="rId7"/>
          <a:stretch>
            <a:fillRect/>
          </a:stretch>
        </p:blipFill>
        <p:spPr>
          <a:xfrm>
            <a:off x="2133225" y="10328577"/>
            <a:ext cx="2483623" cy="2483623"/>
          </a:xfrm>
          <a:prstGeom prst="rect">
            <a:avLst/>
          </a:prstGeom>
        </p:spPr>
      </p:pic>
    </p:spTree>
    <p:extLst>
      <p:ext uri="{BB962C8B-B14F-4D97-AF65-F5344CB8AC3E}">
        <p14:creationId xmlns:p14="http://schemas.microsoft.com/office/powerpoint/2010/main" val="26242875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9E71EDA-E252-4A15-8EEB-DE6113A10B49}"/>
              </a:ext>
            </a:extLst>
          </p:cNvPr>
          <p:cNvSpPr/>
          <p:nvPr/>
        </p:nvSpPr>
        <p:spPr>
          <a:xfrm>
            <a:off x="1587" y="895"/>
            <a:ext cx="7128324" cy="1371421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164"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 name="Title 1">
            <a:extLst>
              <a:ext uri="{FF2B5EF4-FFF2-40B4-BE49-F238E27FC236}">
                <a16:creationId xmlns:a16="http://schemas.microsoft.com/office/drawing/2014/main" xmlns="" id="{1302EDB2-1D7F-4AA4-B7A2-02308848D472}"/>
              </a:ext>
            </a:extLst>
          </p:cNvPr>
          <p:cNvSpPr>
            <a:spLocks noGrp="1"/>
          </p:cNvSpPr>
          <p:nvPr>
            <p:ph type="title"/>
          </p:nvPr>
        </p:nvSpPr>
        <p:spPr>
          <a:xfrm>
            <a:off x="1587" y="2687508"/>
            <a:ext cx="7128324" cy="5822776"/>
          </a:xfrm>
        </p:spPr>
        <p:txBody>
          <a:bodyPr>
            <a:noAutofit/>
          </a:bodyPr>
          <a:lstStyle/>
          <a:p>
            <a:pPr algn="l"/>
            <a:r>
              <a:rPr lang="en-US" sz="4800" dirty="0">
                <a:solidFill>
                  <a:schemeClr val="bg1"/>
                </a:solidFill>
              </a:rPr>
              <a:t>Data-Fueled OTT Buys Can Add Valuable Incremental Reach in the Form of a Brand’s Best Prospective Customers, Thus Improving Business Outcomes</a:t>
            </a:r>
          </a:p>
        </p:txBody>
      </p:sp>
      <p:pic>
        <p:nvPicPr>
          <p:cNvPr id="17" name="Picture 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412479" y="13357772"/>
            <a:ext cx="4114264" cy="22730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43135" y="9971664"/>
            <a:ext cx="2848172" cy="2848172"/>
          </a:xfrm>
          <a:prstGeom prst="rect">
            <a:avLst/>
          </a:prstGeom>
        </p:spPr>
      </p:pic>
      <p:sp>
        <p:nvSpPr>
          <p:cNvPr id="5" name="Slide Number Placeholder 4"/>
          <p:cNvSpPr>
            <a:spLocks noGrp="1"/>
          </p:cNvSpPr>
          <p:nvPr>
            <p:ph type="sldNum" sz="quarter" idx="12"/>
          </p:nvPr>
        </p:nvSpPr>
        <p:spPr>
          <a:xfrm>
            <a:off x="23319319" y="13040907"/>
            <a:ext cx="1066268" cy="730154"/>
          </a:xfrm>
        </p:spPr>
        <p:txBody>
          <a:body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100" b="0" i="0" u="none" strike="noStrike" kern="1200" cap="none" spc="0" normalizeH="0" baseline="0" noProof="0">
                <a:ln>
                  <a:noFill/>
                </a:ln>
                <a:solidFill>
                  <a:prstClr val="black">
                    <a:tint val="75000"/>
                  </a:prstClr>
                </a:solidFill>
                <a:effectLst/>
                <a:uLnTx/>
                <a:uFillTx/>
                <a:latin typeface="Trebuchet MS"/>
                <a:ea typeface="+mn-ea"/>
                <a:cs typeface="+mn-cs"/>
              </a:rPr>
              <a:pPr marL="0" marR="0" lvl="0" indent="0" algn="r" defTabSz="1172164" rtl="0" eaLnBrk="1" fontAlgn="auto" latinLnBrk="0" hangingPunct="1">
                <a:lnSpc>
                  <a:spcPct val="100000"/>
                </a:lnSpc>
                <a:spcBef>
                  <a:spcPts val="0"/>
                </a:spcBef>
                <a:spcAft>
                  <a:spcPts val="0"/>
                </a:spcAft>
                <a:buClrTx/>
                <a:buSzTx/>
                <a:buFontTx/>
                <a:buNone/>
                <a:tabLst/>
                <a:defRPr/>
              </a:pPr>
              <a:t>44</a:t>
            </a:fld>
            <a:endParaRPr kumimoji="0" lang="en-US" sz="3100" b="0" i="0" u="none" strike="noStrike" kern="1200" cap="none" spc="0" normalizeH="0" baseline="0" noProof="0" dirty="0">
              <a:ln>
                <a:noFill/>
              </a:ln>
              <a:solidFill>
                <a:prstClr val="black">
                  <a:tint val="75000"/>
                </a:prstClr>
              </a:solidFill>
              <a:effectLst/>
              <a:uLnTx/>
              <a:uFillTx/>
              <a:latin typeface="Trebuchet MS"/>
              <a:ea typeface="+mn-ea"/>
              <a:cs typeface="+mn-cs"/>
            </a:endParaRPr>
          </a:p>
        </p:txBody>
      </p:sp>
      <p:sp>
        <p:nvSpPr>
          <p:cNvPr id="10" name="TextBox 9">
            <a:extLst>
              <a:ext uri="{FF2B5EF4-FFF2-40B4-BE49-F238E27FC236}">
                <a16:creationId xmlns:a16="http://schemas.microsoft.com/office/drawing/2014/main" xmlns="" id="{EFB976A2-136D-4CF3-8015-1B604B44AFBE}"/>
              </a:ext>
            </a:extLst>
          </p:cNvPr>
          <p:cNvSpPr txBox="1"/>
          <p:nvPr/>
        </p:nvSpPr>
        <p:spPr>
          <a:xfrm>
            <a:off x="7470637" y="873227"/>
            <a:ext cx="16263652" cy="1569660"/>
          </a:xfrm>
          <a:prstGeom prst="rect">
            <a:avLst/>
          </a:prstGeom>
          <a:noFill/>
        </p:spPr>
        <p:txBody>
          <a:bodyPr wrap="square" rtlCol="0">
            <a:spAutoFit/>
          </a:bodyPr>
          <a:lstStyle/>
          <a:p>
            <a:pPr marL="0" marR="0" lvl="0" indent="0" algn="l" defTabSz="117216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mn-cs"/>
              </a:rPr>
              <a:t>Case Study: Auto Manufacturer                                                                 </a:t>
            </a:r>
          </a:p>
          <a:p>
            <a:pPr marL="0" marR="0" lvl="0" indent="0" algn="l" defTabSz="1172164"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rebuchet MS"/>
                <a:ea typeface="+mn-ea"/>
                <a:cs typeface="+mn-cs"/>
              </a:rPr>
              <a:t>Supplementing a linear TV buy with </a:t>
            </a:r>
            <a:r>
              <a:rPr kumimoji="0" lang="en-US" sz="3200" b="0" i="1" u="none" strike="noStrike" kern="1200" cap="none" spc="0" normalizeH="0" baseline="0" noProof="0" dirty="0">
                <a:ln>
                  <a:noFill/>
                </a:ln>
                <a:solidFill>
                  <a:prstClr val="black"/>
                </a:solidFill>
                <a:effectLst/>
                <a:uLnTx/>
                <a:uFillTx/>
                <a:latin typeface="Trebuchet MS"/>
                <a:ea typeface="+mn-ea"/>
                <a:cs typeface="+mn-cs"/>
              </a:rPr>
              <a:t>targeted </a:t>
            </a:r>
            <a:r>
              <a:rPr kumimoji="0" lang="en-US" sz="3200" b="0" i="0" u="none" strike="noStrike" kern="1200" cap="none" spc="0" normalizeH="0" baseline="0" noProof="0" dirty="0">
                <a:ln>
                  <a:noFill/>
                </a:ln>
                <a:solidFill>
                  <a:prstClr val="black"/>
                </a:solidFill>
                <a:effectLst/>
                <a:uLnTx/>
                <a:uFillTx/>
                <a:latin typeface="Trebuchet MS"/>
                <a:ea typeface="+mn-ea"/>
                <a:cs typeface="+mn-cs"/>
              </a:rPr>
              <a:t>OTT to drive incremental </a:t>
            </a:r>
            <a:br>
              <a:rPr kumimoji="0" lang="en-US" sz="3200" b="0" i="0" u="none" strike="noStrike" kern="1200" cap="none" spc="0" normalizeH="0" baseline="0" noProof="0" dirty="0">
                <a:ln>
                  <a:noFill/>
                </a:ln>
                <a:solidFill>
                  <a:prstClr val="black"/>
                </a:solidFill>
                <a:effectLst/>
                <a:uLnTx/>
                <a:uFillTx/>
                <a:latin typeface="Trebuchet MS"/>
                <a:ea typeface="+mn-ea"/>
                <a:cs typeface="+mn-cs"/>
              </a:rPr>
            </a:br>
            <a:r>
              <a:rPr kumimoji="0" lang="en-US" sz="3200" b="0" i="0" u="none" strike="noStrike" kern="1200" cap="none" spc="0" normalizeH="0" baseline="0" noProof="0" dirty="0">
                <a:ln>
                  <a:noFill/>
                </a:ln>
                <a:solidFill>
                  <a:prstClr val="black"/>
                </a:solidFill>
                <a:effectLst/>
                <a:uLnTx/>
                <a:uFillTx/>
                <a:latin typeface="Trebuchet MS"/>
                <a:ea typeface="+mn-ea"/>
                <a:cs typeface="+mn-cs"/>
              </a:rPr>
              <a:t>reach of the brand’s best potential customers</a:t>
            </a:r>
          </a:p>
        </p:txBody>
      </p:sp>
      <p:graphicFrame>
        <p:nvGraphicFramePr>
          <p:cNvPr id="13" name="Chart 12">
            <a:extLst>
              <a:ext uri="{FF2B5EF4-FFF2-40B4-BE49-F238E27FC236}">
                <a16:creationId xmlns:a16="http://schemas.microsoft.com/office/drawing/2014/main" xmlns="" id="{8BEB4FFD-F595-49A0-AD45-560299DB9D0E}"/>
              </a:ext>
            </a:extLst>
          </p:cNvPr>
          <p:cNvGraphicFramePr/>
          <p:nvPr>
            <p:extLst/>
          </p:nvPr>
        </p:nvGraphicFramePr>
        <p:xfrm>
          <a:off x="9762266" y="1898715"/>
          <a:ext cx="11707346" cy="6964818"/>
        </p:xfrm>
        <a:graphic>
          <a:graphicData uri="http://schemas.openxmlformats.org/drawingml/2006/chart">
            <c:chart xmlns:c="http://schemas.openxmlformats.org/drawingml/2006/chart" xmlns:r="http://schemas.openxmlformats.org/officeDocument/2006/relationships" r:id="rId4"/>
          </a:graphicData>
        </a:graphic>
      </p:graphicFrame>
      <p:sp>
        <p:nvSpPr>
          <p:cNvPr id="14" name="Rectangle: Rounded Corners 13">
            <a:extLst>
              <a:ext uri="{FF2B5EF4-FFF2-40B4-BE49-F238E27FC236}">
                <a16:creationId xmlns:a16="http://schemas.microsoft.com/office/drawing/2014/main" xmlns="" id="{EE6E1BDE-A943-45FC-AD18-EE0F976B63B2}"/>
              </a:ext>
            </a:extLst>
          </p:cNvPr>
          <p:cNvSpPr/>
          <p:nvPr/>
        </p:nvSpPr>
        <p:spPr>
          <a:xfrm>
            <a:off x="20420239" y="5615285"/>
            <a:ext cx="3672972" cy="1332226"/>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16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a:ea typeface="+mn-ea"/>
                <a:cs typeface="+mn-cs"/>
              </a:rPr>
              <a:t>Using ACR technology, it was determined that the brand’s linear ads were reaching 50% of the Smart TV Audience </a:t>
            </a:r>
          </a:p>
        </p:txBody>
      </p:sp>
      <p:sp>
        <p:nvSpPr>
          <p:cNvPr id="25" name="Rectangle: Rounded Corners 24">
            <a:extLst>
              <a:ext uri="{FF2B5EF4-FFF2-40B4-BE49-F238E27FC236}">
                <a16:creationId xmlns:a16="http://schemas.microsoft.com/office/drawing/2014/main" xmlns="" id="{68A59904-CA46-4217-BB94-AD67F1C1731B}"/>
              </a:ext>
            </a:extLst>
          </p:cNvPr>
          <p:cNvSpPr/>
          <p:nvPr/>
        </p:nvSpPr>
        <p:spPr>
          <a:xfrm>
            <a:off x="7879051" y="9334146"/>
            <a:ext cx="5417116" cy="1693444"/>
          </a:xfrm>
          <a:prstGeom prst="roundRect">
            <a:avLst/>
          </a:prstGeom>
          <a:solidFill>
            <a:schemeClr val="accent3"/>
          </a:solidFill>
          <a:ln w="76200">
            <a:noFill/>
          </a:ln>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117216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rebuchet MS"/>
                <a:ea typeface="+mn-ea"/>
                <a:cs typeface="+mn-cs"/>
              </a:rPr>
              <a:t>Samsung Ads was able to identify &amp; target the best prospective customers of that brand. This included ‘vehicle intenders,’ the affluent, and sports fans.</a:t>
            </a:r>
            <a:endParaRPr kumimoji="0" lang="en-US" sz="20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26" name="TextBox 25">
            <a:extLst>
              <a:ext uri="{FF2B5EF4-FFF2-40B4-BE49-F238E27FC236}">
                <a16:creationId xmlns:a16="http://schemas.microsoft.com/office/drawing/2014/main" xmlns="" id="{D482BC2A-55BC-4E3B-8FAC-29B028D288F2}"/>
              </a:ext>
            </a:extLst>
          </p:cNvPr>
          <p:cNvSpPr txBox="1"/>
          <p:nvPr/>
        </p:nvSpPr>
        <p:spPr>
          <a:xfrm>
            <a:off x="7191202" y="13130082"/>
            <a:ext cx="10789542" cy="523220"/>
          </a:xfrm>
          <a:prstGeom prst="rect">
            <a:avLst/>
          </a:prstGeom>
          <a:noFill/>
        </p:spPr>
        <p:txBody>
          <a:bodyPr wrap="square" rtlCol="0">
            <a:spAutoFit/>
          </a:bodyPr>
          <a:lstStyle/>
          <a:p>
            <a:pPr marL="0" marR="0" lvl="0" indent="0" algn="l" defTabSz="117216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Source: Samsung Ads. Note, the Samsung universe is nationally representative, with 32 MM TVs, approximated to 27MM  households and equivalent to 40% of market share of Smart TVs</a:t>
            </a:r>
          </a:p>
        </p:txBody>
      </p:sp>
      <p:sp>
        <p:nvSpPr>
          <p:cNvPr id="3" name="Oval 2">
            <a:extLst>
              <a:ext uri="{FF2B5EF4-FFF2-40B4-BE49-F238E27FC236}">
                <a16:creationId xmlns:a16="http://schemas.microsoft.com/office/drawing/2014/main" xmlns="" id="{08288712-9E19-44AB-B8B5-E5E3DCCECB99}"/>
              </a:ext>
            </a:extLst>
          </p:cNvPr>
          <p:cNvSpPr/>
          <p:nvPr/>
        </p:nvSpPr>
        <p:spPr>
          <a:xfrm>
            <a:off x="20197424" y="5225697"/>
            <a:ext cx="593110" cy="589670"/>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16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rebuchet MS"/>
                <a:ea typeface="+mn-ea"/>
                <a:cs typeface="+mn-cs"/>
              </a:rPr>
              <a:t>1</a:t>
            </a:r>
          </a:p>
        </p:txBody>
      </p:sp>
      <p:sp>
        <p:nvSpPr>
          <p:cNvPr id="16" name="Oval 15">
            <a:extLst>
              <a:ext uri="{FF2B5EF4-FFF2-40B4-BE49-F238E27FC236}">
                <a16:creationId xmlns:a16="http://schemas.microsoft.com/office/drawing/2014/main" xmlns="" id="{89D97F99-4A06-440C-BEA8-BF7E9E8CBAA8}"/>
              </a:ext>
            </a:extLst>
          </p:cNvPr>
          <p:cNvSpPr/>
          <p:nvPr/>
        </p:nvSpPr>
        <p:spPr>
          <a:xfrm>
            <a:off x="7651299" y="8946530"/>
            <a:ext cx="705144" cy="692144"/>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16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rebuchet MS"/>
                <a:ea typeface="+mn-ea"/>
                <a:cs typeface="+mn-cs"/>
              </a:rPr>
              <a:t>2</a:t>
            </a:r>
          </a:p>
        </p:txBody>
      </p:sp>
      <p:pic>
        <p:nvPicPr>
          <p:cNvPr id="20" name="Picture 19">
            <a:extLst>
              <a:ext uri="{FF2B5EF4-FFF2-40B4-BE49-F238E27FC236}">
                <a16:creationId xmlns:a16="http://schemas.microsoft.com/office/drawing/2014/main" xmlns="" id="{8CFD2B08-8F60-6947-A2CA-EACF8895924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4459" b="18921"/>
          <a:stretch/>
        </p:blipFill>
        <p:spPr>
          <a:xfrm>
            <a:off x="18383365" y="13028718"/>
            <a:ext cx="987864" cy="658108"/>
          </a:xfrm>
          <a:prstGeom prst="rect">
            <a:avLst/>
          </a:prstGeom>
        </p:spPr>
      </p:pic>
      <p:sp>
        <p:nvSpPr>
          <p:cNvPr id="21" name="Rectangle: Rounded Corners 24">
            <a:extLst>
              <a:ext uri="{FF2B5EF4-FFF2-40B4-BE49-F238E27FC236}">
                <a16:creationId xmlns:a16="http://schemas.microsoft.com/office/drawing/2014/main" xmlns="" id="{313C8CAC-5B20-CE47-87BA-E94DE09398FB}"/>
              </a:ext>
            </a:extLst>
          </p:cNvPr>
          <p:cNvSpPr/>
          <p:nvPr/>
        </p:nvSpPr>
        <p:spPr>
          <a:xfrm>
            <a:off x="7876193" y="11187764"/>
            <a:ext cx="5417116" cy="1641300"/>
          </a:xfrm>
          <a:prstGeom prst="roundRect">
            <a:avLst/>
          </a:prstGeom>
          <a:solidFill>
            <a:schemeClr val="accent3"/>
          </a:solidFill>
          <a:ln w="76200">
            <a:noFill/>
          </a:ln>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117216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rebuchet MS"/>
                <a:ea typeface="+mn-ea"/>
                <a:cs typeface="+mn-cs"/>
              </a:rPr>
              <a:t>Consequently, not only did the buy </a:t>
            </a:r>
          </a:p>
          <a:p>
            <a:pPr marL="0" marR="0" lvl="0" indent="0" algn="ctr" defTabSz="1172164"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a:ea typeface="+mn-ea"/>
                <a:cs typeface="+mn-cs"/>
              </a:rPr>
              <a:t>deliver incremental reach, but that of </a:t>
            </a:r>
            <a:r>
              <a:rPr kumimoji="0" lang="en-US" sz="2000" b="1" i="1" u="none" strike="noStrike" kern="1200" cap="none" spc="0" normalizeH="0" baseline="0" noProof="0" dirty="0">
                <a:ln>
                  <a:noFill/>
                </a:ln>
                <a:solidFill>
                  <a:prstClr val="white"/>
                </a:solidFill>
                <a:effectLst/>
                <a:uLnTx/>
                <a:uFillTx/>
                <a:latin typeface="Trebuchet MS"/>
                <a:ea typeface="+mn-ea"/>
                <a:cs typeface="+mn-cs"/>
              </a:rPr>
              <a:t>higher-value </a:t>
            </a:r>
            <a:r>
              <a:rPr kumimoji="0" lang="en-US" sz="2000" b="0" i="0" u="none" strike="noStrike" kern="1200" cap="none" spc="0" normalizeH="0" baseline="0" noProof="0" dirty="0">
                <a:ln>
                  <a:noFill/>
                </a:ln>
                <a:solidFill>
                  <a:prstClr val="white"/>
                </a:solidFill>
                <a:effectLst/>
                <a:uLnTx/>
                <a:uFillTx/>
                <a:latin typeface="Trebuchet MS"/>
                <a:ea typeface="+mn-ea"/>
                <a:cs typeface="+mn-cs"/>
              </a:rPr>
              <a:t>as it exposed the campaign </a:t>
            </a:r>
          </a:p>
          <a:p>
            <a:pPr marL="0" marR="0" lvl="0" indent="0" algn="ctr" defTabSz="117216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rebuchet MS"/>
                <a:ea typeface="+mn-ea"/>
                <a:cs typeface="+mn-cs"/>
              </a:rPr>
              <a:t>to more likely buyers.</a:t>
            </a:r>
          </a:p>
        </p:txBody>
      </p:sp>
      <p:sp>
        <p:nvSpPr>
          <p:cNvPr id="18" name="TextBox 17">
            <a:extLst>
              <a:ext uri="{FF2B5EF4-FFF2-40B4-BE49-F238E27FC236}">
                <a16:creationId xmlns:a16="http://schemas.microsoft.com/office/drawing/2014/main" xmlns="" id="{6BAB1869-F19F-BC45-85F1-7A5FE8F8B712}"/>
              </a:ext>
            </a:extLst>
          </p:cNvPr>
          <p:cNvSpPr txBox="1"/>
          <p:nvPr/>
        </p:nvSpPr>
        <p:spPr>
          <a:xfrm>
            <a:off x="20064599" y="71693"/>
            <a:ext cx="4320988" cy="461665"/>
          </a:xfrm>
          <a:prstGeom prst="rect">
            <a:avLst/>
          </a:prstGeom>
          <a:noFill/>
        </p:spPr>
        <p:txBody>
          <a:bodyPr wrap="square" rtlCol="0">
            <a:spAutoFit/>
          </a:bodyPr>
          <a:lstStyle/>
          <a:p>
            <a:pPr marL="0" marR="0" lvl="0" indent="0" algn="ctr" defTabSz="117216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Trebuchet MS"/>
                <a:ea typeface="+mn-ea"/>
                <a:cs typeface="+mn-cs"/>
              </a:rPr>
              <a:t>samsung.com/samsungads</a:t>
            </a:r>
          </a:p>
        </p:txBody>
      </p:sp>
      <p:sp>
        <p:nvSpPr>
          <p:cNvPr id="23" name="TextBox 22">
            <a:extLst>
              <a:ext uri="{FF2B5EF4-FFF2-40B4-BE49-F238E27FC236}">
                <a16:creationId xmlns:a16="http://schemas.microsoft.com/office/drawing/2014/main" xmlns="" id="{6971814B-DCAE-45A0-97AB-39D17AB58341}"/>
              </a:ext>
            </a:extLst>
          </p:cNvPr>
          <p:cNvSpPr txBox="1"/>
          <p:nvPr/>
        </p:nvSpPr>
        <p:spPr>
          <a:xfrm>
            <a:off x="13781599" y="9994015"/>
            <a:ext cx="9688982" cy="1938992"/>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a:ea typeface="+mn-ea"/>
                <a:cs typeface="+mn-cs"/>
              </a:rPr>
              <a:t>Use of Data-Fueled OTT Increased Total Plan Reach By </a:t>
            </a:r>
            <a:r>
              <a:rPr kumimoji="0" lang="en-US" sz="3600" b="1" i="0" u="none" strike="noStrike" kern="1200" cap="none" spc="0" normalizeH="0" baseline="0" noProof="0" dirty="0">
                <a:ln>
                  <a:noFill/>
                </a:ln>
                <a:solidFill>
                  <a:srgbClr val="9BBB59"/>
                </a:solidFill>
                <a:effectLst/>
                <a:uLnTx/>
                <a:uFillTx/>
                <a:latin typeface="Trebuchet MS"/>
                <a:ea typeface="+mn-ea"/>
                <a:cs typeface="+mn-cs"/>
              </a:rPr>
              <a:t>20%</a:t>
            </a:r>
            <a:endParaRPr kumimoji="0" lang="en-US" sz="2400" b="1" i="0" u="none" strike="noStrike" kern="1200" cap="none" spc="0" normalizeH="0" baseline="0" noProof="0" dirty="0">
              <a:ln>
                <a:noFill/>
              </a:ln>
              <a:solidFill>
                <a:srgbClr val="9BBB59"/>
              </a:solidFill>
              <a:effectLst/>
              <a:uLnTx/>
              <a:uFillTx/>
              <a:latin typeface="Trebuchet MS"/>
              <a:ea typeface="+mn-ea"/>
              <a:cs typeface="+mn-cs"/>
            </a:endParaRPr>
          </a:p>
          <a:p>
            <a:pPr marL="0" marR="0" lvl="0" indent="0" algn="l" defTabSz="58608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9BBB59"/>
              </a:solidFill>
              <a:effectLst/>
              <a:uLnTx/>
              <a:uFillTx/>
              <a:latin typeface="Trebuchet MS"/>
              <a:ea typeface="+mn-ea"/>
              <a:cs typeface="+mn-cs"/>
            </a:endParaRPr>
          </a:p>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9BBB59"/>
                </a:solidFill>
                <a:effectLst/>
                <a:uLnTx/>
                <a:uFillTx/>
                <a:latin typeface="Trebuchet MS"/>
                <a:ea typeface="+mn-ea"/>
                <a:cs typeface="+mn-cs"/>
              </a:rPr>
              <a:t>12%</a:t>
            </a:r>
            <a:r>
              <a:rPr kumimoji="0" lang="en-US" sz="3600" b="1" i="0" u="none" strike="noStrike" kern="1200" cap="none" spc="0" normalizeH="0" baseline="0" noProof="0" dirty="0">
                <a:ln>
                  <a:noFill/>
                </a:ln>
                <a:solidFill>
                  <a:srgbClr val="67B89B"/>
                </a:solidFill>
                <a:effectLst/>
                <a:uLnTx/>
                <a:uFillTx/>
                <a:latin typeface="Trebuchet MS"/>
                <a:ea typeface="+mn-ea"/>
                <a:cs typeface="+mn-cs"/>
              </a:rPr>
              <a:t> </a:t>
            </a:r>
            <a:r>
              <a:rPr kumimoji="0" lang="en-US" sz="2400" b="0" i="0" u="none" strike="noStrike" kern="1200" cap="none" spc="0" normalizeH="0" baseline="0" noProof="0" dirty="0">
                <a:ln>
                  <a:noFill/>
                </a:ln>
                <a:solidFill>
                  <a:prstClr val="black"/>
                </a:solidFill>
                <a:effectLst/>
                <a:uLnTx/>
                <a:uFillTx/>
                <a:latin typeface="Trebuchet MS"/>
                <a:ea typeface="+mn-ea"/>
                <a:cs typeface="+mn-cs"/>
              </a:rPr>
              <a:t>of total plan reach was incremental (targeted-OTT only) </a:t>
            </a:r>
            <a:r>
              <a:rPr kumimoji="0" lang="en-US" sz="2400" b="0" i="1" u="none" strike="noStrike" kern="1200" cap="none" spc="0" normalizeH="0" baseline="0" noProof="0" dirty="0">
                <a:ln>
                  <a:noFill/>
                </a:ln>
                <a:solidFill>
                  <a:prstClr val="black"/>
                </a:solidFill>
                <a:effectLst/>
                <a:uLnTx/>
                <a:uFillTx/>
                <a:latin typeface="Trebuchet MS"/>
                <a:ea typeface="+mn-ea"/>
                <a:cs typeface="+mn-cs"/>
              </a:rPr>
              <a:t>and</a:t>
            </a:r>
            <a:r>
              <a:rPr kumimoji="0" lang="en-US" sz="2400" b="0" i="0" u="none" strike="noStrike" kern="1200" cap="none" spc="0" normalizeH="0" baseline="0" noProof="0" dirty="0">
                <a:ln>
                  <a:noFill/>
                </a:ln>
                <a:solidFill>
                  <a:prstClr val="black"/>
                </a:solidFill>
                <a:effectLst/>
                <a:uLnTx/>
                <a:uFillTx/>
                <a:latin typeface="Trebuchet MS"/>
                <a:ea typeface="+mn-ea"/>
                <a:cs typeface="+mn-cs"/>
              </a:rPr>
              <a:t> comprised of the brand’s best prospective customers</a:t>
            </a:r>
          </a:p>
        </p:txBody>
      </p:sp>
    </p:spTree>
    <p:extLst>
      <p:ext uri="{BB962C8B-B14F-4D97-AF65-F5344CB8AC3E}">
        <p14:creationId xmlns:p14="http://schemas.microsoft.com/office/powerpoint/2010/main" val="28956978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9E71EDA-E252-4A15-8EEB-DE6113A10B49}"/>
              </a:ext>
            </a:extLst>
          </p:cNvPr>
          <p:cNvSpPr/>
          <p:nvPr/>
        </p:nvSpPr>
        <p:spPr>
          <a:xfrm>
            <a:off x="1587" y="895"/>
            <a:ext cx="7128324" cy="1371421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164"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 name="Title 1">
            <a:extLst>
              <a:ext uri="{FF2B5EF4-FFF2-40B4-BE49-F238E27FC236}">
                <a16:creationId xmlns:a16="http://schemas.microsoft.com/office/drawing/2014/main" xmlns="" id="{1302EDB2-1D7F-4AA4-B7A2-02308848D472}"/>
              </a:ext>
            </a:extLst>
          </p:cNvPr>
          <p:cNvSpPr>
            <a:spLocks noGrp="1"/>
          </p:cNvSpPr>
          <p:nvPr>
            <p:ph type="title"/>
          </p:nvPr>
        </p:nvSpPr>
        <p:spPr>
          <a:xfrm>
            <a:off x="1587" y="2687508"/>
            <a:ext cx="7128324" cy="5822776"/>
          </a:xfrm>
        </p:spPr>
        <p:txBody>
          <a:bodyPr>
            <a:noAutofit/>
          </a:bodyPr>
          <a:lstStyle/>
          <a:p>
            <a:pPr algn="l"/>
            <a:r>
              <a:rPr lang="en-US" sz="4800" dirty="0">
                <a:solidFill>
                  <a:schemeClr val="bg1"/>
                </a:solidFill>
              </a:rPr>
              <a:t>The Impact of Targeting These Lucrative Customer Segments Is Quantified By Examining Attributable Store Traffic and ROAS</a:t>
            </a:r>
          </a:p>
        </p:txBody>
      </p:sp>
      <p:pic>
        <p:nvPicPr>
          <p:cNvPr id="17" name="Picture 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412479" y="13357772"/>
            <a:ext cx="4114264" cy="22730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2931" y="10391084"/>
            <a:ext cx="2704820" cy="2704820"/>
          </a:xfrm>
          <a:prstGeom prst="rect">
            <a:avLst/>
          </a:prstGeom>
        </p:spPr>
      </p:pic>
      <p:sp>
        <p:nvSpPr>
          <p:cNvPr id="5" name="Slide Number Placeholder 4"/>
          <p:cNvSpPr>
            <a:spLocks noGrp="1"/>
          </p:cNvSpPr>
          <p:nvPr>
            <p:ph type="sldNum" sz="quarter" idx="12"/>
          </p:nvPr>
        </p:nvSpPr>
        <p:spPr>
          <a:xfrm>
            <a:off x="23319319" y="13064103"/>
            <a:ext cx="1066268" cy="730154"/>
          </a:xfrm>
        </p:spPr>
        <p:txBody>
          <a:body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100" b="0" i="0" u="none" strike="noStrike" kern="1200" cap="none" spc="0" normalizeH="0" baseline="0" noProof="0">
                <a:ln>
                  <a:noFill/>
                </a:ln>
                <a:solidFill>
                  <a:prstClr val="black">
                    <a:tint val="75000"/>
                  </a:prstClr>
                </a:solidFill>
                <a:effectLst/>
                <a:uLnTx/>
                <a:uFillTx/>
                <a:latin typeface="Trebuchet MS"/>
                <a:ea typeface="+mn-ea"/>
                <a:cs typeface="+mn-cs"/>
              </a:rPr>
              <a:pPr marL="0" marR="0" lvl="0" indent="0" algn="r" defTabSz="1172164" rtl="0" eaLnBrk="1" fontAlgn="auto" latinLnBrk="0" hangingPunct="1">
                <a:lnSpc>
                  <a:spcPct val="100000"/>
                </a:lnSpc>
                <a:spcBef>
                  <a:spcPts val="0"/>
                </a:spcBef>
                <a:spcAft>
                  <a:spcPts val="0"/>
                </a:spcAft>
                <a:buClrTx/>
                <a:buSzTx/>
                <a:buFontTx/>
                <a:buNone/>
                <a:tabLst/>
                <a:defRPr/>
              </a:pPr>
              <a:t>45</a:t>
            </a:fld>
            <a:endParaRPr kumimoji="0" lang="en-US" sz="3100" b="0" i="0" u="none" strike="noStrike" kern="1200" cap="none" spc="0" normalizeH="0" baseline="0" noProof="0" dirty="0">
              <a:ln>
                <a:noFill/>
              </a:ln>
              <a:solidFill>
                <a:prstClr val="black">
                  <a:tint val="75000"/>
                </a:prstClr>
              </a:solidFill>
              <a:effectLst/>
              <a:uLnTx/>
              <a:uFillTx/>
              <a:latin typeface="Trebuchet MS"/>
              <a:ea typeface="+mn-ea"/>
              <a:cs typeface="+mn-cs"/>
            </a:endParaRPr>
          </a:p>
        </p:txBody>
      </p:sp>
      <p:sp>
        <p:nvSpPr>
          <p:cNvPr id="26" name="TextBox 25">
            <a:extLst>
              <a:ext uri="{FF2B5EF4-FFF2-40B4-BE49-F238E27FC236}">
                <a16:creationId xmlns:a16="http://schemas.microsoft.com/office/drawing/2014/main" xmlns="" id="{D482BC2A-55BC-4E3B-8FAC-29B028D288F2}"/>
              </a:ext>
            </a:extLst>
          </p:cNvPr>
          <p:cNvSpPr txBox="1"/>
          <p:nvPr/>
        </p:nvSpPr>
        <p:spPr>
          <a:xfrm>
            <a:off x="7129912" y="13130467"/>
            <a:ext cx="7050382" cy="523220"/>
          </a:xfrm>
          <a:prstGeom prst="rect">
            <a:avLst/>
          </a:prstGeom>
          <a:noFill/>
        </p:spPr>
        <p:txBody>
          <a:bodyPr wrap="square" rtlCol="0">
            <a:spAutoFit/>
          </a:bodyPr>
          <a:lstStyle/>
          <a:p>
            <a:pPr marL="0" marR="0" lvl="0" indent="0" algn="l" defTabSz="117216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Source: Samsung Ads and factual. ROAS based upon average used car deal size for category and brand and average conversion rate of visits/sale</a:t>
            </a:r>
          </a:p>
        </p:txBody>
      </p:sp>
      <p:pic>
        <p:nvPicPr>
          <p:cNvPr id="11" name="Picture 10">
            <a:extLst>
              <a:ext uri="{FF2B5EF4-FFF2-40B4-BE49-F238E27FC236}">
                <a16:creationId xmlns:a16="http://schemas.microsoft.com/office/drawing/2014/main" xmlns="" id="{CA1EE867-3AFF-4507-AF03-65D3CE9DB353}"/>
              </a:ext>
            </a:extLst>
          </p:cNvPr>
          <p:cNvPicPr>
            <a:picLocks noChangeAspect="1"/>
          </p:cNvPicPr>
          <p:nvPr/>
        </p:nvPicPr>
        <p:blipFill>
          <a:blip r:embed="rId4"/>
          <a:stretch>
            <a:fillRect/>
          </a:stretch>
        </p:blipFill>
        <p:spPr>
          <a:xfrm>
            <a:off x="3690884" y="10391085"/>
            <a:ext cx="2600846" cy="2600846"/>
          </a:xfrm>
          <a:prstGeom prst="rect">
            <a:avLst/>
          </a:prstGeom>
        </p:spPr>
      </p:pic>
      <p:sp>
        <p:nvSpPr>
          <p:cNvPr id="20" name="TextBox 19">
            <a:extLst>
              <a:ext uri="{FF2B5EF4-FFF2-40B4-BE49-F238E27FC236}">
                <a16:creationId xmlns:a16="http://schemas.microsoft.com/office/drawing/2014/main" xmlns="" id="{B986E6B9-E070-480D-A508-820EF93D2001}"/>
              </a:ext>
            </a:extLst>
          </p:cNvPr>
          <p:cNvSpPr txBox="1"/>
          <p:nvPr/>
        </p:nvSpPr>
        <p:spPr>
          <a:xfrm>
            <a:off x="7528916" y="873226"/>
            <a:ext cx="14847642" cy="2062103"/>
          </a:xfrm>
          <a:prstGeom prst="rect">
            <a:avLst/>
          </a:prstGeom>
          <a:noFill/>
        </p:spPr>
        <p:txBody>
          <a:bodyPr wrap="square" rtlCol="0">
            <a:spAutoFit/>
          </a:bodyPr>
          <a:lstStyle/>
          <a:p>
            <a:pPr marL="0" marR="0" lvl="0" indent="0" algn="l" defTabSz="117216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a:ea typeface="+mn-ea"/>
                <a:cs typeface="+mn-cs"/>
              </a:rPr>
              <a:t>Case Study: Luxury Auto Brand</a:t>
            </a:r>
          </a:p>
          <a:p>
            <a:pPr marL="0" marR="0" lvl="0" indent="0" algn="l" defTabSz="1172164"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rebuchet MS"/>
                <a:ea typeface="+mn-ea"/>
                <a:cs typeface="+mn-cs"/>
              </a:rPr>
              <a:t>Supplementing a linear TV buy with </a:t>
            </a:r>
            <a:r>
              <a:rPr kumimoji="0" lang="en-US" sz="3200" b="0" i="1" u="none" strike="noStrike" kern="1200" cap="none" spc="0" normalizeH="0" baseline="0" noProof="0" dirty="0">
                <a:ln>
                  <a:noFill/>
                </a:ln>
                <a:solidFill>
                  <a:prstClr val="black"/>
                </a:solidFill>
                <a:effectLst/>
                <a:uLnTx/>
                <a:uFillTx/>
                <a:latin typeface="Trebuchet MS"/>
                <a:ea typeface="+mn-ea"/>
                <a:cs typeface="+mn-cs"/>
              </a:rPr>
              <a:t>targeted </a:t>
            </a:r>
            <a:r>
              <a:rPr kumimoji="0" lang="en-US" sz="3200" b="0" i="0" u="none" strike="noStrike" kern="1200" cap="none" spc="0" normalizeH="0" baseline="0" noProof="0" dirty="0">
                <a:ln>
                  <a:noFill/>
                </a:ln>
                <a:solidFill>
                  <a:prstClr val="black"/>
                </a:solidFill>
                <a:effectLst/>
                <a:uLnTx/>
                <a:uFillTx/>
                <a:latin typeface="Trebuchet MS"/>
                <a:ea typeface="+mn-ea"/>
                <a:cs typeface="+mn-cs"/>
              </a:rPr>
              <a:t>OTT</a:t>
            </a:r>
            <a:r>
              <a:rPr kumimoji="0" lang="en-US" sz="3200" b="0" i="1" u="none" strike="noStrike" kern="1200" cap="none" spc="0" normalizeH="0" baseline="0" noProof="0" dirty="0">
                <a:ln>
                  <a:noFill/>
                </a:ln>
                <a:solidFill>
                  <a:prstClr val="black"/>
                </a:solidFill>
                <a:effectLst/>
                <a:uLnTx/>
                <a:uFillTx/>
                <a:latin typeface="Trebuchet MS"/>
                <a:ea typeface="+mn-ea"/>
                <a:cs typeface="+mn-cs"/>
              </a:rPr>
              <a:t> </a:t>
            </a:r>
            <a:r>
              <a:rPr kumimoji="0" lang="en-US" sz="3200" b="0" i="0" u="none" strike="noStrike" kern="1200" cap="none" spc="0" normalizeH="0" baseline="0" noProof="0" dirty="0">
                <a:ln>
                  <a:noFill/>
                </a:ln>
                <a:solidFill>
                  <a:prstClr val="black"/>
                </a:solidFill>
                <a:effectLst/>
                <a:uLnTx/>
                <a:uFillTx/>
                <a:latin typeface="Trebuchet MS"/>
                <a:ea typeface="+mn-ea"/>
                <a:cs typeface="+mn-cs"/>
              </a:rPr>
              <a:t>to drive incremental reach of the brand’s best potential customers and quantifying the impact via offline footfall traffic to dealership</a:t>
            </a:r>
          </a:p>
        </p:txBody>
      </p:sp>
      <p:grpSp>
        <p:nvGrpSpPr>
          <p:cNvPr id="14" name="Group 13">
            <a:extLst>
              <a:ext uri="{FF2B5EF4-FFF2-40B4-BE49-F238E27FC236}">
                <a16:creationId xmlns:a16="http://schemas.microsoft.com/office/drawing/2014/main" xmlns="" id="{77F9FC98-86A3-A94B-8DED-8AAF9BE0A87C}"/>
              </a:ext>
            </a:extLst>
          </p:cNvPr>
          <p:cNvGrpSpPr/>
          <p:nvPr/>
        </p:nvGrpSpPr>
        <p:grpSpPr>
          <a:xfrm>
            <a:off x="7748040" y="3779451"/>
            <a:ext cx="6791682" cy="3394392"/>
            <a:chOff x="3873226" y="1889725"/>
            <a:chExt cx="3395841" cy="1697196"/>
          </a:xfrm>
        </p:grpSpPr>
        <p:grpSp>
          <p:nvGrpSpPr>
            <p:cNvPr id="10" name="Group 9">
              <a:extLst>
                <a:ext uri="{FF2B5EF4-FFF2-40B4-BE49-F238E27FC236}">
                  <a16:creationId xmlns:a16="http://schemas.microsoft.com/office/drawing/2014/main" xmlns="" id="{C217B720-AA5B-4244-99F1-28075F2EF73E}"/>
                </a:ext>
              </a:extLst>
            </p:cNvPr>
            <p:cNvGrpSpPr/>
            <p:nvPr/>
          </p:nvGrpSpPr>
          <p:grpSpPr>
            <a:xfrm>
              <a:off x="3873227" y="1889725"/>
              <a:ext cx="3395840" cy="593525"/>
              <a:chOff x="3873227" y="1889725"/>
              <a:chExt cx="3395840" cy="593525"/>
            </a:xfrm>
          </p:grpSpPr>
          <p:sp>
            <p:nvSpPr>
              <p:cNvPr id="42" name="Freeform 41">
                <a:extLst>
                  <a:ext uri="{FF2B5EF4-FFF2-40B4-BE49-F238E27FC236}">
                    <a16:creationId xmlns:a16="http://schemas.microsoft.com/office/drawing/2014/main" xmlns="" id="{B1BD9E9A-BE72-6B49-B711-558788E6E280}"/>
                  </a:ext>
                </a:extLst>
              </p:cNvPr>
              <p:cNvSpPr/>
              <p:nvPr/>
            </p:nvSpPr>
            <p:spPr>
              <a:xfrm>
                <a:off x="3873227" y="1889725"/>
                <a:ext cx="3395840" cy="593525"/>
              </a:xfrm>
              <a:custGeom>
                <a:avLst/>
                <a:gdLst>
                  <a:gd name="connsiteX0" fmla="*/ 282872 w 3395840"/>
                  <a:gd name="connsiteY0" fmla="*/ 0 h 593525"/>
                  <a:gd name="connsiteX1" fmla="*/ 3112968 w 3395840"/>
                  <a:gd name="connsiteY1" fmla="*/ 0 h 593525"/>
                  <a:gd name="connsiteX2" fmla="*/ 3395840 w 3395840"/>
                  <a:gd name="connsiteY2" fmla="*/ 282872 h 593525"/>
                  <a:gd name="connsiteX3" fmla="*/ 3395840 w 3395840"/>
                  <a:gd name="connsiteY3" fmla="*/ 593525 h 593525"/>
                  <a:gd name="connsiteX4" fmla="*/ 0 w 3395840"/>
                  <a:gd name="connsiteY4" fmla="*/ 593525 h 593525"/>
                  <a:gd name="connsiteX5" fmla="*/ 0 w 3395840"/>
                  <a:gd name="connsiteY5" fmla="*/ 282872 h 593525"/>
                  <a:gd name="connsiteX6" fmla="*/ 282872 w 3395840"/>
                  <a:gd name="connsiteY6" fmla="*/ 0 h 59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5840" h="593525">
                    <a:moveTo>
                      <a:pt x="282872" y="0"/>
                    </a:moveTo>
                    <a:lnTo>
                      <a:pt x="3112968" y="0"/>
                    </a:lnTo>
                    <a:cubicBezTo>
                      <a:pt x="3269194" y="0"/>
                      <a:pt x="3395840" y="126646"/>
                      <a:pt x="3395840" y="282872"/>
                    </a:cubicBezTo>
                    <a:lnTo>
                      <a:pt x="3395840" y="593525"/>
                    </a:lnTo>
                    <a:lnTo>
                      <a:pt x="0" y="593525"/>
                    </a:lnTo>
                    <a:lnTo>
                      <a:pt x="0" y="282872"/>
                    </a:lnTo>
                    <a:cubicBezTo>
                      <a:pt x="0" y="126646"/>
                      <a:pt x="126646" y="0"/>
                      <a:pt x="282872" y="0"/>
                    </a:cubicBezTo>
                    <a:close/>
                  </a:path>
                </a:pathLst>
              </a:custGeom>
              <a:solidFill>
                <a:schemeClr val="tx1">
                  <a:lumMod val="95000"/>
                  <a:lumOff val="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1172164"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pic>
            <p:nvPicPr>
              <p:cNvPr id="8" name="Picture 7">
                <a:extLst>
                  <a:ext uri="{FF2B5EF4-FFF2-40B4-BE49-F238E27FC236}">
                    <a16:creationId xmlns:a16="http://schemas.microsoft.com/office/drawing/2014/main" xmlns="" id="{364787E3-7E2F-D443-91AF-3DB83DBCAA5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38322" y="2051664"/>
                <a:ext cx="465648" cy="269645"/>
              </a:xfrm>
              <a:prstGeom prst="rect">
                <a:avLst/>
              </a:prstGeom>
            </p:spPr>
          </p:pic>
        </p:grpSp>
        <p:sp>
          <p:nvSpPr>
            <p:cNvPr id="12" name="Rectangle: Rounded Corners 11">
              <a:extLst>
                <a:ext uri="{FF2B5EF4-FFF2-40B4-BE49-F238E27FC236}">
                  <a16:creationId xmlns:a16="http://schemas.microsoft.com/office/drawing/2014/main" xmlns="" id="{71A29FBC-345A-41D8-A37B-7EC1D2C2CC51}"/>
                </a:ext>
              </a:extLst>
            </p:cNvPr>
            <p:cNvSpPr/>
            <p:nvPr/>
          </p:nvSpPr>
          <p:spPr>
            <a:xfrm>
              <a:off x="3873227" y="1889725"/>
              <a:ext cx="3395840" cy="1697196"/>
            </a:xfrm>
            <a:prstGeom prst="roundRect">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164"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15" name="AutoShape 2" descr="https://www.factual.com/wp-content/uploads/2018/01/logo-factual@2x-2.png">
              <a:extLst>
                <a:ext uri="{FF2B5EF4-FFF2-40B4-BE49-F238E27FC236}">
                  <a16:creationId xmlns:a16="http://schemas.microsoft.com/office/drawing/2014/main" xmlns="" id="{2B327050-2117-4541-80B4-A194F16538EC}"/>
                </a:ext>
              </a:extLst>
            </p:cNvPr>
            <p:cNvSpPr>
              <a:spLocks noChangeAspect="1" noChangeArrowheads="1"/>
            </p:cNvSpPr>
            <p:nvPr/>
          </p:nvSpPr>
          <p:spPr bwMode="auto">
            <a:xfrm>
              <a:off x="6019810" y="3352810"/>
              <a:ext cx="152380" cy="1523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8" tIns="45714" rIns="91428" bIns="45714" numCol="1" anchor="t" anchorCtr="0" compatLnSpc="1">
              <a:prstTxWarp prst="textNoShape">
                <a:avLst/>
              </a:prstTxWarp>
            </a:bodyPr>
            <a:lstStyle/>
            <a:p>
              <a:pPr marL="0" marR="0" lvl="0" indent="0" algn="l" defTabSz="1172164"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black"/>
                </a:solidFill>
                <a:effectLst/>
                <a:uLnTx/>
                <a:uFillTx/>
                <a:latin typeface="Trebuchet MS"/>
                <a:ea typeface="+mn-ea"/>
                <a:cs typeface="+mn-cs"/>
              </a:endParaRPr>
            </a:p>
          </p:txBody>
        </p:sp>
        <p:sp>
          <p:nvSpPr>
            <p:cNvPr id="24" name="TextBox 23">
              <a:extLst>
                <a:ext uri="{FF2B5EF4-FFF2-40B4-BE49-F238E27FC236}">
                  <a16:creationId xmlns:a16="http://schemas.microsoft.com/office/drawing/2014/main" xmlns="" id="{CF5ECDC7-2289-4837-B398-039AF1D3A83C}"/>
                </a:ext>
              </a:extLst>
            </p:cNvPr>
            <p:cNvSpPr txBox="1"/>
            <p:nvPr/>
          </p:nvSpPr>
          <p:spPr>
            <a:xfrm>
              <a:off x="3873226" y="2571258"/>
              <a:ext cx="3395840" cy="969496"/>
            </a:xfrm>
            <a:prstGeom prst="rect">
              <a:avLst/>
            </a:prstGeom>
            <a:noFill/>
          </p:spPr>
          <p:txBody>
            <a:bodyPr wrap="square" rtlCol="0">
              <a:spAutoFit/>
            </a:bodyPr>
            <a:lstStyle/>
            <a:p>
              <a:pPr marL="0" marR="0" lvl="0" indent="0" algn="ctr" defTabSz="117216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a:ea typeface="+mn-ea"/>
                  <a:cs typeface="+mn-cs"/>
                </a:rPr>
                <a:t>Targeted OTT ads shown to the desired target audience across Samsung devices/apps/Smart TVs, inclusive of a segment of viewers unexposed to linear TV ads to determine incremental lift.</a:t>
              </a:r>
            </a:p>
          </p:txBody>
        </p:sp>
      </p:grpSp>
      <p:sp>
        <p:nvSpPr>
          <p:cNvPr id="28" name="TextBox 27">
            <a:extLst>
              <a:ext uri="{FF2B5EF4-FFF2-40B4-BE49-F238E27FC236}">
                <a16:creationId xmlns:a16="http://schemas.microsoft.com/office/drawing/2014/main" xmlns="" id="{FA81CB64-E976-4732-A9AD-DE5AE23E0AE3}"/>
              </a:ext>
            </a:extLst>
          </p:cNvPr>
          <p:cNvSpPr txBox="1"/>
          <p:nvPr/>
        </p:nvSpPr>
        <p:spPr>
          <a:xfrm>
            <a:off x="7528918" y="7833177"/>
            <a:ext cx="1736373" cy="584775"/>
          </a:xfrm>
          <a:prstGeom prst="rect">
            <a:avLst/>
          </a:prstGeom>
          <a:noFill/>
        </p:spPr>
        <p:txBody>
          <a:bodyPr wrap="none" rtlCol="0">
            <a:spAutoFit/>
          </a:bodyPr>
          <a:lstStyle/>
          <a:p>
            <a:pPr marL="0" marR="0" lvl="0" indent="0" algn="l" defTabSz="1172164"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Trebuchet MS"/>
                <a:ea typeface="+mn-ea"/>
                <a:cs typeface="+mn-cs"/>
              </a:rPr>
              <a:t>Results:</a:t>
            </a:r>
          </a:p>
        </p:txBody>
      </p:sp>
      <p:pic>
        <p:nvPicPr>
          <p:cNvPr id="30" name="Picture 29">
            <a:extLst>
              <a:ext uri="{FF2B5EF4-FFF2-40B4-BE49-F238E27FC236}">
                <a16:creationId xmlns:a16="http://schemas.microsoft.com/office/drawing/2014/main" xmlns="" id="{F23CCDB3-3403-4BB6-8F89-570064654E3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907242" y="4931359"/>
            <a:ext cx="1080266" cy="1080266"/>
          </a:xfrm>
          <a:prstGeom prst="rect">
            <a:avLst/>
          </a:prstGeom>
        </p:spPr>
      </p:pic>
      <p:sp>
        <p:nvSpPr>
          <p:cNvPr id="31" name="TextBox 30">
            <a:extLst>
              <a:ext uri="{FF2B5EF4-FFF2-40B4-BE49-F238E27FC236}">
                <a16:creationId xmlns:a16="http://schemas.microsoft.com/office/drawing/2014/main" xmlns="" id="{184E4A8B-2CF3-46B0-B96F-300F6EC196D9}"/>
              </a:ext>
            </a:extLst>
          </p:cNvPr>
          <p:cNvSpPr txBox="1"/>
          <p:nvPr/>
        </p:nvSpPr>
        <p:spPr>
          <a:xfrm>
            <a:off x="7618690" y="11888174"/>
            <a:ext cx="7050382" cy="892552"/>
          </a:xfrm>
          <a:prstGeom prst="rect">
            <a:avLst/>
          </a:prstGeom>
          <a:noFill/>
        </p:spPr>
        <p:txBody>
          <a:bodyPr wrap="square" rtlCol="0">
            <a:spAutoFit/>
          </a:bodyPr>
          <a:lstStyle/>
          <a:p>
            <a:pPr marL="0" marR="0" lvl="0" indent="0" algn="ctr" defTabSz="117216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a:ea typeface="+mn-ea"/>
                <a:cs typeface="+mn-cs"/>
              </a:rPr>
              <a:t>Incremental reach increased by </a:t>
            </a:r>
            <a:r>
              <a:rPr kumimoji="0" lang="en-US" sz="2800" b="1" i="0" u="none" strike="noStrike" kern="1200" cap="none" spc="0" normalizeH="0" baseline="0" noProof="0" dirty="0">
                <a:ln>
                  <a:noFill/>
                </a:ln>
                <a:solidFill>
                  <a:srgbClr val="4F81BD"/>
                </a:solidFill>
                <a:effectLst/>
                <a:uLnTx/>
                <a:uFillTx/>
                <a:latin typeface="Trebuchet MS"/>
                <a:ea typeface="+mn-ea"/>
                <a:cs typeface="+mn-cs"/>
              </a:rPr>
              <a:t>+26%</a:t>
            </a:r>
            <a:r>
              <a:rPr kumimoji="0" lang="en-US" sz="2400" b="0" i="0" u="none" strike="noStrike" kern="1200" cap="none" spc="0" normalizeH="0" baseline="0" noProof="0" dirty="0">
                <a:ln>
                  <a:noFill/>
                </a:ln>
                <a:solidFill>
                  <a:prstClr val="black"/>
                </a:solidFill>
                <a:effectLst/>
                <a:uLnTx/>
                <a:uFillTx/>
                <a:latin typeface="Trebuchet MS"/>
                <a:ea typeface="+mn-ea"/>
                <a:cs typeface="+mn-cs"/>
              </a:rPr>
              <a:t>,</a:t>
            </a:r>
            <a:r>
              <a:rPr kumimoji="0" lang="en-US" sz="2800" b="1" i="0" u="none" strike="noStrike" kern="1200" cap="none" spc="0" normalizeH="0" baseline="0" noProof="0" dirty="0">
                <a:ln>
                  <a:noFill/>
                </a:ln>
                <a:solidFill>
                  <a:srgbClr val="4F81BD"/>
                </a:solidFill>
                <a:effectLst/>
                <a:uLnTx/>
                <a:uFillTx/>
                <a:latin typeface="Trebuchet MS"/>
                <a:ea typeface="+mn-ea"/>
                <a:cs typeface="+mn-cs"/>
              </a:rPr>
              <a:t> </a:t>
            </a:r>
            <a:r>
              <a:rPr kumimoji="0" lang="en-US" sz="2400" b="0" i="0" u="none" strike="noStrike" kern="1200" cap="none" spc="0" normalizeH="0" baseline="0" noProof="0" dirty="0">
                <a:ln>
                  <a:noFill/>
                </a:ln>
                <a:solidFill>
                  <a:prstClr val="black"/>
                </a:solidFill>
                <a:effectLst/>
                <a:uLnTx/>
                <a:uFillTx/>
                <a:latin typeface="Trebuchet MS"/>
                <a:ea typeface="+mn-ea"/>
                <a:cs typeface="+mn-cs"/>
              </a:rPr>
              <a:t>comprised of best prospective customers </a:t>
            </a:r>
          </a:p>
        </p:txBody>
      </p:sp>
      <p:sp>
        <p:nvSpPr>
          <p:cNvPr id="32" name="TextBox 31">
            <a:extLst>
              <a:ext uri="{FF2B5EF4-FFF2-40B4-BE49-F238E27FC236}">
                <a16:creationId xmlns:a16="http://schemas.microsoft.com/office/drawing/2014/main" xmlns="" id="{8C973096-169A-490E-8A48-3A7C3B3C69D6}"/>
              </a:ext>
            </a:extLst>
          </p:cNvPr>
          <p:cNvSpPr txBox="1"/>
          <p:nvPr/>
        </p:nvSpPr>
        <p:spPr>
          <a:xfrm>
            <a:off x="16527639" y="10971040"/>
            <a:ext cx="6791680" cy="1631216"/>
          </a:xfrm>
          <a:prstGeom prst="rect">
            <a:avLst/>
          </a:prstGeom>
          <a:noFill/>
        </p:spPr>
        <p:txBody>
          <a:bodyPr wrap="square" rtlCol="0">
            <a:spAutoFit/>
          </a:bodyPr>
          <a:lstStyle/>
          <a:p>
            <a:pPr marL="0" marR="0" lvl="0" indent="0" algn="ctr" defTabSz="117216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a:ea typeface="+mn-ea"/>
                <a:cs typeface="+mn-cs"/>
              </a:rPr>
              <a:t>3% of the daily footfall traffic was attributable to those who were exposed to the Samsung ads, generating incremental revenue and an estimated </a:t>
            </a:r>
            <a:r>
              <a:rPr kumimoji="0" lang="en-US" sz="2800" b="1" i="0" u="none" strike="noStrike" kern="1200" cap="none" spc="0" normalizeH="0" baseline="0" noProof="0" dirty="0">
                <a:ln>
                  <a:noFill/>
                </a:ln>
                <a:solidFill>
                  <a:srgbClr val="4F81BD"/>
                </a:solidFill>
                <a:effectLst/>
                <a:uLnTx/>
                <a:uFillTx/>
                <a:latin typeface="Trebuchet MS"/>
                <a:ea typeface="+mn-ea"/>
                <a:cs typeface="+mn-cs"/>
              </a:rPr>
              <a:t>55x return on ad spend</a:t>
            </a:r>
            <a:endParaRPr kumimoji="0" lang="en-US" sz="2400" b="1" i="0" u="none" strike="noStrike" kern="1200" cap="none" spc="0" normalizeH="0" baseline="0" noProof="0" dirty="0">
              <a:ln>
                <a:noFill/>
              </a:ln>
              <a:solidFill>
                <a:srgbClr val="4F81BD"/>
              </a:solidFill>
              <a:effectLst/>
              <a:uLnTx/>
              <a:uFillTx/>
              <a:latin typeface="Trebuchet MS"/>
              <a:ea typeface="+mn-ea"/>
              <a:cs typeface="+mn-cs"/>
            </a:endParaRPr>
          </a:p>
        </p:txBody>
      </p:sp>
      <p:graphicFrame>
        <p:nvGraphicFramePr>
          <p:cNvPr id="35" name="Chart 34">
            <a:extLst>
              <a:ext uri="{FF2B5EF4-FFF2-40B4-BE49-F238E27FC236}">
                <a16:creationId xmlns:a16="http://schemas.microsoft.com/office/drawing/2014/main" xmlns="" id="{738B7975-BA63-44B1-89CB-942878B8E2B4}"/>
              </a:ext>
            </a:extLst>
          </p:cNvPr>
          <p:cNvGraphicFramePr/>
          <p:nvPr>
            <p:extLst/>
          </p:nvPr>
        </p:nvGraphicFramePr>
        <p:xfrm>
          <a:off x="7748042" y="8510285"/>
          <a:ext cx="6791678" cy="3377890"/>
        </p:xfrm>
        <a:graphic>
          <a:graphicData uri="http://schemas.openxmlformats.org/drawingml/2006/chart">
            <c:chart xmlns:c="http://schemas.openxmlformats.org/drawingml/2006/chart" xmlns:r="http://schemas.openxmlformats.org/officeDocument/2006/relationships" r:id="rId7"/>
          </a:graphicData>
        </a:graphic>
      </p:graphicFrame>
      <p:pic>
        <p:nvPicPr>
          <p:cNvPr id="25" name="Picture 24">
            <a:extLst>
              <a:ext uri="{FF2B5EF4-FFF2-40B4-BE49-F238E27FC236}">
                <a16:creationId xmlns:a16="http://schemas.microsoft.com/office/drawing/2014/main" xmlns="" id="{D803E41E-5D33-4809-A300-0A002D566F7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t="14459" b="18921"/>
          <a:stretch/>
        </p:blipFill>
        <p:spPr>
          <a:xfrm>
            <a:off x="16527639" y="13056364"/>
            <a:ext cx="987864" cy="658108"/>
          </a:xfrm>
          <a:prstGeom prst="rect">
            <a:avLst/>
          </a:prstGeom>
        </p:spPr>
      </p:pic>
      <p:pic>
        <p:nvPicPr>
          <p:cNvPr id="29" name="Picture 28">
            <a:extLst>
              <a:ext uri="{FF2B5EF4-FFF2-40B4-BE49-F238E27FC236}">
                <a16:creationId xmlns:a16="http://schemas.microsoft.com/office/drawing/2014/main" xmlns="" id="{896475F5-57B7-40C4-9E57-794C9B76EA0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l="11102" t="29394" r="12099" b="31271"/>
          <a:stretch/>
        </p:blipFill>
        <p:spPr>
          <a:xfrm>
            <a:off x="17537795" y="13173378"/>
            <a:ext cx="1667596" cy="448400"/>
          </a:xfrm>
          <a:prstGeom prst="rect">
            <a:avLst/>
          </a:prstGeom>
        </p:spPr>
      </p:pic>
      <p:sp>
        <p:nvSpPr>
          <p:cNvPr id="33" name="TextBox 32">
            <a:extLst>
              <a:ext uri="{FF2B5EF4-FFF2-40B4-BE49-F238E27FC236}">
                <a16:creationId xmlns:a16="http://schemas.microsoft.com/office/drawing/2014/main" xmlns="" id="{E5B82B57-69D5-624E-870D-DDDC35E36B1A}"/>
              </a:ext>
            </a:extLst>
          </p:cNvPr>
          <p:cNvSpPr txBox="1"/>
          <p:nvPr/>
        </p:nvSpPr>
        <p:spPr>
          <a:xfrm>
            <a:off x="18199592" y="8755049"/>
            <a:ext cx="3447774" cy="2123658"/>
          </a:xfrm>
          <a:prstGeom prst="rect">
            <a:avLst/>
          </a:prstGeom>
          <a:noFill/>
        </p:spPr>
        <p:txBody>
          <a:bodyPr wrap="square" rtlCol="0">
            <a:spAutoFit/>
          </a:bodyPr>
          <a:lstStyle/>
          <a:p>
            <a:pPr marL="0" marR="0" lvl="0" indent="0" algn="ctr" defTabSz="1172164" rtl="0" eaLnBrk="1" fontAlgn="auto" latinLnBrk="0" hangingPunct="1">
              <a:lnSpc>
                <a:spcPct val="100000"/>
              </a:lnSpc>
              <a:spcBef>
                <a:spcPts val="0"/>
              </a:spcBef>
              <a:spcAft>
                <a:spcPts val="0"/>
              </a:spcAft>
              <a:buClrTx/>
              <a:buSzTx/>
              <a:buFontTx/>
              <a:buNone/>
              <a:tabLst/>
              <a:defRPr/>
            </a:pPr>
            <a:r>
              <a:rPr kumimoji="0" lang="en-US" sz="13200" b="1" i="0" u="none" strike="noStrike" kern="1200" cap="none" spc="0" normalizeH="0" baseline="0" noProof="0" dirty="0">
                <a:ln>
                  <a:noFill/>
                </a:ln>
                <a:solidFill>
                  <a:srgbClr val="4F81BD"/>
                </a:solidFill>
                <a:effectLst/>
                <a:uLnTx/>
                <a:uFillTx/>
                <a:latin typeface="Trebuchet MS"/>
                <a:ea typeface="+mn-ea"/>
                <a:cs typeface="+mn-cs"/>
              </a:rPr>
              <a:t>55x</a:t>
            </a:r>
            <a:endParaRPr kumimoji="0" lang="en-US" sz="12000" b="1" i="0" u="none" strike="noStrike" kern="1200" cap="none" spc="0" normalizeH="0" baseline="0" noProof="0" dirty="0">
              <a:ln>
                <a:noFill/>
              </a:ln>
              <a:solidFill>
                <a:srgbClr val="4F81BD"/>
              </a:solidFill>
              <a:effectLst/>
              <a:uLnTx/>
              <a:uFillTx/>
              <a:latin typeface="Trebuchet MS"/>
              <a:ea typeface="+mn-ea"/>
              <a:cs typeface="+mn-cs"/>
            </a:endParaRPr>
          </a:p>
        </p:txBody>
      </p:sp>
      <p:grpSp>
        <p:nvGrpSpPr>
          <p:cNvPr id="16" name="Group 15">
            <a:extLst>
              <a:ext uri="{FF2B5EF4-FFF2-40B4-BE49-F238E27FC236}">
                <a16:creationId xmlns:a16="http://schemas.microsoft.com/office/drawing/2014/main" xmlns="" id="{27F5AAC6-6222-1849-86CC-D2FFF399B97B}"/>
              </a:ext>
            </a:extLst>
          </p:cNvPr>
          <p:cNvGrpSpPr/>
          <p:nvPr/>
        </p:nvGrpSpPr>
        <p:grpSpPr>
          <a:xfrm>
            <a:off x="16527637" y="3815938"/>
            <a:ext cx="6803136" cy="3357904"/>
            <a:chOff x="8263025" y="1907969"/>
            <a:chExt cx="3401568" cy="1678952"/>
          </a:xfrm>
        </p:grpSpPr>
        <p:sp>
          <p:nvSpPr>
            <p:cNvPr id="43" name="Freeform 42">
              <a:extLst>
                <a:ext uri="{FF2B5EF4-FFF2-40B4-BE49-F238E27FC236}">
                  <a16:creationId xmlns:a16="http://schemas.microsoft.com/office/drawing/2014/main" xmlns="" id="{1B5C6891-078D-344B-8A6B-E7FB393F1410}"/>
                </a:ext>
              </a:extLst>
            </p:cNvPr>
            <p:cNvSpPr/>
            <p:nvPr/>
          </p:nvSpPr>
          <p:spPr>
            <a:xfrm>
              <a:off x="8263025" y="1913673"/>
              <a:ext cx="3401568" cy="593525"/>
            </a:xfrm>
            <a:custGeom>
              <a:avLst/>
              <a:gdLst>
                <a:gd name="connsiteX0" fmla="*/ 282872 w 3395840"/>
                <a:gd name="connsiteY0" fmla="*/ 0 h 593525"/>
                <a:gd name="connsiteX1" fmla="*/ 3112968 w 3395840"/>
                <a:gd name="connsiteY1" fmla="*/ 0 h 593525"/>
                <a:gd name="connsiteX2" fmla="*/ 3395840 w 3395840"/>
                <a:gd name="connsiteY2" fmla="*/ 282872 h 593525"/>
                <a:gd name="connsiteX3" fmla="*/ 3395840 w 3395840"/>
                <a:gd name="connsiteY3" fmla="*/ 593525 h 593525"/>
                <a:gd name="connsiteX4" fmla="*/ 0 w 3395840"/>
                <a:gd name="connsiteY4" fmla="*/ 593525 h 593525"/>
                <a:gd name="connsiteX5" fmla="*/ 0 w 3395840"/>
                <a:gd name="connsiteY5" fmla="*/ 282872 h 593525"/>
                <a:gd name="connsiteX6" fmla="*/ 282872 w 3395840"/>
                <a:gd name="connsiteY6" fmla="*/ 0 h 59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5840" h="593525">
                  <a:moveTo>
                    <a:pt x="282872" y="0"/>
                  </a:moveTo>
                  <a:lnTo>
                    <a:pt x="3112968" y="0"/>
                  </a:lnTo>
                  <a:cubicBezTo>
                    <a:pt x="3269194" y="0"/>
                    <a:pt x="3395840" y="126646"/>
                    <a:pt x="3395840" y="282872"/>
                  </a:cubicBezTo>
                  <a:lnTo>
                    <a:pt x="3395840" y="593525"/>
                  </a:lnTo>
                  <a:lnTo>
                    <a:pt x="0" y="593525"/>
                  </a:lnTo>
                  <a:lnTo>
                    <a:pt x="0" y="282872"/>
                  </a:lnTo>
                  <a:cubicBezTo>
                    <a:pt x="0" y="126646"/>
                    <a:pt x="126646" y="0"/>
                    <a:pt x="282872" y="0"/>
                  </a:cubicBezTo>
                  <a:close/>
                </a:path>
              </a:pathLst>
            </a:cu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1172164"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22" name="Rectangle: Rounded Corners 21">
              <a:extLst>
                <a:ext uri="{FF2B5EF4-FFF2-40B4-BE49-F238E27FC236}">
                  <a16:creationId xmlns:a16="http://schemas.microsoft.com/office/drawing/2014/main" xmlns="" id="{AB6AD0F3-92C8-46B9-9D37-37A27DD98ECB}"/>
                </a:ext>
              </a:extLst>
            </p:cNvPr>
            <p:cNvSpPr/>
            <p:nvPr/>
          </p:nvSpPr>
          <p:spPr>
            <a:xfrm>
              <a:off x="8263027" y="1907969"/>
              <a:ext cx="3395840" cy="1678952"/>
            </a:xfrm>
            <a:prstGeom prst="roundRect">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164"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27" name="TextBox 26">
              <a:extLst>
                <a:ext uri="{FF2B5EF4-FFF2-40B4-BE49-F238E27FC236}">
                  <a16:creationId xmlns:a16="http://schemas.microsoft.com/office/drawing/2014/main" xmlns="" id="{E4938755-C636-41F6-861F-422D4C85D741}"/>
                </a:ext>
              </a:extLst>
            </p:cNvPr>
            <p:cNvSpPr txBox="1"/>
            <p:nvPr/>
          </p:nvSpPr>
          <p:spPr>
            <a:xfrm>
              <a:off x="8263026" y="2602882"/>
              <a:ext cx="3395840" cy="754053"/>
            </a:xfrm>
            <a:prstGeom prst="rect">
              <a:avLst/>
            </a:prstGeom>
            <a:noFill/>
          </p:spPr>
          <p:txBody>
            <a:bodyPr wrap="square" rtlCol="0">
              <a:spAutoFit/>
            </a:bodyPr>
            <a:lstStyle/>
            <a:p>
              <a:pPr marL="0" marR="0" lvl="0" indent="0" algn="ctr" defTabSz="117216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a:ea typeface="+mn-ea"/>
                  <a:cs typeface="+mn-cs"/>
                </a:rPr>
                <a:t>Provided geolocation data &amp; analysis.</a:t>
              </a:r>
            </a:p>
            <a:p>
              <a:pPr marL="0" marR="0" lvl="0" indent="0" algn="ctr" defTabSz="117216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ctr" defTabSz="117216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a:ea typeface="+mn-ea"/>
                  <a:cs typeface="+mn-cs"/>
                </a:rPr>
                <a:t>Connected Samsung Ads exposure to offline footfall dealership data.</a:t>
              </a:r>
            </a:p>
          </p:txBody>
        </p:sp>
        <p:pic>
          <p:nvPicPr>
            <p:cNvPr id="13" name="Picture 12">
              <a:extLst>
                <a:ext uri="{FF2B5EF4-FFF2-40B4-BE49-F238E27FC236}">
                  <a16:creationId xmlns:a16="http://schemas.microsoft.com/office/drawing/2014/main" xmlns="" id="{03BB3479-30C7-E74A-9264-A0E882C7C20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422936" y="2055264"/>
              <a:ext cx="1076017" cy="262443"/>
            </a:xfrm>
            <a:prstGeom prst="rect">
              <a:avLst/>
            </a:prstGeom>
          </p:spPr>
        </p:pic>
      </p:grpSp>
      <p:sp>
        <p:nvSpPr>
          <p:cNvPr id="34" name="TextBox 33">
            <a:extLst>
              <a:ext uri="{FF2B5EF4-FFF2-40B4-BE49-F238E27FC236}">
                <a16:creationId xmlns:a16="http://schemas.microsoft.com/office/drawing/2014/main" xmlns="" id="{4FDE7BD0-B388-4D46-94C4-F1BE6BD33773}"/>
              </a:ext>
            </a:extLst>
          </p:cNvPr>
          <p:cNvSpPr txBox="1"/>
          <p:nvPr/>
        </p:nvSpPr>
        <p:spPr>
          <a:xfrm>
            <a:off x="20064599" y="71693"/>
            <a:ext cx="4320988" cy="461665"/>
          </a:xfrm>
          <a:prstGeom prst="rect">
            <a:avLst/>
          </a:prstGeom>
          <a:noFill/>
        </p:spPr>
        <p:txBody>
          <a:bodyPr wrap="square" rtlCol="0">
            <a:spAutoFit/>
          </a:bodyPr>
          <a:lstStyle/>
          <a:p>
            <a:pPr marL="0" marR="0" lvl="0" indent="0" algn="ctr" defTabSz="117216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Trebuchet MS"/>
                <a:ea typeface="+mn-ea"/>
                <a:cs typeface="+mn-cs"/>
              </a:rPr>
              <a:t>samsung.com/samsungads</a:t>
            </a:r>
          </a:p>
        </p:txBody>
      </p:sp>
    </p:spTree>
    <p:extLst>
      <p:ext uri="{BB962C8B-B14F-4D97-AF65-F5344CB8AC3E}">
        <p14:creationId xmlns:p14="http://schemas.microsoft.com/office/powerpoint/2010/main" val="2792214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9E71EDA-E252-4A15-8EEB-DE6113A10B49}"/>
              </a:ext>
            </a:extLst>
          </p:cNvPr>
          <p:cNvSpPr/>
          <p:nvPr/>
        </p:nvSpPr>
        <p:spPr>
          <a:xfrm>
            <a:off x="0" y="0"/>
            <a:ext cx="7129252" cy="13716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 name="Title 1">
            <a:extLst>
              <a:ext uri="{FF2B5EF4-FFF2-40B4-BE49-F238E27FC236}">
                <a16:creationId xmlns:a16="http://schemas.microsoft.com/office/drawing/2014/main" xmlns="" id="{1302EDB2-1D7F-4AA4-B7A2-02308848D472}"/>
              </a:ext>
            </a:extLst>
          </p:cNvPr>
          <p:cNvSpPr>
            <a:spLocks noGrp="1"/>
          </p:cNvSpPr>
          <p:nvPr>
            <p:ph type="title"/>
          </p:nvPr>
        </p:nvSpPr>
        <p:spPr>
          <a:xfrm>
            <a:off x="0" y="4622310"/>
            <a:ext cx="7129252" cy="4033157"/>
          </a:xfrm>
        </p:spPr>
        <p:txBody>
          <a:bodyPr>
            <a:noAutofit/>
          </a:bodyPr>
          <a:lstStyle/>
          <a:p>
            <a:pPr algn="l"/>
            <a:r>
              <a:rPr lang="en-US" sz="5400" dirty="0">
                <a:solidFill>
                  <a:schemeClr val="bg1"/>
                </a:solidFill>
              </a:rPr>
              <a:t>When OTT Complements a Linear TV Schedule, Conversion Increases</a:t>
            </a:r>
          </a:p>
        </p:txBody>
      </p:sp>
      <p:sp>
        <p:nvSpPr>
          <p:cNvPr id="7" name="TextBox 6">
            <a:extLst>
              <a:ext uri="{FF2B5EF4-FFF2-40B4-BE49-F238E27FC236}">
                <a16:creationId xmlns:a16="http://schemas.microsoft.com/office/drawing/2014/main" xmlns="" id="{CAE975D9-92D1-43F8-8C2F-B1E0EE33E8FC}"/>
              </a:ext>
            </a:extLst>
          </p:cNvPr>
          <p:cNvSpPr txBox="1"/>
          <p:nvPr/>
        </p:nvSpPr>
        <p:spPr>
          <a:xfrm>
            <a:off x="7629786" y="13307953"/>
            <a:ext cx="5828775" cy="307777"/>
          </a:xfrm>
          <a:prstGeom prst="rect">
            <a:avLst/>
          </a:prstGeom>
          <a:noFill/>
        </p:spPr>
        <p:txBody>
          <a:bodyPr wrap="none" rtlCol="0">
            <a:spAutoFit/>
          </a:bodyPr>
          <a:lstStyle/>
          <a:p>
            <a:r>
              <a:rPr lang="en-US" sz="1400" dirty="0"/>
              <a:t>Source: Roku Internal Data, October 2017; Tune in conversion - linear </a:t>
            </a:r>
          </a:p>
        </p:txBody>
      </p:sp>
      <p:sp>
        <p:nvSpPr>
          <p:cNvPr id="11" name="TextBox 10">
            <a:extLst>
              <a:ext uri="{FF2B5EF4-FFF2-40B4-BE49-F238E27FC236}">
                <a16:creationId xmlns:a16="http://schemas.microsoft.com/office/drawing/2014/main" xmlns="" id="{3BA471AB-7C28-4A86-97A5-AC466724DB0B}"/>
              </a:ext>
            </a:extLst>
          </p:cNvPr>
          <p:cNvSpPr txBox="1"/>
          <p:nvPr/>
        </p:nvSpPr>
        <p:spPr>
          <a:xfrm>
            <a:off x="7718425" y="1616004"/>
            <a:ext cx="15649703" cy="1877437"/>
          </a:xfrm>
          <a:prstGeom prst="rect">
            <a:avLst/>
          </a:prstGeom>
          <a:noFill/>
        </p:spPr>
        <p:txBody>
          <a:bodyPr wrap="square" rtlCol="0">
            <a:spAutoFit/>
          </a:bodyPr>
          <a:lstStyle/>
          <a:p>
            <a:pPr algn="ctr"/>
            <a:r>
              <a:rPr lang="en-US" sz="3200" b="1" i="1" dirty="0"/>
              <a:t>Roku Tune-in Insights:</a:t>
            </a:r>
          </a:p>
          <a:p>
            <a:pPr algn="ctr"/>
            <a:r>
              <a:rPr lang="en-US" sz="2800" dirty="0"/>
              <a:t>Conversion is greatest for campaigns using a combination of OTT and Linear TV.</a:t>
            </a:r>
          </a:p>
          <a:p>
            <a:pPr algn="ctr"/>
            <a:r>
              <a:rPr lang="en-US" sz="2800" dirty="0"/>
              <a:t>In this case, automatic content recognition technology directly measures whether a network’s tune-in promotion led to an increase in linear viewership.</a:t>
            </a:r>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graphicFrame>
        <p:nvGraphicFramePr>
          <p:cNvPr id="8" name="Chart 7">
            <a:extLst>
              <a:ext uri="{FF2B5EF4-FFF2-40B4-BE49-F238E27FC236}">
                <a16:creationId xmlns:a16="http://schemas.microsoft.com/office/drawing/2014/main" xmlns="" id="{EB875194-99D6-4DAE-8193-DD2A75BD7632}"/>
              </a:ext>
            </a:extLst>
          </p:cNvPr>
          <p:cNvGraphicFramePr/>
          <p:nvPr>
            <p:extLst>
              <p:ext uri="{D42A27DB-BD31-4B8C-83A1-F6EECF244321}">
                <p14:modId xmlns:p14="http://schemas.microsoft.com/office/powerpoint/2010/main" val="3539989922"/>
              </p:ext>
            </p:extLst>
          </p:nvPr>
        </p:nvGraphicFramePr>
        <p:xfrm>
          <a:off x="6699378" y="4258816"/>
          <a:ext cx="17687795" cy="6581239"/>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a:extLst>
              <a:ext uri="{FF2B5EF4-FFF2-40B4-BE49-F238E27FC236}">
                <a16:creationId xmlns:a16="http://schemas.microsoft.com/office/drawing/2014/main" xmlns="" id="{0D4C9A8E-3A4B-4349-B184-4F1751EF10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913662" y="10601327"/>
            <a:ext cx="1689101" cy="979106"/>
          </a:xfrm>
          <a:prstGeom prst="rect">
            <a:avLst/>
          </a:prstGeom>
        </p:spPr>
      </p:pic>
      <p:sp>
        <p:nvSpPr>
          <p:cNvPr id="5" name="Slide Number Placeholder 4"/>
          <p:cNvSpPr>
            <a:spLocks noGrp="1"/>
          </p:cNvSpPr>
          <p:nvPr>
            <p:ph type="sldNum" sz="quarter" idx="12"/>
          </p:nvPr>
        </p:nvSpPr>
        <p:spPr>
          <a:xfrm>
            <a:off x="18696832" y="13096716"/>
            <a:ext cx="5690341" cy="730250"/>
          </a:xfrm>
        </p:spPr>
        <p:txBody>
          <a:bodyPr/>
          <a:lstStyle/>
          <a:p>
            <a:fld id="{FC623D9C-B141-0E44-9A0E-426DA6A043B9}" type="slidenum">
              <a:rPr lang="en-US" smtClean="0"/>
              <a:t>46</a:t>
            </a:fld>
            <a:endParaRPr lang="en-US" dirty="0"/>
          </a:p>
        </p:txBody>
      </p:sp>
    </p:spTree>
    <p:extLst>
      <p:ext uri="{BB962C8B-B14F-4D97-AF65-F5344CB8AC3E}">
        <p14:creationId xmlns:p14="http://schemas.microsoft.com/office/powerpoint/2010/main" val="12079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11" name="TextBox 10"/>
          <p:cNvSpPr txBox="1"/>
          <p:nvPr/>
        </p:nvSpPr>
        <p:spPr>
          <a:xfrm>
            <a:off x="23571784" y="13151922"/>
            <a:ext cx="815391" cy="55399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fld id="{E9BAD033-1638-B34E-BAC8-DEB32676E2C7}" type="slidenum">
              <a:rPr kumimoji="0" lang="en-US" sz="3000" b="0" i="0" u="none" strike="noStrike" kern="1200" cap="none" spc="0" normalizeH="0" baseline="0" noProof="0">
                <a:ln>
                  <a:noFill/>
                </a:ln>
                <a:solidFill>
                  <a:srgbClr val="C0C1BF"/>
                </a:solidFill>
                <a:effectLst/>
                <a:uLnTx/>
                <a:uFillTx/>
                <a:latin typeface="Trebuchet MS"/>
                <a:ea typeface="+mn-ea"/>
                <a:cs typeface="Trebuchet MS"/>
              </a:rPr>
              <a:pPr marL="0" marR="0" lvl="0" indent="0" algn="ctr" defTabSz="1172398" rtl="0" eaLnBrk="1" fontAlgn="auto" latinLnBrk="0" hangingPunct="1">
                <a:lnSpc>
                  <a:spcPct val="100000"/>
                </a:lnSpc>
                <a:spcBef>
                  <a:spcPts val="0"/>
                </a:spcBef>
                <a:spcAft>
                  <a:spcPts val="0"/>
                </a:spcAft>
                <a:buClrTx/>
                <a:buSzTx/>
                <a:buFontTx/>
                <a:buNone/>
                <a:tabLst/>
                <a:defRPr/>
              </a:pPr>
              <a:t>47</a:t>
            </a:fld>
            <a:endParaRPr kumimoji="0" lang="en-US" sz="30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3" name="Rectangle 12">
            <a:extLst>
              <a:ext uri="{FF2B5EF4-FFF2-40B4-BE49-F238E27FC236}">
                <a16:creationId xmlns:a16="http://schemas.microsoft.com/office/drawing/2014/main" xmlns="" id="{A12D5244-0645-42E0-8EC0-D5E0B41FE81B}"/>
              </a:ext>
            </a:extLst>
          </p:cNvPr>
          <p:cNvSpPr/>
          <p:nvPr/>
        </p:nvSpPr>
        <p:spPr>
          <a:xfrm>
            <a:off x="0" y="0"/>
            <a:ext cx="24387175" cy="6949444"/>
          </a:xfrm>
          <a:prstGeom prst="rect">
            <a:avLst/>
          </a:prstGeom>
          <a:solidFill>
            <a:srgbClr val="FFFFFF">
              <a:alpha val="85098"/>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14" name="TextBox 13">
            <a:extLst>
              <a:ext uri="{FF2B5EF4-FFF2-40B4-BE49-F238E27FC236}">
                <a16:creationId xmlns:a16="http://schemas.microsoft.com/office/drawing/2014/main" xmlns="" id="{5FA3502F-E8E7-4608-892F-D5ECCEB12A39}"/>
              </a:ext>
            </a:extLst>
          </p:cNvPr>
          <p:cNvSpPr txBox="1"/>
          <p:nvPr/>
        </p:nvSpPr>
        <p:spPr>
          <a:xfrm>
            <a:off x="19300000" y="3447953"/>
            <a:ext cx="184666" cy="800219"/>
          </a:xfrm>
          <a:prstGeom prst="rect">
            <a:avLst/>
          </a:prstGeom>
          <a:noFill/>
        </p:spPr>
        <p:txBody>
          <a:bodyPr wrap="non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5" name="TextBox 14">
            <a:extLst>
              <a:ext uri="{FF2B5EF4-FFF2-40B4-BE49-F238E27FC236}">
                <a16:creationId xmlns:a16="http://schemas.microsoft.com/office/drawing/2014/main" xmlns="" id="{6AA2CCB2-D50C-491E-AD7F-3F667B026762}"/>
              </a:ext>
            </a:extLst>
          </p:cNvPr>
          <p:cNvSpPr txBox="1"/>
          <p:nvPr/>
        </p:nvSpPr>
        <p:spPr>
          <a:xfrm>
            <a:off x="9283309" y="557064"/>
            <a:ext cx="14084480" cy="982705"/>
          </a:xfrm>
          <a:prstGeom prst="rect">
            <a:avLst/>
          </a:prstGeom>
          <a:noFill/>
        </p:spPr>
        <p:txBody>
          <a:bodyPr wrap="square" rtlCol="0">
            <a:spAutoFit/>
          </a:bodyPr>
          <a:lstStyle/>
          <a:p>
            <a:pPr lvl="0">
              <a:lnSpc>
                <a:spcPts val="3600"/>
              </a:lnSpc>
              <a:defRPr/>
            </a:pPr>
            <a:r>
              <a:rPr lang="en-US" sz="2800" dirty="0">
                <a:solidFill>
                  <a:prstClr val="black"/>
                </a:solidFill>
                <a:cs typeface="Trebuchet MS"/>
              </a:rPr>
              <a:t>Ad-supported OTT programming is simply an extension of the same premium, popular content found on linear TV</a:t>
            </a:r>
          </a:p>
        </p:txBody>
      </p:sp>
      <p:sp>
        <p:nvSpPr>
          <p:cNvPr id="17" name="TextBox 16">
            <a:extLst>
              <a:ext uri="{FF2B5EF4-FFF2-40B4-BE49-F238E27FC236}">
                <a16:creationId xmlns:a16="http://schemas.microsoft.com/office/drawing/2014/main" xmlns="" id="{E62B50D4-D52E-459A-A619-16CC000B9D72}"/>
              </a:ext>
            </a:extLst>
          </p:cNvPr>
          <p:cNvSpPr txBox="1"/>
          <p:nvPr/>
        </p:nvSpPr>
        <p:spPr>
          <a:xfrm>
            <a:off x="9236289" y="2865357"/>
            <a:ext cx="14084480" cy="982705"/>
          </a:xfrm>
          <a:prstGeom prst="rect">
            <a:avLst/>
          </a:prstGeom>
          <a:noFill/>
        </p:spPr>
        <p:txBody>
          <a:bodyPr wrap="square" rtlCol="0">
            <a:spAutoFit/>
          </a:bodyPr>
          <a:lstStyle/>
          <a:p>
            <a:pPr lvl="0">
              <a:lnSpc>
                <a:spcPts val="3600"/>
              </a:lnSpc>
              <a:defRPr/>
            </a:pPr>
            <a:r>
              <a:rPr lang="en-US" sz="2800" dirty="0">
                <a:solidFill>
                  <a:prstClr val="black"/>
                </a:solidFill>
                <a:cs typeface="Trebuchet MS"/>
              </a:rPr>
              <a:t>Linear TV &amp; OTT are proven to stir the consumer interactivity and purchase intent that drive business growth</a:t>
            </a:r>
          </a:p>
        </p:txBody>
      </p:sp>
      <p:sp>
        <p:nvSpPr>
          <p:cNvPr id="19" name="TextBox 18">
            <a:extLst>
              <a:ext uri="{FF2B5EF4-FFF2-40B4-BE49-F238E27FC236}">
                <a16:creationId xmlns:a16="http://schemas.microsoft.com/office/drawing/2014/main" xmlns="" id="{674748D7-45F8-49A1-B87B-5D70837CA384}"/>
              </a:ext>
            </a:extLst>
          </p:cNvPr>
          <p:cNvSpPr txBox="1"/>
          <p:nvPr/>
        </p:nvSpPr>
        <p:spPr>
          <a:xfrm>
            <a:off x="9236289" y="5048346"/>
            <a:ext cx="14084480" cy="982705"/>
          </a:xfrm>
          <a:prstGeom prst="rect">
            <a:avLst/>
          </a:prstGeom>
          <a:noFill/>
        </p:spPr>
        <p:txBody>
          <a:bodyPr wrap="square" rtlCol="0">
            <a:spAutoFit/>
          </a:bodyPr>
          <a:lstStyle/>
          <a:p>
            <a:pPr lvl="0">
              <a:lnSpc>
                <a:spcPts val="3600"/>
              </a:lnSpc>
              <a:defRPr/>
            </a:pPr>
            <a:r>
              <a:rPr lang="en-US" sz="2800" dirty="0">
                <a:solidFill>
                  <a:prstClr val="black"/>
                </a:solidFill>
                <a:cs typeface="Trebuchet MS"/>
              </a:rPr>
              <a:t>When used in conjunction, they can drive incremental conversions for a campaign especially as advanced targeting capabilities are implemented</a:t>
            </a:r>
          </a:p>
        </p:txBody>
      </p:sp>
      <p:cxnSp>
        <p:nvCxnSpPr>
          <p:cNvPr id="22" name="Straight Connector 21">
            <a:extLst>
              <a:ext uri="{FF2B5EF4-FFF2-40B4-BE49-F238E27FC236}">
                <a16:creationId xmlns:a16="http://schemas.microsoft.com/office/drawing/2014/main" xmlns="" id="{CFAABEF9-8827-4E4A-B5A4-A2A4D78E5757}"/>
              </a:ext>
            </a:extLst>
          </p:cNvPr>
          <p:cNvCxnSpPr/>
          <p:nvPr/>
        </p:nvCxnSpPr>
        <p:spPr>
          <a:xfrm>
            <a:off x="9236289" y="2207626"/>
            <a:ext cx="14084480" cy="0"/>
          </a:xfrm>
          <a:prstGeom prst="line">
            <a:avLst/>
          </a:prstGeom>
          <a:ln w="41275">
            <a:solidFill>
              <a:srgbClr val="67B89B"/>
            </a:solidFill>
            <a:prstDash val="sysDot"/>
            <a:roun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xmlns="" id="{A74E5E0D-507C-4846-A276-017DB0D81A32}"/>
              </a:ext>
            </a:extLst>
          </p:cNvPr>
          <p:cNvCxnSpPr/>
          <p:nvPr/>
        </p:nvCxnSpPr>
        <p:spPr>
          <a:xfrm>
            <a:off x="9236289" y="4473527"/>
            <a:ext cx="14084480" cy="0"/>
          </a:xfrm>
          <a:prstGeom prst="line">
            <a:avLst/>
          </a:prstGeom>
          <a:ln w="41275">
            <a:solidFill>
              <a:srgbClr val="67B89B"/>
            </a:solidFill>
            <a:prstDash val="sysDot"/>
            <a:round/>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xmlns="" id="{C6EAF855-908F-4B3D-9D4F-D515AF58588B}"/>
              </a:ext>
            </a:extLst>
          </p:cNvPr>
          <p:cNvSpPr txBox="1"/>
          <p:nvPr/>
        </p:nvSpPr>
        <p:spPr>
          <a:xfrm>
            <a:off x="732057" y="1002564"/>
            <a:ext cx="7531866" cy="1374735"/>
          </a:xfrm>
          <a:prstGeom prst="rect">
            <a:avLst/>
          </a:prstGeom>
          <a:noFill/>
        </p:spPr>
        <p:txBody>
          <a:bodyPr wrap="square" rtlCol="0">
            <a:spAutoFit/>
          </a:bodyPr>
          <a:lstStyle/>
          <a:p>
            <a:pPr marL="0" marR="0" lvl="0" indent="0" algn="ctr" defTabSz="1172398" rtl="0" eaLnBrk="1" fontAlgn="auto" latinLnBrk="0" hangingPunct="1">
              <a:lnSpc>
                <a:spcPts val="5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rebuchet MS"/>
                <a:ea typeface="+mn-ea"/>
                <a:cs typeface="+mn-cs"/>
              </a:rPr>
              <a:t>More Premium Ad Opportunities &amp; Outcomes</a:t>
            </a:r>
            <a:endParaRPr kumimoji="0" lang="en-US" sz="4800" b="0" i="0" u="none" strike="noStrike" kern="1200" cap="none" spc="0" normalizeH="0" baseline="0" noProof="0" dirty="0">
              <a:ln>
                <a:noFill/>
              </a:ln>
              <a:solidFill>
                <a:prstClr val="black"/>
              </a:solidFill>
              <a:effectLst/>
              <a:uLnTx/>
              <a:uFillTx/>
              <a:latin typeface="Trebuchet MS"/>
              <a:ea typeface="+mn-ea"/>
              <a:cs typeface="Trebuchet MS"/>
            </a:endParaRPr>
          </a:p>
        </p:txBody>
      </p:sp>
      <p:pic>
        <p:nvPicPr>
          <p:cNvPr id="3" name="Picture 2">
            <a:extLst>
              <a:ext uri="{FF2B5EF4-FFF2-40B4-BE49-F238E27FC236}">
                <a16:creationId xmlns:a16="http://schemas.microsoft.com/office/drawing/2014/main" xmlns="" id="{2CA3591D-00EE-4209-AB53-38DFADBF2E85}"/>
              </a:ext>
            </a:extLst>
          </p:cNvPr>
          <p:cNvPicPr>
            <a:picLocks noChangeAspect="1"/>
          </p:cNvPicPr>
          <p:nvPr/>
        </p:nvPicPr>
        <p:blipFill>
          <a:blip r:embed="rId3"/>
          <a:stretch>
            <a:fillRect/>
          </a:stretch>
        </p:blipFill>
        <p:spPr>
          <a:xfrm>
            <a:off x="2903841" y="2848419"/>
            <a:ext cx="3250216" cy="3250216"/>
          </a:xfrm>
          <a:prstGeom prst="rect">
            <a:avLst/>
          </a:prstGeom>
        </p:spPr>
      </p:pic>
      <p:pic>
        <p:nvPicPr>
          <p:cNvPr id="16" name="Picture 15">
            <a:extLst>
              <a:ext uri="{FF2B5EF4-FFF2-40B4-BE49-F238E27FC236}">
                <a16:creationId xmlns:a16="http://schemas.microsoft.com/office/drawing/2014/main" xmlns="" id="{36B58ABA-54AF-472A-8249-03E5B5B929F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Tree>
    <p:extLst>
      <p:ext uri="{BB962C8B-B14F-4D97-AF65-F5344CB8AC3E}">
        <p14:creationId xmlns:p14="http://schemas.microsoft.com/office/powerpoint/2010/main" val="1946095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l="23997" r="25509"/>
          <a:stretch/>
        </p:blipFill>
        <p:spPr>
          <a:xfrm>
            <a:off x="0" y="0"/>
            <a:ext cx="9086850" cy="1371600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9" name="TextBox 8"/>
          <p:cNvSpPr txBox="1"/>
          <p:nvPr/>
        </p:nvSpPr>
        <p:spPr>
          <a:xfrm>
            <a:off x="9346124" y="7649689"/>
            <a:ext cx="14204008" cy="1384995"/>
          </a:xfrm>
          <a:prstGeom prst="rect">
            <a:avLst/>
          </a:prstGeom>
          <a:noFill/>
        </p:spPr>
        <p:txBody>
          <a:bodyPr wrap="square" rtlCol="0">
            <a:spAutoFit/>
          </a:bodyPr>
          <a:lstStyle/>
          <a:p>
            <a:pPr marL="0" marR="0" lvl="0" indent="0" algn="l" defTabSz="1172398" rtl="0" eaLnBrk="1" fontAlgn="auto" latinLnBrk="0" hangingPunct="1">
              <a:spcBef>
                <a:spcPts val="0"/>
              </a:spcBef>
              <a:spcAft>
                <a:spcPts val="0"/>
              </a:spcAft>
              <a:buClrTx/>
              <a:buSzTx/>
              <a:buFontTx/>
              <a:buNone/>
              <a:tabLst/>
              <a:defRPr/>
            </a:pPr>
            <a:r>
              <a:rPr lang="en-US" sz="2800" dirty="0">
                <a:solidFill>
                  <a:prstClr val="black"/>
                </a:solidFill>
                <a:latin typeface="Trebuchet MS"/>
                <a:cs typeface="Trebuchet MS"/>
              </a:rPr>
              <a:t>While Linear TV is the primary video reach driver, the growth of OTT provides incremental reach/reinforcement opportunities, particularly among high-value audiences (younger viewers, HHs with children, the affluent).  </a:t>
            </a:r>
            <a:endParaRPr kumimoji="0" lang="en-US" sz="2800" b="0" i="0" u="none" strike="noStrike" kern="1200" cap="none" spc="0" normalizeH="0" baseline="0" noProof="0" dirty="0">
              <a:ln>
                <a:noFill/>
              </a:ln>
              <a:solidFill>
                <a:prstClr val="black"/>
              </a:solidFill>
              <a:effectLst/>
              <a:uLnTx/>
              <a:uFillTx/>
              <a:latin typeface="Trebuchet MS"/>
              <a:ea typeface="+mn-ea"/>
              <a:cs typeface="Trebuchet MS"/>
            </a:endParaRPr>
          </a:p>
        </p:txBody>
      </p:sp>
      <p:cxnSp>
        <p:nvCxnSpPr>
          <p:cNvPr id="10" name="Straight Connector 9"/>
          <p:cNvCxnSpPr>
            <a:cxnSpLocks/>
          </p:cNvCxnSpPr>
          <p:nvPr/>
        </p:nvCxnSpPr>
        <p:spPr>
          <a:xfrm>
            <a:off x="9350649" y="6935404"/>
            <a:ext cx="13742424" cy="0"/>
          </a:xfrm>
          <a:prstGeom prst="line">
            <a:avLst/>
          </a:prstGeom>
          <a:ln w="41275">
            <a:solidFill>
              <a:srgbClr val="67B89B"/>
            </a:solidFill>
            <a:prstDash val="sysDot"/>
            <a:roun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a:cxnSpLocks/>
          </p:cNvCxnSpPr>
          <p:nvPr/>
        </p:nvCxnSpPr>
        <p:spPr>
          <a:xfrm>
            <a:off x="9350649" y="9635025"/>
            <a:ext cx="13742424" cy="0"/>
          </a:xfrm>
          <a:prstGeom prst="line">
            <a:avLst/>
          </a:prstGeom>
          <a:ln w="41275">
            <a:solidFill>
              <a:srgbClr val="67B89B"/>
            </a:solidFill>
            <a:prstDash val="sysDot"/>
            <a:round/>
          </a:ln>
          <a:effectLst/>
        </p:spPr>
        <p:style>
          <a:lnRef idx="2">
            <a:schemeClr val="accent1"/>
          </a:lnRef>
          <a:fillRef idx="0">
            <a:schemeClr val="accent1"/>
          </a:fillRef>
          <a:effectRef idx="1">
            <a:schemeClr val="accent1"/>
          </a:effectRef>
          <a:fontRef idx="minor">
            <a:schemeClr val="tx1"/>
          </a:fontRef>
        </p:style>
      </p:cxnSp>
      <p:sp>
        <p:nvSpPr>
          <p:cNvPr id="3" name="Slide Number Placeholder 2">
            <a:extLst>
              <a:ext uri="{FF2B5EF4-FFF2-40B4-BE49-F238E27FC236}">
                <a16:creationId xmlns:a16="http://schemas.microsoft.com/office/drawing/2014/main" xmlns="" id="{D397E2AC-DC88-47F5-834C-82D29CC10570}"/>
              </a:ext>
            </a:extLst>
          </p:cNvPr>
          <p:cNvSpPr>
            <a:spLocks noGrp="1"/>
          </p:cNvSpPr>
          <p:nvPr>
            <p:ph type="sldNum" sz="quarter" idx="12"/>
          </p:nvPr>
        </p:nvSpPr>
        <p:spPr>
          <a:xfrm>
            <a:off x="18696834" y="13077828"/>
            <a:ext cx="5690341" cy="730250"/>
          </a:xfrm>
        </p:spPr>
        <p:txBody>
          <a:bodyPr/>
          <a:lstStyle/>
          <a:p>
            <a:fld id="{FC623D9C-B141-0E44-9A0E-426DA6A043B9}" type="slidenum">
              <a:rPr lang="en-US" smtClean="0"/>
              <a:t>48</a:t>
            </a:fld>
            <a:endParaRPr lang="en-US" dirty="0"/>
          </a:p>
        </p:txBody>
      </p:sp>
      <p:sp>
        <p:nvSpPr>
          <p:cNvPr id="12" name="TextBox 11">
            <a:extLst>
              <a:ext uri="{FF2B5EF4-FFF2-40B4-BE49-F238E27FC236}">
                <a16:creationId xmlns:a16="http://schemas.microsoft.com/office/drawing/2014/main" xmlns="" id="{0BE5C9BF-4DDB-4D2E-BEC4-60BFF5D74FF3}"/>
              </a:ext>
            </a:extLst>
          </p:cNvPr>
          <p:cNvSpPr txBox="1"/>
          <p:nvPr/>
        </p:nvSpPr>
        <p:spPr>
          <a:xfrm>
            <a:off x="9350649" y="4950068"/>
            <a:ext cx="14204008" cy="1384995"/>
          </a:xfrm>
          <a:prstGeom prst="rect">
            <a:avLst/>
          </a:prstGeom>
          <a:noFill/>
        </p:spPr>
        <p:txBody>
          <a:bodyPr wrap="square" rtlCol="0">
            <a:spAutoFit/>
          </a:bodyPr>
          <a:lstStyle/>
          <a:p>
            <a:pPr lvl="0">
              <a:defRPr/>
            </a:pPr>
            <a:r>
              <a:rPr lang="en-US" sz="2800" dirty="0">
                <a:solidFill>
                  <a:prstClr val="black"/>
                </a:solidFill>
              </a:rPr>
              <a:t>In combination, Linear TV and ad-supported OTT increase the consumer engagement of a campaign, driving up the interactivity and attention that influences business outcomes.</a:t>
            </a:r>
            <a:endParaRPr kumimoji="0" lang="en-US" sz="2800" b="0"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14" name="TextBox 13">
            <a:extLst>
              <a:ext uri="{FF2B5EF4-FFF2-40B4-BE49-F238E27FC236}">
                <a16:creationId xmlns:a16="http://schemas.microsoft.com/office/drawing/2014/main" xmlns="" id="{66AD61BA-A36B-4AEC-B4A6-BAB773A5CCF7}"/>
              </a:ext>
            </a:extLst>
          </p:cNvPr>
          <p:cNvSpPr txBox="1"/>
          <p:nvPr/>
        </p:nvSpPr>
        <p:spPr>
          <a:xfrm>
            <a:off x="9350649" y="10519151"/>
            <a:ext cx="14204008" cy="954107"/>
          </a:xfrm>
          <a:prstGeom prst="rect">
            <a:avLst/>
          </a:prstGeom>
          <a:noFill/>
        </p:spPr>
        <p:txBody>
          <a:bodyPr wrap="square" rtlCol="0">
            <a:spAutoFit/>
          </a:bodyPr>
          <a:lstStyle/>
          <a:p>
            <a:pPr lvl="0">
              <a:defRPr/>
            </a:pPr>
            <a:r>
              <a:rPr lang="en-US" sz="2800" dirty="0">
                <a:solidFill>
                  <a:prstClr val="black"/>
                </a:solidFill>
                <a:latin typeface="Trebuchet MS"/>
                <a:cs typeface="Trebuchet MS"/>
              </a:rPr>
              <a:t>All together</a:t>
            </a:r>
            <a:r>
              <a:rPr kumimoji="0" lang="en-US" sz="2800" b="0" i="0" u="none" strike="noStrike" kern="1200" cap="none" spc="0" normalizeH="0" baseline="0" noProof="0" dirty="0">
                <a:ln>
                  <a:noFill/>
                </a:ln>
                <a:solidFill>
                  <a:prstClr val="black"/>
                </a:solidFill>
                <a:effectLst/>
                <a:uLnTx/>
                <a:uFillTx/>
                <a:latin typeface="Trebuchet MS"/>
                <a:ea typeface="+mn-ea"/>
                <a:cs typeface="Trebuchet MS"/>
              </a:rPr>
              <a:t>, the expanded &amp; data-fueled reach, heightened engagement, and more premium ad </a:t>
            </a:r>
            <a:r>
              <a:rPr lang="en-US" sz="2800" dirty="0">
                <a:solidFill>
                  <a:prstClr val="black"/>
                </a:solidFill>
                <a:latin typeface="Trebuchet MS"/>
                <a:cs typeface="Trebuchet MS"/>
              </a:rPr>
              <a:t>opportunities result in increased opportunities to drive brand growth.</a:t>
            </a:r>
            <a:endParaRPr kumimoji="0" lang="en-US" sz="2800" b="0" i="0" u="none" strike="noStrike" kern="1200" cap="none" spc="0" normalizeH="0" baseline="0" noProof="0" dirty="0">
              <a:ln>
                <a:noFill/>
              </a:ln>
              <a:solidFill>
                <a:prstClr val="black"/>
              </a:solidFill>
              <a:effectLst/>
              <a:uLnTx/>
              <a:uFillTx/>
              <a:latin typeface="Trebuchet MS"/>
              <a:ea typeface="+mn-ea"/>
              <a:cs typeface="Trebuchet MS"/>
            </a:endParaRPr>
          </a:p>
        </p:txBody>
      </p:sp>
      <p:cxnSp>
        <p:nvCxnSpPr>
          <p:cNvPr id="17" name="Straight Connector 16">
            <a:extLst>
              <a:ext uri="{FF2B5EF4-FFF2-40B4-BE49-F238E27FC236}">
                <a16:creationId xmlns:a16="http://schemas.microsoft.com/office/drawing/2014/main" xmlns="" id="{23477863-EA19-41D9-A532-0494F2A7E640}"/>
              </a:ext>
            </a:extLst>
          </p:cNvPr>
          <p:cNvCxnSpPr>
            <a:cxnSpLocks/>
          </p:cNvCxnSpPr>
          <p:nvPr/>
        </p:nvCxnSpPr>
        <p:spPr>
          <a:xfrm>
            <a:off x="9350649" y="4318478"/>
            <a:ext cx="13742424" cy="0"/>
          </a:xfrm>
          <a:prstGeom prst="line">
            <a:avLst/>
          </a:prstGeom>
          <a:ln w="41275">
            <a:solidFill>
              <a:srgbClr val="67B89B"/>
            </a:solidFill>
            <a:prstDash val="sysDot"/>
            <a:round/>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xmlns="" id="{2D885DA9-8855-4FC8-9CF2-C54F21626D8D}"/>
              </a:ext>
            </a:extLst>
          </p:cNvPr>
          <p:cNvSpPr txBox="1"/>
          <p:nvPr/>
        </p:nvSpPr>
        <p:spPr>
          <a:xfrm>
            <a:off x="9346124" y="2242742"/>
            <a:ext cx="14544654" cy="1444370"/>
          </a:xfrm>
          <a:prstGeom prst="rect">
            <a:avLst/>
          </a:prstGeom>
          <a:noFill/>
        </p:spPr>
        <p:txBody>
          <a:bodyPr wrap="square" rtlCol="0">
            <a:spAutoFit/>
          </a:bodyPr>
          <a:lstStyle/>
          <a:p>
            <a:pPr lvl="0">
              <a:lnSpc>
                <a:spcPts val="3600"/>
              </a:lnSpc>
              <a:defRPr/>
            </a:pPr>
            <a:r>
              <a:rPr lang="en-US" sz="2800" dirty="0">
                <a:solidFill>
                  <a:prstClr val="black"/>
                </a:solidFill>
                <a:cs typeface="Trebuchet MS"/>
              </a:rPr>
              <a:t>Ad-supported OTT should be considered as an element to the overall video mix – it is simply an extension of the brand safe, engaging, premium content found within linear Television.</a:t>
            </a:r>
          </a:p>
        </p:txBody>
      </p:sp>
      <p:sp>
        <p:nvSpPr>
          <p:cNvPr id="16" name="TextBox 15"/>
          <p:cNvSpPr txBox="1"/>
          <p:nvPr/>
        </p:nvSpPr>
        <p:spPr>
          <a:xfrm>
            <a:off x="246183" y="5201184"/>
            <a:ext cx="8563710" cy="1118255"/>
          </a:xfrm>
          <a:prstGeom prst="rect">
            <a:avLst/>
          </a:prstGeom>
          <a:noFill/>
        </p:spPr>
        <p:txBody>
          <a:bodyPr wrap="square" rtlCol="0">
            <a:spAutoFit/>
          </a:bodyPr>
          <a:lstStyle/>
          <a:p>
            <a:pPr marL="0" marR="0" lvl="0" indent="0" defTabSz="1172398" rtl="0" eaLnBrk="1" fontAlgn="auto" latinLnBrk="0" hangingPunct="1">
              <a:lnSpc>
                <a:spcPts val="8000"/>
              </a:lnSpc>
              <a:spcBef>
                <a:spcPts val="0"/>
              </a:spcBef>
              <a:spcAft>
                <a:spcPts val="0"/>
              </a:spcAft>
              <a:buClrTx/>
              <a:buSzTx/>
              <a:buFontTx/>
              <a:buNone/>
              <a:tabLst/>
              <a:defRPr/>
            </a:pPr>
            <a:r>
              <a:rPr kumimoji="0" lang="en-US" sz="7600" b="0" i="0" u="none" strike="noStrike" kern="1200" cap="none" spc="0" normalizeH="0" baseline="0" noProof="0" dirty="0">
                <a:ln>
                  <a:noFill/>
                </a:ln>
                <a:effectLst/>
                <a:uLnTx/>
                <a:uFillTx/>
                <a:latin typeface="Trebuchet MS"/>
                <a:ea typeface="+mn-ea"/>
                <a:cs typeface="Trebuchet MS"/>
              </a:rPr>
              <a:t>Need we say </a:t>
            </a:r>
            <a:r>
              <a:rPr kumimoji="0" lang="en-US" sz="7600" b="1" i="1" u="none" strike="noStrike" kern="1200" cap="none" spc="0" normalizeH="0" baseline="0" noProof="0" dirty="0">
                <a:ln>
                  <a:noFill/>
                </a:ln>
                <a:effectLst/>
                <a:uLnTx/>
                <a:uFillTx/>
                <a:latin typeface="Trebuchet MS"/>
                <a:ea typeface="+mn-ea"/>
                <a:cs typeface="Trebuchet MS"/>
              </a:rPr>
              <a:t>More</a:t>
            </a:r>
            <a:r>
              <a:rPr kumimoji="0" lang="en-US" sz="7600" b="0" i="0" u="none" strike="noStrike" kern="1200" cap="none" spc="0" normalizeH="0" baseline="0" noProof="0" dirty="0">
                <a:ln>
                  <a:noFill/>
                </a:ln>
                <a:effectLst/>
                <a:uLnTx/>
                <a:uFillTx/>
                <a:latin typeface="Trebuchet MS"/>
                <a:ea typeface="+mn-ea"/>
                <a:cs typeface="Trebuchet MS"/>
              </a:rPr>
              <a:t>?</a:t>
            </a:r>
          </a:p>
        </p:txBody>
      </p:sp>
    </p:spTree>
    <p:extLst>
      <p:ext uri="{BB962C8B-B14F-4D97-AF65-F5344CB8AC3E}">
        <p14:creationId xmlns:p14="http://schemas.microsoft.com/office/powerpoint/2010/main" val="36529562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B3425DB6-08E3-4A4E-9B4B-9CAF810B7FEA}"/>
              </a:ext>
            </a:extLst>
          </p:cNvPr>
          <p:cNvSpPr/>
          <p:nvPr/>
        </p:nvSpPr>
        <p:spPr>
          <a:xfrm>
            <a:off x="1588" y="0"/>
            <a:ext cx="6791638" cy="13715999"/>
          </a:xfrm>
          <a:prstGeom prst="rect">
            <a:avLst/>
          </a:prstGeom>
          <a:solidFill>
            <a:srgbClr val="3682B4"/>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09776"/>
            <a:endParaRPr lang="en-US" sz="3600" dirty="0">
              <a:solidFill>
                <a:prstClr val="white"/>
              </a:solidFill>
              <a:latin typeface="Calibri"/>
            </a:endParaRPr>
          </a:p>
        </p:txBody>
      </p:sp>
      <p:sp>
        <p:nvSpPr>
          <p:cNvPr id="14" name="TextBox 13"/>
          <p:cNvSpPr txBox="1"/>
          <p:nvPr/>
        </p:nvSpPr>
        <p:spPr>
          <a:xfrm>
            <a:off x="533324" y="878264"/>
            <a:ext cx="6174218" cy="1090940"/>
          </a:xfrm>
          <a:prstGeom prst="rect">
            <a:avLst/>
          </a:prstGeom>
          <a:noFill/>
        </p:spPr>
        <p:txBody>
          <a:bodyPr wrap="square" rtlCol="0" anchor="ctr">
            <a:spAutoFit/>
          </a:bodyPr>
          <a:lstStyle/>
          <a:p>
            <a:pPr defTabSz="1172164">
              <a:lnSpc>
                <a:spcPts val="3400"/>
              </a:lnSpc>
            </a:pPr>
            <a:endParaRPr lang="en-US" sz="8000" b="1" dirty="0">
              <a:solidFill>
                <a:prstClr val="white"/>
              </a:solidFill>
              <a:latin typeface="Trebuchet MS"/>
              <a:cs typeface="Trebuchet MS"/>
            </a:endParaRPr>
          </a:p>
          <a:p>
            <a:pPr defTabSz="1172164">
              <a:lnSpc>
                <a:spcPts val="3400"/>
              </a:lnSpc>
            </a:pPr>
            <a:r>
              <a:rPr lang="en-US" sz="8000" b="1" dirty="0">
                <a:solidFill>
                  <a:prstClr val="white"/>
                </a:solidFill>
                <a:latin typeface="Trebuchet MS"/>
                <a:cs typeface="Trebuchet MS"/>
              </a:rPr>
              <a:t>Contact Us</a:t>
            </a:r>
          </a:p>
        </p:txBody>
      </p:sp>
      <p:sp>
        <p:nvSpPr>
          <p:cNvPr id="2" name="TextBox 1"/>
          <p:cNvSpPr txBox="1"/>
          <p:nvPr/>
        </p:nvSpPr>
        <p:spPr>
          <a:xfrm>
            <a:off x="20251495" y="6039933"/>
            <a:ext cx="184731" cy="800219"/>
          </a:xfrm>
          <a:prstGeom prst="rect">
            <a:avLst/>
          </a:prstGeom>
          <a:noFill/>
        </p:spPr>
        <p:txBody>
          <a:bodyPr wrap="none" rtlCol="0">
            <a:spAutoFit/>
          </a:bodyPr>
          <a:lstStyle/>
          <a:p>
            <a:pPr defTabSz="1172164"/>
            <a:endParaRPr lang="en-US" dirty="0">
              <a:solidFill>
                <a:prstClr val="black"/>
              </a:solidFill>
              <a:latin typeface="Trebuchet MS" panose="020B0603020202020204" pitchFamily="34" charset="0"/>
            </a:endParaRPr>
          </a:p>
        </p:txBody>
      </p:sp>
      <p:sp>
        <p:nvSpPr>
          <p:cNvPr id="21" name="TextBox 20"/>
          <p:cNvSpPr txBox="1"/>
          <p:nvPr/>
        </p:nvSpPr>
        <p:spPr>
          <a:xfrm>
            <a:off x="9919878" y="4040512"/>
            <a:ext cx="6791638" cy="1508105"/>
          </a:xfrm>
          <a:prstGeom prst="rect">
            <a:avLst/>
          </a:prstGeom>
          <a:noFill/>
        </p:spPr>
        <p:txBody>
          <a:bodyPr wrap="square" rtlCol="0">
            <a:spAutoFit/>
          </a:bodyPr>
          <a:lstStyle/>
          <a:p>
            <a:pPr defTabSz="1172164"/>
            <a:r>
              <a:rPr lang="en-US" sz="3400" dirty="0">
                <a:solidFill>
                  <a:srgbClr val="3781B2"/>
                </a:solidFill>
                <a:latin typeface="Trebuchet MS" panose="020B0603020202020204" pitchFamily="34" charset="0"/>
              </a:rPr>
              <a:t>Jason Wiese</a:t>
            </a:r>
          </a:p>
          <a:p>
            <a:pPr defTabSz="1172164"/>
            <a:r>
              <a:rPr lang="en-US" sz="2800" dirty="0">
                <a:solidFill>
                  <a:srgbClr val="0BAAAD"/>
                </a:solidFill>
                <a:latin typeface="Trebuchet MS" panose="020B0603020202020204" pitchFamily="34" charset="0"/>
              </a:rPr>
              <a:t>SVP, Director of Strategic Insights</a:t>
            </a:r>
          </a:p>
          <a:p>
            <a:pPr defTabSz="1172164"/>
            <a:r>
              <a:rPr lang="en-US" sz="2400" dirty="0">
                <a:solidFill>
                  <a:prstClr val="black"/>
                </a:solidFill>
                <a:latin typeface="Trebuchet MS" panose="020B0603020202020204" pitchFamily="34" charset="0"/>
              </a:rPr>
              <a:t>jasonw@thevab.com</a:t>
            </a:r>
            <a:r>
              <a:rPr lang="en-US" sz="3000" dirty="0">
                <a:solidFill>
                  <a:prstClr val="black"/>
                </a:solidFill>
                <a:latin typeface="Trebuchet MS" panose="020B0603020202020204" pitchFamily="34" charset="0"/>
              </a:rPr>
              <a:t> </a:t>
            </a:r>
          </a:p>
        </p:txBody>
      </p:sp>
      <p:sp>
        <p:nvSpPr>
          <p:cNvPr id="9" name="TextBox 8"/>
          <p:cNvSpPr txBox="1"/>
          <p:nvPr/>
        </p:nvSpPr>
        <p:spPr>
          <a:xfrm>
            <a:off x="12861489" y="5920955"/>
            <a:ext cx="7275706" cy="1415772"/>
          </a:xfrm>
          <a:prstGeom prst="rect">
            <a:avLst/>
          </a:prstGeom>
          <a:noFill/>
        </p:spPr>
        <p:txBody>
          <a:bodyPr wrap="square" rtlCol="0">
            <a:spAutoFit/>
          </a:bodyPr>
          <a:lstStyle/>
          <a:p>
            <a:pPr defTabSz="1172164"/>
            <a:r>
              <a:rPr lang="en-US" sz="3400" dirty="0">
                <a:solidFill>
                  <a:srgbClr val="3781B2"/>
                </a:solidFill>
                <a:latin typeface="Trebuchet MS" panose="020B0603020202020204" pitchFamily="34" charset="0"/>
              </a:rPr>
              <a:t>Marianne Vita </a:t>
            </a:r>
          </a:p>
          <a:p>
            <a:pPr defTabSz="1172164"/>
            <a:r>
              <a:rPr lang="en-US" sz="2800" dirty="0">
                <a:solidFill>
                  <a:srgbClr val="0BAAAD"/>
                </a:solidFill>
                <a:latin typeface="Trebuchet MS" panose="020B0603020202020204" pitchFamily="34" charset="0"/>
              </a:rPr>
              <a:t>VP, Strategic Insights</a:t>
            </a:r>
          </a:p>
          <a:p>
            <a:pPr defTabSz="1172164"/>
            <a:r>
              <a:rPr lang="en-US" sz="2400" dirty="0">
                <a:solidFill>
                  <a:prstClr val="black"/>
                </a:solidFill>
                <a:latin typeface="Trebuchet MS" panose="020B0603020202020204" pitchFamily="34" charset="0"/>
              </a:rPr>
              <a:t>mariannev@thevab.com</a:t>
            </a:r>
            <a:endParaRPr lang="en-US" sz="2400" dirty="0">
              <a:solidFill>
                <a:prstClr val="black"/>
              </a:solidFill>
              <a:latin typeface="Trebuchet MS" panose="020B0603020202020204" pitchFamily="34" charset="0"/>
              <a:cs typeface="Trebuchet MS"/>
            </a:endParaRPr>
          </a:p>
        </p:txBody>
      </p:sp>
      <p:pic>
        <p:nvPicPr>
          <p:cNvPr id="11" name="Picture 10">
            <a:extLst>
              <a:ext uri="{FF2B5EF4-FFF2-40B4-BE49-F238E27FC236}">
                <a16:creationId xmlns:a16="http://schemas.microsoft.com/office/drawing/2014/main" xmlns="" id="{2A5F2433-A3AF-4463-AFFC-38540EB62229}"/>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758425" y="238251"/>
            <a:ext cx="2264080" cy="1298962"/>
          </a:xfrm>
          <a:prstGeom prst="rect">
            <a:avLst/>
          </a:prstGeom>
        </p:spPr>
      </p:pic>
      <p:sp>
        <p:nvSpPr>
          <p:cNvPr id="12" name="TextBox 11">
            <a:extLst>
              <a:ext uri="{FF2B5EF4-FFF2-40B4-BE49-F238E27FC236}">
                <a16:creationId xmlns:a16="http://schemas.microsoft.com/office/drawing/2014/main" xmlns="" id="{2F485FE9-AE09-4CAA-BCCF-3E007B86F277}"/>
              </a:ext>
            </a:extLst>
          </p:cNvPr>
          <p:cNvSpPr txBox="1"/>
          <p:nvPr/>
        </p:nvSpPr>
        <p:spPr>
          <a:xfrm>
            <a:off x="16246768" y="7709065"/>
            <a:ext cx="6792523" cy="1415772"/>
          </a:xfrm>
          <a:prstGeom prst="rect">
            <a:avLst/>
          </a:prstGeom>
          <a:noFill/>
        </p:spPr>
        <p:txBody>
          <a:bodyPr wrap="square" rtlCol="0">
            <a:spAutoFit/>
          </a:bodyPr>
          <a:lstStyle/>
          <a:p>
            <a:r>
              <a:rPr lang="en-US" sz="3400" dirty="0">
                <a:solidFill>
                  <a:srgbClr val="3781B2"/>
                </a:solidFill>
                <a:latin typeface="Trebuchet MS" panose="020B0603020202020204" pitchFamily="34" charset="0"/>
              </a:rPr>
              <a:t>Reed Kiely</a:t>
            </a:r>
          </a:p>
          <a:p>
            <a:r>
              <a:rPr lang="en-US" sz="2800" dirty="0">
                <a:solidFill>
                  <a:srgbClr val="0BAAAD"/>
                </a:solidFill>
                <a:latin typeface="Trebuchet MS" panose="020B0603020202020204" pitchFamily="34" charset="0"/>
              </a:rPr>
              <a:t>Senior Multi-Platform Video Analyst </a:t>
            </a:r>
            <a:r>
              <a:rPr lang="en-US" sz="2400" dirty="0">
                <a:latin typeface="Trebuchet MS" panose="020B0603020202020204" pitchFamily="34" charset="0"/>
              </a:rPr>
              <a:t>reedk@thevab.com</a:t>
            </a:r>
            <a:endParaRPr lang="en-US" sz="2400" dirty="0">
              <a:latin typeface="Trebuchet MS" panose="020B0603020202020204" pitchFamily="34" charset="0"/>
              <a:cs typeface="Trebuchet MS"/>
            </a:endParaRPr>
          </a:p>
        </p:txBody>
      </p:sp>
      <p:pic>
        <p:nvPicPr>
          <p:cNvPr id="5" name="Picture 4">
            <a:hlinkClick r:id="rId3"/>
            <a:extLst>
              <a:ext uri="{FF2B5EF4-FFF2-40B4-BE49-F238E27FC236}">
                <a16:creationId xmlns:a16="http://schemas.microsoft.com/office/drawing/2014/main" xmlns="" id="{B353537F-30BD-4E76-9FF0-F5DB50FDD77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1358" y="11319542"/>
            <a:ext cx="1926847" cy="1926847"/>
          </a:xfrm>
          <a:prstGeom prst="rect">
            <a:avLst/>
          </a:prstGeom>
        </p:spPr>
      </p:pic>
      <p:pic>
        <p:nvPicPr>
          <p:cNvPr id="7" name="Picture 6">
            <a:hlinkClick r:id="rId5"/>
            <a:extLst>
              <a:ext uri="{FF2B5EF4-FFF2-40B4-BE49-F238E27FC236}">
                <a16:creationId xmlns:a16="http://schemas.microsoft.com/office/drawing/2014/main" xmlns="" id="{49AC38A1-8136-4943-8843-6B8BB76384B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66336" y="11319541"/>
            <a:ext cx="1926848" cy="1926848"/>
          </a:xfrm>
          <a:prstGeom prst="rect">
            <a:avLst/>
          </a:prstGeom>
        </p:spPr>
      </p:pic>
    </p:spTree>
    <p:extLst>
      <p:ext uri="{BB962C8B-B14F-4D97-AF65-F5344CB8AC3E}">
        <p14:creationId xmlns:p14="http://schemas.microsoft.com/office/powerpoint/2010/main" val="3489607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86211" y="553659"/>
            <a:ext cx="22534558" cy="923330"/>
          </a:xfrm>
          <a:prstGeom prst="rect">
            <a:avLst/>
          </a:prstGeom>
          <a:noFill/>
        </p:spPr>
        <p:txBody>
          <a:bodyPr wrap="square" rtlCol="0">
            <a:spAutoFit/>
          </a:bodyPr>
          <a:lstStyle/>
          <a:p>
            <a:r>
              <a:rPr lang="en-US" sz="5400" dirty="0">
                <a:solidFill>
                  <a:srgbClr val="4F81BD"/>
                </a:solidFill>
                <a:latin typeface="Trebuchet MS"/>
              </a:rPr>
              <a:t>A Campaign Utilizing Both Linear TV and OTT Offers </a:t>
            </a:r>
            <a:r>
              <a:rPr lang="en-US" sz="5400" b="1" i="1" dirty="0">
                <a:solidFill>
                  <a:srgbClr val="4F81BD"/>
                </a:solidFill>
                <a:latin typeface="Trebuchet MS"/>
              </a:rPr>
              <a:t>More</a:t>
            </a:r>
            <a:r>
              <a:rPr lang="en-US" sz="5400" dirty="0">
                <a:solidFill>
                  <a:srgbClr val="4F81BD"/>
                </a:solidFill>
                <a:latin typeface="Trebuchet MS"/>
              </a:rPr>
              <a:t> To Marketers</a:t>
            </a:r>
            <a:endParaRPr lang="en-US" sz="5400" dirty="0">
              <a:solidFill>
                <a:srgbClr val="4F81BD"/>
              </a:solidFill>
            </a:endParaRPr>
          </a:p>
        </p:txBody>
      </p:sp>
      <p:pic>
        <p:nvPicPr>
          <p:cNvPr id="30" name="Picture 2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2" name="TextBox 1"/>
          <p:cNvSpPr txBox="1"/>
          <p:nvPr/>
        </p:nvSpPr>
        <p:spPr>
          <a:xfrm>
            <a:off x="786211" y="5733649"/>
            <a:ext cx="16433517" cy="3539430"/>
          </a:xfrm>
          <a:prstGeom prst="rect">
            <a:avLst/>
          </a:prstGeom>
          <a:noFill/>
        </p:spPr>
        <p:txBody>
          <a:bodyPr wrap="square" rtlCol="0">
            <a:spAutoFit/>
          </a:bodyPr>
          <a:lstStyle/>
          <a:p>
            <a:r>
              <a:rPr lang="en-US" b="1" i="1" dirty="0">
                <a:solidFill>
                  <a:srgbClr val="67B89B"/>
                </a:solidFill>
              </a:rPr>
              <a:t>More</a:t>
            </a:r>
            <a:r>
              <a:rPr lang="en-US" dirty="0">
                <a:solidFill>
                  <a:srgbClr val="67B89B"/>
                </a:solidFill>
              </a:rPr>
              <a:t> Audience Reach and Message Reinforcement :</a:t>
            </a:r>
            <a:r>
              <a:rPr lang="en-US" dirty="0">
                <a:solidFill>
                  <a:srgbClr val="4F81BD"/>
                </a:solidFill>
              </a:rPr>
              <a:t> </a:t>
            </a:r>
            <a:r>
              <a:rPr lang="en-US" sz="4400" dirty="0"/>
              <a:t>Drives incremental reach across all age groups and among a variety of target audiences/content areas; also provides increased message reinforcement and brand relevance with consumers</a:t>
            </a:r>
          </a:p>
          <a:p>
            <a:endParaRPr lang="en-US" dirty="0"/>
          </a:p>
        </p:txBody>
      </p:sp>
      <p:sp>
        <p:nvSpPr>
          <p:cNvPr id="4" name="TextBox 3"/>
          <p:cNvSpPr txBox="1"/>
          <p:nvPr/>
        </p:nvSpPr>
        <p:spPr>
          <a:xfrm>
            <a:off x="922531" y="2869726"/>
            <a:ext cx="15327615" cy="2215991"/>
          </a:xfrm>
          <a:prstGeom prst="rect">
            <a:avLst/>
          </a:prstGeom>
          <a:noFill/>
        </p:spPr>
        <p:txBody>
          <a:bodyPr wrap="square" rtlCol="0">
            <a:spAutoFit/>
          </a:bodyPr>
          <a:lstStyle/>
          <a:p>
            <a:r>
              <a:rPr lang="en-US" b="1" i="1" dirty="0">
                <a:solidFill>
                  <a:srgbClr val="67B89B"/>
                </a:solidFill>
              </a:rPr>
              <a:t>More</a:t>
            </a:r>
            <a:r>
              <a:rPr lang="en-US" dirty="0">
                <a:solidFill>
                  <a:srgbClr val="67B89B"/>
                </a:solidFill>
              </a:rPr>
              <a:t> Viewer Engagement:</a:t>
            </a:r>
          </a:p>
          <a:p>
            <a:r>
              <a:rPr lang="en-US" dirty="0"/>
              <a:t>Improves brand health metrics and advertising impact</a:t>
            </a:r>
          </a:p>
          <a:p>
            <a:endParaRPr lang="en-US" dirty="0"/>
          </a:p>
        </p:txBody>
      </p:sp>
      <p:sp>
        <p:nvSpPr>
          <p:cNvPr id="5" name="TextBox 4"/>
          <p:cNvSpPr txBox="1"/>
          <p:nvPr/>
        </p:nvSpPr>
        <p:spPr>
          <a:xfrm>
            <a:off x="786211" y="9799520"/>
            <a:ext cx="15081430" cy="2215991"/>
          </a:xfrm>
          <a:prstGeom prst="rect">
            <a:avLst/>
          </a:prstGeom>
          <a:noFill/>
        </p:spPr>
        <p:txBody>
          <a:bodyPr wrap="square" rtlCol="0">
            <a:spAutoFit/>
          </a:bodyPr>
          <a:lstStyle/>
          <a:p>
            <a:r>
              <a:rPr lang="en-US" b="1" i="1" dirty="0">
                <a:solidFill>
                  <a:srgbClr val="67B89B"/>
                </a:solidFill>
              </a:rPr>
              <a:t>More</a:t>
            </a:r>
            <a:r>
              <a:rPr lang="en-US" dirty="0">
                <a:solidFill>
                  <a:srgbClr val="67B89B"/>
                </a:solidFill>
              </a:rPr>
              <a:t> Premium Ad Opportunities &amp; Outcomes:</a:t>
            </a:r>
          </a:p>
          <a:p>
            <a:r>
              <a:rPr lang="en-US" dirty="0"/>
              <a:t>Stirs the consumer interaction and interest that drives business growth </a:t>
            </a:r>
          </a:p>
        </p:txBody>
      </p:sp>
      <p:sp>
        <p:nvSpPr>
          <p:cNvPr id="8" name="Slide Number Placeholder 7"/>
          <p:cNvSpPr>
            <a:spLocks noGrp="1"/>
          </p:cNvSpPr>
          <p:nvPr>
            <p:ph type="sldNum" sz="quarter" idx="12"/>
          </p:nvPr>
        </p:nvSpPr>
        <p:spPr>
          <a:xfrm>
            <a:off x="18696834" y="13096717"/>
            <a:ext cx="5690341" cy="730250"/>
          </a:xfrm>
        </p:spPr>
        <p:txBody>
          <a:bodyPr/>
          <a:lstStyle/>
          <a:p>
            <a:fld id="{FC623D9C-B141-0E44-9A0E-426DA6A043B9}" type="slidenum">
              <a:rPr lang="en-US" smtClean="0"/>
              <a:t>5</a:t>
            </a:fld>
            <a:endParaRPr lang="en-US" dirty="0"/>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813213" y="5979408"/>
            <a:ext cx="3922335" cy="2614890"/>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813213" y="2805249"/>
            <a:ext cx="3922335" cy="2614890"/>
          </a:xfrm>
          <a:prstGeom prst="rect">
            <a:avLst/>
          </a:prstGeom>
        </p:spPr>
      </p:pic>
      <p:pic>
        <p:nvPicPr>
          <p:cNvPr id="12" name="Picture 11"/>
          <p:cNvPicPr>
            <a:picLocks noChangeAspect="1"/>
          </p:cNvPicPr>
          <p:nvPr/>
        </p:nvPicPr>
        <p:blipFill rotWithShape="1">
          <a:blip r:embed="rId6" cstate="email">
            <a:extLst>
              <a:ext uri="{28A0092B-C50C-407E-A947-70E740481C1C}">
                <a14:useLocalDpi xmlns:a14="http://schemas.microsoft.com/office/drawing/2010/main"/>
              </a:ext>
            </a:extLst>
          </a:blip>
          <a:srcRect l="22099" r="119"/>
          <a:stretch/>
        </p:blipFill>
        <p:spPr>
          <a:xfrm>
            <a:off x="18946216" y="9451659"/>
            <a:ext cx="3922336" cy="2614890"/>
          </a:xfrm>
          <a:prstGeom prst="rect">
            <a:avLst/>
          </a:prstGeom>
        </p:spPr>
      </p:pic>
    </p:spTree>
    <p:extLst>
      <p:ext uri="{BB962C8B-B14F-4D97-AF65-F5344CB8AC3E}">
        <p14:creationId xmlns:p14="http://schemas.microsoft.com/office/powerpoint/2010/main" val="2045839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10" name="Rectangle 9"/>
          <p:cNvSpPr/>
          <p:nvPr/>
        </p:nvSpPr>
        <p:spPr>
          <a:xfrm>
            <a:off x="1" y="10248183"/>
            <a:ext cx="12954000" cy="2346385"/>
          </a:xfrm>
          <a:prstGeom prst="rect">
            <a:avLst/>
          </a:prstGeom>
          <a:solidFill>
            <a:srgbClr val="67B89B">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9AC"/>
              </a:solidFill>
            </a:endParaRPr>
          </a:p>
        </p:txBody>
      </p:sp>
      <p:sp>
        <p:nvSpPr>
          <p:cNvPr id="11" name="TextBox 10"/>
          <p:cNvSpPr txBox="1"/>
          <p:nvPr/>
        </p:nvSpPr>
        <p:spPr>
          <a:xfrm>
            <a:off x="229297" y="10701565"/>
            <a:ext cx="12496103" cy="1323439"/>
          </a:xfrm>
          <a:prstGeom prst="rect">
            <a:avLst/>
          </a:prstGeom>
          <a:noFill/>
        </p:spPr>
        <p:txBody>
          <a:bodyPr wrap="square" rtlCol="0">
            <a:spAutoFit/>
          </a:bodyPr>
          <a:lstStyle/>
          <a:p>
            <a:r>
              <a:rPr lang="en-US" sz="8000" dirty="0">
                <a:solidFill>
                  <a:schemeClr val="bg1"/>
                </a:solidFill>
                <a:latin typeface="Trebuchet MS"/>
                <a:cs typeface="Trebuchet MS"/>
              </a:rPr>
              <a:t>Linear TV &amp; OTT Dynamics</a:t>
            </a:r>
          </a:p>
        </p:txBody>
      </p:sp>
      <p:sp>
        <p:nvSpPr>
          <p:cNvPr id="2" name="Slide Number Placeholder 1"/>
          <p:cNvSpPr>
            <a:spLocks noGrp="1"/>
          </p:cNvSpPr>
          <p:nvPr>
            <p:ph type="sldNum" sz="quarter" idx="12"/>
          </p:nvPr>
        </p:nvSpPr>
        <p:spPr>
          <a:xfrm>
            <a:off x="18696834" y="13077828"/>
            <a:ext cx="5690341" cy="730250"/>
          </a:xfrm>
        </p:spPr>
        <p:txBody>
          <a:bodyPr/>
          <a:lstStyle/>
          <a:p>
            <a:fld id="{FC623D9C-B141-0E44-9A0E-426DA6A043B9}" type="slidenum">
              <a:rPr lang="en-US" smtClean="0"/>
              <a:t>6</a:t>
            </a:fld>
            <a:endParaRPr lang="en-US" dirty="0"/>
          </a:p>
        </p:txBody>
      </p:sp>
    </p:spTree>
    <p:extLst>
      <p:ext uri="{BB962C8B-B14F-4D97-AF65-F5344CB8AC3E}">
        <p14:creationId xmlns:p14="http://schemas.microsoft.com/office/powerpoint/2010/main" val="3500422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74328" y="617582"/>
            <a:ext cx="21703377" cy="943785"/>
          </a:xfrm>
          <a:prstGeom prst="rect">
            <a:avLst/>
          </a:prstGeom>
          <a:noFill/>
        </p:spPr>
        <p:txBody>
          <a:bodyPr wrap="square" rtlCol="0">
            <a:spAutoFit/>
          </a:bodyPr>
          <a:lstStyle/>
          <a:p>
            <a:pPr>
              <a:lnSpc>
                <a:spcPts val="7200"/>
              </a:lnSpc>
            </a:pPr>
            <a:r>
              <a:rPr lang="en-US" sz="5400" dirty="0">
                <a:solidFill>
                  <a:srgbClr val="4F81BD"/>
                </a:solidFill>
              </a:rPr>
              <a:t>Within Video, Linear TV Is The #1 Reach and Engagement Vehicle </a:t>
            </a:r>
            <a:endParaRPr lang="en-US" sz="6000" dirty="0">
              <a:solidFill>
                <a:srgbClr val="4F81BD"/>
              </a:solidFill>
            </a:endParaRPr>
          </a:p>
        </p:txBody>
      </p:sp>
      <p:sp>
        <p:nvSpPr>
          <p:cNvPr id="32" name="TextBox 31"/>
          <p:cNvSpPr txBox="1"/>
          <p:nvPr/>
        </p:nvSpPr>
        <p:spPr>
          <a:xfrm>
            <a:off x="621785" y="12856085"/>
            <a:ext cx="16073879" cy="810478"/>
          </a:xfrm>
          <a:prstGeom prst="rect">
            <a:avLst/>
          </a:prstGeom>
          <a:noFill/>
        </p:spPr>
        <p:txBody>
          <a:bodyPr wrap="square" rtlCol="0">
            <a:spAutoFit/>
          </a:bodyPr>
          <a:lstStyle/>
          <a:p>
            <a:pPr>
              <a:lnSpc>
                <a:spcPts val="1400"/>
              </a:lnSpc>
            </a:pPr>
            <a:r>
              <a:rPr lang="en-US" sz="1200" dirty="0">
                <a:solidFill>
                  <a:srgbClr val="000000"/>
                </a:solidFill>
                <a:latin typeface="Trebuchet MS"/>
                <a:cs typeface="Trebuchet MS"/>
              </a:rPr>
              <a:t>Source: 2018 S&amp;P Global Market Intelligence, Kagan. As of June 2018:</a:t>
            </a:r>
            <a:r>
              <a:rPr lang="en-PH" sz="1200" dirty="0">
                <a:solidFill>
                  <a:prstClr val="black"/>
                </a:solidFill>
                <a:latin typeface="Arial" panose="020B0604020202020204" pitchFamily="34" charset="0"/>
                <a:cs typeface="Arial" panose="020B0604020202020204" pitchFamily="34" charset="0"/>
              </a:rPr>
              <a:t> Multichannel HHs - Residential multichannel household count excludes DBS overlap created by households taking multiple multichannel subscriptions. Includes cable, DBS, telco and other multichannel platforms. Excludes commercial subs; Weekly Video Reach &amp; Time Spent – Nielsen Total Audience Report, Q1 ’18. Internet Connected Devices = Devices connected to the TV that are used to stream content such as Apple TV, Roku, Chromecast, Fire TV, Smartphone, Computers, etc.; MAGNA US Advertising Revenue </a:t>
            </a:r>
            <a:r>
              <a:rPr lang="en-PH" sz="1200">
                <a:solidFill>
                  <a:prstClr val="black"/>
                </a:solidFill>
                <a:latin typeface="Arial" panose="020B0604020202020204" pitchFamily="34" charset="0"/>
                <a:cs typeface="Arial" panose="020B0604020202020204" pitchFamily="34" charset="0"/>
              </a:rPr>
              <a:t>Forecast – National TV + Local TV, </a:t>
            </a:r>
            <a:r>
              <a:rPr lang="en-PH" sz="1200" dirty="0">
                <a:solidFill>
                  <a:prstClr val="black"/>
                </a:solidFill>
                <a:latin typeface="Arial" panose="020B0604020202020204" pitchFamily="34" charset="0"/>
                <a:cs typeface="Arial" panose="020B0604020202020204" pitchFamily="34" charset="0"/>
              </a:rPr>
              <a:t>September 2018, including cyclical events</a:t>
            </a:r>
            <a:endParaRPr lang="en-US" sz="1200" dirty="0">
              <a:solidFill>
                <a:srgbClr val="000000"/>
              </a:solidFill>
              <a:latin typeface="Trebuchet MS"/>
              <a:cs typeface="Trebuchet MS"/>
            </a:endParaRPr>
          </a:p>
          <a:p>
            <a:pPr>
              <a:lnSpc>
                <a:spcPts val="1400"/>
              </a:lnSpc>
            </a:pPr>
            <a:endParaRPr lang="en-US" sz="1200" dirty="0">
              <a:solidFill>
                <a:srgbClr val="000000"/>
              </a:solidFill>
              <a:latin typeface="Trebuchet MS"/>
              <a:cs typeface="Trebuchet MS"/>
            </a:endParaRPr>
          </a:p>
        </p:txBody>
      </p:sp>
      <p:sp>
        <p:nvSpPr>
          <p:cNvPr id="18" name="TextBox 17">
            <a:extLst>
              <a:ext uri="{FF2B5EF4-FFF2-40B4-BE49-F238E27FC236}">
                <a16:creationId xmlns:a16="http://schemas.microsoft.com/office/drawing/2014/main" xmlns="" id="{1745B8F4-1EA0-4096-8188-D6AD12D12993}"/>
              </a:ext>
            </a:extLst>
          </p:cNvPr>
          <p:cNvSpPr txBox="1"/>
          <p:nvPr/>
        </p:nvSpPr>
        <p:spPr>
          <a:xfrm>
            <a:off x="1064658" y="6528426"/>
            <a:ext cx="6901393" cy="982705"/>
          </a:xfrm>
          <a:prstGeom prst="rect">
            <a:avLst/>
          </a:prstGeom>
          <a:noFill/>
        </p:spPr>
        <p:txBody>
          <a:bodyPr wrap="square" rtlCol="0">
            <a:spAutoFit/>
          </a:bodyPr>
          <a:lstStyle/>
          <a:p>
            <a:pPr marL="0" marR="0" lvl="0" indent="0" algn="ctr" defTabSz="1172398" rtl="0" eaLnBrk="1" fontAlgn="auto" latinLnBrk="0" hangingPunct="1">
              <a:lnSpc>
                <a:spcPts val="36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4F81BD"/>
                </a:solidFill>
                <a:effectLst/>
                <a:uLnTx/>
                <a:uFillTx/>
                <a:latin typeface="Trebuchet MS"/>
                <a:ea typeface="+mn-ea"/>
                <a:cs typeface="Trebuchet MS"/>
              </a:rPr>
              <a:t>73%</a:t>
            </a:r>
            <a:r>
              <a:rPr kumimoji="0" lang="en-US" sz="5400" b="1" i="0" u="none" strike="noStrike" kern="1200" cap="none" spc="0" normalizeH="0" baseline="0" noProof="0" dirty="0">
                <a:ln>
                  <a:noFill/>
                </a:ln>
                <a:solidFill>
                  <a:srgbClr val="4F81BD"/>
                </a:solidFill>
                <a:effectLst/>
                <a:uLnTx/>
                <a:uFillTx/>
                <a:latin typeface="Trebuchet MS"/>
                <a:ea typeface="+mn-ea"/>
                <a:cs typeface="Trebuchet MS"/>
              </a:rPr>
              <a:t> </a:t>
            </a:r>
          </a:p>
          <a:p>
            <a:pPr marL="0" marR="0" lvl="0" indent="0" algn="l" defTabSz="1172398" rtl="0" eaLnBrk="1" fontAlgn="auto" latinLnBrk="0" hangingPunct="1">
              <a:lnSpc>
                <a:spcPts val="3600"/>
              </a:lnSpc>
              <a:spcBef>
                <a:spcPts val="0"/>
              </a:spcBef>
              <a:spcAft>
                <a:spcPts val="0"/>
              </a:spcAft>
              <a:buClrTx/>
              <a:buSzTx/>
              <a:buFontTx/>
              <a:buNone/>
              <a:tabLst/>
              <a:defRPr/>
            </a:pPr>
            <a:endParaRPr kumimoji="0" lang="en-US" sz="2000" b="0" i="0" u="none" strike="noStrike" kern="1200" cap="none" spc="0" normalizeH="0" baseline="0" noProof="0" dirty="0">
              <a:ln>
                <a:noFill/>
              </a:ln>
              <a:effectLst/>
              <a:uLnTx/>
              <a:uFillTx/>
              <a:latin typeface="Trebuchet MS"/>
              <a:ea typeface="+mn-ea"/>
              <a:cs typeface="Trebuchet MS"/>
            </a:endParaRPr>
          </a:p>
        </p:txBody>
      </p:sp>
      <p:sp>
        <p:nvSpPr>
          <p:cNvPr id="19" name="TextBox 18">
            <a:extLst>
              <a:ext uri="{FF2B5EF4-FFF2-40B4-BE49-F238E27FC236}">
                <a16:creationId xmlns:a16="http://schemas.microsoft.com/office/drawing/2014/main" xmlns="" id="{527D8601-C96C-4479-91B8-1BAC9C7C7DC9}"/>
              </a:ext>
            </a:extLst>
          </p:cNvPr>
          <p:cNvSpPr txBox="1"/>
          <p:nvPr/>
        </p:nvSpPr>
        <p:spPr>
          <a:xfrm>
            <a:off x="666061" y="3034957"/>
            <a:ext cx="7153031" cy="982705"/>
          </a:xfrm>
          <a:prstGeom prst="rect">
            <a:avLst/>
          </a:prstGeom>
          <a:noFill/>
        </p:spPr>
        <p:txBody>
          <a:bodyPr wrap="square" rtlCol="0">
            <a:spAutoFit/>
          </a:bodyPr>
          <a:lstStyle/>
          <a:p>
            <a:pPr algn="ctr">
              <a:lnSpc>
                <a:spcPts val="3600"/>
              </a:lnSpc>
              <a:spcAft>
                <a:spcPts val="600"/>
              </a:spcAft>
            </a:pPr>
            <a:r>
              <a:rPr lang="en-US" sz="2800" dirty="0">
                <a:latin typeface="+mj-lt"/>
              </a:rPr>
              <a:t>Most Consumers Receive TV Through An MVPD Subscription…</a:t>
            </a:r>
          </a:p>
        </p:txBody>
      </p:sp>
      <p:sp>
        <p:nvSpPr>
          <p:cNvPr id="20" name="TextBox 19">
            <a:extLst>
              <a:ext uri="{FF2B5EF4-FFF2-40B4-BE49-F238E27FC236}">
                <a16:creationId xmlns:a16="http://schemas.microsoft.com/office/drawing/2014/main" xmlns="" id="{8B56A589-F4D2-4B4E-A489-8DCB5D8B43FC}"/>
              </a:ext>
            </a:extLst>
          </p:cNvPr>
          <p:cNvSpPr txBox="1"/>
          <p:nvPr/>
        </p:nvSpPr>
        <p:spPr>
          <a:xfrm>
            <a:off x="9179534" y="2806302"/>
            <a:ext cx="6539500" cy="1813702"/>
          </a:xfrm>
          <a:prstGeom prst="rect">
            <a:avLst/>
          </a:prstGeom>
          <a:noFill/>
        </p:spPr>
        <p:txBody>
          <a:bodyPr wrap="square" rtlCol="0">
            <a:spAutoFit/>
          </a:bodyPr>
          <a:lstStyle/>
          <a:p>
            <a:r>
              <a:rPr lang="en-US" sz="2800" dirty="0"/>
              <a:t>…And It Follows Then, That The Greatest Audience Reach Is Found In Linear TV…</a:t>
            </a:r>
          </a:p>
          <a:p>
            <a:pPr>
              <a:lnSpc>
                <a:spcPts val="3600"/>
              </a:lnSpc>
            </a:pPr>
            <a:endParaRPr lang="en-US" sz="2800" b="1" dirty="0">
              <a:latin typeface="+mj-lt"/>
              <a:cs typeface="Trebuchet MS"/>
            </a:endParaRPr>
          </a:p>
        </p:txBody>
      </p:sp>
      <p:sp>
        <p:nvSpPr>
          <p:cNvPr id="2" name="Rectangle 1">
            <a:extLst>
              <a:ext uri="{FF2B5EF4-FFF2-40B4-BE49-F238E27FC236}">
                <a16:creationId xmlns:a16="http://schemas.microsoft.com/office/drawing/2014/main" xmlns="" id="{434E70C6-EDF7-474B-9CF1-5FE970B6D1AF}"/>
              </a:ext>
            </a:extLst>
          </p:cNvPr>
          <p:cNvSpPr/>
          <p:nvPr/>
        </p:nvSpPr>
        <p:spPr>
          <a:xfrm>
            <a:off x="17006826" y="2806302"/>
            <a:ext cx="6667654" cy="1815882"/>
          </a:xfrm>
          <a:prstGeom prst="rect">
            <a:avLst/>
          </a:prstGeom>
        </p:spPr>
        <p:txBody>
          <a:bodyPr wrap="square">
            <a:spAutoFit/>
          </a:bodyPr>
          <a:lstStyle/>
          <a:p>
            <a:pPr lvl="0" algn="ctr">
              <a:defRPr/>
            </a:pPr>
            <a:r>
              <a:rPr lang="en-US" sz="2800" dirty="0"/>
              <a:t>…Driven By Their Linear MVPD Subscriptions, Consumers Dedicate The Majority Of Their Viewing </a:t>
            </a:r>
            <a:r>
              <a:rPr lang="en-US" sz="2800" b="1" u="sng" dirty="0"/>
              <a:t>Time</a:t>
            </a:r>
            <a:r>
              <a:rPr lang="en-US" sz="2800" dirty="0"/>
              <a:t> To Linear TV</a:t>
            </a:r>
          </a:p>
        </p:txBody>
      </p:sp>
      <p:sp>
        <p:nvSpPr>
          <p:cNvPr id="54" name="TextBox 53">
            <a:extLst>
              <a:ext uri="{FF2B5EF4-FFF2-40B4-BE49-F238E27FC236}">
                <a16:creationId xmlns:a16="http://schemas.microsoft.com/office/drawing/2014/main" xmlns="" id="{C104CE50-8967-412B-BC01-3D78A11B3DEF}"/>
              </a:ext>
            </a:extLst>
          </p:cNvPr>
          <p:cNvSpPr txBox="1"/>
          <p:nvPr/>
        </p:nvSpPr>
        <p:spPr>
          <a:xfrm>
            <a:off x="1064658" y="11322305"/>
            <a:ext cx="22383153" cy="1200329"/>
          </a:xfrm>
          <a:prstGeom prst="rect">
            <a:avLst/>
          </a:prstGeom>
          <a:noFill/>
        </p:spPr>
        <p:txBody>
          <a:bodyPr wrap="square" rtlCol="0">
            <a:spAutoFit/>
          </a:bodyPr>
          <a:lstStyle/>
          <a:p>
            <a:pPr algn="ctr"/>
            <a:r>
              <a:rPr lang="en-US" sz="3600" dirty="0">
                <a:cs typeface="Trebuchet MS"/>
              </a:rPr>
              <a:t>The reach and engagement in a premium, brand safe environment is why advertisers invest in ad-supported TV - over </a:t>
            </a:r>
            <a:r>
              <a:rPr lang="en-US" sz="3600" b="1" dirty="0">
                <a:solidFill>
                  <a:srgbClr val="4F81BD"/>
                </a:solidFill>
                <a:cs typeface="Trebuchet MS"/>
              </a:rPr>
              <a:t>$64 Billion </a:t>
            </a:r>
            <a:r>
              <a:rPr lang="en-US" sz="3600" dirty="0">
                <a:cs typeface="Trebuchet MS"/>
              </a:rPr>
              <a:t>in 2018</a:t>
            </a:r>
            <a:endParaRPr lang="en-US" sz="3600" dirty="0"/>
          </a:p>
        </p:txBody>
      </p:sp>
      <p:graphicFrame>
        <p:nvGraphicFramePr>
          <p:cNvPr id="58" name="Chart 57">
            <a:extLst>
              <a:ext uri="{FF2B5EF4-FFF2-40B4-BE49-F238E27FC236}">
                <a16:creationId xmlns:a16="http://schemas.microsoft.com/office/drawing/2014/main" xmlns="" id="{45A99FB6-2B2F-4DA7-AE60-5537128E2528}"/>
              </a:ext>
            </a:extLst>
          </p:cNvPr>
          <p:cNvGraphicFramePr/>
          <p:nvPr>
            <p:extLst>
              <p:ext uri="{D42A27DB-BD31-4B8C-83A1-F6EECF244321}">
                <p14:modId xmlns:p14="http://schemas.microsoft.com/office/powerpoint/2010/main" val="4236682085"/>
              </p:ext>
            </p:extLst>
          </p:nvPr>
        </p:nvGraphicFramePr>
        <p:xfrm>
          <a:off x="8505299" y="5253428"/>
          <a:ext cx="7361588" cy="53513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9" name="Chart 58">
            <a:extLst>
              <a:ext uri="{FF2B5EF4-FFF2-40B4-BE49-F238E27FC236}">
                <a16:creationId xmlns:a16="http://schemas.microsoft.com/office/drawing/2014/main" xmlns="" id="{6CD9A8C2-5181-46F6-859B-EB2C1E024B8A}"/>
              </a:ext>
            </a:extLst>
          </p:cNvPr>
          <p:cNvGraphicFramePr/>
          <p:nvPr>
            <p:extLst>
              <p:ext uri="{D42A27DB-BD31-4B8C-83A1-F6EECF244321}">
                <p14:modId xmlns:p14="http://schemas.microsoft.com/office/powerpoint/2010/main" val="463730193"/>
              </p:ext>
            </p:extLst>
          </p:nvPr>
        </p:nvGraphicFramePr>
        <p:xfrm>
          <a:off x="17028100" y="5624874"/>
          <a:ext cx="7227712" cy="4975600"/>
        </p:xfrm>
        <a:graphic>
          <a:graphicData uri="http://schemas.openxmlformats.org/drawingml/2006/chart">
            <c:chart xmlns:c="http://schemas.openxmlformats.org/drawingml/2006/chart" xmlns:r="http://schemas.openxmlformats.org/officeDocument/2006/relationships" r:id="rId4"/>
          </a:graphicData>
        </a:graphic>
      </p:graphicFrame>
      <p:pic>
        <p:nvPicPr>
          <p:cNvPr id="16" name="Picture 1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pic>
        <p:nvPicPr>
          <p:cNvPr id="5" name="Picture 4">
            <a:extLst>
              <a:ext uri="{FF2B5EF4-FFF2-40B4-BE49-F238E27FC236}">
                <a16:creationId xmlns:a16="http://schemas.microsoft.com/office/drawing/2014/main" xmlns="" id="{DF0E5750-2022-4B38-BEC2-A272FDD04B64}"/>
              </a:ext>
            </a:extLst>
          </p:cNvPr>
          <p:cNvPicPr>
            <a:picLocks noChangeAspect="1"/>
          </p:cNvPicPr>
          <p:nvPr/>
        </p:nvPicPr>
        <p:blipFill>
          <a:blip r:embed="rId6"/>
          <a:stretch>
            <a:fillRect/>
          </a:stretch>
        </p:blipFill>
        <p:spPr>
          <a:xfrm>
            <a:off x="3214759" y="7761820"/>
            <a:ext cx="2601185" cy="2601185"/>
          </a:xfrm>
          <a:prstGeom prst="rect">
            <a:avLst/>
          </a:prstGeom>
        </p:spPr>
      </p:pic>
      <p:sp>
        <p:nvSpPr>
          <p:cNvPr id="6" name="Rectangle 5">
            <a:extLst>
              <a:ext uri="{FF2B5EF4-FFF2-40B4-BE49-F238E27FC236}">
                <a16:creationId xmlns:a16="http://schemas.microsoft.com/office/drawing/2014/main" xmlns="" id="{3624E5DC-89FB-4273-AFFB-07F60F0B97D4}"/>
              </a:ext>
            </a:extLst>
          </p:cNvPr>
          <p:cNvSpPr/>
          <p:nvPr/>
        </p:nvSpPr>
        <p:spPr>
          <a:xfrm>
            <a:off x="16589070" y="5195665"/>
            <a:ext cx="7361588" cy="769441"/>
          </a:xfrm>
          <a:prstGeom prst="rect">
            <a:avLst/>
          </a:prstGeom>
        </p:spPr>
        <p:txBody>
          <a:bodyPr wrap="square">
            <a:spAutoFit/>
          </a:bodyPr>
          <a:lstStyle/>
          <a:p>
            <a:pPr algn="ctr"/>
            <a:r>
              <a:rPr lang="en-US" sz="2400" b="1" u="sng" dirty="0"/>
              <a:t>% Share of Weekly “Time Spent” by Video Device</a:t>
            </a:r>
          </a:p>
          <a:p>
            <a:pPr algn="ctr"/>
            <a:r>
              <a:rPr lang="en-US" sz="2000" dirty="0"/>
              <a:t>Q1 2018, Adults 18+ (</a:t>
            </a:r>
            <a:r>
              <a:rPr lang="en-US" sz="2000" dirty="0" err="1"/>
              <a:t>hrs:mins</a:t>
            </a:r>
            <a:r>
              <a:rPr lang="en-US" sz="2000" dirty="0"/>
              <a:t>)</a:t>
            </a:r>
          </a:p>
        </p:txBody>
      </p:sp>
      <p:sp>
        <p:nvSpPr>
          <p:cNvPr id="7" name="Rectangle 6">
            <a:extLst>
              <a:ext uri="{FF2B5EF4-FFF2-40B4-BE49-F238E27FC236}">
                <a16:creationId xmlns:a16="http://schemas.microsoft.com/office/drawing/2014/main" xmlns="" id="{5E30F56D-8EF0-42CA-986D-29FCA4930D45}"/>
              </a:ext>
            </a:extLst>
          </p:cNvPr>
          <p:cNvSpPr/>
          <p:nvPr/>
        </p:nvSpPr>
        <p:spPr>
          <a:xfrm>
            <a:off x="1695510" y="7086496"/>
            <a:ext cx="5639685" cy="509242"/>
          </a:xfrm>
          <a:prstGeom prst="rect">
            <a:avLst/>
          </a:prstGeom>
        </p:spPr>
        <p:txBody>
          <a:bodyPr wrap="none">
            <a:spAutoFit/>
          </a:bodyPr>
          <a:lstStyle/>
          <a:p>
            <a:pPr lvl="0">
              <a:lnSpc>
                <a:spcPts val="3600"/>
              </a:lnSpc>
              <a:defRPr/>
            </a:pPr>
            <a:r>
              <a:rPr lang="en-US" sz="2400" dirty="0">
                <a:cs typeface="Trebuchet MS"/>
              </a:rPr>
              <a:t>of Homes are Multi-channel Subscribers</a:t>
            </a:r>
          </a:p>
        </p:txBody>
      </p:sp>
      <p:sp>
        <p:nvSpPr>
          <p:cNvPr id="3" name="Slide Number Placeholder 2"/>
          <p:cNvSpPr>
            <a:spLocks noGrp="1"/>
          </p:cNvSpPr>
          <p:nvPr>
            <p:ph type="sldNum" sz="quarter" idx="12"/>
          </p:nvPr>
        </p:nvSpPr>
        <p:spPr>
          <a:xfrm>
            <a:off x="18696834" y="13096717"/>
            <a:ext cx="5690341" cy="730250"/>
          </a:xfrm>
        </p:spPr>
        <p:txBody>
          <a:bodyPr/>
          <a:lstStyle/>
          <a:p>
            <a:fld id="{FC623D9C-B141-0E44-9A0E-426DA6A043B9}" type="slidenum">
              <a:rPr lang="en-US" smtClean="0"/>
              <a:t>7</a:t>
            </a:fld>
            <a:endParaRPr lang="en-US" dirty="0"/>
          </a:p>
        </p:txBody>
      </p:sp>
    </p:spTree>
    <p:extLst>
      <p:ext uri="{BB962C8B-B14F-4D97-AF65-F5344CB8AC3E}">
        <p14:creationId xmlns:p14="http://schemas.microsoft.com/office/powerpoint/2010/main" val="2860295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59405" y="4722039"/>
            <a:ext cx="5562413" cy="5183107"/>
          </a:xfrm>
          <a:prstGeom prst="ellipse">
            <a:avLst/>
          </a:prstGeom>
          <a:ln w="9525" cap="rnd">
            <a:solidFill>
              <a:srgbClr val="4F81BD"/>
            </a:solidFill>
            <a:prstDash val="solid"/>
          </a:ln>
          <a:effectLst/>
          <a:scene3d>
            <a:camera prst="orthographicFront"/>
            <a:lightRig rig="threePt" dir="t">
              <a:rot lat="0" lon="0" rev="19200000"/>
            </a:lightRig>
          </a:scene3d>
          <a:sp3d extrusionH="25400">
            <a:extrusionClr>
              <a:srgbClr val="000000"/>
            </a:extrusionClr>
          </a:sp3d>
        </p:spPr>
      </p:pic>
      <p:sp>
        <p:nvSpPr>
          <p:cNvPr id="5" name="Oval 4">
            <a:extLst>
              <a:ext uri="{FF2B5EF4-FFF2-40B4-BE49-F238E27FC236}">
                <a16:creationId xmlns:a16="http://schemas.microsoft.com/office/drawing/2014/main" xmlns="" id="{EEC5CD25-99A6-4D20-957D-C0BC61FB3FBA}"/>
              </a:ext>
            </a:extLst>
          </p:cNvPr>
          <p:cNvSpPr/>
          <p:nvPr/>
        </p:nvSpPr>
        <p:spPr>
          <a:xfrm>
            <a:off x="6577791" y="2324058"/>
            <a:ext cx="11231592" cy="10496144"/>
          </a:xfrm>
          <a:prstGeom prst="ellipse">
            <a:avLst/>
          </a:prstGeom>
          <a:noFill/>
          <a:ln w="762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4F81BD"/>
              </a:solidFill>
            </a:endParaRPr>
          </a:p>
        </p:txBody>
      </p:sp>
      <p:pic>
        <p:nvPicPr>
          <p:cNvPr id="30" name="Picture 2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pic>
        <p:nvPicPr>
          <p:cNvPr id="11" name="Picture 4" descr="Related image">
            <a:extLst>
              <a:ext uri="{FF2B5EF4-FFF2-40B4-BE49-F238E27FC236}">
                <a16:creationId xmlns:a16="http://schemas.microsoft.com/office/drawing/2014/main" xmlns="" id="{62143D40-DDF7-4F94-8599-F6EC13B9A2CE}"/>
              </a:ext>
            </a:extLst>
          </p:cNvPr>
          <p:cNvPicPr>
            <a:picLocks noChangeAspect="1" noChangeArrowheads="1"/>
          </p:cNvPicPr>
          <p:nvPr/>
        </p:nvPicPr>
        <p:blipFill>
          <a:blip r:embed="rId5" cstate="email">
            <a:clrChange>
              <a:clrFrom>
                <a:srgbClr val="000000">
                  <a:alpha val="784"/>
                </a:srgbClr>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14205984" y="10500707"/>
            <a:ext cx="3758102" cy="219222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xmlns="" id="{EAD9E766-415A-4894-945A-40AEA3F5271A}"/>
              </a:ext>
            </a:extLst>
          </p:cNvPr>
          <p:cNvSpPr txBox="1"/>
          <p:nvPr/>
        </p:nvSpPr>
        <p:spPr>
          <a:xfrm>
            <a:off x="19866173" y="6736234"/>
            <a:ext cx="4047968" cy="646331"/>
          </a:xfrm>
          <a:prstGeom prst="rect">
            <a:avLst/>
          </a:prstGeom>
          <a:noFill/>
        </p:spPr>
        <p:txBody>
          <a:bodyPr wrap="none" rtlCol="0">
            <a:spAutoFit/>
          </a:bodyPr>
          <a:lstStyle/>
          <a:p>
            <a:r>
              <a:rPr lang="en-US" sz="3600" b="1" dirty="0"/>
              <a:t>DVR/Time Shifting</a:t>
            </a:r>
          </a:p>
        </p:txBody>
      </p:sp>
      <p:sp>
        <p:nvSpPr>
          <p:cNvPr id="20" name="TextBox 19">
            <a:extLst>
              <a:ext uri="{FF2B5EF4-FFF2-40B4-BE49-F238E27FC236}">
                <a16:creationId xmlns:a16="http://schemas.microsoft.com/office/drawing/2014/main" xmlns="" id="{14D0F5DB-95A4-4C92-94C9-063224E003A7}"/>
              </a:ext>
            </a:extLst>
          </p:cNvPr>
          <p:cNvSpPr txBox="1"/>
          <p:nvPr/>
        </p:nvSpPr>
        <p:spPr>
          <a:xfrm>
            <a:off x="18099222" y="10977514"/>
            <a:ext cx="4834978" cy="1200329"/>
          </a:xfrm>
          <a:prstGeom prst="rect">
            <a:avLst/>
          </a:prstGeom>
          <a:noFill/>
        </p:spPr>
        <p:txBody>
          <a:bodyPr wrap="none" rtlCol="0">
            <a:spAutoFit/>
          </a:bodyPr>
          <a:lstStyle/>
          <a:p>
            <a:r>
              <a:rPr lang="en-US" sz="3600" b="1" dirty="0"/>
              <a:t>TV Everywhere </a:t>
            </a:r>
          </a:p>
          <a:p>
            <a:r>
              <a:rPr lang="en-US" sz="3600" dirty="0"/>
              <a:t>(MVPD authentication)</a:t>
            </a:r>
          </a:p>
        </p:txBody>
      </p:sp>
      <p:sp>
        <p:nvSpPr>
          <p:cNvPr id="21" name="TextBox 20">
            <a:extLst>
              <a:ext uri="{FF2B5EF4-FFF2-40B4-BE49-F238E27FC236}">
                <a16:creationId xmlns:a16="http://schemas.microsoft.com/office/drawing/2014/main" xmlns="" id="{A836180B-6342-440F-A47E-CA7A51C6CBAC}"/>
              </a:ext>
            </a:extLst>
          </p:cNvPr>
          <p:cNvSpPr txBox="1"/>
          <p:nvPr/>
        </p:nvSpPr>
        <p:spPr>
          <a:xfrm>
            <a:off x="2793756" y="11157676"/>
            <a:ext cx="2908104" cy="1200329"/>
          </a:xfrm>
          <a:prstGeom prst="rect">
            <a:avLst/>
          </a:prstGeom>
          <a:noFill/>
        </p:spPr>
        <p:txBody>
          <a:bodyPr wrap="none" rtlCol="0">
            <a:spAutoFit/>
          </a:bodyPr>
          <a:lstStyle/>
          <a:p>
            <a:pPr algn="r"/>
            <a:r>
              <a:rPr lang="en-US" sz="3600" b="1" dirty="0"/>
              <a:t>VOD</a:t>
            </a:r>
            <a:r>
              <a:rPr lang="en-US" sz="3600" dirty="0"/>
              <a:t> </a:t>
            </a:r>
          </a:p>
          <a:p>
            <a:pPr algn="r"/>
            <a:r>
              <a:rPr lang="en-US" sz="3600" dirty="0"/>
              <a:t>(Set Top Box)</a:t>
            </a:r>
          </a:p>
        </p:txBody>
      </p:sp>
      <p:sp>
        <p:nvSpPr>
          <p:cNvPr id="37" name="TextBox 36">
            <a:extLst>
              <a:ext uri="{FF2B5EF4-FFF2-40B4-BE49-F238E27FC236}">
                <a16:creationId xmlns:a16="http://schemas.microsoft.com/office/drawing/2014/main" xmlns="" id="{C1113052-096C-475E-8A67-6DF6B67B88AF}"/>
              </a:ext>
            </a:extLst>
          </p:cNvPr>
          <p:cNvSpPr txBox="1"/>
          <p:nvPr/>
        </p:nvSpPr>
        <p:spPr>
          <a:xfrm>
            <a:off x="8791393" y="3379355"/>
            <a:ext cx="7102906" cy="646331"/>
          </a:xfrm>
          <a:prstGeom prst="rect">
            <a:avLst/>
          </a:prstGeom>
          <a:noFill/>
        </p:spPr>
        <p:txBody>
          <a:bodyPr wrap="none" rtlCol="0">
            <a:spAutoFit/>
          </a:bodyPr>
          <a:lstStyle/>
          <a:p>
            <a:r>
              <a:rPr lang="en-US" sz="3600" b="1" dirty="0"/>
              <a:t>Proliferation of Viewing Devices</a:t>
            </a:r>
          </a:p>
        </p:txBody>
      </p:sp>
      <p:sp>
        <p:nvSpPr>
          <p:cNvPr id="28" name="TextBox 27"/>
          <p:cNvSpPr txBox="1"/>
          <p:nvPr/>
        </p:nvSpPr>
        <p:spPr>
          <a:xfrm>
            <a:off x="774328" y="617582"/>
            <a:ext cx="21703377" cy="923330"/>
          </a:xfrm>
          <a:prstGeom prst="rect">
            <a:avLst/>
          </a:prstGeom>
          <a:noFill/>
        </p:spPr>
        <p:txBody>
          <a:bodyPr wrap="square" rtlCol="0">
            <a:spAutoFit/>
          </a:bodyPr>
          <a:lstStyle/>
          <a:p>
            <a:r>
              <a:rPr lang="en-US" sz="5400" dirty="0">
                <a:solidFill>
                  <a:srgbClr val="4F81BD"/>
                </a:solidFill>
              </a:rPr>
              <a:t>At The Same Time, The Face Of Television Is Evolving</a:t>
            </a:r>
            <a:endParaRPr lang="en-US" sz="5400" dirty="0">
              <a:solidFill>
                <a:srgbClr val="4F81BD"/>
              </a:solidFill>
              <a:cs typeface="Trebuchet MS"/>
            </a:endParaRPr>
          </a:p>
        </p:txBody>
      </p:sp>
      <p:pic>
        <p:nvPicPr>
          <p:cNvPr id="36" name="Picture 2" descr="Image result for macbook png">
            <a:extLst>
              <a:ext uri="{FF2B5EF4-FFF2-40B4-BE49-F238E27FC236}">
                <a16:creationId xmlns:a16="http://schemas.microsoft.com/office/drawing/2014/main" xmlns="" id="{F49EB81B-04CD-4EAC-A4EE-FBFC8F5EA6F0}"/>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t="20707" b="20397"/>
          <a:stretch/>
        </p:blipFill>
        <p:spPr bwMode="auto">
          <a:xfrm>
            <a:off x="10690761" y="1817009"/>
            <a:ext cx="1474301" cy="86830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iphone png">
            <a:extLst>
              <a:ext uri="{FF2B5EF4-FFF2-40B4-BE49-F238E27FC236}">
                <a16:creationId xmlns:a16="http://schemas.microsoft.com/office/drawing/2014/main" xmlns="" id="{EEF225C2-9574-47EF-9F22-273B63BFF88C}"/>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22777" r="21837" b="2477"/>
          <a:stretch/>
        </p:blipFill>
        <p:spPr bwMode="auto">
          <a:xfrm>
            <a:off x="11508845" y="2669068"/>
            <a:ext cx="426035" cy="84563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ipad png">
            <a:extLst>
              <a:ext uri="{FF2B5EF4-FFF2-40B4-BE49-F238E27FC236}">
                <a16:creationId xmlns:a16="http://schemas.microsoft.com/office/drawing/2014/main" xmlns="" id="{1021CF5D-3617-41A4-8A6E-0A8A4DDA159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3795459" y="2083714"/>
            <a:ext cx="643065" cy="89082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desktop computer png">
            <a:extLst>
              <a:ext uri="{FF2B5EF4-FFF2-40B4-BE49-F238E27FC236}">
                <a16:creationId xmlns:a16="http://schemas.microsoft.com/office/drawing/2014/main" xmlns="" id="{84D32C3F-C999-499F-A745-89AAC2AAD265}"/>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2240612" y="1503659"/>
            <a:ext cx="1476247" cy="126535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Image result for chromecast png">
            <a:extLst>
              <a:ext uri="{FF2B5EF4-FFF2-40B4-BE49-F238E27FC236}">
                <a16:creationId xmlns:a16="http://schemas.microsoft.com/office/drawing/2014/main" xmlns="" id="{090537DE-F415-4E24-8373-7500C474E737}"/>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0329875" y="2625215"/>
            <a:ext cx="873239" cy="873239"/>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Image result for fire stick png">
            <a:extLst>
              <a:ext uri="{FF2B5EF4-FFF2-40B4-BE49-F238E27FC236}">
                <a16:creationId xmlns:a16="http://schemas.microsoft.com/office/drawing/2014/main" xmlns="" id="{8F7D405A-FFAA-4166-B4E0-5CA04774850A}"/>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l="5008" t="12316" r="5186" b="3723"/>
          <a:stretch/>
        </p:blipFill>
        <p:spPr bwMode="auto">
          <a:xfrm>
            <a:off x="12200364" y="2607233"/>
            <a:ext cx="1226353" cy="677624"/>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Image result for ps4 png">
            <a:extLst>
              <a:ext uri="{FF2B5EF4-FFF2-40B4-BE49-F238E27FC236}">
                <a16:creationId xmlns:a16="http://schemas.microsoft.com/office/drawing/2014/main" xmlns="" id="{FED696C8-F4BB-477A-8724-5031181EF7D4}"/>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9327410" y="2248775"/>
            <a:ext cx="1429292" cy="620206"/>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Image result for set top box png">
            <a:extLst>
              <a:ext uri="{FF2B5EF4-FFF2-40B4-BE49-F238E27FC236}">
                <a16:creationId xmlns:a16="http://schemas.microsoft.com/office/drawing/2014/main" xmlns="" id="{EDDFB17B-E413-409D-B60D-C1B84539A682}"/>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773368" y="10475537"/>
            <a:ext cx="4754334" cy="220428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www.techwelike.com/wp-content/uploads/2014/03/TCL-48-inch-1080P-LED-HDTV-Sams-Club-TechWeLike-Cruz-2.png">
            <a:extLst>
              <a:ext uri="{FF2B5EF4-FFF2-40B4-BE49-F238E27FC236}">
                <a16:creationId xmlns:a16="http://schemas.microsoft.com/office/drawing/2014/main" xmlns="" id="{3702D1FE-CB7F-4EB9-BFC5-0A1A3078DDE4}"/>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15679541" y="6074235"/>
            <a:ext cx="4246415" cy="226031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xmlns="" id="{49E1BCB8-E947-4087-A5ED-7729A78E04AE}"/>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8652422" y="6699173"/>
            <a:ext cx="883895" cy="883895"/>
          </a:xfrm>
          <a:prstGeom prst="rect">
            <a:avLst/>
          </a:prstGeom>
        </p:spPr>
      </p:pic>
      <p:pic>
        <p:nvPicPr>
          <p:cNvPr id="51" name="Picture 50">
            <a:extLst>
              <a:ext uri="{FF2B5EF4-FFF2-40B4-BE49-F238E27FC236}">
                <a16:creationId xmlns:a16="http://schemas.microsoft.com/office/drawing/2014/main" xmlns="" id="{A08E7027-7249-4BC4-98C7-44676E3DAF3D}"/>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rot="10800000">
            <a:off x="16173773" y="6633823"/>
            <a:ext cx="883895" cy="883895"/>
          </a:xfrm>
          <a:prstGeom prst="rect">
            <a:avLst/>
          </a:prstGeom>
        </p:spPr>
      </p:pic>
      <p:pic>
        <p:nvPicPr>
          <p:cNvPr id="52" name="Picture 51">
            <a:extLst>
              <a:ext uri="{FF2B5EF4-FFF2-40B4-BE49-F238E27FC236}">
                <a16:creationId xmlns:a16="http://schemas.microsoft.com/office/drawing/2014/main" xmlns="" id="{F3353B85-BC10-4D9E-A440-28D96BFF6BE7}"/>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7446082" y="6731484"/>
            <a:ext cx="876484" cy="714394"/>
          </a:xfrm>
          <a:prstGeom prst="rect">
            <a:avLst/>
          </a:prstGeom>
        </p:spPr>
      </p:pic>
      <p:pic>
        <p:nvPicPr>
          <p:cNvPr id="53" name="Picture 52">
            <a:extLst>
              <a:ext uri="{FF2B5EF4-FFF2-40B4-BE49-F238E27FC236}">
                <a16:creationId xmlns:a16="http://schemas.microsoft.com/office/drawing/2014/main" xmlns="" id="{EB355A7C-3748-4883-AEDB-F8B89042AFAD}"/>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4476391" y="5863609"/>
            <a:ext cx="4062404" cy="2083620"/>
          </a:xfrm>
          <a:prstGeom prst="rect">
            <a:avLst/>
          </a:prstGeom>
        </p:spPr>
      </p:pic>
      <p:sp>
        <p:nvSpPr>
          <p:cNvPr id="54" name="TextBox 53">
            <a:extLst>
              <a:ext uri="{FF2B5EF4-FFF2-40B4-BE49-F238E27FC236}">
                <a16:creationId xmlns:a16="http://schemas.microsoft.com/office/drawing/2014/main" xmlns="" id="{6A4B3DB1-7029-4F6B-B800-6D13DC01B448}"/>
              </a:ext>
            </a:extLst>
          </p:cNvPr>
          <p:cNvSpPr txBox="1"/>
          <p:nvPr/>
        </p:nvSpPr>
        <p:spPr>
          <a:xfrm>
            <a:off x="1181491" y="6556880"/>
            <a:ext cx="3033010" cy="646331"/>
          </a:xfrm>
          <a:prstGeom prst="rect">
            <a:avLst/>
          </a:prstGeom>
          <a:noFill/>
        </p:spPr>
        <p:txBody>
          <a:bodyPr wrap="none" rtlCol="0">
            <a:spAutoFit/>
          </a:bodyPr>
          <a:lstStyle/>
          <a:p>
            <a:r>
              <a:rPr lang="en-US" sz="3600" b="1" dirty="0"/>
              <a:t>Over-the-Top</a:t>
            </a:r>
          </a:p>
        </p:txBody>
      </p:sp>
      <p:sp>
        <p:nvSpPr>
          <p:cNvPr id="3" name="Slide Number Placeholder 2"/>
          <p:cNvSpPr>
            <a:spLocks noGrp="1"/>
          </p:cNvSpPr>
          <p:nvPr>
            <p:ph type="sldNum" sz="quarter" idx="12"/>
          </p:nvPr>
        </p:nvSpPr>
        <p:spPr>
          <a:xfrm>
            <a:off x="18696834" y="13096717"/>
            <a:ext cx="5690341" cy="730250"/>
          </a:xfrm>
        </p:spPr>
        <p:txBody>
          <a:bodyPr/>
          <a:lstStyle/>
          <a:p>
            <a:fld id="{FC623D9C-B141-0E44-9A0E-426DA6A043B9}" type="slidenum">
              <a:rPr lang="en-US" smtClean="0"/>
              <a:t>8</a:t>
            </a:fld>
            <a:endParaRPr lang="en-US" dirty="0"/>
          </a:p>
        </p:txBody>
      </p:sp>
      <p:sp>
        <p:nvSpPr>
          <p:cNvPr id="2" name="Rounded Rectangle 1"/>
          <p:cNvSpPr/>
          <p:nvPr/>
        </p:nvSpPr>
        <p:spPr>
          <a:xfrm>
            <a:off x="8794222" y="4551601"/>
            <a:ext cx="6967423" cy="879115"/>
          </a:xfrm>
          <a:prstGeom prst="roundRect">
            <a:avLst/>
          </a:prstGeom>
          <a:solidFill>
            <a:schemeClr val="bg1"/>
          </a:solidFill>
          <a:ln>
            <a:solidFill>
              <a:srgbClr val="67B89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tx1"/>
                </a:solidFill>
              </a:rPr>
              <a:t>Watching premium multi-screen video </a:t>
            </a:r>
          </a:p>
        </p:txBody>
      </p:sp>
    </p:spTree>
    <p:extLst>
      <p:ext uri="{BB962C8B-B14F-4D97-AF65-F5344CB8AC3E}">
        <p14:creationId xmlns:p14="http://schemas.microsoft.com/office/powerpoint/2010/main" val="3748444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xmlns="" id="{EEC5CD25-99A6-4D20-957D-C0BC61FB3FBA}"/>
              </a:ext>
            </a:extLst>
          </p:cNvPr>
          <p:cNvSpPr/>
          <p:nvPr/>
        </p:nvSpPr>
        <p:spPr>
          <a:xfrm>
            <a:off x="6577791" y="2324058"/>
            <a:ext cx="11231592" cy="10496144"/>
          </a:xfrm>
          <a:prstGeom prst="ellipse">
            <a:avLst/>
          </a:prstGeom>
          <a:noFill/>
          <a:ln w="762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4F81BD"/>
              </a:solidFill>
            </a:endParaRPr>
          </a:p>
        </p:txBody>
      </p:sp>
      <p:pic>
        <p:nvPicPr>
          <p:cNvPr id="30" name="Picture 2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pic>
        <p:nvPicPr>
          <p:cNvPr id="11" name="Picture 4" descr="Related image">
            <a:extLst>
              <a:ext uri="{FF2B5EF4-FFF2-40B4-BE49-F238E27FC236}">
                <a16:creationId xmlns:a16="http://schemas.microsoft.com/office/drawing/2014/main" xmlns="" id="{62143D40-DDF7-4F94-8599-F6EC13B9A2CE}"/>
              </a:ext>
            </a:extLst>
          </p:cNvPr>
          <p:cNvPicPr>
            <a:picLocks noChangeAspect="1" noChangeArrowheads="1"/>
          </p:cNvPicPr>
          <p:nvPr/>
        </p:nvPicPr>
        <p:blipFill>
          <a:blip r:embed="rId4" cstate="email">
            <a:clrChange>
              <a:clrFrom>
                <a:srgbClr val="000000">
                  <a:alpha val="784"/>
                </a:srgbClr>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14205984" y="10500707"/>
            <a:ext cx="3758102" cy="219222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5D5F3AE3-9DC4-4B73-851D-E775DB25852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76391" y="5863609"/>
            <a:ext cx="4062404" cy="2083620"/>
          </a:xfrm>
          <a:prstGeom prst="rect">
            <a:avLst/>
          </a:prstGeom>
        </p:spPr>
      </p:pic>
      <p:sp>
        <p:nvSpPr>
          <p:cNvPr id="19" name="TextBox 18">
            <a:extLst>
              <a:ext uri="{FF2B5EF4-FFF2-40B4-BE49-F238E27FC236}">
                <a16:creationId xmlns:a16="http://schemas.microsoft.com/office/drawing/2014/main" xmlns="" id="{EAD9E766-415A-4894-945A-40AEA3F5271A}"/>
              </a:ext>
            </a:extLst>
          </p:cNvPr>
          <p:cNvSpPr txBox="1"/>
          <p:nvPr/>
        </p:nvSpPr>
        <p:spPr>
          <a:xfrm>
            <a:off x="19866173" y="6736234"/>
            <a:ext cx="4047968" cy="646331"/>
          </a:xfrm>
          <a:prstGeom prst="rect">
            <a:avLst/>
          </a:prstGeom>
          <a:noFill/>
        </p:spPr>
        <p:txBody>
          <a:bodyPr wrap="none" rtlCol="0">
            <a:spAutoFit/>
          </a:bodyPr>
          <a:lstStyle/>
          <a:p>
            <a:r>
              <a:rPr lang="en-US" sz="3600" b="1" dirty="0"/>
              <a:t>DVR/Time Shifting</a:t>
            </a:r>
          </a:p>
        </p:txBody>
      </p:sp>
      <p:sp>
        <p:nvSpPr>
          <p:cNvPr id="20" name="TextBox 19">
            <a:extLst>
              <a:ext uri="{FF2B5EF4-FFF2-40B4-BE49-F238E27FC236}">
                <a16:creationId xmlns:a16="http://schemas.microsoft.com/office/drawing/2014/main" xmlns="" id="{14D0F5DB-95A4-4C92-94C9-063224E003A7}"/>
              </a:ext>
            </a:extLst>
          </p:cNvPr>
          <p:cNvSpPr txBox="1"/>
          <p:nvPr/>
        </p:nvSpPr>
        <p:spPr>
          <a:xfrm>
            <a:off x="18099222" y="10977514"/>
            <a:ext cx="4834978" cy="1200329"/>
          </a:xfrm>
          <a:prstGeom prst="rect">
            <a:avLst/>
          </a:prstGeom>
          <a:noFill/>
        </p:spPr>
        <p:txBody>
          <a:bodyPr wrap="none" rtlCol="0">
            <a:spAutoFit/>
          </a:bodyPr>
          <a:lstStyle/>
          <a:p>
            <a:r>
              <a:rPr lang="en-US" sz="3600" b="1" dirty="0"/>
              <a:t>TV Everywhere </a:t>
            </a:r>
          </a:p>
          <a:p>
            <a:r>
              <a:rPr lang="en-US" sz="3600" dirty="0"/>
              <a:t>(MVPD authentication)</a:t>
            </a:r>
          </a:p>
        </p:txBody>
      </p:sp>
      <p:sp>
        <p:nvSpPr>
          <p:cNvPr id="21" name="TextBox 20">
            <a:extLst>
              <a:ext uri="{FF2B5EF4-FFF2-40B4-BE49-F238E27FC236}">
                <a16:creationId xmlns:a16="http://schemas.microsoft.com/office/drawing/2014/main" xmlns="" id="{A836180B-6342-440F-A47E-CA7A51C6CBAC}"/>
              </a:ext>
            </a:extLst>
          </p:cNvPr>
          <p:cNvSpPr txBox="1"/>
          <p:nvPr/>
        </p:nvSpPr>
        <p:spPr>
          <a:xfrm>
            <a:off x="2793756" y="11157676"/>
            <a:ext cx="2908104" cy="1200329"/>
          </a:xfrm>
          <a:prstGeom prst="rect">
            <a:avLst/>
          </a:prstGeom>
          <a:noFill/>
        </p:spPr>
        <p:txBody>
          <a:bodyPr wrap="none" rtlCol="0">
            <a:spAutoFit/>
          </a:bodyPr>
          <a:lstStyle/>
          <a:p>
            <a:pPr algn="r"/>
            <a:r>
              <a:rPr lang="en-US" sz="3600" b="1" dirty="0"/>
              <a:t>VOD</a:t>
            </a:r>
            <a:r>
              <a:rPr lang="en-US" sz="3600" dirty="0"/>
              <a:t> </a:t>
            </a:r>
          </a:p>
          <a:p>
            <a:pPr algn="r"/>
            <a:r>
              <a:rPr lang="en-US" sz="3600" dirty="0"/>
              <a:t>(Set Top Box)</a:t>
            </a:r>
          </a:p>
        </p:txBody>
      </p:sp>
      <p:sp>
        <p:nvSpPr>
          <p:cNvPr id="22" name="TextBox 21">
            <a:extLst>
              <a:ext uri="{FF2B5EF4-FFF2-40B4-BE49-F238E27FC236}">
                <a16:creationId xmlns:a16="http://schemas.microsoft.com/office/drawing/2014/main" xmlns="" id="{2B3A84E3-1A44-4D11-9F8B-C1BEE1B45677}"/>
              </a:ext>
            </a:extLst>
          </p:cNvPr>
          <p:cNvSpPr txBox="1"/>
          <p:nvPr/>
        </p:nvSpPr>
        <p:spPr>
          <a:xfrm>
            <a:off x="1181491" y="6556880"/>
            <a:ext cx="3033010" cy="646331"/>
          </a:xfrm>
          <a:prstGeom prst="rect">
            <a:avLst/>
          </a:prstGeom>
          <a:noFill/>
        </p:spPr>
        <p:txBody>
          <a:bodyPr wrap="none" rtlCol="0">
            <a:spAutoFit/>
          </a:bodyPr>
          <a:lstStyle/>
          <a:p>
            <a:r>
              <a:rPr lang="en-US" sz="3600" b="1" dirty="0"/>
              <a:t>Over-the-Top</a:t>
            </a:r>
          </a:p>
        </p:txBody>
      </p:sp>
      <p:sp>
        <p:nvSpPr>
          <p:cNvPr id="37" name="TextBox 36">
            <a:extLst>
              <a:ext uri="{FF2B5EF4-FFF2-40B4-BE49-F238E27FC236}">
                <a16:creationId xmlns:a16="http://schemas.microsoft.com/office/drawing/2014/main" xmlns="" id="{C1113052-096C-475E-8A67-6DF6B67B88AF}"/>
              </a:ext>
            </a:extLst>
          </p:cNvPr>
          <p:cNvSpPr txBox="1"/>
          <p:nvPr/>
        </p:nvSpPr>
        <p:spPr>
          <a:xfrm>
            <a:off x="8380727" y="3627668"/>
            <a:ext cx="7102906" cy="646331"/>
          </a:xfrm>
          <a:prstGeom prst="rect">
            <a:avLst/>
          </a:prstGeom>
          <a:noFill/>
        </p:spPr>
        <p:txBody>
          <a:bodyPr wrap="none" rtlCol="0">
            <a:spAutoFit/>
          </a:bodyPr>
          <a:lstStyle/>
          <a:p>
            <a:r>
              <a:rPr lang="en-US" sz="3600" b="1" dirty="0"/>
              <a:t>Proliferation of Viewing Devices</a:t>
            </a:r>
          </a:p>
        </p:txBody>
      </p:sp>
      <p:sp>
        <p:nvSpPr>
          <p:cNvPr id="28" name="TextBox 27"/>
          <p:cNvSpPr txBox="1"/>
          <p:nvPr/>
        </p:nvSpPr>
        <p:spPr>
          <a:xfrm>
            <a:off x="774328" y="617582"/>
            <a:ext cx="23481484" cy="943785"/>
          </a:xfrm>
          <a:prstGeom prst="rect">
            <a:avLst/>
          </a:prstGeom>
          <a:noFill/>
        </p:spPr>
        <p:txBody>
          <a:bodyPr wrap="square" rtlCol="0">
            <a:spAutoFit/>
          </a:bodyPr>
          <a:lstStyle/>
          <a:p>
            <a:pPr>
              <a:lnSpc>
                <a:spcPts val="7200"/>
              </a:lnSpc>
            </a:pPr>
            <a:r>
              <a:rPr lang="en-US" sz="5400" dirty="0">
                <a:solidFill>
                  <a:srgbClr val="4F81BD"/>
                </a:solidFill>
              </a:rPr>
              <a:t>And We’ve Addressed This Expanding TV Ecosystem With In-Depth Insights</a:t>
            </a:r>
          </a:p>
        </p:txBody>
      </p:sp>
      <p:pic>
        <p:nvPicPr>
          <p:cNvPr id="36" name="Picture 2" descr="Image result for macbook png">
            <a:extLst>
              <a:ext uri="{FF2B5EF4-FFF2-40B4-BE49-F238E27FC236}">
                <a16:creationId xmlns:a16="http://schemas.microsoft.com/office/drawing/2014/main" xmlns="" id="{F49EB81B-04CD-4EAC-A4EE-FBFC8F5EA6F0}"/>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t="20707" b="20397"/>
          <a:stretch/>
        </p:blipFill>
        <p:spPr bwMode="auto">
          <a:xfrm>
            <a:off x="10690761" y="1833640"/>
            <a:ext cx="1474301" cy="86830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iphone png">
            <a:extLst>
              <a:ext uri="{FF2B5EF4-FFF2-40B4-BE49-F238E27FC236}">
                <a16:creationId xmlns:a16="http://schemas.microsoft.com/office/drawing/2014/main" xmlns="" id="{EEF225C2-9574-47EF-9F22-273B63BFF88C}"/>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22777" r="21837" b="2477"/>
          <a:stretch/>
        </p:blipFill>
        <p:spPr bwMode="auto">
          <a:xfrm>
            <a:off x="11508845" y="2685699"/>
            <a:ext cx="426035" cy="84563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ipad png">
            <a:extLst>
              <a:ext uri="{FF2B5EF4-FFF2-40B4-BE49-F238E27FC236}">
                <a16:creationId xmlns:a16="http://schemas.microsoft.com/office/drawing/2014/main" xmlns="" id="{1021CF5D-3617-41A4-8A6E-0A8A4DDA159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3795459" y="2100345"/>
            <a:ext cx="643065" cy="89082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desktop computer png">
            <a:extLst>
              <a:ext uri="{FF2B5EF4-FFF2-40B4-BE49-F238E27FC236}">
                <a16:creationId xmlns:a16="http://schemas.microsoft.com/office/drawing/2014/main" xmlns="" id="{84D32C3F-C999-499F-A745-89AAC2AAD265}"/>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2240612" y="1536913"/>
            <a:ext cx="1476247" cy="126535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Image result for chromecast png">
            <a:extLst>
              <a:ext uri="{FF2B5EF4-FFF2-40B4-BE49-F238E27FC236}">
                <a16:creationId xmlns:a16="http://schemas.microsoft.com/office/drawing/2014/main" xmlns="" id="{090537DE-F415-4E24-8373-7500C474E737}"/>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0329875" y="2641846"/>
            <a:ext cx="873239" cy="873239"/>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Image result for fire stick png">
            <a:extLst>
              <a:ext uri="{FF2B5EF4-FFF2-40B4-BE49-F238E27FC236}">
                <a16:creationId xmlns:a16="http://schemas.microsoft.com/office/drawing/2014/main" xmlns="" id="{8F7D405A-FFAA-4166-B4E0-5CA04774850A}"/>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l="5008" t="12316" r="5186" b="3723"/>
          <a:stretch/>
        </p:blipFill>
        <p:spPr bwMode="auto">
          <a:xfrm>
            <a:off x="12200364" y="2623864"/>
            <a:ext cx="1226353" cy="677624"/>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Image result for ps4 png">
            <a:extLst>
              <a:ext uri="{FF2B5EF4-FFF2-40B4-BE49-F238E27FC236}">
                <a16:creationId xmlns:a16="http://schemas.microsoft.com/office/drawing/2014/main" xmlns="" id="{FED696C8-F4BB-477A-8724-5031181EF7D4}"/>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9327410" y="2265406"/>
            <a:ext cx="1429292" cy="620206"/>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Image result for set top box png">
            <a:extLst>
              <a:ext uri="{FF2B5EF4-FFF2-40B4-BE49-F238E27FC236}">
                <a16:creationId xmlns:a16="http://schemas.microsoft.com/office/drawing/2014/main" xmlns="" id="{EDDFB17B-E413-409D-B60D-C1B84539A682}"/>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773368" y="10475537"/>
            <a:ext cx="4754334" cy="220428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www.techwelike.com/wp-content/uploads/2014/03/TCL-48-inch-1080P-LED-HDTV-Sams-Club-TechWeLike-Cruz-2.png">
            <a:extLst>
              <a:ext uri="{FF2B5EF4-FFF2-40B4-BE49-F238E27FC236}">
                <a16:creationId xmlns:a16="http://schemas.microsoft.com/office/drawing/2014/main" xmlns="" id="{3702D1FE-CB7F-4EB9-BFC5-0A1A3078DDE4}"/>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15679541" y="6074235"/>
            <a:ext cx="4246415" cy="226031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xmlns="" id="{49E1BCB8-E947-4087-A5ED-7729A78E04AE}"/>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8652422" y="6699173"/>
            <a:ext cx="883895" cy="883895"/>
          </a:xfrm>
          <a:prstGeom prst="rect">
            <a:avLst/>
          </a:prstGeom>
        </p:spPr>
      </p:pic>
      <p:pic>
        <p:nvPicPr>
          <p:cNvPr id="51" name="Picture 50">
            <a:extLst>
              <a:ext uri="{FF2B5EF4-FFF2-40B4-BE49-F238E27FC236}">
                <a16:creationId xmlns:a16="http://schemas.microsoft.com/office/drawing/2014/main" xmlns="" id="{A08E7027-7249-4BC4-98C7-44676E3DAF3D}"/>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rot="10800000">
            <a:off x="16173773" y="6633823"/>
            <a:ext cx="883895" cy="883895"/>
          </a:xfrm>
          <a:prstGeom prst="rect">
            <a:avLst/>
          </a:prstGeom>
        </p:spPr>
      </p:pic>
      <p:pic>
        <p:nvPicPr>
          <p:cNvPr id="52" name="Picture 51">
            <a:extLst>
              <a:ext uri="{FF2B5EF4-FFF2-40B4-BE49-F238E27FC236}">
                <a16:creationId xmlns:a16="http://schemas.microsoft.com/office/drawing/2014/main" xmlns="" id="{F3353B85-BC10-4D9E-A440-28D96BFF6BE7}"/>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7446082" y="6731484"/>
            <a:ext cx="876484" cy="714394"/>
          </a:xfrm>
          <a:prstGeom prst="rect">
            <a:avLst/>
          </a:prstGeom>
        </p:spPr>
      </p:pic>
      <p:pic>
        <p:nvPicPr>
          <p:cNvPr id="27" name="Picture 26">
            <a:hlinkClick r:id="rId17"/>
            <a:extLst>
              <a:ext uri="{FF2B5EF4-FFF2-40B4-BE49-F238E27FC236}">
                <a16:creationId xmlns:a16="http://schemas.microsoft.com/office/drawing/2014/main" xmlns="" id="{C7D72B7C-149E-47F2-9F47-78FAA37A587C}"/>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l="29536" t="20172" r="17094" b="13187"/>
          <a:stretch/>
        </p:blipFill>
        <p:spPr>
          <a:xfrm>
            <a:off x="743661" y="4023376"/>
            <a:ext cx="3419944" cy="2468883"/>
          </a:xfrm>
          <a:prstGeom prst="rect">
            <a:avLst/>
          </a:prstGeom>
          <a:ln>
            <a:solidFill>
              <a:schemeClr val="tx1"/>
            </a:solidFill>
          </a:ln>
          <a:scene3d>
            <a:camera prst="orthographicFront"/>
            <a:lightRig rig="threePt" dir="t"/>
          </a:scene3d>
          <a:sp3d>
            <a:bevelT/>
          </a:sp3d>
        </p:spPr>
      </p:pic>
      <p:pic>
        <p:nvPicPr>
          <p:cNvPr id="29" name="Picture 28">
            <a:hlinkClick r:id="rId19"/>
            <a:extLst>
              <a:ext uri="{FF2B5EF4-FFF2-40B4-BE49-F238E27FC236}">
                <a16:creationId xmlns:a16="http://schemas.microsoft.com/office/drawing/2014/main" xmlns="" id="{271F8DDD-DB21-4BF3-B56A-67A570851C28}"/>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l="30872" t="16235" r="15991" b="12851"/>
          <a:stretch/>
        </p:blipFill>
        <p:spPr>
          <a:xfrm>
            <a:off x="2304192" y="8591389"/>
            <a:ext cx="3560940" cy="2501666"/>
          </a:xfrm>
          <a:prstGeom prst="rect">
            <a:avLst/>
          </a:prstGeom>
          <a:ln>
            <a:solidFill>
              <a:schemeClr val="tx1"/>
            </a:solidFill>
          </a:ln>
          <a:scene3d>
            <a:camera prst="orthographicFront"/>
            <a:lightRig rig="threePt" dir="t"/>
          </a:scene3d>
          <a:sp3d>
            <a:bevelT/>
          </a:sp3d>
        </p:spPr>
      </p:pic>
      <p:pic>
        <p:nvPicPr>
          <p:cNvPr id="31" name="Picture 30">
            <a:hlinkClick r:id="rId19"/>
            <a:extLst>
              <a:ext uri="{FF2B5EF4-FFF2-40B4-BE49-F238E27FC236}">
                <a16:creationId xmlns:a16="http://schemas.microsoft.com/office/drawing/2014/main" xmlns="" id="{77945BE9-8491-440A-93C5-56C1B6CC96F3}"/>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l="28504" t="10679" r="14222" b="13355"/>
          <a:stretch/>
        </p:blipFill>
        <p:spPr>
          <a:xfrm>
            <a:off x="20034770" y="4084132"/>
            <a:ext cx="3566585" cy="2647352"/>
          </a:xfrm>
          <a:prstGeom prst="rect">
            <a:avLst/>
          </a:prstGeom>
          <a:ln>
            <a:solidFill>
              <a:schemeClr val="tx1"/>
            </a:solidFill>
          </a:ln>
          <a:scene3d>
            <a:camera prst="orthographicFront"/>
            <a:lightRig rig="threePt" dir="t"/>
          </a:scene3d>
          <a:sp3d>
            <a:bevelT/>
          </a:sp3d>
        </p:spPr>
      </p:pic>
      <p:pic>
        <p:nvPicPr>
          <p:cNvPr id="32" name="Picture 31">
            <a:hlinkClick r:id="rId19"/>
            <a:extLst>
              <a:ext uri="{FF2B5EF4-FFF2-40B4-BE49-F238E27FC236}">
                <a16:creationId xmlns:a16="http://schemas.microsoft.com/office/drawing/2014/main" xmlns="" id="{4FDEB6DC-9FC4-484A-8EB1-267258913482}"/>
              </a:ext>
            </a:extLst>
          </p:cNvPr>
          <p:cNvPicPr>
            <a:picLocks noChangeAspect="1"/>
          </p:cNvPicPr>
          <p:nvPr/>
        </p:nvPicPr>
        <p:blipFill rotWithShape="1">
          <a:blip r:embed="rId22" cstate="email">
            <a:extLst>
              <a:ext uri="{28A0092B-C50C-407E-A947-70E740481C1C}">
                <a14:useLocalDpi xmlns:a14="http://schemas.microsoft.com/office/drawing/2010/main"/>
              </a:ext>
            </a:extLst>
          </a:blip>
          <a:srcRect l="30884" t="16235" r="15745" b="12516"/>
          <a:stretch/>
        </p:blipFill>
        <p:spPr>
          <a:xfrm>
            <a:off x="18239692" y="8528460"/>
            <a:ext cx="3566585" cy="2484002"/>
          </a:xfrm>
          <a:prstGeom prst="rect">
            <a:avLst/>
          </a:prstGeom>
          <a:ln>
            <a:solidFill>
              <a:schemeClr val="tx1"/>
            </a:solidFill>
          </a:ln>
          <a:scene3d>
            <a:camera prst="orthographicFront"/>
            <a:lightRig rig="threePt" dir="t"/>
          </a:scene3d>
          <a:sp3d>
            <a:bevelT/>
          </a:sp3d>
        </p:spPr>
      </p:pic>
      <p:pic>
        <p:nvPicPr>
          <p:cNvPr id="33" name="Picture 32">
            <a:hlinkClick r:id="rId23"/>
            <a:extLst>
              <a:ext uri="{FF2B5EF4-FFF2-40B4-BE49-F238E27FC236}">
                <a16:creationId xmlns:a16="http://schemas.microsoft.com/office/drawing/2014/main" xmlns="" id="{7D850182-E553-4109-BE9B-A0EA0054283C}"/>
              </a:ext>
            </a:extLst>
          </p:cNvPr>
          <p:cNvPicPr>
            <a:picLocks noChangeAspect="1"/>
          </p:cNvPicPr>
          <p:nvPr/>
        </p:nvPicPr>
        <p:blipFill rotWithShape="1">
          <a:blip r:embed="rId24" cstate="email">
            <a:extLst>
              <a:ext uri="{28A0092B-C50C-407E-A947-70E740481C1C}">
                <a14:useLocalDpi xmlns:a14="http://schemas.microsoft.com/office/drawing/2010/main"/>
              </a:ext>
            </a:extLst>
          </a:blip>
          <a:srcRect l="17119" t="15434" r="7321" b="8624"/>
          <a:stretch/>
        </p:blipFill>
        <p:spPr>
          <a:xfrm>
            <a:off x="15388566" y="2071326"/>
            <a:ext cx="3490127" cy="2145165"/>
          </a:xfrm>
          <a:prstGeom prst="rect">
            <a:avLst/>
          </a:prstGeom>
          <a:ln>
            <a:solidFill>
              <a:schemeClr val="tx1"/>
            </a:solidFill>
          </a:ln>
          <a:scene3d>
            <a:camera prst="orthographicFront"/>
            <a:lightRig rig="threePt" dir="t"/>
          </a:scene3d>
          <a:sp3d>
            <a:bevelT/>
          </a:sp3d>
        </p:spPr>
      </p:pic>
      <p:sp>
        <p:nvSpPr>
          <p:cNvPr id="34" name="Rectangle 33">
            <a:extLst>
              <a:ext uri="{FF2B5EF4-FFF2-40B4-BE49-F238E27FC236}">
                <a16:creationId xmlns:a16="http://schemas.microsoft.com/office/drawing/2014/main" xmlns="" id="{C9AEEB13-9096-47B1-93A8-B92E206C1A39}"/>
              </a:ext>
            </a:extLst>
          </p:cNvPr>
          <p:cNvSpPr/>
          <p:nvPr/>
        </p:nvSpPr>
        <p:spPr>
          <a:xfrm>
            <a:off x="8809601" y="5700393"/>
            <a:ext cx="6862022" cy="3416320"/>
          </a:xfrm>
          <a:prstGeom prst="rect">
            <a:avLst/>
          </a:prstGeom>
        </p:spPr>
        <p:txBody>
          <a:bodyPr wrap="square">
            <a:spAutoFit/>
          </a:bodyPr>
          <a:lstStyle/>
          <a:p>
            <a:pPr algn="ctr"/>
            <a:r>
              <a:rPr lang="en-US" sz="3600" dirty="0">
                <a:cs typeface="Trebuchet MS"/>
              </a:rPr>
              <a:t>The convergence of </a:t>
            </a:r>
          </a:p>
          <a:p>
            <a:pPr algn="ctr"/>
            <a:r>
              <a:rPr lang="en-US" sz="3600" b="1" dirty="0">
                <a:solidFill>
                  <a:srgbClr val="67B89B"/>
                </a:solidFill>
              </a:rPr>
              <a:t>Consumer Demand </a:t>
            </a:r>
            <a:r>
              <a:rPr lang="en-US" sz="3600" dirty="0"/>
              <a:t>+</a:t>
            </a:r>
          </a:p>
          <a:p>
            <a:pPr algn="ctr"/>
            <a:r>
              <a:rPr lang="en-US" sz="3600" b="1" dirty="0">
                <a:solidFill>
                  <a:srgbClr val="67B89B"/>
                </a:solidFill>
              </a:rPr>
              <a:t>Technological Advancement</a:t>
            </a:r>
          </a:p>
          <a:p>
            <a:pPr algn="ctr"/>
            <a:r>
              <a:rPr lang="en-US" sz="3600" dirty="0"/>
              <a:t>has resulted in more opportunities for consumers… </a:t>
            </a:r>
            <a:r>
              <a:rPr lang="en-US" sz="3600" b="1" u="sng" dirty="0"/>
              <a:t>and marketers</a:t>
            </a:r>
          </a:p>
        </p:txBody>
      </p:sp>
      <p:sp>
        <p:nvSpPr>
          <p:cNvPr id="4" name="Slide Number Placeholder 3"/>
          <p:cNvSpPr>
            <a:spLocks noGrp="1"/>
          </p:cNvSpPr>
          <p:nvPr>
            <p:ph type="sldNum" sz="quarter" idx="12"/>
          </p:nvPr>
        </p:nvSpPr>
        <p:spPr>
          <a:xfrm>
            <a:off x="18696834" y="13096391"/>
            <a:ext cx="5690341" cy="730250"/>
          </a:xfrm>
        </p:spPr>
        <p:txBody>
          <a:bodyPr/>
          <a:lstStyle/>
          <a:p>
            <a:fld id="{FC623D9C-B141-0E44-9A0E-426DA6A043B9}" type="slidenum">
              <a:rPr lang="en-US" smtClean="0"/>
              <a:t>9</a:t>
            </a:fld>
            <a:endParaRPr lang="en-US"/>
          </a:p>
        </p:txBody>
      </p:sp>
    </p:spTree>
    <p:extLst>
      <p:ext uri="{BB962C8B-B14F-4D97-AF65-F5344CB8AC3E}">
        <p14:creationId xmlns:p14="http://schemas.microsoft.com/office/powerpoint/2010/main" val="7387900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24760</TotalTime>
  <Words>5626</Words>
  <Application>Microsoft Office PowerPoint</Application>
  <PresentationFormat>Custom</PresentationFormat>
  <Paragraphs>632</Paragraphs>
  <Slides>49</Slides>
  <Notes>40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Calibri</vt:lpstr>
      <vt:lpstr>Linotype Univers W01</vt:lpstr>
      <vt:lpstr>Trebuchet MS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Viewers Who Watch Both Linear And OTT Television Are A More Committed, Engaged Audience Relative To The Average Adult</vt:lpstr>
      <vt:lpstr>The Vast Majority of Linear TV and OTT Viewing is Long-Form and / or Live  As a Result, These Formats Increase the Opportunity for Engagement   </vt:lpstr>
      <vt:lpstr>PowerPoint Presentation</vt:lpstr>
      <vt:lpstr>PowerPoint Presentation</vt:lpstr>
      <vt:lpstr>In Fact, The Combination Of Linear + OTT Drives Brand Health And Advertising Impact</vt:lpstr>
      <vt:lpstr>This Engagement Inspires Action  There is Strong Second-Screen Interaction for both Linear and OTT Content</vt:lpstr>
      <vt:lpstr>Viewers of  Ad-Supported OTT Are Particularly Receptive To Advertising And Take Action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Data-Fueled OTT Buys Can Add Valuable Incremental Reach in the Form of a Brand’s Best Prospective Customers, Thus Improving Business Outcomes</vt:lpstr>
      <vt:lpstr>The Impact of Targeting These Lucrative Customer Segments Is Quantified By Examining Attributable Store Traffic and ROAS</vt:lpstr>
      <vt:lpstr>When OTT Complements a Linear TV Schedule, Conversion Increases</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dc:creator>
  <cp:lastModifiedBy>Reed Kiely</cp:lastModifiedBy>
  <cp:revision>1032</cp:revision>
  <cp:lastPrinted>2018-11-14T14:36:16Z</cp:lastPrinted>
  <dcterms:created xsi:type="dcterms:W3CDTF">2018-08-15T21:18:21Z</dcterms:created>
  <dcterms:modified xsi:type="dcterms:W3CDTF">2019-05-29T14:20:52Z</dcterms:modified>
</cp:coreProperties>
</file>