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0" r:id="rId2"/>
    <p:sldMasterId id="2147483652" r:id="rId3"/>
  </p:sldMasterIdLst>
  <p:notesMasterIdLst>
    <p:notesMasterId r:id="rId44"/>
  </p:notesMasterIdLst>
  <p:handoutMasterIdLst>
    <p:handoutMasterId r:id="rId45"/>
  </p:handoutMasterIdLst>
  <p:sldIdLst>
    <p:sldId id="269" r:id="rId4"/>
    <p:sldId id="274" r:id="rId5"/>
    <p:sldId id="314" r:id="rId6"/>
    <p:sldId id="319" r:id="rId7"/>
    <p:sldId id="272" r:id="rId8"/>
    <p:sldId id="280" r:id="rId9"/>
    <p:sldId id="278" r:id="rId10"/>
    <p:sldId id="276" r:id="rId11"/>
    <p:sldId id="312" r:id="rId12"/>
    <p:sldId id="318" r:id="rId13"/>
    <p:sldId id="317" r:id="rId14"/>
    <p:sldId id="320" r:id="rId15"/>
    <p:sldId id="281" r:id="rId16"/>
    <p:sldId id="309" r:id="rId17"/>
    <p:sldId id="311" r:id="rId18"/>
    <p:sldId id="308" r:id="rId19"/>
    <p:sldId id="310" r:id="rId20"/>
    <p:sldId id="286" r:id="rId21"/>
    <p:sldId id="288" r:id="rId22"/>
    <p:sldId id="306" r:id="rId23"/>
    <p:sldId id="321" r:id="rId24"/>
    <p:sldId id="305" r:id="rId25"/>
    <p:sldId id="292" r:id="rId26"/>
    <p:sldId id="293" r:id="rId27"/>
    <p:sldId id="294" r:id="rId28"/>
    <p:sldId id="322" r:id="rId29"/>
    <p:sldId id="307" r:id="rId30"/>
    <p:sldId id="282" r:id="rId31"/>
    <p:sldId id="296" r:id="rId32"/>
    <p:sldId id="283" r:id="rId33"/>
    <p:sldId id="284" r:id="rId34"/>
    <p:sldId id="323" r:id="rId35"/>
    <p:sldId id="298" r:id="rId36"/>
    <p:sldId id="300" r:id="rId37"/>
    <p:sldId id="301" r:id="rId38"/>
    <p:sldId id="302" r:id="rId39"/>
    <p:sldId id="324" r:id="rId40"/>
    <p:sldId id="285" r:id="rId41"/>
    <p:sldId id="304" r:id="rId42"/>
    <p:sldId id="273"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82B4"/>
    <a:srgbClr val="50C8A0"/>
    <a:srgbClr val="567CB4"/>
    <a:srgbClr val="508ABA"/>
    <a:srgbClr val="5383B7"/>
    <a:srgbClr val="FAB982"/>
    <a:srgbClr val="8395A2"/>
    <a:srgbClr val="F79946"/>
    <a:srgbClr val="00AF75"/>
    <a:srgbClr val="0765A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8" autoAdjust="0"/>
    <p:restoredTop sz="94660"/>
  </p:normalViewPr>
  <p:slideViewPr>
    <p:cSldViewPr snapToGrid="0" snapToObjects="1">
      <p:cViewPr varScale="1">
        <p:scale>
          <a:sx n="72" d="100"/>
          <a:sy n="72" d="100"/>
        </p:scale>
        <p:origin x="1494" y="5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pPr>
            <a:r>
              <a:rPr lang="en-US" sz="1400" dirty="0"/>
              <a:t>Box Office Ticket Sales</a:t>
            </a:r>
          </a:p>
          <a:p>
            <a:pPr>
              <a:defRPr sz="1400"/>
            </a:pPr>
            <a:r>
              <a:rPr lang="en-US" sz="1200" i="1" dirty="0"/>
              <a:t>(millions)</a:t>
            </a:r>
          </a:p>
        </c:rich>
      </c:tx>
      <c:layout>
        <c:manualLayout>
          <c:xMode val="edge"/>
          <c:yMode val="edge"/>
          <c:x val="0.25526151637211542"/>
          <c:y val="7.6447690517275971E-2"/>
        </c:manualLayout>
      </c:layout>
      <c:overlay val="0"/>
    </c:title>
    <c:autoTitleDeleted val="0"/>
    <c:plotArea>
      <c:layout/>
      <c:barChart>
        <c:barDir val="col"/>
        <c:grouping val="clustered"/>
        <c:varyColors val="0"/>
        <c:ser>
          <c:idx val="0"/>
          <c:order val="0"/>
          <c:tx>
            <c:strRef>
              <c:f>Sheet1!$B$1</c:f>
              <c:strCache>
                <c:ptCount val="1"/>
                <c:pt idx="0">
                  <c:v>$$$</c:v>
                </c:pt>
              </c:strCache>
            </c:strRef>
          </c:tx>
          <c:spPr>
            <a:gradFill flip="none" rotWithShape="1">
              <a:gsLst>
                <a:gs pos="0">
                  <a:srgbClr val="3682B4"/>
                </a:gs>
                <a:gs pos="100000">
                  <a:srgbClr val="0765A3"/>
                </a:gs>
              </a:gsLst>
              <a:lin ang="0" scaled="0"/>
              <a:tileRect/>
            </a:gradFill>
          </c:spPr>
          <c:invertIfNegative val="0"/>
          <c:dLbls>
            <c:spPr>
              <a:noFill/>
              <a:ln>
                <a:noFill/>
              </a:ln>
              <a:effectLst/>
            </c:spPr>
            <c:txPr>
              <a:bodyPr/>
              <a:lstStyle/>
              <a:p>
                <a:pPr>
                  <a:defRPr sz="1200" b="1">
                    <a:solidFill>
                      <a:srgbClr val="0765A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2014</c:v>
                </c:pt>
                <c:pt idx="1">
                  <c:v>2015</c:v>
                </c:pt>
                <c:pt idx="2">
                  <c:v>2016</c:v>
                </c:pt>
              </c:numCache>
            </c:numRef>
          </c:cat>
          <c:val>
            <c:numRef>
              <c:f>Sheet1!$B$2:$B$4</c:f>
              <c:numCache>
                <c:formatCode>"$"#,##0.0</c:formatCode>
                <c:ptCount val="3"/>
                <c:pt idx="0">
                  <c:v>10287.4</c:v>
                </c:pt>
                <c:pt idx="1">
                  <c:v>10991.4</c:v>
                </c:pt>
                <c:pt idx="2">
                  <c:v>11375.1</c:v>
                </c:pt>
              </c:numCache>
            </c:numRef>
          </c:val>
          <c:extLst>
            <c:ext xmlns:c16="http://schemas.microsoft.com/office/drawing/2014/chart" uri="{C3380CC4-5D6E-409C-BE32-E72D297353CC}">
              <c16:uniqueId val="{00000000-7B00-4B77-B217-0E26C5D93485}"/>
            </c:ext>
          </c:extLst>
        </c:ser>
        <c:dLbls>
          <c:showLegendKey val="0"/>
          <c:showVal val="0"/>
          <c:showCatName val="0"/>
          <c:showSerName val="0"/>
          <c:showPercent val="0"/>
          <c:showBubbleSize val="0"/>
        </c:dLbls>
        <c:gapWidth val="100"/>
        <c:overlap val="-20"/>
        <c:axId val="526188856"/>
        <c:axId val="526189640"/>
      </c:barChart>
      <c:catAx>
        <c:axId val="526188856"/>
        <c:scaling>
          <c:orientation val="minMax"/>
        </c:scaling>
        <c:delete val="0"/>
        <c:axPos val="b"/>
        <c:numFmt formatCode="General" sourceLinked="0"/>
        <c:majorTickMark val="out"/>
        <c:minorTickMark val="none"/>
        <c:tickLblPos val="nextTo"/>
        <c:spPr>
          <a:ln>
            <a:solidFill>
              <a:srgbClr val="8395A2"/>
            </a:solidFill>
          </a:ln>
        </c:spPr>
        <c:txPr>
          <a:bodyPr rot="0" vert="horz"/>
          <a:lstStyle/>
          <a:p>
            <a:pPr>
              <a:defRPr sz="1200" b="1">
                <a:solidFill>
                  <a:srgbClr val="0765A3"/>
                </a:solidFill>
              </a:defRPr>
            </a:pPr>
            <a:endParaRPr lang="en-US"/>
          </a:p>
        </c:txPr>
        <c:crossAx val="526189640"/>
        <c:crosses val="autoZero"/>
        <c:auto val="1"/>
        <c:lblAlgn val="ctr"/>
        <c:lblOffset val="100"/>
        <c:noMultiLvlLbl val="0"/>
      </c:catAx>
      <c:valAx>
        <c:axId val="526189640"/>
        <c:scaling>
          <c:orientation val="minMax"/>
          <c:min val="5500"/>
        </c:scaling>
        <c:delete val="1"/>
        <c:axPos val="l"/>
        <c:numFmt formatCode="&quot;$&quot;#,##0.0" sourceLinked="1"/>
        <c:majorTickMark val="out"/>
        <c:minorTickMark val="none"/>
        <c:tickLblPos val="nextTo"/>
        <c:crossAx val="526188856"/>
        <c:crosses val="autoZero"/>
        <c:crossBetween val="between"/>
      </c:valAx>
      <c:spPr>
        <a:noFill/>
        <a:ln>
          <a:noFill/>
        </a:ln>
      </c:spPr>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5820749212699724E-2"/>
          <c:y val="0.10352117178630316"/>
          <c:w val="0.96835850157460057"/>
          <c:h val="0.77051720084253583"/>
        </c:manualLayout>
      </c:layout>
      <c:barChart>
        <c:barDir val="col"/>
        <c:grouping val="clustered"/>
        <c:varyColors val="0"/>
        <c:ser>
          <c:idx val="0"/>
          <c:order val="0"/>
          <c:tx>
            <c:strRef>
              <c:f>Sheet1!$B$1</c:f>
              <c:strCache>
                <c:ptCount val="1"/>
                <c:pt idx="0">
                  <c:v>$</c:v>
                </c:pt>
              </c:strCache>
            </c:strRef>
          </c:tx>
          <c:spPr>
            <a:gradFill flip="none" rotWithShape="1">
              <a:gsLst>
                <a:gs pos="0">
                  <a:srgbClr val="3682B4"/>
                </a:gs>
                <a:gs pos="100000">
                  <a:srgbClr val="0765A3"/>
                </a:gs>
              </a:gsLst>
              <a:lin ang="0" scaled="0"/>
              <a:tileRect/>
            </a:gradFill>
          </c:spPr>
          <c:invertIfNegative val="0"/>
          <c:dLbls>
            <c:spPr>
              <a:noFill/>
              <a:ln>
                <a:noFill/>
              </a:ln>
              <a:effectLst/>
            </c:spPr>
            <c:txPr>
              <a:bodyPr/>
              <a:lstStyle/>
              <a:p>
                <a:pPr>
                  <a:defRPr sz="1100" b="1">
                    <a:solidFill>
                      <a:srgbClr val="0765A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2010</c:v>
                </c:pt>
                <c:pt idx="1">
                  <c:v>2011</c:v>
                </c:pt>
                <c:pt idx="2">
                  <c:v>2012</c:v>
                </c:pt>
                <c:pt idx="3">
                  <c:v>2013</c:v>
                </c:pt>
                <c:pt idx="4">
                  <c:v>2014</c:v>
                </c:pt>
                <c:pt idx="5">
                  <c:v>2015</c:v>
                </c:pt>
              </c:numCache>
            </c:numRef>
          </c:cat>
          <c:val>
            <c:numRef>
              <c:f>Sheet1!$B$2:$B$7</c:f>
              <c:numCache>
                <c:formatCode>"$"#,##0</c:formatCode>
                <c:ptCount val="6"/>
                <c:pt idx="0">
                  <c:v>53568</c:v>
                </c:pt>
                <c:pt idx="1">
                  <c:v>52751</c:v>
                </c:pt>
                <c:pt idx="2">
                  <c:v>52666</c:v>
                </c:pt>
                <c:pt idx="3">
                  <c:v>52850</c:v>
                </c:pt>
                <c:pt idx="4">
                  <c:v>53718</c:v>
                </c:pt>
                <c:pt idx="5">
                  <c:v>56516</c:v>
                </c:pt>
              </c:numCache>
            </c:numRef>
          </c:val>
          <c:extLst>
            <c:ext xmlns:c16="http://schemas.microsoft.com/office/drawing/2014/chart" uri="{C3380CC4-5D6E-409C-BE32-E72D297353CC}">
              <c16:uniqueId val="{00000000-0F30-40C3-88B3-D78C16A803B0}"/>
            </c:ext>
          </c:extLst>
        </c:ser>
        <c:dLbls>
          <c:showLegendKey val="0"/>
          <c:showVal val="0"/>
          <c:showCatName val="0"/>
          <c:showSerName val="0"/>
          <c:showPercent val="0"/>
          <c:showBubbleSize val="0"/>
        </c:dLbls>
        <c:gapWidth val="100"/>
        <c:overlap val="-20"/>
        <c:axId val="480280304"/>
        <c:axId val="480280696"/>
      </c:barChart>
      <c:catAx>
        <c:axId val="480280304"/>
        <c:scaling>
          <c:orientation val="minMax"/>
        </c:scaling>
        <c:delete val="0"/>
        <c:axPos val="b"/>
        <c:numFmt formatCode="General" sourceLinked="0"/>
        <c:majorTickMark val="out"/>
        <c:minorTickMark val="none"/>
        <c:tickLblPos val="nextTo"/>
        <c:spPr>
          <a:ln>
            <a:solidFill>
              <a:srgbClr val="8395A2"/>
            </a:solidFill>
          </a:ln>
        </c:spPr>
        <c:txPr>
          <a:bodyPr rot="0" vert="horz"/>
          <a:lstStyle/>
          <a:p>
            <a:pPr>
              <a:defRPr sz="1100" b="1">
                <a:solidFill>
                  <a:srgbClr val="0765A3"/>
                </a:solidFill>
              </a:defRPr>
            </a:pPr>
            <a:endParaRPr lang="en-US"/>
          </a:p>
        </c:txPr>
        <c:crossAx val="480280696"/>
        <c:crosses val="autoZero"/>
        <c:auto val="1"/>
        <c:lblAlgn val="ctr"/>
        <c:lblOffset val="100"/>
        <c:noMultiLvlLbl val="0"/>
      </c:catAx>
      <c:valAx>
        <c:axId val="480280696"/>
        <c:scaling>
          <c:orientation val="minMax"/>
          <c:min val="40000"/>
        </c:scaling>
        <c:delete val="1"/>
        <c:axPos val="l"/>
        <c:numFmt formatCode="&quot;$&quot;#,##0" sourceLinked="1"/>
        <c:majorTickMark val="out"/>
        <c:minorTickMark val="none"/>
        <c:tickLblPos val="nextTo"/>
        <c:crossAx val="480280304"/>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pPr>
            <a:r>
              <a:rPr lang="en-US" sz="1400" dirty="0"/>
              <a:t>Disposable Personal Income</a:t>
            </a:r>
          </a:p>
          <a:p>
            <a:pPr>
              <a:defRPr sz="1400"/>
            </a:pPr>
            <a:r>
              <a:rPr lang="en-US" sz="1200" i="1" dirty="0"/>
              <a:t>(average $)</a:t>
            </a:r>
          </a:p>
        </c:rich>
      </c:tx>
      <c:layout>
        <c:manualLayout>
          <c:xMode val="edge"/>
          <c:yMode val="edge"/>
          <c:x val="0.2211951090685898"/>
          <c:y val="7.6447690517275971E-2"/>
        </c:manualLayout>
      </c:layout>
      <c:overlay val="0"/>
    </c:title>
    <c:autoTitleDeleted val="0"/>
    <c:plotArea>
      <c:layout/>
      <c:barChart>
        <c:barDir val="col"/>
        <c:grouping val="clustered"/>
        <c:varyColors val="0"/>
        <c:ser>
          <c:idx val="0"/>
          <c:order val="0"/>
          <c:tx>
            <c:strRef>
              <c:f>Sheet1!$B$1</c:f>
              <c:strCache>
                <c:ptCount val="1"/>
                <c:pt idx="0">
                  <c:v>$$$</c:v>
                </c:pt>
              </c:strCache>
            </c:strRef>
          </c:tx>
          <c:spPr>
            <a:gradFill flip="none" rotWithShape="1">
              <a:gsLst>
                <a:gs pos="0">
                  <a:srgbClr val="3682B4"/>
                </a:gs>
                <a:gs pos="100000">
                  <a:srgbClr val="0765A3"/>
                </a:gs>
              </a:gsLst>
              <a:lin ang="0" scaled="0"/>
              <a:tileRect/>
            </a:gradFill>
          </c:spPr>
          <c:invertIfNegative val="0"/>
          <c:dLbls>
            <c:spPr>
              <a:noFill/>
              <a:ln>
                <a:noFill/>
              </a:ln>
              <a:effectLst/>
            </c:spPr>
            <c:txPr>
              <a:bodyPr/>
              <a:lstStyle/>
              <a:p>
                <a:pPr>
                  <a:defRPr sz="1200" b="1">
                    <a:solidFill>
                      <a:srgbClr val="0765A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2010</c:v>
                </c:pt>
                <c:pt idx="1">
                  <c:v>2013</c:v>
                </c:pt>
                <c:pt idx="2">
                  <c:v>2016</c:v>
                </c:pt>
              </c:numCache>
            </c:numRef>
          </c:cat>
          <c:val>
            <c:numRef>
              <c:f>Sheet1!$B$2:$B$4</c:f>
              <c:numCache>
                <c:formatCode>"$"#,##0.0</c:formatCode>
                <c:ptCount val="3"/>
                <c:pt idx="0">
                  <c:v>11515</c:v>
                </c:pt>
                <c:pt idx="1">
                  <c:v>12625</c:v>
                </c:pt>
                <c:pt idx="2">
                  <c:v>14281</c:v>
                </c:pt>
              </c:numCache>
            </c:numRef>
          </c:val>
          <c:extLst>
            <c:ext xmlns:c16="http://schemas.microsoft.com/office/drawing/2014/chart" uri="{C3380CC4-5D6E-409C-BE32-E72D297353CC}">
              <c16:uniqueId val="{00000000-29A5-4AE7-AE1B-912B29BC5AD0}"/>
            </c:ext>
          </c:extLst>
        </c:ser>
        <c:dLbls>
          <c:showLegendKey val="0"/>
          <c:showVal val="0"/>
          <c:showCatName val="0"/>
          <c:showSerName val="0"/>
          <c:showPercent val="0"/>
          <c:showBubbleSize val="0"/>
        </c:dLbls>
        <c:gapWidth val="100"/>
        <c:overlap val="-20"/>
        <c:axId val="480281480"/>
        <c:axId val="480281872"/>
      </c:barChart>
      <c:catAx>
        <c:axId val="480281480"/>
        <c:scaling>
          <c:orientation val="minMax"/>
        </c:scaling>
        <c:delete val="0"/>
        <c:axPos val="b"/>
        <c:numFmt formatCode="General" sourceLinked="0"/>
        <c:majorTickMark val="out"/>
        <c:minorTickMark val="none"/>
        <c:tickLblPos val="nextTo"/>
        <c:spPr>
          <a:ln>
            <a:solidFill>
              <a:srgbClr val="8395A2"/>
            </a:solidFill>
          </a:ln>
        </c:spPr>
        <c:txPr>
          <a:bodyPr rot="0" vert="horz"/>
          <a:lstStyle/>
          <a:p>
            <a:pPr>
              <a:defRPr sz="1200" b="1">
                <a:solidFill>
                  <a:srgbClr val="0765A3"/>
                </a:solidFill>
              </a:defRPr>
            </a:pPr>
            <a:endParaRPr lang="en-US"/>
          </a:p>
        </c:txPr>
        <c:crossAx val="480281872"/>
        <c:crosses val="autoZero"/>
        <c:auto val="1"/>
        <c:lblAlgn val="ctr"/>
        <c:lblOffset val="100"/>
        <c:noMultiLvlLbl val="0"/>
      </c:catAx>
      <c:valAx>
        <c:axId val="480281872"/>
        <c:scaling>
          <c:orientation val="minMax"/>
          <c:min val="5500"/>
        </c:scaling>
        <c:delete val="1"/>
        <c:axPos val="l"/>
        <c:numFmt formatCode="&quot;$&quot;#,##0.0" sourceLinked="1"/>
        <c:majorTickMark val="out"/>
        <c:minorTickMark val="none"/>
        <c:tickLblPos val="nextTo"/>
        <c:crossAx val="480281480"/>
        <c:crosses val="autoZero"/>
        <c:crossBetween val="between"/>
      </c:valAx>
      <c:spPr>
        <a:noFill/>
        <a:ln>
          <a:noFill/>
        </a:ln>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pPr>
            <a:r>
              <a:rPr lang="en-US" sz="1400" dirty="0"/>
              <a:t>U.S. Consumer Spending</a:t>
            </a:r>
          </a:p>
          <a:p>
            <a:pPr>
              <a:defRPr sz="1400"/>
            </a:pPr>
            <a:r>
              <a:rPr lang="en-US" sz="1200" i="1" dirty="0"/>
              <a:t>(billions)</a:t>
            </a:r>
          </a:p>
        </c:rich>
      </c:tx>
      <c:layout>
        <c:manualLayout>
          <c:xMode val="edge"/>
          <c:yMode val="edge"/>
          <c:x val="0.22429205518709208"/>
          <c:y val="7.6447690517275971E-2"/>
        </c:manualLayout>
      </c:layout>
      <c:overlay val="0"/>
    </c:title>
    <c:autoTitleDeleted val="0"/>
    <c:plotArea>
      <c:layout/>
      <c:barChart>
        <c:barDir val="col"/>
        <c:grouping val="clustered"/>
        <c:varyColors val="0"/>
        <c:ser>
          <c:idx val="0"/>
          <c:order val="0"/>
          <c:tx>
            <c:strRef>
              <c:f>Sheet1!$B$1</c:f>
              <c:strCache>
                <c:ptCount val="1"/>
                <c:pt idx="0">
                  <c:v>$$$</c:v>
                </c:pt>
              </c:strCache>
            </c:strRef>
          </c:tx>
          <c:spPr>
            <a:gradFill flip="none" rotWithShape="1">
              <a:gsLst>
                <a:gs pos="0">
                  <a:srgbClr val="3682B4"/>
                </a:gs>
                <a:gs pos="100000">
                  <a:srgbClr val="0765A3"/>
                </a:gs>
              </a:gsLst>
              <a:lin ang="0" scaled="0"/>
              <a:tileRect/>
            </a:gradFill>
          </c:spPr>
          <c:invertIfNegative val="0"/>
          <c:dLbls>
            <c:spPr>
              <a:noFill/>
              <a:ln>
                <a:noFill/>
              </a:ln>
              <a:effectLst/>
            </c:spPr>
            <c:txPr>
              <a:bodyPr/>
              <a:lstStyle/>
              <a:p>
                <a:pPr>
                  <a:defRPr sz="1200" b="1">
                    <a:solidFill>
                      <a:srgbClr val="0765A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2010</c:v>
                </c:pt>
                <c:pt idx="1">
                  <c:v>2013</c:v>
                </c:pt>
                <c:pt idx="2">
                  <c:v>2016</c:v>
                </c:pt>
              </c:numCache>
            </c:numRef>
          </c:cat>
          <c:val>
            <c:numRef>
              <c:f>Sheet1!$B$2:$B$4</c:f>
              <c:numCache>
                <c:formatCode>"$"#,##0.0</c:formatCode>
                <c:ptCount val="3"/>
                <c:pt idx="0">
                  <c:v>10166.1</c:v>
                </c:pt>
                <c:pt idx="1">
                  <c:v>10662.2</c:v>
                </c:pt>
                <c:pt idx="2">
                  <c:v>11640.4</c:v>
                </c:pt>
              </c:numCache>
            </c:numRef>
          </c:val>
          <c:extLst>
            <c:ext xmlns:c16="http://schemas.microsoft.com/office/drawing/2014/chart" uri="{C3380CC4-5D6E-409C-BE32-E72D297353CC}">
              <c16:uniqueId val="{00000000-D7B7-448A-A45B-5C8AE36A11FB}"/>
            </c:ext>
          </c:extLst>
        </c:ser>
        <c:dLbls>
          <c:showLegendKey val="0"/>
          <c:showVal val="0"/>
          <c:showCatName val="0"/>
          <c:showSerName val="0"/>
          <c:showPercent val="0"/>
          <c:showBubbleSize val="0"/>
        </c:dLbls>
        <c:gapWidth val="100"/>
        <c:overlap val="-20"/>
        <c:axId val="569966312"/>
        <c:axId val="569966704"/>
      </c:barChart>
      <c:catAx>
        <c:axId val="569966312"/>
        <c:scaling>
          <c:orientation val="minMax"/>
        </c:scaling>
        <c:delete val="0"/>
        <c:axPos val="b"/>
        <c:numFmt formatCode="General" sourceLinked="0"/>
        <c:majorTickMark val="out"/>
        <c:minorTickMark val="none"/>
        <c:tickLblPos val="nextTo"/>
        <c:spPr>
          <a:ln>
            <a:solidFill>
              <a:srgbClr val="8395A2"/>
            </a:solidFill>
          </a:ln>
        </c:spPr>
        <c:txPr>
          <a:bodyPr rot="0" vert="horz"/>
          <a:lstStyle/>
          <a:p>
            <a:pPr>
              <a:defRPr sz="1200" b="1">
                <a:solidFill>
                  <a:srgbClr val="0765A3"/>
                </a:solidFill>
              </a:defRPr>
            </a:pPr>
            <a:endParaRPr lang="en-US"/>
          </a:p>
        </c:txPr>
        <c:crossAx val="569966704"/>
        <c:crosses val="autoZero"/>
        <c:auto val="1"/>
        <c:lblAlgn val="ctr"/>
        <c:lblOffset val="100"/>
        <c:noMultiLvlLbl val="0"/>
      </c:catAx>
      <c:valAx>
        <c:axId val="569966704"/>
        <c:scaling>
          <c:orientation val="minMax"/>
          <c:min val="1020"/>
        </c:scaling>
        <c:delete val="1"/>
        <c:axPos val="l"/>
        <c:numFmt formatCode="&quot;$&quot;#,##0.0" sourceLinked="1"/>
        <c:majorTickMark val="out"/>
        <c:minorTickMark val="none"/>
        <c:tickLblPos val="nextTo"/>
        <c:crossAx val="569966312"/>
        <c:crosses val="autoZero"/>
        <c:crossBetween val="between"/>
      </c:valAx>
      <c:spPr>
        <a:noFill/>
        <a:ln>
          <a:noFill/>
        </a:ln>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A18-34</c:v>
                </c:pt>
              </c:strCache>
            </c:strRef>
          </c:tx>
          <c:spPr>
            <a:gradFill flip="none" rotWithShape="1">
              <a:gsLst>
                <a:gs pos="0">
                  <a:srgbClr val="3682B4"/>
                </a:gs>
                <a:gs pos="100000">
                  <a:srgbClr val="0765A3"/>
                </a:gs>
              </a:gsLst>
              <a:lin ang="0" scaled="0"/>
              <a:tileRect/>
            </a:gradFill>
          </c:spPr>
          <c:invertIfNegative val="0"/>
          <c:dLbls>
            <c:spPr>
              <a:noFill/>
              <a:ln>
                <a:noFill/>
              </a:ln>
              <a:effectLst/>
            </c:spPr>
            <c:txPr>
              <a:bodyPr/>
              <a:lstStyle/>
              <a:p>
                <a:pPr>
                  <a:defRPr sz="1200" b="1">
                    <a:solidFill>
                      <a:srgbClr val="0765A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Sheet1!$B$2:$B$10</c:f>
              <c:numCache>
                <c:formatCode>"$"#,##0.0</c:formatCode>
                <c:ptCount val="9"/>
                <c:pt idx="0">
                  <c:v>573</c:v>
                </c:pt>
                <c:pt idx="1">
                  <c:v>569.6</c:v>
                </c:pt>
                <c:pt idx="2">
                  <c:v>586.79999999999995</c:v>
                </c:pt>
                <c:pt idx="3">
                  <c:v>611.6</c:v>
                </c:pt>
                <c:pt idx="4">
                  <c:v>638.6</c:v>
                </c:pt>
                <c:pt idx="5">
                  <c:v>659.3</c:v>
                </c:pt>
                <c:pt idx="6">
                  <c:v>683.1</c:v>
                </c:pt>
                <c:pt idx="7">
                  <c:v>745.6</c:v>
                </c:pt>
                <c:pt idx="8">
                  <c:v>782.7</c:v>
                </c:pt>
              </c:numCache>
            </c:numRef>
          </c:val>
          <c:extLst>
            <c:ext xmlns:c16="http://schemas.microsoft.com/office/drawing/2014/chart" uri="{C3380CC4-5D6E-409C-BE32-E72D297353CC}">
              <c16:uniqueId val="{00000000-8E1B-4CF2-9BFA-44C722D1D12C}"/>
            </c:ext>
          </c:extLst>
        </c:ser>
        <c:dLbls>
          <c:showLegendKey val="0"/>
          <c:showVal val="0"/>
          <c:showCatName val="0"/>
          <c:showSerName val="0"/>
          <c:showPercent val="0"/>
          <c:showBubbleSize val="0"/>
        </c:dLbls>
        <c:gapWidth val="100"/>
        <c:overlap val="-20"/>
        <c:axId val="569967488"/>
        <c:axId val="569967880"/>
      </c:barChart>
      <c:catAx>
        <c:axId val="569967488"/>
        <c:scaling>
          <c:orientation val="minMax"/>
        </c:scaling>
        <c:delete val="0"/>
        <c:axPos val="b"/>
        <c:numFmt formatCode="General" sourceLinked="0"/>
        <c:majorTickMark val="out"/>
        <c:minorTickMark val="none"/>
        <c:tickLblPos val="nextTo"/>
        <c:spPr>
          <a:ln>
            <a:solidFill>
              <a:srgbClr val="8395A2"/>
            </a:solidFill>
          </a:ln>
        </c:spPr>
        <c:txPr>
          <a:bodyPr rot="0" vert="horz"/>
          <a:lstStyle/>
          <a:p>
            <a:pPr>
              <a:defRPr sz="1200" b="1">
                <a:solidFill>
                  <a:srgbClr val="0765A3"/>
                </a:solidFill>
              </a:defRPr>
            </a:pPr>
            <a:endParaRPr lang="en-US"/>
          </a:p>
        </c:txPr>
        <c:crossAx val="569967880"/>
        <c:crosses val="autoZero"/>
        <c:auto val="1"/>
        <c:lblAlgn val="ctr"/>
        <c:lblOffset val="100"/>
        <c:noMultiLvlLbl val="0"/>
      </c:catAx>
      <c:valAx>
        <c:axId val="569967880"/>
        <c:scaling>
          <c:orientation val="minMax"/>
        </c:scaling>
        <c:delete val="1"/>
        <c:axPos val="l"/>
        <c:numFmt formatCode="&quot;$&quot;#,##0.0" sourceLinked="1"/>
        <c:majorTickMark val="out"/>
        <c:minorTickMark val="none"/>
        <c:tickLblPos val="nextTo"/>
        <c:crossAx val="569967488"/>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c:v>
                </c:pt>
              </c:strCache>
            </c:strRef>
          </c:tx>
          <c:spPr>
            <a:gradFill flip="none" rotWithShape="1">
              <a:gsLst>
                <a:gs pos="0">
                  <a:srgbClr val="3682B4"/>
                </a:gs>
                <a:gs pos="100000">
                  <a:srgbClr val="0765A3"/>
                </a:gs>
              </a:gsLst>
              <a:lin ang="0" scaled="0"/>
              <a:tileRect/>
            </a:gradFill>
          </c:spPr>
          <c:invertIfNegative val="0"/>
          <c:dLbls>
            <c:spPr>
              <a:noFill/>
              <a:ln>
                <a:noFill/>
              </a:ln>
              <a:effectLst/>
            </c:spPr>
            <c:txPr>
              <a:bodyPr/>
              <a:lstStyle/>
              <a:p>
                <a:pPr>
                  <a:defRPr sz="1000" b="1">
                    <a:solidFill>
                      <a:srgbClr val="0765A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Movie Theater</c:v>
                </c:pt>
                <c:pt idx="1">
                  <c:v>Dined Out At A Restaurant</c:v>
                </c:pt>
                <c:pt idx="2">
                  <c:v>Concert / Musical Performance</c:v>
                </c:pt>
                <c:pt idx="3">
                  <c:v>Beach</c:v>
                </c:pt>
                <c:pt idx="4">
                  <c:v>Sporting Event</c:v>
                </c:pt>
                <c:pt idx="5">
                  <c:v>Bar / Nightclub</c:v>
                </c:pt>
                <c:pt idx="6">
                  <c:v>Live Theater</c:v>
                </c:pt>
                <c:pt idx="7">
                  <c:v>Museum</c:v>
                </c:pt>
                <c:pt idx="8">
                  <c:v>Zoo</c:v>
                </c:pt>
                <c:pt idx="9">
                  <c:v>Picnic</c:v>
                </c:pt>
                <c:pt idx="10">
                  <c:v>Art Gallery / Show</c:v>
                </c:pt>
                <c:pt idx="11">
                  <c:v>Adult Education Course</c:v>
                </c:pt>
              </c:strCache>
            </c:strRef>
          </c:cat>
          <c:val>
            <c:numRef>
              <c:f>Sheet1!$B$2:$B$13</c:f>
              <c:numCache>
                <c:formatCode>0%</c:formatCode>
                <c:ptCount val="12"/>
                <c:pt idx="0">
                  <c:v>0.61</c:v>
                </c:pt>
                <c:pt idx="1">
                  <c:v>0.48</c:v>
                </c:pt>
                <c:pt idx="2">
                  <c:v>0.28999999999999998</c:v>
                </c:pt>
                <c:pt idx="3">
                  <c:v>0.27</c:v>
                </c:pt>
                <c:pt idx="4">
                  <c:v>0.17</c:v>
                </c:pt>
                <c:pt idx="5">
                  <c:v>0.17</c:v>
                </c:pt>
                <c:pt idx="6">
                  <c:v>0.13</c:v>
                </c:pt>
                <c:pt idx="7">
                  <c:v>0.12</c:v>
                </c:pt>
                <c:pt idx="8">
                  <c:v>0.12</c:v>
                </c:pt>
                <c:pt idx="9">
                  <c:v>0.1</c:v>
                </c:pt>
                <c:pt idx="10">
                  <c:v>0.08</c:v>
                </c:pt>
                <c:pt idx="11">
                  <c:v>7.0000000000000007E-2</c:v>
                </c:pt>
              </c:numCache>
            </c:numRef>
          </c:val>
          <c:extLst>
            <c:ext xmlns:c16="http://schemas.microsoft.com/office/drawing/2014/chart" uri="{C3380CC4-5D6E-409C-BE32-E72D297353CC}">
              <c16:uniqueId val="{00000000-0F30-40C3-88B3-D78C16A803B0}"/>
            </c:ext>
          </c:extLst>
        </c:ser>
        <c:dLbls>
          <c:showLegendKey val="0"/>
          <c:showVal val="0"/>
          <c:showCatName val="0"/>
          <c:showSerName val="0"/>
          <c:showPercent val="0"/>
          <c:showBubbleSize val="0"/>
        </c:dLbls>
        <c:gapWidth val="100"/>
        <c:overlap val="-20"/>
        <c:axId val="569968664"/>
        <c:axId val="569969056"/>
      </c:barChart>
      <c:catAx>
        <c:axId val="569968664"/>
        <c:scaling>
          <c:orientation val="minMax"/>
        </c:scaling>
        <c:delete val="0"/>
        <c:axPos val="b"/>
        <c:numFmt formatCode="General" sourceLinked="0"/>
        <c:majorTickMark val="out"/>
        <c:minorTickMark val="none"/>
        <c:tickLblPos val="nextTo"/>
        <c:spPr>
          <a:ln>
            <a:solidFill>
              <a:srgbClr val="8395A2"/>
            </a:solidFill>
          </a:ln>
        </c:spPr>
        <c:txPr>
          <a:bodyPr rot="0" vert="horz"/>
          <a:lstStyle/>
          <a:p>
            <a:pPr>
              <a:defRPr sz="900" b="1">
                <a:solidFill>
                  <a:srgbClr val="0765A3"/>
                </a:solidFill>
              </a:defRPr>
            </a:pPr>
            <a:endParaRPr lang="en-US"/>
          </a:p>
        </c:txPr>
        <c:crossAx val="569969056"/>
        <c:crosses val="autoZero"/>
        <c:auto val="1"/>
        <c:lblAlgn val="ctr"/>
        <c:lblOffset val="100"/>
        <c:noMultiLvlLbl val="0"/>
      </c:catAx>
      <c:valAx>
        <c:axId val="569969056"/>
        <c:scaling>
          <c:orientation val="minMax"/>
        </c:scaling>
        <c:delete val="1"/>
        <c:axPos val="l"/>
        <c:numFmt formatCode="0%" sourceLinked="1"/>
        <c:majorTickMark val="out"/>
        <c:minorTickMark val="none"/>
        <c:tickLblPos val="nextTo"/>
        <c:crossAx val="569968664"/>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Sheet1!$B$1</c:f>
              <c:strCache>
                <c:ptCount val="1"/>
                <c:pt idx="0">
                  <c:v>Internet</c:v>
                </c:pt>
              </c:strCache>
            </c:strRef>
          </c:tx>
          <c:spPr>
            <a:gradFill flip="none" rotWithShape="1">
              <a:gsLst>
                <a:gs pos="0">
                  <a:srgbClr val="3682B4"/>
                </a:gs>
                <a:gs pos="100000">
                  <a:srgbClr val="0765A3"/>
                </a:gs>
              </a:gsLst>
              <a:lin ang="0" scaled="0"/>
              <a:tileRect/>
            </a:gradFill>
          </c:spPr>
          <c:invertIfNegative val="0"/>
          <c:dLbls>
            <c:spPr>
              <a:noFill/>
              <a:ln>
                <a:noFill/>
              </a:ln>
              <a:effectLst/>
            </c:spPr>
            <c:txPr>
              <a:bodyPr/>
              <a:lstStyle/>
              <a:p>
                <a:pPr>
                  <a:defRPr sz="1050" b="1">
                    <a:solidFill>
                      <a:srgbClr val="0765A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Foreign Travel In last 3 Years</c:v>
                </c:pt>
                <c:pt idx="1">
                  <c:v>Taken a Cruise In Last 3 Years</c:v>
                </c:pt>
                <c:pt idx="2">
                  <c:v>2+ Domestic Trips In Past Year</c:v>
                </c:pt>
                <c:pt idx="3">
                  <c:v>A Frequent Flyer Member</c:v>
                </c:pt>
                <c:pt idx="4">
                  <c:v>Own a Passport</c:v>
                </c:pt>
              </c:strCache>
            </c:strRef>
          </c:cat>
          <c:val>
            <c:numRef>
              <c:f>Sheet1!$B$2:$B$6</c:f>
              <c:numCache>
                <c:formatCode>#,##0</c:formatCode>
                <c:ptCount val="5"/>
                <c:pt idx="0">
                  <c:v>110</c:v>
                </c:pt>
                <c:pt idx="1">
                  <c:v>109</c:v>
                </c:pt>
                <c:pt idx="2">
                  <c:v>106</c:v>
                </c:pt>
                <c:pt idx="3">
                  <c:v>106</c:v>
                </c:pt>
                <c:pt idx="4">
                  <c:v>108</c:v>
                </c:pt>
              </c:numCache>
            </c:numRef>
          </c:val>
          <c:extLst>
            <c:ext xmlns:c16="http://schemas.microsoft.com/office/drawing/2014/chart" uri="{C3380CC4-5D6E-409C-BE32-E72D297353CC}">
              <c16:uniqueId val="{00000000-7D38-4218-BC31-DA7BF82C0891}"/>
            </c:ext>
          </c:extLst>
        </c:ser>
        <c:ser>
          <c:idx val="1"/>
          <c:order val="1"/>
          <c:tx>
            <c:strRef>
              <c:f>Sheet1!$C$1</c:f>
              <c:strCache>
                <c:ptCount val="1"/>
                <c:pt idx="0">
                  <c:v>Cinema</c:v>
                </c:pt>
              </c:strCache>
            </c:strRef>
          </c:tx>
          <c:spPr>
            <a:gradFill flip="none" rotWithShape="1">
              <a:gsLst>
                <a:gs pos="0">
                  <a:srgbClr val="50C8A0"/>
                </a:gs>
                <a:gs pos="100000">
                  <a:srgbClr val="00AF75"/>
                </a:gs>
              </a:gsLst>
              <a:lin ang="0" scaled="1"/>
              <a:tileRect/>
            </a:gradFill>
          </c:spPr>
          <c:invertIfNegative val="0"/>
          <c:dLbls>
            <c:spPr>
              <a:noFill/>
              <a:ln>
                <a:noFill/>
              </a:ln>
              <a:effectLst/>
            </c:spPr>
            <c:txPr>
              <a:bodyPr/>
              <a:lstStyle/>
              <a:p>
                <a:pPr>
                  <a:defRPr sz="1050" b="1">
                    <a:solidFill>
                      <a:srgbClr val="0765A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Foreign Travel In last 3 Years</c:v>
                </c:pt>
                <c:pt idx="1">
                  <c:v>Taken a Cruise In Last 3 Years</c:v>
                </c:pt>
                <c:pt idx="2">
                  <c:v>2+ Domestic Trips In Past Year</c:v>
                </c:pt>
                <c:pt idx="3">
                  <c:v>A Frequent Flyer Member</c:v>
                </c:pt>
                <c:pt idx="4">
                  <c:v>Own a Passport</c:v>
                </c:pt>
              </c:strCache>
            </c:strRef>
          </c:cat>
          <c:val>
            <c:numRef>
              <c:f>Sheet1!$C$2:$C$6</c:f>
              <c:numCache>
                <c:formatCode>#,##0</c:formatCode>
                <c:ptCount val="5"/>
                <c:pt idx="0">
                  <c:v>139</c:v>
                </c:pt>
                <c:pt idx="1">
                  <c:v>146</c:v>
                </c:pt>
                <c:pt idx="2">
                  <c:v>134</c:v>
                </c:pt>
                <c:pt idx="3">
                  <c:v>134</c:v>
                </c:pt>
                <c:pt idx="4">
                  <c:v>127</c:v>
                </c:pt>
              </c:numCache>
            </c:numRef>
          </c:val>
          <c:extLst>
            <c:ext xmlns:c16="http://schemas.microsoft.com/office/drawing/2014/chart" uri="{C3380CC4-5D6E-409C-BE32-E72D297353CC}">
              <c16:uniqueId val="{00000001-7D38-4218-BC31-DA7BF82C0891}"/>
            </c:ext>
          </c:extLst>
        </c:ser>
        <c:dLbls>
          <c:showLegendKey val="0"/>
          <c:showVal val="0"/>
          <c:showCatName val="0"/>
          <c:showSerName val="0"/>
          <c:showPercent val="0"/>
          <c:showBubbleSize val="0"/>
        </c:dLbls>
        <c:gapWidth val="100"/>
        <c:axId val="474985496"/>
        <c:axId val="474985888"/>
      </c:barChart>
      <c:catAx>
        <c:axId val="474985496"/>
        <c:scaling>
          <c:orientation val="minMax"/>
        </c:scaling>
        <c:delete val="0"/>
        <c:axPos val="l"/>
        <c:numFmt formatCode="General" sourceLinked="0"/>
        <c:majorTickMark val="out"/>
        <c:minorTickMark val="none"/>
        <c:tickLblPos val="nextTo"/>
        <c:spPr>
          <a:ln>
            <a:solidFill>
              <a:srgbClr val="8395A2"/>
            </a:solidFill>
          </a:ln>
        </c:spPr>
        <c:txPr>
          <a:bodyPr rot="0" vert="horz"/>
          <a:lstStyle/>
          <a:p>
            <a:pPr>
              <a:defRPr sz="900" b="1">
                <a:solidFill>
                  <a:srgbClr val="0765A3"/>
                </a:solidFill>
              </a:defRPr>
            </a:pPr>
            <a:endParaRPr lang="en-US"/>
          </a:p>
        </c:txPr>
        <c:crossAx val="474985888"/>
        <c:crosses val="autoZero"/>
        <c:auto val="1"/>
        <c:lblAlgn val="ctr"/>
        <c:lblOffset val="100"/>
        <c:noMultiLvlLbl val="0"/>
      </c:catAx>
      <c:valAx>
        <c:axId val="474985888"/>
        <c:scaling>
          <c:orientation val="minMax"/>
        </c:scaling>
        <c:delete val="1"/>
        <c:axPos val="b"/>
        <c:numFmt formatCode="#,##0" sourceLinked="1"/>
        <c:majorTickMark val="out"/>
        <c:minorTickMark val="none"/>
        <c:tickLblPos val="nextTo"/>
        <c:crossAx val="474985496"/>
        <c:crosses val="autoZero"/>
        <c:crossBetween val="between"/>
      </c:valAx>
      <c:spPr>
        <a:ln>
          <a:noFill/>
        </a:ln>
      </c:spPr>
    </c:plotArea>
    <c:legend>
      <c:legendPos val="t"/>
      <c:layout>
        <c:manualLayout>
          <c:xMode val="edge"/>
          <c:yMode val="edge"/>
          <c:x val="0.1414169714489048"/>
          <c:y val="3.9601790060888806E-2"/>
          <c:w val="0.69503500673631202"/>
          <c:h val="8.2008904593688536E-2"/>
        </c:manualLayout>
      </c:layout>
      <c:overlay val="0"/>
      <c:txPr>
        <a:bodyPr/>
        <a:lstStyle/>
        <a:p>
          <a:pPr>
            <a:defRPr sz="1100" b="1" baseline="0"/>
          </a:pPr>
          <a:endParaRPr lang="en-US"/>
        </a:p>
      </c:txPr>
    </c:legend>
    <c:plotVisOnly val="1"/>
    <c:dispBlanksAs val="gap"/>
    <c:showDLblsOverMax val="0"/>
  </c:chart>
  <c:spPr>
    <a:ln>
      <a:noFill/>
    </a:ln>
  </c:spPr>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Sheet1!$B$1</c:f>
              <c:strCache>
                <c:ptCount val="1"/>
                <c:pt idx="0">
                  <c:v>Internet</c:v>
                </c:pt>
              </c:strCache>
            </c:strRef>
          </c:tx>
          <c:spPr>
            <a:gradFill flip="none" rotWithShape="1">
              <a:gsLst>
                <a:gs pos="0">
                  <a:srgbClr val="3682B4"/>
                </a:gs>
                <a:gs pos="100000">
                  <a:srgbClr val="0765A3"/>
                </a:gs>
              </a:gsLst>
              <a:lin ang="0" scaled="0"/>
              <a:tileRect/>
            </a:gradFill>
          </c:spPr>
          <c:invertIfNegative val="0"/>
          <c:dLbls>
            <c:spPr>
              <a:noFill/>
              <a:ln>
                <a:noFill/>
              </a:ln>
              <a:effectLst/>
            </c:spPr>
            <c:txPr>
              <a:bodyPr/>
              <a:lstStyle/>
              <a:p>
                <a:pPr>
                  <a:defRPr sz="1050" b="1">
                    <a:solidFill>
                      <a:srgbClr val="0765A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Going to the Beach</c:v>
                </c:pt>
                <c:pt idx="1">
                  <c:v>Sporting Event</c:v>
                </c:pt>
                <c:pt idx="2">
                  <c:v>Music Performances</c:v>
                </c:pt>
                <c:pt idx="3">
                  <c:v>Live Theater</c:v>
                </c:pt>
                <c:pt idx="4">
                  <c:v>Museums</c:v>
                </c:pt>
                <c:pt idx="5">
                  <c:v>Dining Out</c:v>
                </c:pt>
              </c:strCache>
            </c:strRef>
          </c:cat>
          <c:val>
            <c:numRef>
              <c:f>Sheet1!$B$2:$B$7</c:f>
              <c:numCache>
                <c:formatCode>#,##0</c:formatCode>
                <c:ptCount val="6"/>
                <c:pt idx="0">
                  <c:v>107</c:v>
                </c:pt>
                <c:pt idx="1">
                  <c:v>113</c:v>
                </c:pt>
                <c:pt idx="2">
                  <c:v>128</c:v>
                </c:pt>
                <c:pt idx="3">
                  <c:v>108</c:v>
                </c:pt>
                <c:pt idx="4">
                  <c:v>119</c:v>
                </c:pt>
                <c:pt idx="5">
                  <c:v>103</c:v>
                </c:pt>
              </c:numCache>
            </c:numRef>
          </c:val>
          <c:extLst>
            <c:ext xmlns:c16="http://schemas.microsoft.com/office/drawing/2014/chart" uri="{C3380CC4-5D6E-409C-BE32-E72D297353CC}">
              <c16:uniqueId val="{00000000-F725-4353-A66D-DCC5C7DF6023}"/>
            </c:ext>
          </c:extLst>
        </c:ser>
        <c:ser>
          <c:idx val="1"/>
          <c:order val="1"/>
          <c:tx>
            <c:strRef>
              <c:f>Sheet1!$C$1</c:f>
              <c:strCache>
                <c:ptCount val="1"/>
                <c:pt idx="0">
                  <c:v>Cinema</c:v>
                </c:pt>
              </c:strCache>
            </c:strRef>
          </c:tx>
          <c:spPr>
            <a:gradFill flip="none" rotWithShape="1">
              <a:gsLst>
                <a:gs pos="0">
                  <a:srgbClr val="50C8A0"/>
                </a:gs>
                <a:gs pos="100000">
                  <a:srgbClr val="00AF75"/>
                </a:gs>
              </a:gsLst>
              <a:lin ang="0" scaled="1"/>
              <a:tileRect/>
            </a:gradFill>
          </c:spPr>
          <c:invertIfNegative val="0"/>
          <c:dLbls>
            <c:spPr>
              <a:noFill/>
              <a:ln>
                <a:noFill/>
              </a:ln>
              <a:effectLst/>
            </c:spPr>
            <c:txPr>
              <a:bodyPr/>
              <a:lstStyle/>
              <a:p>
                <a:pPr>
                  <a:defRPr sz="1050" b="1">
                    <a:solidFill>
                      <a:srgbClr val="0765A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Going to the Beach</c:v>
                </c:pt>
                <c:pt idx="1">
                  <c:v>Sporting Event</c:v>
                </c:pt>
                <c:pt idx="2">
                  <c:v>Music Performances</c:v>
                </c:pt>
                <c:pt idx="3">
                  <c:v>Live Theater</c:v>
                </c:pt>
                <c:pt idx="4">
                  <c:v>Museums</c:v>
                </c:pt>
                <c:pt idx="5">
                  <c:v>Dining Out</c:v>
                </c:pt>
              </c:strCache>
            </c:strRef>
          </c:cat>
          <c:val>
            <c:numRef>
              <c:f>Sheet1!$C$2:$C$7</c:f>
              <c:numCache>
                <c:formatCode>#,##0</c:formatCode>
                <c:ptCount val="6"/>
                <c:pt idx="0">
                  <c:v>128</c:v>
                </c:pt>
                <c:pt idx="1">
                  <c:v>140</c:v>
                </c:pt>
                <c:pt idx="2">
                  <c:v>149</c:v>
                </c:pt>
                <c:pt idx="3">
                  <c:v>167</c:v>
                </c:pt>
                <c:pt idx="4">
                  <c:v>160</c:v>
                </c:pt>
                <c:pt idx="5">
                  <c:v>118</c:v>
                </c:pt>
              </c:numCache>
            </c:numRef>
          </c:val>
          <c:extLst>
            <c:ext xmlns:c16="http://schemas.microsoft.com/office/drawing/2014/chart" uri="{C3380CC4-5D6E-409C-BE32-E72D297353CC}">
              <c16:uniqueId val="{00000001-F725-4353-A66D-DCC5C7DF6023}"/>
            </c:ext>
          </c:extLst>
        </c:ser>
        <c:dLbls>
          <c:showLegendKey val="0"/>
          <c:showVal val="0"/>
          <c:showCatName val="0"/>
          <c:showSerName val="0"/>
          <c:showPercent val="0"/>
          <c:showBubbleSize val="0"/>
        </c:dLbls>
        <c:gapWidth val="100"/>
        <c:axId val="474986672"/>
        <c:axId val="474987064"/>
      </c:barChart>
      <c:catAx>
        <c:axId val="474986672"/>
        <c:scaling>
          <c:orientation val="minMax"/>
        </c:scaling>
        <c:delete val="0"/>
        <c:axPos val="l"/>
        <c:numFmt formatCode="General" sourceLinked="0"/>
        <c:majorTickMark val="out"/>
        <c:minorTickMark val="none"/>
        <c:tickLblPos val="nextTo"/>
        <c:spPr>
          <a:ln>
            <a:solidFill>
              <a:srgbClr val="8395A2"/>
            </a:solidFill>
          </a:ln>
        </c:spPr>
        <c:txPr>
          <a:bodyPr rot="0" vert="horz"/>
          <a:lstStyle/>
          <a:p>
            <a:pPr>
              <a:defRPr sz="900" b="1">
                <a:solidFill>
                  <a:srgbClr val="0765A3"/>
                </a:solidFill>
              </a:defRPr>
            </a:pPr>
            <a:endParaRPr lang="en-US"/>
          </a:p>
        </c:txPr>
        <c:crossAx val="474987064"/>
        <c:crosses val="autoZero"/>
        <c:auto val="1"/>
        <c:lblAlgn val="ctr"/>
        <c:lblOffset val="100"/>
        <c:noMultiLvlLbl val="0"/>
      </c:catAx>
      <c:valAx>
        <c:axId val="474987064"/>
        <c:scaling>
          <c:orientation val="minMax"/>
        </c:scaling>
        <c:delete val="1"/>
        <c:axPos val="b"/>
        <c:numFmt formatCode="#,##0" sourceLinked="1"/>
        <c:majorTickMark val="out"/>
        <c:minorTickMark val="none"/>
        <c:tickLblPos val="nextTo"/>
        <c:crossAx val="474986672"/>
        <c:crosses val="autoZero"/>
        <c:crossBetween val="between"/>
      </c:valAx>
      <c:spPr>
        <a:ln>
          <a:noFill/>
        </a:ln>
      </c:spPr>
    </c:plotArea>
    <c:legend>
      <c:legendPos val="t"/>
      <c:layout>
        <c:manualLayout>
          <c:xMode val="edge"/>
          <c:yMode val="edge"/>
          <c:x val="0.18218197792361673"/>
          <c:y val="3.5875672102807898E-2"/>
          <c:w val="0.62564013440988409"/>
          <c:h val="8.2008904593688536E-2"/>
        </c:manualLayout>
      </c:layout>
      <c:overlay val="0"/>
      <c:txPr>
        <a:bodyPr/>
        <a:lstStyle/>
        <a:p>
          <a:pPr>
            <a:defRPr sz="1100" b="1" baseline="0"/>
          </a:pPr>
          <a:endParaRPr lang="en-US"/>
        </a:p>
      </c:txPr>
    </c:legend>
    <c:plotVisOnly val="1"/>
    <c:dispBlanksAs val="gap"/>
    <c:showDLblsOverMax val="0"/>
  </c:chart>
  <c:spPr>
    <a:ln>
      <a:noFill/>
    </a:ln>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Sheet1!$B$1</c:f>
              <c:strCache>
                <c:ptCount val="1"/>
                <c:pt idx="0">
                  <c:v>Internet</c:v>
                </c:pt>
              </c:strCache>
            </c:strRef>
          </c:tx>
          <c:spPr>
            <a:gradFill flip="none" rotWithShape="1">
              <a:gsLst>
                <a:gs pos="0">
                  <a:srgbClr val="3682B4"/>
                </a:gs>
                <a:gs pos="100000">
                  <a:srgbClr val="0765A3"/>
                </a:gs>
              </a:gsLst>
              <a:lin ang="0" scaled="0"/>
              <a:tileRect/>
            </a:gradFill>
          </c:spPr>
          <c:invertIfNegative val="0"/>
          <c:dLbls>
            <c:spPr>
              <a:noFill/>
              <a:ln>
                <a:noFill/>
              </a:ln>
              <a:effectLst/>
            </c:spPr>
            <c:txPr>
              <a:bodyPr/>
              <a:lstStyle/>
              <a:p>
                <a:pPr>
                  <a:defRPr sz="1050" b="1">
                    <a:solidFill>
                      <a:srgbClr val="0765A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$100+ spent on shoes in last year</c:v>
                </c:pt>
                <c:pt idx="1">
                  <c:v>$200+ spent on women's clothing in last year</c:v>
                </c:pt>
                <c:pt idx="2">
                  <c:v>$100+ spent on men's clothing in last year</c:v>
                </c:pt>
              </c:strCache>
            </c:strRef>
          </c:cat>
          <c:val>
            <c:numRef>
              <c:f>Sheet1!$B$2:$B$4</c:f>
              <c:numCache>
                <c:formatCode>#,##0</c:formatCode>
                <c:ptCount val="3"/>
                <c:pt idx="0">
                  <c:v>108</c:v>
                </c:pt>
                <c:pt idx="1">
                  <c:v>111</c:v>
                </c:pt>
                <c:pt idx="2">
                  <c:v>118</c:v>
                </c:pt>
              </c:numCache>
            </c:numRef>
          </c:val>
          <c:extLst>
            <c:ext xmlns:c16="http://schemas.microsoft.com/office/drawing/2014/chart" uri="{C3380CC4-5D6E-409C-BE32-E72D297353CC}">
              <c16:uniqueId val="{00000000-903A-4AD7-AC0B-15CAE030CD4E}"/>
            </c:ext>
          </c:extLst>
        </c:ser>
        <c:ser>
          <c:idx val="1"/>
          <c:order val="1"/>
          <c:tx>
            <c:strRef>
              <c:f>Sheet1!$C$1</c:f>
              <c:strCache>
                <c:ptCount val="1"/>
                <c:pt idx="0">
                  <c:v>Cinema</c:v>
                </c:pt>
              </c:strCache>
            </c:strRef>
          </c:tx>
          <c:spPr>
            <a:gradFill flip="none" rotWithShape="1">
              <a:gsLst>
                <a:gs pos="0">
                  <a:srgbClr val="50C8A0"/>
                </a:gs>
                <a:gs pos="100000">
                  <a:srgbClr val="00AF75"/>
                </a:gs>
              </a:gsLst>
              <a:lin ang="0" scaled="1"/>
              <a:tileRect/>
            </a:gradFill>
          </c:spPr>
          <c:invertIfNegative val="0"/>
          <c:dLbls>
            <c:spPr>
              <a:noFill/>
              <a:ln>
                <a:noFill/>
              </a:ln>
              <a:effectLst/>
            </c:spPr>
            <c:txPr>
              <a:bodyPr/>
              <a:lstStyle/>
              <a:p>
                <a:pPr>
                  <a:defRPr sz="1050" b="1">
                    <a:solidFill>
                      <a:srgbClr val="0765A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$100+ spent on shoes in last year</c:v>
                </c:pt>
                <c:pt idx="1">
                  <c:v>$200+ spent on women's clothing in last year</c:v>
                </c:pt>
                <c:pt idx="2">
                  <c:v>$100+ spent on men's clothing in last year</c:v>
                </c:pt>
              </c:strCache>
            </c:strRef>
          </c:cat>
          <c:val>
            <c:numRef>
              <c:f>Sheet1!$C$2:$C$4</c:f>
              <c:numCache>
                <c:formatCode>#,##0</c:formatCode>
                <c:ptCount val="3"/>
                <c:pt idx="0">
                  <c:v>135</c:v>
                </c:pt>
                <c:pt idx="1">
                  <c:v>171</c:v>
                </c:pt>
                <c:pt idx="2">
                  <c:v>140</c:v>
                </c:pt>
              </c:numCache>
            </c:numRef>
          </c:val>
          <c:extLst>
            <c:ext xmlns:c16="http://schemas.microsoft.com/office/drawing/2014/chart" uri="{C3380CC4-5D6E-409C-BE32-E72D297353CC}">
              <c16:uniqueId val="{00000001-903A-4AD7-AC0B-15CAE030CD4E}"/>
            </c:ext>
          </c:extLst>
        </c:ser>
        <c:dLbls>
          <c:showLegendKey val="0"/>
          <c:showVal val="0"/>
          <c:showCatName val="0"/>
          <c:showSerName val="0"/>
          <c:showPercent val="0"/>
          <c:showBubbleSize val="0"/>
        </c:dLbls>
        <c:gapWidth val="100"/>
        <c:axId val="474987848"/>
        <c:axId val="474988240"/>
      </c:barChart>
      <c:catAx>
        <c:axId val="474987848"/>
        <c:scaling>
          <c:orientation val="minMax"/>
        </c:scaling>
        <c:delete val="0"/>
        <c:axPos val="l"/>
        <c:numFmt formatCode="General" sourceLinked="0"/>
        <c:majorTickMark val="out"/>
        <c:minorTickMark val="none"/>
        <c:tickLblPos val="nextTo"/>
        <c:spPr>
          <a:ln>
            <a:solidFill>
              <a:srgbClr val="8395A2"/>
            </a:solidFill>
          </a:ln>
        </c:spPr>
        <c:txPr>
          <a:bodyPr rot="0" vert="horz"/>
          <a:lstStyle/>
          <a:p>
            <a:pPr>
              <a:defRPr sz="900" b="1">
                <a:solidFill>
                  <a:srgbClr val="0765A3"/>
                </a:solidFill>
              </a:defRPr>
            </a:pPr>
            <a:endParaRPr lang="en-US"/>
          </a:p>
        </c:txPr>
        <c:crossAx val="474988240"/>
        <c:crosses val="autoZero"/>
        <c:auto val="1"/>
        <c:lblAlgn val="ctr"/>
        <c:lblOffset val="100"/>
        <c:noMultiLvlLbl val="0"/>
      </c:catAx>
      <c:valAx>
        <c:axId val="474988240"/>
        <c:scaling>
          <c:orientation val="minMax"/>
        </c:scaling>
        <c:delete val="1"/>
        <c:axPos val="b"/>
        <c:numFmt formatCode="#,##0" sourceLinked="1"/>
        <c:majorTickMark val="out"/>
        <c:minorTickMark val="none"/>
        <c:tickLblPos val="nextTo"/>
        <c:crossAx val="474987848"/>
        <c:crosses val="autoZero"/>
        <c:crossBetween val="between"/>
      </c:valAx>
      <c:spPr>
        <a:ln>
          <a:noFill/>
        </a:ln>
      </c:spPr>
    </c:plotArea>
    <c:legend>
      <c:legendPos val="t"/>
      <c:layout>
        <c:manualLayout>
          <c:xMode val="edge"/>
          <c:yMode val="edge"/>
          <c:x val="0.18800555027714705"/>
          <c:y val="4.3999718809594968E-2"/>
          <c:w val="0.62564013440988409"/>
          <c:h val="8.2008904593688536E-2"/>
        </c:manualLayout>
      </c:layout>
      <c:overlay val="0"/>
      <c:txPr>
        <a:bodyPr/>
        <a:lstStyle/>
        <a:p>
          <a:pPr>
            <a:defRPr sz="1100" b="1" baseline="0"/>
          </a:pPr>
          <a:endParaRPr lang="en-US"/>
        </a:p>
      </c:txPr>
    </c:legend>
    <c:plotVisOnly val="1"/>
    <c:dispBlanksAs val="gap"/>
    <c:showDLblsOverMax val="0"/>
  </c:chart>
  <c:spPr>
    <a:ln>
      <a:noFill/>
    </a:ln>
  </c:spPr>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Sheet1!$B$1</c:f>
              <c:strCache>
                <c:ptCount val="1"/>
                <c:pt idx="0">
                  <c:v>Internet</c:v>
                </c:pt>
              </c:strCache>
            </c:strRef>
          </c:tx>
          <c:spPr>
            <a:gradFill flip="none" rotWithShape="1">
              <a:gsLst>
                <a:gs pos="0">
                  <a:srgbClr val="3682B4"/>
                </a:gs>
                <a:gs pos="100000">
                  <a:srgbClr val="0765A3"/>
                </a:gs>
              </a:gsLst>
              <a:lin ang="0" scaled="0"/>
              <a:tileRect/>
            </a:gradFill>
          </c:spPr>
          <c:invertIfNegative val="0"/>
          <c:dLbls>
            <c:spPr>
              <a:noFill/>
              <a:ln>
                <a:noFill/>
              </a:ln>
              <a:effectLst/>
            </c:spPr>
            <c:txPr>
              <a:bodyPr/>
              <a:lstStyle/>
              <a:p>
                <a:pPr>
                  <a:defRPr sz="1050" b="1">
                    <a:solidFill>
                      <a:srgbClr val="0765A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$100+ spent at QSRs (last 30 days)</c:v>
                </c:pt>
                <c:pt idx="1">
                  <c:v>"Heavy" QSR Visitor</c:v>
                </c:pt>
                <c:pt idx="2">
                  <c:v>$100+ spent at Family Restaurants (last 30 days)</c:v>
                </c:pt>
                <c:pt idx="3">
                  <c:v>"Heavy" Visitor to Family Restaurants</c:v>
                </c:pt>
              </c:strCache>
            </c:strRef>
          </c:cat>
          <c:val>
            <c:numRef>
              <c:f>Sheet1!$B$2:$B$5</c:f>
              <c:numCache>
                <c:formatCode>#,##0</c:formatCode>
                <c:ptCount val="4"/>
                <c:pt idx="0">
                  <c:v>116</c:v>
                </c:pt>
                <c:pt idx="1">
                  <c:v>110</c:v>
                </c:pt>
                <c:pt idx="2">
                  <c:v>108</c:v>
                </c:pt>
                <c:pt idx="3">
                  <c:v>98</c:v>
                </c:pt>
              </c:numCache>
            </c:numRef>
          </c:val>
          <c:extLst>
            <c:ext xmlns:c16="http://schemas.microsoft.com/office/drawing/2014/chart" uri="{C3380CC4-5D6E-409C-BE32-E72D297353CC}">
              <c16:uniqueId val="{00000000-3C0D-4CFD-88BE-A97481F00266}"/>
            </c:ext>
          </c:extLst>
        </c:ser>
        <c:ser>
          <c:idx val="1"/>
          <c:order val="1"/>
          <c:tx>
            <c:strRef>
              <c:f>Sheet1!$C$1</c:f>
              <c:strCache>
                <c:ptCount val="1"/>
                <c:pt idx="0">
                  <c:v>Cinema</c:v>
                </c:pt>
              </c:strCache>
            </c:strRef>
          </c:tx>
          <c:spPr>
            <a:gradFill flip="none" rotWithShape="1">
              <a:gsLst>
                <a:gs pos="0">
                  <a:srgbClr val="50C8A0"/>
                </a:gs>
                <a:gs pos="100000">
                  <a:srgbClr val="00AF75"/>
                </a:gs>
              </a:gsLst>
              <a:lin ang="0" scaled="1"/>
              <a:tileRect/>
            </a:gradFill>
          </c:spPr>
          <c:invertIfNegative val="0"/>
          <c:dLbls>
            <c:spPr>
              <a:noFill/>
              <a:ln>
                <a:noFill/>
              </a:ln>
              <a:effectLst/>
            </c:spPr>
            <c:txPr>
              <a:bodyPr/>
              <a:lstStyle/>
              <a:p>
                <a:pPr>
                  <a:defRPr sz="1050" b="1">
                    <a:solidFill>
                      <a:srgbClr val="0765A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$100+ spent at QSRs (last 30 days)</c:v>
                </c:pt>
                <c:pt idx="1">
                  <c:v>"Heavy" QSR Visitor</c:v>
                </c:pt>
                <c:pt idx="2">
                  <c:v>$100+ spent at Family Restaurants (last 30 days)</c:v>
                </c:pt>
                <c:pt idx="3">
                  <c:v>"Heavy" Visitor to Family Restaurants</c:v>
                </c:pt>
              </c:strCache>
            </c:strRef>
          </c:cat>
          <c:val>
            <c:numRef>
              <c:f>Sheet1!$C$2:$C$5</c:f>
              <c:numCache>
                <c:formatCode>#,##0</c:formatCode>
                <c:ptCount val="4"/>
                <c:pt idx="0">
                  <c:v>136</c:v>
                </c:pt>
                <c:pt idx="1">
                  <c:v>127</c:v>
                </c:pt>
                <c:pt idx="2">
                  <c:v>143</c:v>
                </c:pt>
                <c:pt idx="3">
                  <c:v>139</c:v>
                </c:pt>
              </c:numCache>
            </c:numRef>
          </c:val>
          <c:extLst>
            <c:ext xmlns:c16="http://schemas.microsoft.com/office/drawing/2014/chart" uri="{C3380CC4-5D6E-409C-BE32-E72D297353CC}">
              <c16:uniqueId val="{00000001-3C0D-4CFD-88BE-A97481F00266}"/>
            </c:ext>
          </c:extLst>
        </c:ser>
        <c:dLbls>
          <c:showLegendKey val="0"/>
          <c:showVal val="0"/>
          <c:showCatName val="0"/>
          <c:showSerName val="0"/>
          <c:showPercent val="0"/>
          <c:showBubbleSize val="0"/>
        </c:dLbls>
        <c:gapWidth val="100"/>
        <c:axId val="474989024"/>
        <c:axId val="533503688"/>
      </c:barChart>
      <c:catAx>
        <c:axId val="474989024"/>
        <c:scaling>
          <c:orientation val="minMax"/>
        </c:scaling>
        <c:delete val="0"/>
        <c:axPos val="l"/>
        <c:numFmt formatCode="General" sourceLinked="0"/>
        <c:majorTickMark val="out"/>
        <c:minorTickMark val="none"/>
        <c:tickLblPos val="nextTo"/>
        <c:spPr>
          <a:ln>
            <a:solidFill>
              <a:srgbClr val="8395A2"/>
            </a:solidFill>
          </a:ln>
        </c:spPr>
        <c:txPr>
          <a:bodyPr rot="0" vert="horz"/>
          <a:lstStyle/>
          <a:p>
            <a:pPr>
              <a:defRPr sz="900" b="1">
                <a:solidFill>
                  <a:srgbClr val="0765A3"/>
                </a:solidFill>
              </a:defRPr>
            </a:pPr>
            <a:endParaRPr lang="en-US"/>
          </a:p>
        </c:txPr>
        <c:crossAx val="533503688"/>
        <c:crosses val="autoZero"/>
        <c:auto val="1"/>
        <c:lblAlgn val="ctr"/>
        <c:lblOffset val="100"/>
        <c:noMultiLvlLbl val="0"/>
      </c:catAx>
      <c:valAx>
        <c:axId val="533503688"/>
        <c:scaling>
          <c:orientation val="minMax"/>
        </c:scaling>
        <c:delete val="1"/>
        <c:axPos val="b"/>
        <c:numFmt formatCode="#,##0" sourceLinked="1"/>
        <c:majorTickMark val="out"/>
        <c:minorTickMark val="none"/>
        <c:tickLblPos val="nextTo"/>
        <c:crossAx val="474989024"/>
        <c:crosses val="autoZero"/>
        <c:crossBetween val="between"/>
      </c:valAx>
      <c:spPr>
        <a:ln>
          <a:noFill/>
        </a:ln>
      </c:spPr>
    </c:plotArea>
    <c:legend>
      <c:legendPos val="t"/>
      <c:layout>
        <c:manualLayout>
          <c:xMode val="edge"/>
          <c:yMode val="edge"/>
          <c:x val="0.18800555027714705"/>
          <c:y val="4.3999718809594968E-2"/>
          <c:w val="0.62564013440988409"/>
          <c:h val="8.2008904593688536E-2"/>
        </c:manualLayout>
      </c:layout>
      <c:overlay val="0"/>
      <c:txPr>
        <a:bodyPr/>
        <a:lstStyle/>
        <a:p>
          <a:pPr>
            <a:defRPr sz="1100" b="1" baseline="0"/>
          </a:pPr>
          <a:endParaRPr lang="en-US"/>
        </a:p>
      </c:txPr>
    </c:legend>
    <c:plotVisOnly val="1"/>
    <c:dispBlanksAs val="gap"/>
    <c:showDLblsOverMax val="0"/>
  </c:chart>
  <c:spPr>
    <a:ln>
      <a:noFill/>
    </a:ln>
  </c:spPr>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6448598130841121E-2"/>
          <c:y val="0.25383241703118103"/>
          <c:w val="0.96710280373831781"/>
          <c:h val="0.64442565340273916"/>
        </c:manualLayout>
      </c:layout>
      <c:barChart>
        <c:barDir val="col"/>
        <c:grouping val="clustered"/>
        <c:varyColors val="0"/>
        <c:ser>
          <c:idx val="0"/>
          <c:order val="0"/>
          <c:tx>
            <c:strRef>
              <c:f>Sheet1!$B$1</c:f>
              <c:strCache>
                <c:ptCount val="1"/>
                <c:pt idx="0">
                  <c:v>$$$</c:v>
                </c:pt>
              </c:strCache>
            </c:strRef>
          </c:tx>
          <c:spPr>
            <a:gradFill flip="none" rotWithShape="1">
              <a:gsLst>
                <a:gs pos="0">
                  <a:srgbClr val="3682B4"/>
                </a:gs>
                <a:gs pos="100000">
                  <a:srgbClr val="0765A3"/>
                </a:gs>
              </a:gsLst>
              <a:lin ang="0" scaled="0"/>
              <a:tileRect/>
            </a:gradFill>
          </c:spPr>
          <c:invertIfNegative val="0"/>
          <c:dLbls>
            <c:spPr>
              <a:noFill/>
              <a:ln>
                <a:noFill/>
              </a:ln>
              <a:effectLst/>
            </c:spPr>
            <c:txPr>
              <a:bodyPr/>
              <a:lstStyle/>
              <a:p>
                <a:pPr>
                  <a:defRPr sz="1200" b="1">
                    <a:solidFill>
                      <a:srgbClr val="0765A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2007</c:v>
                </c:pt>
                <c:pt idx="1">
                  <c:v>2012</c:v>
                </c:pt>
                <c:pt idx="2">
                  <c:v>Proj 2017</c:v>
                </c:pt>
              </c:strCache>
            </c:strRef>
          </c:cat>
          <c:val>
            <c:numRef>
              <c:f>Sheet1!$B$2:$B$4</c:f>
              <c:numCache>
                <c:formatCode>"$"#,##0.0</c:formatCode>
                <c:ptCount val="3"/>
                <c:pt idx="0">
                  <c:v>592.6</c:v>
                </c:pt>
                <c:pt idx="1">
                  <c:v>643.5</c:v>
                </c:pt>
                <c:pt idx="2">
                  <c:v>798.6</c:v>
                </c:pt>
              </c:numCache>
            </c:numRef>
          </c:val>
          <c:extLst>
            <c:ext xmlns:c16="http://schemas.microsoft.com/office/drawing/2014/chart" uri="{C3380CC4-5D6E-409C-BE32-E72D297353CC}">
              <c16:uniqueId val="{00000000-7B00-4B77-B217-0E26C5D93485}"/>
            </c:ext>
          </c:extLst>
        </c:ser>
        <c:dLbls>
          <c:showLegendKey val="0"/>
          <c:showVal val="0"/>
          <c:showCatName val="0"/>
          <c:showSerName val="0"/>
          <c:showPercent val="0"/>
          <c:showBubbleSize val="0"/>
        </c:dLbls>
        <c:gapWidth val="100"/>
        <c:overlap val="-20"/>
        <c:axId val="533505256"/>
        <c:axId val="533505648"/>
      </c:barChart>
      <c:catAx>
        <c:axId val="533505256"/>
        <c:scaling>
          <c:orientation val="minMax"/>
        </c:scaling>
        <c:delete val="0"/>
        <c:axPos val="b"/>
        <c:numFmt formatCode="General" sourceLinked="0"/>
        <c:majorTickMark val="out"/>
        <c:minorTickMark val="none"/>
        <c:tickLblPos val="nextTo"/>
        <c:spPr>
          <a:ln>
            <a:solidFill>
              <a:srgbClr val="8395A2"/>
            </a:solidFill>
          </a:ln>
        </c:spPr>
        <c:txPr>
          <a:bodyPr rot="0" vert="horz"/>
          <a:lstStyle/>
          <a:p>
            <a:pPr>
              <a:defRPr sz="1200" b="1">
                <a:solidFill>
                  <a:srgbClr val="0765A3"/>
                </a:solidFill>
              </a:defRPr>
            </a:pPr>
            <a:endParaRPr lang="en-US"/>
          </a:p>
        </c:txPr>
        <c:crossAx val="533505648"/>
        <c:crosses val="autoZero"/>
        <c:auto val="1"/>
        <c:lblAlgn val="ctr"/>
        <c:lblOffset val="100"/>
        <c:noMultiLvlLbl val="0"/>
      </c:catAx>
      <c:valAx>
        <c:axId val="533505648"/>
        <c:scaling>
          <c:orientation val="minMax"/>
          <c:max val="800"/>
          <c:min val="300"/>
        </c:scaling>
        <c:delete val="1"/>
        <c:axPos val="l"/>
        <c:numFmt formatCode="&quot;$&quot;#,##0.0" sourceLinked="1"/>
        <c:majorTickMark val="out"/>
        <c:minorTickMark val="none"/>
        <c:tickLblPos val="nextTo"/>
        <c:crossAx val="533505256"/>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pPr>
            <a:r>
              <a:rPr lang="en-US" sz="1400" dirty="0"/>
              <a:t>Total Admissions</a:t>
            </a:r>
          </a:p>
          <a:p>
            <a:pPr>
              <a:defRPr sz="1400"/>
            </a:pPr>
            <a:r>
              <a:rPr lang="en-US" sz="1200" i="1" dirty="0"/>
              <a:t>(millions)</a:t>
            </a:r>
          </a:p>
        </c:rich>
      </c:tx>
      <c:layout>
        <c:manualLayout>
          <c:xMode val="edge"/>
          <c:yMode val="edge"/>
          <c:x val="0.3264912770976689"/>
          <c:y val="6.552659187195084E-2"/>
        </c:manualLayout>
      </c:layout>
      <c:overlay val="0"/>
    </c:title>
    <c:autoTitleDeleted val="0"/>
    <c:plotArea>
      <c:layout/>
      <c:barChart>
        <c:barDir val="col"/>
        <c:grouping val="clustered"/>
        <c:varyColors val="0"/>
        <c:ser>
          <c:idx val="0"/>
          <c:order val="0"/>
          <c:tx>
            <c:strRef>
              <c:f>Sheet1!$B$1</c:f>
              <c:strCache>
                <c:ptCount val="1"/>
                <c:pt idx="0">
                  <c:v>$$$</c:v>
                </c:pt>
              </c:strCache>
            </c:strRef>
          </c:tx>
          <c:spPr>
            <a:gradFill flip="none" rotWithShape="1">
              <a:gsLst>
                <a:gs pos="0">
                  <a:srgbClr val="3682B4"/>
                </a:gs>
                <a:gs pos="100000">
                  <a:srgbClr val="0765A3"/>
                </a:gs>
              </a:gsLst>
              <a:lin ang="0" scaled="0"/>
              <a:tileRect/>
            </a:gradFill>
          </c:spPr>
          <c:invertIfNegative val="0"/>
          <c:dLbls>
            <c:spPr>
              <a:noFill/>
              <a:ln>
                <a:noFill/>
              </a:ln>
              <a:effectLst/>
            </c:spPr>
            <c:txPr>
              <a:bodyPr/>
              <a:lstStyle/>
              <a:p>
                <a:pPr>
                  <a:defRPr sz="1200" b="1">
                    <a:solidFill>
                      <a:srgbClr val="0765A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2014</c:v>
                </c:pt>
                <c:pt idx="1">
                  <c:v>2015</c:v>
                </c:pt>
                <c:pt idx="2">
                  <c:v>2016</c:v>
                </c:pt>
              </c:numCache>
            </c:numRef>
          </c:cat>
          <c:val>
            <c:numRef>
              <c:f>Sheet1!$B$2:$B$4</c:f>
              <c:numCache>
                <c:formatCode>#,##0.0</c:formatCode>
                <c:ptCount val="3"/>
                <c:pt idx="0">
                  <c:v>1259.2</c:v>
                </c:pt>
                <c:pt idx="1">
                  <c:v>1303.8</c:v>
                </c:pt>
                <c:pt idx="2">
                  <c:v>1316.9</c:v>
                </c:pt>
              </c:numCache>
            </c:numRef>
          </c:val>
          <c:extLst>
            <c:ext xmlns:c16="http://schemas.microsoft.com/office/drawing/2014/chart" uri="{C3380CC4-5D6E-409C-BE32-E72D297353CC}">
              <c16:uniqueId val="{00000000-5F4B-48BF-ADE8-8F3F66C42C87}"/>
            </c:ext>
          </c:extLst>
        </c:ser>
        <c:dLbls>
          <c:showLegendKey val="0"/>
          <c:showVal val="0"/>
          <c:showCatName val="0"/>
          <c:showSerName val="0"/>
          <c:showPercent val="0"/>
          <c:showBubbleSize val="0"/>
        </c:dLbls>
        <c:gapWidth val="100"/>
        <c:overlap val="-20"/>
        <c:axId val="473168488"/>
        <c:axId val="473168880"/>
      </c:barChart>
      <c:catAx>
        <c:axId val="473168488"/>
        <c:scaling>
          <c:orientation val="minMax"/>
        </c:scaling>
        <c:delete val="0"/>
        <c:axPos val="b"/>
        <c:numFmt formatCode="General" sourceLinked="0"/>
        <c:majorTickMark val="out"/>
        <c:minorTickMark val="none"/>
        <c:tickLblPos val="nextTo"/>
        <c:spPr>
          <a:ln>
            <a:solidFill>
              <a:srgbClr val="8395A2"/>
            </a:solidFill>
          </a:ln>
        </c:spPr>
        <c:txPr>
          <a:bodyPr rot="0" vert="horz"/>
          <a:lstStyle/>
          <a:p>
            <a:pPr>
              <a:defRPr sz="1200" b="1">
                <a:solidFill>
                  <a:srgbClr val="0765A3"/>
                </a:solidFill>
              </a:defRPr>
            </a:pPr>
            <a:endParaRPr lang="en-US"/>
          </a:p>
        </c:txPr>
        <c:crossAx val="473168880"/>
        <c:crosses val="autoZero"/>
        <c:auto val="1"/>
        <c:lblAlgn val="ctr"/>
        <c:lblOffset val="100"/>
        <c:noMultiLvlLbl val="0"/>
      </c:catAx>
      <c:valAx>
        <c:axId val="473168880"/>
        <c:scaling>
          <c:orientation val="minMax"/>
          <c:min val="1020"/>
        </c:scaling>
        <c:delete val="1"/>
        <c:axPos val="l"/>
        <c:numFmt formatCode="#,##0.0" sourceLinked="1"/>
        <c:majorTickMark val="out"/>
        <c:minorTickMark val="none"/>
        <c:tickLblPos val="nextTo"/>
        <c:crossAx val="473168488"/>
        <c:crosses val="autoZero"/>
        <c:crossBetween val="between"/>
      </c:valAx>
      <c:spPr>
        <a:noFill/>
        <a:ln>
          <a:noFill/>
        </a:ln>
      </c:spPr>
    </c:plotArea>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6448598130841121E-2"/>
          <c:y val="0.25383241703118103"/>
          <c:w val="0.96710280373831781"/>
          <c:h val="0.64442565340273916"/>
        </c:manualLayout>
      </c:layout>
      <c:barChart>
        <c:barDir val="col"/>
        <c:grouping val="clustered"/>
        <c:varyColors val="0"/>
        <c:ser>
          <c:idx val="0"/>
          <c:order val="0"/>
          <c:tx>
            <c:strRef>
              <c:f>Sheet1!$B$1</c:f>
              <c:strCache>
                <c:ptCount val="1"/>
                <c:pt idx="0">
                  <c:v>$$$</c:v>
                </c:pt>
              </c:strCache>
            </c:strRef>
          </c:tx>
          <c:spPr>
            <a:gradFill flip="none" rotWithShape="1">
              <a:gsLst>
                <a:gs pos="0">
                  <a:srgbClr val="3682B4"/>
                </a:gs>
                <a:gs pos="100000">
                  <a:srgbClr val="0765A3"/>
                </a:gs>
              </a:gsLst>
              <a:lin ang="0" scaled="0"/>
              <a:tileRect/>
            </a:gradFill>
          </c:spPr>
          <c:invertIfNegative val="0"/>
          <c:dLbls>
            <c:spPr>
              <a:noFill/>
              <a:ln>
                <a:noFill/>
              </a:ln>
              <a:effectLst/>
            </c:spPr>
            <c:txPr>
              <a:bodyPr/>
              <a:lstStyle/>
              <a:p>
                <a:pPr>
                  <a:defRPr sz="1200" b="1">
                    <a:solidFill>
                      <a:srgbClr val="0765A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pt idx="0">
                  <c:v>2014</c:v>
                </c:pt>
                <c:pt idx="1">
                  <c:v>2015</c:v>
                </c:pt>
                <c:pt idx="2">
                  <c:v>2016</c:v>
                </c:pt>
              </c:numCache>
            </c:numRef>
          </c:cat>
          <c:val>
            <c:numRef>
              <c:f>Sheet1!$B$2:$B$4</c:f>
              <c:numCache>
                <c:formatCode>#,##0</c:formatCode>
                <c:ptCount val="3"/>
                <c:pt idx="0">
                  <c:v>993</c:v>
                </c:pt>
                <c:pt idx="1">
                  <c:v>1093</c:v>
                </c:pt>
                <c:pt idx="2">
                  <c:v>1128</c:v>
                </c:pt>
              </c:numCache>
            </c:numRef>
          </c:val>
          <c:extLst>
            <c:ext xmlns:c16="http://schemas.microsoft.com/office/drawing/2014/chart" uri="{C3380CC4-5D6E-409C-BE32-E72D297353CC}">
              <c16:uniqueId val="{00000000-B021-400B-A8F1-C3334E68A688}"/>
            </c:ext>
          </c:extLst>
        </c:ser>
        <c:dLbls>
          <c:showLegendKey val="0"/>
          <c:showVal val="0"/>
          <c:showCatName val="0"/>
          <c:showSerName val="0"/>
          <c:showPercent val="0"/>
          <c:showBubbleSize val="0"/>
        </c:dLbls>
        <c:gapWidth val="100"/>
        <c:overlap val="-20"/>
        <c:axId val="533506432"/>
        <c:axId val="533506824"/>
      </c:barChart>
      <c:catAx>
        <c:axId val="533506432"/>
        <c:scaling>
          <c:orientation val="minMax"/>
        </c:scaling>
        <c:delete val="0"/>
        <c:axPos val="b"/>
        <c:numFmt formatCode="General" sourceLinked="0"/>
        <c:majorTickMark val="out"/>
        <c:minorTickMark val="none"/>
        <c:tickLblPos val="nextTo"/>
        <c:spPr>
          <a:ln>
            <a:solidFill>
              <a:srgbClr val="8395A2"/>
            </a:solidFill>
          </a:ln>
        </c:spPr>
        <c:txPr>
          <a:bodyPr rot="0" vert="horz"/>
          <a:lstStyle/>
          <a:p>
            <a:pPr>
              <a:defRPr sz="1200" b="1">
                <a:solidFill>
                  <a:srgbClr val="0765A3"/>
                </a:solidFill>
              </a:defRPr>
            </a:pPr>
            <a:endParaRPr lang="en-US"/>
          </a:p>
        </c:txPr>
        <c:crossAx val="533506824"/>
        <c:crosses val="autoZero"/>
        <c:auto val="1"/>
        <c:lblAlgn val="ctr"/>
        <c:lblOffset val="100"/>
        <c:noMultiLvlLbl val="0"/>
      </c:catAx>
      <c:valAx>
        <c:axId val="533506824"/>
        <c:scaling>
          <c:orientation val="minMax"/>
          <c:max val="1150"/>
          <c:min val="800"/>
        </c:scaling>
        <c:delete val="1"/>
        <c:axPos val="l"/>
        <c:numFmt formatCode="#,##0" sourceLinked="1"/>
        <c:majorTickMark val="out"/>
        <c:minorTickMark val="none"/>
        <c:tickLblPos val="nextTo"/>
        <c:crossAx val="533506432"/>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percentStacked"/>
        <c:varyColors val="0"/>
        <c:ser>
          <c:idx val="0"/>
          <c:order val="0"/>
          <c:tx>
            <c:strRef>
              <c:f>Sheet1!$B$1</c:f>
              <c:strCache>
                <c:ptCount val="1"/>
                <c:pt idx="0">
                  <c:v>Top Digital Video Website A</c:v>
                </c:pt>
              </c:strCache>
            </c:strRef>
          </c:tx>
          <c:spPr>
            <a:gradFill flip="none" rotWithShape="1">
              <a:gsLst>
                <a:gs pos="0">
                  <a:srgbClr val="3682B4"/>
                </a:gs>
                <a:gs pos="100000">
                  <a:srgbClr val="0765A3"/>
                </a:gs>
              </a:gsLst>
              <a:lin ang="0" scaled="0"/>
              <a:tileRect/>
            </a:gradFill>
          </c:spPr>
          <c:invertIfNegative val="0"/>
          <c:dLbls>
            <c:dLbl>
              <c:idx val="0"/>
              <c:tx>
                <c:rich>
                  <a:bodyPr/>
                  <a:lstStyle/>
                  <a:p>
                    <a:pPr>
                      <a:defRPr sz="1400" b="1">
                        <a:solidFill>
                          <a:schemeClr val="bg1"/>
                        </a:solidFill>
                      </a:defRPr>
                    </a:pPr>
                    <a:fld id="{54AD2DE1-5AFF-4854-8DFD-89703ECBFD3A}" type="VALUE">
                      <a:rPr lang="en-US" smtClean="0"/>
                      <a:pPr>
                        <a:defRPr sz="1400" b="1">
                          <a:solidFill>
                            <a:schemeClr val="bg1"/>
                          </a:solidFill>
                        </a:defRPr>
                      </a:pPr>
                      <a:t>[VALUE]</a:t>
                    </a:fld>
                    <a:r>
                      <a:rPr lang="en-US" dirty="0"/>
                      <a:t>K</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BDB-4773-9592-0EB755B624B1}"/>
                </c:ext>
              </c:extLst>
            </c:dLbl>
            <c:dLbl>
              <c:idx val="1"/>
              <c:tx>
                <c:rich>
                  <a:bodyPr/>
                  <a:lstStyle/>
                  <a:p>
                    <a:pPr>
                      <a:defRPr sz="1400" b="1">
                        <a:solidFill>
                          <a:schemeClr val="bg1"/>
                        </a:solidFill>
                      </a:defRPr>
                    </a:pPr>
                    <a:fld id="{1AE1C5DA-8E83-42A8-99A2-1AC1BDB754C3}" type="VALUE">
                      <a:rPr lang="en-US" smtClean="0"/>
                      <a:pPr>
                        <a:defRPr sz="1400" b="1">
                          <a:solidFill>
                            <a:schemeClr val="bg1"/>
                          </a:solidFill>
                        </a:defRPr>
                      </a:pPr>
                      <a:t>[VALUE]</a:t>
                    </a:fld>
                    <a:r>
                      <a:rPr lang="en-US" dirty="0"/>
                      <a:t>K</a:t>
                    </a:r>
                  </a:p>
                </c:rich>
              </c:tx>
              <c:spPr>
                <a:noFill/>
                <a:ln>
                  <a:noFill/>
                </a:ln>
                <a:effectLst/>
              </c:sp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BDB-4773-9592-0EB755B624B1}"/>
                </c:ext>
              </c:extLst>
            </c:dLbl>
            <c:spPr>
              <a:noFill/>
              <a:ln>
                <a:noFill/>
              </a:ln>
              <a:effectLst/>
            </c:spPr>
            <c:txPr>
              <a:bodyPr/>
              <a:lstStyle/>
              <a:p>
                <a:pPr>
                  <a:defRPr sz="800">
                    <a:solidFill>
                      <a:srgbClr val="0765A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"Original" Plan Option</c:v>
                </c:pt>
                <c:pt idx="1">
                  <c:v>"Revised" Plan Option</c:v>
                </c:pt>
              </c:strCache>
            </c:strRef>
          </c:cat>
          <c:val>
            <c:numRef>
              <c:f>Sheet1!$B$2:$B$3</c:f>
              <c:numCache>
                <c:formatCode>"$"#,##0</c:formatCode>
                <c:ptCount val="2"/>
                <c:pt idx="0">
                  <c:v>500</c:v>
                </c:pt>
                <c:pt idx="1">
                  <c:v>250</c:v>
                </c:pt>
              </c:numCache>
            </c:numRef>
          </c:val>
          <c:extLst>
            <c:ext xmlns:c16="http://schemas.microsoft.com/office/drawing/2014/chart" uri="{C3380CC4-5D6E-409C-BE32-E72D297353CC}">
              <c16:uniqueId val="{00000002-7BDB-4773-9592-0EB755B624B1}"/>
            </c:ext>
          </c:extLst>
        </c:ser>
        <c:ser>
          <c:idx val="1"/>
          <c:order val="1"/>
          <c:tx>
            <c:strRef>
              <c:f>Sheet1!$C$1</c:f>
              <c:strCache>
                <c:ptCount val="1"/>
                <c:pt idx="0">
                  <c:v>Top Digital Video Website B</c:v>
                </c:pt>
              </c:strCache>
            </c:strRef>
          </c:tx>
          <c:spPr>
            <a:gradFill flip="none" rotWithShape="1">
              <a:gsLst>
                <a:gs pos="0">
                  <a:srgbClr val="50C8A0"/>
                </a:gs>
                <a:gs pos="100000">
                  <a:srgbClr val="00AF75"/>
                </a:gs>
              </a:gsLst>
              <a:lin ang="0" scaled="1"/>
              <a:tileRect/>
            </a:gradFill>
          </c:spPr>
          <c:invertIfNegative val="0"/>
          <c:dLbls>
            <c:dLbl>
              <c:idx val="0"/>
              <c:tx>
                <c:rich>
                  <a:bodyPr/>
                  <a:lstStyle/>
                  <a:p>
                    <a:fld id="{7A8CE191-324A-4897-B5DB-3D012AFB9186}" type="VALUE">
                      <a:rPr lang="en-US" smtClean="0"/>
                      <a:pPr/>
                      <a:t>[VALUE]</a:t>
                    </a:fld>
                    <a:r>
                      <a:rPr lang="en-US"/>
                      <a:t>K</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BDB-4773-9592-0EB755B624B1}"/>
                </c:ext>
              </c:extLst>
            </c:dLbl>
            <c:dLbl>
              <c:idx val="1"/>
              <c:tx>
                <c:rich>
                  <a:bodyPr/>
                  <a:lstStyle/>
                  <a:p>
                    <a:fld id="{CC621334-E1F5-49C9-A830-EECF49876A3B}" type="VALUE">
                      <a:rPr lang="en-US" smtClean="0"/>
                      <a:pPr/>
                      <a:t>[VALUE]</a:t>
                    </a:fld>
                    <a:r>
                      <a:rPr lang="en-US"/>
                      <a:t>K</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7BDB-4773-9592-0EB755B624B1}"/>
                </c:ext>
              </c:extLst>
            </c:dLbl>
            <c:spPr>
              <a:noFill/>
              <a:ln>
                <a:noFill/>
              </a:ln>
              <a:effectLst/>
            </c:spPr>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"Original" Plan Option</c:v>
                </c:pt>
                <c:pt idx="1">
                  <c:v>"Revised" Plan Option</c:v>
                </c:pt>
              </c:strCache>
            </c:strRef>
          </c:cat>
          <c:val>
            <c:numRef>
              <c:f>Sheet1!$C$2:$C$3</c:f>
              <c:numCache>
                <c:formatCode>"$"#,##0</c:formatCode>
                <c:ptCount val="2"/>
                <c:pt idx="0">
                  <c:v>500</c:v>
                </c:pt>
                <c:pt idx="1">
                  <c:v>250</c:v>
                </c:pt>
              </c:numCache>
            </c:numRef>
          </c:val>
          <c:extLst>
            <c:ext xmlns:c16="http://schemas.microsoft.com/office/drawing/2014/chart" uri="{C3380CC4-5D6E-409C-BE32-E72D297353CC}">
              <c16:uniqueId val="{00000003-7BDB-4773-9592-0EB755B624B1}"/>
            </c:ext>
          </c:extLst>
        </c:ser>
        <c:ser>
          <c:idx val="2"/>
          <c:order val="2"/>
          <c:tx>
            <c:strRef>
              <c:f>Sheet1!$D$1</c:f>
              <c:strCache>
                <c:ptCount val="1"/>
                <c:pt idx="0">
                  <c:v>Cinema</c:v>
                </c:pt>
              </c:strCache>
            </c:strRef>
          </c:tx>
          <c:spPr>
            <a:gradFill flip="none" rotWithShape="1">
              <a:gsLst>
                <a:gs pos="0">
                  <a:srgbClr val="FAB982"/>
                </a:gs>
                <a:gs pos="99000">
                  <a:srgbClr val="F79946"/>
                </a:gs>
              </a:gsLst>
              <a:lin ang="0" scaled="1"/>
              <a:tileRect/>
            </a:gradFill>
          </c:spPr>
          <c:invertIfNegative val="0"/>
          <c:dLbls>
            <c:dLbl>
              <c:idx val="1"/>
              <c:tx>
                <c:rich>
                  <a:bodyPr/>
                  <a:lstStyle/>
                  <a:p>
                    <a:fld id="{012F9A21-5B75-4817-8776-D763F9BA08EE}" type="VALUE">
                      <a:rPr lang="en-US" smtClean="0"/>
                      <a:pPr/>
                      <a:t>[VALUE]</a:t>
                    </a:fld>
                    <a:r>
                      <a:rPr lang="en-US"/>
                      <a:t>K</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BDB-4773-9592-0EB755B624B1}"/>
                </c:ext>
              </c:extLst>
            </c:dLbl>
            <c:spPr>
              <a:noFill/>
              <a:ln>
                <a:noFill/>
              </a:ln>
              <a:effectLst/>
            </c:spPr>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"Original" Plan Option</c:v>
                </c:pt>
                <c:pt idx="1">
                  <c:v>"Revised" Plan Option</c:v>
                </c:pt>
              </c:strCache>
            </c:strRef>
          </c:cat>
          <c:val>
            <c:numRef>
              <c:f>Sheet1!$D$2:$D$3</c:f>
              <c:numCache>
                <c:formatCode>"$"#,##0</c:formatCode>
                <c:ptCount val="2"/>
                <c:pt idx="1">
                  <c:v>500</c:v>
                </c:pt>
              </c:numCache>
            </c:numRef>
          </c:val>
          <c:extLst>
            <c:ext xmlns:c16="http://schemas.microsoft.com/office/drawing/2014/chart" uri="{C3380CC4-5D6E-409C-BE32-E72D297353CC}">
              <c16:uniqueId val="{00000004-7BDB-4773-9592-0EB755B624B1}"/>
            </c:ext>
          </c:extLst>
        </c:ser>
        <c:dLbls>
          <c:dLblPos val="ctr"/>
          <c:showLegendKey val="0"/>
          <c:showVal val="1"/>
          <c:showCatName val="0"/>
          <c:showSerName val="0"/>
          <c:showPercent val="0"/>
          <c:showBubbleSize val="0"/>
        </c:dLbls>
        <c:gapWidth val="100"/>
        <c:overlap val="100"/>
        <c:axId val="444193480"/>
        <c:axId val="444194264"/>
      </c:barChart>
      <c:catAx>
        <c:axId val="444193480"/>
        <c:scaling>
          <c:orientation val="minMax"/>
        </c:scaling>
        <c:delete val="0"/>
        <c:axPos val="b"/>
        <c:numFmt formatCode="General" sourceLinked="0"/>
        <c:majorTickMark val="out"/>
        <c:minorTickMark val="none"/>
        <c:tickLblPos val="nextTo"/>
        <c:spPr>
          <a:ln>
            <a:solidFill>
              <a:srgbClr val="8395A2"/>
            </a:solidFill>
          </a:ln>
        </c:spPr>
        <c:txPr>
          <a:bodyPr rot="0" vert="horz"/>
          <a:lstStyle/>
          <a:p>
            <a:pPr>
              <a:defRPr sz="1200" b="1">
                <a:solidFill>
                  <a:srgbClr val="0765A3"/>
                </a:solidFill>
              </a:defRPr>
            </a:pPr>
            <a:endParaRPr lang="en-US"/>
          </a:p>
        </c:txPr>
        <c:crossAx val="444194264"/>
        <c:crosses val="autoZero"/>
        <c:auto val="1"/>
        <c:lblAlgn val="ctr"/>
        <c:lblOffset val="100"/>
        <c:noMultiLvlLbl val="0"/>
      </c:catAx>
      <c:valAx>
        <c:axId val="444194264"/>
        <c:scaling>
          <c:orientation val="minMax"/>
        </c:scaling>
        <c:delete val="1"/>
        <c:axPos val="l"/>
        <c:numFmt formatCode="0%" sourceLinked="1"/>
        <c:majorTickMark val="out"/>
        <c:minorTickMark val="none"/>
        <c:tickLblPos val="nextTo"/>
        <c:crossAx val="444193480"/>
        <c:crosses val="autoZero"/>
        <c:crossBetween val="between"/>
      </c:valAx>
      <c:spPr>
        <a:ln>
          <a:noFill/>
        </a:ln>
      </c:spPr>
    </c:plotArea>
    <c:legend>
      <c:legendPos val="b"/>
      <c:overlay val="0"/>
      <c:txPr>
        <a:bodyPr/>
        <a:lstStyle/>
        <a:p>
          <a:pPr>
            <a:defRPr sz="1100" b="1"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c:v>
                </c:pt>
              </c:strCache>
            </c:strRef>
          </c:tx>
          <c:spPr>
            <a:gradFill flip="none" rotWithShape="1">
              <a:gsLst>
                <a:gs pos="0">
                  <a:srgbClr val="3682B4"/>
                </a:gs>
                <a:gs pos="100000">
                  <a:srgbClr val="0765A3"/>
                </a:gs>
              </a:gsLst>
              <a:lin ang="0" scaled="0"/>
              <a:tileRect/>
            </a:gradFill>
          </c:spPr>
          <c:invertIfNegative val="0"/>
          <c:dLbls>
            <c:spPr>
              <a:noFill/>
              <a:ln>
                <a:noFill/>
              </a:ln>
              <a:effectLst/>
            </c:spPr>
            <c:txPr>
              <a:bodyPr/>
              <a:lstStyle/>
              <a:p>
                <a:pPr>
                  <a:defRPr sz="1200" b="1">
                    <a:solidFill>
                      <a:srgbClr val="0765A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2017</c:v>
                </c:pt>
                <c:pt idx="1">
                  <c:v>2018</c:v>
                </c:pt>
                <c:pt idx="2">
                  <c:v>2019</c:v>
                </c:pt>
                <c:pt idx="3">
                  <c:v>2020</c:v>
                </c:pt>
                <c:pt idx="4">
                  <c:v>2021</c:v>
                </c:pt>
              </c:numCache>
            </c:numRef>
          </c:cat>
          <c:val>
            <c:numRef>
              <c:f>Sheet1!$B$2:$B$6</c:f>
              <c:numCache>
                <c:formatCode>"$"#,##0.0</c:formatCode>
                <c:ptCount val="5"/>
                <c:pt idx="0">
                  <c:v>11639.835503514762</c:v>
                </c:pt>
                <c:pt idx="1">
                  <c:v>11864.214822591794</c:v>
                </c:pt>
                <c:pt idx="2">
                  <c:v>12084.274823547876</c:v>
                </c:pt>
                <c:pt idx="3">
                  <c:v>12299.762020151595</c:v>
                </c:pt>
                <c:pt idx="4">
                  <c:v>12510.458742244236</c:v>
                </c:pt>
              </c:numCache>
            </c:numRef>
          </c:val>
          <c:extLst>
            <c:ext xmlns:c16="http://schemas.microsoft.com/office/drawing/2014/chart" uri="{C3380CC4-5D6E-409C-BE32-E72D297353CC}">
              <c16:uniqueId val="{00000000-7B00-4B77-B217-0E26C5D93485}"/>
            </c:ext>
          </c:extLst>
        </c:ser>
        <c:dLbls>
          <c:showLegendKey val="0"/>
          <c:showVal val="0"/>
          <c:showCatName val="0"/>
          <c:showSerName val="0"/>
          <c:showPercent val="0"/>
          <c:showBubbleSize val="0"/>
        </c:dLbls>
        <c:gapWidth val="100"/>
        <c:overlap val="-20"/>
        <c:axId val="444196224"/>
        <c:axId val="444196616"/>
      </c:barChart>
      <c:catAx>
        <c:axId val="444196224"/>
        <c:scaling>
          <c:orientation val="minMax"/>
        </c:scaling>
        <c:delete val="0"/>
        <c:axPos val="b"/>
        <c:numFmt formatCode="General" sourceLinked="0"/>
        <c:majorTickMark val="out"/>
        <c:minorTickMark val="none"/>
        <c:tickLblPos val="nextTo"/>
        <c:spPr>
          <a:ln>
            <a:solidFill>
              <a:srgbClr val="8395A2"/>
            </a:solidFill>
          </a:ln>
        </c:spPr>
        <c:txPr>
          <a:bodyPr rot="0" vert="horz"/>
          <a:lstStyle/>
          <a:p>
            <a:pPr>
              <a:defRPr sz="1200" b="1">
                <a:solidFill>
                  <a:srgbClr val="0765A3"/>
                </a:solidFill>
              </a:defRPr>
            </a:pPr>
            <a:endParaRPr lang="en-US"/>
          </a:p>
        </c:txPr>
        <c:crossAx val="444196616"/>
        <c:crosses val="autoZero"/>
        <c:auto val="1"/>
        <c:lblAlgn val="ctr"/>
        <c:lblOffset val="100"/>
        <c:noMultiLvlLbl val="0"/>
      </c:catAx>
      <c:valAx>
        <c:axId val="444196616"/>
        <c:scaling>
          <c:orientation val="minMax"/>
          <c:min val="10000"/>
        </c:scaling>
        <c:delete val="1"/>
        <c:axPos val="l"/>
        <c:numFmt formatCode="&quot;$&quot;#,##0.0" sourceLinked="1"/>
        <c:majorTickMark val="out"/>
        <c:minorTickMark val="none"/>
        <c:tickLblPos val="nextTo"/>
        <c:crossAx val="444196224"/>
        <c:crosses val="autoZero"/>
        <c:crossBetween val="between"/>
      </c:valAx>
      <c:spPr>
        <a:noFill/>
        <a:ln>
          <a:noFill/>
        </a:ln>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percentStacked"/>
        <c:varyColors val="0"/>
        <c:ser>
          <c:idx val="0"/>
          <c:order val="0"/>
          <c:tx>
            <c:strRef>
              <c:f>Sheet1!$B$1</c:f>
              <c:strCache>
                <c:ptCount val="1"/>
                <c:pt idx="0">
                  <c:v>1Q (Jan-Mar)</c:v>
                </c:pt>
              </c:strCache>
            </c:strRef>
          </c:tx>
          <c:spPr>
            <a:gradFill flip="none" rotWithShape="1">
              <a:gsLst>
                <a:gs pos="0">
                  <a:srgbClr val="3682B4"/>
                </a:gs>
                <a:gs pos="100000">
                  <a:srgbClr val="0765A3"/>
                </a:gs>
              </a:gsLst>
              <a:lin ang="0" scaled="0"/>
              <a:tileRect/>
            </a:gradFill>
          </c:spPr>
          <c:invertIfNegative val="0"/>
          <c:dLbls>
            <c:dLbl>
              <c:idx val="0"/>
              <c:spPr>
                <a:noFill/>
                <a:ln>
                  <a:noFill/>
                </a:ln>
                <a:effectLst/>
              </c:spPr>
              <c:txPr>
                <a:bodyPr/>
                <a:lstStyle/>
                <a:p>
                  <a:pPr>
                    <a:defRPr sz="1400" b="1">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3791-4FF7-9587-68ADB32BF583}"/>
                </c:ext>
              </c:extLst>
            </c:dLbl>
            <c:dLbl>
              <c:idx val="1"/>
              <c:spPr>
                <a:noFill/>
                <a:ln>
                  <a:noFill/>
                </a:ln>
                <a:effectLst/>
              </c:spPr>
              <c:txPr>
                <a:bodyPr/>
                <a:lstStyle/>
                <a:p>
                  <a:pPr>
                    <a:defRPr sz="1400" b="1">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3791-4FF7-9587-68ADB32BF583}"/>
                </c:ext>
              </c:extLst>
            </c:dLbl>
            <c:spPr>
              <a:noFill/>
              <a:ln>
                <a:noFill/>
              </a:ln>
              <a:effectLst/>
            </c:spPr>
            <c:txPr>
              <a:bodyPr/>
              <a:lstStyle/>
              <a:p>
                <a:pPr>
                  <a:defRPr sz="800">
                    <a:solidFill>
                      <a:srgbClr val="0765A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2002</c:v>
                </c:pt>
                <c:pt idx="1">
                  <c:v>2016</c:v>
                </c:pt>
              </c:numCache>
            </c:numRef>
          </c:cat>
          <c:val>
            <c:numRef>
              <c:f>Sheet1!$B$2:$B$3</c:f>
              <c:numCache>
                <c:formatCode>0%</c:formatCode>
                <c:ptCount val="2"/>
                <c:pt idx="0">
                  <c:v>0.16800000000000001</c:v>
                </c:pt>
                <c:pt idx="1">
                  <c:v>0.2</c:v>
                </c:pt>
              </c:numCache>
            </c:numRef>
          </c:val>
          <c:extLst>
            <c:ext xmlns:c16="http://schemas.microsoft.com/office/drawing/2014/chart" uri="{C3380CC4-5D6E-409C-BE32-E72D297353CC}">
              <c16:uniqueId val="{00000000-7B00-4B77-B217-0E26C5D93485}"/>
            </c:ext>
          </c:extLst>
        </c:ser>
        <c:ser>
          <c:idx val="1"/>
          <c:order val="1"/>
          <c:tx>
            <c:strRef>
              <c:f>Sheet1!$C$1</c:f>
              <c:strCache>
                <c:ptCount val="1"/>
                <c:pt idx="0">
                  <c:v>2Q (Apr-Jun)</c:v>
                </c:pt>
              </c:strCache>
            </c:strRef>
          </c:tx>
          <c:spPr>
            <a:gradFill flip="none" rotWithShape="1">
              <a:gsLst>
                <a:gs pos="0">
                  <a:srgbClr val="50C8A0"/>
                </a:gs>
                <a:gs pos="100000">
                  <a:srgbClr val="00AF75"/>
                </a:gs>
              </a:gsLst>
              <a:lin ang="0" scaled="1"/>
              <a:tileRect/>
            </a:gradFill>
          </c:spPr>
          <c:invertIfNegative val="0"/>
          <c:dLbls>
            <c:spPr>
              <a:noFill/>
              <a:ln>
                <a:noFill/>
              </a:ln>
              <a:effectLst/>
            </c:spPr>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2002</c:v>
                </c:pt>
                <c:pt idx="1">
                  <c:v>2016</c:v>
                </c:pt>
              </c:numCache>
            </c:numRef>
          </c:cat>
          <c:val>
            <c:numRef>
              <c:f>Sheet1!$C$2:$C$3</c:f>
              <c:numCache>
                <c:formatCode>0%</c:formatCode>
                <c:ptCount val="2"/>
                <c:pt idx="0">
                  <c:v>0.29399999999999998</c:v>
                </c:pt>
                <c:pt idx="1">
                  <c:v>0.25</c:v>
                </c:pt>
              </c:numCache>
            </c:numRef>
          </c:val>
          <c:extLst>
            <c:ext xmlns:c16="http://schemas.microsoft.com/office/drawing/2014/chart" uri="{C3380CC4-5D6E-409C-BE32-E72D297353CC}">
              <c16:uniqueId val="{00000001-7B00-4B77-B217-0E26C5D93485}"/>
            </c:ext>
          </c:extLst>
        </c:ser>
        <c:ser>
          <c:idx val="2"/>
          <c:order val="2"/>
          <c:tx>
            <c:strRef>
              <c:f>Sheet1!$D$1</c:f>
              <c:strCache>
                <c:ptCount val="1"/>
                <c:pt idx="0">
                  <c:v>3Q (Jul-Sep)</c:v>
                </c:pt>
              </c:strCache>
            </c:strRef>
          </c:tx>
          <c:spPr>
            <a:gradFill flip="none" rotWithShape="1">
              <a:gsLst>
                <a:gs pos="0">
                  <a:srgbClr val="FAB982"/>
                </a:gs>
                <a:gs pos="99000">
                  <a:srgbClr val="F79946"/>
                </a:gs>
              </a:gsLst>
              <a:lin ang="0" scaled="1"/>
              <a:tileRect/>
            </a:gradFill>
          </c:spPr>
          <c:invertIfNegative val="0"/>
          <c:dLbls>
            <c:spPr>
              <a:noFill/>
              <a:ln>
                <a:noFill/>
              </a:ln>
              <a:effectLst/>
            </c:spPr>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c:f>
              <c:numCache>
                <c:formatCode>General</c:formatCode>
                <c:ptCount val="2"/>
                <c:pt idx="0">
                  <c:v>2002</c:v>
                </c:pt>
                <c:pt idx="1">
                  <c:v>2016</c:v>
                </c:pt>
              </c:numCache>
            </c:numRef>
          </c:cat>
          <c:val>
            <c:numRef>
              <c:f>Sheet1!$D$2:$D$3</c:f>
              <c:numCache>
                <c:formatCode>0%</c:formatCode>
                <c:ptCount val="2"/>
                <c:pt idx="0">
                  <c:v>0.21299999999999999</c:v>
                </c:pt>
                <c:pt idx="1">
                  <c:v>0.26300000000000001</c:v>
                </c:pt>
              </c:numCache>
            </c:numRef>
          </c:val>
          <c:extLst>
            <c:ext xmlns:c16="http://schemas.microsoft.com/office/drawing/2014/chart" uri="{C3380CC4-5D6E-409C-BE32-E72D297353CC}">
              <c16:uniqueId val="{00000002-7B00-4B77-B217-0E26C5D93485}"/>
            </c:ext>
          </c:extLst>
        </c:ser>
        <c:ser>
          <c:idx val="3"/>
          <c:order val="3"/>
          <c:tx>
            <c:strRef>
              <c:f>Sheet1!$E$1</c:f>
              <c:strCache>
                <c:ptCount val="1"/>
                <c:pt idx="0">
                  <c:v>4Q (Oct-Dec)</c:v>
                </c:pt>
              </c:strCache>
            </c:strRef>
          </c:tx>
          <c:invertIfNegative val="0"/>
          <c:dLbls>
            <c:spPr>
              <a:noFill/>
              <a:ln>
                <a:noFill/>
              </a:ln>
              <a:effectLst/>
            </c:spPr>
            <c:txPr>
              <a:bodyPr wrap="square" lIns="38100" tIns="19050" rIns="38100" bIns="19050" anchor="ctr">
                <a:spAutoFit/>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2002</c:v>
                </c:pt>
                <c:pt idx="1">
                  <c:v>2016</c:v>
                </c:pt>
              </c:numCache>
            </c:numRef>
          </c:cat>
          <c:val>
            <c:numRef>
              <c:f>Sheet1!$E$2:$E$3</c:f>
              <c:numCache>
                <c:formatCode>0%</c:formatCode>
                <c:ptCount val="2"/>
                <c:pt idx="0">
                  <c:v>0.32</c:v>
                </c:pt>
                <c:pt idx="1">
                  <c:v>0.28699999999999998</c:v>
                </c:pt>
              </c:numCache>
            </c:numRef>
          </c:val>
          <c:extLst>
            <c:ext xmlns:c16="http://schemas.microsoft.com/office/drawing/2014/chart" uri="{C3380CC4-5D6E-409C-BE32-E72D297353CC}">
              <c16:uniqueId val="{00000000-98D7-4E9A-95DD-39CF46913A8B}"/>
            </c:ext>
          </c:extLst>
        </c:ser>
        <c:dLbls>
          <c:dLblPos val="ctr"/>
          <c:showLegendKey val="0"/>
          <c:showVal val="1"/>
          <c:showCatName val="0"/>
          <c:showSerName val="0"/>
          <c:showPercent val="0"/>
          <c:showBubbleSize val="0"/>
        </c:dLbls>
        <c:gapWidth val="100"/>
        <c:overlap val="100"/>
        <c:axId val="473170056"/>
        <c:axId val="473170448"/>
      </c:barChart>
      <c:catAx>
        <c:axId val="473170056"/>
        <c:scaling>
          <c:orientation val="minMax"/>
        </c:scaling>
        <c:delete val="0"/>
        <c:axPos val="l"/>
        <c:numFmt formatCode="General" sourceLinked="0"/>
        <c:majorTickMark val="out"/>
        <c:minorTickMark val="none"/>
        <c:tickLblPos val="nextTo"/>
        <c:spPr>
          <a:ln>
            <a:solidFill>
              <a:srgbClr val="8395A2"/>
            </a:solidFill>
          </a:ln>
        </c:spPr>
        <c:txPr>
          <a:bodyPr rot="0" vert="horz"/>
          <a:lstStyle/>
          <a:p>
            <a:pPr>
              <a:defRPr sz="800">
                <a:solidFill>
                  <a:srgbClr val="0765A3"/>
                </a:solidFill>
              </a:defRPr>
            </a:pPr>
            <a:endParaRPr lang="en-US"/>
          </a:p>
        </c:txPr>
        <c:crossAx val="473170448"/>
        <c:crosses val="autoZero"/>
        <c:auto val="1"/>
        <c:lblAlgn val="ctr"/>
        <c:lblOffset val="100"/>
        <c:noMultiLvlLbl val="0"/>
      </c:catAx>
      <c:valAx>
        <c:axId val="473170448"/>
        <c:scaling>
          <c:orientation val="minMax"/>
        </c:scaling>
        <c:delete val="1"/>
        <c:axPos val="b"/>
        <c:numFmt formatCode="0%" sourceLinked="1"/>
        <c:majorTickMark val="out"/>
        <c:minorTickMark val="none"/>
        <c:tickLblPos val="nextTo"/>
        <c:crossAx val="473170056"/>
        <c:crosses val="autoZero"/>
        <c:crossBetween val="between"/>
      </c:valAx>
      <c:spPr>
        <a:ln>
          <a:noFill/>
        </a:ln>
      </c:spPr>
    </c:plotArea>
    <c:legend>
      <c:legendPos val="t"/>
      <c:layout>
        <c:manualLayout>
          <c:xMode val="edge"/>
          <c:yMode val="edge"/>
          <c:x val="0.22183648539259693"/>
          <c:y val="0.14925501481944356"/>
          <c:w val="0.5550333946574435"/>
          <c:h val="6.7882510763444995E-2"/>
        </c:manualLayout>
      </c:layout>
      <c:overlay val="0"/>
      <c:txPr>
        <a:bodyPr/>
        <a:lstStyle/>
        <a:p>
          <a:pPr>
            <a:defRPr sz="1100" b="1"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Aug-15</c:v>
                </c:pt>
              </c:strCache>
            </c:strRef>
          </c:tx>
          <c:spPr>
            <a:gradFill flip="none" rotWithShape="1">
              <a:gsLst>
                <a:gs pos="0">
                  <a:srgbClr val="3682B4"/>
                </a:gs>
                <a:gs pos="100000">
                  <a:srgbClr val="0765A3"/>
                </a:gs>
              </a:gsLst>
              <a:lin ang="0" scaled="0"/>
              <a:tileRect/>
            </a:gradFill>
          </c:spPr>
          <c:invertIfNegative val="0"/>
          <c:dLbls>
            <c:spPr>
              <a:noFill/>
              <a:ln>
                <a:noFill/>
              </a:ln>
              <a:effectLst/>
            </c:spPr>
            <c:txPr>
              <a:bodyPr/>
              <a:lstStyle/>
              <a:p>
                <a:pPr>
                  <a:defRPr sz="1200" b="1">
                    <a:solidFill>
                      <a:srgbClr val="0765A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P18-24</c:v>
                </c:pt>
                <c:pt idx="1">
                  <c:v>P25-34</c:v>
                </c:pt>
                <c:pt idx="2">
                  <c:v>P18-34</c:v>
                </c:pt>
              </c:strCache>
            </c:strRef>
          </c:cat>
          <c:val>
            <c:numRef>
              <c:f>Sheet1!$B$2:$B$4</c:f>
              <c:numCache>
                <c:formatCode>#,##0</c:formatCode>
                <c:ptCount val="3"/>
                <c:pt idx="0">
                  <c:v>8194</c:v>
                </c:pt>
                <c:pt idx="1">
                  <c:v>14606</c:v>
                </c:pt>
                <c:pt idx="2">
                  <c:v>22800</c:v>
                </c:pt>
              </c:numCache>
            </c:numRef>
          </c:val>
          <c:extLst>
            <c:ext xmlns:c16="http://schemas.microsoft.com/office/drawing/2014/chart" uri="{C3380CC4-5D6E-409C-BE32-E72D297353CC}">
              <c16:uniqueId val="{00000000-7B00-4B77-B217-0E26C5D93485}"/>
            </c:ext>
          </c:extLst>
        </c:ser>
        <c:ser>
          <c:idx val="1"/>
          <c:order val="1"/>
          <c:tx>
            <c:strRef>
              <c:f>Sheet1!$C$1</c:f>
              <c:strCache>
                <c:ptCount val="1"/>
                <c:pt idx="0">
                  <c:v>Aug-16</c:v>
                </c:pt>
              </c:strCache>
            </c:strRef>
          </c:tx>
          <c:spPr>
            <a:gradFill flip="none" rotWithShape="1">
              <a:gsLst>
                <a:gs pos="0">
                  <a:srgbClr val="50C8A0"/>
                </a:gs>
                <a:gs pos="100000">
                  <a:srgbClr val="00AF75"/>
                </a:gs>
              </a:gsLst>
              <a:lin ang="0" scaled="1"/>
              <a:tileRect/>
            </a:gradFill>
          </c:spPr>
          <c:invertIfNegative val="0"/>
          <c:dLbls>
            <c:spPr>
              <a:noFill/>
              <a:ln>
                <a:noFill/>
              </a:ln>
              <a:effectLst/>
            </c:spPr>
            <c:txPr>
              <a:bodyPr/>
              <a:lstStyle/>
              <a:p>
                <a:pPr>
                  <a:defRPr sz="1200" b="1">
                    <a:solidFill>
                      <a:srgbClr val="0765A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P18-24</c:v>
                </c:pt>
                <c:pt idx="1">
                  <c:v>P25-34</c:v>
                </c:pt>
                <c:pt idx="2">
                  <c:v>P18-34</c:v>
                </c:pt>
              </c:strCache>
            </c:strRef>
          </c:cat>
          <c:val>
            <c:numRef>
              <c:f>Sheet1!$C$2:$C$4</c:f>
              <c:numCache>
                <c:formatCode>#,##0</c:formatCode>
                <c:ptCount val="3"/>
                <c:pt idx="0">
                  <c:v>9321</c:v>
                </c:pt>
                <c:pt idx="1">
                  <c:v>16744</c:v>
                </c:pt>
                <c:pt idx="2">
                  <c:v>26065</c:v>
                </c:pt>
              </c:numCache>
            </c:numRef>
          </c:val>
          <c:extLst>
            <c:ext xmlns:c16="http://schemas.microsoft.com/office/drawing/2014/chart" uri="{C3380CC4-5D6E-409C-BE32-E72D297353CC}">
              <c16:uniqueId val="{00000001-7B00-4B77-B217-0E26C5D93485}"/>
            </c:ext>
          </c:extLst>
        </c:ser>
        <c:dLbls>
          <c:showLegendKey val="0"/>
          <c:showVal val="0"/>
          <c:showCatName val="0"/>
          <c:showSerName val="0"/>
          <c:showPercent val="0"/>
          <c:showBubbleSize val="0"/>
        </c:dLbls>
        <c:gapWidth val="100"/>
        <c:overlap val="-20"/>
        <c:axId val="473171232"/>
        <c:axId val="473171624"/>
      </c:barChart>
      <c:catAx>
        <c:axId val="473171232"/>
        <c:scaling>
          <c:orientation val="minMax"/>
        </c:scaling>
        <c:delete val="0"/>
        <c:axPos val="b"/>
        <c:numFmt formatCode="General" sourceLinked="0"/>
        <c:majorTickMark val="out"/>
        <c:minorTickMark val="none"/>
        <c:tickLblPos val="nextTo"/>
        <c:spPr>
          <a:ln>
            <a:solidFill>
              <a:srgbClr val="8395A2"/>
            </a:solidFill>
          </a:ln>
        </c:spPr>
        <c:txPr>
          <a:bodyPr rot="0" vert="horz"/>
          <a:lstStyle/>
          <a:p>
            <a:pPr>
              <a:defRPr sz="1200" b="1">
                <a:solidFill>
                  <a:srgbClr val="0765A3"/>
                </a:solidFill>
              </a:defRPr>
            </a:pPr>
            <a:endParaRPr lang="en-US"/>
          </a:p>
        </c:txPr>
        <c:crossAx val="473171624"/>
        <c:crosses val="autoZero"/>
        <c:auto val="1"/>
        <c:lblAlgn val="ctr"/>
        <c:lblOffset val="100"/>
        <c:noMultiLvlLbl val="0"/>
      </c:catAx>
      <c:valAx>
        <c:axId val="473171624"/>
        <c:scaling>
          <c:orientation val="minMax"/>
        </c:scaling>
        <c:delete val="1"/>
        <c:axPos val="l"/>
        <c:numFmt formatCode="#,##0" sourceLinked="1"/>
        <c:majorTickMark val="out"/>
        <c:minorTickMark val="none"/>
        <c:tickLblPos val="nextTo"/>
        <c:crossAx val="473171232"/>
        <c:crosses val="autoZero"/>
        <c:crossBetween val="between"/>
      </c:valAx>
      <c:spPr>
        <a:ln>
          <a:noFill/>
        </a:ln>
      </c:spPr>
    </c:plotArea>
    <c:legend>
      <c:legendPos val="t"/>
      <c:layout>
        <c:manualLayout>
          <c:xMode val="edge"/>
          <c:yMode val="edge"/>
          <c:x val="0.37435979158400401"/>
          <c:y val="0.14561464860433501"/>
          <c:w val="0.24318309112342301"/>
          <c:h val="7.5127412817528799E-2"/>
        </c:manualLayout>
      </c:layout>
      <c:overlay val="0"/>
      <c:txPr>
        <a:bodyPr/>
        <a:lstStyle/>
        <a:p>
          <a:pPr>
            <a:defRPr sz="1100" b="1"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c:v>
                </c:pt>
              </c:strCache>
            </c:strRef>
          </c:tx>
          <c:spPr>
            <a:gradFill flip="none" rotWithShape="1">
              <a:gsLst>
                <a:gs pos="0">
                  <a:srgbClr val="3682B4"/>
                </a:gs>
                <a:gs pos="100000">
                  <a:srgbClr val="0765A3"/>
                </a:gs>
              </a:gsLst>
              <a:lin ang="0" scaled="0"/>
              <a:tileRect/>
            </a:gradFill>
            <a:effectLst>
              <a:outerShdw blurRad="50800" dist="38100" dir="2700000" algn="tl" rotWithShape="0">
                <a:prstClr val="black">
                  <a:alpha val="40000"/>
                </a:prstClr>
              </a:outerShdw>
            </a:effectLst>
          </c:spPr>
          <c:invertIfNegative val="0"/>
          <c:dPt>
            <c:idx val="1"/>
            <c:invertIfNegative val="0"/>
            <c:bubble3D val="0"/>
            <c:spPr>
              <a:solidFill>
                <a:srgbClr val="50C8A0"/>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2-8229-4A60-9C83-FB0E47CA6BF3}"/>
              </c:ext>
            </c:extLst>
          </c:dPt>
          <c:dLbls>
            <c:spPr>
              <a:noFill/>
              <a:ln>
                <a:noFill/>
              </a:ln>
              <a:effectLst/>
            </c:spPr>
            <c:txPr>
              <a:bodyPr/>
              <a:lstStyle/>
              <a:p>
                <a:pPr>
                  <a:defRPr sz="1400" b="1">
                    <a:solidFill>
                      <a:srgbClr val="0765A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Cinema</c:v>
                </c:pt>
                <c:pt idx="1">
                  <c:v>#1 Ranked Cable TV Network (on cume reach)</c:v>
                </c:pt>
              </c:strCache>
            </c:strRef>
          </c:cat>
          <c:val>
            <c:numRef>
              <c:f>Sheet1!$B$2:$B$3</c:f>
              <c:numCache>
                <c:formatCode>#,##0</c:formatCode>
                <c:ptCount val="2"/>
                <c:pt idx="0">
                  <c:v>26065</c:v>
                </c:pt>
                <c:pt idx="1">
                  <c:v>21408</c:v>
                </c:pt>
              </c:numCache>
            </c:numRef>
          </c:val>
          <c:extLst>
            <c:ext xmlns:c16="http://schemas.microsoft.com/office/drawing/2014/chart" uri="{C3380CC4-5D6E-409C-BE32-E72D297353CC}">
              <c16:uniqueId val="{00000000-8229-4A60-9C83-FB0E47CA6BF3}"/>
            </c:ext>
          </c:extLst>
        </c:ser>
        <c:dLbls>
          <c:showLegendKey val="0"/>
          <c:showVal val="0"/>
          <c:showCatName val="0"/>
          <c:showSerName val="0"/>
          <c:showPercent val="0"/>
          <c:showBubbleSize val="0"/>
        </c:dLbls>
        <c:gapWidth val="100"/>
        <c:overlap val="-20"/>
        <c:axId val="473171232"/>
        <c:axId val="473171624"/>
      </c:barChart>
      <c:catAx>
        <c:axId val="473171232"/>
        <c:scaling>
          <c:orientation val="minMax"/>
        </c:scaling>
        <c:delete val="0"/>
        <c:axPos val="b"/>
        <c:numFmt formatCode="General" sourceLinked="0"/>
        <c:majorTickMark val="out"/>
        <c:minorTickMark val="none"/>
        <c:tickLblPos val="nextTo"/>
        <c:spPr>
          <a:ln>
            <a:solidFill>
              <a:srgbClr val="8395A2"/>
            </a:solidFill>
          </a:ln>
        </c:spPr>
        <c:txPr>
          <a:bodyPr rot="0" vert="horz"/>
          <a:lstStyle/>
          <a:p>
            <a:pPr>
              <a:defRPr sz="1200" b="1">
                <a:solidFill>
                  <a:srgbClr val="0765A3"/>
                </a:solidFill>
              </a:defRPr>
            </a:pPr>
            <a:endParaRPr lang="en-US"/>
          </a:p>
        </c:txPr>
        <c:crossAx val="473171624"/>
        <c:crosses val="autoZero"/>
        <c:auto val="1"/>
        <c:lblAlgn val="ctr"/>
        <c:lblOffset val="100"/>
        <c:noMultiLvlLbl val="0"/>
      </c:catAx>
      <c:valAx>
        <c:axId val="473171624"/>
        <c:scaling>
          <c:orientation val="minMax"/>
        </c:scaling>
        <c:delete val="1"/>
        <c:axPos val="l"/>
        <c:numFmt formatCode="#,##0" sourceLinked="1"/>
        <c:majorTickMark val="out"/>
        <c:minorTickMark val="none"/>
        <c:tickLblPos val="nextTo"/>
        <c:crossAx val="473171232"/>
        <c:crosses val="autoZero"/>
        <c:crossBetween val="between"/>
      </c:valAx>
      <c:spPr>
        <a:ln>
          <a:noFill/>
        </a:ln>
        <a:scene3d>
          <a:camera prst="orthographicFront"/>
          <a:lightRig rig="threePt" dir="t"/>
        </a:scene3d>
        <a:sp3d prstMaterial="matte">
          <a:bevelT w="63500" h="63500" prst="artDeco"/>
          <a:contourClr>
            <a:srgbClr val="000000"/>
          </a:contourClr>
        </a:sp3d>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c:v>
                </c:pt>
              </c:strCache>
            </c:strRef>
          </c:tx>
          <c:spPr>
            <a:gradFill flip="none" rotWithShape="1">
              <a:gsLst>
                <a:gs pos="0">
                  <a:srgbClr val="3682B4"/>
                </a:gs>
                <a:gs pos="100000">
                  <a:srgbClr val="0765A3"/>
                </a:gs>
              </a:gsLst>
              <a:lin ang="0" scaled="0"/>
              <a:tileRect/>
            </a:gradFill>
            <a:effectLst>
              <a:outerShdw blurRad="50800" dist="38100" dir="2700000" algn="tl" rotWithShape="0">
                <a:prstClr val="black">
                  <a:alpha val="40000"/>
                </a:prstClr>
              </a:outerShdw>
            </a:effectLst>
          </c:spPr>
          <c:invertIfNegative val="0"/>
          <c:dPt>
            <c:idx val="1"/>
            <c:invertIfNegative val="0"/>
            <c:bubble3D val="0"/>
            <c:spPr>
              <a:solidFill>
                <a:srgbClr val="50C8A0"/>
              </a:solidFill>
              <a:effectLst>
                <a:outerShdw blurRad="50800" dist="38100" dir="2700000" algn="tl" rotWithShape="0">
                  <a:prstClr val="black">
                    <a:alpha val="40000"/>
                  </a:prstClr>
                </a:outerShdw>
              </a:effectLst>
            </c:spPr>
            <c:extLst>
              <c:ext xmlns:c16="http://schemas.microsoft.com/office/drawing/2014/chart" uri="{C3380CC4-5D6E-409C-BE32-E72D297353CC}">
                <c16:uniqueId val="{00000002-8229-4A60-9C83-FB0E47CA6BF3}"/>
              </c:ext>
            </c:extLst>
          </c:dPt>
          <c:dLbls>
            <c:spPr>
              <a:noFill/>
              <a:ln>
                <a:noFill/>
              </a:ln>
              <a:effectLst/>
            </c:spPr>
            <c:txPr>
              <a:bodyPr/>
              <a:lstStyle/>
              <a:p>
                <a:pPr>
                  <a:defRPr sz="1400" b="1">
                    <a:solidFill>
                      <a:srgbClr val="0765A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Cinema</c:v>
                </c:pt>
                <c:pt idx="1">
                  <c:v>Total Internet</c:v>
                </c:pt>
              </c:strCache>
            </c:strRef>
          </c:cat>
          <c:val>
            <c:numRef>
              <c:f>Sheet1!$B$2:$B$3</c:f>
              <c:numCache>
                <c:formatCode>0.0%</c:formatCode>
                <c:ptCount val="2"/>
                <c:pt idx="0">
                  <c:v>0.61699999999999999</c:v>
                </c:pt>
                <c:pt idx="1">
                  <c:v>0.443</c:v>
                </c:pt>
              </c:numCache>
            </c:numRef>
          </c:val>
          <c:extLst>
            <c:ext xmlns:c16="http://schemas.microsoft.com/office/drawing/2014/chart" uri="{C3380CC4-5D6E-409C-BE32-E72D297353CC}">
              <c16:uniqueId val="{00000000-8229-4A60-9C83-FB0E47CA6BF3}"/>
            </c:ext>
          </c:extLst>
        </c:ser>
        <c:dLbls>
          <c:showLegendKey val="0"/>
          <c:showVal val="0"/>
          <c:showCatName val="0"/>
          <c:showSerName val="0"/>
          <c:showPercent val="0"/>
          <c:showBubbleSize val="0"/>
        </c:dLbls>
        <c:gapWidth val="100"/>
        <c:overlap val="-20"/>
        <c:axId val="473171232"/>
        <c:axId val="473171624"/>
      </c:barChart>
      <c:catAx>
        <c:axId val="473171232"/>
        <c:scaling>
          <c:orientation val="minMax"/>
        </c:scaling>
        <c:delete val="0"/>
        <c:axPos val="b"/>
        <c:numFmt formatCode="General" sourceLinked="0"/>
        <c:majorTickMark val="out"/>
        <c:minorTickMark val="none"/>
        <c:tickLblPos val="nextTo"/>
        <c:spPr>
          <a:ln>
            <a:solidFill>
              <a:srgbClr val="8395A2"/>
            </a:solidFill>
          </a:ln>
        </c:spPr>
        <c:txPr>
          <a:bodyPr rot="0" vert="horz"/>
          <a:lstStyle/>
          <a:p>
            <a:pPr>
              <a:defRPr sz="1200" b="1">
                <a:solidFill>
                  <a:srgbClr val="0765A3"/>
                </a:solidFill>
              </a:defRPr>
            </a:pPr>
            <a:endParaRPr lang="en-US"/>
          </a:p>
        </c:txPr>
        <c:crossAx val="473171624"/>
        <c:crosses val="autoZero"/>
        <c:auto val="1"/>
        <c:lblAlgn val="ctr"/>
        <c:lblOffset val="100"/>
        <c:noMultiLvlLbl val="0"/>
      </c:catAx>
      <c:valAx>
        <c:axId val="473171624"/>
        <c:scaling>
          <c:orientation val="minMax"/>
        </c:scaling>
        <c:delete val="1"/>
        <c:axPos val="l"/>
        <c:numFmt formatCode="0.0%" sourceLinked="1"/>
        <c:majorTickMark val="out"/>
        <c:minorTickMark val="none"/>
        <c:tickLblPos val="nextTo"/>
        <c:crossAx val="473171232"/>
        <c:crosses val="autoZero"/>
        <c:crossBetween val="between"/>
      </c:valAx>
      <c:spPr>
        <a:ln>
          <a:noFill/>
        </a:ln>
        <a:scene3d>
          <a:camera prst="orthographicFront"/>
          <a:lightRig rig="threePt" dir="t"/>
        </a:scene3d>
        <a:sp3d prstMaterial="matte">
          <a:bevelT w="63500" h="63500" prst="artDeco"/>
          <a:contourClr>
            <a:srgbClr val="000000"/>
          </a:contourClr>
        </a:sp3d>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c:v>
                </c:pt>
              </c:strCache>
            </c:strRef>
          </c:tx>
          <c:spPr>
            <a:gradFill flip="none" rotWithShape="1">
              <a:gsLst>
                <a:gs pos="0">
                  <a:srgbClr val="3682B4"/>
                </a:gs>
                <a:gs pos="100000">
                  <a:srgbClr val="0765A3"/>
                </a:gs>
              </a:gsLst>
              <a:lin ang="0" scaled="0"/>
              <a:tileRect/>
            </a:gradFill>
          </c:spPr>
          <c:invertIfNegative val="0"/>
          <c:dPt>
            <c:idx val="1"/>
            <c:invertIfNegative val="0"/>
            <c:bubble3D val="0"/>
            <c:spPr>
              <a:solidFill>
                <a:srgbClr val="FF0000"/>
              </a:solidFill>
            </c:spPr>
            <c:extLst>
              <c:ext xmlns:c16="http://schemas.microsoft.com/office/drawing/2014/chart" uri="{C3380CC4-5D6E-409C-BE32-E72D297353CC}">
                <c16:uniqueId val="{00000000-DC33-4ADB-A2AD-40C45AF8E8E2}"/>
              </c:ext>
            </c:extLst>
          </c:dPt>
          <c:dPt>
            <c:idx val="8"/>
            <c:invertIfNegative val="0"/>
            <c:bubble3D val="0"/>
            <c:spPr>
              <a:solidFill>
                <a:srgbClr val="3682B4"/>
              </a:solidFill>
            </c:spPr>
            <c:extLst>
              <c:ext xmlns:c16="http://schemas.microsoft.com/office/drawing/2014/chart" uri="{C3380CC4-5D6E-409C-BE32-E72D297353CC}">
                <c16:uniqueId val="{00000001-DC33-4ADB-A2AD-40C45AF8E8E2}"/>
              </c:ext>
            </c:extLst>
          </c:dPt>
          <c:dLbls>
            <c:dLbl>
              <c:idx val="1"/>
              <c:spPr>
                <a:noFill/>
                <a:ln>
                  <a:noFill/>
                </a:ln>
                <a:effectLst/>
              </c:spPr>
              <c:txPr>
                <a:bodyPr/>
                <a:lstStyle/>
                <a:p>
                  <a:pPr>
                    <a:defRPr sz="1000" b="1">
                      <a:solidFill>
                        <a:srgbClr val="FF0000"/>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DC33-4ADB-A2AD-40C45AF8E8E2}"/>
                </c:ext>
              </c:extLst>
            </c:dLbl>
            <c:spPr>
              <a:noFill/>
              <a:ln>
                <a:noFill/>
              </a:ln>
              <a:effectLst/>
            </c:spPr>
            <c:txPr>
              <a:bodyPr/>
              <a:lstStyle/>
              <a:p>
                <a:pPr>
                  <a:defRPr sz="1000" b="1">
                    <a:solidFill>
                      <a:srgbClr val="0765A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Sheet1!$A$2:$A$17</c:f>
              <c:strCache>
                <c:ptCount val="16"/>
                <c:pt idx="0">
                  <c:v>Snapchat</c:v>
                </c:pt>
                <c:pt idx="1">
                  <c:v>Cinema</c:v>
                </c:pt>
                <c:pt idx="2">
                  <c:v>Buzzfeed</c:v>
                </c:pt>
                <c:pt idx="3">
                  <c:v>Netflix</c:v>
                </c:pt>
                <c:pt idx="4">
                  <c:v>Instagram</c:v>
                </c:pt>
                <c:pt idx="5">
                  <c:v>Pandora</c:v>
                </c:pt>
                <c:pt idx="6">
                  <c:v>IMDB</c:v>
                </c:pt>
                <c:pt idx="7">
                  <c:v>Wikipedia</c:v>
                </c:pt>
                <c:pt idx="8">
                  <c:v>Craigslist</c:v>
                </c:pt>
                <c:pt idx="9">
                  <c:v>Twitter</c:v>
                </c:pt>
                <c:pt idx="10">
                  <c:v>Yelp</c:v>
                </c:pt>
                <c:pt idx="11">
                  <c:v>Pinterest</c:v>
                </c:pt>
                <c:pt idx="12">
                  <c:v>Facebook</c:v>
                </c:pt>
                <c:pt idx="13">
                  <c:v>Amazon</c:v>
                </c:pt>
                <c:pt idx="14">
                  <c:v>LinkedIn</c:v>
                </c:pt>
                <c:pt idx="15">
                  <c:v>YouTube</c:v>
                </c:pt>
              </c:strCache>
            </c:strRef>
          </c:cat>
          <c:val>
            <c:numRef>
              <c:f>Sheet1!$B$2:$B$17</c:f>
              <c:numCache>
                <c:formatCode>0.0%</c:formatCode>
                <c:ptCount val="16"/>
                <c:pt idx="0">
                  <c:v>0.63300000000000001</c:v>
                </c:pt>
                <c:pt idx="1">
                  <c:v>0.61699999999999999</c:v>
                </c:pt>
                <c:pt idx="2">
                  <c:v>0.61099999999999999</c:v>
                </c:pt>
                <c:pt idx="3">
                  <c:v>0.54300000000000004</c:v>
                </c:pt>
                <c:pt idx="4">
                  <c:v>0.47</c:v>
                </c:pt>
                <c:pt idx="5">
                  <c:v>0.46800000000000003</c:v>
                </c:pt>
                <c:pt idx="6">
                  <c:v>0.46400000000000002</c:v>
                </c:pt>
                <c:pt idx="7">
                  <c:v>0.45300000000000001</c:v>
                </c:pt>
                <c:pt idx="8">
                  <c:v>0.42799999999999999</c:v>
                </c:pt>
                <c:pt idx="9">
                  <c:v>0.42199999999999999</c:v>
                </c:pt>
                <c:pt idx="10">
                  <c:v>0.42</c:v>
                </c:pt>
                <c:pt idx="11">
                  <c:v>0.41199999999999998</c:v>
                </c:pt>
                <c:pt idx="12">
                  <c:v>0.38500000000000001</c:v>
                </c:pt>
                <c:pt idx="13">
                  <c:v>0.38100000000000001</c:v>
                </c:pt>
                <c:pt idx="14">
                  <c:v>0.38100000000000001</c:v>
                </c:pt>
                <c:pt idx="15">
                  <c:v>0.33200000000000002</c:v>
                </c:pt>
              </c:numCache>
            </c:numRef>
          </c:val>
          <c:extLst>
            <c:ext xmlns:c16="http://schemas.microsoft.com/office/drawing/2014/chart" uri="{C3380CC4-5D6E-409C-BE32-E72D297353CC}">
              <c16:uniqueId val="{00000000-7B00-4B77-B217-0E26C5D93485}"/>
            </c:ext>
          </c:extLst>
        </c:ser>
        <c:dLbls>
          <c:showLegendKey val="0"/>
          <c:showVal val="0"/>
          <c:showCatName val="0"/>
          <c:showSerName val="0"/>
          <c:showPercent val="0"/>
          <c:showBubbleSize val="0"/>
        </c:dLbls>
        <c:gapWidth val="100"/>
        <c:overlap val="-20"/>
        <c:axId val="566855672"/>
        <c:axId val="566856064"/>
      </c:barChart>
      <c:catAx>
        <c:axId val="566855672"/>
        <c:scaling>
          <c:orientation val="minMax"/>
        </c:scaling>
        <c:delete val="0"/>
        <c:axPos val="b"/>
        <c:numFmt formatCode="General" sourceLinked="0"/>
        <c:majorTickMark val="out"/>
        <c:minorTickMark val="none"/>
        <c:tickLblPos val="nextTo"/>
        <c:spPr>
          <a:ln>
            <a:solidFill>
              <a:srgbClr val="8395A2"/>
            </a:solidFill>
          </a:ln>
        </c:spPr>
        <c:txPr>
          <a:bodyPr rot="0" vert="horz"/>
          <a:lstStyle/>
          <a:p>
            <a:pPr>
              <a:defRPr sz="800" b="1">
                <a:solidFill>
                  <a:srgbClr val="0765A3"/>
                </a:solidFill>
              </a:defRPr>
            </a:pPr>
            <a:endParaRPr lang="en-US"/>
          </a:p>
        </c:txPr>
        <c:crossAx val="566856064"/>
        <c:crosses val="autoZero"/>
        <c:auto val="1"/>
        <c:lblAlgn val="ctr"/>
        <c:lblOffset val="100"/>
        <c:noMultiLvlLbl val="0"/>
      </c:catAx>
      <c:valAx>
        <c:axId val="566856064"/>
        <c:scaling>
          <c:orientation val="minMax"/>
        </c:scaling>
        <c:delete val="1"/>
        <c:axPos val="l"/>
        <c:numFmt formatCode="0.0%" sourceLinked="1"/>
        <c:majorTickMark val="out"/>
        <c:minorTickMark val="none"/>
        <c:tickLblPos val="nextTo"/>
        <c:crossAx val="566855672"/>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5820749212699724E-2"/>
          <c:y val="0.10352117178630316"/>
          <c:w val="0.96835850157460057"/>
          <c:h val="0.77051720084253583"/>
        </c:manualLayout>
      </c:layout>
      <c:barChart>
        <c:barDir val="col"/>
        <c:grouping val="clustered"/>
        <c:varyColors val="0"/>
        <c:ser>
          <c:idx val="0"/>
          <c:order val="0"/>
          <c:tx>
            <c:strRef>
              <c:f>Sheet1!$B$1</c:f>
              <c:strCache>
                <c:ptCount val="1"/>
                <c:pt idx="0">
                  <c:v>%</c:v>
                </c:pt>
              </c:strCache>
            </c:strRef>
          </c:tx>
          <c:spPr>
            <a:gradFill flip="none" rotWithShape="1">
              <a:gsLst>
                <a:gs pos="0">
                  <a:srgbClr val="3682B4"/>
                </a:gs>
                <a:gs pos="100000">
                  <a:srgbClr val="0765A3"/>
                </a:gs>
              </a:gsLst>
              <a:lin ang="0" scaled="0"/>
              <a:tileRect/>
            </a:gradFill>
          </c:spPr>
          <c:invertIfNegative val="0"/>
          <c:dLbls>
            <c:spPr>
              <a:noFill/>
              <a:ln>
                <a:noFill/>
              </a:ln>
              <a:effectLst/>
            </c:spPr>
            <c:txPr>
              <a:bodyPr/>
              <a:lstStyle/>
              <a:p>
                <a:pPr>
                  <a:defRPr sz="1100" b="1">
                    <a:solidFill>
                      <a:srgbClr val="0765A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Work-Life Balance</c:v>
                </c:pt>
                <c:pt idx="1">
                  <c:v>Job Satisfaction</c:v>
                </c:pt>
                <c:pt idx="2">
                  <c:v>Salary / Salary Growth</c:v>
                </c:pt>
                <c:pt idx="3">
                  <c:v>Achievements of personal goals</c:v>
                </c:pt>
                <c:pt idx="4">
                  <c:v>Work Achievements</c:v>
                </c:pt>
                <c:pt idx="5">
                  <c:v>Development of new skills</c:v>
                </c:pt>
              </c:strCache>
            </c:strRef>
          </c:cat>
          <c:val>
            <c:numRef>
              <c:f>Sheet1!$B$2:$B$7</c:f>
              <c:numCache>
                <c:formatCode>0%</c:formatCode>
                <c:ptCount val="6"/>
                <c:pt idx="0">
                  <c:v>0.44</c:v>
                </c:pt>
                <c:pt idx="1">
                  <c:v>0.43</c:v>
                </c:pt>
                <c:pt idx="2">
                  <c:v>0.35</c:v>
                </c:pt>
                <c:pt idx="3">
                  <c:v>0.27</c:v>
                </c:pt>
                <c:pt idx="4">
                  <c:v>0.25</c:v>
                </c:pt>
                <c:pt idx="5">
                  <c:v>0.24</c:v>
                </c:pt>
              </c:numCache>
            </c:numRef>
          </c:val>
          <c:extLst>
            <c:ext xmlns:c16="http://schemas.microsoft.com/office/drawing/2014/chart" uri="{C3380CC4-5D6E-409C-BE32-E72D297353CC}">
              <c16:uniqueId val="{00000000-0F30-40C3-88B3-D78C16A803B0}"/>
            </c:ext>
          </c:extLst>
        </c:ser>
        <c:dLbls>
          <c:showLegendKey val="0"/>
          <c:showVal val="0"/>
          <c:showCatName val="0"/>
          <c:showSerName val="0"/>
          <c:showPercent val="0"/>
          <c:showBubbleSize val="0"/>
        </c:dLbls>
        <c:gapWidth val="100"/>
        <c:overlap val="-20"/>
        <c:axId val="566857240"/>
        <c:axId val="566857632"/>
      </c:barChart>
      <c:catAx>
        <c:axId val="566857240"/>
        <c:scaling>
          <c:orientation val="minMax"/>
        </c:scaling>
        <c:delete val="0"/>
        <c:axPos val="b"/>
        <c:numFmt formatCode="General" sourceLinked="0"/>
        <c:majorTickMark val="out"/>
        <c:minorTickMark val="none"/>
        <c:tickLblPos val="nextTo"/>
        <c:spPr>
          <a:ln>
            <a:solidFill>
              <a:srgbClr val="8395A2"/>
            </a:solidFill>
          </a:ln>
        </c:spPr>
        <c:txPr>
          <a:bodyPr rot="0" vert="horz"/>
          <a:lstStyle/>
          <a:p>
            <a:pPr>
              <a:defRPr sz="1100" b="1">
                <a:solidFill>
                  <a:srgbClr val="0765A3"/>
                </a:solidFill>
              </a:defRPr>
            </a:pPr>
            <a:endParaRPr lang="en-US"/>
          </a:p>
        </c:txPr>
        <c:crossAx val="566857632"/>
        <c:crosses val="autoZero"/>
        <c:auto val="1"/>
        <c:lblAlgn val="ctr"/>
        <c:lblOffset val="100"/>
        <c:noMultiLvlLbl val="0"/>
      </c:catAx>
      <c:valAx>
        <c:axId val="566857632"/>
        <c:scaling>
          <c:orientation val="minMax"/>
        </c:scaling>
        <c:delete val="1"/>
        <c:axPos val="l"/>
        <c:numFmt formatCode="0%" sourceLinked="1"/>
        <c:majorTickMark val="out"/>
        <c:minorTickMark val="none"/>
        <c:tickLblPos val="nextTo"/>
        <c:crossAx val="566857240"/>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5820749212699724E-2"/>
          <c:y val="0.10352117178630316"/>
          <c:w val="0.96835850157460057"/>
          <c:h val="0.77051720084253583"/>
        </c:manualLayout>
      </c:layout>
      <c:barChart>
        <c:barDir val="col"/>
        <c:grouping val="clustered"/>
        <c:varyColors val="0"/>
        <c:ser>
          <c:idx val="0"/>
          <c:order val="0"/>
          <c:tx>
            <c:strRef>
              <c:f>Sheet1!$B$1</c:f>
              <c:strCache>
                <c:ptCount val="1"/>
                <c:pt idx="0">
                  <c:v>%</c:v>
                </c:pt>
              </c:strCache>
            </c:strRef>
          </c:tx>
          <c:spPr>
            <a:gradFill flip="none" rotWithShape="1">
              <a:gsLst>
                <a:gs pos="0">
                  <a:srgbClr val="3682B4"/>
                </a:gs>
                <a:gs pos="100000">
                  <a:srgbClr val="0765A3"/>
                </a:gs>
              </a:gsLst>
              <a:lin ang="0" scaled="0"/>
              <a:tileRect/>
            </a:gradFill>
          </c:spPr>
          <c:invertIfNegative val="0"/>
          <c:dLbls>
            <c:spPr>
              <a:noFill/>
              <a:ln>
                <a:noFill/>
              </a:ln>
              <a:effectLst/>
            </c:spPr>
            <c:txPr>
              <a:bodyPr/>
              <a:lstStyle/>
              <a:p>
                <a:pPr>
                  <a:defRPr sz="1100" b="1">
                    <a:solidFill>
                      <a:srgbClr val="0765A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Millennials (18-35)</c:v>
                </c:pt>
                <c:pt idx="1">
                  <c:v>Gen Xers (36-50)</c:v>
                </c:pt>
                <c:pt idx="2">
                  <c:v>Baby Boomers (51-69)</c:v>
                </c:pt>
                <c:pt idx="3">
                  <c:v>Matures (70+)</c:v>
                </c:pt>
              </c:strCache>
            </c:strRef>
          </c:cat>
          <c:val>
            <c:numRef>
              <c:f>Sheet1!$B$2:$B$5</c:f>
              <c:numCache>
                <c:formatCode>0%</c:formatCode>
                <c:ptCount val="4"/>
                <c:pt idx="0">
                  <c:v>0.57999999999999996</c:v>
                </c:pt>
                <c:pt idx="1">
                  <c:v>0.5</c:v>
                </c:pt>
                <c:pt idx="2">
                  <c:v>0.33</c:v>
                </c:pt>
                <c:pt idx="3">
                  <c:v>0.26</c:v>
                </c:pt>
              </c:numCache>
            </c:numRef>
          </c:val>
          <c:extLst>
            <c:ext xmlns:c16="http://schemas.microsoft.com/office/drawing/2014/chart" uri="{C3380CC4-5D6E-409C-BE32-E72D297353CC}">
              <c16:uniqueId val="{00000000-0F30-40C3-88B3-D78C16A803B0}"/>
            </c:ext>
          </c:extLst>
        </c:ser>
        <c:dLbls>
          <c:showLegendKey val="0"/>
          <c:showVal val="0"/>
          <c:showCatName val="0"/>
          <c:showSerName val="0"/>
          <c:showPercent val="0"/>
          <c:showBubbleSize val="0"/>
        </c:dLbls>
        <c:gapWidth val="100"/>
        <c:overlap val="-20"/>
        <c:axId val="480279128"/>
        <c:axId val="480279520"/>
      </c:barChart>
      <c:catAx>
        <c:axId val="480279128"/>
        <c:scaling>
          <c:orientation val="minMax"/>
        </c:scaling>
        <c:delete val="0"/>
        <c:axPos val="b"/>
        <c:numFmt formatCode="General" sourceLinked="0"/>
        <c:majorTickMark val="out"/>
        <c:minorTickMark val="none"/>
        <c:tickLblPos val="nextTo"/>
        <c:spPr>
          <a:ln>
            <a:solidFill>
              <a:srgbClr val="8395A2"/>
            </a:solidFill>
          </a:ln>
        </c:spPr>
        <c:txPr>
          <a:bodyPr rot="0" vert="horz"/>
          <a:lstStyle/>
          <a:p>
            <a:pPr>
              <a:defRPr sz="1100" b="1">
                <a:solidFill>
                  <a:srgbClr val="0765A3"/>
                </a:solidFill>
              </a:defRPr>
            </a:pPr>
            <a:endParaRPr lang="en-US"/>
          </a:p>
        </c:txPr>
        <c:crossAx val="480279520"/>
        <c:crosses val="autoZero"/>
        <c:auto val="1"/>
        <c:lblAlgn val="ctr"/>
        <c:lblOffset val="100"/>
        <c:noMultiLvlLbl val="0"/>
      </c:catAx>
      <c:valAx>
        <c:axId val="480279520"/>
        <c:scaling>
          <c:orientation val="minMax"/>
        </c:scaling>
        <c:delete val="1"/>
        <c:axPos val="l"/>
        <c:numFmt formatCode="0%" sourceLinked="1"/>
        <c:majorTickMark val="out"/>
        <c:minorTickMark val="none"/>
        <c:tickLblPos val="nextTo"/>
        <c:crossAx val="480279128"/>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3A0C93-7E5A-5F49-BEBF-176D9D86AE98}" type="datetimeFigureOut">
              <a:rPr lang="en-US" smtClean="0"/>
              <a:t>5/28/2019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1A7F7A-CF2C-A64E-BF71-DE52D54C670E}" type="slidenum">
              <a:rPr lang="en-US" smtClean="0"/>
              <a:t>‹#›</a:t>
            </a:fld>
            <a:endParaRPr lang="en-US"/>
          </a:p>
        </p:txBody>
      </p:sp>
    </p:spTree>
    <p:extLst>
      <p:ext uri="{BB962C8B-B14F-4D97-AF65-F5344CB8AC3E}">
        <p14:creationId xmlns:p14="http://schemas.microsoft.com/office/powerpoint/2010/main" val="33278050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160E6A-AE89-9D4B-878B-75A99885AD87}" type="datetimeFigureOut">
              <a:rPr lang="en-US" smtClean="0"/>
              <a:t>5/28/2019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882BC3-AE5F-3043-9FCD-C1F199F164CC}" type="slidenum">
              <a:rPr lang="en-US" smtClean="0"/>
              <a:t>‹#›</a:t>
            </a:fld>
            <a:endParaRPr lang="en-US"/>
          </a:p>
        </p:txBody>
      </p:sp>
    </p:spTree>
    <p:extLst>
      <p:ext uri="{BB962C8B-B14F-4D97-AF65-F5344CB8AC3E}">
        <p14:creationId xmlns:p14="http://schemas.microsoft.com/office/powerpoint/2010/main" val="35299572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565836" y="2788254"/>
            <a:ext cx="5155767" cy="1286933"/>
          </a:xfrm>
          <a:prstGeom prst="rect">
            <a:avLst/>
          </a:prstGeom>
        </p:spPr>
        <p:txBody>
          <a:bodyPr vert="horz" lIns="0" tIns="0" rIns="0" bIns="0"/>
          <a:lstStyle>
            <a:lvl1pPr marL="0" indent="0">
              <a:lnSpc>
                <a:spcPts val="4500"/>
              </a:lnSpc>
              <a:spcBef>
                <a:spcPts val="0"/>
              </a:spcBef>
              <a:buFontTx/>
              <a:buNone/>
              <a:defRPr sz="5500" b="1" cap="none"/>
            </a:lvl1pPr>
            <a:lvl2pPr marL="457200" indent="0">
              <a:lnSpc>
                <a:spcPts val="4500"/>
              </a:lnSpc>
              <a:spcBef>
                <a:spcPts val="0"/>
              </a:spcBef>
              <a:buFontTx/>
              <a:buNone/>
              <a:defRPr sz="5500" cap="all"/>
            </a:lvl2pPr>
            <a:lvl3pPr marL="914400" indent="0">
              <a:lnSpc>
                <a:spcPts val="4500"/>
              </a:lnSpc>
              <a:spcBef>
                <a:spcPts val="0"/>
              </a:spcBef>
              <a:buFontTx/>
              <a:buNone/>
              <a:defRPr sz="5500" cap="all"/>
            </a:lvl3pPr>
            <a:lvl4pPr marL="1371600" indent="0">
              <a:lnSpc>
                <a:spcPts val="4500"/>
              </a:lnSpc>
              <a:spcBef>
                <a:spcPts val="0"/>
              </a:spcBef>
              <a:buFontTx/>
              <a:buNone/>
              <a:defRPr sz="5500" cap="all"/>
            </a:lvl4pPr>
            <a:lvl5pPr marL="1828800" indent="0">
              <a:lnSpc>
                <a:spcPts val="4500"/>
              </a:lnSpc>
              <a:spcBef>
                <a:spcPts val="0"/>
              </a:spcBef>
              <a:buFontTx/>
              <a:buNone/>
              <a:defRPr sz="5500" cap="all"/>
            </a:lvl5pPr>
          </a:lstStyle>
          <a:p>
            <a:pPr lvl="0"/>
            <a:r>
              <a:rPr lang="en-US" dirty="0"/>
              <a:t>Insert Report Title Here</a:t>
            </a:r>
          </a:p>
        </p:txBody>
      </p:sp>
      <p:sp>
        <p:nvSpPr>
          <p:cNvPr id="7" name="Text Placeholder 6"/>
          <p:cNvSpPr>
            <a:spLocks noGrp="1"/>
          </p:cNvSpPr>
          <p:nvPr>
            <p:ph type="body" sz="quarter" idx="11" hasCustomPrompt="1"/>
          </p:nvPr>
        </p:nvSpPr>
        <p:spPr>
          <a:xfrm>
            <a:off x="2610577" y="3960348"/>
            <a:ext cx="6211690" cy="1585314"/>
          </a:xfrm>
          <a:prstGeom prst="rect">
            <a:avLst/>
          </a:prstGeom>
        </p:spPr>
        <p:txBody>
          <a:bodyPr vert="horz" lIns="0" tIns="0" rIns="0" bIns="0"/>
          <a:lstStyle>
            <a:lvl1pPr marL="0" indent="0">
              <a:spcBef>
                <a:spcPts val="0"/>
              </a:spcBef>
              <a:buFontTx/>
              <a:buNone/>
              <a:defRPr sz="3200" b="1" cap="none" baseline="0">
                <a:solidFill>
                  <a:srgbClr val="508ABA"/>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r>
              <a:rPr lang="en-US" sz="2600" dirty="0">
                <a:latin typeface="+mn-lt"/>
                <a:cs typeface="Trebuchet MS"/>
              </a:rPr>
              <a:t>Insert Subhead Text Here</a:t>
            </a:r>
          </a:p>
        </p:txBody>
      </p:sp>
    </p:spTree>
    <p:extLst>
      <p:ext uri="{BB962C8B-B14F-4D97-AF65-F5344CB8AC3E}">
        <p14:creationId xmlns:p14="http://schemas.microsoft.com/office/powerpoint/2010/main" val="2568517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410079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61636" y="460182"/>
            <a:ext cx="8805334"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15454" y="1806854"/>
            <a:ext cx="8805334"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321734" y="6621463"/>
            <a:ext cx="55626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329142" y="6189666"/>
            <a:ext cx="1719791"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169863" y="5335064"/>
            <a:ext cx="8796337"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3886111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310462" y="5002207"/>
            <a:ext cx="5435605" cy="1517126"/>
          </a:xfrm>
          <a:prstGeom prst="rect">
            <a:avLst/>
          </a:prstGeom>
        </p:spPr>
        <p:txBody>
          <a:bodyPr anchor="t" anchorCtr="0">
            <a:noAutofit/>
          </a:bodyPr>
          <a:lstStyle>
            <a:lvl1pPr algn="l">
              <a:lnSpc>
                <a:spcPts val="3800"/>
              </a:lnSpc>
              <a:defRPr sz="3600" b="1" cap="none" spc="-100"/>
            </a:lvl1pPr>
          </a:lstStyle>
          <a:p>
            <a:r>
              <a:rPr lang="en-US" dirty="0"/>
              <a:t>Insert Copy Here </a:t>
            </a:r>
            <a:br>
              <a:rPr lang="en-US" dirty="0"/>
            </a:br>
            <a:r>
              <a:rPr lang="en-US" dirty="0"/>
              <a:t>For The Break Slide</a:t>
            </a:r>
          </a:p>
        </p:txBody>
      </p:sp>
    </p:spTree>
    <p:extLst>
      <p:ext uri="{BB962C8B-B14F-4D97-AF65-F5344CB8AC3E}">
        <p14:creationId xmlns:p14="http://schemas.microsoft.com/office/powerpoint/2010/main" val="29534658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0485150"/>
      </p:ext>
    </p:extLst>
  </p:cSld>
  <p:clrMap bg1="lt1" tx1="dk1" bg2="lt2" tx2="dk2" accent1="accent1" accent2="accent2" accent3="accent3" accent4="accent4" accent5="accent5" accent6="accent6" hlink="hlink" folHlink="folHlink"/>
  <p:sldLayoutIdLst>
    <p:sldLayoutId id="2147483649" r:id="rId1"/>
  </p:sldLayoutIdLst>
  <p:hf hdr="0" ftr="0" dt="0"/>
  <p:txStyles>
    <p:titleStyle>
      <a:lvl1pPr algn="l" defTabSz="457200" rtl="0" eaLnBrk="1" latinLnBrk="0" hangingPunct="1">
        <a:spcBef>
          <a:spcPct val="0"/>
        </a:spcBef>
        <a:buNone/>
        <a:defRPr sz="6000" kern="1200" spc="-100">
          <a:solidFill>
            <a:srgbClr val="3775A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8412018" y="6620933"/>
            <a:ext cx="554952"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dirty="0">
              <a:solidFill>
                <a:srgbClr val="508ABA"/>
              </a:solidFill>
              <a:latin typeface="Trebuchet MS"/>
              <a:cs typeface="Trebuchet MS"/>
            </a:endParaRPr>
          </a:p>
        </p:txBody>
      </p:sp>
    </p:spTree>
    <p:extLst>
      <p:ext uri="{BB962C8B-B14F-4D97-AF65-F5344CB8AC3E}">
        <p14:creationId xmlns:p14="http://schemas.microsoft.com/office/powerpoint/2010/main" val="2875255103"/>
      </p:ext>
    </p:extLst>
  </p:cSld>
  <p:clrMap bg1="lt1" tx1="dk1" bg2="lt2" tx2="dk2" accent1="accent1" accent2="accent2" accent3="accent3" accent4="accent4" accent5="accent5" accent6="accent6" hlink="hlink" folHlink="folHlink"/>
  <p:sldLayoutIdLst>
    <p:sldLayoutId id="2147483651" r:id="rId1"/>
    <p:sldLayoutId id="2147483654"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6958960"/>
      </p:ext>
    </p:extLst>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18" Type="http://schemas.openxmlformats.org/officeDocument/2006/relationships/image" Target="../media/image31.jpeg"/><Relationship Id="rId3" Type="http://schemas.openxmlformats.org/officeDocument/2006/relationships/image" Target="../media/image16.jpeg"/><Relationship Id="rId21" Type="http://schemas.openxmlformats.org/officeDocument/2006/relationships/image" Target="../media/image34.jpeg"/><Relationship Id="rId7" Type="http://schemas.openxmlformats.org/officeDocument/2006/relationships/image" Target="../media/image20.jpeg"/><Relationship Id="rId12" Type="http://schemas.openxmlformats.org/officeDocument/2006/relationships/image" Target="../media/image25.jpeg"/><Relationship Id="rId17" Type="http://schemas.openxmlformats.org/officeDocument/2006/relationships/image" Target="../media/image30.jpeg"/><Relationship Id="rId2" Type="http://schemas.openxmlformats.org/officeDocument/2006/relationships/image" Target="../media/image15.jpeg"/><Relationship Id="rId16" Type="http://schemas.openxmlformats.org/officeDocument/2006/relationships/image" Target="../media/image29.jpeg"/><Relationship Id="rId20"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8.jpeg"/><Relationship Id="rId10" Type="http://schemas.openxmlformats.org/officeDocument/2006/relationships/image" Target="../media/image23.jpeg"/><Relationship Id="rId19" Type="http://schemas.openxmlformats.org/officeDocument/2006/relationships/image" Target="../media/image32.jpeg"/><Relationship Id="rId4" Type="http://schemas.openxmlformats.org/officeDocument/2006/relationships/image" Target="../media/image17.png"/><Relationship Id="rId9" Type="http://schemas.openxmlformats.org/officeDocument/2006/relationships/image" Target="../media/image22.jpeg"/><Relationship Id="rId14"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3.xml"/><Relationship Id="rId5" Type="http://schemas.openxmlformats.org/officeDocument/2006/relationships/chart" Target="../charts/chart18.xml"/><Relationship Id="rId4" Type="http://schemas.openxmlformats.org/officeDocument/2006/relationships/chart" Target="../charts/char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3" Type="http://schemas.openxmlformats.org/officeDocument/2006/relationships/image" Target="../media/image55.png"/><Relationship Id="rId18" Type="http://schemas.openxmlformats.org/officeDocument/2006/relationships/image" Target="../media/image60.png"/><Relationship Id="rId26" Type="http://schemas.openxmlformats.org/officeDocument/2006/relationships/image" Target="../media/image68.jpeg"/><Relationship Id="rId39" Type="http://schemas.openxmlformats.org/officeDocument/2006/relationships/image" Target="../media/image81.png"/><Relationship Id="rId21" Type="http://schemas.openxmlformats.org/officeDocument/2006/relationships/image" Target="../media/image63.jpeg"/><Relationship Id="rId34" Type="http://schemas.openxmlformats.org/officeDocument/2006/relationships/image" Target="../media/image76.jpeg"/><Relationship Id="rId42" Type="http://schemas.openxmlformats.org/officeDocument/2006/relationships/image" Target="../media/image84.png"/><Relationship Id="rId47" Type="http://schemas.openxmlformats.org/officeDocument/2006/relationships/image" Target="../media/image89.png"/><Relationship Id="rId50" Type="http://schemas.openxmlformats.org/officeDocument/2006/relationships/image" Target="../media/image92.jpeg"/><Relationship Id="rId55" Type="http://schemas.openxmlformats.org/officeDocument/2006/relationships/image" Target="../media/image97.jpeg"/><Relationship Id="rId63" Type="http://schemas.openxmlformats.org/officeDocument/2006/relationships/image" Target="../media/image105.png"/><Relationship Id="rId7" Type="http://schemas.openxmlformats.org/officeDocument/2006/relationships/image" Target="../media/image49.png"/><Relationship Id="rId2" Type="http://schemas.openxmlformats.org/officeDocument/2006/relationships/image" Target="../media/image44.png"/><Relationship Id="rId16" Type="http://schemas.openxmlformats.org/officeDocument/2006/relationships/image" Target="../media/image58.png"/><Relationship Id="rId20" Type="http://schemas.openxmlformats.org/officeDocument/2006/relationships/image" Target="../media/image62.jpeg"/><Relationship Id="rId29" Type="http://schemas.openxmlformats.org/officeDocument/2006/relationships/image" Target="../media/image71.jpeg"/><Relationship Id="rId41" Type="http://schemas.openxmlformats.org/officeDocument/2006/relationships/image" Target="../media/image83.png"/><Relationship Id="rId54" Type="http://schemas.openxmlformats.org/officeDocument/2006/relationships/image" Target="../media/image96.png"/><Relationship Id="rId62" Type="http://schemas.openxmlformats.org/officeDocument/2006/relationships/image" Target="../media/image104.png"/><Relationship Id="rId1" Type="http://schemas.openxmlformats.org/officeDocument/2006/relationships/slideLayout" Target="../slideLayouts/slideLayout2.xml"/><Relationship Id="rId6" Type="http://schemas.openxmlformats.org/officeDocument/2006/relationships/image" Target="../media/image48.jpeg"/><Relationship Id="rId11" Type="http://schemas.openxmlformats.org/officeDocument/2006/relationships/image" Target="../media/image53.png"/><Relationship Id="rId24" Type="http://schemas.openxmlformats.org/officeDocument/2006/relationships/image" Target="../media/image66.jpeg"/><Relationship Id="rId32" Type="http://schemas.openxmlformats.org/officeDocument/2006/relationships/image" Target="../media/image74.png"/><Relationship Id="rId37" Type="http://schemas.openxmlformats.org/officeDocument/2006/relationships/image" Target="../media/image79.png"/><Relationship Id="rId40" Type="http://schemas.openxmlformats.org/officeDocument/2006/relationships/image" Target="../media/image82.gif"/><Relationship Id="rId45" Type="http://schemas.openxmlformats.org/officeDocument/2006/relationships/image" Target="../media/image87.png"/><Relationship Id="rId53" Type="http://schemas.openxmlformats.org/officeDocument/2006/relationships/image" Target="../media/image95.jpeg"/><Relationship Id="rId58" Type="http://schemas.openxmlformats.org/officeDocument/2006/relationships/image" Target="../media/image100.png"/><Relationship Id="rId66" Type="http://schemas.openxmlformats.org/officeDocument/2006/relationships/image" Target="../media/image108.png"/><Relationship Id="rId5" Type="http://schemas.openxmlformats.org/officeDocument/2006/relationships/image" Target="../media/image47.png"/><Relationship Id="rId15" Type="http://schemas.openxmlformats.org/officeDocument/2006/relationships/image" Target="../media/image57.png"/><Relationship Id="rId23" Type="http://schemas.openxmlformats.org/officeDocument/2006/relationships/image" Target="../media/image65.jpeg"/><Relationship Id="rId28" Type="http://schemas.openxmlformats.org/officeDocument/2006/relationships/image" Target="../media/image70.png"/><Relationship Id="rId36" Type="http://schemas.openxmlformats.org/officeDocument/2006/relationships/image" Target="../media/image78.jpeg"/><Relationship Id="rId49" Type="http://schemas.openxmlformats.org/officeDocument/2006/relationships/image" Target="../media/image91.jpeg"/><Relationship Id="rId57" Type="http://schemas.openxmlformats.org/officeDocument/2006/relationships/image" Target="../media/image99.png"/><Relationship Id="rId61" Type="http://schemas.openxmlformats.org/officeDocument/2006/relationships/image" Target="../media/image103.png"/><Relationship Id="rId10" Type="http://schemas.openxmlformats.org/officeDocument/2006/relationships/image" Target="../media/image52.png"/><Relationship Id="rId19" Type="http://schemas.openxmlformats.org/officeDocument/2006/relationships/image" Target="../media/image61.png"/><Relationship Id="rId31" Type="http://schemas.openxmlformats.org/officeDocument/2006/relationships/image" Target="../media/image73.jpeg"/><Relationship Id="rId44" Type="http://schemas.openxmlformats.org/officeDocument/2006/relationships/image" Target="../media/image86.png"/><Relationship Id="rId52" Type="http://schemas.openxmlformats.org/officeDocument/2006/relationships/image" Target="../media/image94.png"/><Relationship Id="rId60" Type="http://schemas.openxmlformats.org/officeDocument/2006/relationships/image" Target="../media/image102.png"/><Relationship Id="rId65" Type="http://schemas.openxmlformats.org/officeDocument/2006/relationships/image" Target="../media/image107.png"/><Relationship Id="rId4" Type="http://schemas.openxmlformats.org/officeDocument/2006/relationships/image" Target="../media/image46.png"/><Relationship Id="rId9" Type="http://schemas.openxmlformats.org/officeDocument/2006/relationships/image" Target="../media/image51.jpeg"/><Relationship Id="rId14" Type="http://schemas.openxmlformats.org/officeDocument/2006/relationships/image" Target="../media/image56.png"/><Relationship Id="rId22" Type="http://schemas.openxmlformats.org/officeDocument/2006/relationships/image" Target="../media/image64.png"/><Relationship Id="rId27" Type="http://schemas.openxmlformats.org/officeDocument/2006/relationships/image" Target="../media/image69.gif"/><Relationship Id="rId30" Type="http://schemas.openxmlformats.org/officeDocument/2006/relationships/image" Target="../media/image72.png"/><Relationship Id="rId35" Type="http://schemas.openxmlformats.org/officeDocument/2006/relationships/image" Target="../media/image77.png"/><Relationship Id="rId43" Type="http://schemas.openxmlformats.org/officeDocument/2006/relationships/image" Target="../media/image85.gif"/><Relationship Id="rId48" Type="http://schemas.openxmlformats.org/officeDocument/2006/relationships/image" Target="../media/image90.png"/><Relationship Id="rId56" Type="http://schemas.openxmlformats.org/officeDocument/2006/relationships/image" Target="../media/image98.png"/><Relationship Id="rId64" Type="http://schemas.openxmlformats.org/officeDocument/2006/relationships/image" Target="../media/image106.png"/><Relationship Id="rId8" Type="http://schemas.openxmlformats.org/officeDocument/2006/relationships/image" Target="../media/image50.jpeg"/><Relationship Id="rId51" Type="http://schemas.openxmlformats.org/officeDocument/2006/relationships/image" Target="../media/image93.png"/><Relationship Id="rId3" Type="http://schemas.openxmlformats.org/officeDocument/2006/relationships/image" Target="../media/image45.png"/><Relationship Id="rId12" Type="http://schemas.openxmlformats.org/officeDocument/2006/relationships/image" Target="../media/image54.png"/><Relationship Id="rId17" Type="http://schemas.openxmlformats.org/officeDocument/2006/relationships/image" Target="../media/image59.png"/><Relationship Id="rId25" Type="http://schemas.openxmlformats.org/officeDocument/2006/relationships/image" Target="../media/image67.png"/><Relationship Id="rId33" Type="http://schemas.openxmlformats.org/officeDocument/2006/relationships/image" Target="../media/image75.jpeg"/><Relationship Id="rId38" Type="http://schemas.openxmlformats.org/officeDocument/2006/relationships/image" Target="../media/image80.png"/><Relationship Id="rId46" Type="http://schemas.openxmlformats.org/officeDocument/2006/relationships/image" Target="../media/image88.png"/><Relationship Id="rId59" Type="http://schemas.openxmlformats.org/officeDocument/2006/relationships/image" Target="../media/image101.png"/></Relationships>
</file>

<file path=ppt/slides/_rels/slide31.xml.rels><?xml version="1.0" encoding="UTF-8" standalone="yes"?>
<Relationships xmlns="http://schemas.openxmlformats.org/package/2006/relationships"><Relationship Id="rId13" Type="http://schemas.openxmlformats.org/officeDocument/2006/relationships/image" Target="../media/image120.png"/><Relationship Id="rId18" Type="http://schemas.openxmlformats.org/officeDocument/2006/relationships/image" Target="../media/image125.png"/><Relationship Id="rId26" Type="http://schemas.openxmlformats.org/officeDocument/2006/relationships/image" Target="../media/image133.jpeg"/><Relationship Id="rId39" Type="http://schemas.openxmlformats.org/officeDocument/2006/relationships/image" Target="../media/image146.png"/><Relationship Id="rId21" Type="http://schemas.openxmlformats.org/officeDocument/2006/relationships/image" Target="../media/image128.png"/><Relationship Id="rId34" Type="http://schemas.openxmlformats.org/officeDocument/2006/relationships/image" Target="../media/image141.png"/><Relationship Id="rId42" Type="http://schemas.openxmlformats.org/officeDocument/2006/relationships/image" Target="../media/image149.png"/><Relationship Id="rId47" Type="http://schemas.openxmlformats.org/officeDocument/2006/relationships/image" Target="../media/image154.png"/><Relationship Id="rId50" Type="http://schemas.openxmlformats.org/officeDocument/2006/relationships/image" Target="../media/image157.png"/><Relationship Id="rId55" Type="http://schemas.openxmlformats.org/officeDocument/2006/relationships/image" Target="../media/image162.png"/><Relationship Id="rId63" Type="http://schemas.openxmlformats.org/officeDocument/2006/relationships/image" Target="../media/image170.png"/><Relationship Id="rId7" Type="http://schemas.openxmlformats.org/officeDocument/2006/relationships/image" Target="../media/image114.png"/><Relationship Id="rId2" Type="http://schemas.openxmlformats.org/officeDocument/2006/relationships/image" Target="../media/image109.png"/><Relationship Id="rId16" Type="http://schemas.openxmlformats.org/officeDocument/2006/relationships/image" Target="../media/image123.jpeg"/><Relationship Id="rId20" Type="http://schemas.openxmlformats.org/officeDocument/2006/relationships/image" Target="../media/image127.png"/><Relationship Id="rId29" Type="http://schemas.openxmlformats.org/officeDocument/2006/relationships/image" Target="../media/image136.jpeg"/><Relationship Id="rId41" Type="http://schemas.openxmlformats.org/officeDocument/2006/relationships/image" Target="../media/image148.png"/><Relationship Id="rId54" Type="http://schemas.openxmlformats.org/officeDocument/2006/relationships/image" Target="../media/image161.png"/><Relationship Id="rId62" Type="http://schemas.openxmlformats.org/officeDocument/2006/relationships/image" Target="../media/image169.png"/><Relationship Id="rId1" Type="http://schemas.openxmlformats.org/officeDocument/2006/relationships/slideLayout" Target="../slideLayouts/slideLayout2.xml"/><Relationship Id="rId6" Type="http://schemas.openxmlformats.org/officeDocument/2006/relationships/image" Target="../media/image113.png"/><Relationship Id="rId11" Type="http://schemas.openxmlformats.org/officeDocument/2006/relationships/image" Target="../media/image118.jpeg"/><Relationship Id="rId24" Type="http://schemas.openxmlformats.org/officeDocument/2006/relationships/image" Target="../media/image131.gif"/><Relationship Id="rId32" Type="http://schemas.openxmlformats.org/officeDocument/2006/relationships/image" Target="../media/image139.png"/><Relationship Id="rId37" Type="http://schemas.openxmlformats.org/officeDocument/2006/relationships/image" Target="../media/image144.png"/><Relationship Id="rId40" Type="http://schemas.openxmlformats.org/officeDocument/2006/relationships/image" Target="../media/image147.jpeg"/><Relationship Id="rId45" Type="http://schemas.openxmlformats.org/officeDocument/2006/relationships/image" Target="../media/image152.png"/><Relationship Id="rId53" Type="http://schemas.openxmlformats.org/officeDocument/2006/relationships/image" Target="../media/image160.jpeg"/><Relationship Id="rId58" Type="http://schemas.openxmlformats.org/officeDocument/2006/relationships/image" Target="../media/image165.png"/><Relationship Id="rId5" Type="http://schemas.openxmlformats.org/officeDocument/2006/relationships/image" Target="../media/image112.png"/><Relationship Id="rId15" Type="http://schemas.openxmlformats.org/officeDocument/2006/relationships/image" Target="../media/image122.jpeg"/><Relationship Id="rId23" Type="http://schemas.openxmlformats.org/officeDocument/2006/relationships/image" Target="../media/image130.jpeg"/><Relationship Id="rId28" Type="http://schemas.openxmlformats.org/officeDocument/2006/relationships/image" Target="../media/image135.jpeg"/><Relationship Id="rId36" Type="http://schemas.openxmlformats.org/officeDocument/2006/relationships/image" Target="../media/image143.jpeg"/><Relationship Id="rId49" Type="http://schemas.openxmlformats.org/officeDocument/2006/relationships/image" Target="../media/image156.png"/><Relationship Id="rId57" Type="http://schemas.openxmlformats.org/officeDocument/2006/relationships/image" Target="../media/image164.png"/><Relationship Id="rId61" Type="http://schemas.openxmlformats.org/officeDocument/2006/relationships/image" Target="../media/image168.png"/><Relationship Id="rId10" Type="http://schemas.openxmlformats.org/officeDocument/2006/relationships/image" Target="../media/image117.gif"/><Relationship Id="rId19" Type="http://schemas.openxmlformats.org/officeDocument/2006/relationships/image" Target="../media/image126.jpeg"/><Relationship Id="rId31" Type="http://schemas.openxmlformats.org/officeDocument/2006/relationships/image" Target="../media/image138.png"/><Relationship Id="rId44" Type="http://schemas.openxmlformats.org/officeDocument/2006/relationships/image" Target="../media/image151.png"/><Relationship Id="rId52" Type="http://schemas.openxmlformats.org/officeDocument/2006/relationships/image" Target="../media/image159.png"/><Relationship Id="rId60" Type="http://schemas.openxmlformats.org/officeDocument/2006/relationships/image" Target="../media/image167.png"/><Relationship Id="rId4" Type="http://schemas.openxmlformats.org/officeDocument/2006/relationships/image" Target="../media/image111.jpeg"/><Relationship Id="rId9" Type="http://schemas.openxmlformats.org/officeDocument/2006/relationships/image" Target="../media/image116.png"/><Relationship Id="rId14" Type="http://schemas.openxmlformats.org/officeDocument/2006/relationships/image" Target="../media/image121.png"/><Relationship Id="rId22" Type="http://schemas.openxmlformats.org/officeDocument/2006/relationships/image" Target="../media/image129.jpeg"/><Relationship Id="rId27" Type="http://schemas.openxmlformats.org/officeDocument/2006/relationships/image" Target="../media/image134.png"/><Relationship Id="rId30" Type="http://schemas.openxmlformats.org/officeDocument/2006/relationships/image" Target="../media/image137.png"/><Relationship Id="rId35" Type="http://schemas.openxmlformats.org/officeDocument/2006/relationships/image" Target="../media/image142.png"/><Relationship Id="rId43" Type="http://schemas.openxmlformats.org/officeDocument/2006/relationships/image" Target="../media/image150.jpeg"/><Relationship Id="rId48" Type="http://schemas.openxmlformats.org/officeDocument/2006/relationships/image" Target="../media/image155.png"/><Relationship Id="rId56" Type="http://schemas.openxmlformats.org/officeDocument/2006/relationships/image" Target="../media/image163.png"/><Relationship Id="rId8" Type="http://schemas.openxmlformats.org/officeDocument/2006/relationships/image" Target="../media/image115.png"/><Relationship Id="rId51" Type="http://schemas.openxmlformats.org/officeDocument/2006/relationships/image" Target="../media/image158.jpeg"/><Relationship Id="rId3" Type="http://schemas.openxmlformats.org/officeDocument/2006/relationships/image" Target="../media/image110.jpeg"/><Relationship Id="rId12" Type="http://schemas.openxmlformats.org/officeDocument/2006/relationships/image" Target="../media/image119.png"/><Relationship Id="rId17" Type="http://schemas.openxmlformats.org/officeDocument/2006/relationships/image" Target="../media/image124.jpeg"/><Relationship Id="rId25" Type="http://schemas.openxmlformats.org/officeDocument/2006/relationships/image" Target="../media/image132.jpeg"/><Relationship Id="rId33" Type="http://schemas.openxmlformats.org/officeDocument/2006/relationships/image" Target="../media/image140.png"/><Relationship Id="rId38" Type="http://schemas.openxmlformats.org/officeDocument/2006/relationships/image" Target="../media/image145.png"/><Relationship Id="rId46" Type="http://schemas.openxmlformats.org/officeDocument/2006/relationships/image" Target="../media/image153.png"/><Relationship Id="rId59" Type="http://schemas.openxmlformats.org/officeDocument/2006/relationships/image" Target="../media/image166.png"/></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image" Target="../media/image176.png"/><Relationship Id="rId3" Type="http://schemas.openxmlformats.org/officeDocument/2006/relationships/image" Target="../media/image172.jpeg"/><Relationship Id="rId7" Type="http://schemas.openxmlformats.org/officeDocument/2006/relationships/image" Target="../media/image175.jpeg"/><Relationship Id="rId2" Type="http://schemas.openxmlformats.org/officeDocument/2006/relationships/image" Target="../media/image171.jpeg"/><Relationship Id="rId1" Type="http://schemas.openxmlformats.org/officeDocument/2006/relationships/slideLayout" Target="../slideLayouts/slideLayout3.xml"/><Relationship Id="rId6" Type="http://schemas.openxmlformats.org/officeDocument/2006/relationships/image" Target="../media/image174.png"/><Relationship Id="rId5" Type="http://schemas.openxmlformats.org/officeDocument/2006/relationships/image" Target="../media/image114.png"/><Relationship Id="rId4" Type="http://schemas.openxmlformats.org/officeDocument/2006/relationships/image" Target="../media/image173.png"/><Relationship Id="rId9" Type="http://schemas.openxmlformats.org/officeDocument/2006/relationships/image" Target="../media/image177.jpeg"/></Relationships>
</file>

<file path=ppt/slides/_rels/slide35.xml.rels><?xml version="1.0" encoding="UTF-8" standalone="yes"?>
<Relationships xmlns="http://schemas.openxmlformats.org/package/2006/relationships"><Relationship Id="rId8" Type="http://schemas.openxmlformats.org/officeDocument/2006/relationships/image" Target="../media/image184.jpeg"/><Relationship Id="rId3" Type="http://schemas.openxmlformats.org/officeDocument/2006/relationships/image" Target="../media/image179.png"/><Relationship Id="rId7" Type="http://schemas.openxmlformats.org/officeDocument/2006/relationships/image" Target="../media/image183.png"/><Relationship Id="rId2" Type="http://schemas.openxmlformats.org/officeDocument/2006/relationships/image" Target="../media/image178.png"/><Relationship Id="rId1" Type="http://schemas.openxmlformats.org/officeDocument/2006/relationships/slideLayout" Target="../slideLayouts/slideLayout3.xml"/><Relationship Id="rId6" Type="http://schemas.openxmlformats.org/officeDocument/2006/relationships/image" Target="../media/image182.png"/><Relationship Id="rId5" Type="http://schemas.openxmlformats.org/officeDocument/2006/relationships/image" Target="../media/image181.png"/><Relationship Id="rId10" Type="http://schemas.openxmlformats.org/officeDocument/2006/relationships/image" Target="../media/image186.png"/><Relationship Id="rId4" Type="http://schemas.openxmlformats.org/officeDocument/2006/relationships/image" Target="../media/image180.png"/><Relationship Id="rId9" Type="http://schemas.openxmlformats.org/officeDocument/2006/relationships/image" Target="../media/image185.png"/></Relationships>
</file>

<file path=ppt/slides/_rels/slide36.xml.rels><?xml version="1.0" encoding="UTF-8" standalone="yes"?>
<Relationships xmlns="http://schemas.openxmlformats.org/package/2006/relationships"><Relationship Id="rId3" Type="http://schemas.openxmlformats.org/officeDocument/2006/relationships/image" Target="../media/image188.png"/><Relationship Id="rId7" Type="http://schemas.openxmlformats.org/officeDocument/2006/relationships/image" Target="../media/image192.jpeg"/><Relationship Id="rId2" Type="http://schemas.openxmlformats.org/officeDocument/2006/relationships/image" Target="../media/image187.png"/><Relationship Id="rId1" Type="http://schemas.openxmlformats.org/officeDocument/2006/relationships/slideLayout" Target="../slideLayouts/slideLayout3.xml"/><Relationship Id="rId6" Type="http://schemas.openxmlformats.org/officeDocument/2006/relationships/image" Target="../media/image191.png"/><Relationship Id="rId5" Type="http://schemas.openxmlformats.org/officeDocument/2006/relationships/image" Target="../media/image190.jpeg"/><Relationship Id="rId4" Type="http://schemas.openxmlformats.org/officeDocument/2006/relationships/image" Target="../media/image189.png"/></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199.jpeg"/><Relationship Id="rId13" Type="http://schemas.openxmlformats.org/officeDocument/2006/relationships/image" Target="../media/image204.jpeg"/><Relationship Id="rId3" Type="http://schemas.openxmlformats.org/officeDocument/2006/relationships/image" Target="../media/image194.jpeg"/><Relationship Id="rId7" Type="http://schemas.openxmlformats.org/officeDocument/2006/relationships/image" Target="../media/image198.jpeg"/><Relationship Id="rId12" Type="http://schemas.openxmlformats.org/officeDocument/2006/relationships/image" Target="../media/image203.jpeg"/><Relationship Id="rId2" Type="http://schemas.openxmlformats.org/officeDocument/2006/relationships/image" Target="../media/image193.png"/><Relationship Id="rId1" Type="http://schemas.openxmlformats.org/officeDocument/2006/relationships/slideLayout" Target="../slideLayouts/slideLayout2.xml"/><Relationship Id="rId6" Type="http://schemas.openxmlformats.org/officeDocument/2006/relationships/image" Target="../media/image197.png"/><Relationship Id="rId11" Type="http://schemas.openxmlformats.org/officeDocument/2006/relationships/image" Target="../media/image202.jpeg"/><Relationship Id="rId5" Type="http://schemas.openxmlformats.org/officeDocument/2006/relationships/image" Target="../media/image196.jpeg"/><Relationship Id="rId10" Type="http://schemas.openxmlformats.org/officeDocument/2006/relationships/image" Target="../media/image201.jpeg"/><Relationship Id="rId4" Type="http://schemas.openxmlformats.org/officeDocument/2006/relationships/image" Target="../media/image195.jpeg"/><Relationship Id="rId9" Type="http://schemas.openxmlformats.org/officeDocument/2006/relationships/image" Target="../media/image200.png"/></Relationships>
</file>

<file path=ppt/slides/_rels/slide39.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06.jpg"/><Relationship Id="rId2" Type="http://schemas.openxmlformats.org/officeDocument/2006/relationships/image" Target="../media/image20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65836" y="3058843"/>
            <a:ext cx="6578164" cy="1286933"/>
          </a:xfrm>
        </p:spPr>
        <p:txBody>
          <a:bodyPr/>
          <a:lstStyle/>
          <a:p>
            <a:r>
              <a:rPr lang="en-US" sz="3600" dirty="0"/>
              <a:t>Lights, Camera, Call To Action!</a:t>
            </a:r>
          </a:p>
        </p:txBody>
      </p:sp>
      <p:sp>
        <p:nvSpPr>
          <p:cNvPr id="3" name="Text Placeholder 2"/>
          <p:cNvSpPr>
            <a:spLocks noGrp="1"/>
          </p:cNvSpPr>
          <p:nvPr>
            <p:ph type="body" sz="quarter" idx="11"/>
          </p:nvPr>
        </p:nvSpPr>
        <p:spPr>
          <a:xfrm>
            <a:off x="2453951" y="3660045"/>
            <a:ext cx="6690049" cy="1585314"/>
          </a:xfrm>
        </p:spPr>
        <p:txBody>
          <a:bodyPr/>
          <a:lstStyle/>
          <a:p>
            <a:r>
              <a:rPr lang="en-US" sz="2400" dirty="0"/>
              <a:t>The Driving Forces Behind Cinema Advertising</a:t>
            </a:r>
          </a:p>
        </p:txBody>
      </p:sp>
      <p:sp>
        <p:nvSpPr>
          <p:cNvPr id="4" name="Text Placeholder 2"/>
          <p:cNvSpPr txBox="1">
            <a:spLocks/>
          </p:cNvSpPr>
          <p:nvPr/>
        </p:nvSpPr>
        <p:spPr>
          <a:xfrm>
            <a:off x="3722912" y="5062749"/>
            <a:ext cx="2895600" cy="533331"/>
          </a:xfrm>
          <a:prstGeom prst="rect">
            <a:avLst/>
          </a:prstGeom>
        </p:spPr>
        <p:txBody>
          <a:bodyPr vert="horz" lIns="0" tIns="0" rIns="0" bIns="0"/>
          <a:lstStyle>
            <a:lvl1pPr marL="0" indent="0" algn="l" defTabSz="457200" rtl="0" eaLnBrk="1" latinLnBrk="0" hangingPunct="1">
              <a:spcBef>
                <a:spcPts val="0"/>
              </a:spcBef>
              <a:buFontTx/>
              <a:buNone/>
              <a:defRPr sz="3200" b="1" kern="1200" cap="none" baseline="0">
                <a:solidFill>
                  <a:srgbClr val="508ABA"/>
                </a:solidFill>
                <a:latin typeface="+mn-lt"/>
                <a:ea typeface="+mn-ea"/>
                <a:cs typeface="+mn-cs"/>
              </a:defRPr>
            </a:lvl1pPr>
            <a:lvl2pPr marL="457200" indent="0" algn="l" defTabSz="457200" rtl="0" eaLnBrk="1" latinLnBrk="0" hangingPunct="1">
              <a:spcBef>
                <a:spcPct val="20000"/>
              </a:spcBef>
              <a:buFontTx/>
              <a:buNone/>
              <a:defRPr sz="2800" kern="1200">
                <a:solidFill>
                  <a:schemeClr val="tx1"/>
                </a:solidFill>
                <a:latin typeface="+mn-lt"/>
                <a:ea typeface="+mn-ea"/>
                <a:cs typeface="+mn-cs"/>
              </a:defRPr>
            </a:lvl2pPr>
            <a:lvl3pPr marL="914400" indent="0" algn="l" defTabSz="457200" rtl="0" eaLnBrk="1" latinLnBrk="0" hangingPunct="1">
              <a:spcBef>
                <a:spcPct val="20000"/>
              </a:spcBef>
              <a:buFontTx/>
              <a:buNone/>
              <a:defRPr sz="2400" kern="1200">
                <a:solidFill>
                  <a:schemeClr val="tx1"/>
                </a:solidFill>
                <a:latin typeface="+mn-lt"/>
                <a:ea typeface="+mn-ea"/>
                <a:cs typeface="+mn-cs"/>
              </a:defRPr>
            </a:lvl3pPr>
            <a:lvl4pPr marL="1371600" indent="0" algn="l" defTabSz="457200" rtl="0" eaLnBrk="1" latinLnBrk="0" hangingPunct="1">
              <a:spcBef>
                <a:spcPct val="20000"/>
              </a:spcBef>
              <a:buFontTx/>
              <a:buNone/>
              <a:defRPr sz="2000" kern="1200">
                <a:solidFill>
                  <a:schemeClr val="tx1"/>
                </a:solidFill>
                <a:latin typeface="+mn-lt"/>
                <a:ea typeface="+mn-ea"/>
                <a:cs typeface="+mn-cs"/>
              </a:defRPr>
            </a:lvl4pPr>
            <a:lvl5pPr marL="1828800" indent="0" algn="l" defTabSz="457200" rtl="0" eaLnBrk="1" latinLnBrk="0" hangingPunct="1">
              <a:spcBef>
                <a:spcPct val="20000"/>
              </a:spcBef>
              <a:buFontTx/>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r>
              <a:rPr lang="en-US" sz="1800" dirty="0"/>
              <a:t>Members Center</a:t>
            </a:r>
          </a:p>
        </p:txBody>
      </p:sp>
      <p:pic>
        <p:nvPicPr>
          <p:cNvPr id="5" name="Picture 4">
            <a:extLst>
              <a:ext uri="{FF2B5EF4-FFF2-40B4-BE49-F238E27FC236}">
                <a16:creationId xmlns:a16="http://schemas.microsoft.com/office/drawing/2014/main" id="{000AEB85-C7B5-4112-8841-0F040392C7CD}"/>
              </a:ext>
            </a:extLst>
          </p:cNvPr>
          <p:cNvPicPr>
            <a:picLocks noChangeAspect="1"/>
          </p:cNvPicPr>
          <p:nvPr/>
        </p:nvPicPr>
        <p:blipFill rotWithShape="1">
          <a:blip r:embed="rId2"/>
          <a:srcRect l="20409" t="14898" r="21225" b="5283"/>
          <a:stretch/>
        </p:blipFill>
        <p:spPr>
          <a:xfrm>
            <a:off x="0" y="0"/>
            <a:ext cx="9144000" cy="6854412"/>
          </a:xfrm>
          <a:prstGeom prst="rect">
            <a:avLst/>
          </a:prstGeom>
        </p:spPr>
      </p:pic>
    </p:spTree>
    <p:extLst>
      <p:ext uri="{BB962C8B-B14F-4D97-AF65-F5344CB8AC3E}">
        <p14:creationId xmlns:p14="http://schemas.microsoft.com/office/powerpoint/2010/main" val="936600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p:cNvSpPr>
            <a:spLocks noGrp="1"/>
          </p:cNvSpPr>
          <p:nvPr>
            <p:ph type="body" sz="quarter" idx="15"/>
          </p:nvPr>
        </p:nvSpPr>
        <p:spPr>
          <a:xfrm>
            <a:off x="329141" y="6189666"/>
            <a:ext cx="2813553" cy="431798"/>
          </a:xfrm>
        </p:spPr>
        <p:txBody>
          <a:bodyPr/>
          <a:lstStyle/>
          <a:p>
            <a:r>
              <a:rPr lang="en-US" dirty="0"/>
              <a:t>Lights, Camera, Call To Action!</a:t>
            </a:r>
          </a:p>
        </p:txBody>
      </p:sp>
      <p:graphicFrame>
        <p:nvGraphicFramePr>
          <p:cNvPr id="9" name="Chart 8"/>
          <p:cNvGraphicFramePr/>
          <p:nvPr>
            <p:extLst>
              <p:ext uri="{D42A27DB-BD31-4B8C-83A1-F6EECF244321}">
                <p14:modId xmlns:p14="http://schemas.microsoft.com/office/powerpoint/2010/main" val="478391460"/>
              </p:ext>
            </p:extLst>
          </p:nvPr>
        </p:nvGraphicFramePr>
        <p:xfrm>
          <a:off x="2095106" y="2285938"/>
          <a:ext cx="4892211" cy="366904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2"/>
          <p:cNvSpPr>
            <a:spLocks noGrp="1"/>
          </p:cNvSpPr>
          <p:nvPr>
            <p:ph type="body" sz="quarter" idx="13"/>
          </p:nvPr>
        </p:nvSpPr>
        <p:spPr>
          <a:xfrm>
            <a:off x="115454" y="1612571"/>
            <a:ext cx="8805334" cy="368686"/>
          </a:xfrm>
        </p:spPr>
        <p:txBody>
          <a:bodyPr/>
          <a:lstStyle/>
          <a:p>
            <a:r>
              <a:rPr lang="en-US" b="1" u="sng" dirty="0"/>
              <a:t>P6-34 Audience Composition</a:t>
            </a:r>
          </a:p>
          <a:p>
            <a:r>
              <a:rPr lang="en-US" dirty="0"/>
              <a:t>Cinema vs. Total Internet</a:t>
            </a:r>
          </a:p>
        </p:txBody>
      </p:sp>
      <p:sp>
        <p:nvSpPr>
          <p:cNvPr id="12" name="Title 1"/>
          <p:cNvSpPr>
            <a:spLocks noGrp="1"/>
          </p:cNvSpPr>
          <p:nvPr>
            <p:ph type="ctrTitle"/>
          </p:nvPr>
        </p:nvSpPr>
        <p:spPr>
          <a:xfrm>
            <a:off x="161636" y="460182"/>
            <a:ext cx="8805334" cy="1283951"/>
          </a:xfrm>
        </p:spPr>
        <p:txBody>
          <a:bodyPr/>
          <a:lstStyle/>
          <a:p>
            <a:r>
              <a:rPr lang="en-US" dirty="0"/>
              <a:t>Cinema Has The Composition…Generation Z &amp; Millennials Make Up A Greater Portion Of The Audience Than The Internet</a:t>
            </a:r>
          </a:p>
        </p:txBody>
      </p:sp>
      <p:sp>
        <p:nvSpPr>
          <p:cNvPr id="15" name="Text Placeholder 3"/>
          <p:cNvSpPr>
            <a:spLocks noGrp="1"/>
          </p:cNvSpPr>
          <p:nvPr>
            <p:ph type="body" sz="quarter" idx="14"/>
          </p:nvPr>
        </p:nvSpPr>
        <p:spPr>
          <a:xfrm>
            <a:off x="215197" y="6461664"/>
            <a:ext cx="7623781" cy="376732"/>
          </a:xfrm>
        </p:spPr>
        <p:txBody>
          <a:bodyPr/>
          <a:lstStyle/>
          <a:p>
            <a:r>
              <a:rPr lang="en-US" dirty="0"/>
              <a:t>Source: Nielsen Cinema Audience Report, August 2016 for cinema audience composition.  comScore August 2016, </a:t>
            </a:r>
            <a:r>
              <a:rPr lang="en-US" dirty="0" err="1"/>
              <a:t>mediametrix</a:t>
            </a:r>
            <a:r>
              <a:rPr lang="en-US" dirty="0"/>
              <a:t> multiplatform for Total Internet based on unique visitors.  Composition for both cinema and digital based on P2+.</a:t>
            </a:r>
          </a:p>
        </p:txBody>
      </p:sp>
    </p:spTree>
    <p:extLst>
      <p:ext uri="{BB962C8B-B14F-4D97-AF65-F5344CB8AC3E}">
        <p14:creationId xmlns:p14="http://schemas.microsoft.com/office/powerpoint/2010/main" val="4221283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769175697"/>
              </p:ext>
            </p:extLst>
          </p:nvPr>
        </p:nvGraphicFramePr>
        <p:xfrm>
          <a:off x="161636" y="2537539"/>
          <a:ext cx="8805334" cy="348866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p:txBody>
          <a:bodyPr/>
          <a:lstStyle/>
          <a:p>
            <a:r>
              <a:rPr lang="en-US" dirty="0"/>
              <a:t>Cinema Provides Both Scale &amp; High Concentration Of </a:t>
            </a:r>
            <a:br>
              <a:rPr lang="en-US" dirty="0"/>
            </a:br>
            <a:r>
              <a:rPr lang="en-US" dirty="0"/>
              <a:t>Young People Vs. Targeted Digital Platforms</a:t>
            </a:r>
          </a:p>
        </p:txBody>
      </p:sp>
      <p:sp>
        <p:nvSpPr>
          <p:cNvPr id="3" name="Text Placeholder 2"/>
          <p:cNvSpPr>
            <a:spLocks noGrp="1"/>
          </p:cNvSpPr>
          <p:nvPr>
            <p:ph type="body" sz="quarter" idx="13"/>
          </p:nvPr>
        </p:nvSpPr>
        <p:spPr>
          <a:xfrm>
            <a:off x="115454" y="2046550"/>
            <a:ext cx="8805334" cy="368686"/>
          </a:xfrm>
        </p:spPr>
        <p:txBody>
          <a:bodyPr/>
          <a:lstStyle/>
          <a:p>
            <a:r>
              <a:rPr lang="en-US" b="1" u="sng" dirty="0"/>
              <a:t>P6-34 Audience Composition</a:t>
            </a:r>
          </a:p>
          <a:p>
            <a:r>
              <a:rPr lang="en-US" dirty="0"/>
              <a:t>Cinema vs. Select Digital Platforms (50MM+ UVs)</a:t>
            </a:r>
          </a:p>
        </p:txBody>
      </p:sp>
      <p:sp>
        <p:nvSpPr>
          <p:cNvPr id="4" name="Text Placeholder 3"/>
          <p:cNvSpPr>
            <a:spLocks noGrp="1"/>
          </p:cNvSpPr>
          <p:nvPr>
            <p:ph type="body" sz="quarter" idx="14"/>
          </p:nvPr>
        </p:nvSpPr>
        <p:spPr>
          <a:xfrm>
            <a:off x="62187" y="6479420"/>
            <a:ext cx="7723524" cy="236537"/>
          </a:xfrm>
        </p:spPr>
        <p:txBody>
          <a:bodyPr/>
          <a:lstStyle/>
          <a:p>
            <a:r>
              <a:rPr lang="en-US" dirty="0"/>
              <a:t>Source: Nielsen Media Impact, August 2016 for unique cinema reach (50MM+); Nielsen Cinema Audience Report, August 2016 for cinema audience composition.  comScore August 2016, </a:t>
            </a:r>
            <a:r>
              <a:rPr lang="en-US" dirty="0" err="1"/>
              <a:t>mediametrix</a:t>
            </a:r>
            <a:r>
              <a:rPr lang="en-US" dirty="0"/>
              <a:t> multiplatform for digital platforms.  Composition for both cinema and digital based on P2+.</a:t>
            </a:r>
          </a:p>
        </p:txBody>
      </p:sp>
      <p:sp>
        <p:nvSpPr>
          <p:cNvPr id="8" name="Text Placeholder 4"/>
          <p:cNvSpPr>
            <a:spLocks noGrp="1"/>
          </p:cNvSpPr>
          <p:nvPr>
            <p:ph type="body" sz="quarter" idx="15"/>
          </p:nvPr>
        </p:nvSpPr>
        <p:spPr>
          <a:xfrm>
            <a:off x="329141" y="6189666"/>
            <a:ext cx="2813553" cy="431798"/>
          </a:xfrm>
        </p:spPr>
        <p:txBody>
          <a:bodyPr/>
          <a:lstStyle/>
          <a:p>
            <a:r>
              <a:rPr lang="en-US" dirty="0"/>
              <a:t>Lights, Camera, Call To Action!</a:t>
            </a:r>
          </a:p>
        </p:txBody>
      </p:sp>
      <p:sp>
        <p:nvSpPr>
          <p:cNvPr id="9" name="TextBox 8"/>
          <p:cNvSpPr txBox="1"/>
          <p:nvPr/>
        </p:nvSpPr>
        <p:spPr>
          <a:xfrm>
            <a:off x="161636" y="1480417"/>
            <a:ext cx="881531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Cinema ranks</a:t>
            </a:r>
            <a:r>
              <a:rPr lang="en-US" sz="1600" kern="0" dirty="0">
                <a:solidFill>
                  <a:prstClr val="black"/>
                </a:solidFill>
                <a:latin typeface="Trebuchet MS" panose="020B0603020202020204" pitchFamily="34" charset="0"/>
              </a:rPr>
              <a:t> #2 on composition vs. digital platforms with 50MM+ monthly unique visitors</a:t>
            </a:r>
          </a:p>
        </p:txBody>
      </p:sp>
      <p:sp>
        <p:nvSpPr>
          <p:cNvPr id="5" name="Rectangle 4"/>
          <p:cNvSpPr/>
          <p:nvPr/>
        </p:nvSpPr>
        <p:spPr>
          <a:xfrm>
            <a:off x="843379" y="2704990"/>
            <a:ext cx="514904" cy="332120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6167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2C6BE03-D7B8-4E32-BCB5-031A018279B0}"/>
              </a:ext>
            </a:extLst>
          </p:cNvPr>
          <p:cNvPicPr>
            <a:picLocks noChangeAspect="1"/>
          </p:cNvPicPr>
          <p:nvPr/>
        </p:nvPicPr>
        <p:blipFill>
          <a:blip r:embed="rId2"/>
          <a:stretch>
            <a:fillRect/>
          </a:stretch>
        </p:blipFill>
        <p:spPr>
          <a:xfrm>
            <a:off x="0" y="0"/>
            <a:ext cx="9144000" cy="6858000"/>
          </a:xfrm>
          <a:prstGeom prst="rect">
            <a:avLst/>
          </a:prstGeom>
        </p:spPr>
      </p:pic>
      <p:sp>
        <p:nvSpPr>
          <p:cNvPr id="15" name="Title 1">
            <a:extLst>
              <a:ext uri="{FF2B5EF4-FFF2-40B4-BE49-F238E27FC236}">
                <a16:creationId xmlns:a16="http://schemas.microsoft.com/office/drawing/2014/main" id="{8D942EBD-5A28-4334-A60E-44C1383088DE}"/>
              </a:ext>
            </a:extLst>
          </p:cNvPr>
          <p:cNvSpPr>
            <a:spLocks noGrp="1"/>
          </p:cNvSpPr>
          <p:nvPr>
            <p:ph type="ctrTitle"/>
          </p:nvPr>
        </p:nvSpPr>
        <p:spPr>
          <a:xfrm>
            <a:off x="3310462" y="5002207"/>
            <a:ext cx="5435605" cy="1517126"/>
          </a:xfrm>
        </p:spPr>
        <p:txBody>
          <a:bodyPr/>
          <a:lstStyle/>
          <a:p>
            <a:pPr algn="l">
              <a:lnSpc>
                <a:spcPts val="3800"/>
              </a:lnSpc>
            </a:pPr>
            <a:r>
              <a:rPr lang="en-US" sz="3600" b="1" dirty="0">
                <a:solidFill>
                  <a:schemeClr val="tx1"/>
                </a:solidFill>
                <a:latin typeface="+mj-lt"/>
                <a:cs typeface="+mj-cs"/>
              </a:rPr>
              <a:t>Why Is Business Booming?</a:t>
            </a:r>
            <a:br>
              <a:rPr lang="en-US" sz="3600" b="1" dirty="0">
                <a:solidFill>
                  <a:schemeClr val="tx1"/>
                </a:solidFill>
                <a:latin typeface="+mj-lt"/>
                <a:cs typeface="+mj-cs"/>
              </a:rPr>
            </a:br>
            <a:r>
              <a:rPr lang="en-US" sz="2800" b="1" dirty="0">
                <a:solidFill>
                  <a:schemeClr val="tx1"/>
                </a:solidFill>
                <a:latin typeface="+mj-lt"/>
                <a:cs typeface="+mj-cs"/>
              </a:rPr>
              <a:t>A Look At Category, Consumer &amp; Macroeconomic Trends</a:t>
            </a:r>
            <a:endParaRPr lang="en-US" sz="3600" b="1" dirty="0">
              <a:solidFill>
                <a:schemeClr val="tx1"/>
              </a:solidFill>
              <a:latin typeface="+mj-lt"/>
              <a:cs typeface="+mj-cs"/>
            </a:endParaRPr>
          </a:p>
        </p:txBody>
      </p:sp>
    </p:spTree>
    <p:extLst>
      <p:ext uri="{BB962C8B-B14F-4D97-AF65-F5344CB8AC3E}">
        <p14:creationId xmlns:p14="http://schemas.microsoft.com/office/powerpoint/2010/main" val="3656245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96262" y="4892372"/>
            <a:ext cx="974477" cy="1126548"/>
          </a:xfrm>
          <a:prstGeom prst="rect">
            <a:avLst/>
          </a:prstGeom>
          <a:ln>
            <a:solidFill>
              <a:schemeClr val="tx1"/>
            </a:solidFill>
          </a:ln>
        </p:spPr>
      </p:pic>
      <p:pic>
        <p:nvPicPr>
          <p:cNvPr id="70" name="Picture 6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73441" y="4904045"/>
            <a:ext cx="989045" cy="1114875"/>
          </a:xfrm>
          <a:prstGeom prst="rect">
            <a:avLst/>
          </a:prstGeom>
          <a:ln>
            <a:solidFill>
              <a:schemeClr val="tx1"/>
            </a:solidFill>
          </a:ln>
        </p:spPr>
      </p:pic>
      <p:sp>
        <p:nvSpPr>
          <p:cNvPr id="71" name="TextBox 70"/>
          <p:cNvSpPr txBox="1"/>
          <p:nvPr/>
        </p:nvSpPr>
        <p:spPr>
          <a:xfrm>
            <a:off x="5875482" y="4633266"/>
            <a:ext cx="986348" cy="276999"/>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$143.5MM</a:t>
            </a:r>
          </a:p>
        </p:txBody>
      </p:sp>
      <p:sp>
        <p:nvSpPr>
          <p:cNvPr id="72" name="Rectangle 71"/>
          <p:cNvSpPr/>
          <p:nvPr/>
        </p:nvSpPr>
        <p:spPr>
          <a:xfrm>
            <a:off x="5786455" y="4860860"/>
            <a:ext cx="399218" cy="30791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19</a:t>
            </a:r>
          </a:p>
        </p:txBody>
      </p:sp>
      <p:pic>
        <p:nvPicPr>
          <p:cNvPr id="67" name="Picture 66"/>
          <p:cNvPicPr>
            <a:picLocks noChangeAspect="1"/>
          </p:cNvPicPr>
          <p:nvPr/>
        </p:nvPicPr>
        <p:blipFill>
          <a:blip r:embed="rId4"/>
          <a:stretch>
            <a:fillRect/>
          </a:stretch>
        </p:blipFill>
        <p:spPr>
          <a:xfrm>
            <a:off x="7078503" y="4912921"/>
            <a:ext cx="990484" cy="1099374"/>
          </a:xfrm>
          <a:prstGeom prst="rect">
            <a:avLst/>
          </a:prstGeom>
          <a:ln>
            <a:solidFill>
              <a:schemeClr val="tx1"/>
            </a:solidFill>
          </a:ln>
        </p:spPr>
      </p:pic>
      <p:sp>
        <p:nvSpPr>
          <p:cNvPr id="68" name="TextBox 67"/>
          <p:cNvSpPr txBox="1"/>
          <p:nvPr/>
        </p:nvSpPr>
        <p:spPr>
          <a:xfrm>
            <a:off x="7072457" y="4627495"/>
            <a:ext cx="986348" cy="276999"/>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$140.9MM</a:t>
            </a:r>
          </a:p>
        </p:txBody>
      </p:sp>
      <p:sp>
        <p:nvSpPr>
          <p:cNvPr id="69" name="Rectangle 68"/>
          <p:cNvSpPr/>
          <p:nvPr/>
        </p:nvSpPr>
        <p:spPr>
          <a:xfrm>
            <a:off x="6970984" y="4851983"/>
            <a:ext cx="399218" cy="30791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20</a:t>
            </a:r>
          </a:p>
        </p:txBody>
      </p:sp>
      <p:sp>
        <p:nvSpPr>
          <p:cNvPr id="2" name="Title 1"/>
          <p:cNvSpPr>
            <a:spLocks noGrp="1"/>
          </p:cNvSpPr>
          <p:nvPr>
            <p:ph type="ctrTitle"/>
          </p:nvPr>
        </p:nvSpPr>
        <p:spPr>
          <a:xfrm>
            <a:off x="365826" y="460182"/>
            <a:ext cx="8369805" cy="1283951"/>
          </a:xfrm>
        </p:spPr>
        <p:txBody>
          <a:bodyPr/>
          <a:lstStyle/>
          <a:p>
            <a:r>
              <a:rPr lang="en-US" dirty="0"/>
              <a:t>Powerful Storytelling, Fantastic Franchises, Family Fun &amp; Big Stars Are Driving The Box Office During The Digital Age</a:t>
            </a:r>
          </a:p>
        </p:txBody>
      </p:sp>
      <p:pic>
        <p:nvPicPr>
          <p:cNvPr id="94" name="Picture 9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2701" y="1975088"/>
            <a:ext cx="986348" cy="1100000"/>
          </a:xfrm>
          <a:prstGeom prst="rect">
            <a:avLst/>
          </a:prstGeom>
          <a:ln>
            <a:solidFill>
              <a:schemeClr val="tx1"/>
            </a:solidFill>
          </a:ln>
        </p:spPr>
      </p:pic>
      <p:pic>
        <p:nvPicPr>
          <p:cNvPr id="95" name="Picture 9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58868" y="1960824"/>
            <a:ext cx="986696" cy="1103676"/>
          </a:xfrm>
          <a:prstGeom prst="rect">
            <a:avLst/>
          </a:prstGeom>
          <a:ln>
            <a:solidFill>
              <a:schemeClr val="tx1"/>
            </a:solidFill>
          </a:ln>
        </p:spPr>
      </p:pic>
      <p:pic>
        <p:nvPicPr>
          <p:cNvPr id="96" name="Picture 9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42133" y="1973260"/>
            <a:ext cx="980683" cy="1101361"/>
          </a:xfrm>
          <a:prstGeom prst="rect">
            <a:avLst/>
          </a:prstGeom>
          <a:ln>
            <a:solidFill>
              <a:schemeClr val="tx1"/>
            </a:solidFill>
          </a:ln>
        </p:spPr>
      </p:pic>
      <p:pic>
        <p:nvPicPr>
          <p:cNvPr id="97" name="Picture 9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34151" y="1954959"/>
            <a:ext cx="986696" cy="1114996"/>
          </a:xfrm>
          <a:prstGeom prst="rect">
            <a:avLst/>
          </a:prstGeom>
          <a:ln>
            <a:solidFill>
              <a:schemeClr val="tx1"/>
            </a:solidFill>
          </a:ln>
        </p:spPr>
      </p:pic>
      <p:pic>
        <p:nvPicPr>
          <p:cNvPr id="98" name="Picture 9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316853" y="1984419"/>
            <a:ext cx="986697" cy="1088634"/>
          </a:xfrm>
          <a:prstGeom prst="rect">
            <a:avLst/>
          </a:prstGeom>
          <a:ln>
            <a:solidFill>
              <a:schemeClr val="tx1"/>
            </a:solidFill>
          </a:ln>
        </p:spPr>
      </p:pic>
      <p:pic>
        <p:nvPicPr>
          <p:cNvPr id="99" name="Picture 9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510492" y="1967046"/>
            <a:ext cx="1003515" cy="1094949"/>
          </a:xfrm>
          <a:prstGeom prst="rect">
            <a:avLst/>
          </a:prstGeom>
          <a:ln>
            <a:solidFill>
              <a:schemeClr val="tx1"/>
            </a:solidFill>
          </a:ln>
        </p:spPr>
      </p:pic>
      <p:pic>
        <p:nvPicPr>
          <p:cNvPr id="100" name="Picture 9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700627" y="1984419"/>
            <a:ext cx="978929" cy="1088634"/>
          </a:xfrm>
          <a:prstGeom prst="rect">
            <a:avLst/>
          </a:prstGeom>
          <a:ln>
            <a:solidFill>
              <a:schemeClr val="tx1"/>
            </a:solidFill>
          </a:ln>
        </p:spPr>
      </p:pic>
      <p:pic>
        <p:nvPicPr>
          <p:cNvPr id="101" name="Picture 100"/>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66963" y="3459907"/>
            <a:ext cx="986696" cy="1120154"/>
          </a:xfrm>
          <a:prstGeom prst="rect">
            <a:avLst/>
          </a:prstGeom>
          <a:ln>
            <a:solidFill>
              <a:schemeClr val="tx1"/>
            </a:solidFill>
          </a:ln>
        </p:spPr>
      </p:pic>
      <p:pic>
        <p:nvPicPr>
          <p:cNvPr id="102" name="Picture 101"/>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767005" y="3439432"/>
            <a:ext cx="983253" cy="1131690"/>
          </a:xfrm>
          <a:prstGeom prst="rect">
            <a:avLst/>
          </a:prstGeom>
          <a:ln>
            <a:solidFill>
              <a:schemeClr val="tx1"/>
            </a:solidFill>
          </a:ln>
        </p:spPr>
      </p:pic>
      <p:pic>
        <p:nvPicPr>
          <p:cNvPr id="103" name="Picture 102"/>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961955" y="3439431"/>
            <a:ext cx="968579" cy="1122205"/>
          </a:xfrm>
          <a:prstGeom prst="rect">
            <a:avLst/>
          </a:prstGeom>
          <a:ln>
            <a:solidFill>
              <a:schemeClr val="tx1"/>
            </a:solidFill>
          </a:ln>
        </p:spPr>
      </p:pic>
      <p:pic>
        <p:nvPicPr>
          <p:cNvPr id="104" name="Picture 103"/>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147567" y="3450575"/>
            <a:ext cx="975393" cy="1113902"/>
          </a:xfrm>
          <a:prstGeom prst="rect">
            <a:avLst/>
          </a:prstGeom>
          <a:ln>
            <a:solidFill>
              <a:schemeClr val="tx1"/>
            </a:solidFill>
          </a:ln>
        </p:spPr>
      </p:pic>
      <p:pic>
        <p:nvPicPr>
          <p:cNvPr id="105" name="Picture 104"/>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529228" y="3459906"/>
            <a:ext cx="977656" cy="1106950"/>
          </a:xfrm>
          <a:prstGeom prst="rect">
            <a:avLst/>
          </a:prstGeom>
          <a:ln>
            <a:solidFill>
              <a:schemeClr val="tx1"/>
            </a:solidFill>
          </a:ln>
        </p:spPr>
      </p:pic>
      <p:pic>
        <p:nvPicPr>
          <p:cNvPr id="106" name="Picture 105"/>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333604" y="3439431"/>
            <a:ext cx="976783" cy="1122206"/>
          </a:xfrm>
          <a:prstGeom prst="rect">
            <a:avLst/>
          </a:prstGeom>
          <a:ln>
            <a:solidFill>
              <a:schemeClr val="tx1"/>
            </a:solidFill>
          </a:ln>
        </p:spPr>
      </p:pic>
      <p:pic>
        <p:nvPicPr>
          <p:cNvPr id="107" name="Picture 106"/>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703954" y="3459907"/>
            <a:ext cx="989918" cy="1116436"/>
          </a:xfrm>
          <a:prstGeom prst="rect">
            <a:avLst/>
          </a:prstGeom>
        </p:spPr>
      </p:pic>
      <p:pic>
        <p:nvPicPr>
          <p:cNvPr id="108" name="Picture 107"/>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123996" y="4902563"/>
            <a:ext cx="998570" cy="1110690"/>
          </a:xfrm>
          <a:prstGeom prst="rect">
            <a:avLst/>
          </a:prstGeom>
        </p:spPr>
      </p:pic>
      <p:pic>
        <p:nvPicPr>
          <p:cNvPr id="109" name="Picture 108"/>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2308198" y="4910996"/>
            <a:ext cx="989802" cy="1104407"/>
          </a:xfrm>
          <a:prstGeom prst="rect">
            <a:avLst/>
          </a:prstGeom>
          <a:ln>
            <a:solidFill>
              <a:schemeClr val="tx1"/>
            </a:solidFill>
          </a:ln>
        </p:spPr>
      </p:pic>
      <p:pic>
        <p:nvPicPr>
          <p:cNvPr id="110" name="Picture 109"/>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3508310" y="4910996"/>
            <a:ext cx="963062" cy="1104407"/>
          </a:xfrm>
          <a:prstGeom prst="rect">
            <a:avLst/>
          </a:prstGeom>
          <a:ln>
            <a:solidFill>
              <a:schemeClr val="tx1"/>
            </a:solidFill>
          </a:ln>
        </p:spPr>
      </p:pic>
      <p:sp>
        <p:nvSpPr>
          <p:cNvPr id="114" name="TextBox 113"/>
          <p:cNvSpPr txBox="1"/>
          <p:nvPr/>
        </p:nvSpPr>
        <p:spPr>
          <a:xfrm>
            <a:off x="572701" y="1690046"/>
            <a:ext cx="986348" cy="276999"/>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$529.5MM</a:t>
            </a:r>
          </a:p>
        </p:txBody>
      </p:sp>
      <p:sp>
        <p:nvSpPr>
          <p:cNvPr id="115" name="TextBox 114"/>
          <p:cNvSpPr txBox="1"/>
          <p:nvPr/>
        </p:nvSpPr>
        <p:spPr>
          <a:xfrm>
            <a:off x="1760801" y="1683823"/>
            <a:ext cx="986348" cy="276999"/>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$486.3MM</a:t>
            </a:r>
          </a:p>
        </p:txBody>
      </p:sp>
      <p:sp>
        <p:nvSpPr>
          <p:cNvPr id="116" name="TextBox 115"/>
          <p:cNvSpPr txBox="1"/>
          <p:nvPr/>
        </p:nvSpPr>
        <p:spPr>
          <a:xfrm>
            <a:off x="2939566" y="1686932"/>
            <a:ext cx="986348" cy="276999"/>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$408.1MM</a:t>
            </a:r>
          </a:p>
        </p:txBody>
      </p:sp>
      <p:sp>
        <p:nvSpPr>
          <p:cNvPr id="117" name="TextBox 116"/>
          <p:cNvSpPr txBox="1"/>
          <p:nvPr/>
        </p:nvSpPr>
        <p:spPr>
          <a:xfrm>
            <a:off x="4136995" y="1690044"/>
            <a:ext cx="986348" cy="276999"/>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$368.4MM</a:t>
            </a:r>
          </a:p>
        </p:txBody>
      </p:sp>
      <p:sp>
        <p:nvSpPr>
          <p:cNvPr id="118" name="TextBox 117"/>
          <p:cNvSpPr txBox="1"/>
          <p:nvPr/>
        </p:nvSpPr>
        <p:spPr>
          <a:xfrm>
            <a:off x="5325097" y="1693152"/>
            <a:ext cx="986348" cy="276999"/>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$364.0MM</a:t>
            </a:r>
          </a:p>
        </p:txBody>
      </p:sp>
      <p:sp>
        <p:nvSpPr>
          <p:cNvPr id="119" name="TextBox 118"/>
          <p:cNvSpPr txBox="1"/>
          <p:nvPr/>
        </p:nvSpPr>
        <p:spPr>
          <a:xfrm>
            <a:off x="6522530" y="1696261"/>
            <a:ext cx="986348" cy="276999"/>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$363.1MM</a:t>
            </a:r>
          </a:p>
        </p:txBody>
      </p:sp>
      <p:sp>
        <p:nvSpPr>
          <p:cNvPr id="120" name="TextBox 119"/>
          <p:cNvSpPr txBox="1"/>
          <p:nvPr/>
        </p:nvSpPr>
        <p:spPr>
          <a:xfrm>
            <a:off x="7691967" y="1699373"/>
            <a:ext cx="986348" cy="276999"/>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$341.3MM</a:t>
            </a:r>
          </a:p>
        </p:txBody>
      </p:sp>
      <p:sp>
        <p:nvSpPr>
          <p:cNvPr id="121" name="TextBox 120"/>
          <p:cNvSpPr txBox="1"/>
          <p:nvPr/>
        </p:nvSpPr>
        <p:spPr>
          <a:xfrm>
            <a:off x="575810" y="3168654"/>
            <a:ext cx="986348" cy="276999"/>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$330.4MM</a:t>
            </a:r>
          </a:p>
        </p:txBody>
      </p:sp>
      <p:sp>
        <p:nvSpPr>
          <p:cNvPr id="122" name="TextBox 121"/>
          <p:cNvSpPr txBox="1"/>
          <p:nvPr/>
        </p:nvSpPr>
        <p:spPr>
          <a:xfrm>
            <a:off x="1763910" y="3162431"/>
            <a:ext cx="986348" cy="276999"/>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$325.1MM</a:t>
            </a:r>
          </a:p>
        </p:txBody>
      </p:sp>
      <p:sp>
        <p:nvSpPr>
          <p:cNvPr id="123" name="TextBox 122"/>
          <p:cNvSpPr txBox="1"/>
          <p:nvPr/>
        </p:nvSpPr>
        <p:spPr>
          <a:xfrm>
            <a:off x="2942675" y="3165540"/>
            <a:ext cx="986348" cy="276999"/>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$267.6MM</a:t>
            </a:r>
          </a:p>
        </p:txBody>
      </p:sp>
      <p:sp>
        <p:nvSpPr>
          <p:cNvPr id="124" name="TextBox 123"/>
          <p:cNvSpPr txBox="1"/>
          <p:nvPr/>
        </p:nvSpPr>
        <p:spPr>
          <a:xfrm>
            <a:off x="4140104" y="3168652"/>
            <a:ext cx="986348" cy="276999"/>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$246.0MM</a:t>
            </a:r>
          </a:p>
        </p:txBody>
      </p:sp>
      <p:sp>
        <p:nvSpPr>
          <p:cNvPr id="125" name="TextBox 124"/>
          <p:cNvSpPr txBox="1"/>
          <p:nvPr/>
        </p:nvSpPr>
        <p:spPr>
          <a:xfrm>
            <a:off x="5328206" y="3171760"/>
            <a:ext cx="986348" cy="276999"/>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$233.3MM</a:t>
            </a:r>
          </a:p>
        </p:txBody>
      </p:sp>
      <p:sp>
        <p:nvSpPr>
          <p:cNvPr id="126" name="TextBox 125"/>
          <p:cNvSpPr txBox="1"/>
          <p:nvPr/>
        </p:nvSpPr>
        <p:spPr>
          <a:xfrm>
            <a:off x="6525639" y="3174869"/>
            <a:ext cx="986348" cy="276999"/>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$232.5MM</a:t>
            </a:r>
          </a:p>
        </p:txBody>
      </p:sp>
      <p:sp>
        <p:nvSpPr>
          <p:cNvPr id="127" name="TextBox 126"/>
          <p:cNvSpPr txBox="1"/>
          <p:nvPr/>
        </p:nvSpPr>
        <p:spPr>
          <a:xfrm>
            <a:off x="7695076" y="3177981"/>
            <a:ext cx="986348" cy="276999"/>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$162.4MM</a:t>
            </a:r>
          </a:p>
        </p:txBody>
      </p:sp>
      <p:sp>
        <p:nvSpPr>
          <p:cNvPr id="128" name="Rectangle 127"/>
          <p:cNvSpPr/>
          <p:nvPr/>
        </p:nvSpPr>
        <p:spPr>
          <a:xfrm>
            <a:off x="2862972" y="3393142"/>
            <a:ext cx="399218" cy="30791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10</a:t>
            </a:r>
          </a:p>
        </p:txBody>
      </p:sp>
      <p:sp>
        <p:nvSpPr>
          <p:cNvPr id="129" name="Rectangle 128"/>
          <p:cNvSpPr/>
          <p:nvPr/>
        </p:nvSpPr>
        <p:spPr>
          <a:xfrm>
            <a:off x="4051077" y="3396246"/>
            <a:ext cx="399218" cy="30791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11</a:t>
            </a:r>
          </a:p>
        </p:txBody>
      </p:sp>
      <p:sp>
        <p:nvSpPr>
          <p:cNvPr id="130" name="Rectangle 129"/>
          <p:cNvSpPr/>
          <p:nvPr/>
        </p:nvSpPr>
        <p:spPr>
          <a:xfrm>
            <a:off x="5226733" y="3396248"/>
            <a:ext cx="399218" cy="30791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12</a:t>
            </a:r>
          </a:p>
        </p:txBody>
      </p:sp>
      <p:sp>
        <p:nvSpPr>
          <p:cNvPr id="131" name="Rectangle 130"/>
          <p:cNvSpPr/>
          <p:nvPr/>
        </p:nvSpPr>
        <p:spPr>
          <a:xfrm>
            <a:off x="6439706" y="3396246"/>
            <a:ext cx="399218" cy="30791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13</a:t>
            </a:r>
          </a:p>
        </p:txBody>
      </p:sp>
      <p:sp>
        <p:nvSpPr>
          <p:cNvPr id="132" name="Rectangle 131"/>
          <p:cNvSpPr/>
          <p:nvPr/>
        </p:nvSpPr>
        <p:spPr>
          <a:xfrm>
            <a:off x="7587375" y="3396251"/>
            <a:ext cx="399218" cy="30791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14</a:t>
            </a:r>
          </a:p>
        </p:txBody>
      </p:sp>
      <p:sp>
        <p:nvSpPr>
          <p:cNvPr id="133" name="Rectangle 132"/>
          <p:cNvSpPr/>
          <p:nvPr/>
        </p:nvSpPr>
        <p:spPr>
          <a:xfrm>
            <a:off x="1653105" y="3396251"/>
            <a:ext cx="399218" cy="30791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9</a:t>
            </a:r>
          </a:p>
        </p:txBody>
      </p:sp>
      <p:sp>
        <p:nvSpPr>
          <p:cNvPr id="134" name="Rectangle 133"/>
          <p:cNvSpPr/>
          <p:nvPr/>
        </p:nvSpPr>
        <p:spPr>
          <a:xfrm>
            <a:off x="440119" y="3396249"/>
            <a:ext cx="399218" cy="30791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8</a:t>
            </a:r>
          </a:p>
        </p:txBody>
      </p:sp>
      <p:sp>
        <p:nvSpPr>
          <p:cNvPr id="135" name="Rectangle 134"/>
          <p:cNvSpPr/>
          <p:nvPr/>
        </p:nvSpPr>
        <p:spPr>
          <a:xfrm>
            <a:off x="2856748" y="1911423"/>
            <a:ext cx="399218" cy="30791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3</a:t>
            </a:r>
          </a:p>
        </p:txBody>
      </p:sp>
      <p:sp>
        <p:nvSpPr>
          <p:cNvPr id="136" name="Rectangle 135"/>
          <p:cNvSpPr/>
          <p:nvPr/>
        </p:nvSpPr>
        <p:spPr>
          <a:xfrm>
            <a:off x="4044853" y="1914527"/>
            <a:ext cx="399218" cy="30791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4</a:t>
            </a:r>
          </a:p>
        </p:txBody>
      </p:sp>
      <p:sp>
        <p:nvSpPr>
          <p:cNvPr id="137" name="Rectangle 136"/>
          <p:cNvSpPr/>
          <p:nvPr/>
        </p:nvSpPr>
        <p:spPr>
          <a:xfrm>
            <a:off x="5220509" y="1914529"/>
            <a:ext cx="399218" cy="30791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5</a:t>
            </a:r>
          </a:p>
        </p:txBody>
      </p:sp>
      <p:sp>
        <p:nvSpPr>
          <p:cNvPr id="138" name="Rectangle 137"/>
          <p:cNvSpPr/>
          <p:nvPr/>
        </p:nvSpPr>
        <p:spPr>
          <a:xfrm>
            <a:off x="6433482" y="1914527"/>
            <a:ext cx="399218" cy="30791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6</a:t>
            </a:r>
          </a:p>
        </p:txBody>
      </p:sp>
      <p:sp>
        <p:nvSpPr>
          <p:cNvPr id="139" name="Rectangle 138"/>
          <p:cNvSpPr/>
          <p:nvPr/>
        </p:nvSpPr>
        <p:spPr>
          <a:xfrm>
            <a:off x="7581151" y="1914532"/>
            <a:ext cx="399218" cy="30791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7</a:t>
            </a:r>
          </a:p>
        </p:txBody>
      </p:sp>
      <p:sp>
        <p:nvSpPr>
          <p:cNvPr id="140" name="Rectangle 139"/>
          <p:cNvSpPr/>
          <p:nvPr/>
        </p:nvSpPr>
        <p:spPr>
          <a:xfrm>
            <a:off x="1646881" y="1914532"/>
            <a:ext cx="399218" cy="30791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2</a:t>
            </a:r>
          </a:p>
        </p:txBody>
      </p:sp>
      <p:sp>
        <p:nvSpPr>
          <p:cNvPr id="141" name="Rectangle 140"/>
          <p:cNvSpPr/>
          <p:nvPr/>
        </p:nvSpPr>
        <p:spPr>
          <a:xfrm>
            <a:off x="433895" y="1914530"/>
            <a:ext cx="399218" cy="30791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a:t>
            </a:r>
          </a:p>
        </p:txBody>
      </p:sp>
      <p:sp>
        <p:nvSpPr>
          <p:cNvPr id="142" name="TextBox 141"/>
          <p:cNvSpPr txBox="1"/>
          <p:nvPr/>
        </p:nvSpPr>
        <p:spPr>
          <a:xfrm>
            <a:off x="1120098" y="4631787"/>
            <a:ext cx="986348" cy="276999"/>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$158.8MM</a:t>
            </a:r>
          </a:p>
        </p:txBody>
      </p:sp>
      <p:sp>
        <p:nvSpPr>
          <p:cNvPr id="143" name="TextBox 142"/>
          <p:cNvSpPr txBox="1"/>
          <p:nvPr/>
        </p:nvSpPr>
        <p:spPr>
          <a:xfrm>
            <a:off x="2308198" y="4625564"/>
            <a:ext cx="986348" cy="276999"/>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$155.4MM</a:t>
            </a:r>
          </a:p>
        </p:txBody>
      </p:sp>
      <p:sp>
        <p:nvSpPr>
          <p:cNvPr id="144" name="TextBox 143"/>
          <p:cNvSpPr txBox="1"/>
          <p:nvPr/>
        </p:nvSpPr>
        <p:spPr>
          <a:xfrm>
            <a:off x="3486963" y="4628673"/>
            <a:ext cx="986348" cy="276999"/>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$153.4MM</a:t>
            </a:r>
          </a:p>
        </p:txBody>
      </p:sp>
      <p:sp>
        <p:nvSpPr>
          <p:cNvPr id="145" name="TextBox 144"/>
          <p:cNvSpPr txBox="1"/>
          <p:nvPr/>
        </p:nvSpPr>
        <p:spPr>
          <a:xfrm>
            <a:off x="4684392" y="4631785"/>
            <a:ext cx="986348" cy="276999"/>
          </a:xfrm>
          <a:prstGeom prst="rect">
            <a:avLst/>
          </a:prstGeom>
          <a:solidFill>
            <a:schemeClr val="bg1"/>
          </a:solidFill>
          <a:ln>
            <a:solidFill>
              <a:schemeClr val="tx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$152.8MM</a:t>
            </a:r>
          </a:p>
        </p:txBody>
      </p:sp>
      <p:sp>
        <p:nvSpPr>
          <p:cNvPr id="148" name="Rectangle 147"/>
          <p:cNvSpPr/>
          <p:nvPr/>
        </p:nvSpPr>
        <p:spPr>
          <a:xfrm>
            <a:off x="3407260" y="4856275"/>
            <a:ext cx="399218" cy="30791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17</a:t>
            </a:r>
          </a:p>
        </p:txBody>
      </p:sp>
      <p:sp>
        <p:nvSpPr>
          <p:cNvPr id="149" name="Rectangle 148"/>
          <p:cNvSpPr/>
          <p:nvPr/>
        </p:nvSpPr>
        <p:spPr>
          <a:xfrm>
            <a:off x="4595365" y="4859379"/>
            <a:ext cx="399218" cy="30791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18</a:t>
            </a:r>
          </a:p>
        </p:txBody>
      </p:sp>
      <p:sp>
        <p:nvSpPr>
          <p:cNvPr id="152" name="Rectangle 151"/>
          <p:cNvSpPr/>
          <p:nvPr/>
        </p:nvSpPr>
        <p:spPr>
          <a:xfrm>
            <a:off x="2197393" y="4859384"/>
            <a:ext cx="399218" cy="30791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16</a:t>
            </a:r>
          </a:p>
        </p:txBody>
      </p:sp>
      <p:sp>
        <p:nvSpPr>
          <p:cNvPr id="153" name="Rectangle 152"/>
          <p:cNvSpPr/>
          <p:nvPr/>
        </p:nvSpPr>
        <p:spPr>
          <a:xfrm>
            <a:off x="984407" y="4859382"/>
            <a:ext cx="399218" cy="30791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15</a:t>
            </a:r>
          </a:p>
        </p:txBody>
      </p:sp>
      <p:sp>
        <p:nvSpPr>
          <p:cNvPr id="154" name="TextBox 153"/>
          <p:cNvSpPr txBox="1"/>
          <p:nvPr/>
        </p:nvSpPr>
        <p:spPr>
          <a:xfrm>
            <a:off x="440119" y="1247865"/>
            <a:ext cx="8238196"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a:ea typeface="+mn-ea"/>
                <a:cs typeface="+mn-cs"/>
              </a:rPr>
              <a:t>Top 20 Movies Released In 2016</a:t>
            </a:r>
          </a:p>
        </p:txBody>
      </p:sp>
      <p:sp>
        <p:nvSpPr>
          <p:cNvPr id="156" name="Text Placeholder 3"/>
          <p:cNvSpPr>
            <a:spLocks noGrp="1"/>
          </p:cNvSpPr>
          <p:nvPr>
            <p:ph type="body" sz="quarter" idx="14"/>
          </p:nvPr>
        </p:nvSpPr>
        <p:spPr>
          <a:xfrm>
            <a:off x="215197" y="6532688"/>
            <a:ext cx="7623781" cy="236537"/>
          </a:xfrm>
        </p:spPr>
        <p:txBody>
          <a:bodyPr/>
          <a:lstStyle/>
          <a:p>
            <a:r>
              <a:rPr lang="en-US" dirty="0"/>
              <a:t>Source: Box Office Mojo, U.S. domestic grosses as of 2/27/17</a:t>
            </a:r>
          </a:p>
        </p:txBody>
      </p:sp>
      <p:sp>
        <p:nvSpPr>
          <p:cNvPr id="157" name="Text Placeholder 4"/>
          <p:cNvSpPr>
            <a:spLocks noGrp="1"/>
          </p:cNvSpPr>
          <p:nvPr>
            <p:ph type="body" sz="quarter" idx="15"/>
          </p:nvPr>
        </p:nvSpPr>
        <p:spPr>
          <a:xfrm>
            <a:off x="329141" y="6189666"/>
            <a:ext cx="2813553" cy="431798"/>
          </a:xfrm>
        </p:spPr>
        <p:txBody>
          <a:bodyPr/>
          <a:lstStyle/>
          <a:p>
            <a:r>
              <a:rPr lang="en-US" dirty="0"/>
              <a:t>Lights, Camera, Call To Action!</a:t>
            </a:r>
          </a:p>
        </p:txBody>
      </p:sp>
    </p:spTree>
    <p:extLst>
      <p:ext uri="{BB962C8B-B14F-4D97-AF65-F5344CB8AC3E}">
        <p14:creationId xmlns:p14="http://schemas.microsoft.com/office/powerpoint/2010/main" val="1229341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People, Specifically Millennials, Value A Work-Life Balance Which Enables Them To Enjoy More Experiences</a:t>
            </a:r>
          </a:p>
        </p:txBody>
      </p:sp>
      <p:sp>
        <p:nvSpPr>
          <p:cNvPr id="4" name="Text Placeholder 3"/>
          <p:cNvSpPr>
            <a:spLocks noGrp="1"/>
          </p:cNvSpPr>
          <p:nvPr>
            <p:ph type="body" sz="quarter" idx="14"/>
          </p:nvPr>
        </p:nvSpPr>
        <p:spPr/>
        <p:txBody>
          <a:bodyPr/>
          <a:lstStyle/>
          <a:p>
            <a:r>
              <a:rPr lang="en-US" dirty="0"/>
              <a:t>Source: KPMG; </a:t>
            </a:r>
            <a:r>
              <a:rPr lang="en-US" dirty="0" err="1"/>
              <a:t>Mindshare’s</a:t>
            </a:r>
            <a:r>
              <a:rPr lang="en-US" dirty="0"/>
              <a:t> 2017 Culture Vulture Report</a:t>
            </a:r>
          </a:p>
        </p:txBody>
      </p:sp>
      <p:sp>
        <p:nvSpPr>
          <p:cNvPr id="11" name="Text Placeholder 4"/>
          <p:cNvSpPr>
            <a:spLocks noGrp="1"/>
          </p:cNvSpPr>
          <p:nvPr>
            <p:ph type="body" sz="quarter" idx="15"/>
          </p:nvPr>
        </p:nvSpPr>
        <p:spPr>
          <a:xfrm>
            <a:off x="329141" y="6189666"/>
            <a:ext cx="2813553" cy="431798"/>
          </a:xfrm>
        </p:spPr>
        <p:txBody>
          <a:bodyPr/>
          <a:lstStyle/>
          <a:p>
            <a:r>
              <a:rPr lang="en-US" dirty="0"/>
              <a:t>Lights, Camera, Call To Action!</a:t>
            </a:r>
          </a:p>
        </p:txBody>
      </p:sp>
      <p:graphicFrame>
        <p:nvGraphicFramePr>
          <p:cNvPr id="6" name="Chart 5"/>
          <p:cNvGraphicFramePr/>
          <p:nvPr>
            <p:extLst>
              <p:ext uri="{D42A27DB-BD31-4B8C-83A1-F6EECF244321}">
                <p14:modId xmlns:p14="http://schemas.microsoft.com/office/powerpoint/2010/main" val="1420431142"/>
              </p:ext>
            </p:extLst>
          </p:nvPr>
        </p:nvGraphicFramePr>
        <p:xfrm>
          <a:off x="161636" y="2258519"/>
          <a:ext cx="8830176" cy="360110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2"/>
          <p:cNvSpPr>
            <a:spLocks noGrp="1"/>
          </p:cNvSpPr>
          <p:nvPr>
            <p:ph type="body" sz="quarter" idx="13"/>
          </p:nvPr>
        </p:nvSpPr>
        <p:spPr>
          <a:xfrm>
            <a:off x="161636" y="2271580"/>
            <a:ext cx="8805334" cy="368686"/>
          </a:xfrm>
        </p:spPr>
        <p:txBody>
          <a:bodyPr/>
          <a:lstStyle/>
          <a:p>
            <a:r>
              <a:rPr lang="en-US" sz="1600" b="1" u="sng" dirty="0"/>
              <a:t>How Millennials Define Career Success</a:t>
            </a:r>
          </a:p>
        </p:txBody>
      </p:sp>
      <p:sp>
        <p:nvSpPr>
          <p:cNvPr id="7" name="Text Placeholder 2"/>
          <p:cNvSpPr>
            <a:spLocks noGrp="1"/>
          </p:cNvSpPr>
          <p:nvPr>
            <p:ph type="body" sz="quarter" idx="13"/>
          </p:nvPr>
        </p:nvSpPr>
        <p:spPr>
          <a:xfrm>
            <a:off x="161636" y="1517710"/>
            <a:ext cx="8805334" cy="658598"/>
          </a:xfrm>
        </p:spPr>
        <p:txBody>
          <a:bodyPr/>
          <a:lstStyle/>
          <a:p>
            <a:r>
              <a:rPr lang="en-US" sz="1600" dirty="0"/>
              <a:t>Millennials’ have a new definition of career success where salary takes a backseat to work-life balance and, thus, material goods take a backseat to shared experiences with friends</a:t>
            </a:r>
            <a:endParaRPr lang="en-US" sz="1200" i="1" dirty="0"/>
          </a:p>
        </p:txBody>
      </p:sp>
    </p:spTree>
    <p:extLst>
      <p:ext uri="{BB962C8B-B14F-4D97-AF65-F5344CB8AC3E}">
        <p14:creationId xmlns:p14="http://schemas.microsoft.com/office/powerpoint/2010/main" val="1141444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 This World Of Device Overload, People Across Generations Are Looking To “Unplug” For At Least A Little Bit  </a:t>
            </a:r>
          </a:p>
        </p:txBody>
      </p:sp>
      <p:sp>
        <p:nvSpPr>
          <p:cNvPr id="4" name="Text Placeholder 3"/>
          <p:cNvSpPr>
            <a:spLocks noGrp="1"/>
          </p:cNvSpPr>
          <p:nvPr>
            <p:ph type="body" sz="quarter" idx="14"/>
          </p:nvPr>
        </p:nvSpPr>
        <p:spPr>
          <a:xfrm>
            <a:off x="259589" y="6503194"/>
            <a:ext cx="7295307" cy="236537"/>
          </a:xfrm>
        </p:spPr>
        <p:txBody>
          <a:bodyPr/>
          <a:lstStyle/>
          <a:p>
            <a:r>
              <a:rPr lang="en-US" dirty="0"/>
              <a:t>Source: The Harris Poll. 2,193 U.S. adults surveyed online between January 13-18, 2016.  “Unplug” refers to disconnecting / avoiding the internet, social media, email, text messages, </a:t>
            </a:r>
            <a:r>
              <a:rPr lang="en-US" dirty="0" err="1"/>
              <a:t>etc</a:t>
            </a:r>
            <a:endParaRPr lang="en-US" dirty="0"/>
          </a:p>
        </p:txBody>
      </p:sp>
      <p:sp>
        <p:nvSpPr>
          <p:cNvPr id="11" name="Text Placeholder 4"/>
          <p:cNvSpPr>
            <a:spLocks noGrp="1"/>
          </p:cNvSpPr>
          <p:nvPr>
            <p:ph type="body" sz="quarter" idx="15"/>
          </p:nvPr>
        </p:nvSpPr>
        <p:spPr>
          <a:xfrm>
            <a:off x="329141" y="6189666"/>
            <a:ext cx="2813553" cy="431798"/>
          </a:xfrm>
        </p:spPr>
        <p:txBody>
          <a:bodyPr/>
          <a:lstStyle/>
          <a:p>
            <a:r>
              <a:rPr lang="en-US" dirty="0"/>
              <a:t>Lights, Camera, Call To Action!</a:t>
            </a:r>
          </a:p>
        </p:txBody>
      </p:sp>
      <p:graphicFrame>
        <p:nvGraphicFramePr>
          <p:cNvPr id="6" name="Chart 5"/>
          <p:cNvGraphicFramePr/>
          <p:nvPr>
            <p:extLst>
              <p:ext uri="{D42A27DB-BD31-4B8C-83A1-F6EECF244321}">
                <p14:modId xmlns:p14="http://schemas.microsoft.com/office/powerpoint/2010/main" val="607684736"/>
              </p:ext>
            </p:extLst>
          </p:nvPr>
        </p:nvGraphicFramePr>
        <p:xfrm>
          <a:off x="161636" y="1574940"/>
          <a:ext cx="8830176" cy="360110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2"/>
          <p:cNvSpPr>
            <a:spLocks noGrp="1"/>
          </p:cNvSpPr>
          <p:nvPr>
            <p:ph type="body" sz="quarter" idx="13"/>
          </p:nvPr>
        </p:nvSpPr>
        <p:spPr>
          <a:xfrm>
            <a:off x="161636" y="1588001"/>
            <a:ext cx="8805334" cy="368686"/>
          </a:xfrm>
        </p:spPr>
        <p:txBody>
          <a:bodyPr/>
          <a:lstStyle/>
          <a:p>
            <a:r>
              <a:rPr lang="en-US" sz="1600" b="1" u="sng" dirty="0"/>
              <a:t>“How Often Do You Make An Attempt To Unplug”</a:t>
            </a:r>
          </a:p>
          <a:p>
            <a:r>
              <a:rPr lang="en-US" sz="1400" b="1" i="1" dirty="0"/>
              <a:t>Once a week or more</a:t>
            </a:r>
          </a:p>
        </p:txBody>
      </p:sp>
      <p:sp>
        <p:nvSpPr>
          <p:cNvPr id="7" name="Text Placeholder 2"/>
          <p:cNvSpPr>
            <a:spLocks noGrp="1"/>
          </p:cNvSpPr>
          <p:nvPr>
            <p:ph type="body" sz="quarter" idx="13"/>
          </p:nvPr>
        </p:nvSpPr>
        <p:spPr>
          <a:xfrm>
            <a:off x="161636" y="5246338"/>
            <a:ext cx="8805334" cy="658598"/>
          </a:xfrm>
        </p:spPr>
        <p:txBody>
          <a:bodyPr/>
          <a:lstStyle/>
          <a:p>
            <a:r>
              <a:rPr lang="en-US" sz="1600" dirty="0"/>
              <a:t>Of those who attempt to unplug, 48% of Millennials and 58% of Gen Xers say they do it to spend more quality time with their family</a:t>
            </a:r>
            <a:endParaRPr lang="en-US" sz="1200" i="1" dirty="0"/>
          </a:p>
        </p:txBody>
      </p:sp>
    </p:spTree>
    <p:extLst>
      <p:ext uri="{BB962C8B-B14F-4D97-AF65-F5344CB8AC3E}">
        <p14:creationId xmlns:p14="http://schemas.microsoft.com/office/powerpoint/2010/main" val="3977712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6111" y="4570704"/>
            <a:ext cx="2133419" cy="1428973"/>
          </a:xfrm>
          <a:prstGeom prst="rect">
            <a:avLst/>
          </a:prstGeom>
          <a:ln>
            <a:solidFill>
              <a:schemeClr val="tx1"/>
            </a:solidFill>
          </a:ln>
        </p:spPr>
      </p:pic>
      <p:sp>
        <p:nvSpPr>
          <p:cNvPr id="2" name="Title 1"/>
          <p:cNvSpPr>
            <a:spLocks noGrp="1"/>
          </p:cNvSpPr>
          <p:nvPr>
            <p:ph type="ctrTitle"/>
          </p:nvPr>
        </p:nvSpPr>
        <p:spPr/>
        <p:txBody>
          <a:bodyPr/>
          <a:lstStyle/>
          <a:p>
            <a:r>
              <a:rPr lang="en-US" dirty="0"/>
              <a:t>The Local Cineplex Has Become A Home Away From Home And Their Screens Have Become The New Living Room</a:t>
            </a:r>
          </a:p>
        </p:txBody>
      </p:sp>
      <p:sp>
        <p:nvSpPr>
          <p:cNvPr id="3" name="Text Placeholder 2"/>
          <p:cNvSpPr>
            <a:spLocks noGrp="1"/>
          </p:cNvSpPr>
          <p:nvPr>
            <p:ph type="body" sz="quarter" idx="13"/>
          </p:nvPr>
        </p:nvSpPr>
        <p:spPr>
          <a:xfrm>
            <a:off x="161636" y="1517710"/>
            <a:ext cx="8805334" cy="658598"/>
          </a:xfrm>
        </p:spPr>
        <p:txBody>
          <a:bodyPr/>
          <a:lstStyle/>
          <a:p>
            <a:r>
              <a:rPr lang="en-US" sz="1600" dirty="0"/>
              <a:t>Recent cinema innovations rival, and oftentimes exceed, the creature comforts of even the most advanced home theaters</a:t>
            </a:r>
            <a:endParaRPr lang="en-US" sz="1200" i="1" dirty="0"/>
          </a:p>
        </p:txBody>
      </p:sp>
      <p:sp>
        <p:nvSpPr>
          <p:cNvPr id="11" name="Text Placeholder 4"/>
          <p:cNvSpPr>
            <a:spLocks noGrp="1"/>
          </p:cNvSpPr>
          <p:nvPr>
            <p:ph type="body" sz="quarter" idx="15"/>
          </p:nvPr>
        </p:nvSpPr>
        <p:spPr>
          <a:xfrm>
            <a:off x="329141" y="6189666"/>
            <a:ext cx="2813553" cy="431798"/>
          </a:xfrm>
        </p:spPr>
        <p:txBody>
          <a:bodyPr/>
          <a:lstStyle/>
          <a:p>
            <a:r>
              <a:rPr lang="en-US" dirty="0"/>
              <a:t>Lights, Camera, Call To Action!</a:t>
            </a:r>
          </a:p>
        </p:txBody>
      </p:sp>
      <p:sp>
        <p:nvSpPr>
          <p:cNvPr id="6" name="TextBox 5"/>
          <p:cNvSpPr txBox="1"/>
          <p:nvPr/>
        </p:nvSpPr>
        <p:spPr>
          <a:xfrm>
            <a:off x="3409846" y="4164145"/>
            <a:ext cx="259906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Reserved Seating So You Can Sit In Your Favorite Seat In The “House”</a:t>
            </a:r>
          </a:p>
        </p:txBody>
      </p:sp>
      <p:sp>
        <p:nvSpPr>
          <p:cNvPr id="7" name="TextBox 6"/>
          <p:cNvSpPr txBox="1"/>
          <p:nvPr/>
        </p:nvSpPr>
        <p:spPr>
          <a:xfrm>
            <a:off x="3396336" y="2255625"/>
            <a:ext cx="253792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State-Of-The-Art Dolby Surround Sound</a:t>
            </a:r>
          </a:p>
        </p:txBody>
      </p:sp>
      <p:sp>
        <p:nvSpPr>
          <p:cNvPr id="8" name="TextBox 7"/>
          <p:cNvSpPr txBox="1"/>
          <p:nvPr/>
        </p:nvSpPr>
        <p:spPr>
          <a:xfrm>
            <a:off x="6634061" y="4315826"/>
            <a:ext cx="221697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Sit Back &amp; Relax In Recliners!</a:t>
            </a:r>
          </a:p>
        </p:txBody>
      </p:sp>
      <p:sp>
        <p:nvSpPr>
          <p:cNvPr id="9" name="TextBox 8"/>
          <p:cNvSpPr txBox="1"/>
          <p:nvPr/>
        </p:nvSpPr>
        <p:spPr>
          <a:xfrm>
            <a:off x="6634060" y="2182367"/>
            <a:ext cx="211364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Upgraded Food Options </a:t>
            </a:r>
            <a:r>
              <a:rPr lang="en-US" sz="1100" b="1" kern="0" dirty="0">
                <a:solidFill>
                  <a:prstClr val="black"/>
                </a:solidFill>
                <a:latin typeface="Trebuchet MS" panose="020B0603020202020204" pitchFamily="34" charset="0"/>
              </a:rPr>
              <a:t>With</a:t>
            </a:r>
            <a:r>
              <a:rPr kumimoji="0" lang="en-US" sz="1100" b="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 Dine-In </a:t>
            </a:r>
            <a:r>
              <a:rPr lang="en-US" sz="1100" b="1" kern="0" dirty="0">
                <a:solidFill>
                  <a:prstClr val="black"/>
                </a:solidFill>
                <a:latin typeface="Trebuchet MS" panose="020B0603020202020204" pitchFamily="34" charset="0"/>
              </a:rPr>
              <a:t>Experience</a:t>
            </a:r>
            <a:endParaRPr kumimoji="0" lang="en-US" sz="1100" b="1" u="none" strike="noStrike" kern="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10" name="TextBox 9"/>
          <p:cNvSpPr txBox="1"/>
          <p:nvPr/>
        </p:nvSpPr>
        <p:spPr>
          <a:xfrm>
            <a:off x="496594" y="4318425"/>
            <a:ext cx="2132930"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Fully-Stocked Bars</a:t>
            </a:r>
          </a:p>
        </p:txBody>
      </p:sp>
      <p:sp>
        <p:nvSpPr>
          <p:cNvPr id="12" name="Text Placeholder 11"/>
          <p:cNvSpPr>
            <a:spLocks noGrp="1"/>
          </p:cNvSpPr>
          <p:nvPr>
            <p:ph type="body" sz="quarter" idx="14"/>
          </p:nvPr>
        </p:nvSpPr>
        <p:spPr/>
        <p:txBody>
          <a:bodyPr/>
          <a:lstStyle/>
          <a:p>
            <a:endParaRPr lang="en-US"/>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l="8163" t="19252" r="43367" b="21406"/>
          <a:stretch/>
        </p:blipFill>
        <p:spPr>
          <a:xfrm>
            <a:off x="6693512" y="4552921"/>
            <a:ext cx="2091509" cy="1440384"/>
          </a:xfrm>
          <a:prstGeom prst="rect">
            <a:avLst/>
          </a:prstGeom>
          <a:ln>
            <a:solidFill>
              <a:schemeClr val="tx1"/>
            </a:solidFill>
          </a:ln>
        </p:spPr>
      </p:pic>
      <p:pic>
        <p:nvPicPr>
          <p:cNvPr id="14" name="Picture 13"/>
          <p:cNvPicPr>
            <a:picLocks noChangeAspect="1"/>
          </p:cNvPicPr>
          <p:nvPr/>
        </p:nvPicPr>
        <p:blipFill rotWithShape="1">
          <a:blip r:embed="rId4" cstate="screen">
            <a:extLst>
              <a:ext uri="{28A0092B-C50C-407E-A947-70E740481C1C}">
                <a14:useLocalDpi xmlns:a14="http://schemas.microsoft.com/office/drawing/2010/main"/>
              </a:ext>
            </a:extLst>
          </a:blip>
          <a:srcRect l="613" t="17243" r="41734" b="11733"/>
          <a:stretch/>
        </p:blipFill>
        <p:spPr>
          <a:xfrm>
            <a:off x="6721509" y="2592917"/>
            <a:ext cx="2026194" cy="1449310"/>
          </a:xfrm>
          <a:prstGeom prst="rect">
            <a:avLst/>
          </a:prstGeom>
          <a:ln>
            <a:solidFill>
              <a:schemeClr val="tx1"/>
            </a:solidFill>
          </a:ln>
        </p:spPr>
      </p:pic>
      <p:sp>
        <p:nvSpPr>
          <p:cNvPr id="15" name="TextBox 14"/>
          <p:cNvSpPr txBox="1"/>
          <p:nvPr/>
        </p:nvSpPr>
        <p:spPr>
          <a:xfrm>
            <a:off x="487825" y="2254476"/>
            <a:ext cx="212476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Crisper Screens With Immersive Visuals</a:t>
            </a:r>
          </a:p>
        </p:txBody>
      </p:sp>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42414" y="4552921"/>
            <a:ext cx="2105248" cy="1440383"/>
          </a:xfrm>
          <a:prstGeom prst="rect">
            <a:avLst/>
          </a:prstGeom>
          <a:ln>
            <a:solidFill>
              <a:schemeClr val="tx1"/>
            </a:solidFill>
          </a:ln>
        </p:spPr>
      </p:pic>
      <p:pic>
        <p:nvPicPr>
          <p:cNvPr id="17" name="Picture 1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76159" y="2640145"/>
            <a:ext cx="2110776" cy="1438702"/>
          </a:xfrm>
          <a:prstGeom prst="rect">
            <a:avLst/>
          </a:prstGeom>
          <a:ln>
            <a:solidFill>
              <a:schemeClr val="tx1"/>
            </a:solidFill>
          </a:ln>
        </p:spPr>
      </p:pic>
      <p:pic>
        <p:nvPicPr>
          <p:cNvPr id="18" name="Picture 17"/>
          <p:cNvPicPr>
            <a:picLocks noChangeAspect="1"/>
          </p:cNvPicPr>
          <p:nvPr/>
        </p:nvPicPr>
        <p:blipFill rotWithShape="1">
          <a:blip r:embed="rId7"/>
          <a:srcRect l="30402" t="58644" r="53475" b="19796"/>
          <a:stretch/>
        </p:blipFill>
        <p:spPr>
          <a:xfrm>
            <a:off x="3601912" y="2648039"/>
            <a:ext cx="2119009" cy="1438702"/>
          </a:xfrm>
          <a:prstGeom prst="rect">
            <a:avLst/>
          </a:prstGeom>
          <a:ln>
            <a:solidFill>
              <a:schemeClr val="tx1"/>
            </a:solidFill>
          </a:ln>
        </p:spPr>
      </p:pic>
    </p:spTree>
    <p:extLst>
      <p:ext uri="{BB962C8B-B14F-4D97-AF65-F5344CB8AC3E}">
        <p14:creationId xmlns:p14="http://schemas.microsoft.com/office/powerpoint/2010/main" val="40671078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From An Economic Standpoint, Median Household Income Is The Highest It’s Been Since 2007</a:t>
            </a:r>
          </a:p>
        </p:txBody>
      </p:sp>
      <p:sp>
        <p:nvSpPr>
          <p:cNvPr id="4" name="Text Placeholder 3"/>
          <p:cNvSpPr>
            <a:spLocks noGrp="1"/>
          </p:cNvSpPr>
          <p:nvPr>
            <p:ph type="body" sz="quarter" idx="14"/>
          </p:nvPr>
        </p:nvSpPr>
        <p:spPr/>
        <p:txBody>
          <a:bodyPr/>
          <a:lstStyle/>
          <a:p>
            <a:r>
              <a:rPr lang="en-US" dirty="0"/>
              <a:t>Source: U.S. Census Bureau data; </a:t>
            </a:r>
            <a:r>
              <a:rPr lang="en-US" dirty="0" err="1"/>
              <a:t>Mindshare’s</a:t>
            </a:r>
            <a:r>
              <a:rPr lang="en-US" dirty="0"/>
              <a:t> 2017 Culture Vulture Report</a:t>
            </a:r>
          </a:p>
        </p:txBody>
      </p:sp>
      <p:sp>
        <p:nvSpPr>
          <p:cNvPr id="11" name="Text Placeholder 4"/>
          <p:cNvSpPr>
            <a:spLocks noGrp="1"/>
          </p:cNvSpPr>
          <p:nvPr>
            <p:ph type="body" sz="quarter" idx="15"/>
          </p:nvPr>
        </p:nvSpPr>
        <p:spPr>
          <a:xfrm>
            <a:off x="329141" y="6189666"/>
            <a:ext cx="2813553" cy="431798"/>
          </a:xfrm>
        </p:spPr>
        <p:txBody>
          <a:bodyPr/>
          <a:lstStyle/>
          <a:p>
            <a:r>
              <a:rPr lang="en-US" dirty="0"/>
              <a:t>Lights, Camera, Call To Action!</a:t>
            </a:r>
          </a:p>
        </p:txBody>
      </p:sp>
      <p:graphicFrame>
        <p:nvGraphicFramePr>
          <p:cNvPr id="6" name="Chart 5"/>
          <p:cNvGraphicFramePr/>
          <p:nvPr>
            <p:extLst>
              <p:ext uri="{D42A27DB-BD31-4B8C-83A1-F6EECF244321}">
                <p14:modId xmlns:p14="http://schemas.microsoft.com/office/powerpoint/2010/main" val="3008465699"/>
              </p:ext>
            </p:extLst>
          </p:nvPr>
        </p:nvGraphicFramePr>
        <p:xfrm>
          <a:off x="161636" y="2258519"/>
          <a:ext cx="8830176" cy="360110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2"/>
          <p:cNvSpPr>
            <a:spLocks noGrp="1"/>
          </p:cNvSpPr>
          <p:nvPr>
            <p:ph type="body" sz="quarter" idx="13"/>
          </p:nvPr>
        </p:nvSpPr>
        <p:spPr>
          <a:xfrm>
            <a:off x="161636" y="2129532"/>
            <a:ext cx="8805334" cy="368686"/>
          </a:xfrm>
        </p:spPr>
        <p:txBody>
          <a:bodyPr/>
          <a:lstStyle/>
          <a:p>
            <a:r>
              <a:rPr lang="en-US" b="1" u="sng" dirty="0"/>
              <a:t>Median U.S. HHI </a:t>
            </a:r>
          </a:p>
        </p:txBody>
      </p:sp>
      <p:sp>
        <p:nvSpPr>
          <p:cNvPr id="7" name="Text Placeholder 2"/>
          <p:cNvSpPr>
            <a:spLocks noGrp="1"/>
          </p:cNvSpPr>
          <p:nvPr>
            <p:ph type="body" sz="quarter" idx="13"/>
          </p:nvPr>
        </p:nvSpPr>
        <p:spPr>
          <a:xfrm>
            <a:off x="427967" y="1464442"/>
            <a:ext cx="8325416" cy="658598"/>
          </a:xfrm>
        </p:spPr>
        <p:txBody>
          <a:bodyPr/>
          <a:lstStyle/>
          <a:p>
            <a:r>
              <a:rPr lang="en-US" sz="1600" dirty="0"/>
              <a:t>With a rising median HHI, more adults (85%) say that they are satisfied with their personal life, up from 78% in 2011</a:t>
            </a:r>
            <a:endParaRPr lang="en-US" sz="1200" i="1" dirty="0"/>
          </a:p>
        </p:txBody>
      </p:sp>
    </p:spTree>
    <p:extLst>
      <p:ext uri="{BB962C8B-B14F-4D97-AF65-F5344CB8AC3E}">
        <p14:creationId xmlns:p14="http://schemas.microsoft.com/office/powerpoint/2010/main" val="937770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With A Higher Median HHI Comes Greater Average</a:t>
            </a:r>
            <a:r>
              <a:rPr lang="en-US" dirty="0">
                <a:solidFill>
                  <a:schemeClr val="tx1"/>
                </a:solidFill>
              </a:rPr>
              <a:t> Disposable Income Which Increases Overall Consumer Spending</a:t>
            </a:r>
          </a:p>
        </p:txBody>
      </p:sp>
      <p:sp>
        <p:nvSpPr>
          <p:cNvPr id="4" name="Text Placeholder 3"/>
          <p:cNvSpPr>
            <a:spLocks noGrp="1"/>
          </p:cNvSpPr>
          <p:nvPr>
            <p:ph type="body" sz="quarter" idx="14"/>
          </p:nvPr>
        </p:nvSpPr>
        <p:spPr>
          <a:xfrm>
            <a:off x="321733" y="6621463"/>
            <a:ext cx="5990289" cy="236537"/>
          </a:xfrm>
        </p:spPr>
        <p:txBody>
          <a:bodyPr/>
          <a:lstStyle/>
          <a:p>
            <a:r>
              <a:rPr lang="en-US" dirty="0"/>
              <a:t>Source: Trading Economics via U.S. Bureau of Economic Analysis; based on December statistics of each year </a:t>
            </a:r>
          </a:p>
        </p:txBody>
      </p:sp>
      <p:sp>
        <p:nvSpPr>
          <p:cNvPr id="11" name="Text Placeholder 4"/>
          <p:cNvSpPr>
            <a:spLocks noGrp="1"/>
          </p:cNvSpPr>
          <p:nvPr>
            <p:ph type="body" sz="quarter" idx="15"/>
          </p:nvPr>
        </p:nvSpPr>
        <p:spPr>
          <a:xfrm>
            <a:off x="329141" y="6189666"/>
            <a:ext cx="2813553" cy="431798"/>
          </a:xfrm>
        </p:spPr>
        <p:txBody>
          <a:bodyPr/>
          <a:lstStyle/>
          <a:p>
            <a:r>
              <a:rPr lang="en-US" dirty="0"/>
              <a:t>Lights, Camera, Call To Action!</a:t>
            </a:r>
          </a:p>
        </p:txBody>
      </p:sp>
      <p:sp>
        <p:nvSpPr>
          <p:cNvPr id="6" name="Text Placeholder 2"/>
          <p:cNvSpPr>
            <a:spLocks noGrp="1"/>
          </p:cNvSpPr>
          <p:nvPr>
            <p:ph type="body" sz="quarter" idx="13"/>
          </p:nvPr>
        </p:nvSpPr>
        <p:spPr>
          <a:xfrm>
            <a:off x="115454" y="1620419"/>
            <a:ext cx="8805334" cy="368686"/>
          </a:xfrm>
        </p:spPr>
        <p:txBody>
          <a:bodyPr/>
          <a:lstStyle/>
          <a:p>
            <a:r>
              <a:rPr lang="en-US" u="sng" dirty="0"/>
              <a:t>6-Year Trend</a:t>
            </a:r>
          </a:p>
        </p:txBody>
      </p:sp>
      <p:graphicFrame>
        <p:nvGraphicFramePr>
          <p:cNvPr id="7" name="Chart 6"/>
          <p:cNvGraphicFramePr/>
          <p:nvPr>
            <p:extLst>
              <p:ext uri="{D42A27DB-BD31-4B8C-83A1-F6EECF244321}">
                <p14:modId xmlns:p14="http://schemas.microsoft.com/office/powerpoint/2010/main" val="4035451745"/>
              </p:ext>
            </p:extLst>
          </p:nvPr>
        </p:nvGraphicFramePr>
        <p:xfrm>
          <a:off x="329143" y="1933857"/>
          <a:ext cx="4100814" cy="348866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Rounded Corners 7"/>
          <p:cNvSpPr/>
          <p:nvPr/>
        </p:nvSpPr>
        <p:spPr>
          <a:xfrm>
            <a:off x="4473927" y="2104008"/>
            <a:ext cx="186813" cy="3842604"/>
          </a:xfrm>
          <a:prstGeom prst="round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p:nvPr>
            <p:extLst>
              <p:ext uri="{D42A27DB-BD31-4B8C-83A1-F6EECF244321}">
                <p14:modId xmlns:p14="http://schemas.microsoft.com/office/powerpoint/2010/main" val="1930752459"/>
              </p:ext>
            </p:extLst>
          </p:nvPr>
        </p:nvGraphicFramePr>
        <p:xfrm>
          <a:off x="4902631" y="1935339"/>
          <a:ext cx="4100814" cy="34886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476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Flushed With Increased Spending Cash, Adults </a:t>
            </a:r>
            <a:r>
              <a:rPr lang="en-US" dirty="0">
                <a:solidFill>
                  <a:schemeClr val="tx1"/>
                </a:solidFill>
              </a:rPr>
              <a:t>Can Afford To Go Out More Than In Recent Years</a:t>
            </a:r>
          </a:p>
        </p:txBody>
      </p:sp>
      <p:sp>
        <p:nvSpPr>
          <p:cNvPr id="4" name="Text Placeholder 3"/>
          <p:cNvSpPr>
            <a:spLocks noGrp="1"/>
          </p:cNvSpPr>
          <p:nvPr>
            <p:ph type="body" sz="quarter" idx="14"/>
          </p:nvPr>
        </p:nvSpPr>
        <p:spPr/>
        <p:txBody>
          <a:bodyPr/>
          <a:lstStyle/>
          <a:p>
            <a:r>
              <a:rPr lang="en-US" dirty="0"/>
              <a:t>Source: Statista (restaurant industry food and drink sales in the U.S. 1970 – 2016)</a:t>
            </a:r>
          </a:p>
        </p:txBody>
      </p:sp>
      <p:sp>
        <p:nvSpPr>
          <p:cNvPr id="11" name="Text Placeholder 4"/>
          <p:cNvSpPr>
            <a:spLocks noGrp="1"/>
          </p:cNvSpPr>
          <p:nvPr>
            <p:ph type="body" sz="quarter" idx="15"/>
          </p:nvPr>
        </p:nvSpPr>
        <p:spPr>
          <a:xfrm>
            <a:off x="329141" y="6189666"/>
            <a:ext cx="2813553" cy="431798"/>
          </a:xfrm>
        </p:spPr>
        <p:txBody>
          <a:bodyPr/>
          <a:lstStyle/>
          <a:p>
            <a:r>
              <a:rPr lang="en-US" dirty="0"/>
              <a:t>Lights, Camera, Call To Action!</a:t>
            </a:r>
          </a:p>
        </p:txBody>
      </p:sp>
      <p:graphicFrame>
        <p:nvGraphicFramePr>
          <p:cNvPr id="8" name="Chart 7"/>
          <p:cNvGraphicFramePr/>
          <p:nvPr>
            <p:extLst>
              <p:ext uri="{D42A27DB-BD31-4B8C-83A1-F6EECF244321}">
                <p14:modId xmlns:p14="http://schemas.microsoft.com/office/powerpoint/2010/main" val="3473019949"/>
              </p:ext>
            </p:extLst>
          </p:nvPr>
        </p:nvGraphicFramePr>
        <p:xfrm>
          <a:off x="329142" y="1933857"/>
          <a:ext cx="8493125" cy="348866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quarter" idx="13"/>
          </p:nvPr>
        </p:nvSpPr>
        <p:spPr>
          <a:xfrm>
            <a:off x="186478" y="1824610"/>
            <a:ext cx="8805334" cy="820936"/>
          </a:xfrm>
        </p:spPr>
        <p:txBody>
          <a:bodyPr/>
          <a:lstStyle/>
          <a:p>
            <a:r>
              <a:rPr lang="en-US" b="1" u="sng" dirty="0"/>
              <a:t>U.S. Restaurant Industry Sales</a:t>
            </a:r>
          </a:p>
          <a:p>
            <a:r>
              <a:rPr lang="en-US" sz="1400" i="1" dirty="0"/>
              <a:t>(billions)</a:t>
            </a:r>
          </a:p>
          <a:p>
            <a:endParaRPr lang="en-US" sz="1400" i="1" dirty="0"/>
          </a:p>
        </p:txBody>
      </p:sp>
    </p:spTree>
    <p:extLst>
      <p:ext uri="{BB962C8B-B14F-4D97-AF65-F5344CB8AC3E}">
        <p14:creationId xmlns:p14="http://schemas.microsoft.com/office/powerpoint/2010/main" val="1699077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Opening Credits</a:t>
            </a:r>
          </a:p>
        </p:txBody>
      </p:sp>
      <p:sp>
        <p:nvSpPr>
          <p:cNvPr id="17" name="TextBox 16"/>
          <p:cNvSpPr txBox="1"/>
          <p:nvPr/>
        </p:nvSpPr>
        <p:spPr>
          <a:xfrm>
            <a:off x="1191913" y="903116"/>
            <a:ext cx="7039992" cy="53399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effectLst/>
                <a:uLnTx/>
                <a:uFillTx/>
                <a:latin typeface="Trebuchet MS" panose="020B0603020202020204" pitchFamily="34" charset="0"/>
                <a:ea typeface="+mn-ea"/>
                <a:cs typeface="+mn-cs"/>
              </a:rPr>
              <a:t>Summary						3</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0" cap="none" spc="0" normalizeH="0" baseline="0" noProof="0" dirty="0">
              <a:ln>
                <a:noFill/>
              </a:ln>
              <a:effectLst/>
              <a:uLnTx/>
              <a:uFillTx/>
              <a:latin typeface="Trebuchet MS" panose="020B0603020202020204" pitchFamily="34" charset="0"/>
              <a:ea typeface="+mn-ea"/>
              <a:cs typeface="+mn-cs"/>
            </a:endParaRPr>
          </a:p>
          <a:p>
            <a:pPr lvl="0" defTabSz="914400">
              <a:defRPr/>
            </a:pPr>
            <a:r>
              <a:rPr lang="en-US" sz="1100" b="1" kern="0" dirty="0">
                <a:latin typeface="Trebuchet MS" panose="020B0603020202020204" pitchFamily="34" charset="0"/>
              </a:rPr>
              <a:t>How Is The Movie Industry Doing?				4-11</a:t>
            </a:r>
          </a:p>
          <a:p>
            <a:pPr lvl="1" defTabSz="914400">
              <a:defRPr/>
            </a:pPr>
            <a:r>
              <a:rPr lang="en-US" sz="1000" b="1" kern="0" dirty="0">
                <a:latin typeface="Trebuchet MS" panose="020B0603020202020204" pitchFamily="34" charset="0"/>
              </a:rPr>
              <a:t>		</a:t>
            </a:r>
            <a:r>
              <a:rPr lang="en-US" sz="1000" kern="0" dirty="0">
                <a:latin typeface="Trebuchet MS" panose="020B0603020202020204" pitchFamily="34" charset="0"/>
              </a:rPr>
              <a:t>Box Office Trends			5</a:t>
            </a:r>
          </a:p>
          <a:p>
            <a:pPr lvl="1" defTabSz="914400">
              <a:defRPr/>
            </a:pPr>
            <a:r>
              <a:rPr lang="en-US" sz="1000" kern="0" dirty="0">
                <a:latin typeface="Trebuchet MS" panose="020B0603020202020204" pitchFamily="34" charset="0"/>
              </a:rPr>
              <a:t>		Movie Milestones			6</a:t>
            </a:r>
          </a:p>
          <a:p>
            <a:pPr lvl="1" defTabSz="914400">
              <a:defRPr/>
            </a:pPr>
            <a:r>
              <a:rPr lang="en-US" sz="1000" kern="0" dirty="0">
                <a:latin typeface="Trebuchet MS" panose="020B0603020202020204" pitchFamily="34" charset="0"/>
              </a:rPr>
              <a:t>		Seasonality				7</a:t>
            </a:r>
          </a:p>
          <a:p>
            <a:pPr lvl="1" defTabSz="914400">
              <a:defRPr/>
            </a:pPr>
            <a:r>
              <a:rPr lang="en-US" sz="1000" kern="0" dirty="0">
                <a:latin typeface="Trebuchet MS" panose="020B0603020202020204" pitchFamily="34" charset="0"/>
              </a:rPr>
              <a:t>		Millennial Reach			8</a:t>
            </a:r>
          </a:p>
          <a:p>
            <a:pPr lvl="1" defTabSz="914400">
              <a:defRPr/>
            </a:pPr>
            <a:r>
              <a:rPr lang="en-US" sz="1000" kern="0" dirty="0">
                <a:latin typeface="Trebuchet MS" panose="020B0603020202020204" pitchFamily="34" charset="0"/>
              </a:rPr>
              <a:t>		</a:t>
            </a:r>
            <a:r>
              <a:rPr lang="en-US" sz="1000" kern="0">
                <a:latin typeface="Trebuchet MS" panose="020B0603020202020204" pitchFamily="34" charset="0"/>
              </a:rPr>
              <a:t>Comparative Reach </a:t>
            </a:r>
            <a:r>
              <a:rPr lang="en-US" sz="1000" kern="0" dirty="0">
                <a:latin typeface="Trebuchet MS" panose="020B0603020202020204" pitchFamily="34" charset="0"/>
              </a:rPr>
              <a:t>&amp; Composition		9-11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 b="0" i="0" u="none" strike="noStrike" kern="0" cap="none" spc="0" normalizeH="0" baseline="0" noProof="0" dirty="0">
              <a:ln>
                <a:noFill/>
              </a:ln>
              <a:effectLst/>
              <a:uLnTx/>
              <a:uFillTx/>
              <a:latin typeface="Trebuchet MS" panose="020B0603020202020204" pitchFamily="34" charset="0"/>
              <a:ea typeface="+mn-ea"/>
              <a:cs typeface="+mn-cs"/>
            </a:endParaRPr>
          </a:p>
          <a:p>
            <a:pPr lvl="0" defTabSz="914400">
              <a:defRPr/>
            </a:pPr>
            <a:r>
              <a:rPr lang="en-US" sz="1100" b="1" kern="0" dirty="0">
                <a:latin typeface="Trebuchet MS" panose="020B0603020202020204" pitchFamily="34" charset="0"/>
              </a:rPr>
              <a:t>Why is Business Booming? 					12-20</a:t>
            </a:r>
          </a:p>
          <a:p>
            <a:pPr defTabSz="914400">
              <a:defRPr/>
            </a:pPr>
            <a:r>
              <a:rPr lang="en-US" sz="1000" b="1" kern="0" dirty="0">
                <a:latin typeface="Trebuchet MS" panose="020B0603020202020204" pitchFamily="34" charset="0"/>
              </a:rPr>
              <a:t>		</a:t>
            </a:r>
            <a:r>
              <a:rPr lang="en-US" sz="1000" kern="0" dirty="0">
                <a:latin typeface="Trebuchet MS" panose="020B0603020202020204" pitchFamily="34" charset="0"/>
              </a:rPr>
              <a:t>Top Grossing Movies			13</a:t>
            </a:r>
          </a:p>
          <a:p>
            <a:pPr defTabSz="914400">
              <a:defRPr/>
            </a:pPr>
            <a:r>
              <a:rPr lang="en-US" sz="1000" kern="0" dirty="0">
                <a:latin typeface="Trebuchet MS" panose="020B0603020202020204" pitchFamily="34" charset="0"/>
              </a:rPr>
              <a:t>		Generational Attitudes			14-15</a:t>
            </a:r>
          </a:p>
          <a:p>
            <a:pPr defTabSz="914400">
              <a:defRPr/>
            </a:pPr>
            <a:r>
              <a:rPr lang="en-US" sz="1000" kern="0" dirty="0">
                <a:latin typeface="Trebuchet MS" panose="020B0603020202020204" pitchFamily="34" charset="0"/>
              </a:rPr>
              <a:t>		Cineplex Innovations			16</a:t>
            </a:r>
          </a:p>
          <a:p>
            <a:pPr defTabSz="914400">
              <a:defRPr/>
            </a:pPr>
            <a:r>
              <a:rPr lang="en-US" sz="1000" kern="0" dirty="0">
                <a:latin typeface="Trebuchet MS" panose="020B0603020202020204" pitchFamily="34" charset="0"/>
              </a:rPr>
              <a:t>		Macroeconomic Trends			17-19</a:t>
            </a:r>
          </a:p>
          <a:p>
            <a:pPr defTabSz="914400">
              <a:defRPr/>
            </a:pPr>
            <a:r>
              <a:rPr lang="en-US" sz="1000" kern="0" dirty="0">
                <a:latin typeface="Trebuchet MS" panose="020B0603020202020204" pitchFamily="34" charset="0"/>
              </a:rPr>
              <a:t>		Leisure Activities			20</a:t>
            </a:r>
          </a:p>
          <a:p>
            <a:pPr lvl="0" defTabSz="914400">
              <a:defRPr/>
            </a:pPr>
            <a:endParaRPr lang="en-US" sz="400" kern="0" dirty="0">
              <a:latin typeface="Trebuchet MS" panose="020B0603020202020204" pitchFamily="34" charset="0"/>
            </a:endParaRPr>
          </a:p>
          <a:p>
            <a:pPr lvl="0" defTabSz="914400">
              <a:defRPr/>
            </a:pPr>
            <a:r>
              <a:rPr lang="en-US" sz="1100" b="1" kern="0" dirty="0">
                <a:latin typeface="Trebuchet MS" panose="020B0603020202020204" pitchFamily="34" charset="0"/>
              </a:rPr>
              <a:t>Who’s Driving Movie Attendance?				21-25</a:t>
            </a:r>
            <a:endParaRPr lang="en-US" sz="800" b="1" kern="0" dirty="0">
              <a:latin typeface="Trebuchet MS" panose="020B0603020202020204" pitchFamily="34" charset="0"/>
            </a:endParaRPr>
          </a:p>
          <a:p>
            <a:pPr lvl="0" defTabSz="914400">
              <a:defRPr/>
            </a:pPr>
            <a:r>
              <a:rPr lang="en-US" sz="600" b="1" kern="0" dirty="0">
                <a:latin typeface="Trebuchet MS" panose="020B0603020202020204" pitchFamily="34" charset="0"/>
              </a:rPr>
              <a:t>		</a:t>
            </a:r>
            <a:r>
              <a:rPr lang="en-US" sz="1000" kern="0" dirty="0">
                <a:latin typeface="Trebuchet MS" panose="020B0603020202020204" pitchFamily="34" charset="0"/>
              </a:rPr>
              <a:t>“Heavy” Movie-Going Audience Demographics		22</a:t>
            </a:r>
          </a:p>
          <a:p>
            <a:pPr lvl="0" defTabSz="914400">
              <a:defRPr/>
            </a:pPr>
            <a:r>
              <a:rPr lang="en-US" sz="1000" kern="0" dirty="0">
                <a:latin typeface="Trebuchet MS" panose="020B0603020202020204" pitchFamily="34" charset="0"/>
              </a:rPr>
              <a:t>		Key Segment: “Magnetic Millennials” Archetype		23</a:t>
            </a:r>
          </a:p>
          <a:p>
            <a:pPr lvl="0" defTabSz="914400">
              <a:defRPr/>
            </a:pPr>
            <a:r>
              <a:rPr lang="en-US" sz="1000" kern="0" dirty="0">
                <a:latin typeface="Trebuchet MS" panose="020B0603020202020204" pitchFamily="34" charset="0"/>
              </a:rPr>
              <a:t>		Key Segment: “Family </a:t>
            </a:r>
            <a:r>
              <a:rPr lang="en-US" sz="1000" kern="0" dirty="0" err="1">
                <a:latin typeface="Trebuchet MS" panose="020B0603020202020204" pitchFamily="34" charset="0"/>
              </a:rPr>
              <a:t>Focuseds</a:t>
            </a:r>
            <a:r>
              <a:rPr lang="en-US" sz="1000" kern="0" dirty="0">
                <a:latin typeface="Trebuchet MS" panose="020B0603020202020204" pitchFamily="34" charset="0"/>
              </a:rPr>
              <a:t>” Archetype		24</a:t>
            </a:r>
          </a:p>
          <a:p>
            <a:pPr lvl="0" defTabSz="914400">
              <a:defRPr/>
            </a:pPr>
            <a:r>
              <a:rPr lang="en-US" sz="1000" kern="0" dirty="0">
                <a:latin typeface="Trebuchet MS" panose="020B0603020202020204" pitchFamily="34" charset="0"/>
              </a:rPr>
              <a:t>		Heavy” Movie-Going Audience Vs. “Heavy” Internet User	25	</a:t>
            </a:r>
          </a:p>
          <a:p>
            <a:pPr lvl="0" defTabSz="914400">
              <a:defRPr/>
            </a:pPr>
            <a:endParaRPr lang="en-US" sz="400" kern="0" dirty="0">
              <a:latin typeface="Trebuchet MS" panose="020B0603020202020204" pitchFamily="34" charset="0"/>
            </a:endParaRPr>
          </a:p>
          <a:p>
            <a:pPr lvl="0" defTabSz="914400">
              <a:defRPr/>
            </a:pPr>
            <a:r>
              <a:rPr lang="en-US" sz="1100" b="1" kern="0" dirty="0">
                <a:latin typeface="Trebuchet MS" panose="020B0603020202020204" pitchFamily="34" charset="0"/>
              </a:rPr>
              <a:t>What Key Categories Are Advertising In Cinema?			26-31</a:t>
            </a:r>
            <a:endParaRPr lang="en-US" sz="800" b="1" kern="0" dirty="0">
              <a:latin typeface="Trebuchet MS" panose="020B0603020202020204" pitchFamily="34" charset="0"/>
            </a:endParaRPr>
          </a:p>
          <a:p>
            <a:pPr lvl="0" defTabSz="914400">
              <a:defRPr/>
            </a:pPr>
            <a:r>
              <a:rPr lang="en-US" sz="600" b="1" kern="0" dirty="0">
                <a:latin typeface="Trebuchet MS" panose="020B0603020202020204" pitchFamily="34" charset="0"/>
              </a:rPr>
              <a:t>		</a:t>
            </a:r>
            <a:r>
              <a:rPr lang="en-US" sz="1000" kern="0" dirty="0">
                <a:latin typeface="Trebuchet MS" panose="020B0603020202020204" pitchFamily="34" charset="0"/>
              </a:rPr>
              <a:t>Cinema Advertising Footprint			27</a:t>
            </a:r>
          </a:p>
          <a:p>
            <a:pPr lvl="0" defTabSz="914400">
              <a:defRPr/>
            </a:pPr>
            <a:r>
              <a:rPr lang="en-US" sz="1000" kern="0" dirty="0">
                <a:latin typeface="Trebuchet MS" panose="020B0603020202020204" pitchFamily="34" charset="0"/>
              </a:rPr>
              <a:t>		Cinema Advertising Growth			28-29</a:t>
            </a:r>
          </a:p>
          <a:p>
            <a:pPr lvl="0" defTabSz="914400">
              <a:defRPr/>
            </a:pPr>
            <a:r>
              <a:rPr lang="en-US" sz="1000" kern="0" dirty="0">
                <a:latin typeface="Trebuchet MS" panose="020B0603020202020204" pitchFamily="34" charset="0"/>
              </a:rPr>
              <a:t>		Cinema Advertisers			30-31</a:t>
            </a:r>
          </a:p>
          <a:p>
            <a:pPr lvl="0" defTabSz="914400">
              <a:defRPr/>
            </a:pPr>
            <a:endParaRPr lang="en-US" sz="400" kern="0" dirty="0">
              <a:latin typeface="Trebuchet MS" panose="020B0603020202020204" pitchFamily="34" charset="0"/>
            </a:endParaRPr>
          </a:p>
          <a:p>
            <a:pPr lvl="0" defTabSz="914400">
              <a:defRPr/>
            </a:pPr>
            <a:r>
              <a:rPr lang="en-US" sz="1100" b="1" kern="0" dirty="0">
                <a:latin typeface="Trebuchet MS" panose="020B0603020202020204" pitchFamily="34" charset="0"/>
              </a:rPr>
              <a:t>How Does Cinema Advertising Drive Consumer Action?			32-36</a:t>
            </a:r>
            <a:endParaRPr lang="en-US" sz="800" b="1" kern="0" dirty="0">
              <a:latin typeface="Trebuchet MS" panose="020B0603020202020204" pitchFamily="34" charset="0"/>
            </a:endParaRPr>
          </a:p>
          <a:p>
            <a:pPr lvl="0" defTabSz="914400">
              <a:defRPr/>
            </a:pPr>
            <a:r>
              <a:rPr lang="en-US" sz="600" b="1" kern="0" dirty="0">
                <a:latin typeface="Trebuchet MS" panose="020B0603020202020204" pitchFamily="34" charset="0"/>
              </a:rPr>
              <a:t>		</a:t>
            </a:r>
            <a:r>
              <a:rPr lang="en-US" sz="1000" kern="0" dirty="0">
                <a:latin typeface="Trebuchet MS" panose="020B0603020202020204" pitchFamily="34" charset="0"/>
              </a:rPr>
              <a:t>Cinema Re-allocation			33</a:t>
            </a:r>
          </a:p>
          <a:p>
            <a:pPr lvl="0" defTabSz="914400">
              <a:defRPr/>
            </a:pPr>
            <a:r>
              <a:rPr lang="en-US" sz="1000" kern="0" dirty="0">
                <a:latin typeface="Trebuchet MS" panose="020B0603020202020204" pitchFamily="34" charset="0"/>
              </a:rPr>
              <a:t>		“Primary” Cinema Advertisers Correlation		34</a:t>
            </a:r>
          </a:p>
          <a:p>
            <a:pPr lvl="0" defTabSz="914400">
              <a:defRPr/>
            </a:pPr>
            <a:r>
              <a:rPr lang="en-US" sz="1000" kern="0" dirty="0">
                <a:latin typeface="Trebuchet MS" panose="020B0603020202020204" pitchFamily="34" charset="0"/>
              </a:rPr>
              <a:t>		Branded Content			35</a:t>
            </a:r>
          </a:p>
          <a:p>
            <a:pPr lvl="0" defTabSz="914400">
              <a:defRPr/>
            </a:pPr>
            <a:r>
              <a:rPr lang="en-US" sz="1000" kern="0" dirty="0">
                <a:latin typeface="Trebuchet MS" panose="020B0603020202020204" pitchFamily="34" charset="0"/>
              </a:rPr>
              <a:t>		Cinema &amp; TV Working Together			36	</a:t>
            </a:r>
          </a:p>
          <a:p>
            <a:pPr lvl="0" defTabSz="914400">
              <a:defRPr/>
            </a:pPr>
            <a:endParaRPr lang="en-US" sz="400" kern="0" dirty="0">
              <a:latin typeface="Trebuchet MS" panose="020B0603020202020204" pitchFamily="34" charset="0"/>
            </a:endParaRPr>
          </a:p>
          <a:p>
            <a:pPr lvl="0" defTabSz="914400">
              <a:defRPr/>
            </a:pPr>
            <a:r>
              <a:rPr lang="en-US" sz="1100" b="1" kern="0" dirty="0">
                <a:latin typeface="Trebuchet MS" panose="020B0603020202020204" pitchFamily="34" charset="0"/>
              </a:rPr>
              <a:t>What’s Next?						37-39</a:t>
            </a:r>
            <a:endParaRPr lang="en-US" sz="800" b="1" kern="0" dirty="0">
              <a:latin typeface="Trebuchet MS" panose="020B0603020202020204" pitchFamily="34" charset="0"/>
            </a:endParaRPr>
          </a:p>
          <a:p>
            <a:pPr lvl="0" defTabSz="914400">
              <a:defRPr/>
            </a:pPr>
            <a:r>
              <a:rPr lang="en-US" sz="600" b="1" kern="0" dirty="0">
                <a:latin typeface="Trebuchet MS" panose="020B0603020202020204" pitchFamily="34" charset="0"/>
              </a:rPr>
              <a:t>		</a:t>
            </a:r>
            <a:r>
              <a:rPr lang="en-US" sz="1000" kern="0" dirty="0">
                <a:latin typeface="Trebuchet MS" panose="020B0603020202020204" pitchFamily="34" charset="0"/>
              </a:rPr>
              <a:t>Coming Soon!				38</a:t>
            </a:r>
          </a:p>
          <a:p>
            <a:pPr lvl="0" defTabSz="914400">
              <a:defRPr/>
            </a:pPr>
            <a:r>
              <a:rPr lang="en-US" sz="1000" kern="0" dirty="0">
                <a:latin typeface="Trebuchet MS" panose="020B0603020202020204" pitchFamily="34" charset="0"/>
              </a:rPr>
              <a:t>		Box Office Projections			39</a:t>
            </a:r>
          </a:p>
        </p:txBody>
      </p:sp>
    </p:spTree>
    <p:extLst>
      <p:ext uri="{BB962C8B-B14F-4D97-AF65-F5344CB8AC3E}">
        <p14:creationId xmlns:p14="http://schemas.microsoft.com/office/powerpoint/2010/main" val="3354784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Based On Recent Trends, It’s Not Surprising That Movies Are The Most Popular “Away From Home” Entertainment</a:t>
            </a:r>
          </a:p>
        </p:txBody>
      </p:sp>
      <p:sp>
        <p:nvSpPr>
          <p:cNvPr id="4" name="Text Placeholder 3"/>
          <p:cNvSpPr>
            <a:spLocks noGrp="1"/>
          </p:cNvSpPr>
          <p:nvPr>
            <p:ph type="body" sz="quarter" idx="14"/>
          </p:nvPr>
        </p:nvSpPr>
        <p:spPr/>
        <p:txBody>
          <a:bodyPr/>
          <a:lstStyle/>
          <a:p>
            <a:r>
              <a:rPr lang="en-US" dirty="0"/>
              <a:t>Source: </a:t>
            </a:r>
            <a:r>
              <a:rPr lang="en-US" dirty="0" err="1"/>
              <a:t>GfK</a:t>
            </a:r>
            <a:r>
              <a:rPr lang="en-US" dirty="0"/>
              <a:t> MRI 2016 </a:t>
            </a:r>
            <a:r>
              <a:rPr lang="en-US" dirty="0" err="1"/>
              <a:t>Doublebase</a:t>
            </a:r>
            <a:endParaRPr lang="en-US" dirty="0"/>
          </a:p>
        </p:txBody>
      </p:sp>
      <p:sp>
        <p:nvSpPr>
          <p:cNvPr id="11" name="Text Placeholder 4"/>
          <p:cNvSpPr>
            <a:spLocks noGrp="1"/>
          </p:cNvSpPr>
          <p:nvPr>
            <p:ph type="body" sz="quarter" idx="15"/>
          </p:nvPr>
        </p:nvSpPr>
        <p:spPr>
          <a:xfrm>
            <a:off x="329141" y="6189666"/>
            <a:ext cx="2813553" cy="431798"/>
          </a:xfrm>
        </p:spPr>
        <p:txBody>
          <a:bodyPr/>
          <a:lstStyle/>
          <a:p>
            <a:r>
              <a:rPr lang="en-US" dirty="0"/>
              <a:t>Lights, Camera, Call To Action!</a:t>
            </a:r>
          </a:p>
        </p:txBody>
      </p:sp>
      <p:graphicFrame>
        <p:nvGraphicFramePr>
          <p:cNvPr id="6" name="Chart 5"/>
          <p:cNvGraphicFramePr/>
          <p:nvPr>
            <p:extLst>
              <p:ext uri="{D42A27DB-BD31-4B8C-83A1-F6EECF244321}">
                <p14:modId xmlns:p14="http://schemas.microsoft.com/office/powerpoint/2010/main" val="1422184933"/>
              </p:ext>
            </p:extLst>
          </p:nvPr>
        </p:nvGraphicFramePr>
        <p:xfrm>
          <a:off x="161636" y="1933856"/>
          <a:ext cx="8830176" cy="3925767"/>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2"/>
          <p:cNvSpPr>
            <a:spLocks noGrp="1"/>
          </p:cNvSpPr>
          <p:nvPr>
            <p:ph type="body" sz="quarter" idx="13"/>
          </p:nvPr>
        </p:nvSpPr>
        <p:spPr>
          <a:xfrm>
            <a:off x="159844" y="1829231"/>
            <a:ext cx="8805334" cy="368686"/>
          </a:xfrm>
        </p:spPr>
        <p:txBody>
          <a:bodyPr/>
          <a:lstStyle/>
          <a:p>
            <a:r>
              <a:rPr lang="en-US" b="1" u="sng" dirty="0"/>
              <a:t>Leisure Activities - Participated In Last 12 Months</a:t>
            </a:r>
          </a:p>
          <a:p>
            <a:r>
              <a:rPr lang="en-US" dirty="0"/>
              <a:t>Adults 18+</a:t>
            </a:r>
          </a:p>
        </p:txBody>
      </p:sp>
    </p:spTree>
    <p:extLst>
      <p:ext uri="{BB962C8B-B14F-4D97-AF65-F5344CB8AC3E}">
        <p14:creationId xmlns:p14="http://schemas.microsoft.com/office/powerpoint/2010/main" val="2316800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6BF501F-556B-457B-9AA3-C88E13D2CA3D}"/>
              </a:ext>
            </a:extLst>
          </p:cNvPr>
          <p:cNvPicPr>
            <a:picLocks noChangeAspect="1"/>
          </p:cNvPicPr>
          <p:nvPr/>
        </p:nvPicPr>
        <p:blipFill>
          <a:blip r:embed="rId2"/>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40F68225-6FF0-430B-B78C-73AF4422D5D5}"/>
              </a:ext>
            </a:extLst>
          </p:cNvPr>
          <p:cNvSpPr>
            <a:spLocks noGrp="1"/>
          </p:cNvSpPr>
          <p:nvPr>
            <p:ph type="ctrTitle"/>
          </p:nvPr>
        </p:nvSpPr>
        <p:spPr>
          <a:xfrm>
            <a:off x="3310462" y="5002207"/>
            <a:ext cx="5435605" cy="1517126"/>
          </a:xfrm>
        </p:spPr>
        <p:txBody>
          <a:bodyPr/>
          <a:lstStyle/>
          <a:p>
            <a:pPr algn="l">
              <a:lnSpc>
                <a:spcPts val="3800"/>
              </a:lnSpc>
            </a:pPr>
            <a:r>
              <a:rPr lang="en-US" sz="3600" b="1" dirty="0">
                <a:solidFill>
                  <a:schemeClr val="tx1"/>
                </a:solidFill>
                <a:latin typeface="+mj-lt"/>
                <a:cs typeface="+mj-cs"/>
              </a:rPr>
              <a:t>Who’s Driving Movie Attendance?</a:t>
            </a:r>
          </a:p>
        </p:txBody>
      </p:sp>
    </p:spTree>
    <p:extLst>
      <p:ext uri="{BB962C8B-B14F-4D97-AF65-F5344CB8AC3E}">
        <p14:creationId xmlns:p14="http://schemas.microsoft.com/office/powerpoint/2010/main" val="2911782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“Heavy” Movie-Going Audience Is Young, Multicultural, Affluent, Educated, &amp; Professional Urban/Suburbanites</a:t>
            </a:r>
          </a:p>
        </p:txBody>
      </p:sp>
      <p:sp>
        <p:nvSpPr>
          <p:cNvPr id="4" name="Text Placeholder 3"/>
          <p:cNvSpPr>
            <a:spLocks noGrp="1"/>
          </p:cNvSpPr>
          <p:nvPr>
            <p:ph type="body" sz="quarter" idx="14"/>
          </p:nvPr>
        </p:nvSpPr>
        <p:spPr>
          <a:xfrm>
            <a:off x="288399" y="6476560"/>
            <a:ext cx="7490617" cy="354806"/>
          </a:xfrm>
        </p:spPr>
        <p:txBody>
          <a:bodyPr/>
          <a:lstStyle/>
          <a:p>
            <a:r>
              <a:rPr lang="en-US" sz="800" dirty="0"/>
              <a:t>Source: </a:t>
            </a:r>
            <a:r>
              <a:rPr lang="en-US" sz="800" dirty="0" err="1"/>
              <a:t>GfK</a:t>
            </a:r>
            <a:r>
              <a:rPr lang="en-US" sz="800" dirty="0"/>
              <a:t> 2016 MRI </a:t>
            </a:r>
            <a:r>
              <a:rPr lang="en-US" sz="800" dirty="0" err="1"/>
              <a:t>Doublebase</a:t>
            </a:r>
            <a:r>
              <a:rPr lang="en-US" sz="800" dirty="0"/>
              <a:t>; Base = 18+.  % = composition of “heavy” movie-going audience target; Index (in parenthesis) = composition index vs. A18+ population. </a:t>
            </a:r>
            <a:r>
              <a:rPr lang="en-US" sz="800" dirty="0">
                <a:solidFill>
                  <a:srgbClr val="FF0000"/>
                </a:solidFill>
              </a:rPr>
              <a:t>Red</a:t>
            </a:r>
            <a:r>
              <a:rPr lang="en-US" sz="800" dirty="0"/>
              <a:t> reflects indices below 90.  “Heavy” movie-going target = “gone to the movie theater at least once in the last month.”</a:t>
            </a:r>
          </a:p>
        </p:txBody>
      </p:sp>
      <p:sp>
        <p:nvSpPr>
          <p:cNvPr id="11" name="Text Placeholder 4"/>
          <p:cNvSpPr>
            <a:spLocks noGrp="1"/>
          </p:cNvSpPr>
          <p:nvPr>
            <p:ph type="body" sz="quarter" idx="15"/>
          </p:nvPr>
        </p:nvSpPr>
        <p:spPr>
          <a:xfrm>
            <a:off x="329141" y="6189666"/>
            <a:ext cx="2813553" cy="431798"/>
          </a:xfrm>
        </p:spPr>
        <p:txBody>
          <a:bodyPr/>
          <a:lstStyle/>
          <a:p>
            <a:r>
              <a:rPr lang="en-US" dirty="0"/>
              <a:t>Lights, Camera, Call To Action!</a:t>
            </a:r>
          </a:p>
        </p:txBody>
      </p:sp>
      <p:sp>
        <p:nvSpPr>
          <p:cNvPr id="6" name="TextBox 5"/>
          <p:cNvSpPr txBox="1"/>
          <p:nvPr/>
        </p:nvSpPr>
        <p:spPr>
          <a:xfrm>
            <a:off x="301838" y="1372686"/>
            <a:ext cx="8550818" cy="646331"/>
          </a:xfrm>
          <a:prstGeom prst="rect">
            <a:avLst/>
          </a:prstGeom>
          <a:noFill/>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Although EVERYONE goes to the movies, there are certain</a:t>
            </a:r>
            <a:r>
              <a:rPr lang="en-US" sz="1200" kern="0" dirty="0">
                <a:solidFill>
                  <a:prstClr val="black"/>
                </a:solidFill>
                <a:latin typeface="Trebuchet MS" panose="020B0603020202020204" pitchFamily="34" charset="0"/>
              </a:rPr>
              <a:t> characteristics among the </a:t>
            </a:r>
            <a:r>
              <a:rPr kumimoji="0" lang="en-US" sz="120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“heavy” movie-going audience, which is defined here as “have gone to the movie theater at least once in the last month” and accounts for 18%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the A18+ population according to </a:t>
            </a:r>
            <a:r>
              <a:rPr kumimoji="0" lang="en-US" sz="1200" b="0" i="0" u="none" strike="noStrike" kern="0" cap="none" spc="0" normalizeH="0" baseline="0" noProof="0" dirty="0" err="1">
                <a:ln>
                  <a:noFill/>
                </a:ln>
                <a:solidFill>
                  <a:prstClr val="black"/>
                </a:solidFill>
                <a:effectLst/>
                <a:uLnTx/>
                <a:uFillTx/>
                <a:latin typeface="Trebuchet MS" panose="020B0603020202020204" pitchFamily="34" charset="0"/>
                <a:ea typeface="+mn-ea"/>
                <a:cs typeface="+mn-cs"/>
              </a:rPr>
              <a:t>GfK</a:t>
            </a:r>
            <a:r>
              <a:rPr kumimoji="0" lang="en-US" sz="120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 MRI </a:t>
            </a:r>
            <a:endParaRPr kumimoji="0" lang="en-US" sz="100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10" name="Rounded Rectangle 3"/>
          <p:cNvSpPr/>
          <p:nvPr/>
        </p:nvSpPr>
        <p:spPr>
          <a:xfrm>
            <a:off x="192558" y="2799025"/>
            <a:ext cx="2895600" cy="801950"/>
          </a:xfrm>
          <a:prstGeom prst="roundRect">
            <a:avLst/>
          </a:prstGeom>
          <a:solidFill>
            <a:srgbClr val="FAB982"/>
          </a:solidFill>
          <a:ln w="38100" cap="flat" cmpd="sng" algn="ctr">
            <a:solidFill>
              <a:sysClr val="windowText" lastClr="000000"/>
            </a:solidFill>
            <a:prstDash val="solid"/>
          </a:ln>
          <a:effectLst/>
        </p:spPr>
        <p:txBody>
          <a:bodyPr anchor="ctr"/>
          <a:lstStyle/>
          <a:p>
            <a:pPr>
              <a:defRPr/>
            </a:pPr>
            <a:r>
              <a:rPr lang="en-US" sz="1050" b="1" u="sng" kern="0" dirty="0">
                <a:latin typeface="Verdana" pitchFamily="34" charset="0"/>
                <a:ea typeface="ＭＳ Ｐゴシック" pitchFamily="34" charset="-128"/>
              </a:rPr>
              <a:t>Employment</a:t>
            </a:r>
            <a:br>
              <a:rPr lang="en-US" sz="1050" b="1" kern="0" dirty="0">
                <a:latin typeface="Verdana" pitchFamily="34" charset="0"/>
                <a:ea typeface="ＭＳ Ｐゴシック" pitchFamily="34" charset="-128"/>
              </a:rPr>
            </a:br>
            <a:r>
              <a:rPr lang="en-US" sz="900" kern="0" dirty="0">
                <a:latin typeface="Verdana" pitchFamily="34" charset="0"/>
                <a:ea typeface="ＭＳ Ｐゴシック" pitchFamily="34" charset="-128"/>
              </a:rPr>
              <a:t>Employed:  </a:t>
            </a:r>
            <a:r>
              <a:rPr lang="en-US" sz="900" b="1" kern="0" dirty="0">
                <a:latin typeface="Verdana" pitchFamily="34" charset="0"/>
                <a:ea typeface="ＭＳ Ｐゴシック" pitchFamily="34" charset="-128"/>
              </a:rPr>
              <a:t>67% (111)</a:t>
            </a:r>
          </a:p>
          <a:p>
            <a:pPr>
              <a:defRPr/>
            </a:pPr>
            <a:r>
              <a:rPr lang="en-US" sz="900" kern="0" dirty="0">
                <a:latin typeface="Verdana" pitchFamily="34" charset="0"/>
                <a:ea typeface="ＭＳ Ｐゴシック" pitchFamily="34" charset="-128"/>
              </a:rPr>
              <a:t>Not Employed:  </a:t>
            </a:r>
            <a:r>
              <a:rPr lang="en-US" sz="900" b="1" kern="0" dirty="0">
                <a:latin typeface="Verdana" pitchFamily="34" charset="0"/>
                <a:ea typeface="ＭＳ Ｐゴシック" pitchFamily="34" charset="-128"/>
              </a:rPr>
              <a:t>32% (</a:t>
            </a:r>
            <a:r>
              <a:rPr lang="en-US" sz="900" b="1" kern="0" dirty="0">
                <a:solidFill>
                  <a:srgbClr val="FF0000"/>
                </a:solidFill>
                <a:latin typeface="Verdana" pitchFamily="34" charset="0"/>
                <a:ea typeface="ＭＳ Ｐゴシック" pitchFamily="34" charset="-128"/>
              </a:rPr>
              <a:t>83</a:t>
            </a:r>
            <a:r>
              <a:rPr lang="en-US" sz="900" b="1" kern="0" dirty="0">
                <a:latin typeface="Verdana" pitchFamily="34" charset="0"/>
                <a:ea typeface="ＭＳ Ｐゴシック" pitchFamily="34" charset="-128"/>
              </a:rPr>
              <a:t>)</a:t>
            </a:r>
          </a:p>
          <a:p>
            <a:pPr>
              <a:defRPr/>
            </a:pPr>
            <a:r>
              <a:rPr lang="en-US" sz="900" kern="0" dirty="0">
                <a:latin typeface="Verdana" pitchFamily="34" charset="0"/>
                <a:ea typeface="ＭＳ Ｐゴシック" pitchFamily="34" charset="-128"/>
              </a:rPr>
              <a:t>Student: </a:t>
            </a:r>
            <a:r>
              <a:rPr lang="en-US" sz="900" b="1" kern="0" dirty="0">
                <a:latin typeface="Verdana" pitchFamily="34" charset="0"/>
                <a:ea typeface="ＭＳ Ｐゴシック" pitchFamily="34" charset="-128"/>
              </a:rPr>
              <a:t>12% (153)</a:t>
            </a:r>
          </a:p>
          <a:p>
            <a:pPr>
              <a:defRPr/>
            </a:pPr>
            <a:r>
              <a:rPr lang="en-US" sz="900" kern="0" dirty="0">
                <a:latin typeface="Verdana" pitchFamily="34" charset="0"/>
                <a:ea typeface="ＭＳ Ｐゴシック" pitchFamily="34" charset="-128"/>
              </a:rPr>
              <a:t>Retired: </a:t>
            </a:r>
            <a:r>
              <a:rPr lang="en-US" sz="900" b="1" kern="0" dirty="0">
                <a:latin typeface="Verdana" pitchFamily="34" charset="0"/>
                <a:ea typeface="ＭＳ Ｐゴシック" pitchFamily="34" charset="-128"/>
              </a:rPr>
              <a:t>13% (71)</a:t>
            </a:r>
            <a:endParaRPr lang="en-US" sz="900" kern="0" dirty="0">
              <a:latin typeface="Verdana" pitchFamily="34" charset="0"/>
              <a:ea typeface="ＭＳ Ｐゴシック" pitchFamily="34" charset="-128"/>
            </a:endParaRPr>
          </a:p>
        </p:txBody>
      </p:sp>
      <p:sp>
        <p:nvSpPr>
          <p:cNvPr id="14" name="Rounded Rectangle 8"/>
          <p:cNvSpPr/>
          <p:nvPr/>
        </p:nvSpPr>
        <p:spPr>
          <a:xfrm>
            <a:off x="3777447" y="2075811"/>
            <a:ext cx="1957527" cy="677484"/>
          </a:xfrm>
          <a:prstGeom prst="roundRect">
            <a:avLst/>
          </a:prstGeom>
          <a:solidFill>
            <a:srgbClr val="FAB982"/>
          </a:solidFill>
          <a:ln w="38100" cap="flat" cmpd="sng" algn="ctr">
            <a:solidFill>
              <a:sysClr val="windowText" lastClr="000000"/>
            </a:solidFill>
            <a:prstDash val="solid"/>
          </a:ln>
          <a:effectLst/>
        </p:spPr>
        <p:txBody>
          <a:bodyPr anchor="ctr"/>
          <a:lstStyle/>
          <a:p>
            <a:pPr>
              <a:defRPr/>
            </a:pPr>
            <a:r>
              <a:rPr lang="en-US" sz="1050" b="1" u="sng" kern="0" dirty="0">
                <a:latin typeface="Verdana" pitchFamily="34" charset="0"/>
                <a:ea typeface="ＭＳ Ｐゴシック" pitchFamily="34" charset="-128"/>
              </a:rPr>
              <a:t>Marital Status</a:t>
            </a:r>
            <a:endParaRPr lang="en-US" sz="900" b="1" kern="0" dirty="0">
              <a:latin typeface="Verdana" pitchFamily="34" charset="0"/>
              <a:ea typeface="ＭＳ Ｐゴシック" pitchFamily="34" charset="-128"/>
            </a:endParaRPr>
          </a:p>
          <a:p>
            <a:pPr>
              <a:defRPr/>
            </a:pPr>
            <a:r>
              <a:rPr lang="en-US" sz="900" kern="0" dirty="0">
                <a:latin typeface="Verdana" pitchFamily="34" charset="0"/>
                <a:ea typeface="ＭＳ Ｐゴシック" pitchFamily="34" charset="-128"/>
              </a:rPr>
              <a:t>Never Married:  </a:t>
            </a:r>
            <a:r>
              <a:rPr lang="en-US" sz="900" b="1" kern="0" dirty="0">
                <a:latin typeface="Verdana" pitchFamily="34" charset="0"/>
                <a:ea typeface="ＭＳ Ｐゴシック" pitchFamily="34" charset="-128"/>
              </a:rPr>
              <a:t>35% (125)  </a:t>
            </a:r>
            <a:endParaRPr lang="en-US" sz="1050" b="1" kern="0" dirty="0">
              <a:latin typeface="Verdana" pitchFamily="34" charset="0"/>
              <a:ea typeface="ＭＳ Ｐゴシック" pitchFamily="34" charset="-128"/>
            </a:endParaRPr>
          </a:p>
          <a:p>
            <a:pPr>
              <a:defRPr/>
            </a:pPr>
            <a:r>
              <a:rPr lang="en-US" sz="900" kern="0" dirty="0">
                <a:latin typeface="Verdana" pitchFamily="34" charset="0"/>
                <a:ea typeface="ＭＳ Ｐゴシック" pitchFamily="34" charset="-128"/>
              </a:rPr>
              <a:t>Married:  </a:t>
            </a:r>
            <a:r>
              <a:rPr lang="en-US" sz="900" b="1" kern="0" dirty="0">
                <a:latin typeface="Verdana" pitchFamily="34" charset="0"/>
                <a:ea typeface="ＭＳ Ｐゴシック" pitchFamily="34" charset="-128"/>
              </a:rPr>
              <a:t>51% (96)</a:t>
            </a:r>
          </a:p>
          <a:p>
            <a:pPr>
              <a:defRPr/>
            </a:pPr>
            <a:r>
              <a:rPr lang="en-US" sz="900" kern="0" dirty="0">
                <a:latin typeface="Verdana" pitchFamily="34" charset="0"/>
                <a:ea typeface="ＭＳ Ｐゴシック" pitchFamily="34" charset="-128"/>
              </a:rPr>
              <a:t>Engaged:</a:t>
            </a:r>
            <a:r>
              <a:rPr lang="en-US" sz="900" b="1" kern="0" dirty="0">
                <a:latin typeface="Verdana" pitchFamily="34" charset="0"/>
                <a:ea typeface="ＭＳ Ｐゴシック" pitchFamily="34" charset="-128"/>
              </a:rPr>
              <a:t>  6% (126)</a:t>
            </a:r>
          </a:p>
        </p:txBody>
      </p:sp>
      <p:sp>
        <p:nvSpPr>
          <p:cNvPr id="15" name="Rounded Rectangle 9"/>
          <p:cNvSpPr/>
          <p:nvPr/>
        </p:nvSpPr>
        <p:spPr>
          <a:xfrm>
            <a:off x="6276974" y="3864203"/>
            <a:ext cx="1745202" cy="757889"/>
          </a:xfrm>
          <a:prstGeom prst="roundRect">
            <a:avLst/>
          </a:prstGeom>
          <a:solidFill>
            <a:srgbClr val="FAB982"/>
          </a:solidFill>
          <a:ln w="38100" cap="flat" cmpd="sng" algn="ctr">
            <a:solidFill>
              <a:sysClr val="windowText" lastClr="000000"/>
            </a:solidFill>
            <a:prstDash val="solid"/>
          </a:ln>
          <a:effectLst/>
        </p:spPr>
        <p:txBody>
          <a:bodyPr anchor="ctr"/>
          <a:lstStyle/>
          <a:p>
            <a:pPr>
              <a:defRPr/>
            </a:pPr>
            <a:r>
              <a:rPr lang="en-US" sz="1050" b="1" u="sng" kern="0" dirty="0">
                <a:latin typeface="Verdana" pitchFamily="34" charset="0"/>
                <a:ea typeface="ＭＳ Ｐゴシック" pitchFamily="34" charset="-128"/>
              </a:rPr>
              <a:t>Household Income</a:t>
            </a:r>
          </a:p>
          <a:p>
            <a:pPr>
              <a:defRPr/>
            </a:pPr>
            <a:r>
              <a:rPr lang="en-US" sz="900" kern="0" dirty="0">
                <a:latin typeface="Verdana" pitchFamily="34" charset="0"/>
                <a:ea typeface="ＭＳ Ｐゴシック" pitchFamily="34" charset="-128"/>
              </a:rPr>
              <a:t>$50K+: </a:t>
            </a:r>
            <a:r>
              <a:rPr lang="en-US" sz="900" b="1" kern="0" dirty="0">
                <a:latin typeface="Verdana" pitchFamily="34" charset="0"/>
                <a:ea typeface="ＭＳ Ｐゴシック" pitchFamily="34" charset="-128"/>
              </a:rPr>
              <a:t>68% (114)</a:t>
            </a:r>
          </a:p>
          <a:p>
            <a:pPr>
              <a:defRPr/>
            </a:pPr>
            <a:r>
              <a:rPr lang="en-US" sz="900" kern="0" dirty="0">
                <a:latin typeface="Verdana" pitchFamily="34" charset="0"/>
                <a:ea typeface="ＭＳ Ｐゴシック" pitchFamily="34" charset="-128"/>
              </a:rPr>
              <a:t>$75K+: </a:t>
            </a:r>
            <a:r>
              <a:rPr lang="en-US" sz="900" b="1" kern="0" dirty="0">
                <a:latin typeface="Verdana" pitchFamily="34" charset="0"/>
                <a:ea typeface="ＭＳ Ｐゴシック" pitchFamily="34" charset="-128"/>
              </a:rPr>
              <a:t>49% (118)</a:t>
            </a:r>
          </a:p>
          <a:p>
            <a:pPr>
              <a:defRPr/>
            </a:pPr>
            <a:r>
              <a:rPr lang="en-US" sz="900" kern="0" dirty="0">
                <a:latin typeface="Verdana" pitchFamily="34" charset="0"/>
                <a:ea typeface="ＭＳ Ｐゴシック" pitchFamily="34" charset="-128"/>
              </a:rPr>
              <a:t>$100K+:  </a:t>
            </a:r>
            <a:r>
              <a:rPr lang="en-US" sz="900" b="1" kern="0" dirty="0">
                <a:latin typeface="Verdana" pitchFamily="34" charset="0"/>
                <a:ea typeface="ＭＳ Ｐゴシック" pitchFamily="34" charset="-128"/>
              </a:rPr>
              <a:t>35% (123)</a:t>
            </a:r>
          </a:p>
        </p:txBody>
      </p:sp>
      <p:sp>
        <p:nvSpPr>
          <p:cNvPr id="16" name="Rounded Rectangle 10"/>
          <p:cNvSpPr/>
          <p:nvPr/>
        </p:nvSpPr>
        <p:spPr>
          <a:xfrm>
            <a:off x="3873903" y="5004512"/>
            <a:ext cx="1599231" cy="932896"/>
          </a:xfrm>
          <a:prstGeom prst="roundRect">
            <a:avLst/>
          </a:prstGeom>
          <a:solidFill>
            <a:srgbClr val="FAB982"/>
          </a:solidFill>
          <a:ln w="38100" cap="flat" cmpd="sng" algn="ctr">
            <a:solidFill>
              <a:sysClr val="windowText" lastClr="000000"/>
            </a:solidFill>
            <a:prstDash val="solid"/>
          </a:ln>
          <a:effectLst/>
        </p:spPr>
        <p:txBody>
          <a:bodyPr anchor="ctr"/>
          <a:lstStyle/>
          <a:p>
            <a:pPr>
              <a:defRPr/>
            </a:pPr>
            <a:r>
              <a:rPr lang="en-US" sz="1050" b="1" u="sng" kern="0" dirty="0">
                <a:latin typeface="Verdana" pitchFamily="34" charset="0"/>
                <a:ea typeface="ＭＳ Ｐゴシック" pitchFamily="34" charset="-128"/>
              </a:rPr>
              <a:t>Race</a:t>
            </a:r>
            <a:br>
              <a:rPr lang="en-US" sz="1050" b="1" kern="0" dirty="0">
                <a:latin typeface="Verdana" pitchFamily="34" charset="0"/>
                <a:ea typeface="ＭＳ Ｐゴシック" pitchFamily="34" charset="-128"/>
              </a:rPr>
            </a:br>
            <a:r>
              <a:rPr lang="en-US" sz="900" kern="0" dirty="0">
                <a:latin typeface="Verdana" pitchFamily="34" charset="0"/>
                <a:ea typeface="ＭＳ Ｐゴシック" pitchFamily="34" charset="-128"/>
              </a:rPr>
              <a:t>White: </a:t>
            </a:r>
            <a:r>
              <a:rPr lang="en-US" sz="900" b="1" kern="0" dirty="0">
                <a:latin typeface="Verdana" pitchFamily="34" charset="0"/>
                <a:ea typeface="ＭＳ Ｐゴシック" pitchFamily="34" charset="-128"/>
              </a:rPr>
              <a:t>61% (90)</a:t>
            </a:r>
          </a:p>
          <a:p>
            <a:pPr>
              <a:defRPr/>
            </a:pPr>
            <a:r>
              <a:rPr lang="en-US" sz="900" kern="0" dirty="0">
                <a:latin typeface="Verdana" pitchFamily="34" charset="0"/>
                <a:ea typeface="ＭＳ Ｐゴシック" pitchFamily="34" charset="-128"/>
              </a:rPr>
              <a:t>Black: </a:t>
            </a:r>
            <a:r>
              <a:rPr lang="en-US" sz="900" b="1" kern="0" dirty="0">
                <a:latin typeface="Verdana" pitchFamily="34" charset="0"/>
                <a:ea typeface="ＭＳ Ｐゴシック" pitchFamily="34" charset="-128"/>
              </a:rPr>
              <a:t>13% (113)</a:t>
            </a:r>
          </a:p>
          <a:p>
            <a:pPr>
              <a:defRPr/>
            </a:pPr>
            <a:r>
              <a:rPr lang="en-US" sz="900" kern="0" dirty="0">
                <a:latin typeface="Verdana" pitchFamily="34" charset="0"/>
                <a:ea typeface="ＭＳ Ｐゴシック" pitchFamily="34" charset="-128"/>
              </a:rPr>
              <a:t>Hispanic: </a:t>
            </a:r>
            <a:r>
              <a:rPr lang="en-US" sz="900" b="1" kern="0" dirty="0">
                <a:latin typeface="Verdana" pitchFamily="34" charset="0"/>
                <a:ea typeface="ＭＳ Ｐゴシック" pitchFamily="34" charset="-128"/>
              </a:rPr>
              <a:t>20% (131)</a:t>
            </a:r>
          </a:p>
          <a:p>
            <a:pPr>
              <a:defRPr/>
            </a:pPr>
            <a:r>
              <a:rPr lang="en-US" sz="900" kern="0" dirty="0">
                <a:latin typeface="Verdana" pitchFamily="34" charset="0"/>
                <a:ea typeface="ＭＳ Ｐゴシック" pitchFamily="34" charset="-128"/>
              </a:rPr>
              <a:t>Asian: </a:t>
            </a:r>
            <a:r>
              <a:rPr lang="en-US" sz="900" b="1" kern="0" dirty="0">
                <a:latin typeface="Verdana" pitchFamily="34" charset="0"/>
                <a:ea typeface="ＭＳ Ｐゴシック" pitchFamily="34" charset="-128"/>
              </a:rPr>
              <a:t>4% (125)</a:t>
            </a:r>
          </a:p>
          <a:p>
            <a:pPr>
              <a:defRPr/>
            </a:pPr>
            <a:r>
              <a:rPr lang="en-US" sz="900" kern="0" dirty="0">
                <a:latin typeface="Verdana" pitchFamily="34" charset="0"/>
                <a:ea typeface="ＭＳ Ｐゴシック" pitchFamily="34" charset="-128"/>
              </a:rPr>
              <a:t>Other: </a:t>
            </a:r>
            <a:r>
              <a:rPr lang="en-US" sz="900" b="1" kern="0" dirty="0">
                <a:latin typeface="Verdana" pitchFamily="34" charset="0"/>
                <a:ea typeface="ＭＳ Ｐゴシック" pitchFamily="34" charset="-128"/>
              </a:rPr>
              <a:t> 1% (92)</a:t>
            </a:r>
          </a:p>
        </p:txBody>
      </p:sp>
      <p:sp>
        <p:nvSpPr>
          <p:cNvPr id="18" name="Rounded Rectangle 12"/>
          <p:cNvSpPr/>
          <p:nvPr/>
        </p:nvSpPr>
        <p:spPr>
          <a:xfrm>
            <a:off x="201327" y="3746400"/>
            <a:ext cx="3069180" cy="1134988"/>
          </a:xfrm>
          <a:prstGeom prst="roundRect">
            <a:avLst/>
          </a:prstGeom>
          <a:solidFill>
            <a:srgbClr val="FAB982"/>
          </a:solidFill>
          <a:ln w="38100" cap="flat" cmpd="sng" algn="ctr">
            <a:solidFill>
              <a:sysClr val="windowText" lastClr="000000"/>
            </a:solidFill>
            <a:prstDash val="solid"/>
          </a:ln>
          <a:effectLst/>
        </p:spPr>
        <p:txBody>
          <a:bodyPr anchor="ctr"/>
          <a:lstStyle/>
          <a:p>
            <a:pPr algn="ctr">
              <a:defRPr/>
            </a:pPr>
            <a:endParaRPr lang="en-US" sz="700" b="1" u="sng" kern="0" dirty="0">
              <a:latin typeface="Verdana" pitchFamily="34" charset="0"/>
              <a:ea typeface="ＭＳ Ｐゴシック" pitchFamily="34" charset="-128"/>
            </a:endParaRPr>
          </a:p>
          <a:p>
            <a:pPr>
              <a:defRPr/>
            </a:pPr>
            <a:r>
              <a:rPr lang="en-US" sz="1050" b="1" u="sng" kern="0" dirty="0">
                <a:latin typeface="Verdana" pitchFamily="34" charset="0"/>
                <a:ea typeface="ＭＳ Ｐゴシック" pitchFamily="34" charset="-128"/>
              </a:rPr>
              <a:t>Occupation</a:t>
            </a:r>
            <a:br>
              <a:rPr lang="en-US" sz="1050" b="1" kern="0" dirty="0">
                <a:latin typeface="Verdana" pitchFamily="34" charset="0"/>
                <a:ea typeface="ＭＳ Ｐゴシック" pitchFamily="34" charset="-128"/>
              </a:rPr>
            </a:br>
            <a:r>
              <a:rPr lang="en-US" sz="900" kern="0" dirty="0">
                <a:latin typeface="Verdana" pitchFamily="34" charset="0"/>
                <a:ea typeface="ＭＳ Ｐゴシック" pitchFamily="34" charset="-128"/>
              </a:rPr>
              <a:t>Professional/Technical:  </a:t>
            </a:r>
            <a:r>
              <a:rPr lang="en-US" sz="900" b="1" kern="0" dirty="0">
                <a:latin typeface="Verdana" pitchFamily="34" charset="0"/>
                <a:ea typeface="ＭＳ Ｐゴシック" pitchFamily="34" charset="-128"/>
              </a:rPr>
              <a:t>17% (119)</a:t>
            </a:r>
          </a:p>
          <a:p>
            <a:pPr>
              <a:defRPr/>
            </a:pPr>
            <a:r>
              <a:rPr lang="en-US" sz="900" kern="0" dirty="0">
                <a:latin typeface="Verdana" pitchFamily="34" charset="0"/>
                <a:ea typeface="ＭＳ Ｐゴシック" pitchFamily="34" charset="-128"/>
              </a:rPr>
              <a:t>Sales: </a:t>
            </a:r>
            <a:r>
              <a:rPr lang="en-US" sz="900" b="1" kern="0" dirty="0">
                <a:latin typeface="Verdana" pitchFamily="34" charset="0"/>
                <a:ea typeface="ＭＳ Ｐゴシック" pitchFamily="34" charset="-128"/>
              </a:rPr>
              <a:t>9% (124)</a:t>
            </a:r>
          </a:p>
          <a:p>
            <a:pPr>
              <a:defRPr/>
            </a:pPr>
            <a:r>
              <a:rPr lang="en-US" sz="900" kern="0" dirty="0">
                <a:latin typeface="Verdana" pitchFamily="34" charset="0"/>
                <a:ea typeface="ＭＳ Ｐゴシック" pitchFamily="34" charset="-128"/>
              </a:rPr>
              <a:t>Office/Administrative: </a:t>
            </a:r>
            <a:r>
              <a:rPr lang="en-US" sz="900" b="1" kern="0" dirty="0">
                <a:latin typeface="Verdana" pitchFamily="34" charset="0"/>
                <a:ea typeface="ＭＳ Ｐゴシック" pitchFamily="34" charset="-128"/>
              </a:rPr>
              <a:t>7% (116)</a:t>
            </a:r>
          </a:p>
          <a:p>
            <a:pPr>
              <a:defRPr/>
            </a:pPr>
            <a:r>
              <a:rPr lang="en-US" sz="850" kern="0" dirty="0">
                <a:latin typeface="Verdana" pitchFamily="34" charset="0"/>
                <a:ea typeface="ＭＳ Ｐゴシック" pitchFamily="34" charset="-128"/>
              </a:rPr>
              <a:t>MGMT/Business/Financial Operations: </a:t>
            </a:r>
            <a:r>
              <a:rPr lang="en-US" sz="850" b="1" kern="0" dirty="0">
                <a:latin typeface="Verdana" pitchFamily="34" charset="0"/>
                <a:ea typeface="ＭＳ Ｐゴシック" pitchFamily="34" charset="-128"/>
              </a:rPr>
              <a:t>11% (112)</a:t>
            </a:r>
          </a:p>
          <a:p>
            <a:pPr>
              <a:defRPr/>
            </a:pPr>
            <a:r>
              <a:rPr lang="en-US" sz="900" kern="0" dirty="0">
                <a:latin typeface="Verdana" pitchFamily="34" charset="0"/>
                <a:ea typeface="ＭＳ Ｐゴシック" pitchFamily="34" charset="-128"/>
              </a:rPr>
              <a:t>Construction / Maintenance: </a:t>
            </a:r>
            <a:r>
              <a:rPr lang="en-US" sz="900" b="1" kern="0" dirty="0">
                <a:latin typeface="Verdana" pitchFamily="34" charset="0"/>
                <a:ea typeface="ＭＳ Ｐゴシック" pitchFamily="34" charset="-128"/>
              </a:rPr>
              <a:t>5% (95)</a:t>
            </a:r>
          </a:p>
          <a:p>
            <a:pPr>
              <a:defRPr/>
            </a:pPr>
            <a:r>
              <a:rPr lang="en-US" sz="900" kern="0" dirty="0">
                <a:latin typeface="Verdana" pitchFamily="34" charset="0"/>
                <a:ea typeface="ＭＳ Ｐゴシック" pitchFamily="34" charset="-128"/>
              </a:rPr>
              <a:t>Other: </a:t>
            </a:r>
            <a:r>
              <a:rPr lang="en-US" sz="900" b="1" kern="0" dirty="0">
                <a:latin typeface="Verdana" pitchFamily="34" charset="0"/>
                <a:ea typeface="ＭＳ Ｐゴシック" pitchFamily="34" charset="-128"/>
              </a:rPr>
              <a:t>18% (102) </a:t>
            </a:r>
          </a:p>
          <a:p>
            <a:pPr algn="ctr">
              <a:defRPr/>
            </a:pPr>
            <a:endParaRPr lang="en-US" sz="800" b="1" kern="0" dirty="0">
              <a:latin typeface="Candara" pitchFamily="34" charset="0"/>
              <a:ea typeface="ＭＳ Ｐゴシック" pitchFamily="34" charset="-128"/>
            </a:endParaRPr>
          </a:p>
        </p:txBody>
      </p:sp>
      <p:sp>
        <p:nvSpPr>
          <p:cNvPr id="19" name="Rounded Rectangle 13"/>
          <p:cNvSpPr/>
          <p:nvPr/>
        </p:nvSpPr>
        <p:spPr>
          <a:xfrm>
            <a:off x="2064238" y="2121762"/>
            <a:ext cx="1420706" cy="585582"/>
          </a:xfrm>
          <a:prstGeom prst="roundRect">
            <a:avLst/>
          </a:prstGeom>
          <a:solidFill>
            <a:srgbClr val="FAB982"/>
          </a:solidFill>
          <a:ln w="38100" cap="flat" cmpd="sng" algn="ctr">
            <a:solidFill>
              <a:sysClr val="windowText" lastClr="000000"/>
            </a:solidFill>
            <a:prstDash val="solid"/>
          </a:ln>
          <a:effectLst/>
        </p:spPr>
        <p:txBody>
          <a:bodyPr anchor="ctr"/>
          <a:lstStyle/>
          <a:p>
            <a:pPr>
              <a:defRPr/>
            </a:pPr>
            <a:r>
              <a:rPr lang="en-US" sz="1050" b="1" u="sng" kern="0" dirty="0">
                <a:latin typeface="Verdana" pitchFamily="34" charset="0"/>
                <a:ea typeface="ＭＳ Ｐゴシック" pitchFamily="34" charset="-128"/>
              </a:rPr>
              <a:t>M/F Split</a:t>
            </a:r>
            <a:endParaRPr lang="en-US" sz="900" b="1" kern="0" dirty="0">
              <a:latin typeface="Verdana" pitchFamily="34" charset="0"/>
              <a:ea typeface="ＭＳ Ｐゴシック" pitchFamily="34" charset="-128"/>
            </a:endParaRPr>
          </a:p>
          <a:p>
            <a:pPr>
              <a:defRPr/>
            </a:pPr>
            <a:r>
              <a:rPr lang="en-US" sz="900" kern="0" dirty="0">
                <a:latin typeface="Verdana" pitchFamily="34" charset="0"/>
                <a:ea typeface="ＭＳ Ｐゴシック" pitchFamily="34" charset="-128"/>
              </a:rPr>
              <a:t>Female:  </a:t>
            </a:r>
            <a:r>
              <a:rPr lang="en-US" sz="900" b="1" kern="0" dirty="0">
                <a:latin typeface="Verdana" pitchFamily="34" charset="0"/>
                <a:ea typeface="ＭＳ Ｐゴシック" pitchFamily="34" charset="-128"/>
              </a:rPr>
              <a:t>51% (99)</a:t>
            </a:r>
          </a:p>
          <a:p>
            <a:pPr>
              <a:defRPr/>
            </a:pPr>
            <a:r>
              <a:rPr lang="en-US" sz="900" kern="0" dirty="0">
                <a:latin typeface="Verdana" pitchFamily="34" charset="0"/>
                <a:ea typeface="ＭＳ Ｐゴシック" pitchFamily="34" charset="-128"/>
              </a:rPr>
              <a:t>Men:  </a:t>
            </a:r>
            <a:r>
              <a:rPr lang="en-US" sz="900" b="1" kern="0" dirty="0">
                <a:latin typeface="Verdana" pitchFamily="34" charset="0"/>
                <a:ea typeface="ＭＳ Ｐゴシック" pitchFamily="34" charset="-128"/>
              </a:rPr>
              <a:t>49% (101)  </a:t>
            </a:r>
            <a:endParaRPr lang="en-US" sz="1050" b="1" kern="0" dirty="0">
              <a:latin typeface="Verdana" pitchFamily="34" charset="0"/>
              <a:ea typeface="ＭＳ Ｐゴシック" pitchFamily="34" charset="-128"/>
            </a:endParaRPr>
          </a:p>
        </p:txBody>
      </p:sp>
      <p:sp>
        <p:nvSpPr>
          <p:cNvPr id="20" name="Rounded Rectangle 14"/>
          <p:cNvSpPr/>
          <p:nvPr/>
        </p:nvSpPr>
        <p:spPr>
          <a:xfrm>
            <a:off x="891468" y="4999655"/>
            <a:ext cx="2743200" cy="813785"/>
          </a:xfrm>
          <a:prstGeom prst="roundRect">
            <a:avLst/>
          </a:prstGeom>
          <a:solidFill>
            <a:srgbClr val="FAB982"/>
          </a:solidFill>
          <a:ln w="38100" cap="flat" cmpd="sng" algn="ctr">
            <a:solidFill>
              <a:sysClr val="windowText" lastClr="000000"/>
            </a:solidFill>
            <a:prstDash val="solid"/>
          </a:ln>
          <a:effectLst/>
        </p:spPr>
        <p:txBody>
          <a:bodyPr anchor="ctr"/>
          <a:lstStyle/>
          <a:p>
            <a:pPr>
              <a:defRPr/>
            </a:pPr>
            <a:r>
              <a:rPr lang="en-US" sz="1050" b="1" u="sng" kern="0" dirty="0">
                <a:latin typeface="Verdana" pitchFamily="34" charset="0"/>
                <a:ea typeface="ＭＳ Ｐゴシック" pitchFamily="34" charset="-128"/>
              </a:rPr>
              <a:t>Geographic Skew</a:t>
            </a:r>
            <a:br>
              <a:rPr lang="en-US" sz="1050" b="1" kern="0" dirty="0">
                <a:latin typeface="Verdana" pitchFamily="34" charset="0"/>
                <a:ea typeface="ＭＳ Ｐゴシック" pitchFamily="34" charset="-128"/>
              </a:rPr>
            </a:br>
            <a:r>
              <a:rPr lang="en-US" sz="900" kern="0" dirty="0">
                <a:latin typeface="Verdana" pitchFamily="34" charset="0"/>
                <a:ea typeface="ＭＳ Ｐゴシック" pitchFamily="34" charset="-128"/>
              </a:rPr>
              <a:t>Lives in “A” County:  </a:t>
            </a:r>
            <a:r>
              <a:rPr lang="en-US" sz="900" b="1" kern="0" dirty="0">
                <a:latin typeface="Verdana" pitchFamily="34" charset="0"/>
                <a:ea typeface="ＭＳ Ｐゴシック" pitchFamily="34" charset="-128"/>
              </a:rPr>
              <a:t>47% (112)</a:t>
            </a:r>
          </a:p>
          <a:p>
            <a:pPr>
              <a:defRPr/>
            </a:pPr>
            <a:r>
              <a:rPr lang="en-US" sz="900" kern="0" dirty="0">
                <a:latin typeface="Verdana" pitchFamily="34" charset="0"/>
                <a:ea typeface="ＭＳ Ｐゴシック" pitchFamily="34" charset="-128"/>
              </a:rPr>
              <a:t>Lives in “B” County:  </a:t>
            </a:r>
            <a:r>
              <a:rPr lang="en-US" sz="900" b="1" kern="0" dirty="0">
                <a:latin typeface="Verdana" pitchFamily="34" charset="0"/>
                <a:ea typeface="ＭＳ Ｐゴシック" pitchFamily="34" charset="-128"/>
              </a:rPr>
              <a:t>31% (105)</a:t>
            </a:r>
          </a:p>
          <a:p>
            <a:pPr>
              <a:defRPr/>
            </a:pPr>
            <a:r>
              <a:rPr lang="en-US" sz="900" kern="0" dirty="0">
                <a:latin typeface="Verdana" pitchFamily="34" charset="0"/>
                <a:ea typeface="ＭＳ Ｐゴシック" pitchFamily="34" charset="-128"/>
              </a:rPr>
              <a:t>Lives in “C” County: </a:t>
            </a:r>
            <a:r>
              <a:rPr lang="en-US" sz="900" b="1" kern="0" dirty="0">
                <a:latin typeface="Verdana" pitchFamily="34" charset="0"/>
                <a:ea typeface="ＭＳ Ｐゴシック" pitchFamily="34" charset="-128"/>
              </a:rPr>
              <a:t>13% (</a:t>
            </a:r>
            <a:r>
              <a:rPr lang="en-US" sz="900" b="1" kern="0" dirty="0">
                <a:solidFill>
                  <a:srgbClr val="FF0000"/>
                </a:solidFill>
                <a:latin typeface="Verdana" pitchFamily="34" charset="0"/>
                <a:ea typeface="ＭＳ Ｐゴシック" pitchFamily="34" charset="-128"/>
              </a:rPr>
              <a:t>88</a:t>
            </a:r>
            <a:r>
              <a:rPr lang="en-US" sz="900" b="1" kern="0" dirty="0">
                <a:latin typeface="Verdana" pitchFamily="34" charset="0"/>
                <a:ea typeface="ＭＳ Ｐゴシック" pitchFamily="34" charset="-128"/>
              </a:rPr>
              <a:t>)</a:t>
            </a:r>
          </a:p>
          <a:p>
            <a:pPr>
              <a:defRPr/>
            </a:pPr>
            <a:r>
              <a:rPr lang="en-US" sz="900" kern="0" dirty="0">
                <a:latin typeface="Verdana" pitchFamily="34" charset="0"/>
                <a:ea typeface="ＭＳ Ｐゴシック" pitchFamily="34" charset="-128"/>
              </a:rPr>
              <a:t>Lives in “D” County: </a:t>
            </a:r>
            <a:r>
              <a:rPr lang="en-US" sz="900" b="1" kern="0" dirty="0">
                <a:latin typeface="Verdana" pitchFamily="34" charset="0"/>
                <a:ea typeface="ＭＳ Ｐゴシック" pitchFamily="34" charset="-128"/>
              </a:rPr>
              <a:t>12% (</a:t>
            </a:r>
            <a:r>
              <a:rPr lang="en-US" sz="900" b="1" kern="0" dirty="0">
                <a:solidFill>
                  <a:srgbClr val="FF0000"/>
                </a:solidFill>
                <a:latin typeface="Verdana" pitchFamily="34" charset="0"/>
                <a:ea typeface="ＭＳ Ｐゴシック" pitchFamily="34" charset="-128"/>
              </a:rPr>
              <a:t>67</a:t>
            </a:r>
            <a:r>
              <a:rPr lang="en-US" sz="900" b="1" kern="0" dirty="0">
                <a:latin typeface="Verdana" pitchFamily="34" charset="0"/>
                <a:ea typeface="ＭＳ Ｐゴシック" pitchFamily="34" charset="-128"/>
              </a:rPr>
              <a:t>)</a:t>
            </a:r>
          </a:p>
        </p:txBody>
      </p:sp>
      <p:sp>
        <p:nvSpPr>
          <p:cNvPr id="21" name="Rounded Rectangle 15"/>
          <p:cNvSpPr/>
          <p:nvPr/>
        </p:nvSpPr>
        <p:spPr>
          <a:xfrm>
            <a:off x="6223770" y="3154658"/>
            <a:ext cx="2743200" cy="581097"/>
          </a:xfrm>
          <a:prstGeom prst="roundRect">
            <a:avLst/>
          </a:prstGeom>
          <a:solidFill>
            <a:srgbClr val="FAB982"/>
          </a:solidFill>
          <a:ln w="38100" cap="flat" cmpd="sng" algn="ctr">
            <a:solidFill>
              <a:sysClr val="windowText" lastClr="000000"/>
            </a:solidFill>
            <a:prstDash val="solid"/>
          </a:ln>
          <a:effectLst/>
        </p:spPr>
        <p:txBody>
          <a:bodyPr anchor="ctr"/>
          <a:lstStyle/>
          <a:p>
            <a:pPr>
              <a:defRPr/>
            </a:pPr>
            <a:r>
              <a:rPr lang="en-US" sz="1050" b="1" u="sng" kern="0" dirty="0">
                <a:latin typeface="Verdana" pitchFamily="34" charset="0"/>
                <a:ea typeface="ＭＳ Ｐゴシック" pitchFamily="34" charset="-128"/>
              </a:rPr>
              <a:t>Education</a:t>
            </a:r>
            <a:br>
              <a:rPr lang="en-US" sz="1050" b="1" kern="0" dirty="0">
                <a:latin typeface="Verdana" pitchFamily="34" charset="0"/>
                <a:ea typeface="ＭＳ Ｐゴシック" pitchFamily="34" charset="-128"/>
              </a:rPr>
            </a:br>
            <a:r>
              <a:rPr lang="en-US" sz="900" kern="0" dirty="0">
                <a:latin typeface="Verdana" pitchFamily="34" charset="0"/>
                <a:ea typeface="ＭＳ Ｐゴシック" pitchFamily="34" charset="-128"/>
              </a:rPr>
              <a:t>Bachelor’s Degree Only:  </a:t>
            </a:r>
            <a:r>
              <a:rPr lang="en-US" sz="900" b="1" kern="0" dirty="0">
                <a:latin typeface="Verdana" pitchFamily="34" charset="0"/>
                <a:ea typeface="ＭＳ Ｐゴシック" pitchFamily="34" charset="-128"/>
              </a:rPr>
              <a:t>22% (119)</a:t>
            </a:r>
          </a:p>
          <a:p>
            <a:pPr>
              <a:defRPr/>
            </a:pPr>
            <a:r>
              <a:rPr lang="en-US" sz="900" kern="0" dirty="0">
                <a:latin typeface="Verdana" pitchFamily="34" charset="0"/>
                <a:ea typeface="ＭＳ Ｐゴシック" pitchFamily="34" charset="-128"/>
              </a:rPr>
              <a:t>Graduated College or More:  </a:t>
            </a:r>
            <a:r>
              <a:rPr lang="en-US" sz="900" b="1" kern="0" dirty="0">
                <a:latin typeface="Verdana" pitchFamily="34" charset="0"/>
                <a:ea typeface="ＭＳ Ｐゴシック" pitchFamily="34" charset="-128"/>
              </a:rPr>
              <a:t>33% (118)</a:t>
            </a:r>
          </a:p>
        </p:txBody>
      </p:sp>
      <p:sp>
        <p:nvSpPr>
          <p:cNvPr id="28" name="Rounded Rectangle 13"/>
          <p:cNvSpPr/>
          <p:nvPr/>
        </p:nvSpPr>
        <p:spPr>
          <a:xfrm>
            <a:off x="6267176" y="2095508"/>
            <a:ext cx="1533237" cy="959405"/>
          </a:xfrm>
          <a:prstGeom prst="roundRect">
            <a:avLst/>
          </a:prstGeom>
          <a:solidFill>
            <a:srgbClr val="FAB982"/>
          </a:solidFill>
          <a:ln w="38100" cap="flat" cmpd="sng" algn="ctr">
            <a:solidFill>
              <a:sysClr val="windowText" lastClr="000000"/>
            </a:solidFill>
            <a:prstDash val="solid"/>
          </a:ln>
          <a:effectLst/>
        </p:spPr>
        <p:txBody>
          <a:bodyPr anchor="ctr"/>
          <a:lstStyle/>
          <a:p>
            <a:pPr>
              <a:defRPr/>
            </a:pPr>
            <a:r>
              <a:rPr lang="en-US" sz="1050" b="1" u="sng" kern="0" dirty="0">
                <a:latin typeface="Verdana" pitchFamily="34" charset="0"/>
                <a:ea typeface="ＭＳ Ｐゴシック" pitchFamily="34" charset="-128"/>
              </a:rPr>
              <a:t>Age</a:t>
            </a:r>
            <a:endParaRPr lang="en-US" sz="900" b="1" kern="0" dirty="0">
              <a:latin typeface="Verdana" pitchFamily="34" charset="0"/>
              <a:ea typeface="ＭＳ Ｐゴシック" pitchFamily="34" charset="-128"/>
            </a:endParaRPr>
          </a:p>
          <a:p>
            <a:pPr>
              <a:defRPr/>
            </a:pPr>
            <a:r>
              <a:rPr lang="en-US" sz="900" kern="0" dirty="0">
                <a:latin typeface="Verdana" pitchFamily="34" charset="0"/>
                <a:ea typeface="ＭＳ Ｐゴシック" pitchFamily="34" charset="-128"/>
              </a:rPr>
              <a:t>18-24:  </a:t>
            </a:r>
            <a:r>
              <a:rPr lang="en-US" sz="900" b="1" kern="0" dirty="0">
                <a:latin typeface="Verdana" pitchFamily="34" charset="0"/>
                <a:ea typeface="ＭＳ Ｐゴシック" pitchFamily="34" charset="-128"/>
              </a:rPr>
              <a:t>20% (157)</a:t>
            </a:r>
          </a:p>
          <a:p>
            <a:pPr>
              <a:defRPr/>
            </a:pPr>
            <a:r>
              <a:rPr lang="en-US" sz="900" kern="0" dirty="0">
                <a:latin typeface="Verdana" pitchFamily="34" charset="0"/>
                <a:ea typeface="ＭＳ Ｐゴシック" pitchFamily="34" charset="-128"/>
              </a:rPr>
              <a:t>25-34:  </a:t>
            </a:r>
            <a:r>
              <a:rPr lang="en-US" sz="900" b="1" kern="0" dirty="0">
                <a:latin typeface="Verdana" pitchFamily="34" charset="0"/>
                <a:ea typeface="ＭＳ Ｐゴシック" pitchFamily="34" charset="-128"/>
              </a:rPr>
              <a:t>20% (114)</a:t>
            </a:r>
          </a:p>
          <a:p>
            <a:pPr>
              <a:defRPr/>
            </a:pPr>
            <a:r>
              <a:rPr lang="en-US" sz="900" kern="0" dirty="0">
                <a:latin typeface="Verdana" pitchFamily="34" charset="0"/>
                <a:ea typeface="ＭＳ Ｐゴシック" pitchFamily="34" charset="-128"/>
              </a:rPr>
              <a:t>35-44:  </a:t>
            </a:r>
            <a:r>
              <a:rPr lang="en-US" sz="900" b="1" kern="0" dirty="0">
                <a:latin typeface="Verdana" pitchFamily="34" charset="0"/>
                <a:ea typeface="ＭＳ Ｐゴシック" pitchFamily="34" charset="-128"/>
              </a:rPr>
              <a:t>18% (108)</a:t>
            </a:r>
          </a:p>
          <a:p>
            <a:pPr>
              <a:defRPr/>
            </a:pPr>
            <a:endParaRPr lang="en-US" sz="200" kern="0" dirty="0">
              <a:latin typeface="Verdana" pitchFamily="34" charset="0"/>
              <a:ea typeface="ＭＳ Ｐゴシック" pitchFamily="34" charset="-128"/>
            </a:endParaRPr>
          </a:p>
          <a:p>
            <a:pPr>
              <a:defRPr/>
            </a:pPr>
            <a:r>
              <a:rPr lang="en-US" sz="900" kern="0" dirty="0">
                <a:latin typeface="Verdana" pitchFamily="34" charset="0"/>
                <a:ea typeface="ＭＳ Ｐゴシック" pitchFamily="34" charset="-128"/>
              </a:rPr>
              <a:t>18-34:  </a:t>
            </a:r>
            <a:r>
              <a:rPr lang="en-US" sz="900" b="1" kern="0" dirty="0">
                <a:latin typeface="Verdana" pitchFamily="34" charset="0"/>
                <a:ea typeface="ＭＳ Ｐゴシック" pitchFamily="34" charset="-128"/>
              </a:rPr>
              <a:t>40% (132)</a:t>
            </a:r>
          </a:p>
          <a:p>
            <a:pPr>
              <a:defRPr/>
            </a:pPr>
            <a:r>
              <a:rPr lang="en-US" sz="900" kern="0" dirty="0">
                <a:latin typeface="Verdana" pitchFamily="34" charset="0"/>
                <a:ea typeface="ＭＳ Ｐゴシック" pitchFamily="34" charset="-128"/>
              </a:rPr>
              <a:t>18-49:  </a:t>
            </a:r>
            <a:r>
              <a:rPr lang="en-US" sz="900" b="1" kern="0" dirty="0">
                <a:latin typeface="Verdana" pitchFamily="34" charset="0"/>
                <a:ea typeface="ＭＳ Ｐゴシック" pitchFamily="34" charset="-128"/>
              </a:rPr>
              <a:t>66% (114)</a:t>
            </a:r>
          </a:p>
        </p:txBody>
      </p:sp>
      <p:sp>
        <p:nvSpPr>
          <p:cNvPr id="29" name="Rounded Rectangle 9"/>
          <p:cNvSpPr/>
          <p:nvPr/>
        </p:nvSpPr>
        <p:spPr>
          <a:xfrm>
            <a:off x="6310864" y="4734298"/>
            <a:ext cx="1677421" cy="597569"/>
          </a:xfrm>
          <a:prstGeom prst="roundRect">
            <a:avLst/>
          </a:prstGeom>
          <a:solidFill>
            <a:srgbClr val="FAB982"/>
          </a:solidFill>
          <a:ln w="38100" cap="flat" cmpd="sng" algn="ctr">
            <a:solidFill>
              <a:sysClr val="windowText" lastClr="000000"/>
            </a:solidFill>
            <a:prstDash val="solid"/>
          </a:ln>
          <a:effectLst/>
        </p:spPr>
        <p:txBody>
          <a:bodyPr anchor="ctr"/>
          <a:lstStyle/>
          <a:p>
            <a:pPr>
              <a:defRPr/>
            </a:pPr>
            <a:r>
              <a:rPr lang="en-US" sz="1050" b="1" u="sng" kern="0" dirty="0">
                <a:latin typeface="Verdana" pitchFamily="34" charset="0"/>
                <a:ea typeface="ＭＳ Ｐゴシック" pitchFamily="34" charset="-128"/>
              </a:rPr>
              <a:t>Own / Rent Home</a:t>
            </a:r>
          </a:p>
          <a:p>
            <a:pPr>
              <a:defRPr/>
            </a:pPr>
            <a:r>
              <a:rPr lang="en-US" sz="900" kern="0" dirty="0">
                <a:latin typeface="Verdana" pitchFamily="34" charset="0"/>
                <a:ea typeface="ＭＳ Ｐゴシック" pitchFamily="34" charset="-128"/>
              </a:rPr>
              <a:t>Own: </a:t>
            </a:r>
            <a:r>
              <a:rPr lang="en-US" sz="900" b="1" kern="0" dirty="0">
                <a:latin typeface="Verdana" pitchFamily="34" charset="0"/>
                <a:ea typeface="ＭＳ Ｐゴシック" pitchFamily="34" charset="-128"/>
              </a:rPr>
              <a:t>64% (96)</a:t>
            </a:r>
          </a:p>
          <a:p>
            <a:pPr>
              <a:defRPr/>
            </a:pPr>
            <a:r>
              <a:rPr lang="en-US" sz="900" kern="0" dirty="0">
                <a:latin typeface="Verdana" pitchFamily="34" charset="0"/>
                <a:ea typeface="ＭＳ Ｐゴシック" pitchFamily="34" charset="-128"/>
              </a:rPr>
              <a:t>Rent: </a:t>
            </a:r>
            <a:r>
              <a:rPr lang="en-US" sz="900" b="1" kern="0" dirty="0">
                <a:latin typeface="Verdana" pitchFamily="34" charset="0"/>
                <a:ea typeface="ＭＳ Ｐゴシック" pitchFamily="34" charset="-128"/>
              </a:rPr>
              <a:t>35% (117)</a:t>
            </a:r>
          </a:p>
        </p:txBody>
      </p:sp>
      <p:sp>
        <p:nvSpPr>
          <p:cNvPr id="30" name="Rounded Rectangle 9"/>
          <p:cNvSpPr/>
          <p:nvPr/>
        </p:nvSpPr>
        <p:spPr>
          <a:xfrm>
            <a:off x="5726892" y="5404163"/>
            <a:ext cx="2489512" cy="597569"/>
          </a:xfrm>
          <a:prstGeom prst="roundRect">
            <a:avLst/>
          </a:prstGeom>
          <a:solidFill>
            <a:srgbClr val="FAB982"/>
          </a:solidFill>
          <a:ln w="38100" cap="flat" cmpd="sng" algn="ctr">
            <a:solidFill>
              <a:sysClr val="windowText" lastClr="000000"/>
            </a:solidFill>
            <a:prstDash val="solid"/>
          </a:ln>
          <a:effectLst/>
        </p:spPr>
        <p:txBody>
          <a:bodyPr anchor="ctr"/>
          <a:lstStyle/>
          <a:p>
            <a:pPr>
              <a:defRPr/>
            </a:pPr>
            <a:r>
              <a:rPr lang="en-US" sz="1050" b="1" u="sng" kern="0" dirty="0">
                <a:latin typeface="Verdana" pitchFamily="34" charset="0"/>
                <a:ea typeface="ＭＳ Ｐゴシック" pitchFamily="34" charset="-128"/>
              </a:rPr>
              <a:t>Presence of Children At Home</a:t>
            </a:r>
          </a:p>
          <a:p>
            <a:pPr>
              <a:defRPr/>
            </a:pPr>
            <a:r>
              <a:rPr lang="en-US" sz="900" kern="0" dirty="0">
                <a:latin typeface="Verdana" pitchFamily="34" charset="0"/>
                <a:ea typeface="ＭＳ Ｐゴシック" pitchFamily="34" charset="-128"/>
              </a:rPr>
              <a:t>Any: </a:t>
            </a:r>
            <a:r>
              <a:rPr lang="en-US" sz="900" b="1" kern="0" dirty="0">
                <a:latin typeface="Verdana" pitchFamily="34" charset="0"/>
                <a:ea typeface="ＭＳ Ｐゴシック" pitchFamily="34" charset="-128"/>
              </a:rPr>
              <a:t>52% (132)</a:t>
            </a:r>
          </a:p>
          <a:p>
            <a:pPr>
              <a:defRPr/>
            </a:pPr>
            <a:r>
              <a:rPr lang="en-US" sz="900" kern="0" dirty="0">
                <a:latin typeface="Verdana" pitchFamily="34" charset="0"/>
                <a:ea typeface="ＭＳ Ｐゴシック" pitchFamily="34" charset="-128"/>
              </a:rPr>
              <a:t>2+: </a:t>
            </a:r>
            <a:r>
              <a:rPr lang="en-US" sz="900" b="1" kern="0" dirty="0">
                <a:latin typeface="Verdana" pitchFamily="34" charset="0"/>
                <a:ea typeface="ＭＳ Ｐゴシック" pitchFamily="34" charset="-128"/>
              </a:rPr>
              <a:t>31% (131)</a:t>
            </a:r>
          </a:p>
        </p:txBody>
      </p:sp>
      <p:pic>
        <p:nvPicPr>
          <p:cNvPr id="33" name="Picture 3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59917" y="2987186"/>
            <a:ext cx="2772756" cy="17540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639722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17258" y="1565545"/>
            <a:ext cx="3094087" cy="20343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ctrTitle"/>
          </p:nvPr>
        </p:nvSpPr>
        <p:spPr/>
        <p:txBody>
          <a:bodyPr/>
          <a:lstStyle/>
          <a:p>
            <a:r>
              <a:rPr lang="en-US" dirty="0"/>
              <a:t>Key Heavy Movie-Going Audience Segment:</a:t>
            </a:r>
            <a:br>
              <a:rPr lang="en-US" dirty="0"/>
            </a:br>
            <a:r>
              <a:rPr lang="en-US" dirty="0"/>
              <a:t>“Magnetic Millennials” Archetype</a:t>
            </a:r>
          </a:p>
        </p:txBody>
      </p:sp>
      <p:sp>
        <p:nvSpPr>
          <p:cNvPr id="3" name="Text Placeholder 2"/>
          <p:cNvSpPr>
            <a:spLocks noGrp="1"/>
          </p:cNvSpPr>
          <p:nvPr>
            <p:ph type="body" sz="quarter" idx="13"/>
          </p:nvPr>
        </p:nvSpPr>
        <p:spPr>
          <a:xfrm>
            <a:off x="2945441" y="3752634"/>
            <a:ext cx="3237723" cy="2284271"/>
          </a:xfrm>
          <a:ln w="28575">
            <a:solidFill>
              <a:schemeClr val="tx1"/>
            </a:solidFill>
          </a:ln>
        </p:spPr>
        <p:txBody>
          <a:bodyPr/>
          <a:lstStyle/>
          <a:p>
            <a:r>
              <a:rPr lang="en-US" sz="1400" dirty="0"/>
              <a:t>With a median age of 25, </a:t>
            </a:r>
            <a:r>
              <a:rPr lang="en-US" sz="1400" b="1" i="1" dirty="0"/>
              <a:t>Magnetic Millennials</a:t>
            </a:r>
            <a:r>
              <a:rPr lang="en-US" sz="1400" dirty="0"/>
              <a:t> value their friendships and are (almost) always connected.  They’re much more than just movie-goers as they explore a variety of interests to better themselves and maintain a very active lifestyle in both their community and throughout their travels with their strong circle of friends or partner.</a:t>
            </a:r>
            <a:endParaRPr lang="en-US" sz="1100" i="1" dirty="0"/>
          </a:p>
        </p:txBody>
      </p:sp>
      <p:sp>
        <p:nvSpPr>
          <p:cNvPr id="4" name="Text Placeholder 3"/>
          <p:cNvSpPr>
            <a:spLocks noGrp="1"/>
          </p:cNvSpPr>
          <p:nvPr>
            <p:ph type="body" sz="quarter" idx="14"/>
          </p:nvPr>
        </p:nvSpPr>
        <p:spPr>
          <a:xfrm>
            <a:off x="321734" y="6481499"/>
            <a:ext cx="7357360" cy="152762"/>
          </a:xfrm>
        </p:spPr>
        <p:txBody>
          <a:bodyPr/>
          <a:lstStyle/>
          <a:p>
            <a:r>
              <a:rPr lang="en-US" dirty="0"/>
              <a:t>Source: </a:t>
            </a:r>
            <a:r>
              <a:rPr lang="en-US" dirty="0" err="1"/>
              <a:t>GfK</a:t>
            </a:r>
            <a:r>
              <a:rPr lang="en-US" dirty="0"/>
              <a:t> 2016 MRI </a:t>
            </a:r>
            <a:r>
              <a:rPr lang="en-US" dirty="0" err="1"/>
              <a:t>Doublebase</a:t>
            </a:r>
            <a:r>
              <a:rPr lang="en-US" dirty="0"/>
              <a:t>. Index (in parenthesis) = composition index vs. A18+ population. Based on “heavy” movie-going target = “gone to the movie theater at least once in the last month.”</a:t>
            </a:r>
          </a:p>
        </p:txBody>
      </p:sp>
      <p:sp>
        <p:nvSpPr>
          <p:cNvPr id="11" name="Text Placeholder 4"/>
          <p:cNvSpPr>
            <a:spLocks noGrp="1"/>
          </p:cNvSpPr>
          <p:nvPr>
            <p:ph type="body" sz="quarter" idx="15"/>
          </p:nvPr>
        </p:nvSpPr>
        <p:spPr>
          <a:xfrm>
            <a:off x="329141" y="6189666"/>
            <a:ext cx="2813553" cy="431798"/>
          </a:xfrm>
        </p:spPr>
        <p:txBody>
          <a:bodyPr/>
          <a:lstStyle/>
          <a:p>
            <a:r>
              <a:rPr lang="en-US" dirty="0"/>
              <a:t>Lights, Camera, Call To Action!</a:t>
            </a:r>
          </a:p>
        </p:txBody>
      </p:sp>
      <p:sp>
        <p:nvSpPr>
          <p:cNvPr id="7" name="Text Placeholder 2"/>
          <p:cNvSpPr>
            <a:spLocks noGrp="1"/>
          </p:cNvSpPr>
          <p:nvPr>
            <p:ph type="body" sz="quarter" idx="13"/>
          </p:nvPr>
        </p:nvSpPr>
        <p:spPr>
          <a:xfrm>
            <a:off x="6085343" y="1392927"/>
            <a:ext cx="2881628" cy="2346910"/>
          </a:xfrm>
        </p:spPr>
        <p:txBody>
          <a:bodyPr/>
          <a:lstStyle/>
          <a:p>
            <a:pPr algn="r"/>
            <a:r>
              <a:rPr lang="en-US" sz="1600" b="1" dirty="0">
                <a:solidFill>
                  <a:schemeClr val="accent6">
                    <a:lumMod val="75000"/>
                  </a:schemeClr>
                </a:solidFill>
              </a:rPr>
              <a:t>Savvy Sophisticates</a:t>
            </a:r>
          </a:p>
          <a:p>
            <a:pPr algn="r"/>
            <a:r>
              <a:rPr lang="en-US" sz="1200" dirty="0"/>
              <a:t>Career-oriented (112) and driven (114) while maintaining a strong work-life balance, they pride themselves on their sophistication (112) and indulge in finer interests like the arts (116) in their spare time.  They strive to be the first one in their peer group to try a new product or service (117) and the knowledge they accumulate from this leads people to come to them for advice before making purchases (116).    </a:t>
            </a:r>
            <a:endParaRPr lang="en-US" sz="1050" i="1" dirty="0"/>
          </a:p>
        </p:txBody>
      </p:sp>
      <p:sp>
        <p:nvSpPr>
          <p:cNvPr id="8" name="Text Placeholder 2"/>
          <p:cNvSpPr>
            <a:spLocks noGrp="1"/>
          </p:cNvSpPr>
          <p:nvPr>
            <p:ph type="body" sz="quarter" idx="13"/>
          </p:nvPr>
        </p:nvSpPr>
        <p:spPr>
          <a:xfrm>
            <a:off x="180396" y="1386705"/>
            <a:ext cx="2862865" cy="2353132"/>
          </a:xfrm>
        </p:spPr>
        <p:txBody>
          <a:bodyPr/>
          <a:lstStyle/>
          <a:p>
            <a:pPr algn="l"/>
            <a:r>
              <a:rPr lang="en-US" sz="1600" b="1" dirty="0">
                <a:solidFill>
                  <a:srgbClr val="508ABA"/>
                </a:solidFill>
              </a:rPr>
              <a:t>Connected Collectives</a:t>
            </a:r>
          </a:p>
          <a:p>
            <a:pPr algn="l"/>
            <a:r>
              <a:rPr lang="en-US" sz="1200" dirty="0"/>
              <a:t>Technology is their lifeline and their smartphone (114) is their connector.  They strive to be accessible (111) to their friends and family whenever and wherever they are.  Magnetic Millennials enjoy connecting with their circle of friends across social networks (122), are heavy Instagrammers (140) and love sharing their thoughts and opinions about their favorite TV programs in real-time on Twitter (132). </a:t>
            </a:r>
          </a:p>
        </p:txBody>
      </p:sp>
      <p:sp>
        <p:nvSpPr>
          <p:cNvPr id="9" name="Text Placeholder 2"/>
          <p:cNvSpPr>
            <a:spLocks noGrp="1"/>
          </p:cNvSpPr>
          <p:nvPr>
            <p:ph type="body" sz="quarter" idx="13"/>
          </p:nvPr>
        </p:nvSpPr>
        <p:spPr>
          <a:xfrm>
            <a:off x="161636" y="4366113"/>
            <a:ext cx="2881625" cy="820936"/>
          </a:xfrm>
        </p:spPr>
        <p:txBody>
          <a:bodyPr/>
          <a:lstStyle/>
          <a:p>
            <a:pPr algn="l"/>
            <a:r>
              <a:rPr lang="en-US" sz="1600" b="1" dirty="0">
                <a:solidFill>
                  <a:srgbClr val="50C8A0"/>
                </a:solidFill>
              </a:rPr>
              <a:t>Active Acolytes</a:t>
            </a:r>
          </a:p>
          <a:p>
            <a:pPr algn="l"/>
            <a:r>
              <a:rPr lang="en-US" sz="1200" dirty="0"/>
              <a:t>Much more than just movie goers, they’re beach-going (128), bar-hopping (127), video game-playing (152), karaoke-singing (180), museum- visiting (160), concert-going (149), sport event-attending (140), live theater-going (170) foodies (118).</a:t>
            </a:r>
            <a:endParaRPr lang="en-US" sz="1050" i="1" dirty="0"/>
          </a:p>
        </p:txBody>
      </p:sp>
      <p:sp>
        <p:nvSpPr>
          <p:cNvPr id="13" name="Text Placeholder 2"/>
          <p:cNvSpPr>
            <a:spLocks noGrp="1"/>
          </p:cNvSpPr>
          <p:nvPr>
            <p:ph type="body" sz="quarter" idx="13"/>
          </p:nvPr>
        </p:nvSpPr>
        <p:spPr>
          <a:xfrm>
            <a:off x="6183163" y="4363164"/>
            <a:ext cx="2777587" cy="820936"/>
          </a:xfrm>
        </p:spPr>
        <p:txBody>
          <a:bodyPr/>
          <a:lstStyle/>
          <a:p>
            <a:pPr algn="r"/>
            <a:r>
              <a:rPr lang="en-US" sz="1600" b="1" dirty="0">
                <a:solidFill>
                  <a:srgbClr val="7030A0"/>
                </a:solidFill>
              </a:rPr>
              <a:t>Stamp My Passport!</a:t>
            </a:r>
          </a:p>
          <a:p>
            <a:pPr algn="r"/>
            <a:r>
              <a:rPr lang="en-US" sz="1200" dirty="0"/>
              <a:t>They’re not just content with doing activities in their community either, these adventurous frequent fliers (127) and passport owners (127) are active foreign travelers (139) who select vacations that offer a variety of activities to do (114).</a:t>
            </a:r>
          </a:p>
          <a:p>
            <a:pPr algn="r"/>
            <a:r>
              <a:rPr lang="en-US" sz="1200" dirty="0"/>
              <a:t> </a:t>
            </a:r>
            <a:endParaRPr lang="en-US" sz="1050" i="1" dirty="0"/>
          </a:p>
        </p:txBody>
      </p:sp>
    </p:spTree>
    <p:extLst>
      <p:ext uri="{BB962C8B-B14F-4D97-AF65-F5344CB8AC3E}">
        <p14:creationId xmlns:p14="http://schemas.microsoft.com/office/powerpoint/2010/main" val="832644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4"/>
          <p:cNvSpPr>
            <a:spLocks noGrp="1"/>
          </p:cNvSpPr>
          <p:nvPr>
            <p:ph type="body" sz="quarter" idx="15"/>
          </p:nvPr>
        </p:nvSpPr>
        <p:spPr>
          <a:xfrm>
            <a:off x="329141" y="6189666"/>
            <a:ext cx="2813553" cy="431798"/>
          </a:xfrm>
        </p:spPr>
        <p:txBody>
          <a:bodyPr/>
          <a:lstStyle/>
          <a:p>
            <a:r>
              <a:rPr lang="en-US" dirty="0"/>
              <a:t>Lights, Camera, Call To Action!</a:t>
            </a:r>
          </a:p>
        </p:txBody>
      </p:sp>
      <p:pic>
        <p:nvPicPr>
          <p:cNvPr id="5" name="Picture 4"/>
          <p:cNvPicPr>
            <a:picLocks noChangeAspect="1"/>
          </p:cNvPicPr>
          <p:nvPr/>
        </p:nvPicPr>
        <p:blipFill>
          <a:blip r:embed="rId2"/>
          <a:stretch>
            <a:fillRect/>
          </a:stretch>
        </p:blipFill>
        <p:spPr>
          <a:xfrm>
            <a:off x="3001428" y="1491593"/>
            <a:ext cx="3139902" cy="21660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 Placeholder 2"/>
          <p:cNvSpPr>
            <a:spLocks noGrp="1"/>
          </p:cNvSpPr>
          <p:nvPr>
            <p:ph type="body" sz="quarter" idx="13"/>
          </p:nvPr>
        </p:nvSpPr>
        <p:spPr>
          <a:xfrm>
            <a:off x="6102225" y="1392926"/>
            <a:ext cx="2930064" cy="2359707"/>
          </a:xfrm>
        </p:spPr>
        <p:txBody>
          <a:bodyPr/>
          <a:lstStyle/>
          <a:p>
            <a:pPr algn="r"/>
            <a:r>
              <a:rPr lang="en-US" sz="1600" b="1" dirty="0">
                <a:solidFill>
                  <a:schemeClr val="accent6">
                    <a:lumMod val="75000"/>
                  </a:schemeClr>
                </a:solidFill>
              </a:rPr>
              <a:t>Saving Spenders</a:t>
            </a:r>
          </a:p>
          <a:p>
            <a:pPr algn="r"/>
            <a:r>
              <a:rPr lang="en-US" sz="1200" dirty="0"/>
              <a:t>Although “Family </a:t>
            </a:r>
            <a:r>
              <a:rPr lang="en-US" sz="1200" dirty="0" err="1"/>
              <a:t>Focuseds</a:t>
            </a:r>
            <a:r>
              <a:rPr lang="en-US" sz="1200" dirty="0"/>
              <a:t>” are savvy with their finances (111), are moderate risk-takers looking to maximize their investments (116) and are willing to share their financial advice with others (114) while carefully monitoring their 401K to prepare for their future (117), they also enjoy living in the now and are free spenders in “family” categories like clothing/apparel (114), automotive (117), groceries (132), home entertainment and furnishings (120).  </a:t>
            </a:r>
            <a:endParaRPr lang="en-US" sz="1050" i="1" dirty="0"/>
          </a:p>
        </p:txBody>
      </p:sp>
      <p:sp>
        <p:nvSpPr>
          <p:cNvPr id="8" name="Text Placeholder 2"/>
          <p:cNvSpPr>
            <a:spLocks noGrp="1"/>
          </p:cNvSpPr>
          <p:nvPr>
            <p:ph type="body" sz="quarter" idx="13"/>
          </p:nvPr>
        </p:nvSpPr>
        <p:spPr>
          <a:xfrm>
            <a:off x="115079" y="1386705"/>
            <a:ext cx="2937513" cy="820936"/>
          </a:xfrm>
        </p:spPr>
        <p:txBody>
          <a:bodyPr/>
          <a:lstStyle/>
          <a:p>
            <a:pPr algn="l"/>
            <a:r>
              <a:rPr lang="en-US" sz="1600" b="1" dirty="0">
                <a:solidFill>
                  <a:srgbClr val="508ABA"/>
                </a:solidFill>
              </a:rPr>
              <a:t>Curious Connectors</a:t>
            </a:r>
          </a:p>
          <a:p>
            <a:pPr algn="l"/>
            <a:r>
              <a:rPr lang="en-US" sz="1200" dirty="0"/>
              <a:t>Technology is a huge part of their lives and they are always connected and reachable to their family (114).  They use social media to follow the activities of their family &amp; friends (122) and network with professional contacts (136).  They have a habit of turning their “brand curiosity” into “brand activism” by not only connecting with brands through social platforms (121) but also sharing their opinions of services and products online (114). </a:t>
            </a:r>
            <a:endParaRPr lang="en-US" sz="1050" i="1" dirty="0"/>
          </a:p>
        </p:txBody>
      </p:sp>
      <p:sp>
        <p:nvSpPr>
          <p:cNvPr id="9" name="Text Placeholder 2"/>
          <p:cNvSpPr>
            <a:spLocks noGrp="1"/>
          </p:cNvSpPr>
          <p:nvPr>
            <p:ph type="body" sz="quarter" idx="13"/>
          </p:nvPr>
        </p:nvSpPr>
        <p:spPr>
          <a:xfrm>
            <a:off x="161636" y="4366113"/>
            <a:ext cx="2890956" cy="1670792"/>
          </a:xfrm>
        </p:spPr>
        <p:txBody>
          <a:bodyPr/>
          <a:lstStyle/>
          <a:p>
            <a:pPr algn="l"/>
            <a:r>
              <a:rPr lang="en-US" sz="1600" b="1" dirty="0">
                <a:solidFill>
                  <a:srgbClr val="50C8A0"/>
                </a:solidFill>
              </a:rPr>
              <a:t>Home Sweet Home!</a:t>
            </a:r>
          </a:p>
          <a:p>
            <a:pPr algn="l"/>
            <a:r>
              <a:rPr lang="en-US" sz="1200" dirty="0"/>
              <a:t>Home is truly where their heart is as these home decorators (117) value quality family bonding time through TV nights (130) and board games (145) with their children while occasionally entertaining friends (116) with some wine &amp; a home-cooked dinner (119).</a:t>
            </a:r>
            <a:endParaRPr lang="en-US" sz="1050" i="1" dirty="0"/>
          </a:p>
        </p:txBody>
      </p:sp>
      <p:sp>
        <p:nvSpPr>
          <p:cNvPr id="10" name="Text Placeholder 2"/>
          <p:cNvSpPr>
            <a:spLocks noGrp="1"/>
          </p:cNvSpPr>
          <p:nvPr>
            <p:ph type="body" sz="quarter" idx="13"/>
          </p:nvPr>
        </p:nvSpPr>
        <p:spPr>
          <a:xfrm>
            <a:off x="6122667" y="4363163"/>
            <a:ext cx="2875407" cy="1673742"/>
          </a:xfrm>
        </p:spPr>
        <p:txBody>
          <a:bodyPr/>
          <a:lstStyle/>
          <a:p>
            <a:pPr algn="r"/>
            <a:r>
              <a:rPr lang="en-US" sz="1600" b="1" dirty="0">
                <a:solidFill>
                  <a:srgbClr val="7030A0"/>
                </a:solidFill>
              </a:rPr>
              <a:t>Exuberant Experiencers</a:t>
            </a:r>
          </a:p>
          <a:p>
            <a:pPr algn="r"/>
            <a:r>
              <a:rPr lang="en-US" sz="1200" dirty="0"/>
              <a:t>They’re not just home bodies either, whether it’s a picnic in the park (122), a trek to the zoo (141), a fun weekend dinner out at a local restaurant (139) or a week-long domestic vacation (140) or cruise (146), the family values collective experiences together.  </a:t>
            </a:r>
            <a:endParaRPr lang="en-US" sz="1050" i="1" dirty="0"/>
          </a:p>
        </p:txBody>
      </p:sp>
      <p:sp>
        <p:nvSpPr>
          <p:cNvPr id="12" name="Text Placeholder 2"/>
          <p:cNvSpPr>
            <a:spLocks noGrp="1"/>
          </p:cNvSpPr>
          <p:nvPr>
            <p:ph type="body" sz="quarter" idx="13"/>
          </p:nvPr>
        </p:nvSpPr>
        <p:spPr>
          <a:xfrm>
            <a:off x="2945441" y="3752634"/>
            <a:ext cx="3237723" cy="2284271"/>
          </a:xfrm>
          <a:ln w="28575">
            <a:solidFill>
              <a:schemeClr val="tx1"/>
            </a:solidFill>
          </a:ln>
        </p:spPr>
        <p:txBody>
          <a:bodyPr/>
          <a:lstStyle/>
          <a:p>
            <a:r>
              <a:rPr lang="en-US" sz="1400" dirty="0"/>
              <a:t>With an adult median age of 39 who have children in the 6-12 age range, </a:t>
            </a:r>
            <a:r>
              <a:rPr lang="en-US" sz="1400" b="1" i="1" dirty="0"/>
              <a:t>Family </a:t>
            </a:r>
            <a:r>
              <a:rPr lang="en-US" sz="1400" b="1" i="1" dirty="0" err="1"/>
              <a:t>Focuseds</a:t>
            </a:r>
            <a:r>
              <a:rPr lang="en-US" sz="1400" dirty="0"/>
              <a:t> are always connected to their family, either through technology or through shared bonding experiences both in and out of the home that goes well beyond movie matinees.  The duality of being both savers and spenders is in direct relation to the needs of their family.  </a:t>
            </a:r>
            <a:endParaRPr lang="en-US" sz="1100" i="1" dirty="0"/>
          </a:p>
        </p:txBody>
      </p:sp>
      <p:sp>
        <p:nvSpPr>
          <p:cNvPr id="16" name="Title 1"/>
          <p:cNvSpPr>
            <a:spLocks noGrp="1"/>
          </p:cNvSpPr>
          <p:nvPr>
            <p:ph type="ctrTitle"/>
          </p:nvPr>
        </p:nvSpPr>
        <p:spPr>
          <a:xfrm>
            <a:off x="161636" y="460183"/>
            <a:ext cx="8805334" cy="878650"/>
          </a:xfrm>
        </p:spPr>
        <p:txBody>
          <a:bodyPr/>
          <a:lstStyle/>
          <a:p>
            <a:r>
              <a:rPr lang="en-US" dirty="0"/>
              <a:t>Key Heavy Movie-Going Audience Segment:</a:t>
            </a:r>
            <a:br>
              <a:rPr lang="en-US" dirty="0"/>
            </a:br>
            <a:r>
              <a:rPr lang="en-US" dirty="0"/>
              <a:t>“Family </a:t>
            </a:r>
            <a:r>
              <a:rPr lang="en-US" dirty="0" err="1"/>
              <a:t>Focuseds</a:t>
            </a:r>
            <a:r>
              <a:rPr lang="en-US" dirty="0"/>
              <a:t>” Archetype</a:t>
            </a:r>
          </a:p>
        </p:txBody>
      </p:sp>
      <p:sp>
        <p:nvSpPr>
          <p:cNvPr id="19" name="Text Placeholder 3"/>
          <p:cNvSpPr>
            <a:spLocks noGrp="1"/>
          </p:cNvSpPr>
          <p:nvPr>
            <p:ph type="body" sz="quarter" idx="14"/>
          </p:nvPr>
        </p:nvSpPr>
        <p:spPr>
          <a:xfrm>
            <a:off x="321734" y="6481499"/>
            <a:ext cx="7357360" cy="152762"/>
          </a:xfrm>
        </p:spPr>
        <p:txBody>
          <a:bodyPr/>
          <a:lstStyle/>
          <a:p>
            <a:r>
              <a:rPr lang="en-US" dirty="0"/>
              <a:t>Source: </a:t>
            </a:r>
            <a:r>
              <a:rPr lang="en-US" dirty="0" err="1"/>
              <a:t>GfK</a:t>
            </a:r>
            <a:r>
              <a:rPr lang="en-US" dirty="0"/>
              <a:t> 2016 MRI </a:t>
            </a:r>
            <a:r>
              <a:rPr lang="en-US" dirty="0" err="1"/>
              <a:t>Doublebase</a:t>
            </a:r>
            <a:r>
              <a:rPr lang="en-US" dirty="0"/>
              <a:t>. Index (in parenthesis) = composition index vs. A18+ population. Based on “heavy” movie-going target = “gone to the movie theater at least once in the last month.”</a:t>
            </a:r>
          </a:p>
        </p:txBody>
      </p:sp>
    </p:spTree>
    <p:extLst>
      <p:ext uri="{BB962C8B-B14F-4D97-AF65-F5344CB8AC3E}">
        <p14:creationId xmlns:p14="http://schemas.microsoft.com/office/powerpoint/2010/main" val="3178352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 Many Categories, The “Heavy” Movie-Going Audience Is More Desirable Target Than Even The “Heavy” Internet User</a:t>
            </a:r>
          </a:p>
        </p:txBody>
      </p:sp>
      <p:sp>
        <p:nvSpPr>
          <p:cNvPr id="11" name="Text Placeholder 4"/>
          <p:cNvSpPr>
            <a:spLocks noGrp="1"/>
          </p:cNvSpPr>
          <p:nvPr>
            <p:ph type="body" sz="quarter" idx="15"/>
          </p:nvPr>
        </p:nvSpPr>
        <p:spPr>
          <a:xfrm>
            <a:off x="329141" y="6189666"/>
            <a:ext cx="2813553" cy="431798"/>
          </a:xfrm>
        </p:spPr>
        <p:txBody>
          <a:bodyPr/>
          <a:lstStyle/>
          <a:p>
            <a:r>
              <a:rPr lang="en-US" dirty="0"/>
              <a:t>Lights, Camera, Call To Action!</a:t>
            </a:r>
          </a:p>
        </p:txBody>
      </p:sp>
      <p:graphicFrame>
        <p:nvGraphicFramePr>
          <p:cNvPr id="6" name="Chart 5"/>
          <p:cNvGraphicFramePr/>
          <p:nvPr>
            <p:extLst>
              <p:ext uri="{D42A27DB-BD31-4B8C-83A1-F6EECF244321}">
                <p14:modId xmlns:p14="http://schemas.microsoft.com/office/powerpoint/2010/main" val="2876705491"/>
              </p:ext>
            </p:extLst>
          </p:nvPr>
        </p:nvGraphicFramePr>
        <p:xfrm>
          <a:off x="115454" y="2925263"/>
          <a:ext cx="2263850" cy="288772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2"/>
          <p:cNvSpPr>
            <a:spLocks noGrp="1"/>
          </p:cNvSpPr>
          <p:nvPr>
            <p:ph type="body" sz="quarter" idx="13"/>
          </p:nvPr>
        </p:nvSpPr>
        <p:spPr>
          <a:xfrm>
            <a:off x="198512" y="2698701"/>
            <a:ext cx="2180792" cy="368686"/>
          </a:xfrm>
          <a:ln>
            <a:noFill/>
          </a:ln>
        </p:spPr>
        <p:txBody>
          <a:bodyPr/>
          <a:lstStyle/>
          <a:p>
            <a:r>
              <a:rPr lang="en-US" sz="1400" b="1" u="sng" dirty="0"/>
              <a:t>Travel</a:t>
            </a:r>
          </a:p>
        </p:txBody>
      </p:sp>
      <p:sp>
        <p:nvSpPr>
          <p:cNvPr id="5" name="Text Placeholder 4"/>
          <p:cNvSpPr>
            <a:spLocks noGrp="1"/>
          </p:cNvSpPr>
          <p:nvPr>
            <p:ph type="body" sz="quarter" idx="13"/>
          </p:nvPr>
        </p:nvSpPr>
        <p:spPr>
          <a:xfrm>
            <a:off x="115454" y="2301384"/>
            <a:ext cx="8805334" cy="368686"/>
          </a:xfrm>
        </p:spPr>
        <p:txBody>
          <a:bodyPr/>
          <a:lstStyle/>
          <a:p>
            <a:r>
              <a:rPr lang="en-US" b="1" u="sng" dirty="0"/>
              <a:t>Key Category Indices: “Heavy” Movie-Going Audience vs. “Heavy” Internet User</a:t>
            </a:r>
          </a:p>
        </p:txBody>
      </p:sp>
      <p:graphicFrame>
        <p:nvGraphicFramePr>
          <p:cNvPr id="14" name="Chart 13"/>
          <p:cNvGraphicFramePr/>
          <p:nvPr>
            <p:extLst>
              <p:ext uri="{D42A27DB-BD31-4B8C-83A1-F6EECF244321}">
                <p14:modId xmlns:p14="http://schemas.microsoft.com/office/powerpoint/2010/main" val="2457120128"/>
              </p:ext>
            </p:extLst>
          </p:nvPr>
        </p:nvGraphicFramePr>
        <p:xfrm>
          <a:off x="6733052" y="2928375"/>
          <a:ext cx="2180792" cy="314684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Placeholder 2"/>
          <p:cNvSpPr>
            <a:spLocks noGrp="1"/>
          </p:cNvSpPr>
          <p:nvPr>
            <p:ph type="body" sz="quarter" idx="13"/>
          </p:nvPr>
        </p:nvSpPr>
        <p:spPr>
          <a:xfrm>
            <a:off x="6733052" y="2701813"/>
            <a:ext cx="2180792" cy="368686"/>
          </a:xfrm>
          <a:ln>
            <a:noFill/>
          </a:ln>
        </p:spPr>
        <p:txBody>
          <a:bodyPr/>
          <a:lstStyle/>
          <a:p>
            <a:r>
              <a:rPr lang="en-US" sz="1400" b="1" u="sng" dirty="0"/>
              <a:t>Outside Activities</a:t>
            </a:r>
          </a:p>
        </p:txBody>
      </p:sp>
      <p:graphicFrame>
        <p:nvGraphicFramePr>
          <p:cNvPr id="16" name="Chart 15"/>
          <p:cNvGraphicFramePr/>
          <p:nvPr>
            <p:extLst>
              <p:ext uri="{D42A27DB-BD31-4B8C-83A1-F6EECF244321}">
                <p14:modId xmlns:p14="http://schemas.microsoft.com/office/powerpoint/2010/main" val="1720446654"/>
              </p:ext>
            </p:extLst>
          </p:nvPr>
        </p:nvGraphicFramePr>
        <p:xfrm>
          <a:off x="4484371" y="2928375"/>
          <a:ext cx="2180792" cy="2887723"/>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 Placeholder 2"/>
          <p:cNvSpPr>
            <a:spLocks noGrp="1"/>
          </p:cNvSpPr>
          <p:nvPr>
            <p:ph type="body" sz="quarter" idx="13"/>
          </p:nvPr>
        </p:nvSpPr>
        <p:spPr>
          <a:xfrm>
            <a:off x="4484371" y="2701813"/>
            <a:ext cx="2180792" cy="368686"/>
          </a:xfrm>
          <a:ln>
            <a:noFill/>
          </a:ln>
        </p:spPr>
        <p:txBody>
          <a:bodyPr/>
          <a:lstStyle/>
          <a:p>
            <a:r>
              <a:rPr lang="en-US" sz="1400" b="1" u="sng" dirty="0"/>
              <a:t>Clothing / Apparel</a:t>
            </a:r>
          </a:p>
        </p:txBody>
      </p:sp>
      <p:graphicFrame>
        <p:nvGraphicFramePr>
          <p:cNvPr id="22" name="Chart 21"/>
          <p:cNvGraphicFramePr/>
          <p:nvPr>
            <p:extLst>
              <p:ext uri="{D42A27DB-BD31-4B8C-83A1-F6EECF244321}">
                <p14:modId xmlns:p14="http://schemas.microsoft.com/office/powerpoint/2010/main" val="35755962"/>
              </p:ext>
            </p:extLst>
          </p:nvPr>
        </p:nvGraphicFramePr>
        <p:xfrm>
          <a:off x="2248682" y="2922152"/>
          <a:ext cx="2329541" cy="3153063"/>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 Placeholder 2"/>
          <p:cNvSpPr>
            <a:spLocks noGrp="1"/>
          </p:cNvSpPr>
          <p:nvPr>
            <p:ph type="body" sz="quarter" idx="13"/>
          </p:nvPr>
        </p:nvSpPr>
        <p:spPr>
          <a:xfrm>
            <a:off x="2397431" y="2695590"/>
            <a:ext cx="2180792" cy="368686"/>
          </a:xfrm>
          <a:ln>
            <a:noFill/>
          </a:ln>
        </p:spPr>
        <p:txBody>
          <a:bodyPr/>
          <a:lstStyle/>
          <a:p>
            <a:r>
              <a:rPr lang="en-US" sz="1400" b="1" u="sng" dirty="0"/>
              <a:t>Restaurant / QSR</a:t>
            </a:r>
          </a:p>
        </p:txBody>
      </p:sp>
      <p:sp>
        <p:nvSpPr>
          <p:cNvPr id="33" name="Text Placeholder 2"/>
          <p:cNvSpPr>
            <a:spLocks noGrp="1"/>
          </p:cNvSpPr>
          <p:nvPr>
            <p:ph type="body" sz="quarter" idx="13"/>
          </p:nvPr>
        </p:nvSpPr>
        <p:spPr>
          <a:xfrm>
            <a:off x="198512" y="1464442"/>
            <a:ext cx="8768458" cy="994612"/>
          </a:xfrm>
        </p:spPr>
        <p:txBody>
          <a:bodyPr/>
          <a:lstStyle/>
          <a:p>
            <a:r>
              <a:rPr lang="en-US" sz="1400" dirty="0"/>
              <a:t>Heavy movie-goers are more likely to be energetic Millennials that engage in a variety of activities beyond their devices and also families that seek out memorable bonding experiences.  Because of this, movie-goers are a more attractive audience for top advertiser categories than heavy internet users.</a:t>
            </a:r>
            <a:endParaRPr lang="en-US" sz="1100" i="1" dirty="0"/>
          </a:p>
        </p:txBody>
      </p:sp>
      <p:sp>
        <p:nvSpPr>
          <p:cNvPr id="36" name="Text Placeholder 3"/>
          <p:cNvSpPr>
            <a:spLocks noGrp="1"/>
          </p:cNvSpPr>
          <p:nvPr>
            <p:ph type="body" sz="quarter" idx="14"/>
          </p:nvPr>
        </p:nvSpPr>
        <p:spPr>
          <a:xfrm>
            <a:off x="321734" y="6341533"/>
            <a:ext cx="7357360" cy="376501"/>
          </a:xfrm>
        </p:spPr>
        <p:txBody>
          <a:bodyPr/>
          <a:lstStyle/>
          <a:p>
            <a:r>
              <a:rPr lang="en-US" dirty="0"/>
              <a:t>Source: </a:t>
            </a:r>
            <a:r>
              <a:rPr lang="en-US" dirty="0" err="1"/>
              <a:t>GfK</a:t>
            </a:r>
            <a:r>
              <a:rPr lang="en-US" dirty="0"/>
              <a:t> 2016 MRI </a:t>
            </a:r>
            <a:r>
              <a:rPr lang="en-US" dirty="0" err="1"/>
              <a:t>Doublebase</a:t>
            </a:r>
            <a:r>
              <a:rPr lang="en-US" dirty="0"/>
              <a:t>. Charts reflect “index” = composition index vs. A18+ population. “Cinema” is based on “heavy” movie-going target - “gone to the movie theater at least once in the last month” – and reflects 18% of U.S. A18+ pop.  “Internet” is based on “heavy” internet user – quintile 1 (heaviest) consumption – and reflects 20% of U.S. 18+ pop.</a:t>
            </a:r>
          </a:p>
        </p:txBody>
      </p:sp>
    </p:spTree>
    <p:extLst>
      <p:ext uri="{BB962C8B-B14F-4D97-AF65-F5344CB8AC3E}">
        <p14:creationId xmlns:p14="http://schemas.microsoft.com/office/powerpoint/2010/main" val="213997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2C6BE03-D7B8-4E32-BCB5-031A018279B0}"/>
              </a:ext>
            </a:extLst>
          </p:cNvPr>
          <p:cNvPicPr>
            <a:picLocks noChangeAspect="1"/>
          </p:cNvPicPr>
          <p:nvPr/>
        </p:nvPicPr>
        <p:blipFill>
          <a:blip r:embed="rId2"/>
          <a:stretch>
            <a:fillRect/>
          </a:stretch>
        </p:blipFill>
        <p:spPr>
          <a:xfrm>
            <a:off x="0" y="0"/>
            <a:ext cx="9144000" cy="6858000"/>
          </a:xfrm>
          <a:prstGeom prst="rect">
            <a:avLst/>
          </a:prstGeom>
        </p:spPr>
      </p:pic>
      <p:sp>
        <p:nvSpPr>
          <p:cNvPr id="15" name="Title 1">
            <a:extLst>
              <a:ext uri="{FF2B5EF4-FFF2-40B4-BE49-F238E27FC236}">
                <a16:creationId xmlns:a16="http://schemas.microsoft.com/office/drawing/2014/main" id="{8D942EBD-5A28-4334-A60E-44C1383088DE}"/>
              </a:ext>
            </a:extLst>
          </p:cNvPr>
          <p:cNvSpPr>
            <a:spLocks noGrp="1"/>
          </p:cNvSpPr>
          <p:nvPr>
            <p:ph type="ctrTitle"/>
          </p:nvPr>
        </p:nvSpPr>
        <p:spPr>
          <a:xfrm>
            <a:off x="3310462" y="5002207"/>
            <a:ext cx="5435605" cy="1517126"/>
          </a:xfrm>
        </p:spPr>
        <p:txBody>
          <a:bodyPr/>
          <a:lstStyle/>
          <a:p>
            <a:pPr algn="l">
              <a:lnSpc>
                <a:spcPts val="3800"/>
              </a:lnSpc>
            </a:pPr>
            <a:r>
              <a:rPr lang="en-US" sz="3600" b="1" dirty="0">
                <a:solidFill>
                  <a:schemeClr val="tx1"/>
                </a:solidFill>
                <a:latin typeface="+mj-lt"/>
                <a:cs typeface="+mj-cs"/>
              </a:rPr>
              <a:t>What Key Categories Are Advertising In Cinema?</a:t>
            </a:r>
          </a:p>
        </p:txBody>
      </p:sp>
    </p:spTree>
    <p:extLst>
      <p:ext uri="{BB962C8B-B14F-4D97-AF65-F5344CB8AC3E}">
        <p14:creationId xmlns:p14="http://schemas.microsoft.com/office/powerpoint/2010/main" val="674003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Cinema Advertising Has Nationwide Coverage On Almost </a:t>
            </a:r>
            <a:br>
              <a:rPr lang="en-US" dirty="0"/>
            </a:br>
            <a:r>
              <a:rPr lang="en-US" dirty="0">
                <a:solidFill>
                  <a:schemeClr val="tx1"/>
                </a:solidFill>
              </a:rPr>
              <a:t>36,000 Screens, But Can Also Be Hyper-Local Targeted</a:t>
            </a:r>
          </a:p>
        </p:txBody>
      </p:sp>
      <p:sp>
        <p:nvSpPr>
          <p:cNvPr id="4" name="Text Placeholder 3"/>
          <p:cNvSpPr>
            <a:spLocks noGrp="1"/>
          </p:cNvSpPr>
          <p:nvPr>
            <p:ph type="body" sz="quarter" idx="14"/>
          </p:nvPr>
        </p:nvSpPr>
        <p:spPr>
          <a:xfrm>
            <a:off x="321733" y="6462842"/>
            <a:ext cx="7461399" cy="153986"/>
          </a:xfrm>
        </p:spPr>
        <p:txBody>
          <a:bodyPr/>
          <a:lstStyle/>
          <a:p>
            <a:r>
              <a:rPr lang="en-US" dirty="0"/>
              <a:t>Source: VAB Cinema Market Representation Report, 4Q 2016.  Excludes Glendive, #210 ranked DMA.  Cinema advertising coverage based on market representation for NCM </a:t>
            </a:r>
            <a:r>
              <a:rPr lang="en-US" dirty="0" err="1"/>
              <a:t>CIneMedia</a:t>
            </a:r>
            <a:r>
              <a:rPr lang="en-US" dirty="0"/>
              <a:t>, </a:t>
            </a:r>
            <a:r>
              <a:rPr lang="en-US" dirty="0" err="1"/>
              <a:t>Screenvision</a:t>
            </a:r>
            <a:r>
              <a:rPr lang="en-US" dirty="0"/>
              <a:t> &amp; Spotlight Cinema.</a:t>
            </a:r>
          </a:p>
        </p:txBody>
      </p:sp>
      <p:sp>
        <p:nvSpPr>
          <p:cNvPr id="5" name="Text Placeholder 4"/>
          <p:cNvSpPr>
            <a:spLocks noGrp="1"/>
          </p:cNvSpPr>
          <p:nvPr>
            <p:ph type="body" sz="quarter" idx="15"/>
          </p:nvPr>
        </p:nvSpPr>
        <p:spPr>
          <a:xfrm>
            <a:off x="329141" y="6189666"/>
            <a:ext cx="2813553" cy="431798"/>
          </a:xfrm>
        </p:spPr>
        <p:txBody>
          <a:bodyPr/>
          <a:lstStyle/>
          <a:p>
            <a:r>
              <a:rPr lang="en-US" dirty="0"/>
              <a:t>Lights, Camera, Call To Action!</a:t>
            </a:r>
          </a:p>
        </p:txBody>
      </p:sp>
      <p:sp>
        <p:nvSpPr>
          <p:cNvPr id="8" name="Freeform 52"/>
          <p:cNvSpPr>
            <a:spLocks/>
          </p:cNvSpPr>
          <p:nvPr/>
        </p:nvSpPr>
        <p:spPr bwMode="auto">
          <a:xfrm>
            <a:off x="7035203" y="2990477"/>
            <a:ext cx="1173925" cy="731712"/>
          </a:xfrm>
          <a:custGeom>
            <a:avLst/>
            <a:gdLst>
              <a:gd name="T0" fmla="*/ 2147483647 w 601"/>
              <a:gd name="T1" fmla="*/ 0 h 374"/>
              <a:gd name="T2" fmla="*/ 2147483647 w 601"/>
              <a:gd name="T3" fmla="*/ 2147483647 h 374"/>
              <a:gd name="T4" fmla="*/ 2147483647 w 601"/>
              <a:gd name="T5" fmla="*/ 2147483647 h 374"/>
              <a:gd name="T6" fmla="*/ 0 w 601"/>
              <a:gd name="T7" fmla="*/ 2147483647 h 374"/>
              <a:gd name="T8" fmla="*/ 2147483647 w 601"/>
              <a:gd name="T9" fmla="*/ 2147483647 h 374"/>
              <a:gd name="T10" fmla="*/ 2147483647 w 601"/>
              <a:gd name="T11" fmla="*/ 2147483647 h 374"/>
              <a:gd name="T12" fmla="*/ 2147483647 w 601"/>
              <a:gd name="T13" fmla="*/ 2147483647 h 374"/>
              <a:gd name="T14" fmla="*/ 2147483647 w 601"/>
              <a:gd name="T15" fmla="*/ 2147483647 h 374"/>
              <a:gd name="T16" fmla="*/ 2147483647 w 601"/>
              <a:gd name="T17" fmla="*/ 2147483647 h 374"/>
              <a:gd name="T18" fmla="*/ 0 w 601"/>
              <a:gd name="T19" fmla="*/ 2147483647 h 374"/>
              <a:gd name="T20" fmla="*/ 2147483647 w 601"/>
              <a:gd name="T21" fmla="*/ 2147483647 h 374"/>
              <a:gd name="T22" fmla="*/ 2147483647 w 601"/>
              <a:gd name="T23" fmla="*/ 2147483647 h 374"/>
              <a:gd name="T24" fmla="*/ 2147483647 w 601"/>
              <a:gd name="T25" fmla="*/ 2147483647 h 374"/>
              <a:gd name="T26" fmla="*/ 2147483647 w 601"/>
              <a:gd name="T27" fmla="*/ 2147483647 h 374"/>
              <a:gd name="T28" fmla="*/ 2147483647 w 601"/>
              <a:gd name="T29" fmla="*/ 2147483647 h 374"/>
              <a:gd name="T30" fmla="*/ 2147483647 w 601"/>
              <a:gd name="T31" fmla="*/ 2147483647 h 374"/>
              <a:gd name="T32" fmla="*/ 2147483647 w 601"/>
              <a:gd name="T33" fmla="*/ 2147483647 h 374"/>
              <a:gd name="T34" fmla="*/ 2147483647 w 601"/>
              <a:gd name="T35" fmla="*/ 2147483647 h 374"/>
              <a:gd name="T36" fmla="*/ 2147483647 w 601"/>
              <a:gd name="T37" fmla="*/ 2147483647 h 374"/>
              <a:gd name="T38" fmla="*/ 2147483647 w 601"/>
              <a:gd name="T39" fmla="*/ 2147483647 h 374"/>
              <a:gd name="T40" fmla="*/ 2147483647 w 601"/>
              <a:gd name="T41" fmla="*/ 2147483647 h 374"/>
              <a:gd name="T42" fmla="*/ 2147483647 w 601"/>
              <a:gd name="T43" fmla="*/ 0 h 374"/>
              <a:gd name="T44" fmla="*/ 2147483647 w 601"/>
              <a:gd name="T45" fmla="*/ 2147483647 h 374"/>
              <a:gd name="T46" fmla="*/ 2147483647 w 601"/>
              <a:gd name="T47" fmla="*/ 2147483647 h 374"/>
              <a:gd name="T48" fmla="*/ 2147483647 w 601"/>
              <a:gd name="T49" fmla="*/ 2147483647 h 374"/>
              <a:gd name="T50" fmla="*/ 2147483647 w 601"/>
              <a:gd name="T51" fmla="*/ 2147483647 h 374"/>
              <a:gd name="T52" fmla="*/ 2147483647 w 601"/>
              <a:gd name="T53" fmla="*/ 2147483647 h 374"/>
              <a:gd name="T54" fmla="*/ 2147483647 w 601"/>
              <a:gd name="T55" fmla="*/ 2147483647 h 374"/>
              <a:gd name="T56" fmla="*/ 2147483647 w 601"/>
              <a:gd name="T57" fmla="*/ 2147483647 h 37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1"/>
              <a:gd name="T88" fmla="*/ 0 h 374"/>
              <a:gd name="T89" fmla="*/ 601 w 601"/>
              <a:gd name="T90" fmla="*/ 374 h 37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1" h="374">
                <a:moveTo>
                  <a:pt x="99" y="262"/>
                </a:moveTo>
                <a:lnTo>
                  <a:pt x="82" y="300"/>
                </a:lnTo>
                <a:lnTo>
                  <a:pt x="57" y="310"/>
                </a:lnTo>
                <a:lnTo>
                  <a:pt x="56" y="335"/>
                </a:lnTo>
                <a:lnTo>
                  <a:pt x="3" y="354"/>
                </a:lnTo>
                <a:lnTo>
                  <a:pt x="0" y="374"/>
                </a:lnTo>
                <a:lnTo>
                  <a:pt x="143" y="349"/>
                </a:lnTo>
                <a:lnTo>
                  <a:pt x="401" y="295"/>
                </a:lnTo>
                <a:lnTo>
                  <a:pt x="601" y="247"/>
                </a:lnTo>
                <a:lnTo>
                  <a:pt x="601" y="210"/>
                </a:lnTo>
                <a:lnTo>
                  <a:pt x="579" y="198"/>
                </a:lnTo>
                <a:lnTo>
                  <a:pt x="561" y="217"/>
                </a:lnTo>
                <a:lnTo>
                  <a:pt x="551" y="166"/>
                </a:lnTo>
                <a:lnTo>
                  <a:pt x="561" y="121"/>
                </a:lnTo>
                <a:lnTo>
                  <a:pt x="487" y="88"/>
                </a:lnTo>
                <a:lnTo>
                  <a:pt x="436" y="96"/>
                </a:lnTo>
                <a:lnTo>
                  <a:pt x="435" y="26"/>
                </a:lnTo>
                <a:lnTo>
                  <a:pt x="383" y="0"/>
                </a:lnTo>
                <a:lnTo>
                  <a:pt x="343" y="16"/>
                </a:lnTo>
                <a:lnTo>
                  <a:pt x="317" y="82"/>
                </a:lnTo>
                <a:lnTo>
                  <a:pt x="271" y="108"/>
                </a:lnTo>
                <a:lnTo>
                  <a:pt x="252" y="211"/>
                </a:lnTo>
                <a:lnTo>
                  <a:pt x="176" y="262"/>
                </a:lnTo>
                <a:lnTo>
                  <a:pt x="115" y="282"/>
                </a:lnTo>
                <a:lnTo>
                  <a:pt x="99" y="262"/>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sp>
        <p:nvSpPr>
          <p:cNvPr id="9" name="Freeform 15"/>
          <p:cNvSpPr>
            <a:spLocks/>
          </p:cNvSpPr>
          <p:nvPr/>
        </p:nvSpPr>
        <p:spPr bwMode="auto">
          <a:xfrm>
            <a:off x="7485587" y="2872068"/>
            <a:ext cx="769067" cy="315759"/>
          </a:xfrm>
          <a:custGeom>
            <a:avLst/>
            <a:gdLst>
              <a:gd name="T0" fmla="*/ 2147483647 w 393"/>
              <a:gd name="T1" fmla="*/ 0 h 162"/>
              <a:gd name="T2" fmla="*/ 2147483647 w 393"/>
              <a:gd name="T3" fmla="*/ 2147483647 h 162"/>
              <a:gd name="T4" fmla="*/ 2147483647 w 393"/>
              <a:gd name="T5" fmla="*/ 2147483647 h 162"/>
              <a:gd name="T6" fmla="*/ 0 w 393"/>
              <a:gd name="T7" fmla="*/ 2147483647 h 162"/>
              <a:gd name="T8" fmla="*/ 0 w 393"/>
              <a:gd name="T9" fmla="*/ 2147483647 h 162"/>
              <a:gd name="T10" fmla="*/ 2147483647 w 393"/>
              <a:gd name="T11" fmla="*/ 0 h 162"/>
              <a:gd name="T12" fmla="*/ 2147483647 w 393"/>
              <a:gd name="T13" fmla="*/ 2147483647 h 162"/>
              <a:gd name="T14" fmla="*/ 2147483647 w 393"/>
              <a:gd name="T15" fmla="*/ 2147483647 h 162"/>
              <a:gd name="T16" fmla="*/ 2147483647 w 393"/>
              <a:gd name="T17" fmla="*/ 2147483647 h 162"/>
              <a:gd name="T18" fmla="*/ 2147483647 w 393"/>
              <a:gd name="T19" fmla="*/ 2147483647 h 162"/>
              <a:gd name="T20" fmla="*/ 2147483647 w 393"/>
              <a:gd name="T21" fmla="*/ 2147483647 h 162"/>
              <a:gd name="T22" fmla="*/ 2147483647 w 393"/>
              <a:gd name="T23" fmla="*/ 2147483647 h 162"/>
              <a:gd name="T24" fmla="*/ 2147483647 w 393"/>
              <a:gd name="T25" fmla="*/ 2147483647 h 162"/>
              <a:gd name="T26" fmla="*/ 2147483647 w 393"/>
              <a:gd name="T27" fmla="*/ 2147483647 h 162"/>
              <a:gd name="T28" fmla="*/ 2147483647 w 393"/>
              <a:gd name="T29" fmla="*/ 2147483647 h 162"/>
              <a:gd name="T30" fmla="*/ 2147483647 w 393"/>
              <a:gd name="T31" fmla="*/ 2147483647 h 162"/>
              <a:gd name="T32" fmla="*/ 2147483647 w 393"/>
              <a:gd name="T33" fmla="*/ 2147483647 h 162"/>
              <a:gd name="T34" fmla="*/ 2147483647 w 393"/>
              <a:gd name="T35" fmla="*/ 2147483647 h 162"/>
              <a:gd name="T36" fmla="*/ 2147483647 w 393"/>
              <a:gd name="T37" fmla="*/ 2147483647 h 162"/>
              <a:gd name="T38" fmla="*/ 2147483647 w 393"/>
              <a:gd name="T39" fmla="*/ 2147483647 h 162"/>
              <a:gd name="T40" fmla="*/ 0 w 393"/>
              <a:gd name="T41" fmla="*/ 2147483647 h 1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3"/>
              <a:gd name="T64" fmla="*/ 0 h 162"/>
              <a:gd name="T65" fmla="*/ 393 w 393"/>
              <a:gd name="T66" fmla="*/ 162 h 1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3" h="162">
                <a:moveTo>
                  <a:pt x="0" y="56"/>
                </a:moveTo>
                <a:lnTo>
                  <a:pt x="293" y="0"/>
                </a:lnTo>
                <a:lnTo>
                  <a:pt x="341" y="111"/>
                </a:lnTo>
                <a:lnTo>
                  <a:pt x="391" y="99"/>
                </a:lnTo>
                <a:lnTo>
                  <a:pt x="393" y="154"/>
                </a:lnTo>
                <a:lnTo>
                  <a:pt x="352" y="162"/>
                </a:lnTo>
                <a:lnTo>
                  <a:pt x="316" y="125"/>
                </a:lnTo>
                <a:lnTo>
                  <a:pt x="293" y="82"/>
                </a:lnTo>
                <a:lnTo>
                  <a:pt x="288" y="21"/>
                </a:lnTo>
                <a:lnTo>
                  <a:pt x="271" y="51"/>
                </a:lnTo>
                <a:lnTo>
                  <a:pt x="291" y="143"/>
                </a:lnTo>
                <a:lnTo>
                  <a:pt x="205" y="156"/>
                </a:lnTo>
                <a:lnTo>
                  <a:pt x="202" y="89"/>
                </a:lnTo>
                <a:lnTo>
                  <a:pt x="150" y="60"/>
                </a:lnTo>
                <a:lnTo>
                  <a:pt x="105" y="53"/>
                </a:lnTo>
                <a:lnTo>
                  <a:pt x="12" y="99"/>
                </a:lnTo>
                <a:lnTo>
                  <a:pt x="0" y="56"/>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mn-ea"/>
              <a:cs typeface="+mn-cs"/>
            </a:endParaRPr>
          </a:p>
        </p:txBody>
      </p:sp>
      <p:sp>
        <p:nvSpPr>
          <p:cNvPr id="10" name="Freeform 58"/>
          <p:cNvSpPr>
            <a:spLocks/>
          </p:cNvSpPr>
          <p:nvPr/>
        </p:nvSpPr>
        <p:spPr bwMode="auto">
          <a:xfrm>
            <a:off x="8116449" y="1689488"/>
            <a:ext cx="297546" cy="563205"/>
          </a:xfrm>
          <a:custGeom>
            <a:avLst/>
            <a:gdLst>
              <a:gd name="T0" fmla="*/ 2147483647 w 135"/>
              <a:gd name="T1" fmla="*/ 0 h 250"/>
              <a:gd name="T2" fmla="*/ 2147483647 w 135"/>
              <a:gd name="T3" fmla="*/ 2147483647 h 250"/>
              <a:gd name="T4" fmla="*/ 2147483647 w 135"/>
              <a:gd name="T5" fmla="*/ 2147483647 h 250"/>
              <a:gd name="T6" fmla="*/ 0 w 135"/>
              <a:gd name="T7" fmla="*/ 2147483647 h 250"/>
              <a:gd name="T8" fmla="*/ 0 w 135"/>
              <a:gd name="T9" fmla="*/ 2147483647 h 250"/>
              <a:gd name="T10" fmla="*/ 2147483647 w 135"/>
              <a:gd name="T11" fmla="*/ 0 h 250"/>
              <a:gd name="T12" fmla="*/ 2147483647 w 135"/>
              <a:gd name="T13" fmla="*/ 2147483647 h 250"/>
              <a:gd name="T14" fmla="*/ 2147483647 w 135"/>
              <a:gd name="T15" fmla="*/ 2147483647 h 250"/>
              <a:gd name="T16" fmla="*/ 2147483647 w 135"/>
              <a:gd name="T17" fmla="*/ 2147483647 h 250"/>
              <a:gd name="T18" fmla="*/ 2147483647 w 135"/>
              <a:gd name="T19" fmla="*/ 2147483647 h 250"/>
              <a:gd name="T20" fmla="*/ 2147483647 w 135"/>
              <a:gd name="T21" fmla="*/ 2147483647 h 250"/>
              <a:gd name="T22" fmla="*/ 2147483647 w 135"/>
              <a:gd name="T23" fmla="*/ 2147483647 h 250"/>
              <a:gd name="T24" fmla="*/ 2147483647 w 135"/>
              <a:gd name="T25" fmla="*/ 2147483647 h 250"/>
              <a:gd name="T26" fmla="*/ 0 w 135"/>
              <a:gd name="T27" fmla="*/ 2147483647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5"/>
              <a:gd name="T43" fmla="*/ 0 h 250"/>
              <a:gd name="T44" fmla="*/ 135 w 135"/>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5" h="250">
                <a:moveTo>
                  <a:pt x="0" y="26"/>
                </a:moveTo>
                <a:lnTo>
                  <a:pt x="99" y="0"/>
                </a:lnTo>
                <a:lnTo>
                  <a:pt x="135" y="68"/>
                </a:lnTo>
                <a:lnTo>
                  <a:pt x="116" y="86"/>
                </a:lnTo>
                <a:lnTo>
                  <a:pt x="124" y="237"/>
                </a:lnTo>
                <a:lnTo>
                  <a:pt x="67" y="250"/>
                </a:lnTo>
                <a:lnTo>
                  <a:pt x="39" y="188"/>
                </a:lnTo>
                <a:lnTo>
                  <a:pt x="38" y="114"/>
                </a:lnTo>
                <a:lnTo>
                  <a:pt x="13" y="92"/>
                </a:lnTo>
                <a:lnTo>
                  <a:pt x="0" y="26"/>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grpSp>
        <p:nvGrpSpPr>
          <p:cNvPr id="11" name="Group 3"/>
          <p:cNvGrpSpPr>
            <a:grpSpLocks/>
          </p:cNvGrpSpPr>
          <p:nvPr/>
        </p:nvGrpSpPr>
        <p:grpSpPr bwMode="auto">
          <a:xfrm>
            <a:off x="1861036" y="5103637"/>
            <a:ext cx="1120270" cy="677062"/>
            <a:chOff x="1600200" y="5867403"/>
            <a:chExt cx="1093786" cy="708029"/>
          </a:xfrm>
          <a:solidFill>
            <a:srgbClr val="50C8A0"/>
          </a:solidFill>
        </p:grpSpPr>
        <p:grpSp>
          <p:nvGrpSpPr>
            <p:cNvPr id="12" name="Group 4"/>
            <p:cNvGrpSpPr>
              <a:grpSpLocks/>
            </p:cNvGrpSpPr>
            <p:nvPr/>
          </p:nvGrpSpPr>
          <p:grpSpPr bwMode="auto">
            <a:xfrm>
              <a:off x="1600200" y="5867403"/>
              <a:ext cx="1093786" cy="708029"/>
              <a:chOff x="1600200" y="5867403"/>
              <a:chExt cx="1093786" cy="708029"/>
            </a:xfrm>
            <a:grpFill/>
          </p:grpSpPr>
          <p:sp>
            <p:nvSpPr>
              <p:cNvPr id="14" name="Freeform 5"/>
              <p:cNvSpPr>
                <a:spLocks/>
              </p:cNvSpPr>
              <p:nvPr/>
            </p:nvSpPr>
            <p:spPr bwMode="auto">
              <a:xfrm>
                <a:off x="1600200" y="5956319"/>
                <a:ext cx="83530" cy="102083"/>
              </a:xfrm>
              <a:custGeom>
                <a:avLst/>
                <a:gdLst>
                  <a:gd name="T0" fmla="*/ 2147483647 w 64"/>
                  <a:gd name="T1" fmla="*/ 0 h 93"/>
                  <a:gd name="T2" fmla="*/ 2147483647 w 64"/>
                  <a:gd name="T3" fmla="*/ 2147483647 h 93"/>
                  <a:gd name="T4" fmla="*/ 2147483647 w 64"/>
                  <a:gd name="T5" fmla="*/ 2147483647 h 93"/>
                  <a:gd name="T6" fmla="*/ 0 w 64"/>
                  <a:gd name="T7" fmla="*/ 2147483647 h 93"/>
                  <a:gd name="T8" fmla="*/ 0 w 64"/>
                  <a:gd name="T9" fmla="*/ 2147483647 h 93"/>
                  <a:gd name="T10" fmla="*/ 0 w 64"/>
                  <a:gd name="T11" fmla="*/ 2147483647 h 93"/>
                  <a:gd name="T12" fmla="*/ 2147483647 w 64"/>
                  <a:gd name="T13" fmla="*/ 0 h 93"/>
                  <a:gd name="T14" fmla="*/ 2147483647 w 64"/>
                  <a:gd name="T15" fmla="*/ 2147483647 h 93"/>
                  <a:gd name="T16" fmla="*/ 2147483647 w 64"/>
                  <a:gd name="T17" fmla="*/ 2147483647 h 93"/>
                  <a:gd name="T18" fmla="*/ 0 w 64"/>
                  <a:gd name="T19" fmla="*/ 2147483647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
                  <a:gd name="T31" fmla="*/ 0 h 93"/>
                  <a:gd name="T32" fmla="*/ 64 w 64"/>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 h="93">
                    <a:moveTo>
                      <a:pt x="0" y="93"/>
                    </a:moveTo>
                    <a:lnTo>
                      <a:pt x="0" y="65"/>
                    </a:lnTo>
                    <a:lnTo>
                      <a:pt x="36" y="0"/>
                    </a:lnTo>
                    <a:lnTo>
                      <a:pt x="64" y="19"/>
                    </a:lnTo>
                    <a:lnTo>
                      <a:pt x="33" y="93"/>
                    </a:lnTo>
                    <a:lnTo>
                      <a:pt x="0" y="93"/>
                    </a:lnTo>
                    <a:close/>
                  </a:path>
                </a:pathLst>
              </a:custGeom>
              <a:grp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sp>
            <p:nvSpPr>
              <p:cNvPr id="15" name="Freeform 6"/>
              <p:cNvSpPr>
                <a:spLocks/>
              </p:cNvSpPr>
              <p:nvPr/>
            </p:nvSpPr>
            <p:spPr bwMode="auto">
              <a:xfrm>
                <a:off x="1718980" y="5867403"/>
                <a:ext cx="157935" cy="128427"/>
              </a:xfrm>
              <a:custGeom>
                <a:avLst/>
                <a:gdLst>
                  <a:gd name="T0" fmla="*/ 2147483647 w 121"/>
                  <a:gd name="T1" fmla="*/ 0 h 117"/>
                  <a:gd name="T2" fmla="*/ 2147483647 w 121"/>
                  <a:gd name="T3" fmla="*/ 2147483647 h 117"/>
                  <a:gd name="T4" fmla="*/ 2147483647 w 121"/>
                  <a:gd name="T5" fmla="*/ 2147483647 h 117"/>
                  <a:gd name="T6" fmla="*/ 0 w 121"/>
                  <a:gd name="T7" fmla="*/ 2147483647 h 117"/>
                  <a:gd name="T8" fmla="*/ 2147483647 w 121"/>
                  <a:gd name="T9" fmla="*/ 2147483647 h 117"/>
                  <a:gd name="T10" fmla="*/ 0 w 121"/>
                  <a:gd name="T11" fmla="*/ 2147483647 h 117"/>
                  <a:gd name="T12" fmla="*/ 2147483647 w 121"/>
                  <a:gd name="T13" fmla="*/ 2147483647 h 117"/>
                  <a:gd name="T14" fmla="*/ 2147483647 w 121"/>
                  <a:gd name="T15" fmla="*/ 2147483647 h 117"/>
                  <a:gd name="T16" fmla="*/ 2147483647 w 121"/>
                  <a:gd name="T17" fmla="*/ 2147483647 h 117"/>
                  <a:gd name="T18" fmla="*/ 2147483647 w 121"/>
                  <a:gd name="T19" fmla="*/ 0 h 117"/>
                  <a:gd name="T20" fmla="*/ 2147483647 w 121"/>
                  <a:gd name="T21" fmla="*/ 2147483647 h 1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
                  <a:gd name="T34" fmla="*/ 0 h 117"/>
                  <a:gd name="T35" fmla="*/ 121 w 121"/>
                  <a:gd name="T36" fmla="*/ 117 h 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 h="117">
                    <a:moveTo>
                      <a:pt x="27" y="13"/>
                    </a:moveTo>
                    <a:lnTo>
                      <a:pt x="0" y="69"/>
                    </a:lnTo>
                    <a:lnTo>
                      <a:pt x="47" y="107"/>
                    </a:lnTo>
                    <a:lnTo>
                      <a:pt x="101" y="117"/>
                    </a:lnTo>
                    <a:lnTo>
                      <a:pt x="121" y="71"/>
                    </a:lnTo>
                    <a:lnTo>
                      <a:pt x="108" y="0"/>
                    </a:lnTo>
                    <a:lnTo>
                      <a:pt x="27" y="13"/>
                    </a:lnTo>
                    <a:close/>
                  </a:path>
                </a:pathLst>
              </a:custGeom>
              <a:grp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sp>
            <p:nvSpPr>
              <p:cNvPr id="16" name="Freeform 7"/>
              <p:cNvSpPr>
                <a:spLocks/>
              </p:cNvSpPr>
              <p:nvPr/>
            </p:nvSpPr>
            <p:spPr bwMode="auto">
              <a:xfrm>
                <a:off x="1867771" y="5956319"/>
                <a:ext cx="232330" cy="144895"/>
              </a:xfrm>
              <a:custGeom>
                <a:avLst/>
                <a:gdLst>
                  <a:gd name="T0" fmla="*/ 2147483647 w 178"/>
                  <a:gd name="T1" fmla="*/ 0 h 132"/>
                  <a:gd name="T2" fmla="*/ 2147483647 w 178"/>
                  <a:gd name="T3" fmla="*/ 2147483647 h 132"/>
                  <a:gd name="T4" fmla="*/ 2147483647 w 178"/>
                  <a:gd name="T5" fmla="*/ 2147483647 h 132"/>
                  <a:gd name="T6" fmla="*/ 0 w 178"/>
                  <a:gd name="T7" fmla="*/ 2147483647 h 132"/>
                  <a:gd name="T8" fmla="*/ 0 w 178"/>
                  <a:gd name="T9" fmla="*/ 2147483647 h 132"/>
                  <a:gd name="T10" fmla="*/ 2147483647 w 178"/>
                  <a:gd name="T11" fmla="*/ 0 h 132"/>
                  <a:gd name="T12" fmla="*/ 2147483647 w 178"/>
                  <a:gd name="T13" fmla="*/ 2147483647 h 132"/>
                  <a:gd name="T14" fmla="*/ 2147483647 w 178"/>
                  <a:gd name="T15" fmla="*/ 2147483647 h 132"/>
                  <a:gd name="T16" fmla="*/ 2147483647 w 178"/>
                  <a:gd name="T17" fmla="*/ 2147483647 h 132"/>
                  <a:gd name="T18" fmla="*/ 2147483647 w 178"/>
                  <a:gd name="T19" fmla="*/ 2147483647 h 132"/>
                  <a:gd name="T20" fmla="*/ 2147483647 w 178"/>
                  <a:gd name="T21" fmla="*/ 2147483647 h 132"/>
                  <a:gd name="T22" fmla="*/ 0 w 178"/>
                  <a:gd name="T23" fmla="*/ 2147483647 h 1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8"/>
                  <a:gd name="T37" fmla="*/ 0 h 132"/>
                  <a:gd name="T38" fmla="*/ 178 w 178"/>
                  <a:gd name="T39" fmla="*/ 132 h 1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8" h="132">
                    <a:moveTo>
                      <a:pt x="0" y="47"/>
                    </a:moveTo>
                    <a:lnTo>
                      <a:pt x="122" y="0"/>
                    </a:lnTo>
                    <a:lnTo>
                      <a:pt x="145" y="57"/>
                    </a:lnTo>
                    <a:lnTo>
                      <a:pt x="168" y="70"/>
                    </a:lnTo>
                    <a:lnTo>
                      <a:pt x="178" y="116"/>
                    </a:lnTo>
                    <a:lnTo>
                      <a:pt x="117" y="124"/>
                    </a:lnTo>
                    <a:lnTo>
                      <a:pt x="74" y="132"/>
                    </a:lnTo>
                    <a:lnTo>
                      <a:pt x="0" y="47"/>
                    </a:lnTo>
                    <a:close/>
                  </a:path>
                </a:pathLst>
              </a:custGeom>
              <a:grp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sp>
            <p:nvSpPr>
              <p:cNvPr id="17" name="Freeform 8"/>
              <p:cNvSpPr>
                <a:spLocks/>
              </p:cNvSpPr>
              <p:nvPr/>
            </p:nvSpPr>
            <p:spPr bwMode="auto">
              <a:xfrm>
                <a:off x="2107938" y="6066083"/>
                <a:ext cx="186647" cy="76837"/>
              </a:xfrm>
              <a:custGeom>
                <a:avLst/>
                <a:gdLst>
                  <a:gd name="T0" fmla="*/ 2147483647 w 143"/>
                  <a:gd name="T1" fmla="*/ 0 h 70"/>
                  <a:gd name="T2" fmla="*/ 2147483647 w 143"/>
                  <a:gd name="T3" fmla="*/ 2147483647 h 70"/>
                  <a:gd name="T4" fmla="*/ 2147483647 w 143"/>
                  <a:gd name="T5" fmla="*/ 2147483647 h 70"/>
                  <a:gd name="T6" fmla="*/ 0 w 143"/>
                  <a:gd name="T7" fmla="*/ 2147483647 h 70"/>
                  <a:gd name="T8" fmla="*/ 2147483647 w 143"/>
                  <a:gd name="T9" fmla="*/ 2147483647 h 70"/>
                  <a:gd name="T10" fmla="*/ 0 w 143"/>
                  <a:gd name="T11" fmla="*/ 2147483647 h 70"/>
                  <a:gd name="T12" fmla="*/ 2147483647 w 143"/>
                  <a:gd name="T13" fmla="*/ 2147483647 h 70"/>
                  <a:gd name="T14" fmla="*/ 2147483647 w 143"/>
                  <a:gd name="T15" fmla="*/ 2147483647 h 70"/>
                  <a:gd name="T16" fmla="*/ 2147483647 w 143"/>
                  <a:gd name="T17" fmla="*/ 2147483647 h 70"/>
                  <a:gd name="T18" fmla="*/ 2147483647 w 143"/>
                  <a:gd name="T19" fmla="*/ 2147483647 h 70"/>
                  <a:gd name="T20" fmla="*/ 2147483647 w 143"/>
                  <a:gd name="T21" fmla="*/ 2147483647 h 70"/>
                  <a:gd name="T22" fmla="*/ 2147483647 w 143"/>
                  <a:gd name="T23" fmla="*/ 0 h 70"/>
                  <a:gd name="T24" fmla="*/ 2147483647 w 143"/>
                  <a:gd name="T25" fmla="*/ 2147483647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3"/>
                  <a:gd name="T40" fmla="*/ 0 h 70"/>
                  <a:gd name="T41" fmla="*/ 143 w 143"/>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3" h="70">
                    <a:moveTo>
                      <a:pt x="22" y="3"/>
                    </a:moveTo>
                    <a:lnTo>
                      <a:pt x="0" y="66"/>
                    </a:lnTo>
                    <a:lnTo>
                      <a:pt x="38" y="70"/>
                    </a:lnTo>
                    <a:lnTo>
                      <a:pt x="61" y="56"/>
                    </a:lnTo>
                    <a:lnTo>
                      <a:pt x="105" y="57"/>
                    </a:lnTo>
                    <a:lnTo>
                      <a:pt x="143" y="29"/>
                    </a:lnTo>
                    <a:lnTo>
                      <a:pt x="118" y="19"/>
                    </a:lnTo>
                    <a:lnTo>
                      <a:pt x="99" y="0"/>
                    </a:lnTo>
                    <a:lnTo>
                      <a:pt x="22" y="3"/>
                    </a:lnTo>
                    <a:close/>
                  </a:path>
                </a:pathLst>
              </a:custGeom>
              <a:grp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sp>
            <p:nvSpPr>
              <p:cNvPr id="18" name="Freeform 9"/>
              <p:cNvSpPr>
                <a:spLocks/>
              </p:cNvSpPr>
              <p:nvPr/>
            </p:nvSpPr>
            <p:spPr bwMode="auto">
              <a:xfrm>
                <a:off x="2162757" y="6174760"/>
                <a:ext cx="77010" cy="55979"/>
              </a:xfrm>
              <a:custGeom>
                <a:avLst/>
                <a:gdLst>
                  <a:gd name="T0" fmla="*/ 2147483647 w 59"/>
                  <a:gd name="T1" fmla="*/ 0 h 51"/>
                  <a:gd name="T2" fmla="*/ 2147483647 w 59"/>
                  <a:gd name="T3" fmla="*/ 2147483647 h 51"/>
                  <a:gd name="T4" fmla="*/ 2147483647 w 59"/>
                  <a:gd name="T5" fmla="*/ 2147483647 h 51"/>
                  <a:gd name="T6" fmla="*/ 0 w 59"/>
                  <a:gd name="T7" fmla="*/ 2147483647 h 51"/>
                  <a:gd name="T8" fmla="*/ 2147483647 w 59"/>
                  <a:gd name="T9" fmla="*/ 0 h 51"/>
                  <a:gd name="T10" fmla="*/ 0 w 59"/>
                  <a:gd name="T11" fmla="*/ 2147483647 h 51"/>
                  <a:gd name="T12" fmla="*/ 2147483647 w 59"/>
                  <a:gd name="T13" fmla="*/ 2147483647 h 51"/>
                  <a:gd name="T14" fmla="*/ 2147483647 w 59"/>
                  <a:gd name="T15" fmla="*/ 2147483647 h 51"/>
                  <a:gd name="T16" fmla="*/ 2147483647 w 59"/>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51"/>
                  <a:gd name="T29" fmla="*/ 59 w 59"/>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51">
                    <a:moveTo>
                      <a:pt x="51" y="0"/>
                    </a:moveTo>
                    <a:lnTo>
                      <a:pt x="0" y="5"/>
                    </a:lnTo>
                    <a:lnTo>
                      <a:pt x="9" y="51"/>
                    </a:lnTo>
                    <a:lnTo>
                      <a:pt x="59" y="39"/>
                    </a:lnTo>
                    <a:lnTo>
                      <a:pt x="51" y="0"/>
                    </a:lnTo>
                    <a:close/>
                  </a:path>
                </a:pathLst>
              </a:custGeom>
              <a:grp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sp>
            <p:nvSpPr>
              <p:cNvPr id="19" name="Freeform 10"/>
              <p:cNvSpPr>
                <a:spLocks/>
              </p:cNvSpPr>
              <p:nvPr/>
            </p:nvSpPr>
            <p:spPr bwMode="auto">
              <a:xfrm>
                <a:off x="2246287" y="6235138"/>
                <a:ext cx="52212" cy="54882"/>
              </a:xfrm>
              <a:custGeom>
                <a:avLst/>
                <a:gdLst>
                  <a:gd name="T0" fmla="*/ 2147483647 w 40"/>
                  <a:gd name="T1" fmla="*/ 0 h 50"/>
                  <a:gd name="T2" fmla="*/ 2147483647 w 40"/>
                  <a:gd name="T3" fmla="*/ 2147483647 h 50"/>
                  <a:gd name="T4" fmla="*/ 2147483647 w 40"/>
                  <a:gd name="T5" fmla="*/ 2147483647 h 50"/>
                  <a:gd name="T6" fmla="*/ 0 w 40"/>
                  <a:gd name="T7" fmla="*/ 2147483647 h 50"/>
                  <a:gd name="T8" fmla="*/ 0 w 40"/>
                  <a:gd name="T9" fmla="*/ 2147483647 h 50"/>
                  <a:gd name="T10" fmla="*/ 2147483647 w 40"/>
                  <a:gd name="T11" fmla="*/ 0 h 50"/>
                  <a:gd name="T12" fmla="*/ 2147483647 w 40"/>
                  <a:gd name="T13" fmla="*/ 2147483647 h 50"/>
                  <a:gd name="T14" fmla="*/ 2147483647 w 40"/>
                  <a:gd name="T15" fmla="*/ 2147483647 h 50"/>
                  <a:gd name="T16" fmla="*/ 0 w 40"/>
                  <a:gd name="T17" fmla="*/ 2147483647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50"/>
                  <a:gd name="T29" fmla="*/ 40 w 4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50">
                    <a:moveTo>
                      <a:pt x="0" y="19"/>
                    </a:moveTo>
                    <a:lnTo>
                      <a:pt x="40" y="0"/>
                    </a:lnTo>
                    <a:lnTo>
                      <a:pt x="40" y="44"/>
                    </a:lnTo>
                    <a:lnTo>
                      <a:pt x="13" y="50"/>
                    </a:lnTo>
                    <a:lnTo>
                      <a:pt x="0" y="19"/>
                    </a:lnTo>
                    <a:close/>
                  </a:path>
                </a:pathLst>
              </a:custGeom>
              <a:grp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sp>
            <p:nvSpPr>
              <p:cNvPr id="20" name="Freeform 11"/>
              <p:cNvSpPr>
                <a:spLocks/>
              </p:cNvSpPr>
              <p:nvPr/>
            </p:nvSpPr>
            <p:spPr bwMode="auto">
              <a:xfrm>
                <a:off x="2378116" y="6261482"/>
                <a:ext cx="315870" cy="313950"/>
              </a:xfrm>
              <a:custGeom>
                <a:avLst/>
                <a:gdLst>
                  <a:gd name="T0" fmla="*/ 2147483647 w 242"/>
                  <a:gd name="T1" fmla="*/ 0 h 286"/>
                  <a:gd name="T2" fmla="*/ 2147483647 w 242"/>
                  <a:gd name="T3" fmla="*/ 2147483647 h 286"/>
                  <a:gd name="T4" fmla="*/ 2147483647 w 242"/>
                  <a:gd name="T5" fmla="*/ 2147483647 h 286"/>
                  <a:gd name="T6" fmla="*/ 0 w 242"/>
                  <a:gd name="T7" fmla="*/ 2147483647 h 286"/>
                  <a:gd name="T8" fmla="*/ 2147483647 w 242"/>
                  <a:gd name="T9" fmla="*/ 0 h 286"/>
                  <a:gd name="T10" fmla="*/ 0 w 242"/>
                  <a:gd name="T11" fmla="*/ 2147483647 h 286"/>
                  <a:gd name="T12" fmla="*/ 2147483647 w 242"/>
                  <a:gd name="T13" fmla="*/ 2147483647 h 286"/>
                  <a:gd name="T14" fmla="*/ 2147483647 w 242"/>
                  <a:gd name="T15" fmla="*/ 2147483647 h 286"/>
                  <a:gd name="T16" fmla="*/ 2147483647 w 242"/>
                  <a:gd name="T17" fmla="*/ 2147483647 h 286"/>
                  <a:gd name="T18" fmla="*/ 2147483647 w 242"/>
                  <a:gd name="T19" fmla="*/ 2147483647 h 286"/>
                  <a:gd name="T20" fmla="*/ 2147483647 w 242"/>
                  <a:gd name="T21" fmla="*/ 2147483647 h 286"/>
                  <a:gd name="T22" fmla="*/ 2147483647 w 242"/>
                  <a:gd name="T23" fmla="*/ 2147483647 h 286"/>
                  <a:gd name="T24" fmla="*/ 2147483647 w 242"/>
                  <a:gd name="T25" fmla="*/ 2147483647 h 286"/>
                  <a:gd name="T26" fmla="*/ 2147483647 w 242"/>
                  <a:gd name="T27" fmla="*/ 0 h 2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2"/>
                  <a:gd name="T43" fmla="*/ 0 h 286"/>
                  <a:gd name="T44" fmla="*/ 242 w 242"/>
                  <a:gd name="T45" fmla="*/ 286 h 2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2" h="286">
                    <a:moveTo>
                      <a:pt x="40" y="0"/>
                    </a:moveTo>
                    <a:lnTo>
                      <a:pt x="0" y="109"/>
                    </a:lnTo>
                    <a:lnTo>
                      <a:pt x="29" y="162"/>
                    </a:lnTo>
                    <a:lnTo>
                      <a:pt x="29" y="260"/>
                    </a:lnTo>
                    <a:lnTo>
                      <a:pt x="87" y="286"/>
                    </a:lnTo>
                    <a:lnTo>
                      <a:pt x="113" y="229"/>
                    </a:lnTo>
                    <a:lnTo>
                      <a:pt x="187" y="216"/>
                    </a:lnTo>
                    <a:lnTo>
                      <a:pt x="242" y="154"/>
                    </a:lnTo>
                    <a:lnTo>
                      <a:pt x="184" y="56"/>
                    </a:lnTo>
                    <a:lnTo>
                      <a:pt x="40" y="0"/>
                    </a:lnTo>
                    <a:close/>
                  </a:path>
                </a:pathLst>
              </a:custGeom>
              <a:grp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grpSp>
        <p:sp>
          <p:nvSpPr>
            <p:cNvPr id="13" name="Freeform 12"/>
            <p:cNvSpPr>
              <a:spLocks/>
            </p:cNvSpPr>
            <p:nvPr/>
          </p:nvSpPr>
          <p:spPr bwMode="auto">
            <a:xfrm>
              <a:off x="2265874" y="6114382"/>
              <a:ext cx="174906" cy="122941"/>
            </a:xfrm>
            <a:custGeom>
              <a:avLst/>
              <a:gdLst>
                <a:gd name="T0" fmla="*/ 2147483647 w 134"/>
                <a:gd name="T1" fmla="*/ 0 h 112"/>
                <a:gd name="T2" fmla="*/ 2147483647 w 134"/>
                <a:gd name="T3" fmla="*/ 2147483647 h 112"/>
                <a:gd name="T4" fmla="*/ 2147483647 w 134"/>
                <a:gd name="T5" fmla="*/ 2147483647 h 112"/>
                <a:gd name="T6" fmla="*/ 0 w 134"/>
                <a:gd name="T7" fmla="*/ 2147483647 h 112"/>
                <a:gd name="T8" fmla="*/ 2147483647 w 134"/>
                <a:gd name="T9" fmla="*/ 0 h 112"/>
                <a:gd name="T10" fmla="*/ 0 w 134"/>
                <a:gd name="T11" fmla="*/ 2147483647 h 112"/>
                <a:gd name="T12" fmla="*/ 2147483647 w 134"/>
                <a:gd name="T13" fmla="*/ 2147483647 h 112"/>
                <a:gd name="T14" fmla="*/ 2147483647 w 134"/>
                <a:gd name="T15" fmla="*/ 2147483647 h 112"/>
                <a:gd name="T16" fmla="*/ 2147483647 w 134"/>
                <a:gd name="T17" fmla="*/ 2147483647 h 112"/>
                <a:gd name="T18" fmla="*/ 2147483647 w 134"/>
                <a:gd name="T19" fmla="*/ 2147483647 h 112"/>
                <a:gd name="T20" fmla="*/ 2147483647 w 134"/>
                <a:gd name="T21" fmla="*/ 2147483647 h 112"/>
                <a:gd name="T22" fmla="*/ 2147483647 w 134"/>
                <a:gd name="T23" fmla="*/ 2147483647 h 112"/>
                <a:gd name="T24" fmla="*/ 2147483647 w 134"/>
                <a:gd name="T25" fmla="*/ 0 h 1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
                <a:gd name="T40" fmla="*/ 0 h 112"/>
                <a:gd name="T41" fmla="*/ 134 w 134"/>
                <a:gd name="T42" fmla="*/ 112 h 1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 h="112">
                  <a:moveTo>
                    <a:pt x="28" y="0"/>
                  </a:moveTo>
                  <a:lnTo>
                    <a:pt x="0" y="33"/>
                  </a:lnTo>
                  <a:lnTo>
                    <a:pt x="12" y="60"/>
                  </a:lnTo>
                  <a:lnTo>
                    <a:pt x="36" y="68"/>
                  </a:lnTo>
                  <a:lnTo>
                    <a:pt x="62" y="112"/>
                  </a:lnTo>
                  <a:lnTo>
                    <a:pt x="132" y="94"/>
                  </a:lnTo>
                  <a:lnTo>
                    <a:pt x="134" y="48"/>
                  </a:lnTo>
                  <a:lnTo>
                    <a:pt x="83" y="9"/>
                  </a:lnTo>
                  <a:lnTo>
                    <a:pt x="28" y="0"/>
                  </a:lnTo>
                  <a:close/>
                </a:path>
              </a:pathLst>
            </a:custGeom>
            <a:grp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grpSp>
      <p:sp>
        <p:nvSpPr>
          <p:cNvPr id="21" name="Freeform 13"/>
          <p:cNvSpPr>
            <a:spLocks/>
          </p:cNvSpPr>
          <p:nvPr/>
        </p:nvSpPr>
        <p:spPr bwMode="auto">
          <a:xfrm>
            <a:off x="262009" y="4507485"/>
            <a:ext cx="1873077" cy="1393592"/>
          </a:xfrm>
          <a:custGeom>
            <a:avLst/>
            <a:gdLst>
              <a:gd name="T0" fmla="*/ 2147483647 w 1532"/>
              <a:gd name="T1" fmla="*/ 0 h 1496"/>
              <a:gd name="T2" fmla="*/ 2147483647 w 1532"/>
              <a:gd name="T3" fmla="*/ 2147483647 h 1496"/>
              <a:gd name="T4" fmla="*/ 2147483647 w 1532"/>
              <a:gd name="T5" fmla="*/ 2147483647 h 1496"/>
              <a:gd name="T6" fmla="*/ 0 w 1532"/>
              <a:gd name="T7" fmla="*/ 2147483647 h 1496"/>
              <a:gd name="T8" fmla="*/ 2147483647 w 1532"/>
              <a:gd name="T9" fmla="*/ 2147483647 h 1496"/>
              <a:gd name="T10" fmla="*/ 2147483647 w 1532"/>
              <a:gd name="T11" fmla="*/ 0 h 1496"/>
              <a:gd name="T12" fmla="*/ 2147483647 w 1532"/>
              <a:gd name="T13" fmla="*/ 2147483647 h 1496"/>
              <a:gd name="T14" fmla="*/ 2147483647 w 1532"/>
              <a:gd name="T15" fmla="*/ 2147483647 h 1496"/>
              <a:gd name="T16" fmla="*/ 2147483647 w 1532"/>
              <a:gd name="T17" fmla="*/ 2147483647 h 1496"/>
              <a:gd name="T18" fmla="*/ 2147483647 w 1532"/>
              <a:gd name="T19" fmla="*/ 2147483647 h 1496"/>
              <a:gd name="T20" fmla="*/ 2147483647 w 1532"/>
              <a:gd name="T21" fmla="*/ 2147483647 h 1496"/>
              <a:gd name="T22" fmla="*/ 2147483647 w 1532"/>
              <a:gd name="T23" fmla="*/ 2147483647 h 1496"/>
              <a:gd name="T24" fmla="*/ 2147483647 w 1532"/>
              <a:gd name="T25" fmla="*/ 2147483647 h 1496"/>
              <a:gd name="T26" fmla="*/ 2147483647 w 1532"/>
              <a:gd name="T27" fmla="*/ 2147483647 h 1496"/>
              <a:gd name="T28" fmla="*/ 2147483647 w 1532"/>
              <a:gd name="T29" fmla="*/ 2147483647 h 1496"/>
              <a:gd name="T30" fmla="*/ 2147483647 w 1532"/>
              <a:gd name="T31" fmla="*/ 2147483647 h 1496"/>
              <a:gd name="T32" fmla="*/ 2147483647 w 1532"/>
              <a:gd name="T33" fmla="*/ 2147483647 h 1496"/>
              <a:gd name="T34" fmla="*/ 2147483647 w 1532"/>
              <a:gd name="T35" fmla="*/ 2147483647 h 1496"/>
              <a:gd name="T36" fmla="*/ 2147483647 w 1532"/>
              <a:gd name="T37" fmla="*/ 2147483647 h 1496"/>
              <a:gd name="T38" fmla="*/ 2147483647 w 1532"/>
              <a:gd name="T39" fmla="*/ 2147483647 h 1496"/>
              <a:gd name="T40" fmla="*/ 2147483647 w 1532"/>
              <a:gd name="T41" fmla="*/ 2147483647 h 1496"/>
              <a:gd name="T42" fmla="*/ 2147483647 w 1532"/>
              <a:gd name="T43" fmla="*/ 2147483647 h 1496"/>
              <a:gd name="T44" fmla="*/ 2147483647 w 1532"/>
              <a:gd name="T45" fmla="*/ 2147483647 h 1496"/>
              <a:gd name="T46" fmla="*/ 2147483647 w 1532"/>
              <a:gd name="T47" fmla="*/ 2147483647 h 1496"/>
              <a:gd name="T48" fmla="*/ 2147483647 w 1532"/>
              <a:gd name="T49" fmla="*/ 2147483647 h 1496"/>
              <a:gd name="T50" fmla="*/ 2147483647 w 1532"/>
              <a:gd name="T51" fmla="*/ 2147483647 h 1496"/>
              <a:gd name="T52" fmla="*/ 0 w 1532"/>
              <a:gd name="T53" fmla="*/ 2147483647 h 1496"/>
              <a:gd name="T54" fmla="*/ 2147483647 w 1532"/>
              <a:gd name="T55" fmla="*/ 2147483647 h 1496"/>
              <a:gd name="T56" fmla="*/ 2147483647 w 1532"/>
              <a:gd name="T57" fmla="*/ 2147483647 h 1496"/>
              <a:gd name="T58" fmla="*/ 2147483647 w 1532"/>
              <a:gd name="T59" fmla="*/ 2147483647 h 1496"/>
              <a:gd name="T60" fmla="*/ 2147483647 w 1532"/>
              <a:gd name="T61" fmla="*/ 2147483647 h 1496"/>
              <a:gd name="T62" fmla="*/ 2147483647 w 1532"/>
              <a:gd name="T63" fmla="*/ 2147483647 h 1496"/>
              <a:gd name="T64" fmla="*/ 2147483647 w 1532"/>
              <a:gd name="T65" fmla="*/ 2147483647 h 1496"/>
              <a:gd name="T66" fmla="*/ 2147483647 w 1532"/>
              <a:gd name="T67" fmla="*/ 2147483647 h 1496"/>
              <a:gd name="T68" fmla="*/ 2147483647 w 1532"/>
              <a:gd name="T69" fmla="*/ 2147483647 h 1496"/>
              <a:gd name="T70" fmla="*/ 2147483647 w 1532"/>
              <a:gd name="T71" fmla="*/ 2147483647 h 1496"/>
              <a:gd name="T72" fmla="*/ 2147483647 w 1532"/>
              <a:gd name="T73" fmla="*/ 2147483647 h 1496"/>
              <a:gd name="T74" fmla="*/ 2147483647 w 1532"/>
              <a:gd name="T75" fmla="*/ 2147483647 h 1496"/>
              <a:gd name="T76" fmla="*/ 2147483647 w 1532"/>
              <a:gd name="T77" fmla="*/ 2147483647 h 1496"/>
              <a:gd name="T78" fmla="*/ 2147483647 w 1532"/>
              <a:gd name="T79" fmla="*/ 2147483647 h 1496"/>
              <a:gd name="T80" fmla="*/ 2147483647 w 1532"/>
              <a:gd name="T81" fmla="*/ 2147483647 h 1496"/>
              <a:gd name="T82" fmla="*/ 2147483647 w 1532"/>
              <a:gd name="T83" fmla="*/ 2147483647 h 1496"/>
              <a:gd name="T84" fmla="*/ 2147483647 w 1532"/>
              <a:gd name="T85" fmla="*/ 2147483647 h 1496"/>
              <a:gd name="T86" fmla="*/ 2147483647 w 1532"/>
              <a:gd name="T87" fmla="*/ 2147483647 h 1496"/>
              <a:gd name="T88" fmla="*/ 2147483647 w 1532"/>
              <a:gd name="T89" fmla="*/ 2147483647 h 1496"/>
              <a:gd name="T90" fmla="*/ 2147483647 w 1532"/>
              <a:gd name="T91" fmla="*/ 2147483647 h 149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532"/>
              <a:gd name="T139" fmla="*/ 0 h 1496"/>
              <a:gd name="T140" fmla="*/ 1532 w 1532"/>
              <a:gd name="T141" fmla="*/ 1496 h 149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532" h="1496">
                <a:moveTo>
                  <a:pt x="244" y="223"/>
                </a:moveTo>
                <a:lnTo>
                  <a:pt x="552" y="0"/>
                </a:lnTo>
                <a:lnTo>
                  <a:pt x="699" y="40"/>
                </a:lnTo>
                <a:lnTo>
                  <a:pt x="770" y="111"/>
                </a:lnTo>
                <a:lnTo>
                  <a:pt x="1060" y="139"/>
                </a:lnTo>
                <a:lnTo>
                  <a:pt x="1068" y="878"/>
                </a:lnTo>
                <a:lnTo>
                  <a:pt x="1163" y="900"/>
                </a:lnTo>
                <a:lnTo>
                  <a:pt x="1207" y="989"/>
                </a:lnTo>
                <a:lnTo>
                  <a:pt x="1273" y="958"/>
                </a:lnTo>
                <a:lnTo>
                  <a:pt x="1413" y="1159"/>
                </a:lnTo>
                <a:lnTo>
                  <a:pt x="1532" y="1252"/>
                </a:lnTo>
                <a:lnTo>
                  <a:pt x="1528" y="1332"/>
                </a:lnTo>
                <a:lnTo>
                  <a:pt x="1377" y="1342"/>
                </a:lnTo>
                <a:lnTo>
                  <a:pt x="1310" y="1096"/>
                </a:lnTo>
                <a:lnTo>
                  <a:pt x="833" y="855"/>
                </a:lnTo>
                <a:lnTo>
                  <a:pt x="846" y="931"/>
                </a:lnTo>
                <a:lnTo>
                  <a:pt x="739" y="1030"/>
                </a:lnTo>
                <a:lnTo>
                  <a:pt x="721" y="993"/>
                </a:lnTo>
                <a:lnTo>
                  <a:pt x="691" y="993"/>
                </a:lnTo>
                <a:lnTo>
                  <a:pt x="605" y="1198"/>
                </a:lnTo>
                <a:lnTo>
                  <a:pt x="339" y="1400"/>
                </a:lnTo>
                <a:lnTo>
                  <a:pt x="76" y="1496"/>
                </a:lnTo>
                <a:lnTo>
                  <a:pt x="0" y="1483"/>
                </a:lnTo>
                <a:lnTo>
                  <a:pt x="302" y="1310"/>
                </a:lnTo>
                <a:lnTo>
                  <a:pt x="339" y="1310"/>
                </a:lnTo>
                <a:lnTo>
                  <a:pt x="449" y="1176"/>
                </a:lnTo>
                <a:lnTo>
                  <a:pt x="499" y="1172"/>
                </a:lnTo>
                <a:lnTo>
                  <a:pt x="574" y="1070"/>
                </a:lnTo>
                <a:lnTo>
                  <a:pt x="548" y="1025"/>
                </a:lnTo>
                <a:lnTo>
                  <a:pt x="387" y="1047"/>
                </a:lnTo>
                <a:lnTo>
                  <a:pt x="276" y="793"/>
                </a:lnTo>
                <a:lnTo>
                  <a:pt x="339" y="678"/>
                </a:lnTo>
                <a:lnTo>
                  <a:pt x="441" y="637"/>
                </a:lnTo>
                <a:lnTo>
                  <a:pt x="404" y="535"/>
                </a:lnTo>
                <a:lnTo>
                  <a:pt x="298" y="583"/>
                </a:lnTo>
                <a:lnTo>
                  <a:pt x="218" y="436"/>
                </a:lnTo>
                <a:lnTo>
                  <a:pt x="307" y="402"/>
                </a:lnTo>
                <a:lnTo>
                  <a:pt x="387" y="441"/>
                </a:lnTo>
                <a:lnTo>
                  <a:pt x="423" y="419"/>
                </a:lnTo>
                <a:lnTo>
                  <a:pt x="356" y="294"/>
                </a:lnTo>
                <a:lnTo>
                  <a:pt x="240" y="285"/>
                </a:lnTo>
                <a:lnTo>
                  <a:pt x="244" y="223"/>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sp>
        <p:nvSpPr>
          <p:cNvPr id="22" name="Freeform 14"/>
          <p:cNvSpPr>
            <a:spLocks/>
          </p:cNvSpPr>
          <p:nvPr/>
        </p:nvSpPr>
        <p:spPr bwMode="auto">
          <a:xfrm>
            <a:off x="8374972" y="1074668"/>
            <a:ext cx="598344" cy="909327"/>
          </a:xfrm>
          <a:custGeom>
            <a:avLst/>
            <a:gdLst>
              <a:gd name="T0" fmla="*/ 2147483647 w 306"/>
              <a:gd name="T1" fmla="*/ 0 h 466"/>
              <a:gd name="T2" fmla="*/ 2147483647 w 306"/>
              <a:gd name="T3" fmla="*/ 2147483647 h 466"/>
              <a:gd name="T4" fmla="*/ 2147483647 w 306"/>
              <a:gd name="T5" fmla="*/ 2147483647 h 466"/>
              <a:gd name="T6" fmla="*/ 0 w 306"/>
              <a:gd name="T7" fmla="*/ 2147483647 h 466"/>
              <a:gd name="T8" fmla="*/ 2147483647 w 306"/>
              <a:gd name="T9" fmla="*/ 2147483647 h 466"/>
              <a:gd name="T10" fmla="*/ 2147483647 w 306"/>
              <a:gd name="T11" fmla="*/ 2147483647 h 466"/>
              <a:gd name="T12" fmla="*/ 2147483647 w 306"/>
              <a:gd name="T13" fmla="*/ 2147483647 h 466"/>
              <a:gd name="T14" fmla="*/ 2147483647 w 306"/>
              <a:gd name="T15" fmla="*/ 2147483647 h 466"/>
              <a:gd name="T16" fmla="*/ 2147483647 w 306"/>
              <a:gd name="T17" fmla="*/ 2147483647 h 466"/>
              <a:gd name="T18" fmla="*/ 2147483647 w 306"/>
              <a:gd name="T19" fmla="*/ 2147483647 h 466"/>
              <a:gd name="T20" fmla="*/ 2147483647 w 306"/>
              <a:gd name="T21" fmla="*/ 2147483647 h 466"/>
              <a:gd name="T22" fmla="*/ 0 w 306"/>
              <a:gd name="T23" fmla="*/ 2147483647 h 466"/>
              <a:gd name="T24" fmla="*/ 2147483647 w 306"/>
              <a:gd name="T25" fmla="*/ 2147483647 h 466"/>
              <a:gd name="T26" fmla="*/ 2147483647 w 306"/>
              <a:gd name="T27" fmla="*/ 2147483647 h 466"/>
              <a:gd name="T28" fmla="*/ 2147483647 w 306"/>
              <a:gd name="T29" fmla="*/ 2147483647 h 466"/>
              <a:gd name="T30" fmla="*/ 2147483647 w 306"/>
              <a:gd name="T31" fmla="*/ 2147483647 h 466"/>
              <a:gd name="T32" fmla="*/ 2147483647 w 306"/>
              <a:gd name="T33" fmla="*/ 2147483647 h 466"/>
              <a:gd name="T34" fmla="*/ 2147483647 w 306"/>
              <a:gd name="T35" fmla="*/ 2147483647 h 466"/>
              <a:gd name="T36" fmla="*/ 2147483647 w 306"/>
              <a:gd name="T37" fmla="*/ 2147483647 h 466"/>
              <a:gd name="T38" fmla="*/ 2147483647 w 306"/>
              <a:gd name="T39" fmla="*/ 2147483647 h 466"/>
              <a:gd name="T40" fmla="*/ 2147483647 w 306"/>
              <a:gd name="T41" fmla="*/ 2147483647 h 466"/>
              <a:gd name="T42" fmla="*/ 2147483647 w 306"/>
              <a:gd name="T43" fmla="*/ 2147483647 h 466"/>
              <a:gd name="T44" fmla="*/ 2147483647 w 306"/>
              <a:gd name="T45" fmla="*/ 2147483647 h 466"/>
              <a:gd name="T46" fmla="*/ 2147483647 w 306"/>
              <a:gd name="T47" fmla="*/ 2147483647 h 466"/>
              <a:gd name="T48" fmla="*/ 2147483647 w 306"/>
              <a:gd name="T49" fmla="*/ 2147483647 h 466"/>
              <a:gd name="T50" fmla="*/ 2147483647 w 306"/>
              <a:gd name="T51" fmla="*/ 2147483647 h 466"/>
              <a:gd name="T52" fmla="*/ 2147483647 w 306"/>
              <a:gd name="T53" fmla="*/ 2147483647 h 466"/>
              <a:gd name="T54" fmla="*/ 2147483647 w 306"/>
              <a:gd name="T55" fmla="*/ 2147483647 h 466"/>
              <a:gd name="T56" fmla="*/ 2147483647 w 306"/>
              <a:gd name="T57" fmla="*/ 0 h 466"/>
              <a:gd name="T58" fmla="*/ 2147483647 w 306"/>
              <a:gd name="T59" fmla="*/ 2147483647 h 466"/>
              <a:gd name="T60" fmla="*/ 2147483647 w 306"/>
              <a:gd name="T61" fmla="*/ 2147483647 h 466"/>
              <a:gd name="T62" fmla="*/ 2147483647 w 306"/>
              <a:gd name="T63" fmla="*/ 2147483647 h 4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6"/>
              <a:gd name="T97" fmla="*/ 0 h 466"/>
              <a:gd name="T98" fmla="*/ 306 w 306"/>
              <a:gd name="T99" fmla="*/ 466 h 4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6" h="466">
                <a:moveTo>
                  <a:pt x="72" y="14"/>
                </a:moveTo>
                <a:lnTo>
                  <a:pt x="27" y="100"/>
                </a:lnTo>
                <a:lnTo>
                  <a:pt x="48" y="132"/>
                </a:lnTo>
                <a:lnTo>
                  <a:pt x="27" y="171"/>
                </a:lnTo>
                <a:lnTo>
                  <a:pt x="40" y="184"/>
                </a:lnTo>
                <a:lnTo>
                  <a:pt x="31" y="210"/>
                </a:lnTo>
                <a:lnTo>
                  <a:pt x="31" y="254"/>
                </a:lnTo>
                <a:lnTo>
                  <a:pt x="0" y="270"/>
                </a:lnTo>
                <a:lnTo>
                  <a:pt x="12" y="283"/>
                </a:lnTo>
                <a:lnTo>
                  <a:pt x="76" y="446"/>
                </a:lnTo>
                <a:lnTo>
                  <a:pt x="127" y="466"/>
                </a:lnTo>
                <a:lnTo>
                  <a:pt x="124" y="433"/>
                </a:lnTo>
                <a:lnTo>
                  <a:pt x="149" y="407"/>
                </a:lnTo>
                <a:lnTo>
                  <a:pt x="140" y="379"/>
                </a:lnTo>
                <a:lnTo>
                  <a:pt x="202" y="346"/>
                </a:lnTo>
                <a:lnTo>
                  <a:pt x="205" y="301"/>
                </a:lnTo>
                <a:lnTo>
                  <a:pt x="242" y="298"/>
                </a:lnTo>
                <a:lnTo>
                  <a:pt x="271" y="263"/>
                </a:lnTo>
                <a:lnTo>
                  <a:pt x="306" y="240"/>
                </a:lnTo>
                <a:lnTo>
                  <a:pt x="306" y="210"/>
                </a:lnTo>
                <a:lnTo>
                  <a:pt x="258" y="202"/>
                </a:lnTo>
                <a:lnTo>
                  <a:pt x="249" y="170"/>
                </a:lnTo>
                <a:lnTo>
                  <a:pt x="201" y="165"/>
                </a:lnTo>
                <a:lnTo>
                  <a:pt x="162" y="27"/>
                </a:lnTo>
                <a:lnTo>
                  <a:pt x="144" y="0"/>
                </a:lnTo>
                <a:lnTo>
                  <a:pt x="96" y="11"/>
                </a:lnTo>
                <a:lnTo>
                  <a:pt x="88" y="24"/>
                </a:lnTo>
                <a:lnTo>
                  <a:pt x="72" y="14"/>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sp>
        <p:nvSpPr>
          <p:cNvPr id="23" name="Freeform 16"/>
          <p:cNvSpPr>
            <a:spLocks/>
          </p:cNvSpPr>
          <p:nvPr/>
        </p:nvSpPr>
        <p:spPr bwMode="auto">
          <a:xfrm>
            <a:off x="1206226" y="1165752"/>
            <a:ext cx="1009705" cy="740820"/>
          </a:xfrm>
          <a:custGeom>
            <a:avLst/>
            <a:gdLst>
              <a:gd name="T0" fmla="*/ 2147483647 w 517"/>
              <a:gd name="T1" fmla="*/ 0 h 379"/>
              <a:gd name="T2" fmla="*/ 2147483647 w 517"/>
              <a:gd name="T3" fmla="*/ 2147483647 h 379"/>
              <a:gd name="T4" fmla="*/ 2147483647 w 517"/>
              <a:gd name="T5" fmla="*/ 2147483647 h 379"/>
              <a:gd name="T6" fmla="*/ 0 w 517"/>
              <a:gd name="T7" fmla="*/ 2147483647 h 379"/>
              <a:gd name="T8" fmla="*/ 2147483647 w 517"/>
              <a:gd name="T9" fmla="*/ 0 h 379"/>
              <a:gd name="T10" fmla="*/ 2147483647 w 517"/>
              <a:gd name="T11" fmla="*/ 2147483647 h 379"/>
              <a:gd name="T12" fmla="*/ 2147483647 w 517"/>
              <a:gd name="T13" fmla="*/ 2147483647 h 379"/>
              <a:gd name="T14" fmla="*/ 2147483647 w 517"/>
              <a:gd name="T15" fmla="*/ 2147483647 h 379"/>
              <a:gd name="T16" fmla="*/ 2147483647 w 517"/>
              <a:gd name="T17" fmla="*/ 2147483647 h 379"/>
              <a:gd name="T18" fmla="*/ 2147483647 w 517"/>
              <a:gd name="T19" fmla="*/ 2147483647 h 379"/>
              <a:gd name="T20" fmla="*/ 2147483647 w 517"/>
              <a:gd name="T21" fmla="*/ 2147483647 h 379"/>
              <a:gd name="T22" fmla="*/ 2147483647 w 517"/>
              <a:gd name="T23" fmla="*/ 2147483647 h 379"/>
              <a:gd name="T24" fmla="*/ 2147483647 w 517"/>
              <a:gd name="T25" fmla="*/ 2147483647 h 379"/>
              <a:gd name="T26" fmla="*/ 2147483647 w 517"/>
              <a:gd name="T27" fmla="*/ 2147483647 h 379"/>
              <a:gd name="T28" fmla="*/ 2147483647 w 517"/>
              <a:gd name="T29" fmla="*/ 2147483647 h 379"/>
              <a:gd name="T30" fmla="*/ 2147483647 w 517"/>
              <a:gd name="T31" fmla="*/ 2147483647 h 379"/>
              <a:gd name="T32" fmla="*/ 2147483647 w 517"/>
              <a:gd name="T33" fmla="*/ 2147483647 h 379"/>
              <a:gd name="T34" fmla="*/ 2147483647 w 517"/>
              <a:gd name="T35" fmla="*/ 2147483647 h 379"/>
              <a:gd name="T36" fmla="*/ 2147483647 w 517"/>
              <a:gd name="T37" fmla="*/ 2147483647 h 379"/>
              <a:gd name="T38" fmla="*/ 2147483647 w 517"/>
              <a:gd name="T39" fmla="*/ 2147483647 h 379"/>
              <a:gd name="T40" fmla="*/ 2147483647 w 517"/>
              <a:gd name="T41" fmla="*/ 2147483647 h 379"/>
              <a:gd name="T42" fmla="*/ 2147483647 w 517"/>
              <a:gd name="T43" fmla="*/ 2147483647 h 379"/>
              <a:gd name="T44" fmla="*/ 2147483647 w 517"/>
              <a:gd name="T45" fmla="*/ 2147483647 h 379"/>
              <a:gd name="T46" fmla="*/ 2147483647 w 517"/>
              <a:gd name="T47" fmla="*/ 2147483647 h 379"/>
              <a:gd name="T48" fmla="*/ 0 w 517"/>
              <a:gd name="T49" fmla="*/ 2147483647 h 379"/>
              <a:gd name="T50" fmla="*/ 2147483647 w 517"/>
              <a:gd name="T51" fmla="*/ 2147483647 h 379"/>
              <a:gd name="T52" fmla="*/ 2147483647 w 517"/>
              <a:gd name="T53" fmla="*/ 2147483647 h 379"/>
              <a:gd name="T54" fmla="*/ 2147483647 w 517"/>
              <a:gd name="T55" fmla="*/ 2147483647 h 379"/>
              <a:gd name="T56" fmla="*/ 2147483647 w 517"/>
              <a:gd name="T57" fmla="*/ 2147483647 h 379"/>
              <a:gd name="T58" fmla="*/ 2147483647 w 517"/>
              <a:gd name="T59" fmla="*/ 2147483647 h 379"/>
              <a:gd name="T60" fmla="*/ 2147483647 w 517"/>
              <a:gd name="T61" fmla="*/ 2147483647 h 379"/>
              <a:gd name="T62" fmla="*/ 2147483647 w 517"/>
              <a:gd name="T63" fmla="*/ 2147483647 h 379"/>
              <a:gd name="T64" fmla="*/ 2147483647 w 517"/>
              <a:gd name="T65" fmla="*/ 2147483647 h 379"/>
              <a:gd name="T66" fmla="*/ 2147483647 w 517"/>
              <a:gd name="T67" fmla="*/ 2147483647 h 379"/>
              <a:gd name="T68" fmla="*/ 2147483647 w 517"/>
              <a:gd name="T69" fmla="*/ 2147483647 h 379"/>
              <a:gd name="T70" fmla="*/ 2147483647 w 517"/>
              <a:gd name="T71" fmla="*/ 2147483647 h 379"/>
              <a:gd name="T72" fmla="*/ 2147483647 w 517"/>
              <a:gd name="T73" fmla="*/ 2147483647 h 379"/>
              <a:gd name="T74" fmla="*/ 2147483647 w 517"/>
              <a:gd name="T75" fmla="*/ 2147483647 h 379"/>
              <a:gd name="T76" fmla="*/ 2147483647 w 517"/>
              <a:gd name="T77" fmla="*/ 2147483647 h 379"/>
              <a:gd name="T78" fmla="*/ 2147483647 w 517"/>
              <a:gd name="T79" fmla="*/ 2147483647 h 379"/>
              <a:gd name="T80" fmla="*/ 2147483647 w 517"/>
              <a:gd name="T81" fmla="*/ 2147483647 h 379"/>
              <a:gd name="T82" fmla="*/ 2147483647 w 517"/>
              <a:gd name="T83" fmla="*/ 0 h 3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7"/>
              <a:gd name="T127" fmla="*/ 0 h 379"/>
              <a:gd name="T128" fmla="*/ 517 w 517"/>
              <a:gd name="T129" fmla="*/ 379 h 3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7" h="379">
                <a:moveTo>
                  <a:pt x="130" y="0"/>
                </a:moveTo>
                <a:lnTo>
                  <a:pt x="237" y="29"/>
                </a:lnTo>
                <a:lnTo>
                  <a:pt x="318" y="48"/>
                </a:lnTo>
                <a:lnTo>
                  <a:pt x="357" y="56"/>
                </a:lnTo>
                <a:lnTo>
                  <a:pt x="398" y="62"/>
                </a:lnTo>
                <a:lnTo>
                  <a:pt x="452" y="72"/>
                </a:lnTo>
                <a:lnTo>
                  <a:pt x="517" y="84"/>
                </a:lnTo>
                <a:lnTo>
                  <a:pt x="475" y="379"/>
                </a:lnTo>
                <a:lnTo>
                  <a:pt x="274" y="337"/>
                </a:lnTo>
                <a:lnTo>
                  <a:pt x="247" y="356"/>
                </a:lnTo>
                <a:lnTo>
                  <a:pt x="210" y="327"/>
                </a:lnTo>
                <a:lnTo>
                  <a:pt x="178" y="356"/>
                </a:lnTo>
                <a:lnTo>
                  <a:pt x="149" y="331"/>
                </a:lnTo>
                <a:lnTo>
                  <a:pt x="66" y="327"/>
                </a:lnTo>
                <a:lnTo>
                  <a:pt x="78" y="279"/>
                </a:lnTo>
                <a:lnTo>
                  <a:pt x="19" y="274"/>
                </a:lnTo>
                <a:lnTo>
                  <a:pt x="13" y="247"/>
                </a:lnTo>
                <a:lnTo>
                  <a:pt x="24" y="218"/>
                </a:lnTo>
                <a:lnTo>
                  <a:pt x="10" y="191"/>
                </a:lnTo>
                <a:lnTo>
                  <a:pt x="11" y="117"/>
                </a:lnTo>
                <a:lnTo>
                  <a:pt x="0" y="61"/>
                </a:lnTo>
                <a:lnTo>
                  <a:pt x="7" y="39"/>
                </a:lnTo>
                <a:lnTo>
                  <a:pt x="33" y="48"/>
                </a:lnTo>
                <a:lnTo>
                  <a:pt x="61" y="81"/>
                </a:lnTo>
                <a:lnTo>
                  <a:pt x="112" y="88"/>
                </a:lnTo>
                <a:lnTo>
                  <a:pt x="125" y="116"/>
                </a:lnTo>
                <a:lnTo>
                  <a:pt x="100" y="116"/>
                </a:lnTo>
                <a:lnTo>
                  <a:pt x="97" y="139"/>
                </a:lnTo>
                <a:lnTo>
                  <a:pt x="112" y="142"/>
                </a:lnTo>
                <a:lnTo>
                  <a:pt x="117" y="165"/>
                </a:lnTo>
                <a:lnTo>
                  <a:pt x="87" y="183"/>
                </a:lnTo>
                <a:lnTo>
                  <a:pt x="87" y="199"/>
                </a:lnTo>
                <a:lnTo>
                  <a:pt x="122" y="199"/>
                </a:lnTo>
                <a:lnTo>
                  <a:pt x="130" y="158"/>
                </a:lnTo>
                <a:lnTo>
                  <a:pt x="157" y="133"/>
                </a:lnTo>
                <a:lnTo>
                  <a:pt x="125" y="69"/>
                </a:lnTo>
                <a:lnTo>
                  <a:pt x="145" y="49"/>
                </a:lnTo>
                <a:lnTo>
                  <a:pt x="130" y="0"/>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mn-ea"/>
              <a:cs typeface="+mn-cs"/>
            </a:endParaRPr>
          </a:p>
        </p:txBody>
      </p:sp>
      <p:sp>
        <p:nvSpPr>
          <p:cNvPr id="24" name="Freeform 17"/>
          <p:cNvSpPr>
            <a:spLocks/>
          </p:cNvSpPr>
          <p:nvPr/>
        </p:nvSpPr>
        <p:spPr bwMode="auto">
          <a:xfrm>
            <a:off x="968839" y="1698596"/>
            <a:ext cx="1258474" cy="963977"/>
          </a:xfrm>
          <a:custGeom>
            <a:avLst/>
            <a:gdLst>
              <a:gd name="T0" fmla="*/ 2147483647 w 645"/>
              <a:gd name="T1" fmla="*/ 0 h 493"/>
              <a:gd name="T2" fmla="*/ 2147483647 w 645"/>
              <a:gd name="T3" fmla="*/ 2147483647 h 493"/>
              <a:gd name="T4" fmla="*/ 2147483647 w 645"/>
              <a:gd name="T5" fmla="*/ 2147483647 h 493"/>
              <a:gd name="T6" fmla="*/ 0 w 645"/>
              <a:gd name="T7" fmla="*/ 2147483647 h 493"/>
              <a:gd name="T8" fmla="*/ 2147483647 w 645"/>
              <a:gd name="T9" fmla="*/ 0 h 493"/>
              <a:gd name="T10" fmla="*/ 2147483647 w 645"/>
              <a:gd name="T11" fmla="*/ 2147483647 h 493"/>
              <a:gd name="T12" fmla="*/ 2147483647 w 645"/>
              <a:gd name="T13" fmla="*/ 2147483647 h 493"/>
              <a:gd name="T14" fmla="*/ 2147483647 w 645"/>
              <a:gd name="T15" fmla="*/ 2147483647 h 493"/>
              <a:gd name="T16" fmla="*/ 2147483647 w 645"/>
              <a:gd name="T17" fmla="*/ 2147483647 h 493"/>
              <a:gd name="T18" fmla="*/ 2147483647 w 645"/>
              <a:gd name="T19" fmla="*/ 2147483647 h 493"/>
              <a:gd name="T20" fmla="*/ 2147483647 w 645"/>
              <a:gd name="T21" fmla="*/ 2147483647 h 493"/>
              <a:gd name="T22" fmla="*/ 2147483647 w 645"/>
              <a:gd name="T23" fmla="*/ 2147483647 h 493"/>
              <a:gd name="T24" fmla="*/ 2147483647 w 645"/>
              <a:gd name="T25" fmla="*/ 2147483647 h 493"/>
              <a:gd name="T26" fmla="*/ 0 w 645"/>
              <a:gd name="T27" fmla="*/ 2147483647 h 493"/>
              <a:gd name="T28" fmla="*/ 0 w 645"/>
              <a:gd name="T29" fmla="*/ 2147483647 h 493"/>
              <a:gd name="T30" fmla="*/ 2147483647 w 645"/>
              <a:gd name="T31" fmla="*/ 2147483647 h 493"/>
              <a:gd name="T32" fmla="*/ 2147483647 w 645"/>
              <a:gd name="T33" fmla="*/ 2147483647 h 493"/>
              <a:gd name="T34" fmla="*/ 2147483647 w 645"/>
              <a:gd name="T35" fmla="*/ 2147483647 h 493"/>
              <a:gd name="T36" fmla="*/ 2147483647 w 645"/>
              <a:gd name="T37" fmla="*/ 2147483647 h 493"/>
              <a:gd name="T38" fmla="*/ 2147483647 w 645"/>
              <a:gd name="T39" fmla="*/ 2147483647 h 493"/>
              <a:gd name="T40" fmla="*/ 2147483647 w 645"/>
              <a:gd name="T41" fmla="*/ 2147483647 h 493"/>
              <a:gd name="T42" fmla="*/ 2147483647 w 645"/>
              <a:gd name="T43" fmla="*/ 2147483647 h 493"/>
              <a:gd name="T44" fmla="*/ 2147483647 w 645"/>
              <a:gd name="T45" fmla="*/ 2147483647 h 493"/>
              <a:gd name="T46" fmla="*/ 2147483647 w 645"/>
              <a:gd name="T47" fmla="*/ 2147483647 h 493"/>
              <a:gd name="T48" fmla="*/ 2147483647 w 645"/>
              <a:gd name="T49" fmla="*/ 2147483647 h 493"/>
              <a:gd name="T50" fmla="*/ 2147483647 w 645"/>
              <a:gd name="T51" fmla="*/ 2147483647 h 493"/>
              <a:gd name="T52" fmla="*/ 2147483647 w 645"/>
              <a:gd name="T53" fmla="*/ 2147483647 h 493"/>
              <a:gd name="T54" fmla="*/ 2147483647 w 645"/>
              <a:gd name="T55" fmla="*/ 2147483647 h 493"/>
              <a:gd name="T56" fmla="*/ 2147483647 w 645"/>
              <a:gd name="T57" fmla="*/ 2147483647 h 493"/>
              <a:gd name="T58" fmla="*/ 2147483647 w 645"/>
              <a:gd name="T59" fmla="*/ 2147483647 h 493"/>
              <a:gd name="T60" fmla="*/ 2147483647 w 645"/>
              <a:gd name="T61" fmla="*/ 0 h 49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45"/>
              <a:gd name="T94" fmla="*/ 0 h 493"/>
              <a:gd name="T95" fmla="*/ 645 w 645"/>
              <a:gd name="T96" fmla="*/ 493 h 49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45" h="493">
                <a:moveTo>
                  <a:pt x="141" y="0"/>
                </a:moveTo>
                <a:lnTo>
                  <a:pt x="122" y="11"/>
                </a:lnTo>
                <a:lnTo>
                  <a:pt x="110" y="54"/>
                </a:lnTo>
                <a:lnTo>
                  <a:pt x="98" y="90"/>
                </a:lnTo>
                <a:lnTo>
                  <a:pt x="90" y="120"/>
                </a:lnTo>
                <a:lnTo>
                  <a:pt x="78" y="151"/>
                </a:lnTo>
                <a:lnTo>
                  <a:pt x="65" y="183"/>
                </a:lnTo>
                <a:lnTo>
                  <a:pt x="48" y="218"/>
                </a:lnTo>
                <a:lnTo>
                  <a:pt x="24" y="259"/>
                </a:lnTo>
                <a:lnTo>
                  <a:pt x="0" y="298"/>
                </a:lnTo>
                <a:lnTo>
                  <a:pt x="0" y="384"/>
                </a:lnTo>
                <a:lnTo>
                  <a:pt x="361" y="458"/>
                </a:lnTo>
                <a:lnTo>
                  <a:pt x="529" y="493"/>
                </a:lnTo>
                <a:lnTo>
                  <a:pt x="563" y="322"/>
                </a:lnTo>
                <a:lnTo>
                  <a:pt x="585" y="307"/>
                </a:lnTo>
                <a:lnTo>
                  <a:pt x="565" y="269"/>
                </a:lnTo>
                <a:lnTo>
                  <a:pt x="575" y="230"/>
                </a:lnTo>
                <a:lnTo>
                  <a:pt x="645" y="165"/>
                </a:lnTo>
                <a:lnTo>
                  <a:pt x="597" y="105"/>
                </a:lnTo>
                <a:lnTo>
                  <a:pt x="396" y="63"/>
                </a:lnTo>
                <a:lnTo>
                  <a:pt x="369" y="80"/>
                </a:lnTo>
                <a:lnTo>
                  <a:pt x="332" y="51"/>
                </a:lnTo>
                <a:lnTo>
                  <a:pt x="300" y="82"/>
                </a:lnTo>
                <a:lnTo>
                  <a:pt x="270" y="51"/>
                </a:lnTo>
                <a:lnTo>
                  <a:pt x="190" y="53"/>
                </a:lnTo>
                <a:lnTo>
                  <a:pt x="200" y="5"/>
                </a:lnTo>
                <a:lnTo>
                  <a:pt x="141" y="0"/>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sp>
        <p:nvSpPr>
          <p:cNvPr id="25" name="Freeform 18"/>
          <p:cNvSpPr>
            <a:spLocks/>
          </p:cNvSpPr>
          <p:nvPr/>
        </p:nvSpPr>
        <p:spPr bwMode="auto">
          <a:xfrm>
            <a:off x="864780" y="2445489"/>
            <a:ext cx="1326763" cy="2050918"/>
          </a:xfrm>
          <a:custGeom>
            <a:avLst/>
            <a:gdLst>
              <a:gd name="T0" fmla="*/ 2147483647 w 680"/>
              <a:gd name="T1" fmla="*/ 0 h 1051"/>
              <a:gd name="T2" fmla="*/ 2147483647 w 680"/>
              <a:gd name="T3" fmla="*/ 2147483647 h 1051"/>
              <a:gd name="T4" fmla="*/ 2147483647 w 680"/>
              <a:gd name="T5" fmla="*/ 2147483647 h 1051"/>
              <a:gd name="T6" fmla="*/ 0 w 680"/>
              <a:gd name="T7" fmla="*/ 2147483647 h 1051"/>
              <a:gd name="T8" fmla="*/ 2147483647 w 680"/>
              <a:gd name="T9" fmla="*/ 0 h 1051"/>
              <a:gd name="T10" fmla="*/ 2147483647 w 680"/>
              <a:gd name="T11" fmla="*/ 2147483647 h 1051"/>
              <a:gd name="T12" fmla="*/ 2147483647 w 680"/>
              <a:gd name="T13" fmla="*/ 2147483647 h 1051"/>
              <a:gd name="T14" fmla="*/ 2147483647 w 680"/>
              <a:gd name="T15" fmla="*/ 2147483647 h 1051"/>
              <a:gd name="T16" fmla="*/ 2147483647 w 680"/>
              <a:gd name="T17" fmla="*/ 2147483647 h 1051"/>
              <a:gd name="T18" fmla="*/ 2147483647 w 680"/>
              <a:gd name="T19" fmla="*/ 2147483647 h 1051"/>
              <a:gd name="T20" fmla="*/ 2147483647 w 680"/>
              <a:gd name="T21" fmla="*/ 2147483647 h 1051"/>
              <a:gd name="T22" fmla="*/ 2147483647 w 680"/>
              <a:gd name="T23" fmla="*/ 2147483647 h 1051"/>
              <a:gd name="T24" fmla="*/ 2147483647 w 680"/>
              <a:gd name="T25" fmla="*/ 2147483647 h 1051"/>
              <a:gd name="T26" fmla="*/ 2147483647 w 680"/>
              <a:gd name="T27" fmla="*/ 2147483647 h 1051"/>
              <a:gd name="T28" fmla="*/ 2147483647 w 680"/>
              <a:gd name="T29" fmla="*/ 2147483647 h 1051"/>
              <a:gd name="T30" fmla="*/ 2147483647 w 680"/>
              <a:gd name="T31" fmla="*/ 2147483647 h 1051"/>
              <a:gd name="T32" fmla="*/ 2147483647 w 680"/>
              <a:gd name="T33" fmla="*/ 2147483647 h 1051"/>
              <a:gd name="T34" fmla="*/ 2147483647 w 680"/>
              <a:gd name="T35" fmla="*/ 2147483647 h 1051"/>
              <a:gd name="T36" fmla="*/ 2147483647 w 680"/>
              <a:gd name="T37" fmla="*/ 2147483647 h 1051"/>
              <a:gd name="T38" fmla="*/ 2147483647 w 680"/>
              <a:gd name="T39" fmla="*/ 2147483647 h 1051"/>
              <a:gd name="T40" fmla="*/ 2147483647 w 680"/>
              <a:gd name="T41" fmla="*/ 2147483647 h 1051"/>
              <a:gd name="T42" fmla="*/ 2147483647 w 680"/>
              <a:gd name="T43" fmla="*/ 2147483647 h 1051"/>
              <a:gd name="T44" fmla="*/ 2147483647 w 680"/>
              <a:gd name="T45" fmla="*/ 2147483647 h 1051"/>
              <a:gd name="T46" fmla="*/ 2147483647 w 680"/>
              <a:gd name="T47" fmla="*/ 2147483647 h 1051"/>
              <a:gd name="T48" fmla="*/ 2147483647 w 680"/>
              <a:gd name="T49" fmla="*/ 2147483647 h 1051"/>
              <a:gd name="T50" fmla="*/ 2147483647 w 680"/>
              <a:gd name="T51" fmla="*/ 2147483647 h 1051"/>
              <a:gd name="T52" fmla="*/ 2147483647 w 680"/>
              <a:gd name="T53" fmla="*/ 2147483647 h 1051"/>
              <a:gd name="T54" fmla="*/ 2147483647 w 680"/>
              <a:gd name="T55" fmla="*/ 2147483647 h 1051"/>
              <a:gd name="T56" fmla="*/ 2147483647 w 680"/>
              <a:gd name="T57" fmla="*/ 2147483647 h 1051"/>
              <a:gd name="T58" fmla="*/ 2147483647 w 680"/>
              <a:gd name="T59" fmla="*/ 2147483647 h 1051"/>
              <a:gd name="T60" fmla="*/ 2147483647 w 680"/>
              <a:gd name="T61" fmla="*/ 2147483647 h 1051"/>
              <a:gd name="T62" fmla="*/ 2147483647 w 680"/>
              <a:gd name="T63" fmla="*/ 2147483647 h 1051"/>
              <a:gd name="T64" fmla="*/ 2147483647 w 680"/>
              <a:gd name="T65" fmla="*/ 2147483647 h 1051"/>
              <a:gd name="T66" fmla="*/ 2147483647 w 680"/>
              <a:gd name="T67" fmla="*/ 2147483647 h 1051"/>
              <a:gd name="T68" fmla="*/ 2147483647 w 680"/>
              <a:gd name="T69" fmla="*/ 2147483647 h 1051"/>
              <a:gd name="T70" fmla="*/ 2147483647 w 680"/>
              <a:gd name="T71" fmla="*/ 2147483647 h 1051"/>
              <a:gd name="T72" fmla="*/ 2147483647 w 680"/>
              <a:gd name="T73" fmla="*/ 2147483647 h 1051"/>
              <a:gd name="T74" fmla="*/ 2147483647 w 680"/>
              <a:gd name="T75" fmla="*/ 2147483647 h 1051"/>
              <a:gd name="T76" fmla="*/ 2147483647 w 680"/>
              <a:gd name="T77" fmla="*/ 2147483647 h 1051"/>
              <a:gd name="T78" fmla="*/ 2147483647 w 680"/>
              <a:gd name="T79" fmla="*/ 2147483647 h 1051"/>
              <a:gd name="T80" fmla="*/ 2147483647 w 680"/>
              <a:gd name="T81" fmla="*/ 2147483647 h 1051"/>
              <a:gd name="T82" fmla="*/ 2147483647 w 680"/>
              <a:gd name="T83" fmla="*/ 2147483647 h 1051"/>
              <a:gd name="T84" fmla="*/ 2147483647 w 680"/>
              <a:gd name="T85" fmla="*/ 2147483647 h 1051"/>
              <a:gd name="T86" fmla="*/ 2147483647 w 680"/>
              <a:gd name="T87" fmla="*/ 2147483647 h 1051"/>
              <a:gd name="T88" fmla="*/ 2147483647 w 680"/>
              <a:gd name="T89" fmla="*/ 2147483647 h 1051"/>
              <a:gd name="T90" fmla="*/ 2147483647 w 680"/>
              <a:gd name="T91" fmla="*/ 2147483647 h 1051"/>
              <a:gd name="T92" fmla="*/ 2147483647 w 680"/>
              <a:gd name="T93" fmla="*/ 2147483647 h 1051"/>
              <a:gd name="T94" fmla="*/ 0 w 680"/>
              <a:gd name="T95" fmla="*/ 2147483647 h 1051"/>
              <a:gd name="T96" fmla="*/ 2147483647 w 680"/>
              <a:gd name="T97" fmla="*/ 2147483647 h 1051"/>
              <a:gd name="T98" fmla="*/ 2147483647 w 680"/>
              <a:gd name="T99" fmla="*/ 2147483647 h 1051"/>
              <a:gd name="T100" fmla="*/ 2147483647 w 680"/>
              <a:gd name="T101" fmla="*/ 2147483647 h 1051"/>
              <a:gd name="T102" fmla="*/ 2147483647 w 680"/>
              <a:gd name="T103" fmla="*/ 0 h 10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80"/>
              <a:gd name="T157" fmla="*/ 0 h 1051"/>
              <a:gd name="T158" fmla="*/ 680 w 680"/>
              <a:gd name="T159" fmla="*/ 1051 h 10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80" h="1051">
                <a:moveTo>
                  <a:pt x="53" y="0"/>
                </a:moveTo>
                <a:lnTo>
                  <a:pt x="365" y="63"/>
                </a:lnTo>
                <a:lnTo>
                  <a:pt x="297" y="372"/>
                </a:lnTo>
                <a:lnTo>
                  <a:pt x="648" y="843"/>
                </a:lnTo>
                <a:lnTo>
                  <a:pt x="680" y="903"/>
                </a:lnTo>
                <a:lnTo>
                  <a:pt x="647" y="932"/>
                </a:lnTo>
                <a:lnTo>
                  <a:pt x="625" y="984"/>
                </a:lnTo>
                <a:lnTo>
                  <a:pt x="605" y="1015"/>
                </a:lnTo>
                <a:lnTo>
                  <a:pt x="627" y="1042"/>
                </a:lnTo>
                <a:lnTo>
                  <a:pt x="590" y="1051"/>
                </a:lnTo>
                <a:lnTo>
                  <a:pt x="384" y="1044"/>
                </a:lnTo>
                <a:lnTo>
                  <a:pt x="371" y="983"/>
                </a:lnTo>
                <a:lnTo>
                  <a:pt x="335" y="938"/>
                </a:lnTo>
                <a:lnTo>
                  <a:pt x="308" y="922"/>
                </a:lnTo>
                <a:lnTo>
                  <a:pt x="301" y="890"/>
                </a:lnTo>
                <a:lnTo>
                  <a:pt x="279" y="872"/>
                </a:lnTo>
                <a:lnTo>
                  <a:pt x="257" y="850"/>
                </a:lnTo>
                <a:lnTo>
                  <a:pt x="250" y="826"/>
                </a:lnTo>
                <a:lnTo>
                  <a:pt x="230" y="810"/>
                </a:lnTo>
                <a:lnTo>
                  <a:pt x="198" y="819"/>
                </a:lnTo>
                <a:lnTo>
                  <a:pt x="162" y="805"/>
                </a:lnTo>
                <a:lnTo>
                  <a:pt x="162" y="792"/>
                </a:lnTo>
                <a:lnTo>
                  <a:pt x="160" y="763"/>
                </a:lnTo>
                <a:lnTo>
                  <a:pt x="146" y="731"/>
                </a:lnTo>
                <a:lnTo>
                  <a:pt x="144" y="705"/>
                </a:lnTo>
                <a:lnTo>
                  <a:pt x="128" y="682"/>
                </a:lnTo>
                <a:lnTo>
                  <a:pt x="132" y="660"/>
                </a:lnTo>
                <a:lnTo>
                  <a:pt x="87" y="606"/>
                </a:lnTo>
                <a:lnTo>
                  <a:pt x="87" y="576"/>
                </a:lnTo>
                <a:lnTo>
                  <a:pt x="111" y="564"/>
                </a:lnTo>
                <a:lnTo>
                  <a:pt x="111" y="545"/>
                </a:lnTo>
                <a:lnTo>
                  <a:pt x="87" y="539"/>
                </a:lnTo>
                <a:lnTo>
                  <a:pt x="77" y="510"/>
                </a:lnTo>
                <a:lnTo>
                  <a:pt x="66" y="459"/>
                </a:lnTo>
                <a:lnTo>
                  <a:pt x="99" y="487"/>
                </a:lnTo>
                <a:lnTo>
                  <a:pt x="86" y="451"/>
                </a:lnTo>
                <a:lnTo>
                  <a:pt x="111" y="451"/>
                </a:lnTo>
                <a:lnTo>
                  <a:pt x="111" y="425"/>
                </a:lnTo>
                <a:lnTo>
                  <a:pt x="86" y="407"/>
                </a:lnTo>
                <a:lnTo>
                  <a:pt x="74" y="432"/>
                </a:lnTo>
                <a:lnTo>
                  <a:pt x="53" y="423"/>
                </a:lnTo>
                <a:lnTo>
                  <a:pt x="9" y="305"/>
                </a:lnTo>
                <a:lnTo>
                  <a:pt x="21" y="221"/>
                </a:lnTo>
                <a:lnTo>
                  <a:pt x="0" y="173"/>
                </a:lnTo>
                <a:lnTo>
                  <a:pt x="10" y="137"/>
                </a:lnTo>
                <a:lnTo>
                  <a:pt x="32" y="130"/>
                </a:lnTo>
                <a:lnTo>
                  <a:pt x="53" y="71"/>
                </a:lnTo>
                <a:lnTo>
                  <a:pt x="53" y="0"/>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mn-ea"/>
              <a:cs typeface="+mn-cs"/>
            </a:endParaRPr>
          </a:p>
        </p:txBody>
      </p:sp>
      <p:sp>
        <p:nvSpPr>
          <p:cNvPr id="26" name="Freeform 19"/>
          <p:cNvSpPr>
            <a:spLocks/>
          </p:cNvSpPr>
          <p:nvPr/>
        </p:nvSpPr>
        <p:spPr bwMode="auto">
          <a:xfrm>
            <a:off x="1443612" y="2571489"/>
            <a:ext cx="1004828" cy="1516556"/>
          </a:xfrm>
          <a:custGeom>
            <a:avLst/>
            <a:gdLst>
              <a:gd name="T0" fmla="*/ 2147483647 w 514"/>
              <a:gd name="T1" fmla="*/ 0 h 777"/>
              <a:gd name="T2" fmla="*/ 2147483647 w 514"/>
              <a:gd name="T3" fmla="*/ 2147483647 h 777"/>
              <a:gd name="T4" fmla="*/ 2147483647 w 514"/>
              <a:gd name="T5" fmla="*/ 2147483647 h 777"/>
              <a:gd name="T6" fmla="*/ 0 w 514"/>
              <a:gd name="T7" fmla="*/ 2147483647 h 777"/>
              <a:gd name="T8" fmla="*/ 2147483647 w 514"/>
              <a:gd name="T9" fmla="*/ 0 h 777"/>
              <a:gd name="T10" fmla="*/ 0 w 514"/>
              <a:gd name="T11" fmla="*/ 2147483647 h 777"/>
              <a:gd name="T12" fmla="*/ 2147483647 w 514"/>
              <a:gd name="T13" fmla="*/ 2147483647 h 777"/>
              <a:gd name="T14" fmla="*/ 2147483647 w 514"/>
              <a:gd name="T15" fmla="*/ 2147483647 h 777"/>
              <a:gd name="T16" fmla="*/ 2147483647 w 514"/>
              <a:gd name="T17" fmla="*/ 2147483647 h 777"/>
              <a:gd name="T18" fmla="*/ 2147483647 w 514"/>
              <a:gd name="T19" fmla="*/ 2147483647 h 777"/>
              <a:gd name="T20" fmla="*/ 2147483647 w 514"/>
              <a:gd name="T21" fmla="*/ 2147483647 h 777"/>
              <a:gd name="T22" fmla="*/ 2147483647 w 514"/>
              <a:gd name="T23" fmla="*/ 2147483647 h 777"/>
              <a:gd name="T24" fmla="*/ 2147483647 w 514"/>
              <a:gd name="T25" fmla="*/ 2147483647 h 777"/>
              <a:gd name="T26" fmla="*/ 2147483647 w 514"/>
              <a:gd name="T27" fmla="*/ 2147483647 h 777"/>
              <a:gd name="T28" fmla="*/ 2147483647 w 514"/>
              <a:gd name="T29" fmla="*/ 2147483647 h 777"/>
              <a:gd name="T30" fmla="*/ 2147483647 w 514"/>
              <a:gd name="T31" fmla="*/ 0 h 77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14"/>
              <a:gd name="T49" fmla="*/ 0 h 777"/>
              <a:gd name="T50" fmla="*/ 514 w 514"/>
              <a:gd name="T51" fmla="*/ 777 h 77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14" h="777">
                <a:moveTo>
                  <a:pt x="65" y="0"/>
                </a:moveTo>
                <a:lnTo>
                  <a:pt x="0" y="308"/>
                </a:lnTo>
                <a:lnTo>
                  <a:pt x="350" y="777"/>
                </a:lnTo>
                <a:lnTo>
                  <a:pt x="372" y="757"/>
                </a:lnTo>
                <a:lnTo>
                  <a:pt x="370" y="664"/>
                </a:lnTo>
                <a:lnTo>
                  <a:pt x="414" y="671"/>
                </a:lnTo>
                <a:lnTo>
                  <a:pt x="459" y="386"/>
                </a:lnTo>
                <a:lnTo>
                  <a:pt x="490" y="193"/>
                </a:lnTo>
                <a:lnTo>
                  <a:pt x="498" y="135"/>
                </a:lnTo>
                <a:lnTo>
                  <a:pt x="514" y="82"/>
                </a:lnTo>
                <a:lnTo>
                  <a:pt x="283" y="46"/>
                </a:lnTo>
                <a:lnTo>
                  <a:pt x="65" y="0"/>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lumMod val="75000"/>
                </a:prstClr>
              </a:solidFill>
              <a:effectLst/>
              <a:uLnTx/>
              <a:uFillTx/>
              <a:latin typeface="Trebuchet MS"/>
              <a:ea typeface="+mn-ea"/>
              <a:cs typeface="+mn-cs"/>
            </a:endParaRPr>
          </a:p>
        </p:txBody>
      </p:sp>
      <p:sp>
        <p:nvSpPr>
          <p:cNvPr id="27" name="Freeform 20"/>
          <p:cNvSpPr>
            <a:spLocks/>
          </p:cNvSpPr>
          <p:nvPr/>
        </p:nvSpPr>
        <p:spPr bwMode="auto">
          <a:xfrm>
            <a:off x="1996431" y="1326667"/>
            <a:ext cx="905645" cy="1466460"/>
          </a:xfrm>
          <a:custGeom>
            <a:avLst/>
            <a:gdLst>
              <a:gd name="T0" fmla="*/ 2147483647 w 464"/>
              <a:gd name="T1" fmla="*/ 0 h 752"/>
              <a:gd name="T2" fmla="*/ 2147483647 w 464"/>
              <a:gd name="T3" fmla="*/ 2147483647 h 752"/>
              <a:gd name="T4" fmla="*/ 2147483647 w 464"/>
              <a:gd name="T5" fmla="*/ 2147483647 h 752"/>
              <a:gd name="T6" fmla="*/ 0 w 464"/>
              <a:gd name="T7" fmla="*/ 2147483647 h 752"/>
              <a:gd name="T8" fmla="*/ 2147483647 w 464"/>
              <a:gd name="T9" fmla="*/ 0 h 752"/>
              <a:gd name="T10" fmla="*/ 2147483647 w 464"/>
              <a:gd name="T11" fmla="*/ 2147483647 h 752"/>
              <a:gd name="T12" fmla="*/ 2147483647 w 464"/>
              <a:gd name="T13" fmla="*/ 2147483647 h 752"/>
              <a:gd name="T14" fmla="*/ 2147483647 w 464"/>
              <a:gd name="T15" fmla="*/ 2147483647 h 752"/>
              <a:gd name="T16" fmla="*/ 2147483647 w 464"/>
              <a:gd name="T17" fmla="*/ 2147483647 h 752"/>
              <a:gd name="T18" fmla="*/ 2147483647 w 464"/>
              <a:gd name="T19" fmla="*/ 2147483647 h 752"/>
              <a:gd name="T20" fmla="*/ 2147483647 w 464"/>
              <a:gd name="T21" fmla="*/ 2147483647 h 752"/>
              <a:gd name="T22" fmla="*/ 0 w 464"/>
              <a:gd name="T23" fmla="*/ 2147483647 h 752"/>
              <a:gd name="T24" fmla="*/ 2147483647 w 464"/>
              <a:gd name="T25" fmla="*/ 2147483647 h 752"/>
              <a:gd name="T26" fmla="*/ 2147483647 w 464"/>
              <a:gd name="T27" fmla="*/ 2147483647 h 752"/>
              <a:gd name="T28" fmla="*/ 2147483647 w 464"/>
              <a:gd name="T29" fmla="*/ 2147483647 h 752"/>
              <a:gd name="T30" fmla="*/ 2147483647 w 464"/>
              <a:gd name="T31" fmla="*/ 2147483647 h 752"/>
              <a:gd name="T32" fmla="*/ 2147483647 w 464"/>
              <a:gd name="T33" fmla="*/ 2147483647 h 752"/>
              <a:gd name="T34" fmla="*/ 2147483647 w 464"/>
              <a:gd name="T35" fmla="*/ 2147483647 h 752"/>
              <a:gd name="T36" fmla="*/ 2147483647 w 464"/>
              <a:gd name="T37" fmla="*/ 2147483647 h 752"/>
              <a:gd name="T38" fmla="*/ 2147483647 w 464"/>
              <a:gd name="T39" fmla="*/ 2147483647 h 752"/>
              <a:gd name="T40" fmla="*/ 2147483647 w 464"/>
              <a:gd name="T41" fmla="*/ 2147483647 h 752"/>
              <a:gd name="T42" fmla="*/ 2147483647 w 464"/>
              <a:gd name="T43" fmla="*/ 2147483647 h 752"/>
              <a:gd name="T44" fmla="*/ 2147483647 w 464"/>
              <a:gd name="T45" fmla="*/ 2147483647 h 752"/>
              <a:gd name="T46" fmla="*/ 2147483647 w 464"/>
              <a:gd name="T47" fmla="*/ 2147483647 h 752"/>
              <a:gd name="T48" fmla="*/ 2147483647 w 464"/>
              <a:gd name="T49" fmla="*/ 2147483647 h 752"/>
              <a:gd name="T50" fmla="*/ 2147483647 w 464"/>
              <a:gd name="T51" fmla="*/ 0 h 7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4"/>
              <a:gd name="T79" fmla="*/ 0 h 752"/>
              <a:gd name="T80" fmla="*/ 464 w 464"/>
              <a:gd name="T81" fmla="*/ 752 h 7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4" h="752">
                <a:moveTo>
                  <a:pt x="112" y="0"/>
                </a:moveTo>
                <a:lnTo>
                  <a:pt x="70" y="294"/>
                </a:lnTo>
                <a:lnTo>
                  <a:pt x="114" y="357"/>
                </a:lnTo>
                <a:lnTo>
                  <a:pt x="45" y="422"/>
                </a:lnTo>
                <a:lnTo>
                  <a:pt x="36" y="467"/>
                </a:lnTo>
                <a:lnTo>
                  <a:pt x="55" y="499"/>
                </a:lnTo>
                <a:lnTo>
                  <a:pt x="36" y="515"/>
                </a:lnTo>
                <a:lnTo>
                  <a:pt x="0" y="685"/>
                </a:lnTo>
                <a:lnTo>
                  <a:pt x="221" y="724"/>
                </a:lnTo>
                <a:lnTo>
                  <a:pt x="430" y="752"/>
                </a:lnTo>
                <a:lnTo>
                  <a:pt x="452" y="596"/>
                </a:lnTo>
                <a:lnTo>
                  <a:pt x="464" y="511"/>
                </a:lnTo>
                <a:lnTo>
                  <a:pt x="443" y="480"/>
                </a:lnTo>
                <a:lnTo>
                  <a:pt x="395" y="489"/>
                </a:lnTo>
                <a:lnTo>
                  <a:pt x="333" y="496"/>
                </a:lnTo>
                <a:lnTo>
                  <a:pt x="321" y="426"/>
                </a:lnTo>
                <a:lnTo>
                  <a:pt x="246" y="370"/>
                </a:lnTo>
                <a:lnTo>
                  <a:pt x="256" y="333"/>
                </a:lnTo>
                <a:lnTo>
                  <a:pt x="263" y="269"/>
                </a:lnTo>
                <a:lnTo>
                  <a:pt x="166" y="131"/>
                </a:lnTo>
                <a:lnTo>
                  <a:pt x="179" y="9"/>
                </a:lnTo>
                <a:lnTo>
                  <a:pt x="112" y="0"/>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sp>
        <p:nvSpPr>
          <p:cNvPr id="28" name="Freeform 21"/>
          <p:cNvSpPr>
            <a:spLocks/>
          </p:cNvSpPr>
          <p:nvPr/>
        </p:nvSpPr>
        <p:spPr bwMode="auto">
          <a:xfrm>
            <a:off x="2277716" y="2736959"/>
            <a:ext cx="838982" cy="1083905"/>
          </a:xfrm>
          <a:custGeom>
            <a:avLst/>
            <a:gdLst>
              <a:gd name="T0" fmla="*/ 2147483647 w 430"/>
              <a:gd name="T1" fmla="*/ 0 h 555"/>
              <a:gd name="T2" fmla="*/ 2147483647 w 430"/>
              <a:gd name="T3" fmla="*/ 2147483647 h 555"/>
              <a:gd name="T4" fmla="*/ 2147483647 w 430"/>
              <a:gd name="T5" fmla="*/ 2147483647 h 555"/>
              <a:gd name="T6" fmla="*/ 0 w 430"/>
              <a:gd name="T7" fmla="*/ 2147483647 h 555"/>
              <a:gd name="T8" fmla="*/ 2147483647 w 430"/>
              <a:gd name="T9" fmla="*/ 0 h 555"/>
              <a:gd name="T10" fmla="*/ 2147483647 w 430"/>
              <a:gd name="T11" fmla="*/ 2147483647 h 555"/>
              <a:gd name="T12" fmla="*/ 2147483647 w 430"/>
              <a:gd name="T13" fmla="*/ 2147483647 h 555"/>
              <a:gd name="T14" fmla="*/ 2147483647 w 430"/>
              <a:gd name="T15" fmla="*/ 2147483647 h 555"/>
              <a:gd name="T16" fmla="*/ 2147483647 w 430"/>
              <a:gd name="T17" fmla="*/ 2147483647 h 555"/>
              <a:gd name="T18" fmla="*/ 0 w 430"/>
              <a:gd name="T19" fmla="*/ 2147483647 h 555"/>
              <a:gd name="T20" fmla="*/ 2147483647 w 430"/>
              <a:gd name="T21" fmla="*/ 2147483647 h 555"/>
              <a:gd name="T22" fmla="*/ 2147483647 w 430"/>
              <a:gd name="T23" fmla="*/ 0 h 5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0"/>
              <a:gd name="T37" fmla="*/ 0 h 555"/>
              <a:gd name="T38" fmla="*/ 430 w 430"/>
              <a:gd name="T39" fmla="*/ 555 h 5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0" h="555">
                <a:moveTo>
                  <a:pt x="80" y="0"/>
                </a:moveTo>
                <a:lnTo>
                  <a:pt x="290" y="29"/>
                </a:lnTo>
                <a:lnTo>
                  <a:pt x="276" y="135"/>
                </a:lnTo>
                <a:lnTo>
                  <a:pt x="430" y="150"/>
                </a:lnTo>
                <a:lnTo>
                  <a:pt x="388" y="555"/>
                </a:lnTo>
                <a:lnTo>
                  <a:pt x="0" y="513"/>
                </a:lnTo>
                <a:lnTo>
                  <a:pt x="39" y="254"/>
                </a:lnTo>
                <a:lnTo>
                  <a:pt x="80" y="0"/>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sp>
        <p:nvSpPr>
          <p:cNvPr id="29" name="Freeform 22"/>
          <p:cNvSpPr>
            <a:spLocks/>
          </p:cNvSpPr>
          <p:nvPr/>
        </p:nvSpPr>
        <p:spPr bwMode="auto">
          <a:xfrm>
            <a:off x="2315113" y="1341849"/>
            <a:ext cx="1577157" cy="982194"/>
          </a:xfrm>
          <a:custGeom>
            <a:avLst/>
            <a:gdLst>
              <a:gd name="T0" fmla="*/ 2147483647 w 807"/>
              <a:gd name="T1" fmla="*/ 0 h 503"/>
              <a:gd name="T2" fmla="*/ 2147483647 w 807"/>
              <a:gd name="T3" fmla="*/ 2147483647 h 503"/>
              <a:gd name="T4" fmla="*/ 2147483647 w 807"/>
              <a:gd name="T5" fmla="*/ 2147483647 h 503"/>
              <a:gd name="T6" fmla="*/ 0 w 807"/>
              <a:gd name="T7" fmla="*/ 2147483647 h 503"/>
              <a:gd name="T8" fmla="*/ 2147483647 w 807"/>
              <a:gd name="T9" fmla="*/ 0 h 503"/>
              <a:gd name="T10" fmla="*/ 2147483647 w 807"/>
              <a:gd name="T11" fmla="*/ 2147483647 h 503"/>
              <a:gd name="T12" fmla="*/ 2147483647 w 807"/>
              <a:gd name="T13" fmla="*/ 2147483647 h 503"/>
              <a:gd name="T14" fmla="*/ 2147483647 w 807"/>
              <a:gd name="T15" fmla="*/ 2147483647 h 503"/>
              <a:gd name="T16" fmla="*/ 2147483647 w 807"/>
              <a:gd name="T17" fmla="*/ 2147483647 h 503"/>
              <a:gd name="T18" fmla="*/ 2147483647 w 807"/>
              <a:gd name="T19" fmla="*/ 2147483647 h 503"/>
              <a:gd name="T20" fmla="*/ 2147483647 w 807"/>
              <a:gd name="T21" fmla="*/ 2147483647 h 503"/>
              <a:gd name="T22" fmla="*/ 2147483647 w 807"/>
              <a:gd name="T23" fmla="*/ 2147483647 h 503"/>
              <a:gd name="T24" fmla="*/ 2147483647 w 807"/>
              <a:gd name="T25" fmla="*/ 2147483647 h 503"/>
              <a:gd name="T26" fmla="*/ 2147483647 w 807"/>
              <a:gd name="T27" fmla="*/ 2147483647 h 503"/>
              <a:gd name="T28" fmla="*/ 2147483647 w 807"/>
              <a:gd name="T29" fmla="*/ 2147483647 h 503"/>
              <a:gd name="T30" fmla="*/ 2147483647 w 807"/>
              <a:gd name="T31" fmla="*/ 2147483647 h 503"/>
              <a:gd name="T32" fmla="*/ 2147483647 w 807"/>
              <a:gd name="T33" fmla="*/ 2147483647 h 503"/>
              <a:gd name="T34" fmla="*/ 2147483647 w 807"/>
              <a:gd name="T35" fmla="*/ 2147483647 h 503"/>
              <a:gd name="T36" fmla="*/ 2147483647 w 807"/>
              <a:gd name="T37" fmla="*/ 2147483647 h 503"/>
              <a:gd name="T38" fmla="*/ 2147483647 w 807"/>
              <a:gd name="T39" fmla="*/ 2147483647 h 503"/>
              <a:gd name="T40" fmla="*/ 2147483647 w 807"/>
              <a:gd name="T41" fmla="*/ 2147483647 h 503"/>
              <a:gd name="T42" fmla="*/ 0 w 807"/>
              <a:gd name="T43" fmla="*/ 2147483647 h 503"/>
              <a:gd name="T44" fmla="*/ 2147483647 w 807"/>
              <a:gd name="T45" fmla="*/ 0 h 5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7"/>
              <a:gd name="T70" fmla="*/ 0 h 503"/>
              <a:gd name="T71" fmla="*/ 807 w 807"/>
              <a:gd name="T72" fmla="*/ 503 h 5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7" h="503">
                <a:moveTo>
                  <a:pt x="13" y="0"/>
                </a:moveTo>
                <a:lnTo>
                  <a:pt x="171" y="20"/>
                </a:lnTo>
                <a:lnTo>
                  <a:pt x="267" y="33"/>
                </a:lnTo>
                <a:lnTo>
                  <a:pt x="394" y="46"/>
                </a:lnTo>
                <a:lnTo>
                  <a:pt x="510" y="58"/>
                </a:lnTo>
                <a:lnTo>
                  <a:pt x="712" y="72"/>
                </a:lnTo>
                <a:lnTo>
                  <a:pt x="807" y="80"/>
                </a:lnTo>
                <a:lnTo>
                  <a:pt x="804" y="490"/>
                </a:lnTo>
                <a:lnTo>
                  <a:pt x="310" y="447"/>
                </a:lnTo>
                <a:lnTo>
                  <a:pt x="299" y="503"/>
                </a:lnTo>
                <a:lnTo>
                  <a:pt x="280" y="476"/>
                </a:lnTo>
                <a:lnTo>
                  <a:pt x="235" y="481"/>
                </a:lnTo>
                <a:lnTo>
                  <a:pt x="170" y="491"/>
                </a:lnTo>
                <a:lnTo>
                  <a:pt x="158" y="420"/>
                </a:lnTo>
                <a:lnTo>
                  <a:pt x="81" y="363"/>
                </a:lnTo>
                <a:lnTo>
                  <a:pt x="93" y="309"/>
                </a:lnTo>
                <a:lnTo>
                  <a:pt x="100" y="266"/>
                </a:lnTo>
                <a:lnTo>
                  <a:pt x="0" y="125"/>
                </a:lnTo>
                <a:lnTo>
                  <a:pt x="13" y="0"/>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79646"/>
              </a:solidFill>
              <a:effectLst/>
              <a:uLnTx/>
              <a:uFillTx/>
              <a:latin typeface="Trebuchet MS"/>
              <a:ea typeface="ＭＳ Ｐゴシック" pitchFamily="34" charset="-128"/>
              <a:cs typeface="Arial" pitchFamily="34" charset="0"/>
            </a:endParaRPr>
          </a:p>
        </p:txBody>
      </p:sp>
      <p:sp>
        <p:nvSpPr>
          <p:cNvPr id="30" name="Freeform 23"/>
          <p:cNvSpPr>
            <a:spLocks/>
          </p:cNvSpPr>
          <p:nvPr/>
        </p:nvSpPr>
        <p:spPr bwMode="auto">
          <a:xfrm>
            <a:off x="2806146" y="2205633"/>
            <a:ext cx="1079621" cy="883519"/>
          </a:xfrm>
          <a:custGeom>
            <a:avLst/>
            <a:gdLst>
              <a:gd name="T0" fmla="*/ 2147483647 w 553"/>
              <a:gd name="T1" fmla="*/ 0 h 452"/>
              <a:gd name="T2" fmla="*/ 2147483647 w 553"/>
              <a:gd name="T3" fmla="*/ 2147483647 h 452"/>
              <a:gd name="T4" fmla="*/ 2147483647 w 553"/>
              <a:gd name="T5" fmla="*/ 2147483647 h 452"/>
              <a:gd name="T6" fmla="*/ 0 w 553"/>
              <a:gd name="T7" fmla="*/ 2147483647 h 452"/>
              <a:gd name="T8" fmla="*/ 2147483647 w 553"/>
              <a:gd name="T9" fmla="*/ 0 h 452"/>
              <a:gd name="T10" fmla="*/ 2147483647 w 553"/>
              <a:gd name="T11" fmla="*/ 2147483647 h 452"/>
              <a:gd name="T12" fmla="*/ 0 w 553"/>
              <a:gd name="T13" fmla="*/ 2147483647 h 452"/>
              <a:gd name="T14" fmla="*/ 2147483647 w 553"/>
              <a:gd name="T15" fmla="*/ 2147483647 h 452"/>
              <a:gd name="T16" fmla="*/ 2147483647 w 553"/>
              <a:gd name="T17" fmla="*/ 2147483647 h 452"/>
              <a:gd name="T18" fmla="*/ 2147483647 w 553"/>
              <a:gd name="T19" fmla="*/ 2147483647 h 452"/>
              <a:gd name="T20" fmla="*/ 2147483647 w 553"/>
              <a:gd name="T21" fmla="*/ 0 h 4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3"/>
              <a:gd name="T34" fmla="*/ 0 h 452"/>
              <a:gd name="T35" fmla="*/ 553 w 553"/>
              <a:gd name="T36" fmla="*/ 452 h 4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3" h="452">
                <a:moveTo>
                  <a:pt x="54" y="0"/>
                </a:moveTo>
                <a:lnTo>
                  <a:pt x="34" y="169"/>
                </a:lnTo>
                <a:lnTo>
                  <a:pt x="0" y="410"/>
                </a:lnTo>
                <a:lnTo>
                  <a:pt x="160" y="423"/>
                </a:lnTo>
                <a:lnTo>
                  <a:pt x="534" y="452"/>
                </a:lnTo>
                <a:lnTo>
                  <a:pt x="553" y="47"/>
                </a:lnTo>
                <a:lnTo>
                  <a:pt x="54" y="0"/>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sp>
        <p:nvSpPr>
          <p:cNvPr id="31" name="Freeform 24"/>
          <p:cNvSpPr>
            <a:spLocks/>
          </p:cNvSpPr>
          <p:nvPr/>
        </p:nvSpPr>
        <p:spPr bwMode="auto">
          <a:xfrm>
            <a:off x="3025646" y="3029948"/>
            <a:ext cx="1123522" cy="834941"/>
          </a:xfrm>
          <a:custGeom>
            <a:avLst/>
            <a:gdLst>
              <a:gd name="T0" fmla="*/ 2147483647 w 576"/>
              <a:gd name="T1" fmla="*/ 0 h 428"/>
              <a:gd name="T2" fmla="*/ 2147483647 w 576"/>
              <a:gd name="T3" fmla="*/ 2147483647 h 428"/>
              <a:gd name="T4" fmla="*/ 2147483647 w 576"/>
              <a:gd name="T5" fmla="*/ 2147483647 h 428"/>
              <a:gd name="T6" fmla="*/ 0 w 576"/>
              <a:gd name="T7" fmla="*/ 2147483647 h 428"/>
              <a:gd name="T8" fmla="*/ 2147483647 w 576"/>
              <a:gd name="T9" fmla="*/ 0 h 428"/>
              <a:gd name="T10" fmla="*/ 2147483647 w 576"/>
              <a:gd name="T11" fmla="*/ 2147483647 h 428"/>
              <a:gd name="T12" fmla="*/ 0 w 576"/>
              <a:gd name="T13" fmla="*/ 2147483647 h 428"/>
              <a:gd name="T14" fmla="*/ 2147483647 w 576"/>
              <a:gd name="T15" fmla="*/ 2147483647 h 428"/>
              <a:gd name="T16" fmla="*/ 2147483647 w 576"/>
              <a:gd name="T17" fmla="*/ 2147483647 h 428"/>
              <a:gd name="T18" fmla="*/ 2147483647 w 576"/>
              <a:gd name="T19" fmla="*/ 2147483647 h 428"/>
              <a:gd name="T20" fmla="*/ 2147483647 w 576"/>
              <a:gd name="T21" fmla="*/ 2147483647 h 428"/>
              <a:gd name="T22" fmla="*/ 2147483647 w 576"/>
              <a:gd name="T23" fmla="*/ 2147483647 h 428"/>
              <a:gd name="T24" fmla="*/ 2147483647 w 576"/>
              <a:gd name="T25" fmla="*/ 0 h 4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76"/>
              <a:gd name="T40" fmla="*/ 0 h 428"/>
              <a:gd name="T41" fmla="*/ 576 w 576"/>
              <a:gd name="T42" fmla="*/ 428 h 4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76" h="428">
                <a:moveTo>
                  <a:pt x="48" y="0"/>
                </a:moveTo>
                <a:lnTo>
                  <a:pt x="19" y="257"/>
                </a:lnTo>
                <a:lnTo>
                  <a:pt x="0" y="405"/>
                </a:lnTo>
                <a:lnTo>
                  <a:pt x="288" y="420"/>
                </a:lnTo>
                <a:lnTo>
                  <a:pt x="563" y="428"/>
                </a:lnTo>
                <a:lnTo>
                  <a:pt x="571" y="228"/>
                </a:lnTo>
                <a:lnTo>
                  <a:pt x="576" y="32"/>
                </a:lnTo>
                <a:lnTo>
                  <a:pt x="419" y="29"/>
                </a:lnTo>
                <a:lnTo>
                  <a:pt x="48" y="0"/>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a:ea typeface="+mn-ea"/>
              <a:cs typeface="+mn-cs"/>
            </a:endParaRPr>
          </a:p>
        </p:txBody>
      </p:sp>
      <p:sp>
        <p:nvSpPr>
          <p:cNvPr id="32" name="Freeform 25"/>
          <p:cNvSpPr>
            <a:spLocks/>
          </p:cNvSpPr>
          <p:nvPr/>
        </p:nvSpPr>
        <p:spPr bwMode="auto">
          <a:xfrm>
            <a:off x="2015942" y="3732816"/>
            <a:ext cx="1017835" cy="1132483"/>
          </a:xfrm>
          <a:custGeom>
            <a:avLst/>
            <a:gdLst>
              <a:gd name="T0" fmla="*/ 2147483647 w 522"/>
              <a:gd name="T1" fmla="*/ 0 h 580"/>
              <a:gd name="T2" fmla="*/ 2147483647 w 522"/>
              <a:gd name="T3" fmla="*/ 2147483647 h 580"/>
              <a:gd name="T4" fmla="*/ 2147483647 w 522"/>
              <a:gd name="T5" fmla="*/ 2147483647 h 580"/>
              <a:gd name="T6" fmla="*/ 0 w 522"/>
              <a:gd name="T7" fmla="*/ 2147483647 h 580"/>
              <a:gd name="T8" fmla="*/ 2147483647 w 522"/>
              <a:gd name="T9" fmla="*/ 0 h 580"/>
              <a:gd name="T10" fmla="*/ 2147483647 w 522"/>
              <a:gd name="T11" fmla="*/ 2147483647 h 580"/>
              <a:gd name="T12" fmla="*/ 2147483647 w 522"/>
              <a:gd name="T13" fmla="*/ 2147483647 h 580"/>
              <a:gd name="T14" fmla="*/ 2147483647 w 522"/>
              <a:gd name="T15" fmla="*/ 2147483647 h 580"/>
              <a:gd name="T16" fmla="*/ 2147483647 w 522"/>
              <a:gd name="T17" fmla="*/ 2147483647 h 580"/>
              <a:gd name="T18" fmla="*/ 2147483647 w 522"/>
              <a:gd name="T19" fmla="*/ 2147483647 h 580"/>
              <a:gd name="T20" fmla="*/ 2147483647 w 522"/>
              <a:gd name="T21" fmla="*/ 2147483647 h 580"/>
              <a:gd name="T22" fmla="*/ 2147483647 w 522"/>
              <a:gd name="T23" fmla="*/ 2147483647 h 580"/>
              <a:gd name="T24" fmla="*/ 2147483647 w 522"/>
              <a:gd name="T25" fmla="*/ 2147483647 h 580"/>
              <a:gd name="T26" fmla="*/ 2147483647 w 522"/>
              <a:gd name="T27" fmla="*/ 2147483647 h 580"/>
              <a:gd name="T28" fmla="*/ 2147483647 w 522"/>
              <a:gd name="T29" fmla="*/ 2147483647 h 580"/>
              <a:gd name="T30" fmla="*/ 0 w 522"/>
              <a:gd name="T31" fmla="*/ 2147483647 h 580"/>
              <a:gd name="T32" fmla="*/ 2147483647 w 522"/>
              <a:gd name="T33" fmla="*/ 2147483647 h 580"/>
              <a:gd name="T34" fmla="*/ 2147483647 w 522"/>
              <a:gd name="T35" fmla="*/ 2147483647 h 580"/>
              <a:gd name="T36" fmla="*/ 2147483647 w 522"/>
              <a:gd name="T37" fmla="*/ 2147483647 h 580"/>
              <a:gd name="T38" fmla="*/ 2147483647 w 522"/>
              <a:gd name="T39" fmla="*/ 0 h 5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22"/>
              <a:gd name="T61" fmla="*/ 0 h 580"/>
              <a:gd name="T62" fmla="*/ 522 w 522"/>
              <a:gd name="T63" fmla="*/ 580 h 5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22" h="580">
                <a:moveTo>
                  <a:pt x="132" y="0"/>
                </a:moveTo>
                <a:lnTo>
                  <a:pt x="122" y="76"/>
                </a:lnTo>
                <a:lnTo>
                  <a:pt x="77" y="67"/>
                </a:lnTo>
                <a:lnTo>
                  <a:pt x="80" y="164"/>
                </a:lnTo>
                <a:lnTo>
                  <a:pt x="58" y="183"/>
                </a:lnTo>
                <a:lnTo>
                  <a:pt x="90" y="243"/>
                </a:lnTo>
                <a:lnTo>
                  <a:pt x="58" y="269"/>
                </a:lnTo>
                <a:lnTo>
                  <a:pt x="41" y="313"/>
                </a:lnTo>
                <a:lnTo>
                  <a:pt x="16" y="355"/>
                </a:lnTo>
                <a:lnTo>
                  <a:pt x="33" y="379"/>
                </a:lnTo>
                <a:lnTo>
                  <a:pt x="3" y="390"/>
                </a:lnTo>
                <a:lnTo>
                  <a:pt x="0" y="429"/>
                </a:lnTo>
                <a:lnTo>
                  <a:pt x="293" y="577"/>
                </a:lnTo>
                <a:lnTo>
                  <a:pt x="459" y="580"/>
                </a:lnTo>
                <a:lnTo>
                  <a:pt x="522" y="45"/>
                </a:lnTo>
                <a:lnTo>
                  <a:pt x="132" y="0"/>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sp>
        <p:nvSpPr>
          <p:cNvPr id="33" name="Freeform 26"/>
          <p:cNvSpPr>
            <a:spLocks/>
          </p:cNvSpPr>
          <p:nvPr/>
        </p:nvSpPr>
        <p:spPr bwMode="auto">
          <a:xfrm>
            <a:off x="2902076" y="3813274"/>
            <a:ext cx="1082873" cy="1071760"/>
          </a:xfrm>
          <a:custGeom>
            <a:avLst/>
            <a:gdLst>
              <a:gd name="T0" fmla="*/ 2147483647 w 554"/>
              <a:gd name="T1" fmla="*/ 0 h 549"/>
              <a:gd name="T2" fmla="*/ 2147483647 w 554"/>
              <a:gd name="T3" fmla="*/ 2147483647 h 549"/>
              <a:gd name="T4" fmla="*/ 2147483647 w 554"/>
              <a:gd name="T5" fmla="*/ 2147483647 h 549"/>
              <a:gd name="T6" fmla="*/ 0 w 554"/>
              <a:gd name="T7" fmla="*/ 2147483647 h 549"/>
              <a:gd name="T8" fmla="*/ 2147483647 w 554"/>
              <a:gd name="T9" fmla="*/ 0 h 549"/>
              <a:gd name="T10" fmla="*/ 2147483647 w 554"/>
              <a:gd name="T11" fmla="*/ 2147483647 h 549"/>
              <a:gd name="T12" fmla="*/ 2147483647 w 554"/>
              <a:gd name="T13" fmla="*/ 2147483647 h 549"/>
              <a:gd name="T14" fmla="*/ 2147483647 w 554"/>
              <a:gd name="T15" fmla="*/ 2147483647 h 549"/>
              <a:gd name="T16" fmla="*/ 2147483647 w 554"/>
              <a:gd name="T17" fmla="*/ 2147483647 h 549"/>
              <a:gd name="T18" fmla="*/ 2147483647 w 554"/>
              <a:gd name="T19" fmla="*/ 2147483647 h 549"/>
              <a:gd name="T20" fmla="*/ 2147483647 w 554"/>
              <a:gd name="T21" fmla="*/ 2147483647 h 549"/>
              <a:gd name="T22" fmla="*/ 2147483647 w 554"/>
              <a:gd name="T23" fmla="*/ 2147483647 h 549"/>
              <a:gd name="T24" fmla="*/ 0 w 554"/>
              <a:gd name="T25" fmla="*/ 2147483647 h 549"/>
              <a:gd name="T26" fmla="*/ 2147483647 w 554"/>
              <a:gd name="T27" fmla="*/ 2147483647 h 549"/>
              <a:gd name="T28" fmla="*/ 2147483647 w 554"/>
              <a:gd name="T29" fmla="*/ 0 h 54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54"/>
              <a:gd name="T46" fmla="*/ 0 h 549"/>
              <a:gd name="T47" fmla="*/ 554 w 554"/>
              <a:gd name="T48" fmla="*/ 549 h 54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54" h="549">
                <a:moveTo>
                  <a:pt x="67" y="0"/>
                </a:moveTo>
                <a:lnTo>
                  <a:pt x="554" y="22"/>
                </a:lnTo>
                <a:lnTo>
                  <a:pt x="530" y="507"/>
                </a:lnTo>
                <a:lnTo>
                  <a:pt x="372" y="498"/>
                </a:lnTo>
                <a:lnTo>
                  <a:pt x="224" y="494"/>
                </a:lnTo>
                <a:lnTo>
                  <a:pt x="224" y="513"/>
                </a:lnTo>
                <a:lnTo>
                  <a:pt x="100" y="513"/>
                </a:lnTo>
                <a:lnTo>
                  <a:pt x="93" y="549"/>
                </a:lnTo>
                <a:lnTo>
                  <a:pt x="0" y="538"/>
                </a:lnTo>
                <a:lnTo>
                  <a:pt x="52" y="126"/>
                </a:lnTo>
                <a:lnTo>
                  <a:pt x="67" y="0"/>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sp>
        <p:nvSpPr>
          <p:cNvPr id="34" name="Freeform 27"/>
          <p:cNvSpPr>
            <a:spLocks/>
          </p:cNvSpPr>
          <p:nvPr/>
        </p:nvSpPr>
        <p:spPr bwMode="auto">
          <a:xfrm>
            <a:off x="3332948" y="3971154"/>
            <a:ext cx="2193386" cy="2032702"/>
          </a:xfrm>
          <a:custGeom>
            <a:avLst/>
            <a:gdLst>
              <a:gd name="T0" fmla="*/ 2147483647 w 1124"/>
              <a:gd name="T1" fmla="*/ 0 h 1041"/>
              <a:gd name="T2" fmla="*/ 2147483647 w 1124"/>
              <a:gd name="T3" fmla="*/ 2147483647 h 1041"/>
              <a:gd name="T4" fmla="*/ 2147483647 w 1124"/>
              <a:gd name="T5" fmla="*/ 2147483647 h 1041"/>
              <a:gd name="T6" fmla="*/ 0 w 1124"/>
              <a:gd name="T7" fmla="*/ 2147483647 h 1041"/>
              <a:gd name="T8" fmla="*/ 2147483647 w 1124"/>
              <a:gd name="T9" fmla="*/ 0 h 1041"/>
              <a:gd name="T10" fmla="*/ 2147483647 w 1124"/>
              <a:gd name="T11" fmla="*/ 2147483647 h 1041"/>
              <a:gd name="T12" fmla="*/ 2147483647 w 1124"/>
              <a:gd name="T13" fmla="*/ 2147483647 h 1041"/>
              <a:gd name="T14" fmla="*/ 2147483647 w 1124"/>
              <a:gd name="T15" fmla="*/ 2147483647 h 1041"/>
              <a:gd name="T16" fmla="*/ 2147483647 w 1124"/>
              <a:gd name="T17" fmla="*/ 2147483647 h 1041"/>
              <a:gd name="T18" fmla="*/ 2147483647 w 1124"/>
              <a:gd name="T19" fmla="*/ 2147483647 h 1041"/>
              <a:gd name="T20" fmla="*/ 2147483647 w 1124"/>
              <a:gd name="T21" fmla="*/ 2147483647 h 1041"/>
              <a:gd name="T22" fmla="*/ 2147483647 w 1124"/>
              <a:gd name="T23" fmla="*/ 2147483647 h 1041"/>
              <a:gd name="T24" fmla="*/ 2147483647 w 1124"/>
              <a:gd name="T25" fmla="*/ 2147483647 h 1041"/>
              <a:gd name="T26" fmla="*/ 2147483647 w 1124"/>
              <a:gd name="T27" fmla="*/ 2147483647 h 1041"/>
              <a:gd name="T28" fmla="*/ 2147483647 w 1124"/>
              <a:gd name="T29" fmla="*/ 2147483647 h 1041"/>
              <a:gd name="T30" fmla="*/ 2147483647 w 1124"/>
              <a:gd name="T31" fmla="*/ 2147483647 h 1041"/>
              <a:gd name="T32" fmla="*/ 2147483647 w 1124"/>
              <a:gd name="T33" fmla="*/ 2147483647 h 1041"/>
              <a:gd name="T34" fmla="*/ 2147483647 w 1124"/>
              <a:gd name="T35" fmla="*/ 2147483647 h 1041"/>
              <a:gd name="T36" fmla="*/ 2147483647 w 1124"/>
              <a:gd name="T37" fmla="*/ 2147483647 h 1041"/>
              <a:gd name="T38" fmla="*/ 2147483647 w 1124"/>
              <a:gd name="T39" fmla="*/ 2147483647 h 1041"/>
              <a:gd name="T40" fmla="*/ 2147483647 w 1124"/>
              <a:gd name="T41" fmla="*/ 2147483647 h 1041"/>
              <a:gd name="T42" fmla="*/ 2147483647 w 1124"/>
              <a:gd name="T43" fmla="*/ 2147483647 h 1041"/>
              <a:gd name="T44" fmla="*/ 2147483647 w 1124"/>
              <a:gd name="T45" fmla="*/ 2147483647 h 1041"/>
              <a:gd name="T46" fmla="*/ 2147483647 w 1124"/>
              <a:gd name="T47" fmla="*/ 2147483647 h 1041"/>
              <a:gd name="T48" fmla="*/ 2147483647 w 1124"/>
              <a:gd name="T49" fmla="*/ 2147483647 h 1041"/>
              <a:gd name="T50" fmla="*/ 2147483647 w 1124"/>
              <a:gd name="T51" fmla="*/ 2147483647 h 1041"/>
              <a:gd name="T52" fmla="*/ 2147483647 w 1124"/>
              <a:gd name="T53" fmla="*/ 2147483647 h 1041"/>
              <a:gd name="T54" fmla="*/ 2147483647 w 1124"/>
              <a:gd name="T55" fmla="*/ 2147483647 h 1041"/>
              <a:gd name="T56" fmla="*/ 2147483647 w 1124"/>
              <a:gd name="T57" fmla="*/ 2147483647 h 1041"/>
              <a:gd name="T58" fmla="*/ 2147483647 w 1124"/>
              <a:gd name="T59" fmla="*/ 2147483647 h 1041"/>
              <a:gd name="T60" fmla="*/ 2147483647 w 1124"/>
              <a:gd name="T61" fmla="*/ 2147483647 h 1041"/>
              <a:gd name="T62" fmla="*/ 2147483647 w 1124"/>
              <a:gd name="T63" fmla="*/ 2147483647 h 1041"/>
              <a:gd name="T64" fmla="*/ 2147483647 w 1124"/>
              <a:gd name="T65" fmla="*/ 2147483647 h 1041"/>
              <a:gd name="T66" fmla="*/ 2147483647 w 1124"/>
              <a:gd name="T67" fmla="*/ 2147483647 h 1041"/>
              <a:gd name="T68" fmla="*/ 2147483647 w 1124"/>
              <a:gd name="T69" fmla="*/ 2147483647 h 1041"/>
              <a:gd name="T70" fmla="*/ 2147483647 w 1124"/>
              <a:gd name="T71" fmla="*/ 2147483647 h 1041"/>
              <a:gd name="T72" fmla="*/ 2147483647 w 1124"/>
              <a:gd name="T73" fmla="*/ 2147483647 h 1041"/>
              <a:gd name="T74" fmla="*/ 2147483647 w 1124"/>
              <a:gd name="T75" fmla="*/ 2147483647 h 1041"/>
              <a:gd name="T76" fmla="*/ 2147483647 w 1124"/>
              <a:gd name="T77" fmla="*/ 2147483647 h 1041"/>
              <a:gd name="T78" fmla="*/ 2147483647 w 1124"/>
              <a:gd name="T79" fmla="*/ 2147483647 h 1041"/>
              <a:gd name="T80" fmla="*/ 2147483647 w 1124"/>
              <a:gd name="T81" fmla="*/ 2147483647 h 1041"/>
              <a:gd name="T82" fmla="*/ 2147483647 w 1124"/>
              <a:gd name="T83" fmla="*/ 2147483647 h 1041"/>
              <a:gd name="T84" fmla="*/ 2147483647 w 1124"/>
              <a:gd name="T85" fmla="*/ 2147483647 h 1041"/>
              <a:gd name="T86" fmla="*/ 2147483647 w 1124"/>
              <a:gd name="T87" fmla="*/ 2147483647 h 1041"/>
              <a:gd name="T88" fmla="*/ 2147483647 w 1124"/>
              <a:gd name="T89" fmla="*/ 2147483647 h 1041"/>
              <a:gd name="T90" fmla="*/ 2147483647 w 1124"/>
              <a:gd name="T91" fmla="*/ 2147483647 h 1041"/>
              <a:gd name="T92" fmla="*/ 2147483647 w 1124"/>
              <a:gd name="T93" fmla="*/ 2147483647 h 1041"/>
              <a:gd name="T94" fmla="*/ 2147483647 w 1124"/>
              <a:gd name="T95" fmla="*/ 2147483647 h 1041"/>
              <a:gd name="T96" fmla="*/ 2147483647 w 1124"/>
              <a:gd name="T97" fmla="*/ 2147483647 h 1041"/>
              <a:gd name="T98" fmla="*/ 2147483647 w 1124"/>
              <a:gd name="T99" fmla="*/ 2147483647 h 1041"/>
              <a:gd name="T100" fmla="*/ 0 w 1124"/>
              <a:gd name="T101" fmla="*/ 2147483647 h 1041"/>
              <a:gd name="T102" fmla="*/ 0 w 1124"/>
              <a:gd name="T103" fmla="*/ 2147483647 h 1041"/>
              <a:gd name="T104" fmla="*/ 2147483647 w 1124"/>
              <a:gd name="T105" fmla="*/ 2147483647 h 1041"/>
              <a:gd name="T106" fmla="*/ 2147483647 w 1124"/>
              <a:gd name="T107" fmla="*/ 2147483647 h 1041"/>
              <a:gd name="T108" fmla="*/ 2147483647 w 1124"/>
              <a:gd name="T109" fmla="*/ 0 h 10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24"/>
              <a:gd name="T166" fmla="*/ 0 h 1041"/>
              <a:gd name="T167" fmla="*/ 1124 w 1124"/>
              <a:gd name="T168" fmla="*/ 1041 h 10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24" h="1041">
                <a:moveTo>
                  <a:pt x="326" y="0"/>
                </a:moveTo>
                <a:lnTo>
                  <a:pt x="574" y="9"/>
                </a:lnTo>
                <a:lnTo>
                  <a:pt x="574" y="198"/>
                </a:lnTo>
                <a:lnTo>
                  <a:pt x="701" y="250"/>
                </a:lnTo>
                <a:lnTo>
                  <a:pt x="736" y="233"/>
                </a:lnTo>
                <a:lnTo>
                  <a:pt x="819" y="273"/>
                </a:lnTo>
                <a:lnTo>
                  <a:pt x="868" y="271"/>
                </a:lnTo>
                <a:lnTo>
                  <a:pt x="964" y="230"/>
                </a:lnTo>
                <a:lnTo>
                  <a:pt x="1019" y="269"/>
                </a:lnTo>
                <a:lnTo>
                  <a:pt x="1067" y="279"/>
                </a:lnTo>
                <a:lnTo>
                  <a:pt x="1067" y="433"/>
                </a:lnTo>
                <a:lnTo>
                  <a:pt x="1124" y="529"/>
                </a:lnTo>
                <a:lnTo>
                  <a:pt x="1111" y="660"/>
                </a:lnTo>
                <a:lnTo>
                  <a:pt x="1050" y="712"/>
                </a:lnTo>
                <a:lnTo>
                  <a:pt x="1037" y="664"/>
                </a:lnTo>
                <a:lnTo>
                  <a:pt x="1019" y="686"/>
                </a:lnTo>
                <a:lnTo>
                  <a:pt x="1032" y="717"/>
                </a:lnTo>
                <a:lnTo>
                  <a:pt x="923" y="795"/>
                </a:lnTo>
                <a:lnTo>
                  <a:pt x="897" y="800"/>
                </a:lnTo>
                <a:lnTo>
                  <a:pt x="840" y="839"/>
                </a:lnTo>
                <a:lnTo>
                  <a:pt x="840" y="861"/>
                </a:lnTo>
                <a:lnTo>
                  <a:pt x="823" y="865"/>
                </a:lnTo>
                <a:lnTo>
                  <a:pt x="836" y="891"/>
                </a:lnTo>
                <a:lnTo>
                  <a:pt x="805" y="930"/>
                </a:lnTo>
                <a:lnTo>
                  <a:pt x="823" y="987"/>
                </a:lnTo>
                <a:lnTo>
                  <a:pt x="840" y="1006"/>
                </a:lnTo>
                <a:lnTo>
                  <a:pt x="836" y="1041"/>
                </a:lnTo>
                <a:lnTo>
                  <a:pt x="792" y="1041"/>
                </a:lnTo>
                <a:lnTo>
                  <a:pt x="753" y="1023"/>
                </a:lnTo>
                <a:lnTo>
                  <a:pt x="727" y="1028"/>
                </a:lnTo>
                <a:lnTo>
                  <a:pt x="640" y="997"/>
                </a:lnTo>
                <a:lnTo>
                  <a:pt x="601" y="878"/>
                </a:lnTo>
                <a:lnTo>
                  <a:pt x="539" y="821"/>
                </a:lnTo>
                <a:lnTo>
                  <a:pt x="486" y="717"/>
                </a:lnTo>
                <a:lnTo>
                  <a:pt x="461" y="707"/>
                </a:lnTo>
                <a:lnTo>
                  <a:pt x="432" y="680"/>
                </a:lnTo>
                <a:lnTo>
                  <a:pt x="404" y="680"/>
                </a:lnTo>
                <a:lnTo>
                  <a:pt x="362" y="672"/>
                </a:lnTo>
                <a:lnTo>
                  <a:pt x="330" y="680"/>
                </a:lnTo>
                <a:lnTo>
                  <a:pt x="308" y="733"/>
                </a:lnTo>
                <a:lnTo>
                  <a:pt x="275" y="741"/>
                </a:lnTo>
                <a:lnTo>
                  <a:pt x="204" y="701"/>
                </a:lnTo>
                <a:lnTo>
                  <a:pt x="162" y="651"/>
                </a:lnTo>
                <a:lnTo>
                  <a:pt x="154" y="592"/>
                </a:lnTo>
                <a:lnTo>
                  <a:pt x="124" y="551"/>
                </a:lnTo>
                <a:lnTo>
                  <a:pt x="53" y="494"/>
                </a:lnTo>
                <a:lnTo>
                  <a:pt x="0" y="435"/>
                </a:lnTo>
                <a:lnTo>
                  <a:pt x="0" y="410"/>
                </a:lnTo>
                <a:lnTo>
                  <a:pt x="170" y="412"/>
                </a:lnTo>
                <a:lnTo>
                  <a:pt x="308" y="423"/>
                </a:lnTo>
                <a:lnTo>
                  <a:pt x="326" y="0"/>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mn-ea"/>
              <a:cs typeface="+mn-cs"/>
            </a:endParaRPr>
          </a:p>
        </p:txBody>
      </p:sp>
      <p:sp>
        <p:nvSpPr>
          <p:cNvPr id="35" name="Freeform 28"/>
          <p:cNvSpPr>
            <a:spLocks/>
          </p:cNvSpPr>
          <p:nvPr/>
        </p:nvSpPr>
        <p:spPr bwMode="auto">
          <a:xfrm>
            <a:off x="3908529" y="1473922"/>
            <a:ext cx="1060110" cy="620892"/>
          </a:xfrm>
          <a:custGeom>
            <a:avLst/>
            <a:gdLst>
              <a:gd name="T0" fmla="*/ 2147483647 w 541"/>
              <a:gd name="T1" fmla="*/ 0 h 317"/>
              <a:gd name="T2" fmla="*/ 2147483647 w 541"/>
              <a:gd name="T3" fmla="*/ 2147483647 h 317"/>
              <a:gd name="T4" fmla="*/ 2147483647 w 541"/>
              <a:gd name="T5" fmla="*/ 2147483647 h 317"/>
              <a:gd name="T6" fmla="*/ 0 w 541"/>
              <a:gd name="T7" fmla="*/ 2147483647 h 317"/>
              <a:gd name="T8" fmla="*/ 2147483647 w 541"/>
              <a:gd name="T9" fmla="*/ 0 h 317"/>
              <a:gd name="T10" fmla="*/ 2147483647 w 541"/>
              <a:gd name="T11" fmla="*/ 2147483647 h 317"/>
              <a:gd name="T12" fmla="*/ 2147483647 w 541"/>
              <a:gd name="T13" fmla="*/ 2147483647 h 317"/>
              <a:gd name="T14" fmla="*/ 2147483647 w 541"/>
              <a:gd name="T15" fmla="*/ 2147483647 h 317"/>
              <a:gd name="T16" fmla="*/ 2147483647 w 541"/>
              <a:gd name="T17" fmla="*/ 2147483647 h 317"/>
              <a:gd name="T18" fmla="*/ 2147483647 w 541"/>
              <a:gd name="T19" fmla="*/ 2147483647 h 317"/>
              <a:gd name="T20" fmla="*/ 2147483647 w 541"/>
              <a:gd name="T21" fmla="*/ 2147483647 h 317"/>
              <a:gd name="T22" fmla="*/ 0 w 541"/>
              <a:gd name="T23" fmla="*/ 2147483647 h 317"/>
              <a:gd name="T24" fmla="*/ 2147483647 w 541"/>
              <a:gd name="T25" fmla="*/ 0 h 3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41"/>
              <a:gd name="T40" fmla="*/ 0 h 317"/>
              <a:gd name="T41" fmla="*/ 541 w 541"/>
              <a:gd name="T42" fmla="*/ 317 h 3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41" h="317">
                <a:moveTo>
                  <a:pt x="2" y="0"/>
                </a:moveTo>
                <a:lnTo>
                  <a:pt x="454" y="10"/>
                </a:lnTo>
                <a:lnTo>
                  <a:pt x="487" y="103"/>
                </a:lnTo>
                <a:lnTo>
                  <a:pt x="519" y="174"/>
                </a:lnTo>
                <a:lnTo>
                  <a:pt x="541" y="290"/>
                </a:lnTo>
                <a:lnTo>
                  <a:pt x="528" y="317"/>
                </a:lnTo>
                <a:lnTo>
                  <a:pt x="361" y="312"/>
                </a:lnTo>
                <a:lnTo>
                  <a:pt x="0" y="306"/>
                </a:lnTo>
                <a:lnTo>
                  <a:pt x="2" y="0"/>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sp>
        <p:nvSpPr>
          <p:cNvPr id="36" name="Freeform 29"/>
          <p:cNvSpPr>
            <a:spLocks/>
          </p:cNvSpPr>
          <p:nvPr/>
        </p:nvSpPr>
        <p:spPr bwMode="auto">
          <a:xfrm>
            <a:off x="3882515" y="2070525"/>
            <a:ext cx="1110513" cy="722603"/>
          </a:xfrm>
          <a:custGeom>
            <a:avLst/>
            <a:gdLst>
              <a:gd name="T0" fmla="*/ 2147483647 w 568"/>
              <a:gd name="T1" fmla="*/ 0 h 371"/>
              <a:gd name="T2" fmla="*/ 2147483647 w 568"/>
              <a:gd name="T3" fmla="*/ 2147483647 h 371"/>
              <a:gd name="T4" fmla="*/ 2147483647 w 568"/>
              <a:gd name="T5" fmla="*/ 2147483647 h 371"/>
              <a:gd name="T6" fmla="*/ 0 w 568"/>
              <a:gd name="T7" fmla="*/ 2147483647 h 371"/>
              <a:gd name="T8" fmla="*/ 2147483647 w 568"/>
              <a:gd name="T9" fmla="*/ 0 h 371"/>
              <a:gd name="T10" fmla="*/ 2147483647 w 568"/>
              <a:gd name="T11" fmla="*/ 2147483647 h 371"/>
              <a:gd name="T12" fmla="*/ 0 w 568"/>
              <a:gd name="T13" fmla="*/ 2147483647 h 371"/>
              <a:gd name="T14" fmla="*/ 2147483647 w 568"/>
              <a:gd name="T15" fmla="*/ 2147483647 h 371"/>
              <a:gd name="T16" fmla="*/ 2147483647 w 568"/>
              <a:gd name="T17" fmla="*/ 2147483647 h 371"/>
              <a:gd name="T18" fmla="*/ 2147483647 w 568"/>
              <a:gd name="T19" fmla="*/ 2147483647 h 371"/>
              <a:gd name="T20" fmla="*/ 2147483647 w 568"/>
              <a:gd name="T21" fmla="*/ 2147483647 h 371"/>
              <a:gd name="T22" fmla="*/ 2147483647 w 568"/>
              <a:gd name="T23" fmla="*/ 2147483647 h 371"/>
              <a:gd name="T24" fmla="*/ 2147483647 w 568"/>
              <a:gd name="T25" fmla="*/ 2147483647 h 371"/>
              <a:gd name="T26" fmla="*/ 2147483647 w 568"/>
              <a:gd name="T27" fmla="*/ 2147483647 h 371"/>
              <a:gd name="T28" fmla="*/ 2147483647 w 568"/>
              <a:gd name="T29" fmla="*/ 2147483647 h 371"/>
              <a:gd name="T30" fmla="*/ 2147483647 w 568"/>
              <a:gd name="T31" fmla="*/ 2147483647 h 371"/>
              <a:gd name="T32" fmla="*/ 2147483647 w 568"/>
              <a:gd name="T33" fmla="*/ 2147483647 h 371"/>
              <a:gd name="T34" fmla="*/ 2147483647 w 568"/>
              <a:gd name="T35" fmla="*/ 0 h 3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8"/>
              <a:gd name="T55" fmla="*/ 0 h 371"/>
              <a:gd name="T56" fmla="*/ 568 w 568"/>
              <a:gd name="T57" fmla="*/ 371 h 3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8" h="371">
                <a:moveTo>
                  <a:pt x="10" y="0"/>
                </a:moveTo>
                <a:lnTo>
                  <a:pt x="8" y="144"/>
                </a:lnTo>
                <a:lnTo>
                  <a:pt x="0" y="312"/>
                </a:lnTo>
                <a:lnTo>
                  <a:pt x="412" y="318"/>
                </a:lnTo>
                <a:lnTo>
                  <a:pt x="456" y="341"/>
                </a:lnTo>
                <a:lnTo>
                  <a:pt x="486" y="310"/>
                </a:lnTo>
                <a:lnTo>
                  <a:pt x="568" y="371"/>
                </a:lnTo>
                <a:lnTo>
                  <a:pt x="556" y="307"/>
                </a:lnTo>
                <a:lnTo>
                  <a:pt x="564" y="257"/>
                </a:lnTo>
                <a:lnTo>
                  <a:pt x="568" y="89"/>
                </a:lnTo>
                <a:lnTo>
                  <a:pt x="532" y="52"/>
                </a:lnTo>
                <a:lnTo>
                  <a:pt x="546" y="6"/>
                </a:lnTo>
                <a:lnTo>
                  <a:pt x="276" y="4"/>
                </a:lnTo>
                <a:lnTo>
                  <a:pt x="10" y="0"/>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sp>
        <p:nvSpPr>
          <p:cNvPr id="37" name="Freeform 30"/>
          <p:cNvSpPr>
            <a:spLocks/>
          </p:cNvSpPr>
          <p:nvPr/>
        </p:nvSpPr>
        <p:spPr bwMode="auto">
          <a:xfrm>
            <a:off x="3864628" y="2671682"/>
            <a:ext cx="1321886" cy="595085"/>
          </a:xfrm>
          <a:custGeom>
            <a:avLst/>
            <a:gdLst>
              <a:gd name="T0" fmla="*/ 2147483647 w 677"/>
              <a:gd name="T1" fmla="*/ 0 h 305"/>
              <a:gd name="T2" fmla="*/ 2147483647 w 677"/>
              <a:gd name="T3" fmla="*/ 2147483647 h 305"/>
              <a:gd name="T4" fmla="*/ 2147483647 w 677"/>
              <a:gd name="T5" fmla="*/ 2147483647 h 305"/>
              <a:gd name="T6" fmla="*/ 0 w 677"/>
              <a:gd name="T7" fmla="*/ 2147483647 h 305"/>
              <a:gd name="T8" fmla="*/ 2147483647 w 677"/>
              <a:gd name="T9" fmla="*/ 0 h 305"/>
              <a:gd name="T10" fmla="*/ 0 w 677"/>
              <a:gd name="T11" fmla="*/ 2147483647 h 305"/>
              <a:gd name="T12" fmla="*/ 2147483647 w 677"/>
              <a:gd name="T13" fmla="*/ 2147483647 h 305"/>
              <a:gd name="T14" fmla="*/ 2147483647 w 677"/>
              <a:gd name="T15" fmla="*/ 2147483647 h 305"/>
              <a:gd name="T16" fmla="*/ 2147483647 w 677"/>
              <a:gd name="T17" fmla="*/ 2147483647 h 305"/>
              <a:gd name="T18" fmla="*/ 2147483647 w 677"/>
              <a:gd name="T19" fmla="*/ 2147483647 h 305"/>
              <a:gd name="T20" fmla="*/ 2147483647 w 677"/>
              <a:gd name="T21" fmla="*/ 2147483647 h 305"/>
              <a:gd name="T22" fmla="*/ 2147483647 w 677"/>
              <a:gd name="T23" fmla="*/ 2147483647 h 305"/>
              <a:gd name="T24" fmla="*/ 2147483647 w 677"/>
              <a:gd name="T25" fmla="*/ 2147483647 h 305"/>
              <a:gd name="T26" fmla="*/ 2147483647 w 677"/>
              <a:gd name="T27" fmla="*/ 2147483647 h 305"/>
              <a:gd name="T28" fmla="*/ 2147483647 w 677"/>
              <a:gd name="T29" fmla="*/ 2147483647 h 305"/>
              <a:gd name="T30" fmla="*/ 2147483647 w 677"/>
              <a:gd name="T31" fmla="*/ 2147483647 h 305"/>
              <a:gd name="T32" fmla="*/ 2147483647 w 677"/>
              <a:gd name="T33" fmla="*/ 2147483647 h 305"/>
              <a:gd name="T34" fmla="*/ 2147483647 w 677"/>
              <a:gd name="T35" fmla="*/ 2147483647 h 305"/>
              <a:gd name="T36" fmla="*/ 2147483647 w 677"/>
              <a:gd name="T37" fmla="*/ 0 h 3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77"/>
              <a:gd name="T58" fmla="*/ 0 h 305"/>
              <a:gd name="T59" fmla="*/ 677 w 677"/>
              <a:gd name="T60" fmla="*/ 305 h 30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77" h="305">
                <a:moveTo>
                  <a:pt x="7" y="0"/>
                </a:moveTo>
                <a:lnTo>
                  <a:pt x="0" y="202"/>
                </a:lnTo>
                <a:lnTo>
                  <a:pt x="152" y="206"/>
                </a:lnTo>
                <a:lnTo>
                  <a:pt x="151" y="305"/>
                </a:lnTo>
                <a:lnTo>
                  <a:pt x="357" y="302"/>
                </a:lnTo>
                <a:lnTo>
                  <a:pt x="542" y="299"/>
                </a:lnTo>
                <a:lnTo>
                  <a:pt x="677" y="302"/>
                </a:lnTo>
                <a:lnTo>
                  <a:pt x="635" y="217"/>
                </a:lnTo>
                <a:lnTo>
                  <a:pt x="606" y="137"/>
                </a:lnTo>
                <a:lnTo>
                  <a:pt x="574" y="54"/>
                </a:lnTo>
                <a:lnTo>
                  <a:pt x="497" y="2"/>
                </a:lnTo>
                <a:lnTo>
                  <a:pt x="462" y="32"/>
                </a:lnTo>
                <a:lnTo>
                  <a:pt x="420" y="10"/>
                </a:lnTo>
                <a:lnTo>
                  <a:pt x="235" y="4"/>
                </a:lnTo>
                <a:lnTo>
                  <a:pt x="7" y="0"/>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sp>
        <p:nvSpPr>
          <p:cNvPr id="38" name="Freeform 31"/>
          <p:cNvSpPr>
            <a:spLocks/>
          </p:cNvSpPr>
          <p:nvPr/>
        </p:nvSpPr>
        <p:spPr bwMode="auto">
          <a:xfrm>
            <a:off x="4144290" y="3253105"/>
            <a:ext cx="1167421" cy="592049"/>
          </a:xfrm>
          <a:custGeom>
            <a:avLst/>
            <a:gdLst>
              <a:gd name="T0" fmla="*/ 2147483647 w 596"/>
              <a:gd name="T1" fmla="*/ 0 h 304"/>
              <a:gd name="T2" fmla="*/ 2147483647 w 596"/>
              <a:gd name="T3" fmla="*/ 2147483647 h 304"/>
              <a:gd name="T4" fmla="*/ 2147483647 w 596"/>
              <a:gd name="T5" fmla="*/ 2147483647 h 304"/>
              <a:gd name="T6" fmla="*/ 0 w 596"/>
              <a:gd name="T7" fmla="*/ 2147483647 h 304"/>
              <a:gd name="T8" fmla="*/ 2147483647 w 596"/>
              <a:gd name="T9" fmla="*/ 2147483647 h 304"/>
              <a:gd name="T10" fmla="*/ 2147483647 w 596"/>
              <a:gd name="T11" fmla="*/ 2147483647 h 304"/>
              <a:gd name="T12" fmla="*/ 0 w 596"/>
              <a:gd name="T13" fmla="*/ 2147483647 h 304"/>
              <a:gd name="T14" fmla="*/ 2147483647 w 596"/>
              <a:gd name="T15" fmla="*/ 2147483647 h 304"/>
              <a:gd name="T16" fmla="*/ 2147483647 w 596"/>
              <a:gd name="T17" fmla="*/ 2147483647 h 304"/>
              <a:gd name="T18" fmla="*/ 2147483647 w 596"/>
              <a:gd name="T19" fmla="*/ 2147483647 h 304"/>
              <a:gd name="T20" fmla="*/ 2147483647 w 596"/>
              <a:gd name="T21" fmla="*/ 2147483647 h 304"/>
              <a:gd name="T22" fmla="*/ 2147483647 w 596"/>
              <a:gd name="T23" fmla="*/ 2147483647 h 304"/>
              <a:gd name="T24" fmla="*/ 2147483647 w 596"/>
              <a:gd name="T25" fmla="*/ 0 h 304"/>
              <a:gd name="T26" fmla="*/ 2147483647 w 596"/>
              <a:gd name="T27" fmla="*/ 2147483647 h 304"/>
              <a:gd name="T28" fmla="*/ 2147483647 w 596"/>
              <a:gd name="T29" fmla="*/ 2147483647 h 3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96"/>
              <a:gd name="T46" fmla="*/ 0 h 304"/>
              <a:gd name="T47" fmla="*/ 596 w 596"/>
              <a:gd name="T48" fmla="*/ 304 h 3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96" h="304">
                <a:moveTo>
                  <a:pt x="6" y="3"/>
                </a:moveTo>
                <a:lnTo>
                  <a:pt x="4" y="177"/>
                </a:lnTo>
                <a:lnTo>
                  <a:pt x="0" y="301"/>
                </a:lnTo>
                <a:lnTo>
                  <a:pt x="596" y="304"/>
                </a:lnTo>
                <a:lnTo>
                  <a:pt x="584" y="145"/>
                </a:lnTo>
                <a:lnTo>
                  <a:pt x="584" y="86"/>
                </a:lnTo>
                <a:lnTo>
                  <a:pt x="536" y="49"/>
                </a:lnTo>
                <a:lnTo>
                  <a:pt x="551" y="17"/>
                </a:lnTo>
                <a:lnTo>
                  <a:pt x="530" y="0"/>
                </a:lnTo>
                <a:lnTo>
                  <a:pt x="260" y="3"/>
                </a:lnTo>
                <a:lnTo>
                  <a:pt x="6" y="3"/>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mn-ea"/>
              <a:cs typeface="+mn-cs"/>
            </a:endParaRPr>
          </a:p>
        </p:txBody>
      </p:sp>
      <p:sp>
        <p:nvSpPr>
          <p:cNvPr id="39" name="Freeform 32"/>
          <p:cNvSpPr>
            <a:spLocks/>
          </p:cNvSpPr>
          <p:nvPr/>
        </p:nvSpPr>
        <p:spPr bwMode="auto">
          <a:xfrm>
            <a:off x="3968688" y="3855780"/>
            <a:ext cx="1357656" cy="651254"/>
          </a:xfrm>
          <a:custGeom>
            <a:avLst/>
            <a:gdLst>
              <a:gd name="T0" fmla="*/ 2147483647 w 695"/>
              <a:gd name="T1" fmla="*/ 0 h 334"/>
              <a:gd name="T2" fmla="*/ 2147483647 w 695"/>
              <a:gd name="T3" fmla="*/ 2147483647 h 334"/>
              <a:gd name="T4" fmla="*/ 2147483647 w 695"/>
              <a:gd name="T5" fmla="*/ 2147483647 h 334"/>
              <a:gd name="T6" fmla="*/ 0 w 695"/>
              <a:gd name="T7" fmla="*/ 2147483647 h 334"/>
              <a:gd name="T8" fmla="*/ 2147483647 w 695"/>
              <a:gd name="T9" fmla="*/ 0 h 334"/>
              <a:gd name="T10" fmla="*/ 0 w 695"/>
              <a:gd name="T11" fmla="*/ 2147483647 h 334"/>
              <a:gd name="T12" fmla="*/ 2147483647 w 695"/>
              <a:gd name="T13" fmla="*/ 2147483647 h 334"/>
              <a:gd name="T14" fmla="*/ 2147483647 w 695"/>
              <a:gd name="T15" fmla="*/ 2147483647 h 334"/>
              <a:gd name="T16" fmla="*/ 2147483647 w 695"/>
              <a:gd name="T17" fmla="*/ 2147483647 h 334"/>
              <a:gd name="T18" fmla="*/ 2147483647 w 695"/>
              <a:gd name="T19" fmla="*/ 2147483647 h 334"/>
              <a:gd name="T20" fmla="*/ 2147483647 w 695"/>
              <a:gd name="T21" fmla="*/ 2147483647 h 334"/>
              <a:gd name="T22" fmla="*/ 2147483647 w 695"/>
              <a:gd name="T23" fmla="*/ 2147483647 h 334"/>
              <a:gd name="T24" fmla="*/ 2147483647 w 695"/>
              <a:gd name="T25" fmla="*/ 2147483647 h 334"/>
              <a:gd name="T26" fmla="*/ 2147483647 w 695"/>
              <a:gd name="T27" fmla="*/ 2147483647 h 334"/>
              <a:gd name="T28" fmla="*/ 2147483647 w 695"/>
              <a:gd name="T29" fmla="*/ 2147483647 h 334"/>
              <a:gd name="T30" fmla="*/ 2147483647 w 695"/>
              <a:gd name="T31" fmla="*/ 2147483647 h 334"/>
              <a:gd name="T32" fmla="*/ 2147483647 w 695"/>
              <a:gd name="T33" fmla="*/ 0 h 3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5"/>
              <a:gd name="T52" fmla="*/ 0 h 334"/>
              <a:gd name="T53" fmla="*/ 695 w 695"/>
              <a:gd name="T54" fmla="*/ 334 h 3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5" h="334">
                <a:moveTo>
                  <a:pt x="4" y="0"/>
                </a:moveTo>
                <a:lnTo>
                  <a:pt x="0" y="59"/>
                </a:lnTo>
                <a:lnTo>
                  <a:pt x="247" y="68"/>
                </a:lnTo>
                <a:lnTo>
                  <a:pt x="248" y="258"/>
                </a:lnTo>
                <a:lnTo>
                  <a:pt x="375" y="311"/>
                </a:lnTo>
                <a:lnTo>
                  <a:pt x="410" y="292"/>
                </a:lnTo>
                <a:lnTo>
                  <a:pt x="490" y="334"/>
                </a:lnTo>
                <a:lnTo>
                  <a:pt x="542" y="332"/>
                </a:lnTo>
                <a:lnTo>
                  <a:pt x="638" y="292"/>
                </a:lnTo>
                <a:lnTo>
                  <a:pt x="695" y="331"/>
                </a:lnTo>
                <a:lnTo>
                  <a:pt x="695" y="125"/>
                </a:lnTo>
                <a:lnTo>
                  <a:pt x="677" y="4"/>
                </a:lnTo>
                <a:lnTo>
                  <a:pt x="4" y="0"/>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sp>
        <p:nvSpPr>
          <p:cNvPr id="40" name="Freeform 33"/>
          <p:cNvSpPr>
            <a:spLocks/>
          </p:cNvSpPr>
          <p:nvPr/>
        </p:nvSpPr>
        <p:spPr bwMode="auto">
          <a:xfrm>
            <a:off x="5321466" y="3863370"/>
            <a:ext cx="762564" cy="711976"/>
          </a:xfrm>
          <a:custGeom>
            <a:avLst/>
            <a:gdLst>
              <a:gd name="T0" fmla="*/ 2147483647 w 391"/>
              <a:gd name="T1" fmla="*/ 0 h 364"/>
              <a:gd name="T2" fmla="*/ 2147483647 w 391"/>
              <a:gd name="T3" fmla="*/ 2147483647 h 364"/>
              <a:gd name="T4" fmla="*/ 2147483647 w 391"/>
              <a:gd name="T5" fmla="*/ 2147483647 h 364"/>
              <a:gd name="T6" fmla="*/ 0 w 391"/>
              <a:gd name="T7" fmla="*/ 2147483647 h 364"/>
              <a:gd name="T8" fmla="*/ 0 w 391"/>
              <a:gd name="T9" fmla="*/ 2147483647 h 364"/>
              <a:gd name="T10" fmla="*/ 2147483647 w 391"/>
              <a:gd name="T11" fmla="*/ 2147483647 h 364"/>
              <a:gd name="T12" fmla="*/ 2147483647 w 391"/>
              <a:gd name="T13" fmla="*/ 0 h 364"/>
              <a:gd name="T14" fmla="*/ 2147483647 w 391"/>
              <a:gd name="T15" fmla="*/ 2147483647 h 364"/>
              <a:gd name="T16" fmla="*/ 2147483647 w 391"/>
              <a:gd name="T17" fmla="*/ 2147483647 h 364"/>
              <a:gd name="T18" fmla="*/ 2147483647 w 391"/>
              <a:gd name="T19" fmla="*/ 2147483647 h 364"/>
              <a:gd name="T20" fmla="*/ 2147483647 w 391"/>
              <a:gd name="T21" fmla="*/ 2147483647 h 364"/>
              <a:gd name="T22" fmla="*/ 2147483647 w 391"/>
              <a:gd name="T23" fmla="*/ 2147483647 h 364"/>
              <a:gd name="T24" fmla="*/ 2147483647 w 391"/>
              <a:gd name="T25" fmla="*/ 2147483647 h 364"/>
              <a:gd name="T26" fmla="*/ 2147483647 w 391"/>
              <a:gd name="T27" fmla="*/ 2147483647 h 364"/>
              <a:gd name="T28" fmla="*/ 2147483647 w 391"/>
              <a:gd name="T29" fmla="*/ 2147483647 h 364"/>
              <a:gd name="T30" fmla="*/ 2147483647 w 391"/>
              <a:gd name="T31" fmla="*/ 2147483647 h 364"/>
              <a:gd name="T32" fmla="*/ 2147483647 w 391"/>
              <a:gd name="T33" fmla="*/ 2147483647 h 364"/>
              <a:gd name="T34" fmla="*/ 2147483647 w 391"/>
              <a:gd name="T35" fmla="*/ 2147483647 h 364"/>
              <a:gd name="T36" fmla="*/ 2147483647 w 391"/>
              <a:gd name="T37" fmla="*/ 2147483647 h 364"/>
              <a:gd name="T38" fmla="*/ 0 w 391"/>
              <a:gd name="T39" fmla="*/ 2147483647 h 3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1"/>
              <a:gd name="T61" fmla="*/ 0 h 364"/>
              <a:gd name="T62" fmla="*/ 391 w 391"/>
              <a:gd name="T63" fmla="*/ 364 h 3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1" h="364">
                <a:moveTo>
                  <a:pt x="0" y="33"/>
                </a:moveTo>
                <a:lnTo>
                  <a:pt x="155" y="14"/>
                </a:lnTo>
                <a:lnTo>
                  <a:pt x="345" y="0"/>
                </a:lnTo>
                <a:lnTo>
                  <a:pt x="335" y="48"/>
                </a:lnTo>
                <a:lnTo>
                  <a:pt x="377" y="37"/>
                </a:lnTo>
                <a:lnTo>
                  <a:pt x="391" y="69"/>
                </a:lnTo>
                <a:lnTo>
                  <a:pt x="348" y="98"/>
                </a:lnTo>
                <a:lnTo>
                  <a:pt x="358" y="149"/>
                </a:lnTo>
                <a:lnTo>
                  <a:pt x="313" y="234"/>
                </a:lnTo>
                <a:lnTo>
                  <a:pt x="280" y="286"/>
                </a:lnTo>
                <a:lnTo>
                  <a:pt x="298" y="353"/>
                </a:lnTo>
                <a:lnTo>
                  <a:pt x="57" y="364"/>
                </a:lnTo>
                <a:lnTo>
                  <a:pt x="56" y="324"/>
                </a:lnTo>
                <a:lnTo>
                  <a:pt x="8" y="315"/>
                </a:lnTo>
                <a:lnTo>
                  <a:pt x="8" y="98"/>
                </a:lnTo>
                <a:lnTo>
                  <a:pt x="0" y="33"/>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a:ea typeface="ＭＳ Ｐゴシック" pitchFamily="34" charset="-128"/>
              <a:cs typeface="Arial" pitchFamily="34" charset="0"/>
            </a:endParaRPr>
          </a:p>
        </p:txBody>
      </p:sp>
      <p:sp>
        <p:nvSpPr>
          <p:cNvPr id="41" name="Freeform 34"/>
          <p:cNvSpPr>
            <a:spLocks/>
          </p:cNvSpPr>
          <p:nvPr/>
        </p:nvSpPr>
        <p:spPr bwMode="auto">
          <a:xfrm>
            <a:off x="5410893" y="4572311"/>
            <a:ext cx="931660" cy="746892"/>
          </a:xfrm>
          <a:custGeom>
            <a:avLst/>
            <a:gdLst>
              <a:gd name="T0" fmla="*/ 2147483647 w 477"/>
              <a:gd name="T1" fmla="*/ 0 h 383"/>
              <a:gd name="T2" fmla="*/ 2147483647 w 477"/>
              <a:gd name="T3" fmla="*/ 2147483647 h 383"/>
              <a:gd name="T4" fmla="*/ 2147483647 w 477"/>
              <a:gd name="T5" fmla="*/ 2147483647 h 383"/>
              <a:gd name="T6" fmla="*/ 0 w 477"/>
              <a:gd name="T7" fmla="*/ 2147483647 h 383"/>
              <a:gd name="T8" fmla="*/ 0 w 477"/>
              <a:gd name="T9" fmla="*/ 2147483647 h 383"/>
              <a:gd name="T10" fmla="*/ 2147483647 w 477"/>
              <a:gd name="T11" fmla="*/ 0 h 383"/>
              <a:gd name="T12" fmla="*/ 2147483647 w 477"/>
              <a:gd name="T13" fmla="*/ 2147483647 h 383"/>
              <a:gd name="T14" fmla="*/ 2147483647 w 477"/>
              <a:gd name="T15" fmla="*/ 2147483647 h 383"/>
              <a:gd name="T16" fmla="*/ 2147483647 w 477"/>
              <a:gd name="T17" fmla="*/ 2147483647 h 383"/>
              <a:gd name="T18" fmla="*/ 2147483647 w 477"/>
              <a:gd name="T19" fmla="*/ 2147483647 h 383"/>
              <a:gd name="T20" fmla="*/ 2147483647 w 477"/>
              <a:gd name="T21" fmla="*/ 2147483647 h 383"/>
              <a:gd name="T22" fmla="*/ 2147483647 w 477"/>
              <a:gd name="T23" fmla="*/ 2147483647 h 383"/>
              <a:gd name="T24" fmla="*/ 2147483647 w 477"/>
              <a:gd name="T25" fmla="*/ 2147483647 h 383"/>
              <a:gd name="T26" fmla="*/ 2147483647 w 477"/>
              <a:gd name="T27" fmla="*/ 2147483647 h 383"/>
              <a:gd name="T28" fmla="*/ 2147483647 w 477"/>
              <a:gd name="T29" fmla="*/ 2147483647 h 383"/>
              <a:gd name="T30" fmla="*/ 2147483647 w 477"/>
              <a:gd name="T31" fmla="*/ 2147483647 h 383"/>
              <a:gd name="T32" fmla="*/ 2147483647 w 477"/>
              <a:gd name="T33" fmla="*/ 2147483647 h 383"/>
              <a:gd name="T34" fmla="*/ 2147483647 w 477"/>
              <a:gd name="T35" fmla="*/ 2147483647 h 383"/>
              <a:gd name="T36" fmla="*/ 2147483647 w 477"/>
              <a:gd name="T37" fmla="*/ 2147483647 h 383"/>
              <a:gd name="T38" fmla="*/ 2147483647 w 477"/>
              <a:gd name="T39" fmla="*/ 2147483647 h 383"/>
              <a:gd name="T40" fmla="*/ 2147483647 w 477"/>
              <a:gd name="T41" fmla="*/ 2147483647 h 383"/>
              <a:gd name="T42" fmla="*/ 2147483647 w 477"/>
              <a:gd name="T43" fmla="*/ 2147483647 h 383"/>
              <a:gd name="T44" fmla="*/ 2147483647 w 477"/>
              <a:gd name="T45" fmla="*/ 2147483647 h 383"/>
              <a:gd name="T46" fmla="*/ 2147483647 w 477"/>
              <a:gd name="T47" fmla="*/ 2147483647 h 383"/>
              <a:gd name="T48" fmla="*/ 2147483647 w 477"/>
              <a:gd name="T49" fmla="*/ 2147483647 h 383"/>
              <a:gd name="T50" fmla="*/ 2147483647 w 477"/>
              <a:gd name="T51" fmla="*/ 2147483647 h 383"/>
              <a:gd name="T52" fmla="*/ 2147483647 w 477"/>
              <a:gd name="T53" fmla="*/ 2147483647 h 383"/>
              <a:gd name="T54" fmla="*/ 2147483647 w 477"/>
              <a:gd name="T55" fmla="*/ 2147483647 h 383"/>
              <a:gd name="T56" fmla="*/ 2147483647 w 477"/>
              <a:gd name="T57" fmla="*/ 2147483647 h 383"/>
              <a:gd name="T58" fmla="*/ 2147483647 w 477"/>
              <a:gd name="T59" fmla="*/ 2147483647 h 383"/>
              <a:gd name="T60" fmla="*/ 2147483647 w 477"/>
              <a:gd name="T61" fmla="*/ 2147483647 h 383"/>
              <a:gd name="T62" fmla="*/ 2147483647 w 477"/>
              <a:gd name="T63" fmla="*/ 2147483647 h 383"/>
              <a:gd name="T64" fmla="*/ 2147483647 w 477"/>
              <a:gd name="T65" fmla="*/ 2147483647 h 383"/>
              <a:gd name="T66" fmla="*/ 2147483647 w 477"/>
              <a:gd name="T67" fmla="*/ 2147483647 h 383"/>
              <a:gd name="T68" fmla="*/ 2147483647 w 477"/>
              <a:gd name="T69" fmla="*/ 2147483647 h 383"/>
              <a:gd name="T70" fmla="*/ 2147483647 w 477"/>
              <a:gd name="T71" fmla="*/ 2147483647 h 383"/>
              <a:gd name="T72" fmla="*/ 2147483647 w 477"/>
              <a:gd name="T73" fmla="*/ 2147483647 h 383"/>
              <a:gd name="T74" fmla="*/ 2147483647 w 477"/>
              <a:gd name="T75" fmla="*/ 2147483647 h 383"/>
              <a:gd name="T76" fmla="*/ 0 w 477"/>
              <a:gd name="T77" fmla="*/ 2147483647 h 38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77"/>
              <a:gd name="T118" fmla="*/ 0 h 383"/>
              <a:gd name="T119" fmla="*/ 477 w 477"/>
              <a:gd name="T120" fmla="*/ 383 h 38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77" h="383">
                <a:moveTo>
                  <a:pt x="0" y="9"/>
                </a:moveTo>
                <a:lnTo>
                  <a:pt x="239" y="0"/>
                </a:lnTo>
                <a:lnTo>
                  <a:pt x="281" y="79"/>
                </a:lnTo>
                <a:lnTo>
                  <a:pt x="244" y="172"/>
                </a:lnTo>
                <a:lnTo>
                  <a:pt x="233" y="214"/>
                </a:lnTo>
                <a:lnTo>
                  <a:pt x="393" y="197"/>
                </a:lnTo>
                <a:lnTo>
                  <a:pt x="403" y="258"/>
                </a:lnTo>
                <a:lnTo>
                  <a:pt x="355" y="252"/>
                </a:lnTo>
                <a:lnTo>
                  <a:pt x="333" y="278"/>
                </a:lnTo>
                <a:lnTo>
                  <a:pt x="358" y="295"/>
                </a:lnTo>
                <a:lnTo>
                  <a:pt x="401" y="275"/>
                </a:lnTo>
                <a:lnTo>
                  <a:pt x="403" y="304"/>
                </a:lnTo>
                <a:lnTo>
                  <a:pt x="429" y="279"/>
                </a:lnTo>
                <a:lnTo>
                  <a:pt x="446" y="279"/>
                </a:lnTo>
                <a:lnTo>
                  <a:pt x="426" y="330"/>
                </a:lnTo>
                <a:lnTo>
                  <a:pt x="465" y="339"/>
                </a:lnTo>
                <a:lnTo>
                  <a:pt x="477" y="367"/>
                </a:lnTo>
                <a:lnTo>
                  <a:pt x="459" y="375"/>
                </a:lnTo>
                <a:lnTo>
                  <a:pt x="435" y="358"/>
                </a:lnTo>
                <a:lnTo>
                  <a:pt x="388" y="345"/>
                </a:lnTo>
                <a:lnTo>
                  <a:pt x="398" y="378"/>
                </a:lnTo>
                <a:lnTo>
                  <a:pt x="375" y="383"/>
                </a:lnTo>
                <a:lnTo>
                  <a:pt x="356" y="352"/>
                </a:lnTo>
                <a:lnTo>
                  <a:pt x="345" y="371"/>
                </a:lnTo>
                <a:lnTo>
                  <a:pt x="275" y="371"/>
                </a:lnTo>
                <a:lnTo>
                  <a:pt x="275" y="352"/>
                </a:lnTo>
                <a:lnTo>
                  <a:pt x="249" y="330"/>
                </a:lnTo>
                <a:lnTo>
                  <a:pt x="196" y="327"/>
                </a:lnTo>
                <a:lnTo>
                  <a:pt x="240" y="352"/>
                </a:lnTo>
                <a:lnTo>
                  <a:pt x="179" y="365"/>
                </a:lnTo>
                <a:lnTo>
                  <a:pt x="83" y="348"/>
                </a:lnTo>
                <a:lnTo>
                  <a:pt x="47" y="352"/>
                </a:lnTo>
                <a:lnTo>
                  <a:pt x="60" y="224"/>
                </a:lnTo>
                <a:lnTo>
                  <a:pt x="2" y="122"/>
                </a:lnTo>
                <a:lnTo>
                  <a:pt x="0" y="9"/>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mn-ea"/>
              <a:cs typeface="Arial" pitchFamily="34" charset="0"/>
            </a:endParaRPr>
          </a:p>
        </p:txBody>
      </p:sp>
      <p:sp>
        <p:nvSpPr>
          <p:cNvPr id="42" name="Freeform 35"/>
          <p:cNvSpPr>
            <a:spLocks/>
          </p:cNvSpPr>
          <p:nvPr/>
        </p:nvSpPr>
        <p:spPr bwMode="auto">
          <a:xfrm>
            <a:off x="4793038" y="1401055"/>
            <a:ext cx="1038972" cy="1168917"/>
          </a:xfrm>
          <a:custGeom>
            <a:avLst/>
            <a:gdLst>
              <a:gd name="T0" fmla="*/ 2147483647 w 532"/>
              <a:gd name="T1" fmla="*/ 0 h 599"/>
              <a:gd name="T2" fmla="*/ 2147483647 w 532"/>
              <a:gd name="T3" fmla="*/ 2147483647 h 599"/>
              <a:gd name="T4" fmla="*/ 2147483647 w 532"/>
              <a:gd name="T5" fmla="*/ 2147483647 h 599"/>
              <a:gd name="T6" fmla="*/ 0 w 532"/>
              <a:gd name="T7" fmla="*/ 2147483647 h 599"/>
              <a:gd name="T8" fmla="*/ 0 w 532"/>
              <a:gd name="T9" fmla="*/ 2147483647 h 599"/>
              <a:gd name="T10" fmla="*/ 2147483647 w 532"/>
              <a:gd name="T11" fmla="*/ 2147483647 h 599"/>
              <a:gd name="T12" fmla="*/ 2147483647 w 532"/>
              <a:gd name="T13" fmla="*/ 0 h 599"/>
              <a:gd name="T14" fmla="*/ 2147483647 w 532"/>
              <a:gd name="T15" fmla="*/ 2147483647 h 599"/>
              <a:gd name="T16" fmla="*/ 2147483647 w 532"/>
              <a:gd name="T17" fmla="*/ 2147483647 h 599"/>
              <a:gd name="T18" fmla="*/ 2147483647 w 532"/>
              <a:gd name="T19" fmla="*/ 2147483647 h 599"/>
              <a:gd name="T20" fmla="*/ 2147483647 w 532"/>
              <a:gd name="T21" fmla="*/ 2147483647 h 599"/>
              <a:gd name="T22" fmla="*/ 2147483647 w 532"/>
              <a:gd name="T23" fmla="*/ 2147483647 h 599"/>
              <a:gd name="T24" fmla="*/ 2147483647 w 532"/>
              <a:gd name="T25" fmla="*/ 2147483647 h 599"/>
              <a:gd name="T26" fmla="*/ 2147483647 w 532"/>
              <a:gd name="T27" fmla="*/ 2147483647 h 599"/>
              <a:gd name="T28" fmla="*/ 2147483647 w 532"/>
              <a:gd name="T29" fmla="*/ 2147483647 h 599"/>
              <a:gd name="T30" fmla="*/ 2147483647 w 532"/>
              <a:gd name="T31" fmla="*/ 2147483647 h 599"/>
              <a:gd name="T32" fmla="*/ 2147483647 w 532"/>
              <a:gd name="T33" fmla="*/ 2147483647 h 599"/>
              <a:gd name="T34" fmla="*/ 2147483647 w 532"/>
              <a:gd name="T35" fmla="*/ 2147483647 h 599"/>
              <a:gd name="T36" fmla="*/ 2147483647 w 532"/>
              <a:gd name="T37" fmla="*/ 2147483647 h 599"/>
              <a:gd name="T38" fmla="*/ 2147483647 w 532"/>
              <a:gd name="T39" fmla="*/ 2147483647 h 599"/>
              <a:gd name="T40" fmla="*/ 2147483647 w 532"/>
              <a:gd name="T41" fmla="*/ 2147483647 h 599"/>
              <a:gd name="T42" fmla="*/ 2147483647 w 532"/>
              <a:gd name="T43" fmla="*/ 2147483647 h 599"/>
              <a:gd name="T44" fmla="*/ 2147483647 w 532"/>
              <a:gd name="T45" fmla="*/ 2147483647 h 599"/>
              <a:gd name="T46" fmla="*/ 2147483647 w 532"/>
              <a:gd name="T47" fmla="*/ 2147483647 h 599"/>
              <a:gd name="T48" fmla="*/ 2147483647 w 532"/>
              <a:gd name="T49" fmla="*/ 2147483647 h 599"/>
              <a:gd name="T50" fmla="*/ 2147483647 w 532"/>
              <a:gd name="T51" fmla="*/ 2147483647 h 599"/>
              <a:gd name="T52" fmla="*/ 2147483647 w 532"/>
              <a:gd name="T53" fmla="*/ 2147483647 h 599"/>
              <a:gd name="T54" fmla="*/ 2147483647 w 532"/>
              <a:gd name="T55" fmla="*/ 2147483647 h 599"/>
              <a:gd name="T56" fmla="*/ 2147483647 w 532"/>
              <a:gd name="T57" fmla="*/ 2147483647 h 599"/>
              <a:gd name="T58" fmla="*/ 2147483647 w 532"/>
              <a:gd name="T59" fmla="*/ 2147483647 h 599"/>
              <a:gd name="T60" fmla="*/ 2147483647 w 532"/>
              <a:gd name="T61" fmla="*/ 2147483647 h 599"/>
              <a:gd name="T62" fmla="*/ 2147483647 w 532"/>
              <a:gd name="T63" fmla="*/ 2147483647 h 599"/>
              <a:gd name="T64" fmla="*/ 2147483647 w 532"/>
              <a:gd name="T65" fmla="*/ 2147483647 h 599"/>
              <a:gd name="T66" fmla="*/ 2147483647 w 532"/>
              <a:gd name="T67" fmla="*/ 2147483647 h 599"/>
              <a:gd name="T68" fmla="*/ 0 w 532"/>
              <a:gd name="T69" fmla="*/ 2147483647 h 5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2"/>
              <a:gd name="T106" fmla="*/ 0 h 599"/>
              <a:gd name="T107" fmla="*/ 532 w 532"/>
              <a:gd name="T108" fmla="*/ 599 h 5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2" h="599">
                <a:moveTo>
                  <a:pt x="0" y="46"/>
                </a:moveTo>
                <a:lnTo>
                  <a:pt x="140" y="46"/>
                </a:lnTo>
                <a:lnTo>
                  <a:pt x="138" y="0"/>
                </a:lnTo>
                <a:lnTo>
                  <a:pt x="169" y="13"/>
                </a:lnTo>
                <a:lnTo>
                  <a:pt x="175" y="49"/>
                </a:lnTo>
                <a:lnTo>
                  <a:pt x="241" y="89"/>
                </a:lnTo>
                <a:lnTo>
                  <a:pt x="262" y="71"/>
                </a:lnTo>
                <a:lnTo>
                  <a:pt x="301" y="71"/>
                </a:lnTo>
                <a:lnTo>
                  <a:pt x="332" y="106"/>
                </a:lnTo>
                <a:lnTo>
                  <a:pt x="352" y="93"/>
                </a:lnTo>
                <a:lnTo>
                  <a:pt x="410" y="107"/>
                </a:lnTo>
                <a:lnTo>
                  <a:pt x="430" y="81"/>
                </a:lnTo>
                <a:lnTo>
                  <a:pt x="467" y="102"/>
                </a:lnTo>
                <a:lnTo>
                  <a:pt x="532" y="99"/>
                </a:lnTo>
                <a:lnTo>
                  <a:pt x="426" y="173"/>
                </a:lnTo>
                <a:lnTo>
                  <a:pt x="374" y="238"/>
                </a:lnTo>
                <a:lnTo>
                  <a:pt x="384" y="333"/>
                </a:lnTo>
                <a:lnTo>
                  <a:pt x="347" y="372"/>
                </a:lnTo>
                <a:lnTo>
                  <a:pt x="362" y="400"/>
                </a:lnTo>
                <a:lnTo>
                  <a:pt x="362" y="469"/>
                </a:lnTo>
                <a:lnTo>
                  <a:pt x="398" y="469"/>
                </a:lnTo>
                <a:lnTo>
                  <a:pt x="452" y="520"/>
                </a:lnTo>
                <a:lnTo>
                  <a:pt x="474" y="581"/>
                </a:lnTo>
                <a:lnTo>
                  <a:pt x="98" y="599"/>
                </a:lnTo>
                <a:lnTo>
                  <a:pt x="99" y="433"/>
                </a:lnTo>
                <a:lnTo>
                  <a:pt x="66" y="397"/>
                </a:lnTo>
                <a:lnTo>
                  <a:pt x="77" y="353"/>
                </a:lnTo>
                <a:lnTo>
                  <a:pt x="89" y="328"/>
                </a:lnTo>
                <a:lnTo>
                  <a:pt x="66" y="214"/>
                </a:lnTo>
                <a:lnTo>
                  <a:pt x="34" y="138"/>
                </a:lnTo>
                <a:lnTo>
                  <a:pt x="0" y="46"/>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sp>
        <p:nvSpPr>
          <p:cNvPr id="43" name="Freeform 36"/>
          <p:cNvSpPr>
            <a:spLocks/>
          </p:cNvSpPr>
          <p:nvPr/>
        </p:nvSpPr>
        <p:spPr bwMode="auto">
          <a:xfrm>
            <a:off x="5467801" y="1801825"/>
            <a:ext cx="785327" cy="926025"/>
          </a:xfrm>
          <a:custGeom>
            <a:avLst/>
            <a:gdLst>
              <a:gd name="T0" fmla="*/ 2147483647 w 404"/>
              <a:gd name="T1" fmla="*/ 0 h 473"/>
              <a:gd name="T2" fmla="*/ 2147483647 w 404"/>
              <a:gd name="T3" fmla="*/ 2147483647 h 473"/>
              <a:gd name="T4" fmla="*/ 2147483647 w 404"/>
              <a:gd name="T5" fmla="*/ 2147483647 h 473"/>
              <a:gd name="T6" fmla="*/ 0 w 404"/>
              <a:gd name="T7" fmla="*/ 2147483647 h 473"/>
              <a:gd name="T8" fmla="*/ 2147483647 w 404"/>
              <a:gd name="T9" fmla="*/ 2147483647 h 473"/>
              <a:gd name="T10" fmla="*/ 2147483647 w 404"/>
              <a:gd name="T11" fmla="*/ 2147483647 h 473"/>
              <a:gd name="T12" fmla="*/ 2147483647 w 404"/>
              <a:gd name="T13" fmla="*/ 2147483647 h 473"/>
              <a:gd name="T14" fmla="*/ 2147483647 w 404"/>
              <a:gd name="T15" fmla="*/ 0 h 473"/>
              <a:gd name="T16" fmla="*/ 2147483647 w 404"/>
              <a:gd name="T17" fmla="*/ 2147483647 h 473"/>
              <a:gd name="T18" fmla="*/ 2147483647 w 404"/>
              <a:gd name="T19" fmla="*/ 2147483647 h 473"/>
              <a:gd name="T20" fmla="*/ 2147483647 w 404"/>
              <a:gd name="T21" fmla="*/ 2147483647 h 473"/>
              <a:gd name="T22" fmla="*/ 2147483647 w 404"/>
              <a:gd name="T23" fmla="*/ 2147483647 h 473"/>
              <a:gd name="T24" fmla="*/ 2147483647 w 404"/>
              <a:gd name="T25" fmla="*/ 2147483647 h 473"/>
              <a:gd name="T26" fmla="*/ 2147483647 w 404"/>
              <a:gd name="T27" fmla="*/ 2147483647 h 473"/>
              <a:gd name="T28" fmla="*/ 2147483647 w 404"/>
              <a:gd name="T29" fmla="*/ 2147483647 h 473"/>
              <a:gd name="T30" fmla="*/ 2147483647 w 404"/>
              <a:gd name="T31" fmla="*/ 2147483647 h 473"/>
              <a:gd name="T32" fmla="*/ 2147483647 w 404"/>
              <a:gd name="T33" fmla="*/ 2147483647 h 473"/>
              <a:gd name="T34" fmla="*/ 2147483647 w 404"/>
              <a:gd name="T35" fmla="*/ 2147483647 h 473"/>
              <a:gd name="T36" fmla="*/ 2147483647 w 404"/>
              <a:gd name="T37" fmla="*/ 2147483647 h 473"/>
              <a:gd name="T38" fmla="*/ 2147483647 w 404"/>
              <a:gd name="T39" fmla="*/ 2147483647 h 473"/>
              <a:gd name="T40" fmla="*/ 2147483647 w 404"/>
              <a:gd name="T41" fmla="*/ 2147483647 h 473"/>
              <a:gd name="T42" fmla="*/ 2147483647 w 404"/>
              <a:gd name="T43" fmla="*/ 2147483647 h 473"/>
              <a:gd name="T44" fmla="*/ 2147483647 w 404"/>
              <a:gd name="T45" fmla="*/ 2147483647 h 473"/>
              <a:gd name="T46" fmla="*/ 2147483647 w 404"/>
              <a:gd name="T47" fmla="*/ 2147483647 h 473"/>
              <a:gd name="T48" fmla="*/ 2147483647 w 404"/>
              <a:gd name="T49" fmla="*/ 2147483647 h 473"/>
              <a:gd name="T50" fmla="*/ 2147483647 w 404"/>
              <a:gd name="T51" fmla="*/ 2147483647 h 473"/>
              <a:gd name="T52" fmla="*/ 2147483647 w 404"/>
              <a:gd name="T53" fmla="*/ 2147483647 h 473"/>
              <a:gd name="T54" fmla="*/ 2147483647 w 404"/>
              <a:gd name="T55" fmla="*/ 2147483647 h 473"/>
              <a:gd name="T56" fmla="*/ 2147483647 w 404"/>
              <a:gd name="T57" fmla="*/ 2147483647 h 473"/>
              <a:gd name="T58" fmla="*/ 2147483647 w 404"/>
              <a:gd name="T59" fmla="*/ 2147483647 h 473"/>
              <a:gd name="T60" fmla="*/ 2147483647 w 404"/>
              <a:gd name="T61" fmla="*/ 2147483647 h 473"/>
              <a:gd name="T62" fmla="*/ 2147483647 w 404"/>
              <a:gd name="T63" fmla="*/ 2147483647 h 473"/>
              <a:gd name="T64" fmla="*/ 2147483647 w 404"/>
              <a:gd name="T65" fmla="*/ 2147483647 h 473"/>
              <a:gd name="T66" fmla="*/ 2147483647 w 404"/>
              <a:gd name="T67" fmla="*/ 2147483647 h 473"/>
              <a:gd name="T68" fmla="*/ 2147483647 w 404"/>
              <a:gd name="T69" fmla="*/ 2147483647 h 473"/>
              <a:gd name="T70" fmla="*/ 2147483647 w 404"/>
              <a:gd name="T71" fmla="*/ 2147483647 h 473"/>
              <a:gd name="T72" fmla="*/ 2147483647 w 404"/>
              <a:gd name="T73" fmla="*/ 2147483647 h 473"/>
              <a:gd name="T74" fmla="*/ 0 w 404"/>
              <a:gd name="T75" fmla="*/ 2147483647 h 473"/>
              <a:gd name="T76" fmla="*/ 2147483647 w 404"/>
              <a:gd name="T77" fmla="*/ 2147483647 h 473"/>
              <a:gd name="T78" fmla="*/ 2147483647 w 404"/>
              <a:gd name="T79" fmla="*/ 2147483647 h 4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04"/>
              <a:gd name="T121" fmla="*/ 0 h 473"/>
              <a:gd name="T122" fmla="*/ 404 w 404"/>
              <a:gd name="T123" fmla="*/ 473 h 4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04" h="473">
                <a:moveTo>
                  <a:pt x="29" y="32"/>
                </a:moveTo>
                <a:lnTo>
                  <a:pt x="59" y="28"/>
                </a:lnTo>
                <a:lnTo>
                  <a:pt x="87" y="28"/>
                </a:lnTo>
                <a:lnTo>
                  <a:pt x="104" y="0"/>
                </a:lnTo>
                <a:lnTo>
                  <a:pt x="117" y="35"/>
                </a:lnTo>
                <a:lnTo>
                  <a:pt x="161" y="35"/>
                </a:lnTo>
                <a:lnTo>
                  <a:pt x="184" y="67"/>
                </a:lnTo>
                <a:lnTo>
                  <a:pt x="229" y="58"/>
                </a:lnTo>
                <a:lnTo>
                  <a:pt x="260" y="79"/>
                </a:lnTo>
                <a:lnTo>
                  <a:pt x="316" y="93"/>
                </a:lnTo>
                <a:lnTo>
                  <a:pt x="327" y="118"/>
                </a:lnTo>
                <a:lnTo>
                  <a:pt x="356" y="119"/>
                </a:lnTo>
                <a:lnTo>
                  <a:pt x="347" y="144"/>
                </a:lnTo>
                <a:lnTo>
                  <a:pt x="357" y="172"/>
                </a:lnTo>
                <a:lnTo>
                  <a:pt x="338" y="207"/>
                </a:lnTo>
                <a:lnTo>
                  <a:pt x="351" y="214"/>
                </a:lnTo>
                <a:lnTo>
                  <a:pt x="383" y="176"/>
                </a:lnTo>
                <a:lnTo>
                  <a:pt x="382" y="163"/>
                </a:lnTo>
                <a:lnTo>
                  <a:pt x="395" y="157"/>
                </a:lnTo>
                <a:lnTo>
                  <a:pt x="404" y="176"/>
                </a:lnTo>
                <a:lnTo>
                  <a:pt x="379" y="202"/>
                </a:lnTo>
                <a:lnTo>
                  <a:pt x="369" y="262"/>
                </a:lnTo>
                <a:lnTo>
                  <a:pt x="369" y="362"/>
                </a:lnTo>
                <a:lnTo>
                  <a:pt x="383" y="380"/>
                </a:lnTo>
                <a:lnTo>
                  <a:pt x="377" y="442"/>
                </a:lnTo>
                <a:lnTo>
                  <a:pt x="186" y="473"/>
                </a:lnTo>
                <a:lnTo>
                  <a:pt x="138" y="444"/>
                </a:lnTo>
                <a:lnTo>
                  <a:pt x="148" y="406"/>
                </a:lnTo>
                <a:lnTo>
                  <a:pt x="125" y="365"/>
                </a:lnTo>
                <a:lnTo>
                  <a:pt x="104" y="314"/>
                </a:lnTo>
                <a:lnTo>
                  <a:pt x="50" y="263"/>
                </a:lnTo>
                <a:lnTo>
                  <a:pt x="17" y="263"/>
                </a:lnTo>
                <a:lnTo>
                  <a:pt x="17" y="194"/>
                </a:lnTo>
                <a:lnTo>
                  <a:pt x="0" y="167"/>
                </a:lnTo>
                <a:lnTo>
                  <a:pt x="37" y="127"/>
                </a:lnTo>
                <a:lnTo>
                  <a:pt x="29" y="32"/>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mn-ea"/>
              <a:cs typeface="+mn-cs"/>
            </a:endParaRPr>
          </a:p>
        </p:txBody>
      </p:sp>
      <p:sp>
        <p:nvSpPr>
          <p:cNvPr id="44" name="Freeform 37"/>
          <p:cNvSpPr>
            <a:spLocks/>
          </p:cNvSpPr>
          <p:nvPr/>
        </p:nvSpPr>
        <p:spPr bwMode="auto">
          <a:xfrm>
            <a:off x="4968640" y="2532019"/>
            <a:ext cx="913775" cy="595085"/>
          </a:xfrm>
          <a:custGeom>
            <a:avLst/>
            <a:gdLst>
              <a:gd name="T0" fmla="*/ 2147483647 w 469"/>
              <a:gd name="T1" fmla="*/ 0 h 305"/>
              <a:gd name="T2" fmla="*/ 2147483647 w 469"/>
              <a:gd name="T3" fmla="*/ 2147483647 h 305"/>
              <a:gd name="T4" fmla="*/ 2147483647 w 469"/>
              <a:gd name="T5" fmla="*/ 2147483647 h 305"/>
              <a:gd name="T6" fmla="*/ 0 w 469"/>
              <a:gd name="T7" fmla="*/ 2147483647 h 305"/>
              <a:gd name="T8" fmla="*/ 2147483647 w 469"/>
              <a:gd name="T9" fmla="*/ 2147483647 h 305"/>
              <a:gd name="T10" fmla="*/ 0 w 469"/>
              <a:gd name="T11" fmla="*/ 2147483647 h 305"/>
              <a:gd name="T12" fmla="*/ 2147483647 w 469"/>
              <a:gd name="T13" fmla="*/ 2147483647 h 305"/>
              <a:gd name="T14" fmla="*/ 2147483647 w 469"/>
              <a:gd name="T15" fmla="*/ 2147483647 h 305"/>
              <a:gd name="T16" fmla="*/ 2147483647 w 469"/>
              <a:gd name="T17" fmla="*/ 2147483647 h 305"/>
              <a:gd name="T18" fmla="*/ 2147483647 w 469"/>
              <a:gd name="T19" fmla="*/ 2147483647 h 305"/>
              <a:gd name="T20" fmla="*/ 2147483647 w 469"/>
              <a:gd name="T21" fmla="*/ 2147483647 h 305"/>
              <a:gd name="T22" fmla="*/ 2147483647 w 469"/>
              <a:gd name="T23" fmla="*/ 2147483647 h 305"/>
              <a:gd name="T24" fmla="*/ 2147483647 w 469"/>
              <a:gd name="T25" fmla="*/ 2147483647 h 305"/>
              <a:gd name="T26" fmla="*/ 2147483647 w 469"/>
              <a:gd name="T27" fmla="*/ 2147483647 h 305"/>
              <a:gd name="T28" fmla="*/ 2147483647 w 469"/>
              <a:gd name="T29" fmla="*/ 2147483647 h 305"/>
              <a:gd name="T30" fmla="*/ 2147483647 w 469"/>
              <a:gd name="T31" fmla="*/ 2147483647 h 305"/>
              <a:gd name="T32" fmla="*/ 2147483647 w 469"/>
              <a:gd name="T33" fmla="*/ 2147483647 h 305"/>
              <a:gd name="T34" fmla="*/ 2147483647 w 469"/>
              <a:gd name="T35" fmla="*/ 2147483647 h 305"/>
              <a:gd name="T36" fmla="*/ 2147483647 w 469"/>
              <a:gd name="T37" fmla="*/ 0 h 305"/>
              <a:gd name="T38" fmla="*/ 2147483647 w 469"/>
              <a:gd name="T39" fmla="*/ 2147483647 h 305"/>
              <a:gd name="T40" fmla="*/ 2147483647 w 469"/>
              <a:gd name="T41" fmla="*/ 2147483647 h 305"/>
              <a:gd name="T42" fmla="*/ 2147483647 w 469"/>
              <a:gd name="T43" fmla="*/ 2147483647 h 30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9"/>
              <a:gd name="T67" fmla="*/ 0 h 305"/>
              <a:gd name="T68" fmla="*/ 469 w 469"/>
              <a:gd name="T69" fmla="*/ 305 h 30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9" h="305">
                <a:moveTo>
                  <a:pt x="7" y="16"/>
                </a:moveTo>
                <a:lnTo>
                  <a:pt x="0" y="70"/>
                </a:lnTo>
                <a:lnTo>
                  <a:pt x="10" y="126"/>
                </a:lnTo>
                <a:lnTo>
                  <a:pt x="54" y="243"/>
                </a:lnTo>
                <a:lnTo>
                  <a:pt x="78" y="305"/>
                </a:lnTo>
                <a:lnTo>
                  <a:pt x="354" y="291"/>
                </a:lnTo>
                <a:lnTo>
                  <a:pt x="399" y="305"/>
                </a:lnTo>
                <a:lnTo>
                  <a:pt x="427" y="245"/>
                </a:lnTo>
                <a:lnTo>
                  <a:pt x="417" y="203"/>
                </a:lnTo>
                <a:lnTo>
                  <a:pt x="463" y="195"/>
                </a:lnTo>
                <a:lnTo>
                  <a:pt x="469" y="128"/>
                </a:lnTo>
                <a:lnTo>
                  <a:pt x="442" y="99"/>
                </a:lnTo>
                <a:lnTo>
                  <a:pt x="394" y="70"/>
                </a:lnTo>
                <a:lnTo>
                  <a:pt x="404" y="29"/>
                </a:lnTo>
                <a:lnTo>
                  <a:pt x="383" y="0"/>
                </a:lnTo>
                <a:lnTo>
                  <a:pt x="280" y="4"/>
                </a:lnTo>
                <a:lnTo>
                  <a:pt x="176" y="9"/>
                </a:lnTo>
                <a:lnTo>
                  <a:pt x="7" y="16"/>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sp>
        <p:nvSpPr>
          <p:cNvPr id="45" name="Freeform 38"/>
          <p:cNvSpPr>
            <a:spLocks/>
          </p:cNvSpPr>
          <p:nvPr/>
        </p:nvSpPr>
        <p:spPr bwMode="auto">
          <a:xfrm>
            <a:off x="5775103" y="1669753"/>
            <a:ext cx="850363" cy="368892"/>
          </a:xfrm>
          <a:custGeom>
            <a:avLst/>
            <a:gdLst>
              <a:gd name="T0" fmla="*/ 2147483647 w 435"/>
              <a:gd name="T1" fmla="*/ 0 h 188"/>
              <a:gd name="T2" fmla="*/ 2147483647 w 435"/>
              <a:gd name="T3" fmla="*/ 2147483647 h 188"/>
              <a:gd name="T4" fmla="*/ 2147483647 w 435"/>
              <a:gd name="T5" fmla="*/ 2147483647 h 188"/>
              <a:gd name="T6" fmla="*/ 0 w 435"/>
              <a:gd name="T7" fmla="*/ 2147483647 h 188"/>
              <a:gd name="T8" fmla="*/ 0 w 435"/>
              <a:gd name="T9" fmla="*/ 2147483647 h 188"/>
              <a:gd name="T10" fmla="*/ 2147483647 w 435"/>
              <a:gd name="T11" fmla="*/ 0 h 188"/>
              <a:gd name="T12" fmla="*/ 2147483647 w 435"/>
              <a:gd name="T13" fmla="*/ 2147483647 h 188"/>
              <a:gd name="T14" fmla="*/ 2147483647 w 435"/>
              <a:gd name="T15" fmla="*/ 2147483647 h 188"/>
              <a:gd name="T16" fmla="*/ 2147483647 w 435"/>
              <a:gd name="T17" fmla="*/ 2147483647 h 188"/>
              <a:gd name="T18" fmla="*/ 2147483647 w 435"/>
              <a:gd name="T19" fmla="*/ 2147483647 h 188"/>
              <a:gd name="T20" fmla="*/ 2147483647 w 435"/>
              <a:gd name="T21" fmla="*/ 2147483647 h 188"/>
              <a:gd name="T22" fmla="*/ 2147483647 w 435"/>
              <a:gd name="T23" fmla="*/ 2147483647 h 188"/>
              <a:gd name="T24" fmla="*/ 2147483647 w 435"/>
              <a:gd name="T25" fmla="*/ 2147483647 h 188"/>
              <a:gd name="T26" fmla="*/ 2147483647 w 435"/>
              <a:gd name="T27" fmla="*/ 2147483647 h 188"/>
              <a:gd name="T28" fmla="*/ 2147483647 w 435"/>
              <a:gd name="T29" fmla="*/ 2147483647 h 188"/>
              <a:gd name="T30" fmla="*/ 2147483647 w 435"/>
              <a:gd name="T31" fmla="*/ 2147483647 h 188"/>
              <a:gd name="T32" fmla="*/ 2147483647 w 435"/>
              <a:gd name="T33" fmla="*/ 2147483647 h 188"/>
              <a:gd name="T34" fmla="*/ 2147483647 w 435"/>
              <a:gd name="T35" fmla="*/ 2147483647 h 188"/>
              <a:gd name="T36" fmla="*/ 2147483647 w 435"/>
              <a:gd name="T37" fmla="*/ 2147483647 h 188"/>
              <a:gd name="T38" fmla="*/ 2147483647 w 435"/>
              <a:gd name="T39" fmla="*/ 2147483647 h 188"/>
              <a:gd name="T40" fmla="*/ 2147483647 w 435"/>
              <a:gd name="T41" fmla="*/ 2147483647 h 188"/>
              <a:gd name="T42" fmla="*/ 2147483647 w 435"/>
              <a:gd name="T43" fmla="*/ 2147483647 h 188"/>
              <a:gd name="T44" fmla="*/ 2147483647 w 435"/>
              <a:gd name="T45" fmla="*/ 2147483647 h 188"/>
              <a:gd name="T46" fmla="*/ 2147483647 w 435"/>
              <a:gd name="T47" fmla="*/ 2147483647 h 188"/>
              <a:gd name="T48" fmla="*/ 2147483647 w 435"/>
              <a:gd name="T49" fmla="*/ 2147483647 h 188"/>
              <a:gd name="T50" fmla="*/ 2147483647 w 435"/>
              <a:gd name="T51" fmla="*/ 2147483647 h 188"/>
              <a:gd name="T52" fmla="*/ 2147483647 w 435"/>
              <a:gd name="T53" fmla="*/ 2147483647 h 188"/>
              <a:gd name="T54" fmla="*/ 2147483647 w 435"/>
              <a:gd name="T55" fmla="*/ 2147483647 h 188"/>
              <a:gd name="T56" fmla="*/ 0 w 435"/>
              <a:gd name="T57" fmla="*/ 2147483647 h 18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35"/>
              <a:gd name="T88" fmla="*/ 0 h 188"/>
              <a:gd name="T89" fmla="*/ 435 w 435"/>
              <a:gd name="T90" fmla="*/ 188 h 18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35" h="188">
                <a:moveTo>
                  <a:pt x="0" y="104"/>
                </a:moveTo>
                <a:lnTo>
                  <a:pt x="97" y="0"/>
                </a:lnTo>
                <a:lnTo>
                  <a:pt x="80" y="43"/>
                </a:lnTo>
                <a:lnTo>
                  <a:pt x="93" y="56"/>
                </a:lnTo>
                <a:lnTo>
                  <a:pt x="124" y="38"/>
                </a:lnTo>
                <a:lnTo>
                  <a:pt x="190" y="64"/>
                </a:lnTo>
                <a:lnTo>
                  <a:pt x="219" y="43"/>
                </a:lnTo>
                <a:lnTo>
                  <a:pt x="310" y="31"/>
                </a:lnTo>
                <a:lnTo>
                  <a:pt x="327" y="57"/>
                </a:lnTo>
                <a:lnTo>
                  <a:pt x="362" y="51"/>
                </a:lnTo>
                <a:lnTo>
                  <a:pt x="430" y="79"/>
                </a:lnTo>
                <a:lnTo>
                  <a:pt x="435" y="99"/>
                </a:lnTo>
                <a:lnTo>
                  <a:pt x="360" y="117"/>
                </a:lnTo>
                <a:lnTo>
                  <a:pt x="339" y="104"/>
                </a:lnTo>
                <a:lnTo>
                  <a:pt x="301" y="108"/>
                </a:lnTo>
                <a:lnTo>
                  <a:pt x="257" y="134"/>
                </a:lnTo>
                <a:lnTo>
                  <a:pt x="237" y="136"/>
                </a:lnTo>
                <a:lnTo>
                  <a:pt x="221" y="117"/>
                </a:lnTo>
                <a:lnTo>
                  <a:pt x="196" y="186"/>
                </a:lnTo>
                <a:lnTo>
                  <a:pt x="169" y="188"/>
                </a:lnTo>
                <a:lnTo>
                  <a:pt x="157" y="160"/>
                </a:lnTo>
                <a:lnTo>
                  <a:pt x="99" y="147"/>
                </a:lnTo>
                <a:lnTo>
                  <a:pt x="71" y="127"/>
                </a:lnTo>
                <a:lnTo>
                  <a:pt x="23" y="134"/>
                </a:lnTo>
                <a:lnTo>
                  <a:pt x="0" y="104"/>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sp>
        <p:nvSpPr>
          <p:cNvPr id="46" name="Freeform 39"/>
          <p:cNvSpPr>
            <a:spLocks/>
          </p:cNvSpPr>
          <p:nvPr/>
        </p:nvSpPr>
        <p:spPr bwMode="auto">
          <a:xfrm>
            <a:off x="6363692" y="1930861"/>
            <a:ext cx="606473" cy="822796"/>
          </a:xfrm>
          <a:custGeom>
            <a:avLst/>
            <a:gdLst>
              <a:gd name="T0" fmla="*/ 2147483647 w 311"/>
              <a:gd name="T1" fmla="*/ 0 h 421"/>
              <a:gd name="T2" fmla="*/ 2147483647 w 311"/>
              <a:gd name="T3" fmla="*/ 2147483647 h 421"/>
              <a:gd name="T4" fmla="*/ 2147483647 w 311"/>
              <a:gd name="T5" fmla="*/ 2147483647 h 421"/>
              <a:gd name="T6" fmla="*/ 0 w 311"/>
              <a:gd name="T7" fmla="*/ 2147483647 h 421"/>
              <a:gd name="T8" fmla="*/ 2147483647 w 311"/>
              <a:gd name="T9" fmla="*/ 2147483647 h 421"/>
              <a:gd name="T10" fmla="*/ 2147483647 w 311"/>
              <a:gd name="T11" fmla="*/ 2147483647 h 421"/>
              <a:gd name="T12" fmla="*/ 2147483647 w 311"/>
              <a:gd name="T13" fmla="*/ 2147483647 h 421"/>
              <a:gd name="T14" fmla="*/ 2147483647 w 311"/>
              <a:gd name="T15" fmla="*/ 2147483647 h 421"/>
              <a:gd name="T16" fmla="*/ 2147483647 w 311"/>
              <a:gd name="T17" fmla="*/ 2147483647 h 421"/>
              <a:gd name="T18" fmla="*/ 2147483647 w 311"/>
              <a:gd name="T19" fmla="*/ 2147483647 h 421"/>
              <a:gd name="T20" fmla="*/ 0 w 311"/>
              <a:gd name="T21" fmla="*/ 2147483647 h 421"/>
              <a:gd name="T22" fmla="*/ 2147483647 w 311"/>
              <a:gd name="T23" fmla="*/ 2147483647 h 421"/>
              <a:gd name="T24" fmla="*/ 2147483647 w 311"/>
              <a:gd name="T25" fmla="*/ 2147483647 h 421"/>
              <a:gd name="T26" fmla="*/ 2147483647 w 311"/>
              <a:gd name="T27" fmla="*/ 2147483647 h 421"/>
              <a:gd name="T28" fmla="*/ 2147483647 w 311"/>
              <a:gd name="T29" fmla="*/ 2147483647 h 421"/>
              <a:gd name="T30" fmla="*/ 2147483647 w 311"/>
              <a:gd name="T31" fmla="*/ 2147483647 h 421"/>
              <a:gd name="T32" fmla="*/ 2147483647 w 311"/>
              <a:gd name="T33" fmla="*/ 2147483647 h 421"/>
              <a:gd name="T34" fmla="*/ 2147483647 w 311"/>
              <a:gd name="T35" fmla="*/ 2147483647 h 421"/>
              <a:gd name="T36" fmla="*/ 2147483647 w 311"/>
              <a:gd name="T37" fmla="*/ 2147483647 h 421"/>
              <a:gd name="T38" fmla="*/ 2147483647 w 311"/>
              <a:gd name="T39" fmla="*/ 2147483647 h 421"/>
              <a:gd name="T40" fmla="*/ 2147483647 w 311"/>
              <a:gd name="T41" fmla="*/ 2147483647 h 421"/>
              <a:gd name="T42" fmla="*/ 2147483647 w 311"/>
              <a:gd name="T43" fmla="*/ 2147483647 h 421"/>
              <a:gd name="T44" fmla="*/ 2147483647 w 311"/>
              <a:gd name="T45" fmla="*/ 2147483647 h 421"/>
              <a:gd name="T46" fmla="*/ 2147483647 w 311"/>
              <a:gd name="T47" fmla="*/ 2147483647 h 421"/>
              <a:gd name="T48" fmla="*/ 2147483647 w 311"/>
              <a:gd name="T49" fmla="*/ 2147483647 h 421"/>
              <a:gd name="T50" fmla="*/ 2147483647 w 311"/>
              <a:gd name="T51" fmla="*/ 2147483647 h 421"/>
              <a:gd name="T52" fmla="*/ 2147483647 w 311"/>
              <a:gd name="T53" fmla="*/ 2147483647 h 421"/>
              <a:gd name="T54" fmla="*/ 2147483647 w 311"/>
              <a:gd name="T55" fmla="*/ 2147483647 h 421"/>
              <a:gd name="T56" fmla="*/ 2147483647 w 311"/>
              <a:gd name="T57" fmla="*/ 2147483647 h 421"/>
              <a:gd name="T58" fmla="*/ 2147483647 w 311"/>
              <a:gd name="T59" fmla="*/ 2147483647 h 421"/>
              <a:gd name="T60" fmla="*/ 2147483647 w 311"/>
              <a:gd name="T61" fmla="*/ 2147483647 h 421"/>
              <a:gd name="T62" fmla="*/ 2147483647 w 311"/>
              <a:gd name="T63" fmla="*/ 2147483647 h 421"/>
              <a:gd name="T64" fmla="*/ 2147483647 w 311"/>
              <a:gd name="T65" fmla="*/ 2147483647 h 421"/>
              <a:gd name="T66" fmla="*/ 2147483647 w 311"/>
              <a:gd name="T67" fmla="*/ 2147483647 h 421"/>
              <a:gd name="T68" fmla="*/ 2147483647 w 311"/>
              <a:gd name="T69" fmla="*/ 2147483647 h 421"/>
              <a:gd name="T70" fmla="*/ 2147483647 w 311"/>
              <a:gd name="T71" fmla="*/ 2147483647 h 421"/>
              <a:gd name="T72" fmla="*/ 2147483647 w 311"/>
              <a:gd name="T73" fmla="*/ 2147483647 h 421"/>
              <a:gd name="T74" fmla="*/ 2147483647 w 311"/>
              <a:gd name="T75" fmla="*/ 2147483647 h 421"/>
              <a:gd name="T76" fmla="*/ 2147483647 w 311"/>
              <a:gd name="T77" fmla="*/ 2147483647 h 421"/>
              <a:gd name="T78" fmla="*/ 2147483647 w 311"/>
              <a:gd name="T79" fmla="*/ 2147483647 h 421"/>
              <a:gd name="T80" fmla="*/ 2147483647 w 311"/>
              <a:gd name="T81" fmla="*/ 2147483647 h 421"/>
              <a:gd name="T82" fmla="*/ 2147483647 w 311"/>
              <a:gd name="T83" fmla="*/ 2147483647 h 421"/>
              <a:gd name="T84" fmla="*/ 2147483647 w 311"/>
              <a:gd name="T85" fmla="*/ 2147483647 h 421"/>
              <a:gd name="T86" fmla="*/ 2147483647 w 311"/>
              <a:gd name="T87" fmla="*/ 2147483647 h 421"/>
              <a:gd name="T88" fmla="*/ 2147483647 w 311"/>
              <a:gd name="T89" fmla="*/ 2147483647 h 421"/>
              <a:gd name="T90" fmla="*/ 2147483647 w 311"/>
              <a:gd name="T91" fmla="*/ 0 h 421"/>
              <a:gd name="T92" fmla="*/ 2147483647 w 311"/>
              <a:gd name="T93" fmla="*/ 2147483647 h 42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1"/>
              <a:gd name="T142" fmla="*/ 0 h 421"/>
              <a:gd name="T143" fmla="*/ 311 w 311"/>
              <a:gd name="T144" fmla="*/ 421 h 42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1" h="421">
                <a:moveTo>
                  <a:pt x="78" y="17"/>
                </a:moveTo>
                <a:lnTo>
                  <a:pt x="90" y="43"/>
                </a:lnTo>
                <a:lnTo>
                  <a:pt x="68" y="59"/>
                </a:lnTo>
                <a:lnTo>
                  <a:pt x="67" y="126"/>
                </a:lnTo>
                <a:lnTo>
                  <a:pt x="55" y="83"/>
                </a:lnTo>
                <a:lnTo>
                  <a:pt x="10" y="125"/>
                </a:lnTo>
                <a:lnTo>
                  <a:pt x="0" y="245"/>
                </a:lnTo>
                <a:lnTo>
                  <a:pt x="29" y="305"/>
                </a:lnTo>
                <a:lnTo>
                  <a:pt x="32" y="335"/>
                </a:lnTo>
                <a:lnTo>
                  <a:pt x="33" y="360"/>
                </a:lnTo>
                <a:lnTo>
                  <a:pt x="32" y="382"/>
                </a:lnTo>
                <a:lnTo>
                  <a:pt x="26" y="421"/>
                </a:lnTo>
                <a:lnTo>
                  <a:pt x="148" y="414"/>
                </a:lnTo>
                <a:lnTo>
                  <a:pt x="309" y="399"/>
                </a:lnTo>
                <a:lnTo>
                  <a:pt x="280" y="391"/>
                </a:lnTo>
                <a:lnTo>
                  <a:pt x="264" y="369"/>
                </a:lnTo>
                <a:lnTo>
                  <a:pt x="289" y="350"/>
                </a:lnTo>
                <a:lnTo>
                  <a:pt x="289" y="327"/>
                </a:lnTo>
                <a:lnTo>
                  <a:pt x="277" y="306"/>
                </a:lnTo>
                <a:lnTo>
                  <a:pt x="289" y="292"/>
                </a:lnTo>
                <a:lnTo>
                  <a:pt x="311" y="293"/>
                </a:lnTo>
                <a:lnTo>
                  <a:pt x="307" y="235"/>
                </a:lnTo>
                <a:lnTo>
                  <a:pt x="301" y="200"/>
                </a:lnTo>
                <a:lnTo>
                  <a:pt x="288" y="178"/>
                </a:lnTo>
                <a:lnTo>
                  <a:pt x="275" y="165"/>
                </a:lnTo>
                <a:lnTo>
                  <a:pt x="254" y="161"/>
                </a:lnTo>
                <a:lnTo>
                  <a:pt x="235" y="161"/>
                </a:lnTo>
                <a:lnTo>
                  <a:pt x="215" y="189"/>
                </a:lnTo>
                <a:lnTo>
                  <a:pt x="202" y="197"/>
                </a:lnTo>
                <a:lnTo>
                  <a:pt x="193" y="200"/>
                </a:lnTo>
                <a:lnTo>
                  <a:pt x="183" y="196"/>
                </a:lnTo>
                <a:lnTo>
                  <a:pt x="180" y="183"/>
                </a:lnTo>
                <a:lnTo>
                  <a:pt x="183" y="174"/>
                </a:lnTo>
                <a:lnTo>
                  <a:pt x="192" y="165"/>
                </a:lnTo>
                <a:lnTo>
                  <a:pt x="200" y="161"/>
                </a:lnTo>
                <a:lnTo>
                  <a:pt x="209" y="160"/>
                </a:lnTo>
                <a:lnTo>
                  <a:pt x="209" y="144"/>
                </a:lnTo>
                <a:lnTo>
                  <a:pt x="232" y="126"/>
                </a:lnTo>
                <a:lnTo>
                  <a:pt x="209" y="71"/>
                </a:lnTo>
                <a:lnTo>
                  <a:pt x="209" y="45"/>
                </a:lnTo>
                <a:lnTo>
                  <a:pt x="170" y="35"/>
                </a:lnTo>
                <a:lnTo>
                  <a:pt x="113" y="0"/>
                </a:lnTo>
                <a:lnTo>
                  <a:pt x="78" y="17"/>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mn-ea"/>
              <a:cs typeface="Arial" pitchFamily="34" charset="0"/>
            </a:endParaRPr>
          </a:p>
        </p:txBody>
      </p:sp>
      <p:sp>
        <p:nvSpPr>
          <p:cNvPr id="47" name="Freeform 40"/>
          <p:cNvSpPr>
            <a:spLocks/>
          </p:cNvSpPr>
          <p:nvPr/>
        </p:nvSpPr>
        <p:spPr bwMode="auto">
          <a:xfrm>
            <a:off x="5701935" y="2659537"/>
            <a:ext cx="656878" cy="1086941"/>
          </a:xfrm>
          <a:custGeom>
            <a:avLst/>
            <a:gdLst>
              <a:gd name="T0" fmla="*/ 2147483647 w 337"/>
              <a:gd name="T1" fmla="*/ 0 h 557"/>
              <a:gd name="T2" fmla="*/ 2147483647 w 337"/>
              <a:gd name="T3" fmla="*/ 2147483647 h 557"/>
              <a:gd name="T4" fmla="*/ 2147483647 w 337"/>
              <a:gd name="T5" fmla="*/ 2147483647 h 557"/>
              <a:gd name="T6" fmla="*/ 0 w 337"/>
              <a:gd name="T7" fmla="*/ 2147483647 h 557"/>
              <a:gd name="T8" fmla="*/ 2147483647 w 337"/>
              <a:gd name="T9" fmla="*/ 2147483647 h 557"/>
              <a:gd name="T10" fmla="*/ 2147483647 w 337"/>
              <a:gd name="T11" fmla="*/ 0 h 557"/>
              <a:gd name="T12" fmla="*/ 2147483647 w 337"/>
              <a:gd name="T13" fmla="*/ 2147483647 h 557"/>
              <a:gd name="T14" fmla="*/ 2147483647 w 337"/>
              <a:gd name="T15" fmla="*/ 2147483647 h 557"/>
              <a:gd name="T16" fmla="*/ 2147483647 w 337"/>
              <a:gd name="T17" fmla="*/ 2147483647 h 557"/>
              <a:gd name="T18" fmla="*/ 2147483647 w 337"/>
              <a:gd name="T19" fmla="*/ 2147483647 h 557"/>
              <a:gd name="T20" fmla="*/ 2147483647 w 337"/>
              <a:gd name="T21" fmla="*/ 2147483647 h 557"/>
              <a:gd name="T22" fmla="*/ 2147483647 w 337"/>
              <a:gd name="T23" fmla="*/ 2147483647 h 557"/>
              <a:gd name="T24" fmla="*/ 2147483647 w 337"/>
              <a:gd name="T25" fmla="*/ 2147483647 h 557"/>
              <a:gd name="T26" fmla="*/ 2147483647 w 337"/>
              <a:gd name="T27" fmla="*/ 2147483647 h 557"/>
              <a:gd name="T28" fmla="*/ 2147483647 w 337"/>
              <a:gd name="T29" fmla="*/ 2147483647 h 557"/>
              <a:gd name="T30" fmla="*/ 2147483647 w 337"/>
              <a:gd name="T31" fmla="*/ 2147483647 h 557"/>
              <a:gd name="T32" fmla="*/ 2147483647 w 337"/>
              <a:gd name="T33" fmla="*/ 2147483647 h 557"/>
              <a:gd name="T34" fmla="*/ 2147483647 w 337"/>
              <a:gd name="T35" fmla="*/ 2147483647 h 557"/>
              <a:gd name="T36" fmla="*/ 2147483647 w 337"/>
              <a:gd name="T37" fmla="*/ 2147483647 h 557"/>
              <a:gd name="T38" fmla="*/ 2147483647 w 337"/>
              <a:gd name="T39" fmla="*/ 2147483647 h 557"/>
              <a:gd name="T40" fmla="*/ 2147483647 w 337"/>
              <a:gd name="T41" fmla="*/ 2147483647 h 557"/>
              <a:gd name="T42" fmla="*/ 0 w 337"/>
              <a:gd name="T43" fmla="*/ 2147483647 h 557"/>
              <a:gd name="T44" fmla="*/ 2147483647 w 337"/>
              <a:gd name="T45" fmla="*/ 2147483647 h 557"/>
              <a:gd name="T46" fmla="*/ 2147483647 w 337"/>
              <a:gd name="T47" fmla="*/ 2147483647 h 557"/>
              <a:gd name="T48" fmla="*/ 2147483647 w 337"/>
              <a:gd name="T49" fmla="*/ 2147483647 h 557"/>
              <a:gd name="T50" fmla="*/ 2147483647 w 337"/>
              <a:gd name="T51" fmla="*/ 2147483647 h 557"/>
              <a:gd name="T52" fmla="*/ 2147483647 w 337"/>
              <a:gd name="T53" fmla="*/ 2147483647 h 5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7"/>
              <a:gd name="T82" fmla="*/ 0 h 557"/>
              <a:gd name="T83" fmla="*/ 337 w 337"/>
              <a:gd name="T84" fmla="*/ 557 h 55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7" h="557">
                <a:moveTo>
                  <a:pt x="63" y="32"/>
                </a:moveTo>
                <a:lnTo>
                  <a:pt x="256" y="0"/>
                </a:lnTo>
                <a:lnTo>
                  <a:pt x="287" y="69"/>
                </a:lnTo>
                <a:lnTo>
                  <a:pt x="326" y="353"/>
                </a:lnTo>
                <a:lnTo>
                  <a:pt x="337" y="391"/>
                </a:lnTo>
                <a:lnTo>
                  <a:pt x="307" y="467"/>
                </a:lnTo>
                <a:lnTo>
                  <a:pt x="307" y="519"/>
                </a:lnTo>
                <a:lnTo>
                  <a:pt x="272" y="513"/>
                </a:lnTo>
                <a:lnTo>
                  <a:pt x="273" y="557"/>
                </a:lnTo>
                <a:lnTo>
                  <a:pt x="237" y="540"/>
                </a:lnTo>
                <a:lnTo>
                  <a:pt x="218" y="545"/>
                </a:lnTo>
                <a:lnTo>
                  <a:pt x="191" y="541"/>
                </a:lnTo>
                <a:lnTo>
                  <a:pt x="170" y="474"/>
                </a:lnTo>
                <a:lnTo>
                  <a:pt x="131" y="454"/>
                </a:lnTo>
                <a:lnTo>
                  <a:pt x="131" y="383"/>
                </a:lnTo>
                <a:lnTo>
                  <a:pt x="92" y="391"/>
                </a:lnTo>
                <a:lnTo>
                  <a:pt x="70" y="339"/>
                </a:lnTo>
                <a:lnTo>
                  <a:pt x="0" y="278"/>
                </a:lnTo>
                <a:lnTo>
                  <a:pt x="51" y="182"/>
                </a:lnTo>
                <a:lnTo>
                  <a:pt x="37" y="137"/>
                </a:lnTo>
                <a:lnTo>
                  <a:pt x="87" y="128"/>
                </a:lnTo>
                <a:lnTo>
                  <a:pt x="92" y="66"/>
                </a:lnTo>
                <a:lnTo>
                  <a:pt x="63" y="32"/>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mn-ea"/>
              <a:cs typeface="+mn-cs"/>
            </a:endParaRPr>
          </a:p>
        </p:txBody>
      </p:sp>
      <p:sp>
        <p:nvSpPr>
          <p:cNvPr id="48" name="Freeform 41"/>
          <p:cNvSpPr>
            <a:spLocks/>
          </p:cNvSpPr>
          <p:nvPr/>
        </p:nvSpPr>
        <p:spPr bwMode="auto">
          <a:xfrm>
            <a:off x="5118225" y="3099778"/>
            <a:ext cx="1043850" cy="860749"/>
          </a:xfrm>
          <a:custGeom>
            <a:avLst/>
            <a:gdLst>
              <a:gd name="T0" fmla="*/ 2147483647 w 535"/>
              <a:gd name="T1" fmla="*/ 0 h 440"/>
              <a:gd name="T2" fmla="*/ 2147483647 w 535"/>
              <a:gd name="T3" fmla="*/ 2147483647 h 440"/>
              <a:gd name="T4" fmla="*/ 2147483647 w 535"/>
              <a:gd name="T5" fmla="*/ 2147483647 h 440"/>
              <a:gd name="T6" fmla="*/ 0 w 535"/>
              <a:gd name="T7" fmla="*/ 2147483647 h 440"/>
              <a:gd name="T8" fmla="*/ 0 w 535"/>
              <a:gd name="T9" fmla="*/ 2147483647 h 440"/>
              <a:gd name="T10" fmla="*/ 2147483647 w 535"/>
              <a:gd name="T11" fmla="*/ 0 h 440"/>
              <a:gd name="T12" fmla="*/ 2147483647 w 535"/>
              <a:gd name="T13" fmla="*/ 0 h 440"/>
              <a:gd name="T14" fmla="*/ 2147483647 w 535"/>
              <a:gd name="T15" fmla="*/ 2147483647 h 440"/>
              <a:gd name="T16" fmla="*/ 2147483647 w 535"/>
              <a:gd name="T17" fmla="*/ 2147483647 h 440"/>
              <a:gd name="T18" fmla="*/ 2147483647 w 535"/>
              <a:gd name="T19" fmla="*/ 2147483647 h 440"/>
              <a:gd name="T20" fmla="*/ 2147483647 w 535"/>
              <a:gd name="T21" fmla="*/ 2147483647 h 440"/>
              <a:gd name="T22" fmla="*/ 2147483647 w 535"/>
              <a:gd name="T23" fmla="*/ 2147483647 h 440"/>
              <a:gd name="T24" fmla="*/ 2147483647 w 535"/>
              <a:gd name="T25" fmla="*/ 2147483647 h 440"/>
              <a:gd name="T26" fmla="*/ 2147483647 w 535"/>
              <a:gd name="T27" fmla="*/ 2147483647 h 440"/>
              <a:gd name="T28" fmla="*/ 2147483647 w 535"/>
              <a:gd name="T29" fmla="*/ 2147483647 h 440"/>
              <a:gd name="T30" fmla="*/ 2147483647 w 535"/>
              <a:gd name="T31" fmla="*/ 2147483647 h 440"/>
              <a:gd name="T32" fmla="*/ 2147483647 w 535"/>
              <a:gd name="T33" fmla="*/ 2147483647 h 440"/>
              <a:gd name="T34" fmla="*/ 2147483647 w 535"/>
              <a:gd name="T35" fmla="*/ 2147483647 h 440"/>
              <a:gd name="T36" fmla="*/ 2147483647 w 535"/>
              <a:gd name="T37" fmla="*/ 2147483647 h 440"/>
              <a:gd name="T38" fmla="*/ 2147483647 w 535"/>
              <a:gd name="T39" fmla="*/ 2147483647 h 440"/>
              <a:gd name="T40" fmla="*/ 2147483647 w 535"/>
              <a:gd name="T41" fmla="*/ 2147483647 h 440"/>
              <a:gd name="T42" fmla="*/ 2147483647 w 535"/>
              <a:gd name="T43" fmla="*/ 2147483647 h 440"/>
              <a:gd name="T44" fmla="*/ 2147483647 w 535"/>
              <a:gd name="T45" fmla="*/ 2147483647 h 440"/>
              <a:gd name="T46" fmla="*/ 2147483647 w 535"/>
              <a:gd name="T47" fmla="*/ 2147483647 h 440"/>
              <a:gd name="T48" fmla="*/ 2147483647 w 535"/>
              <a:gd name="T49" fmla="*/ 2147483647 h 440"/>
              <a:gd name="T50" fmla="*/ 2147483647 w 535"/>
              <a:gd name="T51" fmla="*/ 2147483647 h 440"/>
              <a:gd name="T52" fmla="*/ 2147483647 w 535"/>
              <a:gd name="T53" fmla="*/ 2147483647 h 440"/>
              <a:gd name="T54" fmla="*/ 2147483647 w 535"/>
              <a:gd name="T55" fmla="*/ 2147483647 h 440"/>
              <a:gd name="T56" fmla="*/ 2147483647 w 535"/>
              <a:gd name="T57" fmla="*/ 2147483647 h 440"/>
              <a:gd name="T58" fmla="*/ 0 w 535"/>
              <a:gd name="T59" fmla="*/ 2147483647 h 4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5"/>
              <a:gd name="T91" fmla="*/ 0 h 440"/>
              <a:gd name="T92" fmla="*/ 535 w 535"/>
              <a:gd name="T93" fmla="*/ 440 h 4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5" h="440">
                <a:moveTo>
                  <a:pt x="0" y="14"/>
                </a:moveTo>
                <a:lnTo>
                  <a:pt x="234" y="0"/>
                </a:lnTo>
                <a:lnTo>
                  <a:pt x="283" y="0"/>
                </a:lnTo>
                <a:lnTo>
                  <a:pt x="321" y="13"/>
                </a:lnTo>
                <a:lnTo>
                  <a:pt x="301" y="50"/>
                </a:lnTo>
                <a:lnTo>
                  <a:pt x="369" y="113"/>
                </a:lnTo>
                <a:lnTo>
                  <a:pt x="391" y="165"/>
                </a:lnTo>
                <a:lnTo>
                  <a:pt x="431" y="152"/>
                </a:lnTo>
                <a:lnTo>
                  <a:pt x="430" y="226"/>
                </a:lnTo>
                <a:lnTo>
                  <a:pt x="471" y="248"/>
                </a:lnTo>
                <a:lnTo>
                  <a:pt x="490" y="314"/>
                </a:lnTo>
                <a:lnTo>
                  <a:pt x="519" y="319"/>
                </a:lnTo>
                <a:lnTo>
                  <a:pt x="535" y="347"/>
                </a:lnTo>
                <a:lnTo>
                  <a:pt x="498" y="385"/>
                </a:lnTo>
                <a:lnTo>
                  <a:pt x="487" y="428"/>
                </a:lnTo>
                <a:lnTo>
                  <a:pt x="436" y="440"/>
                </a:lnTo>
                <a:lnTo>
                  <a:pt x="449" y="392"/>
                </a:lnTo>
                <a:lnTo>
                  <a:pt x="248" y="409"/>
                </a:lnTo>
                <a:lnTo>
                  <a:pt x="104" y="427"/>
                </a:lnTo>
                <a:lnTo>
                  <a:pt x="96" y="380"/>
                </a:lnTo>
                <a:lnTo>
                  <a:pt x="86" y="239"/>
                </a:lnTo>
                <a:lnTo>
                  <a:pt x="84" y="162"/>
                </a:lnTo>
                <a:lnTo>
                  <a:pt x="36" y="127"/>
                </a:lnTo>
                <a:lnTo>
                  <a:pt x="54" y="95"/>
                </a:lnTo>
                <a:lnTo>
                  <a:pt x="30" y="78"/>
                </a:lnTo>
                <a:lnTo>
                  <a:pt x="0" y="14"/>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mn-ea"/>
              <a:cs typeface="Arial" pitchFamily="34" charset="0"/>
            </a:endParaRPr>
          </a:p>
        </p:txBody>
      </p:sp>
      <p:sp>
        <p:nvSpPr>
          <p:cNvPr id="49" name="Freeform 42"/>
          <p:cNvSpPr>
            <a:spLocks/>
          </p:cNvSpPr>
          <p:nvPr/>
        </p:nvSpPr>
        <p:spPr bwMode="auto">
          <a:xfrm>
            <a:off x="6259631" y="2736960"/>
            <a:ext cx="510544" cy="841013"/>
          </a:xfrm>
          <a:custGeom>
            <a:avLst/>
            <a:gdLst>
              <a:gd name="T0" fmla="*/ 2147483647 w 261"/>
              <a:gd name="T1" fmla="*/ 0 h 431"/>
              <a:gd name="T2" fmla="*/ 2147483647 w 261"/>
              <a:gd name="T3" fmla="*/ 2147483647 h 431"/>
              <a:gd name="T4" fmla="*/ 2147483647 w 261"/>
              <a:gd name="T5" fmla="*/ 2147483647 h 431"/>
              <a:gd name="T6" fmla="*/ 0 w 261"/>
              <a:gd name="T7" fmla="*/ 2147483647 h 431"/>
              <a:gd name="T8" fmla="*/ 0 w 261"/>
              <a:gd name="T9" fmla="*/ 2147483647 h 431"/>
              <a:gd name="T10" fmla="*/ 2147483647 w 261"/>
              <a:gd name="T11" fmla="*/ 2147483647 h 431"/>
              <a:gd name="T12" fmla="*/ 2147483647 w 261"/>
              <a:gd name="T13" fmla="*/ 2147483647 h 431"/>
              <a:gd name="T14" fmla="*/ 2147483647 w 261"/>
              <a:gd name="T15" fmla="*/ 2147483647 h 431"/>
              <a:gd name="T16" fmla="*/ 2147483647 w 261"/>
              <a:gd name="T17" fmla="*/ 2147483647 h 431"/>
              <a:gd name="T18" fmla="*/ 2147483647 w 261"/>
              <a:gd name="T19" fmla="*/ 0 h 431"/>
              <a:gd name="T20" fmla="*/ 2147483647 w 261"/>
              <a:gd name="T21" fmla="*/ 2147483647 h 431"/>
              <a:gd name="T22" fmla="*/ 2147483647 w 261"/>
              <a:gd name="T23" fmla="*/ 2147483647 h 431"/>
              <a:gd name="T24" fmla="*/ 2147483647 w 261"/>
              <a:gd name="T25" fmla="*/ 2147483647 h 431"/>
              <a:gd name="T26" fmla="*/ 2147483647 w 261"/>
              <a:gd name="T27" fmla="*/ 2147483647 h 431"/>
              <a:gd name="T28" fmla="*/ 2147483647 w 261"/>
              <a:gd name="T29" fmla="*/ 2147483647 h 431"/>
              <a:gd name="T30" fmla="*/ 2147483647 w 261"/>
              <a:gd name="T31" fmla="*/ 2147483647 h 431"/>
              <a:gd name="T32" fmla="*/ 2147483647 w 261"/>
              <a:gd name="T33" fmla="*/ 2147483647 h 431"/>
              <a:gd name="T34" fmla="*/ 2147483647 w 261"/>
              <a:gd name="T35" fmla="*/ 2147483647 h 431"/>
              <a:gd name="T36" fmla="*/ 2147483647 w 261"/>
              <a:gd name="T37" fmla="*/ 2147483647 h 431"/>
              <a:gd name="T38" fmla="*/ 0 w 261"/>
              <a:gd name="T39" fmla="*/ 2147483647 h 43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61"/>
              <a:gd name="T61" fmla="*/ 0 h 431"/>
              <a:gd name="T62" fmla="*/ 261 w 261"/>
              <a:gd name="T63" fmla="*/ 431 h 43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61" h="431">
                <a:moveTo>
                  <a:pt x="0" y="31"/>
                </a:moveTo>
                <a:lnTo>
                  <a:pt x="30" y="47"/>
                </a:lnTo>
                <a:lnTo>
                  <a:pt x="59" y="44"/>
                </a:lnTo>
                <a:lnTo>
                  <a:pt x="69" y="35"/>
                </a:lnTo>
                <a:lnTo>
                  <a:pt x="77" y="9"/>
                </a:lnTo>
                <a:lnTo>
                  <a:pt x="203" y="0"/>
                </a:lnTo>
                <a:lnTo>
                  <a:pt x="261" y="304"/>
                </a:lnTo>
                <a:lnTo>
                  <a:pt x="257" y="301"/>
                </a:lnTo>
                <a:lnTo>
                  <a:pt x="213" y="319"/>
                </a:lnTo>
                <a:lnTo>
                  <a:pt x="183" y="400"/>
                </a:lnTo>
                <a:lnTo>
                  <a:pt x="138" y="389"/>
                </a:lnTo>
                <a:lnTo>
                  <a:pt x="85" y="419"/>
                </a:lnTo>
                <a:lnTo>
                  <a:pt x="17" y="431"/>
                </a:lnTo>
                <a:lnTo>
                  <a:pt x="48" y="351"/>
                </a:lnTo>
                <a:lnTo>
                  <a:pt x="34" y="306"/>
                </a:lnTo>
                <a:lnTo>
                  <a:pt x="0" y="31"/>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sp>
        <p:nvSpPr>
          <p:cNvPr id="50" name="Freeform 43"/>
          <p:cNvSpPr>
            <a:spLocks/>
          </p:cNvSpPr>
          <p:nvPr/>
        </p:nvSpPr>
        <p:spPr bwMode="auto">
          <a:xfrm>
            <a:off x="6656360" y="2566935"/>
            <a:ext cx="658503" cy="756001"/>
          </a:xfrm>
          <a:custGeom>
            <a:avLst/>
            <a:gdLst>
              <a:gd name="T0" fmla="*/ 2147483647 w 336"/>
              <a:gd name="T1" fmla="*/ 0 h 388"/>
              <a:gd name="T2" fmla="*/ 2147483647 w 336"/>
              <a:gd name="T3" fmla="*/ 2147483647 h 388"/>
              <a:gd name="T4" fmla="*/ 2147483647 w 336"/>
              <a:gd name="T5" fmla="*/ 2147483647 h 388"/>
              <a:gd name="T6" fmla="*/ 0 w 336"/>
              <a:gd name="T7" fmla="*/ 2147483647 h 388"/>
              <a:gd name="T8" fmla="*/ 0 w 336"/>
              <a:gd name="T9" fmla="*/ 2147483647 h 388"/>
              <a:gd name="T10" fmla="*/ 2147483647 w 336"/>
              <a:gd name="T11" fmla="*/ 2147483647 h 388"/>
              <a:gd name="T12" fmla="*/ 2147483647 w 336"/>
              <a:gd name="T13" fmla="*/ 2147483647 h 388"/>
              <a:gd name="T14" fmla="*/ 2147483647 w 336"/>
              <a:gd name="T15" fmla="*/ 2147483647 h 388"/>
              <a:gd name="T16" fmla="*/ 2147483647 w 336"/>
              <a:gd name="T17" fmla="*/ 2147483647 h 388"/>
              <a:gd name="T18" fmla="*/ 2147483647 w 336"/>
              <a:gd name="T19" fmla="*/ 0 h 388"/>
              <a:gd name="T20" fmla="*/ 2147483647 w 336"/>
              <a:gd name="T21" fmla="*/ 2147483647 h 388"/>
              <a:gd name="T22" fmla="*/ 2147483647 w 336"/>
              <a:gd name="T23" fmla="*/ 2147483647 h 388"/>
              <a:gd name="T24" fmla="*/ 2147483647 w 336"/>
              <a:gd name="T25" fmla="*/ 2147483647 h 388"/>
              <a:gd name="T26" fmla="*/ 2147483647 w 336"/>
              <a:gd name="T27" fmla="*/ 2147483647 h 388"/>
              <a:gd name="T28" fmla="*/ 2147483647 w 336"/>
              <a:gd name="T29" fmla="*/ 2147483647 h 388"/>
              <a:gd name="T30" fmla="*/ 2147483647 w 336"/>
              <a:gd name="T31" fmla="*/ 2147483647 h 388"/>
              <a:gd name="T32" fmla="*/ 2147483647 w 336"/>
              <a:gd name="T33" fmla="*/ 2147483647 h 388"/>
              <a:gd name="T34" fmla="*/ 2147483647 w 336"/>
              <a:gd name="T35" fmla="*/ 2147483647 h 388"/>
              <a:gd name="T36" fmla="*/ 2147483647 w 336"/>
              <a:gd name="T37" fmla="*/ 2147483647 h 388"/>
              <a:gd name="T38" fmla="*/ 2147483647 w 336"/>
              <a:gd name="T39" fmla="*/ 2147483647 h 388"/>
              <a:gd name="T40" fmla="*/ 2147483647 w 336"/>
              <a:gd name="T41" fmla="*/ 2147483647 h 388"/>
              <a:gd name="T42" fmla="*/ 2147483647 w 336"/>
              <a:gd name="T43" fmla="*/ 2147483647 h 388"/>
              <a:gd name="T44" fmla="*/ 0 w 336"/>
              <a:gd name="T45" fmla="*/ 2147483647 h 3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6"/>
              <a:gd name="T70" fmla="*/ 0 h 388"/>
              <a:gd name="T71" fmla="*/ 336 w 336"/>
              <a:gd name="T72" fmla="*/ 388 h 3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6" h="388">
                <a:moveTo>
                  <a:pt x="0" y="87"/>
                </a:moveTo>
                <a:lnTo>
                  <a:pt x="151" y="73"/>
                </a:lnTo>
                <a:lnTo>
                  <a:pt x="183" y="79"/>
                </a:lnTo>
                <a:lnTo>
                  <a:pt x="254" y="45"/>
                </a:lnTo>
                <a:lnTo>
                  <a:pt x="270" y="15"/>
                </a:lnTo>
                <a:lnTo>
                  <a:pt x="313" y="0"/>
                </a:lnTo>
                <a:lnTo>
                  <a:pt x="336" y="147"/>
                </a:lnTo>
                <a:lnTo>
                  <a:pt x="318" y="163"/>
                </a:lnTo>
                <a:lnTo>
                  <a:pt x="323" y="265"/>
                </a:lnTo>
                <a:lnTo>
                  <a:pt x="289" y="274"/>
                </a:lnTo>
                <a:lnTo>
                  <a:pt x="270" y="330"/>
                </a:lnTo>
                <a:lnTo>
                  <a:pt x="244" y="323"/>
                </a:lnTo>
                <a:lnTo>
                  <a:pt x="235" y="388"/>
                </a:lnTo>
                <a:lnTo>
                  <a:pt x="198" y="361"/>
                </a:lnTo>
                <a:lnTo>
                  <a:pt x="124" y="378"/>
                </a:lnTo>
                <a:lnTo>
                  <a:pt x="92" y="353"/>
                </a:lnTo>
                <a:lnTo>
                  <a:pt x="49" y="352"/>
                </a:lnTo>
                <a:lnTo>
                  <a:pt x="28" y="243"/>
                </a:lnTo>
                <a:lnTo>
                  <a:pt x="0" y="87"/>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mn-ea"/>
              <a:cs typeface="+mn-cs"/>
            </a:endParaRPr>
          </a:p>
        </p:txBody>
      </p:sp>
      <p:sp>
        <p:nvSpPr>
          <p:cNvPr id="51" name="Freeform 44"/>
          <p:cNvSpPr>
            <a:spLocks/>
          </p:cNvSpPr>
          <p:nvPr/>
        </p:nvSpPr>
        <p:spPr bwMode="auto">
          <a:xfrm>
            <a:off x="6074275" y="3250069"/>
            <a:ext cx="1154414" cy="642145"/>
          </a:xfrm>
          <a:custGeom>
            <a:avLst/>
            <a:gdLst>
              <a:gd name="T0" fmla="*/ 2147483647 w 591"/>
              <a:gd name="T1" fmla="*/ 0 h 328"/>
              <a:gd name="T2" fmla="*/ 2147483647 w 591"/>
              <a:gd name="T3" fmla="*/ 2147483647 h 328"/>
              <a:gd name="T4" fmla="*/ 2147483647 w 591"/>
              <a:gd name="T5" fmla="*/ 2147483647 h 328"/>
              <a:gd name="T6" fmla="*/ 0 w 591"/>
              <a:gd name="T7" fmla="*/ 2147483647 h 328"/>
              <a:gd name="T8" fmla="*/ 0 w 591"/>
              <a:gd name="T9" fmla="*/ 2147483647 h 328"/>
              <a:gd name="T10" fmla="*/ 2147483647 w 591"/>
              <a:gd name="T11" fmla="*/ 2147483647 h 328"/>
              <a:gd name="T12" fmla="*/ 2147483647 w 591"/>
              <a:gd name="T13" fmla="*/ 2147483647 h 328"/>
              <a:gd name="T14" fmla="*/ 2147483647 w 591"/>
              <a:gd name="T15" fmla="*/ 2147483647 h 328"/>
              <a:gd name="T16" fmla="*/ 2147483647 w 591"/>
              <a:gd name="T17" fmla="*/ 2147483647 h 328"/>
              <a:gd name="T18" fmla="*/ 2147483647 w 591"/>
              <a:gd name="T19" fmla="*/ 2147483647 h 328"/>
              <a:gd name="T20" fmla="*/ 2147483647 w 591"/>
              <a:gd name="T21" fmla="*/ 2147483647 h 328"/>
              <a:gd name="T22" fmla="*/ 2147483647 w 591"/>
              <a:gd name="T23" fmla="*/ 2147483647 h 328"/>
              <a:gd name="T24" fmla="*/ 2147483647 w 591"/>
              <a:gd name="T25" fmla="*/ 2147483647 h 328"/>
              <a:gd name="T26" fmla="*/ 2147483647 w 591"/>
              <a:gd name="T27" fmla="*/ 2147483647 h 328"/>
              <a:gd name="T28" fmla="*/ 2147483647 w 591"/>
              <a:gd name="T29" fmla="*/ 2147483647 h 328"/>
              <a:gd name="T30" fmla="*/ 2147483647 w 591"/>
              <a:gd name="T31" fmla="*/ 2147483647 h 328"/>
              <a:gd name="T32" fmla="*/ 2147483647 w 591"/>
              <a:gd name="T33" fmla="*/ 2147483647 h 328"/>
              <a:gd name="T34" fmla="*/ 2147483647 w 591"/>
              <a:gd name="T35" fmla="*/ 2147483647 h 328"/>
              <a:gd name="T36" fmla="*/ 2147483647 w 591"/>
              <a:gd name="T37" fmla="*/ 0 h 328"/>
              <a:gd name="T38" fmla="*/ 2147483647 w 591"/>
              <a:gd name="T39" fmla="*/ 2147483647 h 328"/>
              <a:gd name="T40" fmla="*/ 2147483647 w 591"/>
              <a:gd name="T41" fmla="*/ 2147483647 h 328"/>
              <a:gd name="T42" fmla="*/ 2147483647 w 591"/>
              <a:gd name="T43" fmla="*/ 2147483647 h 328"/>
              <a:gd name="T44" fmla="*/ 2147483647 w 591"/>
              <a:gd name="T45" fmla="*/ 2147483647 h 328"/>
              <a:gd name="T46" fmla="*/ 2147483647 w 591"/>
              <a:gd name="T47" fmla="*/ 2147483647 h 328"/>
              <a:gd name="T48" fmla="*/ 2147483647 w 591"/>
              <a:gd name="T49" fmla="*/ 2147483647 h 328"/>
              <a:gd name="T50" fmla="*/ 2147483647 w 591"/>
              <a:gd name="T51" fmla="*/ 2147483647 h 328"/>
              <a:gd name="T52" fmla="*/ 2147483647 w 591"/>
              <a:gd name="T53" fmla="*/ 2147483647 h 328"/>
              <a:gd name="T54" fmla="*/ 2147483647 w 591"/>
              <a:gd name="T55" fmla="*/ 2147483647 h 328"/>
              <a:gd name="T56" fmla="*/ 2147483647 w 591"/>
              <a:gd name="T57" fmla="*/ 2147483647 h 328"/>
              <a:gd name="T58" fmla="*/ 2147483647 w 591"/>
              <a:gd name="T59" fmla="*/ 2147483647 h 328"/>
              <a:gd name="T60" fmla="*/ 2147483647 w 591"/>
              <a:gd name="T61" fmla="*/ 2147483647 h 328"/>
              <a:gd name="T62" fmla="*/ 2147483647 w 591"/>
              <a:gd name="T63" fmla="*/ 2147483647 h 328"/>
              <a:gd name="T64" fmla="*/ 0 w 591"/>
              <a:gd name="T65" fmla="*/ 2147483647 h 3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1"/>
              <a:gd name="T100" fmla="*/ 0 h 328"/>
              <a:gd name="T101" fmla="*/ 591 w 591"/>
              <a:gd name="T102" fmla="*/ 328 h 3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1" h="328">
                <a:moveTo>
                  <a:pt x="0" y="328"/>
                </a:moveTo>
                <a:lnTo>
                  <a:pt x="144" y="308"/>
                </a:lnTo>
                <a:lnTo>
                  <a:pt x="144" y="293"/>
                </a:lnTo>
                <a:lnTo>
                  <a:pt x="491" y="245"/>
                </a:lnTo>
                <a:lnTo>
                  <a:pt x="497" y="221"/>
                </a:lnTo>
                <a:lnTo>
                  <a:pt x="548" y="202"/>
                </a:lnTo>
                <a:lnTo>
                  <a:pt x="553" y="175"/>
                </a:lnTo>
                <a:lnTo>
                  <a:pt x="575" y="167"/>
                </a:lnTo>
                <a:lnTo>
                  <a:pt x="591" y="128"/>
                </a:lnTo>
                <a:lnTo>
                  <a:pt x="543" y="88"/>
                </a:lnTo>
                <a:lnTo>
                  <a:pt x="534" y="36"/>
                </a:lnTo>
                <a:lnTo>
                  <a:pt x="497" y="10"/>
                </a:lnTo>
                <a:lnTo>
                  <a:pt x="420" y="24"/>
                </a:lnTo>
                <a:lnTo>
                  <a:pt x="383" y="1"/>
                </a:lnTo>
                <a:lnTo>
                  <a:pt x="348" y="0"/>
                </a:lnTo>
                <a:lnTo>
                  <a:pt x="356" y="36"/>
                </a:lnTo>
                <a:lnTo>
                  <a:pt x="308" y="55"/>
                </a:lnTo>
                <a:lnTo>
                  <a:pt x="276" y="136"/>
                </a:lnTo>
                <a:lnTo>
                  <a:pt x="232" y="123"/>
                </a:lnTo>
                <a:lnTo>
                  <a:pt x="180" y="154"/>
                </a:lnTo>
                <a:lnTo>
                  <a:pt x="113" y="165"/>
                </a:lnTo>
                <a:lnTo>
                  <a:pt x="113" y="212"/>
                </a:lnTo>
                <a:lnTo>
                  <a:pt x="80" y="210"/>
                </a:lnTo>
                <a:lnTo>
                  <a:pt x="81" y="251"/>
                </a:lnTo>
                <a:lnTo>
                  <a:pt x="46" y="235"/>
                </a:lnTo>
                <a:lnTo>
                  <a:pt x="26" y="242"/>
                </a:lnTo>
                <a:lnTo>
                  <a:pt x="43" y="270"/>
                </a:lnTo>
                <a:lnTo>
                  <a:pt x="7" y="306"/>
                </a:lnTo>
                <a:lnTo>
                  <a:pt x="0" y="328"/>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Trebuchet MS"/>
              <a:ea typeface="+mn-ea"/>
              <a:cs typeface="+mn-cs"/>
            </a:endParaRPr>
          </a:p>
        </p:txBody>
      </p:sp>
      <p:sp>
        <p:nvSpPr>
          <p:cNvPr id="52" name="Freeform 45"/>
          <p:cNvSpPr>
            <a:spLocks/>
          </p:cNvSpPr>
          <p:nvPr/>
        </p:nvSpPr>
        <p:spPr bwMode="auto">
          <a:xfrm>
            <a:off x="6000295" y="3656913"/>
            <a:ext cx="1333267" cy="485783"/>
          </a:xfrm>
          <a:custGeom>
            <a:avLst/>
            <a:gdLst>
              <a:gd name="T0" fmla="*/ 2147483647 w 682"/>
              <a:gd name="T1" fmla="*/ 0 h 248"/>
              <a:gd name="T2" fmla="*/ 2147483647 w 682"/>
              <a:gd name="T3" fmla="*/ 2147483647 h 248"/>
              <a:gd name="T4" fmla="*/ 2147483647 w 682"/>
              <a:gd name="T5" fmla="*/ 2147483647 h 248"/>
              <a:gd name="T6" fmla="*/ 0 w 682"/>
              <a:gd name="T7" fmla="*/ 2147483647 h 248"/>
              <a:gd name="T8" fmla="*/ 2147483647 w 682"/>
              <a:gd name="T9" fmla="*/ 2147483647 h 248"/>
              <a:gd name="T10" fmla="*/ 2147483647 w 682"/>
              <a:gd name="T11" fmla="*/ 2147483647 h 248"/>
              <a:gd name="T12" fmla="*/ 2147483647 w 682"/>
              <a:gd name="T13" fmla="*/ 2147483647 h 248"/>
              <a:gd name="T14" fmla="*/ 2147483647 w 682"/>
              <a:gd name="T15" fmla="*/ 2147483647 h 248"/>
              <a:gd name="T16" fmla="*/ 0 w 682"/>
              <a:gd name="T17" fmla="*/ 2147483647 h 248"/>
              <a:gd name="T18" fmla="*/ 2147483647 w 682"/>
              <a:gd name="T19" fmla="*/ 2147483647 h 248"/>
              <a:gd name="T20" fmla="*/ 2147483647 w 682"/>
              <a:gd name="T21" fmla="*/ 2147483647 h 248"/>
              <a:gd name="T22" fmla="*/ 2147483647 w 682"/>
              <a:gd name="T23" fmla="*/ 2147483647 h 248"/>
              <a:gd name="T24" fmla="*/ 2147483647 w 682"/>
              <a:gd name="T25" fmla="*/ 2147483647 h 248"/>
              <a:gd name="T26" fmla="*/ 2147483647 w 682"/>
              <a:gd name="T27" fmla="*/ 2147483647 h 248"/>
              <a:gd name="T28" fmla="*/ 2147483647 w 682"/>
              <a:gd name="T29" fmla="*/ 2147483647 h 248"/>
              <a:gd name="T30" fmla="*/ 2147483647 w 682"/>
              <a:gd name="T31" fmla="*/ 0 h 248"/>
              <a:gd name="T32" fmla="*/ 2147483647 w 682"/>
              <a:gd name="T33" fmla="*/ 2147483647 h 248"/>
              <a:gd name="T34" fmla="*/ 2147483647 w 682"/>
              <a:gd name="T35" fmla="*/ 2147483647 h 248"/>
              <a:gd name="T36" fmla="*/ 2147483647 w 682"/>
              <a:gd name="T37" fmla="*/ 2147483647 h 248"/>
              <a:gd name="T38" fmla="*/ 2147483647 w 682"/>
              <a:gd name="T39" fmla="*/ 2147483647 h 2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2"/>
              <a:gd name="T61" fmla="*/ 0 h 248"/>
              <a:gd name="T62" fmla="*/ 682 w 682"/>
              <a:gd name="T63" fmla="*/ 248 h 2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2" h="248">
                <a:moveTo>
                  <a:pt x="41" y="113"/>
                </a:moveTo>
                <a:lnTo>
                  <a:pt x="41" y="118"/>
                </a:lnTo>
                <a:lnTo>
                  <a:pt x="29" y="141"/>
                </a:lnTo>
                <a:lnTo>
                  <a:pt x="43" y="173"/>
                </a:lnTo>
                <a:lnTo>
                  <a:pt x="0" y="200"/>
                </a:lnTo>
                <a:lnTo>
                  <a:pt x="9" y="248"/>
                </a:lnTo>
                <a:lnTo>
                  <a:pt x="188" y="234"/>
                </a:lnTo>
                <a:lnTo>
                  <a:pt x="400" y="209"/>
                </a:lnTo>
                <a:lnTo>
                  <a:pt x="506" y="190"/>
                </a:lnTo>
                <a:lnTo>
                  <a:pt x="528" y="126"/>
                </a:lnTo>
                <a:lnTo>
                  <a:pt x="566" y="123"/>
                </a:lnTo>
                <a:lnTo>
                  <a:pt x="682" y="0"/>
                </a:lnTo>
                <a:lnTo>
                  <a:pt x="531" y="30"/>
                </a:lnTo>
                <a:lnTo>
                  <a:pt x="179" y="81"/>
                </a:lnTo>
                <a:lnTo>
                  <a:pt x="182" y="96"/>
                </a:lnTo>
                <a:lnTo>
                  <a:pt x="41" y="113"/>
                </a:lnTo>
                <a:close/>
              </a:path>
            </a:pathLst>
          </a:custGeom>
          <a:solidFill>
            <a:srgbClr val="50C8A0"/>
          </a:solidFill>
          <a:ln w="12701">
            <a:solidFill>
              <a:srgbClr val="000000"/>
            </a:solidFill>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sysClr val="windowText" lastClr="000000"/>
              </a:solidFill>
              <a:effectLst/>
              <a:uLnTx/>
              <a:uFillTx/>
              <a:latin typeface="Trebuchet MS"/>
              <a:ea typeface="+mn-ea"/>
              <a:cs typeface="Arial" pitchFamily="34" charset="0"/>
            </a:endParaRPr>
          </a:p>
        </p:txBody>
      </p:sp>
      <p:sp>
        <p:nvSpPr>
          <p:cNvPr id="53" name="Freeform 46"/>
          <p:cNvSpPr>
            <a:spLocks/>
          </p:cNvSpPr>
          <p:nvPr/>
        </p:nvSpPr>
        <p:spPr bwMode="auto">
          <a:xfrm>
            <a:off x="5861278" y="4135106"/>
            <a:ext cx="544689" cy="950315"/>
          </a:xfrm>
          <a:custGeom>
            <a:avLst/>
            <a:gdLst>
              <a:gd name="T0" fmla="*/ 2147483647 w 279"/>
              <a:gd name="T1" fmla="*/ 0 h 487"/>
              <a:gd name="T2" fmla="*/ 2147483647 w 279"/>
              <a:gd name="T3" fmla="*/ 2147483647 h 487"/>
              <a:gd name="T4" fmla="*/ 2147483647 w 279"/>
              <a:gd name="T5" fmla="*/ 2147483647 h 487"/>
              <a:gd name="T6" fmla="*/ 0 w 279"/>
              <a:gd name="T7" fmla="*/ 2147483647 h 487"/>
              <a:gd name="T8" fmla="*/ 2147483647 w 279"/>
              <a:gd name="T9" fmla="*/ 2147483647 h 487"/>
              <a:gd name="T10" fmla="*/ 2147483647 w 279"/>
              <a:gd name="T11" fmla="*/ 2147483647 h 487"/>
              <a:gd name="T12" fmla="*/ 0 w 279"/>
              <a:gd name="T13" fmla="*/ 2147483647 h 487"/>
              <a:gd name="T14" fmla="*/ 2147483647 w 279"/>
              <a:gd name="T15" fmla="*/ 2147483647 h 487"/>
              <a:gd name="T16" fmla="*/ 2147483647 w 279"/>
              <a:gd name="T17" fmla="*/ 2147483647 h 487"/>
              <a:gd name="T18" fmla="*/ 2147483647 w 279"/>
              <a:gd name="T19" fmla="*/ 2147483647 h 487"/>
              <a:gd name="T20" fmla="*/ 2147483647 w 279"/>
              <a:gd name="T21" fmla="*/ 2147483647 h 487"/>
              <a:gd name="T22" fmla="*/ 2147483647 w 279"/>
              <a:gd name="T23" fmla="*/ 2147483647 h 487"/>
              <a:gd name="T24" fmla="*/ 2147483647 w 279"/>
              <a:gd name="T25" fmla="*/ 2147483647 h 487"/>
              <a:gd name="T26" fmla="*/ 2147483647 w 279"/>
              <a:gd name="T27" fmla="*/ 2147483647 h 487"/>
              <a:gd name="T28" fmla="*/ 2147483647 w 279"/>
              <a:gd name="T29" fmla="*/ 2147483647 h 487"/>
              <a:gd name="T30" fmla="*/ 2147483647 w 279"/>
              <a:gd name="T31" fmla="*/ 2147483647 h 487"/>
              <a:gd name="T32" fmla="*/ 2147483647 w 279"/>
              <a:gd name="T33" fmla="*/ 2147483647 h 487"/>
              <a:gd name="T34" fmla="*/ 2147483647 w 279"/>
              <a:gd name="T35" fmla="*/ 0 h 487"/>
              <a:gd name="T36" fmla="*/ 2147483647 w 279"/>
              <a:gd name="T37" fmla="*/ 2147483647 h 4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487"/>
              <a:gd name="T59" fmla="*/ 279 w 279"/>
              <a:gd name="T60" fmla="*/ 487 h 4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487">
                <a:moveTo>
                  <a:pt x="78" y="16"/>
                </a:moveTo>
                <a:lnTo>
                  <a:pt x="36" y="99"/>
                </a:lnTo>
                <a:lnTo>
                  <a:pt x="0" y="153"/>
                </a:lnTo>
                <a:lnTo>
                  <a:pt x="11" y="217"/>
                </a:lnTo>
                <a:lnTo>
                  <a:pt x="55" y="304"/>
                </a:lnTo>
                <a:lnTo>
                  <a:pt x="21" y="393"/>
                </a:lnTo>
                <a:lnTo>
                  <a:pt x="7" y="439"/>
                </a:lnTo>
                <a:lnTo>
                  <a:pt x="170" y="421"/>
                </a:lnTo>
                <a:lnTo>
                  <a:pt x="177" y="480"/>
                </a:lnTo>
                <a:lnTo>
                  <a:pt x="210" y="487"/>
                </a:lnTo>
                <a:lnTo>
                  <a:pt x="219" y="457"/>
                </a:lnTo>
                <a:lnTo>
                  <a:pt x="279" y="448"/>
                </a:lnTo>
                <a:lnTo>
                  <a:pt x="265" y="349"/>
                </a:lnTo>
                <a:lnTo>
                  <a:pt x="263" y="0"/>
                </a:lnTo>
                <a:lnTo>
                  <a:pt x="78" y="16"/>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sp>
        <p:nvSpPr>
          <p:cNvPr id="54" name="Freeform 47"/>
          <p:cNvSpPr>
            <a:spLocks/>
          </p:cNvSpPr>
          <p:nvPr/>
        </p:nvSpPr>
        <p:spPr bwMode="auto">
          <a:xfrm>
            <a:off x="6376699" y="4062238"/>
            <a:ext cx="617855" cy="962459"/>
          </a:xfrm>
          <a:custGeom>
            <a:avLst/>
            <a:gdLst>
              <a:gd name="T0" fmla="*/ 2147483647 w 316"/>
              <a:gd name="T1" fmla="*/ 0 h 492"/>
              <a:gd name="T2" fmla="*/ 2147483647 w 316"/>
              <a:gd name="T3" fmla="*/ 2147483647 h 492"/>
              <a:gd name="T4" fmla="*/ 2147483647 w 316"/>
              <a:gd name="T5" fmla="*/ 2147483647 h 492"/>
              <a:gd name="T6" fmla="*/ 0 w 316"/>
              <a:gd name="T7" fmla="*/ 2147483647 h 492"/>
              <a:gd name="T8" fmla="*/ 0 w 316"/>
              <a:gd name="T9" fmla="*/ 2147483647 h 492"/>
              <a:gd name="T10" fmla="*/ 2147483647 w 316"/>
              <a:gd name="T11" fmla="*/ 0 h 492"/>
              <a:gd name="T12" fmla="*/ 2147483647 w 316"/>
              <a:gd name="T13" fmla="*/ 2147483647 h 492"/>
              <a:gd name="T14" fmla="*/ 2147483647 w 316"/>
              <a:gd name="T15" fmla="*/ 2147483647 h 492"/>
              <a:gd name="T16" fmla="*/ 2147483647 w 316"/>
              <a:gd name="T17" fmla="*/ 2147483647 h 492"/>
              <a:gd name="T18" fmla="*/ 2147483647 w 316"/>
              <a:gd name="T19" fmla="*/ 2147483647 h 492"/>
              <a:gd name="T20" fmla="*/ 2147483647 w 316"/>
              <a:gd name="T21" fmla="*/ 2147483647 h 492"/>
              <a:gd name="T22" fmla="*/ 2147483647 w 316"/>
              <a:gd name="T23" fmla="*/ 2147483647 h 492"/>
              <a:gd name="T24" fmla="*/ 2147483647 w 316"/>
              <a:gd name="T25" fmla="*/ 2147483647 h 492"/>
              <a:gd name="T26" fmla="*/ 2147483647 w 316"/>
              <a:gd name="T27" fmla="*/ 2147483647 h 492"/>
              <a:gd name="T28" fmla="*/ 2147483647 w 316"/>
              <a:gd name="T29" fmla="*/ 2147483647 h 492"/>
              <a:gd name="T30" fmla="*/ 2147483647 w 316"/>
              <a:gd name="T31" fmla="*/ 2147483647 h 492"/>
              <a:gd name="T32" fmla="*/ 2147483647 w 316"/>
              <a:gd name="T33" fmla="*/ 2147483647 h 492"/>
              <a:gd name="T34" fmla="*/ 2147483647 w 316"/>
              <a:gd name="T35" fmla="*/ 2147483647 h 492"/>
              <a:gd name="T36" fmla="*/ 0 w 316"/>
              <a:gd name="T37" fmla="*/ 2147483647 h 4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6"/>
              <a:gd name="T58" fmla="*/ 0 h 492"/>
              <a:gd name="T59" fmla="*/ 316 w 316"/>
              <a:gd name="T60" fmla="*/ 492 h 4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6" h="492">
                <a:moveTo>
                  <a:pt x="0" y="25"/>
                </a:moveTo>
                <a:lnTo>
                  <a:pt x="205" y="0"/>
                </a:lnTo>
                <a:lnTo>
                  <a:pt x="270" y="227"/>
                </a:lnTo>
                <a:lnTo>
                  <a:pt x="316" y="263"/>
                </a:lnTo>
                <a:lnTo>
                  <a:pt x="279" y="330"/>
                </a:lnTo>
                <a:lnTo>
                  <a:pt x="314" y="394"/>
                </a:lnTo>
                <a:lnTo>
                  <a:pt x="105" y="417"/>
                </a:lnTo>
                <a:lnTo>
                  <a:pt x="114" y="473"/>
                </a:lnTo>
                <a:lnTo>
                  <a:pt x="83" y="492"/>
                </a:lnTo>
                <a:lnTo>
                  <a:pt x="58" y="422"/>
                </a:lnTo>
                <a:lnTo>
                  <a:pt x="44" y="478"/>
                </a:lnTo>
                <a:lnTo>
                  <a:pt x="18" y="473"/>
                </a:lnTo>
                <a:lnTo>
                  <a:pt x="9" y="416"/>
                </a:lnTo>
                <a:lnTo>
                  <a:pt x="2" y="367"/>
                </a:lnTo>
                <a:lnTo>
                  <a:pt x="0" y="25"/>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sp>
        <p:nvSpPr>
          <p:cNvPr id="55" name="Freeform 48"/>
          <p:cNvSpPr>
            <a:spLocks/>
          </p:cNvSpPr>
          <p:nvPr/>
        </p:nvSpPr>
        <p:spPr bwMode="auto">
          <a:xfrm>
            <a:off x="6776678" y="4021250"/>
            <a:ext cx="851990" cy="882001"/>
          </a:xfrm>
          <a:custGeom>
            <a:avLst/>
            <a:gdLst>
              <a:gd name="T0" fmla="*/ 2147483647 w 436"/>
              <a:gd name="T1" fmla="*/ 0 h 452"/>
              <a:gd name="T2" fmla="*/ 2147483647 w 436"/>
              <a:gd name="T3" fmla="*/ 2147483647 h 452"/>
              <a:gd name="T4" fmla="*/ 2147483647 w 436"/>
              <a:gd name="T5" fmla="*/ 2147483647 h 452"/>
              <a:gd name="T6" fmla="*/ 0 w 436"/>
              <a:gd name="T7" fmla="*/ 2147483647 h 452"/>
              <a:gd name="T8" fmla="*/ 0 w 436"/>
              <a:gd name="T9" fmla="*/ 2147483647 h 452"/>
              <a:gd name="T10" fmla="*/ 2147483647 w 436"/>
              <a:gd name="T11" fmla="*/ 2147483647 h 452"/>
              <a:gd name="T12" fmla="*/ 2147483647 w 436"/>
              <a:gd name="T13" fmla="*/ 2147483647 h 452"/>
              <a:gd name="T14" fmla="*/ 2147483647 w 436"/>
              <a:gd name="T15" fmla="*/ 0 h 452"/>
              <a:gd name="T16" fmla="*/ 2147483647 w 436"/>
              <a:gd name="T17" fmla="*/ 2147483647 h 452"/>
              <a:gd name="T18" fmla="*/ 2147483647 w 436"/>
              <a:gd name="T19" fmla="*/ 2147483647 h 452"/>
              <a:gd name="T20" fmla="*/ 2147483647 w 436"/>
              <a:gd name="T21" fmla="*/ 2147483647 h 452"/>
              <a:gd name="T22" fmla="*/ 2147483647 w 436"/>
              <a:gd name="T23" fmla="*/ 2147483647 h 452"/>
              <a:gd name="T24" fmla="*/ 2147483647 w 436"/>
              <a:gd name="T25" fmla="*/ 2147483647 h 452"/>
              <a:gd name="T26" fmla="*/ 2147483647 w 436"/>
              <a:gd name="T27" fmla="*/ 2147483647 h 452"/>
              <a:gd name="T28" fmla="*/ 2147483647 w 436"/>
              <a:gd name="T29" fmla="*/ 2147483647 h 452"/>
              <a:gd name="T30" fmla="*/ 2147483647 w 436"/>
              <a:gd name="T31" fmla="*/ 2147483647 h 452"/>
              <a:gd name="T32" fmla="*/ 2147483647 w 436"/>
              <a:gd name="T33" fmla="*/ 2147483647 h 452"/>
              <a:gd name="T34" fmla="*/ 2147483647 w 436"/>
              <a:gd name="T35" fmla="*/ 2147483647 h 452"/>
              <a:gd name="T36" fmla="*/ 2147483647 w 436"/>
              <a:gd name="T37" fmla="*/ 2147483647 h 452"/>
              <a:gd name="T38" fmla="*/ 2147483647 w 436"/>
              <a:gd name="T39" fmla="*/ 2147483647 h 452"/>
              <a:gd name="T40" fmla="*/ 2147483647 w 436"/>
              <a:gd name="T41" fmla="*/ 2147483647 h 452"/>
              <a:gd name="T42" fmla="*/ 2147483647 w 436"/>
              <a:gd name="T43" fmla="*/ 2147483647 h 452"/>
              <a:gd name="T44" fmla="*/ 0 w 436"/>
              <a:gd name="T45" fmla="*/ 2147483647 h 4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36"/>
              <a:gd name="T70" fmla="*/ 0 h 452"/>
              <a:gd name="T71" fmla="*/ 436 w 436"/>
              <a:gd name="T72" fmla="*/ 452 h 4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36" h="452">
                <a:moveTo>
                  <a:pt x="0" y="27"/>
                </a:moveTo>
                <a:lnTo>
                  <a:pt x="4" y="27"/>
                </a:lnTo>
                <a:lnTo>
                  <a:pt x="106" y="8"/>
                </a:lnTo>
                <a:lnTo>
                  <a:pt x="196" y="0"/>
                </a:lnTo>
                <a:lnTo>
                  <a:pt x="183" y="23"/>
                </a:lnTo>
                <a:lnTo>
                  <a:pt x="211" y="23"/>
                </a:lnTo>
                <a:lnTo>
                  <a:pt x="366" y="162"/>
                </a:lnTo>
                <a:lnTo>
                  <a:pt x="427" y="252"/>
                </a:lnTo>
                <a:lnTo>
                  <a:pt x="436" y="313"/>
                </a:lnTo>
                <a:lnTo>
                  <a:pt x="416" y="328"/>
                </a:lnTo>
                <a:lnTo>
                  <a:pt x="427" y="389"/>
                </a:lnTo>
                <a:lnTo>
                  <a:pt x="384" y="392"/>
                </a:lnTo>
                <a:lnTo>
                  <a:pt x="384" y="444"/>
                </a:lnTo>
                <a:lnTo>
                  <a:pt x="349" y="418"/>
                </a:lnTo>
                <a:lnTo>
                  <a:pt x="125" y="452"/>
                </a:lnTo>
                <a:lnTo>
                  <a:pt x="74" y="354"/>
                </a:lnTo>
                <a:lnTo>
                  <a:pt x="111" y="287"/>
                </a:lnTo>
                <a:lnTo>
                  <a:pt x="63" y="254"/>
                </a:lnTo>
                <a:lnTo>
                  <a:pt x="0" y="27"/>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mn-ea"/>
              <a:cs typeface="+mn-cs"/>
            </a:endParaRPr>
          </a:p>
        </p:txBody>
      </p:sp>
      <p:sp>
        <p:nvSpPr>
          <p:cNvPr id="56" name="Freeform 49"/>
          <p:cNvSpPr>
            <a:spLocks/>
          </p:cNvSpPr>
          <p:nvPr/>
        </p:nvSpPr>
        <p:spPr bwMode="auto">
          <a:xfrm>
            <a:off x="7134384" y="3899804"/>
            <a:ext cx="778822" cy="617856"/>
          </a:xfrm>
          <a:custGeom>
            <a:avLst/>
            <a:gdLst>
              <a:gd name="T0" fmla="*/ 2147483647 w 398"/>
              <a:gd name="T1" fmla="*/ 0 h 316"/>
              <a:gd name="T2" fmla="*/ 2147483647 w 398"/>
              <a:gd name="T3" fmla="*/ 2147483647 h 316"/>
              <a:gd name="T4" fmla="*/ 2147483647 w 398"/>
              <a:gd name="T5" fmla="*/ 2147483647 h 316"/>
              <a:gd name="T6" fmla="*/ 0 w 398"/>
              <a:gd name="T7" fmla="*/ 2147483647 h 316"/>
              <a:gd name="T8" fmla="*/ 2147483647 w 398"/>
              <a:gd name="T9" fmla="*/ 2147483647 h 316"/>
              <a:gd name="T10" fmla="*/ 2147483647 w 398"/>
              <a:gd name="T11" fmla="*/ 2147483647 h 316"/>
              <a:gd name="T12" fmla="*/ 2147483647 w 398"/>
              <a:gd name="T13" fmla="*/ 0 h 316"/>
              <a:gd name="T14" fmla="*/ 2147483647 w 398"/>
              <a:gd name="T15" fmla="*/ 2147483647 h 316"/>
              <a:gd name="T16" fmla="*/ 2147483647 w 398"/>
              <a:gd name="T17" fmla="*/ 2147483647 h 316"/>
              <a:gd name="T18" fmla="*/ 2147483647 w 398"/>
              <a:gd name="T19" fmla="*/ 2147483647 h 316"/>
              <a:gd name="T20" fmla="*/ 2147483647 w 398"/>
              <a:gd name="T21" fmla="*/ 2147483647 h 316"/>
              <a:gd name="T22" fmla="*/ 2147483647 w 398"/>
              <a:gd name="T23" fmla="*/ 2147483647 h 316"/>
              <a:gd name="T24" fmla="*/ 2147483647 w 398"/>
              <a:gd name="T25" fmla="*/ 2147483647 h 316"/>
              <a:gd name="T26" fmla="*/ 2147483647 w 398"/>
              <a:gd name="T27" fmla="*/ 2147483647 h 316"/>
              <a:gd name="T28" fmla="*/ 2147483647 w 398"/>
              <a:gd name="T29" fmla="*/ 2147483647 h 316"/>
              <a:gd name="T30" fmla="*/ 2147483647 w 398"/>
              <a:gd name="T31" fmla="*/ 2147483647 h 316"/>
              <a:gd name="T32" fmla="*/ 2147483647 w 398"/>
              <a:gd name="T33" fmla="*/ 2147483647 h 316"/>
              <a:gd name="T34" fmla="*/ 2147483647 w 398"/>
              <a:gd name="T35" fmla="*/ 2147483647 h 316"/>
              <a:gd name="T36" fmla="*/ 0 w 398"/>
              <a:gd name="T37" fmla="*/ 2147483647 h 316"/>
              <a:gd name="T38" fmla="*/ 2147483647 w 398"/>
              <a:gd name="T39" fmla="*/ 2147483647 h 3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98"/>
              <a:gd name="T61" fmla="*/ 0 h 316"/>
              <a:gd name="T62" fmla="*/ 398 w 398"/>
              <a:gd name="T63" fmla="*/ 316 h 3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98" h="316">
                <a:moveTo>
                  <a:pt x="15" y="57"/>
                </a:moveTo>
                <a:lnTo>
                  <a:pt x="47" y="27"/>
                </a:lnTo>
                <a:lnTo>
                  <a:pt x="166" y="0"/>
                </a:lnTo>
                <a:lnTo>
                  <a:pt x="202" y="18"/>
                </a:lnTo>
                <a:lnTo>
                  <a:pt x="279" y="5"/>
                </a:lnTo>
                <a:lnTo>
                  <a:pt x="342" y="50"/>
                </a:lnTo>
                <a:lnTo>
                  <a:pt x="398" y="85"/>
                </a:lnTo>
                <a:lnTo>
                  <a:pt x="366" y="179"/>
                </a:lnTo>
                <a:lnTo>
                  <a:pt x="318" y="227"/>
                </a:lnTo>
                <a:lnTo>
                  <a:pt x="266" y="242"/>
                </a:lnTo>
                <a:lnTo>
                  <a:pt x="276" y="280"/>
                </a:lnTo>
                <a:lnTo>
                  <a:pt x="244" y="316"/>
                </a:lnTo>
                <a:lnTo>
                  <a:pt x="183" y="227"/>
                </a:lnTo>
                <a:lnTo>
                  <a:pt x="26" y="85"/>
                </a:lnTo>
                <a:lnTo>
                  <a:pt x="0" y="85"/>
                </a:lnTo>
                <a:lnTo>
                  <a:pt x="15" y="57"/>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sp>
        <p:nvSpPr>
          <p:cNvPr id="57" name="Freeform 50"/>
          <p:cNvSpPr>
            <a:spLocks/>
          </p:cNvSpPr>
          <p:nvPr/>
        </p:nvSpPr>
        <p:spPr bwMode="auto">
          <a:xfrm>
            <a:off x="6583192" y="4780288"/>
            <a:ext cx="1453586" cy="986748"/>
          </a:xfrm>
          <a:custGeom>
            <a:avLst/>
            <a:gdLst>
              <a:gd name="T0" fmla="*/ 2147483647 w 745"/>
              <a:gd name="T1" fmla="*/ 0 h 506"/>
              <a:gd name="T2" fmla="*/ 2147483647 w 745"/>
              <a:gd name="T3" fmla="*/ 2147483647 h 506"/>
              <a:gd name="T4" fmla="*/ 2147483647 w 745"/>
              <a:gd name="T5" fmla="*/ 2147483647 h 506"/>
              <a:gd name="T6" fmla="*/ 0 w 745"/>
              <a:gd name="T7" fmla="*/ 2147483647 h 506"/>
              <a:gd name="T8" fmla="*/ 0 w 745"/>
              <a:gd name="T9" fmla="*/ 2147483647 h 506"/>
              <a:gd name="T10" fmla="*/ 2147483647 w 745"/>
              <a:gd name="T11" fmla="*/ 2147483647 h 506"/>
              <a:gd name="T12" fmla="*/ 2147483647 w 745"/>
              <a:gd name="T13" fmla="*/ 2147483647 h 506"/>
              <a:gd name="T14" fmla="*/ 2147483647 w 745"/>
              <a:gd name="T15" fmla="*/ 2147483647 h 506"/>
              <a:gd name="T16" fmla="*/ 2147483647 w 745"/>
              <a:gd name="T17" fmla="*/ 2147483647 h 506"/>
              <a:gd name="T18" fmla="*/ 2147483647 w 745"/>
              <a:gd name="T19" fmla="*/ 2147483647 h 506"/>
              <a:gd name="T20" fmla="*/ 2147483647 w 745"/>
              <a:gd name="T21" fmla="*/ 0 h 506"/>
              <a:gd name="T22" fmla="*/ 2147483647 w 745"/>
              <a:gd name="T23" fmla="*/ 2147483647 h 506"/>
              <a:gd name="T24" fmla="*/ 2147483647 w 745"/>
              <a:gd name="T25" fmla="*/ 2147483647 h 506"/>
              <a:gd name="T26" fmla="*/ 2147483647 w 745"/>
              <a:gd name="T27" fmla="*/ 2147483647 h 506"/>
              <a:gd name="T28" fmla="*/ 2147483647 w 745"/>
              <a:gd name="T29" fmla="*/ 2147483647 h 506"/>
              <a:gd name="T30" fmla="*/ 2147483647 w 745"/>
              <a:gd name="T31" fmla="*/ 2147483647 h 506"/>
              <a:gd name="T32" fmla="*/ 2147483647 w 745"/>
              <a:gd name="T33" fmla="*/ 2147483647 h 506"/>
              <a:gd name="T34" fmla="*/ 2147483647 w 745"/>
              <a:gd name="T35" fmla="*/ 2147483647 h 506"/>
              <a:gd name="T36" fmla="*/ 2147483647 w 745"/>
              <a:gd name="T37" fmla="*/ 2147483647 h 506"/>
              <a:gd name="T38" fmla="*/ 2147483647 w 745"/>
              <a:gd name="T39" fmla="*/ 2147483647 h 506"/>
              <a:gd name="T40" fmla="*/ 2147483647 w 745"/>
              <a:gd name="T41" fmla="*/ 2147483647 h 506"/>
              <a:gd name="T42" fmla="*/ 2147483647 w 745"/>
              <a:gd name="T43" fmla="*/ 2147483647 h 506"/>
              <a:gd name="T44" fmla="*/ 2147483647 w 745"/>
              <a:gd name="T45" fmla="*/ 2147483647 h 506"/>
              <a:gd name="T46" fmla="*/ 2147483647 w 745"/>
              <a:gd name="T47" fmla="*/ 2147483647 h 506"/>
              <a:gd name="T48" fmla="*/ 2147483647 w 745"/>
              <a:gd name="T49" fmla="*/ 2147483647 h 506"/>
              <a:gd name="T50" fmla="*/ 2147483647 w 745"/>
              <a:gd name="T51" fmla="*/ 2147483647 h 506"/>
              <a:gd name="T52" fmla="*/ 2147483647 w 745"/>
              <a:gd name="T53" fmla="*/ 2147483647 h 506"/>
              <a:gd name="T54" fmla="*/ 2147483647 w 745"/>
              <a:gd name="T55" fmla="*/ 2147483647 h 506"/>
              <a:gd name="T56" fmla="*/ 2147483647 w 745"/>
              <a:gd name="T57" fmla="*/ 2147483647 h 506"/>
              <a:gd name="T58" fmla="*/ 2147483647 w 745"/>
              <a:gd name="T59" fmla="*/ 2147483647 h 506"/>
              <a:gd name="T60" fmla="*/ 2147483647 w 745"/>
              <a:gd name="T61" fmla="*/ 2147483647 h 506"/>
              <a:gd name="T62" fmla="*/ 2147483647 w 745"/>
              <a:gd name="T63" fmla="*/ 2147483647 h 506"/>
              <a:gd name="T64" fmla="*/ 2147483647 w 745"/>
              <a:gd name="T65" fmla="*/ 2147483647 h 506"/>
              <a:gd name="T66" fmla="*/ 2147483647 w 745"/>
              <a:gd name="T67" fmla="*/ 2147483647 h 506"/>
              <a:gd name="T68" fmla="*/ 2147483647 w 745"/>
              <a:gd name="T69" fmla="*/ 2147483647 h 506"/>
              <a:gd name="T70" fmla="*/ 2147483647 w 745"/>
              <a:gd name="T71" fmla="*/ 2147483647 h 506"/>
              <a:gd name="T72" fmla="*/ 2147483647 w 745"/>
              <a:gd name="T73" fmla="*/ 2147483647 h 506"/>
              <a:gd name="T74" fmla="*/ 2147483647 w 745"/>
              <a:gd name="T75" fmla="*/ 2147483647 h 506"/>
              <a:gd name="T76" fmla="*/ 2147483647 w 745"/>
              <a:gd name="T77" fmla="*/ 2147483647 h 506"/>
              <a:gd name="T78" fmla="*/ 2147483647 w 745"/>
              <a:gd name="T79" fmla="*/ 2147483647 h 506"/>
              <a:gd name="T80" fmla="*/ 2147483647 w 745"/>
              <a:gd name="T81" fmla="*/ 2147483647 h 506"/>
              <a:gd name="T82" fmla="*/ 2147483647 w 745"/>
              <a:gd name="T83" fmla="*/ 2147483647 h 506"/>
              <a:gd name="T84" fmla="*/ 2147483647 w 745"/>
              <a:gd name="T85" fmla="*/ 2147483647 h 506"/>
              <a:gd name="T86" fmla="*/ 0 w 745"/>
              <a:gd name="T87" fmla="*/ 2147483647 h 50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45"/>
              <a:gd name="T133" fmla="*/ 0 h 506"/>
              <a:gd name="T134" fmla="*/ 745 w 745"/>
              <a:gd name="T135" fmla="*/ 506 h 50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45" h="506">
                <a:moveTo>
                  <a:pt x="0" y="49"/>
                </a:moveTo>
                <a:lnTo>
                  <a:pt x="205" y="29"/>
                </a:lnTo>
                <a:lnTo>
                  <a:pt x="227" y="63"/>
                </a:lnTo>
                <a:lnTo>
                  <a:pt x="446" y="29"/>
                </a:lnTo>
                <a:lnTo>
                  <a:pt x="484" y="57"/>
                </a:lnTo>
                <a:lnTo>
                  <a:pt x="484" y="4"/>
                </a:lnTo>
                <a:lnTo>
                  <a:pt x="481" y="0"/>
                </a:lnTo>
                <a:lnTo>
                  <a:pt x="524" y="3"/>
                </a:lnTo>
                <a:lnTo>
                  <a:pt x="571" y="81"/>
                </a:lnTo>
                <a:lnTo>
                  <a:pt x="645" y="188"/>
                </a:lnTo>
                <a:lnTo>
                  <a:pt x="681" y="279"/>
                </a:lnTo>
                <a:lnTo>
                  <a:pt x="737" y="343"/>
                </a:lnTo>
                <a:lnTo>
                  <a:pt x="745" y="436"/>
                </a:lnTo>
                <a:lnTo>
                  <a:pt x="728" y="491"/>
                </a:lnTo>
                <a:lnTo>
                  <a:pt x="649" y="506"/>
                </a:lnTo>
                <a:lnTo>
                  <a:pt x="636" y="483"/>
                </a:lnTo>
                <a:lnTo>
                  <a:pt x="581" y="449"/>
                </a:lnTo>
                <a:lnTo>
                  <a:pt x="564" y="414"/>
                </a:lnTo>
                <a:lnTo>
                  <a:pt x="549" y="401"/>
                </a:lnTo>
                <a:lnTo>
                  <a:pt x="540" y="369"/>
                </a:lnTo>
                <a:lnTo>
                  <a:pt x="527" y="378"/>
                </a:lnTo>
                <a:lnTo>
                  <a:pt x="484" y="336"/>
                </a:lnTo>
                <a:lnTo>
                  <a:pt x="494" y="297"/>
                </a:lnTo>
                <a:lnTo>
                  <a:pt x="484" y="275"/>
                </a:lnTo>
                <a:lnTo>
                  <a:pt x="471" y="282"/>
                </a:lnTo>
                <a:lnTo>
                  <a:pt x="472" y="305"/>
                </a:lnTo>
                <a:lnTo>
                  <a:pt x="458" y="275"/>
                </a:lnTo>
                <a:lnTo>
                  <a:pt x="459" y="204"/>
                </a:lnTo>
                <a:lnTo>
                  <a:pt x="431" y="161"/>
                </a:lnTo>
                <a:lnTo>
                  <a:pt x="362" y="127"/>
                </a:lnTo>
                <a:lnTo>
                  <a:pt x="327" y="87"/>
                </a:lnTo>
                <a:lnTo>
                  <a:pt x="288" y="83"/>
                </a:lnTo>
                <a:lnTo>
                  <a:pt x="272" y="108"/>
                </a:lnTo>
                <a:lnTo>
                  <a:pt x="213" y="125"/>
                </a:lnTo>
                <a:lnTo>
                  <a:pt x="180" y="108"/>
                </a:lnTo>
                <a:lnTo>
                  <a:pt x="163" y="81"/>
                </a:lnTo>
                <a:lnTo>
                  <a:pt x="54" y="105"/>
                </a:lnTo>
                <a:lnTo>
                  <a:pt x="30" y="86"/>
                </a:lnTo>
                <a:lnTo>
                  <a:pt x="6" y="106"/>
                </a:lnTo>
                <a:lnTo>
                  <a:pt x="0" y="49"/>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mn-ea"/>
              <a:cs typeface="+mn-cs"/>
            </a:endParaRPr>
          </a:p>
        </p:txBody>
      </p:sp>
      <p:sp>
        <p:nvSpPr>
          <p:cNvPr id="58" name="Freeform 51"/>
          <p:cNvSpPr>
            <a:spLocks/>
          </p:cNvSpPr>
          <p:nvPr/>
        </p:nvSpPr>
        <p:spPr bwMode="auto">
          <a:xfrm>
            <a:off x="6981546" y="3477779"/>
            <a:ext cx="1341396" cy="585977"/>
          </a:xfrm>
          <a:custGeom>
            <a:avLst/>
            <a:gdLst>
              <a:gd name="T0" fmla="*/ 2147483647 w 686"/>
              <a:gd name="T1" fmla="*/ 0 h 301"/>
              <a:gd name="T2" fmla="*/ 2147483647 w 686"/>
              <a:gd name="T3" fmla="*/ 2147483647 h 301"/>
              <a:gd name="T4" fmla="*/ 2147483647 w 686"/>
              <a:gd name="T5" fmla="*/ 2147483647 h 301"/>
              <a:gd name="T6" fmla="*/ 0 w 686"/>
              <a:gd name="T7" fmla="*/ 2147483647 h 301"/>
              <a:gd name="T8" fmla="*/ 2147483647 w 686"/>
              <a:gd name="T9" fmla="*/ 2147483647 h 301"/>
              <a:gd name="T10" fmla="*/ 0 w 686"/>
              <a:gd name="T11" fmla="*/ 2147483647 h 301"/>
              <a:gd name="T12" fmla="*/ 2147483647 w 686"/>
              <a:gd name="T13" fmla="*/ 2147483647 h 301"/>
              <a:gd name="T14" fmla="*/ 2147483647 w 686"/>
              <a:gd name="T15" fmla="*/ 2147483647 h 301"/>
              <a:gd name="T16" fmla="*/ 2147483647 w 686"/>
              <a:gd name="T17" fmla="*/ 2147483647 h 301"/>
              <a:gd name="T18" fmla="*/ 2147483647 w 686"/>
              <a:gd name="T19" fmla="*/ 2147483647 h 301"/>
              <a:gd name="T20" fmla="*/ 2147483647 w 686"/>
              <a:gd name="T21" fmla="*/ 2147483647 h 301"/>
              <a:gd name="T22" fmla="*/ 2147483647 w 686"/>
              <a:gd name="T23" fmla="*/ 2147483647 h 301"/>
              <a:gd name="T24" fmla="*/ 2147483647 w 686"/>
              <a:gd name="T25" fmla="*/ 2147483647 h 301"/>
              <a:gd name="T26" fmla="*/ 2147483647 w 686"/>
              <a:gd name="T27" fmla="*/ 2147483647 h 301"/>
              <a:gd name="T28" fmla="*/ 2147483647 w 686"/>
              <a:gd name="T29" fmla="*/ 2147483647 h 301"/>
              <a:gd name="T30" fmla="*/ 2147483647 w 686"/>
              <a:gd name="T31" fmla="*/ 2147483647 h 301"/>
              <a:gd name="T32" fmla="*/ 2147483647 w 686"/>
              <a:gd name="T33" fmla="*/ 2147483647 h 301"/>
              <a:gd name="T34" fmla="*/ 2147483647 w 686"/>
              <a:gd name="T35" fmla="*/ 2147483647 h 301"/>
              <a:gd name="T36" fmla="*/ 2147483647 w 686"/>
              <a:gd name="T37" fmla="*/ 2147483647 h 301"/>
              <a:gd name="T38" fmla="*/ 2147483647 w 686"/>
              <a:gd name="T39" fmla="*/ 2147483647 h 301"/>
              <a:gd name="T40" fmla="*/ 2147483647 w 686"/>
              <a:gd name="T41" fmla="*/ 2147483647 h 301"/>
              <a:gd name="T42" fmla="*/ 2147483647 w 686"/>
              <a:gd name="T43" fmla="*/ 2147483647 h 301"/>
              <a:gd name="T44" fmla="*/ 2147483647 w 686"/>
              <a:gd name="T45" fmla="*/ 2147483647 h 301"/>
              <a:gd name="T46" fmla="*/ 2147483647 w 686"/>
              <a:gd name="T47" fmla="*/ 2147483647 h 301"/>
              <a:gd name="T48" fmla="*/ 2147483647 w 686"/>
              <a:gd name="T49" fmla="*/ 2147483647 h 301"/>
              <a:gd name="T50" fmla="*/ 2147483647 w 686"/>
              <a:gd name="T51" fmla="*/ 2147483647 h 301"/>
              <a:gd name="T52" fmla="*/ 2147483647 w 686"/>
              <a:gd name="T53" fmla="*/ 2147483647 h 301"/>
              <a:gd name="T54" fmla="*/ 2147483647 w 686"/>
              <a:gd name="T55" fmla="*/ 2147483647 h 301"/>
              <a:gd name="T56" fmla="*/ 2147483647 w 686"/>
              <a:gd name="T57" fmla="*/ 2147483647 h 301"/>
              <a:gd name="T58" fmla="*/ 2147483647 w 686"/>
              <a:gd name="T59" fmla="*/ 2147483647 h 301"/>
              <a:gd name="T60" fmla="*/ 2147483647 w 686"/>
              <a:gd name="T61" fmla="*/ 2147483647 h 301"/>
              <a:gd name="T62" fmla="*/ 2147483647 w 686"/>
              <a:gd name="T63" fmla="*/ 2147483647 h 301"/>
              <a:gd name="T64" fmla="*/ 2147483647 w 686"/>
              <a:gd name="T65" fmla="*/ 2147483647 h 301"/>
              <a:gd name="T66" fmla="*/ 2147483647 w 686"/>
              <a:gd name="T67" fmla="*/ 0 h 301"/>
              <a:gd name="T68" fmla="*/ 2147483647 w 686"/>
              <a:gd name="T69" fmla="*/ 2147483647 h 301"/>
              <a:gd name="T70" fmla="*/ 2147483647 w 686"/>
              <a:gd name="T71" fmla="*/ 2147483647 h 301"/>
              <a:gd name="T72" fmla="*/ 2147483647 w 686"/>
              <a:gd name="T73" fmla="*/ 2147483647 h 301"/>
              <a:gd name="T74" fmla="*/ 2147483647 w 686"/>
              <a:gd name="T75" fmla="*/ 2147483647 h 3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6"/>
              <a:gd name="T115" fmla="*/ 0 h 301"/>
              <a:gd name="T116" fmla="*/ 686 w 686"/>
              <a:gd name="T117" fmla="*/ 301 h 3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6" h="301">
                <a:moveTo>
                  <a:pt x="23" y="222"/>
                </a:moveTo>
                <a:lnTo>
                  <a:pt x="0" y="286"/>
                </a:lnTo>
                <a:lnTo>
                  <a:pt x="88" y="278"/>
                </a:lnTo>
                <a:lnTo>
                  <a:pt x="123" y="248"/>
                </a:lnTo>
                <a:lnTo>
                  <a:pt x="244" y="216"/>
                </a:lnTo>
                <a:lnTo>
                  <a:pt x="277" y="234"/>
                </a:lnTo>
                <a:lnTo>
                  <a:pt x="357" y="222"/>
                </a:lnTo>
                <a:lnTo>
                  <a:pt x="357" y="227"/>
                </a:lnTo>
                <a:lnTo>
                  <a:pt x="476" y="301"/>
                </a:lnTo>
                <a:lnTo>
                  <a:pt x="546" y="279"/>
                </a:lnTo>
                <a:lnTo>
                  <a:pt x="585" y="196"/>
                </a:lnTo>
                <a:lnTo>
                  <a:pt x="654" y="173"/>
                </a:lnTo>
                <a:lnTo>
                  <a:pt x="686" y="112"/>
                </a:lnTo>
                <a:lnTo>
                  <a:pt x="684" y="38"/>
                </a:lnTo>
                <a:lnTo>
                  <a:pt x="676" y="99"/>
                </a:lnTo>
                <a:lnTo>
                  <a:pt x="638" y="151"/>
                </a:lnTo>
                <a:lnTo>
                  <a:pt x="623" y="147"/>
                </a:lnTo>
                <a:lnTo>
                  <a:pt x="572" y="161"/>
                </a:lnTo>
                <a:lnTo>
                  <a:pt x="572" y="144"/>
                </a:lnTo>
                <a:lnTo>
                  <a:pt x="623" y="126"/>
                </a:lnTo>
                <a:lnTo>
                  <a:pt x="577" y="121"/>
                </a:lnTo>
                <a:lnTo>
                  <a:pt x="629" y="105"/>
                </a:lnTo>
                <a:lnTo>
                  <a:pt x="649" y="113"/>
                </a:lnTo>
                <a:lnTo>
                  <a:pt x="660" y="55"/>
                </a:lnTo>
                <a:lnTo>
                  <a:pt x="646" y="42"/>
                </a:lnTo>
                <a:lnTo>
                  <a:pt x="584" y="65"/>
                </a:lnTo>
                <a:lnTo>
                  <a:pt x="585" y="30"/>
                </a:lnTo>
                <a:lnTo>
                  <a:pt x="612" y="39"/>
                </a:lnTo>
                <a:lnTo>
                  <a:pt x="646" y="13"/>
                </a:lnTo>
                <a:lnTo>
                  <a:pt x="628" y="0"/>
                </a:lnTo>
                <a:lnTo>
                  <a:pt x="423" y="46"/>
                </a:lnTo>
                <a:lnTo>
                  <a:pt x="171" y="97"/>
                </a:lnTo>
                <a:lnTo>
                  <a:pt x="56" y="221"/>
                </a:lnTo>
                <a:lnTo>
                  <a:pt x="23" y="222"/>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mn-ea"/>
              <a:cs typeface="Arial" pitchFamily="34" charset="0"/>
            </a:endParaRPr>
          </a:p>
        </p:txBody>
      </p:sp>
      <p:sp>
        <p:nvSpPr>
          <p:cNvPr id="59" name="Freeform 53"/>
          <p:cNvSpPr>
            <a:spLocks/>
          </p:cNvSpPr>
          <p:nvPr/>
        </p:nvSpPr>
        <p:spPr bwMode="auto">
          <a:xfrm>
            <a:off x="7118126" y="2847778"/>
            <a:ext cx="665007" cy="695278"/>
          </a:xfrm>
          <a:custGeom>
            <a:avLst/>
            <a:gdLst>
              <a:gd name="T0" fmla="*/ 2147483647 w 341"/>
              <a:gd name="T1" fmla="*/ 0 h 356"/>
              <a:gd name="T2" fmla="*/ 2147483647 w 341"/>
              <a:gd name="T3" fmla="*/ 2147483647 h 356"/>
              <a:gd name="T4" fmla="*/ 2147483647 w 341"/>
              <a:gd name="T5" fmla="*/ 2147483647 h 356"/>
              <a:gd name="T6" fmla="*/ 0 w 341"/>
              <a:gd name="T7" fmla="*/ 2147483647 h 356"/>
              <a:gd name="T8" fmla="*/ 2147483647 w 341"/>
              <a:gd name="T9" fmla="*/ 2147483647 h 356"/>
              <a:gd name="T10" fmla="*/ 2147483647 w 341"/>
              <a:gd name="T11" fmla="*/ 2147483647 h 356"/>
              <a:gd name="T12" fmla="*/ 0 w 341"/>
              <a:gd name="T13" fmla="*/ 2147483647 h 356"/>
              <a:gd name="T14" fmla="*/ 2147483647 w 341"/>
              <a:gd name="T15" fmla="*/ 2147483647 h 356"/>
              <a:gd name="T16" fmla="*/ 2147483647 w 341"/>
              <a:gd name="T17" fmla="*/ 2147483647 h 356"/>
              <a:gd name="T18" fmla="*/ 2147483647 w 341"/>
              <a:gd name="T19" fmla="*/ 2147483647 h 356"/>
              <a:gd name="T20" fmla="*/ 2147483647 w 341"/>
              <a:gd name="T21" fmla="*/ 2147483647 h 356"/>
              <a:gd name="T22" fmla="*/ 2147483647 w 341"/>
              <a:gd name="T23" fmla="*/ 2147483647 h 356"/>
              <a:gd name="T24" fmla="*/ 2147483647 w 341"/>
              <a:gd name="T25" fmla="*/ 2147483647 h 356"/>
              <a:gd name="T26" fmla="*/ 2147483647 w 341"/>
              <a:gd name="T27" fmla="*/ 2147483647 h 356"/>
              <a:gd name="T28" fmla="*/ 2147483647 w 341"/>
              <a:gd name="T29" fmla="*/ 2147483647 h 356"/>
              <a:gd name="T30" fmla="*/ 2147483647 w 341"/>
              <a:gd name="T31" fmla="*/ 2147483647 h 356"/>
              <a:gd name="T32" fmla="*/ 2147483647 w 341"/>
              <a:gd name="T33" fmla="*/ 2147483647 h 356"/>
              <a:gd name="T34" fmla="*/ 2147483647 w 341"/>
              <a:gd name="T35" fmla="*/ 2147483647 h 356"/>
              <a:gd name="T36" fmla="*/ 2147483647 w 341"/>
              <a:gd name="T37" fmla="*/ 2147483647 h 356"/>
              <a:gd name="T38" fmla="*/ 2147483647 w 341"/>
              <a:gd name="T39" fmla="*/ 2147483647 h 356"/>
              <a:gd name="T40" fmla="*/ 2147483647 w 341"/>
              <a:gd name="T41" fmla="*/ 0 h 356"/>
              <a:gd name="T42" fmla="*/ 2147483647 w 341"/>
              <a:gd name="T43" fmla="*/ 2147483647 h 356"/>
              <a:gd name="T44" fmla="*/ 2147483647 w 341"/>
              <a:gd name="T45" fmla="*/ 2147483647 h 356"/>
              <a:gd name="T46" fmla="*/ 2147483647 w 341"/>
              <a:gd name="T47" fmla="*/ 2147483647 h 356"/>
              <a:gd name="T48" fmla="*/ 2147483647 w 341"/>
              <a:gd name="T49" fmla="*/ 2147483647 h 3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1"/>
              <a:gd name="T76" fmla="*/ 0 h 356"/>
              <a:gd name="T77" fmla="*/ 341 w 341"/>
              <a:gd name="T78" fmla="*/ 356 h 35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1" h="356">
                <a:moveTo>
                  <a:pt x="35" y="186"/>
                </a:moveTo>
                <a:lnTo>
                  <a:pt x="9" y="179"/>
                </a:lnTo>
                <a:lnTo>
                  <a:pt x="0" y="236"/>
                </a:lnTo>
                <a:lnTo>
                  <a:pt x="9" y="295"/>
                </a:lnTo>
                <a:lnTo>
                  <a:pt x="59" y="336"/>
                </a:lnTo>
                <a:lnTo>
                  <a:pt x="70" y="356"/>
                </a:lnTo>
                <a:lnTo>
                  <a:pt x="133" y="336"/>
                </a:lnTo>
                <a:lnTo>
                  <a:pt x="207" y="288"/>
                </a:lnTo>
                <a:lnTo>
                  <a:pt x="229" y="183"/>
                </a:lnTo>
                <a:lnTo>
                  <a:pt x="277" y="156"/>
                </a:lnTo>
                <a:lnTo>
                  <a:pt x="303" y="92"/>
                </a:lnTo>
                <a:lnTo>
                  <a:pt x="341" y="74"/>
                </a:lnTo>
                <a:lnTo>
                  <a:pt x="291" y="66"/>
                </a:lnTo>
                <a:lnTo>
                  <a:pt x="205" y="112"/>
                </a:lnTo>
                <a:lnTo>
                  <a:pt x="192" y="67"/>
                </a:lnTo>
                <a:lnTo>
                  <a:pt x="118" y="71"/>
                </a:lnTo>
                <a:lnTo>
                  <a:pt x="101" y="0"/>
                </a:lnTo>
                <a:lnTo>
                  <a:pt x="82" y="19"/>
                </a:lnTo>
                <a:lnTo>
                  <a:pt x="88" y="121"/>
                </a:lnTo>
                <a:lnTo>
                  <a:pt x="54" y="130"/>
                </a:lnTo>
                <a:lnTo>
                  <a:pt x="35" y="186"/>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sp>
        <p:nvSpPr>
          <p:cNvPr id="60" name="Freeform 54"/>
          <p:cNvSpPr>
            <a:spLocks/>
          </p:cNvSpPr>
          <p:nvPr/>
        </p:nvSpPr>
        <p:spPr bwMode="auto">
          <a:xfrm>
            <a:off x="8062792" y="2859922"/>
            <a:ext cx="188608" cy="230747"/>
          </a:xfrm>
          <a:custGeom>
            <a:avLst/>
            <a:gdLst>
              <a:gd name="T0" fmla="*/ 2147483647 w 96"/>
              <a:gd name="T1" fmla="*/ 0 h 119"/>
              <a:gd name="T2" fmla="*/ 2147483647 w 96"/>
              <a:gd name="T3" fmla="*/ 2147483647 h 119"/>
              <a:gd name="T4" fmla="*/ 2147483647 w 96"/>
              <a:gd name="T5" fmla="*/ 2147483647 h 119"/>
              <a:gd name="T6" fmla="*/ 0 w 96"/>
              <a:gd name="T7" fmla="*/ 2147483647 h 119"/>
              <a:gd name="T8" fmla="*/ 0 w 96"/>
              <a:gd name="T9" fmla="*/ 2147483647 h 119"/>
              <a:gd name="T10" fmla="*/ 2147483647 w 96"/>
              <a:gd name="T11" fmla="*/ 0 h 119"/>
              <a:gd name="T12" fmla="*/ 2147483647 w 96"/>
              <a:gd name="T13" fmla="*/ 2147483647 h 119"/>
              <a:gd name="T14" fmla="*/ 2147483647 w 96"/>
              <a:gd name="T15" fmla="*/ 2147483647 h 119"/>
              <a:gd name="T16" fmla="*/ 2147483647 w 96"/>
              <a:gd name="T17" fmla="*/ 2147483647 h 119"/>
              <a:gd name="T18" fmla="*/ 2147483647 w 96"/>
              <a:gd name="T19" fmla="*/ 2147483647 h 119"/>
              <a:gd name="T20" fmla="*/ 2147483647 w 96"/>
              <a:gd name="T21" fmla="*/ 2147483647 h 119"/>
              <a:gd name="T22" fmla="*/ 0 w 96"/>
              <a:gd name="T23" fmla="*/ 2147483647 h 1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6"/>
              <a:gd name="T37" fmla="*/ 0 h 119"/>
              <a:gd name="T38" fmla="*/ 96 w 96"/>
              <a:gd name="T39" fmla="*/ 119 h 11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6" h="119">
                <a:moveTo>
                  <a:pt x="0" y="7"/>
                </a:moveTo>
                <a:lnTo>
                  <a:pt x="21" y="0"/>
                </a:lnTo>
                <a:lnTo>
                  <a:pt x="64" y="26"/>
                </a:lnTo>
                <a:lnTo>
                  <a:pt x="64" y="52"/>
                </a:lnTo>
                <a:lnTo>
                  <a:pt x="95" y="71"/>
                </a:lnTo>
                <a:lnTo>
                  <a:pt x="96" y="106"/>
                </a:lnTo>
                <a:lnTo>
                  <a:pt x="47" y="119"/>
                </a:lnTo>
                <a:lnTo>
                  <a:pt x="0" y="7"/>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sp>
        <p:nvSpPr>
          <p:cNvPr id="61" name="Freeform 55"/>
          <p:cNvSpPr>
            <a:spLocks/>
          </p:cNvSpPr>
          <p:nvPr/>
        </p:nvSpPr>
        <p:spPr bwMode="auto">
          <a:xfrm>
            <a:off x="7266084" y="2401464"/>
            <a:ext cx="900768" cy="589013"/>
          </a:xfrm>
          <a:custGeom>
            <a:avLst/>
            <a:gdLst>
              <a:gd name="T0" fmla="*/ 2147483647 w 461"/>
              <a:gd name="T1" fmla="*/ 0 h 302"/>
              <a:gd name="T2" fmla="*/ 2147483647 w 461"/>
              <a:gd name="T3" fmla="*/ 2147483647 h 302"/>
              <a:gd name="T4" fmla="*/ 2147483647 w 461"/>
              <a:gd name="T5" fmla="*/ 2147483647 h 302"/>
              <a:gd name="T6" fmla="*/ 0 w 461"/>
              <a:gd name="T7" fmla="*/ 2147483647 h 302"/>
              <a:gd name="T8" fmla="*/ 2147483647 w 461"/>
              <a:gd name="T9" fmla="*/ 2147483647 h 302"/>
              <a:gd name="T10" fmla="*/ 0 w 461"/>
              <a:gd name="T11" fmla="*/ 2147483647 h 302"/>
              <a:gd name="T12" fmla="*/ 2147483647 w 461"/>
              <a:gd name="T13" fmla="*/ 2147483647 h 302"/>
              <a:gd name="T14" fmla="*/ 2147483647 w 461"/>
              <a:gd name="T15" fmla="*/ 2147483647 h 302"/>
              <a:gd name="T16" fmla="*/ 2147483647 w 461"/>
              <a:gd name="T17" fmla="*/ 2147483647 h 302"/>
              <a:gd name="T18" fmla="*/ 2147483647 w 461"/>
              <a:gd name="T19" fmla="*/ 2147483647 h 302"/>
              <a:gd name="T20" fmla="*/ 2147483647 w 461"/>
              <a:gd name="T21" fmla="*/ 2147483647 h 302"/>
              <a:gd name="T22" fmla="*/ 2147483647 w 461"/>
              <a:gd name="T23" fmla="*/ 2147483647 h 302"/>
              <a:gd name="T24" fmla="*/ 2147483647 w 461"/>
              <a:gd name="T25" fmla="*/ 2147483647 h 302"/>
              <a:gd name="T26" fmla="*/ 2147483647 w 461"/>
              <a:gd name="T27" fmla="*/ 2147483647 h 302"/>
              <a:gd name="T28" fmla="*/ 2147483647 w 461"/>
              <a:gd name="T29" fmla="*/ 2147483647 h 302"/>
              <a:gd name="T30" fmla="*/ 2147483647 w 461"/>
              <a:gd name="T31" fmla="*/ 2147483647 h 302"/>
              <a:gd name="T32" fmla="*/ 2147483647 w 461"/>
              <a:gd name="T33" fmla="*/ 0 h 302"/>
              <a:gd name="T34" fmla="*/ 2147483647 w 461"/>
              <a:gd name="T35" fmla="*/ 2147483647 h 302"/>
              <a:gd name="T36" fmla="*/ 2147483647 w 461"/>
              <a:gd name="T37" fmla="*/ 2147483647 h 3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1"/>
              <a:gd name="T58" fmla="*/ 0 h 302"/>
              <a:gd name="T59" fmla="*/ 461 w 461"/>
              <a:gd name="T60" fmla="*/ 302 h 3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1" h="302">
                <a:moveTo>
                  <a:pt x="42" y="44"/>
                </a:moveTo>
                <a:lnTo>
                  <a:pt x="0" y="84"/>
                </a:lnTo>
                <a:lnTo>
                  <a:pt x="23" y="231"/>
                </a:lnTo>
                <a:lnTo>
                  <a:pt x="42" y="302"/>
                </a:lnTo>
                <a:lnTo>
                  <a:pt x="121" y="297"/>
                </a:lnTo>
                <a:lnTo>
                  <a:pt x="411" y="241"/>
                </a:lnTo>
                <a:lnTo>
                  <a:pt x="432" y="233"/>
                </a:lnTo>
                <a:lnTo>
                  <a:pt x="461" y="164"/>
                </a:lnTo>
                <a:lnTo>
                  <a:pt x="417" y="126"/>
                </a:lnTo>
                <a:lnTo>
                  <a:pt x="440" y="39"/>
                </a:lnTo>
                <a:lnTo>
                  <a:pt x="407" y="31"/>
                </a:lnTo>
                <a:lnTo>
                  <a:pt x="407" y="9"/>
                </a:lnTo>
                <a:lnTo>
                  <a:pt x="392" y="0"/>
                </a:lnTo>
                <a:lnTo>
                  <a:pt x="55" y="62"/>
                </a:lnTo>
                <a:lnTo>
                  <a:pt x="42" y="44"/>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mn-ea"/>
              <a:cs typeface="+mn-cs"/>
            </a:endParaRPr>
          </a:p>
        </p:txBody>
      </p:sp>
      <p:sp>
        <p:nvSpPr>
          <p:cNvPr id="62" name="Freeform 56"/>
          <p:cNvSpPr>
            <a:spLocks/>
          </p:cNvSpPr>
          <p:nvPr/>
        </p:nvSpPr>
        <p:spPr bwMode="auto">
          <a:xfrm>
            <a:off x="8079053" y="2469779"/>
            <a:ext cx="239013" cy="470603"/>
          </a:xfrm>
          <a:custGeom>
            <a:avLst/>
            <a:gdLst>
              <a:gd name="T0" fmla="*/ 2147483647 w 122"/>
              <a:gd name="T1" fmla="*/ 0 h 241"/>
              <a:gd name="T2" fmla="*/ 2147483647 w 122"/>
              <a:gd name="T3" fmla="*/ 2147483647 h 241"/>
              <a:gd name="T4" fmla="*/ 2147483647 w 122"/>
              <a:gd name="T5" fmla="*/ 2147483647 h 241"/>
              <a:gd name="T6" fmla="*/ 0 w 122"/>
              <a:gd name="T7" fmla="*/ 2147483647 h 241"/>
              <a:gd name="T8" fmla="*/ 2147483647 w 122"/>
              <a:gd name="T9" fmla="*/ 2147483647 h 241"/>
              <a:gd name="T10" fmla="*/ 2147483647 w 122"/>
              <a:gd name="T11" fmla="*/ 0 h 241"/>
              <a:gd name="T12" fmla="*/ 2147483647 w 122"/>
              <a:gd name="T13" fmla="*/ 2147483647 h 241"/>
              <a:gd name="T14" fmla="*/ 2147483647 w 122"/>
              <a:gd name="T15" fmla="*/ 2147483647 h 241"/>
              <a:gd name="T16" fmla="*/ 2147483647 w 122"/>
              <a:gd name="T17" fmla="*/ 2147483647 h 241"/>
              <a:gd name="T18" fmla="*/ 2147483647 w 122"/>
              <a:gd name="T19" fmla="*/ 2147483647 h 241"/>
              <a:gd name="T20" fmla="*/ 2147483647 w 122"/>
              <a:gd name="T21" fmla="*/ 2147483647 h 241"/>
              <a:gd name="T22" fmla="*/ 2147483647 w 122"/>
              <a:gd name="T23" fmla="*/ 2147483647 h 241"/>
              <a:gd name="T24" fmla="*/ 2147483647 w 122"/>
              <a:gd name="T25" fmla="*/ 2147483647 h 241"/>
              <a:gd name="T26" fmla="*/ 2147483647 w 122"/>
              <a:gd name="T27" fmla="*/ 2147483647 h 241"/>
              <a:gd name="T28" fmla="*/ 2147483647 w 122"/>
              <a:gd name="T29" fmla="*/ 2147483647 h 241"/>
              <a:gd name="T30" fmla="*/ 0 w 122"/>
              <a:gd name="T31" fmla="*/ 2147483647 h 241"/>
              <a:gd name="T32" fmla="*/ 2147483647 w 122"/>
              <a:gd name="T33" fmla="*/ 2147483647 h 2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241"/>
              <a:gd name="T53" fmla="*/ 122 w 122"/>
              <a:gd name="T54" fmla="*/ 241 h 2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241">
                <a:moveTo>
                  <a:pt x="22" y="1"/>
                </a:moveTo>
                <a:lnTo>
                  <a:pt x="51" y="0"/>
                </a:lnTo>
                <a:lnTo>
                  <a:pt x="109" y="36"/>
                </a:lnTo>
                <a:lnTo>
                  <a:pt x="100" y="65"/>
                </a:lnTo>
                <a:lnTo>
                  <a:pt x="121" y="84"/>
                </a:lnTo>
                <a:lnTo>
                  <a:pt x="122" y="198"/>
                </a:lnTo>
                <a:lnTo>
                  <a:pt x="102" y="241"/>
                </a:lnTo>
                <a:lnTo>
                  <a:pt x="79" y="225"/>
                </a:lnTo>
                <a:lnTo>
                  <a:pt x="54" y="224"/>
                </a:lnTo>
                <a:lnTo>
                  <a:pt x="12" y="200"/>
                </a:lnTo>
                <a:lnTo>
                  <a:pt x="44" y="129"/>
                </a:lnTo>
                <a:lnTo>
                  <a:pt x="0" y="91"/>
                </a:lnTo>
                <a:lnTo>
                  <a:pt x="22" y="1"/>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mn-ea"/>
              <a:cs typeface="+mn-cs"/>
            </a:endParaRPr>
          </a:p>
        </p:txBody>
      </p:sp>
      <p:sp>
        <p:nvSpPr>
          <p:cNvPr id="63" name="Freeform 57"/>
          <p:cNvSpPr>
            <a:spLocks/>
          </p:cNvSpPr>
          <p:nvPr/>
        </p:nvSpPr>
        <p:spPr bwMode="auto">
          <a:xfrm>
            <a:off x="7340877" y="1733512"/>
            <a:ext cx="998324" cy="812170"/>
          </a:xfrm>
          <a:custGeom>
            <a:avLst/>
            <a:gdLst>
              <a:gd name="T0" fmla="*/ 2147483647 w 510"/>
              <a:gd name="T1" fmla="*/ 0 h 416"/>
              <a:gd name="T2" fmla="*/ 2147483647 w 510"/>
              <a:gd name="T3" fmla="*/ 2147483647 h 416"/>
              <a:gd name="T4" fmla="*/ 2147483647 w 510"/>
              <a:gd name="T5" fmla="*/ 2147483647 h 416"/>
              <a:gd name="T6" fmla="*/ 0 w 510"/>
              <a:gd name="T7" fmla="*/ 2147483647 h 416"/>
              <a:gd name="T8" fmla="*/ 2147483647 w 510"/>
              <a:gd name="T9" fmla="*/ 2147483647 h 416"/>
              <a:gd name="T10" fmla="*/ 2147483647 w 510"/>
              <a:gd name="T11" fmla="*/ 2147483647 h 416"/>
              <a:gd name="T12" fmla="*/ 2147483647 w 510"/>
              <a:gd name="T13" fmla="*/ 2147483647 h 416"/>
              <a:gd name="T14" fmla="*/ 2147483647 w 510"/>
              <a:gd name="T15" fmla="*/ 2147483647 h 416"/>
              <a:gd name="T16" fmla="*/ 2147483647 w 510"/>
              <a:gd name="T17" fmla="*/ 2147483647 h 416"/>
              <a:gd name="T18" fmla="*/ 2147483647 w 510"/>
              <a:gd name="T19" fmla="*/ 2147483647 h 416"/>
              <a:gd name="T20" fmla="*/ 2147483647 w 510"/>
              <a:gd name="T21" fmla="*/ 2147483647 h 416"/>
              <a:gd name="T22" fmla="*/ 2147483647 w 510"/>
              <a:gd name="T23" fmla="*/ 2147483647 h 416"/>
              <a:gd name="T24" fmla="*/ 2147483647 w 510"/>
              <a:gd name="T25" fmla="*/ 2147483647 h 416"/>
              <a:gd name="T26" fmla="*/ 2147483647 w 510"/>
              <a:gd name="T27" fmla="*/ 2147483647 h 416"/>
              <a:gd name="T28" fmla="*/ 2147483647 w 510"/>
              <a:gd name="T29" fmla="*/ 2147483647 h 416"/>
              <a:gd name="T30" fmla="*/ 2147483647 w 510"/>
              <a:gd name="T31" fmla="*/ 2147483647 h 416"/>
              <a:gd name="T32" fmla="*/ 2147483647 w 510"/>
              <a:gd name="T33" fmla="*/ 0 h 416"/>
              <a:gd name="T34" fmla="*/ 2147483647 w 510"/>
              <a:gd name="T35" fmla="*/ 2147483647 h 416"/>
              <a:gd name="T36" fmla="*/ 2147483647 w 510"/>
              <a:gd name="T37" fmla="*/ 2147483647 h 416"/>
              <a:gd name="T38" fmla="*/ 2147483647 w 510"/>
              <a:gd name="T39" fmla="*/ 2147483647 h 416"/>
              <a:gd name="T40" fmla="*/ 2147483647 w 510"/>
              <a:gd name="T41" fmla="*/ 2147483647 h 416"/>
              <a:gd name="T42" fmla="*/ 2147483647 w 510"/>
              <a:gd name="T43" fmla="*/ 2147483647 h 416"/>
              <a:gd name="T44" fmla="*/ 2147483647 w 510"/>
              <a:gd name="T45" fmla="*/ 2147483647 h 416"/>
              <a:gd name="T46" fmla="*/ 2147483647 w 510"/>
              <a:gd name="T47" fmla="*/ 2147483647 h 416"/>
              <a:gd name="T48" fmla="*/ 2147483647 w 510"/>
              <a:gd name="T49" fmla="*/ 2147483647 h 416"/>
              <a:gd name="T50" fmla="*/ 2147483647 w 510"/>
              <a:gd name="T51" fmla="*/ 2147483647 h 416"/>
              <a:gd name="T52" fmla="*/ 2147483647 w 510"/>
              <a:gd name="T53" fmla="*/ 2147483647 h 416"/>
              <a:gd name="T54" fmla="*/ 2147483647 w 510"/>
              <a:gd name="T55" fmla="*/ 2147483647 h 416"/>
              <a:gd name="T56" fmla="*/ 2147483647 w 510"/>
              <a:gd name="T57" fmla="*/ 2147483647 h 416"/>
              <a:gd name="T58" fmla="*/ 2147483647 w 510"/>
              <a:gd name="T59" fmla="*/ 2147483647 h 416"/>
              <a:gd name="T60" fmla="*/ 2147483647 w 510"/>
              <a:gd name="T61" fmla="*/ 2147483647 h 416"/>
              <a:gd name="T62" fmla="*/ 2147483647 w 510"/>
              <a:gd name="T63" fmla="*/ 2147483647 h 416"/>
              <a:gd name="T64" fmla="*/ 0 w 510"/>
              <a:gd name="T65" fmla="*/ 2147483647 h 416"/>
              <a:gd name="T66" fmla="*/ 2147483647 w 510"/>
              <a:gd name="T67" fmla="*/ 2147483647 h 416"/>
              <a:gd name="T68" fmla="*/ 2147483647 w 510"/>
              <a:gd name="T69" fmla="*/ 2147483647 h 4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0"/>
              <a:gd name="T106" fmla="*/ 0 h 416"/>
              <a:gd name="T107" fmla="*/ 510 w 510"/>
              <a:gd name="T108" fmla="*/ 416 h 4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0" h="416">
                <a:moveTo>
                  <a:pt x="40" y="279"/>
                </a:moveTo>
                <a:lnTo>
                  <a:pt x="88" y="255"/>
                </a:lnTo>
                <a:lnTo>
                  <a:pt x="153" y="249"/>
                </a:lnTo>
                <a:lnTo>
                  <a:pt x="169" y="227"/>
                </a:lnTo>
                <a:lnTo>
                  <a:pt x="192" y="224"/>
                </a:lnTo>
                <a:lnTo>
                  <a:pt x="205" y="201"/>
                </a:lnTo>
                <a:lnTo>
                  <a:pt x="227" y="192"/>
                </a:lnTo>
                <a:lnTo>
                  <a:pt x="217" y="149"/>
                </a:lnTo>
                <a:lnTo>
                  <a:pt x="204" y="137"/>
                </a:lnTo>
                <a:lnTo>
                  <a:pt x="231" y="102"/>
                </a:lnTo>
                <a:lnTo>
                  <a:pt x="249" y="102"/>
                </a:lnTo>
                <a:lnTo>
                  <a:pt x="308" y="28"/>
                </a:lnTo>
                <a:lnTo>
                  <a:pt x="400" y="0"/>
                </a:lnTo>
                <a:lnTo>
                  <a:pt x="410" y="70"/>
                </a:lnTo>
                <a:lnTo>
                  <a:pt x="415" y="67"/>
                </a:lnTo>
                <a:lnTo>
                  <a:pt x="436" y="92"/>
                </a:lnTo>
                <a:lnTo>
                  <a:pt x="438" y="163"/>
                </a:lnTo>
                <a:lnTo>
                  <a:pt x="465" y="221"/>
                </a:lnTo>
                <a:lnTo>
                  <a:pt x="476" y="297"/>
                </a:lnTo>
                <a:lnTo>
                  <a:pt x="478" y="362"/>
                </a:lnTo>
                <a:lnTo>
                  <a:pt x="510" y="384"/>
                </a:lnTo>
                <a:lnTo>
                  <a:pt x="487" y="416"/>
                </a:lnTo>
                <a:lnTo>
                  <a:pt x="428" y="378"/>
                </a:lnTo>
                <a:lnTo>
                  <a:pt x="397" y="381"/>
                </a:lnTo>
                <a:lnTo>
                  <a:pt x="367" y="373"/>
                </a:lnTo>
                <a:lnTo>
                  <a:pt x="368" y="351"/>
                </a:lnTo>
                <a:lnTo>
                  <a:pt x="349" y="343"/>
                </a:lnTo>
                <a:lnTo>
                  <a:pt x="15" y="407"/>
                </a:lnTo>
                <a:lnTo>
                  <a:pt x="0" y="388"/>
                </a:lnTo>
                <a:lnTo>
                  <a:pt x="51" y="314"/>
                </a:lnTo>
                <a:lnTo>
                  <a:pt x="40" y="279"/>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mn-ea"/>
              <a:cs typeface="+mn-cs"/>
            </a:endParaRPr>
          </a:p>
        </p:txBody>
      </p:sp>
      <p:sp>
        <p:nvSpPr>
          <p:cNvPr id="64" name="Freeform 59"/>
          <p:cNvSpPr>
            <a:spLocks/>
          </p:cNvSpPr>
          <p:nvPr/>
        </p:nvSpPr>
        <p:spPr bwMode="auto">
          <a:xfrm>
            <a:off x="8244897" y="2070525"/>
            <a:ext cx="560948" cy="256555"/>
          </a:xfrm>
          <a:custGeom>
            <a:avLst/>
            <a:gdLst>
              <a:gd name="T0" fmla="*/ 2147483647 w 288"/>
              <a:gd name="T1" fmla="*/ 0 h 131"/>
              <a:gd name="T2" fmla="*/ 2147483647 w 288"/>
              <a:gd name="T3" fmla="*/ 2147483647 h 131"/>
              <a:gd name="T4" fmla="*/ 2147483647 w 288"/>
              <a:gd name="T5" fmla="*/ 2147483647 h 131"/>
              <a:gd name="T6" fmla="*/ 0 w 288"/>
              <a:gd name="T7" fmla="*/ 2147483647 h 131"/>
              <a:gd name="T8" fmla="*/ 0 w 288"/>
              <a:gd name="T9" fmla="*/ 2147483647 h 131"/>
              <a:gd name="T10" fmla="*/ 2147483647 w 288"/>
              <a:gd name="T11" fmla="*/ 2147483647 h 131"/>
              <a:gd name="T12" fmla="*/ 2147483647 w 288"/>
              <a:gd name="T13" fmla="*/ 2147483647 h 131"/>
              <a:gd name="T14" fmla="*/ 2147483647 w 288"/>
              <a:gd name="T15" fmla="*/ 0 h 131"/>
              <a:gd name="T16" fmla="*/ 2147483647 w 288"/>
              <a:gd name="T17" fmla="*/ 2147483647 h 131"/>
              <a:gd name="T18" fmla="*/ 2147483647 w 288"/>
              <a:gd name="T19" fmla="*/ 2147483647 h 131"/>
              <a:gd name="T20" fmla="*/ 2147483647 w 288"/>
              <a:gd name="T21" fmla="*/ 2147483647 h 131"/>
              <a:gd name="T22" fmla="*/ 2147483647 w 288"/>
              <a:gd name="T23" fmla="*/ 2147483647 h 131"/>
              <a:gd name="T24" fmla="*/ 2147483647 w 288"/>
              <a:gd name="T25" fmla="*/ 2147483647 h 131"/>
              <a:gd name="T26" fmla="*/ 2147483647 w 288"/>
              <a:gd name="T27" fmla="*/ 2147483647 h 131"/>
              <a:gd name="T28" fmla="*/ 2147483647 w 288"/>
              <a:gd name="T29" fmla="*/ 2147483647 h 131"/>
              <a:gd name="T30" fmla="*/ 2147483647 w 288"/>
              <a:gd name="T31" fmla="*/ 2147483647 h 131"/>
              <a:gd name="T32" fmla="*/ 2147483647 w 288"/>
              <a:gd name="T33" fmla="*/ 2147483647 h 131"/>
              <a:gd name="T34" fmla="*/ 2147483647 w 288"/>
              <a:gd name="T35" fmla="*/ 2147483647 h 131"/>
              <a:gd name="T36" fmla="*/ 2147483647 w 288"/>
              <a:gd name="T37" fmla="*/ 2147483647 h 131"/>
              <a:gd name="T38" fmla="*/ 2147483647 w 288"/>
              <a:gd name="T39" fmla="*/ 2147483647 h 131"/>
              <a:gd name="T40" fmla="*/ 2147483647 w 288"/>
              <a:gd name="T41" fmla="*/ 2147483647 h 131"/>
              <a:gd name="T42" fmla="*/ 2147483647 w 288"/>
              <a:gd name="T43" fmla="*/ 2147483647 h 131"/>
              <a:gd name="T44" fmla="*/ 2147483647 w 288"/>
              <a:gd name="T45" fmla="*/ 2147483647 h 131"/>
              <a:gd name="T46" fmla="*/ 0 w 288"/>
              <a:gd name="T47" fmla="*/ 2147483647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131"/>
              <a:gd name="T74" fmla="*/ 288 w 288"/>
              <a:gd name="T75" fmla="*/ 131 h 1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131">
                <a:moveTo>
                  <a:pt x="0" y="52"/>
                </a:moveTo>
                <a:lnTo>
                  <a:pt x="147" y="16"/>
                </a:lnTo>
                <a:lnTo>
                  <a:pt x="165" y="17"/>
                </a:lnTo>
                <a:lnTo>
                  <a:pt x="182" y="0"/>
                </a:lnTo>
                <a:lnTo>
                  <a:pt x="197" y="9"/>
                </a:lnTo>
                <a:lnTo>
                  <a:pt x="179" y="46"/>
                </a:lnTo>
                <a:lnTo>
                  <a:pt x="210" y="44"/>
                </a:lnTo>
                <a:lnTo>
                  <a:pt x="227" y="73"/>
                </a:lnTo>
                <a:lnTo>
                  <a:pt x="248" y="75"/>
                </a:lnTo>
                <a:lnTo>
                  <a:pt x="262" y="71"/>
                </a:lnTo>
                <a:lnTo>
                  <a:pt x="262" y="55"/>
                </a:lnTo>
                <a:lnTo>
                  <a:pt x="237" y="35"/>
                </a:lnTo>
                <a:lnTo>
                  <a:pt x="256" y="33"/>
                </a:lnTo>
                <a:lnTo>
                  <a:pt x="288" y="77"/>
                </a:lnTo>
                <a:lnTo>
                  <a:pt x="258" y="103"/>
                </a:lnTo>
                <a:lnTo>
                  <a:pt x="223" y="90"/>
                </a:lnTo>
                <a:lnTo>
                  <a:pt x="201" y="122"/>
                </a:lnTo>
                <a:lnTo>
                  <a:pt x="157" y="90"/>
                </a:lnTo>
                <a:lnTo>
                  <a:pt x="12" y="131"/>
                </a:lnTo>
                <a:lnTo>
                  <a:pt x="0" y="52"/>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mn-ea"/>
              <a:cs typeface="Arial" pitchFamily="34" charset="0"/>
            </a:endParaRPr>
          </a:p>
        </p:txBody>
      </p:sp>
      <p:sp>
        <p:nvSpPr>
          <p:cNvPr id="65" name="Freeform 60"/>
          <p:cNvSpPr>
            <a:spLocks/>
          </p:cNvSpPr>
          <p:nvPr/>
        </p:nvSpPr>
        <p:spPr bwMode="auto">
          <a:xfrm>
            <a:off x="8264408" y="2264838"/>
            <a:ext cx="292668" cy="223158"/>
          </a:xfrm>
          <a:custGeom>
            <a:avLst/>
            <a:gdLst>
              <a:gd name="T0" fmla="*/ 2147483647 w 149"/>
              <a:gd name="T1" fmla="*/ 0 h 115"/>
              <a:gd name="T2" fmla="*/ 2147483647 w 149"/>
              <a:gd name="T3" fmla="*/ 2147483647 h 115"/>
              <a:gd name="T4" fmla="*/ 2147483647 w 149"/>
              <a:gd name="T5" fmla="*/ 2147483647 h 115"/>
              <a:gd name="T6" fmla="*/ 0 w 149"/>
              <a:gd name="T7" fmla="*/ 2147483647 h 115"/>
              <a:gd name="T8" fmla="*/ 0 w 149"/>
              <a:gd name="T9" fmla="*/ 2147483647 h 115"/>
              <a:gd name="T10" fmla="*/ 2147483647 w 149"/>
              <a:gd name="T11" fmla="*/ 0 h 115"/>
              <a:gd name="T12" fmla="*/ 2147483647 w 149"/>
              <a:gd name="T13" fmla="*/ 2147483647 h 115"/>
              <a:gd name="T14" fmla="*/ 2147483647 w 149"/>
              <a:gd name="T15" fmla="*/ 2147483647 h 115"/>
              <a:gd name="T16" fmla="*/ 2147483647 w 149"/>
              <a:gd name="T17" fmla="*/ 2147483647 h 115"/>
              <a:gd name="T18" fmla="*/ 2147483647 w 149"/>
              <a:gd name="T19" fmla="*/ 2147483647 h 115"/>
              <a:gd name="T20" fmla="*/ 2147483647 w 149"/>
              <a:gd name="T21" fmla="*/ 2147483647 h 115"/>
              <a:gd name="T22" fmla="*/ 0 w 149"/>
              <a:gd name="T23" fmla="*/ 2147483647 h 1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9"/>
              <a:gd name="T37" fmla="*/ 0 h 115"/>
              <a:gd name="T38" fmla="*/ 149 w 149"/>
              <a:gd name="T39" fmla="*/ 115 h 1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9" h="115">
                <a:moveTo>
                  <a:pt x="0" y="29"/>
                </a:moveTo>
                <a:lnTo>
                  <a:pt x="114" y="0"/>
                </a:lnTo>
                <a:lnTo>
                  <a:pt x="149" y="52"/>
                </a:lnTo>
                <a:lnTo>
                  <a:pt x="129" y="75"/>
                </a:lnTo>
                <a:lnTo>
                  <a:pt x="93" y="67"/>
                </a:lnTo>
                <a:lnTo>
                  <a:pt x="36" y="115"/>
                </a:lnTo>
                <a:lnTo>
                  <a:pt x="5" y="90"/>
                </a:lnTo>
                <a:lnTo>
                  <a:pt x="0" y="29"/>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sp>
        <p:nvSpPr>
          <p:cNvPr id="66" name="Freeform 61"/>
          <p:cNvSpPr>
            <a:spLocks/>
          </p:cNvSpPr>
          <p:nvPr/>
        </p:nvSpPr>
        <p:spPr bwMode="auto">
          <a:xfrm>
            <a:off x="8313187" y="2416645"/>
            <a:ext cx="291043" cy="173061"/>
          </a:xfrm>
          <a:custGeom>
            <a:avLst/>
            <a:gdLst>
              <a:gd name="T0" fmla="*/ 2147483647 w 149"/>
              <a:gd name="T1" fmla="*/ 0 h 89"/>
              <a:gd name="T2" fmla="*/ 2147483647 w 149"/>
              <a:gd name="T3" fmla="*/ 2147483647 h 89"/>
              <a:gd name="T4" fmla="*/ 2147483647 w 149"/>
              <a:gd name="T5" fmla="*/ 2147483647 h 89"/>
              <a:gd name="T6" fmla="*/ 0 w 149"/>
              <a:gd name="T7" fmla="*/ 2147483647 h 89"/>
              <a:gd name="T8" fmla="*/ 0 w 149"/>
              <a:gd name="T9" fmla="*/ 2147483647 h 89"/>
              <a:gd name="T10" fmla="*/ 2147483647 w 149"/>
              <a:gd name="T11" fmla="*/ 2147483647 h 89"/>
              <a:gd name="T12" fmla="*/ 2147483647 w 149"/>
              <a:gd name="T13" fmla="*/ 0 h 89"/>
              <a:gd name="T14" fmla="*/ 2147483647 w 149"/>
              <a:gd name="T15" fmla="*/ 2147483647 h 89"/>
              <a:gd name="T16" fmla="*/ 2147483647 w 149"/>
              <a:gd name="T17" fmla="*/ 2147483647 h 89"/>
              <a:gd name="T18" fmla="*/ 2147483647 w 149"/>
              <a:gd name="T19" fmla="*/ 2147483647 h 89"/>
              <a:gd name="T20" fmla="*/ 2147483647 w 149"/>
              <a:gd name="T21" fmla="*/ 2147483647 h 89"/>
              <a:gd name="T22" fmla="*/ 0 w 149"/>
              <a:gd name="T23" fmla="*/ 2147483647 h 8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9"/>
              <a:gd name="T37" fmla="*/ 0 h 89"/>
              <a:gd name="T38" fmla="*/ 149 w 149"/>
              <a:gd name="T39" fmla="*/ 89 h 8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9" h="89">
                <a:moveTo>
                  <a:pt x="0" y="66"/>
                </a:moveTo>
                <a:lnTo>
                  <a:pt x="61" y="37"/>
                </a:lnTo>
                <a:lnTo>
                  <a:pt x="121" y="0"/>
                </a:lnTo>
                <a:lnTo>
                  <a:pt x="131" y="2"/>
                </a:lnTo>
                <a:lnTo>
                  <a:pt x="149" y="3"/>
                </a:lnTo>
                <a:lnTo>
                  <a:pt x="90" y="50"/>
                </a:lnTo>
                <a:lnTo>
                  <a:pt x="18" y="89"/>
                </a:lnTo>
                <a:lnTo>
                  <a:pt x="0" y="66"/>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mn-ea"/>
              <a:cs typeface="+mn-cs"/>
            </a:endParaRPr>
          </a:p>
        </p:txBody>
      </p:sp>
      <p:sp>
        <p:nvSpPr>
          <p:cNvPr id="67" name="Freeform 62"/>
          <p:cNvSpPr>
            <a:spLocks/>
          </p:cNvSpPr>
          <p:nvPr/>
        </p:nvSpPr>
        <p:spPr bwMode="auto">
          <a:xfrm>
            <a:off x="8311561" y="1595368"/>
            <a:ext cx="308928" cy="549543"/>
          </a:xfrm>
          <a:custGeom>
            <a:avLst/>
            <a:gdLst>
              <a:gd name="T0" fmla="*/ 2147483647 w 158"/>
              <a:gd name="T1" fmla="*/ 0 h 282"/>
              <a:gd name="T2" fmla="*/ 2147483647 w 158"/>
              <a:gd name="T3" fmla="*/ 2147483647 h 282"/>
              <a:gd name="T4" fmla="*/ 2147483647 w 158"/>
              <a:gd name="T5" fmla="*/ 2147483647 h 282"/>
              <a:gd name="T6" fmla="*/ 0 w 158"/>
              <a:gd name="T7" fmla="*/ 2147483647 h 282"/>
              <a:gd name="T8" fmla="*/ 2147483647 w 158"/>
              <a:gd name="T9" fmla="*/ 0 h 282"/>
              <a:gd name="T10" fmla="*/ 0 w 158"/>
              <a:gd name="T11" fmla="*/ 2147483647 h 282"/>
              <a:gd name="T12" fmla="*/ 2147483647 w 158"/>
              <a:gd name="T13" fmla="*/ 2147483647 h 282"/>
              <a:gd name="T14" fmla="*/ 2147483647 w 158"/>
              <a:gd name="T15" fmla="*/ 2147483647 h 282"/>
              <a:gd name="T16" fmla="*/ 2147483647 w 158"/>
              <a:gd name="T17" fmla="*/ 2147483647 h 282"/>
              <a:gd name="T18" fmla="*/ 2147483647 w 158"/>
              <a:gd name="T19" fmla="*/ 2147483647 h 282"/>
              <a:gd name="T20" fmla="*/ 2147483647 w 158"/>
              <a:gd name="T21" fmla="*/ 2147483647 h 282"/>
              <a:gd name="T22" fmla="*/ 2147483647 w 158"/>
              <a:gd name="T23" fmla="*/ 2147483647 h 282"/>
              <a:gd name="T24" fmla="*/ 2147483647 w 158"/>
              <a:gd name="T25" fmla="*/ 2147483647 h 282"/>
              <a:gd name="T26" fmla="*/ 2147483647 w 158"/>
              <a:gd name="T27" fmla="*/ 2147483647 h 282"/>
              <a:gd name="T28" fmla="*/ 2147483647 w 158"/>
              <a:gd name="T29" fmla="*/ 2147483647 h 282"/>
              <a:gd name="T30" fmla="*/ 2147483647 w 158"/>
              <a:gd name="T31" fmla="*/ 2147483647 h 282"/>
              <a:gd name="T32" fmla="*/ 2147483647 w 158"/>
              <a:gd name="T33" fmla="*/ 0 h 2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8"/>
              <a:gd name="T52" fmla="*/ 0 h 282"/>
              <a:gd name="T53" fmla="*/ 158 w 158"/>
              <a:gd name="T54" fmla="*/ 282 h 28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8" h="282">
                <a:moveTo>
                  <a:pt x="33" y="0"/>
                </a:moveTo>
                <a:lnTo>
                  <a:pt x="0" y="50"/>
                </a:lnTo>
                <a:lnTo>
                  <a:pt x="36" y="115"/>
                </a:lnTo>
                <a:lnTo>
                  <a:pt x="14" y="132"/>
                </a:lnTo>
                <a:lnTo>
                  <a:pt x="23" y="282"/>
                </a:lnTo>
                <a:lnTo>
                  <a:pt x="112" y="260"/>
                </a:lnTo>
                <a:lnTo>
                  <a:pt x="135" y="260"/>
                </a:lnTo>
                <a:lnTo>
                  <a:pt x="148" y="244"/>
                </a:lnTo>
                <a:lnTo>
                  <a:pt x="148" y="217"/>
                </a:lnTo>
                <a:lnTo>
                  <a:pt x="158" y="199"/>
                </a:lnTo>
                <a:lnTo>
                  <a:pt x="109" y="178"/>
                </a:lnTo>
                <a:lnTo>
                  <a:pt x="45" y="13"/>
                </a:lnTo>
                <a:lnTo>
                  <a:pt x="33" y="0"/>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ＭＳ Ｐゴシック" pitchFamily="34" charset="-128"/>
              <a:cs typeface="Arial" pitchFamily="34" charset="0"/>
            </a:endParaRPr>
          </a:p>
        </p:txBody>
      </p:sp>
      <p:sp>
        <p:nvSpPr>
          <p:cNvPr id="68" name="Freeform 63"/>
          <p:cNvSpPr>
            <a:spLocks/>
          </p:cNvSpPr>
          <p:nvPr/>
        </p:nvSpPr>
        <p:spPr bwMode="auto">
          <a:xfrm>
            <a:off x="8505048" y="2235995"/>
            <a:ext cx="147961" cy="122963"/>
          </a:xfrm>
          <a:custGeom>
            <a:avLst/>
            <a:gdLst>
              <a:gd name="T0" fmla="*/ 2147483647 w 76"/>
              <a:gd name="T1" fmla="*/ 0 h 62"/>
              <a:gd name="T2" fmla="*/ 2147483647 w 76"/>
              <a:gd name="T3" fmla="*/ 2147483647 h 62"/>
              <a:gd name="T4" fmla="*/ 2147483647 w 76"/>
              <a:gd name="T5" fmla="*/ 2147483647 h 62"/>
              <a:gd name="T6" fmla="*/ 0 w 76"/>
              <a:gd name="T7" fmla="*/ 2147483647 h 62"/>
              <a:gd name="T8" fmla="*/ 0 w 76"/>
              <a:gd name="T9" fmla="*/ 2147483647 h 62"/>
              <a:gd name="T10" fmla="*/ 2147483647 w 76"/>
              <a:gd name="T11" fmla="*/ 0 h 62"/>
              <a:gd name="T12" fmla="*/ 2147483647 w 76"/>
              <a:gd name="T13" fmla="*/ 2147483647 h 62"/>
              <a:gd name="T14" fmla="*/ 2147483647 w 76"/>
              <a:gd name="T15" fmla="*/ 2147483647 h 62"/>
              <a:gd name="T16" fmla="*/ 2147483647 w 76"/>
              <a:gd name="T17" fmla="*/ 2147483647 h 62"/>
              <a:gd name="T18" fmla="*/ 2147483647 w 76"/>
              <a:gd name="T19" fmla="*/ 2147483647 h 62"/>
              <a:gd name="T20" fmla="*/ 0 w 76"/>
              <a:gd name="T21" fmla="*/ 2147483647 h 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62"/>
              <a:gd name="T35" fmla="*/ 76 w 76"/>
              <a:gd name="T36" fmla="*/ 62 h 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62">
                <a:moveTo>
                  <a:pt x="0" y="10"/>
                </a:moveTo>
                <a:lnTo>
                  <a:pt x="32" y="0"/>
                </a:lnTo>
                <a:lnTo>
                  <a:pt x="76" y="32"/>
                </a:lnTo>
                <a:lnTo>
                  <a:pt x="67" y="40"/>
                </a:lnTo>
                <a:lnTo>
                  <a:pt x="46" y="40"/>
                </a:lnTo>
                <a:lnTo>
                  <a:pt x="35" y="62"/>
                </a:lnTo>
                <a:lnTo>
                  <a:pt x="0" y="10"/>
                </a:lnTo>
                <a:close/>
              </a:path>
            </a:pathLst>
          </a:custGeom>
          <a:solidFill>
            <a:srgbClr val="50C8A0"/>
          </a:solidFill>
          <a:ln w="12701">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mn-ea"/>
              <a:cs typeface="Arial" pitchFamily="34" charset="0"/>
            </a:endParaRPr>
          </a:p>
        </p:txBody>
      </p:sp>
      <p:sp>
        <p:nvSpPr>
          <p:cNvPr id="69" name="Freeform 64"/>
          <p:cNvSpPr>
            <a:spLocks/>
          </p:cNvSpPr>
          <p:nvPr/>
        </p:nvSpPr>
        <p:spPr bwMode="auto">
          <a:xfrm>
            <a:off x="8174982" y="3174165"/>
            <a:ext cx="79670" cy="135108"/>
          </a:xfrm>
          <a:custGeom>
            <a:avLst/>
            <a:gdLst>
              <a:gd name="T0" fmla="*/ 2147483647 w 41"/>
              <a:gd name="T1" fmla="*/ 0 h 70"/>
              <a:gd name="T2" fmla="*/ 2147483647 w 41"/>
              <a:gd name="T3" fmla="*/ 2147483647 h 70"/>
              <a:gd name="T4" fmla="*/ 2147483647 w 41"/>
              <a:gd name="T5" fmla="*/ 2147483647 h 70"/>
              <a:gd name="T6" fmla="*/ 0 w 41"/>
              <a:gd name="T7" fmla="*/ 2147483647 h 70"/>
              <a:gd name="T8" fmla="*/ 0 w 41"/>
              <a:gd name="T9" fmla="*/ 2147483647 h 70"/>
              <a:gd name="T10" fmla="*/ 2147483647 w 41"/>
              <a:gd name="T11" fmla="*/ 0 h 70"/>
              <a:gd name="T12" fmla="*/ 2147483647 w 41"/>
              <a:gd name="T13" fmla="*/ 2147483647 h 70"/>
              <a:gd name="T14" fmla="*/ 2147483647 w 41"/>
              <a:gd name="T15" fmla="*/ 2147483647 h 70"/>
              <a:gd name="T16" fmla="*/ 0 w 41"/>
              <a:gd name="T17" fmla="*/ 2147483647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70"/>
              <a:gd name="T29" fmla="*/ 41 w 41"/>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70">
                <a:moveTo>
                  <a:pt x="0" y="6"/>
                </a:moveTo>
                <a:lnTo>
                  <a:pt x="41" y="0"/>
                </a:lnTo>
                <a:lnTo>
                  <a:pt x="18" y="70"/>
                </a:lnTo>
                <a:lnTo>
                  <a:pt x="2" y="69"/>
                </a:lnTo>
                <a:lnTo>
                  <a:pt x="0" y="6"/>
                </a:lnTo>
                <a:close/>
              </a:path>
            </a:pathLst>
          </a:custGeom>
          <a:solidFill>
            <a:srgbClr val="50C8A0"/>
          </a:solidFill>
          <a:ln w="12701">
            <a:solidFill>
              <a:srgbClr val="000000"/>
            </a:solidFill>
            <a:round/>
            <a:headEnd/>
            <a:tailEnd/>
          </a:ln>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Trebuchet MS"/>
              <a:ea typeface="+mn-ea"/>
              <a:cs typeface="+mn-cs"/>
            </a:endParaRPr>
          </a:p>
        </p:txBody>
      </p:sp>
      <p:sp>
        <p:nvSpPr>
          <p:cNvPr id="70" name="Rectangle 69"/>
          <p:cNvSpPr/>
          <p:nvPr/>
        </p:nvSpPr>
        <p:spPr>
          <a:xfrm>
            <a:off x="1300034" y="2854915"/>
            <a:ext cx="6674460" cy="561688"/>
          </a:xfrm>
          <a:prstGeom prst="rect">
            <a:avLst/>
          </a:prstGeom>
          <a:solidFill>
            <a:srgbClr val="FAB982"/>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Trebuchet MS"/>
                <a:ea typeface="+mn-ea"/>
                <a:cs typeface="+mn-cs"/>
              </a:rPr>
              <a:t>Coverage in 209 Out of 210 DMAs</a:t>
            </a:r>
          </a:p>
        </p:txBody>
      </p:sp>
    </p:spTree>
    <p:extLst>
      <p:ext uri="{BB962C8B-B14F-4D97-AF65-F5344CB8AC3E}">
        <p14:creationId xmlns:p14="http://schemas.microsoft.com/office/powerpoint/2010/main" val="19110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586638480"/>
              </p:ext>
            </p:extLst>
          </p:nvPr>
        </p:nvGraphicFramePr>
        <p:xfrm>
          <a:off x="329142" y="2048171"/>
          <a:ext cx="8493125" cy="348866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p:txBody>
          <a:bodyPr/>
          <a:lstStyle/>
          <a:p>
            <a:r>
              <a:rPr lang="en-US" dirty="0"/>
              <a:t>Cinema Advertising Has Shown Consistent Growth Over The Last Ten Years</a:t>
            </a:r>
          </a:p>
        </p:txBody>
      </p:sp>
      <p:sp>
        <p:nvSpPr>
          <p:cNvPr id="3" name="Text Placeholder 2"/>
          <p:cNvSpPr>
            <a:spLocks noGrp="1"/>
          </p:cNvSpPr>
          <p:nvPr>
            <p:ph type="body" sz="quarter" idx="13"/>
          </p:nvPr>
        </p:nvSpPr>
        <p:spPr>
          <a:xfrm>
            <a:off x="186478" y="1824610"/>
            <a:ext cx="8805334" cy="820936"/>
          </a:xfrm>
        </p:spPr>
        <p:txBody>
          <a:bodyPr/>
          <a:lstStyle/>
          <a:p>
            <a:r>
              <a:rPr lang="en-US" dirty="0"/>
              <a:t>Cinema Advertising Revenues</a:t>
            </a:r>
          </a:p>
          <a:p>
            <a:r>
              <a:rPr lang="en-US" sz="1400" i="1" dirty="0"/>
              <a:t>(millions)</a:t>
            </a:r>
          </a:p>
        </p:txBody>
      </p:sp>
      <p:sp>
        <p:nvSpPr>
          <p:cNvPr id="4" name="Text Placeholder 3"/>
          <p:cNvSpPr>
            <a:spLocks noGrp="1"/>
          </p:cNvSpPr>
          <p:nvPr>
            <p:ph type="body" sz="quarter" idx="14"/>
          </p:nvPr>
        </p:nvSpPr>
        <p:spPr/>
        <p:txBody>
          <a:bodyPr/>
          <a:lstStyle/>
          <a:p>
            <a:r>
              <a:rPr lang="en-US" dirty="0"/>
              <a:t>Source: SNL Kagan, as of 7/18/16, reflects on-screen advertising revenues only</a:t>
            </a:r>
          </a:p>
        </p:txBody>
      </p:sp>
      <p:sp>
        <p:nvSpPr>
          <p:cNvPr id="11" name="Text Placeholder 4"/>
          <p:cNvSpPr>
            <a:spLocks noGrp="1"/>
          </p:cNvSpPr>
          <p:nvPr>
            <p:ph type="body" sz="quarter" idx="15"/>
          </p:nvPr>
        </p:nvSpPr>
        <p:spPr>
          <a:xfrm>
            <a:off x="329141" y="6189666"/>
            <a:ext cx="2813553" cy="431798"/>
          </a:xfrm>
        </p:spPr>
        <p:txBody>
          <a:bodyPr/>
          <a:lstStyle/>
          <a:p>
            <a:r>
              <a:rPr lang="en-US" dirty="0"/>
              <a:t>Lights, Camera, Call To Action!</a:t>
            </a:r>
          </a:p>
        </p:txBody>
      </p:sp>
    </p:spTree>
    <p:extLst>
      <p:ext uri="{BB962C8B-B14F-4D97-AF65-F5344CB8AC3E}">
        <p14:creationId xmlns:p14="http://schemas.microsoft.com/office/powerpoint/2010/main" val="3062209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There’s Been A 14% Increase Of Cinema Advertisers Over Just The Last Three Years</a:t>
            </a:r>
          </a:p>
        </p:txBody>
      </p:sp>
      <p:sp>
        <p:nvSpPr>
          <p:cNvPr id="4" name="Text Placeholder 3"/>
          <p:cNvSpPr>
            <a:spLocks noGrp="1"/>
          </p:cNvSpPr>
          <p:nvPr>
            <p:ph type="body" sz="quarter" idx="14"/>
          </p:nvPr>
        </p:nvSpPr>
        <p:spPr>
          <a:xfrm>
            <a:off x="321733" y="6621463"/>
            <a:ext cx="6274375" cy="236537"/>
          </a:xfrm>
        </p:spPr>
        <p:txBody>
          <a:bodyPr/>
          <a:lstStyle/>
          <a:p>
            <a:r>
              <a:rPr lang="en-US" dirty="0"/>
              <a:t>Source: Nielsen Ad*Intel, based on brand level advertisers; includes both national &amp; regional cinema advertising</a:t>
            </a:r>
          </a:p>
        </p:txBody>
      </p:sp>
      <p:sp>
        <p:nvSpPr>
          <p:cNvPr id="11" name="Text Placeholder 4"/>
          <p:cNvSpPr>
            <a:spLocks noGrp="1"/>
          </p:cNvSpPr>
          <p:nvPr>
            <p:ph type="body" sz="quarter" idx="15"/>
          </p:nvPr>
        </p:nvSpPr>
        <p:spPr>
          <a:xfrm>
            <a:off x="329141" y="6189666"/>
            <a:ext cx="2813553" cy="431798"/>
          </a:xfrm>
        </p:spPr>
        <p:txBody>
          <a:bodyPr/>
          <a:lstStyle/>
          <a:p>
            <a:r>
              <a:rPr lang="en-US" dirty="0"/>
              <a:t>Lights, Camera, Call To Action!</a:t>
            </a:r>
          </a:p>
        </p:txBody>
      </p:sp>
      <p:graphicFrame>
        <p:nvGraphicFramePr>
          <p:cNvPr id="6" name="Chart 5"/>
          <p:cNvGraphicFramePr/>
          <p:nvPr>
            <p:extLst>
              <p:ext uri="{D42A27DB-BD31-4B8C-83A1-F6EECF244321}">
                <p14:modId xmlns:p14="http://schemas.microsoft.com/office/powerpoint/2010/main" val="3094951908"/>
              </p:ext>
            </p:extLst>
          </p:nvPr>
        </p:nvGraphicFramePr>
        <p:xfrm>
          <a:off x="481542" y="1977010"/>
          <a:ext cx="8493125" cy="371222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2"/>
          <p:cNvSpPr>
            <a:spLocks noGrp="1"/>
          </p:cNvSpPr>
          <p:nvPr>
            <p:ph type="body" sz="quarter" idx="13"/>
          </p:nvPr>
        </p:nvSpPr>
        <p:spPr>
          <a:xfrm>
            <a:off x="338878" y="1977010"/>
            <a:ext cx="8805334" cy="820936"/>
          </a:xfrm>
        </p:spPr>
        <p:txBody>
          <a:bodyPr/>
          <a:lstStyle/>
          <a:p>
            <a:r>
              <a:rPr lang="en-US" dirty="0"/>
              <a:t># of Cinema Advertisers</a:t>
            </a:r>
          </a:p>
        </p:txBody>
      </p:sp>
    </p:spTree>
    <p:extLst>
      <p:ext uri="{BB962C8B-B14F-4D97-AF65-F5344CB8AC3E}">
        <p14:creationId xmlns:p14="http://schemas.microsoft.com/office/powerpoint/2010/main" val="2371032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Cinema: A Force Awakened</a:t>
            </a:r>
          </a:p>
        </p:txBody>
      </p:sp>
      <p:sp>
        <p:nvSpPr>
          <p:cNvPr id="17" name="Content Placeholder 2"/>
          <p:cNvSpPr txBox="1">
            <a:spLocks/>
          </p:cNvSpPr>
          <p:nvPr/>
        </p:nvSpPr>
        <p:spPr>
          <a:xfrm>
            <a:off x="545821" y="1208734"/>
            <a:ext cx="8026679" cy="272607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It is a period of heavy disruption and device proliferation across the nation with mass fragmentation permeating every corner of the video ecosystem.  Within this challenging landscape, a bright star shines – CINEMA.  With increased attendance and record box office sales, Cinema’s success is being driven by POWERFUL STORYTELLING and consumers’ desire to temporarily unplug, relax and share experiences with friends and family. </a:t>
            </a:r>
          </a:p>
          <a:p>
            <a:pPr marL="0" marR="0" lvl="0" indent="0" algn="just" defTabSz="914400" rtl="0" eaLnBrk="1" fontAlgn="auto" latinLnBrk="0" hangingPunct="1">
              <a:lnSpc>
                <a:spcPct val="100000"/>
              </a:lnSpc>
              <a:spcBef>
                <a:spcPts val="0"/>
              </a:spcBef>
              <a:spcAft>
                <a:spcPts val="0"/>
              </a:spcAft>
              <a:buClrTx/>
              <a:buSzTx/>
              <a:buFont typeface="Arial"/>
              <a:buNone/>
              <a:tabLst/>
              <a:defRPr/>
            </a:pPr>
            <a:endParaRPr kumimoji="0" lang="en-US" sz="2400" b="1" i="0" u="none" strike="noStrike" kern="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While advertisers pursue elusive MILLENNIALS across devices within this new world order, this group can easily be found – undistracted, attentive and engaged – at the local Cineplex, which has become the new living room away from the home.</a:t>
            </a:r>
          </a:p>
          <a:p>
            <a:pPr marL="0" marR="0" lvl="0" indent="0" algn="just" defTabSz="914400" rtl="0" eaLnBrk="1" fontAlgn="auto" latinLnBrk="0" hangingPunct="1">
              <a:lnSpc>
                <a:spcPct val="100000"/>
              </a:lnSpc>
              <a:spcBef>
                <a:spcPts val="0"/>
              </a:spcBef>
              <a:spcAft>
                <a:spcPts val="0"/>
              </a:spcAft>
              <a:buClrTx/>
              <a:buSzTx/>
              <a:buFont typeface="Arial"/>
              <a:buNone/>
              <a:tabLst/>
              <a:defRPr/>
            </a:pPr>
            <a:endParaRPr kumimoji="0" lang="en-US" sz="2400" b="1" i="0" u="none" strike="noStrike" kern="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 typeface="Arial"/>
              <a:buNone/>
              <a:tabLst/>
              <a:defRPr/>
            </a:pPr>
            <a:r>
              <a:rPr kumimoji="0" lang="en-US" sz="1600" b="1"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Beyond just Millennials, advertisers have been flocking to cinema as a way to further engage captive, desirable audiences and the powerful force of cinema advertising has made it hard for consumers to resist taking ACTION after seeing an advertisers’ message on the big screen.  Read on to discover </a:t>
            </a:r>
            <a:r>
              <a:rPr kumimoji="0" lang="en-US" sz="1600" b="1" i="0" u="none" strike="noStrike" kern="0" cap="none" spc="0" normalizeH="0" baseline="0" noProof="0">
                <a:ln>
                  <a:noFill/>
                </a:ln>
                <a:solidFill>
                  <a:prstClr val="black"/>
                </a:solidFill>
                <a:effectLst/>
                <a:uLnTx/>
                <a:uFillTx/>
                <a:latin typeface="Trebuchet MS" panose="020B0603020202020204" pitchFamily="34" charset="0"/>
                <a:ea typeface="+mn-ea"/>
                <a:cs typeface="+mn-cs"/>
              </a:rPr>
              <a:t>more….</a:t>
            </a:r>
            <a:endParaRPr kumimoji="0" lang="en-US" sz="1600" b="1" i="0" u="none" strike="noStrike" kern="0" cap="none" spc="0" normalizeH="0" baseline="0" noProof="0" dirty="0">
              <a:ln>
                <a:noFill/>
              </a:ln>
              <a:solidFill>
                <a:prstClr val="black"/>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987131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Top Advertisers Are Drawn To The Captive, Engaged &amp; Desirable Audiences That Cinema Provides </a:t>
            </a:r>
          </a:p>
        </p:txBody>
      </p:sp>
      <p:sp>
        <p:nvSpPr>
          <p:cNvPr id="4" name="Text Placeholder 3"/>
          <p:cNvSpPr>
            <a:spLocks noGrp="1"/>
          </p:cNvSpPr>
          <p:nvPr>
            <p:ph type="body" sz="quarter" idx="14"/>
          </p:nvPr>
        </p:nvSpPr>
        <p:spPr>
          <a:xfrm>
            <a:off x="321734" y="6593470"/>
            <a:ext cx="6816184" cy="236537"/>
          </a:xfrm>
        </p:spPr>
        <p:txBody>
          <a:bodyPr/>
          <a:lstStyle/>
          <a:p>
            <a:r>
              <a:rPr lang="en-US" dirty="0"/>
              <a:t>Source: Nielsen Ad*Intel. Chart reflects an abbreviated list of select advertisers by category. </a:t>
            </a:r>
          </a:p>
        </p:txBody>
      </p:sp>
      <p:sp>
        <p:nvSpPr>
          <p:cNvPr id="17" name="Text Placeholder 4"/>
          <p:cNvSpPr>
            <a:spLocks noGrp="1"/>
          </p:cNvSpPr>
          <p:nvPr>
            <p:ph type="body" sz="quarter" idx="15"/>
          </p:nvPr>
        </p:nvSpPr>
        <p:spPr>
          <a:xfrm>
            <a:off x="329141" y="6189666"/>
            <a:ext cx="2813553" cy="431798"/>
          </a:xfrm>
        </p:spPr>
        <p:txBody>
          <a:bodyPr/>
          <a:lstStyle/>
          <a:p>
            <a:r>
              <a:rPr lang="en-US" dirty="0"/>
              <a:t>Lights, Camera, Call To Action!</a:t>
            </a:r>
          </a:p>
        </p:txBody>
      </p:sp>
      <p:sp>
        <p:nvSpPr>
          <p:cNvPr id="33" name="Rectangle 32"/>
          <p:cNvSpPr/>
          <p:nvPr/>
        </p:nvSpPr>
        <p:spPr>
          <a:xfrm>
            <a:off x="2419820" y="4053651"/>
            <a:ext cx="2005261" cy="1820743"/>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4" name="Rectangle 33"/>
          <p:cNvSpPr/>
          <p:nvPr/>
        </p:nvSpPr>
        <p:spPr>
          <a:xfrm>
            <a:off x="2419822" y="3859788"/>
            <a:ext cx="2005260" cy="333282"/>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noProof="0" dirty="0">
                <a:solidFill>
                  <a:prstClr val="black"/>
                </a:solidFill>
              </a:rPr>
              <a:t>Restaurants</a:t>
            </a:r>
            <a:endParaRPr kumimoji="0" lang="en-US" sz="1600" b="1" i="0" u="none" strike="noStrike" kern="0" cap="none" spc="0" normalizeH="0" baseline="0" noProof="0" dirty="0">
              <a:ln>
                <a:noFill/>
              </a:ln>
              <a:solidFill>
                <a:prstClr val="black"/>
              </a:solidFill>
              <a:effectLst/>
              <a:uLnTx/>
              <a:uFillTx/>
            </a:endParaRPr>
          </a:p>
        </p:txBody>
      </p:sp>
      <p:sp>
        <p:nvSpPr>
          <p:cNvPr id="35" name="Rectangle 34"/>
          <p:cNvSpPr/>
          <p:nvPr/>
        </p:nvSpPr>
        <p:spPr>
          <a:xfrm>
            <a:off x="200796" y="4032091"/>
            <a:ext cx="1992472" cy="1832280"/>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Rectangle 35"/>
          <p:cNvSpPr/>
          <p:nvPr/>
        </p:nvSpPr>
        <p:spPr>
          <a:xfrm>
            <a:off x="200797" y="3854825"/>
            <a:ext cx="1992471" cy="31390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solidFill>
                  <a:prstClr val="black"/>
                </a:solidFill>
              </a:rPr>
              <a:t>Retail</a:t>
            </a:r>
            <a:endParaRPr kumimoji="0" lang="en-US" sz="1600" b="1" i="0" u="none" strike="noStrike" kern="0" cap="none" spc="0" normalizeH="0" baseline="0" noProof="0" dirty="0">
              <a:ln>
                <a:noFill/>
              </a:ln>
              <a:solidFill>
                <a:prstClr val="black"/>
              </a:solidFill>
              <a:effectLst/>
              <a:uLnTx/>
              <a:uFillTx/>
            </a:endParaRPr>
          </a:p>
        </p:txBody>
      </p:sp>
      <p:sp>
        <p:nvSpPr>
          <p:cNvPr id="37" name="Rectangle 36"/>
          <p:cNvSpPr/>
          <p:nvPr/>
        </p:nvSpPr>
        <p:spPr>
          <a:xfrm>
            <a:off x="233673" y="1759526"/>
            <a:ext cx="1922138" cy="1834338"/>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Rectangle 37"/>
          <p:cNvSpPr/>
          <p:nvPr/>
        </p:nvSpPr>
        <p:spPr>
          <a:xfrm>
            <a:off x="233673" y="1571613"/>
            <a:ext cx="1922138" cy="326614"/>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400" b="1" kern="0" dirty="0">
                <a:solidFill>
                  <a:schemeClr val="tx1"/>
                </a:solidFill>
              </a:rPr>
              <a:t>Video Entertainment</a:t>
            </a:r>
            <a:endParaRPr kumimoji="0" lang="en-US" sz="1400" b="1" i="0" u="none" strike="noStrike" kern="0" cap="none" spc="0" normalizeH="0" baseline="0" noProof="0" dirty="0">
              <a:ln>
                <a:noFill/>
              </a:ln>
              <a:solidFill>
                <a:schemeClr val="tx1"/>
              </a:solidFill>
              <a:effectLst/>
              <a:uLnTx/>
              <a:uFillTx/>
            </a:endParaRPr>
          </a:p>
        </p:txBody>
      </p:sp>
      <p:sp>
        <p:nvSpPr>
          <p:cNvPr id="39" name="Rectangle 38"/>
          <p:cNvSpPr/>
          <p:nvPr/>
        </p:nvSpPr>
        <p:spPr>
          <a:xfrm>
            <a:off x="4643339" y="1708352"/>
            <a:ext cx="1992475" cy="1893744"/>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Rectangle 39"/>
          <p:cNvSpPr/>
          <p:nvPr/>
        </p:nvSpPr>
        <p:spPr>
          <a:xfrm>
            <a:off x="4643341" y="1573635"/>
            <a:ext cx="1992474" cy="332824"/>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solidFill>
                  <a:schemeClr val="tx1"/>
                </a:solidFill>
              </a:rPr>
              <a:t>Gaming</a:t>
            </a:r>
            <a:endParaRPr kumimoji="0" lang="en-US" sz="1600" b="1" i="0" u="none" strike="noStrike" kern="0" cap="none" spc="0" normalizeH="0" baseline="0" noProof="0" dirty="0">
              <a:ln>
                <a:noFill/>
              </a:ln>
              <a:solidFill>
                <a:schemeClr val="tx1"/>
              </a:solidFill>
              <a:effectLst/>
              <a:uLnTx/>
              <a:uFillTx/>
            </a:endParaRPr>
          </a:p>
        </p:txBody>
      </p:sp>
      <p:sp>
        <p:nvSpPr>
          <p:cNvPr id="41" name="Rectangle 40"/>
          <p:cNvSpPr/>
          <p:nvPr/>
        </p:nvSpPr>
        <p:spPr>
          <a:xfrm>
            <a:off x="2419820" y="1699742"/>
            <a:ext cx="1992475" cy="1910527"/>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Rectangle 41"/>
          <p:cNvSpPr/>
          <p:nvPr/>
        </p:nvSpPr>
        <p:spPr>
          <a:xfrm>
            <a:off x="2419822" y="1582941"/>
            <a:ext cx="1992474" cy="331692"/>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solidFill>
                  <a:prstClr val="black"/>
                </a:solidFill>
              </a:rPr>
              <a:t>Communications</a:t>
            </a:r>
            <a:endParaRPr kumimoji="0" lang="en-US" sz="1600" b="1" i="0" u="none" strike="noStrike" kern="0" cap="none" spc="0" normalizeH="0" baseline="0" noProof="0" dirty="0">
              <a:ln>
                <a:noFill/>
              </a:ln>
              <a:solidFill>
                <a:prstClr val="black"/>
              </a:solidFill>
              <a:effectLst/>
              <a:uLnTx/>
              <a:uFillTx/>
            </a:endParaRPr>
          </a:p>
        </p:txBody>
      </p:sp>
      <p:pic>
        <p:nvPicPr>
          <p:cNvPr id="43" name="Picture 10" descr="https://assetshuluimcom-a.akamaihd.net/kitty-staging/uploads/logo_download/file/7/Hulu_Logo_Option_A.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45276" y="1962926"/>
            <a:ext cx="730462" cy="25521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1280px-Netflix_2014_logo.svg.png (1280×34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9141" y="1982962"/>
            <a:ext cx="925583" cy="250197"/>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p:cNvSpPr/>
          <p:nvPr/>
        </p:nvSpPr>
        <p:spPr>
          <a:xfrm>
            <a:off x="4643337" y="3980802"/>
            <a:ext cx="1992475" cy="1900697"/>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Rectangle 45"/>
          <p:cNvSpPr/>
          <p:nvPr/>
        </p:nvSpPr>
        <p:spPr>
          <a:xfrm>
            <a:off x="4643339" y="3849912"/>
            <a:ext cx="1992474" cy="337171"/>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noProof="0" dirty="0">
                <a:solidFill>
                  <a:prstClr val="black"/>
                </a:solidFill>
              </a:rPr>
              <a:t>Food</a:t>
            </a:r>
            <a:endParaRPr kumimoji="0" lang="en-US" sz="1600" b="1" i="0" u="none" strike="noStrike" kern="0" cap="none" spc="0" normalizeH="0" baseline="0" noProof="0" dirty="0">
              <a:ln>
                <a:noFill/>
              </a:ln>
              <a:solidFill>
                <a:prstClr val="black"/>
              </a:solidFill>
              <a:effectLst/>
              <a:uLnTx/>
              <a:uFillTx/>
            </a:endParaRPr>
          </a:p>
        </p:txBody>
      </p:sp>
      <p:pic>
        <p:nvPicPr>
          <p:cNvPr id="47" name="Picture 22" descr="480px-Chipotle_Mexican_Grill_logo.svg.png (480×48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494590" y="4242351"/>
            <a:ext cx="530794" cy="53079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4" descr="200px-Blizzard_Entertainment_Logo.svg.png (200×10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88477" y="2380288"/>
            <a:ext cx="930867" cy="48870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6" descr="18j56705j24sqjpg.jpg (800×220)"/>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02842" y="3248372"/>
            <a:ext cx="1089482" cy="29960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8" descr="https://upload.wikimedia.org/wikipedia/en/thumb/f/f3/Whole_Foods_Market_logo.svg/1280px-Whole_Foods_Market_logo.svg.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345933" y="4255413"/>
            <a:ext cx="578726" cy="43042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6" descr="mms-logo.jpg (2420×876)"/>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609710" y="4740035"/>
            <a:ext cx="904612" cy="327454"/>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38" descr="http://bloximages.chicago2.vip.townnews.com/siouxcityjournal.com/content/tncms/assets/v3/editorial/4/9d/49da6498-5fdf-55d7-bebc-32069675487f/57fc4e70c8581.image.jpg?resize=1200%2C491"/>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712531" y="4756843"/>
            <a:ext cx="814009" cy="33306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0" descr="http://logos-download.com/wp-content/uploads/2016/03/Nestle_logo_2_blue.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012389" y="4227130"/>
            <a:ext cx="513166" cy="511625"/>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6" descr="http://www.logospike.com/wp-content/uploads/2015/10/Android_Logo_09.png"/>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9046" t="29910" r="11644" b="26340"/>
          <a:stretch/>
        </p:blipFill>
        <p:spPr bwMode="auto">
          <a:xfrm>
            <a:off x="2554354" y="2716550"/>
            <a:ext cx="998305" cy="30383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http://www.underconsideration.com/brandnew/archives/google_2015_logo_detail.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467136" y="1984361"/>
            <a:ext cx="1093069" cy="36399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8" descr="2000px-T-Mobile_logo.svg.png (2000×470)"/>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457258" y="2414670"/>
            <a:ext cx="1223593" cy="287544"/>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0" descr="fb-art.png (250×250)"/>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818424" y="2658116"/>
            <a:ext cx="437096" cy="437096"/>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6" descr="YouTube-logo-full_color.png (773×481)"/>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l="16056" t="26176" r="14802" b="25674"/>
          <a:stretch/>
        </p:blipFill>
        <p:spPr bwMode="auto">
          <a:xfrm>
            <a:off x="314505" y="2283698"/>
            <a:ext cx="805345" cy="34898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8" descr="https://upload.wikimedia.org/wikipedia/commons/thumb/3/3f/NBC_logo.svg/200px-NBC_logo.svg.pn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295540" y="2656328"/>
            <a:ext cx="469824" cy="46277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0" descr="1920px-FX_International_logo.svg.png (1920×1223)"/>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1654110" y="2351377"/>
            <a:ext cx="417641" cy="26602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2" descr="abccom_logo.png (150×150)"/>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181143" y="2283699"/>
            <a:ext cx="408046" cy="40804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4" descr="freeform_logo.png (306×88)"/>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1262702" y="2972840"/>
            <a:ext cx="809070" cy="232674"/>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https://pbs.twimg.com/profile_images/654381648683905024/7W3BMtA4.jpg"/>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4696459" y="4236433"/>
            <a:ext cx="517048" cy="517048"/>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0" descr="https://stocklogos.com/sites/default/files/new-wendys-logo.jpg"/>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3740394" y="5325315"/>
            <a:ext cx="567531" cy="479753"/>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2" descr="burger-king.png (450×450)"/>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2455650" y="4799783"/>
            <a:ext cx="598378" cy="598378"/>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4" descr="latest (1740×1044)"/>
          <p:cNvPicPr>
            <a:picLocks noChangeAspect="1" noChangeArrowheads="1"/>
          </p:cNvPicPr>
          <p:nvPr/>
        </p:nvPicPr>
        <p:blipFill rotWithShape="1">
          <a:blip r:embed="rId23" cstate="screen">
            <a:extLst>
              <a:ext uri="{28A0092B-C50C-407E-A947-70E740481C1C}">
                <a14:useLocalDpi xmlns:a14="http://schemas.microsoft.com/office/drawing/2010/main"/>
              </a:ext>
            </a:extLst>
          </a:blip>
          <a:srcRect l="15418" t="9846" r="16486" b="13711"/>
          <a:stretch/>
        </p:blipFill>
        <p:spPr bwMode="auto">
          <a:xfrm>
            <a:off x="3119636" y="4650783"/>
            <a:ext cx="642258" cy="432596"/>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6" descr="http://vignette2.wikia.nocookie.net/logopedia/images/b/b9/Chuck-E-Cheese-Logo1.jpg/revision/latest?cb=20110225192948"/>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3069055" y="4264663"/>
            <a:ext cx="711733" cy="38612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8" descr="https://upload.wikimedia.org/wikipedia/commons/thumb/8/87/PlayStation_4_logo_and_wordmark.svg/2000px-PlayStation_4_logo_and_wordmark.svg.png"/>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4689369" y="2018807"/>
            <a:ext cx="1105317" cy="23045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0" descr="img-thing (300×300)"/>
          <p:cNvPicPr>
            <a:picLocks noChangeAspect="1" noChangeArrowheads="1"/>
          </p:cNvPicPr>
          <p:nvPr/>
        </p:nvPicPr>
        <p:blipFill rotWithShape="1">
          <a:blip r:embed="rId26" cstate="screen">
            <a:extLst>
              <a:ext uri="{28A0092B-C50C-407E-A947-70E740481C1C}">
                <a14:useLocalDpi xmlns:a14="http://schemas.microsoft.com/office/drawing/2010/main"/>
              </a:ext>
            </a:extLst>
          </a:blip>
          <a:srcRect t="33412" b="33176"/>
          <a:stretch/>
        </p:blipFill>
        <p:spPr bwMode="auto">
          <a:xfrm>
            <a:off x="486402" y="5214499"/>
            <a:ext cx="829303" cy="277085"/>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0" descr="mondelez_logo_detail.gif (574×184)"/>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5588054" y="5522425"/>
            <a:ext cx="898767" cy="288106"/>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56" descr="https://upload.wikimedia.org/wikipedia/commons/thumb/9/9a/Target_logo.svg/2000px-Target_logo.svg.png"/>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1677004" y="4185029"/>
            <a:ext cx="420392" cy="558491"/>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64" descr="https://media.alienwarearena.com/media/Alienware-Logo-15.jpg"/>
          <p:cNvPicPr>
            <a:picLocks noChangeAspect="1" noChangeArrowheads="1"/>
          </p:cNvPicPr>
          <p:nvPr/>
        </p:nvPicPr>
        <p:blipFill rotWithShape="1">
          <a:blip r:embed="rId29" cstate="screen">
            <a:extLst>
              <a:ext uri="{28A0092B-C50C-407E-A947-70E740481C1C}">
                <a14:useLocalDpi xmlns:a14="http://schemas.microsoft.com/office/drawing/2010/main"/>
              </a:ext>
            </a:extLst>
          </a:blip>
          <a:srcRect l="12908" t="9027" r="10607" b="8864"/>
          <a:stretch/>
        </p:blipFill>
        <p:spPr bwMode="auto">
          <a:xfrm>
            <a:off x="4857958" y="2336625"/>
            <a:ext cx="507924" cy="545272"/>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79"/>
          <p:cNvPicPr>
            <a:picLocks noChangeAspect="1"/>
          </p:cNvPicPr>
          <p:nvPr/>
        </p:nvPicPr>
        <p:blipFill rotWithShape="1">
          <a:blip r:embed="rId30" cstate="screen">
            <a:extLst>
              <a:ext uri="{28A0092B-C50C-407E-A947-70E740481C1C}">
                <a14:useLocalDpi xmlns:a14="http://schemas.microsoft.com/office/drawing/2010/main"/>
              </a:ext>
            </a:extLst>
          </a:blip>
          <a:srcRect l="19745" r="17944"/>
          <a:stretch/>
        </p:blipFill>
        <p:spPr>
          <a:xfrm>
            <a:off x="1546565" y="4951254"/>
            <a:ext cx="607442" cy="519084"/>
          </a:xfrm>
          <a:prstGeom prst="rect">
            <a:avLst/>
          </a:prstGeom>
        </p:spPr>
      </p:pic>
      <p:pic>
        <p:nvPicPr>
          <p:cNvPr id="81" name="Picture 2" descr="http://assets.toysrus.com/images/logo.jpg"/>
          <p:cNvPicPr>
            <a:picLocks noChangeAspect="1" noChangeArrowheads="1"/>
          </p:cNvPicPr>
          <p:nvPr/>
        </p:nvPicPr>
        <p:blipFill rotWithShape="1">
          <a:blip r:embed="rId31" cstate="screen">
            <a:extLst>
              <a:ext uri="{28A0092B-C50C-407E-A947-70E740481C1C}">
                <a14:useLocalDpi xmlns:a14="http://schemas.microsoft.com/office/drawing/2010/main"/>
              </a:ext>
            </a:extLst>
          </a:blip>
          <a:srcRect t="30605" b="34112"/>
          <a:stretch/>
        </p:blipFill>
        <p:spPr bwMode="auto">
          <a:xfrm>
            <a:off x="231653" y="5517178"/>
            <a:ext cx="1212270" cy="295061"/>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30" descr="Chobani_Logo.png (461×118)"/>
          <p:cNvPicPr>
            <a:picLocks noChangeAspect="1" noChangeArrowheads="1"/>
          </p:cNvPicPr>
          <p:nvPr/>
        </p:nvPicPr>
        <p:blipFill>
          <a:blip r:embed="rId32" cstate="screen">
            <a:extLst>
              <a:ext uri="{28A0092B-C50C-407E-A947-70E740481C1C}">
                <a14:useLocalDpi xmlns:a14="http://schemas.microsoft.com/office/drawing/2010/main"/>
              </a:ext>
            </a:extLst>
          </a:blip>
          <a:srcRect/>
          <a:stretch>
            <a:fillRect/>
          </a:stretch>
        </p:blipFill>
        <p:spPr bwMode="auto">
          <a:xfrm>
            <a:off x="4696459" y="5160168"/>
            <a:ext cx="1094922" cy="280262"/>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83"/>
          <p:cNvSpPr/>
          <p:nvPr/>
        </p:nvSpPr>
        <p:spPr>
          <a:xfrm>
            <a:off x="6897152" y="1728649"/>
            <a:ext cx="1992474" cy="1871975"/>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 name="Rectangle 84"/>
          <p:cNvSpPr/>
          <p:nvPr/>
        </p:nvSpPr>
        <p:spPr>
          <a:xfrm>
            <a:off x="6897153" y="1587446"/>
            <a:ext cx="1992473" cy="317542"/>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solidFill>
                  <a:prstClr val="black"/>
                </a:solidFill>
              </a:rPr>
              <a:t>Apparel</a:t>
            </a:r>
            <a:endParaRPr kumimoji="0" lang="en-US" sz="1600" b="1" i="0" u="none" strike="noStrike" kern="0" cap="none" spc="0" normalizeH="0" baseline="0" noProof="0" dirty="0">
              <a:ln>
                <a:noFill/>
              </a:ln>
              <a:solidFill>
                <a:prstClr val="black"/>
              </a:solidFill>
              <a:effectLst/>
              <a:uLnTx/>
              <a:uFillTx/>
            </a:endParaRPr>
          </a:p>
        </p:txBody>
      </p:sp>
      <p:pic>
        <p:nvPicPr>
          <p:cNvPr id="86" name="Picture 66" descr="f957f1ed167de560fcadfc6a228e7f2e.jpg (570×713)"/>
          <p:cNvPicPr>
            <a:picLocks noChangeAspect="1" noChangeArrowheads="1"/>
          </p:cNvPicPr>
          <p:nvPr/>
        </p:nvPicPr>
        <p:blipFill rotWithShape="1">
          <a:blip r:embed="rId33" cstate="screen">
            <a:extLst>
              <a:ext uri="{28A0092B-C50C-407E-A947-70E740481C1C}">
                <a14:useLocalDpi xmlns:a14="http://schemas.microsoft.com/office/drawing/2010/main"/>
              </a:ext>
            </a:extLst>
          </a:blip>
          <a:srcRect l="8032" t="23938" r="7757" b="31511"/>
          <a:stretch/>
        </p:blipFill>
        <p:spPr bwMode="auto">
          <a:xfrm>
            <a:off x="7997070" y="3014657"/>
            <a:ext cx="722941" cy="478417"/>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18" descr="UALogo_Lockup_blk.jpg (1155×661)"/>
          <p:cNvPicPr>
            <a:picLocks noChangeAspect="1" noChangeArrowheads="1"/>
          </p:cNvPicPr>
          <p:nvPr/>
        </p:nvPicPr>
        <p:blipFill>
          <a:blip r:embed="rId34" cstate="screen">
            <a:extLst>
              <a:ext uri="{28A0092B-C50C-407E-A947-70E740481C1C}">
                <a14:useLocalDpi xmlns:a14="http://schemas.microsoft.com/office/drawing/2010/main"/>
              </a:ext>
            </a:extLst>
          </a:blip>
          <a:srcRect/>
          <a:stretch>
            <a:fillRect/>
          </a:stretch>
        </p:blipFill>
        <p:spPr bwMode="auto">
          <a:xfrm>
            <a:off x="7022617" y="2495130"/>
            <a:ext cx="719868" cy="411977"/>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20" descr="2000px-Levi's_logo.svg.png (2000×1000)"/>
          <p:cNvPicPr>
            <a:picLocks noChangeAspect="1" noChangeArrowheads="1"/>
          </p:cNvPicPr>
          <p:nvPr/>
        </p:nvPicPr>
        <p:blipFill>
          <a:blip r:embed="rId35" cstate="screen">
            <a:extLst>
              <a:ext uri="{28A0092B-C50C-407E-A947-70E740481C1C}">
                <a14:useLocalDpi xmlns:a14="http://schemas.microsoft.com/office/drawing/2010/main"/>
              </a:ext>
            </a:extLst>
          </a:blip>
          <a:srcRect/>
          <a:stretch>
            <a:fillRect/>
          </a:stretch>
        </p:blipFill>
        <p:spPr bwMode="auto">
          <a:xfrm>
            <a:off x="7939020" y="2027534"/>
            <a:ext cx="866813" cy="433407"/>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2" descr="vans-logo.jpg (429×196)"/>
          <p:cNvPicPr>
            <a:picLocks noChangeAspect="1" noChangeArrowheads="1"/>
          </p:cNvPicPr>
          <p:nvPr/>
        </p:nvPicPr>
        <p:blipFill rotWithShape="1">
          <a:blip r:embed="rId36" cstate="screen">
            <a:extLst>
              <a:ext uri="{28A0092B-C50C-407E-A947-70E740481C1C}">
                <a14:useLocalDpi xmlns:a14="http://schemas.microsoft.com/office/drawing/2010/main"/>
              </a:ext>
            </a:extLst>
          </a:blip>
          <a:srcRect l="12249" t="17989" r="13753" b="19404"/>
          <a:stretch/>
        </p:blipFill>
        <p:spPr bwMode="auto">
          <a:xfrm>
            <a:off x="7848989" y="2574998"/>
            <a:ext cx="982664" cy="379854"/>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4" descr="Burberry_logo.png (337×295)"/>
          <p:cNvPicPr>
            <a:picLocks noChangeAspect="1" noChangeArrowheads="1"/>
          </p:cNvPicPr>
          <p:nvPr/>
        </p:nvPicPr>
        <p:blipFill>
          <a:blip r:embed="rId37" cstate="screen">
            <a:extLst>
              <a:ext uri="{28A0092B-C50C-407E-A947-70E740481C1C}">
                <a14:useLocalDpi xmlns:a14="http://schemas.microsoft.com/office/drawing/2010/main"/>
              </a:ext>
            </a:extLst>
          </a:blip>
          <a:srcRect/>
          <a:stretch>
            <a:fillRect/>
          </a:stretch>
        </p:blipFill>
        <p:spPr bwMode="auto">
          <a:xfrm>
            <a:off x="7056621" y="2979649"/>
            <a:ext cx="651860" cy="570619"/>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6" descr="220px-Adidas_Logo.svg.png (220×149)"/>
          <p:cNvPicPr>
            <a:picLocks noChangeAspect="1" noChangeArrowheads="1"/>
          </p:cNvPicPr>
          <p:nvPr/>
        </p:nvPicPr>
        <p:blipFill>
          <a:blip r:embed="rId38" cstate="screen">
            <a:extLst>
              <a:ext uri="{28A0092B-C50C-407E-A947-70E740481C1C}">
                <a14:useLocalDpi xmlns:a14="http://schemas.microsoft.com/office/drawing/2010/main"/>
              </a:ext>
            </a:extLst>
          </a:blip>
          <a:srcRect/>
          <a:stretch>
            <a:fillRect/>
          </a:stretch>
        </p:blipFill>
        <p:spPr bwMode="auto">
          <a:xfrm>
            <a:off x="7000907" y="1953837"/>
            <a:ext cx="718038" cy="486309"/>
          </a:xfrm>
          <a:prstGeom prst="rect">
            <a:avLst/>
          </a:prstGeom>
          <a:noFill/>
          <a:extLst>
            <a:ext uri="{909E8E84-426E-40DD-AFC4-6F175D3DCCD1}">
              <a14:hiddenFill xmlns:a14="http://schemas.microsoft.com/office/drawing/2010/main">
                <a:solidFill>
                  <a:srgbClr val="FFFFFF"/>
                </a:solidFill>
              </a14:hiddenFill>
            </a:ext>
          </a:extLst>
        </p:spPr>
      </p:pic>
      <p:sp>
        <p:nvSpPr>
          <p:cNvPr id="92" name="Rectangle 91"/>
          <p:cNvSpPr/>
          <p:nvPr/>
        </p:nvSpPr>
        <p:spPr>
          <a:xfrm>
            <a:off x="6942314" y="3987009"/>
            <a:ext cx="1923803" cy="1876081"/>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 name="Rectangle 92"/>
          <p:cNvSpPr/>
          <p:nvPr/>
        </p:nvSpPr>
        <p:spPr>
          <a:xfrm>
            <a:off x="6942316" y="3854825"/>
            <a:ext cx="1923802" cy="339263"/>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noProof="0" dirty="0">
                <a:solidFill>
                  <a:prstClr val="black"/>
                </a:solidFill>
              </a:rPr>
              <a:t>Beverage Alcohol</a:t>
            </a:r>
            <a:endParaRPr kumimoji="0" lang="en-US" sz="1600" b="1" i="0" u="none" strike="noStrike" kern="0" cap="none" spc="0" normalizeH="0" baseline="0" noProof="0" dirty="0">
              <a:ln>
                <a:noFill/>
              </a:ln>
              <a:solidFill>
                <a:prstClr val="black"/>
              </a:solidFill>
              <a:effectLst/>
              <a:uLnTx/>
              <a:uFillTx/>
            </a:endParaRPr>
          </a:p>
        </p:txBody>
      </p:sp>
      <p:pic>
        <p:nvPicPr>
          <p:cNvPr id="94" name="Picture 93" descr="1280px-Corona_Extra.svg.png (1280×799)"/>
          <p:cNvPicPr>
            <a:picLocks noChangeAspect="1" noChangeArrowheads="1"/>
          </p:cNvPicPr>
          <p:nvPr/>
        </p:nvPicPr>
        <p:blipFill>
          <a:blip r:embed="rId39" cstate="screen">
            <a:extLst>
              <a:ext uri="{28A0092B-C50C-407E-A947-70E740481C1C}">
                <a14:useLocalDpi xmlns:a14="http://schemas.microsoft.com/office/drawing/2010/main"/>
              </a:ext>
            </a:extLst>
          </a:blip>
          <a:srcRect/>
          <a:stretch>
            <a:fillRect/>
          </a:stretch>
        </p:blipFill>
        <p:spPr bwMode="auto">
          <a:xfrm>
            <a:off x="8013125" y="4252752"/>
            <a:ext cx="812246" cy="507019"/>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8" descr="958ecd277a9b20a8bfbc25b850f4048b_bud-light-logo-budweiser-logo-bud-light-clipart_706-348.gif (706×348)"/>
          <p:cNvPicPr>
            <a:picLocks noChangeAspect="1" noChangeArrowheads="1"/>
          </p:cNvPicPr>
          <p:nvPr/>
        </p:nvPicPr>
        <p:blipFill>
          <a:blip r:embed="rId40" cstate="screen">
            <a:extLst>
              <a:ext uri="{28A0092B-C50C-407E-A947-70E740481C1C}">
                <a14:useLocalDpi xmlns:a14="http://schemas.microsoft.com/office/drawing/2010/main"/>
              </a:ext>
            </a:extLst>
          </a:blip>
          <a:srcRect/>
          <a:stretch>
            <a:fillRect/>
          </a:stretch>
        </p:blipFill>
        <p:spPr bwMode="auto">
          <a:xfrm>
            <a:off x="7023146" y="4335040"/>
            <a:ext cx="949427" cy="467989"/>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0" descr="coors_light_logo_detail.png (1000×301)"/>
          <p:cNvPicPr>
            <a:picLocks noChangeAspect="1" noChangeArrowheads="1"/>
          </p:cNvPicPr>
          <p:nvPr/>
        </p:nvPicPr>
        <p:blipFill>
          <a:blip r:embed="rId41" cstate="screen">
            <a:extLst>
              <a:ext uri="{28A0092B-C50C-407E-A947-70E740481C1C}">
                <a14:useLocalDpi xmlns:a14="http://schemas.microsoft.com/office/drawing/2010/main"/>
              </a:ext>
            </a:extLst>
          </a:blip>
          <a:srcRect/>
          <a:stretch>
            <a:fillRect/>
          </a:stretch>
        </p:blipFill>
        <p:spPr bwMode="auto">
          <a:xfrm>
            <a:off x="7303120" y="5342631"/>
            <a:ext cx="1202190" cy="361859"/>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redds-logo.png (435×146)"/>
          <p:cNvPicPr>
            <a:picLocks noChangeAspect="1" noChangeArrowheads="1"/>
          </p:cNvPicPr>
          <p:nvPr/>
        </p:nvPicPr>
        <p:blipFill>
          <a:blip r:embed="rId42" cstate="screen">
            <a:extLst>
              <a:ext uri="{28A0092B-C50C-407E-A947-70E740481C1C}">
                <a14:useLocalDpi xmlns:a14="http://schemas.microsoft.com/office/drawing/2010/main"/>
              </a:ext>
            </a:extLst>
          </a:blip>
          <a:srcRect/>
          <a:stretch>
            <a:fillRect/>
          </a:stretch>
        </p:blipFill>
        <p:spPr bwMode="auto">
          <a:xfrm>
            <a:off x="7056621" y="4940126"/>
            <a:ext cx="914531" cy="306946"/>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descr="applebees_logo_3276.gif (350×176)"/>
          <p:cNvPicPr>
            <a:picLocks noChangeAspect="1" noChangeArrowheads="1"/>
          </p:cNvPicPr>
          <p:nvPr/>
        </p:nvPicPr>
        <p:blipFill>
          <a:blip r:embed="rId43" cstate="screen">
            <a:extLst>
              <a:ext uri="{28A0092B-C50C-407E-A947-70E740481C1C}">
                <a14:useLocalDpi xmlns:a14="http://schemas.microsoft.com/office/drawing/2010/main"/>
              </a:ext>
            </a:extLst>
          </a:blip>
          <a:srcRect/>
          <a:stretch>
            <a:fillRect/>
          </a:stretch>
        </p:blipFill>
        <p:spPr bwMode="auto">
          <a:xfrm>
            <a:off x="3049841" y="5079200"/>
            <a:ext cx="765131" cy="384752"/>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6" descr="1280px-Denny's_logo.svg.png (1280×640)"/>
          <p:cNvPicPr>
            <a:picLocks noChangeAspect="1" noChangeArrowheads="1"/>
          </p:cNvPicPr>
          <p:nvPr/>
        </p:nvPicPr>
        <p:blipFill>
          <a:blip r:embed="rId44" cstate="screen">
            <a:extLst>
              <a:ext uri="{28A0092B-C50C-407E-A947-70E740481C1C}">
                <a14:useLocalDpi xmlns:a14="http://schemas.microsoft.com/office/drawing/2010/main"/>
              </a:ext>
            </a:extLst>
          </a:blip>
          <a:srcRect/>
          <a:stretch>
            <a:fillRect/>
          </a:stretch>
        </p:blipFill>
        <p:spPr bwMode="auto">
          <a:xfrm>
            <a:off x="2479253" y="5424799"/>
            <a:ext cx="850975" cy="425488"/>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8" descr="a91378259d85d1016bf16a7d295f1167.png (2000×1043)"/>
          <p:cNvPicPr>
            <a:picLocks noChangeAspect="1" noChangeArrowheads="1"/>
          </p:cNvPicPr>
          <p:nvPr/>
        </p:nvPicPr>
        <p:blipFill>
          <a:blip r:embed="rId45" cstate="screen">
            <a:extLst>
              <a:ext uri="{28A0092B-C50C-407E-A947-70E740481C1C}">
                <a14:useLocalDpi xmlns:a14="http://schemas.microsoft.com/office/drawing/2010/main"/>
              </a:ext>
            </a:extLst>
          </a:blip>
          <a:srcRect/>
          <a:stretch>
            <a:fillRect/>
          </a:stretch>
        </p:blipFill>
        <p:spPr bwMode="auto">
          <a:xfrm>
            <a:off x="5858722" y="1963982"/>
            <a:ext cx="695347" cy="362624"/>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10" descr="Activision_logo.png (4284×1024)"/>
          <p:cNvPicPr>
            <a:picLocks noChangeAspect="1" noChangeArrowheads="1"/>
          </p:cNvPicPr>
          <p:nvPr/>
        </p:nvPicPr>
        <p:blipFill>
          <a:blip r:embed="rId46" cstate="screen">
            <a:extLst>
              <a:ext uri="{28A0092B-C50C-407E-A947-70E740481C1C}">
                <a14:useLocalDpi xmlns:a14="http://schemas.microsoft.com/office/drawing/2010/main"/>
              </a:ext>
            </a:extLst>
          </a:blip>
          <a:srcRect/>
          <a:stretch>
            <a:fillRect/>
          </a:stretch>
        </p:blipFill>
        <p:spPr bwMode="auto">
          <a:xfrm>
            <a:off x="5529371" y="2944251"/>
            <a:ext cx="1016134" cy="242885"/>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2" descr="knowledge_graph_logo.png (302×302)"/>
          <p:cNvPicPr>
            <a:picLocks noChangeAspect="1" noChangeArrowheads="1"/>
          </p:cNvPicPr>
          <p:nvPr/>
        </p:nvPicPr>
        <p:blipFill>
          <a:blip r:embed="rId47" cstate="screen">
            <a:extLst>
              <a:ext uri="{28A0092B-C50C-407E-A947-70E740481C1C}">
                <a14:useLocalDpi xmlns:a14="http://schemas.microsoft.com/office/drawing/2010/main"/>
              </a:ext>
            </a:extLst>
          </a:blip>
          <a:srcRect/>
          <a:stretch>
            <a:fillRect/>
          </a:stretch>
        </p:blipFill>
        <p:spPr bwMode="auto">
          <a:xfrm>
            <a:off x="1648639" y="3126718"/>
            <a:ext cx="434239" cy="434239"/>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14" descr="THYOwcVUIU75r5pCgCgxMg-BA_logo-02_STACKED.png (1050×485)"/>
          <p:cNvPicPr>
            <a:picLocks noChangeAspect="1" noChangeArrowheads="1"/>
          </p:cNvPicPr>
          <p:nvPr/>
        </p:nvPicPr>
        <p:blipFill>
          <a:blip r:embed="rId48" cstate="screen">
            <a:extLst>
              <a:ext uri="{28A0092B-C50C-407E-A947-70E740481C1C}">
                <a14:useLocalDpi xmlns:a14="http://schemas.microsoft.com/office/drawing/2010/main"/>
              </a:ext>
            </a:extLst>
          </a:blip>
          <a:srcRect/>
          <a:stretch>
            <a:fillRect/>
          </a:stretch>
        </p:blipFill>
        <p:spPr bwMode="auto">
          <a:xfrm>
            <a:off x="5772641" y="5099314"/>
            <a:ext cx="824298" cy="380747"/>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0" descr="Taco-Bell-Logo.jpg (620×410)"/>
          <p:cNvPicPr>
            <a:picLocks noChangeAspect="1" noChangeArrowheads="1"/>
          </p:cNvPicPr>
          <p:nvPr/>
        </p:nvPicPr>
        <p:blipFill rotWithShape="1">
          <a:blip r:embed="rId49" cstate="screen">
            <a:extLst>
              <a:ext uri="{28A0092B-C50C-407E-A947-70E740481C1C}">
                <a14:useLocalDpi xmlns:a14="http://schemas.microsoft.com/office/drawing/2010/main"/>
              </a:ext>
            </a:extLst>
          </a:blip>
          <a:srcRect l="24966" t="7416" r="26520" b="7485"/>
          <a:stretch/>
        </p:blipFill>
        <p:spPr bwMode="auto">
          <a:xfrm>
            <a:off x="3782170" y="4270228"/>
            <a:ext cx="572948" cy="664620"/>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4" descr="Lowes_logo_pms_280.jpg (1355×622)"/>
          <p:cNvPicPr>
            <a:picLocks noChangeAspect="1" noChangeArrowheads="1"/>
          </p:cNvPicPr>
          <p:nvPr/>
        </p:nvPicPr>
        <p:blipFill>
          <a:blip r:embed="rId50" cstate="screen">
            <a:extLst>
              <a:ext uri="{28A0092B-C50C-407E-A947-70E740481C1C}">
                <a14:useLocalDpi xmlns:a14="http://schemas.microsoft.com/office/drawing/2010/main"/>
              </a:ext>
            </a:extLst>
          </a:blip>
          <a:srcRect/>
          <a:stretch>
            <a:fillRect/>
          </a:stretch>
        </p:blipFill>
        <p:spPr bwMode="auto">
          <a:xfrm>
            <a:off x="1465500" y="5500900"/>
            <a:ext cx="697238" cy="320061"/>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9"/>
          <p:cNvPicPr>
            <a:picLocks noChangeAspect="1"/>
          </p:cNvPicPr>
          <p:nvPr/>
        </p:nvPicPr>
        <p:blipFill>
          <a:blip r:embed="rId51" cstate="screen">
            <a:extLst>
              <a:ext uri="{28A0092B-C50C-407E-A947-70E740481C1C}">
                <a14:useLocalDpi xmlns:a14="http://schemas.microsoft.com/office/drawing/2010/main"/>
              </a:ext>
            </a:extLst>
          </a:blip>
          <a:stretch>
            <a:fillRect/>
          </a:stretch>
        </p:blipFill>
        <p:spPr>
          <a:xfrm>
            <a:off x="269437" y="4268483"/>
            <a:ext cx="785471" cy="358127"/>
          </a:xfrm>
          <a:prstGeom prst="rect">
            <a:avLst/>
          </a:prstGeom>
        </p:spPr>
      </p:pic>
      <p:pic>
        <p:nvPicPr>
          <p:cNvPr id="78" name="Picture 58" descr="Walmart-Logo-slogan.png (2272×1704)"/>
          <p:cNvPicPr>
            <a:picLocks noChangeAspect="1" noChangeArrowheads="1"/>
          </p:cNvPicPr>
          <p:nvPr/>
        </p:nvPicPr>
        <p:blipFill rotWithShape="1">
          <a:blip r:embed="rId52" cstate="screen">
            <a:extLst>
              <a:ext uri="{28A0092B-C50C-407E-A947-70E740481C1C}">
                <a14:useLocalDpi xmlns:a14="http://schemas.microsoft.com/office/drawing/2010/main"/>
              </a:ext>
            </a:extLst>
          </a:blip>
          <a:srcRect t="32253" b="33506"/>
          <a:stretch/>
        </p:blipFill>
        <p:spPr bwMode="auto">
          <a:xfrm>
            <a:off x="239578" y="4688872"/>
            <a:ext cx="1065263" cy="273569"/>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60" descr="http://logodatabases.com/wp-content/uploads/2012/03/nordstrom-logo.jpg"/>
          <p:cNvPicPr>
            <a:picLocks noChangeAspect="1" noChangeArrowheads="1"/>
          </p:cNvPicPr>
          <p:nvPr/>
        </p:nvPicPr>
        <p:blipFill rotWithShape="1">
          <a:blip r:embed="rId53" cstate="screen">
            <a:extLst>
              <a:ext uri="{28A0092B-C50C-407E-A947-70E740481C1C}">
                <a14:useLocalDpi xmlns:a14="http://schemas.microsoft.com/office/drawing/2010/main"/>
              </a:ext>
            </a:extLst>
          </a:blip>
          <a:srcRect l="-529" t="39394" r="529" b="37879"/>
          <a:stretch/>
        </p:blipFill>
        <p:spPr bwMode="auto">
          <a:xfrm>
            <a:off x="224258" y="5042258"/>
            <a:ext cx="1367148" cy="1627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54" cstate="screen">
            <a:extLst>
              <a:ext uri="{28A0092B-C50C-407E-A947-70E740481C1C}">
                <a14:useLocalDpi xmlns:a14="http://schemas.microsoft.com/office/drawing/2010/main"/>
              </a:ext>
            </a:extLst>
          </a:blip>
          <a:srcRect t="30890" b="34151"/>
          <a:stretch/>
        </p:blipFill>
        <p:spPr>
          <a:xfrm>
            <a:off x="1251862" y="4769112"/>
            <a:ext cx="903208" cy="168133"/>
          </a:xfrm>
          <a:prstGeom prst="rect">
            <a:avLst/>
          </a:prstGeom>
        </p:spPr>
      </p:pic>
      <p:pic>
        <p:nvPicPr>
          <p:cNvPr id="53" name="Picture 30" descr="http://www.hm.com/entrance/entrance-assets/static/site/img/choosecountry/HM-Share-Image.jpg"/>
          <p:cNvPicPr>
            <a:picLocks noChangeAspect="1" noChangeArrowheads="1"/>
          </p:cNvPicPr>
          <p:nvPr/>
        </p:nvPicPr>
        <p:blipFill rotWithShape="1">
          <a:blip r:embed="rId55" cstate="screen">
            <a:extLst>
              <a:ext uri="{28A0092B-C50C-407E-A947-70E740481C1C}">
                <a14:useLocalDpi xmlns:a14="http://schemas.microsoft.com/office/drawing/2010/main"/>
              </a:ext>
            </a:extLst>
          </a:blip>
          <a:srcRect l="30805" t="24801" r="30194" b="26183"/>
          <a:stretch/>
        </p:blipFill>
        <p:spPr bwMode="auto">
          <a:xfrm>
            <a:off x="1013315" y="4272435"/>
            <a:ext cx="609987" cy="4005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56" cstate="screen">
            <a:extLst>
              <a:ext uri="{28A0092B-C50C-407E-A947-70E740481C1C}">
                <a14:useLocalDpi xmlns:a14="http://schemas.microsoft.com/office/drawing/2010/main"/>
              </a:ext>
            </a:extLst>
          </a:blip>
          <a:srcRect l="19637" t="16315" r="19011" b="16830"/>
          <a:stretch/>
        </p:blipFill>
        <p:spPr>
          <a:xfrm>
            <a:off x="3782170" y="1982962"/>
            <a:ext cx="469907" cy="590466"/>
          </a:xfrm>
          <a:prstGeom prst="rect">
            <a:avLst/>
          </a:prstGeom>
        </p:spPr>
      </p:pic>
      <p:pic>
        <p:nvPicPr>
          <p:cNvPr id="6" name="Picture 5"/>
          <p:cNvPicPr>
            <a:picLocks noChangeAspect="1"/>
          </p:cNvPicPr>
          <p:nvPr/>
        </p:nvPicPr>
        <p:blipFill rotWithShape="1">
          <a:blip r:embed="rId57" cstate="screen">
            <a:extLst>
              <a:ext uri="{28A0092B-C50C-407E-A947-70E740481C1C}">
                <a14:useLocalDpi xmlns:a14="http://schemas.microsoft.com/office/drawing/2010/main"/>
              </a:ext>
            </a:extLst>
          </a:blip>
          <a:srcRect b="27108"/>
          <a:stretch/>
        </p:blipFill>
        <p:spPr>
          <a:xfrm>
            <a:off x="2497638" y="3008268"/>
            <a:ext cx="991392" cy="404680"/>
          </a:xfrm>
          <a:prstGeom prst="rect">
            <a:avLst/>
          </a:prstGeom>
        </p:spPr>
      </p:pic>
      <p:pic>
        <p:nvPicPr>
          <p:cNvPr id="7" name="Picture 6"/>
          <p:cNvPicPr>
            <a:picLocks noChangeAspect="1"/>
          </p:cNvPicPr>
          <p:nvPr/>
        </p:nvPicPr>
        <p:blipFill>
          <a:blip r:embed="rId58" cstate="screen">
            <a:extLst>
              <a:ext uri="{28A0092B-C50C-407E-A947-70E740481C1C}">
                <a14:useLocalDpi xmlns:a14="http://schemas.microsoft.com/office/drawing/2010/main"/>
              </a:ext>
            </a:extLst>
          </a:blip>
          <a:stretch>
            <a:fillRect/>
          </a:stretch>
        </p:blipFill>
        <p:spPr>
          <a:xfrm>
            <a:off x="773486" y="2660241"/>
            <a:ext cx="490446" cy="490446"/>
          </a:xfrm>
          <a:prstGeom prst="rect">
            <a:avLst/>
          </a:prstGeom>
        </p:spPr>
      </p:pic>
      <p:pic>
        <p:nvPicPr>
          <p:cNvPr id="8" name="Picture 7"/>
          <p:cNvPicPr>
            <a:picLocks noChangeAspect="1"/>
          </p:cNvPicPr>
          <p:nvPr/>
        </p:nvPicPr>
        <p:blipFill rotWithShape="1">
          <a:blip r:embed="rId59" cstate="screen">
            <a:extLst>
              <a:ext uri="{28A0092B-C50C-407E-A947-70E740481C1C}">
                <a14:useLocalDpi xmlns:a14="http://schemas.microsoft.com/office/drawing/2010/main"/>
              </a:ext>
            </a:extLst>
          </a:blip>
          <a:srcRect t="36106" b="36312"/>
          <a:stretch/>
        </p:blipFill>
        <p:spPr>
          <a:xfrm>
            <a:off x="1260496" y="2705825"/>
            <a:ext cx="710606" cy="253697"/>
          </a:xfrm>
          <a:prstGeom prst="rect">
            <a:avLst/>
          </a:prstGeom>
        </p:spPr>
      </p:pic>
      <p:pic>
        <p:nvPicPr>
          <p:cNvPr id="9" name="Picture 8"/>
          <p:cNvPicPr>
            <a:picLocks noChangeAspect="1"/>
          </p:cNvPicPr>
          <p:nvPr/>
        </p:nvPicPr>
        <p:blipFill>
          <a:blip r:embed="rId60" cstate="screen">
            <a:extLst>
              <a:ext uri="{28A0092B-C50C-407E-A947-70E740481C1C}">
                <a14:useLocalDpi xmlns:a14="http://schemas.microsoft.com/office/drawing/2010/main"/>
              </a:ext>
            </a:extLst>
          </a:blip>
          <a:stretch>
            <a:fillRect/>
          </a:stretch>
        </p:blipFill>
        <p:spPr>
          <a:xfrm>
            <a:off x="999539" y="3226837"/>
            <a:ext cx="545260" cy="281368"/>
          </a:xfrm>
          <a:prstGeom prst="rect">
            <a:avLst/>
          </a:prstGeom>
        </p:spPr>
      </p:pic>
      <p:pic>
        <p:nvPicPr>
          <p:cNvPr id="10" name="Picture 9"/>
          <p:cNvPicPr>
            <a:picLocks noChangeAspect="1"/>
          </p:cNvPicPr>
          <p:nvPr/>
        </p:nvPicPr>
        <p:blipFill>
          <a:blip r:embed="rId61" cstate="screen">
            <a:extLst>
              <a:ext uri="{28A0092B-C50C-407E-A947-70E740481C1C}">
                <a14:useLocalDpi xmlns:a14="http://schemas.microsoft.com/office/drawing/2010/main"/>
              </a:ext>
            </a:extLst>
          </a:blip>
          <a:stretch>
            <a:fillRect/>
          </a:stretch>
        </p:blipFill>
        <p:spPr>
          <a:xfrm>
            <a:off x="321221" y="3187136"/>
            <a:ext cx="594606" cy="341497"/>
          </a:xfrm>
          <a:prstGeom prst="rect">
            <a:avLst/>
          </a:prstGeom>
        </p:spPr>
      </p:pic>
      <p:pic>
        <p:nvPicPr>
          <p:cNvPr id="11" name="Picture 10"/>
          <p:cNvPicPr>
            <a:picLocks noChangeAspect="1"/>
          </p:cNvPicPr>
          <p:nvPr/>
        </p:nvPicPr>
        <p:blipFill>
          <a:blip r:embed="rId62" cstate="screen">
            <a:extLst>
              <a:ext uri="{28A0092B-C50C-407E-A947-70E740481C1C}">
                <a14:useLocalDpi xmlns:a14="http://schemas.microsoft.com/office/drawing/2010/main"/>
              </a:ext>
            </a:extLst>
          </a:blip>
          <a:stretch>
            <a:fillRect/>
          </a:stretch>
        </p:blipFill>
        <p:spPr>
          <a:xfrm>
            <a:off x="3472701" y="3162278"/>
            <a:ext cx="826914" cy="341191"/>
          </a:xfrm>
          <a:prstGeom prst="rect">
            <a:avLst/>
          </a:prstGeom>
        </p:spPr>
      </p:pic>
      <p:pic>
        <p:nvPicPr>
          <p:cNvPr id="12" name="Picture 11"/>
          <p:cNvPicPr>
            <a:picLocks noChangeAspect="1"/>
          </p:cNvPicPr>
          <p:nvPr/>
        </p:nvPicPr>
        <p:blipFill>
          <a:blip r:embed="rId63" cstate="screen">
            <a:extLst>
              <a:ext uri="{28A0092B-C50C-407E-A947-70E740481C1C}">
                <a14:useLocalDpi xmlns:a14="http://schemas.microsoft.com/office/drawing/2010/main"/>
              </a:ext>
            </a:extLst>
          </a:blip>
          <a:stretch>
            <a:fillRect/>
          </a:stretch>
        </p:blipFill>
        <p:spPr>
          <a:xfrm>
            <a:off x="4702445" y="2935579"/>
            <a:ext cx="786032" cy="304833"/>
          </a:xfrm>
          <a:prstGeom prst="rect">
            <a:avLst/>
          </a:prstGeom>
        </p:spPr>
      </p:pic>
      <p:pic>
        <p:nvPicPr>
          <p:cNvPr id="13" name="Picture 12"/>
          <p:cNvPicPr>
            <a:picLocks noChangeAspect="1"/>
          </p:cNvPicPr>
          <p:nvPr/>
        </p:nvPicPr>
        <p:blipFill rotWithShape="1">
          <a:blip r:embed="rId64" cstate="screen">
            <a:extLst>
              <a:ext uri="{28A0092B-C50C-407E-A947-70E740481C1C}">
                <a14:useLocalDpi xmlns:a14="http://schemas.microsoft.com/office/drawing/2010/main"/>
              </a:ext>
            </a:extLst>
          </a:blip>
          <a:srcRect l="11470" t="16420" r="13653" b="14770"/>
          <a:stretch/>
        </p:blipFill>
        <p:spPr>
          <a:xfrm>
            <a:off x="8105503" y="4826726"/>
            <a:ext cx="592319" cy="492208"/>
          </a:xfrm>
          <a:prstGeom prst="rect">
            <a:avLst/>
          </a:prstGeom>
        </p:spPr>
      </p:pic>
      <p:pic>
        <p:nvPicPr>
          <p:cNvPr id="14" name="Picture 13"/>
          <p:cNvPicPr>
            <a:picLocks noChangeAspect="1"/>
          </p:cNvPicPr>
          <p:nvPr/>
        </p:nvPicPr>
        <p:blipFill rotWithShape="1">
          <a:blip r:embed="rId65" cstate="screen">
            <a:extLst>
              <a:ext uri="{28A0092B-C50C-407E-A947-70E740481C1C}">
                <a14:useLocalDpi xmlns:a14="http://schemas.microsoft.com/office/drawing/2010/main"/>
              </a:ext>
            </a:extLst>
          </a:blip>
          <a:srcRect t="27210" b="31187"/>
          <a:stretch/>
        </p:blipFill>
        <p:spPr>
          <a:xfrm>
            <a:off x="4765865" y="5488375"/>
            <a:ext cx="707339" cy="249648"/>
          </a:xfrm>
          <a:prstGeom prst="rect">
            <a:avLst/>
          </a:prstGeom>
        </p:spPr>
      </p:pic>
      <p:pic>
        <p:nvPicPr>
          <p:cNvPr id="15" name="Picture 14"/>
          <p:cNvPicPr>
            <a:picLocks noChangeAspect="1"/>
          </p:cNvPicPr>
          <p:nvPr/>
        </p:nvPicPr>
        <p:blipFill rotWithShape="1">
          <a:blip r:embed="rId66" cstate="screen">
            <a:extLst>
              <a:ext uri="{28A0092B-C50C-407E-A947-70E740481C1C}">
                <a14:useLocalDpi xmlns:a14="http://schemas.microsoft.com/office/drawing/2010/main"/>
              </a:ext>
            </a:extLst>
          </a:blip>
          <a:srcRect t="14214" b="15569"/>
          <a:stretch/>
        </p:blipFill>
        <p:spPr>
          <a:xfrm>
            <a:off x="3836429" y="4972646"/>
            <a:ext cx="506801" cy="355856"/>
          </a:xfrm>
          <a:prstGeom prst="rect">
            <a:avLst/>
          </a:prstGeom>
        </p:spPr>
      </p:pic>
    </p:spTree>
    <p:extLst>
      <p:ext uri="{BB962C8B-B14F-4D97-AF65-F5344CB8AC3E}">
        <p14:creationId xmlns:p14="http://schemas.microsoft.com/office/powerpoint/2010/main" val="2370282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Rectangle 162"/>
          <p:cNvSpPr/>
          <p:nvPr/>
        </p:nvSpPr>
        <p:spPr>
          <a:xfrm>
            <a:off x="2527801" y="3988641"/>
            <a:ext cx="1911856" cy="1926916"/>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4" name="Rectangle 163"/>
          <p:cNvSpPr/>
          <p:nvPr/>
        </p:nvSpPr>
        <p:spPr>
          <a:xfrm>
            <a:off x="2527802" y="3845600"/>
            <a:ext cx="1911855" cy="37431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solidFill>
                  <a:schemeClr val="tx1"/>
                </a:solidFill>
              </a:rPr>
              <a:t>Financial</a:t>
            </a:r>
            <a:endParaRPr kumimoji="0" lang="en-US" sz="1600" b="1" i="0" u="none" strike="noStrike" kern="0" cap="none" spc="0" normalizeH="0" baseline="0" noProof="0" dirty="0">
              <a:ln>
                <a:noFill/>
              </a:ln>
              <a:solidFill>
                <a:schemeClr val="tx1"/>
              </a:solidFill>
              <a:effectLst/>
              <a:uLnTx/>
              <a:uFillTx/>
            </a:endParaRPr>
          </a:p>
        </p:txBody>
      </p:sp>
      <p:sp>
        <p:nvSpPr>
          <p:cNvPr id="2" name="Title 1"/>
          <p:cNvSpPr>
            <a:spLocks noGrp="1"/>
          </p:cNvSpPr>
          <p:nvPr>
            <p:ph type="ctrTitle"/>
          </p:nvPr>
        </p:nvSpPr>
        <p:spPr>
          <a:xfrm>
            <a:off x="161636" y="460182"/>
            <a:ext cx="8805334" cy="1283951"/>
          </a:xfrm>
        </p:spPr>
        <p:txBody>
          <a:bodyPr/>
          <a:lstStyle/>
          <a:p>
            <a:r>
              <a:rPr lang="en-US" dirty="0"/>
              <a:t>Cinema Advertising Runs The Spectrum Across </a:t>
            </a:r>
            <a:br>
              <a:rPr lang="en-US" dirty="0"/>
            </a:br>
            <a:r>
              <a:rPr lang="en-US" dirty="0"/>
              <a:t>Millennial- &amp; Family-Focused Categories &amp; Brands</a:t>
            </a:r>
          </a:p>
        </p:txBody>
      </p:sp>
      <p:sp>
        <p:nvSpPr>
          <p:cNvPr id="17" name="Text Placeholder 4"/>
          <p:cNvSpPr>
            <a:spLocks noGrp="1"/>
          </p:cNvSpPr>
          <p:nvPr>
            <p:ph type="body" sz="quarter" idx="15"/>
          </p:nvPr>
        </p:nvSpPr>
        <p:spPr>
          <a:xfrm>
            <a:off x="329141" y="6189666"/>
            <a:ext cx="2813553" cy="431798"/>
          </a:xfrm>
        </p:spPr>
        <p:txBody>
          <a:bodyPr/>
          <a:lstStyle/>
          <a:p>
            <a:r>
              <a:rPr lang="en-US" dirty="0"/>
              <a:t>Lights, Camera, Call To Action!</a:t>
            </a:r>
          </a:p>
        </p:txBody>
      </p:sp>
      <p:sp>
        <p:nvSpPr>
          <p:cNvPr id="107" name="Rectangle 106"/>
          <p:cNvSpPr/>
          <p:nvPr/>
        </p:nvSpPr>
        <p:spPr>
          <a:xfrm>
            <a:off x="6909104" y="1845199"/>
            <a:ext cx="1897951" cy="1726994"/>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8" name="Rectangle 107"/>
          <p:cNvSpPr/>
          <p:nvPr/>
        </p:nvSpPr>
        <p:spPr>
          <a:xfrm>
            <a:off x="6909103" y="1509588"/>
            <a:ext cx="1897951" cy="341515"/>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tx1"/>
                </a:solidFill>
                <a:effectLst/>
                <a:uLnTx/>
                <a:uFillTx/>
              </a:rPr>
              <a:t>Home Goods</a:t>
            </a:r>
          </a:p>
        </p:txBody>
      </p:sp>
      <p:sp>
        <p:nvSpPr>
          <p:cNvPr id="109" name="Rectangle 108"/>
          <p:cNvSpPr/>
          <p:nvPr/>
        </p:nvSpPr>
        <p:spPr>
          <a:xfrm>
            <a:off x="4789478" y="1876929"/>
            <a:ext cx="1842320" cy="1695637"/>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0" name="Rectangle 109"/>
          <p:cNvSpPr/>
          <p:nvPr/>
        </p:nvSpPr>
        <p:spPr>
          <a:xfrm>
            <a:off x="4789478" y="1521706"/>
            <a:ext cx="1842320" cy="355223"/>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Personal Care</a:t>
            </a:r>
          </a:p>
        </p:txBody>
      </p:sp>
      <p:sp>
        <p:nvSpPr>
          <p:cNvPr id="111" name="Rectangle 110"/>
          <p:cNvSpPr/>
          <p:nvPr/>
        </p:nvSpPr>
        <p:spPr>
          <a:xfrm>
            <a:off x="2537649" y="1879700"/>
            <a:ext cx="1901204" cy="1695637"/>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2" name="Rectangle 111"/>
          <p:cNvSpPr/>
          <p:nvPr/>
        </p:nvSpPr>
        <p:spPr>
          <a:xfrm>
            <a:off x="2537649" y="1529691"/>
            <a:ext cx="1901204" cy="350009"/>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b="1" kern="0" dirty="0">
                <a:solidFill>
                  <a:prstClr val="black"/>
                </a:solidFill>
              </a:rPr>
              <a:t>Travel</a:t>
            </a:r>
            <a:endParaRPr kumimoji="0" lang="en-US" sz="1600" b="1" i="0" u="none" strike="noStrike" kern="0" cap="none" spc="0" normalizeH="0" baseline="0" noProof="0" dirty="0">
              <a:ln>
                <a:noFill/>
              </a:ln>
              <a:solidFill>
                <a:prstClr val="black"/>
              </a:solidFill>
              <a:effectLst/>
              <a:uLnTx/>
              <a:uFillTx/>
            </a:endParaRPr>
          </a:p>
        </p:txBody>
      </p:sp>
      <p:pic>
        <p:nvPicPr>
          <p:cNvPr id="113" name="Picture 6" descr="https://res.cloudinary.com/crunchbase-production/image/upload/v1397183163/7082f00ef59231c5011d975b70753110.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15184" y="2233039"/>
            <a:ext cx="726807" cy="316525"/>
          </a:xfrm>
          <a:prstGeom prst="rect">
            <a:avLst/>
          </a:prstGeom>
          <a:noFill/>
          <a:extLst>
            <a:ext uri="{909E8E84-426E-40DD-AFC4-6F175D3DCCD1}">
              <a14:hiddenFill xmlns:a14="http://schemas.microsoft.com/office/drawing/2010/main">
                <a:solidFill>
                  <a:srgbClr val="FFFFFF"/>
                </a:solidFill>
              </a14:hiddenFill>
            </a:ext>
          </a:extLst>
        </p:spPr>
      </p:pic>
      <p:sp>
        <p:nvSpPr>
          <p:cNvPr id="114" name="Rectangle 113"/>
          <p:cNvSpPr/>
          <p:nvPr/>
        </p:nvSpPr>
        <p:spPr>
          <a:xfrm>
            <a:off x="6908249" y="4220433"/>
            <a:ext cx="1888507" cy="1695637"/>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5" name="Rectangle 114"/>
          <p:cNvSpPr/>
          <p:nvPr/>
        </p:nvSpPr>
        <p:spPr>
          <a:xfrm>
            <a:off x="6908249" y="3866946"/>
            <a:ext cx="1888507" cy="353487"/>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Military</a:t>
            </a:r>
          </a:p>
        </p:txBody>
      </p:sp>
      <p:pic>
        <p:nvPicPr>
          <p:cNvPr id="116" name="Picture 34" descr="https://img.clipartfox.com/6b67831bd06753b1bc78437c62a83d12_-for-usmc-logo-clip-art-marine-corps-hd-clipart_1600-1600.jpe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16084" y="5119692"/>
            <a:ext cx="528448" cy="528448"/>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28" descr="File:Air Force Logo.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62689" y="4299247"/>
            <a:ext cx="745583" cy="595576"/>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30" descr="arg.png (756×756)"/>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1772" t="27822" r="5865" b="32496"/>
          <a:stretch/>
        </p:blipFill>
        <p:spPr bwMode="auto">
          <a:xfrm>
            <a:off x="7861013" y="4382846"/>
            <a:ext cx="946041" cy="455802"/>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32" descr="2000px-US_Army_logo.svg.png (2000×267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594117" y="5034040"/>
            <a:ext cx="526049" cy="703589"/>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34" descr="USCGShield.png (591×54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948577" y="5140074"/>
            <a:ext cx="624340" cy="577859"/>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46" descr="airbnb-logo-293-86cb5a9eea395a8233842fb74a5b59af.png (293×196)"/>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t="21124" b="24909"/>
          <a:stretch/>
        </p:blipFill>
        <p:spPr bwMode="auto">
          <a:xfrm>
            <a:off x="2529605" y="1903198"/>
            <a:ext cx="1152488" cy="357207"/>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2" descr="city_of_las_vegas_tourism_logo.png (1000×576)"/>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728858" y="1940037"/>
            <a:ext cx="647435" cy="372922"/>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122" descr="Sandals-logo-136113C47A-seeklogo.com.gif (200×200)"/>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t="24937" b="24913"/>
          <a:stretch/>
        </p:blipFill>
        <p:spPr bwMode="auto">
          <a:xfrm>
            <a:off x="3125816" y="2240609"/>
            <a:ext cx="742822" cy="372520"/>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2" descr="Image result for gillette"/>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882814" y="2785713"/>
            <a:ext cx="877719" cy="257464"/>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14" descr="http://logok.org/wp-content/uploads/2015/03/Dove-logo-logotype-1024x768.png"/>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14178" t="18750" r="16626" b="45735"/>
          <a:stretch/>
        </p:blipFill>
        <p:spPr bwMode="auto">
          <a:xfrm>
            <a:off x="5690395" y="3093426"/>
            <a:ext cx="874754" cy="336734"/>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16" descr="AXE_Logo.png (2272×1704)"/>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16711" t="38116" r="17092" b="38880"/>
          <a:stretch/>
        </p:blipFill>
        <p:spPr bwMode="auto">
          <a:xfrm>
            <a:off x="4883785" y="1991057"/>
            <a:ext cx="937089" cy="244241"/>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32" descr="1480531493803.png (1280×312)"/>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644676" y="3285242"/>
            <a:ext cx="852551" cy="207808"/>
          </a:xfrm>
          <a:prstGeom prst="rect">
            <a:avLst/>
          </a:prstGeom>
          <a:noFill/>
          <a:extLst>
            <a:ext uri="{909E8E84-426E-40DD-AFC4-6F175D3DCCD1}">
              <a14:hiddenFill xmlns:a14="http://schemas.microsoft.com/office/drawing/2010/main">
                <a:solidFill>
                  <a:srgbClr val="FFFFFF"/>
                </a:solidFill>
              </a14:hiddenFill>
            </a:ext>
          </a:extLst>
        </p:spPr>
      </p:pic>
      <p:pic>
        <p:nvPicPr>
          <p:cNvPr id="128" name="Picture 36" descr="sticky-logo.jpg (400×112)"/>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553937" y="2971883"/>
            <a:ext cx="1000619" cy="280174"/>
          </a:xfrm>
          <a:prstGeom prst="rect">
            <a:avLst/>
          </a:prstGeom>
          <a:noFill/>
          <a:extLst>
            <a:ext uri="{909E8E84-426E-40DD-AFC4-6F175D3DCCD1}">
              <a14:hiddenFill xmlns:a14="http://schemas.microsoft.com/office/drawing/2010/main">
                <a:solidFill>
                  <a:srgbClr val="FFFFFF"/>
                </a:solidFill>
              </a14:hiddenFill>
            </a:ext>
          </a:extLst>
        </p:spPr>
      </p:pic>
      <p:pic>
        <p:nvPicPr>
          <p:cNvPr id="129" name="Picture 38" descr="amtrak-011-e1437095759125.jpg (1542×1029)"/>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3703472" y="2678643"/>
            <a:ext cx="639125" cy="426498"/>
          </a:xfrm>
          <a:prstGeom prst="rect">
            <a:avLst/>
          </a:prstGeom>
          <a:noFill/>
          <a:extLst>
            <a:ext uri="{909E8E84-426E-40DD-AFC4-6F175D3DCCD1}">
              <a14:hiddenFill xmlns:a14="http://schemas.microsoft.com/office/drawing/2010/main">
                <a:solidFill>
                  <a:srgbClr val="FFFFFF"/>
                </a:solidFill>
              </a14:hiddenFill>
            </a:ext>
          </a:extLst>
        </p:spPr>
      </p:pic>
      <p:pic>
        <p:nvPicPr>
          <p:cNvPr id="130" name="Picture 40" descr="current_widget.jpg (1061×180)"/>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2564852" y="2780498"/>
            <a:ext cx="1070278" cy="181574"/>
          </a:xfrm>
          <a:prstGeom prst="rect">
            <a:avLst/>
          </a:prstGeom>
          <a:noFill/>
          <a:extLst>
            <a:ext uri="{909E8E84-426E-40DD-AFC4-6F175D3DCCD1}">
              <a14:hiddenFill xmlns:a14="http://schemas.microsoft.com/office/drawing/2010/main">
                <a:solidFill>
                  <a:srgbClr val="FFFFFF"/>
                </a:solidFill>
              </a14:hiddenFill>
            </a:ext>
          </a:extLst>
        </p:spPr>
      </p:pic>
      <p:pic>
        <p:nvPicPr>
          <p:cNvPr id="131" name="Picture 42" descr="Logo+Hawaiian_Airlines.png (1600×1067)"/>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l="11355" t="34180" r="11520" b="34021"/>
          <a:stretch/>
        </p:blipFill>
        <p:spPr bwMode="auto">
          <a:xfrm>
            <a:off x="3505271" y="3303041"/>
            <a:ext cx="862994" cy="237288"/>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74" descr="purina-logo.jpg (1022×244)"/>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6993116" y="2951424"/>
            <a:ext cx="1336527" cy="319092"/>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48" descr="OldSpice.png (800×500)"/>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4896243" y="2149840"/>
            <a:ext cx="988214" cy="617634"/>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50" descr="windex-logo.png (145×76)"/>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6954453" y="1895427"/>
            <a:ext cx="828240" cy="434112"/>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54" descr="latest (500×302)"/>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6966010" y="2289735"/>
            <a:ext cx="811869" cy="490369"/>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56" descr="Snackeez_Logo_082913.jpg (2400×900)"/>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7926225" y="1924764"/>
            <a:ext cx="645264" cy="308275"/>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58" descr="kitchenaid-logo.jpg.gif (800×200)"/>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7254118" y="3170099"/>
            <a:ext cx="1374260" cy="399816"/>
          </a:xfrm>
          <a:prstGeom prst="rect">
            <a:avLst/>
          </a:prstGeom>
          <a:noFill/>
          <a:extLst>
            <a:ext uri="{909E8E84-426E-40DD-AFC4-6F175D3DCCD1}">
              <a14:hiddenFill xmlns:a14="http://schemas.microsoft.com/office/drawing/2010/main">
                <a:solidFill>
                  <a:srgbClr val="FFFFFF"/>
                </a:solidFill>
              </a14:hiddenFill>
            </a:ext>
          </a:extLst>
        </p:spPr>
      </p:pic>
      <p:sp>
        <p:nvSpPr>
          <p:cNvPr id="138" name="Rectangle 137"/>
          <p:cNvSpPr/>
          <p:nvPr/>
        </p:nvSpPr>
        <p:spPr>
          <a:xfrm>
            <a:off x="4765517" y="4214370"/>
            <a:ext cx="1897618" cy="1698302"/>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9" name="Rectangle 138"/>
          <p:cNvSpPr/>
          <p:nvPr/>
        </p:nvSpPr>
        <p:spPr>
          <a:xfrm>
            <a:off x="4765517" y="3866946"/>
            <a:ext cx="1897618" cy="364691"/>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Insurance</a:t>
            </a:r>
          </a:p>
        </p:txBody>
      </p:sp>
      <p:pic>
        <p:nvPicPr>
          <p:cNvPr id="140" name="Picture 26" descr="geico-logo.jpg (1793×502)"/>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4817082" y="4328253"/>
            <a:ext cx="965880" cy="270425"/>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50" descr="http://cdn-3.famouslogos.us/images/bank-of-america-logo.jpg"/>
          <p:cNvPicPr>
            <a:picLocks noChangeAspect="1" noChangeArrowheads="1"/>
          </p:cNvPicPr>
          <p:nvPr/>
        </p:nvPicPr>
        <p:blipFill rotWithShape="1">
          <a:blip r:embed="rId26" cstate="screen">
            <a:extLst>
              <a:ext uri="{28A0092B-C50C-407E-A947-70E740481C1C}">
                <a14:useLocalDpi xmlns:a14="http://schemas.microsoft.com/office/drawing/2010/main"/>
              </a:ext>
            </a:extLst>
          </a:blip>
          <a:srcRect t="31130" b="31982"/>
          <a:stretch/>
        </p:blipFill>
        <p:spPr bwMode="auto">
          <a:xfrm>
            <a:off x="2594826" y="4274554"/>
            <a:ext cx="1719885" cy="295081"/>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54" descr="2000px-American_Express_logo.svg.png (2000×2000)"/>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2617447" y="4547267"/>
            <a:ext cx="461137" cy="461137"/>
          </a:xfrm>
          <a:prstGeom prst="rect">
            <a:avLst/>
          </a:prstGeom>
          <a:noFill/>
          <a:extLst>
            <a:ext uri="{909E8E84-426E-40DD-AFC4-6F175D3DCCD1}">
              <a14:hiddenFill xmlns:a14="http://schemas.microsoft.com/office/drawing/2010/main">
                <a:solidFill>
                  <a:srgbClr val="FFFFFF"/>
                </a:solidFill>
              </a14:hiddenFill>
            </a:ext>
          </a:extLst>
        </p:spPr>
      </p:pic>
      <p:sp>
        <p:nvSpPr>
          <p:cNvPr id="146" name="Rectangle 145"/>
          <p:cNvSpPr/>
          <p:nvPr/>
        </p:nvSpPr>
        <p:spPr>
          <a:xfrm>
            <a:off x="342460" y="1878434"/>
            <a:ext cx="1844563" cy="1695637"/>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7" name="Rectangle 146"/>
          <p:cNvSpPr/>
          <p:nvPr/>
        </p:nvSpPr>
        <p:spPr>
          <a:xfrm>
            <a:off x="342461" y="1518230"/>
            <a:ext cx="1844562" cy="360204"/>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300" b="1" kern="0" dirty="0">
                <a:solidFill>
                  <a:prstClr val="black"/>
                </a:solidFill>
              </a:rPr>
              <a:t>Live Events &amp; Amusements</a:t>
            </a:r>
            <a:endParaRPr kumimoji="0" lang="en-US" sz="1300" b="1" i="0" u="none" strike="noStrike" kern="0" cap="none" spc="0" normalizeH="0" baseline="0" noProof="0" dirty="0">
              <a:ln>
                <a:noFill/>
              </a:ln>
              <a:solidFill>
                <a:prstClr val="black"/>
              </a:solidFill>
              <a:effectLst/>
              <a:uLnTx/>
              <a:uFillTx/>
            </a:endParaRPr>
          </a:p>
        </p:txBody>
      </p:sp>
      <p:pic>
        <p:nvPicPr>
          <p:cNvPr id="148" name="Picture 30" descr="https://pbs.twimg.com/profile_images/110795180/AEG_LIVE_Events_copy.jpg"/>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1327681" y="2422010"/>
            <a:ext cx="633028" cy="397194"/>
          </a:xfrm>
          <a:prstGeom prst="rect">
            <a:avLst/>
          </a:prstGeom>
          <a:noFill/>
          <a:extLst>
            <a:ext uri="{909E8E84-426E-40DD-AFC4-6F175D3DCCD1}">
              <a14:hiddenFill xmlns:a14="http://schemas.microsoft.com/office/drawing/2010/main">
                <a:solidFill>
                  <a:srgbClr val="FFFFFF"/>
                </a:solidFill>
              </a14:hiddenFill>
            </a:ext>
          </a:extLst>
        </p:spPr>
      </p:pic>
      <p:pic>
        <p:nvPicPr>
          <p:cNvPr id="149" name="Picture 2" descr="https://www.relix.com/images/uploads/about/LN.jpg"/>
          <p:cNvPicPr>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a:off x="1344917" y="1933915"/>
            <a:ext cx="644037" cy="426055"/>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6" descr="https://upload.wikimedia.org/wikipedia/commons/thumb/b/be/Walt_Disney_World_Resort_logo.svg/2000px-Walt_Disney_World_Resort_logo.svg.png"/>
          <p:cNvPicPr>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398868" y="3209044"/>
            <a:ext cx="1016452" cy="352200"/>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22" descr="https://stubhubpressbox.files.wordpress.com/2016/04/sh_logo_primary_teal.png?w=600"/>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1410839" y="3224814"/>
            <a:ext cx="606365" cy="296108"/>
          </a:xfrm>
          <a:prstGeom prst="rect">
            <a:avLst/>
          </a:prstGeom>
          <a:noFill/>
          <a:extLst>
            <a:ext uri="{909E8E84-426E-40DD-AFC4-6F175D3DCCD1}">
              <a14:hiddenFill xmlns:a14="http://schemas.microsoft.com/office/drawing/2010/main">
                <a:solidFill>
                  <a:srgbClr val="FFFFFF"/>
                </a:solidFill>
              </a14:hiddenFill>
            </a:ext>
          </a:extLst>
        </p:spPr>
      </p:pic>
      <p:sp>
        <p:nvSpPr>
          <p:cNvPr id="152" name="Rectangle 151"/>
          <p:cNvSpPr/>
          <p:nvPr/>
        </p:nvSpPr>
        <p:spPr>
          <a:xfrm>
            <a:off x="321734" y="4191582"/>
            <a:ext cx="1842320" cy="1721090"/>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3" name="Rectangle 152"/>
          <p:cNvSpPr/>
          <p:nvPr/>
        </p:nvSpPr>
        <p:spPr>
          <a:xfrm>
            <a:off x="321734" y="3850067"/>
            <a:ext cx="1842320" cy="341516"/>
          </a:xfrm>
          <a:prstGeom prst="rect">
            <a:avLst/>
          </a:prstGeom>
          <a:solidFill>
            <a:schemeClr val="bg1"/>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rPr>
              <a:t>Auto</a:t>
            </a:r>
          </a:p>
        </p:txBody>
      </p:sp>
      <p:pic>
        <p:nvPicPr>
          <p:cNvPr id="154" name="Picture 2" descr="Jeep-logo.png (1024×768)"/>
          <p:cNvPicPr>
            <a:picLocks noChangeAspect="1" noChangeArrowheads="1"/>
          </p:cNvPicPr>
          <p:nvPr/>
        </p:nvPicPr>
        <p:blipFill>
          <a:blip r:embed="rId32" cstate="screen">
            <a:extLst>
              <a:ext uri="{28A0092B-C50C-407E-A947-70E740481C1C}">
                <a14:useLocalDpi xmlns:a14="http://schemas.microsoft.com/office/drawing/2010/main"/>
              </a:ext>
            </a:extLst>
          </a:blip>
          <a:srcRect/>
          <a:stretch>
            <a:fillRect/>
          </a:stretch>
        </p:blipFill>
        <p:spPr bwMode="auto">
          <a:xfrm>
            <a:off x="349141" y="4164656"/>
            <a:ext cx="660236" cy="495177"/>
          </a:xfrm>
          <a:prstGeom prst="rect">
            <a:avLst/>
          </a:prstGeom>
          <a:noFill/>
          <a:extLst>
            <a:ext uri="{909E8E84-426E-40DD-AFC4-6F175D3DCCD1}">
              <a14:hiddenFill xmlns:a14="http://schemas.microsoft.com/office/drawing/2010/main">
                <a:solidFill>
                  <a:srgbClr val="FFFFFF"/>
                </a:solidFill>
              </a14:hiddenFill>
            </a:ext>
          </a:extLst>
        </p:spPr>
      </p:pic>
      <p:pic>
        <p:nvPicPr>
          <p:cNvPr id="155" name="Picture 4" descr="Chevrolet-logo.png (2015×1121)"/>
          <p:cNvPicPr>
            <a:picLocks noChangeAspect="1" noChangeArrowheads="1"/>
          </p:cNvPicPr>
          <p:nvPr/>
        </p:nvPicPr>
        <p:blipFill>
          <a:blip r:embed="rId33" cstate="screen">
            <a:extLst>
              <a:ext uri="{28A0092B-C50C-407E-A947-70E740481C1C}">
                <a14:useLocalDpi xmlns:a14="http://schemas.microsoft.com/office/drawing/2010/main"/>
              </a:ext>
            </a:extLst>
          </a:blip>
          <a:srcRect/>
          <a:stretch>
            <a:fillRect/>
          </a:stretch>
        </p:blipFill>
        <p:spPr bwMode="auto">
          <a:xfrm>
            <a:off x="1242894" y="4205194"/>
            <a:ext cx="835522" cy="464824"/>
          </a:xfrm>
          <a:prstGeom prst="rect">
            <a:avLst/>
          </a:prstGeom>
          <a:noFill/>
          <a:extLst>
            <a:ext uri="{909E8E84-426E-40DD-AFC4-6F175D3DCCD1}">
              <a14:hiddenFill xmlns:a14="http://schemas.microsoft.com/office/drawing/2010/main">
                <a:solidFill>
                  <a:srgbClr val="FFFFFF"/>
                </a:solidFill>
              </a14:hiddenFill>
            </a:ext>
          </a:extLst>
        </p:spPr>
      </p:pic>
      <p:pic>
        <p:nvPicPr>
          <p:cNvPr id="156" name="Picture 6" descr="Ford-logo-1929-1440x900.png (1440×900)"/>
          <p:cNvPicPr>
            <a:picLocks noChangeAspect="1" noChangeArrowheads="1"/>
          </p:cNvPicPr>
          <p:nvPr/>
        </p:nvPicPr>
        <p:blipFill>
          <a:blip r:embed="rId34" cstate="screen">
            <a:extLst>
              <a:ext uri="{28A0092B-C50C-407E-A947-70E740481C1C}">
                <a14:useLocalDpi xmlns:a14="http://schemas.microsoft.com/office/drawing/2010/main"/>
              </a:ext>
            </a:extLst>
          </a:blip>
          <a:srcRect/>
          <a:stretch>
            <a:fillRect/>
          </a:stretch>
        </p:blipFill>
        <p:spPr bwMode="auto">
          <a:xfrm>
            <a:off x="431745" y="4491414"/>
            <a:ext cx="950077" cy="593798"/>
          </a:xfrm>
          <a:prstGeom prst="rect">
            <a:avLst/>
          </a:prstGeom>
          <a:noFill/>
          <a:extLst>
            <a:ext uri="{909E8E84-426E-40DD-AFC4-6F175D3DCCD1}">
              <a14:hiddenFill xmlns:a14="http://schemas.microsoft.com/office/drawing/2010/main">
                <a:solidFill>
                  <a:srgbClr val="FFFFFF"/>
                </a:solidFill>
              </a14:hiddenFill>
            </a:ext>
          </a:extLst>
        </p:spPr>
      </p:pic>
      <p:pic>
        <p:nvPicPr>
          <p:cNvPr id="157" name="Picture 156" descr="http://www.car-brand-names.com/wp-content/uploads/2015/07/Toyota-logo.png"/>
          <p:cNvPicPr>
            <a:picLocks noChangeAspect="1" noChangeArrowheads="1"/>
          </p:cNvPicPr>
          <p:nvPr/>
        </p:nvPicPr>
        <p:blipFill>
          <a:blip r:embed="rId35" cstate="screen">
            <a:extLst>
              <a:ext uri="{28A0092B-C50C-407E-A947-70E740481C1C}">
                <a14:useLocalDpi xmlns:a14="http://schemas.microsoft.com/office/drawing/2010/main"/>
              </a:ext>
            </a:extLst>
          </a:blip>
          <a:srcRect/>
          <a:stretch>
            <a:fillRect/>
          </a:stretch>
        </p:blipFill>
        <p:spPr bwMode="auto">
          <a:xfrm>
            <a:off x="1332112" y="4683630"/>
            <a:ext cx="687643" cy="573223"/>
          </a:xfrm>
          <a:prstGeom prst="rect">
            <a:avLst/>
          </a:prstGeom>
          <a:noFill/>
          <a:extLst>
            <a:ext uri="{909E8E84-426E-40DD-AFC4-6F175D3DCCD1}">
              <a14:hiddenFill xmlns:a14="http://schemas.microsoft.com/office/drawing/2010/main">
                <a:solidFill>
                  <a:srgbClr val="FFFFFF"/>
                </a:solidFill>
              </a14:hiddenFill>
            </a:ext>
          </a:extLst>
        </p:spPr>
      </p:pic>
      <p:pic>
        <p:nvPicPr>
          <p:cNvPr id="158" name="Picture 4" descr="http://thenewswheel.com/wp-content/uploads/2015/11/genesis_logo_hyundai_450-op.jpg"/>
          <p:cNvPicPr>
            <a:picLocks noChangeAspect="1" noChangeArrowheads="1"/>
          </p:cNvPicPr>
          <p:nvPr/>
        </p:nvPicPr>
        <p:blipFill>
          <a:blip r:embed="rId36" cstate="screen">
            <a:extLst>
              <a:ext uri="{28A0092B-C50C-407E-A947-70E740481C1C}">
                <a14:useLocalDpi xmlns:a14="http://schemas.microsoft.com/office/drawing/2010/main"/>
              </a:ext>
            </a:extLst>
          </a:blip>
          <a:srcRect/>
          <a:stretch>
            <a:fillRect/>
          </a:stretch>
        </p:blipFill>
        <p:spPr bwMode="auto">
          <a:xfrm>
            <a:off x="419852" y="4978626"/>
            <a:ext cx="660470" cy="322897"/>
          </a:xfrm>
          <a:prstGeom prst="rect">
            <a:avLst/>
          </a:prstGeom>
          <a:noFill/>
          <a:extLst>
            <a:ext uri="{909E8E84-426E-40DD-AFC4-6F175D3DCCD1}">
              <a14:hiddenFill xmlns:a14="http://schemas.microsoft.com/office/drawing/2010/main">
                <a:solidFill>
                  <a:srgbClr val="FFFFFF"/>
                </a:solidFill>
              </a14:hiddenFill>
            </a:ext>
          </a:extLst>
        </p:spPr>
      </p:pic>
      <p:pic>
        <p:nvPicPr>
          <p:cNvPr id="159" name="Picture 70" descr="timthumb.php (660×660)"/>
          <p:cNvPicPr>
            <a:picLocks noChangeAspect="1" noChangeArrowheads="1"/>
          </p:cNvPicPr>
          <p:nvPr/>
        </p:nvPicPr>
        <p:blipFill>
          <a:blip r:embed="rId37" cstate="screen">
            <a:extLst>
              <a:ext uri="{28A0092B-C50C-407E-A947-70E740481C1C}">
                <a14:useLocalDpi xmlns:a14="http://schemas.microsoft.com/office/drawing/2010/main"/>
              </a:ext>
            </a:extLst>
          </a:blip>
          <a:srcRect/>
          <a:stretch>
            <a:fillRect/>
          </a:stretch>
        </p:blipFill>
        <p:spPr bwMode="auto">
          <a:xfrm>
            <a:off x="489388" y="5372726"/>
            <a:ext cx="477081" cy="477081"/>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72" descr="timthumb.php (660×330)"/>
          <p:cNvPicPr>
            <a:picLocks noChangeAspect="1" noChangeArrowheads="1"/>
          </p:cNvPicPr>
          <p:nvPr/>
        </p:nvPicPr>
        <p:blipFill>
          <a:blip r:embed="rId38" cstate="screen">
            <a:extLst>
              <a:ext uri="{28A0092B-C50C-407E-A947-70E740481C1C}">
                <a14:useLocalDpi xmlns:a14="http://schemas.microsoft.com/office/drawing/2010/main"/>
              </a:ext>
            </a:extLst>
          </a:blip>
          <a:srcRect/>
          <a:stretch>
            <a:fillRect/>
          </a:stretch>
        </p:blipFill>
        <p:spPr bwMode="auto">
          <a:xfrm>
            <a:off x="1252319" y="5394182"/>
            <a:ext cx="746710" cy="373355"/>
          </a:xfrm>
          <a:prstGeom prst="rect">
            <a:avLst/>
          </a:prstGeom>
          <a:noFill/>
          <a:extLst>
            <a:ext uri="{909E8E84-426E-40DD-AFC4-6F175D3DCCD1}">
              <a14:hiddenFill xmlns:a14="http://schemas.microsoft.com/office/drawing/2010/main">
                <a:solidFill>
                  <a:srgbClr val="FFFFFF"/>
                </a:solidFill>
              </a14:hiddenFill>
            </a:ext>
          </a:extLst>
        </p:spPr>
      </p:pic>
      <p:pic>
        <p:nvPicPr>
          <p:cNvPr id="161" name="Picture 48" descr="hotelscom-vector-logo.png (512×512)"/>
          <p:cNvPicPr>
            <a:picLocks noChangeAspect="1" noChangeArrowheads="1"/>
          </p:cNvPicPr>
          <p:nvPr/>
        </p:nvPicPr>
        <p:blipFill>
          <a:blip r:embed="rId39" cstate="screen">
            <a:extLst>
              <a:ext uri="{28A0092B-C50C-407E-A947-70E740481C1C}">
                <a14:useLocalDpi xmlns:a14="http://schemas.microsoft.com/office/drawing/2010/main"/>
              </a:ext>
            </a:extLst>
          </a:blip>
          <a:srcRect/>
          <a:stretch>
            <a:fillRect/>
          </a:stretch>
        </p:blipFill>
        <p:spPr bwMode="auto">
          <a:xfrm>
            <a:off x="2540935" y="2139147"/>
            <a:ext cx="705008" cy="705008"/>
          </a:xfrm>
          <a:prstGeom prst="rect">
            <a:avLst/>
          </a:prstGeom>
          <a:noFill/>
          <a:extLst>
            <a:ext uri="{909E8E84-426E-40DD-AFC4-6F175D3DCCD1}">
              <a14:hiddenFill xmlns:a14="http://schemas.microsoft.com/office/drawing/2010/main">
                <a:solidFill>
                  <a:srgbClr val="FFFFFF"/>
                </a:solidFill>
              </a14:hiddenFill>
            </a:ext>
          </a:extLst>
        </p:spPr>
      </p:pic>
      <p:pic>
        <p:nvPicPr>
          <p:cNvPr id="162" name="Picture 18" descr="uo_logo.jpg (325×216)"/>
          <p:cNvPicPr>
            <a:picLocks noChangeAspect="1" noChangeArrowheads="1"/>
          </p:cNvPicPr>
          <p:nvPr/>
        </p:nvPicPr>
        <p:blipFill>
          <a:blip r:embed="rId40" cstate="screen">
            <a:extLst>
              <a:ext uri="{28A0092B-C50C-407E-A947-70E740481C1C}">
                <a14:useLocalDpi xmlns:a14="http://schemas.microsoft.com/office/drawing/2010/main"/>
              </a:ext>
            </a:extLst>
          </a:blip>
          <a:srcRect/>
          <a:stretch>
            <a:fillRect/>
          </a:stretch>
        </p:blipFill>
        <p:spPr bwMode="auto">
          <a:xfrm>
            <a:off x="396644" y="2384715"/>
            <a:ext cx="868510" cy="577226"/>
          </a:xfrm>
          <a:prstGeom prst="rect">
            <a:avLst/>
          </a:prstGeom>
          <a:noFill/>
          <a:extLst>
            <a:ext uri="{909E8E84-426E-40DD-AFC4-6F175D3DCCD1}">
              <a14:hiddenFill xmlns:a14="http://schemas.microsoft.com/office/drawing/2010/main">
                <a:solidFill>
                  <a:srgbClr val="FFFFFF"/>
                </a:solidFill>
              </a14:hiddenFill>
            </a:ext>
          </a:extLst>
        </p:spPr>
      </p:pic>
      <p:pic>
        <p:nvPicPr>
          <p:cNvPr id="165" name="Picture 8" descr="https://upload.wikimedia.org/wikipedia/commons/c/c5/Logo_tough-mudder.png"/>
          <p:cNvPicPr>
            <a:picLocks noChangeAspect="1" noChangeArrowheads="1"/>
          </p:cNvPicPr>
          <p:nvPr/>
        </p:nvPicPr>
        <p:blipFill>
          <a:blip r:embed="rId41" cstate="screen">
            <a:extLst>
              <a:ext uri="{28A0092B-C50C-407E-A947-70E740481C1C}">
                <a14:useLocalDpi xmlns:a14="http://schemas.microsoft.com/office/drawing/2010/main"/>
              </a:ext>
            </a:extLst>
          </a:blip>
          <a:srcRect/>
          <a:stretch>
            <a:fillRect/>
          </a:stretch>
        </p:blipFill>
        <p:spPr bwMode="auto">
          <a:xfrm>
            <a:off x="453176" y="1932425"/>
            <a:ext cx="753183" cy="485555"/>
          </a:xfrm>
          <a:prstGeom prst="rect">
            <a:avLst/>
          </a:prstGeom>
          <a:noFill/>
          <a:extLst>
            <a:ext uri="{909E8E84-426E-40DD-AFC4-6F175D3DCCD1}">
              <a14:hiddenFill xmlns:a14="http://schemas.microsoft.com/office/drawing/2010/main">
                <a:solidFill>
                  <a:srgbClr val="FFFFFF"/>
                </a:solidFill>
              </a14:hiddenFill>
            </a:ext>
          </a:extLst>
        </p:spPr>
      </p:pic>
      <p:pic>
        <p:nvPicPr>
          <p:cNvPr id="168" name="Picture 62" descr="1280px-Hilton_Hotels_logo.svg.png (1280×896)"/>
          <p:cNvPicPr>
            <a:picLocks noChangeAspect="1" noChangeArrowheads="1"/>
          </p:cNvPicPr>
          <p:nvPr/>
        </p:nvPicPr>
        <p:blipFill>
          <a:blip r:embed="rId42" cstate="screen">
            <a:extLst>
              <a:ext uri="{28A0092B-C50C-407E-A947-70E740481C1C}">
                <a14:useLocalDpi xmlns:a14="http://schemas.microsoft.com/office/drawing/2010/main"/>
              </a:ext>
            </a:extLst>
          </a:blip>
          <a:srcRect/>
          <a:stretch>
            <a:fillRect/>
          </a:stretch>
        </p:blipFill>
        <p:spPr bwMode="auto">
          <a:xfrm>
            <a:off x="3764776" y="2275617"/>
            <a:ext cx="658282" cy="460797"/>
          </a:xfrm>
          <a:prstGeom prst="rect">
            <a:avLst/>
          </a:prstGeom>
          <a:noFill/>
          <a:extLst>
            <a:ext uri="{909E8E84-426E-40DD-AFC4-6F175D3DCCD1}">
              <a14:hiddenFill xmlns:a14="http://schemas.microsoft.com/office/drawing/2010/main">
                <a:solidFill>
                  <a:srgbClr val="FFFFFF"/>
                </a:solidFill>
              </a14:hiddenFill>
            </a:ext>
          </a:extLst>
        </p:spPr>
      </p:pic>
      <p:pic>
        <p:nvPicPr>
          <p:cNvPr id="169" name="Picture 34" descr="01.jpg (1240×531)"/>
          <p:cNvPicPr>
            <a:picLocks noChangeAspect="1" noChangeArrowheads="1"/>
          </p:cNvPicPr>
          <p:nvPr/>
        </p:nvPicPr>
        <p:blipFill>
          <a:blip r:embed="rId43" cstate="screen">
            <a:extLst>
              <a:ext uri="{28A0092B-C50C-407E-A947-70E740481C1C}">
                <a14:useLocalDpi xmlns:a14="http://schemas.microsoft.com/office/drawing/2010/main"/>
              </a:ext>
            </a:extLst>
          </a:blip>
          <a:srcRect/>
          <a:stretch>
            <a:fillRect/>
          </a:stretch>
        </p:blipFill>
        <p:spPr bwMode="auto">
          <a:xfrm>
            <a:off x="3611885" y="2983765"/>
            <a:ext cx="722669" cy="309465"/>
          </a:xfrm>
          <a:prstGeom prst="rect">
            <a:avLst/>
          </a:prstGeom>
          <a:noFill/>
          <a:extLst>
            <a:ext uri="{909E8E84-426E-40DD-AFC4-6F175D3DCCD1}">
              <a14:hiddenFill xmlns:a14="http://schemas.microsoft.com/office/drawing/2010/main">
                <a:solidFill>
                  <a:srgbClr val="FFFFFF"/>
                </a:solidFill>
              </a14:hiddenFill>
            </a:ext>
          </a:extLst>
        </p:spPr>
      </p:pic>
      <p:pic>
        <p:nvPicPr>
          <p:cNvPr id="170" name="Picture 52" descr="2000px-Wells_Fargo_Bank.svg.png (2000×2000)"/>
          <p:cNvPicPr>
            <a:picLocks noChangeAspect="1" noChangeArrowheads="1"/>
          </p:cNvPicPr>
          <p:nvPr/>
        </p:nvPicPr>
        <p:blipFill>
          <a:blip r:embed="rId44" cstate="screen">
            <a:extLst>
              <a:ext uri="{28A0092B-C50C-407E-A947-70E740481C1C}">
                <a14:useLocalDpi xmlns:a14="http://schemas.microsoft.com/office/drawing/2010/main"/>
              </a:ext>
            </a:extLst>
          </a:blip>
          <a:srcRect/>
          <a:stretch>
            <a:fillRect/>
          </a:stretch>
        </p:blipFill>
        <p:spPr bwMode="auto">
          <a:xfrm>
            <a:off x="3886049" y="4590551"/>
            <a:ext cx="456548" cy="4565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5" cstate="screen">
            <a:extLst>
              <a:ext uri="{28A0092B-C50C-407E-A947-70E740481C1C}">
                <a14:useLocalDpi xmlns:a14="http://schemas.microsoft.com/office/drawing/2010/main"/>
              </a:ext>
            </a:extLst>
          </a:blip>
          <a:stretch>
            <a:fillRect/>
          </a:stretch>
        </p:blipFill>
        <p:spPr>
          <a:xfrm>
            <a:off x="397600" y="2898282"/>
            <a:ext cx="846376" cy="258499"/>
          </a:xfrm>
          <a:prstGeom prst="rect">
            <a:avLst/>
          </a:prstGeom>
        </p:spPr>
      </p:pic>
      <p:pic>
        <p:nvPicPr>
          <p:cNvPr id="5" name="Picture 4"/>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1301305" y="2828295"/>
            <a:ext cx="705788" cy="354007"/>
          </a:xfrm>
          <a:prstGeom prst="rect">
            <a:avLst/>
          </a:prstGeom>
        </p:spPr>
      </p:pic>
      <p:pic>
        <p:nvPicPr>
          <p:cNvPr id="6" name="Picture 5"/>
          <p:cNvPicPr>
            <a:picLocks noChangeAspect="1"/>
          </p:cNvPicPr>
          <p:nvPr/>
        </p:nvPicPr>
        <p:blipFill rotWithShape="1">
          <a:blip r:embed="rId47" cstate="screen">
            <a:extLst>
              <a:ext uri="{28A0092B-C50C-407E-A947-70E740481C1C}">
                <a14:useLocalDpi xmlns:a14="http://schemas.microsoft.com/office/drawing/2010/main"/>
              </a:ext>
            </a:extLst>
          </a:blip>
          <a:srcRect t="19842" b="19057"/>
          <a:stretch/>
        </p:blipFill>
        <p:spPr>
          <a:xfrm>
            <a:off x="7454009" y="2571423"/>
            <a:ext cx="647145" cy="296179"/>
          </a:xfrm>
          <a:prstGeom prst="rect">
            <a:avLst/>
          </a:prstGeom>
        </p:spPr>
      </p:pic>
      <p:pic>
        <p:nvPicPr>
          <p:cNvPr id="7" name="Picture 6"/>
          <p:cNvPicPr>
            <a:picLocks noChangeAspect="1"/>
          </p:cNvPicPr>
          <p:nvPr/>
        </p:nvPicPr>
        <p:blipFill>
          <a:blip r:embed="rId48" cstate="screen">
            <a:extLst>
              <a:ext uri="{28A0092B-C50C-407E-A947-70E740481C1C}">
                <a14:useLocalDpi xmlns:a14="http://schemas.microsoft.com/office/drawing/2010/main"/>
              </a:ext>
            </a:extLst>
          </a:blip>
          <a:stretch>
            <a:fillRect/>
          </a:stretch>
        </p:blipFill>
        <p:spPr>
          <a:xfrm>
            <a:off x="4886426" y="3110970"/>
            <a:ext cx="707021" cy="387345"/>
          </a:xfrm>
          <a:prstGeom prst="rect">
            <a:avLst/>
          </a:prstGeom>
        </p:spPr>
      </p:pic>
      <p:pic>
        <p:nvPicPr>
          <p:cNvPr id="8" name="Picture 7"/>
          <p:cNvPicPr>
            <a:picLocks noChangeAspect="1"/>
          </p:cNvPicPr>
          <p:nvPr/>
        </p:nvPicPr>
        <p:blipFill>
          <a:blip r:embed="rId49" cstate="screen">
            <a:extLst>
              <a:ext uri="{28A0092B-C50C-407E-A947-70E740481C1C}">
                <a14:useLocalDpi xmlns:a14="http://schemas.microsoft.com/office/drawing/2010/main"/>
              </a:ext>
            </a:extLst>
          </a:blip>
          <a:stretch>
            <a:fillRect/>
          </a:stretch>
        </p:blipFill>
        <p:spPr>
          <a:xfrm>
            <a:off x="5782962" y="2747321"/>
            <a:ext cx="753076" cy="275262"/>
          </a:xfrm>
          <a:prstGeom prst="rect">
            <a:avLst/>
          </a:prstGeom>
        </p:spPr>
      </p:pic>
      <p:pic>
        <p:nvPicPr>
          <p:cNvPr id="9" name="Picture 8"/>
          <p:cNvPicPr>
            <a:picLocks noChangeAspect="1"/>
          </p:cNvPicPr>
          <p:nvPr/>
        </p:nvPicPr>
        <p:blipFill rotWithShape="1">
          <a:blip r:embed="rId50" cstate="screen">
            <a:extLst>
              <a:ext uri="{28A0092B-C50C-407E-A947-70E740481C1C}">
                <a14:useLocalDpi xmlns:a14="http://schemas.microsoft.com/office/drawing/2010/main"/>
              </a:ext>
            </a:extLst>
          </a:blip>
          <a:srcRect b="22382"/>
          <a:stretch/>
        </p:blipFill>
        <p:spPr>
          <a:xfrm>
            <a:off x="5880475" y="2024149"/>
            <a:ext cx="725725" cy="526873"/>
          </a:xfrm>
          <a:prstGeom prst="rect">
            <a:avLst/>
          </a:prstGeom>
        </p:spPr>
      </p:pic>
      <p:pic>
        <p:nvPicPr>
          <p:cNvPr id="10" name="Picture 9"/>
          <p:cNvPicPr>
            <a:picLocks noChangeAspect="1"/>
          </p:cNvPicPr>
          <p:nvPr/>
        </p:nvPicPr>
        <p:blipFill>
          <a:blip r:embed="rId51" cstate="screen">
            <a:extLst>
              <a:ext uri="{28A0092B-C50C-407E-A947-70E740481C1C}">
                <a14:useLocalDpi xmlns:a14="http://schemas.microsoft.com/office/drawing/2010/main"/>
              </a:ext>
            </a:extLst>
          </a:blip>
          <a:stretch>
            <a:fillRect/>
          </a:stretch>
        </p:blipFill>
        <p:spPr>
          <a:xfrm>
            <a:off x="8173434" y="2596456"/>
            <a:ext cx="571098" cy="426127"/>
          </a:xfrm>
          <a:prstGeom prst="rect">
            <a:avLst/>
          </a:prstGeom>
        </p:spPr>
      </p:pic>
      <p:pic>
        <p:nvPicPr>
          <p:cNvPr id="11" name="Picture 10"/>
          <p:cNvPicPr>
            <a:picLocks noChangeAspect="1"/>
          </p:cNvPicPr>
          <p:nvPr/>
        </p:nvPicPr>
        <p:blipFill rotWithShape="1">
          <a:blip r:embed="rId52" cstate="screen">
            <a:extLst>
              <a:ext uri="{28A0092B-C50C-407E-A947-70E740481C1C}">
                <a14:useLocalDpi xmlns:a14="http://schemas.microsoft.com/office/drawing/2010/main"/>
              </a:ext>
            </a:extLst>
          </a:blip>
          <a:srcRect t="14419" b="15259"/>
          <a:stretch/>
        </p:blipFill>
        <p:spPr>
          <a:xfrm>
            <a:off x="5863255" y="4311670"/>
            <a:ext cx="742945" cy="510950"/>
          </a:xfrm>
          <a:prstGeom prst="rect">
            <a:avLst/>
          </a:prstGeom>
        </p:spPr>
      </p:pic>
      <p:pic>
        <p:nvPicPr>
          <p:cNvPr id="141" name="Picture 28" descr="latest (1024×195)"/>
          <p:cNvPicPr>
            <a:picLocks noChangeAspect="1" noChangeArrowheads="1"/>
          </p:cNvPicPr>
          <p:nvPr/>
        </p:nvPicPr>
        <p:blipFill>
          <a:blip r:embed="rId53" cstate="screen">
            <a:extLst>
              <a:ext uri="{28A0092B-C50C-407E-A947-70E740481C1C}">
                <a14:useLocalDpi xmlns:a14="http://schemas.microsoft.com/office/drawing/2010/main"/>
              </a:ext>
            </a:extLst>
          </a:blip>
          <a:srcRect/>
          <a:stretch>
            <a:fillRect/>
          </a:stretch>
        </p:blipFill>
        <p:spPr bwMode="auto">
          <a:xfrm>
            <a:off x="4817082" y="4650172"/>
            <a:ext cx="1125393" cy="2143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4" cstate="screen">
            <a:extLst>
              <a:ext uri="{28A0092B-C50C-407E-A947-70E740481C1C}">
                <a14:useLocalDpi xmlns:a14="http://schemas.microsoft.com/office/drawing/2010/main"/>
              </a:ext>
            </a:extLst>
          </a:blip>
          <a:stretch>
            <a:fillRect/>
          </a:stretch>
        </p:blipFill>
        <p:spPr>
          <a:xfrm>
            <a:off x="4845327" y="5521546"/>
            <a:ext cx="1119342" cy="348054"/>
          </a:xfrm>
          <a:prstGeom prst="rect">
            <a:avLst/>
          </a:prstGeom>
        </p:spPr>
      </p:pic>
      <p:pic>
        <p:nvPicPr>
          <p:cNvPr id="13" name="Picture 12"/>
          <p:cNvPicPr>
            <a:picLocks noChangeAspect="1"/>
          </p:cNvPicPr>
          <p:nvPr/>
        </p:nvPicPr>
        <p:blipFill>
          <a:blip r:embed="rId55" cstate="screen">
            <a:extLst>
              <a:ext uri="{28A0092B-C50C-407E-A947-70E740481C1C}">
                <a14:useLocalDpi xmlns:a14="http://schemas.microsoft.com/office/drawing/2010/main"/>
              </a:ext>
            </a:extLst>
          </a:blip>
          <a:stretch>
            <a:fillRect/>
          </a:stretch>
        </p:blipFill>
        <p:spPr>
          <a:xfrm>
            <a:off x="4871870" y="5270408"/>
            <a:ext cx="1092800" cy="227017"/>
          </a:xfrm>
          <a:prstGeom prst="rect">
            <a:avLst/>
          </a:prstGeom>
        </p:spPr>
      </p:pic>
      <p:pic>
        <p:nvPicPr>
          <p:cNvPr id="14" name="Picture 13"/>
          <p:cNvPicPr>
            <a:picLocks noChangeAspect="1"/>
          </p:cNvPicPr>
          <p:nvPr/>
        </p:nvPicPr>
        <p:blipFill>
          <a:blip r:embed="rId56" cstate="screen">
            <a:extLst>
              <a:ext uri="{28A0092B-C50C-407E-A947-70E740481C1C}">
                <a14:useLocalDpi xmlns:a14="http://schemas.microsoft.com/office/drawing/2010/main"/>
              </a:ext>
            </a:extLst>
          </a:blip>
          <a:stretch>
            <a:fillRect/>
          </a:stretch>
        </p:blipFill>
        <p:spPr>
          <a:xfrm>
            <a:off x="5666421" y="4846525"/>
            <a:ext cx="876131" cy="293549"/>
          </a:xfrm>
          <a:prstGeom prst="rect">
            <a:avLst/>
          </a:prstGeom>
        </p:spPr>
      </p:pic>
      <p:pic>
        <p:nvPicPr>
          <p:cNvPr id="15" name="Picture 14"/>
          <p:cNvPicPr>
            <a:picLocks noChangeAspect="1"/>
          </p:cNvPicPr>
          <p:nvPr/>
        </p:nvPicPr>
        <p:blipFill>
          <a:blip r:embed="rId57" cstate="screen">
            <a:extLst>
              <a:ext uri="{28A0092B-C50C-407E-A947-70E740481C1C}">
                <a14:useLocalDpi xmlns:a14="http://schemas.microsoft.com/office/drawing/2010/main"/>
              </a:ext>
            </a:extLst>
          </a:blip>
          <a:stretch>
            <a:fillRect/>
          </a:stretch>
        </p:blipFill>
        <p:spPr>
          <a:xfrm>
            <a:off x="4872054" y="4889495"/>
            <a:ext cx="721393" cy="338703"/>
          </a:xfrm>
          <a:prstGeom prst="rect">
            <a:avLst/>
          </a:prstGeom>
        </p:spPr>
      </p:pic>
      <p:pic>
        <p:nvPicPr>
          <p:cNvPr id="16" name="Picture 15"/>
          <p:cNvPicPr>
            <a:picLocks noChangeAspect="1"/>
          </p:cNvPicPr>
          <p:nvPr/>
        </p:nvPicPr>
        <p:blipFill>
          <a:blip r:embed="rId58" cstate="screen">
            <a:extLst>
              <a:ext uri="{28A0092B-C50C-407E-A947-70E740481C1C}">
                <a14:useLocalDpi xmlns:a14="http://schemas.microsoft.com/office/drawing/2010/main"/>
              </a:ext>
            </a:extLst>
          </a:blip>
          <a:stretch>
            <a:fillRect/>
          </a:stretch>
        </p:blipFill>
        <p:spPr>
          <a:xfrm>
            <a:off x="5997039" y="5219307"/>
            <a:ext cx="546413" cy="586701"/>
          </a:xfrm>
          <a:prstGeom prst="rect">
            <a:avLst/>
          </a:prstGeom>
        </p:spPr>
      </p:pic>
      <p:pic>
        <p:nvPicPr>
          <p:cNvPr id="18" name="Picture 17"/>
          <p:cNvPicPr>
            <a:picLocks noChangeAspect="1"/>
          </p:cNvPicPr>
          <p:nvPr/>
        </p:nvPicPr>
        <p:blipFill>
          <a:blip r:embed="rId59" cstate="screen">
            <a:extLst>
              <a:ext uri="{28A0092B-C50C-407E-A947-70E740481C1C}">
                <a14:useLocalDpi xmlns:a14="http://schemas.microsoft.com/office/drawing/2010/main"/>
              </a:ext>
            </a:extLst>
          </a:blip>
          <a:stretch>
            <a:fillRect/>
          </a:stretch>
        </p:blipFill>
        <p:spPr>
          <a:xfrm>
            <a:off x="2605177" y="5337649"/>
            <a:ext cx="728561" cy="468360"/>
          </a:xfrm>
          <a:prstGeom prst="rect">
            <a:avLst/>
          </a:prstGeom>
        </p:spPr>
      </p:pic>
      <p:pic>
        <p:nvPicPr>
          <p:cNvPr id="19" name="Picture 18"/>
          <p:cNvPicPr>
            <a:picLocks noChangeAspect="1"/>
          </p:cNvPicPr>
          <p:nvPr/>
        </p:nvPicPr>
        <p:blipFill>
          <a:blip r:embed="rId60" cstate="screen">
            <a:extLst>
              <a:ext uri="{28A0092B-C50C-407E-A947-70E740481C1C}">
                <a14:useLocalDpi xmlns:a14="http://schemas.microsoft.com/office/drawing/2010/main"/>
              </a:ext>
            </a:extLst>
          </a:blip>
          <a:stretch>
            <a:fillRect/>
          </a:stretch>
        </p:blipFill>
        <p:spPr>
          <a:xfrm>
            <a:off x="3341268" y="5587294"/>
            <a:ext cx="1054739" cy="262513"/>
          </a:xfrm>
          <a:prstGeom prst="rect">
            <a:avLst/>
          </a:prstGeom>
        </p:spPr>
      </p:pic>
      <p:pic>
        <p:nvPicPr>
          <p:cNvPr id="20" name="Picture 19"/>
          <p:cNvPicPr>
            <a:picLocks noChangeAspect="1"/>
          </p:cNvPicPr>
          <p:nvPr/>
        </p:nvPicPr>
        <p:blipFill rotWithShape="1">
          <a:blip r:embed="rId61" cstate="screen">
            <a:extLst>
              <a:ext uri="{28A0092B-C50C-407E-A947-70E740481C1C}">
                <a14:useLocalDpi xmlns:a14="http://schemas.microsoft.com/office/drawing/2010/main"/>
              </a:ext>
            </a:extLst>
          </a:blip>
          <a:srcRect l="5865" t="24620" r="5049" b="29565"/>
          <a:stretch/>
        </p:blipFill>
        <p:spPr>
          <a:xfrm>
            <a:off x="2843583" y="5046911"/>
            <a:ext cx="1298021" cy="249187"/>
          </a:xfrm>
          <a:prstGeom prst="rect">
            <a:avLst/>
          </a:prstGeom>
        </p:spPr>
      </p:pic>
      <p:pic>
        <p:nvPicPr>
          <p:cNvPr id="21" name="Picture 20"/>
          <p:cNvPicPr>
            <a:picLocks noChangeAspect="1"/>
          </p:cNvPicPr>
          <p:nvPr/>
        </p:nvPicPr>
        <p:blipFill>
          <a:blip r:embed="rId62" cstate="screen">
            <a:extLst>
              <a:ext uri="{28A0092B-C50C-407E-A947-70E740481C1C}">
                <a14:useLocalDpi xmlns:a14="http://schemas.microsoft.com/office/drawing/2010/main"/>
              </a:ext>
            </a:extLst>
          </a:blip>
          <a:stretch>
            <a:fillRect/>
          </a:stretch>
        </p:blipFill>
        <p:spPr>
          <a:xfrm>
            <a:off x="3376233" y="5303689"/>
            <a:ext cx="1032742" cy="257038"/>
          </a:xfrm>
          <a:prstGeom prst="rect">
            <a:avLst/>
          </a:prstGeom>
        </p:spPr>
      </p:pic>
      <p:pic>
        <p:nvPicPr>
          <p:cNvPr id="22" name="Picture 21"/>
          <p:cNvPicPr>
            <a:picLocks noChangeAspect="1"/>
          </p:cNvPicPr>
          <p:nvPr/>
        </p:nvPicPr>
        <p:blipFill>
          <a:blip r:embed="rId63" cstate="screen">
            <a:extLst>
              <a:ext uri="{28A0092B-C50C-407E-A947-70E740481C1C}">
                <a14:useLocalDpi xmlns:a14="http://schemas.microsoft.com/office/drawing/2010/main"/>
              </a:ext>
            </a:extLst>
          </a:blip>
          <a:stretch>
            <a:fillRect/>
          </a:stretch>
        </p:blipFill>
        <p:spPr>
          <a:xfrm>
            <a:off x="3195089" y="4601474"/>
            <a:ext cx="607277" cy="356490"/>
          </a:xfrm>
          <a:prstGeom prst="rect">
            <a:avLst/>
          </a:prstGeom>
        </p:spPr>
      </p:pic>
      <p:sp>
        <p:nvSpPr>
          <p:cNvPr id="85" name="Text Placeholder 3"/>
          <p:cNvSpPr>
            <a:spLocks noGrp="1"/>
          </p:cNvSpPr>
          <p:nvPr>
            <p:ph type="body" sz="quarter" idx="14"/>
          </p:nvPr>
        </p:nvSpPr>
        <p:spPr>
          <a:xfrm>
            <a:off x="321734" y="6593470"/>
            <a:ext cx="6816184" cy="236537"/>
          </a:xfrm>
        </p:spPr>
        <p:txBody>
          <a:bodyPr/>
          <a:lstStyle/>
          <a:p>
            <a:r>
              <a:rPr lang="en-US" dirty="0"/>
              <a:t>Source: Nielsen Ad*Intel. Chart reflects an abbreviated list of select advertisers by category. </a:t>
            </a:r>
          </a:p>
        </p:txBody>
      </p:sp>
    </p:spTree>
    <p:extLst>
      <p:ext uri="{BB962C8B-B14F-4D97-AF65-F5344CB8AC3E}">
        <p14:creationId xmlns:p14="http://schemas.microsoft.com/office/powerpoint/2010/main" val="3049439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6BF501F-556B-457B-9AA3-C88E13D2CA3D}"/>
              </a:ext>
            </a:extLst>
          </p:cNvPr>
          <p:cNvPicPr>
            <a:picLocks noChangeAspect="1"/>
          </p:cNvPicPr>
          <p:nvPr/>
        </p:nvPicPr>
        <p:blipFill>
          <a:blip r:embed="rId2"/>
          <a:stretch>
            <a:fillRect/>
          </a:stretch>
        </p:blipFill>
        <p:spPr>
          <a:xfrm>
            <a:off x="0" y="0"/>
            <a:ext cx="9144000" cy="6858000"/>
          </a:xfrm>
          <a:prstGeom prst="rect">
            <a:avLst/>
          </a:prstGeom>
        </p:spPr>
      </p:pic>
      <p:sp>
        <p:nvSpPr>
          <p:cNvPr id="6" name="Title 1">
            <a:extLst>
              <a:ext uri="{FF2B5EF4-FFF2-40B4-BE49-F238E27FC236}">
                <a16:creationId xmlns:a16="http://schemas.microsoft.com/office/drawing/2014/main" id="{40F68225-6FF0-430B-B78C-73AF4422D5D5}"/>
              </a:ext>
            </a:extLst>
          </p:cNvPr>
          <p:cNvSpPr>
            <a:spLocks noGrp="1"/>
          </p:cNvSpPr>
          <p:nvPr>
            <p:ph type="ctrTitle"/>
          </p:nvPr>
        </p:nvSpPr>
        <p:spPr>
          <a:xfrm>
            <a:off x="3310462" y="5002207"/>
            <a:ext cx="5435605" cy="1517126"/>
          </a:xfrm>
        </p:spPr>
        <p:txBody>
          <a:bodyPr/>
          <a:lstStyle/>
          <a:p>
            <a:pPr algn="l">
              <a:lnSpc>
                <a:spcPts val="3800"/>
              </a:lnSpc>
            </a:pPr>
            <a:r>
              <a:rPr lang="en-US" sz="3600" b="1" dirty="0">
                <a:solidFill>
                  <a:schemeClr val="tx1"/>
                </a:solidFill>
                <a:latin typeface="+mj-lt"/>
                <a:cs typeface="+mj-cs"/>
              </a:rPr>
              <a:t>How Does Cinema Advertising Drive Consumer Action?</a:t>
            </a:r>
          </a:p>
        </p:txBody>
      </p:sp>
    </p:spTree>
    <p:extLst>
      <p:ext uri="{BB962C8B-B14F-4D97-AF65-F5344CB8AC3E}">
        <p14:creationId xmlns:p14="http://schemas.microsoft.com/office/powerpoint/2010/main" val="1350956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Cinema Can Increase Unique Reach As A Partial Digital Video Replacement Within An Advertiser’s Media Mix</a:t>
            </a:r>
          </a:p>
        </p:txBody>
      </p:sp>
      <p:sp>
        <p:nvSpPr>
          <p:cNvPr id="4" name="Text Placeholder 3"/>
          <p:cNvSpPr>
            <a:spLocks noGrp="1"/>
          </p:cNvSpPr>
          <p:nvPr>
            <p:ph type="body" sz="quarter" idx="14"/>
          </p:nvPr>
        </p:nvSpPr>
        <p:spPr>
          <a:xfrm>
            <a:off x="295099" y="6479422"/>
            <a:ext cx="7242041" cy="360822"/>
          </a:xfrm>
        </p:spPr>
        <p:txBody>
          <a:bodyPr/>
          <a:lstStyle/>
          <a:p>
            <a:r>
              <a:rPr lang="en-US" sz="800" dirty="0"/>
              <a:t>Source: Nielsen Media Impact based on Nielsen total media fusion data.  Plan schematics and optimizations within Nielsen Media Impact are based on 5/30/16 – 6/26/16 data for the one-month 2017 projection reflected in above chart.  Adults 18+.</a:t>
            </a:r>
          </a:p>
        </p:txBody>
      </p:sp>
      <p:sp>
        <p:nvSpPr>
          <p:cNvPr id="11" name="Text Placeholder 4"/>
          <p:cNvSpPr>
            <a:spLocks noGrp="1"/>
          </p:cNvSpPr>
          <p:nvPr>
            <p:ph type="body" sz="quarter" idx="15"/>
          </p:nvPr>
        </p:nvSpPr>
        <p:spPr>
          <a:xfrm>
            <a:off x="329141" y="6189666"/>
            <a:ext cx="2813553" cy="431798"/>
          </a:xfrm>
        </p:spPr>
        <p:txBody>
          <a:bodyPr/>
          <a:lstStyle/>
          <a:p>
            <a:r>
              <a:rPr lang="en-US" dirty="0"/>
              <a:t>Lights, Camera, Call To Action!</a:t>
            </a:r>
          </a:p>
        </p:txBody>
      </p:sp>
      <p:graphicFrame>
        <p:nvGraphicFramePr>
          <p:cNvPr id="6" name="Chart 5"/>
          <p:cNvGraphicFramePr/>
          <p:nvPr>
            <p:extLst>
              <p:ext uri="{D42A27DB-BD31-4B8C-83A1-F6EECF244321}">
                <p14:modId xmlns:p14="http://schemas.microsoft.com/office/powerpoint/2010/main" val="2655522297"/>
              </p:ext>
            </p:extLst>
          </p:nvPr>
        </p:nvGraphicFramePr>
        <p:xfrm>
          <a:off x="2166154" y="2556775"/>
          <a:ext cx="5930285" cy="326524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018407" y="2450247"/>
            <a:ext cx="1393795" cy="307777"/>
          </a:xfrm>
          <a:prstGeom prst="rect">
            <a:avLst/>
          </a:prstGeom>
          <a:noFill/>
        </p:spPr>
        <p:txBody>
          <a:bodyPr wrap="square" rtlCol="0">
            <a:spAutoFit/>
          </a:bodyPr>
          <a:lstStyle/>
          <a:p>
            <a:pPr algn="ctr"/>
            <a:r>
              <a:rPr lang="en-US" sz="1400" dirty="0"/>
              <a:t>$1MM</a:t>
            </a:r>
          </a:p>
        </p:txBody>
      </p:sp>
      <p:sp>
        <p:nvSpPr>
          <p:cNvPr id="8" name="TextBox 7"/>
          <p:cNvSpPr txBox="1"/>
          <p:nvPr/>
        </p:nvSpPr>
        <p:spPr>
          <a:xfrm>
            <a:off x="5814874" y="2451726"/>
            <a:ext cx="1438182" cy="307777"/>
          </a:xfrm>
          <a:prstGeom prst="rect">
            <a:avLst/>
          </a:prstGeom>
          <a:noFill/>
        </p:spPr>
        <p:txBody>
          <a:bodyPr wrap="square" rtlCol="0">
            <a:spAutoFit/>
          </a:bodyPr>
          <a:lstStyle/>
          <a:p>
            <a:pPr algn="ctr"/>
            <a:r>
              <a:rPr lang="en-US" sz="1400" dirty="0"/>
              <a:t>$1MM</a:t>
            </a:r>
          </a:p>
        </p:txBody>
      </p:sp>
      <p:sp>
        <p:nvSpPr>
          <p:cNvPr id="9" name="TextBox 8"/>
          <p:cNvSpPr txBox="1"/>
          <p:nvPr/>
        </p:nvSpPr>
        <p:spPr>
          <a:xfrm>
            <a:off x="3018407" y="2105496"/>
            <a:ext cx="1393795" cy="307777"/>
          </a:xfrm>
          <a:prstGeom prst="rect">
            <a:avLst/>
          </a:prstGeom>
          <a:noFill/>
        </p:spPr>
        <p:txBody>
          <a:bodyPr wrap="square" rtlCol="0">
            <a:spAutoFit/>
          </a:bodyPr>
          <a:lstStyle/>
          <a:p>
            <a:pPr algn="ctr"/>
            <a:r>
              <a:rPr lang="en-US" sz="1400" b="1" u="sng" dirty="0"/>
              <a:t>22,292.3</a:t>
            </a:r>
          </a:p>
        </p:txBody>
      </p:sp>
      <p:sp>
        <p:nvSpPr>
          <p:cNvPr id="10" name="TextBox 9"/>
          <p:cNvSpPr txBox="1"/>
          <p:nvPr/>
        </p:nvSpPr>
        <p:spPr>
          <a:xfrm>
            <a:off x="1182210" y="2451726"/>
            <a:ext cx="1686758" cy="307777"/>
          </a:xfrm>
          <a:prstGeom prst="rect">
            <a:avLst/>
          </a:prstGeom>
          <a:noFill/>
        </p:spPr>
        <p:txBody>
          <a:bodyPr wrap="square" rtlCol="0">
            <a:spAutoFit/>
          </a:bodyPr>
          <a:lstStyle/>
          <a:p>
            <a:pPr algn="r"/>
            <a:r>
              <a:rPr lang="en-US" sz="1400" dirty="0"/>
              <a:t>Budget:</a:t>
            </a:r>
          </a:p>
        </p:txBody>
      </p:sp>
      <p:sp>
        <p:nvSpPr>
          <p:cNvPr id="12" name="TextBox 11"/>
          <p:cNvSpPr txBox="1"/>
          <p:nvPr/>
        </p:nvSpPr>
        <p:spPr>
          <a:xfrm>
            <a:off x="115413" y="2089217"/>
            <a:ext cx="2755036" cy="307777"/>
          </a:xfrm>
          <a:prstGeom prst="rect">
            <a:avLst/>
          </a:prstGeom>
          <a:noFill/>
        </p:spPr>
        <p:txBody>
          <a:bodyPr wrap="square" rtlCol="0">
            <a:spAutoFit/>
          </a:bodyPr>
          <a:lstStyle/>
          <a:p>
            <a:pPr algn="r"/>
            <a:r>
              <a:rPr lang="en-US" sz="1400" b="1" dirty="0"/>
              <a:t>Est. A18+ Unique Reach (000):</a:t>
            </a:r>
          </a:p>
        </p:txBody>
      </p:sp>
      <p:sp>
        <p:nvSpPr>
          <p:cNvPr id="13" name="TextBox 12"/>
          <p:cNvSpPr txBox="1"/>
          <p:nvPr/>
        </p:nvSpPr>
        <p:spPr>
          <a:xfrm>
            <a:off x="5814875" y="2106974"/>
            <a:ext cx="1438181" cy="307777"/>
          </a:xfrm>
          <a:prstGeom prst="rect">
            <a:avLst/>
          </a:prstGeom>
          <a:noFill/>
        </p:spPr>
        <p:txBody>
          <a:bodyPr wrap="square" rtlCol="0">
            <a:spAutoFit/>
          </a:bodyPr>
          <a:lstStyle/>
          <a:p>
            <a:pPr algn="ctr"/>
            <a:r>
              <a:rPr lang="en-US" sz="1400" b="1" u="sng" dirty="0"/>
              <a:t>25,744.2</a:t>
            </a:r>
          </a:p>
        </p:txBody>
      </p:sp>
      <p:sp>
        <p:nvSpPr>
          <p:cNvPr id="14" name="TextBox 13"/>
          <p:cNvSpPr txBox="1"/>
          <p:nvPr/>
        </p:nvSpPr>
        <p:spPr>
          <a:xfrm>
            <a:off x="7378822" y="2099574"/>
            <a:ext cx="1438181" cy="307777"/>
          </a:xfrm>
          <a:prstGeom prst="rect">
            <a:avLst/>
          </a:prstGeom>
          <a:solidFill>
            <a:srgbClr val="7030A0"/>
          </a:solidFill>
          <a:ln>
            <a:solidFill>
              <a:schemeClr val="tx1"/>
            </a:solidFill>
          </a:ln>
        </p:spPr>
        <p:txBody>
          <a:bodyPr wrap="square" rtlCol="0">
            <a:spAutoFit/>
          </a:bodyPr>
          <a:lstStyle/>
          <a:p>
            <a:pPr algn="ctr"/>
            <a:r>
              <a:rPr lang="en-US" sz="1400" b="1" u="sng" dirty="0">
                <a:solidFill>
                  <a:schemeClr val="bg1"/>
                </a:solidFill>
              </a:rPr>
              <a:t>+3,451.9</a:t>
            </a:r>
          </a:p>
        </p:txBody>
      </p:sp>
      <p:sp>
        <p:nvSpPr>
          <p:cNvPr id="16" name="Text Placeholder 2"/>
          <p:cNvSpPr>
            <a:spLocks noGrp="1"/>
          </p:cNvSpPr>
          <p:nvPr>
            <p:ph type="body" sz="quarter" idx="13"/>
          </p:nvPr>
        </p:nvSpPr>
        <p:spPr>
          <a:xfrm>
            <a:off x="186478" y="1594701"/>
            <a:ext cx="8664559" cy="438283"/>
          </a:xfrm>
        </p:spPr>
        <p:txBody>
          <a:bodyPr/>
          <a:lstStyle/>
          <a:p>
            <a:r>
              <a:rPr lang="en-US" dirty="0"/>
              <a:t>$1MM Plan Schematics </a:t>
            </a:r>
            <a:r>
              <a:rPr lang="en-US" i="1" dirty="0"/>
              <a:t>Example</a:t>
            </a:r>
            <a:r>
              <a:rPr lang="en-US" dirty="0"/>
              <a:t>: “Digital Video To Cinema” Re-allocation</a:t>
            </a:r>
            <a:endParaRPr lang="en-US" sz="1400" i="1" dirty="0"/>
          </a:p>
        </p:txBody>
      </p:sp>
      <p:sp>
        <p:nvSpPr>
          <p:cNvPr id="17" name="Rectangle 16"/>
          <p:cNvSpPr/>
          <p:nvPr/>
        </p:nvSpPr>
        <p:spPr>
          <a:xfrm>
            <a:off x="186478" y="2059619"/>
            <a:ext cx="8664559" cy="390628"/>
          </a:xfrm>
          <a:prstGeom prst="rect">
            <a:avLst/>
          </a:prstGeom>
          <a:noFill/>
          <a:ln w="28575">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7378822" y="2473916"/>
            <a:ext cx="1454460" cy="861774"/>
          </a:xfrm>
          <a:prstGeom prst="rect">
            <a:avLst/>
          </a:prstGeom>
          <a:solidFill>
            <a:srgbClr val="7030A0"/>
          </a:solidFill>
          <a:ln>
            <a:solidFill>
              <a:schemeClr val="tx1"/>
            </a:solidFill>
          </a:ln>
        </p:spPr>
        <p:txBody>
          <a:bodyPr wrap="square" rtlCol="0">
            <a:spAutoFit/>
          </a:bodyPr>
          <a:lstStyle/>
          <a:p>
            <a:pPr algn="ctr"/>
            <a:r>
              <a:rPr lang="en-US" sz="1000" dirty="0">
                <a:solidFill>
                  <a:schemeClr val="bg1"/>
                </a:solidFill>
              </a:rPr>
              <a:t>Unique reach increases by almost </a:t>
            </a:r>
            <a:r>
              <a:rPr lang="en-US" sz="1000" b="1" u="sng" dirty="0">
                <a:solidFill>
                  <a:schemeClr val="bg1"/>
                </a:solidFill>
              </a:rPr>
              <a:t>3.5MM A18+</a:t>
            </a:r>
            <a:r>
              <a:rPr lang="en-US" sz="1000" b="1" dirty="0">
                <a:solidFill>
                  <a:schemeClr val="bg1"/>
                </a:solidFill>
              </a:rPr>
              <a:t> </a:t>
            </a:r>
            <a:r>
              <a:rPr lang="en-US" sz="1000" dirty="0">
                <a:solidFill>
                  <a:schemeClr val="bg1"/>
                </a:solidFill>
              </a:rPr>
              <a:t>in the revised “cinema addition” plan option</a:t>
            </a:r>
          </a:p>
        </p:txBody>
      </p:sp>
      <p:sp>
        <p:nvSpPr>
          <p:cNvPr id="19" name="Text Placeholder 3"/>
          <p:cNvSpPr>
            <a:spLocks noGrp="1"/>
          </p:cNvSpPr>
          <p:nvPr>
            <p:ph type="body" sz="quarter" idx="14"/>
          </p:nvPr>
        </p:nvSpPr>
        <p:spPr>
          <a:xfrm>
            <a:off x="186478" y="5849206"/>
            <a:ext cx="5562600" cy="236537"/>
          </a:xfrm>
        </p:spPr>
        <p:txBody>
          <a:bodyPr/>
          <a:lstStyle/>
          <a:p>
            <a:r>
              <a:rPr lang="en-US" sz="700" dirty="0"/>
              <a:t>*Plan schematics based on </a:t>
            </a:r>
            <a:r>
              <a:rPr lang="en-US" sz="700" i="1" dirty="0"/>
              <a:t>estimated</a:t>
            </a:r>
            <a:r>
              <a:rPr lang="en-US" sz="700" dirty="0"/>
              <a:t> average marketplace costs for top digital video websites and cinema</a:t>
            </a:r>
          </a:p>
        </p:txBody>
      </p:sp>
    </p:spTree>
    <p:extLst>
      <p:ext uri="{BB962C8B-B14F-4D97-AF65-F5344CB8AC3E}">
        <p14:creationId xmlns:p14="http://schemas.microsoft.com/office/powerpoint/2010/main" val="555121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Many “Primary” Cinema Advertisers See Their Monthly Website Traffic Increase When They’re Active On The Big Screen</a:t>
            </a:r>
          </a:p>
        </p:txBody>
      </p:sp>
      <p:sp>
        <p:nvSpPr>
          <p:cNvPr id="4" name="Text Placeholder 3"/>
          <p:cNvSpPr>
            <a:spLocks noGrp="1"/>
          </p:cNvSpPr>
          <p:nvPr>
            <p:ph type="body" sz="quarter" idx="14"/>
          </p:nvPr>
        </p:nvSpPr>
        <p:spPr>
          <a:xfrm>
            <a:off x="321734" y="6275221"/>
            <a:ext cx="7339696" cy="555323"/>
          </a:xfrm>
        </p:spPr>
        <p:txBody>
          <a:bodyPr/>
          <a:lstStyle/>
          <a:p>
            <a:r>
              <a:rPr lang="en-US" sz="800" dirty="0"/>
              <a:t>Source: comScore </a:t>
            </a:r>
            <a:r>
              <a:rPr lang="en-US" sz="800" dirty="0" err="1"/>
              <a:t>mediametrix</a:t>
            </a:r>
            <a:r>
              <a:rPr lang="en-US" sz="800" dirty="0"/>
              <a:t> multiplatform media trend; Total audience (P2+), Jan ‘15 – Dec ‘16.  Nielsen </a:t>
            </a:r>
            <a:r>
              <a:rPr lang="en-US" sz="800" dirty="0" err="1"/>
              <a:t>AdIntel</a:t>
            </a:r>
            <a:r>
              <a:rPr lang="en-US" sz="800" dirty="0"/>
              <a:t>, Cinema spend (national &amp; regional cinema), Jan ‘15 – Dec ‘16.  Reflected brands had at least two months of active comScore measurement between Jan ‘15 – Dec ’16, at least $750K in Nielsen </a:t>
            </a:r>
            <a:r>
              <a:rPr lang="en-US" sz="800" dirty="0" err="1"/>
              <a:t>AdIntel</a:t>
            </a:r>
            <a:r>
              <a:rPr lang="en-US" sz="800" dirty="0"/>
              <a:t> reported total cinema spend between 2015-2016 and at least one month each of “When On” &amp; “When Off” activity during comScore measured months for comparison purposes.  For AEG, December 2014 was included in the analysis to satisfy the minimum “when off” requirement. </a:t>
            </a:r>
          </a:p>
        </p:txBody>
      </p:sp>
      <p:sp>
        <p:nvSpPr>
          <p:cNvPr id="11" name="Text Placeholder 4"/>
          <p:cNvSpPr>
            <a:spLocks noGrp="1"/>
          </p:cNvSpPr>
          <p:nvPr>
            <p:ph type="body" sz="quarter" idx="15"/>
          </p:nvPr>
        </p:nvSpPr>
        <p:spPr>
          <a:xfrm>
            <a:off x="329141" y="6092008"/>
            <a:ext cx="2813553" cy="431798"/>
          </a:xfrm>
        </p:spPr>
        <p:txBody>
          <a:bodyPr/>
          <a:lstStyle/>
          <a:p>
            <a:r>
              <a:rPr lang="en-US" dirty="0"/>
              <a:t>Lights, Camera, Call To Action!</a:t>
            </a:r>
          </a:p>
        </p:txBody>
      </p:sp>
      <p:sp>
        <p:nvSpPr>
          <p:cNvPr id="81" name="Rectangle 30"/>
          <p:cNvSpPr>
            <a:spLocks noChangeArrowheads="1"/>
          </p:cNvSpPr>
          <p:nvPr/>
        </p:nvSpPr>
        <p:spPr bwMode="auto">
          <a:xfrm>
            <a:off x="2542713" y="1803950"/>
            <a:ext cx="5562600" cy="264771"/>
          </a:xfrm>
          <a:prstGeom prst="rect">
            <a:avLst/>
          </a:prstGeom>
          <a:solidFill>
            <a:srgbClr val="50C8A0"/>
          </a:solidFill>
          <a:ln w="952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FFFFFF"/>
                </a:solidFill>
                <a:latin typeface="Trebuchet MS" pitchFamily="34" charset="0"/>
                <a:ea typeface="ＭＳ Ｐゴシック" pitchFamily="34" charset="-128"/>
                <a:cs typeface="Arial" charset="0"/>
              </a:rPr>
              <a:t>“When On” / “When Off” Comparison (Jan ‘15 – Dec ‘16)</a:t>
            </a:r>
            <a:endParaRPr lang="en-US" altLang="en-US" sz="1200" b="1" i="1" u="sng" dirty="0">
              <a:solidFill>
                <a:srgbClr val="FFFFFF"/>
              </a:solidFill>
              <a:latin typeface="Trebuchet MS" pitchFamily="34" charset="0"/>
              <a:ea typeface="ＭＳ Ｐゴシック" pitchFamily="34" charset="-128"/>
              <a:cs typeface="Arial" charset="0"/>
            </a:endParaRPr>
          </a:p>
        </p:txBody>
      </p:sp>
      <p:sp>
        <p:nvSpPr>
          <p:cNvPr id="82" name="Rectangle 30"/>
          <p:cNvSpPr>
            <a:spLocks noChangeArrowheads="1"/>
          </p:cNvSpPr>
          <p:nvPr/>
        </p:nvSpPr>
        <p:spPr bwMode="auto">
          <a:xfrm>
            <a:off x="336264" y="2050688"/>
            <a:ext cx="2868231" cy="649288"/>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 typeface="Arial" charset="0"/>
              <a:buNone/>
            </a:pPr>
            <a:r>
              <a:rPr lang="en-US" altLang="en-US" sz="1000" b="1" u="sng" dirty="0" err="1">
                <a:solidFill>
                  <a:srgbClr val="000000"/>
                </a:solidFill>
                <a:latin typeface="Trebuchet MS" pitchFamily="34" charset="0"/>
                <a:ea typeface="ＭＳ Ｐゴシック" pitchFamily="34" charset="-128"/>
                <a:cs typeface="Arial" charset="0"/>
              </a:rPr>
              <a:t>Avg</a:t>
            </a:r>
            <a:r>
              <a:rPr lang="en-US" altLang="en-US" sz="1000" b="1" u="sng" dirty="0">
                <a:solidFill>
                  <a:srgbClr val="000000"/>
                </a:solidFill>
                <a:latin typeface="Trebuchet MS" pitchFamily="34" charset="0"/>
                <a:ea typeface="ＭＳ Ｐゴシック" pitchFamily="34" charset="-128"/>
                <a:cs typeface="Arial" charset="0"/>
              </a:rPr>
              <a:t> </a:t>
            </a:r>
            <a:r>
              <a:rPr lang="en-US" altLang="en-US" sz="1000" b="1" u="sng" dirty="0" err="1">
                <a:solidFill>
                  <a:srgbClr val="000000"/>
                </a:solidFill>
                <a:latin typeface="Trebuchet MS" pitchFamily="34" charset="0"/>
                <a:ea typeface="ＭＳ Ｐゴシック" pitchFamily="34" charset="-128"/>
                <a:cs typeface="Arial" charset="0"/>
              </a:rPr>
              <a:t>Mnthly</a:t>
            </a:r>
            <a:r>
              <a:rPr lang="en-US" altLang="en-US" sz="1000" b="1" u="sng" dirty="0">
                <a:solidFill>
                  <a:srgbClr val="000000"/>
                </a:solidFill>
                <a:latin typeface="Trebuchet MS" pitchFamily="34" charset="0"/>
                <a:ea typeface="ＭＳ Ｐゴシック" pitchFamily="34" charset="-128"/>
                <a:cs typeface="Arial" charset="0"/>
              </a:rPr>
              <a:t> Unique Website Visitors (000):</a:t>
            </a:r>
            <a:endParaRPr lang="en-US" altLang="en-US" sz="1000" u="sng" dirty="0">
              <a:solidFill>
                <a:srgbClr val="000000"/>
              </a:solidFill>
              <a:latin typeface="Trebuchet MS" pitchFamily="34" charset="0"/>
              <a:ea typeface="ＭＳ Ｐゴシック" pitchFamily="34" charset="-128"/>
              <a:cs typeface="Arial" charset="0"/>
            </a:endParaRPr>
          </a:p>
        </p:txBody>
      </p:sp>
      <p:sp>
        <p:nvSpPr>
          <p:cNvPr id="83" name="Rectangle 30"/>
          <p:cNvSpPr>
            <a:spLocks noChangeArrowheads="1"/>
          </p:cNvSpPr>
          <p:nvPr/>
        </p:nvSpPr>
        <p:spPr bwMode="auto">
          <a:xfrm>
            <a:off x="211976" y="3476179"/>
            <a:ext cx="3181351" cy="451906"/>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 typeface="Arial" charset="0"/>
              <a:buNone/>
            </a:pPr>
            <a:r>
              <a:rPr lang="en-US" altLang="en-US" sz="1000" b="1" u="sng" dirty="0" err="1">
                <a:solidFill>
                  <a:srgbClr val="000000"/>
                </a:solidFill>
                <a:latin typeface="Trebuchet MS" pitchFamily="34" charset="0"/>
                <a:ea typeface="ＭＳ Ｐゴシック" pitchFamily="34" charset="-128"/>
                <a:cs typeface="Arial" charset="0"/>
              </a:rPr>
              <a:t>Avg</a:t>
            </a:r>
            <a:r>
              <a:rPr lang="en-US" altLang="en-US" sz="1000" b="1" u="sng" dirty="0">
                <a:solidFill>
                  <a:srgbClr val="000000"/>
                </a:solidFill>
                <a:latin typeface="Trebuchet MS" pitchFamily="34" charset="0"/>
                <a:ea typeface="ＭＳ Ｐゴシック" pitchFamily="34" charset="-128"/>
                <a:cs typeface="Arial" charset="0"/>
              </a:rPr>
              <a:t> </a:t>
            </a:r>
            <a:r>
              <a:rPr lang="en-US" altLang="en-US" sz="1000" b="1" u="sng" dirty="0" err="1">
                <a:solidFill>
                  <a:srgbClr val="000000"/>
                </a:solidFill>
                <a:latin typeface="Trebuchet MS" pitchFamily="34" charset="0"/>
                <a:ea typeface="ＭＳ Ｐゴシック" pitchFamily="34" charset="-128"/>
                <a:cs typeface="Arial" charset="0"/>
              </a:rPr>
              <a:t>Mnthly</a:t>
            </a:r>
            <a:r>
              <a:rPr lang="en-US" altLang="en-US" sz="1000" b="1" u="sng" dirty="0">
                <a:solidFill>
                  <a:srgbClr val="000000"/>
                </a:solidFill>
                <a:latin typeface="Trebuchet MS" pitchFamily="34" charset="0"/>
                <a:ea typeface="ＭＳ Ｐゴシック" pitchFamily="34" charset="-128"/>
                <a:cs typeface="Arial" charset="0"/>
              </a:rPr>
              <a:t> Cinema Spend “When On” (000): </a:t>
            </a:r>
            <a:endParaRPr lang="en-US" altLang="en-US" sz="1000" u="sng" dirty="0">
              <a:solidFill>
                <a:srgbClr val="000000"/>
              </a:solidFill>
              <a:latin typeface="Trebuchet MS" pitchFamily="34" charset="0"/>
              <a:ea typeface="ＭＳ Ｐゴシック" pitchFamily="34" charset="-128"/>
              <a:cs typeface="Arial" charset="0"/>
            </a:endParaRPr>
          </a:p>
        </p:txBody>
      </p:sp>
      <p:sp>
        <p:nvSpPr>
          <p:cNvPr id="84" name="Rectangle 30"/>
          <p:cNvSpPr>
            <a:spLocks noChangeArrowheads="1"/>
          </p:cNvSpPr>
          <p:nvPr/>
        </p:nvSpPr>
        <p:spPr bwMode="auto">
          <a:xfrm>
            <a:off x="649549" y="2519911"/>
            <a:ext cx="2283689"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050" b="1" dirty="0">
                <a:solidFill>
                  <a:srgbClr val="000000"/>
                </a:solidFill>
                <a:latin typeface="Trebuchet MS" pitchFamily="34" charset="0"/>
                <a:ea typeface="ＭＳ Ｐゴシック" pitchFamily="34" charset="-128"/>
                <a:cs typeface="Arial" charset="0"/>
              </a:rPr>
              <a:t>“When On” Cinema Advertising:</a:t>
            </a:r>
            <a:endParaRPr lang="en-US" altLang="en-US" sz="1050" dirty="0">
              <a:solidFill>
                <a:srgbClr val="000000"/>
              </a:solidFill>
              <a:latin typeface="Trebuchet MS" pitchFamily="34" charset="0"/>
              <a:ea typeface="ＭＳ Ｐゴシック" pitchFamily="34" charset="-128"/>
              <a:cs typeface="Arial" charset="0"/>
            </a:endParaRPr>
          </a:p>
        </p:txBody>
      </p:sp>
      <p:sp>
        <p:nvSpPr>
          <p:cNvPr id="85" name="Rectangle 30"/>
          <p:cNvSpPr>
            <a:spLocks noChangeArrowheads="1"/>
          </p:cNvSpPr>
          <p:nvPr/>
        </p:nvSpPr>
        <p:spPr bwMode="auto">
          <a:xfrm>
            <a:off x="541538" y="2794375"/>
            <a:ext cx="238217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050" b="1" dirty="0">
                <a:solidFill>
                  <a:srgbClr val="000000"/>
                </a:solidFill>
                <a:latin typeface="Trebuchet MS" pitchFamily="34" charset="0"/>
                <a:ea typeface="ＭＳ Ｐゴシック" pitchFamily="34" charset="-128"/>
                <a:cs typeface="Arial" charset="0"/>
              </a:rPr>
              <a:t>“When Off” Cinema Advertising:</a:t>
            </a:r>
            <a:endParaRPr lang="en-US" altLang="en-US" sz="1050" dirty="0">
              <a:solidFill>
                <a:srgbClr val="000000"/>
              </a:solidFill>
              <a:latin typeface="Trebuchet MS" pitchFamily="34" charset="0"/>
              <a:ea typeface="ＭＳ Ｐゴシック" pitchFamily="34" charset="-128"/>
              <a:cs typeface="Arial" charset="0"/>
            </a:endParaRPr>
          </a:p>
        </p:txBody>
      </p:sp>
      <p:sp>
        <p:nvSpPr>
          <p:cNvPr id="86" name="Rectangle 30"/>
          <p:cNvSpPr>
            <a:spLocks noChangeArrowheads="1"/>
          </p:cNvSpPr>
          <p:nvPr/>
        </p:nvSpPr>
        <p:spPr bwMode="auto">
          <a:xfrm>
            <a:off x="949036" y="3091457"/>
            <a:ext cx="1990725" cy="5334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 Difference:</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87" name="Rectangle 30"/>
          <p:cNvSpPr>
            <a:spLocks noChangeArrowheads="1"/>
          </p:cNvSpPr>
          <p:nvPr/>
        </p:nvSpPr>
        <p:spPr bwMode="auto">
          <a:xfrm>
            <a:off x="2914188" y="2596111"/>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b="1" dirty="0">
                <a:solidFill>
                  <a:srgbClr val="000000"/>
                </a:solidFill>
                <a:latin typeface="Trebuchet MS" pitchFamily="34" charset="0"/>
                <a:ea typeface="ＭＳ Ｐゴシック" pitchFamily="34" charset="-128"/>
                <a:cs typeface="Arial" charset="0"/>
              </a:rPr>
              <a:t>1,238</a:t>
            </a:r>
            <a:endParaRPr lang="en-US" altLang="en-US" sz="1050" dirty="0">
              <a:solidFill>
                <a:srgbClr val="000000"/>
              </a:solidFill>
              <a:latin typeface="Trebuchet MS" pitchFamily="34" charset="0"/>
              <a:ea typeface="ＭＳ Ｐゴシック" pitchFamily="34" charset="-128"/>
              <a:cs typeface="Arial" charset="0"/>
            </a:endParaRPr>
          </a:p>
        </p:txBody>
      </p:sp>
      <p:sp>
        <p:nvSpPr>
          <p:cNvPr id="88" name="Rectangle 30"/>
          <p:cNvSpPr>
            <a:spLocks noChangeArrowheads="1"/>
          </p:cNvSpPr>
          <p:nvPr/>
        </p:nvSpPr>
        <p:spPr bwMode="auto">
          <a:xfrm>
            <a:off x="2923713" y="2870575"/>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b="1" dirty="0">
                <a:solidFill>
                  <a:srgbClr val="000000"/>
                </a:solidFill>
                <a:latin typeface="Trebuchet MS" pitchFamily="34" charset="0"/>
                <a:ea typeface="ＭＳ Ｐゴシック" pitchFamily="34" charset="-128"/>
                <a:cs typeface="Arial" charset="0"/>
              </a:rPr>
              <a:t>1,151</a:t>
            </a:r>
            <a:endParaRPr lang="en-US" altLang="en-US" sz="1050" dirty="0">
              <a:solidFill>
                <a:srgbClr val="000000"/>
              </a:solidFill>
              <a:latin typeface="Trebuchet MS" pitchFamily="34" charset="0"/>
              <a:ea typeface="ＭＳ Ｐゴシック" pitchFamily="34" charset="-128"/>
              <a:cs typeface="Arial" charset="0"/>
            </a:endParaRPr>
          </a:p>
        </p:txBody>
      </p:sp>
      <p:sp>
        <p:nvSpPr>
          <p:cNvPr id="89" name="Rectangle 30"/>
          <p:cNvSpPr>
            <a:spLocks noChangeArrowheads="1"/>
          </p:cNvSpPr>
          <p:nvPr/>
        </p:nvSpPr>
        <p:spPr bwMode="auto">
          <a:xfrm>
            <a:off x="2923713" y="3167657"/>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B050"/>
                </a:solidFill>
                <a:latin typeface="Trebuchet MS" pitchFamily="34" charset="0"/>
                <a:ea typeface="ＭＳ Ｐゴシック" pitchFamily="34" charset="-128"/>
                <a:cs typeface="Arial" charset="0"/>
              </a:rPr>
              <a:t>+8%</a:t>
            </a:r>
            <a:endParaRPr lang="en-US" altLang="en-US" sz="1200" dirty="0">
              <a:solidFill>
                <a:srgbClr val="00B050"/>
              </a:solidFill>
              <a:latin typeface="Trebuchet MS" pitchFamily="34" charset="0"/>
              <a:ea typeface="ＭＳ Ｐゴシック" pitchFamily="34" charset="-128"/>
              <a:cs typeface="Arial" charset="0"/>
            </a:endParaRPr>
          </a:p>
        </p:txBody>
      </p:sp>
      <p:sp>
        <p:nvSpPr>
          <p:cNvPr id="90" name="Rectangle 30"/>
          <p:cNvSpPr>
            <a:spLocks noChangeArrowheads="1"/>
          </p:cNvSpPr>
          <p:nvPr/>
        </p:nvSpPr>
        <p:spPr bwMode="auto">
          <a:xfrm>
            <a:off x="4114338" y="2596111"/>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b="1" dirty="0">
                <a:solidFill>
                  <a:srgbClr val="000000"/>
                </a:solidFill>
                <a:latin typeface="Trebuchet MS" pitchFamily="34" charset="0"/>
                <a:ea typeface="ＭＳ Ｐゴシック" pitchFamily="34" charset="-128"/>
                <a:cs typeface="Arial" charset="0"/>
              </a:rPr>
              <a:t>278</a:t>
            </a:r>
            <a:endParaRPr lang="en-US" altLang="en-US" sz="1050" dirty="0">
              <a:solidFill>
                <a:srgbClr val="000000"/>
              </a:solidFill>
              <a:latin typeface="Trebuchet MS" pitchFamily="34" charset="0"/>
              <a:ea typeface="ＭＳ Ｐゴシック" pitchFamily="34" charset="-128"/>
              <a:cs typeface="Arial" charset="0"/>
            </a:endParaRPr>
          </a:p>
        </p:txBody>
      </p:sp>
      <p:sp>
        <p:nvSpPr>
          <p:cNvPr id="91" name="Rectangle 30"/>
          <p:cNvSpPr>
            <a:spLocks noChangeArrowheads="1"/>
          </p:cNvSpPr>
          <p:nvPr/>
        </p:nvSpPr>
        <p:spPr bwMode="auto">
          <a:xfrm>
            <a:off x="4123863" y="2870575"/>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b="1" dirty="0">
                <a:solidFill>
                  <a:srgbClr val="000000"/>
                </a:solidFill>
                <a:latin typeface="Trebuchet MS" pitchFamily="34" charset="0"/>
                <a:ea typeface="ＭＳ Ｐゴシック" pitchFamily="34" charset="-128"/>
                <a:cs typeface="Arial" charset="0"/>
              </a:rPr>
              <a:t>207</a:t>
            </a:r>
            <a:endParaRPr lang="en-US" altLang="en-US" sz="1050" dirty="0">
              <a:solidFill>
                <a:srgbClr val="000000"/>
              </a:solidFill>
              <a:latin typeface="Trebuchet MS" pitchFamily="34" charset="0"/>
              <a:ea typeface="ＭＳ Ｐゴシック" pitchFamily="34" charset="-128"/>
              <a:cs typeface="Arial" charset="0"/>
            </a:endParaRPr>
          </a:p>
        </p:txBody>
      </p:sp>
      <p:sp>
        <p:nvSpPr>
          <p:cNvPr id="92" name="Rectangle 42"/>
          <p:cNvSpPr>
            <a:spLocks noChangeArrowheads="1"/>
          </p:cNvSpPr>
          <p:nvPr/>
        </p:nvSpPr>
        <p:spPr bwMode="auto">
          <a:xfrm>
            <a:off x="4123863" y="3167657"/>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B050"/>
                </a:solidFill>
                <a:latin typeface="Trebuchet MS" pitchFamily="34" charset="0"/>
                <a:ea typeface="ＭＳ Ｐゴシック" pitchFamily="34" charset="-128"/>
                <a:cs typeface="Arial" charset="0"/>
              </a:rPr>
              <a:t>+34%</a:t>
            </a:r>
            <a:endParaRPr lang="en-US" altLang="en-US" sz="1200" dirty="0">
              <a:solidFill>
                <a:srgbClr val="00B050"/>
              </a:solidFill>
              <a:latin typeface="Trebuchet MS" pitchFamily="34" charset="0"/>
              <a:ea typeface="ＭＳ Ｐゴシック" pitchFamily="34" charset="-128"/>
              <a:cs typeface="Arial" charset="0"/>
            </a:endParaRPr>
          </a:p>
        </p:txBody>
      </p:sp>
      <p:sp>
        <p:nvSpPr>
          <p:cNvPr id="93" name="Rectangle 30"/>
          <p:cNvSpPr>
            <a:spLocks noChangeArrowheads="1"/>
          </p:cNvSpPr>
          <p:nvPr/>
        </p:nvSpPr>
        <p:spPr bwMode="auto">
          <a:xfrm>
            <a:off x="5438313" y="2596111"/>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b="1" dirty="0">
                <a:solidFill>
                  <a:srgbClr val="000000"/>
                </a:solidFill>
                <a:latin typeface="Trebuchet MS" pitchFamily="34" charset="0"/>
                <a:ea typeface="ＭＳ Ｐゴシック" pitchFamily="34" charset="-128"/>
                <a:cs typeface="Arial" charset="0"/>
              </a:rPr>
              <a:t>19,646</a:t>
            </a:r>
            <a:endParaRPr lang="en-US" altLang="en-US" sz="1050" dirty="0">
              <a:solidFill>
                <a:srgbClr val="000000"/>
              </a:solidFill>
              <a:latin typeface="Trebuchet MS" pitchFamily="34" charset="0"/>
              <a:ea typeface="ＭＳ Ｐゴシック" pitchFamily="34" charset="-128"/>
              <a:cs typeface="Arial" charset="0"/>
            </a:endParaRPr>
          </a:p>
        </p:txBody>
      </p:sp>
      <p:sp>
        <p:nvSpPr>
          <p:cNvPr id="94" name="Rectangle 93"/>
          <p:cNvSpPr>
            <a:spLocks noChangeArrowheads="1"/>
          </p:cNvSpPr>
          <p:nvPr/>
        </p:nvSpPr>
        <p:spPr bwMode="auto">
          <a:xfrm>
            <a:off x="5447838" y="2870575"/>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b="1" dirty="0">
                <a:solidFill>
                  <a:srgbClr val="000000"/>
                </a:solidFill>
                <a:latin typeface="Trebuchet MS" pitchFamily="34" charset="0"/>
                <a:ea typeface="ＭＳ Ｐゴシック" pitchFamily="34" charset="-128"/>
                <a:cs typeface="Arial" charset="0"/>
              </a:rPr>
              <a:t>18,695</a:t>
            </a:r>
            <a:endParaRPr lang="en-US" altLang="en-US" sz="1050" dirty="0">
              <a:solidFill>
                <a:srgbClr val="000000"/>
              </a:solidFill>
              <a:latin typeface="Trebuchet MS" pitchFamily="34" charset="0"/>
              <a:ea typeface="ＭＳ Ｐゴシック" pitchFamily="34" charset="-128"/>
              <a:cs typeface="Arial" charset="0"/>
            </a:endParaRPr>
          </a:p>
        </p:txBody>
      </p:sp>
      <p:sp>
        <p:nvSpPr>
          <p:cNvPr id="95" name="Rectangle 48"/>
          <p:cNvSpPr>
            <a:spLocks noChangeArrowheads="1"/>
          </p:cNvSpPr>
          <p:nvPr/>
        </p:nvSpPr>
        <p:spPr bwMode="auto">
          <a:xfrm>
            <a:off x="5541148" y="3167657"/>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B050"/>
                </a:solidFill>
                <a:latin typeface="Trebuchet MS" pitchFamily="34" charset="0"/>
                <a:ea typeface="ＭＳ Ｐゴシック" pitchFamily="34" charset="-128"/>
                <a:cs typeface="Arial" charset="0"/>
              </a:rPr>
              <a:t>+5%</a:t>
            </a:r>
            <a:endParaRPr lang="en-US" altLang="en-US" sz="1200" dirty="0">
              <a:solidFill>
                <a:srgbClr val="00B050"/>
              </a:solidFill>
              <a:latin typeface="Trebuchet MS" pitchFamily="34" charset="0"/>
              <a:ea typeface="ＭＳ Ｐゴシック" pitchFamily="34" charset="-128"/>
              <a:cs typeface="Arial" charset="0"/>
            </a:endParaRPr>
          </a:p>
        </p:txBody>
      </p:sp>
      <p:sp>
        <p:nvSpPr>
          <p:cNvPr id="96" name="Rectangle 30"/>
          <p:cNvSpPr>
            <a:spLocks noChangeArrowheads="1"/>
          </p:cNvSpPr>
          <p:nvPr/>
        </p:nvSpPr>
        <p:spPr bwMode="auto">
          <a:xfrm>
            <a:off x="6781338" y="2596111"/>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b="1" dirty="0">
                <a:solidFill>
                  <a:srgbClr val="000000"/>
                </a:solidFill>
                <a:latin typeface="Trebuchet MS" pitchFamily="34" charset="0"/>
                <a:ea typeface="ＭＳ Ｐゴシック" pitchFamily="34" charset="-128"/>
                <a:cs typeface="Arial" charset="0"/>
              </a:rPr>
              <a:t>142</a:t>
            </a:r>
            <a:endParaRPr lang="en-US" altLang="en-US" sz="1050" dirty="0">
              <a:solidFill>
                <a:srgbClr val="000000"/>
              </a:solidFill>
              <a:latin typeface="Trebuchet MS" pitchFamily="34" charset="0"/>
              <a:ea typeface="ＭＳ Ｐゴシック" pitchFamily="34" charset="-128"/>
              <a:cs typeface="Arial" charset="0"/>
            </a:endParaRPr>
          </a:p>
        </p:txBody>
      </p:sp>
      <p:sp>
        <p:nvSpPr>
          <p:cNvPr id="97" name="Rectangle 30"/>
          <p:cNvSpPr>
            <a:spLocks noChangeArrowheads="1"/>
          </p:cNvSpPr>
          <p:nvPr/>
        </p:nvSpPr>
        <p:spPr bwMode="auto">
          <a:xfrm>
            <a:off x="6790863" y="2870575"/>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b="1" dirty="0">
                <a:solidFill>
                  <a:srgbClr val="000000"/>
                </a:solidFill>
                <a:latin typeface="Trebuchet MS" pitchFamily="34" charset="0"/>
                <a:ea typeface="ＭＳ Ｐゴシック" pitchFamily="34" charset="-128"/>
                <a:cs typeface="Arial" charset="0"/>
              </a:rPr>
              <a:t>115</a:t>
            </a:r>
            <a:endParaRPr lang="en-US" altLang="en-US" sz="1050" dirty="0">
              <a:solidFill>
                <a:srgbClr val="000000"/>
              </a:solidFill>
              <a:latin typeface="Trebuchet MS" pitchFamily="34" charset="0"/>
              <a:ea typeface="ＭＳ Ｐゴシック" pitchFamily="34" charset="-128"/>
              <a:cs typeface="Arial" charset="0"/>
            </a:endParaRPr>
          </a:p>
        </p:txBody>
      </p:sp>
      <p:sp>
        <p:nvSpPr>
          <p:cNvPr id="98" name="Rectangle 54"/>
          <p:cNvSpPr>
            <a:spLocks noChangeArrowheads="1"/>
          </p:cNvSpPr>
          <p:nvPr/>
        </p:nvSpPr>
        <p:spPr bwMode="auto">
          <a:xfrm>
            <a:off x="6790863" y="3167657"/>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B050"/>
                </a:solidFill>
                <a:latin typeface="Trebuchet MS" pitchFamily="34" charset="0"/>
                <a:ea typeface="ＭＳ Ｐゴシック" pitchFamily="34" charset="-128"/>
                <a:cs typeface="Arial" charset="0"/>
              </a:rPr>
              <a:t>+24%</a:t>
            </a:r>
            <a:endParaRPr lang="en-US" altLang="en-US" sz="1200" dirty="0">
              <a:solidFill>
                <a:srgbClr val="00B050"/>
              </a:solidFill>
              <a:latin typeface="Trebuchet MS" pitchFamily="34" charset="0"/>
              <a:ea typeface="ＭＳ Ｐゴシック" pitchFamily="34" charset="-128"/>
              <a:cs typeface="Arial" charset="0"/>
            </a:endParaRPr>
          </a:p>
        </p:txBody>
      </p:sp>
      <p:sp>
        <p:nvSpPr>
          <p:cNvPr id="99" name="Rectangle 98"/>
          <p:cNvSpPr/>
          <p:nvPr/>
        </p:nvSpPr>
        <p:spPr>
          <a:xfrm>
            <a:off x="1171114" y="3190116"/>
            <a:ext cx="6934200" cy="36224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000">
              <a:solidFill>
                <a:prstClr val="white"/>
              </a:solidFill>
            </a:endParaRPr>
          </a:p>
        </p:txBody>
      </p:sp>
      <p:sp>
        <p:nvSpPr>
          <p:cNvPr id="103" name="Rectangle 30"/>
          <p:cNvSpPr>
            <a:spLocks noChangeArrowheads="1"/>
          </p:cNvSpPr>
          <p:nvPr/>
        </p:nvSpPr>
        <p:spPr bwMode="auto">
          <a:xfrm>
            <a:off x="2905959" y="3507752"/>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b="1" dirty="0">
                <a:solidFill>
                  <a:srgbClr val="000000"/>
                </a:solidFill>
                <a:latin typeface="Trebuchet MS" pitchFamily="34" charset="0"/>
                <a:ea typeface="ＭＳ Ｐゴシック" pitchFamily="34" charset="-128"/>
                <a:cs typeface="Arial" charset="0"/>
              </a:rPr>
              <a:t>+$287</a:t>
            </a:r>
            <a:endParaRPr lang="en-US" altLang="en-US" sz="1050" dirty="0">
              <a:solidFill>
                <a:srgbClr val="000000"/>
              </a:solidFill>
              <a:latin typeface="Trebuchet MS" pitchFamily="34" charset="0"/>
              <a:ea typeface="ＭＳ Ｐゴシック" pitchFamily="34" charset="-128"/>
              <a:cs typeface="Arial" charset="0"/>
            </a:endParaRPr>
          </a:p>
        </p:txBody>
      </p:sp>
      <p:sp>
        <p:nvSpPr>
          <p:cNvPr id="104" name="Rectangle 30"/>
          <p:cNvSpPr>
            <a:spLocks noChangeArrowheads="1"/>
          </p:cNvSpPr>
          <p:nvPr/>
        </p:nvSpPr>
        <p:spPr bwMode="auto">
          <a:xfrm>
            <a:off x="4106109" y="3507752"/>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b="1" dirty="0">
                <a:solidFill>
                  <a:srgbClr val="000000"/>
                </a:solidFill>
                <a:latin typeface="Trebuchet MS" pitchFamily="34" charset="0"/>
                <a:ea typeface="ＭＳ Ｐゴシック" pitchFamily="34" charset="-128"/>
                <a:cs typeface="Arial" charset="0"/>
              </a:rPr>
              <a:t>+$630</a:t>
            </a:r>
            <a:endParaRPr lang="en-US" altLang="en-US" sz="1050" dirty="0">
              <a:solidFill>
                <a:srgbClr val="000000"/>
              </a:solidFill>
              <a:latin typeface="Trebuchet MS" pitchFamily="34" charset="0"/>
              <a:ea typeface="ＭＳ Ｐゴシック" pitchFamily="34" charset="-128"/>
              <a:cs typeface="Arial" charset="0"/>
            </a:endParaRPr>
          </a:p>
        </p:txBody>
      </p:sp>
      <p:sp>
        <p:nvSpPr>
          <p:cNvPr id="105" name="Rectangle 30"/>
          <p:cNvSpPr>
            <a:spLocks noChangeArrowheads="1"/>
          </p:cNvSpPr>
          <p:nvPr/>
        </p:nvSpPr>
        <p:spPr bwMode="auto">
          <a:xfrm>
            <a:off x="5381956" y="3507752"/>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b="1" dirty="0">
                <a:solidFill>
                  <a:srgbClr val="000000"/>
                </a:solidFill>
                <a:latin typeface="Trebuchet MS" pitchFamily="34" charset="0"/>
                <a:ea typeface="ＭＳ Ｐゴシック" pitchFamily="34" charset="-128"/>
                <a:cs typeface="Arial" charset="0"/>
              </a:rPr>
              <a:t>+$2,366</a:t>
            </a:r>
            <a:endParaRPr lang="en-US" altLang="en-US" sz="1050" dirty="0">
              <a:solidFill>
                <a:srgbClr val="000000"/>
              </a:solidFill>
              <a:latin typeface="Trebuchet MS" pitchFamily="34" charset="0"/>
              <a:ea typeface="ＭＳ Ｐゴシック" pitchFamily="34" charset="-128"/>
              <a:cs typeface="Arial" charset="0"/>
            </a:endParaRPr>
          </a:p>
        </p:txBody>
      </p:sp>
      <p:sp>
        <p:nvSpPr>
          <p:cNvPr id="106" name="Rectangle 30"/>
          <p:cNvSpPr>
            <a:spLocks noChangeArrowheads="1"/>
          </p:cNvSpPr>
          <p:nvPr/>
        </p:nvSpPr>
        <p:spPr bwMode="auto">
          <a:xfrm>
            <a:off x="6773109" y="3507752"/>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b="1" dirty="0">
                <a:solidFill>
                  <a:srgbClr val="000000"/>
                </a:solidFill>
                <a:latin typeface="Trebuchet MS" pitchFamily="34" charset="0"/>
                <a:ea typeface="ＭＳ Ｐゴシック" pitchFamily="34" charset="-128"/>
                <a:cs typeface="Arial" charset="0"/>
              </a:rPr>
              <a:t>+$499</a:t>
            </a:r>
            <a:endParaRPr lang="en-US" altLang="en-US" sz="1050" dirty="0">
              <a:solidFill>
                <a:srgbClr val="000000"/>
              </a:solidFill>
              <a:latin typeface="Trebuchet MS" pitchFamily="34" charset="0"/>
              <a:ea typeface="ＭＳ Ｐゴシック" pitchFamily="34" charset="-128"/>
              <a:cs typeface="Arial" charset="0"/>
            </a:endParaRPr>
          </a:p>
        </p:txBody>
      </p:sp>
      <p:sp>
        <p:nvSpPr>
          <p:cNvPr id="134" name="Rectangle 133"/>
          <p:cNvSpPr/>
          <p:nvPr/>
        </p:nvSpPr>
        <p:spPr>
          <a:xfrm>
            <a:off x="648070" y="3959767"/>
            <a:ext cx="7537143" cy="161540"/>
          </a:xfrm>
          <a:prstGeom prst="rect">
            <a:avLst/>
          </a:prstGeom>
          <a:solidFill>
            <a:srgbClr val="7030A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pic>
        <p:nvPicPr>
          <p:cNvPr id="146" name="Picture 14" descr="http://cdn-5.famouslogos.us/images/vans-logo.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0588" t="9680" r="10349" b="14165"/>
          <a:stretch/>
        </p:blipFill>
        <p:spPr bwMode="auto">
          <a:xfrm>
            <a:off x="3288464" y="2253585"/>
            <a:ext cx="843039" cy="371003"/>
          </a:xfrm>
          <a:prstGeom prst="rect">
            <a:avLst/>
          </a:prstGeom>
          <a:noFill/>
          <a:extLst>
            <a:ext uri="{909E8E84-426E-40DD-AFC4-6F175D3DCCD1}">
              <a14:hiddenFill xmlns:a14="http://schemas.microsoft.com/office/drawing/2010/main">
                <a:solidFill>
                  <a:srgbClr val="FFFFFF"/>
                </a:solidFill>
              </a14:hiddenFill>
            </a:ext>
          </a:extLst>
        </p:spPr>
      </p:pic>
      <p:pic>
        <p:nvPicPr>
          <p:cNvPr id="148" name="Picture 4" descr="disney-destinations.jpg (1222×53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5109" t="13128" b="6827"/>
          <a:stretch/>
        </p:blipFill>
        <p:spPr bwMode="auto">
          <a:xfrm>
            <a:off x="4483788" y="2218061"/>
            <a:ext cx="794624" cy="4275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t="27761" b="28500"/>
          <a:stretch/>
        </p:blipFill>
        <p:spPr>
          <a:xfrm>
            <a:off x="5618796" y="2263666"/>
            <a:ext cx="1041139" cy="341091"/>
          </a:xfrm>
          <a:prstGeom prst="rect">
            <a:avLst/>
          </a:prstGeom>
        </p:spPr>
      </p:pic>
      <p:pic>
        <p:nvPicPr>
          <p:cNvPr id="150" name="Picture 34" descr="USCGShield.png (591×54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43311" y="2104798"/>
            <a:ext cx="623868" cy="577422"/>
          </a:xfrm>
          <a:prstGeom prst="rect">
            <a:avLst/>
          </a:prstGeom>
          <a:noFill/>
          <a:extLst>
            <a:ext uri="{909E8E84-426E-40DD-AFC4-6F175D3DCCD1}">
              <a14:hiddenFill xmlns:a14="http://schemas.microsoft.com/office/drawing/2010/main">
                <a:solidFill>
                  <a:srgbClr val="FFFFFF"/>
                </a:solidFill>
              </a14:hiddenFill>
            </a:ext>
          </a:extLst>
        </p:spPr>
      </p:pic>
      <p:sp>
        <p:nvSpPr>
          <p:cNvPr id="153" name="Rectangle 30"/>
          <p:cNvSpPr>
            <a:spLocks noChangeArrowheads="1"/>
          </p:cNvSpPr>
          <p:nvPr/>
        </p:nvSpPr>
        <p:spPr bwMode="auto">
          <a:xfrm>
            <a:off x="337743" y="4067399"/>
            <a:ext cx="2868231" cy="649288"/>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 typeface="Arial" charset="0"/>
              <a:buNone/>
            </a:pPr>
            <a:r>
              <a:rPr lang="en-US" altLang="en-US" sz="1000" b="1" u="sng" dirty="0" err="1">
                <a:solidFill>
                  <a:srgbClr val="000000"/>
                </a:solidFill>
                <a:latin typeface="Trebuchet MS" pitchFamily="34" charset="0"/>
                <a:ea typeface="ＭＳ Ｐゴシック" pitchFamily="34" charset="-128"/>
                <a:cs typeface="Arial" charset="0"/>
              </a:rPr>
              <a:t>Avg</a:t>
            </a:r>
            <a:r>
              <a:rPr lang="en-US" altLang="en-US" sz="1000" b="1" u="sng" dirty="0">
                <a:solidFill>
                  <a:srgbClr val="000000"/>
                </a:solidFill>
                <a:latin typeface="Trebuchet MS" pitchFamily="34" charset="0"/>
                <a:ea typeface="ＭＳ Ｐゴシック" pitchFamily="34" charset="-128"/>
                <a:cs typeface="Arial" charset="0"/>
              </a:rPr>
              <a:t> </a:t>
            </a:r>
            <a:r>
              <a:rPr lang="en-US" altLang="en-US" sz="1000" b="1" u="sng" dirty="0" err="1">
                <a:solidFill>
                  <a:srgbClr val="000000"/>
                </a:solidFill>
                <a:latin typeface="Trebuchet MS" pitchFamily="34" charset="0"/>
                <a:ea typeface="ＭＳ Ｐゴシック" pitchFamily="34" charset="-128"/>
                <a:cs typeface="Arial" charset="0"/>
              </a:rPr>
              <a:t>Mnthly</a:t>
            </a:r>
            <a:r>
              <a:rPr lang="en-US" altLang="en-US" sz="1000" b="1" u="sng" dirty="0">
                <a:solidFill>
                  <a:srgbClr val="000000"/>
                </a:solidFill>
                <a:latin typeface="Trebuchet MS" pitchFamily="34" charset="0"/>
                <a:ea typeface="ＭＳ Ｐゴシック" pitchFamily="34" charset="-128"/>
                <a:cs typeface="Arial" charset="0"/>
              </a:rPr>
              <a:t> Unique Website Visitors (000):</a:t>
            </a:r>
            <a:endParaRPr lang="en-US" altLang="en-US" sz="1000" u="sng" dirty="0">
              <a:solidFill>
                <a:srgbClr val="000000"/>
              </a:solidFill>
              <a:latin typeface="Trebuchet MS" pitchFamily="34" charset="0"/>
              <a:ea typeface="ＭＳ Ｐゴシック" pitchFamily="34" charset="-128"/>
              <a:cs typeface="Arial" charset="0"/>
            </a:endParaRPr>
          </a:p>
        </p:txBody>
      </p:sp>
      <p:sp>
        <p:nvSpPr>
          <p:cNvPr id="154" name="Rectangle 30"/>
          <p:cNvSpPr>
            <a:spLocks noChangeArrowheads="1"/>
          </p:cNvSpPr>
          <p:nvPr/>
        </p:nvSpPr>
        <p:spPr bwMode="auto">
          <a:xfrm>
            <a:off x="201674" y="5492890"/>
            <a:ext cx="3181351" cy="451906"/>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 typeface="Arial" charset="0"/>
              <a:buNone/>
            </a:pPr>
            <a:r>
              <a:rPr lang="en-US" altLang="en-US" sz="1000" b="1" u="sng" dirty="0" err="1">
                <a:solidFill>
                  <a:srgbClr val="000000"/>
                </a:solidFill>
                <a:latin typeface="Trebuchet MS" pitchFamily="34" charset="0"/>
                <a:ea typeface="ＭＳ Ｐゴシック" pitchFamily="34" charset="-128"/>
                <a:cs typeface="Arial" charset="0"/>
              </a:rPr>
              <a:t>Avg</a:t>
            </a:r>
            <a:r>
              <a:rPr lang="en-US" altLang="en-US" sz="1000" b="1" u="sng" dirty="0">
                <a:solidFill>
                  <a:srgbClr val="000000"/>
                </a:solidFill>
                <a:latin typeface="Trebuchet MS" pitchFamily="34" charset="0"/>
                <a:ea typeface="ＭＳ Ｐゴシック" pitchFamily="34" charset="-128"/>
                <a:cs typeface="Arial" charset="0"/>
              </a:rPr>
              <a:t> </a:t>
            </a:r>
            <a:r>
              <a:rPr lang="en-US" altLang="en-US" sz="1000" b="1" u="sng" dirty="0" err="1">
                <a:solidFill>
                  <a:srgbClr val="000000"/>
                </a:solidFill>
                <a:latin typeface="Trebuchet MS" pitchFamily="34" charset="0"/>
                <a:ea typeface="ＭＳ Ｐゴシック" pitchFamily="34" charset="-128"/>
                <a:cs typeface="Arial" charset="0"/>
              </a:rPr>
              <a:t>Mnthly</a:t>
            </a:r>
            <a:r>
              <a:rPr lang="en-US" altLang="en-US" sz="1000" b="1" u="sng" dirty="0">
                <a:solidFill>
                  <a:srgbClr val="000000"/>
                </a:solidFill>
                <a:latin typeface="Trebuchet MS" pitchFamily="34" charset="0"/>
                <a:ea typeface="ＭＳ Ｐゴシック" pitchFamily="34" charset="-128"/>
                <a:cs typeface="Arial" charset="0"/>
              </a:rPr>
              <a:t> Cinema Spend “When On” (000): </a:t>
            </a:r>
            <a:endParaRPr lang="en-US" altLang="en-US" sz="1000" u="sng" dirty="0">
              <a:solidFill>
                <a:srgbClr val="000000"/>
              </a:solidFill>
              <a:latin typeface="Trebuchet MS" pitchFamily="34" charset="0"/>
              <a:ea typeface="ＭＳ Ｐゴシック" pitchFamily="34" charset="-128"/>
              <a:cs typeface="Arial" charset="0"/>
            </a:endParaRPr>
          </a:p>
        </p:txBody>
      </p:sp>
      <p:sp>
        <p:nvSpPr>
          <p:cNvPr id="155" name="Rectangle 30"/>
          <p:cNvSpPr>
            <a:spLocks noChangeArrowheads="1"/>
          </p:cNvSpPr>
          <p:nvPr/>
        </p:nvSpPr>
        <p:spPr bwMode="auto">
          <a:xfrm>
            <a:off x="543018" y="4536622"/>
            <a:ext cx="2391700"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050" b="1" dirty="0">
                <a:solidFill>
                  <a:srgbClr val="000000"/>
                </a:solidFill>
                <a:latin typeface="Trebuchet MS" pitchFamily="34" charset="0"/>
                <a:ea typeface="ＭＳ Ｐゴシック" pitchFamily="34" charset="-128"/>
                <a:cs typeface="Arial" charset="0"/>
              </a:rPr>
              <a:t>“When On” Cinema Advertising:</a:t>
            </a:r>
            <a:endParaRPr lang="en-US" altLang="en-US" sz="1050" dirty="0">
              <a:solidFill>
                <a:srgbClr val="000000"/>
              </a:solidFill>
              <a:latin typeface="Trebuchet MS" pitchFamily="34" charset="0"/>
              <a:ea typeface="ＭＳ Ｐゴシック" pitchFamily="34" charset="-128"/>
              <a:cs typeface="Arial" charset="0"/>
            </a:endParaRPr>
          </a:p>
        </p:txBody>
      </p:sp>
      <p:sp>
        <p:nvSpPr>
          <p:cNvPr id="156" name="Rectangle 30"/>
          <p:cNvSpPr>
            <a:spLocks noChangeArrowheads="1"/>
          </p:cNvSpPr>
          <p:nvPr/>
        </p:nvSpPr>
        <p:spPr bwMode="auto">
          <a:xfrm>
            <a:off x="648071" y="4811086"/>
            <a:ext cx="2277122"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050" b="1" dirty="0">
                <a:solidFill>
                  <a:srgbClr val="000000"/>
                </a:solidFill>
                <a:latin typeface="Trebuchet MS" pitchFamily="34" charset="0"/>
                <a:ea typeface="ＭＳ Ｐゴシック" pitchFamily="34" charset="-128"/>
                <a:cs typeface="Arial" charset="0"/>
              </a:rPr>
              <a:t>“When Off” Cinema Advertising:</a:t>
            </a:r>
            <a:endParaRPr lang="en-US" altLang="en-US" sz="1050" dirty="0">
              <a:solidFill>
                <a:srgbClr val="000000"/>
              </a:solidFill>
              <a:latin typeface="Trebuchet MS" pitchFamily="34" charset="0"/>
              <a:ea typeface="ＭＳ Ｐゴシック" pitchFamily="34" charset="-128"/>
              <a:cs typeface="Arial" charset="0"/>
            </a:endParaRPr>
          </a:p>
        </p:txBody>
      </p:sp>
      <p:sp>
        <p:nvSpPr>
          <p:cNvPr id="157" name="Rectangle 30"/>
          <p:cNvSpPr>
            <a:spLocks noChangeArrowheads="1"/>
          </p:cNvSpPr>
          <p:nvPr/>
        </p:nvSpPr>
        <p:spPr bwMode="auto">
          <a:xfrm>
            <a:off x="950515" y="5108168"/>
            <a:ext cx="1990725" cy="5334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200" b="1" dirty="0">
                <a:solidFill>
                  <a:srgbClr val="000000"/>
                </a:solidFill>
                <a:latin typeface="Trebuchet MS" pitchFamily="34" charset="0"/>
                <a:ea typeface="ＭＳ Ｐゴシック" pitchFamily="34" charset="-128"/>
                <a:cs typeface="Arial" charset="0"/>
              </a:rPr>
              <a:t>% Difference:</a:t>
            </a:r>
            <a:endParaRPr lang="en-US" altLang="en-US" sz="1200" dirty="0">
              <a:solidFill>
                <a:srgbClr val="000000"/>
              </a:solidFill>
              <a:latin typeface="Trebuchet MS" pitchFamily="34" charset="0"/>
              <a:ea typeface="ＭＳ Ｐゴシック" pitchFamily="34" charset="-128"/>
              <a:cs typeface="Arial" charset="0"/>
            </a:endParaRPr>
          </a:p>
        </p:txBody>
      </p:sp>
      <p:sp>
        <p:nvSpPr>
          <p:cNvPr id="158" name="Rectangle 30"/>
          <p:cNvSpPr>
            <a:spLocks noChangeArrowheads="1"/>
          </p:cNvSpPr>
          <p:nvPr/>
        </p:nvSpPr>
        <p:spPr bwMode="auto">
          <a:xfrm>
            <a:off x="2915667" y="4612822"/>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b="1" dirty="0">
                <a:solidFill>
                  <a:srgbClr val="000000"/>
                </a:solidFill>
                <a:latin typeface="Trebuchet MS" pitchFamily="34" charset="0"/>
                <a:ea typeface="ＭＳ Ｐゴシック" pitchFamily="34" charset="-128"/>
                <a:cs typeface="Arial" charset="0"/>
              </a:rPr>
              <a:t>183</a:t>
            </a:r>
            <a:endParaRPr lang="en-US" altLang="en-US" sz="1050" dirty="0">
              <a:solidFill>
                <a:srgbClr val="000000"/>
              </a:solidFill>
              <a:latin typeface="Trebuchet MS" pitchFamily="34" charset="0"/>
              <a:ea typeface="ＭＳ Ｐゴシック" pitchFamily="34" charset="-128"/>
              <a:cs typeface="Arial" charset="0"/>
            </a:endParaRPr>
          </a:p>
        </p:txBody>
      </p:sp>
      <p:sp>
        <p:nvSpPr>
          <p:cNvPr id="159" name="Rectangle 30"/>
          <p:cNvSpPr>
            <a:spLocks noChangeArrowheads="1"/>
          </p:cNvSpPr>
          <p:nvPr/>
        </p:nvSpPr>
        <p:spPr bwMode="auto">
          <a:xfrm>
            <a:off x="2925192" y="4887286"/>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b="1" dirty="0">
                <a:solidFill>
                  <a:srgbClr val="000000"/>
                </a:solidFill>
                <a:latin typeface="Trebuchet MS" pitchFamily="34" charset="0"/>
                <a:ea typeface="ＭＳ Ｐゴシック" pitchFamily="34" charset="-128"/>
                <a:cs typeface="Arial" charset="0"/>
              </a:rPr>
              <a:t>110</a:t>
            </a:r>
            <a:endParaRPr lang="en-US" altLang="en-US" sz="1050" dirty="0">
              <a:solidFill>
                <a:srgbClr val="000000"/>
              </a:solidFill>
              <a:latin typeface="Trebuchet MS" pitchFamily="34" charset="0"/>
              <a:ea typeface="ＭＳ Ｐゴシック" pitchFamily="34" charset="-128"/>
              <a:cs typeface="Arial" charset="0"/>
            </a:endParaRPr>
          </a:p>
        </p:txBody>
      </p:sp>
      <p:sp>
        <p:nvSpPr>
          <p:cNvPr id="160" name="Rectangle 30"/>
          <p:cNvSpPr>
            <a:spLocks noChangeArrowheads="1"/>
          </p:cNvSpPr>
          <p:nvPr/>
        </p:nvSpPr>
        <p:spPr bwMode="auto">
          <a:xfrm>
            <a:off x="2925192" y="5184368"/>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B050"/>
                </a:solidFill>
                <a:latin typeface="Trebuchet MS" pitchFamily="34" charset="0"/>
                <a:ea typeface="ＭＳ Ｐゴシック" pitchFamily="34" charset="-128"/>
                <a:cs typeface="Arial" charset="0"/>
              </a:rPr>
              <a:t>+67%</a:t>
            </a:r>
            <a:endParaRPr lang="en-US" altLang="en-US" sz="1200" dirty="0">
              <a:solidFill>
                <a:srgbClr val="00B050"/>
              </a:solidFill>
              <a:latin typeface="Trebuchet MS" pitchFamily="34" charset="0"/>
              <a:ea typeface="ＭＳ Ｐゴシック" pitchFamily="34" charset="-128"/>
              <a:cs typeface="Arial" charset="0"/>
            </a:endParaRPr>
          </a:p>
        </p:txBody>
      </p:sp>
      <p:sp>
        <p:nvSpPr>
          <p:cNvPr id="161" name="Rectangle 30"/>
          <p:cNvSpPr>
            <a:spLocks noChangeArrowheads="1"/>
          </p:cNvSpPr>
          <p:nvPr/>
        </p:nvSpPr>
        <p:spPr bwMode="auto">
          <a:xfrm>
            <a:off x="4115817" y="4612822"/>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b="1" dirty="0">
                <a:solidFill>
                  <a:srgbClr val="000000"/>
                </a:solidFill>
                <a:latin typeface="Trebuchet MS" pitchFamily="34" charset="0"/>
                <a:ea typeface="ＭＳ Ｐゴシック" pitchFamily="34" charset="-128"/>
                <a:cs typeface="Arial" charset="0"/>
              </a:rPr>
              <a:t>282</a:t>
            </a:r>
            <a:endParaRPr lang="en-US" altLang="en-US" sz="1050" dirty="0">
              <a:solidFill>
                <a:srgbClr val="000000"/>
              </a:solidFill>
              <a:latin typeface="Trebuchet MS" pitchFamily="34" charset="0"/>
              <a:ea typeface="ＭＳ Ｐゴシック" pitchFamily="34" charset="-128"/>
              <a:cs typeface="Arial" charset="0"/>
            </a:endParaRPr>
          </a:p>
        </p:txBody>
      </p:sp>
      <p:sp>
        <p:nvSpPr>
          <p:cNvPr id="162" name="Rectangle 30"/>
          <p:cNvSpPr>
            <a:spLocks noChangeArrowheads="1"/>
          </p:cNvSpPr>
          <p:nvPr/>
        </p:nvSpPr>
        <p:spPr bwMode="auto">
          <a:xfrm>
            <a:off x="4125342" y="4887286"/>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b="1" dirty="0">
                <a:solidFill>
                  <a:srgbClr val="000000"/>
                </a:solidFill>
                <a:latin typeface="Trebuchet MS" pitchFamily="34" charset="0"/>
                <a:ea typeface="ＭＳ Ｐゴシック" pitchFamily="34" charset="-128"/>
                <a:cs typeface="Arial" charset="0"/>
              </a:rPr>
              <a:t>254</a:t>
            </a:r>
            <a:endParaRPr lang="en-US" altLang="en-US" sz="1050" dirty="0">
              <a:solidFill>
                <a:srgbClr val="000000"/>
              </a:solidFill>
              <a:latin typeface="Trebuchet MS" pitchFamily="34" charset="0"/>
              <a:ea typeface="ＭＳ Ｐゴシック" pitchFamily="34" charset="-128"/>
              <a:cs typeface="Arial" charset="0"/>
            </a:endParaRPr>
          </a:p>
        </p:txBody>
      </p:sp>
      <p:sp>
        <p:nvSpPr>
          <p:cNvPr id="163" name="Rectangle 42"/>
          <p:cNvSpPr>
            <a:spLocks noChangeArrowheads="1"/>
          </p:cNvSpPr>
          <p:nvPr/>
        </p:nvSpPr>
        <p:spPr bwMode="auto">
          <a:xfrm>
            <a:off x="4125342" y="5184368"/>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B050"/>
                </a:solidFill>
                <a:latin typeface="Trebuchet MS" pitchFamily="34" charset="0"/>
                <a:ea typeface="ＭＳ Ｐゴシック" pitchFamily="34" charset="-128"/>
                <a:cs typeface="Arial" charset="0"/>
              </a:rPr>
              <a:t>+11%</a:t>
            </a:r>
            <a:endParaRPr lang="en-US" altLang="en-US" sz="1200" dirty="0">
              <a:solidFill>
                <a:srgbClr val="00B050"/>
              </a:solidFill>
              <a:latin typeface="Trebuchet MS" pitchFamily="34" charset="0"/>
              <a:ea typeface="ＭＳ Ｐゴシック" pitchFamily="34" charset="-128"/>
              <a:cs typeface="Arial" charset="0"/>
            </a:endParaRPr>
          </a:p>
        </p:txBody>
      </p:sp>
      <p:sp>
        <p:nvSpPr>
          <p:cNvPr id="164" name="Rectangle 30"/>
          <p:cNvSpPr>
            <a:spLocks noChangeArrowheads="1"/>
          </p:cNvSpPr>
          <p:nvPr/>
        </p:nvSpPr>
        <p:spPr bwMode="auto">
          <a:xfrm>
            <a:off x="5439792" y="4612822"/>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b="1" dirty="0">
                <a:solidFill>
                  <a:srgbClr val="000000"/>
                </a:solidFill>
                <a:latin typeface="Trebuchet MS" pitchFamily="34" charset="0"/>
                <a:ea typeface="ＭＳ Ｐゴシック" pitchFamily="34" charset="-128"/>
                <a:cs typeface="Arial" charset="0"/>
              </a:rPr>
              <a:t>238</a:t>
            </a:r>
            <a:endParaRPr lang="en-US" altLang="en-US" sz="1050" dirty="0">
              <a:solidFill>
                <a:srgbClr val="000000"/>
              </a:solidFill>
              <a:latin typeface="Trebuchet MS" pitchFamily="34" charset="0"/>
              <a:ea typeface="ＭＳ Ｐゴシック" pitchFamily="34" charset="-128"/>
              <a:cs typeface="Arial" charset="0"/>
            </a:endParaRPr>
          </a:p>
        </p:txBody>
      </p:sp>
      <p:sp>
        <p:nvSpPr>
          <p:cNvPr id="165" name="Rectangle 164"/>
          <p:cNvSpPr>
            <a:spLocks noChangeArrowheads="1"/>
          </p:cNvSpPr>
          <p:nvPr/>
        </p:nvSpPr>
        <p:spPr bwMode="auto">
          <a:xfrm>
            <a:off x="5449317" y="48872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b="1" dirty="0">
                <a:solidFill>
                  <a:srgbClr val="000000"/>
                </a:solidFill>
                <a:latin typeface="Trebuchet MS" pitchFamily="34" charset="0"/>
                <a:ea typeface="ＭＳ Ｐゴシック" pitchFamily="34" charset="-128"/>
                <a:cs typeface="Arial" charset="0"/>
              </a:rPr>
              <a:t>129</a:t>
            </a:r>
            <a:endParaRPr lang="en-US" altLang="en-US" sz="1050" dirty="0">
              <a:solidFill>
                <a:srgbClr val="000000"/>
              </a:solidFill>
              <a:latin typeface="Trebuchet MS" pitchFamily="34" charset="0"/>
              <a:ea typeface="ＭＳ Ｐゴシック" pitchFamily="34" charset="-128"/>
              <a:cs typeface="Arial" charset="0"/>
            </a:endParaRPr>
          </a:p>
        </p:txBody>
      </p:sp>
      <p:sp>
        <p:nvSpPr>
          <p:cNvPr id="166" name="Rectangle 48"/>
          <p:cNvSpPr>
            <a:spLocks noChangeArrowheads="1"/>
          </p:cNvSpPr>
          <p:nvPr/>
        </p:nvSpPr>
        <p:spPr bwMode="auto">
          <a:xfrm>
            <a:off x="5449317" y="518436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B050"/>
                </a:solidFill>
                <a:latin typeface="Trebuchet MS" pitchFamily="34" charset="0"/>
                <a:ea typeface="ＭＳ Ｐゴシック" pitchFamily="34" charset="-128"/>
                <a:cs typeface="Arial" charset="0"/>
              </a:rPr>
              <a:t>+85%</a:t>
            </a:r>
            <a:endParaRPr lang="en-US" altLang="en-US" sz="1200" dirty="0">
              <a:solidFill>
                <a:srgbClr val="00B050"/>
              </a:solidFill>
              <a:latin typeface="Trebuchet MS" pitchFamily="34" charset="0"/>
              <a:ea typeface="ＭＳ Ｐゴシック" pitchFamily="34" charset="-128"/>
              <a:cs typeface="Arial" charset="0"/>
            </a:endParaRPr>
          </a:p>
        </p:txBody>
      </p:sp>
      <p:sp>
        <p:nvSpPr>
          <p:cNvPr id="167" name="Rectangle 30"/>
          <p:cNvSpPr>
            <a:spLocks noChangeArrowheads="1"/>
          </p:cNvSpPr>
          <p:nvPr/>
        </p:nvSpPr>
        <p:spPr bwMode="auto">
          <a:xfrm>
            <a:off x="6782817" y="4612822"/>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b="1" dirty="0">
                <a:solidFill>
                  <a:srgbClr val="000000"/>
                </a:solidFill>
                <a:latin typeface="Trebuchet MS" pitchFamily="34" charset="0"/>
                <a:ea typeface="ＭＳ Ｐゴシック" pitchFamily="34" charset="-128"/>
                <a:cs typeface="Arial" charset="0"/>
              </a:rPr>
              <a:t>276</a:t>
            </a:r>
            <a:endParaRPr lang="en-US" altLang="en-US" sz="1050" dirty="0">
              <a:solidFill>
                <a:srgbClr val="000000"/>
              </a:solidFill>
              <a:latin typeface="Trebuchet MS" pitchFamily="34" charset="0"/>
              <a:ea typeface="ＭＳ Ｐゴシック" pitchFamily="34" charset="-128"/>
              <a:cs typeface="Arial" charset="0"/>
            </a:endParaRPr>
          </a:p>
        </p:txBody>
      </p:sp>
      <p:sp>
        <p:nvSpPr>
          <p:cNvPr id="168" name="Rectangle 30"/>
          <p:cNvSpPr>
            <a:spLocks noChangeArrowheads="1"/>
          </p:cNvSpPr>
          <p:nvPr/>
        </p:nvSpPr>
        <p:spPr bwMode="auto">
          <a:xfrm>
            <a:off x="6792342" y="4887286"/>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b="1" dirty="0">
                <a:solidFill>
                  <a:srgbClr val="000000"/>
                </a:solidFill>
                <a:latin typeface="Trebuchet MS" pitchFamily="34" charset="0"/>
                <a:ea typeface="ＭＳ Ｐゴシック" pitchFamily="34" charset="-128"/>
                <a:cs typeface="Arial" charset="0"/>
              </a:rPr>
              <a:t>233</a:t>
            </a:r>
            <a:endParaRPr lang="en-US" altLang="en-US" sz="1050" dirty="0">
              <a:solidFill>
                <a:srgbClr val="000000"/>
              </a:solidFill>
              <a:latin typeface="Trebuchet MS" pitchFamily="34" charset="0"/>
              <a:ea typeface="ＭＳ Ｐゴシック" pitchFamily="34" charset="-128"/>
              <a:cs typeface="Arial" charset="0"/>
            </a:endParaRPr>
          </a:p>
        </p:txBody>
      </p:sp>
      <p:sp>
        <p:nvSpPr>
          <p:cNvPr id="169" name="Rectangle 54"/>
          <p:cNvSpPr>
            <a:spLocks noChangeArrowheads="1"/>
          </p:cNvSpPr>
          <p:nvPr/>
        </p:nvSpPr>
        <p:spPr bwMode="auto">
          <a:xfrm>
            <a:off x="6792342" y="5184368"/>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solidFill>
                  <a:srgbClr val="00B050"/>
                </a:solidFill>
                <a:latin typeface="Trebuchet MS" pitchFamily="34" charset="0"/>
                <a:ea typeface="ＭＳ Ｐゴシック" pitchFamily="34" charset="-128"/>
                <a:cs typeface="Arial" charset="0"/>
              </a:rPr>
              <a:t>+19%</a:t>
            </a:r>
            <a:endParaRPr lang="en-US" altLang="en-US" sz="1200" dirty="0">
              <a:solidFill>
                <a:srgbClr val="00B050"/>
              </a:solidFill>
              <a:latin typeface="Trebuchet MS" pitchFamily="34" charset="0"/>
              <a:ea typeface="ＭＳ Ｐゴシック" pitchFamily="34" charset="-128"/>
              <a:cs typeface="Arial" charset="0"/>
            </a:endParaRPr>
          </a:p>
        </p:txBody>
      </p:sp>
      <p:sp>
        <p:nvSpPr>
          <p:cNvPr id="170" name="Rectangle 169"/>
          <p:cNvSpPr/>
          <p:nvPr/>
        </p:nvSpPr>
        <p:spPr>
          <a:xfrm>
            <a:off x="1172593" y="5206827"/>
            <a:ext cx="6934200" cy="36224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000">
              <a:solidFill>
                <a:prstClr val="white"/>
              </a:solidFill>
            </a:endParaRPr>
          </a:p>
        </p:txBody>
      </p:sp>
      <p:sp>
        <p:nvSpPr>
          <p:cNvPr id="171" name="Rectangle 30"/>
          <p:cNvSpPr>
            <a:spLocks noChangeArrowheads="1"/>
          </p:cNvSpPr>
          <p:nvPr/>
        </p:nvSpPr>
        <p:spPr bwMode="auto">
          <a:xfrm>
            <a:off x="2907438" y="5524463"/>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b="1" dirty="0">
                <a:solidFill>
                  <a:srgbClr val="000000"/>
                </a:solidFill>
                <a:latin typeface="Trebuchet MS" pitchFamily="34" charset="0"/>
                <a:ea typeface="ＭＳ Ｐゴシック" pitchFamily="34" charset="-128"/>
                <a:cs typeface="Arial" charset="0"/>
              </a:rPr>
              <a:t>+$421</a:t>
            </a:r>
            <a:endParaRPr lang="en-US" altLang="en-US" sz="1050" dirty="0">
              <a:solidFill>
                <a:srgbClr val="000000"/>
              </a:solidFill>
              <a:latin typeface="Trebuchet MS" pitchFamily="34" charset="0"/>
              <a:ea typeface="ＭＳ Ｐゴシック" pitchFamily="34" charset="-128"/>
              <a:cs typeface="Arial" charset="0"/>
            </a:endParaRPr>
          </a:p>
        </p:txBody>
      </p:sp>
      <p:sp>
        <p:nvSpPr>
          <p:cNvPr id="172" name="Rectangle 30"/>
          <p:cNvSpPr>
            <a:spLocks noChangeArrowheads="1"/>
          </p:cNvSpPr>
          <p:nvPr/>
        </p:nvSpPr>
        <p:spPr bwMode="auto">
          <a:xfrm>
            <a:off x="4107588" y="5524463"/>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b="1" dirty="0">
                <a:solidFill>
                  <a:srgbClr val="000000"/>
                </a:solidFill>
                <a:latin typeface="Trebuchet MS" pitchFamily="34" charset="0"/>
                <a:ea typeface="ＭＳ Ｐゴシック" pitchFamily="34" charset="-128"/>
                <a:cs typeface="Arial" charset="0"/>
              </a:rPr>
              <a:t>+$4,750</a:t>
            </a:r>
            <a:endParaRPr lang="en-US" altLang="en-US" sz="1050" dirty="0">
              <a:solidFill>
                <a:srgbClr val="000000"/>
              </a:solidFill>
              <a:latin typeface="Trebuchet MS" pitchFamily="34" charset="0"/>
              <a:ea typeface="ＭＳ Ｐゴシック" pitchFamily="34" charset="-128"/>
              <a:cs typeface="Arial" charset="0"/>
            </a:endParaRPr>
          </a:p>
        </p:txBody>
      </p:sp>
      <p:sp>
        <p:nvSpPr>
          <p:cNvPr id="173" name="Rectangle 30"/>
          <p:cNvSpPr>
            <a:spLocks noChangeArrowheads="1"/>
          </p:cNvSpPr>
          <p:nvPr/>
        </p:nvSpPr>
        <p:spPr bwMode="auto">
          <a:xfrm>
            <a:off x="5383435" y="5524463"/>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b="1" dirty="0">
                <a:solidFill>
                  <a:srgbClr val="000000"/>
                </a:solidFill>
                <a:latin typeface="Trebuchet MS" pitchFamily="34" charset="0"/>
                <a:ea typeface="ＭＳ Ｐゴシック" pitchFamily="34" charset="-128"/>
                <a:cs typeface="Arial" charset="0"/>
              </a:rPr>
              <a:t>+$406</a:t>
            </a:r>
            <a:endParaRPr lang="en-US" altLang="en-US" sz="1050" dirty="0">
              <a:solidFill>
                <a:srgbClr val="000000"/>
              </a:solidFill>
              <a:latin typeface="Trebuchet MS" pitchFamily="34" charset="0"/>
              <a:ea typeface="ＭＳ Ｐゴシック" pitchFamily="34" charset="-128"/>
              <a:cs typeface="Arial" charset="0"/>
            </a:endParaRPr>
          </a:p>
        </p:txBody>
      </p:sp>
      <p:sp>
        <p:nvSpPr>
          <p:cNvPr id="174" name="Rectangle 30"/>
          <p:cNvSpPr>
            <a:spLocks noChangeArrowheads="1"/>
          </p:cNvSpPr>
          <p:nvPr/>
        </p:nvSpPr>
        <p:spPr bwMode="auto">
          <a:xfrm>
            <a:off x="6774588" y="5524463"/>
            <a:ext cx="1533525" cy="381000"/>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b="1" dirty="0">
                <a:solidFill>
                  <a:srgbClr val="000000"/>
                </a:solidFill>
                <a:latin typeface="Trebuchet MS" pitchFamily="34" charset="0"/>
                <a:ea typeface="ＭＳ Ｐゴシック" pitchFamily="34" charset="-128"/>
                <a:cs typeface="Arial" charset="0"/>
              </a:rPr>
              <a:t>+$374</a:t>
            </a:r>
            <a:endParaRPr lang="en-US" altLang="en-US" sz="1050" dirty="0">
              <a:solidFill>
                <a:srgbClr val="000000"/>
              </a:solidFill>
              <a:latin typeface="Trebuchet MS" pitchFamily="34" charset="0"/>
              <a:ea typeface="ＭＳ Ｐゴシック" pitchFamily="34" charset="-128"/>
              <a:cs typeface="Arial" charset="0"/>
            </a:endParaRPr>
          </a:p>
        </p:txBody>
      </p:sp>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75568" y="4142695"/>
            <a:ext cx="573855" cy="573855"/>
          </a:xfrm>
          <a:prstGeom prst="rect">
            <a:avLst/>
          </a:prstGeom>
        </p:spPr>
      </p:pic>
      <p:pic>
        <p:nvPicPr>
          <p:cNvPr id="180" name="Picture 16" descr="http://logos-download.com/wp-content/uploads/2016/03/Lee_logo_white.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341435" y="4251622"/>
            <a:ext cx="658423" cy="4149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8" cstate="screen">
            <a:extLst>
              <a:ext uri="{28A0092B-C50C-407E-A947-70E740481C1C}">
                <a14:useLocalDpi xmlns:a14="http://schemas.microsoft.com/office/drawing/2010/main"/>
              </a:ext>
            </a:extLst>
          </a:blip>
          <a:srcRect l="6049" t="23814" r="6674" b="25457"/>
          <a:stretch/>
        </p:blipFill>
        <p:spPr>
          <a:xfrm>
            <a:off x="5630519" y="4278228"/>
            <a:ext cx="1168162" cy="339487"/>
          </a:xfrm>
          <a:prstGeom prst="rect">
            <a:avLst/>
          </a:prstGeom>
        </p:spPr>
      </p:pic>
      <p:pic>
        <p:nvPicPr>
          <p:cNvPr id="183" name="Picture 30" descr="https://pbs.twimg.com/profile_images/110795180/AEG_LIVE_Events_copy.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544723" y="4234395"/>
            <a:ext cx="706048" cy="443011"/>
          </a:xfrm>
          <a:prstGeom prst="rect">
            <a:avLst/>
          </a:prstGeom>
          <a:noFill/>
          <a:extLst>
            <a:ext uri="{909E8E84-426E-40DD-AFC4-6F175D3DCCD1}">
              <a14:hiddenFill xmlns:a14="http://schemas.microsoft.com/office/drawing/2010/main">
                <a:solidFill>
                  <a:srgbClr val="FFFFFF"/>
                </a:solidFill>
              </a14:hiddenFill>
            </a:ext>
          </a:extLst>
        </p:spPr>
      </p:pic>
      <p:sp>
        <p:nvSpPr>
          <p:cNvPr id="59" name="Text Placeholder 2"/>
          <p:cNvSpPr>
            <a:spLocks noGrp="1"/>
          </p:cNvSpPr>
          <p:nvPr>
            <p:ph type="body" sz="quarter" idx="13"/>
          </p:nvPr>
        </p:nvSpPr>
        <p:spPr>
          <a:xfrm>
            <a:off x="329141" y="1287638"/>
            <a:ext cx="8325416" cy="534328"/>
          </a:xfrm>
        </p:spPr>
        <p:txBody>
          <a:bodyPr/>
          <a:lstStyle/>
          <a:p>
            <a:r>
              <a:rPr lang="en-US" sz="1400" dirty="0"/>
              <a:t>“Primary” cinema advertisers reflect those brands who spend very little-to-no dollars on TV support and rely primarily on cinema for their targeted video adjacencies with premium, professional content</a:t>
            </a:r>
            <a:endParaRPr lang="en-US" sz="1100" i="1" dirty="0"/>
          </a:p>
        </p:txBody>
      </p:sp>
      <p:sp>
        <p:nvSpPr>
          <p:cNvPr id="60" name="Rectangle 30"/>
          <p:cNvSpPr>
            <a:spLocks noChangeArrowheads="1"/>
          </p:cNvSpPr>
          <p:nvPr/>
        </p:nvSpPr>
        <p:spPr bwMode="auto">
          <a:xfrm>
            <a:off x="344368" y="1801696"/>
            <a:ext cx="1812905" cy="371755"/>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 typeface="Arial" charset="0"/>
              <a:buNone/>
            </a:pPr>
            <a:r>
              <a:rPr lang="en-US" altLang="en-US" sz="1400" b="1" i="1" dirty="0">
                <a:solidFill>
                  <a:srgbClr val="000000"/>
                </a:solidFill>
                <a:latin typeface="Trebuchet MS" pitchFamily="34" charset="0"/>
                <a:ea typeface="ＭＳ Ｐゴシック" pitchFamily="34" charset="-128"/>
                <a:cs typeface="Arial" charset="0"/>
              </a:rPr>
              <a:t>Select Examples:</a:t>
            </a:r>
            <a:endParaRPr lang="en-US" altLang="en-US" sz="1400" i="1" dirty="0">
              <a:solidFill>
                <a:srgbClr val="000000"/>
              </a:solidFill>
              <a:latin typeface="Trebuchet MS" pitchFamily="34" charset="0"/>
              <a:ea typeface="ＭＳ Ｐゴシック" pitchFamily="34" charset="-128"/>
              <a:cs typeface="Arial" charset="0"/>
            </a:endParaRPr>
          </a:p>
        </p:txBody>
      </p:sp>
    </p:spTree>
    <p:extLst>
      <p:ext uri="{BB962C8B-B14F-4D97-AF65-F5344CB8AC3E}">
        <p14:creationId xmlns:p14="http://schemas.microsoft.com/office/powerpoint/2010/main" val="2411988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rotWithShape="1">
          <a:blip r:embed="rId2" cstate="screen">
            <a:extLst>
              <a:ext uri="{28A0092B-C50C-407E-A947-70E740481C1C}">
                <a14:useLocalDpi xmlns:a14="http://schemas.microsoft.com/office/drawing/2010/main"/>
              </a:ext>
            </a:extLst>
          </a:blip>
          <a:srcRect l="35340" t="27347" r="35648" b="45352"/>
          <a:stretch/>
        </p:blipFill>
        <p:spPr>
          <a:xfrm>
            <a:off x="6986600" y="4907454"/>
            <a:ext cx="1934936" cy="1064111"/>
          </a:xfrm>
          <a:prstGeom prst="rect">
            <a:avLst/>
          </a:prstGeom>
          <a:ln>
            <a:solidFill>
              <a:schemeClr val="tx1"/>
            </a:solidFill>
          </a:ln>
        </p:spPr>
      </p:pic>
      <p:pic>
        <p:nvPicPr>
          <p:cNvPr id="34" name="Picture 33"/>
          <p:cNvPicPr>
            <a:picLocks noChangeAspect="1"/>
          </p:cNvPicPr>
          <p:nvPr/>
        </p:nvPicPr>
        <p:blipFill rotWithShape="1">
          <a:blip r:embed="rId3" cstate="screen">
            <a:extLst>
              <a:ext uri="{28A0092B-C50C-407E-A947-70E740481C1C}">
                <a14:useLocalDpi xmlns:a14="http://schemas.microsoft.com/office/drawing/2010/main"/>
              </a:ext>
            </a:extLst>
          </a:blip>
          <a:srcRect l="35430" t="27763" r="35444" b="44299"/>
          <a:stretch/>
        </p:blipFill>
        <p:spPr>
          <a:xfrm>
            <a:off x="4873842" y="4908935"/>
            <a:ext cx="1947737" cy="1062631"/>
          </a:xfrm>
          <a:prstGeom prst="rect">
            <a:avLst/>
          </a:prstGeom>
          <a:ln>
            <a:solidFill>
              <a:schemeClr val="tx1"/>
            </a:solidFill>
          </a:ln>
        </p:spPr>
      </p:pic>
      <p:pic>
        <p:nvPicPr>
          <p:cNvPr id="26" name="Picture 25"/>
          <p:cNvPicPr>
            <a:picLocks noChangeAspect="1"/>
          </p:cNvPicPr>
          <p:nvPr/>
        </p:nvPicPr>
        <p:blipFill rotWithShape="1">
          <a:blip r:embed="rId4" cstate="screen">
            <a:extLst>
              <a:ext uri="{28A0092B-C50C-407E-A947-70E740481C1C}">
                <a14:useLocalDpi xmlns:a14="http://schemas.microsoft.com/office/drawing/2010/main"/>
              </a:ext>
            </a:extLst>
          </a:blip>
          <a:srcRect l="35631" t="41789" r="35648" b="30749"/>
          <a:stretch/>
        </p:blipFill>
        <p:spPr>
          <a:xfrm>
            <a:off x="410514" y="4907455"/>
            <a:ext cx="1944102" cy="1045650"/>
          </a:xfrm>
          <a:prstGeom prst="rect">
            <a:avLst/>
          </a:prstGeom>
          <a:ln>
            <a:solidFill>
              <a:schemeClr val="tx1"/>
            </a:solidFill>
          </a:ln>
        </p:spPr>
      </p:pic>
      <p:sp>
        <p:nvSpPr>
          <p:cNvPr id="2" name="Title 1"/>
          <p:cNvSpPr>
            <a:spLocks noGrp="1"/>
          </p:cNvSpPr>
          <p:nvPr>
            <p:ph type="ctrTitle"/>
          </p:nvPr>
        </p:nvSpPr>
        <p:spPr/>
        <p:txBody>
          <a:bodyPr/>
          <a:lstStyle/>
          <a:p>
            <a:r>
              <a:rPr lang="en-US" sz="2400" dirty="0"/>
              <a:t>Many Advertisers Develop Branded Content For The Big Screen </a:t>
            </a:r>
            <a:br>
              <a:rPr lang="en-US" sz="2400" dirty="0"/>
            </a:br>
            <a:r>
              <a:rPr lang="en-US" sz="2400" dirty="0"/>
              <a:t>That Complements Their Existing Creative Executions</a:t>
            </a:r>
          </a:p>
        </p:txBody>
      </p:sp>
      <p:sp>
        <p:nvSpPr>
          <p:cNvPr id="11" name="Text Placeholder 4"/>
          <p:cNvSpPr>
            <a:spLocks noGrp="1"/>
          </p:cNvSpPr>
          <p:nvPr>
            <p:ph type="body" sz="quarter" idx="15"/>
          </p:nvPr>
        </p:nvSpPr>
        <p:spPr>
          <a:xfrm>
            <a:off x="329141" y="6189666"/>
            <a:ext cx="2813553" cy="431798"/>
          </a:xfrm>
        </p:spPr>
        <p:txBody>
          <a:bodyPr/>
          <a:lstStyle/>
          <a:p>
            <a:r>
              <a:rPr lang="en-US" dirty="0"/>
              <a:t>Lights, Camera, Call To Action!</a:t>
            </a:r>
          </a:p>
        </p:txBody>
      </p:sp>
      <p:sp>
        <p:nvSpPr>
          <p:cNvPr id="6" name="Text Placeholder 2"/>
          <p:cNvSpPr>
            <a:spLocks noGrp="1"/>
          </p:cNvSpPr>
          <p:nvPr>
            <p:ph type="body" sz="quarter" idx="13"/>
          </p:nvPr>
        </p:nvSpPr>
        <p:spPr>
          <a:xfrm>
            <a:off x="161636" y="1482198"/>
            <a:ext cx="8805334" cy="658598"/>
          </a:xfrm>
        </p:spPr>
        <p:txBody>
          <a:bodyPr/>
          <a:lstStyle/>
          <a:p>
            <a:r>
              <a:rPr lang="en-US" sz="1600" dirty="0"/>
              <a:t>Premium, long-form branded content &amp; storytelling developed for cinema that complements existing, short-form commercials on TV, cinema and other digital platforms drives deep engagement with consumers</a:t>
            </a:r>
            <a:endParaRPr lang="en-US" sz="1200" i="1" dirty="0"/>
          </a:p>
        </p:txBody>
      </p:sp>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l="35534" t="23204" r="35648" b="48662"/>
          <a:stretch/>
        </p:blipFill>
        <p:spPr>
          <a:xfrm>
            <a:off x="410514" y="3043575"/>
            <a:ext cx="1942623" cy="1066785"/>
          </a:xfrm>
          <a:prstGeom prst="rect">
            <a:avLst/>
          </a:prstGeom>
          <a:ln>
            <a:solidFill>
              <a:schemeClr val="tx1"/>
            </a:solidFill>
          </a:ln>
        </p:spPr>
      </p:pic>
      <p:pic>
        <p:nvPicPr>
          <p:cNvPr id="9" name="Picture 8"/>
          <p:cNvPicPr>
            <a:picLocks noChangeAspect="1"/>
          </p:cNvPicPr>
          <p:nvPr/>
        </p:nvPicPr>
        <p:blipFill rotWithShape="1">
          <a:blip r:embed="rId6" cstate="screen">
            <a:extLst>
              <a:ext uri="{28A0092B-C50C-407E-A947-70E740481C1C}">
                <a14:useLocalDpi xmlns:a14="http://schemas.microsoft.com/office/drawing/2010/main"/>
              </a:ext>
            </a:extLst>
          </a:blip>
          <a:srcRect l="35340" t="22865" r="35648" b="49415"/>
          <a:stretch/>
        </p:blipFill>
        <p:spPr>
          <a:xfrm>
            <a:off x="2543250" y="3043575"/>
            <a:ext cx="1955713" cy="1058947"/>
          </a:xfrm>
          <a:prstGeom prst="rect">
            <a:avLst/>
          </a:prstGeom>
          <a:ln>
            <a:solidFill>
              <a:schemeClr val="tx1"/>
            </a:solidFill>
          </a:ln>
        </p:spPr>
      </p:pic>
      <p:sp>
        <p:nvSpPr>
          <p:cNvPr id="12" name="TextBox 11"/>
          <p:cNvSpPr txBox="1"/>
          <p:nvPr/>
        </p:nvSpPr>
        <p:spPr>
          <a:xfrm>
            <a:off x="410514" y="2356932"/>
            <a:ext cx="408992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sng" strike="noStrike" kern="0" cap="none" spc="0" normalizeH="0" baseline="0" noProof="0" dirty="0">
                <a:ln>
                  <a:noFill/>
                </a:ln>
                <a:solidFill>
                  <a:prstClr val="black"/>
                </a:solidFill>
                <a:effectLst/>
                <a:uLnTx/>
                <a:uFillTx/>
                <a:latin typeface="Trebuchet MS" panose="020B0603020202020204" pitchFamily="34" charset="0"/>
                <a:ea typeface="+mn-ea"/>
                <a:cs typeface="+mn-cs"/>
              </a:rPr>
              <a:t>Ford Edge</a:t>
            </a:r>
          </a:p>
        </p:txBody>
      </p:sp>
      <p:sp>
        <p:nvSpPr>
          <p:cNvPr id="13" name="TextBox 12"/>
          <p:cNvSpPr txBox="1"/>
          <p:nvPr/>
        </p:nvSpPr>
        <p:spPr>
          <a:xfrm>
            <a:off x="2534852" y="2819146"/>
            <a:ext cx="196411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:30 TV commercial</a:t>
            </a:r>
          </a:p>
        </p:txBody>
      </p:sp>
      <p:sp>
        <p:nvSpPr>
          <p:cNvPr id="14" name="TextBox 13"/>
          <p:cNvSpPr txBox="1"/>
          <p:nvPr/>
        </p:nvSpPr>
        <p:spPr>
          <a:xfrm>
            <a:off x="169343" y="2803702"/>
            <a:ext cx="2507997"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1:00 custom segment for cinema + :30 ad</a:t>
            </a:r>
          </a:p>
        </p:txBody>
      </p:sp>
      <p:pic>
        <p:nvPicPr>
          <p:cNvPr id="10" name="Picture 9"/>
          <p:cNvPicPr>
            <a:picLocks noChangeAspect="1"/>
          </p:cNvPicPr>
          <p:nvPr/>
        </p:nvPicPr>
        <p:blipFill rotWithShape="1">
          <a:blip r:embed="rId7" cstate="screen">
            <a:extLst>
              <a:ext uri="{28A0092B-C50C-407E-A947-70E740481C1C}">
                <a14:useLocalDpi xmlns:a14="http://schemas.microsoft.com/office/drawing/2010/main"/>
              </a:ext>
            </a:extLst>
          </a:blip>
          <a:srcRect l="35437" t="27864" r="35648" b="43311"/>
          <a:stretch/>
        </p:blipFill>
        <p:spPr>
          <a:xfrm>
            <a:off x="6973702" y="3032222"/>
            <a:ext cx="1955711" cy="1066785"/>
          </a:xfrm>
          <a:prstGeom prst="rect">
            <a:avLst/>
          </a:prstGeom>
          <a:ln>
            <a:solidFill>
              <a:schemeClr val="tx1"/>
            </a:solidFill>
          </a:ln>
        </p:spPr>
      </p:pic>
      <p:sp>
        <p:nvSpPr>
          <p:cNvPr id="15" name="TextBox 14"/>
          <p:cNvSpPr txBox="1"/>
          <p:nvPr/>
        </p:nvSpPr>
        <p:spPr>
          <a:xfrm>
            <a:off x="6957425" y="2829502"/>
            <a:ext cx="196411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:30 TV commercial</a:t>
            </a:r>
          </a:p>
        </p:txBody>
      </p:sp>
      <p:sp>
        <p:nvSpPr>
          <p:cNvPr id="16" name="TextBox 15"/>
          <p:cNvSpPr txBox="1"/>
          <p:nvPr/>
        </p:nvSpPr>
        <p:spPr>
          <a:xfrm>
            <a:off x="4878572" y="2358411"/>
            <a:ext cx="405084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sng" strike="noStrike" kern="0" cap="none" spc="0" normalizeH="0" baseline="0" noProof="0" dirty="0">
                <a:ln>
                  <a:noFill/>
                </a:ln>
                <a:solidFill>
                  <a:prstClr val="black"/>
                </a:solidFill>
                <a:effectLst/>
                <a:uLnTx/>
                <a:uFillTx/>
                <a:latin typeface="Trebuchet MS" panose="020B0603020202020204" pitchFamily="34" charset="0"/>
                <a:ea typeface="+mn-ea"/>
                <a:cs typeface="+mn-cs"/>
              </a:rPr>
              <a:t>Adidas </a:t>
            </a:r>
            <a:r>
              <a:rPr kumimoji="0" lang="en-US" sz="1600" b="1" u="sng" strike="noStrike" kern="0" cap="none" spc="0" normalizeH="0" baseline="0" noProof="0" dirty="0" err="1">
                <a:ln>
                  <a:noFill/>
                </a:ln>
                <a:solidFill>
                  <a:prstClr val="black"/>
                </a:solidFill>
                <a:effectLst/>
                <a:uLnTx/>
                <a:uFillTx/>
                <a:latin typeface="Trebuchet MS" panose="020B0603020202020204" pitchFamily="34" charset="0"/>
                <a:ea typeface="+mn-ea"/>
                <a:cs typeface="+mn-cs"/>
              </a:rPr>
              <a:t>Springbade</a:t>
            </a:r>
            <a:endParaRPr kumimoji="0" lang="en-US" sz="1600" b="1" u="sng" strike="noStrike" kern="0" cap="none" spc="0" normalizeH="0" baseline="0" noProof="0" dirty="0">
              <a:ln>
                <a:noFill/>
              </a:ln>
              <a:solidFill>
                <a:prstClr val="black"/>
              </a:solidFill>
              <a:effectLst/>
              <a:uLnTx/>
              <a:uFillTx/>
              <a:latin typeface="Trebuchet MS" panose="020B0603020202020204" pitchFamily="34" charset="0"/>
              <a:ea typeface="+mn-ea"/>
              <a:cs typeface="+mn-cs"/>
            </a:endParaRPr>
          </a:p>
        </p:txBody>
      </p:sp>
      <p:pic>
        <p:nvPicPr>
          <p:cNvPr id="17" name="Picture 1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78572" y="3043576"/>
            <a:ext cx="1947834" cy="1055432"/>
          </a:xfrm>
          <a:prstGeom prst="rect">
            <a:avLst/>
          </a:prstGeom>
        </p:spPr>
      </p:pic>
      <p:sp>
        <p:nvSpPr>
          <p:cNvPr id="18" name="TextBox 17"/>
          <p:cNvSpPr txBox="1"/>
          <p:nvPr/>
        </p:nvSpPr>
        <p:spPr>
          <a:xfrm>
            <a:off x="4751705" y="2672014"/>
            <a:ext cx="22145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1:00 custom integration spot with “The Wolverine” for cinema + :30 ad</a:t>
            </a:r>
          </a:p>
        </p:txBody>
      </p:sp>
      <p:sp>
        <p:nvSpPr>
          <p:cNvPr id="21" name="TextBox 20"/>
          <p:cNvSpPr txBox="1"/>
          <p:nvPr/>
        </p:nvSpPr>
        <p:spPr>
          <a:xfrm>
            <a:off x="411993" y="4213846"/>
            <a:ext cx="408844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sng" strike="noStrike" kern="0" cap="none" spc="0" normalizeH="0" baseline="0" noProof="0" dirty="0">
                <a:ln>
                  <a:noFill/>
                </a:ln>
                <a:solidFill>
                  <a:prstClr val="black"/>
                </a:solidFill>
                <a:effectLst/>
                <a:uLnTx/>
                <a:uFillTx/>
                <a:latin typeface="Trebuchet MS" panose="020B0603020202020204" pitchFamily="34" charset="0"/>
                <a:ea typeface="+mn-ea"/>
                <a:cs typeface="+mn-cs"/>
              </a:rPr>
              <a:t>General Mills</a:t>
            </a:r>
          </a:p>
        </p:txBody>
      </p:sp>
      <p:sp>
        <p:nvSpPr>
          <p:cNvPr id="22" name="TextBox 21"/>
          <p:cNvSpPr txBox="1"/>
          <p:nvPr/>
        </p:nvSpPr>
        <p:spPr>
          <a:xfrm>
            <a:off x="2536331" y="4649426"/>
            <a:ext cx="196411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:15 TV commercial</a:t>
            </a:r>
          </a:p>
        </p:txBody>
      </p:sp>
      <p:sp>
        <p:nvSpPr>
          <p:cNvPr id="23" name="TextBox 22"/>
          <p:cNvSpPr txBox="1"/>
          <p:nvPr/>
        </p:nvSpPr>
        <p:spPr>
          <a:xfrm>
            <a:off x="286233" y="4518570"/>
            <a:ext cx="22187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Custom branded trivia segments for cinema + :15 ad</a:t>
            </a:r>
          </a:p>
        </p:txBody>
      </p:sp>
      <p:pic>
        <p:nvPicPr>
          <p:cNvPr id="27" name="Picture 26"/>
          <p:cNvPicPr>
            <a:picLocks noChangeAspect="1"/>
          </p:cNvPicPr>
          <p:nvPr/>
        </p:nvPicPr>
        <p:blipFill rotWithShape="1">
          <a:blip r:embed="rId9" cstate="screen">
            <a:extLst>
              <a:ext uri="{28A0092B-C50C-407E-A947-70E740481C1C}">
                <a14:useLocalDpi xmlns:a14="http://schemas.microsoft.com/office/drawing/2010/main"/>
              </a:ext>
            </a:extLst>
          </a:blip>
          <a:srcRect l="35631" t="40637" r="35648" b="30748"/>
          <a:stretch/>
        </p:blipFill>
        <p:spPr>
          <a:xfrm>
            <a:off x="2558378" y="4880258"/>
            <a:ext cx="1944639" cy="1089828"/>
          </a:xfrm>
          <a:prstGeom prst="rect">
            <a:avLst/>
          </a:prstGeom>
          <a:ln>
            <a:solidFill>
              <a:schemeClr val="tx1"/>
            </a:solidFill>
          </a:ln>
        </p:spPr>
      </p:pic>
      <p:sp>
        <p:nvSpPr>
          <p:cNvPr id="29" name="TextBox 28"/>
          <p:cNvSpPr txBox="1"/>
          <p:nvPr/>
        </p:nvSpPr>
        <p:spPr>
          <a:xfrm>
            <a:off x="4859722" y="4215326"/>
            <a:ext cx="408992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u="sng" strike="noStrike" kern="0" cap="none" spc="0" normalizeH="0" baseline="0" noProof="0" dirty="0" err="1">
                <a:ln>
                  <a:noFill/>
                </a:ln>
                <a:solidFill>
                  <a:prstClr val="black"/>
                </a:solidFill>
                <a:effectLst/>
                <a:uLnTx/>
                <a:uFillTx/>
                <a:latin typeface="Trebuchet MS" panose="020B0603020202020204" pitchFamily="34" charset="0"/>
                <a:ea typeface="+mn-ea"/>
                <a:cs typeface="+mn-cs"/>
              </a:rPr>
              <a:t>Alienware</a:t>
            </a:r>
            <a:endParaRPr kumimoji="0" lang="en-US" sz="1600" b="1" u="sng" strike="noStrike" kern="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30" name="TextBox 29"/>
          <p:cNvSpPr txBox="1"/>
          <p:nvPr/>
        </p:nvSpPr>
        <p:spPr>
          <a:xfrm>
            <a:off x="6985538" y="4650906"/>
            <a:ext cx="1964111"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:30 TV commercial</a:t>
            </a:r>
          </a:p>
        </p:txBody>
      </p:sp>
      <p:sp>
        <p:nvSpPr>
          <p:cNvPr id="31" name="TextBox 30"/>
          <p:cNvSpPr txBox="1"/>
          <p:nvPr/>
        </p:nvSpPr>
        <p:spPr>
          <a:xfrm>
            <a:off x="4735440" y="4537806"/>
            <a:ext cx="221875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“Exclusive footage” custom branded content segment + :30 ad</a:t>
            </a:r>
          </a:p>
        </p:txBody>
      </p:sp>
      <p:pic>
        <p:nvPicPr>
          <p:cNvPr id="38" name="Picture 37"/>
          <p:cNvPicPr>
            <a:picLocks noChangeAspect="1"/>
          </p:cNvPicPr>
          <p:nvPr/>
        </p:nvPicPr>
        <p:blipFill rotWithShape="1">
          <a:blip r:embed="rId10" cstate="screen">
            <a:extLst>
              <a:ext uri="{28A0092B-C50C-407E-A947-70E740481C1C}">
                <a14:useLocalDpi xmlns:a14="http://schemas.microsoft.com/office/drawing/2010/main"/>
              </a:ext>
            </a:extLst>
          </a:blip>
          <a:srcRect l="35333" t="27119" r="35346" b="43966"/>
          <a:stretch/>
        </p:blipFill>
        <p:spPr>
          <a:xfrm>
            <a:off x="6966303" y="4907138"/>
            <a:ext cx="1955233" cy="1084613"/>
          </a:xfrm>
          <a:prstGeom prst="rect">
            <a:avLst/>
          </a:prstGeom>
          <a:ln>
            <a:solidFill>
              <a:schemeClr val="tx1"/>
            </a:solidFill>
          </a:ln>
        </p:spPr>
      </p:pic>
    </p:spTree>
    <p:extLst>
      <p:ext uri="{BB962C8B-B14F-4D97-AF65-F5344CB8AC3E}">
        <p14:creationId xmlns:p14="http://schemas.microsoft.com/office/powerpoint/2010/main" val="81199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itle 1"/>
          <p:cNvSpPr>
            <a:spLocks noGrp="1"/>
          </p:cNvSpPr>
          <p:nvPr>
            <p:ph type="ctrTitle"/>
          </p:nvPr>
        </p:nvSpPr>
        <p:spPr>
          <a:xfrm>
            <a:off x="161636" y="460182"/>
            <a:ext cx="8805334" cy="1283951"/>
          </a:xfrm>
        </p:spPr>
        <p:txBody>
          <a:bodyPr/>
          <a:lstStyle/>
          <a:p>
            <a:r>
              <a:rPr lang="en-US" dirty="0"/>
              <a:t>Cinema And TV Complement Each Other And Together Drive Consumers To Advertisers’ Websites </a:t>
            </a:r>
          </a:p>
        </p:txBody>
      </p:sp>
      <p:sp>
        <p:nvSpPr>
          <p:cNvPr id="52" name="Rectangle 51"/>
          <p:cNvSpPr/>
          <p:nvPr/>
        </p:nvSpPr>
        <p:spPr>
          <a:xfrm>
            <a:off x="329142" y="5127057"/>
            <a:ext cx="8623906" cy="8004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2000">
              <a:solidFill>
                <a:schemeClr val="tx1"/>
              </a:solidFill>
            </a:endParaRPr>
          </a:p>
        </p:txBody>
      </p:sp>
      <p:sp>
        <p:nvSpPr>
          <p:cNvPr id="6" name="Rectangle 30"/>
          <p:cNvSpPr>
            <a:spLocks noChangeArrowheads="1"/>
          </p:cNvSpPr>
          <p:nvPr/>
        </p:nvSpPr>
        <p:spPr bwMode="auto">
          <a:xfrm>
            <a:off x="3131402" y="1528732"/>
            <a:ext cx="5821646" cy="264771"/>
          </a:xfrm>
          <a:prstGeom prst="rect">
            <a:avLst/>
          </a:prstGeom>
          <a:solidFill>
            <a:srgbClr val="50C8A0"/>
          </a:solidFill>
          <a:ln w="28575">
            <a:solidFill>
              <a:schemeClr val="tx1"/>
            </a:solidFill>
            <a:miter lim="800000"/>
            <a:headEnd/>
            <a:tailEnd/>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None/>
            </a:pPr>
            <a:r>
              <a:rPr lang="en-US" altLang="en-US" sz="1200" b="1" dirty="0">
                <a:solidFill>
                  <a:srgbClr val="FFFFFF"/>
                </a:solidFill>
                <a:latin typeface="Trebuchet MS" pitchFamily="34" charset="0"/>
                <a:ea typeface="ＭＳ Ｐゴシック" pitchFamily="34" charset="-128"/>
                <a:cs typeface="Arial" charset="0"/>
              </a:rPr>
              <a:t>“When On” / “When Off” Comparison (Jan ‘15 – Dec ‘16)</a:t>
            </a:r>
            <a:endParaRPr lang="en-US" altLang="en-US" sz="1200" b="1" i="1" u="sng" dirty="0">
              <a:solidFill>
                <a:srgbClr val="FFFFFF"/>
              </a:solidFill>
              <a:latin typeface="Trebuchet MS" pitchFamily="34" charset="0"/>
              <a:ea typeface="ＭＳ Ｐゴシック" pitchFamily="34" charset="-128"/>
              <a:cs typeface="Arial" charset="0"/>
            </a:endParaRPr>
          </a:p>
        </p:txBody>
      </p:sp>
      <p:sp>
        <p:nvSpPr>
          <p:cNvPr id="7" name="Rectangle 30"/>
          <p:cNvSpPr>
            <a:spLocks noChangeArrowheads="1"/>
          </p:cNvSpPr>
          <p:nvPr/>
        </p:nvSpPr>
        <p:spPr bwMode="auto">
          <a:xfrm>
            <a:off x="793015" y="2139465"/>
            <a:ext cx="2868231" cy="649288"/>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 typeface="Arial" charset="0"/>
              <a:buNone/>
            </a:pPr>
            <a:r>
              <a:rPr lang="en-US" altLang="en-US" sz="1200" b="1" u="sng" dirty="0">
                <a:solidFill>
                  <a:srgbClr val="000000"/>
                </a:solidFill>
                <a:latin typeface="Trebuchet MS" pitchFamily="34" charset="0"/>
                <a:ea typeface="ＭＳ Ｐゴシック" pitchFamily="34" charset="-128"/>
                <a:cs typeface="Arial" charset="0"/>
              </a:rPr>
              <a:t>“When On” TV Only Months:</a:t>
            </a:r>
            <a:endParaRPr lang="en-US" altLang="en-US" sz="1200" u="sng" dirty="0">
              <a:solidFill>
                <a:srgbClr val="000000"/>
              </a:solidFill>
              <a:latin typeface="Trebuchet MS" pitchFamily="34" charset="0"/>
              <a:ea typeface="ＭＳ Ｐゴシック" pitchFamily="34" charset="-128"/>
              <a:cs typeface="Arial" charset="0"/>
            </a:endParaRPr>
          </a:p>
        </p:txBody>
      </p:sp>
      <p:sp>
        <p:nvSpPr>
          <p:cNvPr id="9" name="Rectangle 30"/>
          <p:cNvSpPr>
            <a:spLocks noChangeArrowheads="1"/>
          </p:cNvSpPr>
          <p:nvPr/>
        </p:nvSpPr>
        <p:spPr bwMode="auto">
          <a:xfrm>
            <a:off x="177556" y="2466640"/>
            <a:ext cx="2853340"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050" dirty="0" err="1">
                <a:solidFill>
                  <a:srgbClr val="000000"/>
                </a:solidFill>
                <a:latin typeface="Trebuchet MS" pitchFamily="34" charset="0"/>
                <a:ea typeface="ＭＳ Ｐゴシック" pitchFamily="34" charset="-128"/>
                <a:cs typeface="Arial" charset="0"/>
              </a:rPr>
              <a:t>Avg</a:t>
            </a:r>
            <a:r>
              <a:rPr lang="en-US" altLang="en-US" sz="1050" dirty="0">
                <a:solidFill>
                  <a:srgbClr val="000000"/>
                </a:solidFill>
                <a:latin typeface="Trebuchet MS" pitchFamily="34" charset="0"/>
                <a:ea typeface="ＭＳ Ｐゴシック" pitchFamily="34" charset="-128"/>
                <a:cs typeface="Arial" charset="0"/>
              </a:rPr>
              <a:t> </a:t>
            </a:r>
            <a:r>
              <a:rPr lang="en-US" altLang="en-US" sz="1050" dirty="0" err="1">
                <a:solidFill>
                  <a:srgbClr val="000000"/>
                </a:solidFill>
                <a:latin typeface="Trebuchet MS" pitchFamily="34" charset="0"/>
                <a:ea typeface="ＭＳ Ｐゴシック" pitchFamily="34" charset="-128"/>
                <a:cs typeface="Arial" charset="0"/>
              </a:rPr>
              <a:t>Mnthly</a:t>
            </a:r>
            <a:r>
              <a:rPr lang="en-US" altLang="en-US" sz="1050" dirty="0">
                <a:solidFill>
                  <a:srgbClr val="000000"/>
                </a:solidFill>
                <a:latin typeface="Trebuchet MS" pitchFamily="34" charset="0"/>
                <a:ea typeface="ＭＳ Ｐゴシック" pitchFamily="34" charset="-128"/>
                <a:cs typeface="Arial" charset="0"/>
              </a:rPr>
              <a:t> Unique Website Visitors (000):</a:t>
            </a:r>
          </a:p>
        </p:txBody>
      </p:sp>
      <p:sp>
        <p:nvSpPr>
          <p:cNvPr id="10" name="Rectangle 30"/>
          <p:cNvSpPr>
            <a:spLocks noChangeArrowheads="1"/>
          </p:cNvSpPr>
          <p:nvPr/>
        </p:nvSpPr>
        <p:spPr bwMode="auto">
          <a:xfrm>
            <a:off x="639195" y="2741104"/>
            <a:ext cx="238217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050" dirty="0" err="1">
                <a:solidFill>
                  <a:srgbClr val="000000"/>
                </a:solidFill>
                <a:latin typeface="Trebuchet MS" pitchFamily="34" charset="0"/>
                <a:ea typeface="ＭＳ Ｐゴシック" pitchFamily="34" charset="-128"/>
                <a:cs typeface="Arial" charset="0"/>
              </a:rPr>
              <a:t>Avg</a:t>
            </a:r>
            <a:r>
              <a:rPr lang="en-US" altLang="en-US" sz="1050" dirty="0">
                <a:solidFill>
                  <a:srgbClr val="000000"/>
                </a:solidFill>
                <a:latin typeface="Trebuchet MS" pitchFamily="34" charset="0"/>
                <a:ea typeface="ＭＳ Ｐゴシック" pitchFamily="34" charset="-128"/>
                <a:cs typeface="Arial" charset="0"/>
              </a:rPr>
              <a:t> Monthly TV Spend (000):</a:t>
            </a:r>
          </a:p>
        </p:txBody>
      </p:sp>
      <p:sp>
        <p:nvSpPr>
          <p:cNvPr id="13" name="Rectangle 30"/>
          <p:cNvSpPr>
            <a:spLocks noChangeArrowheads="1"/>
          </p:cNvSpPr>
          <p:nvPr/>
        </p:nvSpPr>
        <p:spPr bwMode="auto">
          <a:xfrm>
            <a:off x="2669210" y="2542840"/>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dirty="0">
                <a:solidFill>
                  <a:srgbClr val="000000"/>
                </a:solidFill>
                <a:latin typeface="Trebuchet MS" pitchFamily="34" charset="0"/>
                <a:ea typeface="ＭＳ Ｐゴシック" pitchFamily="34" charset="-128"/>
                <a:cs typeface="Arial" charset="0"/>
              </a:rPr>
              <a:t>2,843</a:t>
            </a:r>
          </a:p>
        </p:txBody>
      </p:sp>
      <p:sp>
        <p:nvSpPr>
          <p:cNvPr id="14" name="Rectangle 30"/>
          <p:cNvSpPr>
            <a:spLocks noChangeArrowheads="1"/>
          </p:cNvSpPr>
          <p:nvPr/>
        </p:nvSpPr>
        <p:spPr bwMode="auto">
          <a:xfrm>
            <a:off x="2669210" y="2817304"/>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dirty="0">
                <a:solidFill>
                  <a:srgbClr val="000000"/>
                </a:solidFill>
                <a:latin typeface="Trebuchet MS" pitchFamily="34" charset="0"/>
                <a:ea typeface="ＭＳ Ｐゴシック" pitchFamily="34" charset="-128"/>
                <a:cs typeface="Arial" charset="0"/>
              </a:rPr>
              <a:t>$9,473</a:t>
            </a:r>
          </a:p>
        </p:txBody>
      </p:sp>
      <p:sp>
        <p:nvSpPr>
          <p:cNvPr id="35" name="Rectangle 30"/>
          <p:cNvSpPr>
            <a:spLocks noChangeArrowheads="1"/>
          </p:cNvSpPr>
          <p:nvPr/>
        </p:nvSpPr>
        <p:spPr bwMode="auto">
          <a:xfrm>
            <a:off x="459772" y="3286160"/>
            <a:ext cx="3179764" cy="649288"/>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None/>
            </a:pPr>
            <a:r>
              <a:rPr lang="en-US" altLang="en-US" sz="1200" b="1" u="sng" dirty="0">
                <a:solidFill>
                  <a:srgbClr val="000000"/>
                </a:solidFill>
                <a:latin typeface="Trebuchet MS" pitchFamily="34" charset="0"/>
                <a:ea typeface="ＭＳ Ｐゴシック" pitchFamily="34" charset="-128"/>
                <a:cs typeface="Arial" charset="0"/>
              </a:rPr>
              <a:t>“When On” TV + Cinema Months:</a:t>
            </a:r>
          </a:p>
        </p:txBody>
      </p:sp>
      <p:sp>
        <p:nvSpPr>
          <p:cNvPr id="39" name="Rectangle 30"/>
          <p:cNvSpPr>
            <a:spLocks noChangeArrowheads="1"/>
          </p:cNvSpPr>
          <p:nvPr/>
        </p:nvSpPr>
        <p:spPr bwMode="auto">
          <a:xfrm>
            <a:off x="442026" y="5108177"/>
            <a:ext cx="2596872" cy="5334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200" b="1" dirty="0">
                <a:latin typeface="Trebuchet MS" pitchFamily="34" charset="0"/>
                <a:ea typeface="ＭＳ Ｐゴシック" pitchFamily="34" charset="-128"/>
                <a:cs typeface="Arial" charset="0"/>
              </a:rPr>
              <a:t>% Change – Unique Visitors:</a:t>
            </a:r>
            <a:endParaRPr lang="en-US" altLang="en-US" sz="1200" dirty="0">
              <a:latin typeface="Trebuchet MS" pitchFamily="34" charset="0"/>
              <a:ea typeface="ＭＳ Ｐゴシック" pitchFamily="34" charset="-128"/>
              <a:cs typeface="Arial" charset="0"/>
            </a:endParaRPr>
          </a:p>
        </p:txBody>
      </p:sp>
      <p:sp>
        <p:nvSpPr>
          <p:cNvPr id="42" name="Rectangle 30"/>
          <p:cNvSpPr>
            <a:spLocks noChangeArrowheads="1"/>
          </p:cNvSpPr>
          <p:nvPr/>
        </p:nvSpPr>
        <p:spPr bwMode="auto">
          <a:xfrm>
            <a:off x="2669210" y="5184377"/>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latin typeface="Trebuchet MS" pitchFamily="34" charset="0"/>
                <a:ea typeface="ＭＳ Ｐゴシック" pitchFamily="34" charset="-128"/>
                <a:cs typeface="Arial" charset="0"/>
              </a:rPr>
              <a:t>+50%</a:t>
            </a:r>
            <a:endParaRPr lang="en-US" altLang="en-US" sz="1200" dirty="0">
              <a:latin typeface="Trebuchet MS" pitchFamily="34" charset="0"/>
              <a:ea typeface="ＭＳ Ｐゴシック" pitchFamily="34" charset="-128"/>
              <a:cs typeface="Arial" charset="0"/>
            </a:endParaRPr>
          </a:p>
        </p:txBody>
      </p:sp>
      <p:sp>
        <p:nvSpPr>
          <p:cNvPr id="61" name="Rectangle 30"/>
          <p:cNvSpPr>
            <a:spLocks noChangeArrowheads="1"/>
          </p:cNvSpPr>
          <p:nvPr/>
        </p:nvSpPr>
        <p:spPr bwMode="auto">
          <a:xfrm>
            <a:off x="442025" y="1615258"/>
            <a:ext cx="1812905" cy="371755"/>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Font typeface="Arial" charset="0"/>
              <a:buNone/>
            </a:pPr>
            <a:r>
              <a:rPr lang="en-US" altLang="en-US" sz="1400" b="1" i="1" dirty="0">
                <a:solidFill>
                  <a:srgbClr val="000000"/>
                </a:solidFill>
                <a:latin typeface="Trebuchet MS" pitchFamily="34" charset="0"/>
                <a:ea typeface="ＭＳ Ｐゴシック" pitchFamily="34" charset="-128"/>
                <a:cs typeface="Arial" charset="0"/>
              </a:rPr>
              <a:t>Select Examples:</a:t>
            </a:r>
            <a:endParaRPr lang="en-US" altLang="en-US" sz="1400" i="1" dirty="0">
              <a:solidFill>
                <a:srgbClr val="000000"/>
              </a:solidFill>
              <a:latin typeface="Trebuchet MS" pitchFamily="34" charset="0"/>
              <a:ea typeface="ＭＳ Ｐゴシック" pitchFamily="34" charset="-128"/>
              <a:cs typeface="Arial" charset="0"/>
            </a:endParaRPr>
          </a:p>
        </p:txBody>
      </p:sp>
      <p:sp>
        <p:nvSpPr>
          <p:cNvPr id="62" name="Rectangle 30"/>
          <p:cNvSpPr>
            <a:spLocks noChangeArrowheads="1"/>
          </p:cNvSpPr>
          <p:nvPr/>
        </p:nvSpPr>
        <p:spPr bwMode="auto">
          <a:xfrm>
            <a:off x="179035" y="3622212"/>
            <a:ext cx="2853340" cy="4937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050" dirty="0" err="1">
                <a:solidFill>
                  <a:srgbClr val="000000"/>
                </a:solidFill>
                <a:latin typeface="Trebuchet MS" pitchFamily="34" charset="0"/>
                <a:ea typeface="ＭＳ Ｐゴシック" pitchFamily="34" charset="-128"/>
                <a:cs typeface="Arial" charset="0"/>
              </a:rPr>
              <a:t>Avg</a:t>
            </a:r>
            <a:r>
              <a:rPr lang="en-US" altLang="en-US" sz="1050" dirty="0">
                <a:solidFill>
                  <a:srgbClr val="000000"/>
                </a:solidFill>
                <a:latin typeface="Trebuchet MS" pitchFamily="34" charset="0"/>
                <a:ea typeface="ＭＳ Ｐゴシック" pitchFamily="34" charset="-128"/>
                <a:cs typeface="Arial" charset="0"/>
              </a:rPr>
              <a:t> </a:t>
            </a:r>
            <a:r>
              <a:rPr lang="en-US" altLang="en-US" sz="1050" dirty="0" err="1">
                <a:solidFill>
                  <a:srgbClr val="000000"/>
                </a:solidFill>
                <a:latin typeface="Trebuchet MS" pitchFamily="34" charset="0"/>
                <a:ea typeface="ＭＳ Ｐゴシック" pitchFamily="34" charset="-128"/>
                <a:cs typeface="Arial" charset="0"/>
              </a:rPr>
              <a:t>Mnthly</a:t>
            </a:r>
            <a:r>
              <a:rPr lang="en-US" altLang="en-US" sz="1050" dirty="0">
                <a:solidFill>
                  <a:srgbClr val="000000"/>
                </a:solidFill>
                <a:latin typeface="Trebuchet MS" pitchFamily="34" charset="0"/>
                <a:ea typeface="ＭＳ Ｐゴシック" pitchFamily="34" charset="-128"/>
                <a:cs typeface="Arial" charset="0"/>
              </a:rPr>
              <a:t> Unique Website Visitors (000):</a:t>
            </a:r>
          </a:p>
        </p:txBody>
      </p:sp>
      <p:sp>
        <p:nvSpPr>
          <p:cNvPr id="63" name="Rectangle 30"/>
          <p:cNvSpPr>
            <a:spLocks noChangeArrowheads="1"/>
          </p:cNvSpPr>
          <p:nvPr/>
        </p:nvSpPr>
        <p:spPr bwMode="auto">
          <a:xfrm>
            <a:off x="640674" y="3896676"/>
            <a:ext cx="238217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050" dirty="0" err="1">
                <a:solidFill>
                  <a:srgbClr val="000000"/>
                </a:solidFill>
                <a:latin typeface="Trebuchet MS" pitchFamily="34" charset="0"/>
                <a:ea typeface="ＭＳ Ｐゴシック" pitchFamily="34" charset="-128"/>
                <a:cs typeface="Arial" charset="0"/>
              </a:rPr>
              <a:t>Avg</a:t>
            </a:r>
            <a:r>
              <a:rPr lang="en-US" altLang="en-US" sz="1050" dirty="0">
                <a:solidFill>
                  <a:srgbClr val="000000"/>
                </a:solidFill>
                <a:latin typeface="Trebuchet MS" pitchFamily="34" charset="0"/>
                <a:ea typeface="ＭＳ Ｐゴシック" pitchFamily="34" charset="-128"/>
                <a:cs typeface="Arial" charset="0"/>
              </a:rPr>
              <a:t> Monthly TV Spend (000):</a:t>
            </a:r>
          </a:p>
        </p:txBody>
      </p:sp>
      <p:sp>
        <p:nvSpPr>
          <p:cNvPr id="64" name="Rectangle 30"/>
          <p:cNvSpPr>
            <a:spLocks noChangeArrowheads="1"/>
          </p:cNvSpPr>
          <p:nvPr/>
        </p:nvSpPr>
        <p:spPr bwMode="auto">
          <a:xfrm>
            <a:off x="2669210" y="3698412"/>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dirty="0">
                <a:solidFill>
                  <a:srgbClr val="000000"/>
                </a:solidFill>
                <a:latin typeface="Trebuchet MS" pitchFamily="34" charset="0"/>
                <a:ea typeface="ＭＳ Ｐゴシック" pitchFamily="34" charset="-128"/>
                <a:cs typeface="Arial" charset="0"/>
              </a:rPr>
              <a:t>4,274</a:t>
            </a:r>
          </a:p>
        </p:txBody>
      </p:sp>
      <p:sp>
        <p:nvSpPr>
          <p:cNvPr id="65" name="Rectangle 30"/>
          <p:cNvSpPr>
            <a:spLocks noChangeArrowheads="1"/>
          </p:cNvSpPr>
          <p:nvPr/>
        </p:nvSpPr>
        <p:spPr bwMode="auto">
          <a:xfrm>
            <a:off x="2669210" y="3972876"/>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dirty="0">
                <a:solidFill>
                  <a:srgbClr val="000000"/>
                </a:solidFill>
                <a:latin typeface="Trebuchet MS" pitchFamily="34" charset="0"/>
                <a:ea typeface="ＭＳ Ｐゴシック" pitchFamily="34" charset="-128"/>
                <a:cs typeface="Arial" charset="0"/>
              </a:rPr>
              <a:t>$9,802</a:t>
            </a:r>
          </a:p>
        </p:txBody>
      </p:sp>
      <p:sp>
        <p:nvSpPr>
          <p:cNvPr id="66" name="Rectangle 30"/>
          <p:cNvSpPr>
            <a:spLocks noChangeArrowheads="1"/>
          </p:cNvSpPr>
          <p:nvPr/>
        </p:nvSpPr>
        <p:spPr bwMode="auto">
          <a:xfrm>
            <a:off x="633277" y="4217753"/>
            <a:ext cx="2382175" cy="569913"/>
          </a:xfrm>
          <a:prstGeom prst="rect">
            <a:avLst/>
          </a:prstGeom>
          <a:noFill/>
          <a:ln>
            <a:noFill/>
          </a:ln>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050" b="1" dirty="0" err="1">
                <a:solidFill>
                  <a:srgbClr val="00B050"/>
                </a:solidFill>
                <a:latin typeface="Trebuchet MS" pitchFamily="34" charset="0"/>
                <a:ea typeface="ＭＳ Ｐゴシック" pitchFamily="34" charset="-128"/>
                <a:cs typeface="Arial" charset="0"/>
              </a:rPr>
              <a:t>Avg</a:t>
            </a:r>
            <a:r>
              <a:rPr lang="en-US" altLang="en-US" sz="1050" b="1" dirty="0">
                <a:solidFill>
                  <a:srgbClr val="00B050"/>
                </a:solidFill>
                <a:latin typeface="Trebuchet MS" pitchFamily="34" charset="0"/>
                <a:ea typeface="ＭＳ Ｐゴシック" pitchFamily="34" charset="-128"/>
                <a:cs typeface="Arial" charset="0"/>
              </a:rPr>
              <a:t> Monthly Cinema Spend (000):</a:t>
            </a:r>
          </a:p>
        </p:txBody>
      </p:sp>
      <p:sp>
        <p:nvSpPr>
          <p:cNvPr id="67" name="Rectangle 30"/>
          <p:cNvSpPr>
            <a:spLocks noChangeArrowheads="1"/>
          </p:cNvSpPr>
          <p:nvPr/>
        </p:nvSpPr>
        <p:spPr bwMode="auto">
          <a:xfrm>
            <a:off x="2669210" y="4293953"/>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b="1" dirty="0">
                <a:solidFill>
                  <a:srgbClr val="00B050"/>
                </a:solidFill>
                <a:latin typeface="Trebuchet MS" pitchFamily="34" charset="0"/>
                <a:ea typeface="ＭＳ Ｐゴシック" pitchFamily="34" charset="-128"/>
                <a:cs typeface="Arial" charset="0"/>
              </a:rPr>
              <a:t>$995</a:t>
            </a:r>
          </a:p>
        </p:txBody>
      </p:sp>
      <p:sp>
        <p:nvSpPr>
          <p:cNvPr id="68" name="Rectangle 30"/>
          <p:cNvSpPr>
            <a:spLocks noChangeArrowheads="1"/>
          </p:cNvSpPr>
          <p:nvPr/>
        </p:nvSpPr>
        <p:spPr bwMode="auto">
          <a:xfrm>
            <a:off x="443506" y="5411500"/>
            <a:ext cx="2596872" cy="5334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 typeface="Arial" charset="0"/>
              <a:buNone/>
            </a:pPr>
            <a:r>
              <a:rPr lang="en-US" altLang="en-US" sz="1200" b="1" dirty="0">
                <a:latin typeface="Trebuchet MS" pitchFamily="34" charset="0"/>
                <a:ea typeface="ＭＳ Ｐゴシック" pitchFamily="34" charset="-128"/>
                <a:cs typeface="Arial" charset="0"/>
              </a:rPr>
              <a:t>% Change – TV Spend:</a:t>
            </a:r>
            <a:endParaRPr lang="en-US" altLang="en-US" sz="1200" dirty="0">
              <a:latin typeface="Trebuchet MS" pitchFamily="34" charset="0"/>
              <a:ea typeface="ＭＳ Ｐゴシック" pitchFamily="34" charset="-128"/>
              <a:cs typeface="Arial" charset="0"/>
            </a:endParaRPr>
          </a:p>
        </p:txBody>
      </p:sp>
      <p:sp>
        <p:nvSpPr>
          <p:cNvPr id="69" name="Rectangle 30"/>
          <p:cNvSpPr>
            <a:spLocks noChangeArrowheads="1"/>
          </p:cNvSpPr>
          <p:nvPr/>
        </p:nvSpPr>
        <p:spPr bwMode="auto">
          <a:xfrm>
            <a:off x="2669210" y="5487694"/>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latin typeface="Trebuchet MS" pitchFamily="34" charset="0"/>
                <a:ea typeface="ＭＳ Ｐゴシック" pitchFamily="34" charset="-128"/>
                <a:cs typeface="Arial" charset="0"/>
              </a:rPr>
              <a:t>+14%</a:t>
            </a:r>
            <a:endParaRPr lang="en-US" altLang="en-US" sz="1200" dirty="0">
              <a:latin typeface="Trebuchet MS" pitchFamily="34" charset="0"/>
              <a:ea typeface="ＭＳ Ｐゴシック" pitchFamily="34" charset="-128"/>
              <a:cs typeface="Arial" charset="0"/>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53841" y="2032091"/>
            <a:ext cx="939250" cy="527739"/>
          </a:xfrm>
          <a:prstGeom prst="rect">
            <a:avLst/>
          </a:prstGeom>
        </p:spPr>
      </p:pic>
      <p:sp>
        <p:nvSpPr>
          <p:cNvPr id="73" name="Rectangle 30"/>
          <p:cNvSpPr>
            <a:spLocks noChangeArrowheads="1"/>
          </p:cNvSpPr>
          <p:nvPr/>
        </p:nvSpPr>
        <p:spPr bwMode="auto">
          <a:xfrm>
            <a:off x="3700511" y="2544320"/>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dirty="0">
                <a:solidFill>
                  <a:srgbClr val="000000"/>
                </a:solidFill>
                <a:latin typeface="Trebuchet MS" pitchFamily="34" charset="0"/>
                <a:ea typeface="ＭＳ Ｐゴシック" pitchFamily="34" charset="-128"/>
                <a:cs typeface="Arial" charset="0"/>
              </a:rPr>
              <a:t>11,887</a:t>
            </a:r>
          </a:p>
        </p:txBody>
      </p:sp>
      <p:sp>
        <p:nvSpPr>
          <p:cNvPr id="74" name="Rectangle 30"/>
          <p:cNvSpPr>
            <a:spLocks noChangeArrowheads="1"/>
          </p:cNvSpPr>
          <p:nvPr/>
        </p:nvSpPr>
        <p:spPr bwMode="auto">
          <a:xfrm>
            <a:off x="3700511" y="2818784"/>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dirty="0">
                <a:solidFill>
                  <a:srgbClr val="000000"/>
                </a:solidFill>
                <a:latin typeface="Trebuchet MS" pitchFamily="34" charset="0"/>
                <a:ea typeface="ＭＳ Ｐゴシック" pitchFamily="34" charset="-128"/>
                <a:cs typeface="Arial" charset="0"/>
              </a:rPr>
              <a:t>$3,392</a:t>
            </a:r>
          </a:p>
        </p:txBody>
      </p:sp>
      <p:sp>
        <p:nvSpPr>
          <p:cNvPr id="75" name="Rectangle 30"/>
          <p:cNvSpPr>
            <a:spLocks noChangeArrowheads="1"/>
          </p:cNvSpPr>
          <p:nvPr/>
        </p:nvSpPr>
        <p:spPr bwMode="auto">
          <a:xfrm>
            <a:off x="3700511" y="5185857"/>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latin typeface="Trebuchet MS" pitchFamily="34" charset="0"/>
                <a:ea typeface="ＭＳ Ｐゴシック" pitchFamily="34" charset="-128"/>
                <a:cs typeface="Arial" charset="0"/>
              </a:rPr>
              <a:t>+37%</a:t>
            </a:r>
            <a:endParaRPr lang="en-US" altLang="en-US" sz="1200" dirty="0">
              <a:latin typeface="Trebuchet MS" pitchFamily="34" charset="0"/>
              <a:ea typeface="ＭＳ Ｐゴシック" pitchFamily="34" charset="-128"/>
              <a:cs typeface="Arial" charset="0"/>
            </a:endParaRPr>
          </a:p>
        </p:txBody>
      </p:sp>
      <p:sp>
        <p:nvSpPr>
          <p:cNvPr id="76" name="Rectangle 30"/>
          <p:cNvSpPr>
            <a:spLocks noChangeArrowheads="1"/>
          </p:cNvSpPr>
          <p:nvPr/>
        </p:nvSpPr>
        <p:spPr bwMode="auto">
          <a:xfrm>
            <a:off x="3700511" y="3699892"/>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dirty="0">
                <a:solidFill>
                  <a:srgbClr val="000000"/>
                </a:solidFill>
                <a:latin typeface="Trebuchet MS" pitchFamily="34" charset="0"/>
                <a:ea typeface="ＭＳ Ｐゴシック" pitchFamily="34" charset="-128"/>
                <a:cs typeface="Arial" charset="0"/>
              </a:rPr>
              <a:t>16,242</a:t>
            </a:r>
          </a:p>
        </p:txBody>
      </p:sp>
      <p:sp>
        <p:nvSpPr>
          <p:cNvPr id="77" name="Rectangle 30"/>
          <p:cNvSpPr>
            <a:spLocks noChangeArrowheads="1"/>
          </p:cNvSpPr>
          <p:nvPr/>
        </p:nvSpPr>
        <p:spPr bwMode="auto">
          <a:xfrm>
            <a:off x="3700511" y="3974356"/>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dirty="0">
                <a:solidFill>
                  <a:srgbClr val="000000"/>
                </a:solidFill>
                <a:latin typeface="Trebuchet MS" pitchFamily="34" charset="0"/>
                <a:ea typeface="ＭＳ Ｐゴシック" pitchFamily="34" charset="-128"/>
                <a:cs typeface="Arial" charset="0"/>
              </a:rPr>
              <a:t>$3,499</a:t>
            </a:r>
          </a:p>
        </p:txBody>
      </p:sp>
      <p:sp>
        <p:nvSpPr>
          <p:cNvPr id="78" name="Rectangle 30"/>
          <p:cNvSpPr>
            <a:spLocks noChangeArrowheads="1"/>
          </p:cNvSpPr>
          <p:nvPr/>
        </p:nvSpPr>
        <p:spPr bwMode="auto">
          <a:xfrm>
            <a:off x="3700511" y="4295433"/>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b="1" dirty="0">
                <a:solidFill>
                  <a:srgbClr val="00B050"/>
                </a:solidFill>
                <a:latin typeface="Trebuchet MS" pitchFamily="34" charset="0"/>
                <a:ea typeface="ＭＳ Ｐゴシック" pitchFamily="34" charset="-128"/>
                <a:cs typeface="Arial" charset="0"/>
              </a:rPr>
              <a:t>$690</a:t>
            </a:r>
          </a:p>
        </p:txBody>
      </p:sp>
      <p:sp>
        <p:nvSpPr>
          <p:cNvPr id="79" name="Rectangle 30"/>
          <p:cNvSpPr>
            <a:spLocks noChangeArrowheads="1"/>
          </p:cNvSpPr>
          <p:nvPr/>
        </p:nvSpPr>
        <p:spPr bwMode="auto">
          <a:xfrm>
            <a:off x="3700511" y="5489174"/>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latin typeface="Trebuchet MS" pitchFamily="34" charset="0"/>
                <a:ea typeface="ＭＳ Ｐゴシック" pitchFamily="34" charset="-128"/>
                <a:cs typeface="Arial" charset="0"/>
              </a:rPr>
              <a:t>+3%</a:t>
            </a:r>
            <a:endParaRPr lang="en-US" altLang="en-US" sz="1200" dirty="0">
              <a:latin typeface="Trebuchet MS" pitchFamily="34" charset="0"/>
              <a:ea typeface="ＭＳ Ｐゴシック" pitchFamily="34" charset="-128"/>
              <a:cs typeface="Arial" charset="0"/>
            </a:endParaRPr>
          </a:p>
        </p:txBody>
      </p:sp>
      <p:pic>
        <p:nvPicPr>
          <p:cNvPr id="81" name="Picture 80"/>
          <p:cNvPicPr>
            <a:picLocks noChangeAspect="1"/>
          </p:cNvPicPr>
          <p:nvPr/>
        </p:nvPicPr>
        <p:blipFill rotWithShape="1">
          <a:blip r:embed="rId3" cstate="screen">
            <a:extLst>
              <a:ext uri="{28A0092B-C50C-407E-A947-70E740481C1C}">
                <a14:useLocalDpi xmlns:a14="http://schemas.microsoft.com/office/drawing/2010/main"/>
              </a:ext>
            </a:extLst>
          </a:blip>
          <a:srcRect l="7399" t="20758" r="9409" b="24119"/>
          <a:stretch/>
        </p:blipFill>
        <p:spPr>
          <a:xfrm>
            <a:off x="4053297" y="2004941"/>
            <a:ext cx="847621" cy="561631"/>
          </a:xfrm>
          <a:prstGeom prst="rect">
            <a:avLst/>
          </a:prstGeom>
        </p:spPr>
      </p:pic>
      <p:cxnSp>
        <p:nvCxnSpPr>
          <p:cNvPr id="83" name="Straight Connector 82"/>
          <p:cNvCxnSpPr>
            <a:cxnSpLocks/>
          </p:cNvCxnSpPr>
          <p:nvPr/>
        </p:nvCxnSpPr>
        <p:spPr>
          <a:xfrm flipV="1">
            <a:off x="3968307" y="1971482"/>
            <a:ext cx="0" cy="39581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0" name="Rectangle 30"/>
          <p:cNvSpPr>
            <a:spLocks noChangeArrowheads="1"/>
          </p:cNvSpPr>
          <p:nvPr/>
        </p:nvSpPr>
        <p:spPr bwMode="auto">
          <a:xfrm>
            <a:off x="905522" y="4645923"/>
            <a:ext cx="2604858" cy="649288"/>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buNone/>
            </a:pPr>
            <a:r>
              <a:rPr lang="en-US" altLang="en-US" sz="1200" b="1" u="sng" dirty="0">
                <a:solidFill>
                  <a:srgbClr val="000000"/>
                </a:solidFill>
                <a:latin typeface="Trebuchet MS" pitchFamily="34" charset="0"/>
                <a:ea typeface="ＭＳ Ｐゴシック" pitchFamily="34" charset="-128"/>
                <a:cs typeface="Arial" charset="0"/>
              </a:rPr>
              <a:t>Average Monthly % Change:</a:t>
            </a:r>
          </a:p>
        </p:txBody>
      </p:sp>
      <p:sp>
        <p:nvSpPr>
          <p:cNvPr id="91" name="Rectangle 30"/>
          <p:cNvSpPr>
            <a:spLocks noChangeArrowheads="1"/>
          </p:cNvSpPr>
          <p:nvPr/>
        </p:nvSpPr>
        <p:spPr bwMode="auto">
          <a:xfrm>
            <a:off x="4811688" y="2545801"/>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dirty="0">
                <a:solidFill>
                  <a:srgbClr val="000000"/>
                </a:solidFill>
                <a:latin typeface="Trebuchet MS" pitchFamily="34" charset="0"/>
                <a:ea typeface="ＭＳ Ｐゴシック" pitchFamily="34" charset="-128"/>
                <a:cs typeface="Arial" charset="0"/>
              </a:rPr>
              <a:t>1,917</a:t>
            </a:r>
          </a:p>
        </p:txBody>
      </p:sp>
      <p:sp>
        <p:nvSpPr>
          <p:cNvPr id="92" name="Rectangle 30"/>
          <p:cNvSpPr>
            <a:spLocks noChangeArrowheads="1"/>
          </p:cNvSpPr>
          <p:nvPr/>
        </p:nvSpPr>
        <p:spPr bwMode="auto">
          <a:xfrm>
            <a:off x="4811688" y="2820265"/>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dirty="0">
                <a:solidFill>
                  <a:srgbClr val="000000"/>
                </a:solidFill>
                <a:latin typeface="Trebuchet MS" pitchFamily="34" charset="0"/>
                <a:ea typeface="ＭＳ Ｐゴシック" pitchFamily="34" charset="-128"/>
                <a:cs typeface="Arial" charset="0"/>
              </a:rPr>
              <a:t>$7,046</a:t>
            </a:r>
          </a:p>
        </p:txBody>
      </p:sp>
      <p:sp>
        <p:nvSpPr>
          <p:cNvPr id="93" name="Rectangle 30"/>
          <p:cNvSpPr>
            <a:spLocks noChangeArrowheads="1"/>
          </p:cNvSpPr>
          <p:nvPr/>
        </p:nvSpPr>
        <p:spPr bwMode="auto">
          <a:xfrm>
            <a:off x="4811688" y="5187338"/>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latin typeface="Trebuchet MS" pitchFamily="34" charset="0"/>
                <a:ea typeface="ＭＳ Ｐゴシック" pitchFamily="34" charset="-128"/>
                <a:cs typeface="Arial" charset="0"/>
              </a:rPr>
              <a:t>+32%</a:t>
            </a:r>
            <a:endParaRPr lang="en-US" altLang="en-US" sz="1200" dirty="0">
              <a:latin typeface="Trebuchet MS" pitchFamily="34" charset="0"/>
              <a:ea typeface="ＭＳ Ｐゴシック" pitchFamily="34" charset="-128"/>
              <a:cs typeface="Arial" charset="0"/>
            </a:endParaRPr>
          </a:p>
        </p:txBody>
      </p:sp>
      <p:sp>
        <p:nvSpPr>
          <p:cNvPr id="94" name="Rectangle 30"/>
          <p:cNvSpPr>
            <a:spLocks noChangeArrowheads="1"/>
          </p:cNvSpPr>
          <p:nvPr/>
        </p:nvSpPr>
        <p:spPr bwMode="auto">
          <a:xfrm>
            <a:off x="4811688" y="3701373"/>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dirty="0">
                <a:solidFill>
                  <a:srgbClr val="000000"/>
                </a:solidFill>
                <a:latin typeface="Trebuchet MS" pitchFamily="34" charset="0"/>
                <a:ea typeface="ＭＳ Ｐゴシック" pitchFamily="34" charset="-128"/>
                <a:cs typeface="Arial" charset="0"/>
              </a:rPr>
              <a:t>2,527</a:t>
            </a:r>
          </a:p>
        </p:txBody>
      </p:sp>
      <p:sp>
        <p:nvSpPr>
          <p:cNvPr id="95" name="Rectangle 30"/>
          <p:cNvSpPr>
            <a:spLocks noChangeArrowheads="1"/>
          </p:cNvSpPr>
          <p:nvPr/>
        </p:nvSpPr>
        <p:spPr bwMode="auto">
          <a:xfrm>
            <a:off x="4811688" y="3975837"/>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dirty="0">
                <a:solidFill>
                  <a:srgbClr val="000000"/>
                </a:solidFill>
                <a:latin typeface="Trebuchet MS" pitchFamily="34" charset="0"/>
                <a:ea typeface="ＭＳ Ｐゴシック" pitchFamily="34" charset="-128"/>
                <a:cs typeface="Arial" charset="0"/>
              </a:rPr>
              <a:t>$8,975</a:t>
            </a:r>
          </a:p>
        </p:txBody>
      </p:sp>
      <p:sp>
        <p:nvSpPr>
          <p:cNvPr id="96" name="Rectangle 30"/>
          <p:cNvSpPr>
            <a:spLocks noChangeArrowheads="1"/>
          </p:cNvSpPr>
          <p:nvPr/>
        </p:nvSpPr>
        <p:spPr bwMode="auto">
          <a:xfrm>
            <a:off x="4811688" y="4296914"/>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b="1" dirty="0">
                <a:solidFill>
                  <a:srgbClr val="00B050"/>
                </a:solidFill>
                <a:latin typeface="Trebuchet MS" pitchFamily="34" charset="0"/>
                <a:ea typeface="ＭＳ Ｐゴシック" pitchFamily="34" charset="-128"/>
                <a:cs typeface="Arial" charset="0"/>
              </a:rPr>
              <a:t>$560</a:t>
            </a:r>
          </a:p>
        </p:txBody>
      </p:sp>
      <p:sp>
        <p:nvSpPr>
          <p:cNvPr id="97" name="Rectangle 30"/>
          <p:cNvSpPr>
            <a:spLocks noChangeArrowheads="1"/>
          </p:cNvSpPr>
          <p:nvPr/>
        </p:nvSpPr>
        <p:spPr bwMode="auto">
          <a:xfrm>
            <a:off x="4811688" y="5490655"/>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latin typeface="Trebuchet MS" pitchFamily="34" charset="0"/>
                <a:ea typeface="ＭＳ Ｐゴシック" pitchFamily="34" charset="-128"/>
                <a:cs typeface="Arial" charset="0"/>
              </a:rPr>
              <a:t>+27%</a:t>
            </a:r>
            <a:endParaRPr lang="en-US" altLang="en-US" sz="1200" dirty="0">
              <a:latin typeface="Trebuchet MS" pitchFamily="34" charset="0"/>
              <a:ea typeface="ＭＳ Ｐゴシック" pitchFamily="34" charset="-128"/>
              <a:cs typeface="Arial" charset="0"/>
            </a:endParaRPr>
          </a:p>
        </p:txBody>
      </p:sp>
      <p:cxnSp>
        <p:nvCxnSpPr>
          <p:cNvPr id="99" name="Straight Connector 98"/>
          <p:cNvCxnSpPr>
            <a:cxnSpLocks/>
          </p:cNvCxnSpPr>
          <p:nvPr/>
        </p:nvCxnSpPr>
        <p:spPr>
          <a:xfrm flipV="1">
            <a:off x="5026224" y="1972963"/>
            <a:ext cx="0" cy="39581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1" name="Picture 10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88890" y="2221925"/>
            <a:ext cx="986310" cy="120001"/>
          </a:xfrm>
          <a:prstGeom prst="rect">
            <a:avLst/>
          </a:prstGeom>
        </p:spPr>
      </p:pic>
      <p:sp>
        <p:nvSpPr>
          <p:cNvPr id="102" name="Rectangle 30"/>
          <p:cNvSpPr>
            <a:spLocks noChangeArrowheads="1"/>
          </p:cNvSpPr>
          <p:nvPr/>
        </p:nvSpPr>
        <p:spPr bwMode="auto">
          <a:xfrm>
            <a:off x="5834107" y="2538398"/>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dirty="0">
                <a:solidFill>
                  <a:srgbClr val="000000"/>
                </a:solidFill>
                <a:latin typeface="Trebuchet MS" pitchFamily="34" charset="0"/>
                <a:ea typeface="ＭＳ Ｐゴシック" pitchFamily="34" charset="-128"/>
                <a:cs typeface="Arial" charset="0"/>
              </a:rPr>
              <a:t>3,833</a:t>
            </a:r>
          </a:p>
        </p:txBody>
      </p:sp>
      <p:sp>
        <p:nvSpPr>
          <p:cNvPr id="103" name="Rectangle 30"/>
          <p:cNvSpPr>
            <a:spLocks noChangeArrowheads="1"/>
          </p:cNvSpPr>
          <p:nvPr/>
        </p:nvSpPr>
        <p:spPr bwMode="auto">
          <a:xfrm>
            <a:off x="5834107" y="2812862"/>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dirty="0">
                <a:solidFill>
                  <a:srgbClr val="000000"/>
                </a:solidFill>
                <a:latin typeface="Trebuchet MS" pitchFamily="34" charset="0"/>
                <a:ea typeface="ＭＳ Ｐゴシック" pitchFamily="34" charset="-128"/>
                <a:cs typeface="Arial" charset="0"/>
              </a:rPr>
              <a:t>$3,352</a:t>
            </a:r>
          </a:p>
        </p:txBody>
      </p:sp>
      <p:sp>
        <p:nvSpPr>
          <p:cNvPr id="104" name="Rectangle 30"/>
          <p:cNvSpPr>
            <a:spLocks noChangeArrowheads="1"/>
          </p:cNvSpPr>
          <p:nvPr/>
        </p:nvSpPr>
        <p:spPr bwMode="auto">
          <a:xfrm>
            <a:off x="5834107" y="5179935"/>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latin typeface="Trebuchet MS" pitchFamily="34" charset="0"/>
                <a:ea typeface="ＭＳ Ｐゴシック" pitchFamily="34" charset="-128"/>
                <a:cs typeface="Arial" charset="0"/>
              </a:rPr>
              <a:t>+16%</a:t>
            </a:r>
            <a:endParaRPr lang="en-US" altLang="en-US" sz="1200" dirty="0">
              <a:latin typeface="Trebuchet MS" pitchFamily="34" charset="0"/>
              <a:ea typeface="ＭＳ Ｐゴシック" pitchFamily="34" charset="-128"/>
              <a:cs typeface="Arial" charset="0"/>
            </a:endParaRPr>
          </a:p>
        </p:txBody>
      </p:sp>
      <p:sp>
        <p:nvSpPr>
          <p:cNvPr id="105" name="Rectangle 30"/>
          <p:cNvSpPr>
            <a:spLocks noChangeArrowheads="1"/>
          </p:cNvSpPr>
          <p:nvPr/>
        </p:nvSpPr>
        <p:spPr bwMode="auto">
          <a:xfrm>
            <a:off x="5834107" y="3693970"/>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dirty="0">
                <a:solidFill>
                  <a:srgbClr val="000000"/>
                </a:solidFill>
                <a:latin typeface="Trebuchet MS" pitchFamily="34" charset="0"/>
                <a:ea typeface="ＭＳ Ｐゴシック" pitchFamily="34" charset="-128"/>
                <a:cs typeface="Arial" charset="0"/>
              </a:rPr>
              <a:t>4,462</a:t>
            </a:r>
          </a:p>
        </p:txBody>
      </p:sp>
      <p:sp>
        <p:nvSpPr>
          <p:cNvPr id="106" name="Rectangle 30"/>
          <p:cNvSpPr>
            <a:spLocks noChangeArrowheads="1"/>
          </p:cNvSpPr>
          <p:nvPr/>
        </p:nvSpPr>
        <p:spPr bwMode="auto">
          <a:xfrm>
            <a:off x="5834107" y="3968434"/>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dirty="0">
                <a:solidFill>
                  <a:srgbClr val="000000"/>
                </a:solidFill>
                <a:latin typeface="Trebuchet MS" pitchFamily="34" charset="0"/>
                <a:ea typeface="ＭＳ Ｐゴシック" pitchFamily="34" charset="-128"/>
                <a:cs typeface="Arial" charset="0"/>
              </a:rPr>
              <a:t>$3,710</a:t>
            </a:r>
          </a:p>
        </p:txBody>
      </p:sp>
      <p:sp>
        <p:nvSpPr>
          <p:cNvPr id="107" name="Rectangle 30"/>
          <p:cNvSpPr>
            <a:spLocks noChangeArrowheads="1"/>
          </p:cNvSpPr>
          <p:nvPr/>
        </p:nvSpPr>
        <p:spPr bwMode="auto">
          <a:xfrm>
            <a:off x="5834107" y="4289511"/>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b="1" dirty="0">
                <a:solidFill>
                  <a:srgbClr val="00B050"/>
                </a:solidFill>
                <a:latin typeface="Trebuchet MS" pitchFamily="34" charset="0"/>
                <a:ea typeface="ＭＳ Ｐゴシック" pitchFamily="34" charset="-128"/>
                <a:cs typeface="Arial" charset="0"/>
              </a:rPr>
              <a:t>$477</a:t>
            </a:r>
          </a:p>
        </p:txBody>
      </p:sp>
      <p:cxnSp>
        <p:nvCxnSpPr>
          <p:cNvPr id="108" name="Straight Connector 107"/>
          <p:cNvCxnSpPr>
            <a:cxnSpLocks/>
          </p:cNvCxnSpPr>
          <p:nvPr/>
        </p:nvCxnSpPr>
        <p:spPr>
          <a:xfrm flipV="1">
            <a:off x="6119653" y="1965560"/>
            <a:ext cx="0" cy="39581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9" name="Rectangle 30"/>
          <p:cNvSpPr>
            <a:spLocks noChangeArrowheads="1"/>
          </p:cNvSpPr>
          <p:nvPr/>
        </p:nvSpPr>
        <p:spPr bwMode="auto">
          <a:xfrm>
            <a:off x="5834110" y="5492135"/>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latin typeface="Trebuchet MS" pitchFamily="34" charset="0"/>
                <a:ea typeface="ＭＳ Ｐゴシック" pitchFamily="34" charset="-128"/>
                <a:cs typeface="Arial" charset="0"/>
              </a:rPr>
              <a:t>+11%</a:t>
            </a:r>
            <a:endParaRPr lang="en-US" altLang="en-US" sz="1200" dirty="0">
              <a:latin typeface="Trebuchet MS" pitchFamily="34" charset="0"/>
              <a:ea typeface="ＭＳ Ｐゴシック" pitchFamily="34" charset="-128"/>
              <a:cs typeface="Arial" charset="0"/>
            </a:endParaRPr>
          </a:p>
        </p:txBody>
      </p:sp>
      <p:pic>
        <p:nvPicPr>
          <p:cNvPr id="111" name="Picture 44" descr="http://vignette2.wikia.nocookie.net/lego/images/2/2d/LEGO_logo.jpg/revision/latest?cb=2013060115404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30361" y="1998309"/>
            <a:ext cx="535771" cy="535771"/>
          </a:xfrm>
          <a:prstGeom prst="rect">
            <a:avLst/>
          </a:prstGeom>
          <a:noFill/>
          <a:extLst>
            <a:ext uri="{909E8E84-426E-40DD-AFC4-6F175D3DCCD1}">
              <a14:hiddenFill xmlns:a14="http://schemas.microsoft.com/office/drawing/2010/main">
                <a:solidFill>
                  <a:srgbClr val="FFFFFF"/>
                </a:solidFill>
              </a14:hiddenFill>
            </a:ext>
          </a:extLst>
        </p:spPr>
      </p:pic>
      <p:sp>
        <p:nvSpPr>
          <p:cNvPr id="122" name="Rectangle 30"/>
          <p:cNvSpPr>
            <a:spLocks noChangeArrowheads="1"/>
          </p:cNvSpPr>
          <p:nvPr/>
        </p:nvSpPr>
        <p:spPr bwMode="auto">
          <a:xfrm>
            <a:off x="8062413" y="2547281"/>
            <a:ext cx="952827"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dirty="0">
                <a:solidFill>
                  <a:srgbClr val="000000"/>
                </a:solidFill>
                <a:latin typeface="Trebuchet MS" pitchFamily="34" charset="0"/>
                <a:ea typeface="ＭＳ Ｐゴシック" pitchFamily="34" charset="-128"/>
                <a:cs typeface="Arial" charset="0"/>
              </a:rPr>
              <a:t>555</a:t>
            </a:r>
          </a:p>
        </p:txBody>
      </p:sp>
      <p:sp>
        <p:nvSpPr>
          <p:cNvPr id="123" name="Rectangle 30"/>
          <p:cNvSpPr>
            <a:spLocks noChangeArrowheads="1"/>
          </p:cNvSpPr>
          <p:nvPr/>
        </p:nvSpPr>
        <p:spPr bwMode="auto">
          <a:xfrm>
            <a:off x="8062413" y="2821745"/>
            <a:ext cx="952827"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dirty="0">
                <a:solidFill>
                  <a:srgbClr val="000000"/>
                </a:solidFill>
                <a:latin typeface="Trebuchet MS" pitchFamily="34" charset="0"/>
                <a:ea typeface="ＭＳ Ｐゴシック" pitchFamily="34" charset="-128"/>
                <a:cs typeface="Arial" charset="0"/>
              </a:rPr>
              <a:t>$5,344</a:t>
            </a:r>
          </a:p>
        </p:txBody>
      </p:sp>
      <p:sp>
        <p:nvSpPr>
          <p:cNvPr id="124" name="Rectangle 30"/>
          <p:cNvSpPr>
            <a:spLocks noChangeArrowheads="1"/>
          </p:cNvSpPr>
          <p:nvPr/>
        </p:nvSpPr>
        <p:spPr bwMode="auto">
          <a:xfrm>
            <a:off x="8062413" y="5188818"/>
            <a:ext cx="952827"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latin typeface="Trebuchet MS" pitchFamily="34" charset="0"/>
                <a:ea typeface="ＭＳ Ｐゴシック" pitchFamily="34" charset="-128"/>
                <a:cs typeface="Arial" charset="0"/>
              </a:rPr>
              <a:t>+55%</a:t>
            </a:r>
            <a:endParaRPr lang="en-US" altLang="en-US" sz="1200" dirty="0">
              <a:latin typeface="Trebuchet MS" pitchFamily="34" charset="0"/>
              <a:ea typeface="ＭＳ Ｐゴシック" pitchFamily="34" charset="-128"/>
              <a:cs typeface="Arial" charset="0"/>
            </a:endParaRPr>
          </a:p>
        </p:txBody>
      </p:sp>
      <p:sp>
        <p:nvSpPr>
          <p:cNvPr id="125" name="Rectangle 30"/>
          <p:cNvSpPr>
            <a:spLocks noChangeArrowheads="1"/>
          </p:cNvSpPr>
          <p:nvPr/>
        </p:nvSpPr>
        <p:spPr bwMode="auto">
          <a:xfrm>
            <a:off x="8062413" y="3702853"/>
            <a:ext cx="952827"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dirty="0">
                <a:solidFill>
                  <a:srgbClr val="000000"/>
                </a:solidFill>
                <a:latin typeface="Trebuchet MS" pitchFamily="34" charset="0"/>
                <a:ea typeface="ＭＳ Ｐゴシック" pitchFamily="34" charset="-128"/>
                <a:cs typeface="Arial" charset="0"/>
              </a:rPr>
              <a:t>861</a:t>
            </a:r>
          </a:p>
        </p:txBody>
      </p:sp>
      <p:sp>
        <p:nvSpPr>
          <p:cNvPr id="126" name="Rectangle 30"/>
          <p:cNvSpPr>
            <a:spLocks noChangeArrowheads="1"/>
          </p:cNvSpPr>
          <p:nvPr/>
        </p:nvSpPr>
        <p:spPr bwMode="auto">
          <a:xfrm>
            <a:off x="8062413" y="3977317"/>
            <a:ext cx="952827"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dirty="0">
                <a:solidFill>
                  <a:srgbClr val="000000"/>
                </a:solidFill>
                <a:latin typeface="Trebuchet MS" pitchFamily="34" charset="0"/>
                <a:ea typeface="ＭＳ Ｐゴシック" pitchFamily="34" charset="-128"/>
                <a:cs typeface="Arial" charset="0"/>
              </a:rPr>
              <a:t>$8,930</a:t>
            </a:r>
          </a:p>
        </p:txBody>
      </p:sp>
      <p:sp>
        <p:nvSpPr>
          <p:cNvPr id="127" name="Rectangle 30"/>
          <p:cNvSpPr>
            <a:spLocks noChangeArrowheads="1"/>
          </p:cNvSpPr>
          <p:nvPr/>
        </p:nvSpPr>
        <p:spPr bwMode="auto">
          <a:xfrm>
            <a:off x="8062413" y="4298394"/>
            <a:ext cx="952827"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b="1" dirty="0">
                <a:solidFill>
                  <a:srgbClr val="00B050"/>
                </a:solidFill>
                <a:latin typeface="Trebuchet MS" pitchFamily="34" charset="0"/>
                <a:ea typeface="ＭＳ Ｐゴシック" pitchFamily="34" charset="-128"/>
                <a:cs typeface="Arial" charset="0"/>
              </a:rPr>
              <a:t>$486</a:t>
            </a:r>
          </a:p>
        </p:txBody>
      </p:sp>
      <p:sp>
        <p:nvSpPr>
          <p:cNvPr id="128" name="Rectangle 30"/>
          <p:cNvSpPr>
            <a:spLocks noChangeArrowheads="1"/>
          </p:cNvSpPr>
          <p:nvPr/>
        </p:nvSpPr>
        <p:spPr bwMode="auto">
          <a:xfrm>
            <a:off x="8062413" y="5492135"/>
            <a:ext cx="952827"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latin typeface="Trebuchet MS" pitchFamily="34" charset="0"/>
                <a:ea typeface="ＭＳ Ｐゴシック" pitchFamily="34" charset="-128"/>
                <a:cs typeface="Arial" charset="0"/>
              </a:rPr>
              <a:t>+67%</a:t>
            </a:r>
            <a:endParaRPr lang="en-US" altLang="en-US" sz="1200" dirty="0">
              <a:latin typeface="Trebuchet MS" pitchFamily="34" charset="0"/>
              <a:ea typeface="ＭＳ Ｐゴシック" pitchFamily="34" charset="-128"/>
              <a:cs typeface="Arial" charset="0"/>
            </a:endParaRPr>
          </a:p>
        </p:txBody>
      </p:sp>
      <p:cxnSp>
        <p:nvCxnSpPr>
          <p:cNvPr id="130" name="Straight Connector 129"/>
          <p:cNvCxnSpPr>
            <a:cxnSpLocks/>
          </p:cNvCxnSpPr>
          <p:nvPr/>
        </p:nvCxnSpPr>
        <p:spPr>
          <a:xfrm flipV="1">
            <a:off x="7060699" y="1974443"/>
            <a:ext cx="0" cy="39581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2" name="Picture 12" descr="Image result for army logo"/>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283750" y="1867096"/>
            <a:ext cx="508848" cy="680584"/>
          </a:xfrm>
          <a:prstGeom prst="rect">
            <a:avLst/>
          </a:prstGeom>
          <a:noFill/>
          <a:extLst>
            <a:ext uri="{909E8E84-426E-40DD-AFC4-6F175D3DCCD1}">
              <a14:hiddenFill xmlns:a14="http://schemas.microsoft.com/office/drawing/2010/main">
                <a:solidFill>
                  <a:srgbClr val="FFFFFF"/>
                </a:solidFill>
              </a14:hiddenFill>
            </a:ext>
          </a:extLst>
        </p:spPr>
      </p:pic>
      <p:sp>
        <p:nvSpPr>
          <p:cNvPr id="135" name="Rectangle 30"/>
          <p:cNvSpPr>
            <a:spLocks noChangeArrowheads="1"/>
          </p:cNvSpPr>
          <p:nvPr/>
        </p:nvSpPr>
        <p:spPr bwMode="auto">
          <a:xfrm>
            <a:off x="6874271" y="2530998"/>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dirty="0">
                <a:solidFill>
                  <a:srgbClr val="000000"/>
                </a:solidFill>
                <a:latin typeface="Trebuchet MS" pitchFamily="34" charset="0"/>
                <a:ea typeface="ＭＳ Ｐゴシック" pitchFamily="34" charset="-128"/>
                <a:cs typeface="Arial" charset="0"/>
              </a:rPr>
              <a:t>611</a:t>
            </a:r>
          </a:p>
        </p:txBody>
      </p:sp>
      <p:sp>
        <p:nvSpPr>
          <p:cNvPr id="136" name="Rectangle 30"/>
          <p:cNvSpPr>
            <a:spLocks noChangeArrowheads="1"/>
          </p:cNvSpPr>
          <p:nvPr/>
        </p:nvSpPr>
        <p:spPr bwMode="auto">
          <a:xfrm>
            <a:off x="6874271" y="2805462"/>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dirty="0">
                <a:solidFill>
                  <a:srgbClr val="000000"/>
                </a:solidFill>
                <a:latin typeface="Trebuchet MS" pitchFamily="34" charset="0"/>
                <a:ea typeface="ＭＳ Ｐゴシック" pitchFamily="34" charset="-128"/>
                <a:cs typeface="Arial" charset="0"/>
              </a:rPr>
              <a:t>$19,863</a:t>
            </a:r>
          </a:p>
        </p:txBody>
      </p:sp>
      <p:sp>
        <p:nvSpPr>
          <p:cNvPr id="137" name="Rectangle 30"/>
          <p:cNvSpPr>
            <a:spLocks noChangeArrowheads="1"/>
          </p:cNvSpPr>
          <p:nvPr/>
        </p:nvSpPr>
        <p:spPr bwMode="auto">
          <a:xfrm>
            <a:off x="6874271" y="5172535"/>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latin typeface="Trebuchet MS" pitchFamily="34" charset="0"/>
                <a:ea typeface="ＭＳ Ｐゴシック" pitchFamily="34" charset="-128"/>
                <a:cs typeface="Arial" charset="0"/>
              </a:rPr>
              <a:t>+19%</a:t>
            </a:r>
            <a:endParaRPr lang="en-US" altLang="en-US" sz="1200" dirty="0">
              <a:latin typeface="Trebuchet MS" pitchFamily="34" charset="0"/>
              <a:ea typeface="ＭＳ Ｐゴシック" pitchFamily="34" charset="-128"/>
              <a:cs typeface="Arial" charset="0"/>
            </a:endParaRPr>
          </a:p>
        </p:txBody>
      </p:sp>
      <p:sp>
        <p:nvSpPr>
          <p:cNvPr id="138" name="Rectangle 30"/>
          <p:cNvSpPr>
            <a:spLocks noChangeArrowheads="1"/>
          </p:cNvSpPr>
          <p:nvPr/>
        </p:nvSpPr>
        <p:spPr bwMode="auto">
          <a:xfrm>
            <a:off x="6874271" y="3686570"/>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dirty="0">
                <a:solidFill>
                  <a:srgbClr val="000000"/>
                </a:solidFill>
                <a:latin typeface="Trebuchet MS" pitchFamily="34" charset="0"/>
                <a:ea typeface="ＭＳ Ｐゴシック" pitchFamily="34" charset="-128"/>
                <a:cs typeface="Arial" charset="0"/>
              </a:rPr>
              <a:t>730</a:t>
            </a:r>
          </a:p>
        </p:txBody>
      </p:sp>
      <p:sp>
        <p:nvSpPr>
          <p:cNvPr id="139" name="Rectangle 30"/>
          <p:cNvSpPr>
            <a:spLocks noChangeArrowheads="1"/>
          </p:cNvSpPr>
          <p:nvPr/>
        </p:nvSpPr>
        <p:spPr bwMode="auto">
          <a:xfrm>
            <a:off x="6874271" y="3961034"/>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dirty="0">
                <a:solidFill>
                  <a:srgbClr val="000000"/>
                </a:solidFill>
                <a:latin typeface="Trebuchet MS" pitchFamily="34" charset="0"/>
                <a:ea typeface="ＭＳ Ｐゴシック" pitchFamily="34" charset="-128"/>
                <a:cs typeface="Arial" charset="0"/>
              </a:rPr>
              <a:t>$20,205</a:t>
            </a:r>
          </a:p>
        </p:txBody>
      </p:sp>
      <p:sp>
        <p:nvSpPr>
          <p:cNvPr id="140" name="Rectangle 30"/>
          <p:cNvSpPr>
            <a:spLocks noChangeArrowheads="1"/>
          </p:cNvSpPr>
          <p:nvPr/>
        </p:nvSpPr>
        <p:spPr bwMode="auto">
          <a:xfrm>
            <a:off x="6874271" y="4282111"/>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050" b="1" dirty="0">
                <a:solidFill>
                  <a:srgbClr val="00B050"/>
                </a:solidFill>
                <a:latin typeface="Trebuchet MS" pitchFamily="34" charset="0"/>
                <a:ea typeface="ＭＳ Ｐゴシック" pitchFamily="34" charset="-128"/>
                <a:cs typeface="Arial" charset="0"/>
              </a:rPr>
              <a:t>$2,554</a:t>
            </a:r>
          </a:p>
        </p:txBody>
      </p:sp>
      <p:sp>
        <p:nvSpPr>
          <p:cNvPr id="141" name="Rectangle 30"/>
          <p:cNvSpPr>
            <a:spLocks noChangeArrowheads="1"/>
          </p:cNvSpPr>
          <p:nvPr/>
        </p:nvSpPr>
        <p:spPr bwMode="auto">
          <a:xfrm>
            <a:off x="6874274" y="5484735"/>
            <a:ext cx="1533525" cy="381000"/>
          </a:xfrm>
          <a:prstGeom prst="rect">
            <a:avLst/>
          </a:prstGeom>
          <a:noFill/>
          <a:ln>
            <a:noFill/>
          </a:ln>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 typeface="Arial" charset="0"/>
              <a:buNone/>
            </a:pPr>
            <a:r>
              <a:rPr lang="en-US" altLang="en-US" sz="1200" b="1" dirty="0">
                <a:latin typeface="Trebuchet MS" pitchFamily="34" charset="0"/>
                <a:ea typeface="ＭＳ Ｐゴシック" pitchFamily="34" charset="-128"/>
                <a:cs typeface="Arial" charset="0"/>
              </a:rPr>
              <a:t>+2%</a:t>
            </a:r>
            <a:endParaRPr lang="en-US" altLang="en-US" sz="1200" dirty="0">
              <a:latin typeface="Trebuchet MS" pitchFamily="34" charset="0"/>
              <a:ea typeface="ＭＳ Ｐゴシック" pitchFamily="34" charset="-128"/>
              <a:cs typeface="Arial" charset="0"/>
            </a:endParaRPr>
          </a:p>
        </p:txBody>
      </p:sp>
      <p:cxnSp>
        <p:nvCxnSpPr>
          <p:cNvPr id="144" name="Straight Connector 143"/>
          <p:cNvCxnSpPr>
            <a:cxnSpLocks/>
          </p:cNvCxnSpPr>
          <p:nvPr/>
        </p:nvCxnSpPr>
        <p:spPr>
          <a:xfrm flipV="1">
            <a:off x="8136379" y="1949292"/>
            <a:ext cx="0" cy="3958187"/>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45" name="Picture 42" descr="Infiniti-logotype-2.jpg (1132×900)"/>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286619" y="1980940"/>
            <a:ext cx="691078" cy="549443"/>
          </a:xfrm>
          <a:prstGeom prst="rect">
            <a:avLst/>
          </a:prstGeom>
          <a:noFill/>
          <a:extLst>
            <a:ext uri="{909E8E84-426E-40DD-AFC4-6F175D3DCCD1}">
              <a14:hiddenFill xmlns:a14="http://schemas.microsoft.com/office/drawing/2010/main">
                <a:solidFill>
                  <a:srgbClr val="FFFFFF"/>
                </a:solidFill>
              </a14:hiddenFill>
            </a:ext>
          </a:extLst>
        </p:spPr>
      </p:pic>
      <p:sp>
        <p:nvSpPr>
          <p:cNvPr id="82" name="Text Placeholder 3"/>
          <p:cNvSpPr>
            <a:spLocks noGrp="1"/>
          </p:cNvSpPr>
          <p:nvPr>
            <p:ph type="body" sz="quarter" idx="14"/>
          </p:nvPr>
        </p:nvSpPr>
        <p:spPr>
          <a:xfrm>
            <a:off x="321733" y="6284099"/>
            <a:ext cx="7463983" cy="555323"/>
          </a:xfrm>
        </p:spPr>
        <p:txBody>
          <a:bodyPr/>
          <a:lstStyle/>
          <a:p>
            <a:r>
              <a:rPr lang="en-US" sz="800" dirty="0"/>
              <a:t>Source: comScore </a:t>
            </a:r>
            <a:r>
              <a:rPr lang="en-US" sz="800" dirty="0" err="1"/>
              <a:t>mediametrix</a:t>
            </a:r>
            <a:r>
              <a:rPr lang="en-US" sz="800" dirty="0"/>
              <a:t> multiplatform media trend; Total audience (P2+), Jan ‘15 – Dec ‘16.  Nielsen </a:t>
            </a:r>
            <a:r>
              <a:rPr lang="en-US" sz="800" dirty="0" err="1"/>
              <a:t>AdIntel</a:t>
            </a:r>
            <a:r>
              <a:rPr lang="en-US" sz="800" dirty="0"/>
              <a:t>, Cinema spend (national &amp; regional cinema), TV spend (cable TV, broadcast TV, SLN cable TV, SLN broadcast TV, syndication TV, spot TV), Jan ‘15 – Dec ‘16.  Selection criteria: brands had to have spent $1MM+ in cinema &amp; $1MM+ in TV between Jan’15-Dec’16; % of cinema spend as a ratio to TV spend must have indexed over 200 vs. total market average, their brand website had to be comScore measured each month, and they must have had at least one month of “TV only” and “TV + cinema” activity.</a:t>
            </a:r>
          </a:p>
        </p:txBody>
      </p:sp>
      <p:sp>
        <p:nvSpPr>
          <p:cNvPr id="85" name="Text Placeholder 4"/>
          <p:cNvSpPr>
            <a:spLocks noGrp="1"/>
          </p:cNvSpPr>
          <p:nvPr>
            <p:ph type="body" sz="quarter" idx="15"/>
          </p:nvPr>
        </p:nvSpPr>
        <p:spPr>
          <a:xfrm>
            <a:off x="329141" y="6118648"/>
            <a:ext cx="2813553" cy="431798"/>
          </a:xfrm>
        </p:spPr>
        <p:txBody>
          <a:bodyPr/>
          <a:lstStyle/>
          <a:p>
            <a:r>
              <a:rPr lang="en-US" dirty="0"/>
              <a:t>Lights, Camera, Call To Action!</a:t>
            </a:r>
          </a:p>
        </p:txBody>
      </p:sp>
    </p:spTree>
    <p:extLst>
      <p:ext uri="{BB962C8B-B14F-4D97-AF65-F5344CB8AC3E}">
        <p14:creationId xmlns:p14="http://schemas.microsoft.com/office/powerpoint/2010/main" val="4179430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2C6BE03-D7B8-4E32-BCB5-031A018279B0}"/>
              </a:ext>
            </a:extLst>
          </p:cNvPr>
          <p:cNvPicPr>
            <a:picLocks noChangeAspect="1"/>
          </p:cNvPicPr>
          <p:nvPr/>
        </p:nvPicPr>
        <p:blipFill>
          <a:blip r:embed="rId2"/>
          <a:stretch>
            <a:fillRect/>
          </a:stretch>
        </p:blipFill>
        <p:spPr>
          <a:xfrm>
            <a:off x="0" y="0"/>
            <a:ext cx="9144000" cy="6858000"/>
          </a:xfrm>
          <a:prstGeom prst="rect">
            <a:avLst/>
          </a:prstGeom>
        </p:spPr>
      </p:pic>
      <p:sp>
        <p:nvSpPr>
          <p:cNvPr id="15" name="Title 1">
            <a:extLst>
              <a:ext uri="{FF2B5EF4-FFF2-40B4-BE49-F238E27FC236}">
                <a16:creationId xmlns:a16="http://schemas.microsoft.com/office/drawing/2014/main" id="{8D942EBD-5A28-4334-A60E-44C1383088DE}"/>
              </a:ext>
            </a:extLst>
          </p:cNvPr>
          <p:cNvSpPr>
            <a:spLocks noGrp="1"/>
          </p:cNvSpPr>
          <p:nvPr>
            <p:ph type="ctrTitle"/>
          </p:nvPr>
        </p:nvSpPr>
        <p:spPr>
          <a:xfrm>
            <a:off x="3310462" y="5002207"/>
            <a:ext cx="5435605" cy="1517126"/>
          </a:xfrm>
        </p:spPr>
        <p:txBody>
          <a:bodyPr/>
          <a:lstStyle/>
          <a:p>
            <a:pPr algn="l">
              <a:lnSpc>
                <a:spcPts val="3800"/>
              </a:lnSpc>
            </a:pPr>
            <a:r>
              <a:rPr lang="en-US" sz="3600" b="1" dirty="0">
                <a:solidFill>
                  <a:schemeClr val="tx1"/>
                </a:solidFill>
                <a:latin typeface="+mj-lt"/>
                <a:cs typeface="+mj-cs"/>
              </a:rPr>
              <a:t>What’s Next?</a:t>
            </a:r>
          </a:p>
        </p:txBody>
      </p:sp>
    </p:spTree>
    <p:extLst>
      <p:ext uri="{BB962C8B-B14F-4D97-AF65-F5344CB8AC3E}">
        <p14:creationId xmlns:p14="http://schemas.microsoft.com/office/powerpoint/2010/main" val="966426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Coming Soon To A Theater Near You!</a:t>
            </a:r>
          </a:p>
        </p:txBody>
      </p:sp>
      <p:sp>
        <p:nvSpPr>
          <p:cNvPr id="4" name="Text Placeholder 3"/>
          <p:cNvSpPr>
            <a:spLocks noGrp="1"/>
          </p:cNvSpPr>
          <p:nvPr>
            <p:ph type="body" sz="quarter" idx="14"/>
          </p:nvPr>
        </p:nvSpPr>
        <p:spPr/>
        <p:txBody>
          <a:bodyPr/>
          <a:lstStyle/>
          <a:p>
            <a:endParaRPr lang="en-US"/>
          </a:p>
        </p:txBody>
      </p:sp>
      <p:sp>
        <p:nvSpPr>
          <p:cNvPr id="17" name="Text Placeholder 4"/>
          <p:cNvSpPr>
            <a:spLocks noGrp="1"/>
          </p:cNvSpPr>
          <p:nvPr>
            <p:ph type="body" sz="quarter" idx="15"/>
          </p:nvPr>
        </p:nvSpPr>
        <p:spPr>
          <a:xfrm>
            <a:off x="329141" y="6189666"/>
            <a:ext cx="2813553" cy="431798"/>
          </a:xfrm>
        </p:spPr>
        <p:txBody>
          <a:bodyPr/>
          <a:lstStyle/>
          <a:p>
            <a:r>
              <a:rPr lang="en-US" dirty="0"/>
              <a:t>Lights, Camera, Call To Action!</a:t>
            </a:r>
          </a:p>
        </p:txBody>
      </p:sp>
      <p:sp>
        <p:nvSpPr>
          <p:cNvPr id="33" name="TextBox 32"/>
          <p:cNvSpPr txBox="1"/>
          <p:nvPr/>
        </p:nvSpPr>
        <p:spPr>
          <a:xfrm>
            <a:off x="426128" y="1080921"/>
            <a:ext cx="855081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Advertisers can expect even more in 2017 – </a:t>
            </a:r>
            <a:r>
              <a:rPr kumimoji="0" lang="en-US" b="1" i="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more</a:t>
            </a:r>
            <a:r>
              <a:rPr kumimoji="0" lang="en-US"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 powerful storytelling,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more</a:t>
            </a:r>
            <a:r>
              <a:rPr kumimoji="0" lang="en-US"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 films from fantastic franchises, </a:t>
            </a:r>
            <a:r>
              <a:rPr kumimoji="0" lang="en-US" b="1" i="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more</a:t>
            </a:r>
            <a:r>
              <a:rPr kumimoji="0" lang="en-US"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 family fun and </a:t>
            </a:r>
            <a:r>
              <a:rPr kumimoji="0" lang="en-US" b="1" i="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more</a:t>
            </a:r>
            <a:r>
              <a:rPr kumimoji="0" lang="en-US"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 big stars</a:t>
            </a:r>
            <a:endParaRPr kumimoji="0" lang="en-US" sz="1200" b="0" i="0" u="none" strike="noStrike" kern="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34" name="Slide Number Placeholder 1"/>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736A163-5E5C-4995-A5C7-CF2019DEABCC}"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35" name="Picture 3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47007" y="3942768"/>
            <a:ext cx="1302095" cy="2053270"/>
          </a:xfrm>
          <a:prstGeom prst="rect">
            <a:avLst/>
          </a:prstGeom>
          <a:ln>
            <a:solidFill>
              <a:schemeClr val="tx1"/>
            </a:solidFill>
          </a:ln>
        </p:spPr>
      </p:pic>
      <p:pic>
        <p:nvPicPr>
          <p:cNvPr id="36" name="Picture 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78847" y="1762137"/>
            <a:ext cx="1302094" cy="2030544"/>
          </a:xfrm>
          <a:prstGeom prst="rect">
            <a:avLst/>
          </a:prstGeom>
          <a:ln>
            <a:solidFill>
              <a:schemeClr val="tx1"/>
            </a:solidFill>
          </a:ln>
        </p:spPr>
      </p:pic>
      <p:pic>
        <p:nvPicPr>
          <p:cNvPr id="37" name="Picture 3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4653" y="3949072"/>
            <a:ext cx="1294321" cy="2046966"/>
          </a:xfrm>
          <a:prstGeom prst="rect">
            <a:avLst/>
          </a:prstGeom>
        </p:spPr>
      </p:pic>
      <p:pic>
        <p:nvPicPr>
          <p:cNvPr id="38" name="Picture 3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39722" y="3965493"/>
            <a:ext cx="1341219" cy="2030545"/>
          </a:xfrm>
          <a:prstGeom prst="rect">
            <a:avLst/>
          </a:prstGeom>
          <a:ln>
            <a:solidFill>
              <a:schemeClr val="tx1"/>
            </a:solidFill>
          </a:ln>
        </p:spPr>
      </p:pic>
      <p:pic>
        <p:nvPicPr>
          <p:cNvPr id="39" name="Picture 3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4363" y="1753860"/>
            <a:ext cx="1320781" cy="2025731"/>
          </a:xfrm>
          <a:prstGeom prst="rect">
            <a:avLst/>
          </a:prstGeom>
          <a:ln>
            <a:solidFill>
              <a:schemeClr val="tx1"/>
            </a:solidFill>
          </a:ln>
        </p:spPr>
      </p:pic>
      <p:pic>
        <p:nvPicPr>
          <p:cNvPr id="40" name="Picture 3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82563" y="3965493"/>
            <a:ext cx="1307473" cy="2030546"/>
          </a:xfrm>
          <a:prstGeom prst="rect">
            <a:avLst/>
          </a:prstGeom>
          <a:ln>
            <a:solidFill>
              <a:schemeClr val="tx1"/>
            </a:solidFill>
          </a:ln>
        </p:spPr>
      </p:pic>
      <p:pic>
        <p:nvPicPr>
          <p:cNvPr id="41" name="Picture 4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637032" y="1762136"/>
            <a:ext cx="1302094" cy="2030545"/>
          </a:xfrm>
          <a:prstGeom prst="rect">
            <a:avLst/>
          </a:prstGeom>
          <a:ln>
            <a:solidFill>
              <a:schemeClr val="tx1"/>
            </a:solidFill>
          </a:ln>
        </p:spPr>
      </p:pic>
      <p:pic>
        <p:nvPicPr>
          <p:cNvPr id="42" name="Picture 4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145806" y="3942768"/>
            <a:ext cx="1279171" cy="2053270"/>
          </a:xfrm>
          <a:prstGeom prst="rect">
            <a:avLst/>
          </a:prstGeom>
          <a:ln>
            <a:solidFill>
              <a:schemeClr val="tx1"/>
            </a:solidFill>
          </a:ln>
        </p:spPr>
      </p:pic>
      <p:pic>
        <p:nvPicPr>
          <p:cNvPr id="43" name="Picture 4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649110" y="3933891"/>
            <a:ext cx="1294321" cy="2053270"/>
          </a:xfrm>
          <a:prstGeom prst="rect">
            <a:avLst/>
          </a:prstGeom>
          <a:ln>
            <a:solidFill>
              <a:schemeClr val="tx1"/>
            </a:solidFill>
          </a:ln>
        </p:spPr>
      </p:pic>
      <p:pic>
        <p:nvPicPr>
          <p:cNvPr id="44" name="Picture 4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153516" y="1762137"/>
            <a:ext cx="1290027" cy="2030544"/>
          </a:xfrm>
          <a:prstGeom prst="rect">
            <a:avLst/>
          </a:prstGeom>
          <a:ln>
            <a:solidFill>
              <a:schemeClr val="tx1"/>
            </a:solidFill>
          </a:ln>
        </p:spPr>
      </p:pic>
      <p:pic>
        <p:nvPicPr>
          <p:cNvPr id="46" name="Picture 4" descr="https://images-na.ssl-images-amazon.com/images/M/MV5BNDhmNzE0YzktNGUzZC00MjQ5LTgyZGQtNWNhNGE2NjkxZWZmXkEyXkFqcGdeQXVyNDQzODM3Mzc@._V1_UX182_CR0,0,182,268_AL_.jpg"/>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4651630" y="1753259"/>
            <a:ext cx="1312492" cy="203054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169714" y="1753860"/>
            <a:ext cx="1304933" cy="2025731"/>
          </a:xfrm>
          <a:prstGeom prst="rect">
            <a:avLst/>
          </a:prstGeom>
        </p:spPr>
      </p:pic>
    </p:spTree>
    <p:extLst>
      <p:ext uri="{BB962C8B-B14F-4D97-AF65-F5344CB8AC3E}">
        <p14:creationId xmlns:p14="http://schemas.microsoft.com/office/powerpoint/2010/main" val="1715195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Movie Industry Is Projected To Continually Break Box Office Records Over The Next Five Years</a:t>
            </a:r>
          </a:p>
        </p:txBody>
      </p:sp>
      <p:sp>
        <p:nvSpPr>
          <p:cNvPr id="4" name="Text Placeholder 3"/>
          <p:cNvSpPr>
            <a:spLocks noGrp="1"/>
          </p:cNvSpPr>
          <p:nvPr>
            <p:ph type="body" sz="quarter" idx="14"/>
          </p:nvPr>
        </p:nvSpPr>
        <p:spPr/>
        <p:txBody>
          <a:bodyPr/>
          <a:lstStyle/>
          <a:p>
            <a:r>
              <a:rPr lang="en-US" dirty="0"/>
              <a:t>Source: SNL Kagan 2016</a:t>
            </a:r>
          </a:p>
        </p:txBody>
      </p:sp>
      <p:sp>
        <p:nvSpPr>
          <p:cNvPr id="5" name="Text Placeholder 4"/>
          <p:cNvSpPr>
            <a:spLocks noGrp="1"/>
          </p:cNvSpPr>
          <p:nvPr>
            <p:ph type="body" sz="quarter" idx="15"/>
          </p:nvPr>
        </p:nvSpPr>
        <p:spPr>
          <a:xfrm>
            <a:off x="329141" y="6189666"/>
            <a:ext cx="2813553" cy="431798"/>
          </a:xfrm>
        </p:spPr>
        <p:txBody>
          <a:bodyPr/>
          <a:lstStyle/>
          <a:p>
            <a:r>
              <a:rPr lang="en-US" dirty="0"/>
              <a:t>Lights, Camera, Call To Action!</a:t>
            </a:r>
          </a:p>
        </p:txBody>
      </p:sp>
      <p:graphicFrame>
        <p:nvGraphicFramePr>
          <p:cNvPr id="7" name="Chart 6"/>
          <p:cNvGraphicFramePr/>
          <p:nvPr>
            <p:extLst>
              <p:ext uri="{D42A27DB-BD31-4B8C-83A1-F6EECF244321}">
                <p14:modId xmlns:p14="http://schemas.microsoft.com/office/powerpoint/2010/main" val="2861055805"/>
              </p:ext>
            </p:extLst>
          </p:nvPr>
        </p:nvGraphicFramePr>
        <p:xfrm>
          <a:off x="329142" y="1933857"/>
          <a:ext cx="8486383" cy="348866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quarter" idx="13"/>
          </p:nvPr>
        </p:nvSpPr>
        <p:spPr>
          <a:xfrm>
            <a:off x="115454" y="1620419"/>
            <a:ext cx="8805334" cy="368686"/>
          </a:xfrm>
        </p:spPr>
        <p:txBody>
          <a:bodyPr/>
          <a:lstStyle/>
          <a:p>
            <a:r>
              <a:rPr lang="en-US" b="1" i="1" u="sng" dirty="0"/>
              <a:t>Projected</a:t>
            </a:r>
            <a:r>
              <a:rPr lang="en-US" u="sng" dirty="0"/>
              <a:t> Box Office Ticket Sales</a:t>
            </a:r>
          </a:p>
          <a:p>
            <a:r>
              <a:rPr lang="en-US" sz="1400" i="1" dirty="0"/>
              <a:t>(millions)</a:t>
            </a:r>
          </a:p>
        </p:txBody>
      </p:sp>
    </p:spTree>
    <p:extLst>
      <p:ext uri="{BB962C8B-B14F-4D97-AF65-F5344CB8AC3E}">
        <p14:creationId xmlns:p14="http://schemas.microsoft.com/office/powerpoint/2010/main" val="2259722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6BF501F-556B-457B-9AA3-C88E13D2CA3D}"/>
              </a:ext>
            </a:extLst>
          </p:cNvPr>
          <p:cNvPicPr>
            <a:picLocks noChangeAspect="1"/>
          </p:cNvPicPr>
          <p:nvPr/>
        </p:nvPicPr>
        <p:blipFill>
          <a:blip r:embed="rId2"/>
          <a:stretch>
            <a:fillRect/>
          </a:stretch>
        </p:blipFill>
        <p:spPr>
          <a:xfrm>
            <a:off x="0" y="0"/>
            <a:ext cx="9144000" cy="6858000"/>
          </a:xfrm>
          <a:prstGeom prst="rect">
            <a:avLst/>
          </a:prstGeom>
        </p:spPr>
      </p:pic>
      <p:sp>
        <p:nvSpPr>
          <p:cNvPr id="16" name="Title 1">
            <a:extLst>
              <a:ext uri="{FF2B5EF4-FFF2-40B4-BE49-F238E27FC236}">
                <a16:creationId xmlns:a16="http://schemas.microsoft.com/office/drawing/2014/main" id="{CCF26857-3826-469E-83DE-61DD3551F036}"/>
              </a:ext>
            </a:extLst>
          </p:cNvPr>
          <p:cNvSpPr>
            <a:spLocks noGrp="1"/>
          </p:cNvSpPr>
          <p:nvPr>
            <p:ph type="ctrTitle"/>
          </p:nvPr>
        </p:nvSpPr>
        <p:spPr>
          <a:xfrm>
            <a:off x="3310462" y="5002207"/>
            <a:ext cx="5435605" cy="1517126"/>
          </a:xfrm>
        </p:spPr>
        <p:txBody>
          <a:bodyPr/>
          <a:lstStyle/>
          <a:p>
            <a:pPr algn="l">
              <a:lnSpc>
                <a:spcPts val="3800"/>
              </a:lnSpc>
            </a:pPr>
            <a:r>
              <a:rPr lang="en-US" sz="3600" b="1" dirty="0">
                <a:solidFill>
                  <a:schemeClr val="tx1"/>
                </a:solidFill>
                <a:latin typeface="+mj-lt"/>
                <a:cs typeface="+mj-cs"/>
              </a:rPr>
              <a:t>How Is The Movie Industry Doing?</a:t>
            </a:r>
          </a:p>
        </p:txBody>
      </p:sp>
    </p:spTree>
    <p:extLst>
      <p:ext uri="{BB962C8B-B14F-4D97-AF65-F5344CB8AC3E}">
        <p14:creationId xmlns:p14="http://schemas.microsoft.com/office/powerpoint/2010/main" val="3437239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422478" y="2268299"/>
            <a:ext cx="6135490" cy="964043"/>
          </a:xfrm>
        </p:spPr>
        <p:txBody>
          <a:bodyPr/>
          <a:lstStyle/>
          <a:p>
            <a:pPr>
              <a:lnSpc>
                <a:spcPts val="2000"/>
              </a:lnSpc>
            </a:pPr>
            <a:r>
              <a:rPr lang="en-US" sz="1500" b="0" dirty="0">
                <a:solidFill>
                  <a:schemeClr val="tx1"/>
                </a:solidFill>
                <a:cs typeface="Trebuchet MS"/>
              </a:rPr>
              <a:t>For More Information Visit Us Online</a:t>
            </a:r>
          </a:p>
          <a:p>
            <a:pPr>
              <a:lnSpc>
                <a:spcPts val="2000"/>
              </a:lnSpc>
            </a:pPr>
            <a:r>
              <a:rPr lang="en-US" sz="1800" dirty="0" err="1">
                <a:solidFill>
                  <a:srgbClr val="3682B4"/>
                </a:solidFill>
                <a:cs typeface="Trebuchet MS"/>
              </a:rPr>
              <a:t>TheVAB.com</a:t>
            </a:r>
            <a:endParaRPr lang="en-US" sz="1800" dirty="0">
              <a:solidFill>
                <a:srgbClr val="3682B4"/>
              </a:solidFill>
              <a:cs typeface="Trebuchet MS"/>
            </a:endParaRPr>
          </a:p>
          <a:p>
            <a:pPr>
              <a:lnSpc>
                <a:spcPts val="2000"/>
              </a:lnSpc>
            </a:pPr>
            <a:endParaRPr lang="en-US" sz="2500" dirty="0">
              <a:solidFill>
                <a:srgbClr val="3682B4"/>
              </a:solidFill>
            </a:endParaRPr>
          </a:p>
          <a:p>
            <a:pPr>
              <a:lnSpc>
                <a:spcPts val="2000"/>
              </a:lnSpc>
            </a:pPr>
            <a:endParaRPr lang="en-US" sz="2500" dirty="0">
              <a:solidFill>
                <a:srgbClr val="3682B4"/>
              </a:solidFill>
            </a:endParaRPr>
          </a:p>
        </p:txBody>
      </p:sp>
      <p:sp>
        <p:nvSpPr>
          <p:cNvPr id="4" name="Text Placeholder 2"/>
          <p:cNvSpPr>
            <a:spLocks noGrp="1"/>
          </p:cNvSpPr>
          <p:nvPr>
            <p:ph type="body" sz="quarter" idx="11"/>
          </p:nvPr>
        </p:nvSpPr>
        <p:spPr>
          <a:xfrm>
            <a:off x="4422478" y="3530596"/>
            <a:ext cx="6135490" cy="964043"/>
          </a:xfrm>
        </p:spPr>
        <p:txBody>
          <a:bodyPr/>
          <a:lstStyle/>
          <a:p>
            <a:pPr>
              <a:lnSpc>
                <a:spcPts val="2000"/>
              </a:lnSpc>
            </a:pPr>
            <a:r>
              <a:rPr lang="en-US" sz="1500" b="0" dirty="0">
                <a:solidFill>
                  <a:srgbClr val="000000"/>
                </a:solidFill>
                <a:cs typeface="Trebuchet MS"/>
              </a:rPr>
              <a:t>Follow us: </a:t>
            </a:r>
            <a:r>
              <a:rPr lang="en-US" sz="1500" b="0" dirty="0">
                <a:solidFill>
                  <a:schemeClr val="tx1"/>
                </a:solidFill>
                <a:cs typeface="Trebuchet MS"/>
              </a:rPr>
              <a:t> </a:t>
            </a:r>
          </a:p>
          <a:p>
            <a:pPr>
              <a:lnSpc>
                <a:spcPts val="2000"/>
              </a:lnSpc>
            </a:pPr>
            <a:r>
              <a:rPr lang="en-US" sz="1800" dirty="0">
                <a:solidFill>
                  <a:srgbClr val="3682B4"/>
                </a:solidFill>
                <a:cs typeface="Trebuchet MS"/>
              </a:rPr>
              <a:t>@</a:t>
            </a:r>
            <a:r>
              <a:rPr lang="en-US" sz="1800" dirty="0" err="1">
                <a:solidFill>
                  <a:srgbClr val="3682B4"/>
                </a:solidFill>
                <a:cs typeface="Trebuchet MS"/>
              </a:rPr>
              <a:t>VideoAdBureau</a:t>
            </a:r>
            <a:endParaRPr lang="en-US" sz="1800" dirty="0">
              <a:solidFill>
                <a:srgbClr val="3682B4"/>
              </a:solidFill>
            </a:endParaRPr>
          </a:p>
          <a:p>
            <a:pPr>
              <a:lnSpc>
                <a:spcPts val="2000"/>
              </a:lnSpc>
            </a:pPr>
            <a:endParaRPr lang="en-US" sz="2500" dirty="0">
              <a:solidFill>
                <a:srgbClr val="3682B4"/>
              </a:solidFill>
            </a:endParaRPr>
          </a:p>
        </p:txBody>
      </p:sp>
      <p:sp>
        <p:nvSpPr>
          <p:cNvPr id="5" name="Text Placeholder 2"/>
          <p:cNvSpPr>
            <a:spLocks noGrp="1"/>
          </p:cNvSpPr>
          <p:nvPr>
            <p:ph type="body" sz="quarter" idx="11"/>
          </p:nvPr>
        </p:nvSpPr>
        <p:spPr>
          <a:xfrm>
            <a:off x="4422476" y="4800605"/>
            <a:ext cx="6135490" cy="964043"/>
          </a:xfrm>
        </p:spPr>
        <p:txBody>
          <a:bodyPr/>
          <a:lstStyle/>
          <a:p>
            <a:pPr>
              <a:lnSpc>
                <a:spcPts val="2000"/>
              </a:lnSpc>
            </a:pPr>
            <a:r>
              <a:rPr lang="en-US" sz="1500" b="0" dirty="0">
                <a:solidFill>
                  <a:schemeClr val="tx1"/>
                </a:solidFill>
                <a:cs typeface="Trebuchet MS"/>
              </a:rPr>
              <a:t>Like us: </a:t>
            </a:r>
            <a:br>
              <a:rPr lang="en-US" sz="2200" dirty="0">
                <a:cs typeface="Trebuchet MS"/>
              </a:rPr>
            </a:br>
            <a:r>
              <a:rPr lang="en-US" sz="1800" dirty="0" err="1">
                <a:solidFill>
                  <a:srgbClr val="3682B4"/>
                </a:solidFill>
                <a:cs typeface="Trebuchet MS"/>
              </a:rPr>
              <a:t>facebook.com</a:t>
            </a:r>
            <a:r>
              <a:rPr lang="en-US" sz="1800" dirty="0">
                <a:solidFill>
                  <a:srgbClr val="3682B4"/>
                </a:solidFill>
                <a:cs typeface="Trebuchet MS"/>
              </a:rPr>
              <a:t>/</a:t>
            </a:r>
            <a:r>
              <a:rPr lang="en-US" sz="1800" dirty="0" err="1">
                <a:solidFill>
                  <a:srgbClr val="3682B4"/>
                </a:solidFill>
                <a:cs typeface="Trebuchet MS"/>
              </a:rPr>
              <a:t>VideoAdvertisingBureau</a:t>
            </a:r>
            <a:endParaRPr lang="en-US" sz="1800" dirty="0">
              <a:solidFill>
                <a:srgbClr val="3682B4"/>
              </a:solidFill>
            </a:endParaRPr>
          </a:p>
        </p:txBody>
      </p:sp>
      <p:pic>
        <p:nvPicPr>
          <p:cNvPr id="6" name="Picture 5" descr="face-icon.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30719" y="4470173"/>
            <a:ext cx="330432" cy="330432"/>
          </a:xfrm>
          <a:prstGeom prst="rect">
            <a:avLst/>
          </a:prstGeom>
        </p:spPr>
      </p:pic>
      <p:pic>
        <p:nvPicPr>
          <p:cNvPr id="7" name="Picture 6" descr="Twitter-icon.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32091" y="3163448"/>
            <a:ext cx="341752" cy="341752"/>
          </a:xfrm>
          <a:prstGeom prst="rect">
            <a:avLst/>
          </a:prstGeom>
        </p:spPr>
      </p:pic>
      <p:sp>
        <p:nvSpPr>
          <p:cNvPr id="9" name="Title 1"/>
          <p:cNvSpPr txBox="1">
            <a:spLocks/>
          </p:cNvSpPr>
          <p:nvPr/>
        </p:nvSpPr>
        <p:spPr>
          <a:xfrm>
            <a:off x="161636" y="460182"/>
            <a:ext cx="8805334" cy="1283951"/>
          </a:xfrm>
          <a:prstGeom prst="rect">
            <a:avLst/>
          </a:prstGeom>
        </p:spPr>
        <p:txBody>
          <a:bodyPr/>
          <a:lstStyle>
            <a:lvl1pPr algn="l" defTabSz="457200" rtl="0" eaLnBrk="1" latinLnBrk="0" hangingPunct="1">
              <a:spcBef>
                <a:spcPct val="0"/>
              </a:spcBef>
              <a:buNone/>
              <a:defRPr sz="6000" kern="1200" spc="-100">
                <a:solidFill>
                  <a:srgbClr val="3775A2"/>
                </a:solidFill>
                <a:latin typeface="+mj-lt"/>
                <a:ea typeface="+mj-ea"/>
                <a:cs typeface="+mj-cs"/>
              </a:defRPr>
            </a:lvl1pPr>
          </a:lstStyle>
          <a:p>
            <a:pPr algn="ctr"/>
            <a:r>
              <a:rPr lang="en-US" sz="2600" dirty="0">
                <a:solidFill>
                  <a:srgbClr val="000000"/>
                </a:solidFill>
                <a:latin typeface="Trebuchet MS"/>
              </a:rPr>
              <a:t>Closing Credits</a:t>
            </a:r>
          </a:p>
        </p:txBody>
      </p:sp>
    </p:spTree>
    <p:extLst>
      <p:ext uri="{BB962C8B-B14F-4D97-AF65-F5344CB8AC3E}">
        <p14:creationId xmlns:p14="http://schemas.microsoft.com/office/powerpoint/2010/main" val="3268501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2016 Marked A Record Year In U.S. Box Office Revenues And Attendance Was Also Up</a:t>
            </a:r>
          </a:p>
        </p:txBody>
      </p:sp>
      <p:sp>
        <p:nvSpPr>
          <p:cNvPr id="3" name="Text Placeholder 2"/>
          <p:cNvSpPr>
            <a:spLocks noGrp="1"/>
          </p:cNvSpPr>
          <p:nvPr>
            <p:ph type="body" sz="quarter" idx="13"/>
          </p:nvPr>
        </p:nvSpPr>
        <p:spPr>
          <a:xfrm>
            <a:off x="115454" y="1620419"/>
            <a:ext cx="8805334" cy="368686"/>
          </a:xfrm>
        </p:spPr>
        <p:txBody>
          <a:bodyPr/>
          <a:lstStyle/>
          <a:p>
            <a:r>
              <a:rPr lang="en-US" u="sng" dirty="0"/>
              <a:t>3-Year Trend</a:t>
            </a:r>
          </a:p>
        </p:txBody>
      </p:sp>
      <p:sp>
        <p:nvSpPr>
          <p:cNvPr id="4" name="Text Placeholder 3"/>
          <p:cNvSpPr>
            <a:spLocks noGrp="1"/>
          </p:cNvSpPr>
          <p:nvPr>
            <p:ph type="body" sz="quarter" idx="14"/>
          </p:nvPr>
        </p:nvSpPr>
        <p:spPr>
          <a:xfrm>
            <a:off x="321734" y="6630341"/>
            <a:ext cx="5562600" cy="236537"/>
          </a:xfrm>
        </p:spPr>
        <p:txBody>
          <a:bodyPr/>
          <a:lstStyle/>
          <a:p>
            <a:r>
              <a:rPr lang="en-US" dirty="0"/>
              <a:t>Source: SNL Kagan 2016 and Box Office Mojo (referenced for 2016 box office revenue)</a:t>
            </a:r>
          </a:p>
        </p:txBody>
      </p:sp>
      <p:sp>
        <p:nvSpPr>
          <p:cNvPr id="5" name="Text Placeholder 4"/>
          <p:cNvSpPr>
            <a:spLocks noGrp="1"/>
          </p:cNvSpPr>
          <p:nvPr>
            <p:ph type="body" sz="quarter" idx="15"/>
          </p:nvPr>
        </p:nvSpPr>
        <p:spPr>
          <a:xfrm>
            <a:off x="329141" y="6189666"/>
            <a:ext cx="2813553" cy="431798"/>
          </a:xfrm>
        </p:spPr>
        <p:txBody>
          <a:bodyPr/>
          <a:lstStyle/>
          <a:p>
            <a:r>
              <a:rPr lang="en-US" dirty="0"/>
              <a:t>Lights, Camera, Call To Action!</a:t>
            </a:r>
          </a:p>
        </p:txBody>
      </p:sp>
      <p:graphicFrame>
        <p:nvGraphicFramePr>
          <p:cNvPr id="7" name="Chart 6"/>
          <p:cNvGraphicFramePr/>
          <p:nvPr>
            <p:extLst>
              <p:ext uri="{D42A27DB-BD31-4B8C-83A1-F6EECF244321}">
                <p14:modId xmlns:p14="http://schemas.microsoft.com/office/powerpoint/2010/main" val="3258114738"/>
              </p:ext>
            </p:extLst>
          </p:nvPr>
        </p:nvGraphicFramePr>
        <p:xfrm>
          <a:off x="329143" y="1933857"/>
          <a:ext cx="4100814" cy="348866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Rounded Corners 7"/>
          <p:cNvSpPr/>
          <p:nvPr/>
        </p:nvSpPr>
        <p:spPr>
          <a:xfrm>
            <a:off x="4473927" y="2104008"/>
            <a:ext cx="186813" cy="3842604"/>
          </a:xfrm>
          <a:prstGeom prst="round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p:nvPr>
            <p:extLst>
              <p:ext uri="{D42A27DB-BD31-4B8C-83A1-F6EECF244321}">
                <p14:modId xmlns:p14="http://schemas.microsoft.com/office/powerpoint/2010/main" val="3809449327"/>
              </p:ext>
            </p:extLst>
          </p:nvPr>
        </p:nvGraphicFramePr>
        <p:xfrm>
          <a:off x="4902631" y="1935339"/>
          <a:ext cx="4100814" cy="3488660"/>
        </p:xfrm>
        <a:graphic>
          <a:graphicData uri="http://schemas.openxmlformats.org/drawingml/2006/chart">
            <c:chart xmlns:c="http://schemas.openxmlformats.org/drawingml/2006/chart" xmlns:r="http://schemas.openxmlformats.org/officeDocument/2006/relationships" r:id="rId3"/>
          </a:graphicData>
        </a:graphic>
      </p:graphicFrame>
      <p:sp>
        <p:nvSpPr>
          <p:cNvPr id="10" name="Explosion: 14 Points 9"/>
          <p:cNvSpPr/>
          <p:nvPr/>
        </p:nvSpPr>
        <p:spPr>
          <a:xfrm rot="1743643">
            <a:off x="3813868" y="2212460"/>
            <a:ext cx="1232176" cy="690633"/>
          </a:xfrm>
          <a:prstGeom prst="irregularSeal2">
            <a:avLst/>
          </a:prstGeom>
          <a:solidFill>
            <a:srgbClr val="50C8A0"/>
          </a:solid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rPr>
              <a:t>+11% </a:t>
            </a:r>
            <a:r>
              <a:rPr lang="en-US" sz="900" b="1" dirty="0">
                <a:solidFill>
                  <a:schemeClr val="bg1"/>
                </a:solidFill>
              </a:rPr>
              <a:t>vs ‘14</a:t>
            </a:r>
          </a:p>
        </p:txBody>
      </p:sp>
    </p:spTree>
    <p:extLst>
      <p:ext uri="{BB962C8B-B14F-4D97-AF65-F5344CB8AC3E}">
        <p14:creationId xmlns:p14="http://schemas.microsoft.com/office/powerpoint/2010/main" val="2558811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Beyond The Record Box Office, Cinema Also Hit Several Other Milestones During 2016</a:t>
            </a:r>
          </a:p>
        </p:txBody>
      </p:sp>
      <p:sp>
        <p:nvSpPr>
          <p:cNvPr id="4" name="Text Placeholder 3"/>
          <p:cNvSpPr>
            <a:spLocks noGrp="1"/>
          </p:cNvSpPr>
          <p:nvPr>
            <p:ph type="body" sz="quarter" idx="14"/>
          </p:nvPr>
        </p:nvSpPr>
        <p:spPr/>
        <p:txBody>
          <a:bodyPr/>
          <a:lstStyle/>
          <a:p>
            <a:endParaRPr lang="en-US"/>
          </a:p>
        </p:txBody>
      </p:sp>
      <p:sp>
        <p:nvSpPr>
          <p:cNvPr id="17" name="Text Placeholder 4"/>
          <p:cNvSpPr>
            <a:spLocks noGrp="1"/>
          </p:cNvSpPr>
          <p:nvPr>
            <p:ph type="body" sz="quarter" idx="15"/>
          </p:nvPr>
        </p:nvSpPr>
        <p:spPr>
          <a:xfrm>
            <a:off x="329141" y="6189666"/>
            <a:ext cx="2813553" cy="431798"/>
          </a:xfrm>
        </p:spPr>
        <p:txBody>
          <a:bodyPr/>
          <a:lstStyle/>
          <a:p>
            <a:r>
              <a:rPr lang="en-US" dirty="0"/>
              <a:t>Lights, Camera, Call To Action!</a:t>
            </a:r>
          </a:p>
        </p:txBody>
      </p:sp>
      <p:sp>
        <p:nvSpPr>
          <p:cNvPr id="18" name="TextBox 17"/>
          <p:cNvSpPr txBox="1"/>
          <p:nvPr/>
        </p:nvSpPr>
        <p:spPr>
          <a:xfrm>
            <a:off x="134804" y="1333111"/>
            <a:ext cx="2830338"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Biggest R-rated movie opening weekend ever; Biggest February opening weekend ever</a:t>
            </a:r>
          </a:p>
        </p:txBody>
      </p:sp>
      <p:pic>
        <p:nvPicPr>
          <p:cNvPr id="19" name="Picture 1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7216" y="1923248"/>
            <a:ext cx="1193929" cy="1748633"/>
          </a:xfrm>
          <a:prstGeom prst="rect">
            <a:avLst/>
          </a:prstGeom>
          <a:ln>
            <a:solidFill>
              <a:schemeClr val="tx1"/>
            </a:solidFill>
          </a:ln>
        </p:spPr>
      </p:pic>
      <p:pic>
        <p:nvPicPr>
          <p:cNvPr id="20" name="Picture 1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96072" y="1867738"/>
            <a:ext cx="1171434" cy="1771151"/>
          </a:xfrm>
          <a:prstGeom prst="rect">
            <a:avLst/>
          </a:prstGeom>
          <a:ln>
            <a:solidFill>
              <a:schemeClr val="tx1"/>
            </a:solidFill>
          </a:ln>
        </p:spPr>
      </p:pic>
      <p:sp>
        <p:nvSpPr>
          <p:cNvPr id="21" name="TextBox 20"/>
          <p:cNvSpPr txBox="1"/>
          <p:nvPr/>
        </p:nvSpPr>
        <p:spPr>
          <a:xfrm>
            <a:off x="4374219" y="1403396"/>
            <a:ext cx="2551586"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Highest-grossing </a:t>
            </a:r>
            <a:r>
              <a:rPr kumimoji="0" lang="en-US" sz="1100" b="1" u="sng" strike="noStrike" kern="0" cap="none" spc="0" normalizeH="0" baseline="0" noProof="0" dirty="0">
                <a:ln>
                  <a:noFill/>
                </a:ln>
                <a:solidFill>
                  <a:prstClr val="black"/>
                </a:solidFill>
                <a:effectLst/>
                <a:uLnTx/>
                <a:uFillTx/>
                <a:latin typeface="Trebuchet MS" panose="020B0603020202020204" pitchFamily="34" charset="0"/>
                <a:ea typeface="+mn-ea"/>
                <a:cs typeface="+mn-cs"/>
              </a:rPr>
              <a:t>original</a:t>
            </a:r>
            <a:r>
              <a:rPr kumimoji="0" lang="en-US" sz="1100" b="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 animated film ever</a:t>
            </a:r>
          </a:p>
        </p:txBody>
      </p:sp>
      <p:pic>
        <p:nvPicPr>
          <p:cNvPr id="22" name="Pictur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0414" y="4254885"/>
            <a:ext cx="1157227" cy="1727426"/>
          </a:xfrm>
          <a:prstGeom prst="rect">
            <a:avLst/>
          </a:prstGeom>
          <a:ln>
            <a:solidFill>
              <a:schemeClr val="tx1"/>
            </a:solidFill>
          </a:ln>
        </p:spPr>
      </p:pic>
      <p:pic>
        <p:nvPicPr>
          <p:cNvPr id="23" name="Picture 2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41396" y="4243627"/>
            <a:ext cx="1158010" cy="1738684"/>
          </a:xfrm>
          <a:prstGeom prst="rect">
            <a:avLst/>
          </a:prstGeom>
          <a:ln>
            <a:solidFill>
              <a:schemeClr val="tx1"/>
            </a:solidFill>
          </a:ln>
        </p:spPr>
      </p:pic>
      <p:sp>
        <p:nvSpPr>
          <p:cNvPr id="24" name="TextBox 23"/>
          <p:cNvSpPr txBox="1"/>
          <p:nvPr/>
        </p:nvSpPr>
        <p:spPr>
          <a:xfrm>
            <a:off x="5050471" y="3834896"/>
            <a:ext cx="409352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First time ever </a:t>
            </a:r>
            <a:r>
              <a:rPr kumimoji="0" lang="en-US" sz="1100" b="1" i="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two</a:t>
            </a:r>
            <a:r>
              <a:rPr kumimoji="0" lang="en-US" sz="1100" b="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 animated films earned over $1 Billion worldwide in the same year</a:t>
            </a:r>
          </a:p>
        </p:txBody>
      </p:sp>
      <p:pic>
        <p:nvPicPr>
          <p:cNvPr id="25" name="Picture 2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95404" y="1923248"/>
            <a:ext cx="1179634" cy="1771151"/>
          </a:xfrm>
          <a:prstGeom prst="rect">
            <a:avLst/>
          </a:prstGeom>
          <a:ln>
            <a:solidFill>
              <a:schemeClr val="tx1"/>
            </a:solidFill>
          </a:ln>
        </p:spPr>
      </p:pic>
      <p:sp>
        <p:nvSpPr>
          <p:cNvPr id="26" name="TextBox 25"/>
          <p:cNvSpPr txBox="1"/>
          <p:nvPr/>
        </p:nvSpPr>
        <p:spPr>
          <a:xfrm>
            <a:off x="6773330" y="1329396"/>
            <a:ext cx="2320863"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Biggest domestic opening weekend for and any animated film</a:t>
            </a:r>
          </a:p>
        </p:txBody>
      </p:sp>
      <p:pic>
        <p:nvPicPr>
          <p:cNvPr id="27" name="Picture 2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97229" y="4291957"/>
            <a:ext cx="1036961" cy="1572905"/>
          </a:xfrm>
          <a:prstGeom prst="rect">
            <a:avLst/>
          </a:prstGeom>
          <a:ln>
            <a:solidFill>
              <a:schemeClr val="tx1"/>
            </a:solidFill>
          </a:ln>
        </p:spPr>
      </p:pic>
      <p:sp>
        <p:nvSpPr>
          <p:cNvPr id="28" name="TextBox 27"/>
          <p:cNvSpPr txBox="1"/>
          <p:nvPr/>
        </p:nvSpPr>
        <p:spPr>
          <a:xfrm>
            <a:off x="-65689" y="3800638"/>
            <a:ext cx="335974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Highest domestic opening weekend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for an </a:t>
            </a:r>
            <a:r>
              <a:rPr kumimoji="0" lang="en-US" sz="1100" b="1" u="sng" strike="noStrike" kern="0" cap="none" spc="0" normalizeH="0" baseline="0" noProof="0" dirty="0">
                <a:ln>
                  <a:noFill/>
                </a:ln>
                <a:solidFill>
                  <a:prstClr val="black"/>
                </a:solidFill>
                <a:effectLst/>
                <a:uLnTx/>
                <a:uFillTx/>
                <a:latin typeface="Trebuchet MS" panose="020B0603020202020204" pitchFamily="34" charset="0"/>
                <a:ea typeface="+mn-ea"/>
                <a:cs typeface="+mn-cs"/>
              </a:rPr>
              <a:t>original</a:t>
            </a:r>
            <a:r>
              <a:rPr kumimoji="0" lang="en-US" sz="1100" b="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 film of any kind</a:t>
            </a:r>
          </a:p>
        </p:txBody>
      </p:sp>
      <p:pic>
        <p:nvPicPr>
          <p:cNvPr id="29" name="Picture 2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68619" y="3921214"/>
            <a:ext cx="1099854" cy="1671580"/>
          </a:xfrm>
          <a:prstGeom prst="rect">
            <a:avLst/>
          </a:prstGeom>
          <a:ln>
            <a:solidFill>
              <a:schemeClr val="tx1"/>
            </a:solidFill>
          </a:ln>
        </p:spPr>
      </p:pic>
      <p:sp>
        <p:nvSpPr>
          <p:cNvPr id="30" name="TextBox 29"/>
          <p:cNvSpPr txBox="1"/>
          <p:nvPr/>
        </p:nvSpPr>
        <p:spPr>
          <a:xfrm>
            <a:off x="2313782" y="5606339"/>
            <a:ext cx="3359741"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Highest-grossing </a:t>
            </a:r>
            <a:r>
              <a:rPr lang="en-US" sz="1100" b="1" kern="0" dirty="0">
                <a:solidFill>
                  <a:prstClr val="black"/>
                </a:solidFill>
                <a:latin typeface="Trebuchet MS" panose="020B0603020202020204" pitchFamily="34" charset="0"/>
              </a:rPr>
              <a:t>Marvel single</a:t>
            </a:r>
            <a:r>
              <a:rPr kumimoji="0" lang="en-US" sz="1100" b="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character debut worldwide</a:t>
            </a:r>
          </a:p>
        </p:txBody>
      </p:sp>
      <p:pic>
        <p:nvPicPr>
          <p:cNvPr id="31" name="Picture 3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168097" y="1611704"/>
            <a:ext cx="1194429" cy="1820141"/>
          </a:xfrm>
          <a:prstGeom prst="rect">
            <a:avLst/>
          </a:prstGeom>
          <a:ln>
            <a:solidFill>
              <a:schemeClr val="tx1"/>
            </a:solidFill>
          </a:ln>
        </p:spPr>
      </p:pic>
      <p:sp>
        <p:nvSpPr>
          <p:cNvPr id="32" name="TextBox 31"/>
          <p:cNvSpPr txBox="1"/>
          <p:nvPr/>
        </p:nvSpPr>
        <p:spPr>
          <a:xfrm>
            <a:off x="2333522" y="3453020"/>
            <a:ext cx="2645069"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u="none" strike="noStrike" kern="0" cap="none" spc="0" normalizeH="0" baseline="0" noProof="0" dirty="0">
                <a:ln>
                  <a:noFill/>
                </a:ln>
                <a:solidFill>
                  <a:prstClr val="black"/>
                </a:solidFill>
                <a:effectLst/>
                <a:uLnTx/>
                <a:uFillTx/>
                <a:latin typeface="Trebuchet MS" panose="020B0603020202020204" pitchFamily="34" charset="0"/>
                <a:ea typeface="+mn-ea"/>
                <a:cs typeface="+mn-cs"/>
              </a:rPr>
              <a:t>Biggest worldwide opening weekend ever for a superhero film</a:t>
            </a:r>
          </a:p>
        </p:txBody>
      </p:sp>
    </p:spTree>
    <p:extLst>
      <p:ext uri="{BB962C8B-B14F-4D97-AF65-F5344CB8AC3E}">
        <p14:creationId xmlns:p14="http://schemas.microsoft.com/office/powerpoint/2010/main" val="2155965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956801277"/>
              </p:ext>
            </p:extLst>
          </p:nvPr>
        </p:nvGraphicFramePr>
        <p:xfrm>
          <a:off x="329142" y="1640891"/>
          <a:ext cx="8493125" cy="348866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a:xfrm>
            <a:off x="161636" y="460182"/>
            <a:ext cx="8805334" cy="1283951"/>
          </a:xfrm>
        </p:spPr>
        <p:txBody>
          <a:bodyPr/>
          <a:lstStyle/>
          <a:p>
            <a:r>
              <a:rPr lang="en-US" dirty="0"/>
              <a:t>Box Office Revenues Are More Equitably Divided Across Quarters Now Than They Were Fifteen Years Ago</a:t>
            </a:r>
          </a:p>
        </p:txBody>
      </p:sp>
      <p:sp>
        <p:nvSpPr>
          <p:cNvPr id="3" name="Text Placeholder 2"/>
          <p:cNvSpPr>
            <a:spLocks noGrp="1"/>
          </p:cNvSpPr>
          <p:nvPr>
            <p:ph type="body" sz="quarter" idx="13"/>
          </p:nvPr>
        </p:nvSpPr>
        <p:spPr>
          <a:xfrm>
            <a:off x="115454" y="1540522"/>
            <a:ext cx="8805334" cy="368686"/>
          </a:xfrm>
        </p:spPr>
        <p:txBody>
          <a:bodyPr/>
          <a:lstStyle/>
          <a:p>
            <a:r>
              <a:rPr lang="en-US" dirty="0"/>
              <a:t>Box Office Revenue % By Quarter</a:t>
            </a:r>
          </a:p>
        </p:txBody>
      </p:sp>
      <p:sp>
        <p:nvSpPr>
          <p:cNvPr id="4" name="Text Placeholder 3"/>
          <p:cNvSpPr>
            <a:spLocks noGrp="1"/>
          </p:cNvSpPr>
          <p:nvPr>
            <p:ph type="body" sz="quarter" idx="14"/>
          </p:nvPr>
        </p:nvSpPr>
        <p:spPr/>
        <p:txBody>
          <a:bodyPr/>
          <a:lstStyle/>
          <a:p>
            <a:r>
              <a:rPr lang="en-US" dirty="0"/>
              <a:t>Source: Box Office Mojo</a:t>
            </a:r>
          </a:p>
        </p:txBody>
      </p:sp>
      <p:sp>
        <p:nvSpPr>
          <p:cNvPr id="6" name="Text Placeholder 5"/>
          <p:cNvSpPr>
            <a:spLocks noGrp="1"/>
          </p:cNvSpPr>
          <p:nvPr>
            <p:ph type="body" sz="quarter" idx="18"/>
          </p:nvPr>
        </p:nvSpPr>
        <p:spPr>
          <a:xfrm>
            <a:off x="2809168" y="5002514"/>
            <a:ext cx="3373268" cy="888470"/>
          </a:xfrm>
          <a:ln w="28575">
            <a:solidFill>
              <a:schemeClr val="tx1"/>
            </a:solidFill>
          </a:ln>
        </p:spPr>
        <p:txBody>
          <a:bodyPr/>
          <a:lstStyle/>
          <a:p>
            <a:r>
              <a:rPr lang="en-US" sz="1600" b="1" u="sng" dirty="0"/>
              <a:t>2016 Box Office Revenue Splits:</a:t>
            </a:r>
          </a:p>
          <a:p>
            <a:r>
              <a:rPr lang="en-US" sz="1200" b="1" dirty="0"/>
              <a:t>1</a:t>
            </a:r>
            <a:r>
              <a:rPr lang="en-US" sz="1200" b="1" baseline="30000" dirty="0"/>
              <a:t>st</a:t>
            </a:r>
            <a:r>
              <a:rPr lang="en-US" sz="1200" b="1" dirty="0"/>
              <a:t> Half: 45% / 2</a:t>
            </a:r>
            <a:r>
              <a:rPr lang="en-US" sz="1200" b="1" baseline="30000" dirty="0"/>
              <a:t>nd</a:t>
            </a:r>
            <a:r>
              <a:rPr lang="en-US" sz="1200" b="1" dirty="0"/>
              <a:t> Half: 55%</a:t>
            </a:r>
          </a:p>
          <a:p>
            <a:r>
              <a:rPr lang="en-US" sz="1200" b="1" dirty="0"/>
              <a:t>1Q &amp; 3Q: 46% / 2Q &amp; 4Q: 54%</a:t>
            </a:r>
          </a:p>
        </p:txBody>
      </p:sp>
      <p:sp>
        <p:nvSpPr>
          <p:cNvPr id="10" name="Text Placeholder 4"/>
          <p:cNvSpPr>
            <a:spLocks noGrp="1"/>
          </p:cNvSpPr>
          <p:nvPr>
            <p:ph type="body" sz="quarter" idx="15"/>
          </p:nvPr>
        </p:nvSpPr>
        <p:spPr>
          <a:xfrm>
            <a:off x="329141" y="6189666"/>
            <a:ext cx="2813553" cy="431798"/>
          </a:xfrm>
        </p:spPr>
        <p:txBody>
          <a:bodyPr/>
          <a:lstStyle/>
          <a:p>
            <a:r>
              <a:rPr lang="en-US" dirty="0"/>
              <a:t>Lights, Camera, Call To Action!</a:t>
            </a:r>
          </a:p>
        </p:txBody>
      </p:sp>
    </p:spTree>
    <p:extLst>
      <p:ext uri="{BB962C8B-B14F-4D97-AF65-F5344CB8AC3E}">
        <p14:creationId xmlns:p14="http://schemas.microsoft.com/office/powerpoint/2010/main" val="4030130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94395512"/>
              </p:ext>
            </p:extLst>
          </p:nvPr>
        </p:nvGraphicFramePr>
        <p:xfrm>
          <a:off x="329142" y="2048171"/>
          <a:ext cx="8493125" cy="348866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ctrTitle"/>
          </p:nvPr>
        </p:nvSpPr>
        <p:spPr/>
        <p:txBody>
          <a:bodyPr/>
          <a:lstStyle/>
          <a:p>
            <a:r>
              <a:rPr lang="en-US" dirty="0">
                <a:solidFill>
                  <a:schemeClr val="tx1"/>
                </a:solidFill>
              </a:rPr>
              <a:t>More Millennials Are Going To The Movies As Unique Reach Grew By Double Digits YOY in 2016</a:t>
            </a:r>
          </a:p>
        </p:txBody>
      </p:sp>
      <p:sp>
        <p:nvSpPr>
          <p:cNvPr id="3" name="Text Placeholder 2"/>
          <p:cNvSpPr>
            <a:spLocks noGrp="1"/>
          </p:cNvSpPr>
          <p:nvPr>
            <p:ph type="body" sz="quarter" idx="13"/>
          </p:nvPr>
        </p:nvSpPr>
        <p:spPr>
          <a:xfrm>
            <a:off x="115454" y="1576032"/>
            <a:ext cx="8805334" cy="820936"/>
          </a:xfrm>
        </p:spPr>
        <p:txBody>
          <a:bodyPr/>
          <a:lstStyle/>
          <a:p>
            <a:r>
              <a:rPr lang="en-US" dirty="0"/>
              <a:t>Cinema Unique Reach By Demo</a:t>
            </a:r>
          </a:p>
          <a:p>
            <a:r>
              <a:rPr lang="en-US" sz="1400" dirty="0"/>
              <a:t>August 2015 vs. August 2016</a:t>
            </a:r>
          </a:p>
        </p:txBody>
      </p:sp>
      <p:sp>
        <p:nvSpPr>
          <p:cNvPr id="4" name="Text Placeholder 3"/>
          <p:cNvSpPr>
            <a:spLocks noGrp="1"/>
          </p:cNvSpPr>
          <p:nvPr>
            <p:ph type="body" sz="quarter" idx="14"/>
          </p:nvPr>
        </p:nvSpPr>
        <p:spPr/>
        <p:txBody>
          <a:bodyPr/>
          <a:lstStyle/>
          <a:p>
            <a:r>
              <a:rPr lang="en-US" dirty="0"/>
              <a:t>Source: Nielsen Media Impact, August 2015 vs. August 2016 (8/1-8/31) for cinema unique reach.</a:t>
            </a:r>
          </a:p>
        </p:txBody>
      </p:sp>
      <p:sp>
        <p:nvSpPr>
          <p:cNvPr id="8" name="TextBox 7"/>
          <p:cNvSpPr txBox="1"/>
          <p:nvPr/>
        </p:nvSpPr>
        <p:spPr>
          <a:xfrm>
            <a:off x="2808515" y="4071257"/>
            <a:ext cx="578497" cy="276999"/>
          </a:xfrm>
          <a:prstGeom prst="rect">
            <a:avLst/>
          </a:prstGeom>
          <a:noFill/>
          <a:ln>
            <a:solidFill>
              <a:schemeClr val="tx1"/>
            </a:solidFill>
          </a:ln>
        </p:spPr>
        <p:txBody>
          <a:bodyPr wrap="square" rtlCol="0">
            <a:spAutoFit/>
          </a:bodyPr>
          <a:lstStyle/>
          <a:p>
            <a:pPr algn="ctr"/>
            <a:r>
              <a:rPr lang="en-US" sz="1200" b="1" dirty="0"/>
              <a:t>+14%</a:t>
            </a:r>
          </a:p>
        </p:txBody>
      </p:sp>
      <p:sp>
        <p:nvSpPr>
          <p:cNvPr id="9" name="TextBox 8"/>
          <p:cNvSpPr txBox="1"/>
          <p:nvPr/>
        </p:nvSpPr>
        <p:spPr>
          <a:xfrm>
            <a:off x="5539805" y="3392713"/>
            <a:ext cx="578497" cy="276999"/>
          </a:xfrm>
          <a:prstGeom prst="rect">
            <a:avLst/>
          </a:prstGeom>
          <a:noFill/>
          <a:ln>
            <a:solidFill>
              <a:schemeClr val="tx1"/>
            </a:solidFill>
          </a:ln>
        </p:spPr>
        <p:txBody>
          <a:bodyPr wrap="square" rtlCol="0">
            <a:spAutoFit/>
          </a:bodyPr>
          <a:lstStyle/>
          <a:p>
            <a:pPr algn="ctr"/>
            <a:r>
              <a:rPr lang="en-US" sz="1200" b="1" dirty="0"/>
              <a:t>+15%</a:t>
            </a:r>
          </a:p>
        </p:txBody>
      </p:sp>
      <p:sp>
        <p:nvSpPr>
          <p:cNvPr id="10" name="TextBox 9"/>
          <p:cNvSpPr txBox="1"/>
          <p:nvPr/>
        </p:nvSpPr>
        <p:spPr>
          <a:xfrm>
            <a:off x="8268431" y="2617887"/>
            <a:ext cx="578497" cy="276999"/>
          </a:xfrm>
          <a:prstGeom prst="rect">
            <a:avLst/>
          </a:prstGeom>
          <a:noFill/>
          <a:ln>
            <a:solidFill>
              <a:schemeClr val="tx1"/>
            </a:solidFill>
          </a:ln>
        </p:spPr>
        <p:txBody>
          <a:bodyPr wrap="square" rtlCol="0">
            <a:spAutoFit/>
          </a:bodyPr>
          <a:lstStyle/>
          <a:p>
            <a:pPr algn="ctr"/>
            <a:r>
              <a:rPr lang="en-US" sz="1200" b="1" dirty="0"/>
              <a:t>+14%</a:t>
            </a:r>
          </a:p>
        </p:txBody>
      </p:sp>
      <p:sp>
        <p:nvSpPr>
          <p:cNvPr id="11" name="Text Placeholder 4"/>
          <p:cNvSpPr>
            <a:spLocks noGrp="1"/>
          </p:cNvSpPr>
          <p:nvPr>
            <p:ph type="body" sz="quarter" idx="15"/>
          </p:nvPr>
        </p:nvSpPr>
        <p:spPr>
          <a:xfrm>
            <a:off x="329141" y="6189666"/>
            <a:ext cx="2813553" cy="431798"/>
          </a:xfrm>
        </p:spPr>
        <p:txBody>
          <a:bodyPr/>
          <a:lstStyle/>
          <a:p>
            <a:r>
              <a:rPr lang="en-US" dirty="0"/>
              <a:t>Lights, Camera, Call To Action!</a:t>
            </a:r>
          </a:p>
        </p:txBody>
      </p:sp>
    </p:spTree>
    <p:extLst>
      <p:ext uri="{BB962C8B-B14F-4D97-AF65-F5344CB8AC3E}">
        <p14:creationId xmlns:p14="http://schemas.microsoft.com/office/powerpoint/2010/main" val="1713609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4"/>
          <p:cNvSpPr>
            <a:spLocks noGrp="1"/>
          </p:cNvSpPr>
          <p:nvPr>
            <p:ph type="body" sz="quarter" idx="15"/>
          </p:nvPr>
        </p:nvSpPr>
        <p:spPr>
          <a:xfrm>
            <a:off x="329141" y="6189666"/>
            <a:ext cx="2813553" cy="431798"/>
          </a:xfrm>
        </p:spPr>
        <p:txBody>
          <a:bodyPr/>
          <a:lstStyle/>
          <a:p>
            <a:r>
              <a:rPr lang="en-US" dirty="0"/>
              <a:t>Lights, Camera, Call To Action!</a:t>
            </a:r>
          </a:p>
        </p:txBody>
      </p:sp>
      <p:sp>
        <p:nvSpPr>
          <p:cNvPr id="2" name="Title 1"/>
          <p:cNvSpPr>
            <a:spLocks noGrp="1"/>
          </p:cNvSpPr>
          <p:nvPr>
            <p:ph type="ctrTitle"/>
          </p:nvPr>
        </p:nvSpPr>
        <p:spPr>
          <a:xfrm>
            <a:off x="161636" y="460182"/>
            <a:ext cx="8759152" cy="1283951"/>
          </a:xfrm>
        </p:spPr>
        <p:txBody>
          <a:bodyPr/>
          <a:lstStyle/>
          <a:p>
            <a:r>
              <a:rPr lang="en-US" dirty="0"/>
              <a:t>Cinema Has The Size…If It Was A Cable TV Network, Cinema Would Rank #1 On Monthly Reach Against Millennials</a:t>
            </a:r>
          </a:p>
        </p:txBody>
      </p:sp>
      <p:sp>
        <p:nvSpPr>
          <p:cNvPr id="3" name="Text Placeholder 2"/>
          <p:cNvSpPr>
            <a:spLocks noGrp="1"/>
          </p:cNvSpPr>
          <p:nvPr>
            <p:ph type="body" sz="quarter" idx="13"/>
          </p:nvPr>
        </p:nvSpPr>
        <p:spPr>
          <a:xfrm>
            <a:off x="115454" y="1682565"/>
            <a:ext cx="8805334" cy="368686"/>
          </a:xfrm>
        </p:spPr>
        <p:txBody>
          <a:bodyPr/>
          <a:lstStyle/>
          <a:p>
            <a:r>
              <a:rPr lang="en-US" b="1" u="sng" dirty="0"/>
              <a:t>P18-34 Monthly </a:t>
            </a:r>
            <a:r>
              <a:rPr lang="en-US" b="1" u="sng" dirty="0" err="1"/>
              <a:t>Cume</a:t>
            </a:r>
            <a:r>
              <a:rPr lang="en-US" b="1" u="sng" dirty="0"/>
              <a:t> Reach (000)</a:t>
            </a:r>
          </a:p>
        </p:txBody>
      </p:sp>
      <p:sp>
        <p:nvSpPr>
          <p:cNvPr id="4" name="Text Placeholder 3"/>
          <p:cNvSpPr>
            <a:spLocks noGrp="1"/>
          </p:cNvSpPr>
          <p:nvPr>
            <p:ph type="body" sz="quarter" idx="14"/>
          </p:nvPr>
        </p:nvSpPr>
        <p:spPr>
          <a:xfrm>
            <a:off x="215197" y="6479420"/>
            <a:ext cx="7472865" cy="236537"/>
          </a:xfrm>
        </p:spPr>
        <p:txBody>
          <a:bodyPr/>
          <a:lstStyle/>
          <a:p>
            <a:r>
              <a:rPr lang="en-US" dirty="0"/>
              <a:t>Source: Nielsen Media Impact, August 2016 for cinema unique reach.  Nielsen </a:t>
            </a:r>
            <a:r>
              <a:rPr lang="en-US" dirty="0" err="1"/>
              <a:t>NPower</a:t>
            </a:r>
            <a:r>
              <a:rPr lang="en-US" dirty="0"/>
              <a:t> R&amp;F Time Period Report, </a:t>
            </a:r>
            <a:r>
              <a:rPr lang="en-US" dirty="0" err="1"/>
              <a:t>Live+SD</a:t>
            </a:r>
            <a:r>
              <a:rPr lang="en-US" dirty="0"/>
              <a:t>; Total Day (August 1-31, 2016); P18-34</a:t>
            </a:r>
          </a:p>
        </p:txBody>
      </p:sp>
      <p:graphicFrame>
        <p:nvGraphicFramePr>
          <p:cNvPr id="9" name="Chart 8"/>
          <p:cNvGraphicFramePr/>
          <p:nvPr>
            <p:extLst>
              <p:ext uri="{D42A27DB-BD31-4B8C-83A1-F6EECF244321}">
                <p14:modId xmlns:p14="http://schemas.microsoft.com/office/powerpoint/2010/main" val="1822679065"/>
              </p:ext>
            </p:extLst>
          </p:nvPr>
        </p:nvGraphicFramePr>
        <p:xfrm>
          <a:off x="2095106" y="2285938"/>
          <a:ext cx="4892211" cy="3669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7158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sz="1300" dirty="0" smtClean="0">
            <a:solidFill>
              <a:srgbClr val="3775A2"/>
            </a:solidFill>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3641</TotalTime>
  <Words>3893</Words>
  <Application>Microsoft Office PowerPoint</Application>
  <PresentationFormat>On-screen Show (4:3)</PresentationFormat>
  <Paragraphs>463</Paragraphs>
  <Slides>40</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40</vt:i4>
      </vt:variant>
    </vt:vector>
  </HeadingPairs>
  <TitlesOfParts>
    <vt:vector size="48" baseType="lpstr">
      <vt:lpstr>Arial</vt:lpstr>
      <vt:lpstr>Calibri</vt:lpstr>
      <vt:lpstr>Candara</vt:lpstr>
      <vt:lpstr>Trebuchet MS</vt:lpstr>
      <vt:lpstr>Verdana</vt:lpstr>
      <vt:lpstr>Office Theme</vt:lpstr>
      <vt:lpstr>Custom Design</vt:lpstr>
      <vt:lpstr>1_Custom Design</vt:lpstr>
      <vt:lpstr>PowerPoint Presentation</vt:lpstr>
      <vt:lpstr>Opening Credits</vt:lpstr>
      <vt:lpstr>Cinema: A Force Awakened</vt:lpstr>
      <vt:lpstr>How Is The Movie Industry Doing?</vt:lpstr>
      <vt:lpstr>2016 Marked A Record Year In U.S. Box Office Revenues And Attendance Was Also Up</vt:lpstr>
      <vt:lpstr>Beyond The Record Box Office, Cinema Also Hit Several Other Milestones During 2016</vt:lpstr>
      <vt:lpstr>Box Office Revenues Are More Equitably Divided Across Quarters Now Than They Were Fifteen Years Ago</vt:lpstr>
      <vt:lpstr>More Millennials Are Going To The Movies As Unique Reach Grew By Double Digits YOY in 2016</vt:lpstr>
      <vt:lpstr>Cinema Has The Size…If It Was A Cable TV Network, Cinema Would Rank #1 On Monthly Reach Against Millennials</vt:lpstr>
      <vt:lpstr>Cinema Has The Composition…Generation Z &amp; Millennials Make Up A Greater Portion Of The Audience Than The Internet</vt:lpstr>
      <vt:lpstr>Cinema Provides Both Scale &amp; High Concentration Of  Young People Vs. Targeted Digital Platforms</vt:lpstr>
      <vt:lpstr>Why Is Business Booming? A Look At Category, Consumer &amp; Macroeconomic Trends</vt:lpstr>
      <vt:lpstr>Powerful Storytelling, Fantastic Franchises, Family Fun &amp; Big Stars Are Driving The Box Office During The Digital Age</vt:lpstr>
      <vt:lpstr>People, Specifically Millennials, Value A Work-Life Balance Which Enables Them To Enjoy More Experiences</vt:lpstr>
      <vt:lpstr>In This World Of Device Overload, People Across Generations Are Looking To “Unplug” For At Least A Little Bit  </vt:lpstr>
      <vt:lpstr>The Local Cineplex Has Become A Home Away From Home And Their Screens Have Become The New Living Room</vt:lpstr>
      <vt:lpstr>From An Economic Standpoint, Median Household Income Is The Highest It’s Been Since 2007</vt:lpstr>
      <vt:lpstr>With A Higher Median HHI Comes Greater Average Disposable Income Which Increases Overall Consumer Spending</vt:lpstr>
      <vt:lpstr>Flushed With Increased Spending Cash, Adults Can Afford To Go Out More Than In Recent Years</vt:lpstr>
      <vt:lpstr>Based On Recent Trends, It’s Not Surprising That Movies Are The Most Popular “Away From Home” Entertainment</vt:lpstr>
      <vt:lpstr>Who’s Driving Movie Attendance?</vt:lpstr>
      <vt:lpstr>The “Heavy” Movie-Going Audience Is Young, Multicultural, Affluent, Educated, &amp; Professional Urban/Suburbanites</vt:lpstr>
      <vt:lpstr>Key Heavy Movie-Going Audience Segment: “Magnetic Millennials” Archetype</vt:lpstr>
      <vt:lpstr>Key Heavy Movie-Going Audience Segment: “Family Focuseds” Archetype</vt:lpstr>
      <vt:lpstr>In Many Categories, The “Heavy” Movie-Going Audience Is More Desirable Target Than Even The “Heavy” Internet User</vt:lpstr>
      <vt:lpstr>What Key Categories Are Advertising In Cinema?</vt:lpstr>
      <vt:lpstr>Cinema Advertising Has Nationwide Coverage On Almost  36,000 Screens, But Can Also Be Hyper-Local Targeted</vt:lpstr>
      <vt:lpstr>Cinema Advertising Has Shown Consistent Growth Over The Last Ten Years</vt:lpstr>
      <vt:lpstr>There’s Been A 14% Increase Of Cinema Advertisers Over Just The Last Three Years</vt:lpstr>
      <vt:lpstr>Top Advertisers Are Drawn To The Captive, Engaged &amp; Desirable Audiences That Cinema Provides </vt:lpstr>
      <vt:lpstr>Cinema Advertising Runs The Spectrum Across  Millennial- &amp; Family-Focused Categories &amp; Brands</vt:lpstr>
      <vt:lpstr>How Does Cinema Advertising Drive Consumer Action?</vt:lpstr>
      <vt:lpstr>Cinema Can Increase Unique Reach As A Partial Digital Video Replacement Within An Advertiser’s Media Mix</vt:lpstr>
      <vt:lpstr>Many “Primary” Cinema Advertisers See Their Monthly Website Traffic Increase When They’re Active On The Big Screen</vt:lpstr>
      <vt:lpstr>Many Advertisers Develop Branded Content For The Big Screen  That Complements Their Existing Creative Executions</vt:lpstr>
      <vt:lpstr>Cinema And TV Complement Each Other And Together Drive Consumers To Advertisers’ Websites </vt:lpstr>
      <vt:lpstr>What’s Next?</vt:lpstr>
      <vt:lpstr>Coming Soon To A Theater Near You!</vt:lpstr>
      <vt:lpstr>The Movie Industry Is Projected To Continually Break Box Office Records Over The Next Five Years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Karolina Guillen</cp:lastModifiedBy>
  <cp:revision>298</cp:revision>
  <cp:lastPrinted>2017-02-28T23:01:34Z</cp:lastPrinted>
  <dcterms:created xsi:type="dcterms:W3CDTF">2015-07-02T18:13:14Z</dcterms:created>
  <dcterms:modified xsi:type="dcterms:W3CDTF">2019-05-28T21:07:24Z</dcterms:modified>
</cp:coreProperties>
</file>