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27" r:id="rId6"/>
    <p:sldMasterId id="2147483739" r:id="rId7"/>
  </p:sldMasterIdLst>
  <p:notesMasterIdLst>
    <p:notesMasterId r:id="rId31"/>
  </p:notesMasterIdLst>
  <p:sldIdLst>
    <p:sldId id="2146845996" r:id="rId8"/>
    <p:sldId id="2146846428" r:id="rId9"/>
    <p:sldId id="2147376343" r:id="rId10"/>
    <p:sldId id="2146846450" r:id="rId11"/>
    <p:sldId id="2146846430" r:id="rId12"/>
    <p:sldId id="2147376344" r:id="rId13"/>
    <p:sldId id="2147376342" r:id="rId14"/>
    <p:sldId id="2146846434" r:id="rId15"/>
    <p:sldId id="2146846435" r:id="rId16"/>
    <p:sldId id="2147376340" r:id="rId17"/>
    <p:sldId id="2146846437" r:id="rId18"/>
    <p:sldId id="2146846438" r:id="rId19"/>
    <p:sldId id="2146846448" r:id="rId20"/>
    <p:sldId id="2146846441" r:id="rId21"/>
    <p:sldId id="2146846443" r:id="rId22"/>
    <p:sldId id="2146846433" r:id="rId23"/>
    <p:sldId id="2146846439" r:id="rId24"/>
    <p:sldId id="2146846440" r:id="rId25"/>
    <p:sldId id="2146846431" r:id="rId26"/>
    <p:sldId id="2146846446" r:id="rId27"/>
    <p:sldId id="2144328106" r:id="rId28"/>
    <p:sldId id="2144328304" r:id="rId29"/>
    <p:sldId id="2146846416" r:id="rId3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343FF"/>
    <a:srgbClr val="4EBEA4"/>
    <a:srgbClr val="ED3C8D"/>
    <a:srgbClr val="00BFF2"/>
    <a:srgbClr val="1B1464"/>
    <a:srgbClr val="E2E8F1"/>
    <a:srgbClr val="FFFFFF"/>
    <a:srgbClr val="ADBED7"/>
    <a:srgbClr val="FFE600"/>
    <a:srgbClr val="B3E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A8D29F-DD37-4AEE-B968-A0034DB1C609}" v="1" dt="2026-01-12T19:14:59.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D1FBA355-FC92-4551-88C3-0E2AB32FA333}"/>
    <pc:docChg chg="undo custSel modSld">
      <pc:chgData name="Leah Montner Dixon" userId="d5b2ae9e-9213-4442-b7df-4db8cbe51e5d" providerId="ADAL" clId="{D1FBA355-FC92-4551-88C3-0E2AB32FA333}" dt="2026-01-05T18:42:14.820" v="391" actId="1038"/>
      <pc:docMkLst>
        <pc:docMk/>
      </pc:docMkLst>
      <pc:sldChg chg="modSp mod">
        <pc:chgData name="Leah Montner Dixon" userId="d5b2ae9e-9213-4442-b7df-4db8cbe51e5d" providerId="ADAL" clId="{D1FBA355-FC92-4551-88C3-0E2AB32FA333}" dt="2026-01-05T18:42:14.820" v="391" actId="1038"/>
        <pc:sldMkLst>
          <pc:docMk/>
          <pc:sldMk cId="3110856516" sldId="2144328304"/>
        </pc:sldMkLst>
        <pc:spChg chg="mod">
          <ac:chgData name="Leah Montner Dixon" userId="d5b2ae9e-9213-4442-b7df-4db8cbe51e5d" providerId="ADAL" clId="{D1FBA355-FC92-4551-88C3-0E2AB32FA333}" dt="2026-01-05T18:40:26.659" v="355" actId="552"/>
          <ac:spMkLst>
            <pc:docMk/>
            <pc:sldMk cId="3110856516" sldId="2144328304"/>
            <ac:spMk id="31" creationId="{C657B159-5584-B7B5-8447-98BB6796FE2B}"/>
          </ac:spMkLst>
        </pc:spChg>
        <pc:spChg chg="mod">
          <ac:chgData name="Leah Montner Dixon" userId="d5b2ae9e-9213-4442-b7df-4db8cbe51e5d" providerId="ADAL" clId="{D1FBA355-FC92-4551-88C3-0E2AB32FA333}" dt="2026-01-05T18:42:10.321" v="372" actId="14100"/>
          <ac:spMkLst>
            <pc:docMk/>
            <pc:sldMk cId="3110856516" sldId="2144328304"/>
            <ac:spMk id="32" creationId="{8C6CF5BA-C13A-A020-CC60-B7E187BE53B9}"/>
          </ac:spMkLst>
        </pc:spChg>
        <pc:grpChg chg="mod">
          <ac:chgData name="Leah Montner Dixon" userId="d5b2ae9e-9213-4442-b7df-4db8cbe51e5d" providerId="ADAL" clId="{D1FBA355-FC92-4551-88C3-0E2AB32FA333}" dt="2026-01-05T18:42:14.820" v="391" actId="1038"/>
          <ac:grpSpMkLst>
            <pc:docMk/>
            <pc:sldMk cId="3110856516" sldId="2144328304"/>
            <ac:grpSpMk id="26" creationId="{1E72FD63-A306-9254-61D1-CA49117BD7DD}"/>
          </ac:grpSpMkLst>
        </pc:grpChg>
      </pc:sldChg>
    </pc:docChg>
  </pc:docChgLst>
  <pc:docChgLst>
    <pc:chgData name="Leah Montner Dixon" userId="d5b2ae9e-9213-4442-b7df-4db8cbe51e5d" providerId="ADAL" clId="{EE21156E-5DB1-4FD7-889B-40CA2891ABD1}"/>
    <pc:docChg chg="undo redo custSel addSld delSld modSld">
      <pc:chgData name="Leah Montner Dixon" userId="d5b2ae9e-9213-4442-b7df-4db8cbe51e5d" providerId="ADAL" clId="{EE21156E-5DB1-4FD7-889B-40CA2891ABD1}" dt="2026-01-09T22:12:42.147" v="5476" actId="20577"/>
      <pc:docMkLst>
        <pc:docMk/>
      </pc:docMkLst>
      <pc:sldChg chg="addSp delSp modSp mod">
        <pc:chgData name="Leah Montner Dixon" userId="d5b2ae9e-9213-4442-b7df-4db8cbe51e5d" providerId="ADAL" clId="{EE21156E-5DB1-4FD7-889B-40CA2891ABD1}" dt="2025-12-17T16:24:05.262" v="5468" actId="1038"/>
        <pc:sldMkLst>
          <pc:docMk/>
          <pc:sldMk cId="790422164" sldId="2146845996"/>
        </pc:sldMkLst>
        <pc:grpChg chg="mod ord">
          <ac:chgData name="Leah Montner Dixon" userId="d5b2ae9e-9213-4442-b7df-4db8cbe51e5d" providerId="ADAL" clId="{EE21156E-5DB1-4FD7-889B-40CA2891ABD1}" dt="2025-12-17T16:24:05.262" v="5468" actId="1038"/>
          <ac:grpSpMkLst>
            <pc:docMk/>
            <pc:sldMk cId="790422164" sldId="2146845996"/>
            <ac:grpSpMk id="7" creationId="{BD3F90D8-EC4F-44E3-8868-8951815070FB}"/>
          </ac:grpSpMkLst>
        </pc:grpChg>
        <pc:picChg chg="mod">
          <ac:chgData name="Leah Montner Dixon" userId="d5b2ae9e-9213-4442-b7df-4db8cbe51e5d" providerId="ADAL" clId="{EE21156E-5DB1-4FD7-889B-40CA2891ABD1}" dt="2025-12-17T16:23:53.133" v="5466" actId="14100"/>
          <ac:picMkLst>
            <pc:docMk/>
            <pc:sldMk cId="790422164" sldId="2146845996"/>
            <ac:picMk id="12" creationId="{4C3BDC65-8D60-4B6A-A6E4-F284D2B2831F}"/>
          </ac:picMkLst>
        </pc:picChg>
        <pc:picChg chg="add mod ord modCrop">
          <ac:chgData name="Leah Montner Dixon" userId="d5b2ae9e-9213-4442-b7df-4db8cbe51e5d" providerId="ADAL" clId="{EE21156E-5DB1-4FD7-889B-40CA2891ABD1}" dt="2025-12-17T16:24:02.927" v="5467" actId="553"/>
          <ac:picMkLst>
            <pc:docMk/>
            <pc:sldMk cId="790422164" sldId="2146845996"/>
            <ac:picMk id="18" creationId="{3F3795E1-D905-4A57-D8ED-3875A082F1C8}"/>
          </ac:picMkLst>
        </pc:picChg>
      </pc:sldChg>
      <pc:sldChg chg="addSp delSp modSp mod">
        <pc:chgData name="Leah Montner Dixon" userId="d5b2ae9e-9213-4442-b7df-4db8cbe51e5d" providerId="ADAL" clId="{EE21156E-5DB1-4FD7-889B-40CA2891ABD1}" dt="2026-01-09T22:12:38.777" v="5474" actId="20577"/>
        <pc:sldMkLst>
          <pc:docMk/>
          <pc:sldMk cId="3486589235" sldId="2146846428"/>
        </pc:sldMkLst>
        <pc:spChg chg="mod">
          <ac:chgData name="Leah Montner Dixon" userId="d5b2ae9e-9213-4442-b7df-4db8cbe51e5d" providerId="ADAL" clId="{EE21156E-5DB1-4FD7-889B-40CA2891ABD1}" dt="2026-01-09T22:12:36.011" v="5472" actId="20577"/>
          <ac:spMkLst>
            <pc:docMk/>
            <pc:sldMk cId="3486589235" sldId="2146846428"/>
            <ac:spMk id="3" creationId="{8F2E1B6A-1ACA-0EBB-5B07-C77035A8F96C}"/>
          </ac:spMkLst>
        </pc:spChg>
        <pc:spChg chg="mod">
          <ac:chgData name="Leah Montner Dixon" userId="d5b2ae9e-9213-4442-b7df-4db8cbe51e5d" providerId="ADAL" clId="{EE21156E-5DB1-4FD7-889B-40CA2891ABD1}" dt="2026-01-09T22:12:38.777" v="5474" actId="20577"/>
          <ac:spMkLst>
            <pc:docMk/>
            <pc:sldMk cId="3486589235" sldId="2146846428"/>
            <ac:spMk id="4" creationId="{6D68C66C-9FC2-54A5-E7C9-DD041247DFD6}"/>
          </ac:spMkLst>
        </pc:spChg>
      </pc:sldChg>
      <pc:sldChg chg="addSp delSp modSp mod">
        <pc:chgData name="Leah Montner Dixon" userId="d5b2ae9e-9213-4442-b7df-4db8cbe51e5d" providerId="ADAL" clId="{EE21156E-5DB1-4FD7-889B-40CA2891ABD1}" dt="2025-12-17T16:39:33.815" v="5469"/>
        <pc:sldMkLst>
          <pc:docMk/>
          <pc:sldMk cId="2773504443" sldId="2146846434"/>
        </pc:sldMkLst>
        <pc:spChg chg="mod">
          <ac:chgData name="Leah Montner Dixon" userId="d5b2ae9e-9213-4442-b7df-4db8cbe51e5d" providerId="ADAL" clId="{EE21156E-5DB1-4FD7-889B-40CA2891ABD1}" dt="2025-12-17T16:39:33.815" v="5469"/>
          <ac:spMkLst>
            <pc:docMk/>
            <pc:sldMk cId="2773504443" sldId="2146846434"/>
            <ac:spMk id="7" creationId="{7089C5F5-FFC4-2290-7277-CD10A7088768}"/>
          </ac:spMkLst>
        </pc:spChg>
      </pc:sldChg>
      <pc:sldChg chg="addSp delSp modSp mod">
        <pc:chgData name="Leah Montner Dixon" userId="d5b2ae9e-9213-4442-b7df-4db8cbe51e5d" providerId="ADAL" clId="{EE21156E-5DB1-4FD7-889B-40CA2891ABD1}" dt="2025-12-17T16:39:47.391" v="5470" actId="20577"/>
        <pc:sldMkLst>
          <pc:docMk/>
          <pc:sldMk cId="1742046505" sldId="2147376340"/>
        </pc:sldMkLst>
        <pc:spChg chg="mod">
          <ac:chgData name="Leah Montner Dixon" userId="d5b2ae9e-9213-4442-b7df-4db8cbe51e5d" providerId="ADAL" clId="{EE21156E-5DB1-4FD7-889B-40CA2891ABD1}" dt="2025-12-17T16:39:47.391" v="5470" actId="20577"/>
          <ac:spMkLst>
            <pc:docMk/>
            <pc:sldMk cId="1742046505" sldId="2147376340"/>
            <ac:spMk id="14" creationId="{24B033DF-FD7F-8717-4F75-A879D246DEB2}"/>
          </ac:spMkLst>
        </pc:spChg>
      </pc:sldChg>
      <pc:sldChg chg="modSp mod">
        <pc:chgData name="Leah Montner Dixon" userId="d5b2ae9e-9213-4442-b7df-4db8cbe51e5d" providerId="ADAL" clId="{EE21156E-5DB1-4FD7-889B-40CA2891ABD1}" dt="2026-01-09T22:12:42.147" v="5476" actId="20577"/>
        <pc:sldMkLst>
          <pc:docMk/>
          <pc:sldMk cId="402236675" sldId="2147376343"/>
        </pc:sldMkLst>
        <pc:spChg chg="mod">
          <ac:chgData name="Leah Montner Dixon" userId="d5b2ae9e-9213-4442-b7df-4db8cbe51e5d" providerId="ADAL" clId="{EE21156E-5DB1-4FD7-889B-40CA2891ABD1}" dt="2026-01-09T22:12:42.147" v="5476" actId="20577"/>
          <ac:spMkLst>
            <pc:docMk/>
            <pc:sldMk cId="402236675" sldId="2147376343"/>
            <ac:spMk id="2" creationId="{3798769A-5C22-7CC7-966F-0018D180426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913223140495868E-2"/>
          <c:y val="9.4225156461699835E-2"/>
          <c:w val="0.64458141930464929"/>
          <c:h val="0.75948443829593437"/>
        </c:manualLayout>
      </c:layout>
      <c:barChart>
        <c:barDir val="col"/>
        <c:grouping val="stacked"/>
        <c:varyColors val="0"/>
        <c:ser>
          <c:idx val="0"/>
          <c:order val="0"/>
          <c:tx>
            <c:strRef>
              <c:f>Sheet1!$B$1</c:f>
              <c:strCache>
                <c:ptCount val="1"/>
                <c:pt idx="0">
                  <c:v>Average # of connected CE devices including computing, mobile, smart speaker and entertainment devices connected to the internet</c:v>
                </c:pt>
              </c:strCache>
            </c:strRef>
          </c:tx>
          <c:spPr>
            <a:solidFill>
              <a:srgbClr val="1B1464"/>
            </a:solidFill>
            <a:ln>
              <a:noFill/>
            </a:ln>
            <a:effectLst/>
          </c:spPr>
          <c:invertIfNegative val="0"/>
          <c:cat>
            <c:numRef>
              <c:f>Sheet1!$A$2:$A$3</c:f>
              <c:numCache>
                <c:formatCode>General</c:formatCode>
                <c:ptCount val="2"/>
                <c:pt idx="0">
                  <c:v>2015</c:v>
                </c:pt>
                <c:pt idx="1">
                  <c:v>2025</c:v>
                </c:pt>
              </c:numCache>
            </c:numRef>
          </c:cat>
          <c:val>
            <c:numRef>
              <c:f>Sheet1!$B$2:$B$3</c:f>
              <c:numCache>
                <c:formatCode>General</c:formatCode>
                <c:ptCount val="2"/>
                <c:pt idx="0">
                  <c:v>6</c:v>
                </c:pt>
                <c:pt idx="1">
                  <c:v>10</c:v>
                </c:pt>
              </c:numCache>
            </c:numRef>
          </c:val>
          <c:extLst>
            <c:ext xmlns:c16="http://schemas.microsoft.com/office/drawing/2014/chart" uri="{C3380CC4-5D6E-409C-BE32-E72D297353CC}">
              <c16:uniqueId val="{00000000-257C-4341-824A-A3CD7F6DDD41}"/>
            </c:ext>
          </c:extLst>
        </c:ser>
        <c:ser>
          <c:idx val="1"/>
          <c:order val="1"/>
          <c:tx>
            <c:strRef>
              <c:f>Sheet1!$C$1</c:f>
              <c:strCache>
                <c:ptCount val="1"/>
                <c:pt idx="0">
                  <c:v>Average # of connected smart home devices</c:v>
                </c:pt>
              </c:strCache>
            </c:strRef>
          </c:tx>
          <c:spPr>
            <a:solidFill>
              <a:srgbClr val="00BFF2"/>
            </a:solidFill>
            <a:ln>
              <a:noFill/>
            </a:ln>
            <a:effectLst/>
          </c:spPr>
          <c:invertIfNegative val="0"/>
          <c:cat>
            <c:numRef>
              <c:f>Sheet1!$A$2:$A$3</c:f>
              <c:numCache>
                <c:formatCode>General</c:formatCode>
                <c:ptCount val="2"/>
                <c:pt idx="0">
                  <c:v>2015</c:v>
                </c:pt>
                <c:pt idx="1">
                  <c:v>2025</c:v>
                </c:pt>
              </c:numCache>
            </c:numRef>
          </c:cat>
          <c:val>
            <c:numRef>
              <c:f>Sheet1!$C$2:$C$3</c:f>
              <c:numCache>
                <c:formatCode>General</c:formatCode>
                <c:ptCount val="2"/>
                <c:pt idx="0">
                  <c:v>1.4</c:v>
                </c:pt>
                <c:pt idx="1">
                  <c:v>4.2</c:v>
                </c:pt>
              </c:numCache>
            </c:numRef>
          </c:val>
          <c:extLst>
            <c:ext xmlns:c16="http://schemas.microsoft.com/office/drawing/2014/chart" uri="{C3380CC4-5D6E-409C-BE32-E72D297353CC}">
              <c16:uniqueId val="{00000001-257C-4341-824A-A3CD7F6DDD41}"/>
            </c:ext>
          </c:extLst>
        </c:ser>
        <c:ser>
          <c:idx val="2"/>
          <c:order val="2"/>
          <c:tx>
            <c:strRef>
              <c:f>Sheet1!$D$1</c:f>
              <c:strCache>
                <c:ptCount val="1"/>
                <c:pt idx="0">
                  <c:v>Average # of connected health devices</c:v>
                </c:pt>
              </c:strCache>
            </c:strRef>
          </c:tx>
          <c:spPr>
            <a:solidFill>
              <a:srgbClr val="ED3C8D"/>
            </a:solidFill>
            <a:ln>
              <a:noFill/>
            </a:ln>
            <a:effectLst/>
          </c:spPr>
          <c:invertIfNegative val="0"/>
          <c:cat>
            <c:numRef>
              <c:f>Sheet1!$A$2:$A$3</c:f>
              <c:numCache>
                <c:formatCode>General</c:formatCode>
                <c:ptCount val="2"/>
                <c:pt idx="0">
                  <c:v>2015</c:v>
                </c:pt>
                <c:pt idx="1">
                  <c:v>2025</c:v>
                </c:pt>
              </c:numCache>
            </c:numRef>
          </c:cat>
          <c:val>
            <c:numRef>
              <c:f>Sheet1!$D$2:$D$3</c:f>
              <c:numCache>
                <c:formatCode>General</c:formatCode>
                <c:ptCount val="2"/>
                <c:pt idx="0">
                  <c:v>1</c:v>
                </c:pt>
                <c:pt idx="1">
                  <c:v>3.4</c:v>
                </c:pt>
              </c:numCache>
            </c:numRef>
          </c:val>
          <c:extLst>
            <c:ext xmlns:c16="http://schemas.microsoft.com/office/drawing/2014/chart" uri="{C3380CC4-5D6E-409C-BE32-E72D297353CC}">
              <c16:uniqueId val="{00000003-257C-4341-824A-A3CD7F6DDD41}"/>
            </c:ext>
          </c:extLst>
        </c:ser>
        <c:dLbls>
          <c:showLegendKey val="0"/>
          <c:showVal val="0"/>
          <c:showCatName val="0"/>
          <c:showSerName val="0"/>
          <c:showPercent val="0"/>
          <c:showBubbleSize val="0"/>
        </c:dLbls>
        <c:gapWidth val="150"/>
        <c:overlap val="100"/>
        <c:axId val="1526596352"/>
        <c:axId val="1526600192"/>
      </c:barChart>
      <c:catAx>
        <c:axId val="152659635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1526600192"/>
        <c:crosses val="autoZero"/>
        <c:auto val="1"/>
        <c:lblAlgn val="ctr"/>
        <c:lblOffset val="100"/>
        <c:noMultiLvlLbl val="0"/>
      </c:catAx>
      <c:valAx>
        <c:axId val="1526600192"/>
        <c:scaling>
          <c:orientation val="minMax"/>
        </c:scaling>
        <c:delete val="1"/>
        <c:axPos val="l"/>
        <c:numFmt formatCode="General" sourceLinked="1"/>
        <c:majorTickMark val="none"/>
        <c:minorTickMark val="none"/>
        <c:tickLblPos val="nextTo"/>
        <c:crossAx val="1526596352"/>
        <c:crosses val="autoZero"/>
        <c:crossBetween val="between"/>
      </c:valAx>
      <c:spPr>
        <a:noFill/>
        <a:ln>
          <a:noFill/>
        </a:ln>
        <a:effectLst/>
      </c:spPr>
    </c:plotArea>
    <c:legend>
      <c:legendPos val="r"/>
      <c:layout>
        <c:manualLayout>
          <c:xMode val="edge"/>
          <c:yMode val="edge"/>
          <c:x val="0.67040786558564103"/>
          <c:y val="0.13920782382692248"/>
          <c:w val="0.32254855815590672"/>
          <c:h val="0.54038184302351466"/>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01393655258276"/>
          <c:y val="2.3100339874672429E-2"/>
          <c:w val="0.69602103356375922"/>
          <c:h val="0.96568009953055667"/>
        </c:manualLayout>
      </c:layout>
      <c:barChart>
        <c:barDir val="bar"/>
        <c:grouping val="clustered"/>
        <c:varyColors val="0"/>
        <c:ser>
          <c:idx val="0"/>
          <c:order val="0"/>
          <c:tx>
            <c:strRef>
              <c:f>Sheet1!$B$1</c:f>
              <c:strCache>
                <c:ptCount val="1"/>
                <c:pt idx="0">
                  <c:v>A18+</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School / Classes</c:v>
                </c:pt>
                <c:pt idx="1">
                  <c:v>Audio streaming</c:v>
                </c:pt>
                <c:pt idx="2">
                  <c:v>Work / Business</c:v>
                </c:pt>
                <c:pt idx="3">
                  <c:v>Video streaming</c:v>
                </c:pt>
                <c:pt idx="4">
                  <c:v>Social Networking</c:v>
                </c:pt>
                <c:pt idx="5">
                  <c:v>Shopping</c:v>
                </c:pt>
                <c:pt idx="6">
                  <c:v>Gaming</c:v>
                </c:pt>
                <c:pt idx="7">
                  <c:v>Email / Text</c:v>
                </c:pt>
                <c:pt idx="8">
                  <c:v>Search / Browse</c:v>
                </c:pt>
              </c:strCache>
            </c:strRef>
          </c:cat>
          <c:val>
            <c:numRef>
              <c:f>Sheet1!$B$2:$B$10</c:f>
              <c:numCache>
                <c:formatCode>0%</c:formatCode>
                <c:ptCount val="9"/>
                <c:pt idx="0">
                  <c:v>9.5958487889508504E-2</c:v>
                </c:pt>
                <c:pt idx="1">
                  <c:v>0.12</c:v>
                </c:pt>
                <c:pt idx="2">
                  <c:v>0.13</c:v>
                </c:pt>
                <c:pt idx="3">
                  <c:v>0.23</c:v>
                </c:pt>
                <c:pt idx="4">
                  <c:v>0.26112331260081451</c:v>
                </c:pt>
                <c:pt idx="5">
                  <c:v>0.28000000000000003</c:v>
                </c:pt>
                <c:pt idx="6">
                  <c:v>0.28999999999999998</c:v>
                </c:pt>
                <c:pt idx="7">
                  <c:v>0.37</c:v>
                </c:pt>
                <c:pt idx="8">
                  <c:v>0.4</c:v>
                </c:pt>
              </c:numCache>
            </c:numRef>
          </c:val>
          <c:extLst>
            <c:ext xmlns:c16="http://schemas.microsoft.com/office/drawing/2014/chart" uri="{C3380CC4-5D6E-409C-BE32-E72D297353CC}">
              <c16:uniqueId val="{00000000-F576-41A8-9B4B-1774E06051BF}"/>
            </c:ext>
          </c:extLst>
        </c:ser>
        <c:dLbls>
          <c:showLegendKey val="0"/>
          <c:showVal val="0"/>
          <c:showCatName val="0"/>
          <c:showSerName val="0"/>
          <c:showPercent val="0"/>
          <c:showBubbleSize val="0"/>
        </c:dLbls>
        <c:gapWidth val="96"/>
        <c:axId val="303878895"/>
        <c:axId val="303879375"/>
      </c:barChart>
      <c:catAx>
        <c:axId val="303878895"/>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crossAx val="303879375"/>
        <c:crosses val="autoZero"/>
        <c:auto val="1"/>
        <c:lblAlgn val="ctr"/>
        <c:lblOffset val="100"/>
        <c:noMultiLvlLbl val="0"/>
      </c:catAx>
      <c:valAx>
        <c:axId val="303879375"/>
        <c:scaling>
          <c:orientation val="minMax"/>
          <c:max val="0.60000000000000009"/>
        </c:scaling>
        <c:delete val="1"/>
        <c:axPos val="b"/>
        <c:numFmt formatCode="0%" sourceLinked="1"/>
        <c:majorTickMark val="out"/>
        <c:minorTickMark val="none"/>
        <c:tickLblPos val="nextTo"/>
        <c:crossAx val="30387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rgbClr val="1F1A62"/>
          </a:solidFill>
          <a:latin typeface="Helvetica"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c:v>
                </c:pt>
                <c:pt idx="1">
                  <c:v>2017</c:v>
                </c:pt>
                <c:pt idx="2">
                  <c:v>2019</c:v>
                </c:pt>
                <c:pt idx="3">
                  <c:v>2021</c:v>
                </c:pt>
                <c:pt idx="4">
                  <c:v>2023</c:v>
                </c:pt>
                <c:pt idx="5">
                  <c:v>2025</c:v>
                </c:pt>
              </c:strCache>
            </c:strRef>
          </c:cat>
          <c:val>
            <c:numRef>
              <c:f>Sheet1!$B$2:$B$7</c:f>
              <c:numCache>
                <c:formatCode>0%</c:formatCode>
                <c:ptCount val="6"/>
                <c:pt idx="0">
                  <c:v>0.4168</c:v>
                </c:pt>
                <c:pt idx="1">
                  <c:v>0.49259999999999998</c:v>
                </c:pt>
                <c:pt idx="2">
                  <c:v>0.54159999999999997</c:v>
                </c:pt>
                <c:pt idx="3">
                  <c:v>0.60729999999999995</c:v>
                </c:pt>
                <c:pt idx="4">
                  <c:v>0.62839999999999996</c:v>
                </c:pt>
                <c:pt idx="5">
                  <c:v>0.60560000000000003</c:v>
                </c:pt>
              </c:numCache>
            </c:numRef>
          </c:val>
          <c:extLst>
            <c:ext xmlns:c16="http://schemas.microsoft.com/office/drawing/2014/chart" uri="{C3380CC4-5D6E-409C-BE32-E72D297353CC}">
              <c16:uniqueId val="{00000000-9261-42EA-8148-E139434C5E4A}"/>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min val="0"/>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937564300762441E-2"/>
          <c:y val="1.809641672546048E-2"/>
          <c:w val="0.96562499999999996"/>
          <c:h val="0.89858856277059618"/>
        </c:manualLayout>
      </c:layout>
      <c:barChart>
        <c:barDir val="col"/>
        <c:grouping val="clustered"/>
        <c:varyColors val="0"/>
        <c:ser>
          <c:idx val="0"/>
          <c:order val="0"/>
          <c:tx>
            <c:strRef>
              <c:f>Sheet1!$B$1</c:f>
              <c:strCache>
                <c:ptCount val="1"/>
                <c:pt idx="0">
                  <c:v>Column1</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2021</c:v>
                </c:pt>
                <c:pt idx="1">
                  <c:v>2022</c:v>
                </c:pt>
                <c:pt idx="2">
                  <c:v>2023</c:v>
                </c:pt>
                <c:pt idx="3">
                  <c:v>2024</c:v>
                </c:pt>
                <c:pt idx="4">
                  <c:v>2025</c:v>
                </c:pt>
                <c:pt idx="5">
                  <c:v>2026</c:v>
                </c:pt>
                <c:pt idx="6">
                  <c:v>2027</c:v>
                </c:pt>
                <c:pt idx="7">
                  <c:v>2028</c:v>
                </c:pt>
                <c:pt idx="8">
                  <c:v>2029</c:v>
                </c:pt>
              </c:numCache>
            </c:numRef>
          </c:cat>
          <c:val>
            <c:numRef>
              <c:f>Sheet1!$B$2:$B$10</c:f>
              <c:numCache>
                <c:formatCode>0%</c:formatCode>
                <c:ptCount val="9"/>
                <c:pt idx="0">
                  <c:v>0.30149999999999999</c:v>
                </c:pt>
                <c:pt idx="1">
                  <c:v>0.3</c:v>
                </c:pt>
                <c:pt idx="2">
                  <c:v>0.29609999999999997</c:v>
                </c:pt>
                <c:pt idx="3">
                  <c:v>0.29260000000000003</c:v>
                </c:pt>
                <c:pt idx="4">
                  <c:v>0.28989999999999999</c:v>
                </c:pt>
                <c:pt idx="5">
                  <c:v>0.2868</c:v>
                </c:pt>
                <c:pt idx="6">
                  <c:v>0.28399999999999997</c:v>
                </c:pt>
                <c:pt idx="7">
                  <c:v>0.28149999999999997</c:v>
                </c:pt>
                <c:pt idx="8">
                  <c:v>0.27939999999999998</c:v>
                </c:pt>
              </c:numCache>
            </c:numRef>
          </c:val>
          <c:extLst>
            <c:ext xmlns:c16="http://schemas.microsoft.com/office/drawing/2014/chart" uri="{C3380CC4-5D6E-409C-BE32-E72D297353CC}">
              <c16:uniqueId val="{00000000-2851-4B64-8332-BB5EE2C42521}"/>
            </c:ext>
          </c:extLst>
        </c:ser>
        <c:dLbls>
          <c:showLegendKey val="0"/>
          <c:showVal val="0"/>
          <c:showCatName val="0"/>
          <c:showSerName val="0"/>
          <c:showPercent val="0"/>
          <c:showBubbleSize val="0"/>
        </c:dLbls>
        <c:gapWidth val="150"/>
        <c:axId val="66531535"/>
        <c:axId val="66528655"/>
      </c:barChart>
      <c:catAx>
        <c:axId val="66531535"/>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66528655"/>
        <c:crosses val="autoZero"/>
        <c:auto val="1"/>
        <c:lblAlgn val="ctr"/>
        <c:lblOffset val="100"/>
        <c:noMultiLvlLbl val="0"/>
      </c:catAx>
      <c:valAx>
        <c:axId val="66528655"/>
        <c:scaling>
          <c:orientation val="minMax"/>
          <c:max val="0.4"/>
          <c:min val="0"/>
        </c:scaling>
        <c:delete val="1"/>
        <c:axPos val="l"/>
        <c:numFmt formatCode="0%" sourceLinked="1"/>
        <c:majorTickMark val="out"/>
        <c:minorTickMark val="none"/>
        <c:tickLblPos val="nextTo"/>
        <c:crossAx val="66531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Sheet1!$B$2:$B$10</c:f>
              <c:numCache>
                <c:formatCode>0%</c:formatCode>
                <c:ptCount val="9"/>
                <c:pt idx="0">
                  <c:v>7.0000000000000007E-2</c:v>
                </c:pt>
                <c:pt idx="1">
                  <c:v>0.18</c:v>
                </c:pt>
                <c:pt idx="2">
                  <c:v>0.23</c:v>
                </c:pt>
                <c:pt idx="3">
                  <c:v>0.27</c:v>
                </c:pt>
                <c:pt idx="4">
                  <c:v>0.33</c:v>
                </c:pt>
                <c:pt idx="5">
                  <c:v>0.35</c:v>
                </c:pt>
                <c:pt idx="6">
                  <c:v>0.36</c:v>
                </c:pt>
                <c:pt idx="7">
                  <c:v>0.34</c:v>
                </c:pt>
                <c:pt idx="8">
                  <c:v>0.35</c:v>
                </c:pt>
              </c:numCache>
            </c:numRef>
          </c:val>
          <c:extLst>
            <c:ext xmlns:c16="http://schemas.microsoft.com/office/drawing/2014/chart" uri="{C3380CC4-5D6E-409C-BE32-E72D297353CC}">
              <c16:uniqueId val="{00000000-D8BA-4B19-A0D9-A268AD3141C8}"/>
            </c:ext>
          </c:extLst>
        </c:ser>
        <c:dLbls>
          <c:showLegendKey val="0"/>
          <c:showVal val="0"/>
          <c:showCatName val="0"/>
          <c:showSerName val="0"/>
          <c:showPercent val="0"/>
          <c:showBubbleSize val="0"/>
        </c:dLbls>
        <c:gapWidth val="219"/>
        <c:overlap val="-27"/>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 sourceLinked="1"/>
        <c:majorTickMark val="none"/>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Sheet1!$B$2:$B$8</c:f>
              <c:numCache>
                <c:formatCode>0%</c:formatCode>
                <c:ptCount val="7"/>
                <c:pt idx="0">
                  <c:v>0.1197</c:v>
                </c:pt>
                <c:pt idx="1">
                  <c:v>0.1729</c:v>
                </c:pt>
                <c:pt idx="2">
                  <c:v>0.25659999999999999</c:v>
                </c:pt>
                <c:pt idx="3">
                  <c:v>0.27589999999999998</c:v>
                </c:pt>
                <c:pt idx="4">
                  <c:v>0.28620000000000001</c:v>
                </c:pt>
                <c:pt idx="5">
                  <c:v>0.2903</c:v>
                </c:pt>
                <c:pt idx="6">
                  <c:v>0.29759999999999998</c:v>
                </c:pt>
              </c:numCache>
            </c:numRef>
          </c:val>
          <c:extLst>
            <c:ext xmlns:c16="http://schemas.microsoft.com/office/drawing/2014/chart" uri="{C3380CC4-5D6E-409C-BE32-E72D297353CC}">
              <c16:uniqueId val="{00000000-BDCF-4B64-8DAB-8ABB6E59944D}"/>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max val="0.4"/>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Sheet1!$B$2:$B$8</c:f>
              <c:numCache>
                <c:formatCode>0%</c:formatCode>
                <c:ptCount val="7"/>
                <c:pt idx="0">
                  <c:v>0.13789999999999999</c:v>
                </c:pt>
                <c:pt idx="1">
                  <c:v>0.2021</c:v>
                </c:pt>
                <c:pt idx="2">
                  <c:v>0.28699999999999998</c:v>
                </c:pt>
                <c:pt idx="3">
                  <c:v>0.31719999999999998</c:v>
                </c:pt>
                <c:pt idx="4">
                  <c:v>0.3402</c:v>
                </c:pt>
                <c:pt idx="5">
                  <c:v>0.33610000000000001</c:v>
                </c:pt>
                <c:pt idx="6">
                  <c:v>0.36230000000000001</c:v>
                </c:pt>
              </c:numCache>
            </c:numRef>
          </c:val>
          <c:extLst>
            <c:ext xmlns:c16="http://schemas.microsoft.com/office/drawing/2014/chart" uri="{C3380CC4-5D6E-409C-BE32-E72D297353CC}">
              <c16:uniqueId val="{00000000-D7A2-40E0-BCA6-D770CBF46F32}"/>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0%</c:formatCode>
                <c:ptCount val="8"/>
                <c:pt idx="0">
                  <c:v>4.6399999999999997E-2</c:v>
                </c:pt>
                <c:pt idx="1">
                  <c:v>5.0799999999999998E-2</c:v>
                </c:pt>
                <c:pt idx="2">
                  <c:v>7.6799999999999993E-2</c:v>
                </c:pt>
                <c:pt idx="3">
                  <c:v>0.1007</c:v>
                </c:pt>
                <c:pt idx="4">
                  <c:v>0.1265</c:v>
                </c:pt>
                <c:pt idx="5">
                  <c:v>0.13320000000000001</c:v>
                </c:pt>
                <c:pt idx="6">
                  <c:v>0.1381</c:v>
                </c:pt>
                <c:pt idx="7">
                  <c:v>0.14699999999999999</c:v>
                </c:pt>
              </c:numCache>
            </c:numRef>
          </c:val>
          <c:extLst>
            <c:ext xmlns:c16="http://schemas.microsoft.com/office/drawing/2014/chart" uri="{C3380CC4-5D6E-409C-BE32-E72D297353CC}">
              <c16:uniqueId val="{00000000-45D1-41B6-96FA-EEF8AE0EDCB4}"/>
            </c:ext>
          </c:extLst>
        </c:ser>
        <c:dLbls>
          <c:showLegendKey val="0"/>
          <c:showVal val="0"/>
          <c:showCatName val="0"/>
          <c:showSerName val="0"/>
          <c:showPercent val="0"/>
          <c:showBubbleSize val="0"/>
        </c:dLbls>
        <c:gapWidth val="150"/>
        <c:overlap val="-27"/>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 sourceLinked="1"/>
        <c:majorTickMark val="none"/>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633921182573339E-2"/>
          <c:y val="0.11341011012320899"/>
          <c:w val="0.9487321576348533"/>
          <c:h val="0.74333664084199624"/>
        </c:manualLayout>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2021</c:v>
                </c:pt>
                <c:pt idx="1">
                  <c:v>2023</c:v>
                </c:pt>
                <c:pt idx="2">
                  <c:v>2025</c:v>
                </c:pt>
                <c:pt idx="3">
                  <c:v>2027</c:v>
                </c:pt>
                <c:pt idx="4">
                  <c:v>2029</c:v>
                </c:pt>
              </c:strCache>
            </c:strRef>
          </c:cat>
          <c:val>
            <c:numRef>
              <c:f>Sheet1!$B$2:$B$6</c:f>
              <c:numCache>
                <c:formatCode>_(* #,##0.0_);_(* \(#,##0.0\);_(* "-"??_);_(@_)</c:formatCode>
                <c:ptCount val="5"/>
                <c:pt idx="0">
                  <c:v>26.469171199999998</c:v>
                </c:pt>
                <c:pt idx="1">
                  <c:v>31.728167600000003</c:v>
                </c:pt>
                <c:pt idx="2">
                  <c:v>34.753385469999998</c:v>
                </c:pt>
                <c:pt idx="3">
                  <c:v>38.459274619999995</c:v>
                </c:pt>
                <c:pt idx="4">
                  <c:v>42.272119570000001</c:v>
                </c:pt>
              </c:numCache>
            </c:numRef>
          </c:val>
          <c:extLst>
            <c:ext xmlns:c16="http://schemas.microsoft.com/office/drawing/2014/chart" uri="{C3380CC4-5D6E-409C-BE32-E72D297353CC}">
              <c16:uniqueId val="{00000000-494E-467D-AE0D-07B38B2A2B64}"/>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_(* #,##0.0_);_(* \(#,##0.0\);_(* &quot;-&quot;??_);_(@_)"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Sheet1!$B$2:$B$8</c:f>
              <c:numCache>
                <c:formatCode>0%</c:formatCode>
                <c:ptCount val="7"/>
                <c:pt idx="0">
                  <c:v>0.2167</c:v>
                </c:pt>
                <c:pt idx="1">
                  <c:v>0.26150000000000001</c:v>
                </c:pt>
                <c:pt idx="2">
                  <c:v>0.31319999999999998</c:v>
                </c:pt>
                <c:pt idx="3">
                  <c:v>0.37390000000000001</c:v>
                </c:pt>
                <c:pt idx="4">
                  <c:v>0.41649999999999998</c:v>
                </c:pt>
                <c:pt idx="5">
                  <c:v>0.43590000000000001</c:v>
                </c:pt>
                <c:pt idx="6">
                  <c:v>0.441</c:v>
                </c:pt>
              </c:numCache>
            </c:numRef>
          </c:val>
          <c:extLst>
            <c:ext xmlns:c16="http://schemas.microsoft.com/office/drawing/2014/chart" uri="{C3380CC4-5D6E-409C-BE32-E72D297353CC}">
              <c16:uniqueId val="{00000000-F63F-445B-BAEF-E91C2D7ECDFF}"/>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c:v>
                </c:pt>
                <c:pt idx="1">
                  <c:v>2019</c:v>
                </c:pt>
                <c:pt idx="2">
                  <c:v>2021</c:v>
                </c:pt>
                <c:pt idx="3">
                  <c:v>2023</c:v>
                </c:pt>
                <c:pt idx="4">
                  <c:v>2025</c:v>
                </c:pt>
                <c:pt idx="5">
                  <c:v>2027</c:v>
                </c:pt>
                <c:pt idx="6">
                  <c:v>2029</c:v>
                </c:pt>
              </c:strCache>
            </c:strRef>
          </c:cat>
          <c:val>
            <c:numRef>
              <c:f>Sheet1!$B$2:$B$8</c:f>
              <c:numCache>
                <c:formatCode>0.0</c:formatCode>
                <c:ptCount val="7"/>
                <c:pt idx="0">
                  <c:v>10.510689452594724</c:v>
                </c:pt>
                <c:pt idx="1">
                  <c:v>12.300618662612319</c:v>
                </c:pt>
                <c:pt idx="2">
                  <c:v>13.457190516533061</c:v>
                </c:pt>
                <c:pt idx="3">
                  <c:v>12.82988950548903</c:v>
                </c:pt>
                <c:pt idx="4">
                  <c:v>9.6714635600341836</c:v>
                </c:pt>
                <c:pt idx="5">
                  <c:v>8.288184298118356</c:v>
                </c:pt>
                <c:pt idx="6">
                  <c:v>8.9655057543238001</c:v>
                </c:pt>
              </c:numCache>
            </c:numRef>
          </c:val>
          <c:extLst>
            <c:ext xmlns:c16="http://schemas.microsoft.com/office/drawing/2014/chart" uri="{C3380CC4-5D6E-409C-BE32-E72D297353CC}">
              <c16:uniqueId val="{00000000-2BEA-4F97-BA69-F81F7314734E}"/>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Sheet1!$B$2:$B$5</c:f>
              <c:numCache>
                <c:formatCode>0%</c:formatCode>
                <c:ptCount val="4"/>
                <c:pt idx="0">
                  <c:v>0.47939999999999999</c:v>
                </c:pt>
                <c:pt idx="1">
                  <c:v>0.45810000000000001</c:v>
                </c:pt>
                <c:pt idx="2">
                  <c:v>0.4612</c:v>
                </c:pt>
                <c:pt idx="3">
                  <c:v>0.45779999999999998</c:v>
                </c:pt>
              </c:numCache>
            </c:numRef>
          </c:val>
          <c:extLst>
            <c:ext xmlns:c16="http://schemas.microsoft.com/office/drawing/2014/chart" uri="{C3380CC4-5D6E-409C-BE32-E72D297353CC}">
              <c16:uniqueId val="{00000000-D5DE-4EF1-AF07-84F8AA596684}"/>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max val="0.55000000000000004"/>
          <c:min val="0"/>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28367442349298"/>
          <c:y val="2.3100339874672429E-2"/>
          <c:w val="0.51575118357741789"/>
          <c:h val="0.96568009953055667"/>
        </c:manualLayout>
      </c:layout>
      <c:barChart>
        <c:barDir val="bar"/>
        <c:grouping val="clustered"/>
        <c:varyColors val="0"/>
        <c:ser>
          <c:idx val="0"/>
          <c:order val="0"/>
          <c:tx>
            <c:strRef>
              <c:f>Sheet1!$B$1</c:f>
              <c:strCache>
                <c:ptCount val="1"/>
                <c:pt idx="0">
                  <c:v>% of Respondents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Work Activities</c:v>
                </c:pt>
                <c:pt idx="1">
                  <c:v>Creating Art</c:v>
                </c:pt>
                <c:pt idx="2">
                  <c:v>Playing Music</c:v>
                </c:pt>
                <c:pt idx="3">
                  <c:v>Social Media</c:v>
                </c:pt>
                <c:pt idx="4">
                  <c:v>Watching Events or Concerts</c:v>
                </c:pt>
                <c:pt idx="5">
                  <c:v>Exercise Programs</c:v>
                </c:pt>
                <c:pt idx="6">
                  <c:v>Watching TV Shows or Movies</c:v>
                </c:pt>
                <c:pt idx="7">
                  <c:v>Virtual Travel / Exploration</c:v>
                </c:pt>
                <c:pt idx="8">
                  <c:v>Gaming</c:v>
                </c:pt>
              </c:strCache>
            </c:strRef>
          </c:cat>
          <c:val>
            <c:numRef>
              <c:f>Sheet1!$B$2:$B$10</c:f>
              <c:numCache>
                <c:formatCode>0%</c:formatCode>
                <c:ptCount val="9"/>
                <c:pt idx="0">
                  <c:v>0.02</c:v>
                </c:pt>
                <c:pt idx="1">
                  <c:v>0.03</c:v>
                </c:pt>
                <c:pt idx="2">
                  <c:v>0.04</c:v>
                </c:pt>
                <c:pt idx="3">
                  <c:v>0.05</c:v>
                </c:pt>
                <c:pt idx="4">
                  <c:v>0.06</c:v>
                </c:pt>
                <c:pt idx="5">
                  <c:v>0.08</c:v>
                </c:pt>
                <c:pt idx="6">
                  <c:v>0.11</c:v>
                </c:pt>
                <c:pt idx="7">
                  <c:v>0.19</c:v>
                </c:pt>
                <c:pt idx="8">
                  <c:v>0.43</c:v>
                </c:pt>
              </c:numCache>
            </c:numRef>
          </c:val>
          <c:extLst>
            <c:ext xmlns:c16="http://schemas.microsoft.com/office/drawing/2014/chart" uri="{C3380CC4-5D6E-409C-BE32-E72D297353CC}">
              <c16:uniqueId val="{00000000-4AF7-422F-8059-62A5894E0F63}"/>
            </c:ext>
          </c:extLst>
        </c:ser>
        <c:dLbls>
          <c:showLegendKey val="0"/>
          <c:showVal val="0"/>
          <c:showCatName val="0"/>
          <c:showSerName val="0"/>
          <c:showPercent val="0"/>
          <c:showBubbleSize val="0"/>
        </c:dLbls>
        <c:gapWidth val="124"/>
        <c:axId val="303878895"/>
        <c:axId val="303879375"/>
      </c:barChart>
      <c:catAx>
        <c:axId val="303878895"/>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crossAx val="303879375"/>
        <c:crosses val="autoZero"/>
        <c:auto val="1"/>
        <c:lblAlgn val="ctr"/>
        <c:lblOffset val="100"/>
        <c:noMultiLvlLbl val="0"/>
      </c:catAx>
      <c:valAx>
        <c:axId val="303879375"/>
        <c:scaling>
          <c:orientation val="minMax"/>
          <c:max val="0.60000000000000009"/>
        </c:scaling>
        <c:delete val="1"/>
        <c:axPos val="b"/>
        <c:numFmt formatCode="0%" sourceLinked="1"/>
        <c:majorTickMark val="out"/>
        <c:minorTickMark val="none"/>
        <c:tickLblPos val="nextTo"/>
        <c:crossAx val="30387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rgbClr val="1F1A62"/>
          </a:solidFill>
          <a:latin typeface="Helvetica" panose="020B0403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937564300762441E-2"/>
          <c:y val="5.1016223761710049E-2"/>
          <c:w val="0.96562499999999996"/>
          <c:h val="0.83626202387786908"/>
        </c:manualLayout>
      </c:layout>
      <c:barChart>
        <c:barDir val="col"/>
        <c:grouping val="clustered"/>
        <c:varyColors val="0"/>
        <c:ser>
          <c:idx val="0"/>
          <c:order val="0"/>
          <c:tx>
            <c:strRef>
              <c:f>Sheet1!$B$1</c:f>
              <c:strCache>
                <c:ptCount val="1"/>
                <c:pt idx="0">
                  <c:v>Column1</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c:v>
                </c:pt>
                <c:pt idx="1">
                  <c:v>2019</c:v>
                </c:pt>
                <c:pt idx="2">
                  <c:v>2021</c:v>
                </c:pt>
                <c:pt idx="3">
                  <c:v>2023</c:v>
                </c:pt>
                <c:pt idx="4">
                  <c:v>2025</c:v>
                </c:pt>
                <c:pt idx="5">
                  <c:v>2027</c:v>
                </c:pt>
                <c:pt idx="6">
                  <c:v>2029</c:v>
                </c:pt>
              </c:strCache>
            </c:strRef>
          </c:cat>
          <c:val>
            <c:numRef>
              <c:f>Sheet1!$B$2:$B$8</c:f>
              <c:numCache>
                <c:formatCode>0.00</c:formatCode>
                <c:ptCount val="7"/>
                <c:pt idx="0">
                  <c:v>0.03</c:v>
                </c:pt>
                <c:pt idx="1">
                  <c:v>0.16</c:v>
                </c:pt>
                <c:pt idx="2">
                  <c:v>0.34</c:v>
                </c:pt>
                <c:pt idx="3">
                  <c:v>0.64</c:v>
                </c:pt>
                <c:pt idx="4">
                  <c:v>1.26</c:v>
                </c:pt>
                <c:pt idx="5">
                  <c:v>2.2999999999999998</c:v>
                </c:pt>
                <c:pt idx="6">
                  <c:v>4.1400000000000006</c:v>
                </c:pt>
              </c:numCache>
            </c:numRef>
          </c:val>
          <c:extLst>
            <c:ext xmlns:c16="http://schemas.microsoft.com/office/drawing/2014/chart" uri="{C3380CC4-5D6E-409C-BE32-E72D297353CC}">
              <c16:uniqueId val="{00000000-B649-4B3B-8D54-7649C576C640}"/>
            </c:ext>
          </c:extLst>
        </c:ser>
        <c:dLbls>
          <c:showLegendKey val="0"/>
          <c:showVal val="0"/>
          <c:showCatName val="0"/>
          <c:showSerName val="0"/>
          <c:showPercent val="0"/>
          <c:showBubbleSize val="0"/>
        </c:dLbls>
        <c:gapWidth val="150"/>
        <c:axId val="66531535"/>
        <c:axId val="66528655"/>
      </c:barChart>
      <c:catAx>
        <c:axId val="66531535"/>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1B1464"/>
                </a:solidFill>
                <a:latin typeface="Helvetica" panose="020B0403020202020204" pitchFamily="34" charset="0"/>
                <a:ea typeface="+mn-ea"/>
                <a:cs typeface="+mn-cs"/>
              </a:defRPr>
            </a:pPr>
            <a:endParaRPr lang="en-US"/>
          </a:p>
        </c:txPr>
        <c:crossAx val="66528655"/>
        <c:crosses val="autoZero"/>
        <c:auto val="1"/>
        <c:lblAlgn val="ctr"/>
        <c:lblOffset val="100"/>
        <c:noMultiLvlLbl val="0"/>
      </c:catAx>
      <c:valAx>
        <c:axId val="66528655"/>
        <c:scaling>
          <c:orientation val="minMax"/>
          <c:max val="4.5"/>
          <c:min val="0"/>
        </c:scaling>
        <c:delete val="1"/>
        <c:axPos val="l"/>
        <c:numFmt formatCode="0.00" sourceLinked="1"/>
        <c:majorTickMark val="out"/>
        <c:minorTickMark val="none"/>
        <c:tickLblPos val="nextTo"/>
        <c:crossAx val="66531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rgbClr val="1B1464"/>
          </a:solidFill>
          <a:latin typeface="Helvetica" panose="020B0403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2021</c:v>
                </c:pt>
                <c:pt idx="1">
                  <c:v>2023</c:v>
                </c:pt>
                <c:pt idx="2">
                  <c:v>2025</c:v>
                </c:pt>
                <c:pt idx="3">
                  <c:v>2027</c:v>
                </c:pt>
                <c:pt idx="4">
                  <c:v>2029</c:v>
                </c:pt>
              </c:strCache>
            </c:strRef>
          </c:cat>
          <c:val>
            <c:numRef>
              <c:f>Sheet1!$B$2:$B$6</c:f>
              <c:numCache>
                <c:formatCode>_(* #,##0.0_);_(* \(#,##0.0\);_(* "-"??_);_(@_)</c:formatCode>
                <c:ptCount val="5"/>
                <c:pt idx="0">
                  <c:v>140.28266216</c:v>
                </c:pt>
                <c:pt idx="1">
                  <c:v>153.71464007</c:v>
                </c:pt>
                <c:pt idx="2">
                  <c:v>170.72671740999999</c:v>
                </c:pt>
                <c:pt idx="3">
                  <c:v>187.50737504</c:v>
                </c:pt>
                <c:pt idx="4">
                  <c:v>202.95125080000003</c:v>
                </c:pt>
              </c:numCache>
            </c:numRef>
          </c:val>
          <c:extLst>
            <c:ext xmlns:c16="http://schemas.microsoft.com/office/drawing/2014/chart" uri="{C3380CC4-5D6E-409C-BE32-E72D297353CC}">
              <c16:uniqueId val="{00000000-5E2F-4D38-B69F-771CF02D4FE1}"/>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_(* #,##0.0_);_(* \(#,##0.0\);_(* &quot;-&quot;??_);_(@_)"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rgbClr val="00BFF2"/>
            </a:solidFill>
          </c:spPr>
          <c:dPt>
            <c:idx val="0"/>
            <c:bubble3D val="0"/>
            <c:spPr>
              <a:solidFill>
                <a:srgbClr val="00BFF2"/>
              </a:solidFill>
              <a:ln>
                <a:noFill/>
              </a:ln>
              <a:effectLst/>
            </c:spPr>
            <c:extLst>
              <c:ext xmlns:c16="http://schemas.microsoft.com/office/drawing/2014/chart" uri="{C3380CC4-5D6E-409C-BE32-E72D297353CC}">
                <c16:uniqueId val="{00000003-77BB-4E56-AC29-1006BC2E3738}"/>
              </c:ext>
            </c:extLst>
          </c:dPt>
          <c:dPt>
            <c:idx val="1"/>
            <c:bubble3D val="0"/>
            <c:spPr>
              <a:solidFill>
                <a:srgbClr val="ED3C8D"/>
              </a:solidFill>
              <a:ln>
                <a:noFill/>
              </a:ln>
              <a:effectLst/>
            </c:spPr>
            <c:extLst>
              <c:ext xmlns:c16="http://schemas.microsoft.com/office/drawing/2014/chart" uri="{C3380CC4-5D6E-409C-BE32-E72D297353CC}">
                <c16:uniqueId val="{00000000-77BB-4E56-AC29-1006BC2E3738}"/>
              </c:ext>
            </c:extLst>
          </c:dPt>
          <c:dPt>
            <c:idx val="2"/>
            <c:bubble3D val="0"/>
            <c:spPr>
              <a:solidFill>
                <a:srgbClr val="4EBEA4"/>
              </a:solidFill>
              <a:ln>
                <a:noFill/>
              </a:ln>
              <a:effectLst/>
            </c:spPr>
            <c:extLst>
              <c:ext xmlns:c16="http://schemas.microsoft.com/office/drawing/2014/chart" uri="{C3380CC4-5D6E-409C-BE32-E72D297353CC}">
                <c16:uniqueId val="{00000001-77BB-4E56-AC29-1006BC2E3738}"/>
              </c:ext>
            </c:extLst>
          </c:dPt>
          <c:dPt>
            <c:idx val="3"/>
            <c:bubble3D val="0"/>
            <c:spPr>
              <a:solidFill>
                <a:srgbClr val="A343FF"/>
              </a:solidFill>
              <a:ln>
                <a:noFill/>
              </a:ln>
              <a:effectLst/>
            </c:spPr>
            <c:extLst>
              <c:ext xmlns:c16="http://schemas.microsoft.com/office/drawing/2014/chart" uri="{C3380CC4-5D6E-409C-BE32-E72D297353CC}">
                <c16:uniqueId val="{00000002-77BB-4E56-AC29-1006BC2E3738}"/>
              </c:ext>
            </c:extLst>
          </c:dPt>
          <c:dLbls>
            <c:dLbl>
              <c:idx val="0"/>
              <c:layout>
                <c:manualLayout>
                  <c:x val="4.3784763974925998E-2"/>
                  <c:y val="1.1619239046746362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852487554631727"/>
                      <c:h val="0.2080762783077228"/>
                    </c:manualLayout>
                  </c15:layout>
                </c:ext>
                <c:ext xmlns:c16="http://schemas.microsoft.com/office/drawing/2014/chart" uri="{C3380CC4-5D6E-409C-BE32-E72D297353CC}">
                  <c16:uniqueId val="{00000003-77BB-4E56-AC29-1006BC2E3738}"/>
                </c:ext>
              </c:extLst>
            </c:dLbl>
            <c:dLbl>
              <c:idx val="1"/>
              <c:layout>
                <c:manualLayout>
                  <c:x val="0.174246589304317"/>
                  <c:y val="-3.3803879507524094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0596871336174725"/>
                      <c:h val="0.27350232457973878"/>
                    </c:manualLayout>
                  </c15:layout>
                </c:ext>
                <c:ext xmlns:c16="http://schemas.microsoft.com/office/drawing/2014/chart" uri="{C3380CC4-5D6E-409C-BE32-E72D297353CC}">
                  <c16:uniqueId val="{00000000-77BB-4E56-AC29-1006BC2E3738}"/>
                </c:ext>
              </c:extLst>
            </c:dLbl>
            <c:dLbl>
              <c:idx val="2"/>
              <c:layout>
                <c:manualLayout>
                  <c:x val="0.13881620447546522"/>
                  <c:y val="-4.507981549747976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7BB-4E56-AC29-1006BC2E373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Yes, Free Trial</c:v>
                </c:pt>
                <c:pt idx="1">
                  <c:v>Yes, Pay Subscription</c:v>
                </c:pt>
                <c:pt idx="2">
                  <c:v>No</c:v>
                </c:pt>
                <c:pt idx="3">
                  <c:v>I Don’t Know</c:v>
                </c:pt>
              </c:strCache>
            </c:strRef>
          </c:cat>
          <c:val>
            <c:numRef>
              <c:f>Sheet1!$B$2:$B$5</c:f>
              <c:numCache>
                <c:formatCode>0%</c:formatCode>
                <c:ptCount val="4"/>
                <c:pt idx="0">
                  <c:v>0.19</c:v>
                </c:pt>
                <c:pt idx="1">
                  <c:v>0.35</c:v>
                </c:pt>
                <c:pt idx="2">
                  <c:v>0.38</c:v>
                </c:pt>
                <c:pt idx="3">
                  <c:v>0.09</c:v>
                </c:pt>
              </c:numCache>
            </c:numRef>
          </c:val>
          <c:extLst>
            <c:ext xmlns:c16="http://schemas.microsoft.com/office/drawing/2014/chart" uri="{C3380CC4-5D6E-409C-BE32-E72D297353CC}">
              <c16:uniqueId val="{00000000-6FC6-4AD9-9210-E3AE0D2863F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c:v>
                </c:pt>
                <c:pt idx="1">
                  <c:v>2017</c:v>
                </c:pt>
                <c:pt idx="2">
                  <c:v>2019</c:v>
                </c:pt>
                <c:pt idx="3">
                  <c:v>2021</c:v>
                </c:pt>
                <c:pt idx="4">
                  <c:v>2023</c:v>
                </c:pt>
                <c:pt idx="5">
                  <c:v>2025</c:v>
                </c:pt>
              </c:strCache>
            </c:strRef>
          </c:cat>
          <c:val>
            <c:numRef>
              <c:f>Sheet1!$B$2:$B$7</c:f>
              <c:numCache>
                <c:formatCode>0%</c:formatCode>
                <c:ptCount val="6"/>
                <c:pt idx="0">
                  <c:v>0.3997</c:v>
                </c:pt>
                <c:pt idx="1">
                  <c:v>0.37490000000000001</c:v>
                </c:pt>
                <c:pt idx="2">
                  <c:v>0.3851</c:v>
                </c:pt>
                <c:pt idx="3">
                  <c:v>0.38119999999999998</c:v>
                </c:pt>
                <c:pt idx="4">
                  <c:v>0.47699999999999998</c:v>
                </c:pt>
                <c:pt idx="5">
                  <c:v>0.49419999999999997</c:v>
                </c:pt>
              </c:numCache>
            </c:numRef>
          </c:val>
          <c:extLst>
            <c:ext xmlns:c16="http://schemas.microsoft.com/office/drawing/2014/chart" uri="{C3380CC4-5D6E-409C-BE32-E72D297353CC}">
              <c16:uniqueId val="{00000000-244B-4260-A3AB-77AE4F7AB079}"/>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min val="0"/>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Sheet1!$B$2:$B$5</c:f>
              <c:numCache>
                <c:formatCode>0%</c:formatCode>
                <c:ptCount val="4"/>
                <c:pt idx="0">
                  <c:v>0.31519999999999998</c:v>
                </c:pt>
                <c:pt idx="1">
                  <c:v>0.32779999999999998</c:v>
                </c:pt>
                <c:pt idx="2">
                  <c:v>0.3337</c:v>
                </c:pt>
                <c:pt idx="3">
                  <c:v>0.33179999999999998</c:v>
                </c:pt>
              </c:numCache>
            </c:numRef>
          </c:val>
          <c:extLst>
            <c:ext xmlns:c16="http://schemas.microsoft.com/office/drawing/2014/chart" uri="{C3380CC4-5D6E-409C-BE32-E72D297353CC}">
              <c16:uniqueId val="{00000000-0A57-4960-9D0E-6C7F8EC08566}"/>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max val="0.5"/>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00224776388082E-2"/>
          <c:y val="8.1844893454623813E-2"/>
          <c:w val="0.94599955044722384"/>
          <c:h val="0.79524316834793751"/>
        </c:manualLayout>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dLbl>
              <c:idx val="3"/>
              <c:tx>
                <c:rich>
                  <a:bodyPr/>
                  <a:lstStyle/>
                  <a:p>
                    <a:fld id="{18CA5A81-ADCE-436E-BC37-CDC55F45C29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9EA-4DC4-BF4F-7C443CEBDBAB}"/>
                </c:ext>
              </c:extLst>
            </c:dLbl>
            <c:dLbl>
              <c:idx val="4"/>
              <c:tx>
                <c:rich>
                  <a:bodyPr/>
                  <a:lstStyle/>
                  <a:p>
                    <a:fld id="{335BDFCE-44C9-4E3B-B504-78EB74BBB3C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9EA-4DC4-BF4F-7C443CEBDBAB}"/>
                </c:ext>
              </c:extLst>
            </c:dLbl>
            <c:dLbl>
              <c:idx val="5"/>
              <c:tx>
                <c:rich>
                  <a:bodyPr/>
                  <a:lstStyle/>
                  <a:p>
                    <a:fld id="{8A76D7FD-9C62-41EA-BFF6-10DEB9763F3D}"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A4B-43F6-BF27-E5FDD3C45620}"/>
                </c:ext>
              </c:extLst>
            </c:dLbl>
            <c:dLbl>
              <c:idx val="6"/>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prstClr val="white"/>
                        </a:solidFill>
                        <a:latin typeface="Helvetica" panose="020B0403020202020204" pitchFamily="34" charset="0"/>
                        <a:ea typeface="+mn-ea"/>
                        <a:cs typeface="+mn-cs"/>
                      </a:defRPr>
                    </a:pPr>
                    <a:fld id="{DF7F3113-A6BA-4262-B376-2B35163BBDEB}" type="VALUE">
                      <a:rPr lang="en-US" sz="1600" smtClean="0"/>
                      <a:pPr marL="0" marR="0" lvl="0" indent="0" algn="ctr" defTabSz="914400" rtl="0" eaLnBrk="1" fontAlgn="auto" latinLnBrk="0" hangingPunct="1">
                        <a:lnSpc>
                          <a:spcPct val="100000"/>
                        </a:lnSpc>
                        <a:spcBef>
                          <a:spcPts val="0"/>
                        </a:spcBef>
                        <a:spcAft>
                          <a:spcPts val="0"/>
                        </a:spcAft>
                        <a:buClrTx/>
                        <a:buSzTx/>
                        <a:buFontTx/>
                        <a:buNone/>
                        <a:tabLst/>
                        <a:defRPr sz="1600" b="1">
                          <a:solidFill>
                            <a:prstClr val="white"/>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prstClr val="white"/>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A4B-43F6-BF27-E5FDD3C45620}"/>
                </c:ext>
              </c:extLst>
            </c:dLbl>
            <c:dLbl>
              <c:idx val="7"/>
              <c:tx>
                <c:rich>
                  <a:bodyPr/>
                  <a:lstStyle/>
                  <a:p>
                    <a:fld id="{71BBCA06-3998-482F-8311-C5296B82888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A4B-43F6-BF27-E5FDD3C4562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c:v>
                </c:pt>
                <c:pt idx="1">
                  <c:v>2017</c:v>
                </c:pt>
                <c:pt idx="2">
                  <c:v>2019</c:v>
                </c:pt>
                <c:pt idx="3">
                  <c:v>2021</c:v>
                </c:pt>
                <c:pt idx="4">
                  <c:v>2023</c:v>
                </c:pt>
                <c:pt idx="5">
                  <c:v>2025</c:v>
                </c:pt>
                <c:pt idx="6">
                  <c:v>2027</c:v>
                </c:pt>
                <c:pt idx="7">
                  <c:v>2029</c:v>
                </c:pt>
              </c:strCache>
            </c:strRef>
          </c:cat>
          <c:val>
            <c:numRef>
              <c:f>Sheet1!$B$2:$B$9</c:f>
              <c:numCache>
                <c:formatCode>0.0</c:formatCode>
                <c:ptCount val="8"/>
                <c:pt idx="0">
                  <c:v>89.082999999999998</c:v>
                </c:pt>
                <c:pt idx="1">
                  <c:v>128.089</c:v>
                </c:pt>
                <c:pt idx="2">
                  <c:v>159.36199999999999</c:v>
                </c:pt>
                <c:pt idx="3">
                  <c:v>195.495</c:v>
                </c:pt>
                <c:pt idx="4">
                  <c:v>222.566</c:v>
                </c:pt>
                <c:pt idx="5">
                  <c:v>250.19499999999999</c:v>
                </c:pt>
                <c:pt idx="6">
                  <c:v>270.57499999999999</c:v>
                </c:pt>
                <c:pt idx="7">
                  <c:v>287.839</c:v>
                </c:pt>
              </c:numCache>
            </c:numRef>
          </c:val>
          <c:extLst>
            <c:ext xmlns:c16="http://schemas.microsoft.com/office/drawing/2014/chart" uri="{C3380CC4-5D6E-409C-BE32-E72D297353CC}">
              <c16:uniqueId val="{00000000-69EA-4DC4-BF4F-7C443CEBDBAB}"/>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00224776388082E-2"/>
          <c:y val="0.25871921182266011"/>
          <c:w val="0.97299971609690561"/>
          <c:h val="0.62268147414036012"/>
        </c:manualLayout>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dLbl>
              <c:idx val="3"/>
              <c:tx>
                <c:rich>
                  <a:bodyPr/>
                  <a:lstStyle/>
                  <a:p>
                    <a:fld id="{18CA5A81-ADCE-436E-BC37-CDC55F45C291}"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13C-4E09-8C3F-B6907E681BF6}"/>
                </c:ext>
              </c:extLst>
            </c:dLbl>
            <c:dLbl>
              <c:idx val="4"/>
              <c:tx>
                <c:rich>
                  <a:bodyPr/>
                  <a:lstStyle/>
                  <a:p>
                    <a:fld id="{335BDFCE-44C9-4E3B-B504-78EB74BBB3CE}"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13C-4E09-8C3F-B6907E681BF6}"/>
                </c:ext>
              </c:extLst>
            </c:dLbl>
            <c:dLbl>
              <c:idx val="5"/>
              <c:tx>
                <c:rich>
                  <a:bodyPr/>
                  <a:lstStyle/>
                  <a:p>
                    <a:fld id="{8A76D7FD-9C62-41EA-BFF6-10DEB9763F3D}"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13C-4E09-8C3F-B6907E681BF6}"/>
                </c:ext>
              </c:extLst>
            </c:dLbl>
            <c:dLbl>
              <c:idx val="6"/>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1B1464"/>
                        </a:solidFill>
                        <a:latin typeface="Helvetica" panose="020B0403020202020204" pitchFamily="34" charset="0"/>
                        <a:ea typeface="+mn-ea"/>
                        <a:cs typeface="+mn-cs"/>
                      </a:defRPr>
                    </a:pPr>
                    <a:fld id="{DF7F3113-A6BA-4262-B376-2B35163BBDEB}" type="VALUE">
                      <a:rPr lang="en-US" sz="1400" smtClean="0">
                        <a:solidFill>
                          <a:srgbClr val="1B1464"/>
                        </a:solidFill>
                      </a:rPr>
                      <a:pPr marL="0" marR="0" lvl="0" indent="0" algn="ctr" defTabSz="914400" rtl="0" eaLnBrk="1" fontAlgn="auto" latinLnBrk="0" hangingPunct="1">
                        <a:lnSpc>
                          <a:spcPct val="100000"/>
                        </a:lnSpc>
                        <a:spcBef>
                          <a:spcPts val="0"/>
                        </a:spcBef>
                        <a:spcAft>
                          <a:spcPts val="0"/>
                        </a:spcAft>
                        <a:buClrTx/>
                        <a:buSzTx/>
                        <a:buFontTx/>
                        <a:buNone/>
                        <a:tabLst/>
                        <a:defRPr sz="1400" b="1">
                          <a:solidFill>
                            <a:srgbClr val="1B1464"/>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13C-4E09-8C3F-B6907E681BF6}"/>
                </c:ext>
              </c:extLst>
            </c:dLbl>
            <c:dLbl>
              <c:idx val="7"/>
              <c:tx>
                <c:rich>
                  <a:bodyPr/>
                  <a:lstStyle/>
                  <a:p>
                    <a:fld id="{71BBCA06-3998-482F-8311-C5296B82888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13C-4E09-8C3F-B6907E681B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c:v>
                </c:pt>
                <c:pt idx="1">
                  <c:v>2017</c:v>
                </c:pt>
                <c:pt idx="2">
                  <c:v>2019</c:v>
                </c:pt>
                <c:pt idx="3">
                  <c:v>2021</c:v>
                </c:pt>
                <c:pt idx="4">
                  <c:v>2023</c:v>
                </c:pt>
                <c:pt idx="5">
                  <c:v>2025</c:v>
                </c:pt>
                <c:pt idx="6">
                  <c:v>2027</c:v>
                </c:pt>
                <c:pt idx="7">
                  <c:v>2029</c:v>
                </c:pt>
              </c:strCache>
            </c:strRef>
          </c:cat>
          <c:val>
            <c:numRef>
              <c:f>Sheet1!$B$2:$B$9</c:f>
              <c:numCache>
                <c:formatCode>0.0</c:formatCode>
                <c:ptCount val="8"/>
                <c:pt idx="0">
                  <c:v>1.65</c:v>
                </c:pt>
                <c:pt idx="1">
                  <c:v>1.9</c:v>
                </c:pt>
                <c:pt idx="2">
                  <c:v>2</c:v>
                </c:pt>
                <c:pt idx="3">
                  <c:v>2.0499999999999998</c:v>
                </c:pt>
                <c:pt idx="4">
                  <c:v>2.23</c:v>
                </c:pt>
                <c:pt idx="5">
                  <c:v>2.37</c:v>
                </c:pt>
                <c:pt idx="6">
                  <c:v>2.4700000000000002</c:v>
                </c:pt>
                <c:pt idx="7">
                  <c:v>2.48</c:v>
                </c:pt>
              </c:numCache>
            </c:numRef>
          </c:val>
          <c:extLst>
            <c:ext xmlns:c16="http://schemas.microsoft.com/office/drawing/2014/chart" uri="{C3380CC4-5D6E-409C-BE32-E72D297353CC}">
              <c16:uniqueId val="{00000005-D13C-4E09-8C3F-B6907E681BF6}"/>
            </c:ext>
          </c:extLst>
        </c:ser>
        <c:dLbls>
          <c:showLegendKey val="0"/>
          <c:showVal val="0"/>
          <c:showCatName val="0"/>
          <c:showSerName val="0"/>
          <c:showPercent val="0"/>
          <c:showBubbleSize val="0"/>
        </c:dLbls>
        <c:gapWidth val="90"/>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scaling>
        <c:delete val="1"/>
        <c:axPos val="l"/>
        <c:numFmt formatCode="0.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c:v>
                </c:pt>
                <c:pt idx="1">
                  <c:v>2017</c:v>
                </c:pt>
                <c:pt idx="2">
                  <c:v>2019</c:v>
                </c:pt>
                <c:pt idx="3">
                  <c:v>2021</c:v>
                </c:pt>
                <c:pt idx="4">
                  <c:v>2023</c:v>
                </c:pt>
                <c:pt idx="5">
                  <c:v>2025</c:v>
                </c:pt>
              </c:strCache>
            </c:strRef>
          </c:cat>
          <c:val>
            <c:numRef>
              <c:f>Sheet1!$B$2:$B$7</c:f>
              <c:numCache>
                <c:formatCode>0%</c:formatCode>
                <c:ptCount val="6"/>
                <c:pt idx="0">
                  <c:v>0.67030000000000001</c:v>
                </c:pt>
                <c:pt idx="1">
                  <c:v>0.8</c:v>
                </c:pt>
                <c:pt idx="2">
                  <c:v>0.87309999999999999</c:v>
                </c:pt>
                <c:pt idx="3">
                  <c:v>0.92179999999999995</c:v>
                </c:pt>
                <c:pt idx="4">
                  <c:v>0.94259999999999999</c:v>
                </c:pt>
                <c:pt idx="5">
                  <c:v>0.94179999999999997</c:v>
                </c:pt>
              </c:numCache>
            </c:numRef>
          </c:val>
          <c:extLst>
            <c:ext xmlns:c16="http://schemas.microsoft.com/office/drawing/2014/chart" uri="{C3380CC4-5D6E-409C-BE32-E72D297353CC}">
              <c16:uniqueId val="{00000000-19DB-4925-A538-CF459BDFFFC8}"/>
            </c:ext>
          </c:extLst>
        </c:ser>
        <c:dLbls>
          <c:showLegendKey val="0"/>
          <c:showVal val="0"/>
          <c:showCatName val="0"/>
          <c:showSerName val="0"/>
          <c:showPercent val="0"/>
          <c:showBubbleSize val="0"/>
        </c:dLbls>
        <c:gapWidth val="150"/>
        <c:axId val="1242863360"/>
        <c:axId val="1242857600"/>
      </c:barChart>
      <c:catAx>
        <c:axId val="124286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Helvetica" panose="020B0403020202020204" pitchFamily="34" charset="0"/>
                <a:ea typeface="+mn-ea"/>
                <a:cs typeface="+mn-cs"/>
              </a:defRPr>
            </a:pPr>
            <a:endParaRPr lang="en-US"/>
          </a:p>
        </c:txPr>
        <c:crossAx val="1242857600"/>
        <c:crosses val="autoZero"/>
        <c:auto val="1"/>
        <c:lblAlgn val="ctr"/>
        <c:lblOffset val="100"/>
        <c:noMultiLvlLbl val="0"/>
      </c:catAx>
      <c:valAx>
        <c:axId val="1242857600"/>
        <c:scaling>
          <c:orientation val="minMax"/>
        </c:scaling>
        <c:delete val="1"/>
        <c:axPos val="l"/>
        <c:numFmt formatCode="0%" sourceLinked="1"/>
        <c:majorTickMark val="none"/>
        <c:minorTickMark val="none"/>
        <c:tickLblPos val="nextTo"/>
        <c:crossAx val="1242863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More often than last year</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A55+</c:v>
                </c:pt>
                <c:pt idx="1">
                  <c:v>A45-54</c:v>
                </c:pt>
                <c:pt idx="2">
                  <c:v>A35-44</c:v>
                </c:pt>
                <c:pt idx="3">
                  <c:v>A25-34</c:v>
                </c:pt>
                <c:pt idx="4">
                  <c:v>A18-24</c:v>
                </c:pt>
              </c:strCache>
            </c:strRef>
          </c:cat>
          <c:val>
            <c:numRef>
              <c:f>Sheet1!$B$2:$B$6</c:f>
              <c:numCache>
                <c:formatCode>0%</c:formatCode>
                <c:ptCount val="5"/>
                <c:pt idx="0">
                  <c:v>7.7399999999999997E-2</c:v>
                </c:pt>
                <c:pt idx="1">
                  <c:v>0.13699999999999998</c:v>
                </c:pt>
                <c:pt idx="2">
                  <c:v>0.1575</c:v>
                </c:pt>
                <c:pt idx="3">
                  <c:v>0.16070000000000001</c:v>
                </c:pt>
                <c:pt idx="4">
                  <c:v>0.18149999999999999</c:v>
                </c:pt>
              </c:numCache>
            </c:numRef>
          </c:val>
          <c:extLst>
            <c:ext xmlns:c16="http://schemas.microsoft.com/office/drawing/2014/chart" uri="{C3380CC4-5D6E-409C-BE32-E72D297353CC}">
              <c16:uniqueId val="{00000000-7583-4591-A42A-2634C95FE551}"/>
            </c:ext>
          </c:extLst>
        </c:ser>
        <c:ser>
          <c:idx val="1"/>
          <c:order val="1"/>
          <c:tx>
            <c:strRef>
              <c:f>Sheet1!$C$1</c:f>
              <c:strCache>
                <c:ptCount val="1"/>
                <c:pt idx="0">
                  <c:v>Same amount as last year</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A55+</c:v>
                </c:pt>
                <c:pt idx="1">
                  <c:v>A45-54</c:v>
                </c:pt>
                <c:pt idx="2">
                  <c:v>A35-44</c:v>
                </c:pt>
                <c:pt idx="3">
                  <c:v>A25-34</c:v>
                </c:pt>
                <c:pt idx="4">
                  <c:v>A18-24</c:v>
                </c:pt>
              </c:strCache>
            </c:strRef>
          </c:cat>
          <c:val>
            <c:numRef>
              <c:f>Sheet1!$C$2:$C$6</c:f>
              <c:numCache>
                <c:formatCode>0%</c:formatCode>
                <c:ptCount val="5"/>
                <c:pt idx="0">
                  <c:v>0.14960000000000001</c:v>
                </c:pt>
                <c:pt idx="1">
                  <c:v>0.2535</c:v>
                </c:pt>
                <c:pt idx="2">
                  <c:v>0.29320000000000002</c:v>
                </c:pt>
                <c:pt idx="3">
                  <c:v>0.29049999999999998</c:v>
                </c:pt>
                <c:pt idx="4">
                  <c:v>0.27440000000000003</c:v>
                </c:pt>
              </c:numCache>
            </c:numRef>
          </c:val>
          <c:extLst>
            <c:ext xmlns:c16="http://schemas.microsoft.com/office/drawing/2014/chart" uri="{C3380CC4-5D6E-409C-BE32-E72D297353CC}">
              <c16:uniqueId val="{00000001-7583-4591-A42A-2634C95FE551}"/>
            </c:ext>
          </c:extLst>
        </c:ser>
        <c:ser>
          <c:idx val="2"/>
          <c:order val="2"/>
          <c:tx>
            <c:strRef>
              <c:f>Sheet1!$D$1</c:f>
              <c:strCache>
                <c:ptCount val="1"/>
                <c:pt idx="0">
                  <c:v>Less often than last year</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A55+</c:v>
                </c:pt>
                <c:pt idx="1">
                  <c:v>A45-54</c:v>
                </c:pt>
                <c:pt idx="2">
                  <c:v>A35-44</c:v>
                </c:pt>
                <c:pt idx="3">
                  <c:v>A25-34</c:v>
                </c:pt>
                <c:pt idx="4">
                  <c:v>A18-24</c:v>
                </c:pt>
              </c:strCache>
            </c:strRef>
          </c:cat>
          <c:val>
            <c:numRef>
              <c:f>Sheet1!$D$2:$D$6</c:f>
              <c:numCache>
                <c:formatCode>0%</c:formatCode>
                <c:ptCount val="5"/>
                <c:pt idx="0">
                  <c:v>5.57E-2</c:v>
                </c:pt>
                <c:pt idx="1">
                  <c:v>8.9700000000000002E-2</c:v>
                </c:pt>
                <c:pt idx="2">
                  <c:v>0.1085</c:v>
                </c:pt>
                <c:pt idx="3">
                  <c:v>0.13269999999999998</c:v>
                </c:pt>
                <c:pt idx="4">
                  <c:v>0.1341</c:v>
                </c:pt>
              </c:numCache>
            </c:numRef>
          </c:val>
          <c:extLst>
            <c:ext xmlns:c16="http://schemas.microsoft.com/office/drawing/2014/chart" uri="{C3380CC4-5D6E-409C-BE32-E72D297353CC}">
              <c16:uniqueId val="{00000002-7583-4591-A42A-2634C95FE551}"/>
            </c:ext>
          </c:extLst>
        </c:ser>
        <c:ser>
          <c:idx val="3"/>
          <c:order val="3"/>
          <c:tx>
            <c:strRef>
              <c:f>Sheet1!$E$1</c:f>
              <c:strCache>
                <c:ptCount val="1"/>
                <c:pt idx="0">
                  <c:v>Don't watch this way</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A55+</c:v>
                </c:pt>
                <c:pt idx="1">
                  <c:v>A45-54</c:v>
                </c:pt>
                <c:pt idx="2">
                  <c:v>A35-44</c:v>
                </c:pt>
                <c:pt idx="3">
                  <c:v>A25-34</c:v>
                </c:pt>
                <c:pt idx="4">
                  <c:v>A18-24</c:v>
                </c:pt>
              </c:strCache>
            </c:strRef>
          </c:cat>
          <c:val>
            <c:numRef>
              <c:f>Sheet1!$E$2:$E$6</c:f>
              <c:numCache>
                <c:formatCode>0%</c:formatCode>
                <c:ptCount val="5"/>
                <c:pt idx="0">
                  <c:v>0.71730000000000005</c:v>
                </c:pt>
                <c:pt idx="1">
                  <c:v>0.51990000000000003</c:v>
                </c:pt>
                <c:pt idx="2">
                  <c:v>0.44079999999999997</c:v>
                </c:pt>
                <c:pt idx="3">
                  <c:v>0.41609999999999997</c:v>
                </c:pt>
                <c:pt idx="4">
                  <c:v>0.41</c:v>
                </c:pt>
              </c:numCache>
            </c:numRef>
          </c:val>
          <c:extLst>
            <c:ext xmlns:c16="http://schemas.microsoft.com/office/drawing/2014/chart" uri="{C3380CC4-5D6E-409C-BE32-E72D297353CC}">
              <c16:uniqueId val="{00000000-36B6-4875-BA53-428F05B2F042}"/>
            </c:ext>
          </c:extLst>
        </c:ser>
        <c:dLbls>
          <c:showLegendKey val="0"/>
          <c:showVal val="0"/>
          <c:showCatName val="0"/>
          <c:showSerName val="0"/>
          <c:showPercent val="0"/>
          <c:showBubbleSize val="0"/>
        </c:dLbls>
        <c:gapWidth val="70"/>
        <c:overlap val="100"/>
        <c:axId val="799029503"/>
        <c:axId val="799031423"/>
      </c:barChart>
      <c:catAx>
        <c:axId val="799029503"/>
        <c:scaling>
          <c:orientation val="minMax"/>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799031423"/>
        <c:crosses val="autoZero"/>
        <c:auto val="1"/>
        <c:lblAlgn val="ctr"/>
        <c:lblOffset val="100"/>
        <c:noMultiLvlLbl val="0"/>
      </c:catAx>
      <c:valAx>
        <c:axId val="799031423"/>
        <c:scaling>
          <c:orientation val="minMax"/>
        </c:scaling>
        <c:delete val="1"/>
        <c:axPos val="b"/>
        <c:numFmt formatCode="0%" sourceLinked="1"/>
        <c:majorTickMark val="none"/>
        <c:minorTickMark val="none"/>
        <c:tickLblPos val="nextTo"/>
        <c:crossAx val="79902950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33081088427225E-2"/>
          <c:y val="0.15419851955192074"/>
          <c:w val="0.97553383782314551"/>
          <c:h val="0.84580148044807935"/>
        </c:manualLayout>
      </c:layout>
      <c:barChart>
        <c:barDir val="bar"/>
        <c:grouping val="clustered"/>
        <c:varyColors val="0"/>
        <c:ser>
          <c:idx val="0"/>
          <c:order val="0"/>
          <c:tx>
            <c:strRef>
              <c:f>Sheet1!$B$1</c:f>
              <c:strCache>
                <c:ptCount val="1"/>
                <c:pt idx="0">
                  <c:v>Desktop</c:v>
                </c:pt>
              </c:strCache>
            </c:strRef>
          </c:tx>
          <c:spPr>
            <a:solidFill>
              <a:srgbClr val="1F1A62"/>
            </a:solidFill>
            <a:ln>
              <a:noFill/>
            </a:ln>
            <a:effectLst/>
          </c:spPr>
          <c:invertIfNegative val="0"/>
          <c:dPt>
            <c:idx val="1"/>
            <c:invertIfNegative val="0"/>
            <c:bubble3D val="0"/>
            <c:spPr>
              <a:solidFill>
                <a:srgbClr val="1F1A62"/>
              </a:solidFill>
              <a:ln>
                <a:noFill/>
              </a:ln>
              <a:effectLst/>
            </c:spPr>
            <c:extLst>
              <c:ext xmlns:c16="http://schemas.microsoft.com/office/drawing/2014/chart" uri="{C3380CC4-5D6E-409C-BE32-E72D297353CC}">
                <c16:uniqueId val="{00000001-449E-4EF6-81D4-364A0757EB0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Video streaming</c:v>
                </c:pt>
                <c:pt idx="1">
                  <c:v>School / Classes</c:v>
                </c:pt>
                <c:pt idx="2">
                  <c:v>Social Networking</c:v>
                </c:pt>
                <c:pt idx="3">
                  <c:v>Gaming</c:v>
                </c:pt>
                <c:pt idx="4">
                  <c:v>Shopping</c:v>
                </c:pt>
                <c:pt idx="5">
                  <c:v>Work / Business</c:v>
                </c:pt>
                <c:pt idx="6">
                  <c:v>Search / Browse</c:v>
                </c:pt>
                <c:pt idx="7">
                  <c:v>Email / Text</c:v>
                </c:pt>
              </c:strCache>
            </c:strRef>
          </c:cat>
          <c:val>
            <c:numRef>
              <c:f>Sheet1!$B$2:$B$9</c:f>
              <c:numCache>
                <c:formatCode>0%</c:formatCode>
                <c:ptCount val="8"/>
                <c:pt idx="0">
                  <c:v>0.1151355291636038</c:v>
                </c:pt>
                <c:pt idx="1">
                  <c:v>0.13802235731437262</c:v>
                </c:pt>
                <c:pt idx="2">
                  <c:v>0.1598969873958585</c:v>
                </c:pt>
                <c:pt idx="3">
                  <c:v>0.22695133965715708</c:v>
                </c:pt>
                <c:pt idx="4">
                  <c:v>0.29902919645019838</c:v>
                </c:pt>
                <c:pt idx="5">
                  <c:v>0.36632625917338929</c:v>
                </c:pt>
                <c:pt idx="6">
                  <c:v>0.38686890431552035</c:v>
                </c:pt>
                <c:pt idx="7">
                  <c:v>0.5310447477032737</c:v>
                </c:pt>
              </c:numCache>
            </c:numRef>
          </c:val>
          <c:extLst>
            <c:ext xmlns:c16="http://schemas.microsoft.com/office/drawing/2014/chart" uri="{C3380CC4-5D6E-409C-BE32-E72D297353CC}">
              <c16:uniqueId val="{00000002-8E8E-4B6A-8B97-007AC5BF03BC}"/>
            </c:ext>
          </c:extLst>
        </c:ser>
        <c:ser>
          <c:idx val="1"/>
          <c:order val="1"/>
          <c:tx>
            <c:strRef>
              <c:f>Sheet1!$C$1</c:f>
              <c:strCache>
                <c:ptCount val="1"/>
                <c:pt idx="0">
                  <c:v>Laptop</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Video streaming</c:v>
                </c:pt>
                <c:pt idx="1">
                  <c:v>School / Classes</c:v>
                </c:pt>
                <c:pt idx="2">
                  <c:v>Social Networking</c:v>
                </c:pt>
                <c:pt idx="3">
                  <c:v>Gaming</c:v>
                </c:pt>
                <c:pt idx="4">
                  <c:v>Shopping</c:v>
                </c:pt>
                <c:pt idx="5">
                  <c:v>Work / Business</c:v>
                </c:pt>
                <c:pt idx="6">
                  <c:v>Search / Browse</c:v>
                </c:pt>
                <c:pt idx="7">
                  <c:v>Email / Text</c:v>
                </c:pt>
              </c:strCache>
            </c:strRef>
          </c:cat>
          <c:val>
            <c:numRef>
              <c:f>Sheet1!$C$2:$C$9</c:f>
              <c:numCache>
                <c:formatCode>0%</c:formatCode>
                <c:ptCount val="8"/>
                <c:pt idx="0">
                  <c:v>0.13678561109436566</c:v>
                </c:pt>
                <c:pt idx="1">
                  <c:v>0.18157747547098779</c:v>
                </c:pt>
                <c:pt idx="2">
                  <c:v>0.20334896649208403</c:v>
                </c:pt>
                <c:pt idx="3">
                  <c:v>0.14121300856848679</c:v>
                </c:pt>
                <c:pt idx="4">
                  <c:v>0.3277697964977726</c:v>
                </c:pt>
                <c:pt idx="5">
                  <c:v>0.40210501859310016</c:v>
                </c:pt>
                <c:pt idx="6">
                  <c:v>0.44084191290020319</c:v>
                </c:pt>
                <c:pt idx="7">
                  <c:v>0.51747432084337108</c:v>
                </c:pt>
              </c:numCache>
            </c:numRef>
          </c:val>
          <c:extLst>
            <c:ext xmlns:c16="http://schemas.microsoft.com/office/drawing/2014/chart" uri="{C3380CC4-5D6E-409C-BE32-E72D297353CC}">
              <c16:uniqueId val="{00000003-8E8E-4B6A-8B97-007AC5BF03BC}"/>
            </c:ext>
          </c:extLst>
        </c:ser>
        <c:dLbls>
          <c:showLegendKey val="0"/>
          <c:showVal val="0"/>
          <c:showCatName val="0"/>
          <c:showSerName val="0"/>
          <c:showPercent val="0"/>
          <c:showBubbleSize val="0"/>
        </c:dLbls>
        <c:gapWidth val="40"/>
        <c:axId val="303878895"/>
        <c:axId val="303879375"/>
      </c:barChart>
      <c:catAx>
        <c:axId val="303878895"/>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crossAx val="303879375"/>
        <c:crosses val="autoZero"/>
        <c:auto val="1"/>
        <c:lblAlgn val="ctr"/>
        <c:lblOffset val="100"/>
        <c:noMultiLvlLbl val="0"/>
      </c:catAx>
      <c:valAx>
        <c:axId val="303879375"/>
        <c:scaling>
          <c:orientation val="minMax"/>
        </c:scaling>
        <c:delete val="1"/>
        <c:axPos val="b"/>
        <c:numFmt formatCode="0%" sourceLinked="1"/>
        <c:majorTickMark val="none"/>
        <c:minorTickMark val="none"/>
        <c:tickLblPos val="nextTo"/>
        <c:crossAx val="303878895"/>
        <c:crosses val="autoZero"/>
        <c:crossBetween val="between"/>
      </c:valAx>
      <c:spPr>
        <a:noFill/>
        <a:ln>
          <a:noFill/>
        </a:ln>
        <a:effectLst/>
      </c:spPr>
    </c:plotArea>
    <c:legend>
      <c:legendPos val="t"/>
      <c:layout>
        <c:manualLayout>
          <c:xMode val="edge"/>
          <c:yMode val="edge"/>
          <c:x val="0.25722124299614524"/>
          <c:y val="4.9269936093014152E-2"/>
          <c:w val="0.48191751572732605"/>
          <c:h val="7.815171795910763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solidFill>
            <a:srgbClr val="1F1A62"/>
          </a:solidFill>
          <a:latin typeface="Helvetica" panose="020B0403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14314078947729E-2"/>
          <c:y val="0.10936344713110251"/>
          <c:w val="0.94517137184210454"/>
          <c:h val="0.79625111724129738"/>
        </c:manualLayout>
      </c:layout>
      <c:barChart>
        <c:barDir val="col"/>
        <c:grouping val="clustered"/>
        <c:varyColors val="0"/>
        <c:ser>
          <c:idx val="0"/>
          <c:order val="0"/>
          <c:tx>
            <c:strRef>
              <c:f>Sheet1!$B$1</c:f>
              <c:strCache>
                <c:ptCount val="1"/>
                <c:pt idx="0">
                  <c:v>Series 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2017</c:v>
                </c:pt>
                <c:pt idx="2">
                  <c:v>2019</c:v>
                </c:pt>
                <c:pt idx="3">
                  <c:v>2021</c:v>
                </c:pt>
                <c:pt idx="4">
                  <c:v>2023</c:v>
                </c:pt>
                <c:pt idx="5">
                  <c:v>2025</c:v>
                </c:pt>
              </c:numCache>
            </c:numRef>
          </c:cat>
          <c:val>
            <c:numRef>
              <c:f>Sheet1!$B$2:$B$7</c:f>
              <c:numCache>
                <c:formatCode>0%</c:formatCode>
                <c:ptCount val="6"/>
                <c:pt idx="0">
                  <c:v>0.79800000000000004</c:v>
                </c:pt>
                <c:pt idx="1">
                  <c:v>0.77629999999999999</c:v>
                </c:pt>
                <c:pt idx="2">
                  <c:v>0.76619999999999999</c:v>
                </c:pt>
                <c:pt idx="3">
                  <c:v>0.83609999999999995</c:v>
                </c:pt>
                <c:pt idx="4">
                  <c:v>0.85880000000000001</c:v>
                </c:pt>
                <c:pt idx="5">
                  <c:v>0.84030000000000005</c:v>
                </c:pt>
              </c:numCache>
            </c:numRef>
          </c:val>
          <c:extLst>
            <c:ext xmlns:c16="http://schemas.microsoft.com/office/drawing/2014/chart" uri="{C3380CC4-5D6E-409C-BE32-E72D297353CC}">
              <c16:uniqueId val="{00000000-C03A-49DA-B608-76644B526CB2}"/>
            </c:ext>
          </c:extLst>
        </c:ser>
        <c:dLbls>
          <c:showLegendKey val="0"/>
          <c:showVal val="0"/>
          <c:showCatName val="0"/>
          <c:showSerName val="0"/>
          <c:showPercent val="0"/>
          <c:showBubbleSize val="0"/>
        </c:dLbls>
        <c:gapWidth val="219"/>
        <c:axId val="907740336"/>
        <c:axId val="906738640"/>
      </c:barChart>
      <c:catAx>
        <c:axId val="90774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Helvetica" panose="020B0403020202020204" pitchFamily="34" charset="0"/>
                <a:ea typeface="+mn-ea"/>
                <a:cs typeface="+mn-cs"/>
              </a:defRPr>
            </a:pPr>
            <a:endParaRPr lang="en-US"/>
          </a:p>
        </c:txPr>
        <c:crossAx val="906738640"/>
        <c:crosses val="autoZero"/>
        <c:auto val="1"/>
        <c:lblAlgn val="ctr"/>
        <c:lblOffset val="100"/>
        <c:noMultiLvlLbl val="0"/>
      </c:catAx>
      <c:valAx>
        <c:axId val="906738640"/>
        <c:scaling>
          <c:orientation val="minMax"/>
          <c:max val="0.9"/>
          <c:min val="0"/>
        </c:scaling>
        <c:delete val="1"/>
        <c:axPos val="l"/>
        <c:numFmt formatCode="0%" sourceLinked="1"/>
        <c:majorTickMark val="out"/>
        <c:minorTickMark val="none"/>
        <c:tickLblPos val="nextTo"/>
        <c:crossAx val="907740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88A6F7D-823E-4F54-A79C-A2958D5E11F9}" type="datetimeFigureOut">
              <a:rPr lang="en-US" smtClean="0"/>
              <a:t>1/12/2026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01B58AA-711A-48C1-BCBF-E61C33627EBE}" type="slidenum">
              <a:rPr lang="en-US" smtClean="0"/>
              <a:t>‹#›</a:t>
            </a:fld>
            <a:endParaRPr lang="en-US"/>
          </a:p>
        </p:txBody>
      </p:sp>
    </p:spTree>
    <p:extLst>
      <p:ext uri="{BB962C8B-B14F-4D97-AF65-F5344CB8AC3E}">
        <p14:creationId xmlns:p14="http://schemas.microsoft.com/office/powerpoint/2010/main" val="424146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3237">
              <a:defRPr/>
            </a:pPr>
            <a:fld id="{2F04EFE2-3D8F-4FA9-AF11-29E6306303C0}"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16729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1B58AA-711A-48C1-BCBF-E61C33627EBE}" type="slidenum">
              <a:rPr lang="en-US" smtClean="0"/>
              <a:t>2</a:t>
            </a:fld>
            <a:endParaRPr lang="en-US"/>
          </a:p>
        </p:txBody>
      </p:sp>
    </p:spTree>
    <p:extLst>
      <p:ext uri="{BB962C8B-B14F-4D97-AF65-F5344CB8AC3E}">
        <p14:creationId xmlns:p14="http://schemas.microsoft.com/office/powerpoint/2010/main" val="122510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1B58AA-711A-48C1-BCBF-E61C33627EBE}" type="slidenum">
              <a:rPr lang="en-US" smtClean="0"/>
              <a:t>18</a:t>
            </a:fld>
            <a:endParaRPr lang="en-US"/>
          </a:p>
        </p:txBody>
      </p:sp>
    </p:spTree>
    <p:extLst>
      <p:ext uri="{BB962C8B-B14F-4D97-AF65-F5344CB8AC3E}">
        <p14:creationId xmlns:p14="http://schemas.microsoft.com/office/powerpoint/2010/main" val="367661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1B58AA-711A-48C1-BCBF-E61C33627EBE}" type="slidenum">
              <a:rPr lang="en-US" smtClean="0"/>
              <a:t>20</a:t>
            </a:fld>
            <a:endParaRPr lang="en-US"/>
          </a:p>
        </p:txBody>
      </p:sp>
    </p:spTree>
    <p:extLst>
      <p:ext uri="{BB962C8B-B14F-4D97-AF65-F5344CB8AC3E}">
        <p14:creationId xmlns:p14="http://schemas.microsoft.com/office/powerpoint/2010/main" val="2147456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2658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5631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00547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107811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64884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534291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979431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80628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74519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075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18451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884642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14201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4323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16972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83864294"/>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2937357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0996071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6845081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2087796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6705737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2931803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15012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13743567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4116210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762849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458450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370829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749882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64451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24204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35714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158850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672441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4122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7533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403360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DE27-21BD-8C82-0094-B4A83BEA2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181BB0-6965-3C96-A9F6-1D42B6609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52615-43E8-3510-5EFB-E31A3677BA61}"/>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5" name="Footer Placeholder 4">
            <a:extLst>
              <a:ext uri="{FF2B5EF4-FFF2-40B4-BE49-F238E27FC236}">
                <a16:creationId xmlns:a16="http://schemas.microsoft.com/office/drawing/2014/main" id="{6D9C5A21-DA8F-A939-2BEC-32378D12B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5CCCE-AF20-44FA-3039-036B9DC29A50}"/>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83460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5C43-1FA7-4A18-C942-7A4AD1427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6B9FA-CAD6-733B-A0F4-204B6E5C7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4BE88-E5E5-5231-77C5-7C0CBD1B9CFA}"/>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5" name="Footer Placeholder 4">
            <a:extLst>
              <a:ext uri="{FF2B5EF4-FFF2-40B4-BE49-F238E27FC236}">
                <a16:creationId xmlns:a16="http://schemas.microsoft.com/office/drawing/2014/main" id="{CAA6DBBB-44A9-A301-B8CD-B7BFC854E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5180A-25D9-403D-1803-9D2ACF992268}"/>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1589634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13D6-A4EF-C4BB-2138-1D7D99EC5D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1389B-125A-905A-FB99-EEF29EC7BA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0DA87-3C6C-FC59-527F-6660EA52A934}"/>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5" name="Footer Placeholder 4">
            <a:extLst>
              <a:ext uri="{FF2B5EF4-FFF2-40B4-BE49-F238E27FC236}">
                <a16:creationId xmlns:a16="http://schemas.microsoft.com/office/drawing/2014/main" id="{68316425-C64A-7B8C-6274-461944985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4417D-2ABD-EEC6-4086-2CB28CD8AE88}"/>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2185650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867C-AD00-CFA5-20D9-5755F0601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BDB74E-6CA9-1628-834C-EC850EB1B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6E2C38-985B-9110-FDBB-64F6A0C8DA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EB0191-3232-6917-29E7-C37C13F4799E}"/>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6" name="Footer Placeholder 5">
            <a:extLst>
              <a:ext uri="{FF2B5EF4-FFF2-40B4-BE49-F238E27FC236}">
                <a16:creationId xmlns:a16="http://schemas.microsoft.com/office/drawing/2014/main" id="{A7C66D2B-C956-D489-369C-24AC2E5C9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30621-0805-A7E4-A494-0A5D28875B7F}"/>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2336166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5B24-9987-A244-EE4E-C368877B71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1FA7C2-CF23-2632-C9D1-41C1DBC432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46251-4851-D7BE-4885-3AAE8CE26C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F77B51-3E85-11BF-04D0-CFBB994CD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37927-DA47-FA29-B4AD-C8D9DCADB6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FF95EB-C20A-B5F8-2FAD-15AB2AEDEED9}"/>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8" name="Footer Placeholder 7">
            <a:extLst>
              <a:ext uri="{FF2B5EF4-FFF2-40B4-BE49-F238E27FC236}">
                <a16:creationId xmlns:a16="http://schemas.microsoft.com/office/drawing/2014/main" id="{BE9DC05D-6A2F-647C-9A68-9D25237CC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B57BD-EA39-0909-209A-88A0721D9910}"/>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2179488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175A-DD5E-4EEB-6C21-CEAC4BDF58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476FBE-88D4-55B1-033E-ECE3F830871A}"/>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4" name="Footer Placeholder 3">
            <a:extLst>
              <a:ext uri="{FF2B5EF4-FFF2-40B4-BE49-F238E27FC236}">
                <a16:creationId xmlns:a16="http://schemas.microsoft.com/office/drawing/2014/main" id="{EB35C0CE-553B-DFC7-BC73-117DFB3E22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6218A-8C4B-6D92-4AAC-5D356FAE7865}"/>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2133052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41FE8-7EB9-5C16-C0A4-1345FD12AFCA}"/>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3" name="Footer Placeholder 2">
            <a:extLst>
              <a:ext uri="{FF2B5EF4-FFF2-40B4-BE49-F238E27FC236}">
                <a16:creationId xmlns:a16="http://schemas.microsoft.com/office/drawing/2014/main" id="{9F760B23-8E39-27D1-4FA6-989390C78B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F1EB63-AF57-B159-CF3C-C16243B3785E}"/>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101804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40134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DBA4-BCD6-C4CC-6AD9-5887124EA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FB001D-E085-F128-ADD7-B8618365E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77DBF3-DAB6-A421-9D71-ED3EC7D93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293F97-C9BF-8AC9-5A90-F0FF85DD450E}"/>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6" name="Footer Placeholder 5">
            <a:extLst>
              <a:ext uri="{FF2B5EF4-FFF2-40B4-BE49-F238E27FC236}">
                <a16:creationId xmlns:a16="http://schemas.microsoft.com/office/drawing/2014/main" id="{78FE2565-C5CA-DD57-76CB-293963EE6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5D558-03BA-0495-F7F6-6D0E2E5B5789}"/>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1907959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189-38D4-20A5-CE4C-FCAA99C80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133-58A1-49D3-F59C-813EF764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5807B6-5423-1225-4CB6-2DEA86C33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4C193-F218-C63A-0CCB-5FF815968450}"/>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6" name="Footer Placeholder 5">
            <a:extLst>
              <a:ext uri="{FF2B5EF4-FFF2-40B4-BE49-F238E27FC236}">
                <a16:creationId xmlns:a16="http://schemas.microsoft.com/office/drawing/2014/main" id="{95234544-4EEB-46A7-628B-C5633679F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2D02F-3D34-C2B1-BB8A-3E640AE8820C}"/>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248065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8E24-ED83-C44E-BF42-E648F59758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76B92B-FE07-2014-92D5-92E3411C99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5D72C-03B5-24F7-CBD5-CBCAEE67935D}"/>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5" name="Footer Placeholder 4">
            <a:extLst>
              <a:ext uri="{FF2B5EF4-FFF2-40B4-BE49-F238E27FC236}">
                <a16:creationId xmlns:a16="http://schemas.microsoft.com/office/drawing/2014/main" id="{546AA19D-183F-DE69-DBBE-619EB33ED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0A2B1-7838-2AA3-C5E1-14D27BC2ACDA}"/>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1356150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B8480E-2EA9-70DD-1749-4E765FB7E6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B02D74-1B2B-CB49-00CB-8A8A52F07A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2E71E-920E-F021-B41B-D4CB58D4AC43}"/>
              </a:ext>
            </a:extLst>
          </p:cNvPr>
          <p:cNvSpPr>
            <a:spLocks noGrp="1"/>
          </p:cNvSpPr>
          <p:nvPr>
            <p:ph type="dt" sz="half" idx="10"/>
          </p:nvPr>
        </p:nvSpPr>
        <p:spPr/>
        <p:txBody>
          <a:bodyPr/>
          <a:lstStyle/>
          <a:p>
            <a:fld id="{78DB09CA-78A4-47CE-8AD9-2B61CCD47CC2}" type="datetimeFigureOut">
              <a:rPr lang="en-US" smtClean="0"/>
              <a:t>1/12/2026</a:t>
            </a:fld>
            <a:endParaRPr lang="en-US"/>
          </a:p>
        </p:txBody>
      </p:sp>
      <p:sp>
        <p:nvSpPr>
          <p:cNvPr id="5" name="Footer Placeholder 4">
            <a:extLst>
              <a:ext uri="{FF2B5EF4-FFF2-40B4-BE49-F238E27FC236}">
                <a16:creationId xmlns:a16="http://schemas.microsoft.com/office/drawing/2014/main" id="{5BE9EBC7-2016-4917-280F-9F96FF566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61723-9A50-4AA6-A860-111299537099}"/>
              </a:ext>
            </a:extLst>
          </p:cNvPr>
          <p:cNvSpPr>
            <a:spLocks noGrp="1"/>
          </p:cNvSpPr>
          <p:nvPr>
            <p:ph type="sldNum" sz="quarter" idx="12"/>
          </p:nvPr>
        </p:nvSpPr>
        <p:spPr/>
        <p:txBody>
          <a:bodyPr/>
          <a:lstStyle/>
          <a:p>
            <a:fld id="{E727F38B-6018-4E61-944F-FC3DDA7FC30B}" type="slidenum">
              <a:rPr lang="en-US" smtClean="0"/>
              <a:t>‹#›</a:t>
            </a:fld>
            <a:endParaRPr lang="en-US"/>
          </a:p>
        </p:txBody>
      </p:sp>
    </p:spTree>
    <p:extLst>
      <p:ext uri="{BB962C8B-B14F-4D97-AF65-F5344CB8AC3E}">
        <p14:creationId xmlns:p14="http://schemas.microsoft.com/office/powerpoint/2010/main" val="3116811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55349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4652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10013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1/12/2026</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46996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21681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127760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1/12/2026</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65056649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7E844-BBEA-0AB4-8074-093B46C578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A03ADE-387C-E24B-CB31-56F77208C8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1F6F9-0F4E-A9C1-B9E8-8A3504543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DB09CA-78A4-47CE-8AD9-2B61CCD47CC2}" type="datetimeFigureOut">
              <a:rPr lang="en-US" smtClean="0"/>
              <a:t>1/12/2026</a:t>
            </a:fld>
            <a:endParaRPr lang="en-US"/>
          </a:p>
        </p:txBody>
      </p:sp>
      <p:sp>
        <p:nvSpPr>
          <p:cNvPr id="5" name="Footer Placeholder 4">
            <a:extLst>
              <a:ext uri="{FF2B5EF4-FFF2-40B4-BE49-F238E27FC236}">
                <a16:creationId xmlns:a16="http://schemas.microsoft.com/office/drawing/2014/main" id="{4D16497C-4E3A-8A7F-EDDB-33F7E69B2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639344-55FD-6B37-CA45-806BDAFF2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27F38B-6018-4E61-944F-FC3DDA7FC30B}" type="slidenum">
              <a:rPr lang="en-US" smtClean="0"/>
              <a:t>‹#›</a:t>
            </a:fld>
            <a:endParaRPr lang="en-US"/>
          </a:p>
        </p:txBody>
      </p:sp>
    </p:spTree>
    <p:extLst>
      <p:ext uri="{BB962C8B-B14F-4D97-AF65-F5344CB8AC3E}">
        <p14:creationId xmlns:p14="http://schemas.microsoft.com/office/powerpoint/2010/main" val="161430477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38.xml"/><Relationship Id="rId5" Type="http://schemas.openxmlformats.org/officeDocument/2006/relationships/chart" Target="../charts/chart11.xml"/><Relationship Id="rId4" Type="http://schemas.openxmlformats.org/officeDocument/2006/relationships/chart" Target="../charts/chart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3.png"/><Relationship Id="rId1" Type="http://schemas.openxmlformats.org/officeDocument/2006/relationships/slideLayout" Target="../slideLayouts/slideLayout38.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3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chart" Target="../charts/chart13.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3.png"/><Relationship Id="rId1" Type="http://schemas.openxmlformats.org/officeDocument/2006/relationships/slideLayout" Target="../slideLayouts/slideLayout38.xml"/><Relationship Id="rId4" Type="http://schemas.openxmlformats.org/officeDocument/2006/relationships/chart" Target="../charts/char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jpeg"/><Relationship Id="rId1" Type="http://schemas.openxmlformats.org/officeDocument/2006/relationships/slideLayout" Target="../slideLayouts/slideLayout38.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8" Type="http://schemas.openxmlformats.org/officeDocument/2006/relationships/hyperlink" Target="https://techcrunch.com/2025/10/01/google-unveils-ai-powered-nest-indoor-and-outdoor-cameras-and-a-new-doorbell/" TargetMode="External"/><Relationship Id="rId13" Type="http://schemas.openxmlformats.org/officeDocument/2006/relationships/image" Target="../media/image50.png"/><Relationship Id="rId3" Type="http://schemas.openxmlformats.org/officeDocument/2006/relationships/image" Target="../media/image13.png"/><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image" Target="../media/image44.png"/><Relationship Id="rId16" Type="http://schemas.openxmlformats.org/officeDocument/2006/relationships/image" Target="../media/image52.png"/><Relationship Id="rId1" Type="http://schemas.openxmlformats.org/officeDocument/2006/relationships/slideLayout" Target="../slideLayouts/slideLayout38.xml"/><Relationship Id="rId6" Type="http://schemas.openxmlformats.org/officeDocument/2006/relationships/image" Target="../media/image45.png"/><Relationship Id="rId11" Type="http://schemas.openxmlformats.org/officeDocument/2006/relationships/hyperlink" Target="https://www.tomsguide.com/home/smart-home/arlos-new-lineup-of-smart-home-cameras-include-ai-features-for-better-alerts" TargetMode="External"/><Relationship Id="rId5" Type="http://schemas.openxmlformats.org/officeDocument/2006/relationships/hyperlink" Target="https://www.scrippsnews.com/life/tech-tips/ring-to-launch-ai-features-for-recognizing-people-finding-lost-dogs" TargetMode="External"/><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chart" Target="../charts/chart17.xml"/><Relationship Id="rId9" Type="http://schemas.openxmlformats.org/officeDocument/2006/relationships/image" Target="../media/image47.png"/><Relationship Id="rId14" Type="http://schemas.openxmlformats.org/officeDocument/2006/relationships/hyperlink" Target="https://www.tomsguide.com/home/home-security/eufys-new-home-security-camera-uses-ai-to-help-you-see-better-at-nigh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3.png"/><Relationship Id="rId1" Type="http://schemas.openxmlformats.org/officeDocument/2006/relationships/slideLayout" Target="../slideLayouts/slideLayout38.xml"/><Relationship Id="rId4" Type="http://schemas.openxmlformats.org/officeDocument/2006/relationships/chart" Target="../charts/chart18.xml"/></Relationships>
</file>

<file path=ppt/slides/_rels/slide1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13.png"/><Relationship Id="rId1" Type="http://schemas.openxmlformats.org/officeDocument/2006/relationships/slideLayout" Target="../slideLayouts/slideLayout38.xml"/><Relationship Id="rId4" Type="http://schemas.openxmlformats.org/officeDocument/2006/relationships/chart" Target="../charts/char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4.jpeg"/><Relationship Id="rId4" Type="http://schemas.openxmlformats.org/officeDocument/2006/relationships/chart" Target="../charts/chart21.xml"/></Relationships>
</file>

<file path=ppt/slides/_rels/slide1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3.png"/><Relationship Id="rId1" Type="http://schemas.openxmlformats.org/officeDocument/2006/relationships/slideLayout" Target="../slideLayouts/slideLayout38.xml"/><Relationship Id="rId4" Type="http://schemas.openxmlformats.org/officeDocument/2006/relationships/chart" Target="../charts/chart2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jpe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chart" Target="../charts/chart24.xml"/><Relationship Id="rId10"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s://thevab.com/insight/answering-three-key-questions-understand-growth-fast?utm_source=ltyocd-2026&amp;utm_medium=vab-insights&amp;utm_campaign=" TargetMode="External"/><Relationship Id="rId3" Type="http://schemas.openxmlformats.org/officeDocument/2006/relationships/image" Target="../media/image13.png"/><Relationship Id="rId7" Type="http://schemas.openxmlformats.org/officeDocument/2006/relationships/hyperlink" Target="https://thevab.com/insight/ctv-consumer-behaviors-2025?utm_source=ltyocd-2026&amp;utm_medium=vab-insights&amp;utm_campaign=" TargetMode="External"/><Relationship Id="rId12" Type="http://schemas.openxmlformats.org/officeDocument/2006/relationships/image" Target="../media/image67.png"/><Relationship Id="rId2" Type="http://schemas.openxmlformats.org/officeDocument/2006/relationships/hyperlink" Target="https://thevab.com/" TargetMode="Externa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hyperlink" Target="https://thevab.com/insight/shoppable-tv?utm_source=ltyocd-2026&amp;utm_medium=vab-insights&amp;utm_campaign=" TargetMode="External"/><Relationship Id="rId5" Type="http://schemas.openxmlformats.org/officeDocument/2006/relationships/hyperlink" Target="https://thevab.com/insight/left-your-own-devices-june-2025?utm_source=ltyocd-2026&amp;utm_medium=vab-insights&amp;utm_campaign=" TargetMode="External"/><Relationship Id="rId15" Type="http://schemas.openxmlformats.org/officeDocument/2006/relationships/hyperlink" Target="https://thevab.com/insight/what-is-connected-tv?utm_source=ltyocd-2026&amp;utm_medium=vab-insights&amp;utm_campaign=" TargetMode="External"/><Relationship Id="rId10" Type="http://schemas.openxmlformats.org/officeDocument/2006/relationships/image" Target="../media/image66.png"/><Relationship Id="rId4" Type="http://schemas.openxmlformats.org/officeDocument/2006/relationships/hyperlink" Target="https://thevab.com/team-board" TargetMode="External"/><Relationship Id="rId9" Type="http://schemas.openxmlformats.org/officeDocument/2006/relationships/hyperlink" Target="https://thevab.com/insight/what-programmatic-tv?utm_source=ltyocd-2026&amp;utm_medium=vab-insights&amp;utm_campaign=" TargetMode="External"/><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thevab.com/" TargetMode="Externa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5.xml"/><Relationship Id="rId18" Type="http://schemas.openxmlformats.org/officeDocument/2006/relationships/image" Target="../media/image21.png"/><Relationship Id="rId26" Type="http://schemas.openxmlformats.org/officeDocument/2006/relationships/image" Target="../media/image25.png"/><Relationship Id="rId3" Type="http://schemas.openxmlformats.org/officeDocument/2006/relationships/slide" Target="slide7.xml"/><Relationship Id="rId21" Type="http://schemas.openxmlformats.org/officeDocument/2006/relationships/slide" Target="slide20.xml"/><Relationship Id="rId7" Type="http://schemas.openxmlformats.org/officeDocument/2006/relationships/slide" Target="slide8.xml"/><Relationship Id="rId12" Type="http://schemas.openxmlformats.org/officeDocument/2006/relationships/image" Target="../media/image18.png"/><Relationship Id="rId17" Type="http://schemas.openxmlformats.org/officeDocument/2006/relationships/slide" Target="slide13.xml"/><Relationship Id="rId25" Type="http://schemas.openxmlformats.org/officeDocument/2006/relationships/slide" Target="slide18.xml"/><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slide" Target="slide10.xml"/><Relationship Id="rId1" Type="http://schemas.openxmlformats.org/officeDocument/2006/relationships/slideLayout" Target="../slideLayouts/slideLayout38.xml"/><Relationship Id="rId6" Type="http://schemas.openxmlformats.org/officeDocument/2006/relationships/image" Target="../media/image15.png"/><Relationship Id="rId11" Type="http://schemas.openxmlformats.org/officeDocument/2006/relationships/slide" Target="slide9.xml"/><Relationship Id="rId24" Type="http://schemas.openxmlformats.org/officeDocument/2006/relationships/image" Target="../media/image24.png"/><Relationship Id="rId5" Type="http://schemas.openxmlformats.org/officeDocument/2006/relationships/slide" Target="slide19.xml"/><Relationship Id="rId15" Type="http://schemas.openxmlformats.org/officeDocument/2006/relationships/slide" Target="slide11.xml"/><Relationship Id="rId23" Type="http://schemas.openxmlformats.org/officeDocument/2006/relationships/slide" Target="slide17.xml"/><Relationship Id="rId28"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slide" Target="slide12.xml"/><Relationship Id="rId4" Type="http://schemas.openxmlformats.org/officeDocument/2006/relationships/image" Target="../media/image14.png"/><Relationship Id="rId9" Type="http://schemas.openxmlformats.org/officeDocument/2006/relationships/slide" Target="slide14.xml"/><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slide" Target="slide16.xml"/><Relationship Id="rId30"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38.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4.xml"/><Relationship Id="rId1" Type="http://schemas.openxmlformats.org/officeDocument/2006/relationships/slideLayout" Target="../slideLayouts/slideLayout38.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38.xml"/><Relationship Id="rId5" Type="http://schemas.openxmlformats.org/officeDocument/2006/relationships/chart" Target="../charts/chart7.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3.png"/><Relationship Id="rId1" Type="http://schemas.openxmlformats.org/officeDocument/2006/relationships/slideLayout" Target="../slideLayouts/slideLayout38.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3795E1-D905-4A57-D8ED-3875A082F1C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970524" y="0"/>
            <a:ext cx="5221476" cy="685230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B4137A1-220B-CE2C-37E8-133ECAD082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300" y="1746558"/>
            <a:ext cx="3210535" cy="1394388"/>
          </a:xfrm>
          <a:prstGeom prst="rect">
            <a:avLst/>
          </a:prstGeom>
        </p:spPr>
      </p:pic>
      <p:sp>
        <p:nvSpPr>
          <p:cNvPr id="10" name="Title 9">
            <a:extLst>
              <a:ext uri="{FF2B5EF4-FFF2-40B4-BE49-F238E27FC236}">
                <a16:creationId xmlns:a16="http://schemas.microsoft.com/office/drawing/2014/main" id="{0C38B446-4C07-42BF-B42F-5E8AEE13A36B}"/>
              </a:ext>
            </a:extLst>
          </p:cNvPr>
          <p:cNvSpPr>
            <a:spLocks noGrp="1"/>
          </p:cNvSpPr>
          <p:nvPr>
            <p:ph type="title"/>
          </p:nvPr>
        </p:nvSpPr>
        <p:spPr>
          <a:xfrm>
            <a:off x="78038" y="3423304"/>
            <a:ext cx="6958865" cy="190953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n-ea"/>
                <a:cs typeface="+mn-cs"/>
              </a:rPr>
              <a:t>Left To Your Own (Connected) Devices</a:t>
            </a:r>
            <a:br>
              <a:rPr kumimoji="0" lang="en-US" sz="3000" b="1" i="0" u="none" strike="noStrike" kern="1200" cap="none" spc="0" normalizeH="0" baseline="0" noProof="0">
                <a:ln>
                  <a:noFill/>
                </a:ln>
                <a:solidFill>
                  <a:srgbClr val="ED3C8D"/>
                </a:solidFill>
                <a:effectLst/>
                <a:uLnTx/>
                <a:uFillTx/>
                <a:latin typeface="Helvetica" pitchFamily="2" charset="0"/>
                <a:ea typeface="+mn-ea"/>
                <a:cs typeface="+mn-cs"/>
              </a:rPr>
            </a:br>
            <a:r>
              <a:rPr kumimoji="0" lang="en-US" sz="2400" b="1" i="0" u="none" strike="noStrike" kern="1200" cap="none" spc="0" normalizeH="0" baseline="0" noProof="0">
                <a:ln>
                  <a:noFill/>
                </a:ln>
                <a:solidFill>
                  <a:srgbClr val="00BFF2"/>
                </a:solidFill>
                <a:effectLst/>
                <a:uLnTx/>
                <a:uFillTx/>
                <a:latin typeface="Helvetica" pitchFamily="2" charset="0"/>
                <a:ea typeface="+mn-ea"/>
                <a:cs typeface="+mn-cs"/>
              </a:rPr>
              <a:t>Examining How Consumers Are Embracing Smart Technology In Their Everyday Lives</a:t>
            </a:r>
            <a:br>
              <a:rPr kumimoji="0" lang="en-US" sz="2000" b="1" i="0" u="none" strike="noStrike" kern="1200" cap="none" spc="0" normalizeH="0" baseline="0" noProof="0">
                <a:ln>
                  <a:noFill/>
                </a:ln>
                <a:solidFill>
                  <a:srgbClr val="00BFF2"/>
                </a:solidFill>
                <a:effectLst/>
                <a:uLnTx/>
                <a:uFillTx/>
                <a:latin typeface="Helvetica" pitchFamily="2" charset="0"/>
                <a:ea typeface="+mn-ea"/>
                <a:cs typeface="+mn-cs"/>
              </a:rPr>
            </a:br>
            <a:br>
              <a:rPr kumimoji="0" lang="en-US" sz="1400" b="1" i="0" u="none" strike="noStrike" kern="1200" cap="none" spc="0" normalizeH="0" baseline="0" noProof="0">
                <a:ln>
                  <a:noFill/>
                </a:ln>
                <a:solidFill>
                  <a:srgbClr val="00BFF2"/>
                </a:solidFill>
                <a:effectLst/>
                <a:uLnTx/>
                <a:uFillTx/>
                <a:latin typeface="Helvetica" pitchFamily="2" charset="0"/>
                <a:ea typeface="+mn-ea"/>
                <a:cs typeface="+mn-cs"/>
              </a:rPr>
            </a:br>
            <a:r>
              <a:rPr kumimoji="0" lang="en-US" sz="1800" b="1" i="0" u="none" strike="noStrike" kern="1200" cap="none" spc="0" normalizeH="0" baseline="0" noProof="0">
                <a:ln>
                  <a:noFill/>
                </a:ln>
                <a:solidFill>
                  <a:srgbClr val="4EBEA4"/>
                </a:solidFill>
                <a:effectLst/>
                <a:uLnTx/>
                <a:uFillTx/>
                <a:latin typeface="Helvetica" pitchFamily="2" charset="0"/>
                <a:ea typeface="+mn-ea"/>
                <a:cs typeface="+mn-cs"/>
              </a:rPr>
              <a:t>January 2026</a:t>
            </a:r>
            <a:endParaRPr kumimoji="0" lang="en-US" sz="26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17" name="Picture 16">
            <a:extLst>
              <a:ext uri="{FF2B5EF4-FFF2-40B4-BE49-F238E27FC236}">
                <a16:creationId xmlns:a16="http://schemas.microsoft.com/office/drawing/2014/main" id="{53695B08-4C51-48A9-9D95-575DF10616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pic>
        <p:nvPicPr>
          <p:cNvPr id="19" name="Picture 18" descr="A picture containing text&#10;&#10;Description automatically generated">
            <a:extLst>
              <a:ext uri="{FF2B5EF4-FFF2-40B4-BE49-F238E27FC236}">
                <a16:creationId xmlns:a16="http://schemas.microsoft.com/office/drawing/2014/main" id="{649CC1AD-4096-4C1B-8491-A834E6E438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2206" y="5705004"/>
            <a:ext cx="2523582" cy="879183"/>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r="39630" b="36230"/>
          <a:stretch>
            <a:fillRect/>
          </a:stretch>
        </p:blipFill>
        <p:spPr>
          <a:xfrm>
            <a:off x="6959864" y="2812026"/>
            <a:ext cx="5232136" cy="4056133"/>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grpSp>
        <p:nvGrpSpPr>
          <p:cNvPr id="7" name="Group 6">
            <a:extLst>
              <a:ext uri="{FF2B5EF4-FFF2-40B4-BE49-F238E27FC236}">
                <a16:creationId xmlns:a16="http://schemas.microsoft.com/office/drawing/2014/main" id="{BD3F90D8-EC4F-44E3-8868-8951815070FB}"/>
              </a:ext>
            </a:extLst>
          </p:cNvPr>
          <p:cNvGrpSpPr/>
          <p:nvPr/>
        </p:nvGrpSpPr>
        <p:grpSpPr>
          <a:xfrm>
            <a:off x="2333540" y="4464"/>
            <a:ext cx="4636156" cy="2807562"/>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chemeClr val="accent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chemeClr val="accent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spTree>
    <p:extLst>
      <p:ext uri="{BB962C8B-B14F-4D97-AF65-F5344CB8AC3E}">
        <p14:creationId xmlns:p14="http://schemas.microsoft.com/office/powerpoint/2010/main" val="790422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FDD8D-5896-6B6E-173E-3C56D8B9E5DA}"/>
            </a:ext>
          </a:extLst>
        </p:cNvPr>
        <p:cNvGrpSpPr/>
        <p:nvPr/>
      </p:nvGrpSpPr>
      <p:grpSpPr>
        <a:xfrm>
          <a:off x="0" y="0"/>
          <a:ext cx="0" cy="0"/>
          <a:chOff x="0" y="0"/>
          <a:chExt cx="0" cy="0"/>
        </a:xfrm>
      </p:grpSpPr>
      <p:pic>
        <p:nvPicPr>
          <p:cNvPr id="11" name="Picture 10" descr="Two people looking at a tablet&#10;&#10;AI-generated content may be incorrect.">
            <a:extLst>
              <a:ext uri="{FF2B5EF4-FFF2-40B4-BE49-F238E27FC236}">
                <a16:creationId xmlns:a16="http://schemas.microsoft.com/office/drawing/2014/main" id="{A9572B37-47C9-84C6-0D7B-8E23BC65F9BF}"/>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 y="1698993"/>
            <a:ext cx="5187459" cy="4473222"/>
          </a:xfrm>
          <a:prstGeom prst="rect">
            <a:avLst/>
          </a:prstGeom>
        </p:spPr>
      </p:pic>
      <p:sp>
        <p:nvSpPr>
          <p:cNvPr id="10" name="Rectangle 9">
            <a:extLst>
              <a:ext uri="{FF2B5EF4-FFF2-40B4-BE49-F238E27FC236}">
                <a16:creationId xmlns:a16="http://schemas.microsoft.com/office/drawing/2014/main" id="{D2392303-4327-905C-690B-B16D5A8AEAE4}"/>
              </a:ext>
            </a:extLst>
          </p:cNvPr>
          <p:cNvSpPr>
            <a:spLocks/>
          </p:cNvSpPr>
          <p:nvPr/>
        </p:nvSpPr>
        <p:spPr>
          <a:xfrm>
            <a:off x="-5989" y="1704202"/>
            <a:ext cx="5174031" cy="4470575"/>
          </a:xfrm>
          <a:prstGeom prst="rect">
            <a:avLst/>
          </a:prstGeom>
          <a:solidFill>
            <a:srgbClr val="1B1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FD0880-CFE0-F386-50D0-A287FDE1D5D9}"/>
              </a:ext>
            </a:extLst>
          </p:cNvPr>
          <p:cNvSpPr/>
          <p:nvPr/>
        </p:nvSpPr>
        <p:spPr>
          <a:xfrm>
            <a:off x="238540" y="440921"/>
            <a:ext cx="1180529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Tablets:</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After years of growth, penetration has stabilized as people turn to these devices for browsing, communication and entertainment</a:t>
            </a:r>
            <a:endParaRPr kumimoji="0" lang="en-US" sz="2600" b="0" i="0" u="none" strike="noStrike" kern="1200" cap="none" spc="0" normalizeH="0" baseline="0" noProof="0">
              <a:ln>
                <a:noFill/>
              </a:ln>
              <a:solidFill>
                <a:srgbClr val="1B1464"/>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4B033DF-FD7F-8717-4F75-A879D246DEB2}"/>
              </a:ext>
            </a:extLst>
          </p:cNvPr>
          <p:cNvSpPr txBox="1"/>
          <p:nvPr/>
        </p:nvSpPr>
        <p:spPr>
          <a:xfrm>
            <a:off x="504917" y="6188983"/>
            <a:ext cx="11538916" cy="33855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 VAB analysis of MRI-Simmons Spring Doublebase 2015 – 2025 USA study, A18+. </a:t>
            </a:r>
            <a:r>
              <a:rPr lang="en-US" sz="800">
                <a:solidFill>
                  <a:srgbClr val="1B1464"/>
                </a:solidFill>
                <a:latin typeface="Helvetica" panose="020B0403020202020204" pitchFamily="34" charset="0"/>
              </a:rPr>
              <a:t>*VAB analysis of ARF DASH study, FY 2024. Based on survey of 10,000 A18+. Q28: For what purposes do you regularly use tablet 1? ‘Tablet 1’ refers to respondents’ primary tablet. Based on respondent weighting.</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4" name="Picture 3">
            <a:extLst>
              <a:ext uri="{FF2B5EF4-FFF2-40B4-BE49-F238E27FC236}">
                <a16:creationId xmlns:a16="http://schemas.microsoft.com/office/drawing/2014/main" id="{D9FF6407-C3F4-8321-5613-34FBA69E74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A69C4A1F-A861-1CB7-0779-BF83FE38F41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2A54FB10-97F6-6D9E-89FD-7EB3049B891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0" name="Rectangle 19">
            <a:extLst>
              <a:ext uri="{FF2B5EF4-FFF2-40B4-BE49-F238E27FC236}">
                <a16:creationId xmlns:a16="http://schemas.microsoft.com/office/drawing/2014/main" id="{F121D5EA-B3CE-4246-CF03-B0DB69281FE8}"/>
              </a:ext>
            </a:extLst>
          </p:cNvPr>
          <p:cNvSpPr>
            <a:spLocks/>
          </p:cNvSpPr>
          <p:nvPr/>
        </p:nvSpPr>
        <p:spPr>
          <a:xfrm>
            <a:off x="5174030" y="1698993"/>
            <a:ext cx="7017969"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63E8AEA0-9302-9D24-0EE3-3ED234A0E329}"/>
              </a:ext>
            </a:extLst>
          </p:cNvPr>
          <p:cNvGraphicFramePr/>
          <p:nvPr>
            <p:extLst>
              <p:ext uri="{D42A27DB-BD31-4B8C-83A1-F6EECF244321}">
                <p14:modId xmlns:p14="http://schemas.microsoft.com/office/powerpoint/2010/main" val="1468986208"/>
              </p:ext>
            </p:extLst>
          </p:nvPr>
        </p:nvGraphicFramePr>
        <p:xfrm>
          <a:off x="5187458" y="2334357"/>
          <a:ext cx="6991112" cy="378686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CC9512EA-F2E0-4391-DC5F-21083C0F5131}"/>
              </a:ext>
            </a:extLst>
          </p:cNvPr>
          <p:cNvSpPr txBox="1"/>
          <p:nvPr/>
        </p:nvSpPr>
        <p:spPr>
          <a:xfrm>
            <a:off x="5174032" y="1818383"/>
            <a:ext cx="701796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 what purposes do you </a:t>
            </a: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regularly use</a:t>
            </a: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your tablet?*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F1A62"/>
                </a:solidFill>
                <a:latin typeface="Helvetica" panose="020B0604020202020204" pitchFamily="34" charset="0"/>
                <a:cs typeface="Helvetica" panose="020B0604020202020204" pitchFamily="34" charset="0"/>
              </a:rPr>
              <a:t>% of A18+</a:t>
            </a:r>
            <a:endParaRPr kumimoji="0" lang="en-US" sz="1600"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6" name="TextBox 25">
            <a:extLst>
              <a:ext uri="{FF2B5EF4-FFF2-40B4-BE49-F238E27FC236}">
                <a16:creationId xmlns:a16="http://schemas.microsoft.com/office/drawing/2014/main" id="{E47C99A4-8030-6F2A-5ED8-EB37BD737970}"/>
              </a:ext>
            </a:extLst>
          </p:cNvPr>
          <p:cNvSpPr txBox="1"/>
          <p:nvPr/>
        </p:nvSpPr>
        <p:spPr>
          <a:xfrm>
            <a:off x="243" y="1818383"/>
            <a:ext cx="51740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of adults who have a working tablet or e-reader</a:t>
            </a:r>
          </a:p>
        </p:txBody>
      </p:sp>
      <p:graphicFrame>
        <p:nvGraphicFramePr>
          <p:cNvPr id="35" name="Chart 34">
            <a:extLst>
              <a:ext uri="{FF2B5EF4-FFF2-40B4-BE49-F238E27FC236}">
                <a16:creationId xmlns:a16="http://schemas.microsoft.com/office/drawing/2014/main" id="{6E43EC84-7B67-8876-D0EB-F61EF39F3738}"/>
              </a:ext>
            </a:extLst>
          </p:cNvPr>
          <p:cNvGraphicFramePr/>
          <p:nvPr>
            <p:extLst>
              <p:ext uri="{D42A27DB-BD31-4B8C-83A1-F6EECF244321}">
                <p14:modId xmlns:p14="http://schemas.microsoft.com/office/powerpoint/2010/main" val="2612675180"/>
              </p:ext>
            </p:extLst>
          </p:nvPr>
        </p:nvGraphicFramePr>
        <p:xfrm>
          <a:off x="39320" y="2731851"/>
          <a:ext cx="5095878" cy="31711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42046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3A00-F788-3687-58A5-9D11C57C10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56C49F-8476-D32C-37D0-CE3F2FEF9D6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E119D6A5-6F1B-B83F-78D7-7D98300DA15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B44DA323-0E22-6861-6545-09F9DAC08E5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TextBox 10">
            <a:extLst>
              <a:ext uri="{FF2B5EF4-FFF2-40B4-BE49-F238E27FC236}">
                <a16:creationId xmlns:a16="http://schemas.microsoft.com/office/drawing/2014/main" id="{07031CA4-8637-7F49-BC57-C25BB3334174}"/>
              </a:ext>
            </a:extLst>
          </p:cNvPr>
          <p:cNvSpPr txBox="1"/>
          <p:nvPr/>
        </p:nvSpPr>
        <p:spPr>
          <a:xfrm>
            <a:off x="504917" y="6201593"/>
            <a:ext cx="11538916"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srgbClr val="1B1464"/>
                </a:solidFill>
                <a:effectLst/>
                <a:uLnTx/>
                <a:uFillTx/>
                <a:latin typeface="Helvetica" panose="020B0403020202020204" pitchFamily="34" charset="0"/>
              </a:defRPr>
            </a:lvl1pPr>
          </a:lstStyle>
          <a:p>
            <a:r>
              <a:rPr lang="en-US"/>
              <a:t>Source: EMARKETER, Digital Console Gamers, October 2025. Note: Internet users of any age who play games through the internet or play games that update via the internet on any device at least once per month; includes desktop/mobile app and browser gaming, online console gaming, and gaming on social networks. </a:t>
            </a:r>
          </a:p>
        </p:txBody>
      </p:sp>
      <p:sp>
        <p:nvSpPr>
          <p:cNvPr id="9" name="Rectangle 8">
            <a:extLst>
              <a:ext uri="{FF2B5EF4-FFF2-40B4-BE49-F238E27FC236}">
                <a16:creationId xmlns:a16="http://schemas.microsoft.com/office/drawing/2014/main" id="{86FE6C95-6B2E-0281-5440-7ACD3F92872C}"/>
              </a:ext>
            </a:extLst>
          </p:cNvPr>
          <p:cNvSpPr/>
          <p:nvPr/>
        </p:nvSpPr>
        <p:spPr>
          <a:xfrm>
            <a:off x="227711" y="440921"/>
            <a:ext cx="1194276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34" charset="0"/>
                <a:ea typeface="Calibri" panose="020F0502020204030204" pitchFamily="34" charset="0"/>
                <a:cs typeface="Arial" panose="020B0604020202020204" pitchFamily="34" charset="0"/>
              </a:rPr>
              <a:t>Gaming Consoles:</a:t>
            </a:r>
            <a:r>
              <a:rPr lang="en-US" sz="2600" b="1">
                <a:solidFill>
                  <a:srgbClr val="002060"/>
                </a:solidFill>
                <a:latin typeface="Helvetica" panose="020B0604020202020204" pitchFamily="34" charset="0"/>
                <a:ea typeface="Calibri" panose="020F0502020204030204" pitchFamily="34" charset="0"/>
                <a:cs typeface="Arial" panose="020B0604020202020204" pitchFamily="34" charset="0"/>
              </a:rPr>
              <a:t> </a:t>
            </a:r>
            <a:r>
              <a:rPr lang="en-US" sz="2600" b="1">
                <a:solidFill>
                  <a:srgbClr val="1B1464"/>
                </a:solidFill>
                <a:latin typeface="Helvetica" panose="020B0604020202020204" pitchFamily="34" charset="0"/>
                <a:ea typeface="Calibri" panose="020F0502020204030204" pitchFamily="34" charset="0"/>
                <a:cs typeface="Arial" panose="020B0604020202020204" pitchFamily="34" charset="0"/>
              </a:rPr>
              <a:t>Years of consistent usage show console gaming has reached a stable plateau, engaging close to one third of Americans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25DD033B-C176-6768-4501-D0C15BEFCE32}"/>
              </a:ext>
            </a:extLst>
          </p:cNvPr>
          <p:cNvGrpSpPr/>
          <p:nvPr/>
        </p:nvGrpSpPr>
        <p:grpSpPr>
          <a:xfrm>
            <a:off x="0" y="1698727"/>
            <a:ext cx="7884245" cy="4470575"/>
            <a:chOff x="5152511" y="1698727"/>
            <a:chExt cx="7017969" cy="4470575"/>
          </a:xfrm>
        </p:grpSpPr>
        <p:sp>
          <p:nvSpPr>
            <p:cNvPr id="8" name="Rectangle 7">
              <a:extLst>
                <a:ext uri="{FF2B5EF4-FFF2-40B4-BE49-F238E27FC236}">
                  <a16:creationId xmlns:a16="http://schemas.microsoft.com/office/drawing/2014/main" id="{C7BEF174-26EA-AB74-D73F-8D79D9FBE247}"/>
                </a:ext>
              </a:extLst>
            </p:cNvPr>
            <p:cNvSpPr>
              <a:spLocks/>
            </p:cNvSpPr>
            <p:nvPr/>
          </p:nvSpPr>
          <p:spPr>
            <a:xfrm>
              <a:off x="5152511" y="1698727"/>
              <a:ext cx="7017969"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D9820CE-A65B-806D-566F-433D27CBE58F}"/>
                </a:ext>
              </a:extLst>
            </p:cNvPr>
            <p:cNvSpPr txBox="1"/>
            <p:nvPr/>
          </p:nvSpPr>
          <p:spPr>
            <a:xfrm>
              <a:off x="5271664" y="1879537"/>
              <a:ext cx="6779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Helvetica" panose="020B0403020202020204" pitchFamily="34" charset="0"/>
                </a:rPr>
                <a:t>US Digital Console Gamers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B1464"/>
                  </a:solidFill>
                  <a:latin typeface="Helvetica" panose="020B0403020202020204" pitchFamily="34" charset="0"/>
                </a:rPr>
                <a:t>% of population</a:t>
              </a:r>
              <a:r>
                <a:rPr lang="en-US" sz="1600" b="1" u="sng">
                  <a:solidFill>
                    <a:srgbClr val="1B1464"/>
                  </a:solidFill>
                  <a:latin typeface="Helvetica" panose="020B0403020202020204" pitchFamily="34" charset="0"/>
                </a:rPr>
                <a:t> </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aphicFrame>
          <p:nvGraphicFramePr>
            <p:cNvPr id="14" name="Chart 13">
              <a:extLst>
                <a:ext uri="{FF2B5EF4-FFF2-40B4-BE49-F238E27FC236}">
                  <a16:creationId xmlns:a16="http://schemas.microsoft.com/office/drawing/2014/main" id="{3D444D8F-B9BF-F522-F81C-EDBB0D85A4BC}"/>
                </a:ext>
              </a:extLst>
            </p:cNvPr>
            <p:cNvGraphicFramePr/>
            <p:nvPr>
              <p:extLst>
                <p:ext uri="{D42A27DB-BD31-4B8C-83A1-F6EECF244321}">
                  <p14:modId xmlns:p14="http://schemas.microsoft.com/office/powerpoint/2010/main" val="3876732419"/>
                </p:ext>
              </p:extLst>
            </p:nvPr>
          </p:nvGraphicFramePr>
          <p:xfrm>
            <a:off x="5355202" y="2186857"/>
            <a:ext cx="6779663" cy="3890715"/>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3" name="Picture 12" descr="A close-up of a video game controller&#10;&#10;AI-generated content may be incorrect.">
            <a:extLst>
              <a:ext uri="{FF2B5EF4-FFF2-40B4-BE49-F238E27FC236}">
                <a16:creationId xmlns:a16="http://schemas.microsoft.com/office/drawing/2014/main" id="{C9E74AE7-4A30-5AE8-7C78-0644E8DF5A6D}"/>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884245" y="1698813"/>
            <a:ext cx="4307755" cy="4470575"/>
          </a:xfrm>
          <a:prstGeom prst="rect">
            <a:avLst/>
          </a:prstGeom>
        </p:spPr>
      </p:pic>
    </p:spTree>
    <p:extLst>
      <p:ext uri="{BB962C8B-B14F-4D97-AF65-F5344CB8AC3E}">
        <p14:creationId xmlns:p14="http://schemas.microsoft.com/office/powerpoint/2010/main" val="1576442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C49B-8570-BC4C-2FA8-9367319D35AC}"/>
            </a:ext>
          </a:extLst>
        </p:cNvPr>
        <p:cNvGrpSpPr/>
        <p:nvPr/>
      </p:nvGrpSpPr>
      <p:grpSpPr>
        <a:xfrm>
          <a:off x="0" y="0"/>
          <a:ext cx="0" cy="0"/>
          <a:chOff x="0" y="0"/>
          <a:chExt cx="0" cy="0"/>
        </a:xfrm>
      </p:grpSpPr>
      <p:pic>
        <p:nvPicPr>
          <p:cNvPr id="3" name="Picture 2" descr="A person in a yellow robe looking at a phone&#10;&#10;Description automatically generated">
            <a:extLst>
              <a:ext uri="{FF2B5EF4-FFF2-40B4-BE49-F238E27FC236}">
                <a16:creationId xmlns:a16="http://schemas.microsoft.com/office/drawing/2014/main" id="{48185533-D329-E357-6F50-1354ADC26C3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520" y="1704256"/>
            <a:ext cx="5564498" cy="4465312"/>
          </a:xfrm>
          <a:prstGeom prst="rect">
            <a:avLst/>
          </a:prstGeom>
        </p:spPr>
      </p:pic>
      <p:sp>
        <p:nvSpPr>
          <p:cNvPr id="9" name="Rectangle 8">
            <a:extLst>
              <a:ext uri="{FF2B5EF4-FFF2-40B4-BE49-F238E27FC236}">
                <a16:creationId xmlns:a16="http://schemas.microsoft.com/office/drawing/2014/main" id="{7444ABB4-B8F4-8327-DB4D-9ABB0FF6342E}"/>
              </a:ext>
            </a:extLst>
          </p:cNvPr>
          <p:cNvSpPr>
            <a:spLocks/>
          </p:cNvSpPr>
          <p:nvPr/>
        </p:nvSpPr>
        <p:spPr>
          <a:xfrm>
            <a:off x="0" y="1704256"/>
            <a:ext cx="5597593" cy="4470575"/>
          </a:xfrm>
          <a:prstGeom prst="rect">
            <a:avLst/>
          </a:prstGeom>
          <a:solidFill>
            <a:srgbClr val="1B1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B756F9-505A-16D8-D511-DE68D19D23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AAE925B4-8703-9F8E-6B37-6071F454B7A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88DEA131-8938-F22F-E4FD-6D0E67C02CB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BA5C4AAD-C95A-6414-9E8E-1F12A609BC53}"/>
              </a:ext>
            </a:extLst>
          </p:cNvPr>
          <p:cNvSpPr/>
          <p:nvPr/>
        </p:nvSpPr>
        <p:spPr>
          <a:xfrm>
            <a:off x="272375" y="440921"/>
            <a:ext cx="1189810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Smart Speakers: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Ownership has leveled off at around one-third of the population with usage centered on core everyday activities</a:t>
            </a:r>
          </a:p>
        </p:txBody>
      </p:sp>
      <p:sp>
        <p:nvSpPr>
          <p:cNvPr id="12" name="Rectangle 11">
            <a:extLst>
              <a:ext uri="{FF2B5EF4-FFF2-40B4-BE49-F238E27FC236}">
                <a16:creationId xmlns:a16="http://schemas.microsoft.com/office/drawing/2014/main" id="{6CC2EFBE-8373-F212-97D7-843DD17CD4A6}"/>
              </a:ext>
            </a:extLst>
          </p:cNvPr>
          <p:cNvSpPr>
            <a:spLocks/>
          </p:cNvSpPr>
          <p:nvPr/>
        </p:nvSpPr>
        <p:spPr>
          <a:xfrm>
            <a:off x="5569705" y="1698993"/>
            <a:ext cx="6622295"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Chart 16">
            <a:extLst>
              <a:ext uri="{FF2B5EF4-FFF2-40B4-BE49-F238E27FC236}">
                <a16:creationId xmlns:a16="http://schemas.microsoft.com/office/drawing/2014/main" id="{36FA8E52-B707-C061-3532-6A210C0A11E4}"/>
              </a:ext>
            </a:extLst>
          </p:cNvPr>
          <p:cNvGraphicFramePr/>
          <p:nvPr>
            <p:extLst>
              <p:ext uri="{D42A27DB-BD31-4B8C-83A1-F6EECF244321}">
                <p14:modId xmlns:p14="http://schemas.microsoft.com/office/powerpoint/2010/main" val="586806049"/>
              </p:ext>
            </p:extLst>
          </p:nvPr>
        </p:nvGraphicFramePr>
        <p:xfrm>
          <a:off x="137508" y="2412797"/>
          <a:ext cx="5322577" cy="350963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E347D307-4E4A-58F5-D212-3CF2B3302610}"/>
              </a:ext>
            </a:extLst>
          </p:cNvPr>
          <p:cNvSpPr txBox="1"/>
          <p:nvPr/>
        </p:nvSpPr>
        <p:spPr>
          <a:xfrm>
            <a:off x="504917" y="6205143"/>
            <a:ext cx="11538916"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srgbClr val="1B1464"/>
                </a:solidFill>
                <a:effectLst/>
                <a:uLnTx/>
                <a:uFillTx/>
                <a:latin typeface="Helvetica" panose="020B0403020202020204" pitchFamily="34" charset="0"/>
              </a:defRPr>
            </a:lvl1pPr>
          </a:lstStyle>
          <a:p>
            <a:r>
              <a:rPr lang="en-US"/>
              <a:t>Source: Edison Research, </a:t>
            </a:r>
            <a:r>
              <a:rPr lang="en-US" i="1"/>
              <a:t>The Infinite Dial 2025</a:t>
            </a:r>
            <a:r>
              <a:rPr lang="en-US"/>
              <a:t>. *VAB analysis of 2025 MRI-Simmons Spring Doublebase USA study, A18+. Based on households who own a smart speaker. Other activities: ‘Played a game’ (10%); ‘Purchased / ordered a product or service’ (9%); ‘Listened to an audiobook’ (9%).</a:t>
            </a:r>
          </a:p>
        </p:txBody>
      </p:sp>
      <p:sp>
        <p:nvSpPr>
          <p:cNvPr id="39" name="TextBox 38">
            <a:extLst>
              <a:ext uri="{FF2B5EF4-FFF2-40B4-BE49-F238E27FC236}">
                <a16:creationId xmlns:a16="http://schemas.microsoft.com/office/drawing/2014/main" id="{6309F6C7-DD5D-03EC-F115-F4E1B104D6EA}"/>
              </a:ext>
            </a:extLst>
          </p:cNvPr>
          <p:cNvSpPr txBox="1"/>
          <p:nvPr/>
        </p:nvSpPr>
        <p:spPr>
          <a:xfrm>
            <a:off x="21715" y="1906821"/>
            <a:ext cx="5541818" cy="338554"/>
          </a:xfrm>
          <a:prstGeom prst="rect">
            <a:avLst/>
          </a:prstGeom>
          <a:noFill/>
        </p:spPr>
        <p:txBody>
          <a:bodyPr wrap="square">
            <a:spAutoFit/>
          </a:bodyPr>
          <a:lstStyle/>
          <a:p>
            <a:pPr algn="ctr"/>
            <a:r>
              <a:rPr lang="en-US" sz="1600" b="1" u="sng">
                <a:solidFill>
                  <a:schemeClr val="bg1"/>
                </a:solidFill>
                <a:latin typeface="Helvetica" panose="020B0403020202020204" pitchFamily="34" charset="0"/>
              </a:rPr>
              <a:t>% of U.S. 12+ population who own a smart speaker</a:t>
            </a:r>
          </a:p>
        </p:txBody>
      </p:sp>
      <p:sp>
        <p:nvSpPr>
          <p:cNvPr id="41" name="TextBox 40">
            <a:extLst>
              <a:ext uri="{FF2B5EF4-FFF2-40B4-BE49-F238E27FC236}">
                <a16:creationId xmlns:a16="http://schemas.microsoft.com/office/drawing/2014/main" id="{22347156-15D9-687B-BC93-B0208E73CDE7}"/>
              </a:ext>
            </a:extLst>
          </p:cNvPr>
          <p:cNvSpPr txBox="1"/>
          <p:nvPr/>
        </p:nvSpPr>
        <p:spPr>
          <a:xfrm>
            <a:off x="6109943" y="1916329"/>
            <a:ext cx="5541818" cy="553998"/>
          </a:xfrm>
          <a:prstGeom prst="rect">
            <a:avLst/>
          </a:prstGeom>
          <a:noFill/>
        </p:spPr>
        <p:txBody>
          <a:bodyPr wrap="square">
            <a:spAutoFit/>
          </a:bodyPr>
          <a:lstStyle/>
          <a:p>
            <a:pPr algn="ctr"/>
            <a:r>
              <a:rPr lang="en-US" sz="1600" b="1" u="sng">
                <a:solidFill>
                  <a:srgbClr val="1B1464"/>
                </a:solidFill>
                <a:latin typeface="Helvetica" panose="020B0403020202020204" pitchFamily="34" charset="0"/>
              </a:rPr>
              <a:t>Top Activities Done Using Smart Speaker*</a:t>
            </a:r>
          </a:p>
          <a:p>
            <a:pPr algn="ctr"/>
            <a:r>
              <a:rPr lang="en-US" sz="1400">
                <a:solidFill>
                  <a:srgbClr val="1B1464"/>
                </a:solidFill>
                <a:latin typeface="Helvetica" panose="020B0403020202020204" pitchFamily="34" charset="0"/>
              </a:rPr>
              <a:t>% of A18+ who own a smart speaker</a:t>
            </a:r>
          </a:p>
        </p:txBody>
      </p:sp>
      <p:sp>
        <p:nvSpPr>
          <p:cNvPr id="22" name="Rectangle: Rounded Corners 21">
            <a:extLst>
              <a:ext uri="{FF2B5EF4-FFF2-40B4-BE49-F238E27FC236}">
                <a16:creationId xmlns:a16="http://schemas.microsoft.com/office/drawing/2014/main" id="{A70D1607-94A2-DE62-8A58-22A04AD4D529}"/>
              </a:ext>
            </a:extLst>
          </p:cNvPr>
          <p:cNvSpPr/>
          <p:nvPr/>
        </p:nvSpPr>
        <p:spPr>
          <a:xfrm>
            <a:off x="6096181" y="2629472"/>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153DF4F-7AAE-13EE-E6BF-CF69B7FE3BD2}"/>
              </a:ext>
            </a:extLst>
          </p:cNvPr>
          <p:cNvSpPr txBox="1"/>
          <p:nvPr/>
        </p:nvSpPr>
        <p:spPr>
          <a:xfrm>
            <a:off x="6096181" y="3170619"/>
            <a:ext cx="1488534" cy="415498"/>
          </a:xfrm>
          <a:prstGeom prst="rect">
            <a:avLst/>
          </a:prstGeom>
          <a:noFill/>
        </p:spPr>
        <p:txBody>
          <a:bodyPr wrap="square">
            <a:spAutoFit/>
          </a:bodyPr>
          <a:lstStyle/>
          <a:p>
            <a:pPr algn="ctr"/>
            <a:r>
              <a:rPr lang="en-US" sz="1050">
                <a:solidFill>
                  <a:srgbClr val="1B1464"/>
                </a:solidFill>
                <a:latin typeface="Helvetica" panose="020B0403020202020204" pitchFamily="34" charset="0"/>
              </a:rPr>
              <a:t>Listened to music via streaming service</a:t>
            </a:r>
          </a:p>
        </p:txBody>
      </p:sp>
      <p:sp>
        <p:nvSpPr>
          <p:cNvPr id="44" name="TextBox 43">
            <a:extLst>
              <a:ext uri="{FF2B5EF4-FFF2-40B4-BE49-F238E27FC236}">
                <a16:creationId xmlns:a16="http://schemas.microsoft.com/office/drawing/2014/main" id="{B388ABB7-2B1D-8EEF-DD2E-B437F7A8C8FB}"/>
              </a:ext>
            </a:extLst>
          </p:cNvPr>
          <p:cNvSpPr txBox="1"/>
          <p:nvPr/>
        </p:nvSpPr>
        <p:spPr>
          <a:xfrm>
            <a:off x="6542439" y="2723622"/>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58%</a:t>
            </a:r>
          </a:p>
        </p:txBody>
      </p:sp>
      <p:pic>
        <p:nvPicPr>
          <p:cNvPr id="78" name="Picture 77" descr="A colorful music notes and stars&#10;&#10;Description automatically generated">
            <a:extLst>
              <a:ext uri="{FF2B5EF4-FFF2-40B4-BE49-F238E27FC236}">
                <a16:creationId xmlns:a16="http://schemas.microsoft.com/office/drawing/2014/main" id="{C6F2C3EA-BA00-4B5A-EED8-80F38B9840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4053" y="2768433"/>
            <a:ext cx="372042" cy="372042"/>
          </a:xfrm>
          <a:prstGeom prst="rect">
            <a:avLst/>
          </a:prstGeom>
        </p:spPr>
      </p:pic>
      <p:sp>
        <p:nvSpPr>
          <p:cNvPr id="23" name="Rectangle: Rounded Corners 22">
            <a:extLst>
              <a:ext uri="{FF2B5EF4-FFF2-40B4-BE49-F238E27FC236}">
                <a16:creationId xmlns:a16="http://schemas.microsoft.com/office/drawing/2014/main" id="{05F412C6-2E53-F546-406B-7FD31DE717BD}"/>
              </a:ext>
            </a:extLst>
          </p:cNvPr>
          <p:cNvSpPr/>
          <p:nvPr/>
        </p:nvSpPr>
        <p:spPr>
          <a:xfrm>
            <a:off x="8136585" y="2629472"/>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D875DC58-84A5-747B-5CD5-BE5E06D81F13}"/>
              </a:ext>
            </a:extLst>
          </p:cNvPr>
          <p:cNvSpPr txBox="1"/>
          <p:nvPr/>
        </p:nvSpPr>
        <p:spPr>
          <a:xfrm>
            <a:off x="8136585" y="3170619"/>
            <a:ext cx="1488534" cy="415498"/>
          </a:xfrm>
          <a:prstGeom prst="rect">
            <a:avLst/>
          </a:prstGeom>
          <a:noFill/>
        </p:spPr>
        <p:txBody>
          <a:bodyPr wrap="square">
            <a:spAutoFit/>
          </a:bodyPr>
          <a:lstStyle/>
          <a:p>
            <a:pPr algn="ctr"/>
            <a:r>
              <a:rPr lang="en-US" sz="1050">
                <a:solidFill>
                  <a:srgbClr val="1B1464"/>
                </a:solidFill>
                <a:latin typeface="Helvetica" panose="020B0403020202020204" pitchFamily="34" charset="0"/>
              </a:rPr>
              <a:t>Obtained weather updates</a:t>
            </a:r>
          </a:p>
        </p:txBody>
      </p:sp>
      <p:sp>
        <p:nvSpPr>
          <p:cNvPr id="46" name="TextBox 45">
            <a:extLst>
              <a:ext uri="{FF2B5EF4-FFF2-40B4-BE49-F238E27FC236}">
                <a16:creationId xmlns:a16="http://schemas.microsoft.com/office/drawing/2014/main" id="{B123B9B3-D8CB-D9ED-6E30-E1F0F1545CD9}"/>
              </a:ext>
            </a:extLst>
          </p:cNvPr>
          <p:cNvSpPr txBox="1"/>
          <p:nvPr/>
        </p:nvSpPr>
        <p:spPr>
          <a:xfrm>
            <a:off x="8582843" y="2723622"/>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53%</a:t>
            </a:r>
          </a:p>
        </p:txBody>
      </p:sp>
      <p:pic>
        <p:nvPicPr>
          <p:cNvPr id="80" name="Picture 79" descr="A sun and clouds with rain drops&#10;&#10;Description automatically generated">
            <a:extLst>
              <a:ext uri="{FF2B5EF4-FFF2-40B4-BE49-F238E27FC236}">
                <a16:creationId xmlns:a16="http://schemas.microsoft.com/office/drawing/2014/main" id="{BE86CC97-A294-6EC6-9860-C1345262FA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21999" y="2749831"/>
            <a:ext cx="409246" cy="409246"/>
          </a:xfrm>
          <a:prstGeom prst="rect">
            <a:avLst/>
          </a:prstGeom>
        </p:spPr>
      </p:pic>
      <p:sp>
        <p:nvSpPr>
          <p:cNvPr id="24" name="Rectangle: Rounded Corners 23">
            <a:extLst>
              <a:ext uri="{FF2B5EF4-FFF2-40B4-BE49-F238E27FC236}">
                <a16:creationId xmlns:a16="http://schemas.microsoft.com/office/drawing/2014/main" id="{19511E58-A116-4DB8-4A69-1F315942DC8C}"/>
              </a:ext>
            </a:extLst>
          </p:cNvPr>
          <p:cNvSpPr/>
          <p:nvPr/>
        </p:nvSpPr>
        <p:spPr>
          <a:xfrm>
            <a:off x="10176989" y="2629472"/>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E4CEDED-A667-7A8B-E5A7-E4EE692A30BB}"/>
              </a:ext>
            </a:extLst>
          </p:cNvPr>
          <p:cNvSpPr txBox="1"/>
          <p:nvPr/>
        </p:nvSpPr>
        <p:spPr>
          <a:xfrm>
            <a:off x="10244650" y="3170619"/>
            <a:ext cx="1353213" cy="415498"/>
          </a:xfrm>
          <a:prstGeom prst="rect">
            <a:avLst/>
          </a:prstGeom>
          <a:noFill/>
        </p:spPr>
        <p:txBody>
          <a:bodyPr wrap="square">
            <a:spAutoFit/>
          </a:bodyPr>
          <a:lstStyle/>
          <a:p>
            <a:pPr algn="ctr"/>
            <a:r>
              <a:rPr lang="en-US" sz="1050">
                <a:solidFill>
                  <a:srgbClr val="1B1464"/>
                </a:solidFill>
                <a:latin typeface="Helvetica" panose="020B0403020202020204" pitchFamily="34" charset="0"/>
              </a:rPr>
              <a:t>Controlled smart home devices</a:t>
            </a:r>
          </a:p>
        </p:txBody>
      </p:sp>
      <p:sp>
        <p:nvSpPr>
          <p:cNvPr id="48" name="TextBox 47">
            <a:extLst>
              <a:ext uri="{FF2B5EF4-FFF2-40B4-BE49-F238E27FC236}">
                <a16:creationId xmlns:a16="http://schemas.microsoft.com/office/drawing/2014/main" id="{0BCE2888-C8ED-7EA4-383E-B28F877B0033}"/>
              </a:ext>
            </a:extLst>
          </p:cNvPr>
          <p:cNvSpPr txBox="1"/>
          <p:nvPr/>
        </p:nvSpPr>
        <p:spPr>
          <a:xfrm>
            <a:off x="10623247" y="2723622"/>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36%</a:t>
            </a:r>
          </a:p>
        </p:txBody>
      </p:sp>
      <p:pic>
        <p:nvPicPr>
          <p:cNvPr id="82" name="Picture 81" descr="A house with a wifi signal&#10;&#10;Description automatically generated">
            <a:extLst>
              <a:ext uri="{FF2B5EF4-FFF2-40B4-BE49-F238E27FC236}">
                <a16:creationId xmlns:a16="http://schemas.microsoft.com/office/drawing/2014/main" id="{EF0B9A75-807C-17D1-A554-7BAF939812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31580" y="2749831"/>
            <a:ext cx="409246" cy="409246"/>
          </a:xfrm>
          <a:prstGeom prst="rect">
            <a:avLst/>
          </a:prstGeom>
        </p:spPr>
      </p:pic>
      <p:sp>
        <p:nvSpPr>
          <p:cNvPr id="25" name="Rectangle: Rounded Corners 24">
            <a:extLst>
              <a:ext uri="{FF2B5EF4-FFF2-40B4-BE49-F238E27FC236}">
                <a16:creationId xmlns:a16="http://schemas.microsoft.com/office/drawing/2014/main" id="{3EA2C1AD-9A98-9786-AE11-E7A4F65C1610}"/>
              </a:ext>
            </a:extLst>
          </p:cNvPr>
          <p:cNvSpPr/>
          <p:nvPr/>
        </p:nvSpPr>
        <p:spPr>
          <a:xfrm>
            <a:off x="6096181" y="3763106"/>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716E6A2-C5D9-8BF3-9EF3-3B35FFC7833A}"/>
              </a:ext>
            </a:extLst>
          </p:cNvPr>
          <p:cNvSpPr txBox="1"/>
          <p:nvPr/>
        </p:nvSpPr>
        <p:spPr>
          <a:xfrm>
            <a:off x="6225351" y="4304253"/>
            <a:ext cx="1230194" cy="415498"/>
          </a:xfrm>
          <a:prstGeom prst="rect">
            <a:avLst/>
          </a:prstGeom>
          <a:noFill/>
        </p:spPr>
        <p:txBody>
          <a:bodyPr wrap="square">
            <a:spAutoFit/>
          </a:bodyPr>
          <a:lstStyle/>
          <a:p>
            <a:pPr algn="ctr"/>
            <a:r>
              <a:rPr lang="en-US" sz="1050">
                <a:solidFill>
                  <a:srgbClr val="1B1464"/>
                </a:solidFill>
                <a:latin typeface="Helvetica" panose="020B0403020202020204" pitchFamily="34" charset="0"/>
              </a:rPr>
              <a:t>Obtained other information</a:t>
            </a:r>
          </a:p>
        </p:txBody>
      </p:sp>
      <p:sp>
        <p:nvSpPr>
          <p:cNvPr id="50" name="TextBox 49">
            <a:extLst>
              <a:ext uri="{FF2B5EF4-FFF2-40B4-BE49-F238E27FC236}">
                <a16:creationId xmlns:a16="http://schemas.microsoft.com/office/drawing/2014/main" id="{216CF798-0741-F6CB-9A7D-83F734BA797F}"/>
              </a:ext>
            </a:extLst>
          </p:cNvPr>
          <p:cNvSpPr txBox="1"/>
          <p:nvPr/>
        </p:nvSpPr>
        <p:spPr>
          <a:xfrm>
            <a:off x="6542439" y="3857256"/>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25%</a:t>
            </a:r>
          </a:p>
        </p:txBody>
      </p:sp>
      <p:pic>
        <p:nvPicPr>
          <p:cNvPr id="84" name="Picture 83" descr="A blue bubble with a white letter on it&#10;&#10;Description automatically generated">
            <a:extLst>
              <a:ext uri="{FF2B5EF4-FFF2-40B4-BE49-F238E27FC236}">
                <a16:creationId xmlns:a16="http://schemas.microsoft.com/office/drawing/2014/main" id="{7C96DFD2-528C-481D-A49E-7BBB04BD96B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66711" y="3902067"/>
            <a:ext cx="372042" cy="372042"/>
          </a:xfrm>
          <a:prstGeom prst="rect">
            <a:avLst/>
          </a:prstGeom>
        </p:spPr>
      </p:pic>
      <p:sp>
        <p:nvSpPr>
          <p:cNvPr id="53" name="Rectangle: Rounded Corners 52">
            <a:extLst>
              <a:ext uri="{FF2B5EF4-FFF2-40B4-BE49-F238E27FC236}">
                <a16:creationId xmlns:a16="http://schemas.microsoft.com/office/drawing/2014/main" id="{D9FDD351-E2F0-80A2-6F59-32AB30D2E8F0}"/>
              </a:ext>
            </a:extLst>
          </p:cNvPr>
          <p:cNvSpPr/>
          <p:nvPr/>
        </p:nvSpPr>
        <p:spPr>
          <a:xfrm>
            <a:off x="8136585" y="3823920"/>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3AA80868-30F5-2F3A-93DC-79B12F9B5CEF}"/>
              </a:ext>
            </a:extLst>
          </p:cNvPr>
          <p:cNvSpPr txBox="1"/>
          <p:nvPr/>
        </p:nvSpPr>
        <p:spPr>
          <a:xfrm>
            <a:off x="8136585" y="4365067"/>
            <a:ext cx="1488534" cy="415498"/>
          </a:xfrm>
          <a:prstGeom prst="rect">
            <a:avLst/>
          </a:prstGeom>
          <a:noFill/>
        </p:spPr>
        <p:txBody>
          <a:bodyPr wrap="square">
            <a:spAutoFit/>
          </a:bodyPr>
          <a:lstStyle/>
          <a:p>
            <a:pPr algn="ctr"/>
            <a:r>
              <a:rPr lang="en-US" sz="1050">
                <a:solidFill>
                  <a:srgbClr val="1B1464"/>
                </a:solidFill>
                <a:latin typeface="Helvetica" panose="020B0403020202020204" pitchFamily="34" charset="0"/>
              </a:rPr>
              <a:t>Obtained news updates</a:t>
            </a:r>
          </a:p>
        </p:txBody>
      </p:sp>
      <p:sp>
        <p:nvSpPr>
          <p:cNvPr id="58" name="TextBox 57">
            <a:extLst>
              <a:ext uri="{FF2B5EF4-FFF2-40B4-BE49-F238E27FC236}">
                <a16:creationId xmlns:a16="http://schemas.microsoft.com/office/drawing/2014/main" id="{5EA55AA5-750C-6773-906B-C5361D30974B}"/>
              </a:ext>
            </a:extLst>
          </p:cNvPr>
          <p:cNvSpPr txBox="1"/>
          <p:nvPr/>
        </p:nvSpPr>
        <p:spPr>
          <a:xfrm>
            <a:off x="8582843" y="3918070"/>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23%</a:t>
            </a:r>
          </a:p>
        </p:txBody>
      </p:sp>
      <p:pic>
        <p:nvPicPr>
          <p:cNvPr id="86" name="Picture 85" descr="A newspaper with a yellow and blue text&#10;&#10;Description automatically generated">
            <a:extLst>
              <a:ext uri="{FF2B5EF4-FFF2-40B4-BE49-F238E27FC236}">
                <a16:creationId xmlns:a16="http://schemas.microsoft.com/office/drawing/2014/main" id="{BD8714C0-EF6B-AD42-207D-54DCD6DB365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15855" y="3944279"/>
            <a:ext cx="409246" cy="409246"/>
          </a:xfrm>
          <a:prstGeom prst="rect">
            <a:avLst/>
          </a:prstGeom>
        </p:spPr>
      </p:pic>
      <p:sp>
        <p:nvSpPr>
          <p:cNvPr id="54" name="Rectangle: Rounded Corners 53">
            <a:extLst>
              <a:ext uri="{FF2B5EF4-FFF2-40B4-BE49-F238E27FC236}">
                <a16:creationId xmlns:a16="http://schemas.microsoft.com/office/drawing/2014/main" id="{15325952-3ED7-1D0D-CA5B-823DF8D02F85}"/>
              </a:ext>
            </a:extLst>
          </p:cNvPr>
          <p:cNvSpPr/>
          <p:nvPr/>
        </p:nvSpPr>
        <p:spPr>
          <a:xfrm>
            <a:off x="10176989" y="3823920"/>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143FE4A7-3B7F-0058-F021-0C97CFB36D4E}"/>
              </a:ext>
            </a:extLst>
          </p:cNvPr>
          <p:cNvSpPr txBox="1"/>
          <p:nvPr/>
        </p:nvSpPr>
        <p:spPr>
          <a:xfrm>
            <a:off x="10176989" y="4365067"/>
            <a:ext cx="1488534" cy="253916"/>
          </a:xfrm>
          <a:prstGeom prst="rect">
            <a:avLst/>
          </a:prstGeom>
          <a:noFill/>
        </p:spPr>
        <p:txBody>
          <a:bodyPr wrap="square">
            <a:spAutoFit/>
          </a:bodyPr>
          <a:lstStyle/>
          <a:p>
            <a:pPr algn="ctr"/>
            <a:r>
              <a:rPr lang="en-US" sz="1050">
                <a:solidFill>
                  <a:srgbClr val="1B1464"/>
                </a:solidFill>
                <a:latin typeface="Helvetica" panose="020B0403020202020204" pitchFamily="34" charset="0"/>
              </a:rPr>
              <a:t>Listened to live radio</a:t>
            </a:r>
          </a:p>
        </p:txBody>
      </p:sp>
      <p:sp>
        <p:nvSpPr>
          <p:cNvPr id="60" name="TextBox 59">
            <a:extLst>
              <a:ext uri="{FF2B5EF4-FFF2-40B4-BE49-F238E27FC236}">
                <a16:creationId xmlns:a16="http://schemas.microsoft.com/office/drawing/2014/main" id="{B7A50276-30E7-A99D-43FF-5724A5FA89AF}"/>
              </a:ext>
            </a:extLst>
          </p:cNvPr>
          <p:cNvSpPr txBox="1"/>
          <p:nvPr/>
        </p:nvSpPr>
        <p:spPr>
          <a:xfrm>
            <a:off x="10623247" y="3918070"/>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18%</a:t>
            </a:r>
          </a:p>
        </p:txBody>
      </p:sp>
      <p:pic>
        <p:nvPicPr>
          <p:cNvPr id="88" name="Picture 87" descr="A logo of a radio tower&#10;&#10;Description automatically generated">
            <a:extLst>
              <a:ext uri="{FF2B5EF4-FFF2-40B4-BE49-F238E27FC236}">
                <a16:creationId xmlns:a16="http://schemas.microsoft.com/office/drawing/2014/main" id="{6CFB91B9-3C66-440D-E5CB-FC094BF2EDA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62403" y="3944279"/>
            <a:ext cx="409246" cy="409246"/>
          </a:xfrm>
          <a:prstGeom prst="rect">
            <a:avLst/>
          </a:prstGeom>
        </p:spPr>
      </p:pic>
      <p:sp>
        <p:nvSpPr>
          <p:cNvPr id="55" name="Rectangle: Rounded Corners 54">
            <a:extLst>
              <a:ext uri="{FF2B5EF4-FFF2-40B4-BE49-F238E27FC236}">
                <a16:creationId xmlns:a16="http://schemas.microsoft.com/office/drawing/2014/main" id="{77861637-674F-C695-AA1D-0C27CFBA60D1}"/>
              </a:ext>
            </a:extLst>
          </p:cNvPr>
          <p:cNvSpPr/>
          <p:nvPr/>
        </p:nvSpPr>
        <p:spPr>
          <a:xfrm>
            <a:off x="6096181" y="4957553"/>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A869AA5-E2F5-F9B6-6C2D-6BB9CAACC261}"/>
              </a:ext>
            </a:extLst>
          </p:cNvPr>
          <p:cNvSpPr txBox="1"/>
          <p:nvPr/>
        </p:nvSpPr>
        <p:spPr>
          <a:xfrm>
            <a:off x="6163842" y="5498700"/>
            <a:ext cx="1353213" cy="253916"/>
          </a:xfrm>
          <a:prstGeom prst="rect">
            <a:avLst/>
          </a:prstGeom>
          <a:noFill/>
        </p:spPr>
        <p:txBody>
          <a:bodyPr wrap="square">
            <a:spAutoFit/>
          </a:bodyPr>
          <a:lstStyle/>
          <a:p>
            <a:pPr algn="ctr"/>
            <a:r>
              <a:rPr lang="en-US" sz="1050">
                <a:solidFill>
                  <a:srgbClr val="1B1464"/>
                </a:solidFill>
                <a:latin typeface="Helvetica" panose="020B0403020202020204" pitchFamily="34" charset="0"/>
              </a:rPr>
              <a:t>Made a phone call</a:t>
            </a:r>
          </a:p>
        </p:txBody>
      </p:sp>
      <p:sp>
        <p:nvSpPr>
          <p:cNvPr id="62" name="TextBox 61">
            <a:extLst>
              <a:ext uri="{FF2B5EF4-FFF2-40B4-BE49-F238E27FC236}">
                <a16:creationId xmlns:a16="http://schemas.microsoft.com/office/drawing/2014/main" id="{CB381578-0A9A-9280-70E8-9FC5CE470583}"/>
              </a:ext>
            </a:extLst>
          </p:cNvPr>
          <p:cNvSpPr txBox="1"/>
          <p:nvPr/>
        </p:nvSpPr>
        <p:spPr>
          <a:xfrm>
            <a:off x="6542439" y="5051703"/>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17%</a:t>
            </a:r>
          </a:p>
        </p:txBody>
      </p:sp>
      <p:pic>
        <p:nvPicPr>
          <p:cNvPr id="90" name="Picture 89" descr="A phone with a phone logo&#10;&#10;Description automatically generated">
            <a:extLst>
              <a:ext uri="{FF2B5EF4-FFF2-40B4-BE49-F238E27FC236}">
                <a16:creationId xmlns:a16="http://schemas.microsoft.com/office/drawing/2014/main" id="{1AA51399-AA8D-C711-7B9B-7093A9E56DB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50772" y="5077912"/>
            <a:ext cx="409246" cy="409246"/>
          </a:xfrm>
          <a:prstGeom prst="rect">
            <a:avLst/>
          </a:prstGeom>
        </p:spPr>
      </p:pic>
      <p:sp>
        <p:nvSpPr>
          <p:cNvPr id="56" name="Rectangle: Rounded Corners 55">
            <a:extLst>
              <a:ext uri="{FF2B5EF4-FFF2-40B4-BE49-F238E27FC236}">
                <a16:creationId xmlns:a16="http://schemas.microsoft.com/office/drawing/2014/main" id="{1926ADCF-5510-03A3-3645-6F334CC0ECF3}"/>
              </a:ext>
            </a:extLst>
          </p:cNvPr>
          <p:cNvSpPr/>
          <p:nvPr/>
        </p:nvSpPr>
        <p:spPr>
          <a:xfrm>
            <a:off x="8136585" y="4957553"/>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6AC5CEB1-9385-CAFD-EADB-38B1EF074771}"/>
              </a:ext>
            </a:extLst>
          </p:cNvPr>
          <p:cNvSpPr txBox="1"/>
          <p:nvPr/>
        </p:nvSpPr>
        <p:spPr>
          <a:xfrm>
            <a:off x="8265755" y="5498700"/>
            <a:ext cx="1230194" cy="415498"/>
          </a:xfrm>
          <a:prstGeom prst="rect">
            <a:avLst/>
          </a:prstGeom>
          <a:noFill/>
        </p:spPr>
        <p:txBody>
          <a:bodyPr wrap="square">
            <a:spAutoFit/>
          </a:bodyPr>
          <a:lstStyle/>
          <a:p>
            <a:pPr algn="ctr"/>
            <a:r>
              <a:rPr lang="en-US" sz="1050">
                <a:solidFill>
                  <a:srgbClr val="1B1464"/>
                </a:solidFill>
                <a:latin typeface="Helvetica" panose="020B0403020202020204" pitchFamily="34" charset="0"/>
              </a:rPr>
              <a:t>Listened to a podcast</a:t>
            </a:r>
          </a:p>
        </p:txBody>
      </p:sp>
      <p:sp>
        <p:nvSpPr>
          <p:cNvPr id="64" name="TextBox 63">
            <a:extLst>
              <a:ext uri="{FF2B5EF4-FFF2-40B4-BE49-F238E27FC236}">
                <a16:creationId xmlns:a16="http://schemas.microsoft.com/office/drawing/2014/main" id="{08792776-D233-4988-7F72-1526DECB00DE}"/>
              </a:ext>
            </a:extLst>
          </p:cNvPr>
          <p:cNvSpPr txBox="1"/>
          <p:nvPr/>
        </p:nvSpPr>
        <p:spPr>
          <a:xfrm>
            <a:off x="8582843" y="5051703"/>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16%</a:t>
            </a:r>
          </a:p>
        </p:txBody>
      </p:sp>
      <p:pic>
        <p:nvPicPr>
          <p:cNvPr id="92" name="Picture 91" descr="A microphone and headphones&#10;&#10;Description automatically generated">
            <a:extLst>
              <a:ext uri="{FF2B5EF4-FFF2-40B4-BE49-F238E27FC236}">
                <a16:creationId xmlns:a16="http://schemas.microsoft.com/office/drawing/2014/main" id="{ACBB49E4-AF9B-1DF0-3A56-CF2EF31703F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368051" y="5057450"/>
            <a:ext cx="450171" cy="450171"/>
          </a:xfrm>
          <a:prstGeom prst="rect">
            <a:avLst/>
          </a:prstGeom>
        </p:spPr>
      </p:pic>
      <p:sp>
        <p:nvSpPr>
          <p:cNvPr id="65" name="Rectangle: Rounded Corners 64">
            <a:extLst>
              <a:ext uri="{FF2B5EF4-FFF2-40B4-BE49-F238E27FC236}">
                <a16:creationId xmlns:a16="http://schemas.microsoft.com/office/drawing/2014/main" id="{3837180C-0A94-D72B-547C-FB27EABB9AED}"/>
              </a:ext>
            </a:extLst>
          </p:cNvPr>
          <p:cNvSpPr/>
          <p:nvPr/>
        </p:nvSpPr>
        <p:spPr>
          <a:xfrm>
            <a:off x="10176989" y="5013263"/>
            <a:ext cx="1488535" cy="9744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5E17F927-C0CB-5231-E6A5-A30D3BE86430}"/>
              </a:ext>
            </a:extLst>
          </p:cNvPr>
          <p:cNvSpPr txBox="1"/>
          <p:nvPr/>
        </p:nvSpPr>
        <p:spPr>
          <a:xfrm>
            <a:off x="10176989" y="5554410"/>
            <a:ext cx="1488534" cy="415498"/>
          </a:xfrm>
          <a:prstGeom prst="rect">
            <a:avLst/>
          </a:prstGeom>
          <a:noFill/>
        </p:spPr>
        <p:txBody>
          <a:bodyPr wrap="square">
            <a:spAutoFit/>
          </a:bodyPr>
          <a:lstStyle/>
          <a:p>
            <a:pPr algn="ctr"/>
            <a:r>
              <a:rPr lang="en-US" sz="1050">
                <a:solidFill>
                  <a:srgbClr val="1B1464"/>
                </a:solidFill>
                <a:latin typeface="Helvetica" panose="020B0403020202020204" pitchFamily="34" charset="0"/>
              </a:rPr>
              <a:t>Obtained sports updates</a:t>
            </a:r>
          </a:p>
        </p:txBody>
      </p:sp>
      <p:sp>
        <p:nvSpPr>
          <p:cNvPr id="70" name="TextBox 69">
            <a:extLst>
              <a:ext uri="{FF2B5EF4-FFF2-40B4-BE49-F238E27FC236}">
                <a16:creationId xmlns:a16="http://schemas.microsoft.com/office/drawing/2014/main" id="{FBDD1B03-2D5E-6118-E2B3-C23A7A4EC88E}"/>
              </a:ext>
            </a:extLst>
          </p:cNvPr>
          <p:cNvSpPr txBox="1"/>
          <p:nvPr/>
        </p:nvSpPr>
        <p:spPr>
          <a:xfrm>
            <a:off x="10623247" y="5107413"/>
            <a:ext cx="924263" cy="461665"/>
          </a:xfrm>
          <a:prstGeom prst="rect">
            <a:avLst/>
          </a:prstGeom>
          <a:noFill/>
        </p:spPr>
        <p:txBody>
          <a:bodyPr wrap="square">
            <a:spAutoFit/>
          </a:bodyPr>
          <a:lstStyle/>
          <a:p>
            <a:pPr algn="r"/>
            <a:r>
              <a:rPr lang="en-US" sz="2400" b="1">
                <a:solidFill>
                  <a:srgbClr val="1B1464"/>
                </a:solidFill>
                <a:latin typeface="Helvetica" panose="020B0403020202020204" pitchFamily="34" charset="0"/>
              </a:rPr>
              <a:t>15%</a:t>
            </a:r>
          </a:p>
        </p:txBody>
      </p:sp>
      <p:pic>
        <p:nvPicPr>
          <p:cNvPr id="94" name="Picture 93" descr="A group of sports balls&#10;&#10;Description automatically generated">
            <a:extLst>
              <a:ext uri="{FF2B5EF4-FFF2-40B4-BE49-F238E27FC236}">
                <a16:creationId xmlns:a16="http://schemas.microsoft.com/office/drawing/2014/main" id="{BFEEB98F-2543-25B0-303E-1CCE7D9316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485703" y="5133622"/>
            <a:ext cx="409246" cy="409246"/>
          </a:xfrm>
          <a:prstGeom prst="rect">
            <a:avLst/>
          </a:prstGeom>
        </p:spPr>
      </p:pic>
    </p:spTree>
    <p:extLst>
      <p:ext uri="{BB962C8B-B14F-4D97-AF65-F5344CB8AC3E}">
        <p14:creationId xmlns:p14="http://schemas.microsoft.com/office/powerpoint/2010/main" val="3720899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8954E-6C14-76E5-8454-B5C2679AD91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3C42C79-4E1B-D314-E6DC-CF1FD901D72F}"/>
              </a:ext>
            </a:extLst>
          </p:cNvPr>
          <p:cNvSpPr>
            <a:spLocks/>
          </p:cNvSpPr>
          <p:nvPr/>
        </p:nvSpPr>
        <p:spPr>
          <a:xfrm>
            <a:off x="1" y="1693333"/>
            <a:ext cx="6096000" cy="4473405"/>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021CD85-C739-3F14-2161-104B2E0C8602}"/>
              </a:ext>
            </a:extLst>
          </p:cNvPr>
          <p:cNvSpPr/>
          <p:nvPr/>
        </p:nvSpPr>
        <p:spPr>
          <a:xfrm>
            <a:off x="262647" y="446657"/>
            <a:ext cx="1178118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Smart Home Hubs:</a:t>
            </a:r>
            <a:r>
              <a:rPr kumimoji="0" lang="en-US" sz="26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Arial" panose="020B0604020202020204" pitchFamily="34" charset="0"/>
              </a:rPr>
              <a:t> </a:t>
            </a:r>
            <a:r>
              <a:rPr lang="en-US" sz="2600" b="1">
                <a:solidFill>
                  <a:srgbClr val="002060"/>
                </a:solidFill>
                <a:latin typeface="Helvetica" panose="020B0604020202020204" pitchFamily="34" charset="0"/>
                <a:ea typeface="Calibri" panose="020F0502020204030204" pitchFamily="34" charset="0"/>
                <a:cs typeface="Arial" panose="020B0604020202020204" pitchFamily="34" charset="0"/>
              </a:rPr>
              <a:t>Nearly one-third of households now use connected home devices, with ownership skewing towards adults 35–54</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06A653-2730-5BFB-8BE5-09DFA6B31650}"/>
              </a:ext>
            </a:extLst>
          </p:cNvPr>
          <p:cNvSpPr>
            <a:spLocks/>
          </p:cNvSpPr>
          <p:nvPr/>
        </p:nvSpPr>
        <p:spPr>
          <a:xfrm>
            <a:off x="6096000" y="1698993"/>
            <a:ext cx="6096000"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0F05C23-108D-249F-6904-432A694CC379}"/>
              </a:ext>
            </a:extLst>
          </p:cNvPr>
          <p:cNvSpPr txBox="1"/>
          <p:nvPr/>
        </p:nvSpPr>
        <p:spPr>
          <a:xfrm>
            <a:off x="6096000" y="1899407"/>
            <a:ext cx="6096000" cy="830997"/>
          </a:xfrm>
          <a:prstGeom prst="rect">
            <a:avLst/>
          </a:prstGeom>
          <a:noFill/>
        </p:spPr>
        <p:txBody>
          <a:bodyPr wrap="square" rtlCol="0">
            <a:spAutoFit/>
          </a:bodyPr>
          <a:lstStyle/>
          <a:p>
            <a:pPr algn="ctr"/>
            <a:r>
              <a:rPr lang="en-US" sz="1600" b="1">
                <a:solidFill>
                  <a:srgbClr val="1B1464"/>
                </a:solidFill>
                <a:latin typeface="Helvetica" panose="020B0604020202020204" pitchFamily="34" charset="0"/>
                <a:cs typeface="Helvetica" panose="020B0604020202020204" pitchFamily="34" charset="0"/>
              </a:rPr>
              <a:t>% of households that have smart home hubs </a:t>
            </a:r>
          </a:p>
          <a:p>
            <a:pPr algn="ctr"/>
            <a:r>
              <a:rPr lang="en-US" sz="1600" b="1">
                <a:solidFill>
                  <a:srgbClr val="1B1464"/>
                </a:solidFill>
                <a:latin typeface="Helvetica" panose="020B0604020202020204" pitchFamily="34" charset="0"/>
                <a:cs typeface="Helvetica" panose="020B0604020202020204" pitchFamily="34" charset="0"/>
              </a:rPr>
              <a:t>connected to appliances in their home</a:t>
            </a:r>
          </a:p>
          <a:p>
            <a:pPr algn="ctr"/>
            <a:r>
              <a:rPr lang="en-US" sz="1400">
                <a:solidFill>
                  <a:srgbClr val="1B1464"/>
                </a:solidFill>
                <a:latin typeface="Helvetica" panose="020B0604020202020204" pitchFamily="34" charset="0"/>
                <a:cs typeface="Helvetica" panose="020B0604020202020204" pitchFamily="34" charset="0"/>
              </a:rPr>
              <a:t>A35-54</a:t>
            </a:r>
          </a:p>
        </p:txBody>
      </p:sp>
      <p:pic>
        <p:nvPicPr>
          <p:cNvPr id="4" name="Picture 3">
            <a:extLst>
              <a:ext uri="{FF2B5EF4-FFF2-40B4-BE49-F238E27FC236}">
                <a16:creationId xmlns:a16="http://schemas.microsoft.com/office/drawing/2014/main" id="{9677ADFF-BB49-B6CD-3C95-B93B554065A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456568E9-30D0-11C0-C496-102D7531B63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834A7E71-13E7-1560-5904-AA94B9A9236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3" name="TextBox 12">
            <a:extLst>
              <a:ext uri="{FF2B5EF4-FFF2-40B4-BE49-F238E27FC236}">
                <a16:creationId xmlns:a16="http://schemas.microsoft.com/office/drawing/2014/main" id="{CD4C763A-D303-9E4B-9902-7C29790706A7}"/>
              </a:ext>
            </a:extLst>
          </p:cNvPr>
          <p:cNvSpPr txBox="1"/>
          <p:nvPr/>
        </p:nvSpPr>
        <p:spPr>
          <a:xfrm>
            <a:off x="0" y="1899407"/>
            <a:ext cx="6096000" cy="830997"/>
          </a:xfrm>
          <a:prstGeom prst="rect">
            <a:avLst/>
          </a:prstGeom>
          <a:noFill/>
        </p:spPr>
        <p:txBody>
          <a:bodyPr wrap="square" rtlCol="0">
            <a:spAutoFit/>
          </a:bodyPr>
          <a:lstStyle/>
          <a:p>
            <a:pPr algn="ctr"/>
            <a:r>
              <a:rPr lang="en-US" sz="1600" b="1">
                <a:solidFill>
                  <a:srgbClr val="FFFFFF"/>
                </a:solidFill>
                <a:latin typeface="Helvetica" panose="020B0604020202020204" pitchFamily="34" charset="0"/>
                <a:cs typeface="Helvetica" panose="020B0604020202020204" pitchFamily="34" charset="0"/>
              </a:rPr>
              <a:t>% of households that have smart home hubs </a:t>
            </a:r>
          </a:p>
          <a:p>
            <a:pPr algn="ctr"/>
            <a:r>
              <a:rPr lang="en-US" sz="1600" b="1">
                <a:solidFill>
                  <a:srgbClr val="FFFFFF"/>
                </a:solidFill>
                <a:latin typeface="Helvetica" panose="020B0604020202020204" pitchFamily="34" charset="0"/>
                <a:cs typeface="Helvetica" panose="020B0604020202020204" pitchFamily="34" charset="0"/>
              </a:rPr>
              <a:t>connected to appliances in their home</a:t>
            </a:r>
          </a:p>
          <a:p>
            <a:pPr algn="ctr"/>
            <a:r>
              <a:rPr lang="en-US" sz="1400">
                <a:solidFill>
                  <a:srgbClr val="FFFFFF"/>
                </a:solidFill>
                <a:latin typeface="Helvetica" panose="020B0604020202020204" pitchFamily="34" charset="0"/>
                <a:cs typeface="Helvetica" panose="020B0604020202020204" pitchFamily="34" charset="0"/>
              </a:rPr>
              <a:t>A18+</a:t>
            </a:r>
          </a:p>
        </p:txBody>
      </p:sp>
      <p:sp>
        <p:nvSpPr>
          <p:cNvPr id="48" name="TextBox 47">
            <a:extLst>
              <a:ext uri="{FF2B5EF4-FFF2-40B4-BE49-F238E27FC236}">
                <a16:creationId xmlns:a16="http://schemas.microsoft.com/office/drawing/2014/main" id="{57EA5A8E-2CCC-92DB-A1D1-829EE5BB81C7}"/>
              </a:ext>
            </a:extLst>
          </p:cNvPr>
          <p:cNvSpPr txBox="1"/>
          <p:nvPr/>
        </p:nvSpPr>
        <p:spPr>
          <a:xfrm>
            <a:off x="504917" y="6238139"/>
            <a:ext cx="115389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 VAB analysis of MRI-Simmons </a:t>
            </a:r>
            <a:r>
              <a:rPr lang="en-US" sz="800">
                <a:solidFill>
                  <a:srgbClr val="1B1464"/>
                </a:solidFill>
                <a:latin typeface="Helvetica" panose="020B0403020202020204" pitchFamily="34" charset="0"/>
              </a:rPr>
              <a:t>Spring 2019 - 2025</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 study, A18+</a:t>
            </a:r>
            <a:r>
              <a:rPr lang="en-US" sz="800">
                <a:solidFill>
                  <a:srgbClr val="1B1464"/>
                </a:solidFill>
                <a:latin typeface="Helvetica" panose="020B0403020202020204" pitchFamily="34" charset="0"/>
              </a:rPr>
              <a:t>.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Devices include: Audio system, Coffee maker, Dishwasher, Garage Door, Lighting, Oven, Refrigerator/Freezer, Security System, Thermostat, TV, Video Doorbell, Washer/Dryer, Other.</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aphicFrame>
        <p:nvGraphicFramePr>
          <p:cNvPr id="14" name="Chart 13">
            <a:extLst>
              <a:ext uri="{FF2B5EF4-FFF2-40B4-BE49-F238E27FC236}">
                <a16:creationId xmlns:a16="http://schemas.microsoft.com/office/drawing/2014/main" id="{82FEE4BC-B713-7571-B8DB-1ADFC6911BE3}"/>
              </a:ext>
            </a:extLst>
          </p:cNvPr>
          <p:cNvGraphicFramePr/>
          <p:nvPr>
            <p:extLst>
              <p:ext uri="{D42A27DB-BD31-4B8C-83A1-F6EECF244321}">
                <p14:modId xmlns:p14="http://schemas.microsoft.com/office/powerpoint/2010/main" val="3549741234"/>
              </p:ext>
            </p:extLst>
          </p:nvPr>
        </p:nvGraphicFramePr>
        <p:xfrm>
          <a:off x="-1" y="2731851"/>
          <a:ext cx="6096000" cy="31711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5F8DD1C2-AD35-A818-F0DF-F8BC297B9D1D}"/>
              </a:ext>
            </a:extLst>
          </p:cNvPr>
          <p:cNvGraphicFramePr/>
          <p:nvPr>
            <p:extLst>
              <p:ext uri="{D42A27DB-BD31-4B8C-83A1-F6EECF244321}">
                <p14:modId xmlns:p14="http://schemas.microsoft.com/office/powerpoint/2010/main" val="2131186724"/>
              </p:ext>
            </p:extLst>
          </p:nvPr>
        </p:nvGraphicFramePr>
        <p:xfrm>
          <a:off x="6096000" y="2731851"/>
          <a:ext cx="6096000" cy="31711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566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2FA54-F21D-2492-7419-494D6D05C84E}"/>
            </a:ext>
          </a:extLst>
        </p:cNvPr>
        <p:cNvGrpSpPr/>
        <p:nvPr/>
      </p:nvGrpSpPr>
      <p:grpSpPr>
        <a:xfrm>
          <a:off x="0" y="0"/>
          <a:ext cx="0" cy="0"/>
          <a:chOff x="0" y="0"/>
          <a:chExt cx="0" cy="0"/>
        </a:xfrm>
      </p:grpSpPr>
      <p:pic>
        <p:nvPicPr>
          <p:cNvPr id="13" name="Picture 12" descr="A person using a tablet&#10;&#10;AI-generated content may be incorrect.">
            <a:extLst>
              <a:ext uri="{FF2B5EF4-FFF2-40B4-BE49-F238E27FC236}">
                <a16:creationId xmlns:a16="http://schemas.microsoft.com/office/drawing/2014/main" id="{971ECEC2-7CC5-9545-0F58-6A6F4FF92288}"/>
              </a:ext>
            </a:extLst>
          </p:cNvPr>
          <p:cNvPicPr>
            <a:picLocks noChangeAspect="1"/>
          </p:cNvPicPr>
          <p:nvPr/>
        </p:nvPicPr>
        <p:blipFill>
          <a:blip r:embed="rId2" cstate="hqprint">
            <a:extLst>
              <a:ext uri="{28A0092B-C50C-407E-A947-70E740481C1C}">
                <a14:useLocalDpi xmlns:a14="http://schemas.microsoft.com/office/drawing/2010/main"/>
              </a:ext>
            </a:extLst>
          </a:blip>
          <a:srcRect t="-167"/>
          <a:stretch>
            <a:fillRect/>
          </a:stretch>
        </p:blipFill>
        <p:spPr>
          <a:xfrm>
            <a:off x="7466838" y="1698992"/>
            <a:ext cx="4725162" cy="4460297"/>
          </a:xfrm>
          <a:prstGeom prst="rect">
            <a:avLst/>
          </a:prstGeom>
        </p:spPr>
      </p:pic>
      <p:pic>
        <p:nvPicPr>
          <p:cNvPr id="4" name="Picture 3">
            <a:extLst>
              <a:ext uri="{FF2B5EF4-FFF2-40B4-BE49-F238E27FC236}">
                <a16:creationId xmlns:a16="http://schemas.microsoft.com/office/drawing/2014/main" id="{62E1EF0B-D27B-73C4-6D55-38900E9F91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CC5A7C9C-622A-4574-9CF6-64356F6008D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39CAD7BE-78C9-9589-8AF5-9527025DD99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CD137EEA-DA81-AA78-72BA-D74A3E50192B}"/>
              </a:ext>
            </a:extLst>
          </p:cNvPr>
          <p:cNvSpPr/>
          <p:nvPr/>
        </p:nvSpPr>
        <p:spPr>
          <a:xfrm>
            <a:off x="223737" y="440921"/>
            <a:ext cx="1175101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Smart Thermostats: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Growing interest in energy-saving technology is driving incremental increases in smart thermostat adoption</a:t>
            </a:r>
          </a:p>
        </p:txBody>
      </p:sp>
      <p:sp>
        <p:nvSpPr>
          <p:cNvPr id="37" name="TextBox 36">
            <a:extLst>
              <a:ext uri="{FF2B5EF4-FFF2-40B4-BE49-F238E27FC236}">
                <a16:creationId xmlns:a16="http://schemas.microsoft.com/office/drawing/2014/main" id="{5AF3C399-6698-BEC9-BE3D-27062A8A17C1}"/>
              </a:ext>
            </a:extLst>
          </p:cNvPr>
          <p:cNvSpPr txBox="1"/>
          <p:nvPr/>
        </p:nvSpPr>
        <p:spPr>
          <a:xfrm>
            <a:off x="504917" y="6313977"/>
            <a:ext cx="11538916" cy="21544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 VAB analysis of MRI-Simmons </a:t>
            </a:r>
            <a:r>
              <a:rPr lang="en-US" sz="800">
                <a:solidFill>
                  <a:srgbClr val="1B1464"/>
                </a:solidFill>
                <a:latin typeface="Helvetica" panose="020B0403020202020204" pitchFamily="34" charset="0"/>
              </a:rPr>
              <a:t>Spring Doublebase</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 2021-2025 USA study, A18+. </a:t>
            </a:r>
            <a:r>
              <a:rPr lang="en-US" sz="800">
                <a:solidFill>
                  <a:srgbClr val="1B1464"/>
                </a:solidFill>
                <a:latin typeface="Helvetica" panose="020B0403020202020204" pitchFamily="34" charset="0"/>
              </a:rPr>
              <a:t>Spring 2018 – 2020 USA Study, A18+.</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36F40840-637F-3960-E647-BF739176AABF}"/>
              </a:ext>
            </a:extLst>
          </p:cNvPr>
          <p:cNvSpPr>
            <a:spLocks/>
          </p:cNvSpPr>
          <p:nvPr/>
        </p:nvSpPr>
        <p:spPr>
          <a:xfrm>
            <a:off x="0" y="1698993"/>
            <a:ext cx="7466839"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Chart 16">
            <a:extLst>
              <a:ext uri="{FF2B5EF4-FFF2-40B4-BE49-F238E27FC236}">
                <a16:creationId xmlns:a16="http://schemas.microsoft.com/office/drawing/2014/main" id="{3A74A2CE-5A71-33C6-008A-197F28877017}"/>
              </a:ext>
            </a:extLst>
          </p:cNvPr>
          <p:cNvGraphicFramePr/>
          <p:nvPr>
            <p:extLst>
              <p:ext uri="{D42A27DB-BD31-4B8C-83A1-F6EECF244321}">
                <p14:modId xmlns:p14="http://schemas.microsoft.com/office/powerpoint/2010/main" val="2661579755"/>
              </p:ext>
            </p:extLst>
          </p:nvPr>
        </p:nvGraphicFramePr>
        <p:xfrm>
          <a:off x="422271" y="2389784"/>
          <a:ext cx="6622296" cy="3509636"/>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1FB974DD-682D-3989-2AF7-9CCAC1FBE86A}"/>
              </a:ext>
            </a:extLst>
          </p:cNvPr>
          <p:cNvSpPr txBox="1"/>
          <p:nvPr/>
        </p:nvSpPr>
        <p:spPr>
          <a:xfrm>
            <a:off x="0" y="1906821"/>
            <a:ext cx="7466839" cy="338554"/>
          </a:xfrm>
          <a:prstGeom prst="rect">
            <a:avLst/>
          </a:prstGeom>
          <a:noFill/>
        </p:spPr>
        <p:txBody>
          <a:bodyPr wrap="square">
            <a:spAutoFit/>
          </a:bodyPr>
          <a:lstStyle/>
          <a:p>
            <a:pPr algn="ctr"/>
            <a:r>
              <a:rPr lang="en-US" sz="1600" b="1" u="sng">
                <a:solidFill>
                  <a:srgbClr val="1B1464"/>
                </a:solidFill>
                <a:latin typeface="Helvetica" panose="020B0403020202020204" pitchFamily="34" charset="0"/>
              </a:rPr>
              <a:t>% of U.S. 18+ population who own a smart thermostat</a:t>
            </a:r>
          </a:p>
        </p:txBody>
      </p:sp>
    </p:spTree>
    <p:extLst>
      <p:ext uri="{BB962C8B-B14F-4D97-AF65-F5344CB8AC3E}">
        <p14:creationId xmlns:p14="http://schemas.microsoft.com/office/powerpoint/2010/main" val="228021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C13ED-4025-F481-9243-8A6328E7A7D1}"/>
            </a:ext>
          </a:extLst>
        </p:cNvPr>
        <p:cNvGrpSpPr/>
        <p:nvPr/>
      </p:nvGrpSpPr>
      <p:grpSpPr>
        <a:xfrm>
          <a:off x="0" y="0"/>
          <a:ext cx="0" cy="0"/>
          <a:chOff x="0" y="0"/>
          <a:chExt cx="0" cy="0"/>
        </a:xfrm>
      </p:grpSpPr>
      <p:pic>
        <p:nvPicPr>
          <p:cNvPr id="1161" name="Picture 1160">
            <a:extLst>
              <a:ext uri="{FF2B5EF4-FFF2-40B4-BE49-F238E27FC236}">
                <a16:creationId xmlns:a16="http://schemas.microsoft.com/office/drawing/2014/main" id="{E4E02FF2-32B0-EB5A-AE02-1B4AA4F79765}"/>
              </a:ext>
            </a:extLst>
          </p:cNvPr>
          <p:cNvPicPr>
            <a:picLocks noChangeAspect="1"/>
          </p:cNvPicPr>
          <p:nvPr/>
        </p:nvPicPr>
        <p:blipFill>
          <a:blip r:embed="rId2"/>
          <a:stretch>
            <a:fillRect/>
          </a:stretch>
        </p:blipFill>
        <p:spPr>
          <a:xfrm>
            <a:off x="5611646" y="1790479"/>
            <a:ext cx="6523285" cy="4298053"/>
          </a:xfrm>
          <a:prstGeom prst="rect">
            <a:avLst/>
          </a:prstGeom>
        </p:spPr>
      </p:pic>
      <p:sp>
        <p:nvSpPr>
          <p:cNvPr id="14" name="Rectangle 13">
            <a:extLst>
              <a:ext uri="{FF2B5EF4-FFF2-40B4-BE49-F238E27FC236}">
                <a16:creationId xmlns:a16="http://schemas.microsoft.com/office/drawing/2014/main" id="{0EE7D68E-7FDE-3F3D-3F22-BAD448865950}"/>
              </a:ext>
            </a:extLst>
          </p:cNvPr>
          <p:cNvSpPr>
            <a:spLocks/>
          </p:cNvSpPr>
          <p:nvPr/>
        </p:nvSpPr>
        <p:spPr>
          <a:xfrm>
            <a:off x="5569705" y="1698993"/>
            <a:ext cx="6622295" cy="4470575"/>
          </a:xfrm>
          <a:prstGeom prst="rect">
            <a:avLst/>
          </a:prstGeom>
          <a:solidFill>
            <a:srgbClr val="00BFF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6D5B8B9-E81C-8140-42C8-4951FAFECB20}"/>
              </a:ext>
            </a:extLst>
          </p:cNvPr>
          <p:cNvSpPr>
            <a:spLocks/>
          </p:cNvSpPr>
          <p:nvPr/>
        </p:nvSpPr>
        <p:spPr>
          <a:xfrm>
            <a:off x="193" y="1696164"/>
            <a:ext cx="5569704" cy="4470574"/>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85B4233-E0C7-086D-F104-CBF2491B85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5D9BB0FC-58C8-6B03-14B6-76344D64A2C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C992B424-2205-4942-166B-8CAAEAD9C7B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3" name="Rectangle 12">
            <a:extLst>
              <a:ext uri="{FF2B5EF4-FFF2-40B4-BE49-F238E27FC236}">
                <a16:creationId xmlns:a16="http://schemas.microsoft.com/office/drawing/2014/main" id="{1ED282A2-6479-B8F9-72C3-666FAD87A318}"/>
              </a:ext>
            </a:extLst>
          </p:cNvPr>
          <p:cNvSpPr/>
          <p:nvPr/>
        </p:nvSpPr>
        <p:spPr>
          <a:xfrm>
            <a:off x="204281" y="440921"/>
            <a:ext cx="119661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Smart Doorbells: </a:t>
            </a:r>
            <a:r>
              <a:rPr lang="en-US" sz="2600" b="1">
                <a:solidFill>
                  <a:srgbClr val="1B1464"/>
                </a:solidFill>
                <a:latin typeface="Helvetica" panose="020B0604020202020204" pitchFamily="34" charset="0"/>
                <a:cs typeface="Arial" panose="020B0604020202020204" pitchFamily="34" charset="0"/>
              </a:rPr>
              <a:t>Now in nearly half of U.S. homes, new AI features are being integrated into the devices to streamline security</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54F7BCD-3D81-FB60-C377-8D14FF20992D}"/>
              </a:ext>
            </a:extLst>
          </p:cNvPr>
          <p:cNvSpPr txBox="1"/>
          <p:nvPr/>
        </p:nvSpPr>
        <p:spPr>
          <a:xfrm>
            <a:off x="504917" y="6122707"/>
            <a:ext cx="11538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EMARKETER Forecast, July 2025. Note: Households that actively use smart home doorbells at least once per month</a:t>
            </a:r>
            <a:r>
              <a:rPr lang="en-US" sz="800">
                <a:solidFill>
                  <a:srgbClr val="1B1464"/>
                </a:solidFill>
                <a:latin typeface="Helvetica" panose="020B0403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Additional Note: A smart home doorbell is an interactive device that connects via internet and/or Bluetooth (or any other connectivity protocol) that can be controlled or automated by using apps, smart home hubs or voice assistants. It notifies the homeowner when a visitor is at the door and frequently has sensors and/or cameras. Examples include Arlo,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Eufy</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Google Nest, and Ring doorbells.</a:t>
            </a:r>
            <a:r>
              <a:rPr lang="en-US" sz="800">
                <a:solidFill>
                  <a:srgbClr val="1B1464"/>
                </a:solidFill>
                <a:latin typeface="Helvetica" panose="020B0403020202020204" pitchFamily="34" charset="0"/>
              </a:rPr>
              <a:t> </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aphicFrame>
        <p:nvGraphicFramePr>
          <p:cNvPr id="35" name="Chart 34">
            <a:extLst>
              <a:ext uri="{FF2B5EF4-FFF2-40B4-BE49-F238E27FC236}">
                <a16:creationId xmlns:a16="http://schemas.microsoft.com/office/drawing/2014/main" id="{A906DF76-8D4C-BE66-4B35-F0171F86885C}"/>
              </a:ext>
            </a:extLst>
          </p:cNvPr>
          <p:cNvGraphicFramePr/>
          <p:nvPr>
            <p:extLst>
              <p:ext uri="{D42A27DB-BD31-4B8C-83A1-F6EECF244321}">
                <p14:modId xmlns:p14="http://schemas.microsoft.com/office/powerpoint/2010/main" val="860479012"/>
              </p:ext>
            </p:extLst>
          </p:nvPr>
        </p:nvGraphicFramePr>
        <p:xfrm>
          <a:off x="60140" y="2412797"/>
          <a:ext cx="5449810" cy="2911557"/>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a:extLst>
              <a:ext uri="{FF2B5EF4-FFF2-40B4-BE49-F238E27FC236}">
                <a16:creationId xmlns:a16="http://schemas.microsoft.com/office/drawing/2014/main" id="{CA266753-AF57-DD9D-7E4F-49F076EAE278}"/>
              </a:ext>
            </a:extLst>
          </p:cNvPr>
          <p:cNvSpPr txBox="1"/>
          <p:nvPr/>
        </p:nvSpPr>
        <p:spPr>
          <a:xfrm>
            <a:off x="14136" y="1906821"/>
            <a:ext cx="5541818" cy="553998"/>
          </a:xfrm>
          <a:prstGeom prst="rect">
            <a:avLst/>
          </a:prstGeom>
          <a:noFill/>
        </p:spPr>
        <p:txBody>
          <a:bodyPr wrap="square">
            <a:spAutoFit/>
          </a:bodyPr>
          <a:lstStyle/>
          <a:p>
            <a:pPr algn="ctr"/>
            <a:r>
              <a:rPr lang="en-US" sz="1600" b="1" u="sng">
                <a:solidFill>
                  <a:schemeClr val="bg1"/>
                </a:solidFill>
                <a:latin typeface="Helvetica" panose="020B0403020202020204" pitchFamily="34" charset="0"/>
              </a:rPr>
              <a:t>Smart Home Doorbell Households</a:t>
            </a:r>
            <a:endParaRPr lang="en-US" sz="1600" b="1">
              <a:solidFill>
                <a:schemeClr val="bg1"/>
              </a:solidFill>
              <a:latin typeface="Helvetica" panose="020B0403020202020204" pitchFamily="34" charset="0"/>
            </a:endParaRPr>
          </a:p>
          <a:p>
            <a:pPr algn="ctr"/>
            <a:r>
              <a:rPr lang="en-US" sz="1400">
                <a:solidFill>
                  <a:schemeClr val="bg1"/>
                </a:solidFill>
                <a:latin typeface="Helvetica" panose="020B0403020202020204" pitchFamily="34" charset="0"/>
              </a:rPr>
              <a:t>In millions</a:t>
            </a:r>
          </a:p>
        </p:txBody>
      </p:sp>
      <p:sp>
        <p:nvSpPr>
          <p:cNvPr id="39" name="TextBox 38">
            <a:extLst>
              <a:ext uri="{FF2B5EF4-FFF2-40B4-BE49-F238E27FC236}">
                <a16:creationId xmlns:a16="http://schemas.microsoft.com/office/drawing/2014/main" id="{96ABEB39-7009-010E-CF43-A004C67A91AC}"/>
              </a:ext>
            </a:extLst>
          </p:cNvPr>
          <p:cNvSpPr txBox="1"/>
          <p:nvPr/>
        </p:nvSpPr>
        <p:spPr>
          <a:xfrm>
            <a:off x="1037268" y="5373381"/>
            <a:ext cx="3495554" cy="276999"/>
          </a:xfrm>
          <a:prstGeom prst="rect">
            <a:avLst/>
          </a:prstGeom>
          <a:noFill/>
        </p:spPr>
        <p:txBody>
          <a:bodyPr wrap="square" rtlCol="0">
            <a:spAutoFit/>
          </a:bodyPr>
          <a:lstStyle/>
          <a:p>
            <a:pPr algn="ctr"/>
            <a:r>
              <a:rPr lang="en-US" sz="1200" b="1">
                <a:solidFill>
                  <a:schemeClr val="bg1"/>
                </a:solidFill>
                <a:latin typeface="Helvetica" panose="020B0403020202020204" pitchFamily="34" charset="0"/>
              </a:rPr>
              <a:t>% of total U.S. Households</a:t>
            </a:r>
          </a:p>
        </p:txBody>
      </p:sp>
      <p:sp>
        <p:nvSpPr>
          <p:cNvPr id="40" name="Rectangle 39">
            <a:extLst>
              <a:ext uri="{FF2B5EF4-FFF2-40B4-BE49-F238E27FC236}">
                <a16:creationId xmlns:a16="http://schemas.microsoft.com/office/drawing/2014/main" id="{0489365C-C7E1-A5A0-60EB-3446D6259CD6}"/>
              </a:ext>
            </a:extLst>
          </p:cNvPr>
          <p:cNvSpPr/>
          <p:nvPr/>
        </p:nvSpPr>
        <p:spPr>
          <a:xfrm>
            <a:off x="334520" y="5717520"/>
            <a:ext cx="687573"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20%</a:t>
            </a:r>
          </a:p>
        </p:txBody>
      </p:sp>
      <p:sp>
        <p:nvSpPr>
          <p:cNvPr id="41" name="Rectangle 40">
            <a:extLst>
              <a:ext uri="{FF2B5EF4-FFF2-40B4-BE49-F238E27FC236}">
                <a16:creationId xmlns:a16="http://schemas.microsoft.com/office/drawing/2014/main" id="{BFB26A55-B9C4-0F16-5300-5C2D07327E31}"/>
              </a:ext>
            </a:extLst>
          </p:cNvPr>
          <p:cNvSpPr/>
          <p:nvPr/>
        </p:nvSpPr>
        <p:spPr>
          <a:xfrm>
            <a:off x="1393498" y="5717520"/>
            <a:ext cx="687573"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24%</a:t>
            </a:r>
          </a:p>
        </p:txBody>
      </p:sp>
      <p:sp>
        <p:nvSpPr>
          <p:cNvPr id="42" name="Rectangle 41">
            <a:extLst>
              <a:ext uri="{FF2B5EF4-FFF2-40B4-BE49-F238E27FC236}">
                <a16:creationId xmlns:a16="http://schemas.microsoft.com/office/drawing/2014/main" id="{F21ED30C-77CA-E78C-ACD9-CC2E46D289A4}"/>
              </a:ext>
            </a:extLst>
          </p:cNvPr>
          <p:cNvSpPr/>
          <p:nvPr/>
        </p:nvSpPr>
        <p:spPr>
          <a:xfrm>
            <a:off x="2440899" y="5717520"/>
            <a:ext cx="687573"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26%</a:t>
            </a:r>
          </a:p>
        </p:txBody>
      </p:sp>
      <p:sp>
        <p:nvSpPr>
          <p:cNvPr id="43" name="Rectangle 42">
            <a:extLst>
              <a:ext uri="{FF2B5EF4-FFF2-40B4-BE49-F238E27FC236}">
                <a16:creationId xmlns:a16="http://schemas.microsoft.com/office/drawing/2014/main" id="{D3EE5A4D-CC8B-F1AE-18D4-035AA9ABB571}"/>
              </a:ext>
            </a:extLst>
          </p:cNvPr>
          <p:cNvSpPr/>
          <p:nvPr/>
        </p:nvSpPr>
        <p:spPr>
          <a:xfrm>
            <a:off x="3476735" y="5717520"/>
            <a:ext cx="687573"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29%</a:t>
            </a:r>
          </a:p>
        </p:txBody>
      </p:sp>
      <p:sp>
        <p:nvSpPr>
          <p:cNvPr id="44" name="Rectangle 43">
            <a:extLst>
              <a:ext uri="{FF2B5EF4-FFF2-40B4-BE49-F238E27FC236}">
                <a16:creationId xmlns:a16="http://schemas.microsoft.com/office/drawing/2014/main" id="{E73E7046-8437-C4A3-FA15-9D51A17B4DF2}"/>
              </a:ext>
            </a:extLst>
          </p:cNvPr>
          <p:cNvSpPr/>
          <p:nvPr/>
        </p:nvSpPr>
        <p:spPr>
          <a:xfrm>
            <a:off x="4489420" y="5717520"/>
            <a:ext cx="687573"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31%</a:t>
            </a:r>
          </a:p>
        </p:txBody>
      </p:sp>
      <p:grpSp>
        <p:nvGrpSpPr>
          <p:cNvPr id="22" name="Group 21">
            <a:extLst>
              <a:ext uri="{FF2B5EF4-FFF2-40B4-BE49-F238E27FC236}">
                <a16:creationId xmlns:a16="http://schemas.microsoft.com/office/drawing/2014/main" id="{8048E682-EE8E-D449-912D-B3948FEDCC47}"/>
              </a:ext>
            </a:extLst>
          </p:cNvPr>
          <p:cNvGrpSpPr/>
          <p:nvPr/>
        </p:nvGrpSpPr>
        <p:grpSpPr>
          <a:xfrm>
            <a:off x="7059421" y="2221266"/>
            <a:ext cx="3642863" cy="1082127"/>
            <a:chOff x="5755331" y="1844353"/>
            <a:chExt cx="4007149" cy="1190340"/>
          </a:xfrm>
        </p:grpSpPr>
        <p:sp>
          <p:nvSpPr>
            <p:cNvPr id="19" name="Rectangle: Rounded Corners 18">
              <a:extLst>
                <a:ext uri="{FF2B5EF4-FFF2-40B4-BE49-F238E27FC236}">
                  <a16:creationId xmlns:a16="http://schemas.microsoft.com/office/drawing/2014/main" id="{EF5D60CF-0F79-EA68-BAED-334B8646F547}"/>
                </a:ext>
              </a:extLst>
            </p:cNvPr>
            <p:cNvSpPr/>
            <p:nvPr/>
          </p:nvSpPr>
          <p:spPr>
            <a:xfrm>
              <a:off x="5755331" y="1844353"/>
              <a:ext cx="4007149" cy="1190340"/>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5"/>
              <a:extLst>
                <a:ext uri="{FF2B5EF4-FFF2-40B4-BE49-F238E27FC236}">
                  <a16:creationId xmlns:a16="http://schemas.microsoft.com/office/drawing/2014/main" id="{301A1AF0-956F-5FC9-92E0-3659194D757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94659" y="2232151"/>
              <a:ext cx="3884747" cy="668759"/>
            </a:xfrm>
            <a:prstGeom prst="rect">
              <a:avLst/>
            </a:prstGeom>
          </p:spPr>
        </p:pic>
        <p:pic>
          <p:nvPicPr>
            <p:cNvPr id="1026" name="Picture 2">
              <a:extLst>
                <a:ext uri="{FF2B5EF4-FFF2-40B4-BE49-F238E27FC236}">
                  <a16:creationId xmlns:a16="http://schemas.microsoft.com/office/drawing/2014/main" id="{B03C8C7D-DADB-C6A5-9F0E-A18B10E6F04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852458" y="1994495"/>
              <a:ext cx="421917" cy="1883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1E7900F-89FD-2D38-3643-21BA01361C2B}"/>
                </a:ext>
              </a:extLst>
            </p:cNvPr>
            <p:cNvSpPr txBox="1"/>
            <p:nvPr/>
          </p:nvSpPr>
          <p:spPr>
            <a:xfrm>
              <a:off x="8420284" y="1925195"/>
              <a:ext cx="1036182" cy="287771"/>
            </a:xfrm>
            <a:prstGeom prst="rect">
              <a:avLst/>
            </a:prstGeom>
            <a:noFill/>
          </p:spPr>
          <p:txBody>
            <a:bodyPr wrap="square">
              <a:spAutoFit/>
            </a:bodyPr>
            <a:lstStyle/>
            <a:p>
              <a:pPr algn="r"/>
              <a:r>
                <a:rPr lang="en-US" sz="1100">
                  <a:solidFill>
                    <a:srgbClr val="1B1464"/>
                  </a:solidFill>
                  <a:latin typeface="Helvetica" panose="020B0403020202020204" pitchFamily="34" charset="0"/>
                </a:rPr>
                <a:t>10/8/2025</a:t>
              </a:r>
              <a:endParaRPr lang="en-US" sz="1050">
                <a:solidFill>
                  <a:srgbClr val="1B1464"/>
                </a:solidFill>
                <a:latin typeface="Helvetica" panose="020B0403020202020204" pitchFamily="34" charset="0"/>
              </a:endParaRPr>
            </a:p>
          </p:txBody>
        </p:sp>
      </p:grpSp>
      <p:grpSp>
        <p:nvGrpSpPr>
          <p:cNvPr id="37" name="Group 36">
            <a:extLst>
              <a:ext uri="{FF2B5EF4-FFF2-40B4-BE49-F238E27FC236}">
                <a16:creationId xmlns:a16="http://schemas.microsoft.com/office/drawing/2014/main" id="{E91473EE-3F30-E792-B895-8E2134B2503B}"/>
              </a:ext>
            </a:extLst>
          </p:cNvPr>
          <p:cNvGrpSpPr/>
          <p:nvPr/>
        </p:nvGrpSpPr>
        <p:grpSpPr>
          <a:xfrm>
            <a:off x="6669357" y="3375165"/>
            <a:ext cx="4422990" cy="911144"/>
            <a:chOff x="7362905" y="3695699"/>
            <a:chExt cx="4020900" cy="828313"/>
          </a:xfrm>
        </p:grpSpPr>
        <p:grpSp>
          <p:nvGrpSpPr>
            <p:cNvPr id="25" name="Group 24">
              <a:extLst>
                <a:ext uri="{FF2B5EF4-FFF2-40B4-BE49-F238E27FC236}">
                  <a16:creationId xmlns:a16="http://schemas.microsoft.com/office/drawing/2014/main" id="{FBE93578-8FA5-26BE-68B7-96EC2D07C54B}"/>
                </a:ext>
              </a:extLst>
            </p:cNvPr>
            <p:cNvGrpSpPr/>
            <p:nvPr/>
          </p:nvGrpSpPr>
          <p:grpSpPr>
            <a:xfrm>
              <a:off x="7362905" y="3695699"/>
              <a:ext cx="4007149" cy="828313"/>
              <a:chOff x="5755331" y="2139839"/>
              <a:chExt cx="4007149" cy="828313"/>
            </a:xfrm>
          </p:grpSpPr>
          <p:sp>
            <p:nvSpPr>
              <p:cNvPr id="26" name="Rectangle: Rounded Corners 25">
                <a:extLst>
                  <a:ext uri="{FF2B5EF4-FFF2-40B4-BE49-F238E27FC236}">
                    <a16:creationId xmlns:a16="http://schemas.microsoft.com/office/drawing/2014/main" id="{8F5F1F64-31B6-645D-A703-058EB9E66BF8}"/>
                  </a:ext>
                </a:extLst>
              </p:cNvPr>
              <p:cNvSpPr/>
              <p:nvPr/>
            </p:nvSpPr>
            <p:spPr>
              <a:xfrm>
                <a:off x="5755331" y="2139839"/>
                <a:ext cx="4007149" cy="828313"/>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E2A31B1-EAA0-8610-77A4-17D35EBEB64E}"/>
                  </a:ext>
                </a:extLst>
              </p:cNvPr>
              <p:cNvSpPr txBox="1"/>
              <p:nvPr/>
            </p:nvSpPr>
            <p:spPr>
              <a:xfrm>
                <a:off x="8842732" y="2186804"/>
                <a:ext cx="823756" cy="261610"/>
              </a:xfrm>
              <a:prstGeom prst="rect">
                <a:avLst/>
              </a:prstGeom>
              <a:noFill/>
            </p:spPr>
            <p:txBody>
              <a:bodyPr wrap="square">
                <a:spAutoFit/>
              </a:bodyPr>
              <a:lstStyle/>
              <a:p>
                <a:pPr algn="r"/>
                <a:r>
                  <a:rPr lang="en-US" sz="1100">
                    <a:solidFill>
                      <a:srgbClr val="1B1464"/>
                    </a:solidFill>
                    <a:latin typeface="Helvetica" panose="020B0403020202020204" pitchFamily="34" charset="0"/>
                  </a:rPr>
                  <a:t>10/1/2025</a:t>
                </a:r>
                <a:endParaRPr lang="en-US" sz="1050">
                  <a:solidFill>
                    <a:srgbClr val="1B1464"/>
                  </a:solidFill>
                  <a:latin typeface="Helvetica" panose="020B0403020202020204" pitchFamily="34" charset="0"/>
                </a:endParaRPr>
              </a:p>
            </p:txBody>
          </p:sp>
        </p:grpSp>
        <p:pic>
          <p:nvPicPr>
            <p:cNvPr id="34" name="Picture 33">
              <a:hlinkClick r:id="rId8"/>
              <a:extLst>
                <a:ext uri="{FF2B5EF4-FFF2-40B4-BE49-F238E27FC236}">
                  <a16:creationId xmlns:a16="http://schemas.microsoft.com/office/drawing/2014/main" id="{1FE32138-50E2-DDA9-0F15-9C867B8184F1}"/>
                </a:ext>
              </a:extLst>
            </p:cNvPr>
            <p:cNvPicPr>
              <a:picLocks noChangeAspect="1"/>
            </p:cNvPicPr>
            <p:nvPr/>
          </p:nvPicPr>
          <p:blipFill>
            <a:blip r:embed="rId9" cstate="hqprint">
              <a:extLst>
                <a:ext uri="{28A0092B-C50C-407E-A947-70E740481C1C}">
                  <a14:useLocalDpi xmlns:a14="http://schemas.microsoft.com/office/drawing/2010/main"/>
                </a:ext>
              </a:extLst>
            </a:blip>
            <a:srcRect l="2197" r="3103"/>
            <a:stretch>
              <a:fillRect/>
            </a:stretch>
          </p:blipFill>
          <p:spPr>
            <a:xfrm>
              <a:off x="7408961" y="3987177"/>
              <a:ext cx="3974844" cy="524665"/>
            </a:xfrm>
            <a:prstGeom prst="rect">
              <a:avLst/>
            </a:prstGeom>
          </p:spPr>
        </p:pic>
        <p:pic>
          <p:nvPicPr>
            <p:cNvPr id="1028" name="Picture 4" descr="TechCrunch Logo and symbol, meaning, history, PNG, brand">
              <a:extLst>
                <a:ext uri="{FF2B5EF4-FFF2-40B4-BE49-F238E27FC236}">
                  <a16:creationId xmlns:a16="http://schemas.microsoft.com/office/drawing/2014/main" id="{D2BDDE7E-BE6A-0BD6-B768-1923B54EDD2A}"/>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1828" b="36990"/>
            <a:stretch>
              <a:fillRect/>
            </a:stretch>
          </p:blipFill>
          <p:spPr bwMode="auto">
            <a:xfrm>
              <a:off x="7408961" y="3786979"/>
              <a:ext cx="1125274" cy="1973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DAB9A5FD-91F4-8589-4986-546A11031178}"/>
              </a:ext>
            </a:extLst>
          </p:cNvPr>
          <p:cNvGrpSpPr/>
          <p:nvPr/>
        </p:nvGrpSpPr>
        <p:grpSpPr>
          <a:xfrm>
            <a:off x="6845563" y="4358081"/>
            <a:ext cx="4070579" cy="846528"/>
            <a:chOff x="6225215" y="4420295"/>
            <a:chExt cx="4070579" cy="846528"/>
          </a:xfrm>
        </p:grpSpPr>
        <p:sp>
          <p:nvSpPr>
            <p:cNvPr id="46" name="Rectangle: Rounded Corners 45">
              <a:extLst>
                <a:ext uri="{FF2B5EF4-FFF2-40B4-BE49-F238E27FC236}">
                  <a16:creationId xmlns:a16="http://schemas.microsoft.com/office/drawing/2014/main" id="{F16BDB91-CBF0-0D2E-5282-705DC5F5EAE2}"/>
                </a:ext>
              </a:extLst>
            </p:cNvPr>
            <p:cNvSpPr/>
            <p:nvPr/>
          </p:nvSpPr>
          <p:spPr>
            <a:xfrm>
              <a:off x="6225215" y="4420295"/>
              <a:ext cx="4070579" cy="84652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05DE145-0D1A-AEB6-7790-044009ED15CA}"/>
                </a:ext>
              </a:extLst>
            </p:cNvPr>
            <p:cNvSpPr txBox="1"/>
            <p:nvPr/>
          </p:nvSpPr>
          <p:spPr>
            <a:xfrm>
              <a:off x="9226257" y="4444553"/>
              <a:ext cx="906132" cy="261610"/>
            </a:xfrm>
            <a:prstGeom prst="rect">
              <a:avLst/>
            </a:prstGeom>
            <a:noFill/>
          </p:spPr>
          <p:txBody>
            <a:bodyPr wrap="square">
              <a:spAutoFit/>
            </a:bodyPr>
            <a:lstStyle/>
            <a:p>
              <a:pPr algn="r"/>
              <a:r>
                <a:rPr lang="en-US" sz="1100">
                  <a:solidFill>
                    <a:srgbClr val="1B1464"/>
                  </a:solidFill>
                  <a:latin typeface="Helvetica" panose="020B0403020202020204" pitchFamily="34" charset="0"/>
                </a:rPr>
                <a:t>8/27/2025</a:t>
              </a:r>
              <a:endParaRPr lang="en-US" sz="1050">
                <a:solidFill>
                  <a:srgbClr val="1B1464"/>
                </a:solidFill>
                <a:latin typeface="Helvetica" panose="020B0403020202020204" pitchFamily="34" charset="0"/>
              </a:endParaRPr>
            </a:p>
          </p:txBody>
        </p:sp>
        <p:pic>
          <p:nvPicPr>
            <p:cNvPr id="45" name="Picture 44">
              <a:hlinkClick r:id="rId11"/>
              <a:extLst>
                <a:ext uri="{FF2B5EF4-FFF2-40B4-BE49-F238E27FC236}">
                  <a16:creationId xmlns:a16="http://schemas.microsoft.com/office/drawing/2014/main" id="{50A46E0B-F224-D8A8-5F0A-D12DC31680D0}"/>
                </a:ext>
              </a:extLst>
            </p:cNvPr>
            <p:cNvPicPr>
              <a:picLocks noChangeAspect="1"/>
            </p:cNvPicPr>
            <p:nvPr/>
          </p:nvPicPr>
          <p:blipFill>
            <a:blip r:embed="rId12"/>
            <a:stretch>
              <a:fillRect/>
            </a:stretch>
          </p:blipFill>
          <p:spPr>
            <a:xfrm>
              <a:off x="6292690" y="4695111"/>
              <a:ext cx="3855571" cy="489341"/>
            </a:xfrm>
            <a:prstGeom prst="rect">
              <a:avLst/>
            </a:prstGeom>
          </p:spPr>
        </p:pic>
        <p:pic>
          <p:nvPicPr>
            <p:cNvPr id="50" name="Picture 49">
              <a:extLst>
                <a:ext uri="{FF2B5EF4-FFF2-40B4-BE49-F238E27FC236}">
                  <a16:creationId xmlns:a16="http://schemas.microsoft.com/office/drawing/2014/main" id="{82717207-77DB-F29C-54A5-CC0816A932DC}"/>
                </a:ext>
              </a:extLst>
            </p:cNvPr>
            <p:cNvPicPr>
              <a:picLocks noChangeAspect="1"/>
            </p:cNvPicPr>
            <p:nvPr/>
          </p:nvPicPr>
          <p:blipFill>
            <a:blip r:embed="rId13"/>
            <a:stretch>
              <a:fillRect/>
            </a:stretch>
          </p:blipFill>
          <p:spPr>
            <a:xfrm>
              <a:off x="6292690" y="4523300"/>
              <a:ext cx="1106986" cy="226245"/>
            </a:xfrm>
            <a:prstGeom prst="rect">
              <a:avLst/>
            </a:prstGeom>
          </p:spPr>
        </p:pic>
      </p:grpSp>
      <p:grpSp>
        <p:nvGrpSpPr>
          <p:cNvPr id="59" name="Group 58">
            <a:extLst>
              <a:ext uri="{FF2B5EF4-FFF2-40B4-BE49-F238E27FC236}">
                <a16:creationId xmlns:a16="http://schemas.microsoft.com/office/drawing/2014/main" id="{7D16822A-001E-C3B5-C1F4-05276DDB4152}"/>
              </a:ext>
            </a:extLst>
          </p:cNvPr>
          <p:cNvGrpSpPr/>
          <p:nvPr/>
        </p:nvGrpSpPr>
        <p:grpSpPr>
          <a:xfrm>
            <a:off x="6762919" y="5276380"/>
            <a:ext cx="4235867" cy="717983"/>
            <a:chOff x="6628683" y="5273273"/>
            <a:chExt cx="4659454" cy="789781"/>
          </a:xfrm>
        </p:grpSpPr>
        <p:sp>
          <p:nvSpPr>
            <p:cNvPr id="54" name="Rectangle: Rounded Corners 53">
              <a:extLst>
                <a:ext uri="{FF2B5EF4-FFF2-40B4-BE49-F238E27FC236}">
                  <a16:creationId xmlns:a16="http://schemas.microsoft.com/office/drawing/2014/main" id="{E9A36215-A33F-696F-9F2B-88FFF971C054}"/>
                </a:ext>
              </a:extLst>
            </p:cNvPr>
            <p:cNvSpPr/>
            <p:nvPr/>
          </p:nvSpPr>
          <p:spPr>
            <a:xfrm>
              <a:off x="6628683" y="5273273"/>
              <a:ext cx="4659454" cy="789781"/>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3FE7500-890D-9A0A-BCB2-4DB060AAA815}"/>
                </a:ext>
              </a:extLst>
            </p:cNvPr>
            <p:cNvSpPr txBox="1"/>
            <p:nvPr/>
          </p:nvSpPr>
          <p:spPr>
            <a:xfrm>
              <a:off x="9901084" y="5304710"/>
              <a:ext cx="1007131" cy="261610"/>
            </a:xfrm>
            <a:prstGeom prst="rect">
              <a:avLst/>
            </a:prstGeom>
            <a:noFill/>
          </p:spPr>
          <p:txBody>
            <a:bodyPr wrap="square">
              <a:spAutoFit/>
            </a:bodyPr>
            <a:lstStyle/>
            <a:p>
              <a:pPr algn="r"/>
              <a:r>
                <a:rPr lang="en-US" sz="1100">
                  <a:solidFill>
                    <a:srgbClr val="1B1464"/>
                  </a:solidFill>
                  <a:latin typeface="Helvetica" panose="020B0403020202020204" pitchFamily="34" charset="0"/>
                </a:rPr>
                <a:t>7/30/2025</a:t>
              </a:r>
              <a:endParaRPr lang="en-US" sz="1050">
                <a:solidFill>
                  <a:srgbClr val="1B1464"/>
                </a:solidFill>
                <a:latin typeface="Helvetica" panose="020B0403020202020204" pitchFamily="34" charset="0"/>
              </a:endParaRPr>
            </a:p>
          </p:txBody>
        </p:sp>
        <p:pic>
          <p:nvPicPr>
            <p:cNvPr id="53" name="Picture 52">
              <a:hlinkClick r:id="rId14"/>
              <a:extLst>
                <a:ext uri="{FF2B5EF4-FFF2-40B4-BE49-F238E27FC236}">
                  <a16:creationId xmlns:a16="http://schemas.microsoft.com/office/drawing/2014/main" id="{26DD5DEF-C1E0-762C-05B3-A7883F7447CA}"/>
                </a:ext>
              </a:extLst>
            </p:cNvPr>
            <p:cNvPicPr>
              <a:picLocks noChangeAspect="1"/>
            </p:cNvPicPr>
            <p:nvPr/>
          </p:nvPicPr>
          <p:blipFill>
            <a:blip r:embed="rId15"/>
            <a:stretch>
              <a:fillRect/>
            </a:stretch>
          </p:blipFill>
          <p:spPr>
            <a:xfrm>
              <a:off x="6853682" y="5526280"/>
              <a:ext cx="4054533" cy="483963"/>
            </a:xfrm>
            <a:prstGeom prst="rect">
              <a:avLst/>
            </a:prstGeom>
          </p:spPr>
        </p:pic>
        <p:pic>
          <p:nvPicPr>
            <p:cNvPr id="58" name="Picture 57">
              <a:extLst>
                <a:ext uri="{FF2B5EF4-FFF2-40B4-BE49-F238E27FC236}">
                  <a16:creationId xmlns:a16="http://schemas.microsoft.com/office/drawing/2014/main" id="{12AC389D-ADE4-C3A3-A221-324925C064FE}"/>
                </a:ext>
              </a:extLst>
            </p:cNvPr>
            <p:cNvPicPr>
              <a:picLocks noChangeAspect="1"/>
            </p:cNvPicPr>
            <p:nvPr/>
          </p:nvPicPr>
          <p:blipFill>
            <a:blip r:embed="rId13"/>
            <a:stretch>
              <a:fillRect/>
            </a:stretch>
          </p:blipFill>
          <p:spPr>
            <a:xfrm>
              <a:off x="6785405" y="5324354"/>
              <a:ext cx="1217685" cy="248869"/>
            </a:xfrm>
            <a:prstGeom prst="rect">
              <a:avLst/>
            </a:prstGeom>
          </p:spPr>
        </p:pic>
      </p:grpSp>
      <p:pic>
        <p:nvPicPr>
          <p:cNvPr id="1160" name="Picture 1159">
            <a:extLst>
              <a:ext uri="{FF2B5EF4-FFF2-40B4-BE49-F238E27FC236}">
                <a16:creationId xmlns:a16="http://schemas.microsoft.com/office/drawing/2014/main" id="{7C208B6E-B00F-07D8-06FF-4A1DDB6454B0}"/>
              </a:ext>
            </a:extLst>
          </p:cNvPr>
          <p:cNvPicPr>
            <a:picLocks noChangeAspect="1"/>
          </p:cNvPicPr>
          <p:nvPr/>
        </p:nvPicPr>
        <p:blipFill>
          <a:blip r:embed="rId16"/>
          <a:stretch>
            <a:fillRect/>
          </a:stretch>
        </p:blipFill>
        <p:spPr>
          <a:xfrm>
            <a:off x="7012266" y="1879338"/>
            <a:ext cx="3737172" cy="24995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0"/>
          </a:effectLst>
        </p:spPr>
      </p:pic>
      <p:sp>
        <p:nvSpPr>
          <p:cNvPr id="60" name="TextBox 59">
            <a:extLst>
              <a:ext uri="{FF2B5EF4-FFF2-40B4-BE49-F238E27FC236}">
                <a16:creationId xmlns:a16="http://schemas.microsoft.com/office/drawing/2014/main" id="{DBD198DD-DF93-6FF2-F9F2-F24572617368}"/>
              </a:ext>
            </a:extLst>
          </p:cNvPr>
          <p:cNvSpPr txBox="1"/>
          <p:nvPr/>
        </p:nvSpPr>
        <p:spPr>
          <a:xfrm>
            <a:off x="6109943" y="1844295"/>
            <a:ext cx="5541818" cy="307777"/>
          </a:xfrm>
          <a:prstGeom prst="rect">
            <a:avLst/>
          </a:prstGeom>
          <a:noFill/>
        </p:spPr>
        <p:txBody>
          <a:bodyPr wrap="square">
            <a:spAutoFit/>
          </a:bodyPr>
          <a:lstStyle/>
          <a:p>
            <a:pPr algn="ctr"/>
            <a:r>
              <a:rPr lang="en-US" sz="1400" b="1" i="1" u="sng">
                <a:solidFill>
                  <a:schemeClr val="bg1"/>
                </a:solidFill>
                <a:latin typeface="Helvetica" panose="020B0403020202020204" pitchFamily="34" charset="0"/>
              </a:rPr>
              <a:t>Sampling of recent news about AI features</a:t>
            </a:r>
            <a:endParaRPr lang="en-US" sz="1200" b="1" i="1">
              <a:solidFill>
                <a:schemeClr val="bg1"/>
              </a:solidFill>
              <a:latin typeface="Helvetica" panose="020B0403020202020204" pitchFamily="34" charset="0"/>
            </a:endParaRPr>
          </a:p>
        </p:txBody>
      </p:sp>
    </p:spTree>
    <p:extLst>
      <p:ext uri="{BB962C8B-B14F-4D97-AF65-F5344CB8AC3E}">
        <p14:creationId xmlns:p14="http://schemas.microsoft.com/office/powerpoint/2010/main" val="413860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5DC6A3-3D62-ED9F-AE0A-A0353FFB6B2E}"/>
              </a:ext>
            </a:extLst>
          </p:cNvPr>
          <p:cNvSpPr>
            <a:spLocks/>
          </p:cNvSpPr>
          <p:nvPr/>
        </p:nvSpPr>
        <p:spPr>
          <a:xfrm>
            <a:off x="0" y="1698727"/>
            <a:ext cx="7884245"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D2A800-CCFA-42F4-C7C1-F30D225B984F}"/>
              </a:ext>
            </a:extLst>
          </p:cNvPr>
          <p:cNvSpPr txBox="1"/>
          <p:nvPr/>
        </p:nvSpPr>
        <p:spPr>
          <a:xfrm>
            <a:off x="483207" y="6205229"/>
            <a:ext cx="11570778"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800">
                <a:solidFill>
                  <a:srgbClr val="1B1464"/>
                </a:solidFill>
                <a:latin typeface="Helvetica" panose="020B0403020202020204" pitchFamily="34" charset="0"/>
              </a:rPr>
              <a:t>VAB analysis of MRI-Simmons Spring Doublebase 2021-2025 USA study, A18+. Spring 2019 – 2020 USA Study, A18+. Wearable Tech includes Fitness Trackers (i.e., Fitbit, Garmin, WHOOP, etc.), Smartwatches (i.e., Apple Watch, Fitbit Smartwatch, Google Wear OS, etc.), Virtual Reality Headsets (i.e., Meta Quest, Samsung Gear VR, Sony PlayStation VR, etc.). </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4" name="Picture 3">
            <a:extLst>
              <a:ext uri="{FF2B5EF4-FFF2-40B4-BE49-F238E27FC236}">
                <a16:creationId xmlns:a16="http://schemas.microsoft.com/office/drawing/2014/main" id="{1812E4C7-D346-A14D-5906-5E339DDF0EA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B47178D-C841-59A3-DB09-71CC7EB177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02726F20-777A-B88E-7066-1C56F83E9DAA}"/>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28" name="Picture 27" descr="A person wearing headphones looking at his watch&#10;&#10;AI-generated content may be incorrect.">
            <a:extLst>
              <a:ext uri="{FF2B5EF4-FFF2-40B4-BE49-F238E27FC236}">
                <a16:creationId xmlns:a16="http://schemas.microsoft.com/office/drawing/2014/main" id="{B7BFF330-2E43-2ACC-28A6-5A150B73A97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884244" y="1698727"/>
            <a:ext cx="4307756" cy="4470575"/>
          </a:xfrm>
          <a:prstGeom prst="rect">
            <a:avLst/>
          </a:prstGeom>
        </p:spPr>
      </p:pic>
      <p:graphicFrame>
        <p:nvGraphicFramePr>
          <p:cNvPr id="16" name="Chart 15">
            <a:extLst>
              <a:ext uri="{FF2B5EF4-FFF2-40B4-BE49-F238E27FC236}">
                <a16:creationId xmlns:a16="http://schemas.microsoft.com/office/drawing/2014/main" id="{81C8B757-855B-0126-711D-4EE7DB0D35CC}"/>
              </a:ext>
            </a:extLst>
          </p:cNvPr>
          <p:cNvGraphicFramePr/>
          <p:nvPr>
            <p:extLst>
              <p:ext uri="{D42A27DB-BD31-4B8C-83A1-F6EECF244321}">
                <p14:modId xmlns:p14="http://schemas.microsoft.com/office/powerpoint/2010/main" val="3182682114"/>
              </p:ext>
            </p:extLst>
          </p:nvPr>
        </p:nvGraphicFramePr>
        <p:xfrm>
          <a:off x="201418" y="2551240"/>
          <a:ext cx="7481408" cy="3290760"/>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661CA8EC-A734-F1F0-DDC7-8665C3A21944}"/>
              </a:ext>
            </a:extLst>
          </p:cNvPr>
          <p:cNvSpPr txBox="1"/>
          <p:nvPr/>
        </p:nvSpPr>
        <p:spPr>
          <a:xfrm>
            <a:off x="857699" y="1947358"/>
            <a:ext cx="61688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U.S. Smart Wearable Users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A18+ who personally own wearable tech</a:t>
            </a:r>
          </a:p>
        </p:txBody>
      </p:sp>
      <p:sp>
        <p:nvSpPr>
          <p:cNvPr id="13" name="Rectangle 12">
            <a:extLst>
              <a:ext uri="{FF2B5EF4-FFF2-40B4-BE49-F238E27FC236}">
                <a16:creationId xmlns:a16="http://schemas.microsoft.com/office/drawing/2014/main" id="{CFC4DCF0-C51A-33D8-4AEC-10D1ED71431D}"/>
              </a:ext>
            </a:extLst>
          </p:cNvPr>
          <p:cNvSpPr/>
          <p:nvPr/>
        </p:nvSpPr>
        <p:spPr>
          <a:xfrm>
            <a:off x="69574" y="440921"/>
            <a:ext cx="121009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Wearables: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Health</a:t>
            </a:r>
            <a:r>
              <a:rPr lang="en-US" sz="2600" b="1">
                <a:solidFill>
                  <a:srgbClr val="1B1464"/>
                </a:solidFill>
                <a:latin typeface="Helvetica" panose="020B0604020202020204" pitchFamily="34" charset="0"/>
                <a:cs typeface="Arial" panose="020B0604020202020204" pitchFamily="34" charset="0"/>
              </a:rPr>
              <a:t> and activity-tracking devices is supported by an ongoing interest in managing wellbeing, but adoption has leveled off recently</a:t>
            </a:r>
          </a:p>
        </p:txBody>
      </p:sp>
    </p:spTree>
    <p:extLst>
      <p:ext uri="{BB962C8B-B14F-4D97-AF65-F5344CB8AC3E}">
        <p14:creationId xmlns:p14="http://schemas.microsoft.com/office/powerpoint/2010/main" val="1778912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8EBE0-3248-3735-72BE-41857A725C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FD7EDFB-0C2D-58B8-E59F-484D93E3E51A}"/>
              </a:ext>
            </a:extLst>
          </p:cNvPr>
          <p:cNvSpPr>
            <a:spLocks/>
          </p:cNvSpPr>
          <p:nvPr/>
        </p:nvSpPr>
        <p:spPr>
          <a:xfrm>
            <a:off x="-6715" y="1698993"/>
            <a:ext cx="5569705" cy="4470575"/>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05B814C-BA2A-26D0-3BAC-DD0542A2E06D}"/>
              </a:ext>
            </a:extLst>
          </p:cNvPr>
          <p:cNvSpPr/>
          <p:nvPr/>
        </p:nvSpPr>
        <p:spPr>
          <a:xfrm>
            <a:off x="168965" y="440921"/>
            <a:ext cx="1200151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AR/VR Headsets: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Usage</a:t>
            </a:r>
            <a:r>
              <a:rPr lang="en-US" sz="2600" b="1">
                <a:solidFill>
                  <a:srgbClr val="1B1464"/>
                </a:solidFill>
                <a:latin typeface="Helvetica" panose="020B0604020202020204" pitchFamily="34" charset="0"/>
                <a:cs typeface="Arial" panose="020B0604020202020204" pitchFamily="34" charset="0"/>
              </a:rPr>
              <a:t> has dropped, as gaming drives the most sampling while broader entertainment and everyday applications remain limited</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4BCE046-4C2D-5FFA-E455-B8098322ED71}"/>
              </a:ext>
            </a:extLst>
          </p:cNvPr>
          <p:cNvSpPr txBox="1"/>
          <p:nvPr/>
        </p:nvSpPr>
        <p:spPr>
          <a:xfrm>
            <a:off x="504917" y="6192367"/>
            <a:ext cx="115389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S&amp;P Global Market Intelligence Kagan estimates; industry data. Data compiled July 2025. Based on figures for North America. ‘Installed Base’ refers to the total number of units of a product currently in use by customers. *S&amp;P Global, North America Population (U.S. &amp; Canada,). Compound Annual Growth Rate (CAGR): </a:t>
            </a:r>
            <a:r>
              <a:rPr lang="en-US" sz="800">
                <a:solidFill>
                  <a:srgbClr val="1B1464"/>
                </a:solidFill>
                <a:latin typeface="Helvetica" panose="020B0403020202020204" pitchFamily="34" charset="0"/>
              </a:rPr>
              <a:t>-1.2%. **Security.org, </a:t>
            </a:r>
            <a:r>
              <a:rPr lang="en-US" sz="800" i="1">
                <a:solidFill>
                  <a:srgbClr val="1B1464"/>
                </a:solidFill>
                <a:latin typeface="Helvetica" panose="020B0403020202020204" pitchFamily="34" charset="0"/>
              </a:rPr>
              <a:t>Virtual Reality Awareness and Adoption Report</a:t>
            </a:r>
            <a:r>
              <a:rPr lang="en-US" sz="800">
                <a:solidFill>
                  <a:srgbClr val="1B1464"/>
                </a:solidFill>
                <a:latin typeface="Helvetica" panose="020B0403020202020204" pitchFamily="34" charset="0"/>
              </a:rPr>
              <a:t>, October 27, 2025. Note: 40% of respondents have never used a VR headset.</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6454B2B-4F77-E4CC-4F9E-B1EDC52000CD}"/>
              </a:ext>
            </a:extLst>
          </p:cNvPr>
          <p:cNvSpPr txBox="1"/>
          <p:nvPr/>
        </p:nvSpPr>
        <p:spPr>
          <a:xfrm>
            <a:off x="-1938" y="1932003"/>
            <a:ext cx="556015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Helvetica" panose="020B0403020202020204" pitchFamily="34" charset="0"/>
                <a:ea typeface="+mn-ea"/>
                <a:cs typeface="+mn-cs"/>
              </a:rPr>
              <a:t>Augmented and Virtual Reality Headset Installed Base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Helvetica" panose="020B0403020202020204" pitchFamily="34" charset="0"/>
                <a:ea typeface="+mn-ea"/>
                <a:cs typeface="+mn-cs"/>
              </a:rPr>
              <a:t>In millions</a:t>
            </a:r>
          </a:p>
        </p:txBody>
      </p:sp>
      <p:pic>
        <p:nvPicPr>
          <p:cNvPr id="39" name="Picture 38">
            <a:extLst>
              <a:ext uri="{FF2B5EF4-FFF2-40B4-BE49-F238E27FC236}">
                <a16:creationId xmlns:a16="http://schemas.microsoft.com/office/drawing/2014/main" id="{E48ECE74-ED53-A40F-C352-C336657FDD6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0" name="Slide Number Placeholder 5">
            <a:extLst>
              <a:ext uri="{FF2B5EF4-FFF2-40B4-BE49-F238E27FC236}">
                <a16:creationId xmlns:a16="http://schemas.microsoft.com/office/drawing/2014/main" id="{0F6CA81A-558E-4CE1-66E2-0DD38EEF1A3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DC5F5EE5-977B-23FB-1572-1496D89BDD1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 name="Rectangle 2">
            <a:extLst>
              <a:ext uri="{FF2B5EF4-FFF2-40B4-BE49-F238E27FC236}">
                <a16:creationId xmlns:a16="http://schemas.microsoft.com/office/drawing/2014/main" id="{2FF6D09A-0AA2-33F9-C3B3-3C55B17220EA}"/>
              </a:ext>
            </a:extLst>
          </p:cNvPr>
          <p:cNvSpPr>
            <a:spLocks/>
          </p:cNvSpPr>
          <p:nvPr/>
        </p:nvSpPr>
        <p:spPr>
          <a:xfrm>
            <a:off x="5569705" y="1698993"/>
            <a:ext cx="6622295"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44D0131D-2722-6F4A-8692-0C2EF13AA336}"/>
              </a:ext>
            </a:extLst>
          </p:cNvPr>
          <p:cNvGraphicFramePr/>
          <p:nvPr>
            <p:extLst>
              <p:ext uri="{D42A27DB-BD31-4B8C-83A1-F6EECF244321}">
                <p14:modId xmlns:p14="http://schemas.microsoft.com/office/powerpoint/2010/main" val="2792228826"/>
              </p:ext>
            </p:extLst>
          </p:nvPr>
        </p:nvGraphicFramePr>
        <p:xfrm>
          <a:off x="12945" y="2486001"/>
          <a:ext cx="5530385" cy="30207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26C1F56-0A61-736F-E34F-583B712E79EE}"/>
              </a:ext>
            </a:extLst>
          </p:cNvPr>
          <p:cNvGraphicFramePr/>
          <p:nvPr>
            <p:extLst>
              <p:ext uri="{D42A27DB-BD31-4B8C-83A1-F6EECF244321}">
                <p14:modId xmlns:p14="http://schemas.microsoft.com/office/powerpoint/2010/main" val="1149194400"/>
              </p:ext>
            </p:extLst>
          </p:nvPr>
        </p:nvGraphicFramePr>
        <p:xfrm>
          <a:off x="5556274" y="2334357"/>
          <a:ext cx="6622296" cy="378776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F5724E92-8071-C9CA-91DB-7D5C4B0EF36E}"/>
              </a:ext>
            </a:extLst>
          </p:cNvPr>
          <p:cNvSpPr txBox="1"/>
          <p:nvPr/>
        </p:nvSpPr>
        <p:spPr>
          <a:xfrm>
            <a:off x="5174030" y="1818383"/>
            <a:ext cx="701796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VR Activities That Users Have Personally Tried**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F1A62"/>
                </a:solidFill>
                <a:latin typeface="Helvetica" panose="020B0604020202020204" pitchFamily="34" charset="0"/>
                <a:cs typeface="Helvetica" panose="020B0604020202020204" pitchFamily="34" charset="0"/>
              </a:rPr>
              <a:t>% of respondents</a:t>
            </a:r>
            <a:endParaRPr kumimoji="0" lang="en-US" sz="1100"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B58DC3FC-3EE2-4341-0DD5-BE6E2CD9E224}"/>
              </a:ext>
            </a:extLst>
          </p:cNvPr>
          <p:cNvSpPr txBox="1"/>
          <p:nvPr/>
        </p:nvSpPr>
        <p:spPr>
          <a:xfrm>
            <a:off x="274826" y="5447597"/>
            <a:ext cx="50489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Estimated % of North America population*</a:t>
            </a:r>
          </a:p>
        </p:txBody>
      </p:sp>
      <p:sp>
        <p:nvSpPr>
          <p:cNvPr id="5" name="Rectangle 4">
            <a:extLst>
              <a:ext uri="{FF2B5EF4-FFF2-40B4-BE49-F238E27FC236}">
                <a16:creationId xmlns:a16="http://schemas.microsoft.com/office/drawing/2014/main" id="{D3E9CA55-C950-37D1-FD43-167822BB8E01}"/>
              </a:ext>
            </a:extLst>
          </p:cNvPr>
          <p:cNvSpPr/>
          <p:nvPr/>
        </p:nvSpPr>
        <p:spPr>
          <a:xfrm>
            <a:off x="1774367" y="5763693"/>
            <a:ext cx="538759"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3.7</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9" name="Rectangle 8">
            <a:extLst>
              <a:ext uri="{FF2B5EF4-FFF2-40B4-BE49-F238E27FC236}">
                <a16:creationId xmlns:a16="http://schemas.microsoft.com/office/drawing/2014/main" id="{15253D5B-E6CA-3F72-466B-0C300C78A58B}"/>
              </a:ext>
            </a:extLst>
          </p:cNvPr>
          <p:cNvSpPr/>
          <p:nvPr/>
        </p:nvSpPr>
        <p:spPr>
          <a:xfrm>
            <a:off x="2535713" y="5763693"/>
            <a:ext cx="538759"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3.5</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2" name="Rectangle 11">
            <a:extLst>
              <a:ext uri="{FF2B5EF4-FFF2-40B4-BE49-F238E27FC236}">
                <a16:creationId xmlns:a16="http://schemas.microsoft.com/office/drawing/2014/main" id="{04A48786-9778-557D-8C43-AA4BBD31FBD4}"/>
              </a:ext>
            </a:extLst>
          </p:cNvPr>
          <p:cNvSpPr/>
          <p:nvPr/>
        </p:nvSpPr>
        <p:spPr>
          <a:xfrm>
            <a:off x="3273909" y="5763693"/>
            <a:ext cx="538759"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2.6</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3" name="Rectangle 12">
            <a:extLst>
              <a:ext uri="{FF2B5EF4-FFF2-40B4-BE49-F238E27FC236}">
                <a16:creationId xmlns:a16="http://schemas.microsoft.com/office/drawing/2014/main" id="{C082E932-36D2-A35F-61FC-9547275F0025}"/>
              </a:ext>
            </a:extLst>
          </p:cNvPr>
          <p:cNvSpPr/>
          <p:nvPr/>
        </p:nvSpPr>
        <p:spPr>
          <a:xfrm>
            <a:off x="4023680" y="5763693"/>
            <a:ext cx="538759"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2.2</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4" name="Rectangle 13">
            <a:extLst>
              <a:ext uri="{FF2B5EF4-FFF2-40B4-BE49-F238E27FC236}">
                <a16:creationId xmlns:a16="http://schemas.microsoft.com/office/drawing/2014/main" id="{ABE36F70-3CD3-EE1F-4610-088A8DE8700E}"/>
              </a:ext>
            </a:extLst>
          </p:cNvPr>
          <p:cNvSpPr/>
          <p:nvPr/>
        </p:nvSpPr>
        <p:spPr>
          <a:xfrm>
            <a:off x="4785023" y="5763693"/>
            <a:ext cx="538759"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2.3</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5" name="Rectangle 14">
            <a:extLst>
              <a:ext uri="{FF2B5EF4-FFF2-40B4-BE49-F238E27FC236}">
                <a16:creationId xmlns:a16="http://schemas.microsoft.com/office/drawing/2014/main" id="{1F0AA029-A6B1-2D15-951A-CED9235EC444}"/>
              </a:ext>
            </a:extLst>
          </p:cNvPr>
          <p:cNvSpPr/>
          <p:nvPr/>
        </p:nvSpPr>
        <p:spPr>
          <a:xfrm>
            <a:off x="274825" y="5763693"/>
            <a:ext cx="538759"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2.9</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6" name="Rectangle 15">
            <a:extLst>
              <a:ext uri="{FF2B5EF4-FFF2-40B4-BE49-F238E27FC236}">
                <a16:creationId xmlns:a16="http://schemas.microsoft.com/office/drawing/2014/main" id="{43A1CD4B-F3AE-2B0D-50D1-5A51BC8EDBEB}"/>
              </a:ext>
            </a:extLst>
          </p:cNvPr>
          <p:cNvSpPr/>
          <p:nvPr/>
        </p:nvSpPr>
        <p:spPr>
          <a:xfrm>
            <a:off x="1036171" y="5763693"/>
            <a:ext cx="538759"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3.4</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Tree>
    <p:extLst>
      <p:ext uri="{BB962C8B-B14F-4D97-AF65-F5344CB8AC3E}">
        <p14:creationId xmlns:p14="http://schemas.microsoft.com/office/powerpoint/2010/main" val="1751800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4008B-1A80-4EA7-E186-9E8D81EBABC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67A6D55-089E-7652-3BBB-F5FF7E2BC8C8}"/>
              </a:ext>
            </a:extLst>
          </p:cNvPr>
          <p:cNvSpPr>
            <a:spLocks/>
          </p:cNvSpPr>
          <p:nvPr/>
        </p:nvSpPr>
        <p:spPr>
          <a:xfrm>
            <a:off x="0" y="1698727"/>
            <a:ext cx="7884245"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543C7F8-D1C6-B26F-DD63-88FD15AFD4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D0DDD143-3CBA-70D5-6CE9-0F4FD5356A4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4AA142D-5E39-2177-728D-D55DDA1FF12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773CF2C1-7473-C68F-7A50-0B3C6D4F661B}"/>
              </a:ext>
            </a:extLst>
          </p:cNvPr>
          <p:cNvSpPr/>
          <p:nvPr/>
        </p:nvSpPr>
        <p:spPr>
          <a:xfrm>
            <a:off x="227711" y="440921"/>
            <a:ext cx="1194276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Smart Glasses: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Higher</a:t>
            </a:r>
            <a:r>
              <a:rPr lang="en-US" sz="2600" b="1">
                <a:solidFill>
                  <a:srgbClr val="1B1464"/>
                </a:solidFill>
                <a:latin typeface="Helvetica" panose="020B0604020202020204" pitchFamily="34" charset="0"/>
                <a:ea typeface="Calibri" panose="020F0502020204030204" pitchFamily="34" charset="0"/>
                <a:cs typeface="Arial" panose="020B0604020202020204" pitchFamily="34" charset="0"/>
              </a:rPr>
              <a:t> adoption</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signals</a:t>
            </a:r>
            <a:r>
              <a:rPr lang="en-US" sz="2600" b="1">
                <a:solidFill>
                  <a:srgbClr val="1B1464"/>
                </a:solidFill>
                <a:latin typeface="Helvetica" panose="020B0604020202020204" pitchFamily="34" charset="0"/>
                <a:ea typeface="Calibri" panose="020F0502020204030204" pitchFamily="34" charset="0"/>
                <a:cs typeface="Arial" panose="020B0604020202020204" pitchFamily="34" charset="0"/>
              </a:rPr>
              <a:t> increased</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consumer interest in immersive, next-generation digital experiences albeit within a limited base</a:t>
            </a:r>
          </a:p>
        </p:txBody>
      </p:sp>
      <p:pic>
        <p:nvPicPr>
          <p:cNvPr id="10" name="Picture 9">
            <a:extLst>
              <a:ext uri="{FF2B5EF4-FFF2-40B4-BE49-F238E27FC236}">
                <a16:creationId xmlns:a16="http://schemas.microsoft.com/office/drawing/2014/main" id="{2740094D-EA0F-A607-D0C0-C7F6D67A8E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31AB6C98-E1CC-A1E5-5204-EC939B446A6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B120CD4E-B62F-A2BE-D647-F29FB861721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3" name="TextBox 12">
            <a:extLst>
              <a:ext uri="{FF2B5EF4-FFF2-40B4-BE49-F238E27FC236}">
                <a16:creationId xmlns:a16="http://schemas.microsoft.com/office/drawing/2014/main" id="{D81975B4-EAD1-2403-E1E3-5FD6C2117AC2}"/>
              </a:ext>
            </a:extLst>
          </p:cNvPr>
          <p:cNvSpPr txBox="1"/>
          <p:nvPr/>
        </p:nvSpPr>
        <p:spPr>
          <a:xfrm>
            <a:off x="504917" y="6209923"/>
            <a:ext cx="11538916"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a:t>
            </a:r>
            <a:r>
              <a:rPr lang="en-US" sz="800">
                <a:solidFill>
                  <a:srgbClr val="1B1464"/>
                </a:solidFill>
                <a:latin typeface="Helvetica" panose="020B0403020202020204" pitchFamily="34" charset="0"/>
              </a:rPr>
              <a:t>S&amp;P Global Market Intelligence Kagan estimates; industry data. Data compiled July 2025. Based on figures for North America</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‘Installed Base’ refers to the total number of units of a product currently in use by customers. Compound Annual Growth Rate (CAGR): </a:t>
            </a:r>
            <a:r>
              <a:rPr lang="en-US" sz="800">
                <a:solidFill>
                  <a:srgbClr val="1B1464"/>
                </a:solidFill>
                <a:latin typeface="Helvetica" panose="020B0403020202020204" pitchFamily="34" charset="0"/>
              </a:rPr>
              <a:t>46.1</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*S&amp;P Global, North America Population (U.S. &amp; Canada). </a:t>
            </a:r>
            <a:endParaRPr lang="en-US" sz="800">
              <a:solidFill>
                <a:srgbClr val="1B1464"/>
              </a:solidFill>
              <a:latin typeface="Helvetica" panose="020B0403020202020204" pitchFamily="34" charset="0"/>
            </a:endParaRPr>
          </a:p>
        </p:txBody>
      </p:sp>
      <p:graphicFrame>
        <p:nvGraphicFramePr>
          <p:cNvPr id="2" name="Chart 1">
            <a:extLst>
              <a:ext uri="{FF2B5EF4-FFF2-40B4-BE49-F238E27FC236}">
                <a16:creationId xmlns:a16="http://schemas.microsoft.com/office/drawing/2014/main" id="{99C1B235-2F1D-FF57-F3B0-960A4FE19406}"/>
              </a:ext>
            </a:extLst>
          </p:cNvPr>
          <p:cNvGraphicFramePr/>
          <p:nvPr>
            <p:extLst>
              <p:ext uri="{D42A27DB-BD31-4B8C-83A1-F6EECF244321}">
                <p14:modId xmlns:p14="http://schemas.microsoft.com/office/powerpoint/2010/main" val="405686417"/>
              </p:ext>
            </p:extLst>
          </p:nvPr>
        </p:nvGraphicFramePr>
        <p:xfrm>
          <a:off x="133861" y="2385392"/>
          <a:ext cx="7616523" cy="298728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84ECFF8D-9CA9-130E-08FF-7DD58BA4B0A4}"/>
              </a:ext>
            </a:extLst>
          </p:cNvPr>
          <p:cNvSpPr txBox="1"/>
          <p:nvPr/>
        </p:nvSpPr>
        <p:spPr>
          <a:xfrm>
            <a:off x="88580" y="1906340"/>
            <a:ext cx="7707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Helvetica" panose="020B0403020202020204" pitchFamily="34" charset="0"/>
              </a:rPr>
              <a:t>Total Augmented / Virtual Reality Smart Glasses Installed Base</a:t>
            </a:r>
          </a:p>
          <a:p>
            <a:pPr algn="ctr">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millions</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 name="TextBox 2">
            <a:extLst>
              <a:ext uri="{FF2B5EF4-FFF2-40B4-BE49-F238E27FC236}">
                <a16:creationId xmlns:a16="http://schemas.microsoft.com/office/drawing/2014/main" id="{4263BD73-C9AA-8FCF-7AC4-ED45F152C2D1}"/>
              </a:ext>
            </a:extLst>
          </p:cNvPr>
          <p:cNvSpPr txBox="1"/>
          <p:nvPr/>
        </p:nvSpPr>
        <p:spPr>
          <a:xfrm>
            <a:off x="374365" y="5384274"/>
            <a:ext cx="705737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Estimated % of North America population*</a:t>
            </a:r>
          </a:p>
        </p:txBody>
      </p:sp>
      <p:sp>
        <p:nvSpPr>
          <p:cNvPr id="9" name="Rectangle 8">
            <a:extLst>
              <a:ext uri="{FF2B5EF4-FFF2-40B4-BE49-F238E27FC236}">
                <a16:creationId xmlns:a16="http://schemas.microsoft.com/office/drawing/2014/main" id="{06B51ACD-5B1F-ECA1-97EF-0E898CB163CD}"/>
              </a:ext>
            </a:extLst>
          </p:cNvPr>
          <p:cNvSpPr/>
          <p:nvPr/>
        </p:nvSpPr>
        <p:spPr>
          <a:xfrm>
            <a:off x="374365" y="5743785"/>
            <a:ext cx="717089"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Helvetica" panose="020B0403020202020204" pitchFamily="34" charset="0"/>
              </a:rPr>
              <a:t>0.01</a:t>
            </a: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6" name="Rectangle 15">
            <a:extLst>
              <a:ext uri="{FF2B5EF4-FFF2-40B4-BE49-F238E27FC236}">
                <a16:creationId xmlns:a16="http://schemas.microsoft.com/office/drawing/2014/main" id="{C264E410-B6C0-C917-EF5C-C73CF10911A8}"/>
              </a:ext>
            </a:extLst>
          </p:cNvPr>
          <p:cNvSpPr/>
          <p:nvPr/>
        </p:nvSpPr>
        <p:spPr>
          <a:xfrm>
            <a:off x="1431080" y="5743785"/>
            <a:ext cx="717089"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0.04%</a:t>
            </a:r>
          </a:p>
        </p:txBody>
      </p:sp>
      <p:sp>
        <p:nvSpPr>
          <p:cNvPr id="17" name="Rectangle 16">
            <a:extLst>
              <a:ext uri="{FF2B5EF4-FFF2-40B4-BE49-F238E27FC236}">
                <a16:creationId xmlns:a16="http://schemas.microsoft.com/office/drawing/2014/main" id="{AA1DEB75-8605-3013-ED65-5C3C936D1E02}"/>
              </a:ext>
            </a:extLst>
          </p:cNvPr>
          <p:cNvSpPr/>
          <p:nvPr/>
        </p:nvSpPr>
        <p:spPr>
          <a:xfrm>
            <a:off x="3544510" y="5743785"/>
            <a:ext cx="717089"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0.17%</a:t>
            </a:r>
          </a:p>
        </p:txBody>
      </p:sp>
      <p:sp>
        <p:nvSpPr>
          <p:cNvPr id="18" name="Rectangle 17">
            <a:extLst>
              <a:ext uri="{FF2B5EF4-FFF2-40B4-BE49-F238E27FC236}">
                <a16:creationId xmlns:a16="http://schemas.microsoft.com/office/drawing/2014/main" id="{146A2CF7-5FB4-022A-AF0D-2C278F56FF63}"/>
              </a:ext>
            </a:extLst>
          </p:cNvPr>
          <p:cNvSpPr/>
          <p:nvPr/>
        </p:nvSpPr>
        <p:spPr>
          <a:xfrm>
            <a:off x="4601225" y="5743785"/>
            <a:ext cx="717089"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0.33%</a:t>
            </a:r>
          </a:p>
        </p:txBody>
      </p:sp>
      <p:sp>
        <p:nvSpPr>
          <p:cNvPr id="19" name="Rectangle 18">
            <a:extLst>
              <a:ext uri="{FF2B5EF4-FFF2-40B4-BE49-F238E27FC236}">
                <a16:creationId xmlns:a16="http://schemas.microsoft.com/office/drawing/2014/main" id="{9D471BEE-2E32-8F96-5632-7C84A3241FCC}"/>
              </a:ext>
            </a:extLst>
          </p:cNvPr>
          <p:cNvSpPr/>
          <p:nvPr/>
        </p:nvSpPr>
        <p:spPr>
          <a:xfrm>
            <a:off x="5657940" y="5743785"/>
            <a:ext cx="717089"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0.60%</a:t>
            </a:r>
          </a:p>
        </p:txBody>
      </p:sp>
      <p:sp>
        <p:nvSpPr>
          <p:cNvPr id="20" name="Rectangle 19">
            <a:extLst>
              <a:ext uri="{FF2B5EF4-FFF2-40B4-BE49-F238E27FC236}">
                <a16:creationId xmlns:a16="http://schemas.microsoft.com/office/drawing/2014/main" id="{7E53E141-8988-9DBF-8CA6-796E107C38EF}"/>
              </a:ext>
            </a:extLst>
          </p:cNvPr>
          <p:cNvSpPr/>
          <p:nvPr/>
        </p:nvSpPr>
        <p:spPr>
          <a:xfrm>
            <a:off x="6714655" y="5743785"/>
            <a:ext cx="717089"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1.06%</a:t>
            </a:r>
          </a:p>
        </p:txBody>
      </p:sp>
      <p:sp>
        <p:nvSpPr>
          <p:cNvPr id="24" name="Rectangle 23">
            <a:extLst>
              <a:ext uri="{FF2B5EF4-FFF2-40B4-BE49-F238E27FC236}">
                <a16:creationId xmlns:a16="http://schemas.microsoft.com/office/drawing/2014/main" id="{7C9AE3AE-108E-E53C-0E2C-389DB8668E4D}"/>
              </a:ext>
            </a:extLst>
          </p:cNvPr>
          <p:cNvSpPr/>
          <p:nvPr/>
        </p:nvSpPr>
        <p:spPr>
          <a:xfrm>
            <a:off x="2487795" y="5743785"/>
            <a:ext cx="717089" cy="276999"/>
          </a:xfrm>
          <a:prstGeom prst="rect">
            <a:avLst/>
          </a:prstGeom>
          <a:solidFill>
            <a:srgbClr val="1B1464"/>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0.09%</a:t>
            </a:r>
          </a:p>
        </p:txBody>
      </p:sp>
      <p:pic>
        <p:nvPicPr>
          <p:cNvPr id="22" name="Picture 21" descr="A person holding glasses over a computer&#10;&#10;AI-generated content may be incorrect.">
            <a:extLst>
              <a:ext uri="{FF2B5EF4-FFF2-40B4-BE49-F238E27FC236}">
                <a16:creationId xmlns:a16="http://schemas.microsoft.com/office/drawing/2014/main" id="{EE5196A6-68E1-099C-2D99-24279A5BB2E1}"/>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884245" y="1698727"/>
            <a:ext cx="4307755" cy="4470575"/>
          </a:xfrm>
          <a:prstGeom prst="rect">
            <a:avLst/>
          </a:prstGeom>
        </p:spPr>
      </p:pic>
    </p:spTree>
    <p:extLst>
      <p:ext uri="{BB962C8B-B14F-4D97-AF65-F5344CB8AC3E}">
        <p14:creationId xmlns:p14="http://schemas.microsoft.com/office/powerpoint/2010/main" val="187175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7FF08-0D87-CD6D-A0D4-0B049BEE917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CF23B02-4915-B096-1B76-8B9E2630212B}"/>
              </a:ext>
            </a:extLst>
          </p:cNvPr>
          <p:cNvSpPr>
            <a:spLocks/>
          </p:cNvSpPr>
          <p:nvPr/>
        </p:nvSpPr>
        <p:spPr>
          <a:xfrm>
            <a:off x="1" y="1693333"/>
            <a:ext cx="5569704" cy="4473405"/>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9AA36230-724C-1FE8-AE1E-88F4DD45851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49188252-8EE2-AAFD-32DE-2E3C2C4D7A5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D46F4293-2627-5674-3DFA-5A50AA878DBE}"/>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FD29BEA0-4FEB-A7B4-2C01-7FF7B72540D1}"/>
              </a:ext>
            </a:extLst>
          </p:cNvPr>
          <p:cNvSpPr/>
          <p:nvPr/>
        </p:nvSpPr>
        <p:spPr>
          <a:xfrm>
            <a:off x="243191" y="440921"/>
            <a:ext cx="1192728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Connected Cars:</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a:t>
            </a:r>
            <a:r>
              <a:rPr lang="en-US" sz="2600" b="1">
                <a:solidFill>
                  <a:srgbClr val="1B1464"/>
                </a:solidFill>
                <a:latin typeface="Helvetica" panose="020B0604020202020204" pitchFamily="34" charset="0"/>
                <a:cs typeface="Arial" panose="020B0604020202020204" pitchFamily="34" charset="0"/>
              </a:rPr>
              <a:t>The steady rise in connected cars shows drivers embracing smarter experiences, with many using a subscription service</a:t>
            </a:r>
          </a:p>
        </p:txBody>
      </p:sp>
      <p:sp>
        <p:nvSpPr>
          <p:cNvPr id="12" name="Rectangle 11">
            <a:extLst>
              <a:ext uri="{FF2B5EF4-FFF2-40B4-BE49-F238E27FC236}">
                <a16:creationId xmlns:a16="http://schemas.microsoft.com/office/drawing/2014/main" id="{868A18B9-CA98-37A6-D000-1093980163A4}"/>
              </a:ext>
            </a:extLst>
          </p:cNvPr>
          <p:cNvSpPr>
            <a:spLocks/>
          </p:cNvSpPr>
          <p:nvPr/>
        </p:nvSpPr>
        <p:spPr>
          <a:xfrm>
            <a:off x="5569705" y="1698993"/>
            <a:ext cx="6622295"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38125AD6-6CE3-ADA6-9F27-88C172B62649}"/>
              </a:ext>
            </a:extLst>
          </p:cNvPr>
          <p:cNvGraphicFramePr/>
          <p:nvPr>
            <p:extLst>
              <p:ext uri="{D42A27DB-BD31-4B8C-83A1-F6EECF244321}">
                <p14:modId xmlns:p14="http://schemas.microsoft.com/office/powerpoint/2010/main" val="3168773872"/>
              </p:ext>
            </p:extLst>
          </p:nvPr>
        </p:nvGraphicFramePr>
        <p:xfrm>
          <a:off x="137508" y="2412798"/>
          <a:ext cx="5322577" cy="288140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50A2016B-B8C7-BDDE-3371-AB911752196A}"/>
              </a:ext>
            </a:extLst>
          </p:cNvPr>
          <p:cNvSpPr txBox="1"/>
          <p:nvPr/>
        </p:nvSpPr>
        <p:spPr>
          <a:xfrm>
            <a:off x="504916" y="6189946"/>
            <a:ext cx="11665563" cy="33855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EMARKETER Forecast, October 2025. </a:t>
            </a:r>
            <a:r>
              <a:rPr lang="en-US" sz="800">
                <a:solidFill>
                  <a:srgbClr val="1B1464"/>
                </a:solidFill>
                <a:latin typeface="Helvetica" panose="020B0403020202020204" pitchFamily="34" charset="0"/>
              </a:rPr>
              <a:t>Note: ages 14+; licensed drivers who have driven a connected car and accessed its internet-enabled features at least once during the calendar year. * S&amp;P Global Mobility; U.S. respondents (n = 1,000); as of March 2025.</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7ADBDAE9-22F6-E770-F509-0E8CAC66CA8F}"/>
              </a:ext>
            </a:extLst>
          </p:cNvPr>
          <p:cNvSpPr txBox="1"/>
          <p:nvPr/>
        </p:nvSpPr>
        <p:spPr>
          <a:xfrm>
            <a:off x="27887" y="1906821"/>
            <a:ext cx="5541818" cy="553998"/>
          </a:xfrm>
          <a:prstGeom prst="rect">
            <a:avLst/>
          </a:prstGeom>
          <a:noFill/>
        </p:spPr>
        <p:txBody>
          <a:bodyPr wrap="square">
            <a:spAutoFit/>
          </a:bodyPr>
          <a:lstStyle/>
          <a:p>
            <a:pPr algn="ctr"/>
            <a:r>
              <a:rPr lang="en-US" sz="1600" b="1" u="sng">
                <a:solidFill>
                  <a:schemeClr val="bg1"/>
                </a:solidFill>
                <a:latin typeface="Helvetica" panose="020B0403020202020204" pitchFamily="34" charset="0"/>
              </a:rPr>
              <a:t>U.S. Connected Car Drivers</a:t>
            </a:r>
          </a:p>
          <a:p>
            <a:pPr algn="ctr"/>
            <a:r>
              <a:rPr lang="en-US" sz="1400">
                <a:solidFill>
                  <a:schemeClr val="bg1"/>
                </a:solidFill>
                <a:latin typeface="Helvetica" panose="020B0403020202020204" pitchFamily="34" charset="0"/>
              </a:rPr>
              <a:t>In millions</a:t>
            </a:r>
          </a:p>
        </p:txBody>
      </p:sp>
      <p:sp>
        <p:nvSpPr>
          <p:cNvPr id="68" name="TextBox 67">
            <a:extLst>
              <a:ext uri="{FF2B5EF4-FFF2-40B4-BE49-F238E27FC236}">
                <a16:creationId xmlns:a16="http://schemas.microsoft.com/office/drawing/2014/main" id="{F98876A9-73C2-F599-8E07-4A2B1673E525}"/>
              </a:ext>
            </a:extLst>
          </p:cNvPr>
          <p:cNvSpPr txBox="1"/>
          <p:nvPr/>
        </p:nvSpPr>
        <p:spPr>
          <a:xfrm>
            <a:off x="876242" y="5345135"/>
            <a:ext cx="3845109" cy="286657"/>
          </a:xfrm>
          <a:prstGeom prst="rect">
            <a:avLst/>
          </a:prstGeom>
          <a:noFill/>
        </p:spPr>
        <p:txBody>
          <a:bodyPr wrap="square" rtlCol="0">
            <a:spAutoFit/>
          </a:bodyPr>
          <a:lstStyle/>
          <a:p>
            <a:pPr algn="ctr"/>
            <a:r>
              <a:rPr lang="en-US" sz="1200" b="1">
                <a:solidFill>
                  <a:schemeClr val="bg1"/>
                </a:solidFill>
                <a:latin typeface="Helvetica" panose="020B0403020202020204" pitchFamily="34" charset="0"/>
              </a:rPr>
              <a:t>% of licensed drivers who drive connected cars</a:t>
            </a:r>
          </a:p>
        </p:txBody>
      </p:sp>
      <p:sp>
        <p:nvSpPr>
          <p:cNvPr id="69" name="Rectangle 68">
            <a:extLst>
              <a:ext uri="{FF2B5EF4-FFF2-40B4-BE49-F238E27FC236}">
                <a16:creationId xmlns:a16="http://schemas.microsoft.com/office/drawing/2014/main" id="{50669ECC-33B1-1EC3-9806-6FAAF7CA9706}"/>
              </a:ext>
            </a:extLst>
          </p:cNvPr>
          <p:cNvSpPr/>
          <p:nvPr/>
        </p:nvSpPr>
        <p:spPr>
          <a:xfrm>
            <a:off x="357274" y="5717520"/>
            <a:ext cx="687573"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60%</a:t>
            </a:r>
          </a:p>
        </p:txBody>
      </p:sp>
      <p:sp>
        <p:nvSpPr>
          <p:cNvPr id="70" name="Rectangle 69">
            <a:extLst>
              <a:ext uri="{FF2B5EF4-FFF2-40B4-BE49-F238E27FC236}">
                <a16:creationId xmlns:a16="http://schemas.microsoft.com/office/drawing/2014/main" id="{411A0262-C2F6-41C3-9DB0-2DED24FE5944}"/>
              </a:ext>
            </a:extLst>
          </p:cNvPr>
          <p:cNvSpPr/>
          <p:nvPr/>
        </p:nvSpPr>
        <p:spPr>
          <a:xfrm>
            <a:off x="1393106" y="5717520"/>
            <a:ext cx="687573"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65%</a:t>
            </a:r>
          </a:p>
        </p:txBody>
      </p:sp>
      <p:sp>
        <p:nvSpPr>
          <p:cNvPr id="71" name="Rectangle 70">
            <a:extLst>
              <a:ext uri="{FF2B5EF4-FFF2-40B4-BE49-F238E27FC236}">
                <a16:creationId xmlns:a16="http://schemas.microsoft.com/office/drawing/2014/main" id="{DBC20F93-63BC-30FB-6313-35A526D11542}"/>
              </a:ext>
            </a:extLst>
          </p:cNvPr>
          <p:cNvSpPr/>
          <p:nvPr/>
        </p:nvSpPr>
        <p:spPr>
          <a:xfrm>
            <a:off x="2428938" y="5717520"/>
            <a:ext cx="687573"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70%</a:t>
            </a:r>
          </a:p>
        </p:txBody>
      </p:sp>
      <p:sp>
        <p:nvSpPr>
          <p:cNvPr id="72" name="Rectangle 71">
            <a:extLst>
              <a:ext uri="{FF2B5EF4-FFF2-40B4-BE49-F238E27FC236}">
                <a16:creationId xmlns:a16="http://schemas.microsoft.com/office/drawing/2014/main" id="{C72BB1AC-7E0B-D15D-6FF0-2538F8900198}"/>
              </a:ext>
            </a:extLst>
          </p:cNvPr>
          <p:cNvSpPr/>
          <p:nvPr/>
        </p:nvSpPr>
        <p:spPr>
          <a:xfrm>
            <a:off x="3464770" y="5717520"/>
            <a:ext cx="687573"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74%</a:t>
            </a:r>
          </a:p>
        </p:txBody>
      </p:sp>
      <p:sp>
        <p:nvSpPr>
          <p:cNvPr id="73" name="Rectangle 72">
            <a:extLst>
              <a:ext uri="{FF2B5EF4-FFF2-40B4-BE49-F238E27FC236}">
                <a16:creationId xmlns:a16="http://schemas.microsoft.com/office/drawing/2014/main" id="{D7A05DE0-4369-FED4-6DB2-29778E378600}"/>
              </a:ext>
            </a:extLst>
          </p:cNvPr>
          <p:cNvSpPr/>
          <p:nvPr/>
        </p:nvSpPr>
        <p:spPr>
          <a:xfrm>
            <a:off x="4500601" y="5717520"/>
            <a:ext cx="687573" cy="276999"/>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Helvetica" panose="020B0403020202020204" pitchFamily="34" charset="0"/>
              </a:rPr>
              <a:t>78%</a:t>
            </a:r>
          </a:p>
        </p:txBody>
      </p:sp>
      <p:sp>
        <p:nvSpPr>
          <p:cNvPr id="8" name="TextBox 7">
            <a:extLst>
              <a:ext uri="{FF2B5EF4-FFF2-40B4-BE49-F238E27FC236}">
                <a16:creationId xmlns:a16="http://schemas.microsoft.com/office/drawing/2014/main" id="{DA526548-0DCE-67B1-84ED-EC6EFFF3EFB3}"/>
              </a:ext>
            </a:extLst>
          </p:cNvPr>
          <p:cNvSpPr txBox="1"/>
          <p:nvPr/>
        </p:nvSpPr>
        <p:spPr>
          <a:xfrm>
            <a:off x="5580577" y="1890085"/>
            <a:ext cx="6600551" cy="584775"/>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Active Connected Car Services*</a:t>
            </a:r>
          </a:p>
          <a:p>
            <a:pPr algn="ctr"/>
            <a:r>
              <a:rPr lang="en-US" sz="1600">
                <a:solidFill>
                  <a:srgbClr val="1B1464"/>
                </a:solidFill>
                <a:latin typeface="Helvetica" panose="020B0403020202020204" pitchFamily="34" charset="0"/>
              </a:rPr>
              <a:t>% of respondents</a:t>
            </a:r>
          </a:p>
        </p:txBody>
      </p:sp>
      <p:graphicFrame>
        <p:nvGraphicFramePr>
          <p:cNvPr id="25" name="Chart 24">
            <a:extLst>
              <a:ext uri="{FF2B5EF4-FFF2-40B4-BE49-F238E27FC236}">
                <a16:creationId xmlns:a16="http://schemas.microsoft.com/office/drawing/2014/main" id="{84FF9012-4768-F6EB-D4A4-6AF82EF85260}"/>
              </a:ext>
            </a:extLst>
          </p:cNvPr>
          <p:cNvGraphicFramePr/>
          <p:nvPr>
            <p:extLst>
              <p:ext uri="{D42A27DB-BD31-4B8C-83A1-F6EECF244321}">
                <p14:modId xmlns:p14="http://schemas.microsoft.com/office/powerpoint/2010/main" val="533645525"/>
              </p:ext>
            </p:extLst>
          </p:nvPr>
        </p:nvGraphicFramePr>
        <p:xfrm>
          <a:off x="5819673" y="2412798"/>
          <a:ext cx="6122358" cy="35522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5668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2B1-7E45-4FEA-249A-4128560DBD7D}"/>
            </a:ext>
          </a:extLst>
        </p:cNvPr>
        <p:cNvGrpSpPr/>
        <p:nvPr/>
      </p:nvGrpSpPr>
      <p:grpSpPr>
        <a:xfrm>
          <a:off x="0" y="0"/>
          <a:ext cx="0" cy="0"/>
          <a:chOff x="0" y="0"/>
          <a:chExt cx="0" cy="0"/>
        </a:xfrm>
      </p:grpSpPr>
      <p:pic>
        <p:nvPicPr>
          <p:cNvPr id="16" name="Picture 15" descr="A group of people sitting on a couch in a living room&#10;&#10;AI-generated content may be incorrect.">
            <a:extLst>
              <a:ext uri="{FF2B5EF4-FFF2-40B4-BE49-F238E27FC236}">
                <a16:creationId xmlns:a16="http://schemas.microsoft.com/office/drawing/2014/main" id="{31E1E424-BED1-9FA2-3C77-89CF29DDE8C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 y="0"/>
            <a:ext cx="4916125" cy="6858000"/>
          </a:xfrm>
          <a:prstGeom prst="rect">
            <a:avLst/>
          </a:prstGeom>
        </p:spPr>
      </p:pic>
      <p:pic>
        <p:nvPicPr>
          <p:cNvPr id="8" name="Picture 7">
            <a:extLst>
              <a:ext uri="{FF2B5EF4-FFF2-40B4-BE49-F238E27FC236}">
                <a16:creationId xmlns:a16="http://schemas.microsoft.com/office/drawing/2014/main" id="{187E24E0-9DDA-1970-16CE-13018FA02E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80135" y="1"/>
            <a:ext cx="1011864" cy="589207"/>
          </a:xfrm>
          <a:prstGeom prst="rect">
            <a:avLst/>
          </a:prstGeom>
        </p:spPr>
      </p:pic>
      <p:sp>
        <p:nvSpPr>
          <p:cNvPr id="3" name="TextBox 2">
            <a:extLst>
              <a:ext uri="{FF2B5EF4-FFF2-40B4-BE49-F238E27FC236}">
                <a16:creationId xmlns:a16="http://schemas.microsoft.com/office/drawing/2014/main" id="{8F2E1B6A-1ACA-0EBB-5B07-C77035A8F96C}"/>
              </a:ext>
            </a:extLst>
          </p:cNvPr>
          <p:cNvSpPr txBox="1"/>
          <p:nvPr/>
        </p:nvSpPr>
        <p:spPr>
          <a:xfrm>
            <a:off x="4916125" y="110637"/>
            <a:ext cx="725435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Understanding consumer penetration and usage trends across </a:t>
            </a:r>
            <a:r>
              <a:rPr kumimoji="0" lang="en-US" sz="2600" b="1" i="0" u="sng" strike="noStrike" kern="1200" cap="none" spc="0" normalizeH="0" baseline="0" noProof="0">
                <a:ln>
                  <a:noFill/>
                </a:ln>
                <a:solidFill>
                  <a:srgbClr val="ED3C8D"/>
                </a:solidFill>
                <a:effectLst/>
                <a:uLnTx/>
                <a:uFillTx/>
                <a:latin typeface="Helvetica" panose="020B0604020202020204" pitchFamily="2" charset="0"/>
                <a:ea typeface="+mn-ea"/>
                <a:cs typeface="+mn-cs"/>
              </a:rPr>
              <a:t>14</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 connected devices</a:t>
            </a:r>
          </a:p>
        </p:txBody>
      </p:sp>
      <p:pic>
        <p:nvPicPr>
          <p:cNvPr id="5" name="Picture 4">
            <a:extLst>
              <a:ext uri="{FF2B5EF4-FFF2-40B4-BE49-F238E27FC236}">
                <a16:creationId xmlns:a16="http://schemas.microsoft.com/office/drawing/2014/main" id="{95A3288D-C96A-CB05-4362-4F42E9B05E3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902427D9-6D3D-7B28-5247-BB86176700F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D39B49B-80E0-2ACA-B47C-5D8DD758512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TextBox 3">
            <a:extLst>
              <a:ext uri="{FF2B5EF4-FFF2-40B4-BE49-F238E27FC236}">
                <a16:creationId xmlns:a16="http://schemas.microsoft.com/office/drawing/2014/main" id="{6D68C66C-9FC2-54A5-E7C9-DD041247DFD6}"/>
              </a:ext>
            </a:extLst>
          </p:cNvPr>
          <p:cNvSpPr txBox="1"/>
          <p:nvPr/>
        </p:nvSpPr>
        <p:spPr>
          <a:xfrm>
            <a:off x="4999753" y="1123473"/>
            <a:ext cx="6947081" cy="5355312"/>
          </a:xfrm>
          <a:prstGeom prst="rect">
            <a:avLst/>
          </a:prstGeom>
          <a:noFill/>
        </p:spPr>
        <p:txBody>
          <a:bodyPr wrap="square" rtlCol="0">
            <a:spAutoFit/>
          </a:bodyPr>
          <a:lstStyle/>
          <a:p>
            <a:r>
              <a:rPr lang="en-US">
                <a:solidFill>
                  <a:srgbClr val="1B1464"/>
                </a:solidFill>
                <a:latin typeface="Helvetica" panose="020B0403020202020204" pitchFamily="34" charset="0"/>
              </a:rPr>
              <a:t>The connected device ecosystem continues its powerful expansion and deep integration, </a:t>
            </a:r>
            <a:r>
              <a:rPr lang="en-US" b="1">
                <a:solidFill>
                  <a:srgbClr val="1B1464"/>
                </a:solidFill>
                <a:latin typeface="Helvetica" panose="020B0403020202020204" pitchFamily="34" charset="0"/>
              </a:rPr>
              <a:t>fundamentally transforming how consumers interact with media</a:t>
            </a:r>
            <a:r>
              <a:rPr lang="en-US">
                <a:solidFill>
                  <a:srgbClr val="1B1464"/>
                </a:solidFill>
                <a:latin typeface="Helvetica" panose="020B0403020202020204" pitchFamily="34" charset="0"/>
              </a:rPr>
              <a:t>. This ongoing growth, which sees more devices becoming essential to people’s daily routine, presents a critical challenge for brands seeking to </a:t>
            </a:r>
            <a:r>
              <a:rPr lang="en-US" b="1">
                <a:solidFill>
                  <a:srgbClr val="1B1464"/>
                </a:solidFill>
                <a:latin typeface="Helvetica" panose="020B0403020202020204" pitchFamily="34" charset="0"/>
              </a:rPr>
              <a:t>engage audiences in the right places at the right times.</a:t>
            </a:r>
          </a:p>
          <a:p>
            <a:endParaRPr lang="en-US">
              <a:solidFill>
                <a:srgbClr val="1B1464"/>
              </a:solidFill>
              <a:latin typeface="Helvetica" panose="020B0403020202020204" pitchFamily="34" charset="0"/>
            </a:endParaRPr>
          </a:p>
          <a:p>
            <a:r>
              <a:rPr lang="en-US">
                <a:solidFill>
                  <a:srgbClr val="1B1464"/>
                </a:solidFill>
                <a:latin typeface="Helvetica" panose="020B0403020202020204" pitchFamily="34" charset="0"/>
              </a:rPr>
              <a:t>This proliferation creates a complex, multi-touchpoint environment that demands an evolution in marketing strategy. Marketers must </a:t>
            </a:r>
            <a:r>
              <a:rPr lang="en-US" b="1">
                <a:solidFill>
                  <a:srgbClr val="1B1464"/>
                </a:solidFill>
                <a:latin typeface="Helvetica" panose="020B0403020202020204" pitchFamily="34" charset="0"/>
              </a:rPr>
              <a:t>adapt to shifting device trends with nuance</a:t>
            </a:r>
            <a:r>
              <a:rPr lang="en-US">
                <a:solidFill>
                  <a:srgbClr val="1B1464"/>
                </a:solidFill>
                <a:latin typeface="Helvetica" panose="020B0403020202020204" pitchFamily="34" charset="0"/>
              </a:rPr>
              <a:t>, distinguishing between the stable maturity of foundational platforms and the specialized, niche adoption of emerging technologies.</a:t>
            </a:r>
          </a:p>
          <a:p>
            <a:endParaRPr lang="en-US">
              <a:solidFill>
                <a:srgbClr val="1B1464"/>
              </a:solidFill>
              <a:latin typeface="Helvetica" panose="020B0403020202020204" pitchFamily="34" charset="0"/>
            </a:endParaRPr>
          </a:p>
          <a:p>
            <a:r>
              <a:rPr lang="en-US">
                <a:solidFill>
                  <a:srgbClr val="1B1464"/>
                </a:solidFill>
                <a:latin typeface="Helvetica" panose="020B0403020202020204" pitchFamily="34" charset="0"/>
              </a:rPr>
              <a:t>In this update to our inaugural 2025 </a:t>
            </a:r>
            <a:r>
              <a:rPr lang="en-US" b="1">
                <a:solidFill>
                  <a:srgbClr val="00BFF2"/>
                </a:solidFill>
                <a:latin typeface="Helvetica" panose="020B0403020202020204" pitchFamily="34" charset="0"/>
              </a:rPr>
              <a:t>‘Left To Your Own (Connected) Devices’</a:t>
            </a:r>
            <a:r>
              <a:rPr lang="en-US">
                <a:solidFill>
                  <a:srgbClr val="00BFF2"/>
                </a:solidFill>
                <a:latin typeface="Helvetica" panose="020B0403020202020204" pitchFamily="34" charset="0"/>
              </a:rPr>
              <a:t> </a:t>
            </a:r>
            <a:r>
              <a:rPr lang="en-US">
                <a:solidFill>
                  <a:srgbClr val="1B1464"/>
                </a:solidFill>
                <a:latin typeface="Helvetica" panose="020B0403020202020204" pitchFamily="34" charset="0"/>
              </a:rPr>
              <a:t>report, we analyze current penetration </a:t>
            </a:r>
          </a:p>
          <a:p>
            <a:r>
              <a:rPr lang="en-US">
                <a:solidFill>
                  <a:srgbClr val="1B1464"/>
                </a:solidFill>
                <a:latin typeface="Helvetica" panose="020B0403020202020204" pitchFamily="34" charset="0"/>
              </a:rPr>
              <a:t>and usage trends across </a:t>
            </a:r>
            <a:r>
              <a:rPr lang="en-US" b="1">
                <a:solidFill>
                  <a:srgbClr val="1B1464"/>
                </a:solidFill>
                <a:latin typeface="Helvetica" panose="020B0403020202020204" pitchFamily="34" charset="0"/>
              </a:rPr>
              <a:t>14 connected devices</a:t>
            </a:r>
            <a:r>
              <a:rPr lang="en-US">
                <a:solidFill>
                  <a:srgbClr val="1B1464"/>
                </a:solidFill>
                <a:latin typeface="Helvetica" panose="020B0403020202020204" pitchFamily="34" charset="0"/>
              </a:rPr>
              <a:t>. This resource equips marketers with the strategic knowledge needed to effectively prioritize high-value channels and unlock new realms for </a:t>
            </a:r>
            <a:r>
              <a:rPr lang="en-US" b="1">
                <a:solidFill>
                  <a:srgbClr val="1B1464"/>
                </a:solidFill>
                <a:latin typeface="Helvetica" panose="020B0403020202020204" pitchFamily="34" charset="0"/>
              </a:rPr>
              <a:t>meaningful, contextual engagement</a:t>
            </a:r>
            <a:r>
              <a:rPr lang="en-US">
                <a:solidFill>
                  <a:srgbClr val="1B1464"/>
                </a:solidFill>
                <a:latin typeface="Helvetica" panose="020B0403020202020204" pitchFamily="34" charset="0"/>
              </a:rPr>
              <a:t>.</a:t>
            </a:r>
          </a:p>
        </p:txBody>
      </p:sp>
    </p:spTree>
    <p:extLst>
      <p:ext uri="{BB962C8B-B14F-4D97-AF65-F5344CB8AC3E}">
        <p14:creationId xmlns:p14="http://schemas.microsoft.com/office/powerpoint/2010/main" val="3486589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EFA68-E8D1-3041-D233-05F49CEBFCDD}"/>
            </a:ext>
          </a:extLst>
        </p:cNvPr>
        <p:cNvGrpSpPr/>
        <p:nvPr/>
      </p:nvGrpSpPr>
      <p:grpSpPr>
        <a:xfrm>
          <a:off x="0" y="0"/>
          <a:ext cx="0" cy="0"/>
          <a:chOff x="0" y="0"/>
          <a:chExt cx="0" cy="0"/>
        </a:xfrm>
      </p:grpSpPr>
      <p:pic>
        <p:nvPicPr>
          <p:cNvPr id="60" name="Picture 59" descr="A person filling up a car at a gas station&#10;&#10;AI-generated content may be incorrect.">
            <a:extLst>
              <a:ext uri="{FF2B5EF4-FFF2-40B4-BE49-F238E27FC236}">
                <a16:creationId xmlns:a16="http://schemas.microsoft.com/office/drawing/2014/main" id="{1B04EA04-1CE2-44B1-88FC-2F896CAC8179}"/>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989" y="1704202"/>
            <a:ext cx="5186496" cy="4470575"/>
          </a:xfrm>
          <a:prstGeom prst="rect">
            <a:avLst/>
          </a:prstGeom>
        </p:spPr>
      </p:pic>
      <p:sp>
        <p:nvSpPr>
          <p:cNvPr id="8" name="Rectangle 7">
            <a:extLst>
              <a:ext uri="{FF2B5EF4-FFF2-40B4-BE49-F238E27FC236}">
                <a16:creationId xmlns:a16="http://schemas.microsoft.com/office/drawing/2014/main" id="{3F3CCF7A-B4FF-5EEC-B236-D0A8E5594C4D}"/>
              </a:ext>
            </a:extLst>
          </p:cNvPr>
          <p:cNvSpPr>
            <a:spLocks/>
          </p:cNvSpPr>
          <p:nvPr/>
        </p:nvSpPr>
        <p:spPr>
          <a:xfrm>
            <a:off x="-5989" y="1704202"/>
            <a:ext cx="5174031" cy="4470575"/>
          </a:xfrm>
          <a:prstGeom prst="rect">
            <a:avLst/>
          </a:prstGeom>
          <a:solidFill>
            <a:srgbClr val="1B1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31B3C75-14BE-54E9-1BE4-5778C084D759}"/>
              </a:ext>
            </a:extLst>
          </p:cNvPr>
          <p:cNvSpPr/>
          <p:nvPr/>
        </p:nvSpPr>
        <p:spPr>
          <a:xfrm>
            <a:off x="228129" y="440921"/>
            <a:ext cx="1194235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34" charset="0"/>
                <a:ea typeface="Calibri" panose="020F0502020204030204" pitchFamily="34" charset="0"/>
                <a:cs typeface="Arial" panose="020B0604020202020204" pitchFamily="34" charset="0"/>
              </a:rPr>
              <a:t>Place-Based</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 Video Screens: </a:t>
            </a:r>
            <a:r>
              <a:rPr lang="en-US" sz="2600" b="1">
                <a:solidFill>
                  <a:srgbClr val="1B1464"/>
                </a:solidFill>
                <a:latin typeface="Helvetica" panose="020B0604020202020204" pitchFamily="34" charset="0"/>
                <a:cs typeface="Arial" panose="020B0604020202020204" pitchFamily="34" charset="0"/>
              </a:rPr>
              <a:t>In a post-Covid world, nearly half of adults now see digital ads at everyday stops like gas stations and grocery stores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1528A4-CE22-5EBA-5D0D-8DB4FBE97CD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4A11060D-8A2A-CF58-4B4E-4D1EF56FB79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B569B10-CB24-81DC-D278-88738EB016B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6E6436B8-EA3A-BBC6-0D80-17F632558D75}"/>
              </a:ext>
            </a:extLst>
          </p:cNvPr>
          <p:cNvSpPr txBox="1"/>
          <p:nvPr/>
        </p:nvSpPr>
        <p:spPr>
          <a:xfrm>
            <a:off x="504917" y="6326636"/>
            <a:ext cx="11538916" cy="21544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VAB analysis of MRI-Simmons </a:t>
            </a:r>
            <a:r>
              <a:rPr lang="en-US" sz="800">
                <a:solidFill>
                  <a:srgbClr val="1B1464"/>
                </a:solidFill>
                <a:latin typeface="Helvetica" panose="020B0403020202020204" pitchFamily="34" charset="0"/>
              </a:rPr>
              <a:t>Spring Doublebase</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lang="en-US" sz="800">
                <a:solidFill>
                  <a:srgbClr val="1B1464"/>
                </a:solidFill>
                <a:latin typeface="Helvetica" panose="020B0403020202020204" pitchFamily="34" charset="0"/>
              </a:rPr>
              <a:t>2015 – 2025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mn-ea"/>
                <a:cs typeface="+mn-cs"/>
              </a:rPr>
              <a:t>USA study, A18+. *VAB analysis of MRI-Simmons Spring Doublebase 2025 USA study, A18+. </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35542485-47A4-67A9-F862-B47E339A8437}"/>
              </a:ext>
            </a:extLst>
          </p:cNvPr>
          <p:cNvSpPr txBox="1"/>
          <p:nvPr/>
        </p:nvSpPr>
        <p:spPr>
          <a:xfrm>
            <a:off x="243" y="1818383"/>
            <a:ext cx="51740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of </a:t>
            </a:r>
            <a:r>
              <a:rPr lang="en-US" sz="1600" b="1" u="sng">
                <a:solidFill>
                  <a:schemeClr val="bg1"/>
                </a:solidFill>
                <a:latin typeface="Helvetica" panose="020B0604020202020204" pitchFamily="34" charset="0"/>
                <a:cs typeface="Helvetica" panose="020B0604020202020204" pitchFamily="34" charset="0"/>
              </a:rPr>
              <a:t>A18+</a:t>
            </a:r>
            <a:r>
              <a:rPr kumimoji="0" lang="en-US" sz="1600" b="1" i="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who have seen a place-based digital video ad in the last 30 days</a:t>
            </a:r>
          </a:p>
        </p:txBody>
      </p:sp>
      <p:graphicFrame>
        <p:nvGraphicFramePr>
          <p:cNvPr id="11" name="Chart 10">
            <a:extLst>
              <a:ext uri="{FF2B5EF4-FFF2-40B4-BE49-F238E27FC236}">
                <a16:creationId xmlns:a16="http://schemas.microsoft.com/office/drawing/2014/main" id="{00233622-B1BA-FD43-1FB3-5295B30693E9}"/>
              </a:ext>
            </a:extLst>
          </p:cNvPr>
          <p:cNvGraphicFramePr/>
          <p:nvPr>
            <p:extLst>
              <p:ext uri="{D42A27DB-BD31-4B8C-83A1-F6EECF244321}">
                <p14:modId xmlns:p14="http://schemas.microsoft.com/office/powerpoint/2010/main" val="2677720621"/>
              </p:ext>
            </p:extLst>
          </p:nvPr>
        </p:nvGraphicFramePr>
        <p:xfrm>
          <a:off x="39320" y="2731851"/>
          <a:ext cx="5095878" cy="3171109"/>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7">
            <a:extLst>
              <a:ext uri="{FF2B5EF4-FFF2-40B4-BE49-F238E27FC236}">
                <a16:creationId xmlns:a16="http://schemas.microsoft.com/office/drawing/2014/main" id="{6B5391BD-AB73-82F7-F78D-23986E847527}"/>
              </a:ext>
            </a:extLst>
          </p:cNvPr>
          <p:cNvSpPr>
            <a:spLocks/>
          </p:cNvSpPr>
          <p:nvPr/>
        </p:nvSpPr>
        <p:spPr>
          <a:xfrm>
            <a:off x="5168043" y="1698993"/>
            <a:ext cx="7023958"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70E9FB4-F756-459E-3764-71FA384B4EB7}"/>
              </a:ext>
            </a:extLst>
          </p:cNvPr>
          <p:cNvSpPr txBox="1"/>
          <p:nvPr/>
        </p:nvSpPr>
        <p:spPr>
          <a:xfrm>
            <a:off x="6234151" y="1913195"/>
            <a:ext cx="4891743" cy="800219"/>
          </a:xfrm>
          <a:prstGeom prst="rect">
            <a:avLst/>
          </a:prstGeom>
          <a:noFill/>
        </p:spPr>
        <p:txBody>
          <a:bodyPr wrap="square">
            <a:spAutoFit/>
          </a:bodyPr>
          <a:lstStyle/>
          <a:p>
            <a:pPr algn="ctr"/>
            <a:r>
              <a:rPr lang="en-US" sz="1600" b="1" u="sng">
                <a:solidFill>
                  <a:srgbClr val="1B1464"/>
                </a:solidFill>
                <a:latin typeface="Helvetica" panose="020B0403020202020204" pitchFamily="34" charset="0"/>
              </a:rPr>
              <a:t>Top 6 Locations Where Respondents Viewed Digital Place-Based Video Ads*</a:t>
            </a:r>
          </a:p>
          <a:p>
            <a:pPr algn="ctr"/>
            <a:r>
              <a:rPr lang="en-US" sz="1400">
                <a:solidFill>
                  <a:srgbClr val="1B1464"/>
                </a:solidFill>
                <a:latin typeface="Helvetica" panose="020B0403020202020204" pitchFamily="34" charset="0"/>
              </a:rPr>
              <a:t>% of A18+</a:t>
            </a:r>
          </a:p>
        </p:txBody>
      </p:sp>
      <p:sp>
        <p:nvSpPr>
          <p:cNvPr id="21" name="Rectangle: Rounded Corners 20">
            <a:extLst>
              <a:ext uri="{FF2B5EF4-FFF2-40B4-BE49-F238E27FC236}">
                <a16:creationId xmlns:a16="http://schemas.microsoft.com/office/drawing/2014/main" id="{CB28B1FA-09C9-8DA5-6B70-655AA0EE3E4B}"/>
              </a:ext>
            </a:extLst>
          </p:cNvPr>
          <p:cNvSpPr/>
          <p:nvPr/>
        </p:nvSpPr>
        <p:spPr>
          <a:xfrm>
            <a:off x="5307719" y="2908038"/>
            <a:ext cx="2179365" cy="129704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07CB672-AD76-B0E6-3F69-5B49F926D0C4}"/>
              </a:ext>
            </a:extLst>
          </p:cNvPr>
          <p:cNvSpPr txBox="1"/>
          <p:nvPr/>
        </p:nvSpPr>
        <p:spPr>
          <a:xfrm>
            <a:off x="5578708" y="3732383"/>
            <a:ext cx="1637387" cy="307777"/>
          </a:xfrm>
          <a:prstGeom prst="rect">
            <a:avLst/>
          </a:prstGeom>
          <a:noFill/>
        </p:spPr>
        <p:txBody>
          <a:bodyPr wrap="square">
            <a:spAutoFit/>
          </a:bodyPr>
          <a:lstStyle/>
          <a:p>
            <a:pPr algn="ctr"/>
            <a:r>
              <a:rPr lang="en-US" sz="1400">
                <a:solidFill>
                  <a:srgbClr val="1B1464"/>
                </a:solidFill>
                <a:latin typeface="Helvetica" panose="020B0403020202020204" pitchFamily="34" charset="0"/>
              </a:rPr>
              <a:t>Gas Stations</a:t>
            </a:r>
          </a:p>
        </p:txBody>
      </p:sp>
      <p:sp>
        <p:nvSpPr>
          <p:cNvPr id="23" name="TextBox 22">
            <a:extLst>
              <a:ext uri="{FF2B5EF4-FFF2-40B4-BE49-F238E27FC236}">
                <a16:creationId xmlns:a16="http://schemas.microsoft.com/office/drawing/2014/main" id="{BD802C46-4E42-947F-CA4B-829EC0EF27E0}"/>
              </a:ext>
            </a:extLst>
          </p:cNvPr>
          <p:cNvSpPr txBox="1"/>
          <p:nvPr/>
        </p:nvSpPr>
        <p:spPr>
          <a:xfrm>
            <a:off x="6204017" y="3124160"/>
            <a:ext cx="1016689" cy="584775"/>
          </a:xfrm>
          <a:prstGeom prst="rect">
            <a:avLst/>
          </a:prstGeom>
          <a:noFill/>
        </p:spPr>
        <p:txBody>
          <a:bodyPr wrap="square">
            <a:spAutoFit/>
          </a:bodyPr>
          <a:lstStyle/>
          <a:p>
            <a:pPr algn="r"/>
            <a:r>
              <a:rPr lang="en-US" sz="3200" b="1">
                <a:solidFill>
                  <a:srgbClr val="1B1464"/>
                </a:solidFill>
                <a:latin typeface="Helvetica" panose="020B0403020202020204" pitchFamily="34" charset="0"/>
              </a:rPr>
              <a:t>26%</a:t>
            </a:r>
          </a:p>
        </p:txBody>
      </p:sp>
      <p:pic>
        <p:nvPicPr>
          <p:cNvPr id="69" name="Picture 68" descr="A blue gas station with a sign&#10;&#10;AI-generated content may be incorrect.">
            <a:extLst>
              <a:ext uri="{FF2B5EF4-FFF2-40B4-BE49-F238E27FC236}">
                <a16:creationId xmlns:a16="http://schemas.microsoft.com/office/drawing/2014/main" id="{1D483B99-B776-3C1E-0EB1-B8A350077C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75891" y="3174101"/>
            <a:ext cx="450171" cy="450171"/>
          </a:xfrm>
          <a:prstGeom prst="rect">
            <a:avLst/>
          </a:prstGeom>
        </p:spPr>
      </p:pic>
      <p:sp>
        <p:nvSpPr>
          <p:cNvPr id="33" name="Rectangle: Rounded Corners 32">
            <a:extLst>
              <a:ext uri="{FF2B5EF4-FFF2-40B4-BE49-F238E27FC236}">
                <a16:creationId xmlns:a16="http://schemas.microsoft.com/office/drawing/2014/main" id="{AAB63F73-F52C-216A-CC48-5C1876AD3565}"/>
              </a:ext>
            </a:extLst>
          </p:cNvPr>
          <p:cNvSpPr/>
          <p:nvPr/>
        </p:nvSpPr>
        <p:spPr>
          <a:xfrm>
            <a:off x="5307719" y="4467045"/>
            <a:ext cx="2179365" cy="129704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7DB90E13-F514-8292-A82B-3A96C9B1FEFA}"/>
              </a:ext>
            </a:extLst>
          </p:cNvPr>
          <p:cNvSpPr txBox="1"/>
          <p:nvPr/>
        </p:nvSpPr>
        <p:spPr>
          <a:xfrm>
            <a:off x="5492744" y="5199950"/>
            <a:ext cx="1809313" cy="504517"/>
          </a:xfrm>
          <a:prstGeom prst="rect">
            <a:avLst/>
          </a:prstGeom>
          <a:noFill/>
        </p:spPr>
        <p:txBody>
          <a:bodyPr wrap="square">
            <a:spAutoFit/>
          </a:bodyPr>
          <a:lstStyle/>
          <a:p>
            <a:pPr algn="ctr"/>
            <a:r>
              <a:rPr lang="en-US" sz="1400">
                <a:solidFill>
                  <a:srgbClr val="1B1464"/>
                </a:solidFill>
                <a:latin typeface="Helvetica" panose="020B0403020202020204" pitchFamily="34" charset="0"/>
              </a:rPr>
              <a:t>Fast Food / </a:t>
            </a:r>
          </a:p>
          <a:p>
            <a:pPr algn="ctr"/>
            <a:r>
              <a:rPr lang="en-US" sz="1400">
                <a:solidFill>
                  <a:srgbClr val="1B1464"/>
                </a:solidFill>
                <a:latin typeface="Helvetica" panose="020B0403020202020204" pitchFamily="34" charset="0"/>
              </a:rPr>
              <a:t>Family Restaurants</a:t>
            </a:r>
          </a:p>
        </p:txBody>
      </p:sp>
      <p:sp>
        <p:nvSpPr>
          <p:cNvPr id="36" name="TextBox 35">
            <a:extLst>
              <a:ext uri="{FF2B5EF4-FFF2-40B4-BE49-F238E27FC236}">
                <a16:creationId xmlns:a16="http://schemas.microsoft.com/office/drawing/2014/main" id="{AD8FF4F5-EA37-0D15-7B42-F41E3107BA44}"/>
              </a:ext>
            </a:extLst>
          </p:cNvPr>
          <p:cNvSpPr txBox="1"/>
          <p:nvPr/>
        </p:nvSpPr>
        <p:spPr>
          <a:xfrm>
            <a:off x="6204017" y="4581567"/>
            <a:ext cx="1016689" cy="584775"/>
          </a:xfrm>
          <a:prstGeom prst="rect">
            <a:avLst/>
          </a:prstGeom>
          <a:noFill/>
        </p:spPr>
        <p:txBody>
          <a:bodyPr wrap="square">
            <a:spAutoFit/>
          </a:bodyPr>
          <a:lstStyle/>
          <a:p>
            <a:pPr algn="r"/>
            <a:r>
              <a:rPr lang="en-US" sz="3200" b="1">
                <a:solidFill>
                  <a:srgbClr val="1B1464"/>
                </a:solidFill>
                <a:latin typeface="Helvetica" panose="020B0403020202020204" pitchFamily="34" charset="0"/>
              </a:rPr>
              <a:t>14%</a:t>
            </a:r>
          </a:p>
        </p:txBody>
      </p:sp>
      <p:pic>
        <p:nvPicPr>
          <p:cNvPr id="75" name="Picture 74" descr="A purple burger building with a black background&#10;&#10;AI-generated content may be incorrect.">
            <a:extLst>
              <a:ext uri="{FF2B5EF4-FFF2-40B4-BE49-F238E27FC236}">
                <a16:creationId xmlns:a16="http://schemas.microsoft.com/office/drawing/2014/main" id="{A1097A5D-9A66-5BFB-8B9C-FA593E438E1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792301" y="4661579"/>
            <a:ext cx="495188" cy="495188"/>
          </a:xfrm>
          <a:prstGeom prst="rect">
            <a:avLst/>
          </a:prstGeom>
        </p:spPr>
      </p:pic>
      <p:sp>
        <p:nvSpPr>
          <p:cNvPr id="25" name="Rectangle: Rounded Corners 24">
            <a:extLst>
              <a:ext uri="{FF2B5EF4-FFF2-40B4-BE49-F238E27FC236}">
                <a16:creationId xmlns:a16="http://schemas.microsoft.com/office/drawing/2014/main" id="{ED931C14-EBAA-95B5-14AB-3EB52DB1E601}"/>
              </a:ext>
            </a:extLst>
          </p:cNvPr>
          <p:cNvSpPr/>
          <p:nvPr/>
        </p:nvSpPr>
        <p:spPr>
          <a:xfrm>
            <a:off x="7590339" y="2908038"/>
            <a:ext cx="2179365" cy="129704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BDE1D3D9-81D8-B9B2-15AB-4EC98DE3A8E2}"/>
              </a:ext>
            </a:extLst>
          </p:cNvPr>
          <p:cNvSpPr txBox="1"/>
          <p:nvPr/>
        </p:nvSpPr>
        <p:spPr>
          <a:xfrm>
            <a:off x="7861328" y="3732383"/>
            <a:ext cx="1637387" cy="307777"/>
          </a:xfrm>
          <a:prstGeom prst="rect">
            <a:avLst/>
          </a:prstGeom>
          <a:noFill/>
        </p:spPr>
        <p:txBody>
          <a:bodyPr wrap="square">
            <a:spAutoFit/>
          </a:bodyPr>
          <a:lstStyle/>
          <a:p>
            <a:pPr algn="ctr"/>
            <a:r>
              <a:rPr lang="en-US" sz="1400">
                <a:solidFill>
                  <a:srgbClr val="1B1464"/>
                </a:solidFill>
                <a:latin typeface="Helvetica" panose="020B0403020202020204" pitchFamily="34" charset="0"/>
              </a:rPr>
              <a:t>Grocery Stores</a:t>
            </a:r>
          </a:p>
        </p:txBody>
      </p:sp>
      <p:sp>
        <p:nvSpPr>
          <p:cNvPr id="27" name="TextBox 26">
            <a:extLst>
              <a:ext uri="{FF2B5EF4-FFF2-40B4-BE49-F238E27FC236}">
                <a16:creationId xmlns:a16="http://schemas.microsoft.com/office/drawing/2014/main" id="{53DEFC89-AFD5-C537-DD5D-62DE0FAF9DC4}"/>
              </a:ext>
            </a:extLst>
          </p:cNvPr>
          <p:cNvSpPr txBox="1"/>
          <p:nvPr/>
        </p:nvSpPr>
        <p:spPr>
          <a:xfrm>
            <a:off x="8486637" y="3124160"/>
            <a:ext cx="1016689" cy="584775"/>
          </a:xfrm>
          <a:prstGeom prst="rect">
            <a:avLst/>
          </a:prstGeom>
          <a:noFill/>
        </p:spPr>
        <p:txBody>
          <a:bodyPr wrap="square">
            <a:spAutoFit/>
          </a:bodyPr>
          <a:lstStyle/>
          <a:p>
            <a:pPr algn="r"/>
            <a:r>
              <a:rPr lang="en-US" sz="3200" b="1">
                <a:solidFill>
                  <a:srgbClr val="1B1464"/>
                </a:solidFill>
                <a:latin typeface="Helvetica" panose="020B0403020202020204" pitchFamily="34" charset="0"/>
              </a:rPr>
              <a:t>16%</a:t>
            </a:r>
          </a:p>
        </p:txBody>
      </p:sp>
      <p:pic>
        <p:nvPicPr>
          <p:cNvPr id="71" name="Picture 70" descr="A pink and black building with a shopping cart&#10;&#10;AI-generated content may be incorrect.">
            <a:extLst>
              <a:ext uri="{FF2B5EF4-FFF2-40B4-BE49-F238E27FC236}">
                <a16:creationId xmlns:a16="http://schemas.microsoft.com/office/drawing/2014/main" id="{BDF560FB-480A-05DC-3ABA-5E4591B5263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083277" y="3168952"/>
            <a:ext cx="495188" cy="495188"/>
          </a:xfrm>
          <a:prstGeom prst="rect">
            <a:avLst/>
          </a:prstGeom>
        </p:spPr>
      </p:pic>
      <p:sp>
        <p:nvSpPr>
          <p:cNvPr id="38" name="Rectangle: Rounded Corners 37">
            <a:extLst>
              <a:ext uri="{FF2B5EF4-FFF2-40B4-BE49-F238E27FC236}">
                <a16:creationId xmlns:a16="http://schemas.microsoft.com/office/drawing/2014/main" id="{6EA223A2-A15E-C965-67B9-C9ABB26ACD8C}"/>
              </a:ext>
            </a:extLst>
          </p:cNvPr>
          <p:cNvSpPr/>
          <p:nvPr/>
        </p:nvSpPr>
        <p:spPr>
          <a:xfrm>
            <a:off x="7590339" y="4450129"/>
            <a:ext cx="2179365" cy="129704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TextBox 38">
            <a:extLst>
              <a:ext uri="{FF2B5EF4-FFF2-40B4-BE49-F238E27FC236}">
                <a16:creationId xmlns:a16="http://schemas.microsoft.com/office/drawing/2014/main" id="{5315CCD3-F3E6-434D-0473-35BFB6D4407E}"/>
              </a:ext>
            </a:extLst>
          </p:cNvPr>
          <p:cNvSpPr txBox="1"/>
          <p:nvPr/>
        </p:nvSpPr>
        <p:spPr>
          <a:xfrm>
            <a:off x="7861328" y="5183034"/>
            <a:ext cx="1637387" cy="307777"/>
          </a:xfrm>
          <a:prstGeom prst="rect">
            <a:avLst/>
          </a:prstGeom>
          <a:noFill/>
        </p:spPr>
        <p:txBody>
          <a:bodyPr wrap="square">
            <a:spAutoFit/>
          </a:bodyPr>
          <a:lstStyle/>
          <a:p>
            <a:pPr algn="ctr"/>
            <a:r>
              <a:rPr lang="en-US" sz="1400">
                <a:solidFill>
                  <a:srgbClr val="1B1464"/>
                </a:solidFill>
                <a:latin typeface="Helvetica" panose="020B0403020202020204" pitchFamily="34" charset="0"/>
              </a:rPr>
              <a:t>Shopping Malls</a:t>
            </a:r>
          </a:p>
        </p:txBody>
      </p:sp>
      <p:sp>
        <p:nvSpPr>
          <p:cNvPr id="40" name="TextBox 39">
            <a:extLst>
              <a:ext uri="{FF2B5EF4-FFF2-40B4-BE49-F238E27FC236}">
                <a16:creationId xmlns:a16="http://schemas.microsoft.com/office/drawing/2014/main" id="{A0BA1005-427C-1E73-51C2-308E564FB1E0}"/>
              </a:ext>
            </a:extLst>
          </p:cNvPr>
          <p:cNvSpPr txBox="1"/>
          <p:nvPr/>
        </p:nvSpPr>
        <p:spPr>
          <a:xfrm>
            <a:off x="8486637" y="4564651"/>
            <a:ext cx="1016689" cy="584775"/>
          </a:xfrm>
          <a:prstGeom prst="rect">
            <a:avLst/>
          </a:prstGeom>
          <a:noFill/>
        </p:spPr>
        <p:txBody>
          <a:bodyPr wrap="square">
            <a:spAutoFit/>
          </a:bodyPr>
          <a:lstStyle/>
          <a:p>
            <a:pPr algn="r"/>
            <a:r>
              <a:rPr lang="en-US" sz="3200" b="1">
                <a:solidFill>
                  <a:srgbClr val="1B1464"/>
                </a:solidFill>
                <a:latin typeface="Helvetica" panose="020B0403020202020204" pitchFamily="34" charset="0"/>
              </a:rPr>
              <a:t>12%</a:t>
            </a:r>
          </a:p>
        </p:txBody>
      </p:sp>
      <p:pic>
        <p:nvPicPr>
          <p:cNvPr id="77" name="Picture 76" descr="A orange and black building with a pin on top&#10;&#10;AI-generated content may be incorrect.">
            <a:extLst>
              <a:ext uri="{FF2B5EF4-FFF2-40B4-BE49-F238E27FC236}">
                <a16:creationId xmlns:a16="http://schemas.microsoft.com/office/drawing/2014/main" id="{90D7DADC-980E-C5D7-822C-057F8837946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972557" y="4604369"/>
            <a:ext cx="544707" cy="544707"/>
          </a:xfrm>
          <a:prstGeom prst="rect">
            <a:avLst/>
          </a:prstGeom>
        </p:spPr>
      </p:pic>
      <p:sp>
        <p:nvSpPr>
          <p:cNvPr id="29" name="Rectangle: Rounded Corners 28">
            <a:extLst>
              <a:ext uri="{FF2B5EF4-FFF2-40B4-BE49-F238E27FC236}">
                <a16:creationId xmlns:a16="http://schemas.microsoft.com/office/drawing/2014/main" id="{B5BEC202-50AD-1474-755B-E5E38BE7BF58}"/>
              </a:ext>
            </a:extLst>
          </p:cNvPr>
          <p:cNvSpPr/>
          <p:nvPr/>
        </p:nvSpPr>
        <p:spPr>
          <a:xfrm>
            <a:off x="9872960" y="2908038"/>
            <a:ext cx="2179365" cy="129704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extBox 29">
            <a:extLst>
              <a:ext uri="{FF2B5EF4-FFF2-40B4-BE49-F238E27FC236}">
                <a16:creationId xmlns:a16="http://schemas.microsoft.com/office/drawing/2014/main" id="{793AB09C-72C4-ECFF-75C2-43D96ACB59C5}"/>
              </a:ext>
            </a:extLst>
          </p:cNvPr>
          <p:cNvSpPr txBox="1"/>
          <p:nvPr/>
        </p:nvSpPr>
        <p:spPr>
          <a:xfrm>
            <a:off x="10218375" y="3732383"/>
            <a:ext cx="1488534" cy="307777"/>
          </a:xfrm>
          <a:prstGeom prst="rect">
            <a:avLst/>
          </a:prstGeom>
          <a:noFill/>
        </p:spPr>
        <p:txBody>
          <a:bodyPr wrap="square">
            <a:spAutoFit/>
          </a:bodyPr>
          <a:lstStyle/>
          <a:p>
            <a:pPr algn="ctr"/>
            <a:r>
              <a:rPr lang="en-US" sz="1400">
                <a:solidFill>
                  <a:srgbClr val="1B1464"/>
                </a:solidFill>
                <a:latin typeface="Helvetica" panose="020B0403020202020204" pitchFamily="34" charset="0"/>
              </a:rPr>
              <a:t>Medical Offices</a:t>
            </a:r>
          </a:p>
        </p:txBody>
      </p:sp>
      <p:sp>
        <p:nvSpPr>
          <p:cNvPr id="31" name="TextBox 30">
            <a:extLst>
              <a:ext uri="{FF2B5EF4-FFF2-40B4-BE49-F238E27FC236}">
                <a16:creationId xmlns:a16="http://schemas.microsoft.com/office/drawing/2014/main" id="{2A9646F6-BC35-116B-E395-C9E4D55C56C4}"/>
              </a:ext>
            </a:extLst>
          </p:cNvPr>
          <p:cNvSpPr txBox="1"/>
          <p:nvPr/>
        </p:nvSpPr>
        <p:spPr>
          <a:xfrm>
            <a:off x="10769258" y="3124160"/>
            <a:ext cx="1016689" cy="584775"/>
          </a:xfrm>
          <a:prstGeom prst="rect">
            <a:avLst/>
          </a:prstGeom>
          <a:noFill/>
        </p:spPr>
        <p:txBody>
          <a:bodyPr wrap="square">
            <a:spAutoFit/>
          </a:bodyPr>
          <a:lstStyle/>
          <a:p>
            <a:pPr algn="r"/>
            <a:r>
              <a:rPr lang="en-US" sz="3200" b="1">
                <a:solidFill>
                  <a:srgbClr val="1B1464"/>
                </a:solidFill>
                <a:latin typeface="Helvetica" panose="020B0403020202020204" pitchFamily="34" charset="0"/>
              </a:rPr>
              <a:t>14%</a:t>
            </a:r>
          </a:p>
        </p:txBody>
      </p:sp>
      <p:pic>
        <p:nvPicPr>
          <p:cNvPr id="73" name="Picture 72" descr="A green building with a cross on it&#10;&#10;AI-generated content may be incorrect.">
            <a:extLst>
              <a:ext uri="{FF2B5EF4-FFF2-40B4-BE49-F238E27FC236}">
                <a16:creationId xmlns:a16="http://schemas.microsoft.com/office/drawing/2014/main" id="{242F4F74-BFF4-58E1-F0A4-C07D4E6EEF7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336319" y="3168951"/>
            <a:ext cx="495188" cy="495188"/>
          </a:xfrm>
          <a:prstGeom prst="rect">
            <a:avLst/>
          </a:prstGeom>
        </p:spPr>
      </p:pic>
      <p:sp>
        <p:nvSpPr>
          <p:cNvPr id="2" name="Rectangle: Rounded Corners 1">
            <a:extLst>
              <a:ext uri="{FF2B5EF4-FFF2-40B4-BE49-F238E27FC236}">
                <a16:creationId xmlns:a16="http://schemas.microsoft.com/office/drawing/2014/main" id="{4C57F6C9-9E58-908F-411F-251B6A87625B}"/>
              </a:ext>
            </a:extLst>
          </p:cNvPr>
          <p:cNvSpPr/>
          <p:nvPr/>
        </p:nvSpPr>
        <p:spPr>
          <a:xfrm>
            <a:off x="9872960" y="4450129"/>
            <a:ext cx="2179365" cy="129704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667AB15A-3661-2348-4EA0-609F294AFB15}"/>
              </a:ext>
            </a:extLst>
          </p:cNvPr>
          <p:cNvSpPr txBox="1"/>
          <p:nvPr/>
        </p:nvSpPr>
        <p:spPr>
          <a:xfrm>
            <a:off x="10143949" y="5183034"/>
            <a:ext cx="1637387" cy="523220"/>
          </a:xfrm>
          <a:prstGeom prst="rect">
            <a:avLst/>
          </a:prstGeom>
          <a:noFill/>
        </p:spPr>
        <p:txBody>
          <a:bodyPr wrap="square">
            <a:spAutoFit/>
          </a:bodyPr>
          <a:lstStyle/>
          <a:p>
            <a:pPr algn="ctr"/>
            <a:r>
              <a:rPr lang="en-US" sz="1400">
                <a:solidFill>
                  <a:srgbClr val="1B1464"/>
                </a:solidFill>
                <a:latin typeface="Helvetica" panose="020B0403020202020204" pitchFamily="34" charset="0"/>
              </a:rPr>
              <a:t>Convenience Stores</a:t>
            </a:r>
          </a:p>
        </p:txBody>
      </p:sp>
      <p:sp>
        <p:nvSpPr>
          <p:cNvPr id="7" name="TextBox 6">
            <a:extLst>
              <a:ext uri="{FF2B5EF4-FFF2-40B4-BE49-F238E27FC236}">
                <a16:creationId xmlns:a16="http://schemas.microsoft.com/office/drawing/2014/main" id="{BD47DA13-15C3-71D6-B060-42C2C67EA5F3}"/>
              </a:ext>
            </a:extLst>
          </p:cNvPr>
          <p:cNvSpPr txBox="1"/>
          <p:nvPr/>
        </p:nvSpPr>
        <p:spPr>
          <a:xfrm>
            <a:off x="10769258" y="4564651"/>
            <a:ext cx="1016689" cy="584775"/>
          </a:xfrm>
          <a:prstGeom prst="rect">
            <a:avLst/>
          </a:prstGeom>
          <a:noFill/>
        </p:spPr>
        <p:txBody>
          <a:bodyPr wrap="square">
            <a:spAutoFit/>
          </a:bodyPr>
          <a:lstStyle/>
          <a:p>
            <a:pPr algn="r"/>
            <a:r>
              <a:rPr lang="en-US" sz="3200" b="1">
                <a:solidFill>
                  <a:srgbClr val="1B1464"/>
                </a:solidFill>
                <a:latin typeface="Helvetica" panose="020B0403020202020204" pitchFamily="34" charset="0"/>
              </a:rPr>
              <a:t>11%</a:t>
            </a:r>
          </a:p>
        </p:txBody>
      </p:sp>
      <p:pic>
        <p:nvPicPr>
          <p:cNvPr id="15" name="Picture 14" descr="A yellow building with a sign&#10;&#10;AI-generated content may be incorrect.">
            <a:extLst>
              <a:ext uri="{FF2B5EF4-FFF2-40B4-BE49-F238E27FC236}">
                <a16:creationId xmlns:a16="http://schemas.microsoft.com/office/drawing/2014/main" id="{CB3D16B1-3A18-ED97-4675-15361EA656D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326829" y="4648480"/>
            <a:ext cx="450171" cy="450171"/>
          </a:xfrm>
          <a:prstGeom prst="rect">
            <a:avLst/>
          </a:prstGeom>
        </p:spPr>
      </p:pic>
    </p:spTree>
    <p:extLst>
      <p:ext uri="{BB962C8B-B14F-4D97-AF65-F5344CB8AC3E}">
        <p14:creationId xmlns:p14="http://schemas.microsoft.com/office/powerpoint/2010/main" val="3917324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A6D99E-7211-4A61-8E41-8586BC7724A2}"/>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sp>
        <p:nvSpPr>
          <p:cNvPr id="7" name="Rectangle 6">
            <a:extLst>
              <a:ext uri="{FF2B5EF4-FFF2-40B4-BE49-F238E27FC236}">
                <a16:creationId xmlns:a16="http://schemas.microsoft.com/office/drawing/2014/main" id="{F25B641F-1744-45AC-B343-CA9AA9737A1D}"/>
              </a:ext>
            </a:extLst>
          </p:cNvPr>
          <p:cNvSpPr/>
          <p:nvPr/>
        </p:nvSpPr>
        <p:spPr>
          <a:xfrm>
            <a:off x="5753016" y="1043731"/>
            <a:ext cx="5978541" cy="477053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en-US" sz="1600">
                <a:solidFill>
                  <a:srgbClr val="1B1464"/>
                </a:solidFill>
                <a:latin typeface="Helvetica" panose="020B0604020202020204" pitchFamily="34" charset="0"/>
                <a:cs typeface="Helvetica" panose="020B0604020202020204" pitchFamily="34" charset="0"/>
              </a:rPr>
              <a:t>The average U.S. household is now a densely connected ecosystem, driven by deep consumer reliance on smart technology that enhances their quality of life, which establishes these devices as essential and deeply accepted components of daily living</a:t>
            </a: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lang="en-US" sz="2400">
              <a:solidFill>
                <a:srgbClr val="1B1464"/>
              </a:solidFill>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en-US" sz="1600">
                <a:solidFill>
                  <a:srgbClr val="1B1464"/>
                </a:solidFill>
                <a:latin typeface="Helvetica" panose="020B0604020202020204" pitchFamily="34" charset="0"/>
                <a:cs typeface="Helvetica" panose="020B0604020202020204" pitchFamily="34" charset="0"/>
              </a:rPr>
              <a:t>The pervasive integration of connected devices creates </a:t>
            </a:r>
            <a:br>
              <a:rPr lang="en-US" sz="1600">
                <a:solidFill>
                  <a:srgbClr val="1B1464"/>
                </a:solidFill>
                <a:latin typeface="Helvetica" panose="020B0604020202020204" pitchFamily="34" charset="0"/>
                <a:cs typeface="Helvetica" panose="020B0604020202020204" pitchFamily="34" charset="0"/>
              </a:rPr>
            </a:br>
            <a:r>
              <a:rPr lang="en-US" sz="1600">
                <a:solidFill>
                  <a:srgbClr val="1B1464"/>
                </a:solidFill>
                <a:latin typeface="Helvetica" panose="020B0604020202020204" pitchFamily="34" charset="0"/>
                <a:cs typeface="Helvetica" panose="020B0604020202020204" pitchFamily="34" charset="0"/>
              </a:rPr>
              <a:t>a continuous stream of contextual micro-moments, dramatically increasing the opportunity for brands to move beyond simple frequency and deliver truly meaningful, personalized engagement</a:t>
            </a: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lang="en-US" sz="2400">
              <a:solidFill>
                <a:srgbClr val="1B1464"/>
              </a:solidFill>
              <a:latin typeface="Helvetica" panose="020B0604020202020204" pitchFamily="34"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r>
              <a:rPr lang="en-US" sz="1600">
                <a:solidFill>
                  <a:srgbClr val="1B1464"/>
                </a:solidFill>
                <a:latin typeface="Helvetica" panose="020B0604020202020204" pitchFamily="34" charset="0"/>
                <a:cs typeface="Helvetica" panose="020B0604020202020204" pitchFamily="34" charset="0"/>
              </a:rPr>
              <a:t>As the connected landscape matures, marketers must shift focus from device ownership to device intent, strategically prioritizing investment in high-utility platforms like Connected TV and Smartphones while differentiating their approach for niche technologies like AR/VR where the velocity of adoption is slowing or leveling off</a:t>
            </a:r>
          </a:p>
        </p:txBody>
      </p:sp>
      <p:pic>
        <p:nvPicPr>
          <p:cNvPr id="8" name="Picture 7">
            <a:extLst>
              <a:ext uri="{FF2B5EF4-FFF2-40B4-BE49-F238E27FC236}">
                <a16:creationId xmlns:a16="http://schemas.microsoft.com/office/drawing/2014/main" id="{092B5ADB-CA83-4815-AF08-981DA7C6E7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C36A8B01-3146-401A-A509-34450047979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A339D54A-9E72-421F-B5B7-0850709C8E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Rectangle 3">
            <a:extLst>
              <a:ext uri="{FF2B5EF4-FFF2-40B4-BE49-F238E27FC236}">
                <a16:creationId xmlns:a16="http://schemas.microsoft.com/office/drawing/2014/main" id="{E7AA0248-9EE8-A35F-CD63-CAB1EC9BAD4D}"/>
              </a:ext>
            </a:extLst>
          </p:cNvPr>
          <p:cNvSpPr/>
          <p:nvPr/>
        </p:nvSpPr>
        <p:spPr>
          <a:xfrm>
            <a:off x="272957" y="2851550"/>
            <a:ext cx="530646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Key Marketer Takeaways</a:t>
            </a:r>
          </a:p>
        </p:txBody>
      </p:sp>
      <p:pic>
        <p:nvPicPr>
          <p:cNvPr id="3" name="Picture 2">
            <a:extLst>
              <a:ext uri="{FF2B5EF4-FFF2-40B4-BE49-F238E27FC236}">
                <a16:creationId xmlns:a16="http://schemas.microsoft.com/office/drawing/2014/main" id="{F01A38DC-276A-9453-7236-FB31B1F2E0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9966" y="0"/>
            <a:ext cx="1412033" cy="822224"/>
          </a:xfrm>
          <a:prstGeom prst="rect">
            <a:avLst/>
          </a:prstGeom>
        </p:spPr>
      </p:pic>
    </p:spTree>
    <p:extLst>
      <p:ext uri="{BB962C8B-B14F-4D97-AF65-F5344CB8AC3E}">
        <p14:creationId xmlns:p14="http://schemas.microsoft.com/office/powerpoint/2010/main" val="732019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20801"/>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7CA38D30-4B10-C2D2-A361-4A0EB0FBF7C7}"/>
              </a:ext>
            </a:extLst>
          </p:cNvPr>
          <p:cNvSpPr/>
          <p:nvPr/>
        </p:nvSpPr>
        <p:spPr>
          <a:xfrm>
            <a:off x="151378" y="425201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23" name="Rectangle 22">
            <a:extLst>
              <a:ext uri="{FF2B5EF4-FFF2-40B4-BE49-F238E27FC236}">
                <a16:creationId xmlns:a16="http://schemas.microsoft.com/office/drawing/2014/main" id="{C26394A7-3D6B-1B95-4A69-F78A74EDC1A8}"/>
              </a:ext>
            </a:extLst>
          </p:cNvPr>
          <p:cNvSpPr/>
          <p:nvPr/>
        </p:nvSpPr>
        <p:spPr>
          <a:xfrm>
            <a:off x="6316982" y="6057144"/>
            <a:ext cx="56518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0505B1-1A4C-7E8D-8A6E-B64C025A73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64466F9D-825B-002B-1C1F-766B6F96709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49C2DD39-D24A-50A1-3F63-B8021221A11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26" name="Group 25">
            <a:extLst>
              <a:ext uri="{FF2B5EF4-FFF2-40B4-BE49-F238E27FC236}">
                <a16:creationId xmlns:a16="http://schemas.microsoft.com/office/drawing/2014/main" id="{1E72FD63-A306-9254-61D1-CA49117BD7DD}"/>
              </a:ext>
            </a:extLst>
          </p:cNvPr>
          <p:cNvGrpSpPr/>
          <p:nvPr/>
        </p:nvGrpSpPr>
        <p:grpSpPr>
          <a:xfrm>
            <a:off x="3491865" y="714121"/>
            <a:ext cx="2407488" cy="744993"/>
            <a:chOff x="2206295" y="542425"/>
            <a:chExt cx="1947205" cy="744993"/>
          </a:xfrm>
        </p:grpSpPr>
        <p:sp>
          <p:nvSpPr>
            <p:cNvPr id="31" name="TextBox 30">
              <a:extLst>
                <a:ext uri="{FF2B5EF4-FFF2-40B4-BE49-F238E27FC236}">
                  <a16:creationId xmlns:a16="http://schemas.microsoft.com/office/drawing/2014/main" id="{C657B159-5584-B7B5-8447-98BB6796FE2B}"/>
                </a:ext>
              </a:extLst>
            </p:cNvPr>
            <p:cNvSpPr txBox="1"/>
            <p:nvPr/>
          </p:nvSpPr>
          <p:spPr>
            <a:xfrm>
              <a:off x="2206295"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32" name="TextBox 31">
              <a:extLst>
                <a:ext uri="{FF2B5EF4-FFF2-40B4-BE49-F238E27FC236}">
                  <a16:creationId xmlns:a16="http://schemas.microsoft.com/office/drawing/2014/main" id="{8C6CF5BA-C13A-A020-CC60-B7E187BE53B9}"/>
                </a:ext>
              </a:extLst>
            </p:cNvPr>
            <p:cNvSpPr txBox="1"/>
            <p:nvPr/>
          </p:nvSpPr>
          <p:spPr>
            <a:xfrm>
              <a:off x="2206295" y="856531"/>
              <a:ext cx="19472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VP, Audience &amp; Behavioral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leahm@thevab.com</a:t>
              </a:r>
            </a:p>
          </p:txBody>
        </p:sp>
      </p:grpSp>
      <p:grpSp>
        <p:nvGrpSpPr>
          <p:cNvPr id="33" name="Group 32">
            <a:extLst>
              <a:ext uri="{FF2B5EF4-FFF2-40B4-BE49-F238E27FC236}">
                <a16:creationId xmlns:a16="http://schemas.microsoft.com/office/drawing/2014/main" id="{C9CDC154-052A-BDAA-DA1A-5A7947D03880}"/>
              </a:ext>
            </a:extLst>
          </p:cNvPr>
          <p:cNvGrpSpPr/>
          <p:nvPr/>
        </p:nvGrpSpPr>
        <p:grpSpPr>
          <a:xfrm>
            <a:off x="114524" y="2034922"/>
            <a:ext cx="3248919" cy="744993"/>
            <a:chOff x="4357874" y="542425"/>
            <a:chExt cx="1791974" cy="744993"/>
          </a:xfrm>
        </p:grpSpPr>
        <p:sp>
          <p:nvSpPr>
            <p:cNvPr id="34" name="TextBox 33">
              <a:hlinkClick r:id="rId4"/>
              <a:extLst>
                <a:ext uri="{FF2B5EF4-FFF2-40B4-BE49-F238E27FC236}">
                  <a16:creationId xmlns:a16="http://schemas.microsoft.com/office/drawing/2014/main" id="{138AAC38-45D1-ED66-3512-1E44D146C385}"/>
                </a:ext>
              </a:extLst>
            </p:cNvPr>
            <p:cNvSpPr txBox="1"/>
            <p:nvPr/>
          </p:nvSpPr>
          <p:spPr>
            <a:xfrm>
              <a:off x="4357874" y="542425"/>
              <a:ext cx="13534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4">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4">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hlinkClick r:id="rId4">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666E8C62-5E12-098A-17D0-D13FA91832AD}"/>
                </a:ext>
              </a:extLst>
            </p:cNvPr>
            <p:cNvSpPr txBox="1"/>
            <p:nvPr/>
          </p:nvSpPr>
          <p:spPr>
            <a:xfrm>
              <a:off x="4357874" y="856531"/>
              <a:ext cx="1791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a:ea typeface="+mn-ea"/>
                  <a:cs typeface="+mn-cs"/>
                </a:rPr>
                <a:t>Associate Director, Insights, Strategy &amp; Analytics karolinag@thevab.com</a:t>
              </a:r>
            </a:p>
          </p:txBody>
        </p:sp>
      </p:grpSp>
      <p:grpSp>
        <p:nvGrpSpPr>
          <p:cNvPr id="42" name="Group 41">
            <a:extLst>
              <a:ext uri="{FF2B5EF4-FFF2-40B4-BE49-F238E27FC236}">
                <a16:creationId xmlns:a16="http://schemas.microsoft.com/office/drawing/2014/main" id="{F4C5CF76-536B-BC0D-3F7F-F17DF6752115}"/>
              </a:ext>
            </a:extLst>
          </p:cNvPr>
          <p:cNvGrpSpPr/>
          <p:nvPr/>
        </p:nvGrpSpPr>
        <p:grpSpPr>
          <a:xfrm>
            <a:off x="114524" y="769833"/>
            <a:ext cx="2717360" cy="914270"/>
            <a:chOff x="2529807" y="542425"/>
            <a:chExt cx="1962494" cy="914270"/>
          </a:xfrm>
        </p:grpSpPr>
        <p:sp>
          <p:nvSpPr>
            <p:cNvPr id="43" name="TextBox 42">
              <a:hlinkClick r:id="rId4"/>
              <a:extLst>
                <a:ext uri="{FF2B5EF4-FFF2-40B4-BE49-F238E27FC236}">
                  <a16:creationId xmlns:a16="http://schemas.microsoft.com/office/drawing/2014/main" id="{2897B92F-9554-FB37-25B0-9B2A2F86E126}"/>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44" name="TextBox 43">
              <a:extLst>
                <a:ext uri="{FF2B5EF4-FFF2-40B4-BE49-F238E27FC236}">
                  <a16:creationId xmlns:a16="http://schemas.microsoft.com/office/drawing/2014/main" id="{65BA6C1B-FB98-3F98-C489-C110C04AE10A}"/>
                </a:ext>
              </a:extLst>
            </p:cNvPr>
            <p:cNvSpPr txBox="1"/>
            <p:nvPr/>
          </p:nvSpPr>
          <p:spPr>
            <a:xfrm>
              <a:off x="2529807" y="856531"/>
              <a:ext cx="196249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EVP, Strategic Insights &amp; Measurement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15" name="Picture 14">
            <a:hlinkClick r:id="rId5"/>
            <a:extLst>
              <a:ext uri="{FF2B5EF4-FFF2-40B4-BE49-F238E27FC236}">
                <a16:creationId xmlns:a16="http://schemas.microsoft.com/office/drawing/2014/main" id="{726AFC82-6452-4AE8-CA82-8696644EE65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57802" y="321756"/>
            <a:ext cx="2260712" cy="1271651"/>
          </a:xfrm>
          <a:prstGeom prst="rect">
            <a:avLst/>
          </a:prstGeom>
          <a:ln>
            <a:solidFill>
              <a:srgbClr val="1B1464"/>
            </a:solidFill>
          </a:ln>
        </p:spPr>
      </p:pic>
      <p:sp>
        <p:nvSpPr>
          <p:cNvPr id="3" name="TextBox 2">
            <a:hlinkClick r:id="rId5"/>
            <a:extLst>
              <a:ext uri="{FF2B5EF4-FFF2-40B4-BE49-F238E27FC236}">
                <a16:creationId xmlns:a16="http://schemas.microsoft.com/office/drawing/2014/main" id="{85534B21-5770-ADB8-0344-426047EF1A48}"/>
              </a:ext>
            </a:extLst>
          </p:cNvPr>
          <p:cNvSpPr txBox="1"/>
          <p:nvPr/>
        </p:nvSpPr>
        <p:spPr>
          <a:xfrm>
            <a:off x="6573387" y="1603958"/>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Left To Your Own Devices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The Latest on Multiplatform Video Consumption</a:t>
            </a:r>
          </a:p>
        </p:txBody>
      </p:sp>
      <p:sp>
        <p:nvSpPr>
          <p:cNvPr id="21" name="TextBox 20">
            <a:hlinkClick r:id="rId7"/>
            <a:extLst>
              <a:ext uri="{FF2B5EF4-FFF2-40B4-BE49-F238E27FC236}">
                <a16:creationId xmlns:a16="http://schemas.microsoft.com/office/drawing/2014/main" id="{2815605B-1D8C-543A-8D31-2508E5889FE5}"/>
              </a:ext>
            </a:extLst>
          </p:cNvPr>
          <p:cNvSpPr txBox="1"/>
          <p:nvPr/>
        </p:nvSpPr>
        <p:spPr>
          <a:xfrm>
            <a:off x="9310715" y="1603958"/>
            <a:ext cx="2417248"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Staying Current on Streaming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The Latest on Connected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Consumer Behaviors</a:t>
            </a:r>
          </a:p>
        </p:txBody>
      </p:sp>
      <p:pic>
        <p:nvPicPr>
          <p:cNvPr id="16" name="Picture 15">
            <a:hlinkClick r:id="rId7"/>
            <a:extLst>
              <a:ext uri="{FF2B5EF4-FFF2-40B4-BE49-F238E27FC236}">
                <a16:creationId xmlns:a16="http://schemas.microsoft.com/office/drawing/2014/main" id="{C7EF1888-89F3-1CC3-0254-2277F44A2B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397459" y="321756"/>
            <a:ext cx="2243761" cy="1281968"/>
          </a:xfrm>
          <a:prstGeom prst="rect">
            <a:avLst/>
          </a:prstGeom>
          <a:ln>
            <a:solidFill>
              <a:srgbClr val="1B1464"/>
            </a:solidFill>
          </a:ln>
        </p:spPr>
      </p:pic>
      <p:pic>
        <p:nvPicPr>
          <p:cNvPr id="19" name="Picture 18">
            <a:hlinkClick r:id="rId9"/>
            <a:extLst>
              <a:ext uri="{FF2B5EF4-FFF2-40B4-BE49-F238E27FC236}">
                <a16:creationId xmlns:a16="http://schemas.microsoft.com/office/drawing/2014/main" id="{E3D80789-273C-E74B-BDD3-D2E27BFC570D}"/>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9424576" y="4160014"/>
            <a:ext cx="2263775" cy="1267734"/>
          </a:xfrm>
          <a:prstGeom prst="rect">
            <a:avLst/>
          </a:prstGeom>
          <a:ln>
            <a:solidFill>
              <a:srgbClr val="1B1464"/>
            </a:solidFill>
          </a:ln>
        </p:spPr>
      </p:pic>
      <p:sp>
        <p:nvSpPr>
          <p:cNvPr id="22" name="TextBox 21">
            <a:hlinkClick r:id="rId9"/>
            <a:extLst>
              <a:ext uri="{FF2B5EF4-FFF2-40B4-BE49-F238E27FC236}">
                <a16:creationId xmlns:a16="http://schemas.microsoft.com/office/drawing/2014/main" id="{7054A5C9-C30E-9996-B7AB-9BCB1681AE72}"/>
              </a:ext>
            </a:extLst>
          </p:cNvPr>
          <p:cNvSpPr txBox="1"/>
          <p:nvPr/>
        </p:nvSpPr>
        <p:spPr>
          <a:xfrm>
            <a:off x="9441692" y="5433384"/>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 is Programmatic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The Latest on Multiplatform Video Consumption</a:t>
            </a:r>
          </a:p>
        </p:txBody>
      </p:sp>
      <p:pic>
        <p:nvPicPr>
          <p:cNvPr id="27" name="Picture 26">
            <a:hlinkClick r:id="rId11"/>
            <a:extLst>
              <a:ext uri="{FF2B5EF4-FFF2-40B4-BE49-F238E27FC236}">
                <a16:creationId xmlns:a16="http://schemas.microsoft.com/office/drawing/2014/main" id="{29A152D7-1612-ED86-48E0-92A30F18C5E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597413" y="4160014"/>
            <a:ext cx="2255739" cy="1268853"/>
          </a:xfrm>
          <a:prstGeom prst="rect">
            <a:avLst/>
          </a:prstGeom>
          <a:ln>
            <a:solidFill>
              <a:srgbClr val="1B1464"/>
            </a:solidFill>
          </a:ln>
        </p:spPr>
      </p:pic>
      <p:sp>
        <p:nvSpPr>
          <p:cNvPr id="35" name="TextBox 34">
            <a:hlinkClick r:id="rId11"/>
            <a:extLst>
              <a:ext uri="{FF2B5EF4-FFF2-40B4-BE49-F238E27FC236}">
                <a16:creationId xmlns:a16="http://schemas.microsoft.com/office/drawing/2014/main" id="{74E42984-5419-B272-8A5E-04F47DB9F40B}"/>
              </a:ext>
            </a:extLst>
          </p:cNvPr>
          <p:cNvSpPr txBox="1"/>
          <p:nvPr/>
        </p:nvSpPr>
        <p:spPr>
          <a:xfrm>
            <a:off x="6610511" y="5433384"/>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Rise of Shoppable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Bringing Commerce and Premium Video Content Together</a:t>
            </a:r>
          </a:p>
        </p:txBody>
      </p:sp>
      <p:pic>
        <p:nvPicPr>
          <p:cNvPr id="28" name="Picture 27">
            <a:hlinkClick r:id="rId13"/>
            <a:extLst>
              <a:ext uri="{FF2B5EF4-FFF2-40B4-BE49-F238E27FC236}">
                <a16:creationId xmlns:a16="http://schemas.microsoft.com/office/drawing/2014/main" id="{7E0B38C1-7D33-FC87-4EA8-53247F643F9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425087" y="2242631"/>
            <a:ext cx="2260713" cy="1271651"/>
          </a:xfrm>
          <a:prstGeom prst="rect">
            <a:avLst/>
          </a:prstGeom>
          <a:ln>
            <a:solidFill>
              <a:srgbClr val="1B1464"/>
            </a:solidFill>
          </a:ln>
        </p:spPr>
      </p:pic>
      <p:sp>
        <p:nvSpPr>
          <p:cNvPr id="29" name="TextBox 28">
            <a:hlinkClick r:id="rId13"/>
            <a:extLst>
              <a:ext uri="{FF2B5EF4-FFF2-40B4-BE49-F238E27FC236}">
                <a16:creationId xmlns:a16="http://schemas.microsoft.com/office/drawing/2014/main" id="{D4706291-E03E-7A66-2872-E5DAD79DAA5C}"/>
              </a:ext>
            </a:extLst>
          </p:cNvPr>
          <p:cNvSpPr txBox="1"/>
          <p:nvPr/>
        </p:nvSpPr>
        <p:spPr>
          <a:xfrm>
            <a:off x="9440672" y="3521342"/>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Free For 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Understanding the Growth of FAST Through Three Key Questions</a:t>
            </a:r>
          </a:p>
        </p:txBody>
      </p:sp>
      <p:pic>
        <p:nvPicPr>
          <p:cNvPr id="36" name="Picture 35">
            <a:hlinkClick r:id="rId15"/>
            <a:extLst>
              <a:ext uri="{FF2B5EF4-FFF2-40B4-BE49-F238E27FC236}">
                <a16:creationId xmlns:a16="http://schemas.microsoft.com/office/drawing/2014/main" id="{7A71DA4F-2411-C923-7B75-E4206F502B30}"/>
              </a:ext>
            </a:extLst>
          </p:cNvPr>
          <p:cNvPicPr>
            <a:picLocks noChangeAspect="1"/>
          </p:cNvPicPr>
          <p:nvPr/>
        </p:nvPicPr>
        <p:blipFill>
          <a:blip r:embed="rId16" cstate="hqprint">
            <a:extLst>
              <a:ext uri="{28A0092B-C50C-407E-A947-70E740481C1C}">
                <a14:useLocalDpi xmlns:a14="http://schemas.microsoft.com/office/drawing/2010/main"/>
              </a:ext>
            </a:extLst>
          </a:blip>
          <a:srcRect/>
          <a:stretch>
            <a:fillRect/>
          </a:stretch>
        </p:blipFill>
        <p:spPr>
          <a:xfrm>
            <a:off x="6599965" y="2242631"/>
            <a:ext cx="2248594" cy="1268539"/>
          </a:xfrm>
          <a:prstGeom prst="rect">
            <a:avLst/>
          </a:prstGeom>
          <a:ln>
            <a:solidFill>
              <a:srgbClr val="1B1464"/>
            </a:solidFill>
          </a:ln>
        </p:spPr>
      </p:pic>
      <p:sp>
        <p:nvSpPr>
          <p:cNvPr id="37" name="TextBox 36">
            <a:hlinkClick r:id="rId15"/>
            <a:extLst>
              <a:ext uri="{FF2B5EF4-FFF2-40B4-BE49-F238E27FC236}">
                <a16:creationId xmlns:a16="http://schemas.microsoft.com/office/drawing/2014/main" id="{D5FF68A8-6645-1D44-DAFF-21DF68226A5B}"/>
              </a:ext>
            </a:extLst>
          </p:cNvPr>
          <p:cNvSpPr txBox="1"/>
          <p:nvPr/>
        </p:nvSpPr>
        <p:spPr>
          <a:xfrm>
            <a:off x="6609491" y="3521342"/>
            <a:ext cx="2229542"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 Is CTV?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01A62"/>
                </a:solidFill>
                <a:effectLst/>
                <a:uLnTx/>
                <a:uFillTx/>
                <a:latin typeface="Helvetica" panose="020B0403020202020204" pitchFamily="34" charset="0"/>
                <a:ea typeface="+mn-ea"/>
                <a:cs typeface="+mn-cs"/>
              </a:rPr>
              <a:t>Defining and Understanding the Connected TV Advertising Ecosystem</a:t>
            </a:r>
          </a:p>
        </p:txBody>
      </p:sp>
    </p:spTree>
    <p:extLst>
      <p:ext uri="{BB962C8B-B14F-4D97-AF65-F5344CB8AC3E}">
        <p14:creationId xmlns:p14="http://schemas.microsoft.com/office/powerpoint/2010/main" val="3110856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A84CC6EE-E4C0-C762-8A60-8EF83C00CE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8" name="Slide Number Placeholder 5">
            <a:extLst>
              <a:ext uri="{FF2B5EF4-FFF2-40B4-BE49-F238E27FC236}">
                <a16:creationId xmlns:a16="http://schemas.microsoft.com/office/drawing/2014/main" id="{58C3BFB4-07EB-8A50-3983-277A53AF5470}"/>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B417221-C291-8DC1-6FF0-EBCECEBF18E6}"/>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93189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B5530-F2A9-256D-6754-BC193BAE86A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C836EA5-36DC-33A0-981A-BE73C7DB458D}"/>
              </a:ext>
            </a:extLst>
          </p:cNvPr>
          <p:cNvSpPr/>
          <p:nvPr/>
        </p:nvSpPr>
        <p:spPr>
          <a:xfrm>
            <a:off x="311286" y="440921"/>
            <a:ext cx="1161567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Connected devices continue to expand</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as they increasingly integrate into all aspects of our lives</a:t>
            </a:r>
            <a:endParaRPr kumimoji="0" lang="en-US" sz="2600" b="0" i="0" u="none" strike="noStrike" kern="1200" cap="none" spc="0" normalizeH="0" baseline="0" noProof="0">
              <a:ln>
                <a:noFill/>
              </a:ln>
              <a:solidFill>
                <a:srgbClr val="1B1464"/>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A40A8A3-5F2F-F94D-D44B-89062C379411}"/>
              </a:ext>
            </a:extLst>
          </p:cNvPr>
          <p:cNvSpPr>
            <a:spLocks noGrp="1" noRot="1" noMove="1" noResize="1" noEditPoints="1" noAdjustHandles="1" noChangeArrowheads="1" noChangeShapeType="1"/>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39476CE-29A5-9D4F-C37E-235A2527CAD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4CECA510-FEF2-CA7B-B86D-A15BA1838EF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9FB806D6-34D3-C997-64F5-BD5B7110ADEC}"/>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2" name="Rectangle: Rounded Corners 21">
            <a:hlinkClick r:id="rId3" action="ppaction://hlinksldjump"/>
            <a:extLst>
              <a:ext uri="{FF2B5EF4-FFF2-40B4-BE49-F238E27FC236}">
                <a16:creationId xmlns:a16="http://schemas.microsoft.com/office/drawing/2014/main" id="{1664D96B-AE2E-5A8E-2650-703E1D28F343}"/>
              </a:ext>
            </a:extLst>
          </p:cNvPr>
          <p:cNvSpPr/>
          <p:nvPr/>
        </p:nvSpPr>
        <p:spPr>
          <a:xfrm>
            <a:off x="180651" y="2466106"/>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descr="A computer screen with a wifi signal&#10;&#10;Description automatically generated">
            <a:extLst>
              <a:ext uri="{FF2B5EF4-FFF2-40B4-BE49-F238E27FC236}">
                <a16:creationId xmlns:a16="http://schemas.microsoft.com/office/drawing/2014/main" id="{C0B2D296-DDC1-6A6C-5100-7DF5B974AD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4555" y="2813979"/>
            <a:ext cx="974822" cy="930357"/>
          </a:xfrm>
          <a:prstGeom prst="rect">
            <a:avLst/>
          </a:prstGeom>
        </p:spPr>
      </p:pic>
      <p:sp>
        <p:nvSpPr>
          <p:cNvPr id="30" name="Rectangle: Rounded Corners 29">
            <a:hlinkClick r:id="rId5" action="ppaction://hlinksldjump"/>
            <a:extLst>
              <a:ext uri="{FF2B5EF4-FFF2-40B4-BE49-F238E27FC236}">
                <a16:creationId xmlns:a16="http://schemas.microsoft.com/office/drawing/2014/main" id="{A40C9C3F-5DC1-6A03-5AE1-617B1714C03C}"/>
              </a:ext>
            </a:extLst>
          </p:cNvPr>
          <p:cNvSpPr/>
          <p:nvPr/>
        </p:nvSpPr>
        <p:spPr>
          <a:xfrm>
            <a:off x="8881280" y="4667461"/>
            <a:ext cx="1422631" cy="1604184"/>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descr="A blue car with a location pin on it&#10;&#10;Description automatically generated">
            <a:extLst>
              <a:ext uri="{FF2B5EF4-FFF2-40B4-BE49-F238E27FC236}">
                <a16:creationId xmlns:a16="http://schemas.microsoft.com/office/drawing/2014/main" id="{49B88A43-9273-C4E8-4267-E2A7D587D65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35749" y="4957980"/>
            <a:ext cx="974822" cy="930357"/>
          </a:xfrm>
          <a:prstGeom prst="rect">
            <a:avLst/>
          </a:prstGeom>
        </p:spPr>
      </p:pic>
      <p:sp>
        <p:nvSpPr>
          <p:cNvPr id="15" name="Rectangle: Rounded Corners 14">
            <a:hlinkClick r:id="rId7" action="ppaction://hlinksldjump"/>
            <a:extLst>
              <a:ext uri="{FF2B5EF4-FFF2-40B4-BE49-F238E27FC236}">
                <a16:creationId xmlns:a16="http://schemas.microsoft.com/office/drawing/2014/main" id="{815A0DC6-C694-AEEF-16F0-2E84A1CA50C5}"/>
              </a:ext>
            </a:extLst>
          </p:cNvPr>
          <p:cNvSpPr/>
          <p:nvPr/>
        </p:nvSpPr>
        <p:spPr>
          <a:xfrm>
            <a:off x="1972024" y="2466106"/>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blue and white cell phone&#10;&#10;Description automatically generated">
            <a:extLst>
              <a:ext uri="{FF2B5EF4-FFF2-40B4-BE49-F238E27FC236}">
                <a16:creationId xmlns:a16="http://schemas.microsoft.com/office/drawing/2014/main" id="{83E1B251-4011-988F-0C75-23B19AC91E0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18469" y="2863426"/>
            <a:ext cx="929740" cy="887330"/>
          </a:xfrm>
          <a:prstGeom prst="rect">
            <a:avLst/>
          </a:prstGeom>
        </p:spPr>
      </p:pic>
      <p:sp>
        <p:nvSpPr>
          <p:cNvPr id="23" name="Rectangle: Rounded Corners 22">
            <a:hlinkClick r:id="rId9" action="ppaction://hlinksldjump"/>
            <a:extLst>
              <a:ext uri="{FF2B5EF4-FFF2-40B4-BE49-F238E27FC236}">
                <a16:creationId xmlns:a16="http://schemas.microsoft.com/office/drawing/2014/main" id="{9D9F0370-0AAD-C334-E0E6-7EDE6C2309EA}"/>
              </a:ext>
            </a:extLst>
          </p:cNvPr>
          <p:cNvSpPr/>
          <p:nvPr/>
        </p:nvSpPr>
        <p:spPr>
          <a:xfrm>
            <a:off x="203519" y="4674464"/>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descr="A device with a temperature&#10;&#10;Description automatically generated">
            <a:extLst>
              <a:ext uri="{FF2B5EF4-FFF2-40B4-BE49-F238E27FC236}">
                <a16:creationId xmlns:a16="http://schemas.microsoft.com/office/drawing/2014/main" id="{9E903DAF-E7A2-D775-E669-6CA83D8B9A0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5785" y="5006473"/>
            <a:ext cx="887862" cy="847363"/>
          </a:xfrm>
          <a:prstGeom prst="rect">
            <a:avLst/>
          </a:prstGeom>
        </p:spPr>
      </p:pic>
      <p:sp>
        <p:nvSpPr>
          <p:cNvPr id="16" name="Rectangle: Rounded Corners 15">
            <a:hlinkClick r:id="rId11" action="ppaction://hlinksldjump"/>
            <a:extLst>
              <a:ext uri="{FF2B5EF4-FFF2-40B4-BE49-F238E27FC236}">
                <a16:creationId xmlns:a16="http://schemas.microsoft.com/office/drawing/2014/main" id="{D31BE5A6-56A6-3AD0-8C71-9746878BDB15}"/>
              </a:ext>
            </a:extLst>
          </p:cNvPr>
          <p:cNvSpPr/>
          <p:nvPr/>
        </p:nvSpPr>
        <p:spPr>
          <a:xfrm>
            <a:off x="3689019" y="2466106"/>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descr="A computer with a blue screen&#10;&#10;Description automatically generated">
            <a:extLst>
              <a:ext uri="{FF2B5EF4-FFF2-40B4-BE49-F238E27FC236}">
                <a16:creationId xmlns:a16="http://schemas.microsoft.com/office/drawing/2014/main" id="{95EFCC91-2562-79D0-D66C-E38B3BEC9A0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3870336" y="2875392"/>
            <a:ext cx="1059997" cy="840393"/>
          </a:xfrm>
          <a:prstGeom prst="rect">
            <a:avLst/>
          </a:prstGeom>
        </p:spPr>
      </p:pic>
      <p:sp>
        <p:nvSpPr>
          <p:cNvPr id="25" name="Rectangle: Rounded Corners 24">
            <a:hlinkClick r:id="rId13" action="ppaction://hlinksldjump"/>
            <a:extLst>
              <a:ext uri="{FF2B5EF4-FFF2-40B4-BE49-F238E27FC236}">
                <a16:creationId xmlns:a16="http://schemas.microsoft.com/office/drawing/2014/main" id="{9E25F0B1-6480-2F12-93F4-F3334DD41885}"/>
              </a:ext>
            </a:extLst>
          </p:cNvPr>
          <p:cNvSpPr/>
          <p:nvPr/>
        </p:nvSpPr>
        <p:spPr>
          <a:xfrm>
            <a:off x="1974787" y="4674464"/>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descr="A device with a bell on it&#10;&#10;Description automatically generated">
            <a:extLst>
              <a:ext uri="{FF2B5EF4-FFF2-40B4-BE49-F238E27FC236}">
                <a16:creationId xmlns:a16="http://schemas.microsoft.com/office/drawing/2014/main" id="{5FCFEDE1-16B4-E14E-7B38-B496B380781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195430" y="5034388"/>
            <a:ext cx="974824" cy="930358"/>
          </a:xfrm>
          <a:prstGeom prst="rect">
            <a:avLst/>
          </a:prstGeom>
        </p:spPr>
      </p:pic>
      <p:sp>
        <p:nvSpPr>
          <p:cNvPr id="18" name="Rectangle: Rounded Corners 17">
            <a:hlinkClick r:id="rId15" action="ppaction://hlinksldjump"/>
            <a:extLst>
              <a:ext uri="{FF2B5EF4-FFF2-40B4-BE49-F238E27FC236}">
                <a16:creationId xmlns:a16="http://schemas.microsoft.com/office/drawing/2014/main" id="{29456F34-CA17-7CC3-88E0-173D89958FFD}"/>
              </a:ext>
            </a:extLst>
          </p:cNvPr>
          <p:cNvSpPr/>
          <p:nvPr/>
        </p:nvSpPr>
        <p:spPr>
          <a:xfrm>
            <a:off x="7173723" y="2466106"/>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descr="A blue and white game controller&#10;&#10;Description automatically generated">
            <a:extLst>
              <a:ext uri="{FF2B5EF4-FFF2-40B4-BE49-F238E27FC236}">
                <a16:creationId xmlns:a16="http://schemas.microsoft.com/office/drawing/2014/main" id="{77C47F3E-87EB-EF52-0E67-B3913168323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7429267" y="2911765"/>
            <a:ext cx="911543" cy="869964"/>
          </a:xfrm>
          <a:prstGeom prst="rect">
            <a:avLst/>
          </a:prstGeom>
        </p:spPr>
      </p:pic>
      <p:sp>
        <p:nvSpPr>
          <p:cNvPr id="26" name="Rectangle: Rounded Corners 25">
            <a:hlinkClick r:id="rId17" action="ppaction://hlinksldjump"/>
            <a:extLst>
              <a:ext uri="{FF2B5EF4-FFF2-40B4-BE49-F238E27FC236}">
                <a16:creationId xmlns:a16="http://schemas.microsoft.com/office/drawing/2014/main" id="{622588B8-A933-4A5C-3D88-C3785EB1C9A7}"/>
              </a:ext>
            </a:extLst>
          </p:cNvPr>
          <p:cNvSpPr/>
          <p:nvPr/>
        </p:nvSpPr>
        <p:spPr>
          <a:xfrm>
            <a:off x="10653559" y="2466106"/>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descr="A house with solar panels and a light bulb&#10;&#10;Description automatically generated">
            <a:extLst>
              <a:ext uri="{FF2B5EF4-FFF2-40B4-BE49-F238E27FC236}">
                <a16:creationId xmlns:a16="http://schemas.microsoft.com/office/drawing/2014/main" id="{72234EE3-9B73-6503-EFE8-8FAFCF01AEC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881419" y="2802363"/>
            <a:ext cx="986539" cy="941539"/>
          </a:xfrm>
          <a:prstGeom prst="rect">
            <a:avLst/>
          </a:prstGeom>
        </p:spPr>
      </p:pic>
      <p:sp>
        <p:nvSpPr>
          <p:cNvPr id="19" name="Rectangle: Rounded Corners 18">
            <a:hlinkClick r:id="rId19" action="ppaction://hlinksldjump"/>
            <a:extLst>
              <a:ext uri="{FF2B5EF4-FFF2-40B4-BE49-F238E27FC236}">
                <a16:creationId xmlns:a16="http://schemas.microsoft.com/office/drawing/2014/main" id="{AABA1F99-2DA9-3D18-848A-C4831ABC4086}"/>
              </a:ext>
            </a:extLst>
          </p:cNvPr>
          <p:cNvSpPr/>
          <p:nvPr/>
        </p:nvSpPr>
        <p:spPr>
          <a:xfrm>
            <a:off x="8918794" y="2466106"/>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descr="A blue and white device with buttons&#10;&#10;Description automatically generated">
            <a:extLst>
              <a:ext uri="{FF2B5EF4-FFF2-40B4-BE49-F238E27FC236}">
                <a16:creationId xmlns:a16="http://schemas.microsoft.com/office/drawing/2014/main" id="{B566C22B-AE9E-60C2-9072-0840F880FB50}"/>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9191058" y="2927722"/>
            <a:ext cx="878101" cy="838048"/>
          </a:xfrm>
          <a:prstGeom prst="rect">
            <a:avLst/>
          </a:prstGeom>
        </p:spPr>
      </p:pic>
      <p:sp>
        <p:nvSpPr>
          <p:cNvPr id="27" name="Rectangle: Rounded Corners 26">
            <a:hlinkClick r:id="rId21" action="ppaction://hlinksldjump"/>
            <a:extLst>
              <a:ext uri="{FF2B5EF4-FFF2-40B4-BE49-F238E27FC236}">
                <a16:creationId xmlns:a16="http://schemas.microsoft.com/office/drawing/2014/main" id="{93EFA120-FD32-00E8-99E9-5F9144CF59B0}"/>
              </a:ext>
            </a:extLst>
          </p:cNvPr>
          <p:cNvSpPr/>
          <p:nvPr/>
        </p:nvSpPr>
        <p:spPr>
          <a:xfrm>
            <a:off x="10648028" y="4674464"/>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descr="A whiteboard with a blue screen&#10;&#10;Description automatically generated">
            <a:extLst>
              <a:ext uri="{FF2B5EF4-FFF2-40B4-BE49-F238E27FC236}">
                <a16:creationId xmlns:a16="http://schemas.microsoft.com/office/drawing/2014/main" id="{1D6CF4DC-F246-EC06-48CC-F7EA8810D275}"/>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0871931" y="4997104"/>
            <a:ext cx="974824" cy="930358"/>
          </a:xfrm>
          <a:prstGeom prst="rect">
            <a:avLst/>
          </a:prstGeom>
        </p:spPr>
      </p:pic>
      <p:sp>
        <p:nvSpPr>
          <p:cNvPr id="85" name="TextBox 84">
            <a:extLst>
              <a:ext uri="{FF2B5EF4-FFF2-40B4-BE49-F238E27FC236}">
                <a16:creationId xmlns:a16="http://schemas.microsoft.com/office/drawing/2014/main" id="{8D71570C-A5B9-DE16-9FFF-99274F9DD0C9}"/>
              </a:ext>
            </a:extLst>
          </p:cNvPr>
          <p:cNvSpPr txBox="1"/>
          <p:nvPr/>
        </p:nvSpPr>
        <p:spPr>
          <a:xfrm>
            <a:off x="10394612" y="4109786"/>
            <a:ext cx="18672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Place-Based </a:t>
            </a:r>
            <a:b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Video Screens</a:t>
            </a:r>
          </a:p>
        </p:txBody>
      </p:sp>
      <p:sp>
        <p:nvSpPr>
          <p:cNvPr id="20" name="Rectangle: Rounded Corners 19">
            <a:hlinkClick r:id="rId23" action="ppaction://hlinksldjump"/>
            <a:extLst>
              <a:ext uri="{FF2B5EF4-FFF2-40B4-BE49-F238E27FC236}">
                <a16:creationId xmlns:a16="http://schemas.microsoft.com/office/drawing/2014/main" id="{0C771096-68EE-75EA-8068-B2E752186E22}"/>
              </a:ext>
            </a:extLst>
          </p:cNvPr>
          <p:cNvSpPr/>
          <p:nvPr/>
        </p:nvSpPr>
        <p:spPr>
          <a:xfrm>
            <a:off x="5389910" y="4674464"/>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descr="A blue and white goggles&#10;&#10;Description automatically generated">
            <a:extLst>
              <a:ext uri="{FF2B5EF4-FFF2-40B4-BE49-F238E27FC236}">
                <a16:creationId xmlns:a16="http://schemas.microsoft.com/office/drawing/2014/main" id="{78B33A88-AFE5-A8F0-F2E6-8C7B8E0553CA}"/>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631632" y="5103452"/>
            <a:ext cx="939186" cy="896346"/>
          </a:xfrm>
          <a:prstGeom prst="rect">
            <a:avLst/>
          </a:prstGeom>
        </p:spPr>
      </p:pic>
      <p:sp>
        <p:nvSpPr>
          <p:cNvPr id="78" name="TextBox 77">
            <a:extLst>
              <a:ext uri="{FF2B5EF4-FFF2-40B4-BE49-F238E27FC236}">
                <a16:creationId xmlns:a16="http://schemas.microsoft.com/office/drawing/2014/main" id="{B70552D2-B995-BC32-5547-460174439330}"/>
              </a:ext>
            </a:extLst>
          </p:cNvPr>
          <p:cNvSpPr txBox="1"/>
          <p:nvPr/>
        </p:nvSpPr>
        <p:spPr>
          <a:xfrm>
            <a:off x="5098201" y="4325229"/>
            <a:ext cx="19544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AR / VR Headsets</a:t>
            </a:r>
          </a:p>
        </p:txBody>
      </p:sp>
      <p:sp>
        <p:nvSpPr>
          <p:cNvPr id="21" name="Rectangle: Rounded Corners 20">
            <a:hlinkClick r:id="rId25" action="ppaction://hlinksldjump"/>
            <a:extLst>
              <a:ext uri="{FF2B5EF4-FFF2-40B4-BE49-F238E27FC236}">
                <a16:creationId xmlns:a16="http://schemas.microsoft.com/office/drawing/2014/main" id="{242440DC-4125-2A68-5E19-D5AE83C75D91}"/>
              </a:ext>
            </a:extLst>
          </p:cNvPr>
          <p:cNvSpPr/>
          <p:nvPr/>
        </p:nvSpPr>
        <p:spPr>
          <a:xfrm>
            <a:off x="7200174" y="4674464"/>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A blue and pink goggles with a wifi symbol&#10;&#10;Description automatically generated">
            <a:extLst>
              <a:ext uri="{FF2B5EF4-FFF2-40B4-BE49-F238E27FC236}">
                <a16:creationId xmlns:a16="http://schemas.microsoft.com/office/drawing/2014/main" id="{0DA64F43-7503-45C6-AB49-D997CB8B50E3}"/>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431105" y="4993693"/>
            <a:ext cx="960768" cy="916943"/>
          </a:xfrm>
          <a:prstGeom prst="rect">
            <a:avLst/>
          </a:prstGeom>
        </p:spPr>
      </p:pic>
      <p:sp>
        <p:nvSpPr>
          <p:cNvPr id="79" name="TextBox 78">
            <a:extLst>
              <a:ext uri="{FF2B5EF4-FFF2-40B4-BE49-F238E27FC236}">
                <a16:creationId xmlns:a16="http://schemas.microsoft.com/office/drawing/2014/main" id="{0ACF6A18-F695-E28E-F788-C3BC04D7243A}"/>
              </a:ext>
            </a:extLst>
          </p:cNvPr>
          <p:cNvSpPr txBox="1"/>
          <p:nvPr/>
        </p:nvSpPr>
        <p:spPr>
          <a:xfrm>
            <a:off x="7173723" y="4325229"/>
            <a:ext cx="1417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Smart Glasses</a:t>
            </a:r>
          </a:p>
        </p:txBody>
      </p:sp>
      <p:sp>
        <p:nvSpPr>
          <p:cNvPr id="24" name="Rectangle: Rounded Corners 23">
            <a:hlinkClick r:id="rId27" action="ppaction://hlinksldjump"/>
            <a:extLst>
              <a:ext uri="{FF2B5EF4-FFF2-40B4-BE49-F238E27FC236}">
                <a16:creationId xmlns:a16="http://schemas.microsoft.com/office/drawing/2014/main" id="{C4539760-1464-F4C3-EAF0-50DF55FBA1D1}"/>
              </a:ext>
            </a:extLst>
          </p:cNvPr>
          <p:cNvSpPr/>
          <p:nvPr/>
        </p:nvSpPr>
        <p:spPr>
          <a:xfrm>
            <a:off x="3675570" y="4674464"/>
            <a:ext cx="1422631" cy="1597181"/>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62D3E99F-DD6F-056C-C1D2-C608CDDEE794}"/>
              </a:ext>
            </a:extLst>
          </p:cNvPr>
          <p:cNvSpPr txBox="1"/>
          <p:nvPr/>
        </p:nvSpPr>
        <p:spPr>
          <a:xfrm>
            <a:off x="3675570" y="4325229"/>
            <a:ext cx="13688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Wearables</a:t>
            </a:r>
          </a:p>
        </p:txBody>
      </p:sp>
      <p:pic>
        <p:nvPicPr>
          <p:cNvPr id="34" name="Picture 33" descr="A blue and yellow digital watch&#10;&#10;Description automatically generated">
            <a:extLst>
              <a:ext uri="{FF2B5EF4-FFF2-40B4-BE49-F238E27FC236}">
                <a16:creationId xmlns:a16="http://schemas.microsoft.com/office/drawing/2014/main" id="{8C875006-E30E-E36F-B327-E0EBC2428424}"/>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3900311" y="4976801"/>
            <a:ext cx="973145" cy="928756"/>
          </a:xfrm>
          <a:prstGeom prst="rect">
            <a:avLst/>
          </a:prstGeom>
        </p:spPr>
      </p:pic>
      <p:sp>
        <p:nvSpPr>
          <p:cNvPr id="53" name="TextBox 52">
            <a:extLst>
              <a:ext uri="{FF2B5EF4-FFF2-40B4-BE49-F238E27FC236}">
                <a16:creationId xmlns:a16="http://schemas.microsoft.com/office/drawing/2014/main" id="{6032BE71-5260-DE75-C423-0CCEFB452A05}"/>
              </a:ext>
            </a:extLst>
          </p:cNvPr>
          <p:cNvSpPr txBox="1"/>
          <p:nvPr/>
        </p:nvSpPr>
        <p:spPr>
          <a:xfrm>
            <a:off x="1202864" y="6264504"/>
            <a:ext cx="978627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slide</a:t>
            </a:r>
          </a:p>
        </p:txBody>
      </p:sp>
      <p:sp>
        <p:nvSpPr>
          <p:cNvPr id="8" name="Rectangle: Rounded Corners 7">
            <a:hlinkClick r:id="rId29" action="ppaction://hlinksldjump"/>
            <a:extLst>
              <a:ext uri="{FF2B5EF4-FFF2-40B4-BE49-F238E27FC236}">
                <a16:creationId xmlns:a16="http://schemas.microsoft.com/office/drawing/2014/main" id="{9DCF4179-192B-AC5B-07D7-8B6242880D8F}"/>
              </a:ext>
            </a:extLst>
          </p:cNvPr>
          <p:cNvSpPr/>
          <p:nvPr/>
        </p:nvSpPr>
        <p:spPr>
          <a:xfrm>
            <a:off x="5406014" y="2459103"/>
            <a:ext cx="1422631" cy="1604184"/>
          </a:xfrm>
          <a:prstGeom prst="roundRect">
            <a:avLst/>
          </a:prstGeom>
          <a:solidFill>
            <a:srgbClr val="FFFFFF"/>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descr="A hand holding a tablet&#10;&#10;Description automatically generated">
            <a:extLst>
              <a:ext uri="{FF2B5EF4-FFF2-40B4-BE49-F238E27FC236}">
                <a16:creationId xmlns:a16="http://schemas.microsoft.com/office/drawing/2014/main" id="{53CAA794-1E46-A108-DF3E-F5DC525C4555}"/>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5677050" y="2875392"/>
            <a:ext cx="880559" cy="840393"/>
          </a:xfrm>
          <a:prstGeom prst="rect">
            <a:avLst/>
          </a:prstGeom>
        </p:spPr>
      </p:pic>
      <p:sp>
        <p:nvSpPr>
          <p:cNvPr id="107" name="TextBox 106">
            <a:extLst>
              <a:ext uri="{FF2B5EF4-FFF2-40B4-BE49-F238E27FC236}">
                <a16:creationId xmlns:a16="http://schemas.microsoft.com/office/drawing/2014/main" id="{1A037012-4E15-0110-2F0E-43B7FF822B35}"/>
              </a:ext>
            </a:extLst>
          </p:cNvPr>
          <p:cNvSpPr txBox="1"/>
          <p:nvPr/>
        </p:nvSpPr>
        <p:spPr>
          <a:xfrm>
            <a:off x="8724464" y="4325229"/>
            <a:ext cx="17016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Connected Cars</a:t>
            </a:r>
          </a:p>
        </p:txBody>
      </p:sp>
      <p:sp>
        <p:nvSpPr>
          <p:cNvPr id="3" name="TextBox 2">
            <a:extLst>
              <a:ext uri="{FF2B5EF4-FFF2-40B4-BE49-F238E27FC236}">
                <a16:creationId xmlns:a16="http://schemas.microsoft.com/office/drawing/2014/main" id="{952EF50F-2BCF-46D0-3DDE-BE422D9111AB}"/>
              </a:ext>
            </a:extLst>
          </p:cNvPr>
          <p:cNvSpPr txBox="1"/>
          <p:nvPr/>
        </p:nvSpPr>
        <p:spPr>
          <a:xfrm>
            <a:off x="10415564" y="2102604"/>
            <a:ext cx="17298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Smart Home Hubs</a:t>
            </a:r>
          </a:p>
        </p:txBody>
      </p:sp>
      <p:sp>
        <p:nvSpPr>
          <p:cNvPr id="4" name="TextBox 3">
            <a:extLst>
              <a:ext uri="{FF2B5EF4-FFF2-40B4-BE49-F238E27FC236}">
                <a16:creationId xmlns:a16="http://schemas.microsoft.com/office/drawing/2014/main" id="{FEDF603A-6DC2-2D73-D6C3-B592205CCC76}"/>
              </a:ext>
            </a:extLst>
          </p:cNvPr>
          <p:cNvSpPr txBox="1"/>
          <p:nvPr/>
        </p:nvSpPr>
        <p:spPr>
          <a:xfrm>
            <a:off x="8513190" y="2102604"/>
            <a:ext cx="22338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Smart Speakers</a:t>
            </a:r>
          </a:p>
        </p:txBody>
      </p:sp>
      <p:sp>
        <p:nvSpPr>
          <p:cNvPr id="9" name="TextBox 8">
            <a:extLst>
              <a:ext uri="{FF2B5EF4-FFF2-40B4-BE49-F238E27FC236}">
                <a16:creationId xmlns:a16="http://schemas.microsoft.com/office/drawing/2014/main" id="{CF83A8C6-304E-CA83-D674-2050F691511A}"/>
              </a:ext>
            </a:extLst>
          </p:cNvPr>
          <p:cNvSpPr txBox="1"/>
          <p:nvPr/>
        </p:nvSpPr>
        <p:spPr>
          <a:xfrm>
            <a:off x="6756744" y="2102604"/>
            <a:ext cx="22204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Gaming Consoles</a:t>
            </a:r>
          </a:p>
        </p:txBody>
      </p:sp>
      <p:sp>
        <p:nvSpPr>
          <p:cNvPr id="11" name="TextBox 10">
            <a:extLst>
              <a:ext uri="{FF2B5EF4-FFF2-40B4-BE49-F238E27FC236}">
                <a16:creationId xmlns:a16="http://schemas.microsoft.com/office/drawing/2014/main" id="{83FC8E6C-07DA-7D8F-2D9E-A81A790F942E}"/>
              </a:ext>
            </a:extLst>
          </p:cNvPr>
          <p:cNvSpPr txBox="1"/>
          <p:nvPr/>
        </p:nvSpPr>
        <p:spPr>
          <a:xfrm>
            <a:off x="1999164" y="4325229"/>
            <a:ext cx="13688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Doorbells</a:t>
            </a:r>
          </a:p>
        </p:txBody>
      </p:sp>
      <p:sp>
        <p:nvSpPr>
          <p:cNvPr id="13" name="TextBox 12">
            <a:extLst>
              <a:ext uri="{FF2B5EF4-FFF2-40B4-BE49-F238E27FC236}">
                <a16:creationId xmlns:a16="http://schemas.microsoft.com/office/drawing/2014/main" id="{A0D0FFFA-E36A-1091-A953-B50A7679339C}"/>
              </a:ext>
            </a:extLst>
          </p:cNvPr>
          <p:cNvSpPr txBox="1"/>
          <p:nvPr/>
        </p:nvSpPr>
        <p:spPr>
          <a:xfrm>
            <a:off x="218994" y="4325229"/>
            <a:ext cx="13688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Thermostats</a:t>
            </a:r>
          </a:p>
        </p:txBody>
      </p:sp>
      <p:sp>
        <p:nvSpPr>
          <p:cNvPr id="17" name="TextBox 16">
            <a:extLst>
              <a:ext uri="{FF2B5EF4-FFF2-40B4-BE49-F238E27FC236}">
                <a16:creationId xmlns:a16="http://schemas.microsoft.com/office/drawing/2014/main" id="{DF9BF15A-E911-F92A-3546-F20956419B2C}"/>
              </a:ext>
            </a:extLst>
          </p:cNvPr>
          <p:cNvSpPr txBox="1"/>
          <p:nvPr/>
        </p:nvSpPr>
        <p:spPr>
          <a:xfrm>
            <a:off x="5206979" y="2102604"/>
            <a:ext cx="1816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Tablets</a:t>
            </a:r>
          </a:p>
        </p:txBody>
      </p:sp>
      <p:sp>
        <p:nvSpPr>
          <p:cNvPr id="28" name="TextBox 27">
            <a:extLst>
              <a:ext uri="{FF2B5EF4-FFF2-40B4-BE49-F238E27FC236}">
                <a16:creationId xmlns:a16="http://schemas.microsoft.com/office/drawing/2014/main" id="{88E268D4-3EF2-8DF6-4DB0-E87553C133B7}"/>
              </a:ext>
            </a:extLst>
          </p:cNvPr>
          <p:cNvSpPr txBox="1"/>
          <p:nvPr/>
        </p:nvSpPr>
        <p:spPr>
          <a:xfrm>
            <a:off x="3501391" y="2102604"/>
            <a:ext cx="1816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Computers</a:t>
            </a:r>
          </a:p>
        </p:txBody>
      </p:sp>
      <p:sp>
        <p:nvSpPr>
          <p:cNvPr id="29" name="TextBox 28">
            <a:extLst>
              <a:ext uri="{FF2B5EF4-FFF2-40B4-BE49-F238E27FC236}">
                <a16:creationId xmlns:a16="http://schemas.microsoft.com/office/drawing/2014/main" id="{9CAEB3E4-0D62-1ED1-5678-BB94B5FE342E}"/>
              </a:ext>
            </a:extLst>
          </p:cNvPr>
          <p:cNvSpPr txBox="1"/>
          <p:nvPr/>
        </p:nvSpPr>
        <p:spPr>
          <a:xfrm>
            <a:off x="1756891" y="2102604"/>
            <a:ext cx="18169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Smartphones</a:t>
            </a:r>
          </a:p>
        </p:txBody>
      </p:sp>
      <p:sp>
        <p:nvSpPr>
          <p:cNvPr id="31" name="TextBox 30">
            <a:extLst>
              <a:ext uri="{FF2B5EF4-FFF2-40B4-BE49-F238E27FC236}">
                <a16:creationId xmlns:a16="http://schemas.microsoft.com/office/drawing/2014/main" id="{93713B89-FA7F-135F-914D-796F8687C3FA}"/>
              </a:ext>
            </a:extLst>
          </p:cNvPr>
          <p:cNvSpPr txBox="1"/>
          <p:nvPr/>
        </p:nvSpPr>
        <p:spPr>
          <a:xfrm>
            <a:off x="122283" y="2102604"/>
            <a:ext cx="163896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Connected TVs</a:t>
            </a:r>
          </a:p>
        </p:txBody>
      </p:sp>
      <p:sp>
        <p:nvSpPr>
          <p:cNvPr id="2" name="TextBox 1">
            <a:extLst>
              <a:ext uri="{FF2B5EF4-FFF2-40B4-BE49-F238E27FC236}">
                <a16:creationId xmlns:a16="http://schemas.microsoft.com/office/drawing/2014/main" id="{3798769A-5C22-7CC7-966F-0018D1804260}"/>
              </a:ext>
            </a:extLst>
          </p:cNvPr>
          <p:cNvSpPr txBox="1"/>
          <p:nvPr/>
        </p:nvSpPr>
        <p:spPr>
          <a:xfrm>
            <a:off x="218994" y="1716884"/>
            <a:ext cx="1185166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14 Connected</a:t>
            </a:r>
            <a:r>
              <a:rPr lang="en-US" sz="1600" b="1" u="sng">
                <a:solidFill>
                  <a:srgbClr val="1F1A62"/>
                </a:solidFill>
                <a:latin typeface="Helvetica" panose="020B0403020202020204" pitchFamily="34" charset="0"/>
              </a:rPr>
              <a:t> Devices Examined</a:t>
            </a:r>
            <a:endPar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402236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3ADFA-50EE-757B-144F-82F6032516F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3FD8293-7ED0-8AE3-75BC-5426FD1C39D0}"/>
              </a:ext>
            </a:extLst>
          </p:cNvPr>
          <p:cNvSpPr>
            <a:spLocks/>
          </p:cNvSpPr>
          <p:nvPr/>
        </p:nvSpPr>
        <p:spPr>
          <a:xfrm>
            <a:off x="1" y="1698993"/>
            <a:ext cx="12192000" cy="51701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87446F1-413D-F888-B9FE-DD7510C75AE9}"/>
              </a:ext>
            </a:extLst>
          </p:cNvPr>
          <p:cNvSpPr/>
          <p:nvPr/>
        </p:nvSpPr>
        <p:spPr>
          <a:xfrm>
            <a:off x="311285" y="440921"/>
            <a:ext cx="1185919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The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number of connected devices in households has more than doubled</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a:t>
            </a:r>
            <a:r>
              <a:rPr lang="en-US" sz="2600" b="1">
                <a:solidFill>
                  <a:srgbClr val="1B1464"/>
                </a:solidFill>
                <a:latin typeface="Helvetica" panose="020B0604020202020204" pitchFamily="34" charset="0"/>
                <a:ea typeface="Calibri" panose="020F0502020204030204" pitchFamily="34" charset="0"/>
                <a:cs typeface="Arial" panose="020B0604020202020204" pitchFamily="34" charset="0"/>
              </a:rPr>
              <a:t>in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ten years, unlocking new channels for brand engagement</a:t>
            </a:r>
          </a:p>
        </p:txBody>
      </p:sp>
      <p:sp>
        <p:nvSpPr>
          <p:cNvPr id="7" name="TextBox 6">
            <a:extLst>
              <a:ext uri="{FF2B5EF4-FFF2-40B4-BE49-F238E27FC236}">
                <a16:creationId xmlns:a16="http://schemas.microsoft.com/office/drawing/2014/main" id="{99962F13-6BDD-5BEF-2F7D-47F118B689DA}"/>
              </a:ext>
            </a:extLst>
          </p:cNvPr>
          <p:cNvSpPr txBox="1"/>
          <p:nvPr/>
        </p:nvSpPr>
        <p:spPr>
          <a:xfrm>
            <a:off x="504917" y="6195984"/>
            <a:ext cx="115389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Parks Associates,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Parks Associates: Amazon Smart Speakers now Account for 60% of all Smart Speaker Purchases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October 1, 2025. Devices include connected health devices, connected smart home devices, computing, mobile, smart speaker and entertainment devices connected to the internet.</a:t>
            </a:r>
          </a:p>
        </p:txBody>
      </p:sp>
      <p:pic>
        <p:nvPicPr>
          <p:cNvPr id="10" name="Picture 9">
            <a:extLst>
              <a:ext uri="{FF2B5EF4-FFF2-40B4-BE49-F238E27FC236}">
                <a16:creationId xmlns:a16="http://schemas.microsoft.com/office/drawing/2014/main" id="{9D06A660-0B6F-17C6-92BB-46A922FE074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EB445AEE-EBF8-3CF2-306F-02D7EDAD100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ED4F3CB8-C8EB-B72E-C6AB-C14603742CC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TextBox 4">
            <a:extLst>
              <a:ext uri="{FF2B5EF4-FFF2-40B4-BE49-F238E27FC236}">
                <a16:creationId xmlns:a16="http://schemas.microsoft.com/office/drawing/2014/main" id="{E6E543E9-A603-991C-D993-E97D25C71A16}"/>
              </a:ext>
            </a:extLst>
          </p:cNvPr>
          <p:cNvSpPr txBox="1"/>
          <p:nvPr/>
        </p:nvSpPr>
        <p:spPr>
          <a:xfrm>
            <a:off x="1762760" y="1929887"/>
            <a:ext cx="8666480" cy="369332"/>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Average Number of Connected Devices Per U.S. Household</a:t>
            </a:r>
            <a:endParaRPr lang="en-US" sz="1600" u="sng">
              <a:solidFill>
                <a:srgbClr val="1B1464"/>
              </a:solidFill>
              <a:latin typeface="Helvetica" panose="020B0604020202020204" pitchFamily="34" charset="0"/>
              <a:cs typeface="Helvetica" panose="020B0604020202020204" pitchFamily="34" charset="0"/>
            </a:endParaRPr>
          </a:p>
        </p:txBody>
      </p:sp>
      <p:graphicFrame>
        <p:nvGraphicFramePr>
          <p:cNvPr id="30" name="Chart 29">
            <a:extLst>
              <a:ext uri="{FF2B5EF4-FFF2-40B4-BE49-F238E27FC236}">
                <a16:creationId xmlns:a16="http://schemas.microsoft.com/office/drawing/2014/main" id="{7DC23049-D0B3-D18D-D3D2-63FE5F88AA5E}"/>
              </a:ext>
            </a:extLst>
          </p:cNvPr>
          <p:cNvGraphicFramePr/>
          <p:nvPr>
            <p:extLst>
              <p:ext uri="{D42A27DB-BD31-4B8C-83A1-F6EECF244321}">
                <p14:modId xmlns:p14="http://schemas.microsoft.com/office/powerpoint/2010/main" val="3791172145"/>
              </p:ext>
            </p:extLst>
          </p:nvPr>
        </p:nvGraphicFramePr>
        <p:xfrm>
          <a:off x="831698" y="2646392"/>
          <a:ext cx="10818368" cy="3504372"/>
        </p:xfrm>
        <a:graphic>
          <a:graphicData uri="http://schemas.openxmlformats.org/drawingml/2006/chart">
            <c:chart xmlns:c="http://schemas.openxmlformats.org/drawingml/2006/chart" xmlns:r="http://schemas.openxmlformats.org/officeDocument/2006/relationships" r:id="rId3"/>
          </a:graphicData>
        </a:graphic>
      </p:graphicFrame>
      <p:sp>
        <p:nvSpPr>
          <p:cNvPr id="31" name="Oval 30">
            <a:extLst>
              <a:ext uri="{FF2B5EF4-FFF2-40B4-BE49-F238E27FC236}">
                <a16:creationId xmlns:a16="http://schemas.microsoft.com/office/drawing/2014/main" id="{67806825-7683-82FC-1AFF-AF5762684800}"/>
              </a:ext>
            </a:extLst>
          </p:cNvPr>
          <p:cNvSpPr/>
          <p:nvPr/>
        </p:nvSpPr>
        <p:spPr>
          <a:xfrm>
            <a:off x="2171715" y="3603027"/>
            <a:ext cx="1123189" cy="1115644"/>
          </a:xfrm>
          <a:prstGeom prst="ellipse">
            <a:avLst/>
          </a:prstGeom>
          <a:solidFill>
            <a:srgbClr val="FFFFFF"/>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1B1464"/>
                </a:solidFill>
                <a:latin typeface="Helvetica" panose="020B0403020202020204" pitchFamily="34" charset="0"/>
              </a:rPr>
              <a:t>8.4</a:t>
            </a:r>
          </a:p>
        </p:txBody>
      </p:sp>
      <p:sp>
        <p:nvSpPr>
          <p:cNvPr id="32" name="Oval 31">
            <a:extLst>
              <a:ext uri="{FF2B5EF4-FFF2-40B4-BE49-F238E27FC236}">
                <a16:creationId xmlns:a16="http://schemas.microsoft.com/office/drawing/2014/main" id="{42985763-307C-C0BB-CD5D-C41BC6822127}"/>
              </a:ext>
            </a:extLst>
          </p:cNvPr>
          <p:cNvSpPr/>
          <p:nvPr/>
        </p:nvSpPr>
        <p:spPr>
          <a:xfrm>
            <a:off x="5679287" y="2458128"/>
            <a:ext cx="1123189" cy="1115644"/>
          </a:xfrm>
          <a:prstGeom prst="ellipse">
            <a:avLst/>
          </a:prstGeom>
          <a:solidFill>
            <a:srgbClr val="FFFFFF"/>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a:solidFill>
                  <a:srgbClr val="1B1464"/>
                </a:solidFill>
                <a:latin typeface="Helvetica" panose="020B0403020202020204" pitchFamily="34" charset="0"/>
              </a:rPr>
              <a:t>17.6</a:t>
            </a:r>
          </a:p>
        </p:txBody>
      </p:sp>
    </p:spTree>
    <p:extLst>
      <p:ext uri="{BB962C8B-B14F-4D97-AF65-F5344CB8AC3E}">
        <p14:creationId xmlns:p14="http://schemas.microsoft.com/office/powerpoint/2010/main" val="122218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using a device to control a home security system&#10;&#10;AI-generated content may be incorrect.">
            <a:extLst>
              <a:ext uri="{FF2B5EF4-FFF2-40B4-BE49-F238E27FC236}">
                <a16:creationId xmlns:a16="http://schemas.microsoft.com/office/drawing/2014/main" id="{C1500756-F721-39AA-1DD7-CEB3724E932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 y="1693333"/>
            <a:ext cx="6096000" cy="4470575"/>
          </a:xfrm>
          <a:prstGeom prst="rect">
            <a:avLst/>
          </a:prstGeom>
        </p:spPr>
      </p:pic>
      <p:sp>
        <p:nvSpPr>
          <p:cNvPr id="12" name="Rectangle 11">
            <a:extLst>
              <a:ext uri="{FF2B5EF4-FFF2-40B4-BE49-F238E27FC236}">
                <a16:creationId xmlns:a16="http://schemas.microsoft.com/office/drawing/2014/main" id="{B58F71FD-CD8B-D10E-1C40-79CCF7524055}"/>
              </a:ext>
            </a:extLst>
          </p:cNvPr>
          <p:cNvSpPr>
            <a:spLocks/>
          </p:cNvSpPr>
          <p:nvPr/>
        </p:nvSpPr>
        <p:spPr>
          <a:xfrm>
            <a:off x="1" y="1693333"/>
            <a:ext cx="6096000" cy="4473405"/>
          </a:xfrm>
          <a:prstGeom prst="rect">
            <a:avLst/>
          </a:prstGeom>
          <a:solidFill>
            <a:srgbClr val="1B1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DC7962F-0053-98D7-900D-66DABA194930}"/>
              </a:ext>
            </a:extLst>
          </p:cNvPr>
          <p:cNvSpPr txBox="1"/>
          <p:nvPr/>
        </p:nvSpPr>
        <p:spPr>
          <a:xfrm>
            <a:off x="0" y="1899407"/>
            <a:ext cx="6096000" cy="830997"/>
          </a:xfrm>
          <a:prstGeom prst="rect">
            <a:avLst/>
          </a:prstGeom>
          <a:noFill/>
        </p:spPr>
        <p:txBody>
          <a:bodyPr wrap="square" rtlCol="0">
            <a:spAutoFit/>
          </a:bodyPr>
          <a:lstStyle/>
          <a:p>
            <a:pPr algn="ctr"/>
            <a:r>
              <a:rPr lang="en-US" sz="1600" b="1">
                <a:solidFill>
                  <a:srgbClr val="FFFFFF"/>
                </a:solidFill>
                <a:latin typeface="Helvetica" panose="020B0604020202020204" pitchFamily="34" charset="0"/>
                <a:cs typeface="Helvetica" panose="020B0604020202020204" pitchFamily="34" charset="0"/>
              </a:rPr>
              <a:t>‘The benefits of ‘smart’ home devices / appliances could significantly improve my quality of life’</a:t>
            </a:r>
          </a:p>
          <a:p>
            <a:pPr algn="ctr"/>
            <a:r>
              <a:rPr lang="en-US" sz="1400">
                <a:solidFill>
                  <a:srgbClr val="FFFFFF"/>
                </a:solidFill>
                <a:latin typeface="Helvetica" panose="020B0604020202020204" pitchFamily="34" charset="0"/>
                <a:cs typeface="Helvetica" panose="020B0604020202020204" pitchFamily="34" charset="0"/>
              </a:rPr>
              <a:t>% of A18+ who agree</a:t>
            </a:r>
          </a:p>
        </p:txBody>
      </p:sp>
      <p:sp>
        <p:nvSpPr>
          <p:cNvPr id="10" name="TextBox 9">
            <a:extLst>
              <a:ext uri="{FF2B5EF4-FFF2-40B4-BE49-F238E27FC236}">
                <a16:creationId xmlns:a16="http://schemas.microsoft.com/office/drawing/2014/main" id="{90BD2CE8-810E-E6BF-7466-19DE9030006B}"/>
              </a:ext>
            </a:extLst>
          </p:cNvPr>
          <p:cNvSpPr txBox="1"/>
          <p:nvPr/>
        </p:nvSpPr>
        <p:spPr>
          <a:xfrm>
            <a:off x="504917" y="6334072"/>
            <a:ext cx="11538916" cy="215444"/>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MRI-Simmons Spring Doublebase 2021 – 2025 USA Study, A18+. </a:t>
            </a:r>
            <a:r>
              <a:rPr lang="en-US" sz="800">
                <a:solidFill>
                  <a:srgbClr val="1B1464"/>
                </a:solidFill>
                <a:latin typeface="Helvetica" panose="020B0403020202020204" pitchFamily="34" charset="0"/>
              </a:rPr>
              <a:t>*VAB analysis of MRI-Simmons Spring 2022 – 2025 USA Study, A18+.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Based on ‘any agree’. </a:t>
            </a:r>
          </a:p>
        </p:txBody>
      </p:sp>
      <p:pic>
        <p:nvPicPr>
          <p:cNvPr id="2" name="Picture 1">
            <a:extLst>
              <a:ext uri="{FF2B5EF4-FFF2-40B4-BE49-F238E27FC236}">
                <a16:creationId xmlns:a16="http://schemas.microsoft.com/office/drawing/2014/main" id="{EF261825-E7E0-AA33-27EC-2469CA3306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5A6232C8-8CEB-5F95-3D4F-2A570C0E9A2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FB7A5048-B816-958F-7C71-26D4457EE7F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5" name="Rectangle 4">
            <a:extLst>
              <a:ext uri="{FF2B5EF4-FFF2-40B4-BE49-F238E27FC236}">
                <a16:creationId xmlns:a16="http://schemas.microsoft.com/office/drawing/2014/main" id="{5B24A059-2DEC-9945-2144-9431E41999A9}"/>
              </a:ext>
            </a:extLst>
          </p:cNvPr>
          <p:cNvSpPr>
            <a:spLocks/>
          </p:cNvSpPr>
          <p:nvPr/>
        </p:nvSpPr>
        <p:spPr>
          <a:xfrm>
            <a:off x="6096000" y="1698993"/>
            <a:ext cx="6096000"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103ED7-2BAC-84D9-CEB0-92260D05BC99}"/>
              </a:ext>
            </a:extLst>
          </p:cNvPr>
          <p:cNvSpPr txBox="1"/>
          <p:nvPr/>
        </p:nvSpPr>
        <p:spPr>
          <a:xfrm>
            <a:off x="6096000" y="1899407"/>
            <a:ext cx="6096000" cy="830997"/>
          </a:xfrm>
          <a:prstGeom prst="rect">
            <a:avLst/>
          </a:prstGeom>
          <a:noFill/>
        </p:spPr>
        <p:txBody>
          <a:bodyPr wrap="square" rtlCol="0">
            <a:spAutoFit/>
          </a:bodyPr>
          <a:lstStyle/>
          <a:p>
            <a:pPr algn="ctr"/>
            <a:r>
              <a:rPr lang="en-US" sz="1600" b="1">
                <a:solidFill>
                  <a:srgbClr val="1B1464"/>
                </a:solidFill>
                <a:latin typeface="Helvetica" panose="020B0604020202020204" pitchFamily="34" charset="0"/>
                <a:cs typeface="Helvetica" panose="020B0604020202020204" pitchFamily="34" charset="0"/>
              </a:rPr>
              <a:t>‘Smart’ home devices / appliances have </a:t>
            </a:r>
          </a:p>
          <a:p>
            <a:pPr algn="ctr"/>
            <a:r>
              <a:rPr lang="en-US" sz="1600" b="1">
                <a:solidFill>
                  <a:srgbClr val="1B1464"/>
                </a:solidFill>
                <a:latin typeface="Helvetica" panose="020B0604020202020204" pitchFamily="34" charset="0"/>
                <a:cs typeface="Helvetica" panose="020B0604020202020204" pitchFamily="34" charset="0"/>
              </a:rPr>
              <a:t>become an important part of my life’*</a:t>
            </a:r>
          </a:p>
          <a:p>
            <a:pPr algn="ctr"/>
            <a:r>
              <a:rPr lang="en-US" sz="1400">
                <a:solidFill>
                  <a:srgbClr val="1B1464"/>
                </a:solidFill>
                <a:latin typeface="Helvetica" panose="020B0604020202020204" pitchFamily="34" charset="0"/>
                <a:cs typeface="Helvetica" panose="020B0604020202020204" pitchFamily="34" charset="0"/>
              </a:rPr>
              <a:t>% of A18+ who agree</a:t>
            </a:r>
          </a:p>
        </p:txBody>
      </p:sp>
      <p:graphicFrame>
        <p:nvGraphicFramePr>
          <p:cNvPr id="15" name="Chart 14">
            <a:extLst>
              <a:ext uri="{FF2B5EF4-FFF2-40B4-BE49-F238E27FC236}">
                <a16:creationId xmlns:a16="http://schemas.microsoft.com/office/drawing/2014/main" id="{F325DE82-4727-9AF2-85C3-7BE75B621CFA}"/>
              </a:ext>
            </a:extLst>
          </p:cNvPr>
          <p:cNvGraphicFramePr/>
          <p:nvPr>
            <p:extLst>
              <p:ext uri="{D42A27DB-BD31-4B8C-83A1-F6EECF244321}">
                <p14:modId xmlns:p14="http://schemas.microsoft.com/office/powerpoint/2010/main" val="3389583731"/>
              </p:ext>
            </p:extLst>
          </p:nvPr>
        </p:nvGraphicFramePr>
        <p:xfrm>
          <a:off x="-1" y="2894908"/>
          <a:ext cx="6096000" cy="30080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1A4A098C-C55C-022D-A2F4-B151513027CD}"/>
              </a:ext>
            </a:extLst>
          </p:cNvPr>
          <p:cNvGraphicFramePr/>
          <p:nvPr>
            <p:extLst>
              <p:ext uri="{D42A27DB-BD31-4B8C-83A1-F6EECF244321}">
                <p14:modId xmlns:p14="http://schemas.microsoft.com/office/powerpoint/2010/main" val="2527227272"/>
              </p:ext>
            </p:extLst>
          </p:nvPr>
        </p:nvGraphicFramePr>
        <p:xfrm>
          <a:off x="6096000" y="2894908"/>
          <a:ext cx="6096000" cy="3008052"/>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id="{680A04A2-08D6-C2CE-947F-10C191F7D6FB}"/>
              </a:ext>
            </a:extLst>
          </p:cNvPr>
          <p:cNvSpPr/>
          <p:nvPr/>
        </p:nvSpPr>
        <p:spPr>
          <a:xfrm>
            <a:off x="311285" y="440921"/>
            <a:ext cx="11859196" cy="892552"/>
          </a:xfrm>
          <a:prstGeom prst="rect">
            <a:avLst/>
          </a:prstGeom>
        </p:spPr>
        <p:txBody>
          <a:bodyPr wrap="square">
            <a:spAutoFit/>
          </a:bodyPr>
          <a:lstStyle/>
          <a:p>
            <a:pPr lvl="0">
              <a:defRPr/>
            </a:pPr>
            <a:r>
              <a:rPr lang="en-US" sz="2600" b="1">
                <a:solidFill>
                  <a:srgbClr val="1B1464"/>
                </a:solidFill>
                <a:latin typeface="Helvetica" panose="020B0604020202020204" pitchFamily="34" charset="0"/>
                <a:ea typeface="Calibri" panose="020F0502020204030204" pitchFamily="34" charset="0"/>
                <a:cs typeface="Arial" panose="020B0604020202020204" pitchFamily="34" charset="0"/>
              </a:rPr>
              <a:t>Smart devices are woven into daily life, with nearly half of adults saying they </a:t>
            </a:r>
            <a:r>
              <a:rPr lang="en-US" sz="2600" b="1">
                <a:solidFill>
                  <a:srgbClr val="ED3C8D"/>
                </a:solidFill>
                <a:latin typeface="Helvetica" panose="020B0604020202020204" pitchFamily="34" charset="0"/>
                <a:ea typeface="Calibri" panose="020F0502020204030204" pitchFamily="34" charset="0"/>
                <a:cs typeface="Arial" panose="020B0604020202020204" pitchFamily="34" charset="0"/>
              </a:rPr>
              <a:t>provide meaningful improvements to their lives</a:t>
            </a:r>
          </a:p>
        </p:txBody>
      </p:sp>
    </p:spTree>
    <p:extLst>
      <p:ext uri="{BB962C8B-B14F-4D97-AF65-F5344CB8AC3E}">
        <p14:creationId xmlns:p14="http://schemas.microsoft.com/office/powerpoint/2010/main" val="3253186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EE505-7D0B-2C87-CA8D-19217B4339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92F234-A589-D009-8B02-3C4A8C9700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700"/>
            <a:ext cx="12192000" cy="6870700"/>
          </a:xfrm>
          <a:prstGeom prst="rect">
            <a:avLst/>
          </a:prstGeom>
        </p:spPr>
      </p:pic>
      <p:cxnSp>
        <p:nvCxnSpPr>
          <p:cNvPr id="11" name="Straight Connector 10">
            <a:extLst>
              <a:ext uri="{FF2B5EF4-FFF2-40B4-BE49-F238E27FC236}">
                <a16:creationId xmlns:a16="http://schemas.microsoft.com/office/drawing/2014/main" id="{8CB3F318-8088-F235-8547-430647CE26D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36B137DE-8E85-4B0D-3B95-4C82319668C1}"/>
              </a:ext>
            </a:extLst>
          </p:cNvPr>
          <p:cNvSpPr txBox="1"/>
          <p:nvPr/>
        </p:nvSpPr>
        <p:spPr>
          <a:xfrm>
            <a:off x="352898" y="3434080"/>
            <a:ext cx="74195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Helvetica" pitchFamily="2" charset="0"/>
                <a:ea typeface="+mn-ea"/>
                <a:cs typeface="+mn-cs"/>
              </a:rPr>
              <a:t>Our ‘connected’ world represents a mix </a:t>
            </a:r>
            <a:br>
              <a:rPr kumimoji="0" lang="en-US" sz="2800" b="0" i="0" u="none" strike="noStrike" kern="1200" cap="none" spc="0" normalizeH="0" baseline="0" noProof="0">
                <a:ln>
                  <a:noFill/>
                </a:ln>
                <a:solidFill>
                  <a:schemeClr val="bg1"/>
                </a:solidFill>
                <a:effectLst/>
                <a:uLnTx/>
                <a:uFillTx/>
                <a:latin typeface="Helvetica" pitchFamily="2" charset="0"/>
                <a:ea typeface="+mn-ea"/>
                <a:cs typeface="+mn-cs"/>
              </a:rPr>
            </a:br>
            <a:r>
              <a:rPr kumimoji="0" lang="en-US" sz="2800" b="0" i="0" u="none" strike="noStrike" kern="1200" cap="none" spc="0" normalizeH="0" baseline="0" noProof="0">
                <a:ln>
                  <a:noFill/>
                </a:ln>
                <a:solidFill>
                  <a:schemeClr val="bg1"/>
                </a:solidFill>
                <a:effectLst/>
                <a:uLnTx/>
                <a:uFillTx/>
                <a:latin typeface="Helvetica" pitchFamily="2" charset="0"/>
                <a:ea typeface="+mn-ea"/>
                <a:cs typeface="+mn-cs"/>
              </a:rPr>
              <a:t>of well-established devices and an exciting group of emerging technologies which are all seamlessly integrating into consumer</a:t>
            </a:r>
            <a:r>
              <a:rPr lang="en-US" sz="2800">
                <a:solidFill>
                  <a:schemeClr val="bg1"/>
                </a:solidFill>
                <a:latin typeface="Helvetica" pitchFamily="2" charset="0"/>
              </a:rPr>
              <a:t>s’ lives</a:t>
            </a:r>
            <a:endParaRPr kumimoji="0" lang="en-US" sz="2800" b="0" i="0" u="none" strike="noStrike" kern="1200" cap="none" spc="0" normalizeH="0" baseline="0" noProof="0">
              <a:ln>
                <a:noFill/>
              </a:ln>
              <a:solidFill>
                <a:schemeClr val="bg1"/>
              </a:solidFill>
              <a:effectLst/>
              <a:uLnTx/>
              <a:uFillTx/>
              <a:latin typeface="Helvetica" pitchFamily="2" charset="0"/>
              <a:ea typeface="+mn-ea"/>
              <a:cs typeface="+mn-cs"/>
            </a:endParaRPr>
          </a:p>
        </p:txBody>
      </p:sp>
    </p:spTree>
    <p:extLst>
      <p:ext uri="{BB962C8B-B14F-4D97-AF65-F5344CB8AC3E}">
        <p14:creationId xmlns:p14="http://schemas.microsoft.com/office/powerpoint/2010/main" val="256312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A74A-17B6-1AC2-A70C-DB22AD598814}"/>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FAFBA2C-02CF-3991-014B-3B2A2488CD5D}"/>
              </a:ext>
            </a:extLst>
          </p:cNvPr>
          <p:cNvSpPr>
            <a:spLocks/>
          </p:cNvSpPr>
          <p:nvPr/>
        </p:nvSpPr>
        <p:spPr>
          <a:xfrm>
            <a:off x="0" y="1696163"/>
            <a:ext cx="6391624" cy="4470575"/>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FF476BE-BFC1-CC5A-6539-C60C4F71DAF9}"/>
              </a:ext>
            </a:extLst>
          </p:cNvPr>
          <p:cNvSpPr>
            <a:spLocks/>
          </p:cNvSpPr>
          <p:nvPr/>
        </p:nvSpPr>
        <p:spPr>
          <a:xfrm>
            <a:off x="6389835" y="1696163"/>
            <a:ext cx="5802165"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9CD86550-B3F4-E35A-A025-C9013A56F8F7}"/>
              </a:ext>
            </a:extLst>
          </p:cNvPr>
          <p:cNvGraphicFramePr/>
          <p:nvPr>
            <p:extLst>
              <p:ext uri="{D42A27DB-BD31-4B8C-83A1-F6EECF244321}">
                <p14:modId xmlns:p14="http://schemas.microsoft.com/office/powerpoint/2010/main" val="3540496378"/>
              </p:ext>
            </p:extLst>
          </p:nvPr>
        </p:nvGraphicFramePr>
        <p:xfrm>
          <a:off x="0" y="2324912"/>
          <a:ext cx="6225702" cy="283409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0B2B525A-40B6-56E3-5949-6BB84EFEDF0C}"/>
              </a:ext>
            </a:extLst>
          </p:cNvPr>
          <p:cNvSpPr txBox="1"/>
          <p:nvPr/>
        </p:nvSpPr>
        <p:spPr>
          <a:xfrm>
            <a:off x="483207" y="6315344"/>
            <a:ext cx="115389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Industry data; S&amp;P Global Market Intelligence Kagan estimates.. Data compiled October 2025. ‘Installed Base’ refers to the total number of units of a product currently in use by customers. Compound Annual Growth Rate (CAGR): </a:t>
            </a:r>
            <a:r>
              <a:rPr lang="en-US" sz="800">
                <a:solidFill>
                  <a:srgbClr val="1B1464"/>
                </a:solidFill>
                <a:latin typeface="Helvetica" panose="020B0403020202020204" pitchFamily="34" charset="0"/>
              </a:rPr>
              <a:t>9</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.0%. </a:t>
            </a:r>
          </a:p>
        </p:txBody>
      </p:sp>
      <p:sp>
        <p:nvSpPr>
          <p:cNvPr id="7" name="Rectangle 6">
            <a:extLst>
              <a:ext uri="{FF2B5EF4-FFF2-40B4-BE49-F238E27FC236}">
                <a16:creationId xmlns:a16="http://schemas.microsoft.com/office/drawing/2014/main" id="{7E9B2B4D-04E3-2F53-0F62-E23F9B70B8A1}"/>
              </a:ext>
            </a:extLst>
          </p:cNvPr>
          <p:cNvSpPr/>
          <p:nvPr/>
        </p:nvSpPr>
        <p:spPr>
          <a:xfrm>
            <a:off x="206621" y="440921"/>
            <a:ext cx="1196386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Arial" panose="020B0604020202020204" pitchFamily="34" charset="0"/>
              </a:rPr>
              <a:t>Connected TVs: </a:t>
            </a:r>
            <a:r>
              <a:rPr lang="en-US" sz="2600" b="1">
                <a:solidFill>
                  <a:srgbClr val="1B1464"/>
                </a:solidFill>
                <a:latin typeface="Helvetica" panose="020B0604020202020204" pitchFamily="34" charset="0"/>
                <a:cs typeface="Arial" panose="020B0604020202020204" pitchFamily="34" charset="0"/>
              </a:rPr>
              <a:t>Smart TVs are now the standard in homes, with continued growth and increasing prevalence of households with multiple smart TVs</a:t>
            </a:r>
          </a:p>
        </p:txBody>
      </p:sp>
      <p:sp>
        <p:nvSpPr>
          <p:cNvPr id="10" name="TextBox 9">
            <a:extLst>
              <a:ext uri="{FF2B5EF4-FFF2-40B4-BE49-F238E27FC236}">
                <a16:creationId xmlns:a16="http://schemas.microsoft.com/office/drawing/2014/main" id="{BD8F00CE-2E44-06D2-8434-17E20ADCC244}"/>
              </a:ext>
            </a:extLst>
          </p:cNvPr>
          <p:cNvSpPr txBox="1"/>
          <p:nvPr/>
        </p:nvSpPr>
        <p:spPr>
          <a:xfrm>
            <a:off x="206620" y="1906821"/>
            <a:ext cx="588937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Smart TV Set Installed Base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millions</a:t>
            </a:r>
          </a:p>
        </p:txBody>
      </p:sp>
      <p:sp>
        <p:nvSpPr>
          <p:cNvPr id="13" name="TextBox 12">
            <a:extLst>
              <a:ext uri="{FF2B5EF4-FFF2-40B4-BE49-F238E27FC236}">
                <a16:creationId xmlns:a16="http://schemas.microsoft.com/office/drawing/2014/main" id="{C3FD23B2-DA36-30D4-40AF-77937A580389}"/>
              </a:ext>
            </a:extLst>
          </p:cNvPr>
          <p:cNvSpPr txBox="1"/>
          <p:nvPr/>
        </p:nvSpPr>
        <p:spPr>
          <a:xfrm>
            <a:off x="224362" y="5345135"/>
            <a:ext cx="57216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Helvetica" panose="020B0403020202020204" pitchFamily="34" charset="0"/>
              </a:rPr>
              <a:t>% of Total TV Households</a:t>
            </a:r>
            <a:endPar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 name="Rectangle 13">
            <a:extLst>
              <a:ext uri="{FF2B5EF4-FFF2-40B4-BE49-F238E27FC236}">
                <a16:creationId xmlns:a16="http://schemas.microsoft.com/office/drawing/2014/main" id="{646D9179-2128-48EA-CA87-EB4990C89902}"/>
              </a:ext>
            </a:extLst>
          </p:cNvPr>
          <p:cNvSpPr/>
          <p:nvPr/>
        </p:nvSpPr>
        <p:spPr>
          <a:xfrm>
            <a:off x="2454610"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Helvetica" panose="020B0403020202020204" pitchFamily="34" charset="0"/>
              </a:rPr>
              <a:t>74</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15" name="Rectangle 14">
            <a:extLst>
              <a:ext uri="{FF2B5EF4-FFF2-40B4-BE49-F238E27FC236}">
                <a16:creationId xmlns:a16="http://schemas.microsoft.com/office/drawing/2014/main" id="{375B2382-5037-50F4-C9D8-878B1ECA8ACA}"/>
              </a:ext>
            </a:extLst>
          </p:cNvPr>
          <p:cNvSpPr/>
          <p:nvPr/>
        </p:nvSpPr>
        <p:spPr>
          <a:xfrm>
            <a:off x="3195304"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76%</a:t>
            </a:r>
          </a:p>
        </p:txBody>
      </p:sp>
      <p:sp>
        <p:nvSpPr>
          <p:cNvPr id="16" name="Rectangle 15">
            <a:extLst>
              <a:ext uri="{FF2B5EF4-FFF2-40B4-BE49-F238E27FC236}">
                <a16:creationId xmlns:a16="http://schemas.microsoft.com/office/drawing/2014/main" id="{55C9BF2A-324E-BD57-9545-1FD65162BCFD}"/>
              </a:ext>
            </a:extLst>
          </p:cNvPr>
          <p:cNvSpPr/>
          <p:nvPr/>
        </p:nvSpPr>
        <p:spPr>
          <a:xfrm>
            <a:off x="3929663"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Helvetica" panose="020B0403020202020204" pitchFamily="34" charset="0"/>
              </a:rPr>
              <a:t>79</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17" name="Rectangle 16">
            <a:extLst>
              <a:ext uri="{FF2B5EF4-FFF2-40B4-BE49-F238E27FC236}">
                <a16:creationId xmlns:a16="http://schemas.microsoft.com/office/drawing/2014/main" id="{D422C5DA-5BDF-7DF4-8347-19E1AC7FC6A0}"/>
              </a:ext>
            </a:extLst>
          </p:cNvPr>
          <p:cNvSpPr/>
          <p:nvPr/>
        </p:nvSpPr>
        <p:spPr>
          <a:xfrm>
            <a:off x="4691328"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Helvetica" panose="020B0403020202020204" pitchFamily="34" charset="0"/>
              </a:rPr>
              <a:t>82</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sp>
        <p:nvSpPr>
          <p:cNvPr id="18" name="Rectangle 17">
            <a:extLst>
              <a:ext uri="{FF2B5EF4-FFF2-40B4-BE49-F238E27FC236}">
                <a16:creationId xmlns:a16="http://schemas.microsoft.com/office/drawing/2014/main" id="{831A0B95-FE99-8699-6F50-090E203F6E17}"/>
              </a:ext>
            </a:extLst>
          </p:cNvPr>
          <p:cNvSpPr/>
          <p:nvPr/>
        </p:nvSpPr>
        <p:spPr>
          <a:xfrm>
            <a:off x="5400748"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Helvetica" panose="020B0403020202020204" pitchFamily="34" charset="0"/>
              </a:rPr>
              <a:t>83</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pic>
        <p:nvPicPr>
          <p:cNvPr id="3" name="Picture 2">
            <a:extLst>
              <a:ext uri="{FF2B5EF4-FFF2-40B4-BE49-F238E27FC236}">
                <a16:creationId xmlns:a16="http://schemas.microsoft.com/office/drawing/2014/main" id="{45C2293F-33B4-CAA8-0939-DC86B8E9DE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A8968B52-A086-890E-681D-0EB4605BCCE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BA629F37-5423-DDF6-7C15-D4FE087D159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Rectangle 5">
            <a:extLst>
              <a:ext uri="{FF2B5EF4-FFF2-40B4-BE49-F238E27FC236}">
                <a16:creationId xmlns:a16="http://schemas.microsoft.com/office/drawing/2014/main" id="{B9AEF782-4A90-758A-F41B-7D92F1CAA6B0}"/>
              </a:ext>
            </a:extLst>
          </p:cNvPr>
          <p:cNvSpPr/>
          <p:nvPr/>
        </p:nvSpPr>
        <p:spPr>
          <a:xfrm>
            <a:off x="1723644"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63%</a:t>
            </a:r>
          </a:p>
        </p:txBody>
      </p:sp>
      <p:sp>
        <p:nvSpPr>
          <p:cNvPr id="19" name="Rectangle 18">
            <a:extLst>
              <a:ext uri="{FF2B5EF4-FFF2-40B4-BE49-F238E27FC236}">
                <a16:creationId xmlns:a16="http://schemas.microsoft.com/office/drawing/2014/main" id="{4CF21320-7E52-89A7-7E2D-6CF9595858CD}"/>
              </a:ext>
            </a:extLst>
          </p:cNvPr>
          <p:cNvSpPr/>
          <p:nvPr/>
        </p:nvSpPr>
        <p:spPr>
          <a:xfrm>
            <a:off x="971808"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55%</a:t>
            </a:r>
          </a:p>
        </p:txBody>
      </p:sp>
      <p:sp>
        <p:nvSpPr>
          <p:cNvPr id="20" name="Rectangle 19">
            <a:extLst>
              <a:ext uri="{FF2B5EF4-FFF2-40B4-BE49-F238E27FC236}">
                <a16:creationId xmlns:a16="http://schemas.microsoft.com/office/drawing/2014/main" id="{6209E5D7-CFA3-1ADB-4D2D-CF9CC7440DB2}"/>
              </a:ext>
            </a:extLst>
          </p:cNvPr>
          <p:cNvSpPr/>
          <p:nvPr/>
        </p:nvSpPr>
        <p:spPr>
          <a:xfrm>
            <a:off x="224363" y="5699707"/>
            <a:ext cx="545287" cy="258483"/>
          </a:xfrm>
          <a:prstGeom prst="rect">
            <a:avLst/>
          </a:prstGeom>
          <a:solidFill>
            <a:srgbClr val="1B146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45%</a:t>
            </a:r>
          </a:p>
        </p:txBody>
      </p:sp>
      <p:sp>
        <p:nvSpPr>
          <p:cNvPr id="22" name="TextBox 21">
            <a:extLst>
              <a:ext uri="{FF2B5EF4-FFF2-40B4-BE49-F238E27FC236}">
                <a16:creationId xmlns:a16="http://schemas.microsoft.com/office/drawing/2014/main" id="{97E3AF1D-4352-C2E6-0C6C-2A06C7BC982B}"/>
              </a:ext>
            </a:extLst>
          </p:cNvPr>
          <p:cNvSpPr txBox="1"/>
          <p:nvPr/>
        </p:nvSpPr>
        <p:spPr>
          <a:xfrm>
            <a:off x="6642306" y="1906821"/>
            <a:ext cx="534307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Average # of Smart TVs per HH </a:t>
            </a:r>
          </a:p>
        </p:txBody>
      </p:sp>
      <p:graphicFrame>
        <p:nvGraphicFramePr>
          <p:cNvPr id="40" name="Chart 39">
            <a:extLst>
              <a:ext uri="{FF2B5EF4-FFF2-40B4-BE49-F238E27FC236}">
                <a16:creationId xmlns:a16="http://schemas.microsoft.com/office/drawing/2014/main" id="{EBC59E52-7C2E-540F-9C83-5D473F6AC822}"/>
              </a:ext>
            </a:extLst>
          </p:cNvPr>
          <p:cNvGraphicFramePr/>
          <p:nvPr>
            <p:extLst>
              <p:ext uri="{D42A27DB-BD31-4B8C-83A1-F6EECF244321}">
                <p14:modId xmlns:p14="http://schemas.microsoft.com/office/powerpoint/2010/main" val="3189587288"/>
              </p:ext>
            </p:extLst>
          </p:nvPr>
        </p:nvGraphicFramePr>
        <p:xfrm>
          <a:off x="6535413" y="2569153"/>
          <a:ext cx="5471269" cy="2573025"/>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Box 41">
            <a:extLst>
              <a:ext uri="{FF2B5EF4-FFF2-40B4-BE49-F238E27FC236}">
                <a16:creationId xmlns:a16="http://schemas.microsoft.com/office/drawing/2014/main" id="{27D74FD7-A177-5ACA-DA96-3C9CB1499A69}"/>
              </a:ext>
            </a:extLst>
          </p:cNvPr>
          <p:cNvSpPr txBox="1"/>
          <p:nvPr/>
        </p:nvSpPr>
        <p:spPr>
          <a:xfrm>
            <a:off x="6723261" y="5354117"/>
            <a:ext cx="52255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1B1464"/>
                </a:solidFill>
                <a:latin typeface="Helvetica" panose="020B0403020202020204" pitchFamily="34" charset="0"/>
              </a:rPr>
              <a:t>Smart TV % of Total TV Set Installed Base</a:t>
            </a:r>
            <a:endPar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3" name="Rectangle 42">
            <a:extLst>
              <a:ext uri="{FF2B5EF4-FFF2-40B4-BE49-F238E27FC236}">
                <a16:creationId xmlns:a16="http://schemas.microsoft.com/office/drawing/2014/main" id="{26B49EC1-0FD2-FD22-CCE7-E65CDF8D9527}"/>
              </a:ext>
            </a:extLst>
          </p:cNvPr>
          <p:cNvSpPr/>
          <p:nvPr/>
        </p:nvSpPr>
        <p:spPr>
          <a:xfrm>
            <a:off x="8720042"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1B1464"/>
                </a:solidFill>
                <a:latin typeface="Helvetica" panose="020B0403020202020204" pitchFamily="34" charset="0"/>
              </a:rPr>
              <a:t>56</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44" name="Rectangle 43">
            <a:extLst>
              <a:ext uri="{FF2B5EF4-FFF2-40B4-BE49-F238E27FC236}">
                <a16:creationId xmlns:a16="http://schemas.microsoft.com/office/drawing/2014/main" id="{5478CD1D-BBB6-47B1-75D5-25F7C2F5CF41}"/>
              </a:ext>
            </a:extLst>
          </p:cNvPr>
          <p:cNvSpPr/>
          <p:nvPr/>
        </p:nvSpPr>
        <p:spPr>
          <a:xfrm>
            <a:off x="9402369"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1B1464"/>
                </a:solidFill>
                <a:latin typeface="Helvetica" panose="020B0403020202020204" pitchFamily="34" charset="0"/>
              </a:rPr>
              <a:t>64</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45" name="Rectangle 44">
            <a:extLst>
              <a:ext uri="{FF2B5EF4-FFF2-40B4-BE49-F238E27FC236}">
                <a16:creationId xmlns:a16="http://schemas.microsoft.com/office/drawing/2014/main" id="{93A68574-45E3-4DF2-A8D1-C6641EE5F60A}"/>
              </a:ext>
            </a:extLst>
          </p:cNvPr>
          <p:cNvSpPr/>
          <p:nvPr/>
        </p:nvSpPr>
        <p:spPr>
          <a:xfrm>
            <a:off x="10058907"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1B1464"/>
                </a:solidFill>
                <a:latin typeface="Helvetica" panose="020B0403020202020204" pitchFamily="34" charset="0"/>
              </a:rPr>
              <a:t>72</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46" name="Rectangle 45">
            <a:extLst>
              <a:ext uri="{FF2B5EF4-FFF2-40B4-BE49-F238E27FC236}">
                <a16:creationId xmlns:a16="http://schemas.microsoft.com/office/drawing/2014/main" id="{E224E420-6F02-2673-B32D-38FD4F750E3E}"/>
              </a:ext>
            </a:extLst>
          </p:cNvPr>
          <p:cNvSpPr/>
          <p:nvPr/>
        </p:nvSpPr>
        <p:spPr>
          <a:xfrm>
            <a:off x="10723296"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78%</a:t>
            </a:r>
          </a:p>
        </p:txBody>
      </p:sp>
      <p:sp>
        <p:nvSpPr>
          <p:cNvPr id="47" name="Rectangle 46">
            <a:extLst>
              <a:ext uri="{FF2B5EF4-FFF2-40B4-BE49-F238E27FC236}">
                <a16:creationId xmlns:a16="http://schemas.microsoft.com/office/drawing/2014/main" id="{98C3F0A4-AE15-EEE5-D5BA-C9D138ABB32D}"/>
              </a:ext>
            </a:extLst>
          </p:cNvPr>
          <p:cNvSpPr/>
          <p:nvPr/>
        </p:nvSpPr>
        <p:spPr>
          <a:xfrm>
            <a:off x="11403532"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85%</a:t>
            </a:r>
          </a:p>
        </p:txBody>
      </p:sp>
      <p:sp>
        <p:nvSpPr>
          <p:cNvPr id="48" name="Rectangle 47">
            <a:extLst>
              <a:ext uri="{FF2B5EF4-FFF2-40B4-BE49-F238E27FC236}">
                <a16:creationId xmlns:a16="http://schemas.microsoft.com/office/drawing/2014/main" id="{4E27F500-D305-B5FE-03BC-533033DF8414}"/>
              </a:ext>
            </a:extLst>
          </p:cNvPr>
          <p:cNvSpPr/>
          <p:nvPr/>
        </p:nvSpPr>
        <p:spPr>
          <a:xfrm>
            <a:off x="8057172"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45%</a:t>
            </a:r>
          </a:p>
        </p:txBody>
      </p:sp>
      <p:sp>
        <p:nvSpPr>
          <p:cNvPr id="49" name="Rectangle 48">
            <a:extLst>
              <a:ext uri="{FF2B5EF4-FFF2-40B4-BE49-F238E27FC236}">
                <a16:creationId xmlns:a16="http://schemas.microsoft.com/office/drawing/2014/main" id="{3CC18934-CDE7-EFB1-598B-83C398FD70B0}"/>
              </a:ext>
            </a:extLst>
          </p:cNvPr>
          <p:cNvSpPr/>
          <p:nvPr/>
        </p:nvSpPr>
        <p:spPr>
          <a:xfrm>
            <a:off x="7412337"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36%</a:t>
            </a:r>
          </a:p>
        </p:txBody>
      </p:sp>
      <p:sp>
        <p:nvSpPr>
          <p:cNvPr id="50" name="Rectangle 49">
            <a:extLst>
              <a:ext uri="{FF2B5EF4-FFF2-40B4-BE49-F238E27FC236}">
                <a16:creationId xmlns:a16="http://schemas.microsoft.com/office/drawing/2014/main" id="{E95EAAE1-64C9-0990-A263-C9F8E7B96218}"/>
              </a:ext>
            </a:extLst>
          </p:cNvPr>
          <p:cNvSpPr/>
          <p:nvPr/>
        </p:nvSpPr>
        <p:spPr>
          <a:xfrm>
            <a:off x="6723261" y="5699707"/>
            <a:ext cx="545287" cy="258483"/>
          </a:xfrm>
          <a:prstGeom prst="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25%</a:t>
            </a:r>
          </a:p>
        </p:txBody>
      </p:sp>
    </p:spTree>
    <p:extLst>
      <p:ext uri="{BB962C8B-B14F-4D97-AF65-F5344CB8AC3E}">
        <p14:creationId xmlns:p14="http://schemas.microsoft.com/office/powerpoint/2010/main" val="58704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7E27-DA34-F50F-E723-46851CCA1FB0}"/>
            </a:ext>
          </a:extLst>
        </p:cNvPr>
        <p:cNvGrpSpPr/>
        <p:nvPr/>
      </p:nvGrpSpPr>
      <p:grpSpPr>
        <a:xfrm>
          <a:off x="0" y="0"/>
          <a:ext cx="0" cy="0"/>
          <a:chOff x="0" y="0"/>
          <a:chExt cx="0" cy="0"/>
        </a:xfrm>
      </p:grpSpPr>
      <p:pic>
        <p:nvPicPr>
          <p:cNvPr id="10" name="Picture 9" descr="A person smiling while looking at a cellphone&#10;&#10;AI-generated content may be incorrect.">
            <a:extLst>
              <a:ext uri="{FF2B5EF4-FFF2-40B4-BE49-F238E27FC236}">
                <a16:creationId xmlns:a16="http://schemas.microsoft.com/office/drawing/2014/main" id="{E0AFEBA1-5001-A011-151A-365FA97E883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1695578"/>
            <a:ext cx="5174028" cy="4464845"/>
          </a:xfrm>
          <a:prstGeom prst="rect">
            <a:avLst/>
          </a:prstGeom>
        </p:spPr>
      </p:pic>
      <p:sp>
        <p:nvSpPr>
          <p:cNvPr id="12" name="Rectangle 11">
            <a:extLst>
              <a:ext uri="{FF2B5EF4-FFF2-40B4-BE49-F238E27FC236}">
                <a16:creationId xmlns:a16="http://schemas.microsoft.com/office/drawing/2014/main" id="{4B12E0D1-7A5C-A82A-F76C-97F4856E1566}"/>
              </a:ext>
            </a:extLst>
          </p:cNvPr>
          <p:cNvSpPr>
            <a:spLocks/>
          </p:cNvSpPr>
          <p:nvPr/>
        </p:nvSpPr>
        <p:spPr>
          <a:xfrm>
            <a:off x="-1923" y="1689120"/>
            <a:ext cx="5174031" cy="4470575"/>
          </a:xfrm>
          <a:prstGeom prst="rect">
            <a:avLst/>
          </a:prstGeom>
          <a:solidFill>
            <a:srgbClr val="1B1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683AE23-6EFE-792E-267B-5170188ADF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A41942F1-6000-47C9-AE8C-7237556DC0E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95FF09F8-0A7C-A9A0-6104-7C06D615CE9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7" name="Rectangle 6">
            <a:extLst>
              <a:ext uri="{FF2B5EF4-FFF2-40B4-BE49-F238E27FC236}">
                <a16:creationId xmlns:a16="http://schemas.microsoft.com/office/drawing/2014/main" id="{7089C5F5-FFC4-2290-7277-CD10A7088768}"/>
              </a:ext>
            </a:extLst>
          </p:cNvPr>
          <p:cNvSpPr/>
          <p:nvPr/>
        </p:nvSpPr>
        <p:spPr>
          <a:xfrm>
            <a:off x="228601" y="440921"/>
            <a:ext cx="119418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Smartphones: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While almost everyone has a smartphone, TV viewing on these devices is still relatively low, skewing younger</a:t>
            </a:r>
            <a:endParaRPr kumimoji="0" lang="en-US" sz="2600" b="0" i="0" u="none" strike="noStrike" kern="1200" cap="none" spc="0" normalizeH="0" baseline="0" noProof="0">
              <a:ln>
                <a:noFill/>
              </a:ln>
              <a:solidFill>
                <a:srgbClr val="1B1464"/>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D32231-75FA-48C1-C519-DD757DF70E8C}"/>
              </a:ext>
            </a:extLst>
          </p:cNvPr>
          <p:cNvSpPr txBox="1"/>
          <p:nvPr/>
        </p:nvSpPr>
        <p:spPr>
          <a:xfrm>
            <a:off x="504917" y="6308870"/>
            <a:ext cx="1153891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MRI-Simmons Spring Doublebase 2015 – 2025 USA study, A18+.</a:t>
            </a:r>
            <a:endParaRPr kumimoji="0" lang="en-US" sz="800" b="0" i="0" u="none"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sp>
        <p:nvSpPr>
          <p:cNvPr id="22" name="Rectangle 21">
            <a:extLst>
              <a:ext uri="{FF2B5EF4-FFF2-40B4-BE49-F238E27FC236}">
                <a16:creationId xmlns:a16="http://schemas.microsoft.com/office/drawing/2014/main" id="{246066E8-7CC0-D449-B72F-5E421F301822}"/>
              </a:ext>
            </a:extLst>
          </p:cNvPr>
          <p:cNvSpPr>
            <a:spLocks/>
          </p:cNvSpPr>
          <p:nvPr/>
        </p:nvSpPr>
        <p:spPr>
          <a:xfrm>
            <a:off x="5174031" y="1689849"/>
            <a:ext cx="7017969"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85408AC-5DC4-ABA1-92D7-A883D69CFD62}"/>
              </a:ext>
            </a:extLst>
          </p:cNvPr>
          <p:cNvSpPr txBox="1"/>
          <p:nvPr/>
        </p:nvSpPr>
        <p:spPr>
          <a:xfrm>
            <a:off x="5293184" y="1797906"/>
            <a:ext cx="67796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B1464"/>
                </a:solidFill>
                <a:latin typeface="Helvetica" panose="020B0403020202020204" pitchFamily="34" charset="0"/>
              </a:rPr>
              <a:t>How often do A18+ watch TV on their smartphone</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ndParaRPr>
          </a:p>
        </p:txBody>
      </p:sp>
      <p:graphicFrame>
        <p:nvGraphicFramePr>
          <p:cNvPr id="8" name="Chart 7">
            <a:extLst>
              <a:ext uri="{FF2B5EF4-FFF2-40B4-BE49-F238E27FC236}">
                <a16:creationId xmlns:a16="http://schemas.microsoft.com/office/drawing/2014/main" id="{739C4FD3-AF20-031E-5A00-7DE9864A1582}"/>
              </a:ext>
            </a:extLst>
          </p:cNvPr>
          <p:cNvGraphicFramePr/>
          <p:nvPr>
            <p:extLst>
              <p:ext uri="{D42A27DB-BD31-4B8C-83A1-F6EECF244321}">
                <p14:modId xmlns:p14="http://schemas.microsoft.com/office/powerpoint/2010/main" val="1786759466"/>
              </p:ext>
            </p:extLst>
          </p:nvPr>
        </p:nvGraphicFramePr>
        <p:xfrm>
          <a:off x="1" y="2496320"/>
          <a:ext cx="5174028" cy="347364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78B5E6C-D8C4-410C-1A57-A809D599CD27}"/>
              </a:ext>
            </a:extLst>
          </p:cNvPr>
          <p:cNvSpPr txBox="1"/>
          <p:nvPr/>
        </p:nvSpPr>
        <p:spPr>
          <a:xfrm>
            <a:off x="68007" y="1797906"/>
            <a:ext cx="5038016" cy="338554"/>
          </a:xfrm>
          <a:prstGeom prst="rect">
            <a:avLst/>
          </a:prstGeom>
          <a:noFill/>
        </p:spPr>
        <p:txBody>
          <a:bodyPr wrap="square">
            <a:spAutoFit/>
          </a:bodyPr>
          <a:lstStyle/>
          <a:p>
            <a:pPr algn="ctr"/>
            <a:r>
              <a:rPr lang="en-US" sz="1600" b="1" u="sng">
                <a:solidFill>
                  <a:schemeClr val="bg1"/>
                </a:solidFill>
                <a:latin typeface="Helvetica" panose="020B0403020202020204" pitchFamily="34" charset="0"/>
              </a:rPr>
              <a:t>% of A18+ population who own a smartphone</a:t>
            </a:r>
          </a:p>
        </p:txBody>
      </p:sp>
      <p:graphicFrame>
        <p:nvGraphicFramePr>
          <p:cNvPr id="11" name="Chart 10">
            <a:extLst>
              <a:ext uri="{FF2B5EF4-FFF2-40B4-BE49-F238E27FC236}">
                <a16:creationId xmlns:a16="http://schemas.microsoft.com/office/drawing/2014/main" id="{2B3F6C7D-9220-E40F-5B28-DF579BFFDFAC}"/>
              </a:ext>
            </a:extLst>
          </p:cNvPr>
          <p:cNvGraphicFramePr/>
          <p:nvPr>
            <p:extLst>
              <p:ext uri="{D42A27DB-BD31-4B8C-83A1-F6EECF244321}">
                <p14:modId xmlns:p14="http://schemas.microsoft.com/office/powerpoint/2010/main" val="1176361434"/>
              </p:ext>
            </p:extLst>
          </p:nvPr>
        </p:nvGraphicFramePr>
        <p:xfrm>
          <a:off x="5326068" y="2284906"/>
          <a:ext cx="6713892" cy="375901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7350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DD8A8-B123-121F-E043-C19DA511F76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9F291C8-EC30-C11D-1FA1-F3B26B02DA4F}"/>
              </a:ext>
            </a:extLst>
          </p:cNvPr>
          <p:cNvSpPr>
            <a:spLocks/>
          </p:cNvSpPr>
          <p:nvPr/>
        </p:nvSpPr>
        <p:spPr>
          <a:xfrm>
            <a:off x="244" y="1696163"/>
            <a:ext cx="5174031" cy="4470575"/>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E950492-C737-FE2F-09E8-501711A043F8}"/>
              </a:ext>
            </a:extLst>
          </p:cNvPr>
          <p:cNvSpPr/>
          <p:nvPr/>
        </p:nvSpPr>
        <p:spPr>
          <a:xfrm>
            <a:off x="218661" y="440921"/>
            <a:ext cx="1195181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Calibri" panose="020F0502020204030204" pitchFamily="34" charset="0"/>
                <a:cs typeface="Arial" panose="020B0604020202020204" pitchFamily="34" charset="0"/>
              </a:rPr>
              <a:t>Computers:</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 Ownership is holding steady</a:t>
            </a:r>
            <a:r>
              <a:rPr lang="en-US" sz="2600" b="1">
                <a:solidFill>
                  <a:srgbClr val="1B1464"/>
                </a:solidFill>
                <a:latin typeface="Helvetica" panose="020B0604020202020204" pitchFamily="34" charset="0"/>
                <a:ea typeface="Calibri" panose="020F0502020204030204" pitchFamily="34" charset="0"/>
                <a:cs typeface="Arial" panose="020B0604020202020204" pitchFamily="34" charset="0"/>
              </a:rPr>
              <a:t> as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Calibri" panose="020F0502020204030204" pitchFamily="34" charset="0"/>
                <a:cs typeface="Arial" panose="020B0604020202020204" pitchFamily="34" charset="0"/>
              </a:rPr>
              <a:t>desktops and laptops remain central devices for work, communication, search and shopping</a:t>
            </a:r>
          </a:p>
        </p:txBody>
      </p:sp>
      <p:sp>
        <p:nvSpPr>
          <p:cNvPr id="14" name="TextBox 13">
            <a:extLst>
              <a:ext uri="{FF2B5EF4-FFF2-40B4-BE49-F238E27FC236}">
                <a16:creationId xmlns:a16="http://schemas.microsoft.com/office/drawing/2014/main" id="{4655F237-C7DE-D60A-D666-EE895D20D4BB}"/>
              </a:ext>
            </a:extLst>
          </p:cNvPr>
          <p:cNvSpPr txBox="1"/>
          <p:nvPr/>
        </p:nvSpPr>
        <p:spPr>
          <a:xfrm>
            <a:off x="504916" y="6188983"/>
            <a:ext cx="11665563" cy="338554"/>
          </a:xfrm>
          <a:prstGeom prst="rect">
            <a:avLst/>
          </a:prstGeom>
          <a:noFill/>
        </p:spPr>
        <p:txBody>
          <a:bodyPr wrap="square" rtlCol="0">
            <a:spAutoFit/>
          </a:bodyPr>
          <a:lstStyle/>
          <a:p>
            <a:pPr>
              <a:defRPr/>
            </a:pPr>
            <a:r>
              <a:rPr lang="en-US" sz="800">
                <a:solidFill>
                  <a:srgbClr val="1B1464"/>
                </a:solidFill>
                <a:latin typeface="Helvetica" panose="020B0403020202020204" pitchFamily="34" charset="0"/>
              </a:rPr>
              <a:t>Source: VAB analysis of MRI-Simmons Spring Doublebase 2015 – 2025 USA study, A18+. *VAB analysis of ARF DASH study, FY 2024. Based on survey of 10,000 A18+. Q25_5: For what purposes do you regularly use desktop computer 1? ‘Desktop 1’ refers to respondents’ primary desktop. Q28: For what purposes do you use laptop 1? ‘Laptop 1’ refers to respondents’ primary laptop. Based on respondent weighting.</a:t>
            </a:r>
          </a:p>
        </p:txBody>
      </p:sp>
      <p:pic>
        <p:nvPicPr>
          <p:cNvPr id="4" name="Picture 3">
            <a:extLst>
              <a:ext uri="{FF2B5EF4-FFF2-40B4-BE49-F238E27FC236}">
                <a16:creationId xmlns:a16="http://schemas.microsoft.com/office/drawing/2014/main" id="{EC5B83DE-C2C0-2CEF-727A-A77D8BC94B0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1EDC9178-0FD3-D99D-53CC-7E975DE5535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7A142285-1150-9830-EB10-032D87B54EE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0" name="Rectangle 19">
            <a:extLst>
              <a:ext uri="{FF2B5EF4-FFF2-40B4-BE49-F238E27FC236}">
                <a16:creationId xmlns:a16="http://schemas.microsoft.com/office/drawing/2014/main" id="{448F12F6-FFB0-5CD9-7F62-A56F6EB2D4BF}"/>
              </a:ext>
            </a:extLst>
          </p:cNvPr>
          <p:cNvSpPr>
            <a:spLocks/>
          </p:cNvSpPr>
          <p:nvPr/>
        </p:nvSpPr>
        <p:spPr>
          <a:xfrm>
            <a:off x="5175111" y="1698993"/>
            <a:ext cx="7017969" cy="447057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0F30E247-E2D1-2CDD-514A-86D6791626C8}"/>
              </a:ext>
            </a:extLst>
          </p:cNvPr>
          <p:cNvGraphicFramePr/>
          <p:nvPr>
            <p:extLst>
              <p:ext uri="{D42A27DB-BD31-4B8C-83A1-F6EECF244321}">
                <p14:modId xmlns:p14="http://schemas.microsoft.com/office/powerpoint/2010/main" val="3456600574"/>
              </p:ext>
            </p:extLst>
          </p:nvPr>
        </p:nvGraphicFramePr>
        <p:xfrm>
          <a:off x="5194945" y="2123306"/>
          <a:ext cx="6978300" cy="385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959BF39-974F-8314-13AC-8705DB0AF0EA}"/>
              </a:ext>
            </a:extLst>
          </p:cNvPr>
          <p:cNvSpPr txBox="1"/>
          <p:nvPr/>
        </p:nvSpPr>
        <p:spPr>
          <a:xfrm>
            <a:off x="5155870" y="1784753"/>
            <a:ext cx="70564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 what purposes do you </a:t>
            </a: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regularly use</a:t>
            </a:r>
            <a:r>
              <a:rPr kumimoji="0" lang="en-US" sz="1600" b="1"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your desktop / laptop?*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1F1A62"/>
                </a:solidFill>
                <a:latin typeface="Helvetica" panose="020B0604020202020204" pitchFamily="34" charset="0"/>
                <a:cs typeface="Helvetica" panose="020B0604020202020204" pitchFamily="34" charset="0"/>
              </a:rPr>
              <a:t>% of A18+</a:t>
            </a:r>
            <a:endParaRPr kumimoji="0" lang="en-US" sz="1600" i="0"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7" name="TextBox 36">
            <a:extLst>
              <a:ext uri="{FF2B5EF4-FFF2-40B4-BE49-F238E27FC236}">
                <a16:creationId xmlns:a16="http://schemas.microsoft.com/office/drawing/2014/main" id="{E8FBE875-1CBE-5DAD-5CC7-3A683CACB6F5}"/>
              </a:ext>
            </a:extLst>
          </p:cNvPr>
          <p:cNvSpPr txBox="1"/>
          <p:nvPr/>
        </p:nvSpPr>
        <p:spPr>
          <a:xfrm>
            <a:off x="243" y="1784753"/>
            <a:ext cx="51740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 of households that own a desktop / laptop</a:t>
            </a:r>
          </a:p>
        </p:txBody>
      </p:sp>
      <p:graphicFrame>
        <p:nvGraphicFramePr>
          <p:cNvPr id="18" name="Chart 17">
            <a:extLst>
              <a:ext uri="{FF2B5EF4-FFF2-40B4-BE49-F238E27FC236}">
                <a16:creationId xmlns:a16="http://schemas.microsoft.com/office/drawing/2014/main" id="{6A9F5B65-5315-182F-92FB-5244D1B0CB49}"/>
              </a:ext>
            </a:extLst>
          </p:cNvPr>
          <p:cNvGraphicFramePr/>
          <p:nvPr>
            <p:extLst>
              <p:ext uri="{D42A27DB-BD31-4B8C-83A1-F6EECF244321}">
                <p14:modId xmlns:p14="http://schemas.microsoft.com/office/powerpoint/2010/main" val="2685771484"/>
              </p:ext>
            </p:extLst>
          </p:nvPr>
        </p:nvGraphicFramePr>
        <p:xfrm>
          <a:off x="39320" y="2535291"/>
          <a:ext cx="5095878" cy="33676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9493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1464"/>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1"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Leah Montner Dixon</DisplayName>
        <AccountId>10</AccountId>
        <AccountType/>
      </UserInfo>
      <UserInfo>
        <DisplayName>Karolina Guillen</DisplayName>
        <AccountId>14</AccountId>
        <AccountType/>
      </UserInfo>
      <UserInfo>
        <DisplayName>Reed Kiely</DisplayName>
        <AccountId>39</AccountId>
        <AccountType/>
      </UserInfo>
      <UserInfo>
        <DisplayName>Marianne Vita</DisplayName>
        <AccountId>43</AccountId>
        <AccountType/>
      </UserInfo>
      <UserInfo>
        <DisplayName>Kaileen Cain</DisplayName>
        <AccountId>143</AccountId>
        <AccountType/>
      </UserInfo>
      <UserInfo>
        <DisplayName>Danielle Delauro</DisplayName>
        <AccountId>38</AccountId>
        <AccountType/>
      </UserInfo>
      <UserInfo>
        <DisplayName>Dylan Breger</DisplayName>
        <AccountId>93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7" ma:contentTypeDescription="Create a new document." ma:contentTypeScope="" ma:versionID="ce961187bcf75797a197238a38995822">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c4c172c2d0ea889dfc3311c082dbb3bc"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F35E04-B3E2-48CE-BC5F-C23267EB64F8}">
  <ds:schemaRefs>
    <ds:schemaRef ds:uri="9f6166fe-9f5b-43aa-b8a9-b4d7ad530bda"/>
    <ds:schemaRef ds:uri="a86b28e8-29a6-4ab8-af18-2a7f61acfad2"/>
    <ds:schemaRef ds:uri="c00419b3-ff22-4e92-8e74-ef4894f6b0e1"/>
    <ds:schemaRef ds:uri="c3801c2d-3f2f-44a1-8478-554d1c91a4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B49E31A-019A-4DE8-9C1C-A5D31AA90133}">
  <ds:schemaRefs>
    <ds:schemaRef ds:uri="http://schemas.microsoft.com/sharepoint/v3/contenttype/forms"/>
  </ds:schemaRefs>
</ds:datastoreItem>
</file>

<file path=customXml/itemProps3.xml><?xml version="1.0" encoding="utf-8"?>
<ds:datastoreItem xmlns:ds="http://schemas.openxmlformats.org/officeDocument/2006/customXml" ds:itemID="{431E8AB2-78E2-4763-948B-1DF544F8479F}">
  <ds:schemaRefs>
    <ds:schemaRef ds:uri="c00419b3-ff22-4e92-8e74-ef4894f6b0e1"/>
    <ds:schemaRef ds:uri="c3801c2d-3f2f-44a1-8478-554d1c91a4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2823</Words>
  <Application>Microsoft Office PowerPoint</Application>
  <PresentationFormat>Widescreen</PresentationFormat>
  <Paragraphs>283</Paragraphs>
  <Slides>23</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Aptos</vt:lpstr>
      <vt:lpstr>Aptos Display</vt:lpstr>
      <vt:lpstr>Arial</vt:lpstr>
      <vt:lpstr>Calibri</vt:lpstr>
      <vt:lpstr>Calibri Light</vt:lpstr>
      <vt:lpstr>Helvetica</vt:lpstr>
      <vt:lpstr>Helvetica Bold</vt:lpstr>
      <vt:lpstr>Helvetica Light</vt:lpstr>
      <vt:lpstr>Helvetica-Light</vt:lpstr>
      <vt:lpstr>Helvetica-Lightoblique</vt:lpstr>
      <vt:lpstr>Office Theme</vt:lpstr>
      <vt:lpstr>1_Office Theme</vt:lpstr>
      <vt:lpstr>4_Office Theme</vt:lpstr>
      <vt:lpstr>2_Office Theme</vt:lpstr>
      <vt:lpstr>Left To Your Own (Connected) Devices Examining How Consumers Are Embracing Smart Technology In Their Everyday Lives  January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1</cp:revision>
  <cp:lastPrinted>2024-02-28T01:22:13Z</cp:lastPrinted>
  <dcterms:created xsi:type="dcterms:W3CDTF">2022-11-04T21:07:35Z</dcterms:created>
  <dcterms:modified xsi:type="dcterms:W3CDTF">2026-01-12T19:17:04Z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0x0101002ABCF5620D45EF4AA969D5E9CFDA206E</vt:lpwstr>
  </property>
  <property fmtid="{D5CDD505-2E9C-101B-9397-08002B2CF9AE}" pid="3" name="MediaServiceImageTags">
    <vt:lpwstr/>
  </property>
</Properties>
</file>