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9"/>
  </p:notesMasterIdLst>
  <p:sldIdLst>
    <p:sldId id="16180" r:id="rId3"/>
    <p:sldId id="16231" r:id="rId4"/>
    <p:sldId id="370" r:id="rId5"/>
    <p:sldId id="16295" r:id="rId6"/>
    <p:sldId id="16234" r:id="rId7"/>
    <p:sldId id="16235" r:id="rId8"/>
    <p:sldId id="16153" r:id="rId9"/>
    <p:sldId id="16147" r:id="rId10"/>
    <p:sldId id="16144" r:id="rId11"/>
    <p:sldId id="16148" r:id="rId12"/>
    <p:sldId id="2952" r:id="rId13"/>
    <p:sldId id="16194" r:id="rId14"/>
    <p:sldId id="16229" r:id="rId15"/>
    <p:sldId id="16248" r:id="rId16"/>
    <p:sldId id="16226" r:id="rId17"/>
    <p:sldId id="16300" r:id="rId18"/>
    <p:sldId id="16237" r:id="rId19"/>
    <p:sldId id="16238" r:id="rId20"/>
    <p:sldId id="16296" r:id="rId21"/>
    <p:sldId id="281" r:id="rId22"/>
    <p:sldId id="2855" r:id="rId23"/>
    <p:sldId id="16204" r:id="rId24"/>
    <p:sldId id="16179" r:id="rId25"/>
    <p:sldId id="16189" r:id="rId26"/>
    <p:sldId id="16301" r:id="rId27"/>
    <p:sldId id="16254" r:id="rId28"/>
    <p:sldId id="16297" r:id="rId29"/>
    <p:sldId id="16195" r:id="rId30"/>
    <p:sldId id="16249" r:id="rId31"/>
    <p:sldId id="16217" r:id="rId32"/>
    <p:sldId id="16181" r:id="rId33"/>
    <p:sldId id="16182" r:id="rId34"/>
    <p:sldId id="16250" r:id="rId35"/>
    <p:sldId id="16222" r:id="rId36"/>
    <p:sldId id="16183" r:id="rId37"/>
    <p:sldId id="16223" r:id="rId38"/>
    <p:sldId id="16184" r:id="rId39"/>
    <p:sldId id="16251" r:id="rId40"/>
    <p:sldId id="16219" r:id="rId41"/>
    <p:sldId id="16214" r:id="rId42"/>
    <p:sldId id="16137" r:id="rId43"/>
    <p:sldId id="16216" r:id="rId44"/>
    <p:sldId id="16185" r:id="rId45"/>
    <p:sldId id="16152" r:id="rId46"/>
    <p:sldId id="16158" r:id="rId47"/>
    <p:sldId id="16252" r:id="rId48"/>
    <p:sldId id="16230" r:id="rId49"/>
    <p:sldId id="16255" r:id="rId50"/>
    <p:sldId id="16207" r:id="rId51"/>
    <p:sldId id="16224" r:id="rId52"/>
    <p:sldId id="16253" r:id="rId53"/>
    <p:sldId id="16289" r:id="rId54"/>
    <p:sldId id="16298" r:id="rId55"/>
    <p:sldId id="16259" r:id="rId56"/>
    <p:sldId id="16256" r:id="rId57"/>
    <p:sldId id="16257" r:id="rId58"/>
    <p:sldId id="16261" r:id="rId59"/>
    <p:sldId id="3407" r:id="rId60"/>
    <p:sldId id="16285" r:id="rId61"/>
    <p:sldId id="16287" r:id="rId62"/>
    <p:sldId id="16299" r:id="rId63"/>
    <p:sldId id="16288" r:id="rId64"/>
    <p:sldId id="16227" r:id="rId65"/>
    <p:sldId id="16225" r:id="rId66"/>
    <p:sldId id="16233" r:id="rId67"/>
    <p:sldId id="16232" r:id="rId6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1B1464"/>
    <a:srgbClr val="00BFF2"/>
    <a:srgbClr val="FFE600"/>
    <a:srgbClr val="201A62"/>
    <a:srgbClr val="D0D8E0"/>
    <a:srgbClr val="3E1F00"/>
    <a:srgbClr val="462300"/>
    <a:srgbClr val="5028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6" autoAdjust="0"/>
    <p:restoredTop sz="96433" autoAdjust="0"/>
  </p:normalViewPr>
  <p:slideViewPr>
    <p:cSldViewPr snapToGrid="0" snapToObjects="1">
      <p:cViewPr varScale="1">
        <p:scale>
          <a:sx n="82" d="100"/>
          <a:sy n="82" d="100"/>
        </p:scale>
        <p:origin x="509" y="67"/>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37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Wave 2</c:v>
                </c:pt>
              </c:strCache>
            </c:strRef>
          </c:tx>
          <c:spPr>
            <a:solidFill>
              <a:srgbClr val="1B146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4-BBCF-4E56-BE6E-186BC0B8020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Paused all new advertising efforts until later in the year</c:v>
                </c:pt>
                <c:pt idx="1">
                  <c:v>Cancelled a campaign completely (pre-launch)</c:v>
                </c:pt>
                <c:pt idx="2">
                  <c:v>Adjusted media type usage or shifted budget among media types</c:v>
                </c:pt>
                <c:pt idx="3">
                  <c:v>Stopped or pulled a campaign mid-flight</c:v>
                </c:pt>
                <c:pt idx="4">
                  <c:v>Held back a campaign from launching until later in the year</c:v>
                </c:pt>
              </c:strCache>
            </c:strRef>
          </c:cat>
          <c:val>
            <c:numRef>
              <c:f>Sheet1!$B$2:$B$6</c:f>
              <c:numCache>
                <c:formatCode>0%</c:formatCode>
                <c:ptCount val="5"/>
                <c:pt idx="0">
                  <c:v>0.35</c:v>
                </c:pt>
                <c:pt idx="1">
                  <c:v>0.44</c:v>
                </c:pt>
                <c:pt idx="2">
                  <c:v>0.49</c:v>
                </c:pt>
                <c:pt idx="3">
                  <c:v>0.5</c:v>
                </c:pt>
                <c:pt idx="4">
                  <c:v>0.64</c:v>
                </c:pt>
              </c:numCache>
            </c:numRef>
          </c:val>
          <c:extLst>
            <c:ext xmlns:c16="http://schemas.microsoft.com/office/drawing/2014/chart" uri="{C3380CC4-5D6E-409C-BE32-E72D297353CC}">
              <c16:uniqueId val="{00000000-BBCF-4E56-BE6E-186BC0B80203}"/>
            </c:ext>
          </c:extLst>
        </c:ser>
        <c:ser>
          <c:idx val="1"/>
          <c:order val="1"/>
          <c:tx>
            <c:strRef>
              <c:f>Sheet1!$C$1</c:f>
              <c:strCache>
                <c:ptCount val="1"/>
                <c:pt idx="0">
                  <c:v>Wave 1</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60000"/>
                        <a:lumOff val="4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Paused all new advertising efforts until later in the year</c:v>
                </c:pt>
                <c:pt idx="1">
                  <c:v>Cancelled a campaign completely (pre-launch)</c:v>
                </c:pt>
                <c:pt idx="2">
                  <c:v>Adjusted media type usage or shifted budget among media types</c:v>
                </c:pt>
                <c:pt idx="3">
                  <c:v>Stopped or pulled a campaign mid-flight</c:v>
                </c:pt>
                <c:pt idx="4">
                  <c:v>Held back a campaign from launching until later in the year</c:v>
                </c:pt>
              </c:strCache>
            </c:strRef>
          </c:cat>
          <c:val>
            <c:numRef>
              <c:f>Sheet1!$C$2:$C$6</c:f>
              <c:numCache>
                <c:formatCode>0%</c:formatCode>
                <c:ptCount val="5"/>
                <c:pt idx="0">
                  <c:v>0.38</c:v>
                </c:pt>
                <c:pt idx="1">
                  <c:v>0.34</c:v>
                </c:pt>
                <c:pt idx="2">
                  <c:v>0.48</c:v>
                </c:pt>
                <c:pt idx="3">
                  <c:v>0.45</c:v>
                </c:pt>
                <c:pt idx="4">
                  <c:v>0.49</c:v>
                </c:pt>
              </c:numCache>
            </c:numRef>
          </c:val>
          <c:extLst>
            <c:ext xmlns:c16="http://schemas.microsoft.com/office/drawing/2014/chart" uri="{C3380CC4-5D6E-409C-BE32-E72D297353CC}">
              <c16:uniqueId val="{00000002-077C-4F67-BD66-24133CA5888D}"/>
            </c:ext>
          </c:extLst>
        </c:ser>
        <c:dLbls>
          <c:dLblPos val="outEnd"/>
          <c:showLegendKey val="0"/>
          <c:showVal val="1"/>
          <c:showCatName val="0"/>
          <c:showSerName val="0"/>
          <c:showPercent val="0"/>
          <c:showBubbleSize val="0"/>
        </c:dLbls>
        <c:gapWidth val="182"/>
        <c:axId val="709200840"/>
        <c:axId val="709201496"/>
      </c:barChart>
      <c:catAx>
        <c:axId val="70920084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709201496"/>
        <c:crosses val="autoZero"/>
        <c:auto val="1"/>
        <c:lblAlgn val="ctr"/>
        <c:lblOffset val="100"/>
        <c:noMultiLvlLbl val="0"/>
      </c:catAx>
      <c:valAx>
        <c:axId val="709201496"/>
        <c:scaling>
          <c:orientation val="minMax"/>
        </c:scaling>
        <c:delete val="1"/>
        <c:axPos val="b"/>
        <c:numFmt formatCode="0%" sourceLinked="1"/>
        <c:majorTickMark val="none"/>
        <c:minorTickMark val="none"/>
        <c:tickLblPos val="nextTo"/>
        <c:crossAx val="709200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Advertising</c:v>
                </c:pt>
              </c:strCache>
            </c:strRef>
          </c:tx>
          <c:spPr>
            <a:ln w="28575" cap="rnd">
              <a:solidFill>
                <a:srgbClr val="1B1464"/>
              </a:solidFill>
              <a:round/>
            </a:ln>
            <a:effectLst/>
          </c:spPr>
          <c:marker>
            <c:symbol val="circle"/>
            <c:size val="5"/>
            <c:spPr>
              <a:solidFill>
                <a:srgbClr val="1B1464"/>
              </a:solidFill>
              <a:ln w="9525">
                <a:solidFill>
                  <a:srgbClr val="1B1464"/>
                </a:solidFill>
              </a:ln>
              <a:effectLst/>
            </c:spPr>
          </c:marker>
          <c:cat>
            <c:numRef>
              <c:f>Sheet1!$A$2:$A$6</c:f>
              <c:numCache>
                <c:formatCode>General</c:formatCode>
                <c:ptCount val="5"/>
                <c:pt idx="0">
                  <c:v>1920</c:v>
                </c:pt>
                <c:pt idx="1">
                  <c:v>1921</c:v>
                </c:pt>
                <c:pt idx="2">
                  <c:v>1922</c:v>
                </c:pt>
                <c:pt idx="3">
                  <c:v>1923</c:v>
                </c:pt>
                <c:pt idx="4">
                  <c:v>1924</c:v>
                </c:pt>
              </c:numCache>
            </c:numRef>
          </c:cat>
          <c:val>
            <c:numRef>
              <c:f>Sheet1!$B$2:$B$6</c:f>
              <c:numCache>
                <c:formatCode>General</c:formatCode>
                <c:ptCount val="5"/>
                <c:pt idx="0">
                  <c:v>100</c:v>
                </c:pt>
                <c:pt idx="1">
                  <c:v>100</c:v>
                </c:pt>
                <c:pt idx="2">
                  <c:v>100</c:v>
                </c:pt>
                <c:pt idx="3">
                  <c:v>100</c:v>
                </c:pt>
                <c:pt idx="4">
                  <c:v>100</c:v>
                </c:pt>
              </c:numCache>
            </c:numRef>
          </c:val>
          <c:smooth val="0"/>
          <c:extLst>
            <c:ext xmlns:c16="http://schemas.microsoft.com/office/drawing/2014/chart" uri="{C3380CC4-5D6E-409C-BE32-E72D297353CC}">
              <c16:uniqueId val="{00000000-8E35-49B7-88FC-4BE8261B6917}"/>
            </c:ext>
          </c:extLst>
        </c:ser>
        <c:ser>
          <c:idx val="1"/>
          <c:order val="1"/>
          <c:tx>
            <c:strRef>
              <c:f>Sheet1!$C$1</c:f>
              <c:strCache>
                <c:ptCount val="1"/>
                <c:pt idx="0">
                  <c:v>Decrease Advertising</c:v>
                </c:pt>
              </c:strCache>
            </c:strRef>
          </c:tx>
          <c:spPr>
            <a:ln w="28575" cap="rnd">
              <a:solidFill>
                <a:srgbClr val="ED3C8D"/>
              </a:solidFill>
              <a:round/>
            </a:ln>
            <a:effectLst/>
          </c:spPr>
          <c:marker>
            <c:symbol val="circle"/>
            <c:size val="5"/>
            <c:spPr>
              <a:solidFill>
                <a:srgbClr val="ED3C8D"/>
              </a:solidFill>
              <a:ln w="9525">
                <a:solidFill>
                  <a:srgbClr val="ED3C8D"/>
                </a:solidFill>
              </a:ln>
              <a:effectLst/>
            </c:spPr>
          </c:marker>
          <c:cat>
            <c:numRef>
              <c:f>Sheet1!$A$2:$A$6</c:f>
              <c:numCache>
                <c:formatCode>General</c:formatCode>
                <c:ptCount val="5"/>
                <c:pt idx="0">
                  <c:v>1920</c:v>
                </c:pt>
                <c:pt idx="1">
                  <c:v>1921</c:v>
                </c:pt>
                <c:pt idx="2">
                  <c:v>1922</c:v>
                </c:pt>
                <c:pt idx="3">
                  <c:v>1923</c:v>
                </c:pt>
                <c:pt idx="4">
                  <c:v>1924</c:v>
                </c:pt>
              </c:numCache>
            </c:numRef>
          </c:cat>
          <c:val>
            <c:numRef>
              <c:f>Sheet1!$C$2:$C$6</c:f>
              <c:numCache>
                <c:formatCode>General</c:formatCode>
                <c:ptCount val="5"/>
                <c:pt idx="0">
                  <c:v>100</c:v>
                </c:pt>
                <c:pt idx="1">
                  <c:v>95</c:v>
                </c:pt>
                <c:pt idx="2">
                  <c:v>96</c:v>
                </c:pt>
                <c:pt idx="3">
                  <c:v>98</c:v>
                </c:pt>
                <c:pt idx="4">
                  <c:v>97</c:v>
                </c:pt>
              </c:numCache>
            </c:numRef>
          </c:val>
          <c:smooth val="0"/>
          <c:extLst>
            <c:ext xmlns:c16="http://schemas.microsoft.com/office/drawing/2014/chart" uri="{C3380CC4-5D6E-409C-BE32-E72D297353CC}">
              <c16:uniqueId val="{00000001-8E35-49B7-88FC-4BE8261B6917}"/>
            </c:ext>
          </c:extLst>
        </c:ser>
        <c:ser>
          <c:idx val="2"/>
          <c:order val="2"/>
          <c:tx>
            <c:strRef>
              <c:f>Sheet1!$D$1</c:f>
              <c:strCache>
                <c:ptCount val="1"/>
                <c:pt idx="0">
                  <c:v>Increased Advertising</c:v>
                </c:pt>
              </c:strCache>
            </c:strRef>
          </c:tx>
          <c:spPr>
            <a:ln w="28575" cap="rnd">
              <a:solidFill>
                <a:srgbClr val="00BFF2"/>
              </a:solidFill>
              <a:round/>
            </a:ln>
            <a:effectLst/>
          </c:spPr>
          <c:marker>
            <c:symbol val="circle"/>
            <c:size val="5"/>
            <c:spPr>
              <a:solidFill>
                <a:srgbClr val="00BFF2"/>
              </a:solidFill>
              <a:ln w="9525">
                <a:solidFill>
                  <a:srgbClr val="00BFF2"/>
                </a:solidFill>
              </a:ln>
              <a:effectLst/>
            </c:spPr>
          </c:marker>
          <c:cat>
            <c:numRef>
              <c:f>Sheet1!$A$2:$A$6</c:f>
              <c:numCache>
                <c:formatCode>General</c:formatCode>
                <c:ptCount val="5"/>
                <c:pt idx="0">
                  <c:v>1920</c:v>
                </c:pt>
                <c:pt idx="1">
                  <c:v>1921</c:v>
                </c:pt>
                <c:pt idx="2">
                  <c:v>1922</c:v>
                </c:pt>
                <c:pt idx="3">
                  <c:v>1923</c:v>
                </c:pt>
                <c:pt idx="4">
                  <c:v>1924</c:v>
                </c:pt>
              </c:numCache>
            </c:numRef>
          </c:cat>
          <c:val>
            <c:numRef>
              <c:f>Sheet1!$D$2:$D$6</c:f>
              <c:numCache>
                <c:formatCode>General</c:formatCode>
                <c:ptCount val="5"/>
                <c:pt idx="0">
                  <c:v>100</c:v>
                </c:pt>
                <c:pt idx="1">
                  <c:v>110</c:v>
                </c:pt>
                <c:pt idx="2">
                  <c:v>116</c:v>
                </c:pt>
                <c:pt idx="3">
                  <c:v>121</c:v>
                </c:pt>
                <c:pt idx="4">
                  <c:v>121</c:v>
                </c:pt>
              </c:numCache>
            </c:numRef>
          </c:val>
          <c:smooth val="0"/>
          <c:extLst>
            <c:ext xmlns:c16="http://schemas.microsoft.com/office/drawing/2014/chart" uri="{C3380CC4-5D6E-409C-BE32-E72D297353CC}">
              <c16:uniqueId val="{00000002-8E35-49B7-88FC-4BE8261B6917}"/>
            </c:ext>
          </c:extLst>
        </c:ser>
        <c:dLbls>
          <c:showLegendKey val="0"/>
          <c:showVal val="0"/>
          <c:showCatName val="0"/>
          <c:showSerName val="0"/>
          <c:showPercent val="0"/>
          <c:showBubbleSize val="0"/>
        </c:dLbls>
        <c:marker val="1"/>
        <c:smooth val="0"/>
        <c:axId val="453994848"/>
        <c:axId val="709085008"/>
      </c:lineChart>
      <c:catAx>
        <c:axId val="45399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709085008"/>
        <c:crosses val="autoZero"/>
        <c:auto val="1"/>
        <c:lblAlgn val="ctr"/>
        <c:lblOffset val="100"/>
        <c:noMultiLvlLbl val="0"/>
      </c:catAx>
      <c:valAx>
        <c:axId val="709085008"/>
        <c:scaling>
          <c:orientation val="minMax"/>
          <c:max val="122"/>
          <c:min val="9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1B1464"/>
                </a:solidFill>
                <a:latin typeface="Helvetica" panose="020B0403020202020204" pitchFamily="34" charset="0"/>
                <a:ea typeface="+mn-ea"/>
                <a:cs typeface="+mn-cs"/>
              </a:defRPr>
            </a:pPr>
            <a:endParaRPr lang="en-US"/>
          </a:p>
        </c:txPr>
        <c:crossAx val="453994848"/>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Did Not Cut in 1974 or 1975</c:v>
                </c:pt>
              </c:strCache>
            </c:strRef>
          </c:tx>
          <c:spPr>
            <a:ln w="28575" cap="rnd">
              <a:solidFill>
                <a:srgbClr val="1B1464"/>
              </a:solidFill>
              <a:round/>
            </a:ln>
            <a:effectLst/>
          </c:spPr>
          <c:marker>
            <c:symbol val="circle"/>
            <c:size val="5"/>
            <c:spPr>
              <a:solidFill>
                <a:srgbClr val="1B1464"/>
              </a:solidFill>
              <a:ln w="9525">
                <a:solidFill>
                  <a:srgbClr val="1B1464"/>
                </a:solidFill>
              </a:ln>
              <a:effectLst/>
            </c:spPr>
          </c:marker>
          <c:cat>
            <c:numRef>
              <c:f>Sheet1!$A$2:$A$7</c:f>
              <c:numCache>
                <c:formatCode>General</c:formatCode>
                <c:ptCount val="6"/>
                <c:pt idx="0">
                  <c:v>1972</c:v>
                </c:pt>
                <c:pt idx="1">
                  <c:v>1973</c:v>
                </c:pt>
                <c:pt idx="2">
                  <c:v>1974</c:v>
                </c:pt>
                <c:pt idx="3">
                  <c:v>1975</c:v>
                </c:pt>
                <c:pt idx="4">
                  <c:v>1976</c:v>
                </c:pt>
                <c:pt idx="5">
                  <c:v>1977</c:v>
                </c:pt>
              </c:numCache>
            </c:numRef>
          </c:cat>
          <c:val>
            <c:numRef>
              <c:f>Sheet1!$B$2:$B$7</c:f>
              <c:numCache>
                <c:formatCode>General</c:formatCode>
                <c:ptCount val="6"/>
                <c:pt idx="0">
                  <c:v>100</c:v>
                </c:pt>
                <c:pt idx="1">
                  <c:v>131</c:v>
                </c:pt>
                <c:pt idx="2">
                  <c:v>168</c:v>
                </c:pt>
                <c:pt idx="3">
                  <c:v>192</c:v>
                </c:pt>
                <c:pt idx="4">
                  <c:v>220</c:v>
                </c:pt>
                <c:pt idx="5">
                  <c:v>250</c:v>
                </c:pt>
              </c:numCache>
            </c:numRef>
          </c:val>
          <c:smooth val="0"/>
          <c:extLst>
            <c:ext xmlns:c16="http://schemas.microsoft.com/office/drawing/2014/chart" uri="{C3380CC4-5D6E-409C-BE32-E72D297353CC}">
              <c16:uniqueId val="{00000000-65AC-42CF-94CA-BE832BF539FE}"/>
            </c:ext>
          </c:extLst>
        </c:ser>
        <c:ser>
          <c:idx val="1"/>
          <c:order val="1"/>
          <c:tx>
            <c:strRef>
              <c:f>Sheet1!$C$1</c:f>
              <c:strCache>
                <c:ptCount val="1"/>
                <c:pt idx="0">
                  <c:v>Cut in Both 1974 and 1975</c:v>
                </c:pt>
              </c:strCache>
            </c:strRef>
          </c:tx>
          <c:spPr>
            <a:ln w="28575" cap="rnd">
              <a:solidFill>
                <a:srgbClr val="ED3C8D"/>
              </a:solidFill>
              <a:round/>
            </a:ln>
            <a:effectLst/>
          </c:spPr>
          <c:marker>
            <c:symbol val="circle"/>
            <c:size val="5"/>
            <c:spPr>
              <a:solidFill>
                <a:srgbClr val="ED3C8D"/>
              </a:solidFill>
              <a:ln w="9525">
                <a:solidFill>
                  <a:srgbClr val="ED3C8D"/>
                </a:solidFill>
              </a:ln>
              <a:effectLst/>
            </c:spPr>
          </c:marker>
          <c:cat>
            <c:numRef>
              <c:f>Sheet1!$A$2:$A$7</c:f>
              <c:numCache>
                <c:formatCode>General</c:formatCode>
                <c:ptCount val="6"/>
                <c:pt idx="0">
                  <c:v>1972</c:v>
                </c:pt>
                <c:pt idx="1">
                  <c:v>1973</c:v>
                </c:pt>
                <c:pt idx="2">
                  <c:v>1974</c:v>
                </c:pt>
                <c:pt idx="3">
                  <c:v>1975</c:v>
                </c:pt>
                <c:pt idx="4">
                  <c:v>1976</c:v>
                </c:pt>
                <c:pt idx="5">
                  <c:v>1977</c:v>
                </c:pt>
              </c:numCache>
            </c:numRef>
          </c:cat>
          <c:val>
            <c:numRef>
              <c:f>Sheet1!$C$2:$C$7</c:f>
              <c:numCache>
                <c:formatCode>General</c:formatCode>
                <c:ptCount val="6"/>
                <c:pt idx="0">
                  <c:v>100</c:v>
                </c:pt>
                <c:pt idx="1">
                  <c:v>119</c:v>
                </c:pt>
                <c:pt idx="2">
                  <c:v>131</c:v>
                </c:pt>
                <c:pt idx="3">
                  <c:v>128</c:v>
                </c:pt>
                <c:pt idx="4">
                  <c:v>147</c:v>
                </c:pt>
                <c:pt idx="5">
                  <c:v>167</c:v>
                </c:pt>
              </c:numCache>
            </c:numRef>
          </c:val>
          <c:smooth val="0"/>
          <c:extLst>
            <c:ext xmlns:c16="http://schemas.microsoft.com/office/drawing/2014/chart" uri="{C3380CC4-5D6E-409C-BE32-E72D297353CC}">
              <c16:uniqueId val="{00000001-65AC-42CF-94CA-BE832BF539FE}"/>
            </c:ext>
          </c:extLst>
        </c:ser>
        <c:ser>
          <c:idx val="2"/>
          <c:order val="2"/>
          <c:tx>
            <c:strRef>
              <c:f>Sheet1!$D$1</c:f>
              <c:strCache>
                <c:ptCount val="1"/>
                <c:pt idx="0">
                  <c:v>Cut in 1974, but Not in 1975</c:v>
                </c:pt>
              </c:strCache>
            </c:strRef>
          </c:tx>
          <c:spPr>
            <a:ln w="28575" cap="rnd">
              <a:solidFill>
                <a:srgbClr val="00BFF2"/>
              </a:solidFill>
              <a:round/>
            </a:ln>
            <a:effectLst/>
          </c:spPr>
          <c:marker>
            <c:symbol val="circle"/>
            <c:size val="5"/>
            <c:spPr>
              <a:solidFill>
                <a:srgbClr val="00BFF2"/>
              </a:solidFill>
              <a:ln w="9525">
                <a:solidFill>
                  <a:srgbClr val="00BFF2"/>
                </a:solidFill>
              </a:ln>
              <a:effectLst/>
            </c:spPr>
          </c:marker>
          <c:cat>
            <c:numRef>
              <c:f>Sheet1!$A$2:$A$7</c:f>
              <c:numCache>
                <c:formatCode>General</c:formatCode>
                <c:ptCount val="6"/>
                <c:pt idx="0">
                  <c:v>1972</c:v>
                </c:pt>
                <c:pt idx="1">
                  <c:v>1973</c:v>
                </c:pt>
                <c:pt idx="2">
                  <c:v>1974</c:v>
                </c:pt>
                <c:pt idx="3">
                  <c:v>1975</c:v>
                </c:pt>
                <c:pt idx="4">
                  <c:v>1976</c:v>
                </c:pt>
                <c:pt idx="5">
                  <c:v>1977</c:v>
                </c:pt>
              </c:numCache>
            </c:numRef>
          </c:cat>
          <c:val>
            <c:numRef>
              <c:f>Sheet1!$D$2:$D$7</c:f>
              <c:numCache>
                <c:formatCode>General</c:formatCode>
                <c:ptCount val="6"/>
                <c:pt idx="0">
                  <c:v>100</c:v>
                </c:pt>
                <c:pt idx="1">
                  <c:v>116</c:v>
                </c:pt>
                <c:pt idx="2">
                  <c:v>141</c:v>
                </c:pt>
                <c:pt idx="3">
                  <c:v>155</c:v>
                </c:pt>
                <c:pt idx="4">
                  <c:v>172</c:v>
                </c:pt>
                <c:pt idx="5">
                  <c:v>193</c:v>
                </c:pt>
              </c:numCache>
            </c:numRef>
          </c:val>
          <c:smooth val="0"/>
          <c:extLst>
            <c:ext xmlns:c16="http://schemas.microsoft.com/office/drawing/2014/chart" uri="{C3380CC4-5D6E-409C-BE32-E72D297353CC}">
              <c16:uniqueId val="{00000002-65AC-42CF-94CA-BE832BF539FE}"/>
            </c:ext>
          </c:extLst>
        </c:ser>
        <c:ser>
          <c:idx val="3"/>
          <c:order val="3"/>
          <c:tx>
            <c:strRef>
              <c:f>Sheet1!$E$1</c:f>
              <c:strCache>
                <c:ptCount val="1"/>
                <c:pt idx="0">
                  <c:v>Cut in 1975, but Not in 1974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Sheet1!$A$2:$A$7</c:f>
              <c:numCache>
                <c:formatCode>General</c:formatCode>
                <c:ptCount val="6"/>
                <c:pt idx="0">
                  <c:v>1972</c:v>
                </c:pt>
                <c:pt idx="1">
                  <c:v>1973</c:v>
                </c:pt>
                <c:pt idx="2">
                  <c:v>1974</c:v>
                </c:pt>
                <c:pt idx="3">
                  <c:v>1975</c:v>
                </c:pt>
                <c:pt idx="4">
                  <c:v>1976</c:v>
                </c:pt>
                <c:pt idx="5">
                  <c:v>1977</c:v>
                </c:pt>
              </c:numCache>
            </c:numRef>
          </c:cat>
          <c:val>
            <c:numRef>
              <c:f>Sheet1!$E$2:$E$7</c:f>
              <c:numCache>
                <c:formatCode>General</c:formatCode>
                <c:ptCount val="6"/>
                <c:pt idx="0">
                  <c:v>100</c:v>
                </c:pt>
                <c:pt idx="1">
                  <c:v>122</c:v>
                </c:pt>
                <c:pt idx="2">
                  <c:v>143</c:v>
                </c:pt>
                <c:pt idx="3">
                  <c:v>135</c:v>
                </c:pt>
                <c:pt idx="4">
                  <c:v>155</c:v>
                </c:pt>
                <c:pt idx="5">
                  <c:v>185</c:v>
                </c:pt>
              </c:numCache>
            </c:numRef>
          </c:val>
          <c:smooth val="0"/>
          <c:extLst>
            <c:ext xmlns:c16="http://schemas.microsoft.com/office/drawing/2014/chart" uri="{C3380CC4-5D6E-409C-BE32-E72D297353CC}">
              <c16:uniqueId val="{00000003-65AC-42CF-94CA-BE832BF539FE}"/>
            </c:ext>
          </c:extLst>
        </c:ser>
        <c:dLbls>
          <c:showLegendKey val="0"/>
          <c:showVal val="0"/>
          <c:showCatName val="0"/>
          <c:showSerName val="0"/>
          <c:showPercent val="0"/>
          <c:showBubbleSize val="0"/>
        </c:dLbls>
        <c:marker val="1"/>
        <c:smooth val="0"/>
        <c:axId val="453994848"/>
        <c:axId val="709085008"/>
      </c:lineChart>
      <c:catAx>
        <c:axId val="45399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709085008"/>
        <c:crosses val="autoZero"/>
        <c:auto val="1"/>
        <c:lblAlgn val="ctr"/>
        <c:lblOffset val="100"/>
        <c:noMultiLvlLbl val="0"/>
      </c:catAx>
      <c:valAx>
        <c:axId val="709085008"/>
        <c:scaling>
          <c:orientation val="minMax"/>
          <c:max val="260"/>
          <c:min val="8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1B1464"/>
                </a:solidFill>
                <a:latin typeface="Helvetica" panose="020B0403020202020204" pitchFamily="34" charset="0"/>
                <a:ea typeface="+mn-ea"/>
                <a:cs typeface="+mn-cs"/>
              </a:defRPr>
            </a:pPr>
            <a:endParaRPr lang="en-US"/>
          </a:p>
        </c:txPr>
        <c:crossAx val="453994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6585581769695172"/>
          <c:h val="0.80255737932911431"/>
        </c:manualLayout>
      </c:layout>
      <c:barChart>
        <c:barDir val="col"/>
        <c:grouping val="clustered"/>
        <c:varyColors val="0"/>
        <c:ser>
          <c:idx val="0"/>
          <c:order val="0"/>
          <c:tx>
            <c:strRef>
              <c:f>Sheet1!$B$1</c:f>
              <c:strCache>
                <c:ptCount val="1"/>
                <c:pt idx="0">
                  <c:v>#</c:v>
                </c:pt>
              </c:strCache>
            </c:strRef>
          </c:tx>
          <c:spPr>
            <a:solidFill>
              <a:srgbClr val="1B1464"/>
            </a:solidFill>
            <a:ln>
              <a:noFill/>
            </a:ln>
            <a:effectLst/>
          </c:spPr>
          <c:invertIfNegative val="0"/>
          <c:dPt>
            <c:idx val="1"/>
            <c:invertIfNegative val="0"/>
            <c:bubble3D val="0"/>
            <c:spPr>
              <a:solidFill>
                <a:srgbClr val="ED3C8D"/>
              </a:solidFill>
              <a:ln>
                <a:noFill/>
              </a:ln>
              <a:effectLst/>
            </c:spPr>
            <c:extLst>
              <c:ext xmlns:c16="http://schemas.microsoft.com/office/drawing/2014/chart" uri="{C3380CC4-5D6E-409C-BE32-E72D297353CC}">
                <c16:uniqueId val="{00000001-7844-4A47-9C92-6DDA26F9EF97}"/>
              </c:ext>
            </c:extLst>
          </c:dPt>
          <c:dPt>
            <c:idx val="2"/>
            <c:invertIfNegative val="0"/>
            <c:bubble3D val="0"/>
            <c:spPr>
              <a:solidFill>
                <a:srgbClr val="FFE600"/>
              </a:solidFill>
              <a:ln>
                <a:noFill/>
              </a:ln>
              <a:effectLst/>
            </c:spPr>
            <c:extLst>
              <c:ext xmlns:c16="http://schemas.microsoft.com/office/drawing/2014/chart" uri="{C3380CC4-5D6E-409C-BE32-E72D297353CC}">
                <c16:uniqueId val="{00000003-B4F6-41E7-ACFD-B317D7C4F836}"/>
              </c:ext>
            </c:extLst>
          </c:dPt>
          <c:dPt>
            <c:idx val="3"/>
            <c:invertIfNegative val="0"/>
            <c:bubble3D val="0"/>
            <c:spPr>
              <a:solidFill>
                <a:srgbClr val="00BFF2"/>
              </a:solidFill>
              <a:ln>
                <a:noFill/>
              </a:ln>
              <a:effectLst/>
            </c:spPr>
            <c:extLst>
              <c:ext xmlns:c16="http://schemas.microsoft.com/office/drawing/2014/chart" uri="{C3380CC4-5D6E-409C-BE32-E72D297353CC}">
                <c16:uniqueId val="{00000005-7844-4A47-9C92-6DDA26F9EF9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Average change of all business</c:v>
                </c:pt>
                <c:pt idx="1">
                  <c:v>Decreased</c:v>
                </c:pt>
                <c:pt idx="2">
                  <c:v>'Modest' increase</c:v>
                </c:pt>
                <c:pt idx="3">
                  <c:v>'Substantial' increase</c:v>
                </c:pt>
              </c:strCache>
            </c:strRef>
          </c:cat>
          <c:val>
            <c:numRef>
              <c:f>Sheet1!$B$2:$B$5</c:f>
              <c:numCache>
                <c:formatCode>0.0%</c:formatCode>
                <c:ptCount val="4"/>
                <c:pt idx="0">
                  <c:v>1.9E-2</c:v>
                </c:pt>
                <c:pt idx="1">
                  <c:v>1.6E-2</c:v>
                </c:pt>
                <c:pt idx="2">
                  <c:v>1.7000000000000001E-2</c:v>
                </c:pt>
                <c:pt idx="3">
                  <c:v>2.7E-2</c:v>
                </c:pt>
              </c:numCache>
            </c:numRef>
          </c:val>
          <c:extLst>
            <c:ext xmlns:c16="http://schemas.microsoft.com/office/drawing/2014/chart" uri="{C3380CC4-5D6E-409C-BE32-E72D297353CC}">
              <c16:uniqueId val="{00000004-B4F6-41E7-ACFD-B317D7C4F836}"/>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max val="3.0000000000000006E-2"/>
          <c:min val="0"/>
        </c:scaling>
        <c:delete val="1"/>
        <c:axPos val="l"/>
        <c:numFmt formatCode="0.0%" sourceLinked="1"/>
        <c:majorTickMark val="out"/>
        <c:minorTickMark val="none"/>
        <c:tickLblPos val="nextTo"/>
        <c:crossAx val="549585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 Change in Market Share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Decrease</c:v>
                </c:pt>
                <c:pt idx="1">
                  <c:v>Increase by &lt;20%</c:v>
                </c:pt>
                <c:pt idx="2">
                  <c:v>Increase 20 - 100%</c:v>
                </c:pt>
              </c:strCache>
            </c:strRef>
          </c:cat>
          <c:val>
            <c:numRef>
              <c:f>Sheet1!$B$2:$B$4</c:f>
              <c:numCache>
                <c:formatCode>General</c:formatCode>
                <c:ptCount val="3"/>
                <c:pt idx="0">
                  <c:v>0.2</c:v>
                </c:pt>
                <c:pt idx="1">
                  <c:v>0.5</c:v>
                </c:pt>
                <c:pt idx="2">
                  <c:v>0.9</c:v>
                </c:pt>
              </c:numCache>
            </c:numRef>
          </c:val>
          <c:extLst>
            <c:ext xmlns:c16="http://schemas.microsoft.com/office/drawing/2014/chart" uri="{C3380CC4-5D6E-409C-BE32-E72D297353CC}">
              <c16:uniqueId val="{00000000-8815-45C0-937A-E9B715B29CE1}"/>
            </c:ext>
          </c:extLst>
        </c:ser>
        <c:dLbls>
          <c:showLegendKey val="0"/>
          <c:showVal val="0"/>
          <c:showCatName val="0"/>
          <c:showSerName val="0"/>
          <c:showPercent val="0"/>
          <c:showBubbleSize val="0"/>
        </c:dLbls>
        <c:gapWidth val="219"/>
        <c:overlap val="-27"/>
        <c:axId val="462430144"/>
        <c:axId val="458979152"/>
      </c:barChart>
      <c:catAx>
        <c:axId val="4624301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458979152"/>
        <c:crosses val="autoZero"/>
        <c:auto val="1"/>
        <c:lblAlgn val="ctr"/>
        <c:lblOffset val="100"/>
        <c:noMultiLvlLbl val="0"/>
      </c:catAx>
      <c:valAx>
        <c:axId val="458979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462430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Did not cut in 1982 or 1983</c:v>
                </c:pt>
              </c:strCache>
            </c:strRef>
          </c:tx>
          <c:spPr>
            <a:solidFill>
              <a:srgbClr val="1B1464"/>
            </a:solidFill>
            <a:ln>
              <a:noFill/>
            </a:ln>
            <a:effectLst/>
          </c:spPr>
          <c:invertIfNegative val="0"/>
          <c:cat>
            <c:numRef>
              <c:f>Sheet1!$A$2:$A$7</c:f>
              <c:numCache>
                <c:formatCode>General</c:formatCode>
                <c:ptCount val="6"/>
                <c:pt idx="0">
                  <c:v>1980</c:v>
                </c:pt>
                <c:pt idx="1">
                  <c:v>1981</c:v>
                </c:pt>
                <c:pt idx="2">
                  <c:v>1982</c:v>
                </c:pt>
                <c:pt idx="3">
                  <c:v>1983</c:v>
                </c:pt>
                <c:pt idx="4">
                  <c:v>1984</c:v>
                </c:pt>
                <c:pt idx="5">
                  <c:v>1985</c:v>
                </c:pt>
              </c:numCache>
            </c:numRef>
          </c:cat>
          <c:val>
            <c:numRef>
              <c:f>Sheet1!$B$2:$B$7</c:f>
              <c:numCache>
                <c:formatCode>General</c:formatCode>
                <c:ptCount val="6"/>
                <c:pt idx="0">
                  <c:v>105</c:v>
                </c:pt>
                <c:pt idx="1">
                  <c:v>140</c:v>
                </c:pt>
                <c:pt idx="2">
                  <c:v>200</c:v>
                </c:pt>
                <c:pt idx="3">
                  <c:v>200</c:v>
                </c:pt>
                <c:pt idx="4">
                  <c:v>280</c:v>
                </c:pt>
                <c:pt idx="5">
                  <c:v>330</c:v>
                </c:pt>
              </c:numCache>
            </c:numRef>
          </c:val>
          <c:extLst>
            <c:ext xmlns:c16="http://schemas.microsoft.com/office/drawing/2014/chart" uri="{C3380CC4-5D6E-409C-BE32-E72D297353CC}">
              <c16:uniqueId val="{00000000-5630-4841-BD38-8E4A162A72B3}"/>
            </c:ext>
          </c:extLst>
        </c:ser>
        <c:ser>
          <c:idx val="1"/>
          <c:order val="1"/>
          <c:tx>
            <c:strRef>
              <c:f>Sheet1!$C$1</c:f>
              <c:strCache>
                <c:ptCount val="1"/>
                <c:pt idx="0">
                  <c:v>Cut in both 1982 and 1983</c:v>
                </c:pt>
              </c:strCache>
            </c:strRef>
          </c:tx>
          <c:spPr>
            <a:solidFill>
              <a:srgbClr val="ED3C8D"/>
            </a:solidFill>
            <a:ln>
              <a:noFill/>
            </a:ln>
            <a:effectLst/>
          </c:spPr>
          <c:invertIfNegative val="0"/>
          <c:cat>
            <c:numRef>
              <c:f>Sheet1!$A$2:$A$7</c:f>
              <c:numCache>
                <c:formatCode>General</c:formatCode>
                <c:ptCount val="6"/>
                <c:pt idx="0">
                  <c:v>1980</c:v>
                </c:pt>
                <c:pt idx="1">
                  <c:v>1981</c:v>
                </c:pt>
                <c:pt idx="2">
                  <c:v>1982</c:v>
                </c:pt>
                <c:pt idx="3">
                  <c:v>1983</c:v>
                </c:pt>
                <c:pt idx="4">
                  <c:v>1984</c:v>
                </c:pt>
                <c:pt idx="5">
                  <c:v>1985</c:v>
                </c:pt>
              </c:numCache>
            </c:numRef>
          </c:cat>
          <c:val>
            <c:numRef>
              <c:f>Sheet1!$C$2:$C$7</c:f>
              <c:numCache>
                <c:formatCode>General</c:formatCode>
                <c:ptCount val="6"/>
                <c:pt idx="0">
                  <c:v>95</c:v>
                </c:pt>
                <c:pt idx="1">
                  <c:v>120</c:v>
                </c:pt>
                <c:pt idx="2">
                  <c:v>160</c:v>
                </c:pt>
                <c:pt idx="3">
                  <c:v>170</c:v>
                </c:pt>
                <c:pt idx="4">
                  <c:v>190</c:v>
                </c:pt>
                <c:pt idx="5">
                  <c:v>200</c:v>
                </c:pt>
              </c:numCache>
            </c:numRef>
          </c:val>
          <c:extLst>
            <c:ext xmlns:c16="http://schemas.microsoft.com/office/drawing/2014/chart" uri="{C3380CC4-5D6E-409C-BE32-E72D297353CC}">
              <c16:uniqueId val="{00000001-5630-4841-BD38-8E4A162A72B3}"/>
            </c:ext>
          </c:extLst>
        </c:ser>
        <c:ser>
          <c:idx val="2"/>
          <c:order val="2"/>
          <c:tx>
            <c:strRef>
              <c:f>Sheet1!$D$1</c:f>
              <c:strCache>
                <c:ptCount val="1"/>
                <c:pt idx="0">
                  <c:v>Cut in 1981, but not in 1982</c:v>
                </c:pt>
              </c:strCache>
            </c:strRef>
          </c:tx>
          <c:spPr>
            <a:solidFill>
              <a:srgbClr val="00BFF2"/>
            </a:solidFill>
            <a:ln>
              <a:noFill/>
            </a:ln>
            <a:effectLst/>
          </c:spPr>
          <c:invertIfNegative val="0"/>
          <c:cat>
            <c:numRef>
              <c:f>Sheet1!$A$2:$A$7</c:f>
              <c:numCache>
                <c:formatCode>General</c:formatCode>
                <c:ptCount val="6"/>
                <c:pt idx="0">
                  <c:v>1980</c:v>
                </c:pt>
                <c:pt idx="1">
                  <c:v>1981</c:v>
                </c:pt>
                <c:pt idx="2">
                  <c:v>1982</c:v>
                </c:pt>
                <c:pt idx="3">
                  <c:v>1983</c:v>
                </c:pt>
                <c:pt idx="4">
                  <c:v>1984</c:v>
                </c:pt>
                <c:pt idx="5">
                  <c:v>1985</c:v>
                </c:pt>
              </c:numCache>
            </c:numRef>
          </c:cat>
          <c:val>
            <c:numRef>
              <c:f>Sheet1!$D$2:$D$7</c:f>
              <c:numCache>
                <c:formatCode>General</c:formatCode>
                <c:ptCount val="6"/>
                <c:pt idx="0">
                  <c:v>97</c:v>
                </c:pt>
                <c:pt idx="1">
                  <c:v>135</c:v>
                </c:pt>
                <c:pt idx="2">
                  <c:v>180</c:v>
                </c:pt>
                <c:pt idx="3">
                  <c:v>175</c:v>
                </c:pt>
                <c:pt idx="4">
                  <c:v>200</c:v>
                </c:pt>
                <c:pt idx="5">
                  <c:v>185</c:v>
                </c:pt>
              </c:numCache>
            </c:numRef>
          </c:val>
          <c:extLst>
            <c:ext xmlns:c16="http://schemas.microsoft.com/office/drawing/2014/chart" uri="{C3380CC4-5D6E-409C-BE32-E72D297353CC}">
              <c16:uniqueId val="{00000002-5630-4841-BD38-8E4A162A72B3}"/>
            </c:ext>
          </c:extLst>
        </c:ser>
        <c:ser>
          <c:idx val="3"/>
          <c:order val="3"/>
          <c:tx>
            <c:strRef>
              <c:f>Sheet1!$E$1</c:f>
              <c:strCache>
                <c:ptCount val="1"/>
                <c:pt idx="0">
                  <c:v>Cut in 1982, but not in 1981</c:v>
                </c:pt>
              </c:strCache>
            </c:strRef>
          </c:tx>
          <c:spPr>
            <a:solidFill>
              <a:srgbClr val="FFE600"/>
            </a:solidFill>
            <a:ln>
              <a:noFill/>
            </a:ln>
            <a:effectLst/>
          </c:spPr>
          <c:invertIfNegative val="0"/>
          <c:cat>
            <c:numRef>
              <c:f>Sheet1!$A$2:$A$7</c:f>
              <c:numCache>
                <c:formatCode>General</c:formatCode>
                <c:ptCount val="6"/>
                <c:pt idx="0">
                  <c:v>1980</c:v>
                </c:pt>
                <c:pt idx="1">
                  <c:v>1981</c:v>
                </c:pt>
                <c:pt idx="2">
                  <c:v>1982</c:v>
                </c:pt>
                <c:pt idx="3">
                  <c:v>1983</c:v>
                </c:pt>
                <c:pt idx="4">
                  <c:v>1984</c:v>
                </c:pt>
                <c:pt idx="5">
                  <c:v>1985</c:v>
                </c:pt>
              </c:numCache>
            </c:numRef>
          </c:cat>
          <c:val>
            <c:numRef>
              <c:f>Sheet1!$E$2:$E$7</c:f>
              <c:numCache>
                <c:formatCode>General</c:formatCode>
                <c:ptCount val="6"/>
                <c:pt idx="0">
                  <c:v>93</c:v>
                </c:pt>
                <c:pt idx="1">
                  <c:v>150</c:v>
                </c:pt>
                <c:pt idx="2">
                  <c:v>170</c:v>
                </c:pt>
                <c:pt idx="3">
                  <c:v>120</c:v>
                </c:pt>
                <c:pt idx="4">
                  <c:v>165</c:v>
                </c:pt>
                <c:pt idx="5">
                  <c:v>200</c:v>
                </c:pt>
              </c:numCache>
            </c:numRef>
          </c:val>
          <c:extLst>
            <c:ext xmlns:c16="http://schemas.microsoft.com/office/drawing/2014/chart" uri="{C3380CC4-5D6E-409C-BE32-E72D297353CC}">
              <c16:uniqueId val="{00000003-5630-4841-BD38-8E4A162A72B3}"/>
            </c:ext>
          </c:extLst>
        </c:ser>
        <c:dLbls>
          <c:showLegendKey val="0"/>
          <c:showVal val="0"/>
          <c:showCatName val="0"/>
          <c:showSerName val="0"/>
          <c:showPercent val="0"/>
          <c:showBubbleSize val="0"/>
        </c:dLbls>
        <c:gapWidth val="219"/>
        <c:overlap val="-27"/>
        <c:axId val="1802297007"/>
        <c:axId val="1954103647"/>
      </c:barChart>
      <c:catAx>
        <c:axId val="1802297007"/>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954103647"/>
        <c:crosses val="autoZero"/>
        <c:auto val="1"/>
        <c:lblAlgn val="ctr"/>
        <c:lblOffset val="100"/>
        <c:noMultiLvlLbl val="0"/>
      </c:catAx>
      <c:valAx>
        <c:axId val="1954103647"/>
        <c:scaling>
          <c:orientation val="minMax"/>
          <c:max val="340"/>
          <c:min val="6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802297007"/>
        <c:crosses val="autoZero"/>
        <c:crossBetween val="between"/>
        <c:majorUnit val="4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Maintained / Increased Ad Spending</c:v>
                </c:pt>
              </c:strCache>
            </c:strRef>
          </c:tx>
          <c:spPr>
            <a:solidFill>
              <a:srgbClr val="00BFF2"/>
            </a:solidFill>
            <a:ln>
              <a:noFill/>
            </a:ln>
            <a:effectLst/>
          </c:spPr>
          <c:invertIfNegative val="0"/>
          <c:cat>
            <c:numRef>
              <c:f>Sheet1!$A$2:$A$7</c:f>
              <c:numCache>
                <c:formatCode>General</c:formatCode>
                <c:ptCount val="6"/>
                <c:pt idx="0">
                  <c:v>1990</c:v>
                </c:pt>
                <c:pt idx="1">
                  <c:v>1991</c:v>
                </c:pt>
                <c:pt idx="2">
                  <c:v>1992</c:v>
                </c:pt>
                <c:pt idx="3">
                  <c:v>1993</c:v>
                </c:pt>
                <c:pt idx="4">
                  <c:v>1994</c:v>
                </c:pt>
                <c:pt idx="5">
                  <c:v>1995</c:v>
                </c:pt>
              </c:numCache>
            </c:numRef>
          </c:cat>
          <c:val>
            <c:numRef>
              <c:f>Sheet1!$B$2:$B$7</c:f>
              <c:numCache>
                <c:formatCode>General</c:formatCode>
                <c:ptCount val="6"/>
                <c:pt idx="0">
                  <c:v>100</c:v>
                </c:pt>
                <c:pt idx="1">
                  <c:v>107</c:v>
                </c:pt>
                <c:pt idx="2">
                  <c:v>114</c:v>
                </c:pt>
                <c:pt idx="3">
                  <c:v>124</c:v>
                </c:pt>
                <c:pt idx="4">
                  <c:v>136</c:v>
                </c:pt>
                <c:pt idx="5">
                  <c:v>158</c:v>
                </c:pt>
              </c:numCache>
            </c:numRef>
          </c:val>
          <c:extLst>
            <c:ext xmlns:c16="http://schemas.microsoft.com/office/drawing/2014/chart" uri="{C3380CC4-5D6E-409C-BE32-E72D297353CC}">
              <c16:uniqueId val="{00000000-A21D-4AA2-9A9E-7D70985BC4DE}"/>
            </c:ext>
          </c:extLst>
        </c:ser>
        <c:ser>
          <c:idx val="1"/>
          <c:order val="1"/>
          <c:tx>
            <c:strRef>
              <c:f>Sheet1!$C$1</c:f>
              <c:strCache>
                <c:ptCount val="1"/>
                <c:pt idx="0">
                  <c:v>Cut Ad Spending</c:v>
                </c:pt>
              </c:strCache>
            </c:strRef>
          </c:tx>
          <c:spPr>
            <a:solidFill>
              <a:srgbClr val="1B1464"/>
            </a:solidFill>
            <a:ln>
              <a:noFill/>
            </a:ln>
            <a:effectLst/>
          </c:spPr>
          <c:invertIfNegative val="0"/>
          <c:cat>
            <c:numRef>
              <c:f>Sheet1!$A$2:$A$7</c:f>
              <c:numCache>
                <c:formatCode>General</c:formatCode>
                <c:ptCount val="6"/>
                <c:pt idx="0">
                  <c:v>1990</c:v>
                </c:pt>
                <c:pt idx="1">
                  <c:v>1991</c:v>
                </c:pt>
                <c:pt idx="2">
                  <c:v>1992</c:v>
                </c:pt>
                <c:pt idx="3">
                  <c:v>1993</c:v>
                </c:pt>
                <c:pt idx="4">
                  <c:v>1994</c:v>
                </c:pt>
                <c:pt idx="5">
                  <c:v>1995</c:v>
                </c:pt>
              </c:numCache>
            </c:numRef>
          </c:cat>
          <c:val>
            <c:numRef>
              <c:f>Sheet1!$C$2:$C$7</c:f>
              <c:numCache>
                <c:formatCode>General</c:formatCode>
                <c:ptCount val="6"/>
                <c:pt idx="0">
                  <c:v>100</c:v>
                </c:pt>
                <c:pt idx="1">
                  <c:v>101</c:v>
                </c:pt>
                <c:pt idx="2">
                  <c:v>104</c:v>
                </c:pt>
                <c:pt idx="3">
                  <c:v>109</c:v>
                </c:pt>
                <c:pt idx="4">
                  <c:v>118</c:v>
                </c:pt>
                <c:pt idx="5">
                  <c:v>132</c:v>
                </c:pt>
              </c:numCache>
            </c:numRef>
          </c:val>
          <c:extLst>
            <c:ext xmlns:c16="http://schemas.microsoft.com/office/drawing/2014/chart" uri="{C3380CC4-5D6E-409C-BE32-E72D297353CC}">
              <c16:uniqueId val="{00000001-A21D-4AA2-9A9E-7D70985BC4DE}"/>
            </c:ext>
          </c:extLst>
        </c:ser>
        <c:dLbls>
          <c:showLegendKey val="0"/>
          <c:showVal val="0"/>
          <c:showCatName val="0"/>
          <c:showSerName val="0"/>
          <c:showPercent val="0"/>
          <c:showBubbleSize val="0"/>
        </c:dLbls>
        <c:gapWidth val="219"/>
        <c:overlap val="-27"/>
        <c:axId val="462430144"/>
        <c:axId val="458979152"/>
      </c:barChart>
      <c:catAx>
        <c:axId val="4624301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458979152"/>
        <c:crosses val="autoZero"/>
        <c:auto val="1"/>
        <c:lblAlgn val="ctr"/>
        <c:lblOffset val="100"/>
        <c:noMultiLvlLbl val="0"/>
      </c:catAx>
      <c:valAx>
        <c:axId val="458979152"/>
        <c:scaling>
          <c:orientation val="minMax"/>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462430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19050" cap="rnd">
              <a:solidFill>
                <a:srgbClr val="ED3C8D"/>
              </a:solidFill>
              <a:round/>
            </a:ln>
            <a:effectLst/>
          </c:spPr>
          <c:marker>
            <c:symbol val="none"/>
          </c:marker>
          <c:xVal>
            <c:numRef>
              <c:f>Sheet1!$A$2:$A$7</c:f>
              <c:numCache>
                <c:formatCode>0%</c:formatCode>
                <c:ptCount val="6"/>
                <c:pt idx="0">
                  <c:v>0</c:v>
                </c:pt>
                <c:pt idx="1">
                  <c:v>0.05</c:v>
                </c:pt>
                <c:pt idx="2">
                  <c:v>0.1</c:v>
                </c:pt>
                <c:pt idx="3">
                  <c:v>0.15</c:v>
                </c:pt>
                <c:pt idx="4">
                  <c:v>0.2</c:v>
                </c:pt>
                <c:pt idx="5">
                  <c:v>0.25</c:v>
                </c:pt>
              </c:numCache>
            </c:numRef>
          </c:xVal>
          <c:yVal>
            <c:numRef>
              <c:f>Sheet1!$B$2:$B$7</c:f>
              <c:numCache>
                <c:formatCode>0%</c:formatCode>
                <c:ptCount val="6"/>
                <c:pt idx="0">
                  <c:v>0</c:v>
                </c:pt>
                <c:pt idx="1">
                  <c:v>0.05</c:v>
                </c:pt>
                <c:pt idx="2">
                  <c:v>0.1</c:v>
                </c:pt>
                <c:pt idx="3">
                  <c:v>0.15</c:v>
                </c:pt>
                <c:pt idx="4">
                  <c:v>0.2</c:v>
                </c:pt>
                <c:pt idx="5">
                  <c:v>0.25</c:v>
                </c:pt>
              </c:numCache>
            </c:numRef>
          </c:yVal>
          <c:smooth val="1"/>
          <c:extLst>
            <c:ext xmlns:c16="http://schemas.microsoft.com/office/drawing/2014/chart" uri="{C3380CC4-5D6E-409C-BE32-E72D297353CC}">
              <c16:uniqueId val="{00000000-00A2-4C07-AA37-9AE6010E6D79}"/>
            </c:ext>
          </c:extLst>
        </c:ser>
        <c:dLbls>
          <c:showLegendKey val="0"/>
          <c:showVal val="0"/>
          <c:showCatName val="0"/>
          <c:showSerName val="0"/>
          <c:showPercent val="0"/>
          <c:showBubbleSize val="0"/>
        </c:dLbls>
        <c:axId val="158881071"/>
        <c:axId val="2087096831"/>
      </c:scatterChart>
      <c:valAx>
        <c:axId val="158881071"/>
        <c:scaling>
          <c:orientation val="minMax"/>
          <c:max val="0.25"/>
        </c:scaling>
        <c:delete val="0"/>
        <c:axPos val="b"/>
        <c:title>
          <c:tx>
            <c:rich>
              <a:bodyPr rot="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r>
                  <a:rPr lang="en-US" b="1" dirty="0"/>
                  <a:t>Market Share (%)</a:t>
                </a:r>
              </a:p>
            </c:rich>
          </c:tx>
          <c:overlay val="0"/>
          <c:spPr>
            <a:noFill/>
            <a:ln>
              <a:noFill/>
            </a:ln>
            <a:effectLst/>
          </c:spPr>
          <c:txPr>
            <a:bodyPr rot="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endParaRPr lang="en-US"/>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087096831"/>
        <c:crosses val="autoZero"/>
        <c:crossBetween val="midCat"/>
      </c:valAx>
      <c:valAx>
        <c:axId val="2087096831"/>
        <c:scaling>
          <c:orientation val="minMax"/>
          <c:max val="0.25"/>
        </c:scaling>
        <c:delete val="0"/>
        <c:axPos val="l"/>
        <c:title>
          <c:tx>
            <c:rich>
              <a:bodyPr rot="-540000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r>
                  <a:rPr lang="en-US" b="1" dirty="0"/>
                  <a:t>Share of Voice (%)</a:t>
                </a:r>
              </a:p>
            </c:rich>
          </c:tx>
          <c:overlay val="0"/>
          <c:spPr>
            <a:noFill/>
            <a:ln>
              <a:noFill/>
            </a:ln>
            <a:effectLst/>
          </c:spPr>
          <c:txPr>
            <a:bodyPr rot="-5400000" spcFirstLastPara="1" vertOverflow="ellipsis" vert="horz" wrap="square" anchor="ctr" anchorCtr="1"/>
            <a:lstStyle/>
            <a:p>
              <a:pPr>
                <a:defRPr sz="1330" b="1" i="0" u="none" strike="noStrike" kern="1200" baseline="0">
                  <a:solidFill>
                    <a:srgbClr val="1B1464"/>
                  </a:solidFill>
                  <a:latin typeface="Helvetica" panose="020B0403020202020204" pitchFamily="34" charset="0"/>
                  <a:ea typeface="+mn-ea"/>
                  <a:cs typeface="+mn-cs"/>
                </a:defRPr>
              </a:pPr>
              <a:endParaRPr lang="en-US"/>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588810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917293076037818E-2"/>
          <c:y val="6.2353606672186611E-2"/>
          <c:w val="0.95216541384792441"/>
          <c:h val="0.88865427379966677"/>
        </c:manualLayout>
      </c:layout>
      <c:barChart>
        <c:barDir val="col"/>
        <c:grouping val="clustered"/>
        <c:varyColors val="0"/>
        <c:ser>
          <c:idx val="0"/>
          <c:order val="0"/>
          <c:tx>
            <c:strRef>
              <c:f>Sheet1!$B$1</c:f>
              <c:strCache>
                <c:ptCount val="1"/>
                <c:pt idx="0">
                  <c:v>#</c:v>
                </c:pt>
              </c:strCache>
            </c:strRef>
          </c:tx>
          <c:spPr>
            <a:solidFill>
              <a:srgbClr val="1B1464"/>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7C63-40A7-B47F-1A22125030CB}"/>
              </c:ext>
            </c:extLst>
          </c:dPt>
          <c:dPt>
            <c:idx val="2"/>
            <c:invertIfNegative val="0"/>
            <c:bubble3D val="0"/>
            <c:spPr>
              <a:solidFill>
                <a:srgbClr val="1B1464"/>
              </a:solidFill>
              <a:ln>
                <a:noFill/>
              </a:ln>
              <a:effectLst/>
            </c:spPr>
            <c:extLst>
              <c:ext xmlns:c16="http://schemas.microsoft.com/office/drawing/2014/chart" uri="{C3380CC4-5D6E-409C-BE32-E72D297353CC}">
                <c16:uniqueId val="{00000003-7C63-40A7-B47F-1A22125030C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Cut Spend</c:v>
                </c:pt>
                <c:pt idx="1">
                  <c:v>Maintain Spend</c:v>
                </c:pt>
                <c:pt idx="2">
                  <c:v>Increase Spend</c:v>
                </c:pt>
              </c:strCache>
            </c:strRef>
          </c:cat>
          <c:val>
            <c:numRef>
              <c:f>Sheet1!$B$2:$B$5</c:f>
              <c:numCache>
                <c:formatCode>0%</c:formatCode>
                <c:ptCount val="4"/>
                <c:pt idx="0">
                  <c:v>0.19</c:v>
                </c:pt>
                <c:pt idx="1">
                  <c:v>0.36</c:v>
                </c:pt>
                <c:pt idx="2">
                  <c:v>0.56999999999999995</c:v>
                </c:pt>
                <c:pt idx="3">
                  <c:v>0.75</c:v>
                </c:pt>
              </c:numCache>
            </c:numRef>
          </c:val>
          <c:extLst>
            <c:ext xmlns:c16="http://schemas.microsoft.com/office/drawing/2014/chart" uri="{C3380CC4-5D6E-409C-BE32-E72D297353CC}">
              <c16:uniqueId val="{00000004-7C63-40A7-B47F-1A22125030CB}"/>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1"/>
        <c:axPos val="b"/>
        <c:numFmt formatCode="General" sourceLinked="1"/>
        <c:majorTickMark val="none"/>
        <c:minorTickMark val="none"/>
        <c:tickLblPos val="nextTo"/>
        <c:crossAx val="2037584991"/>
        <c:crosses val="autoZero"/>
        <c:auto val="1"/>
        <c:lblAlgn val="ctr"/>
        <c:lblOffset val="100"/>
        <c:noMultiLvlLbl val="0"/>
      </c:catAx>
      <c:valAx>
        <c:axId val="2037584991"/>
        <c:scaling>
          <c:orientation val="minMax"/>
          <c:max val="1"/>
          <c:min val="0"/>
        </c:scaling>
        <c:delete val="1"/>
        <c:axPos val="l"/>
        <c:numFmt formatCode="0%" sourceLinked="1"/>
        <c:majorTickMark val="out"/>
        <c:minorTickMark val="none"/>
        <c:tickLblPos val="nextTo"/>
        <c:crossAx val="549585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1B1464"/>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1-C111-483E-AA6E-BD371016CBEA}"/>
              </c:ext>
            </c:extLst>
          </c:dPt>
          <c:dPt>
            <c:idx val="2"/>
            <c:invertIfNegative val="0"/>
            <c:bubble3D val="0"/>
            <c:spPr>
              <a:solidFill>
                <a:srgbClr val="00BFF2"/>
              </a:solidFill>
              <a:ln>
                <a:noFill/>
              </a:ln>
              <a:effectLst/>
            </c:spPr>
            <c:extLst>
              <c:ext xmlns:c16="http://schemas.microsoft.com/office/drawing/2014/chart" uri="{C3380CC4-5D6E-409C-BE32-E72D297353CC}">
                <c16:uniqueId val="{00000002-C111-483E-AA6E-BD371016CBE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Cut Spend</c:v>
                </c:pt>
                <c:pt idx="1">
                  <c:v>Maintain Spend</c:v>
                </c:pt>
                <c:pt idx="2">
                  <c:v>Increase Spend</c:v>
                </c:pt>
              </c:strCache>
            </c:strRef>
          </c:cat>
          <c:val>
            <c:numRef>
              <c:f>Sheet1!$B$2:$B$4</c:f>
              <c:numCache>
                <c:formatCode>#,##0.0</c:formatCode>
                <c:ptCount val="3"/>
                <c:pt idx="0">
                  <c:v>0.7</c:v>
                </c:pt>
                <c:pt idx="1">
                  <c:v>1</c:v>
                </c:pt>
                <c:pt idx="2">
                  <c:v>1.6</c:v>
                </c:pt>
              </c:numCache>
            </c:numRef>
          </c:val>
          <c:extLst>
            <c:ext xmlns:c16="http://schemas.microsoft.com/office/drawing/2014/chart" uri="{C3380CC4-5D6E-409C-BE32-E72D297353CC}">
              <c16:uniqueId val="{00000000-C111-483E-AA6E-BD371016CBEA}"/>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max val="2"/>
          <c:min val="0"/>
        </c:scaling>
        <c:delete val="1"/>
        <c:axPos val="l"/>
        <c:numFmt formatCode="#,##0.0" sourceLinked="1"/>
        <c:majorTickMark val="out"/>
        <c:minorTickMark val="none"/>
        <c:tickLblPos val="nextTo"/>
        <c:crossAx val="549585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1B1464"/>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1-9830-4F68-BA12-0D9BDA7D36DC}"/>
              </c:ext>
            </c:extLst>
          </c:dPt>
          <c:dPt>
            <c:idx val="2"/>
            <c:invertIfNegative val="0"/>
            <c:bubble3D val="0"/>
            <c:spPr>
              <a:solidFill>
                <a:srgbClr val="00BFF2"/>
              </a:solidFill>
              <a:ln>
                <a:noFill/>
              </a:ln>
              <a:effectLst/>
            </c:spPr>
            <c:extLst>
              <c:ext xmlns:c16="http://schemas.microsoft.com/office/drawing/2014/chart" uri="{C3380CC4-5D6E-409C-BE32-E72D297353CC}">
                <c16:uniqueId val="{00000003-9830-4F68-BA12-0D9BDA7D36D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Cut</c:v>
                </c:pt>
                <c:pt idx="1">
                  <c:v>Maintain</c:v>
                </c:pt>
                <c:pt idx="2">
                  <c:v>Increase</c:v>
                </c:pt>
              </c:strCache>
            </c:strRef>
          </c:cat>
          <c:val>
            <c:numRef>
              <c:f>Sheet1!$B$2:$B$4</c:f>
              <c:numCache>
                <c:formatCode>#,##0.0</c:formatCode>
                <c:ptCount val="3"/>
                <c:pt idx="0">
                  <c:v>-0.8</c:v>
                </c:pt>
                <c:pt idx="1">
                  <c:v>0.6</c:v>
                </c:pt>
                <c:pt idx="2">
                  <c:v>4.3</c:v>
                </c:pt>
              </c:numCache>
            </c:numRef>
          </c:val>
          <c:extLst>
            <c:ext xmlns:c16="http://schemas.microsoft.com/office/drawing/2014/chart" uri="{C3380CC4-5D6E-409C-BE32-E72D297353CC}">
              <c16:uniqueId val="{00000004-9830-4F68-BA12-0D9BDA7D36DC}"/>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max val="5"/>
          <c:min val="-1"/>
        </c:scaling>
        <c:delete val="1"/>
        <c:axPos val="l"/>
        <c:numFmt formatCode="#,##0.0" sourceLinked="1"/>
        <c:majorTickMark val="out"/>
        <c:minorTickMark val="none"/>
        <c:tickLblPos val="nextTo"/>
        <c:crossAx val="549585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No Impact</c:v>
                </c:pt>
              </c:strCache>
            </c:strRef>
          </c:tx>
          <c:spPr>
            <a:solidFill>
              <a:srgbClr val="00BFF2"/>
            </a:solidFill>
            <a:ln>
              <a:noFill/>
            </a:ln>
            <a:effectLst/>
          </c:spPr>
          <c:invertIfNegative val="0"/>
          <c:dLbls>
            <c:dLbl>
              <c:idx val="0"/>
              <c:layout>
                <c:manualLayout>
                  <c:x val="-6.8750000000000033E-2"/>
                  <c:y val="-3.32277632351806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9B-4661-8701-0A22E41D936E}"/>
                </c:ext>
              </c:extLst>
            </c:dLbl>
            <c:dLbl>
              <c:idx val="1"/>
              <c:layout>
                <c:manualLayout>
                  <c:x val="-7.0312500000000056E-2"/>
                  <c:y val="-3.32277632351806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9B-4661-8701-0A22E41D936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Q2 2020</c:v>
                </c:pt>
                <c:pt idx="1">
                  <c:v>Q3 2020</c:v>
                </c:pt>
                <c:pt idx="2">
                  <c:v>Q4 2020</c:v>
                </c:pt>
                <c:pt idx="3">
                  <c:v>Q1 2021</c:v>
                </c:pt>
              </c:strCache>
            </c:strRef>
          </c:cat>
          <c:val>
            <c:numRef>
              <c:f>Sheet1!$B$2:$B$5</c:f>
              <c:numCache>
                <c:formatCode>0%</c:formatCode>
                <c:ptCount val="4"/>
                <c:pt idx="0">
                  <c:v>0.01</c:v>
                </c:pt>
                <c:pt idx="1">
                  <c:v>0.01</c:v>
                </c:pt>
                <c:pt idx="2">
                  <c:v>7.0000000000000007E-2</c:v>
                </c:pt>
                <c:pt idx="3">
                  <c:v>0.23</c:v>
                </c:pt>
              </c:numCache>
            </c:numRef>
          </c:val>
          <c:extLst>
            <c:ext xmlns:c16="http://schemas.microsoft.com/office/drawing/2014/chart" uri="{C3380CC4-5D6E-409C-BE32-E72D297353CC}">
              <c16:uniqueId val="{00000000-5E45-4FC3-95BB-533CCF2D6B30}"/>
            </c:ext>
          </c:extLst>
        </c:ser>
        <c:ser>
          <c:idx val="1"/>
          <c:order val="1"/>
          <c:tx>
            <c:strRef>
              <c:f>Sheet1!$C$1</c:f>
              <c:strCache>
                <c:ptCount val="1"/>
                <c:pt idx="0">
                  <c:v>Minor Impact</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Q2 2020</c:v>
                </c:pt>
                <c:pt idx="1">
                  <c:v>Q3 2020</c:v>
                </c:pt>
                <c:pt idx="2">
                  <c:v>Q4 2020</c:v>
                </c:pt>
                <c:pt idx="3">
                  <c:v>Q1 2021</c:v>
                </c:pt>
              </c:strCache>
            </c:strRef>
          </c:cat>
          <c:val>
            <c:numRef>
              <c:f>Sheet1!$C$2:$C$5</c:f>
              <c:numCache>
                <c:formatCode>0%</c:formatCode>
                <c:ptCount val="4"/>
                <c:pt idx="0">
                  <c:v>0.04</c:v>
                </c:pt>
                <c:pt idx="1">
                  <c:v>0.1</c:v>
                </c:pt>
                <c:pt idx="2">
                  <c:v>0.33</c:v>
                </c:pt>
                <c:pt idx="3">
                  <c:v>0.45</c:v>
                </c:pt>
              </c:numCache>
            </c:numRef>
          </c:val>
          <c:extLst>
            <c:ext xmlns:c16="http://schemas.microsoft.com/office/drawing/2014/chart" uri="{C3380CC4-5D6E-409C-BE32-E72D297353CC}">
              <c16:uniqueId val="{00000001-5E45-4FC3-95BB-533CCF2D6B30}"/>
            </c:ext>
          </c:extLst>
        </c:ser>
        <c:ser>
          <c:idx val="2"/>
          <c:order val="2"/>
          <c:tx>
            <c:strRef>
              <c:f>Sheet1!$D$1</c:f>
              <c:strCache>
                <c:ptCount val="1"/>
                <c:pt idx="0">
                  <c:v>Moderate Impact</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Q2 2020</c:v>
                </c:pt>
                <c:pt idx="1">
                  <c:v>Q3 2020</c:v>
                </c:pt>
                <c:pt idx="2">
                  <c:v>Q4 2020</c:v>
                </c:pt>
                <c:pt idx="3">
                  <c:v>Q1 2021</c:v>
                </c:pt>
              </c:strCache>
            </c:strRef>
          </c:cat>
          <c:val>
            <c:numRef>
              <c:f>Sheet1!$D$2:$D$5</c:f>
              <c:numCache>
                <c:formatCode>0%</c:formatCode>
                <c:ptCount val="4"/>
                <c:pt idx="0">
                  <c:v>0.09</c:v>
                </c:pt>
                <c:pt idx="1">
                  <c:v>0.46</c:v>
                </c:pt>
                <c:pt idx="2">
                  <c:v>0.47</c:v>
                </c:pt>
                <c:pt idx="3">
                  <c:v>0.26</c:v>
                </c:pt>
              </c:numCache>
            </c:numRef>
          </c:val>
          <c:extLst>
            <c:ext xmlns:c16="http://schemas.microsoft.com/office/drawing/2014/chart" uri="{C3380CC4-5D6E-409C-BE32-E72D297353CC}">
              <c16:uniqueId val="{00000002-5E45-4FC3-95BB-533CCF2D6B30}"/>
            </c:ext>
          </c:extLst>
        </c:ser>
        <c:ser>
          <c:idx val="3"/>
          <c:order val="3"/>
          <c:tx>
            <c:strRef>
              <c:f>Sheet1!$E$1</c:f>
              <c:strCache>
                <c:ptCount val="1"/>
                <c:pt idx="0">
                  <c:v>Major Impact</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Q2 2020</c:v>
                </c:pt>
                <c:pt idx="1">
                  <c:v>Q3 2020</c:v>
                </c:pt>
                <c:pt idx="2">
                  <c:v>Q4 2020</c:v>
                </c:pt>
                <c:pt idx="3">
                  <c:v>Q1 2021</c:v>
                </c:pt>
              </c:strCache>
            </c:strRef>
          </c:cat>
          <c:val>
            <c:numRef>
              <c:f>Sheet1!$E$2:$E$5</c:f>
              <c:numCache>
                <c:formatCode>0%</c:formatCode>
                <c:ptCount val="4"/>
                <c:pt idx="0">
                  <c:v>0.86</c:v>
                </c:pt>
                <c:pt idx="1">
                  <c:v>0.43</c:v>
                </c:pt>
                <c:pt idx="2">
                  <c:v>0.13</c:v>
                </c:pt>
                <c:pt idx="3">
                  <c:v>0.06</c:v>
                </c:pt>
              </c:numCache>
            </c:numRef>
          </c:val>
          <c:extLst>
            <c:ext xmlns:c16="http://schemas.microsoft.com/office/drawing/2014/chart" uri="{C3380CC4-5D6E-409C-BE32-E72D297353CC}">
              <c16:uniqueId val="{00000003-5E45-4FC3-95BB-533CCF2D6B30}"/>
            </c:ext>
          </c:extLst>
        </c:ser>
        <c:dLbls>
          <c:dLblPos val="ctr"/>
          <c:showLegendKey val="0"/>
          <c:showVal val="1"/>
          <c:showCatName val="0"/>
          <c:showSerName val="0"/>
          <c:showPercent val="0"/>
          <c:showBubbleSize val="0"/>
        </c:dLbls>
        <c:gapWidth val="150"/>
        <c:overlap val="100"/>
        <c:axId val="707013976"/>
        <c:axId val="707014304"/>
      </c:barChart>
      <c:catAx>
        <c:axId val="707013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Helvetica" panose="020B0403020202020204" pitchFamily="34" charset="0"/>
                <a:ea typeface="+mn-ea"/>
                <a:cs typeface="+mn-cs"/>
              </a:defRPr>
            </a:pPr>
            <a:endParaRPr lang="en-US"/>
          </a:p>
        </c:txPr>
        <c:crossAx val="707014304"/>
        <c:crosses val="autoZero"/>
        <c:auto val="1"/>
        <c:lblAlgn val="ctr"/>
        <c:lblOffset val="100"/>
        <c:noMultiLvlLbl val="0"/>
      </c:catAx>
      <c:valAx>
        <c:axId val="707014304"/>
        <c:scaling>
          <c:orientation val="minMax"/>
          <c:max val="1"/>
        </c:scaling>
        <c:delete val="1"/>
        <c:axPos val="l"/>
        <c:numFmt formatCode="0%" sourceLinked="1"/>
        <c:majorTickMark val="none"/>
        <c:minorTickMark val="none"/>
        <c:tickLblPos val="nextTo"/>
        <c:crossAx val="70701397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ESOV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or Less</c:v>
                </c:pt>
                <c:pt idx="1">
                  <c:v>0-8%</c:v>
                </c:pt>
                <c:pt idx="2">
                  <c:v>Over 8%</c:v>
                </c:pt>
              </c:strCache>
            </c:strRef>
          </c:cat>
          <c:val>
            <c:numRef>
              <c:f>Sheet1!$B$2:$B$4</c:f>
              <c:numCache>
                <c:formatCode>0.0</c:formatCode>
                <c:ptCount val="3"/>
                <c:pt idx="0">
                  <c:v>0.4</c:v>
                </c:pt>
                <c:pt idx="1">
                  <c:v>1.3</c:v>
                </c:pt>
                <c:pt idx="2">
                  <c:v>2.1</c:v>
                </c:pt>
              </c:numCache>
            </c:numRef>
          </c:val>
          <c:extLst>
            <c:ext xmlns:c16="http://schemas.microsoft.com/office/drawing/2014/chart" uri="{C3380CC4-5D6E-409C-BE32-E72D297353CC}">
              <c16:uniqueId val="{00000000-F349-4494-A977-F1A46495F815}"/>
            </c:ext>
          </c:extLst>
        </c:ser>
        <c:dLbls>
          <c:showLegendKey val="0"/>
          <c:showVal val="0"/>
          <c:showCatName val="0"/>
          <c:showSerName val="0"/>
          <c:showPercent val="0"/>
          <c:showBubbleSize val="0"/>
        </c:dLbls>
        <c:gapWidth val="219"/>
        <c:overlap val="-27"/>
        <c:axId val="244276111"/>
        <c:axId val="341466255"/>
      </c:barChart>
      <c:catAx>
        <c:axId val="24427611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341466255"/>
        <c:crosses val="autoZero"/>
        <c:auto val="1"/>
        <c:lblAlgn val="ctr"/>
        <c:lblOffset val="100"/>
        <c:noMultiLvlLbl val="0"/>
      </c:catAx>
      <c:valAx>
        <c:axId val="341466255"/>
        <c:scaling>
          <c:orientation val="minMax"/>
        </c:scaling>
        <c:delete val="1"/>
        <c:axPos val="l"/>
        <c:numFmt formatCode="0.0" sourceLinked="1"/>
        <c:majorTickMark val="none"/>
        <c:minorTickMark val="none"/>
        <c:tickLblPos val="nextTo"/>
        <c:crossAx val="244276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ESOV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or Less</c:v>
                </c:pt>
                <c:pt idx="1">
                  <c:v>0-8%</c:v>
                </c:pt>
                <c:pt idx="2">
                  <c:v>Over 8%</c:v>
                </c:pt>
              </c:strCache>
            </c:strRef>
          </c:cat>
          <c:val>
            <c:numRef>
              <c:f>Sheet1!$B$2:$B$4</c:f>
              <c:numCache>
                <c:formatCode>0.0%</c:formatCode>
                <c:ptCount val="3"/>
                <c:pt idx="0">
                  <c:v>0.01</c:v>
                </c:pt>
                <c:pt idx="1">
                  <c:v>1.4E-2</c:v>
                </c:pt>
                <c:pt idx="2">
                  <c:v>4.4999999999999998E-2</c:v>
                </c:pt>
              </c:numCache>
            </c:numRef>
          </c:val>
          <c:extLst>
            <c:ext xmlns:c16="http://schemas.microsoft.com/office/drawing/2014/chart" uri="{C3380CC4-5D6E-409C-BE32-E72D297353CC}">
              <c16:uniqueId val="{00000000-D7CB-409D-8D14-B3D6B417ED08}"/>
            </c:ext>
          </c:extLst>
        </c:ser>
        <c:dLbls>
          <c:showLegendKey val="0"/>
          <c:showVal val="0"/>
          <c:showCatName val="0"/>
          <c:showSerName val="0"/>
          <c:showPercent val="0"/>
          <c:showBubbleSize val="0"/>
        </c:dLbls>
        <c:gapWidth val="219"/>
        <c:overlap val="-27"/>
        <c:axId val="244276111"/>
        <c:axId val="341466255"/>
      </c:barChart>
      <c:catAx>
        <c:axId val="24427611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341466255"/>
        <c:crosses val="autoZero"/>
        <c:auto val="1"/>
        <c:lblAlgn val="ctr"/>
        <c:lblOffset val="100"/>
        <c:noMultiLvlLbl val="0"/>
      </c:catAx>
      <c:valAx>
        <c:axId val="341466255"/>
        <c:scaling>
          <c:orientation val="minMax"/>
        </c:scaling>
        <c:delete val="1"/>
        <c:axPos val="l"/>
        <c:numFmt formatCode="0.0%" sourceLinked="1"/>
        <c:majorTickMark val="none"/>
        <c:minorTickMark val="none"/>
        <c:tickLblPos val="nextTo"/>
        <c:crossAx val="244276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ESOV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0% or Less</c:v>
                </c:pt>
                <c:pt idx="1">
                  <c:v>0-8%</c:v>
                </c:pt>
                <c:pt idx="2">
                  <c:v>Over 8%</c:v>
                </c:pt>
              </c:strCache>
            </c:strRef>
          </c:cat>
          <c:val>
            <c:numRef>
              <c:f>Sheet1!$B$2:$B$4</c:f>
              <c:numCache>
                <c:formatCode>0%</c:formatCode>
                <c:ptCount val="3"/>
                <c:pt idx="0">
                  <c:v>0</c:v>
                </c:pt>
                <c:pt idx="1">
                  <c:v>0.1</c:v>
                </c:pt>
                <c:pt idx="2">
                  <c:v>0.38</c:v>
                </c:pt>
              </c:numCache>
            </c:numRef>
          </c:val>
          <c:extLst>
            <c:ext xmlns:c16="http://schemas.microsoft.com/office/drawing/2014/chart" uri="{C3380CC4-5D6E-409C-BE32-E72D297353CC}">
              <c16:uniqueId val="{00000000-F349-4494-A977-F1A46495F815}"/>
            </c:ext>
          </c:extLst>
        </c:ser>
        <c:dLbls>
          <c:showLegendKey val="0"/>
          <c:showVal val="0"/>
          <c:showCatName val="0"/>
          <c:showSerName val="0"/>
          <c:showPercent val="0"/>
          <c:showBubbleSize val="0"/>
        </c:dLbls>
        <c:gapWidth val="219"/>
        <c:overlap val="-27"/>
        <c:axId val="244276111"/>
        <c:axId val="341466255"/>
      </c:barChart>
      <c:catAx>
        <c:axId val="24427611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1B1464"/>
                </a:solidFill>
                <a:latin typeface="Helvetica" panose="020B0403020202020204" pitchFamily="34" charset="0"/>
                <a:ea typeface="+mn-ea"/>
                <a:cs typeface="+mn-cs"/>
              </a:defRPr>
            </a:pPr>
            <a:endParaRPr lang="en-US"/>
          </a:p>
        </c:txPr>
        <c:crossAx val="341466255"/>
        <c:crosses val="autoZero"/>
        <c:auto val="1"/>
        <c:lblAlgn val="ctr"/>
        <c:lblOffset val="100"/>
        <c:noMultiLvlLbl val="0"/>
      </c:catAx>
      <c:valAx>
        <c:axId val="341466255"/>
        <c:scaling>
          <c:orientation val="minMax"/>
          <c:max val="0.5"/>
        </c:scaling>
        <c:delete val="1"/>
        <c:axPos val="l"/>
        <c:numFmt formatCode="0%" sourceLinked="1"/>
        <c:majorTickMark val="out"/>
        <c:minorTickMark val="none"/>
        <c:tickLblPos val="nextTo"/>
        <c:crossAx val="244276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Total</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15CF-4FDE-80AF-B40CA4CD5ABA}"/>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15CF-4FDE-80AF-B40CA4CD5ABA}"/>
              </c:ext>
            </c:extLst>
          </c:dPt>
          <c:dPt>
            <c:idx val="2"/>
            <c:bubble3D val="0"/>
            <c:spPr>
              <a:solidFill>
                <a:srgbClr val="00BFF2"/>
              </a:solidFill>
              <a:ln w="19050">
                <a:solidFill>
                  <a:schemeClr val="lt1"/>
                </a:solidFill>
              </a:ln>
              <a:effectLst/>
            </c:spPr>
            <c:extLst>
              <c:ext xmlns:c16="http://schemas.microsoft.com/office/drawing/2014/chart" uri="{C3380CC4-5D6E-409C-BE32-E72D297353CC}">
                <c16:uniqueId val="{00000005-15CF-4FDE-80AF-B40CA4CD5ABA}"/>
              </c:ext>
            </c:extLst>
          </c:dPt>
          <c:dPt>
            <c:idx val="3"/>
            <c:bubble3D val="0"/>
            <c:spPr>
              <a:solidFill>
                <a:srgbClr val="FFE600"/>
              </a:solidFill>
              <a:ln w="19050">
                <a:solidFill>
                  <a:schemeClr val="lt1"/>
                </a:solidFill>
              </a:ln>
              <a:effectLst/>
            </c:spPr>
            <c:extLst>
              <c:ext xmlns:c16="http://schemas.microsoft.com/office/drawing/2014/chart" uri="{C3380CC4-5D6E-409C-BE32-E72D297353CC}">
                <c16:uniqueId val="{00000007-15CF-4FDE-80AF-B40CA4CD5ABA}"/>
              </c:ext>
            </c:extLst>
          </c:dPt>
          <c:dPt>
            <c:idx val="4"/>
            <c:bubble3D val="0"/>
            <c:spPr>
              <a:solidFill>
                <a:srgbClr val="66C5AD"/>
              </a:solidFill>
              <a:ln w="19050">
                <a:solidFill>
                  <a:schemeClr val="lt1"/>
                </a:solidFill>
              </a:ln>
              <a:effectLst/>
            </c:spPr>
            <c:extLst>
              <c:ext xmlns:c16="http://schemas.microsoft.com/office/drawing/2014/chart" uri="{C3380CC4-5D6E-409C-BE32-E72D297353CC}">
                <c16:uniqueId val="{00000009-15CF-4FDE-80AF-B40CA4CD5ABA}"/>
              </c:ext>
            </c:extLst>
          </c:dPt>
          <c:dPt>
            <c:idx val="5"/>
            <c:bubble3D val="0"/>
            <c:spPr>
              <a:solidFill>
                <a:srgbClr val="7030A0"/>
              </a:solidFill>
              <a:ln w="19050">
                <a:solidFill>
                  <a:schemeClr val="lt1"/>
                </a:solidFill>
              </a:ln>
              <a:effectLst/>
            </c:spPr>
            <c:extLst>
              <c:ext xmlns:c16="http://schemas.microsoft.com/office/drawing/2014/chart" uri="{C3380CC4-5D6E-409C-BE32-E72D297353CC}">
                <c16:uniqueId val="{0000000B-15CF-4FDE-80AF-B40CA4CD5ABA}"/>
              </c:ext>
            </c:extLst>
          </c:dPt>
          <c:dPt>
            <c:idx val="6"/>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D-15CF-4FDE-80AF-B40CA4CD5ABA}"/>
              </c:ext>
            </c:extLst>
          </c:dPt>
          <c:dPt>
            <c:idx val="7"/>
            <c:bubble3D val="0"/>
            <c:spPr>
              <a:solidFill>
                <a:srgbClr val="FF99FF"/>
              </a:solidFill>
              <a:ln w="19050">
                <a:solidFill>
                  <a:schemeClr val="lt1"/>
                </a:solidFill>
              </a:ln>
              <a:effectLst/>
            </c:spPr>
            <c:extLst>
              <c:ext xmlns:c16="http://schemas.microsoft.com/office/drawing/2014/chart" uri="{C3380CC4-5D6E-409C-BE32-E72D297353CC}">
                <c16:uniqueId val="{0000000F-15CF-4FDE-80AF-B40CA4CD5ABA}"/>
              </c:ext>
            </c:extLst>
          </c:dPt>
          <c:dPt>
            <c:idx val="8"/>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11-15CF-4FDE-80AF-B40CA4CD5ABA}"/>
              </c:ext>
            </c:extLst>
          </c:dPt>
          <c:dPt>
            <c:idx val="9"/>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13-15CF-4FDE-80AF-B40CA4CD5ABA}"/>
              </c:ext>
            </c:extLst>
          </c:dPt>
          <c:dPt>
            <c:idx val="1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5-15CF-4FDE-80AF-B40CA4CD5ABA}"/>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15CF-4FDE-80AF-B40CA4CD5ABA}"/>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15CF-4FDE-80AF-B40CA4CD5ABA}"/>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15CF-4FDE-80AF-B40CA4CD5ABA}"/>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15CF-4FDE-80AF-B40CA4CD5ABA}"/>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15CF-4FDE-80AF-B40CA4CD5ABA}"/>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15CF-4FDE-80AF-B40CA4CD5ABA}"/>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15CF-4FDE-80AF-B40CA4CD5ABA}"/>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15CF-4FDE-80AF-B40CA4CD5ABA}"/>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15CF-4FDE-80AF-B40CA4CD5ABA}"/>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15CF-4FDE-80AF-B40CA4CD5ABA}"/>
                </c:ext>
              </c:extLst>
            </c:dLbl>
            <c:dLbl>
              <c:idx val="6"/>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D-15CF-4FDE-80AF-B40CA4CD5ABA}"/>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F-15CF-4FDE-80AF-B40CA4CD5ABA}"/>
                </c:ext>
              </c:extLst>
            </c:dLbl>
            <c:dLbl>
              <c:idx val="8"/>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11-15CF-4FDE-80AF-B40CA4CD5ABA}"/>
                </c:ext>
              </c:extLst>
            </c:dLbl>
            <c:dLbl>
              <c:idx val="9"/>
              <c:layout>
                <c:manualLayout>
                  <c:x val="-4.5918203494363263E-2"/>
                  <c:y val="1.527102596621743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5CF-4FDE-80AF-B40CA4CD5ABA}"/>
                </c:ext>
              </c:extLst>
            </c:dLbl>
            <c:dLbl>
              <c:idx val="1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15-15CF-4FDE-80AF-B40CA4CD5ABA}"/>
                </c:ext>
              </c:extLst>
            </c:dLbl>
            <c:dLbl>
              <c:idx val="11"/>
              <c:layout>
                <c:manualLayout>
                  <c:x val="-0.1132549831382374"/>
                  <c:y val="-3.590105036261912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5CF-4FDE-80AF-B40CA4CD5ABA}"/>
                </c:ext>
              </c:extLst>
            </c:dLbl>
            <c:dLbl>
              <c:idx val="1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19-15CF-4FDE-80AF-B40CA4CD5ABA}"/>
                </c:ext>
              </c:extLst>
            </c:dLbl>
            <c:dLbl>
              <c:idx val="13"/>
              <c:layout>
                <c:manualLayout>
                  <c:x val="-1.1728009848278025E-3"/>
                  <c:y val="-2.605958538727174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5.6432102471970245E-2"/>
                      <c:h val="5.7244212729754246E-2"/>
                    </c:manualLayout>
                  </c15:layout>
                </c:ext>
                <c:ext xmlns:c16="http://schemas.microsoft.com/office/drawing/2014/chart" uri="{C3380CC4-5D6E-409C-BE32-E72D297353CC}">
                  <c16:uniqueId val="{0000001B-15CF-4FDE-80AF-B40CA4CD5ABA}"/>
                </c:ext>
              </c:extLst>
            </c:dLbl>
            <c:dLbl>
              <c:idx val="14"/>
              <c:layout>
                <c:manualLayout>
                  <c:x val="4.6369813827005127E-2"/>
                  <c:y val="3.0623614740223799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5CF-4FDE-80AF-B40CA4CD5AB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Helvetica" panose="020B040302020202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Sheet1!$A$2:$A$16</c:f>
              <c:strCache>
                <c:ptCount val="15"/>
                <c:pt idx="0">
                  <c:v>Restaurants </c:v>
                </c:pt>
                <c:pt idx="1">
                  <c:v>Vehicles </c:v>
                </c:pt>
                <c:pt idx="2">
                  <c:v>Retail Stores </c:v>
                </c:pt>
                <c:pt idx="3">
                  <c:v>Electronics &amp; Communication </c:v>
                </c:pt>
                <c:pt idx="4">
                  <c:v>Politics, Government &amp; Organizations </c:v>
                </c:pt>
                <c:pt idx="5">
                  <c:v>Insurance </c:v>
                </c:pt>
                <c:pt idx="6">
                  <c:v>Home &amp; Real Estate </c:v>
                </c:pt>
                <c:pt idx="7">
                  <c:v>Business &amp; Legal </c:v>
                </c:pt>
                <c:pt idx="8">
                  <c:v>Food &amp; Beverage </c:v>
                </c:pt>
                <c:pt idx="9">
                  <c:v>Life &amp; Entertainment </c:v>
                </c:pt>
                <c:pt idx="10">
                  <c:v>Health &amp; Beauty </c:v>
                </c:pt>
                <c:pt idx="11">
                  <c:v>Pharmaceutical &amp; Medical </c:v>
                </c:pt>
                <c:pt idx="12">
                  <c:v>Travel </c:v>
                </c:pt>
                <c:pt idx="13">
                  <c:v>Apparel, Footwear &amp; Accessories </c:v>
                </c:pt>
                <c:pt idx="14">
                  <c:v>Education </c:v>
                </c:pt>
              </c:strCache>
            </c:strRef>
          </c:cat>
          <c:val>
            <c:numRef>
              <c:f>Sheet1!$B$2:$B$16</c:f>
              <c:numCache>
                <c:formatCode>0.0%</c:formatCode>
                <c:ptCount val="15"/>
                <c:pt idx="0">
                  <c:v>0.24899986151465395</c:v>
                </c:pt>
                <c:pt idx="1">
                  <c:v>0.14716698088687255</c:v>
                </c:pt>
                <c:pt idx="2">
                  <c:v>0.11573136301005268</c:v>
                </c:pt>
                <c:pt idx="3">
                  <c:v>8.8408225696565867E-2</c:v>
                </c:pt>
                <c:pt idx="4">
                  <c:v>8.4473305769751261E-2</c:v>
                </c:pt>
                <c:pt idx="5">
                  <c:v>6.3779228283135536E-2</c:v>
                </c:pt>
                <c:pt idx="6">
                  <c:v>5.1010752727428867E-2</c:v>
                </c:pt>
                <c:pt idx="7">
                  <c:v>4.5215607947155061E-2</c:v>
                </c:pt>
                <c:pt idx="8">
                  <c:v>4.3596681865002304E-2</c:v>
                </c:pt>
                <c:pt idx="9">
                  <c:v>4.2433480199412246E-2</c:v>
                </c:pt>
                <c:pt idx="10">
                  <c:v>3.0256876118870641E-2</c:v>
                </c:pt>
                <c:pt idx="11">
                  <c:v>2.8628802854669712E-2</c:v>
                </c:pt>
                <c:pt idx="12">
                  <c:v>3.850102185663464E-3</c:v>
                </c:pt>
                <c:pt idx="13">
                  <c:v>3.6645395167558192E-3</c:v>
                </c:pt>
                <c:pt idx="14">
                  <c:v>2.7841914240100182E-3</c:v>
                </c:pt>
              </c:numCache>
            </c:numRef>
          </c:val>
          <c:extLst>
            <c:ext xmlns:c16="http://schemas.microsoft.com/office/drawing/2014/chart" uri="{C3380CC4-5D6E-409C-BE32-E72D297353CC}">
              <c16:uniqueId val="{0000001E-15CF-4FDE-80AF-B40CA4CD5ABA}"/>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10098987814516482"/>
          <c:y val="2.972642385454561E-2"/>
          <c:w val="0.33769365841281823"/>
          <c:h val="0.8956766077598962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0-8E44-46FD-9A70-319038683BF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Sheet1!$B$2:$B$2</c:f>
              <c:numCache>
                <c:formatCode>0%</c:formatCode>
                <c:ptCount val="1"/>
                <c:pt idx="0">
                  <c:v>0.54</c:v>
                </c:pt>
              </c:numCache>
            </c:numRef>
          </c:val>
          <c:extLst>
            <c:ext xmlns:c16="http://schemas.microsoft.com/office/drawing/2014/chart" uri="{C3380CC4-5D6E-409C-BE32-E72D297353CC}">
              <c16:uniqueId val="{00000000-F410-4D89-903E-788FE66C8992}"/>
            </c:ext>
          </c:extLst>
        </c:ser>
        <c:ser>
          <c:idx val="3"/>
          <c:order val="1"/>
          <c:tx>
            <c:strRef>
              <c:f>Sheet1!$C$1</c:f>
              <c:strCache>
                <c:ptCount val="1"/>
                <c:pt idx="0">
                  <c:v>P35-44</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Sheet1!$C$2:$C$2</c:f>
              <c:numCache>
                <c:formatCode>0%</c:formatCode>
                <c:ptCount val="1"/>
                <c:pt idx="0">
                  <c:v>0.57999999999999996</c:v>
                </c:pt>
              </c:numCache>
            </c:numRef>
          </c:val>
          <c:extLst>
            <c:ext xmlns:c16="http://schemas.microsoft.com/office/drawing/2014/chart" uri="{C3380CC4-5D6E-409C-BE32-E72D297353CC}">
              <c16:uniqueId val="{00000001-F410-4D89-903E-788FE66C8992}"/>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Sheet1!$D$2:$D$2</c:f>
              <c:numCache>
                <c:formatCode>0%</c:formatCode>
                <c:ptCount val="1"/>
                <c:pt idx="0">
                  <c:v>0.6</c:v>
                </c:pt>
              </c:numCache>
            </c:numRef>
          </c:val>
          <c:extLst>
            <c:ext xmlns:c16="http://schemas.microsoft.com/office/drawing/2014/chart" uri="{C3380CC4-5D6E-409C-BE32-E72D297353CC}">
              <c16:uniqueId val="{00000002-F410-4D89-903E-788FE66C8992}"/>
            </c:ext>
          </c:extLst>
        </c:ser>
        <c:ser>
          <c:idx val="6"/>
          <c:order val="3"/>
          <c:tx>
            <c:strRef>
              <c:f>Sheet1!$E$1</c:f>
              <c:strCache>
                <c:ptCount val="1"/>
                <c:pt idx="0">
                  <c:v>HH w/ Kids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Sheet1!$E$2:$E$2</c:f>
              <c:numCache>
                <c:formatCode>0%</c:formatCode>
                <c:ptCount val="1"/>
                <c:pt idx="0">
                  <c:v>0.6</c:v>
                </c:pt>
              </c:numCache>
            </c:numRef>
          </c:val>
          <c:extLst>
            <c:ext xmlns:c16="http://schemas.microsoft.com/office/drawing/2014/chart" uri="{C3380CC4-5D6E-409C-BE32-E72D297353CC}">
              <c16:uniqueId val="{00000003-F410-4D89-903E-788FE66C8992}"/>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0-9861-46F6-9357-8DA0CFB4D44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Sheet1!$B$2:$B$2</c:f>
              <c:numCache>
                <c:formatCode>0%</c:formatCode>
                <c:ptCount val="1"/>
                <c:pt idx="0">
                  <c:v>0.52</c:v>
                </c:pt>
              </c:numCache>
            </c:numRef>
          </c:val>
          <c:extLst>
            <c:ext xmlns:c16="http://schemas.microsoft.com/office/drawing/2014/chart" uri="{C3380CC4-5D6E-409C-BE32-E72D297353CC}">
              <c16:uniqueId val="{00000000-7D2F-4FDC-B814-BC634667301E}"/>
            </c:ext>
          </c:extLst>
        </c:ser>
        <c:ser>
          <c:idx val="3"/>
          <c:order val="1"/>
          <c:tx>
            <c:strRef>
              <c:f>Sheet1!$C$1</c:f>
              <c:strCache>
                <c:ptCount val="1"/>
                <c:pt idx="0">
                  <c:v>P35-44</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Sheet1!$C$2:$C$2</c:f>
              <c:numCache>
                <c:formatCode>0%</c:formatCode>
                <c:ptCount val="1"/>
                <c:pt idx="0">
                  <c:v>0.67</c:v>
                </c:pt>
              </c:numCache>
            </c:numRef>
          </c:val>
          <c:extLst>
            <c:ext xmlns:c16="http://schemas.microsoft.com/office/drawing/2014/chart" uri="{C3380CC4-5D6E-409C-BE32-E72D297353CC}">
              <c16:uniqueId val="{00000001-7D2F-4FDC-B814-BC634667301E}"/>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Sheet1!$D$2:$D$2</c:f>
              <c:numCache>
                <c:formatCode>0%</c:formatCode>
                <c:ptCount val="1"/>
                <c:pt idx="0">
                  <c:v>0.65</c:v>
                </c:pt>
              </c:numCache>
            </c:numRef>
          </c:val>
          <c:extLst>
            <c:ext xmlns:c16="http://schemas.microsoft.com/office/drawing/2014/chart" uri="{C3380CC4-5D6E-409C-BE32-E72D297353CC}">
              <c16:uniqueId val="{00000002-7D2F-4FDC-B814-BC634667301E}"/>
            </c:ext>
          </c:extLst>
        </c:ser>
        <c:ser>
          <c:idx val="6"/>
          <c:order val="3"/>
          <c:tx>
            <c:strRef>
              <c:f>Sheet1!$E$1</c:f>
              <c:strCache>
                <c:ptCount val="1"/>
                <c:pt idx="0">
                  <c:v>HH w/ Kids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Sheet1!$E$2:$E$2</c:f>
              <c:numCache>
                <c:formatCode>0%</c:formatCode>
                <c:ptCount val="1"/>
                <c:pt idx="0">
                  <c:v>0.65</c:v>
                </c:pt>
              </c:numCache>
            </c:numRef>
          </c:val>
          <c:extLst>
            <c:ext xmlns:c16="http://schemas.microsoft.com/office/drawing/2014/chart" uri="{C3380CC4-5D6E-409C-BE32-E72D297353CC}">
              <c16:uniqueId val="{00000003-7D2F-4FDC-B814-BC634667301E}"/>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4EBEA4"/>
              </a:solidFill>
              <a:ln w="19050">
                <a:solidFill>
                  <a:schemeClr val="lt1"/>
                </a:solidFill>
              </a:ln>
              <a:effectLst/>
            </c:spPr>
            <c:extLst>
              <c:ext xmlns:c16="http://schemas.microsoft.com/office/drawing/2014/chart" uri="{C3380CC4-5D6E-409C-BE32-E72D297353CC}">
                <c16:uniqueId val="{00000001-0AD4-4FBB-87FD-E6659064730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2-0AD4-4FBB-87FD-E66590647301}"/>
              </c:ext>
            </c:extLst>
          </c:dPt>
          <c:dPt>
            <c:idx val="2"/>
            <c:bubble3D val="0"/>
            <c:spPr>
              <a:solidFill>
                <a:srgbClr val="FFE600"/>
              </a:solidFill>
              <a:ln w="19050">
                <a:solidFill>
                  <a:schemeClr val="lt1"/>
                </a:solidFill>
              </a:ln>
              <a:effectLst/>
            </c:spPr>
            <c:extLst>
              <c:ext xmlns:c16="http://schemas.microsoft.com/office/drawing/2014/chart" uri="{C3380CC4-5D6E-409C-BE32-E72D297353CC}">
                <c16:uniqueId val="{00000003-0AD4-4FBB-87FD-E66590647301}"/>
              </c:ext>
            </c:extLst>
          </c:dPt>
          <c:dPt>
            <c:idx val="3"/>
            <c:bubble3D val="0"/>
            <c:spPr>
              <a:solidFill>
                <a:srgbClr val="00BFF2"/>
              </a:solidFill>
              <a:ln w="19050">
                <a:solidFill>
                  <a:schemeClr val="lt1"/>
                </a:solidFill>
              </a:ln>
              <a:effectLst/>
            </c:spPr>
            <c:extLst>
              <c:ext xmlns:c16="http://schemas.microsoft.com/office/drawing/2014/chart" uri="{C3380CC4-5D6E-409C-BE32-E72D297353CC}">
                <c16:uniqueId val="{00000004-0AD4-4FBB-87FD-E66590647301}"/>
              </c:ext>
            </c:extLst>
          </c:dPt>
          <c:dPt>
            <c:idx val="4"/>
            <c:bubble3D val="0"/>
            <c:spPr>
              <a:solidFill>
                <a:srgbClr val="1B1464"/>
              </a:solidFill>
              <a:ln w="19050">
                <a:solidFill>
                  <a:schemeClr val="lt1"/>
                </a:solidFill>
              </a:ln>
              <a:effectLst/>
            </c:spPr>
            <c:extLst>
              <c:ext xmlns:c16="http://schemas.microsoft.com/office/drawing/2014/chart" uri="{C3380CC4-5D6E-409C-BE32-E72D297353CC}">
                <c16:uniqueId val="{00000005-0AD4-4FBB-87FD-E66590647301}"/>
              </c:ext>
            </c:extLst>
          </c:dPt>
          <c:dLbls>
            <c:dLbl>
              <c:idx val="1"/>
              <c:layout>
                <c:manualLayout>
                  <c:x val="0.11029795535038822"/>
                  <c:y val="-0.20271058438885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D4-4FBB-87FD-E66590647301}"/>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0AD4-4FBB-87FD-E66590647301}"/>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0AD4-4FBB-87FD-E6659064730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Yes, we've adjusted advertising spend</c:v>
                </c:pt>
                <c:pt idx="1">
                  <c:v>Yes, all advertising is paused where possible until further notice</c:v>
                </c:pt>
                <c:pt idx="2">
                  <c:v>No</c:v>
                </c:pt>
                <c:pt idx="3">
                  <c:v>Still to be determined</c:v>
                </c:pt>
              </c:strCache>
            </c:strRef>
          </c:cat>
          <c:val>
            <c:numRef>
              <c:f>Sheet1!$B$2:$B$5</c:f>
              <c:numCache>
                <c:formatCode>0%</c:formatCode>
                <c:ptCount val="4"/>
                <c:pt idx="0">
                  <c:v>0.45</c:v>
                </c:pt>
                <c:pt idx="1">
                  <c:v>0.37</c:v>
                </c:pt>
                <c:pt idx="2">
                  <c:v>0.15</c:v>
                </c:pt>
                <c:pt idx="3">
                  <c:v>0.03</c:v>
                </c:pt>
              </c:numCache>
            </c:numRef>
          </c:val>
          <c:extLst>
            <c:ext xmlns:c16="http://schemas.microsoft.com/office/drawing/2014/chart" uri="{C3380CC4-5D6E-409C-BE32-E72D297353CC}">
              <c16:uniqueId val="{00000000-0AD4-4FBB-87FD-E665906473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4EBEA4"/>
              </a:solidFill>
              <a:ln w="19050">
                <a:solidFill>
                  <a:schemeClr val="lt1"/>
                </a:solidFill>
              </a:ln>
              <a:effectLst/>
            </c:spPr>
            <c:extLst>
              <c:ext xmlns:c16="http://schemas.microsoft.com/office/drawing/2014/chart" uri="{C3380CC4-5D6E-409C-BE32-E72D297353CC}">
                <c16:uniqueId val="{00000001-421E-46C3-8438-6D990ABB0E5D}"/>
              </c:ext>
            </c:extLst>
          </c:dPt>
          <c:dPt>
            <c:idx val="1"/>
            <c:bubble3D val="0"/>
            <c:spPr>
              <a:solidFill>
                <a:srgbClr val="FFE600"/>
              </a:solidFill>
              <a:ln w="19050">
                <a:solidFill>
                  <a:schemeClr val="lt1"/>
                </a:solidFill>
              </a:ln>
              <a:effectLst/>
            </c:spPr>
            <c:extLst>
              <c:ext xmlns:c16="http://schemas.microsoft.com/office/drawing/2014/chart" uri="{C3380CC4-5D6E-409C-BE32-E72D297353CC}">
                <c16:uniqueId val="{00000003-421E-46C3-8438-6D990ABB0E5D}"/>
              </c:ext>
            </c:extLst>
          </c:dPt>
          <c:dPt>
            <c:idx val="2"/>
            <c:bubble3D val="0"/>
            <c:spPr>
              <a:solidFill>
                <a:srgbClr val="00BFF2"/>
              </a:solidFill>
              <a:ln w="19050">
                <a:solidFill>
                  <a:schemeClr val="lt1"/>
                </a:solidFill>
              </a:ln>
              <a:effectLst/>
            </c:spPr>
            <c:extLst>
              <c:ext xmlns:c16="http://schemas.microsoft.com/office/drawing/2014/chart" uri="{C3380CC4-5D6E-409C-BE32-E72D297353CC}">
                <c16:uniqueId val="{00000005-421E-46C3-8438-6D990ABB0E5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1E-46C3-8438-6D990ABB0E5D}"/>
              </c:ext>
            </c:extLst>
          </c:dPt>
          <c:dPt>
            <c:idx val="4"/>
            <c:bubble3D val="0"/>
            <c:spPr>
              <a:solidFill>
                <a:srgbClr val="1B1464"/>
              </a:solidFill>
              <a:ln w="19050">
                <a:solidFill>
                  <a:schemeClr val="lt1"/>
                </a:solidFill>
              </a:ln>
              <a:effectLst/>
            </c:spPr>
            <c:extLst>
              <c:ext xmlns:c16="http://schemas.microsoft.com/office/drawing/2014/chart" uri="{C3380CC4-5D6E-409C-BE32-E72D297353CC}">
                <c16:uniqueId val="{00000009-421E-46C3-8438-6D990ABB0E5D}"/>
              </c:ext>
            </c:extLst>
          </c:dPt>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421E-46C3-8438-6D990ABB0E5D}"/>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421E-46C3-8438-6D990ABB0E5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Still to be determined</c:v>
                </c:pt>
              </c:strCache>
            </c:strRef>
          </c:cat>
          <c:val>
            <c:numRef>
              <c:f>Sheet1!$B$2:$B$4</c:f>
              <c:numCache>
                <c:formatCode>0%</c:formatCode>
                <c:ptCount val="3"/>
                <c:pt idx="0">
                  <c:v>0.25</c:v>
                </c:pt>
                <c:pt idx="1">
                  <c:v>0.08</c:v>
                </c:pt>
                <c:pt idx="2">
                  <c:v>0.67</c:v>
                </c:pt>
              </c:numCache>
            </c:numRef>
          </c:val>
          <c:extLst>
            <c:ext xmlns:c16="http://schemas.microsoft.com/office/drawing/2014/chart" uri="{C3380CC4-5D6E-409C-BE32-E72D297353CC}">
              <c16:uniqueId val="{0000000A-421E-46C3-8438-6D990ABB0E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&lt;10%</c:v>
                </c:pt>
              </c:strCache>
            </c:strRef>
          </c:tx>
          <c:spPr>
            <a:solidFill>
              <a:schemeClr val="accent1"/>
            </a:solidFill>
            <a:ln>
              <a:noFill/>
            </a:ln>
            <a:effectLst/>
          </c:spPr>
          <c:invertIfNegative val="0"/>
          <c:dPt>
            <c:idx val="0"/>
            <c:invertIfNegative val="0"/>
            <c:bubble3D val="0"/>
            <c:spPr>
              <a:solidFill>
                <a:srgbClr val="FFCCCC"/>
              </a:solidFill>
              <a:ln>
                <a:noFill/>
              </a:ln>
              <a:effectLst/>
            </c:spPr>
            <c:extLst>
              <c:ext xmlns:c16="http://schemas.microsoft.com/office/drawing/2014/chart" uri="{C3380CC4-5D6E-409C-BE32-E72D297353CC}">
                <c16:uniqueId val="{0000000A-6636-42F7-82E9-340A92C894A6}"/>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9-6636-42F7-82E9-340A92C894A6}"/>
              </c:ext>
            </c:extLst>
          </c:dPt>
          <c:dPt>
            <c:idx val="2"/>
            <c:invertIfNegative val="0"/>
            <c:bubble3D val="0"/>
            <c:spPr>
              <a:solidFill>
                <a:srgbClr val="00B050"/>
              </a:solidFill>
              <a:ln>
                <a:noFill/>
              </a:ln>
              <a:effectLst/>
            </c:spPr>
            <c:extLst>
              <c:ext xmlns:c16="http://schemas.microsoft.com/office/drawing/2014/chart" uri="{C3380CC4-5D6E-409C-BE32-E72D297353CC}">
                <c16:uniqueId val="{00000006-6636-42F7-82E9-340A92C894A6}"/>
              </c:ext>
            </c:extLst>
          </c:dPt>
          <c:cat>
            <c:numRef>
              <c:f>Sheet1!$A$2:$A$4</c:f>
              <c:numCache>
                <c:formatCode>General</c:formatCode>
                <c:ptCount val="3"/>
              </c:numCache>
            </c:numRef>
          </c:cat>
          <c:val>
            <c:numRef>
              <c:f>Sheet1!$B$2:$B$4</c:f>
              <c:numCache>
                <c:formatCode>0%</c:formatCode>
                <c:ptCount val="3"/>
                <c:pt idx="0">
                  <c:v>-0.1</c:v>
                </c:pt>
                <c:pt idx="1">
                  <c:v>7.0000000000000007E-2</c:v>
                </c:pt>
                <c:pt idx="2">
                  <c:v>0.05</c:v>
                </c:pt>
              </c:numCache>
            </c:numRef>
          </c:val>
          <c:extLst>
            <c:ext xmlns:c16="http://schemas.microsoft.com/office/drawing/2014/chart" uri="{C3380CC4-5D6E-409C-BE32-E72D297353CC}">
              <c16:uniqueId val="{00000000-6636-42F7-82E9-340A92C894A6}"/>
            </c:ext>
          </c:extLst>
        </c:ser>
        <c:ser>
          <c:idx val="1"/>
          <c:order val="1"/>
          <c:tx>
            <c:strRef>
              <c:f>Sheet1!$C$1</c:f>
              <c:strCache>
                <c:ptCount val="1"/>
                <c:pt idx="0">
                  <c:v>10-20%</c:v>
                </c:pt>
              </c:strCache>
            </c:strRef>
          </c:tx>
          <c:spPr>
            <a:solidFill>
              <a:schemeClr val="accent2"/>
            </a:solidFill>
            <a:ln>
              <a:noFill/>
            </a:ln>
            <a:effectLst/>
          </c:spPr>
          <c:invertIfNegative val="0"/>
          <c:dPt>
            <c:idx val="0"/>
            <c:invertIfNegative val="0"/>
            <c:bubble3D val="0"/>
            <c:spPr>
              <a:solidFill>
                <a:srgbClr val="F78169"/>
              </a:solidFill>
              <a:ln>
                <a:noFill/>
              </a:ln>
              <a:effectLst/>
            </c:spPr>
            <c:extLst>
              <c:ext xmlns:c16="http://schemas.microsoft.com/office/drawing/2014/chart" uri="{C3380CC4-5D6E-409C-BE32-E72D297353CC}">
                <c16:uniqueId val="{0000000B-6636-42F7-82E9-340A92C894A6}"/>
              </c:ext>
            </c:extLst>
          </c:dPt>
          <c:dPt>
            <c:idx val="2"/>
            <c:invertIfNegative val="0"/>
            <c:bubble3D val="0"/>
            <c:spPr>
              <a:solidFill>
                <a:srgbClr val="009644"/>
              </a:solidFill>
              <a:ln>
                <a:noFill/>
              </a:ln>
              <a:effectLst/>
            </c:spPr>
            <c:extLst>
              <c:ext xmlns:c16="http://schemas.microsoft.com/office/drawing/2014/chart" uri="{C3380CC4-5D6E-409C-BE32-E72D297353CC}">
                <c16:uniqueId val="{00000007-6636-42F7-82E9-340A92C894A6}"/>
              </c:ext>
            </c:extLst>
          </c:dPt>
          <c:cat>
            <c:numRef>
              <c:f>Sheet1!$A$2:$A$4</c:f>
              <c:numCache>
                <c:formatCode>General</c:formatCode>
                <c:ptCount val="3"/>
              </c:numCache>
            </c:numRef>
          </c:cat>
          <c:val>
            <c:numRef>
              <c:f>Sheet1!$C$2:$C$4</c:f>
              <c:numCache>
                <c:formatCode>General</c:formatCode>
                <c:ptCount val="3"/>
                <c:pt idx="0" formatCode="0%">
                  <c:v>-0.16</c:v>
                </c:pt>
                <c:pt idx="2" formatCode="0%">
                  <c:v>0.05</c:v>
                </c:pt>
              </c:numCache>
            </c:numRef>
          </c:val>
          <c:extLst>
            <c:ext xmlns:c16="http://schemas.microsoft.com/office/drawing/2014/chart" uri="{C3380CC4-5D6E-409C-BE32-E72D297353CC}">
              <c16:uniqueId val="{00000001-6636-42F7-82E9-340A92C894A6}"/>
            </c:ext>
          </c:extLst>
        </c:ser>
        <c:ser>
          <c:idx val="2"/>
          <c:order val="2"/>
          <c:tx>
            <c:strRef>
              <c:f>Sheet1!$D$1</c:f>
              <c:strCache>
                <c:ptCount val="1"/>
                <c:pt idx="0">
                  <c:v>20-30%</c:v>
                </c:pt>
              </c:strCache>
            </c:strRef>
          </c:tx>
          <c:spPr>
            <a:solidFill>
              <a:schemeClr val="accent3"/>
            </a:solidFill>
            <a:ln>
              <a:noFill/>
            </a:ln>
            <a:effectLst/>
          </c:spPr>
          <c:invertIfNegative val="0"/>
          <c:dPt>
            <c:idx val="0"/>
            <c:invertIfNegative val="0"/>
            <c:bubble3D val="0"/>
            <c:spPr>
              <a:solidFill>
                <a:srgbClr val="F34B29"/>
              </a:solidFill>
              <a:ln>
                <a:noFill/>
              </a:ln>
              <a:effectLst/>
            </c:spPr>
            <c:extLst>
              <c:ext xmlns:c16="http://schemas.microsoft.com/office/drawing/2014/chart" uri="{C3380CC4-5D6E-409C-BE32-E72D297353CC}">
                <c16:uniqueId val="{0000000C-6636-42F7-82E9-340A92C894A6}"/>
              </c:ext>
            </c:extLst>
          </c:dPt>
          <c:dPt>
            <c:idx val="2"/>
            <c:invertIfNegative val="0"/>
            <c:bubble3D val="0"/>
            <c:spPr>
              <a:solidFill>
                <a:srgbClr val="00682F"/>
              </a:solidFill>
              <a:ln>
                <a:noFill/>
              </a:ln>
              <a:effectLst/>
            </c:spPr>
            <c:extLst>
              <c:ext xmlns:c16="http://schemas.microsoft.com/office/drawing/2014/chart" uri="{C3380CC4-5D6E-409C-BE32-E72D297353CC}">
                <c16:uniqueId val="{00000008-6636-42F7-82E9-340A92C894A6}"/>
              </c:ext>
            </c:extLst>
          </c:dPt>
          <c:cat>
            <c:numRef>
              <c:f>Sheet1!$A$2:$A$4</c:f>
              <c:numCache>
                <c:formatCode>General</c:formatCode>
                <c:ptCount val="3"/>
              </c:numCache>
            </c:numRef>
          </c:cat>
          <c:val>
            <c:numRef>
              <c:f>Sheet1!$D$2:$D$4</c:f>
              <c:numCache>
                <c:formatCode>General</c:formatCode>
                <c:ptCount val="3"/>
                <c:pt idx="0" formatCode="0%">
                  <c:v>-0.25</c:v>
                </c:pt>
                <c:pt idx="2" formatCode="0%">
                  <c:v>0.02</c:v>
                </c:pt>
              </c:numCache>
            </c:numRef>
          </c:val>
          <c:extLst>
            <c:ext xmlns:c16="http://schemas.microsoft.com/office/drawing/2014/chart" uri="{C3380CC4-5D6E-409C-BE32-E72D297353CC}">
              <c16:uniqueId val="{00000002-6636-42F7-82E9-340A92C894A6}"/>
            </c:ext>
          </c:extLst>
        </c:ser>
        <c:ser>
          <c:idx val="3"/>
          <c:order val="3"/>
          <c:tx>
            <c:strRef>
              <c:f>Sheet1!$E$1</c:f>
              <c:strCache>
                <c:ptCount val="1"/>
                <c:pt idx="0">
                  <c:v>30-40%</c:v>
                </c:pt>
              </c:strCache>
            </c:strRef>
          </c:tx>
          <c:spPr>
            <a:solidFill>
              <a:schemeClr val="accent4"/>
            </a:solidFill>
            <a:ln>
              <a:noFill/>
            </a:ln>
            <a:effectLst/>
          </c:spPr>
          <c:invertIfNegative val="0"/>
          <c:dPt>
            <c:idx val="0"/>
            <c:invertIfNegative val="0"/>
            <c:bubble3D val="0"/>
            <c:spPr>
              <a:solidFill>
                <a:srgbClr val="F2340E"/>
              </a:solidFill>
              <a:ln>
                <a:noFill/>
              </a:ln>
              <a:effectLst/>
            </c:spPr>
            <c:extLst>
              <c:ext xmlns:c16="http://schemas.microsoft.com/office/drawing/2014/chart" uri="{C3380CC4-5D6E-409C-BE32-E72D297353CC}">
                <c16:uniqueId val="{0000000D-6636-42F7-82E9-340A92C894A6}"/>
              </c:ext>
            </c:extLst>
          </c:dPt>
          <c:cat>
            <c:numRef>
              <c:f>Sheet1!$A$2:$A$4</c:f>
              <c:numCache>
                <c:formatCode>General</c:formatCode>
                <c:ptCount val="3"/>
              </c:numCache>
            </c:numRef>
          </c:cat>
          <c:val>
            <c:numRef>
              <c:f>Sheet1!$E$2:$E$4</c:f>
              <c:numCache>
                <c:formatCode>General</c:formatCode>
                <c:ptCount val="3"/>
                <c:pt idx="0" formatCode="0%">
                  <c:v>-0.12</c:v>
                </c:pt>
              </c:numCache>
            </c:numRef>
          </c:val>
          <c:extLst>
            <c:ext xmlns:c16="http://schemas.microsoft.com/office/drawing/2014/chart" uri="{C3380CC4-5D6E-409C-BE32-E72D297353CC}">
              <c16:uniqueId val="{00000003-6636-42F7-82E9-340A92C894A6}"/>
            </c:ext>
          </c:extLst>
        </c:ser>
        <c:ser>
          <c:idx val="4"/>
          <c:order val="4"/>
          <c:tx>
            <c:strRef>
              <c:f>Sheet1!$F$1</c:f>
              <c:strCache>
                <c:ptCount val="1"/>
                <c:pt idx="0">
                  <c:v>40-50%</c:v>
                </c:pt>
              </c:strCache>
            </c:strRef>
          </c:tx>
          <c:spPr>
            <a:solidFill>
              <a:schemeClr val="accent5"/>
            </a:solidFill>
            <a:ln>
              <a:noFill/>
            </a:ln>
            <a:effectLst/>
          </c:spPr>
          <c:invertIfNegative val="0"/>
          <c:dPt>
            <c:idx val="0"/>
            <c:invertIfNegative val="0"/>
            <c:bubble3D val="0"/>
            <c:spPr>
              <a:solidFill>
                <a:srgbClr val="C52A0B"/>
              </a:solidFill>
              <a:ln>
                <a:noFill/>
              </a:ln>
              <a:effectLst/>
            </c:spPr>
            <c:extLst>
              <c:ext xmlns:c16="http://schemas.microsoft.com/office/drawing/2014/chart" uri="{C3380CC4-5D6E-409C-BE32-E72D297353CC}">
                <c16:uniqueId val="{0000000E-6636-42F7-82E9-340A92C894A6}"/>
              </c:ext>
            </c:extLst>
          </c:dPt>
          <c:cat>
            <c:numRef>
              <c:f>Sheet1!$A$2:$A$4</c:f>
              <c:numCache>
                <c:formatCode>General</c:formatCode>
                <c:ptCount val="3"/>
              </c:numCache>
            </c:numRef>
          </c:cat>
          <c:val>
            <c:numRef>
              <c:f>Sheet1!$F$2:$F$4</c:f>
              <c:numCache>
                <c:formatCode>General</c:formatCode>
                <c:ptCount val="3"/>
                <c:pt idx="0" formatCode="0%">
                  <c:v>-0.1</c:v>
                </c:pt>
              </c:numCache>
            </c:numRef>
          </c:val>
          <c:extLst>
            <c:ext xmlns:c16="http://schemas.microsoft.com/office/drawing/2014/chart" uri="{C3380CC4-5D6E-409C-BE32-E72D297353CC}">
              <c16:uniqueId val="{00000004-6636-42F7-82E9-340A92C894A6}"/>
            </c:ext>
          </c:extLst>
        </c:ser>
        <c:ser>
          <c:idx val="5"/>
          <c:order val="5"/>
          <c:tx>
            <c:strRef>
              <c:f>Sheet1!$G$1</c:f>
              <c:strCache>
                <c:ptCount val="1"/>
                <c:pt idx="0">
                  <c:v>&gt;50%</c:v>
                </c:pt>
              </c:strCache>
            </c:strRef>
          </c:tx>
          <c:spPr>
            <a:solidFill>
              <a:schemeClr val="accent6"/>
            </a:solidFill>
            <a:ln>
              <a:noFill/>
            </a:ln>
            <a:effectLst/>
          </c:spPr>
          <c:invertIfNegative val="0"/>
          <c:dPt>
            <c:idx val="0"/>
            <c:invertIfNegative val="0"/>
            <c:bubble3D val="0"/>
            <c:spPr>
              <a:solidFill>
                <a:srgbClr val="992109"/>
              </a:solidFill>
              <a:ln>
                <a:noFill/>
              </a:ln>
              <a:effectLst/>
            </c:spPr>
            <c:extLst>
              <c:ext xmlns:c16="http://schemas.microsoft.com/office/drawing/2014/chart" uri="{C3380CC4-5D6E-409C-BE32-E72D297353CC}">
                <c16:uniqueId val="{0000000F-6636-42F7-82E9-340A92C894A6}"/>
              </c:ext>
            </c:extLst>
          </c:dPt>
          <c:cat>
            <c:numRef>
              <c:f>Sheet1!$A$2:$A$4</c:f>
              <c:numCache>
                <c:formatCode>General</c:formatCode>
                <c:ptCount val="3"/>
              </c:numCache>
            </c:numRef>
          </c:cat>
          <c:val>
            <c:numRef>
              <c:f>Sheet1!$G$2:$G$4</c:f>
              <c:numCache>
                <c:formatCode>General</c:formatCode>
                <c:ptCount val="3"/>
                <c:pt idx="0" formatCode="0%">
                  <c:v>-0.1</c:v>
                </c:pt>
              </c:numCache>
            </c:numRef>
          </c:val>
          <c:extLst>
            <c:ext xmlns:c16="http://schemas.microsoft.com/office/drawing/2014/chart" uri="{C3380CC4-5D6E-409C-BE32-E72D297353CC}">
              <c16:uniqueId val="{00000005-6636-42F7-82E9-340A92C894A6}"/>
            </c:ext>
          </c:extLst>
        </c:ser>
        <c:dLbls>
          <c:showLegendKey val="0"/>
          <c:showVal val="0"/>
          <c:showCatName val="0"/>
          <c:showSerName val="0"/>
          <c:showPercent val="0"/>
          <c:showBubbleSize val="0"/>
        </c:dLbls>
        <c:gapWidth val="150"/>
        <c:overlap val="100"/>
        <c:axId val="729133728"/>
        <c:axId val="442475200"/>
      </c:barChart>
      <c:catAx>
        <c:axId val="729133728"/>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2475200"/>
        <c:crosses val="autoZero"/>
        <c:auto val="1"/>
        <c:lblAlgn val="ctr"/>
        <c:lblOffset val="100"/>
        <c:noMultiLvlLbl val="0"/>
      </c:catAx>
      <c:valAx>
        <c:axId val="442475200"/>
        <c:scaling>
          <c:orientation val="minMax"/>
          <c:max val="0.2"/>
          <c:min val="-0.8500000000000000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729133728"/>
        <c:crosses val="autoZero"/>
        <c:crossBetween val="between"/>
        <c:majorUnit val="0.1"/>
        <c:min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Average length</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Event-driven</c:v>
                </c:pt>
                <c:pt idx="1">
                  <c:v>Cyclical</c:v>
                </c:pt>
                <c:pt idx="2">
                  <c:v>Structural</c:v>
                </c:pt>
              </c:strCache>
            </c:strRef>
          </c:cat>
          <c:val>
            <c:numRef>
              <c:f>Sheet1!$B$2:$B$4</c:f>
              <c:numCache>
                <c:formatCode>General</c:formatCode>
                <c:ptCount val="3"/>
                <c:pt idx="0">
                  <c:v>9</c:v>
                </c:pt>
                <c:pt idx="1">
                  <c:v>27</c:v>
                </c:pt>
                <c:pt idx="2">
                  <c:v>42</c:v>
                </c:pt>
              </c:numCache>
            </c:numRef>
          </c:val>
          <c:extLst>
            <c:ext xmlns:c16="http://schemas.microsoft.com/office/drawing/2014/chart" uri="{C3380CC4-5D6E-409C-BE32-E72D297353CC}">
              <c16:uniqueId val="{00000000-FEE3-41BC-A10C-73BDF1038834}"/>
            </c:ext>
          </c:extLst>
        </c:ser>
        <c:ser>
          <c:idx val="1"/>
          <c:order val="1"/>
          <c:tx>
            <c:strRef>
              <c:f>Sheet1!$C$1</c:f>
              <c:strCache>
                <c:ptCount val="1"/>
                <c:pt idx="0">
                  <c:v>Average recovery time*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Event-driven</c:v>
                </c:pt>
                <c:pt idx="1">
                  <c:v>Cyclical</c:v>
                </c:pt>
                <c:pt idx="2">
                  <c:v>Structural</c:v>
                </c:pt>
              </c:strCache>
            </c:strRef>
          </c:cat>
          <c:val>
            <c:numRef>
              <c:f>Sheet1!$C$2:$C$4</c:f>
              <c:numCache>
                <c:formatCode>General</c:formatCode>
                <c:ptCount val="3"/>
                <c:pt idx="0">
                  <c:v>15</c:v>
                </c:pt>
                <c:pt idx="1">
                  <c:v>50</c:v>
                </c:pt>
                <c:pt idx="2">
                  <c:v>111</c:v>
                </c:pt>
              </c:numCache>
            </c:numRef>
          </c:val>
          <c:extLst>
            <c:ext xmlns:c16="http://schemas.microsoft.com/office/drawing/2014/chart" uri="{C3380CC4-5D6E-409C-BE32-E72D297353CC}">
              <c16:uniqueId val="{00000001-FEE3-41BC-A10C-73BDF1038834}"/>
            </c:ext>
          </c:extLst>
        </c:ser>
        <c:dLbls>
          <c:showLegendKey val="0"/>
          <c:showVal val="0"/>
          <c:showCatName val="0"/>
          <c:showSerName val="0"/>
          <c:showPercent val="0"/>
          <c:showBubbleSize val="0"/>
        </c:dLbls>
        <c:gapWidth val="182"/>
        <c:axId val="394795360"/>
        <c:axId val="394788472"/>
      </c:barChart>
      <c:catAx>
        <c:axId val="39479536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394788472"/>
        <c:crosses val="autoZero"/>
        <c:auto val="1"/>
        <c:lblAlgn val="ctr"/>
        <c:lblOffset val="100"/>
        <c:noMultiLvlLbl val="0"/>
      </c:catAx>
      <c:valAx>
        <c:axId val="394788472"/>
        <c:scaling>
          <c:orientation val="minMax"/>
        </c:scaling>
        <c:delete val="1"/>
        <c:axPos val="b"/>
        <c:numFmt formatCode="General" sourceLinked="1"/>
        <c:majorTickMark val="none"/>
        <c:minorTickMark val="none"/>
        <c:tickLblPos val="nextTo"/>
        <c:crossAx val="3947953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January 2020 Forecast</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2020</c:v>
                </c:pt>
                <c:pt idx="2">
                  <c:v>2021</c:v>
                </c:pt>
              </c:numCache>
            </c:numRef>
          </c:cat>
          <c:val>
            <c:numRef>
              <c:f>Sheet1!$B$2:$B$4</c:f>
              <c:numCache>
                <c:formatCode>0.0%</c:formatCode>
                <c:ptCount val="3"/>
                <c:pt idx="0">
                  <c:v>2.9000000000000001E-2</c:v>
                </c:pt>
                <c:pt idx="1">
                  <c:v>3.3000000000000002E-2</c:v>
                </c:pt>
                <c:pt idx="2">
                  <c:v>3.4000000000000002E-2</c:v>
                </c:pt>
              </c:numCache>
            </c:numRef>
          </c:val>
          <c:extLst>
            <c:ext xmlns:c16="http://schemas.microsoft.com/office/drawing/2014/chart" uri="{C3380CC4-5D6E-409C-BE32-E72D297353CC}">
              <c16:uniqueId val="{00000000-4AE5-4B1F-A586-37E580F363C2}"/>
            </c:ext>
          </c:extLst>
        </c:ser>
        <c:ser>
          <c:idx val="1"/>
          <c:order val="1"/>
          <c:tx>
            <c:strRef>
              <c:f>Sheet1!$C$1</c:f>
              <c:strCache>
                <c:ptCount val="1"/>
                <c:pt idx="0">
                  <c:v>April 2020 Forecast</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2020</c:v>
                </c:pt>
                <c:pt idx="2">
                  <c:v>2021</c:v>
                </c:pt>
              </c:numCache>
            </c:numRef>
          </c:cat>
          <c:val>
            <c:numRef>
              <c:f>Sheet1!$C$2:$C$4</c:f>
              <c:numCache>
                <c:formatCode>0.0%</c:formatCode>
                <c:ptCount val="3"/>
                <c:pt idx="0">
                  <c:v>2.9000000000000001E-2</c:v>
                </c:pt>
                <c:pt idx="1">
                  <c:v>-3.3000000000000002E-2</c:v>
                </c:pt>
                <c:pt idx="2">
                  <c:v>5.8000000000000003E-2</c:v>
                </c:pt>
              </c:numCache>
            </c:numRef>
          </c:val>
          <c:extLst>
            <c:ext xmlns:c16="http://schemas.microsoft.com/office/drawing/2014/chart" uri="{C3380CC4-5D6E-409C-BE32-E72D297353CC}">
              <c16:uniqueId val="{00000001-4AE5-4B1F-A586-37E580F363C2}"/>
            </c:ext>
          </c:extLst>
        </c:ser>
        <c:dLbls>
          <c:dLblPos val="outEnd"/>
          <c:showLegendKey val="0"/>
          <c:showVal val="1"/>
          <c:showCatName val="0"/>
          <c:showSerName val="0"/>
          <c:showPercent val="0"/>
          <c:showBubbleSize val="0"/>
        </c:dLbls>
        <c:gapWidth val="219"/>
        <c:overlap val="-27"/>
        <c:axId val="477210440"/>
        <c:axId val="477210768"/>
      </c:barChart>
      <c:catAx>
        <c:axId val="4772104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crossAx val="477210768"/>
        <c:crosses val="autoZero"/>
        <c:auto val="1"/>
        <c:lblAlgn val="ctr"/>
        <c:lblOffset val="100"/>
        <c:noMultiLvlLbl val="0"/>
      </c:catAx>
      <c:valAx>
        <c:axId val="477210768"/>
        <c:scaling>
          <c:orientation val="minMax"/>
        </c:scaling>
        <c:delete val="1"/>
        <c:axPos val="l"/>
        <c:numFmt formatCode="0.0%" sourceLinked="1"/>
        <c:majorTickMark val="none"/>
        <c:minorTickMark val="none"/>
        <c:tickLblPos val="nextTo"/>
        <c:crossAx val="477210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April 2020 Forecast</c:v>
                </c:pt>
              </c:strCache>
            </c:strRef>
          </c:tx>
          <c:spPr>
            <a:ln w="28575" cap="rnd">
              <a:solidFill>
                <a:srgbClr val="00BFF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2020</c:v>
                </c:pt>
                <c:pt idx="2">
                  <c:v>2021</c:v>
                </c:pt>
              </c:numCache>
            </c:numRef>
          </c:cat>
          <c:val>
            <c:numRef>
              <c:f>Sheet1!$B$2:$B$4</c:f>
              <c:numCache>
                <c:formatCode>0.0%</c:formatCode>
                <c:ptCount val="3"/>
                <c:pt idx="0">
                  <c:v>2.3E-2</c:v>
                </c:pt>
                <c:pt idx="1">
                  <c:v>-5.8999999999999997E-2</c:v>
                </c:pt>
                <c:pt idx="2">
                  <c:v>4.7E-2</c:v>
                </c:pt>
              </c:numCache>
            </c:numRef>
          </c:val>
          <c:smooth val="0"/>
          <c:extLst>
            <c:ext xmlns:c16="http://schemas.microsoft.com/office/drawing/2014/chart" uri="{C3380CC4-5D6E-409C-BE32-E72D297353CC}">
              <c16:uniqueId val="{00000000-4AE5-4B1F-A586-37E580F363C2}"/>
            </c:ext>
          </c:extLst>
        </c:ser>
        <c:dLbls>
          <c:showLegendKey val="0"/>
          <c:showVal val="1"/>
          <c:showCatName val="0"/>
          <c:showSerName val="0"/>
          <c:showPercent val="0"/>
          <c:showBubbleSize val="0"/>
        </c:dLbls>
        <c:smooth val="0"/>
        <c:axId val="477210440"/>
        <c:axId val="477210768"/>
      </c:lineChart>
      <c:catAx>
        <c:axId val="4772104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crossAx val="477210768"/>
        <c:crosses val="autoZero"/>
        <c:auto val="1"/>
        <c:lblAlgn val="ctr"/>
        <c:lblOffset val="100"/>
        <c:noMultiLvlLbl val="0"/>
      </c:catAx>
      <c:valAx>
        <c:axId val="477210768"/>
        <c:scaling>
          <c:orientation val="minMax"/>
        </c:scaling>
        <c:delete val="1"/>
        <c:axPos val="l"/>
        <c:numFmt formatCode="0.0%" sourceLinked="1"/>
        <c:majorTickMark val="none"/>
        <c:minorTickMark val="none"/>
        <c:tickLblPos val="nextTo"/>
        <c:crossAx val="477210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rgbClr val="1B1464"/>
              </a:solidFill>
              <a:round/>
            </a:ln>
            <a:effectLst/>
          </c:spPr>
          <c:marker>
            <c:symbol val="none"/>
          </c:marker>
          <c:cat>
            <c:numRef>
              <c:f>Sheet1!$A$2:$A$15</c:f>
              <c:numCache>
                <c:formatCode>General</c:formatCode>
                <c:ptCount val="14"/>
              </c:numCache>
            </c:numRef>
          </c:cat>
          <c:val>
            <c:numRef>
              <c:f>Sheet1!$B$2:$B$15</c:f>
              <c:numCache>
                <c:formatCode>0%</c:formatCode>
                <c:ptCount val="14"/>
                <c:pt idx="0">
                  <c:v>0</c:v>
                </c:pt>
                <c:pt idx="1">
                  <c:v>-0.7</c:v>
                </c:pt>
                <c:pt idx="2">
                  <c:v>-0.4</c:v>
                </c:pt>
                <c:pt idx="3">
                  <c:v>-0.35</c:v>
                </c:pt>
                <c:pt idx="4">
                  <c:v>-0.3</c:v>
                </c:pt>
              </c:numCache>
            </c:numRef>
          </c:val>
          <c:smooth val="0"/>
          <c:extLst>
            <c:ext xmlns:c16="http://schemas.microsoft.com/office/drawing/2014/chart" uri="{C3380CC4-5D6E-409C-BE32-E72D297353CC}">
              <c16:uniqueId val="{00000000-7F7D-4EEF-AD35-6949C353C85D}"/>
            </c:ext>
          </c:extLst>
        </c:ser>
        <c:ser>
          <c:idx val="1"/>
          <c:order val="1"/>
          <c:tx>
            <c:strRef>
              <c:f>Sheet1!$C$1</c:f>
              <c:strCache>
                <c:ptCount val="1"/>
                <c:pt idx="0">
                  <c:v>Column2</c:v>
                </c:pt>
              </c:strCache>
            </c:strRef>
          </c:tx>
          <c:spPr>
            <a:ln w="28575" cap="rnd">
              <a:solidFill>
                <a:srgbClr val="1B1464"/>
              </a:solidFill>
              <a:prstDash val="dash"/>
              <a:round/>
            </a:ln>
            <a:effectLst/>
          </c:spPr>
          <c:marker>
            <c:symbol val="none"/>
          </c:marker>
          <c:cat>
            <c:numRef>
              <c:f>Sheet1!$A$2:$A$15</c:f>
              <c:numCache>
                <c:formatCode>General</c:formatCode>
                <c:ptCount val="14"/>
              </c:numCache>
            </c:numRef>
          </c:cat>
          <c:val>
            <c:numRef>
              <c:f>Sheet1!$C$2:$C$15</c:f>
              <c:numCache>
                <c:formatCode>General</c:formatCode>
                <c:ptCount val="14"/>
                <c:pt idx="4" formatCode="0%">
                  <c:v>-0.3</c:v>
                </c:pt>
                <c:pt idx="5" formatCode="0%">
                  <c:v>-0.15</c:v>
                </c:pt>
                <c:pt idx="6" formatCode="0%">
                  <c:v>0.05</c:v>
                </c:pt>
              </c:numCache>
            </c:numRef>
          </c:val>
          <c:smooth val="0"/>
          <c:extLst>
            <c:ext xmlns:c16="http://schemas.microsoft.com/office/drawing/2014/chart" uri="{C3380CC4-5D6E-409C-BE32-E72D297353CC}">
              <c16:uniqueId val="{00000001-7F7D-4EEF-AD35-6949C353C85D}"/>
            </c:ext>
          </c:extLst>
        </c:ser>
        <c:ser>
          <c:idx val="2"/>
          <c:order val="2"/>
          <c:tx>
            <c:strRef>
              <c:f>Sheet1!$D$1</c:f>
              <c:strCache>
                <c:ptCount val="1"/>
                <c:pt idx="0">
                  <c:v>Column3</c:v>
                </c:pt>
              </c:strCache>
            </c:strRef>
          </c:tx>
          <c:spPr>
            <a:ln w="28575" cap="rnd">
              <a:solidFill>
                <a:srgbClr val="1B1464"/>
              </a:solidFill>
              <a:prstDash val="dash"/>
              <a:round/>
            </a:ln>
            <a:effectLst/>
          </c:spPr>
          <c:marker>
            <c:symbol val="none"/>
          </c:marker>
          <c:cat>
            <c:numRef>
              <c:f>Sheet1!$A$2:$A$15</c:f>
              <c:numCache>
                <c:formatCode>General</c:formatCode>
                <c:ptCount val="14"/>
              </c:numCache>
            </c:numRef>
          </c:cat>
          <c:val>
            <c:numRef>
              <c:f>Sheet1!$D$2:$D$15</c:f>
              <c:numCache>
                <c:formatCode>General</c:formatCode>
                <c:ptCount val="14"/>
                <c:pt idx="4" formatCode="0%">
                  <c:v>-0.3</c:v>
                </c:pt>
                <c:pt idx="5" formatCode="0%">
                  <c:v>-0.28999999999999998</c:v>
                </c:pt>
                <c:pt idx="6" formatCode="0%">
                  <c:v>-0.28000000000000003</c:v>
                </c:pt>
                <c:pt idx="7" formatCode="0%">
                  <c:v>-0.26</c:v>
                </c:pt>
                <c:pt idx="8" formatCode="0%">
                  <c:v>-0.24</c:v>
                </c:pt>
                <c:pt idx="9" formatCode="0%">
                  <c:v>-0.2</c:v>
                </c:pt>
                <c:pt idx="10" formatCode="0%">
                  <c:v>-0.13</c:v>
                </c:pt>
                <c:pt idx="11" formatCode="0%">
                  <c:v>-7.0000000000000007E-2</c:v>
                </c:pt>
                <c:pt idx="12" formatCode="0%">
                  <c:v>0</c:v>
                </c:pt>
                <c:pt idx="13" formatCode="0%">
                  <c:v>0.05</c:v>
                </c:pt>
              </c:numCache>
            </c:numRef>
          </c:val>
          <c:smooth val="0"/>
          <c:extLst>
            <c:ext xmlns:c16="http://schemas.microsoft.com/office/drawing/2014/chart" uri="{C3380CC4-5D6E-409C-BE32-E72D297353CC}">
              <c16:uniqueId val="{00000002-7F7D-4EEF-AD35-6949C353C85D}"/>
            </c:ext>
          </c:extLst>
        </c:ser>
        <c:dLbls>
          <c:showLegendKey val="0"/>
          <c:showVal val="0"/>
          <c:showCatName val="0"/>
          <c:showSerName val="0"/>
          <c:showPercent val="0"/>
          <c:showBubbleSize val="0"/>
        </c:dLbls>
        <c:smooth val="0"/>
        <c:axId val="194080847"/>
        <c:axId val="187332079"/>
      </c:lineChart>
      <c:catAx>
        <c:axId val="1940808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332079"/>
        <c:crosses val="autoZero"/>
        <c:auto val="1"/>
        <c:lblAlgn val="ctr"/>
        <c:lblOffset val="100"/>
        <c:noMultiLvlLbl val="0"/>
      </c:catAx>
      <c:valAx>
        <c:axId val="187332079"/>
        <c:scaling>
          <c:orientation val="minMax"/>
        </c:scaling>
        <c:delete val="1"/>
        <c:axPos val="l"/>
        <c:numFmt formatCode="0%" sourceLinked="1"/>
        <c:majorTickMark val="none"/>
        <c:minorTickMark val="none"/>
        <c:tickLblPos val="nextTo"/>
        <c:crossAx val="194080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5/12/2020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10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45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jpe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e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image" Target="../media/image4.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oregoneconomicanalysis.com/2020/04/07/covid-19-the-square-root-recovery/"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12.xml"/><Relationship Id="rId7" Type="http://schemas.openxmlformats.org/officeDocument/2006/relationships/slide" Target="slide63.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54.xml"/><Relationship Id="rId5" Type="http://schemas.openxmlformats.org/officeDocument/2006/relationships/slide" Target="slide62.xml"/><Relationship Id="rId4" Type="http://schemas.openxmlformats.org/officeDocument/2006/relationships/slide" Target="slide20.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s://thevab.com/insight/matter-of-principl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ispot.tv/"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chart" Target="../charts/chart23.xml"/></Relationships>
</file>

<file path=ppt/slides/_rels/slide59.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hyperlink" Target="https://thevab.com/insight/as-time-goes-by" TargetMode="External"/><Relationship Id="rId7"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thevab.com/insight/as-time-goes-by" TargetMode="External"/><Relationship Id="rId7"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chart" Target="../charts/chart25.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hyperlink" Target="https://thevab.com/insight/brands-in-crisis" TargetMode="External"/><Relationship Id="rId3" Type="http://schemas.openxmlformats.org/officeDocument/2006/relationships/image" Target="../media/image87.png"/><Relationship Id="rId7" Type="http://schemas.openxmlformats.org/officeDocument/2006/relationships/hyperlink" Target="https://thevab.com/insight/the-path-to-victory" TargetMode="External"/><Relationship Id="rId12" Type="http://schemas.openxmlformats.org/officeDocument/2006/relationships/image" Target="../media/image90.png"/><Relationship Id="rId2" Type="http://schemas.openxmlformats.org/officeDocument/2006/relationships/hyperlink" Target="https://thevab.com/insight/bulletin-tv-in-the-time-of-covid-19" TargetMode="Externa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thevab.com/insight/matter-of-principle" TargetMode="External"/><Relationship Id="rId5" Type="http://schemas.openxmlformats.org/officeDocument/2006/relationships/image" Target="../media/image77.png"/><Relationship Id="rId10" Type="http://schemas.openxmlformats.org/officeDocument/2006/relationships/image" Target="../media/image89.png"/><Relationship Id="rId4" Type="http://schemas.openxmlformats.org/officeDocument/2006/relationships/hyperlink" Target="https://thevab.com/insight/as-time-goes-by" TargetMode="External"/><Relationship Id="rId9" Type="http://schemas.openxmlformats.org/officeDocument/2006/relationships/hyperlink" Target="https://thevab.com/insight/direct-effect" TargetMode="External"/><Relationship Id="rId14" Type="http://schemas.openxmlformats.org/officeDocument/2006/relationships/image" Target="../media/image91.png"/></Relationships>
</file>

<file path=ppt/slides/_rels/slide64.xml.rels><?xml version="1.0" encoding="UTF-8" standalone="yes"?>
<Relationships xmlns="http://schemas.openxmlformats.org/package/2006/relationships"><Relationship Id="rId8" Type="http://schemas.openxmlformats.org/officeDocument/2006/relationships/hyperlink" Target="https://hbr.org/amp/2020/03/what-coronavirus-could-mean-for-the-global-economy" TargetMode="External"/><Relationship Id="rId13" Type="http://schemas.openxmlformats.org/officeDocument/2006/relationships/hyperlink" Target="https://vimeo.com/405854307/56ea8cdd5d" TargetMode="External"/><Relationship Id="rId18" Type="http://schemas.openxmlformats.org/officeDocument/2006/relationships/hyperlink" Target="https://www.thedrum.com/news/2020/04/17/pg-ramps-up-marketing-amid-coronavirus-demand-not-time-go-air" TargetMode="External"/><Relationship Id="rId3" Type="http://schemas.openxmlformats.org/officeDocument/2006/relationships/image" Target="../media/image5.png"/><Relationship Id="rId7" Type="http://schemas.openxmlformats.org/officeDocument/2006/relationships/hyperlink" Target="http://oaaa.org/portals/0/Public%20PDFs/General/Harvard%20Review.pdf" TargetMode="External"/><Relationship Id="rId12" Type="http://schemas.openxmlformats.org/officeDocument/2006/relationships/hyperlink" Target="https://www.warc.com/newsandopinion/news/lessons-for-adapting-to-recession-from-peter-field/43471" TargetMode="External"/><Relationship Id="rId17" Type="http://schemas.openxmlformats.org/officeDocument/2006/relationships/hyperlink" Target="https://system1group.com/blog/covid-19-advertisers" TargetMode="External"/><Relationship Id="rId2" Type="http://schemas.openxmlformats.org/officeDocument/2006/relationships/image" Target="../media/image4.png"/><Relationship Id="rId16" Type="http://schemas.openxmlformats.org/officeDocument/2006/relationships/hyperlink" Target="https://www.marketingweek.com/mark-ritson-marketing-spend-recession-coronavirus/?cmpid=em~newsletter~breaking_news~n~n&amp;utm_medium=em&amp;utm_source=newsletter&amp;utm_campaign=breaking_news&amp;eid=12967944&amp;sid=MW0001&amp;adg=94090BA8-2245-4485-9DB0-0CE2ACACE1AE" TargetMode="External"/><Relationship Id="rId1" Type="http://schemas.openxmlformats.org/officeDocument/2006/relationships/slideLayout" Target="../slideLayouts/slideLayout7.xml"/><Relationship Id="rId6" Type="http://schemas.openxmlformats.org/officeDocument/2006/relationships/hyperlink" Target="https://www-forbes-com.cdn.ampproject.org/c/s/www.forbes.com/sites/bradadgate/2019/09/05/when-a-recession-comes-dont-stop-advertising/amp/" TargetMode="External"/><Relationship Id="rId11" Type="http://schemas.openxmlformats.org/officeDocument/2006/relationships/hyperlink" Target="https://www.theaustralian.com.au/business/media/if-youre-in-marketing-now-is-a-time-to-spend-not-bend/news-story/c77121237f66e142f1b5efc123536332" TargetMode="External"/><Relationship Id="rId5" Type="http://schemas.openxmlformats.org/officeDocument/2006/relationships/hyperlink" Target="https://www.forbes.com/sites/avidan/2020/03/05/how-to-adapt-marketing-to-a-possible-slowdown-in-an-economy-shaped-by-the-coronavirus/#570d7e637254" TargetMode="External"/><Relationship Id="rId15" Type="http://schemas.openxmlformats.org/officeDocument/2006/relationships/hyperlink" Target="https://www.marketingweek.com/mark-ritson-marketing-covid-19/" TargetMode="External"/><Relationship Id="rId10" Type="http://schemas.openxmlformats.org/officeDocument/2006/relationships/hyperlink" Target="https://www.marketingweek.com/coronavirus-long-term-brand-building/" TargetMode="External"/><Relationship Id="rId19" Type="http://schemas.openxmlformats.org/officeDocument/2006/relationships/hyperlink" Target="https://www.warc.com/newsandopinion/opinion/ritsontheopportunitytogrowmarketshareisclearbutmarketersarenttakingit/3522?utm_source=daily-email-free-link&amp;utm_medium=email&amp;utm_campaign=daily-email-americas-prospects-20200414" TargetMode="External"/><Relationship Id="rId4" Type="http://schemas.openxmlformats.org/officeDocument/2006/relationships/hyperlink" Target="https://adage.com/article/cmo-strategy/history-shows-marketers-who-keep-spending-during-downturns-fare-much-better/2247946?utm_source=ad-age-media-buzz&amp;utm_medium=email&amp;utm_campaign=20200406&amp;utm_content=article2-headline" TargetMode="External"/><Relationship Id="rId9" Type="http://schemas.openxmlformats.org/officeDocument/2006/relationships/hyperlink" Target="https://www.researchgate.net/publication/228272297_A_Critical_Review_and_Synthesis_of_Research_on_Advertising_in_a_Recession" TargetMode="External"/><Relationship Id="rId14" Type="http://schemas.openxmlformats.org/officeDocument/2006/relationships/hyperlink" Target="https://business.linkedin.com/marketing-solutions/blog/linkedin-news/2020/advertising-in-recession-long-short-or-dark"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hyperlink" Target="https://thevab.com/insight/DirectOutcomes" TargetMode="External"/><Relationship Id="rId3" Type="http://schemas.openxmlformats.org/officeDocument/2006/relationships/image" Target="../media/image92.png"/><Relationship Id="rId7" Type="http://schemas.openxmlformats.org/officeDocument/2006/relationships/hyperlink" Target="https://thevab.com/our-team/leah-montner-dixon" TargetMode="External"/><Relationship Id="rId12" Type="http://schemas.openxmlformats.org/officeDocument/2006/relationships/image" Target="../media/image91.png"/><Relationship Id="rId2" Type="http://schemas.openxmlformats.org/officeDocument/2006/relationships/hyperlink" Target="https://thevab.com/" TargetMode="External"/><Relationship Id="rId16" Type="http://schemas.openxmlformats.org/officeDocument/2006/relationships/hyperlink" Target="https://thevab.com/our-team/danielle-de-lauro" TargetMode="External"/><Relationship Id="rId1" Type="http://schemas.openxmlformats.org/officeDocument/2006/relationships/slideLayout" Target="../slideLayouts/slideLayout7.xml"/><Relationship Id="rId6" Type="http://schemas.openxmlformats.org/officeDocument/2006/relationships/hyperlink" Target="https://thevab.com/our-team/jason-wiese" TargetMode="External"/><Relationship Id="rId11" Type="http://schemas.openxmlformats.org/officeDocument/2006/relationships/hyperlink" Target="https://thevab.com/insight/brands-in-crisis" TargetMode="External"/><Relationship Id="rId5" Type="http://schemas.openxmlformats.org/officeDocument/2006/relationships/hyperlink" Target="http://www.thevab.com/" TargetMode="External"/><Relationship Id="rId15" Type="http://schemas.openxmlformats.org/officeDocument/2006/relationships/image" Target="../media/image4.png"/><Relationship Id="rId10" Type="http://schemas.openxmlformats.org/officeDocument/2006/relationships/image" Target="../media/image90.png"/><Relationship Id="rId4" Type="http://schemas.openxmlformats.org/officeDocument/2006/relationships/hyperlink" Target="https://twitter.com/VABintel" TargetMode="External"/><Relationship Id="rId9" Type="http://schemas.openxmlformats.org/officeDocument/2006/relationships/hyperlink" Target="https://thevab.com/insight/matter-of-principle" TargetMode="External"/><Relationship Id="rId1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1A6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93303A-1146-4D74-901F-B13BA9E948AB}"/>
              </a:ext>
            </a:extLst>
          </p:cNvPr>
          <p:cNvPicPr>
            <a:picLocks noChangeAspect="1"/>
          </p:cNvPicPr>
          <p:nvPr/>
        </p:nvPicPr>
        <p:blipFill>
          <a:blip r:embed="rId2"/>
          <a:stretch>
            <a:fillRect/>
          </a:stretch>
        </p:blipFill>
        <p:spPr>
          <a:xfrm>
            <a:off x="406400" y="0"/>
            <a:ext cx="11779250"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86B2BF6F-4CBE-4747-B65E-7952A86CB725}"/>
              </a:ext>
            </a:extLst>
          </p:cNvPr>
          <p:cNvPicPr>
            <a:picLocks noChangeAspect="1"/>
          </p:cNvPicPr>
          <p:nvPr/>
        </p:nvPicPr>
        <p:blipFill rotWithShape="1">
          <a:blip r:embed="rId3"/>
          <a:srcRect l="24710" t="36878" r="29720" b="37455"/>
          <a:stretch/>
        </p:blipFill>
        <p:spPr>
          <a:xfrm>
            <a:off x="503469" y="6044310"/>
            <a:ext cx="2085727" cy="660480"/>
          </a:xfrm>
          <a:prstGeom prst="rect">
            <a:avLst/>
          </a:prstGeom>
        </p:spPr>
      </p:pic>
      <p:sp>
        <p:nvSpPr>
          <p:cNvPr id="11" name="TextBox 10">
            <a:extLst>
              <a:ext uri="{FF2B5EF4-FFF2-40B4-BE49-F238E27FC236}">
                <a16:creationId xmlns:a16="http://schemas.microsoft.com/office/drawing/2014/main" id="{5EABED81-3476-4FCB-B347-FCBAECEB771E}"/>
              </a:ext>
            </a:extLst>
          </p:cNvPr>
          <p:cNvSpPr txBox="1"/>
          <p:nvPr/>
        </p:nvSpPr>
        <p:spPr>
          <a:xfrm>
            <a:off x="398216" y="1783799"/>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D3C8D"/>
                </a:solidFill>
                <a:effectLst/>
                <a:uLnTx/>
                <a:uFillTx/>
                <a:latin typeface="Helvetica" pitchFamily="2" charset="0"/>
                <a:ea typeface="+mn-ea"/>
                <a:cs typeface="+mn-cs"/>
              </a:rPr>
              <a:t>2020</a:t>
            </a:r>
          </a:p>
        </p:txBody>
      </p:sp>
      <p:cxnSp>
        <p:nvCxnSpPr>
          <p:cNvPr id="12" name="Straight Connector 11">
            <a:extLst>
              <a:ext uri="{FF2B5EF4-FFF2-40B4-BE49-F238E27FC236}">
                <a16:creationId xmlns:a16="http://schemas.microsoft.com/office/drawing/2014/main" id="{3A047CA5-FCE3-4E83-B5A0-D6D561171653}"/>
              </a:ext>
            </a:extLst>
          </p:cNvPr>
          <p:cNvCxnSpPr/>
          <p:nvPr/>
        </p:nvCxnSpPr>
        <p:spPr>
          <a:xfrm>
            <a:off x="493843" y="1703520"/>
            <a:ext cx="521208" cy="0"/>
          </a:xfrm>
          <a:prstGeom prst="line">
            <a:avLst/>
          </a:prstGeom>
          <a:ln>
            <a:solidFill>
              <a:srgbClr val="ED3C8D"/>
            </a:solidFill>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2B810F61-DD1B-40E3-9875-44B7E25F4C8E}"/>
              </a:ext>
            </a:extLst>
          </p:cNvPr>
          <p:cNvSpPr txBox="1"/>
          <p:nvPr/>
        </p:nvSpPr>
        <p:spPr>
          <a:xfrm>
            <a:off x="229374" y="2354661"/>
            <a:ext cx="5527614"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Helvetica" pitchFamily="2" charset="0"/>
                <a:ea typeface="+mn-ea"/>
                <a:cs typeface="+mn-cs"/>
              </a:rPr>
              <a:t>Keep Calm and Advertise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ED3C8D"/>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D3C8D"/>
                </a:solidFill>
                <a:latin typeface="Helvetica" pitchFamily="2" charset="0"/>
              </a:rPr>
              <a:t>How to Successfully Navigate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D3C8D"/>
                </a:solidFill>
                <a:latin typeface="Helvetica" pitchFamily="2" charset="0"/>
              </a:rPr>
              <a:t>Your Brand Through 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D3C8D"/>
                </a:solidFill>
                <a:latin typeface="Helvetica" pitchFamily="2" charset="0"/>
              </a:rPr>
              <a:t>Economic Downturn</a:t>
            </a:r>
            <a:endParaRPr kumimoji="0" lang="en-US" sz="2400" b="1" i="0" u="none" strike="noStrike" kern="1200" cap="none" spc="0" normalizeH="0" baseline="0" noProof="0" dirty="0">
              <a:ln>
                <a:noFill/>
              </a:ln>
              <a:solidFill>
                <a:srgbClr val="ED3C8D"/>
              </a:solidFill>
              <a:effectLst/>
              <a:uLnTx/>
              <a:uFillTx/>
              <a:latin typeface="Helvetica" pitchFamily="2" charset="0"/>
            </a:endParaRPr>
          </a:p>
        </p:txBody>
      </p:sp>
    </p:spTree>
    <p:extLst>
      <p:ext uri="{BB962C8B-B14F-4D97-AF65-F5344CB8AC3E}">
        <p14:creationId xmlns:p14="http://schemas.microsoft.com/office/powerpoint/2010/main" val="1085901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307640"/>
            <a:ext cx="118469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Approximately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80% of brands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are planning to reduce their media budget for the rest of the year;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more than half expect to cut spend by &gt; 20%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03908"/>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Ebiquity, ‘COVID-19 &amp; Media: Ebiquity Client Survey Results.’ Survey conducted between March 19-31, 2020. n=43.</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1905776" y="1878981"/>
            <a:ext cx="836722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How do you expect your media budgets will change for the rest of the year?</a:t>
            </a:r>
          </a:p>
        </p:txBody>
      </p:sp>
      <p:graphicFrame>
        <p:nvGraphicFramePr>
          <p:cNvPr id="6" name="Chart 5">
            <a:extLst>
              <a:ext uri="{FF2B5EF4-FFF2-40B4-BE49-F238E27FC236}">
                <a16:creationId xmlns:a16="http://schemas.microsoft.com/office/drawing/2014/main" id="{C7FCECBE-790F-479D-9C7A-9918D6136E84}"/>
              </a:ext>
            </a:extLst>
          </p:cNvPr>
          <p:cNvGraphicFramePr/>
          <p:nvPr/>
        </p:nvGraphicFramePr>
        <p:xfrm>
          <a:off x="2024233" y="2344818"/>
          <a:ext cx="8128000" cy="366769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44D2FEB-D299-4885-B235-F598D4670ECB}"/>
              </a:ext>
            </a:extLst>
          </p:cNvPr>
          <p:cNvSpPr txBox="1"/>
          <p:nvPr/>
        </p:nvSpPr>
        <p:spPr>
          <a:xfrm>
            <a:off x="7750652" y="4980174"/>
            <a:ext cx="6337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&lt;10%</a:t>
            </a:r>
          </a:p>
        </p:txBody>
      </p:sp>
      <p:sp>
        <p:nvSpPr>
          <p:cNvPr id="16" name="TextBox 15">
            <a:extLst>
              <a:ext uri="{FF2B5EF4-FFF2-40B4-BE49-F238E27FC236}">
                <a16:creationId xmlns:a16="http://schemas.microsoft.com/office/drawing/2014/main" id="{2F7DAA2C-7FB1-489C-9EF9-79FD64799D54}"/>
              </a:ext>
            </a:extLst>
          </p:cNvPr>
          <p:cNvSpPr txBox="1"/>
          <p:nvPr/>
        </p:nvSpPr>
        <p:spPr>
          <a:xfrm>
            <a:off x="6725643" y="4983232"/>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10-20%</a:t>
            </a:r>
          </a:p>
        </p:txBody>
      </p:sp>
      <p:sp>
        <p:nvSpPr>
          <p:cNvPr id="17" name="TextBox 16">
            <a:extLst>
              <a:ext uri="{FF2B5EF4-FFF2-40B4-BE49-F238E27FC236}">
                <a16:creationId xmlns:a16="http://schemas.microsoft.com/office/drawing/2014/main" id="{0B01EA4F-5C62-4A9C-B7D1-23EF617E22F9}"/>
              </a:ext>
            </a:extLst>
          </p:cNvPr>
          <p:cNvSpPr txBox="1"/>
          <p:nvPr/>
        </p:nvSpPr>
        <p:spPr>
          <a:xfrm>
            <a:off x="5252829" y="4983232"/>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20-30%</a:t>
            </a:r>
          </a:p>
        </p:txBody>
      </p:sp>
      <p:sp>
        <p:nvSpPr>
          <p:cNvPr id="18" name="TextBox 17">
            <a:extLst>
              <a:ext uri="{FF2B5EF4-FFF2-40B4-BE49-F238E27FC236}">
                <a16:creationId xmlns:a16="http://schemas.microsoft.com/office/drawing/2014/main" id="{276C247A-4BFE-4ADE-BB5D-39001334231E}"/>
              </a:ext>
            </a:extLst>
          </p:cNvPr>
          <p:cNvSpPr txBox="1"/>
          <p:nvPr/>
        </p:nvSpPr>
        <p:spPr>
          <a:xfrm>
            <a:off x="3946043" y="4976647"/>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30-40%</a:t>
            </a:r>
          </a:p>
        </p:txBody>
      </p:sp>
      <p:sp>
        <p:nvSpPr>
          <p:cNvPr id="19" name="TextBox 18">
            <a:extLst>
              <a:ext uri="{FF2B5EF4-FFF2-40B4-BE49-F238E27FC236}">
                <a16:creationId xmlns:a16="http://schemas.microsoft.com/office/drawing/2014/main" id="{A40E3BAA-AD7E-4782-9CE3-934A33F419CD}"/>
              </a:ext>
            </a:extLst>
          </p:cNvPr>
          <p:cNvSpPr txBox="1"/>
          <p:nvPr/>
        </p:nvSpPr>
        <p:spPr>
          <a:xfrm>
            <a:off x="3153535" y="4978535"/>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40-50%</a:t>
            </a:r>
          </a:p>
        </p:txBody>
      </p:sp>
      <p:sp>
        <p:nvSpPr>
          <p:cNvPr id="20" name="TextBox 19">
            <a:extLst>
              <a:ext uri="{FF2B5EF4-FFF2-40B4-BE49-F238E27FC236}">
                <a16:creationId xmlns:a16="http://schemas.microsoft.com/office/drawing/2014/main" id="{043D6A49-F9B7-48DC-A8AB-BDEFD38E1DBE}"/>
              </a:ext>
            </a:extLst>
          </p:cNvPr>
          <p:cNvSpPr txBox="1"/>
          <p:nvPr/>
        </p:nvSpPr>
        <p:spPr>
          <a:xfrm>
            <a:off x="2440278" y="4974435"/>
            <a:ext cx="820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&gt;50%</a:t>
            </a:r>
          </a:p>
        </p:txBody>
      </p:sp>
      <p:sp>
        <p:nvSpPr>
          <p:cNvPr id="13" name="TextBox 12">
            <a:extLst>
              <a:ext uri="{FF2B5EF4-FFF2-40B4-BE49-F238E27FC236}">
                <a16:creationId xmlns:a16="http://schemas.microsoft.com/office/drawing/2014/main" id="{4ECBAF85-55E5-4ED2-A037-FBF38EEA667B}"/>
              </a:ext>
            </a:extLst>
          </p:cNvPr>
          <p:cNvSpPr txBox="1"/>
          <p:nvPr/>
        </p:nvSpPr>
        <p:spPr>
          <a:xfrm>
            <a:off x="7091591" y="2435408"/>
            <a:ext cx="10519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Decrease</a:t>
            </a:r>
          </a:p>
        </p:txBody>
      </p:sp>
      <p:sp>
        <p:nvSpPr>
          <p:cNvPr id="21" name="TextBox 20">
            <a:extLst>
              <a:ext uri="{FF2B5EF4-FFF2-40B4-BE49-F238E27FC236}">
                <a16:creationId xmlns:a16="http://schemas.microsoft.com/office/drawing/2014/main" id="{5E2358D0-DFFA-4789-9AA5-BF0823A11F94}"/>
              </a:ext>
            </a:extLst>
          </p:cNvPr>
          <p:cNvSpPr txBox="1"/>
          <p:nvPr/>
        </p:nvSpPr>
        <p:spPr>
          <a:xfrm>
            <a:off x="8692204" y="2435408"/>
            <a:ext cx="8651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Increase</a:t>
            </a:r>
          </a:p>
        </p:txBody>
      </p:sp>
      <p:sp>
        <p:nvSpPr>
          <p:cNvPr id="22" name="TextBox 21">
            <a:extLst>
              <a:ext uri="{FF2B5EF4-FFF2-40B4-BE49-F238E27FC236}">
                <a16:creationId xmlns:a16="http://schemas.microsoft.com/office/drawing/2014/main" id="{6DD96ECD-73AB-4CE9-85B0-9D73780F6103}"/>
              </a:ext>
            </a:extLst>
          </p:cNvPr>
          <p:cNvSpPr txBox="1"/>
          <p:nvPr/>
        </p:nvSpPr>
        <p:spPr>
          <a:xfrm>
            <a:off x="8341664" y="3633533"/>
            <a:ext cx="93256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 Change</a:t>
            </a:r>
          </a:p>
        </p:txBody>
      </p:sp>
      <p:sp>
        <p:nvSpPr>
          <p:cNvPr id="23" name="TextBox 22">
            <a:extLst>
              <a:ext uri="{FF2B5EF4-FFF2-40B4-BE49-F238E27FC236}">
                <a16:creationId xmlns:a16="http://schemas.microsoft.com/office/drawing/2014/main" id="{B710168A-B1C7-4D4E-89CA-14F717E74D66}"/>
              </a:ext>
            </a:extLst>
          </p:cNvPr>
          <p:cNvSpPr txBox="1"/>
          <p:nvPr/>
        </p:nvSpPr>
        <p:spPr>
          <a:xfrm>
            <a:off x="8309366" y="2786621"/>
            <a:ext cx="6337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&lt;10%</a:t>
            </a:r>
          </a:p>
        </p:txBody>
      </p:sp>
      <p:sp>
        <p:nvSpPr>
          <p:cNvPr id="24" name="TextBox 23">
            <a:extLst>
              <a:ext uri="{FF2B5EF4-FFF2-40B4-BE49-F238E27FC236}">
                <a16:creationId xmlns:a16="http://schemas.microsoft.com/office/drawing/2014/main" id="{9CEF384A-A4AD-4E0C-A88E-9F8EFC8B14B8}"/>
              </a:ext>
            </a:extLst>
          </p:cNvPr>
          <p:cNvSpPr txBox="1"/>
          <p:nvPr/>
        </p:nvSpPr>
        <p:spPr>
          <a:xfrm>
            <a:off x="8651667" y="2927446"/>
            <a:ext cx="6337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10-20%</a:t>
            </a:r>
          </a:p>
        </p:txBody>
      </p:sp>
      <p:sp>
        <p:nvSpPr>
          <p:cNvPr id="26" name="TextBox 25">
            <a:extLst>
              <a:ext uri="{FF2B5EF4-FFF2-40B4-BE49-F238E27FC236}">
                <a16:creationId xmlns:a16="http://schemas.microsoft.com/office/drawing/2014/main" id="{16FFC092-BEBB-4202-A955-8A6C1D97F6B3}"/>
              </a:ext>
            </a:extLst>
          </p:cNvPr>
          <p:cNvSpPr txBox="1"/>
          <p:nvPr/>
        </p:nvSpPr>
        <p:spPr>
          <a:xfrm>
            <a:off x="9023111" y="3183687"/>
            <a:ext cx="6337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30-40%</a:t>
            </a:r>
          </a:p>
        </p:txBody>
      </p:sp>
      <p:grpSp>
        <p:nvGrpSpPr>
          <p:cNvPr id="37" name="Group 36">
            <a:extLst>
              <a:ext uri="{FF2B5EF4-FFF2-40B4-BE49-F238E27FC236}">
                <a16:creationId xmlns:a16="http://schemas.microsoft.com/office/drawing/2014/main" id="{28BFE72E-23D1-4EBC-86A5-43220A385A15}"/>
              </a:ext>
            </a:extLst>
          </p:cNvPr>
          <p:cNvGrpSpPr/>
          <p:nvPr/>
        </p:nvGrpSpPr>
        <p:grpSpPr>
          <a:xfrm>
            <a:off x="2077537" y="5687407"/>
            <a:ext cx="7685872" cy="276999"/>
            <a:chOff x="2077537" y="6057796"/>
            <a:chExt cx="7685872" cy="276999"/>
          </a:xfrm>
        </p:grpSpPr>
        <p:sp>
          <p:nvSpPr>
            <p:cNvPr id="14" name="TextBox 13">
              <a:extLst>
                <a:ext uri="{FF2B5EF4-FFF2-40B4-BE49-F238E27FC236}">
                  <a16:creationId xmlns:a16="http://schemas.microsoft.com/office/drawing/2014/main" id="{AE8AB5B5-3095-4449-B5E2-1467C675F616}"/>
                </a:ext>
              </a:extLst>
            </p:cNvPr>
            <p:cNvSpPr txBox="1"/>
            <p:nvPr/>
          </p:nvSpPr>
          <p:spPr>
            <a:xfrm>
              <a:off x="2077537"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85%</a:t>
              </a:r>
            </a:p>
          </p:txBody>
        </p:sp>
        <p:sp>
          <p:nvSpPr>
            <p:cNvPr id="27" name="TextBox 26">
              <a:extLst>
                <a:ext uri="{FF2B5EF4-FFF2-40B4-BE49-F238E27FC236}">
                  <a16:creationId xmlns:a16="http://schemas.microsoft.com/office/drawing/2014/main" id="{07A09488-25FD-4670-9A65-4B6784F76DD4}"/>
                </a:ext>
              </a:extLst>
            </p:cNvPr>
            <p:cNvSpPr txBox="1"/>
            <p:nvPr/>
          </p:nvSpPr>
          <p:spPr>
            <a:xfrm>
              <a:off x="279483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75%</a:t>
              </a:r>
            </a:p>
          </p:txBody>
        </p:sp>
        <p:sp>
          <p:nvSpPr>
            <p:cNvPr id="28" name="TextBox 27">
              <a:extLst>
                <a:ext uri="{FF2B5EF4-FFF2-40B4-BE49-F238E27FC236}">
                  <a16:creationId xmlns:a16="http://schemas.microsoft.com/office/drawing/2014/main" id="{61AD09CE-12F6-4692-8A13-B5384B1A0955}"/>
                </a:ext>
              </a:extLst>
            </p:cNvPr>
            <p:cNvSpPr txBox="1"/>
            <p:nvPr/>
          </p:nvSpPr>
          <p:spPr>
            <a:xfrm>
              <a:off x="3514834"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65%</a:t>
              </a:r>
            </a:p>
          </p:txBody>
        </p:sp>
        <p:sp>
          <p:nvSpPr>
            <p:cNvPr id="29" name="TextBox 28">
              <a:extLst>
                <a:ext uri="{FF2B5EF4-FFF2-40B4-BE49-F238E27FC236}">
                  <a16:creationId xmlns:a16="http://schemas.microsoft.com/office/drawing/2014/main" id="{A2A48B7E-C1AD-4852-9D50-3E932DF41859}"/>
                </a:ext>
              </a:extLst>
            </p:cNvPr>
            <p:cNvSpPr txBox="1"/>
            <p:nvPr/>
          </p:nvSpPr>
          <p:spPr>
            <a:xfrm>
              <a:off x="4219450"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55%</a:t>
              </a:r>
            </a:p>
          </p:txBody>
        </p:sp>
        <p:sp>
          <p:nvSpPr>
            <p:cNvPr id="30" name="TextBox 29">
              <a:extLst>
                <a:ext uri="{FF2B5EF4-FFF2-40B4-BE49-F238E27FC236}">
                  <a16:creationId xmlns:a16="http://schemas.microsoft.com/office/drawing/2014/main" id="{D77ACCD0-8383-4168-9744-483E5687695C}"/>
                </a:ext>
              </a:extLst>
            </p:cNvPr>
            <p:cNvSpPr txBox="1"/>
            <p:nvPr/>
          </p:nvSpPr>
          <p:spPr>
            <a:xfrm>
              <a:off x="4935303"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45%</a:t>
              </a:r>
            </a:p>
          </p:txBody>
        </p:sp>
        <p:sp>
          <p:nvSpPr>
            <p:cNvPr id="31" name="TextBox 30">
              <a:extLst>
                <a:ext uri="{FF2B5EF4-FFF2-40B4-BE49-F238E27FC236}">
                  <a16:creationId xmlns:a16="http://schemas.microsoft.com/office/drawing/2014/main" id="{F7FED27F-A0D1-4FE0-9C26-DA1D94645AC9}"/>
                </a:ext>
              </a:extLst>
            </p:cNvPr>
            <p:cNvSpPr txBox="1"/>
            <p:nvPr/>
          </p:nvSpPr>
          <p:spPr>
            <a:xfrm>
              <a:off x="565366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32" name="TextBox 31">
              <a:extLst>
                <a:ext uri="{FF2B5EF4-FFF2-40B4-BE49-F238E27FC236}">
                  <a16:creationId xmlns:a16="http://schemas.microsoft.com/office/drawing/2014/main" id="{827BB09B-CCCF-45DD-B694-A877AE496C85}"/>
                </a:ext>
              </a:extLst>
            </p:cNvPr>
            <p:cNvSpPr txBox="1"/>
            <p:nvPr/>
          </p:nvSpPr>
          <p:spPr>
            <a:xfrm>
              <a:off x="6376654"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25%</a:t>
              </a:r>
            </a:p>
          </p:txBody>
        </p:sp>
        <p:sp>
          <p:nvSpPr>
            <p:cNvPr id="33" name="TextBox 32">
              <a:extLst>
                <a:ext uri="{FF2B5EF4-FFF2-40B4-BE49-F238E27FC236}">
                  <a16:creationId xmlns:a16="http://schemas.microsoft.com/office/drawing/2014/main" id="{8BD3D16D-5FD4-42CB-86A1-35DE2C084B2B}"/>
                </a:ext>
              </a:extLst>
            </p:cNvPr>
            <p:cNvSpPr txBox="1"/>
            <p:nvPr/>
          </p:nvSpPr>
          <p:spPr>
            <a:xfrm>
              <a:off x="7091591"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15%</a:t>
              </a:r>
            </a:p>
          </p:txBody>
        </p:sp>
        <p:sp>
          <p:nvSpPr>
            <p:cNvPr id="34" name="TextBox 33">
              <a:extLst>
                <a:ext uri="{FF2B5EF4-FFF2-40B4-BE49-F238E27FC236}">
                  <a16:creationId xmlns:a16="http://schemas.microsoft.com/office/drawing/2014/main" id="{A6C1803C-6259-4A29-8847-A086B52293D3}"/>
                </a:ext>
              </a:extLst>
            </p:cNvPr>
            <p:cNvSpPr txBox="1"/>
            <p:nvPr/>
          </p:nvSpPr>
          <p:spPr>
            <a:xfrm>
              <a:off x="781476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a:t>
              </a:r>
            </a:p>
          </p:txBody>
        </p:sp>
        <p:sp>
          <p:nvSpPr>
            <p:cNvPr id="35" name="TextBox 34">
              <a:extLst>
                <a:ext uri="{FF2B5EF4-FFF2-40B4-BE49-F238E27FC236}">
                  <a16:creationId xmlns:a16="http://schemas.microsoft.com/office/drawing/2014/main" id="{E6EA34E2-342F-4F8C-A679-6E95764679D9}"/>
                </a:ext>
              </a:extLst>
            </p:cNvPr>
            <p:cNvSpPr txBox="1"/>
            <p:nvPr/>
          </p:nvSpPr>
          <p:spPr>
            <a:xfrm>
              <a:off x="8523430"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a:t>
              </a:r>
            </a:p>
          </p:txBody>
        </p:sp>
        <p:sp>
          <p:nvSpPr>
            <p:cNvPr id="36" name="TextBox 35">
              <a:extLst>
                <a:ext uri="{FF2B5EF4-FFF2-40B4-BE49-F238E27FC236}">
                  <a16:creationId xmlns:a16="http://schemas.microsoft.com/office/drawing/2014/main" id="{2A1F631C-A9F0-4A39-B686-339FDF5A9791}"/>
                </a:ext>
              </a:extLst>
            </p:cNvPr>
            <p:cNvSpPr txBox="1"/>
            <p:nvPr/>
          </p:nvSpPr>
          <p:spPr>
            <a:xfrm>
              <a:off x="9239506" y="6057796"/>
              <a:ext cx="5239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15%</a:t>
              </a:r>
            </a:p>
          </p:txBody>
        </p:sp>
      </p:grpSp>
    </p:spTree>
    <p:extLst>
      <p:ext uri="{BB962C8B-B14F-4D97-AF65-F5344CB8AC3E}">
        <p14:creationId xmlns:p14="http://schemas.microsoft.com/office/powerpoint/2010/main" val="973848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406780" y="587375"/>
            <a:ext cx="77852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Advertiser Reaction to COVID-19</a:t>
            </a:r>
          </a:p>
        </p:txBody>
      </p:sp>
      <p:sp>
        <p:nvSpPr>
          <p:cNvPr id="4" name="Rectangle 3">
            <a:extLst>
              <a:ext uri="{FF2B5EF4-FFF2-40B4-BE49-F238E27FC236}">
                <a16:creationId xmlns:a16="http://schemas.microsoft.com/office/drawing/2014/main" id="{91CAB802-C65F-4081-AA12-A81B57DC4275}"/>
              </a:ext>
            </a:extLst>
          </p:cNvPr>
          <p:cNvSpPr/>
          <p:nvPr/>
        </p:nvSpPr>
        <p:spPr>
          <a:xfrm>
            <a:off x="4855813" y="1736231"/>
            <a:ext cx="6770130" cy="2616101"/>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Most advertisers have reacted strongly to the current climate, with the common response being to pause or halt their </a:t>
            </a:r>
            <a:r>
              <a:rPr lang="en-US" b="1" dirty="0">
                <a:solidFill>
                  <a:srgbClr val="1F1A62"/>
                </a:solidFill>
                <a:latin typeface="Helvetica" pitchFamily="2" charset="0"/>
              </a:rPr>
              <a:t>campaign and spending</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While many advertisers have already changed plans for Q2, most are taking a “wait and see” approach to plans and budgets for the 2</a:t>
            </a:r>
            <a:r>
              <a:rPr kumimoji="0" lang="en-US" sz="1800" b="1" i="0" u="none" strike="noStrike" kern="1200" cap="none" spc="0" normalizeH="0" baseline="3000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nd</a:t>
            </a: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half 2020</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955137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8442"/>
            <a:ext cx="12192000" cy="6886442"/>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6359" cy="707886"/>
          </a:xfrm>
          <a:prstGeom prst="rect">
            <a:avLst/>
          </a:prstGeom>
          <a:noFill/>
        </p:spPr>
        <p:txBody>
          <a:bodyPr wrap="square" rtlCol="0">
            <a:spAutoFit/>
          </a:bodyPr>
          <a:lstStyle/>
          <a:p>
            <a:pPr lvl="0">
              <a:defRPr/>
            </a:pPr>
            <a:r>
              <a:rPr lang="en-US" sz="4000" b="1" dirty="0">
                <a:solidFill>
                  <a:prstClr val="white"/>
                </a:solidFill>
                <a:latin typeface="Helvetica" pitchFamily="2" charset="0"/>
              </a:rPr>
              <a:t>Advertising Through Crises</a:t>
            </a:r>
            <a:endPar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922044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2" name="Rectangle 31">
            <a:extLst>
              <a:ext uri="{FF2B5EF4-FFF2-40B4-BE49-F238E27FC236}">
                <a16:creationId xmlns:a16="http://schemas.microsoft.com/office/drawing/2014/main" id="{53F84AA0-772D-4C60-A4AA-897462AE718F}"/>
              </a:ext>
            </a:extLst>
          </p:cNvPr>
          <p:cNvSpPr/>
          <p:nvPr/>
        </p:nvSpPr>
        <p:spPr>
          <a:xfrm>
            <a:off x="222600" y="211406"/>
            <a:ext cx="11908441" cy="1292662"/>
          </a:xfrm>
          <a:prstGeom prst="rect">
            <a:avLst/>
          </a:prstGeom>
        </p:spPr>
        <p:txBody>
          <a:bodyPr wrap="square">
            <a:spAutoFit/>
          </a:bodyPr>
          <a:lstStyle/>
          <a:p>
            <a:pPr lvl="0">
              <a:defRPr/>
            </a:pP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Academic scholars, Fortune 100 companies, financial analysts, research firms and ad agencies all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conducted independent analyses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agree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advertising</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through a downturn is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better for your long-term brand health</a:t>
            </a:r>
          </a:p>
        </p:txBody>
      </p:sp>
      <p:pic>
        <p:nvPicPr>
          <p:cNvPr id="38" name="Picture 8" descr="P&amp;G, Procter &amp; Gamble – Logos Download">
            <a:extLst>
              <a:ext uri="{FF2B5EF4-FFF2-40B4-BE49-F238E27FC236}">
                <a16:creationId xmlns:a16="http://schemas.microsoft.com/office/drawing/2014/main" id="{E1DEF3A9-69A8-4752-9776-82A818B60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79" y="1873649"/>
            <a:ext cx="1250684" cy="55857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a:extLst>
              <a:ext uri="{FF2B5EF4-FFF2-40B4-BE49-F238E27FC236}">
                <a16:creationId xmlns:a16="http://schemas.microsoft.com/office/drawing/2014/main" id="{42664304-8E09-4FEC-BCD3-CC3B039B5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41" y="1877948"/>
            <a:ext cx="2217100" cy="5542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Amazon logo PNG images free download">
            <a:extLst>
              <a:ext uri="{FF2B5EF4-FFF2-40B4-BE49-F238E27FC236}">
                <a16:creationId xmlns:a16="http://schemas.microsoft.com/office/drawing/2014/main" id="{5C02660A-AED8-48DD-A959-BEECE74EC1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02" t="36824" r="21175" b="37570"/>
          <a:stretch/>
        </p:blipFill>
        <p:spPr bwMode="auto">
          <a:xfrm>
            <a:off x="4193447" y="1936945"/>
            <a:ext cx="1864620" cy="6268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Kantar Millward Brown | Pinterest Business">
            <a:extLst>
              <a:ext uri="{FF2B5EF4-FFF2-40B4-BE49-F238E27FC236}">
                <a16:creationId xmlns:a16="http://schemas.microsoft.com/office/drawing/2014/main" id="{DE7B9F34-4C4F-42D5-B64E-3DFDD7936B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75" y="2617287"/>
            <a:ext cx="4097166" cy="3275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PIMS Associates Ltd | LinkedIn">
            <a:extLst>
              <a:ext uri="{FF2B5EF4-FFF2-40B4-BE49-F238E27FC236}">
                <a16:creationId xmlns:a16="http://schemas.microsoft.com/office/drawing/2014/main" id="{3FFADD29-F9B3-4851-BB44-35619B6D3B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24" t="18898" r="10016"/>
          <a:stretch/>
        </p:blipFill>
        <p:spPr bwMode="auto">
          <a:xfrm>
            <a:off x="184194" y="3351262"/>
            <a:ext cx="975820" cy="9860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WPP – Logos Download">
            <a:extLst>
              <a:ext uri="{FF2B5EF4-FFF2-40B4-BE49-F238E27FC236}">
                <a16:creationId xmlns:a16="http://schemas.microsoft.com/office/drawing/2014/main" id="{8D21E19F-8ADE-497D-B553-317BEBE87C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8274" y="1915762"/>
            <a:ext cx="1628772" cy="5554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J Walter Thompson Logo PNG Transparent &amp; SVG Vector - Freebie Supply">
            <a:extLst>
              <a:ext uri="{FF2B5EF4-FFF2-40B4-BE49-F238E27FC236}">
                <a16:creationId xmlns:a16="http://schemas.microsoft.com/office/drawing/2014/main" id="{6EC109DB-9D01-488E-9078-D81B561DCE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8095" b="38781"/>
          <a:stretch/>
        </p:blipFill>
        <p:spPr bwMode="auto">
          <a:xfrm>
            <a:off x="4672049" y="2537567"/>
            <a:ext cx="3048294" cy="7048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Ebiquity - Wikipedia">
            <a:extLst>
              <a:ext uri="{FF2B5EF4-FFF2-40B4-BE49-F238E27FC236}">
                <a16:creationId xmlns:a16="http://schemas.microsoft.com/office/drawing/2014/main" id="{47037B17-7316-44B9-A58A-BA92B21860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6365" y="2709389"/>
            <a:ext cx="1470630" cy="5057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2" descr="New York University Stern 2012 – 2013 Application | Reaching the ...">
            <a:extLst>
              <a:ext uri="{FF2B5EF4-FFF2-40B4-BE49-F238E27FC236}">
                <a16:creationId xmlns:a16="http://schemas.microsoft.com/office/drawing/2014/main" id="{D9702B5F-09DF-4F01-AC24-8649418DF70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979" b="9353"/>
          <a:stretch/>
        </p:blipFill>
        <p:spPr bwMode="auto">
          <a:xfrm>
            <a:off x="7998783" y="1888630"/>
            <a:ext cx="1969411" cy="57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Harvard Business School's content both leverages and supports ...">
            <a:extLst>
              <a:ext uri="{FF2B5EF4-FFF2-40B4-BE49-F238E27FC236}">
                <a16:creationId xmlns:a16="http://schemas.microsoft.com/office/drawing/2014/main" id="{1708746A-0757-4285-8153-B231979F1E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438" b="35455"/>
          <a:stretch/>
        </p:blipFill>
        <p:spPr bwMode="auto">
          <a:xfrm>
            <a:off x="9674367" y="2624256"/>
            <a:ext cx="2560670" cy="74533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Download Download The Report - Harvard Business Review Logo Png ...">
            <a:extLst>
              <a:ext uri="{FF2B5EF4-FFF2-40B4-BE49-F238E27FC236}">
                <a16:creationId xmlns:a16="http://schemas.microsoft.com/office/drawing/2014/main" id="{D5DDF276-E8E1-4DC8-A98A-9D7E84CC23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7964" y="1822614"/>
            <a:ext cx="1736499" cy="70369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4" descr="Global Martech Market Hits USD$121.5bn (£94.6bn); AI Measures ...">
            <a:extLst>
              <a:ext uri="{FF2B5EF4-FFF2-40B4-BE49-F238E27FC236}">
                <a16:creationId xmlns:a16="http://schemas.microsoft.com/office/drawing/2014/main" id="{EA24F31F-943D-43AB-A214-C5A9E744267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092" t="39065" r="10615" b="39385"/>
          <a:stretch/>
        </p:blipFill>
        <p:spPr bwMode="auto">
          <a:xfrm>
            <a:off x="5865604" y="4320433"/>
            <a:ext cx="1854052" cy="5038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Advertising Attitudes and Advertising Effectiveness | WARC">
            <a:extLst>
              <a:ext uri="{FF2B5EF4-FFF2-40B4-BE49-F238E27FC236}">
                <a16:creationId xmlns:a16="http://schemas.microsoft.com/office/drawing/2014/main" id="{0076ABB2-F4F8-4E33-B1C2-ABEBC86812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46547" y="3581502"/>
            <a:ext cx="1864620" cy="7272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98AB5E71-44D0-4409-861B-F0BF51C155EE}"/>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297107" y="3624515"/>
            <a:ext cx="2217101" cy="735234"/>
          </a:xfrm>
          <a:prstGeom prst="rect">
            <a:avLst/>
          </a:prstGeom>
        </p:spPr>
      </p:pic>
      <p:pic>
        <p:nvPicPr>
          <p:cNvPr id="52" name="Picture 4" descr="Media in Focus: Marketing Effectiveness in the Digital Era: Les ...">
            <a:extLst>
              <a:ext uri="{FF2B5EF4-FFF2-40B4-BE49-F238E27FC236}">
                <a16:creationId xmlns:a16="http://schemas.microsoft.com/office/drawing/2014/main" id="{E3F5F40B-EBD0-41B8-983B-B571A8FC923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37380" y="5031441"/>
            <a:ext cx="936466" cy="13440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D8BCE7F-CEAA-4989-9062-4459E8E6E9AF}"/>
              </a:ext>
            </a:extLst>
          </p:cNvPr>
          <p:cNvPicPr>
            <a:picLocks noChangeAspect="1"/>
          </p:cNvPicPr>
          <p:nvPr/>
        </p:nvPicPr>
        <p:blipFill>
          <a:blip r:embed="rId18"/>
          <a:stretch>
            <a:fillRect/>
          </a:stretch>
        </p:blipFill>
        <p:spPr>
          <a:xfrm>
            <a:off x="3805443" y="5031440"/>
            <a:ext cx="937809" cy="1344054"/>
          </a:xfrm>
          <a:prstGeom prst="rect">
            <a:avLst/>
          </a:prstGeom>
          <a:noFill/>
          <a:ln>
            <a:solidFill>
              <a:schemeClr val="tx1"/>
            </a:solidFill>
          </a:ln>
        </p:spPr>
      </p:pic>
      <p:pic>
        <p:nvPicPr>
          <p:cNvPr id="54" name="Picture 53">
            <a:extLst>
              <a:ext uri="{FF2B5EF4-FFF2-40B4-BE49-F238E27FC236}">
                <a16:creationId xmlns:a16="http://schemas.microsoft.com/office/drawing/2014/main" id="{677B6C1E-95BD-4550-A1C7-C008629DFF24}"/>
              </a:ext>
            </a:extLst>
          </p:cNvPr>
          <p:cNvPicPr>
            <a:picLocks noChangeAspect="1"/>
          </p:cNvPicPr>
          <p:nvPr/>
        </p:nvPicPr>
        <p:blipFill>
          <a:blip r:embed="rId19"/>
          <a:stretch>
            <a:fillRect/>
          </a:stretch>
        </p:blipFill>
        <p:spPr>
          <a:xfrm>
            <a:off x="6047812" y="5031440"/>
            <a:ext cx="937809" cy="1344054"/>
          </a:xfrm>
          <a:prstGeom prst="rect">
            <a:avLst/>
          </a:prstGeom>
          <a:noFill/>
          <a:ln>
            <a:solidFill>
              <a:schemeClr val="tx1"/>
            </a:solidFill>
          </a:ln>
        </p:spPr>
      </p:pic>
      <p:pic>
        <p:nvPicPr>
          <p:cNvPr id="55" name="Picture 54">
            <a:extLst>
              <a:ext uri="{FF2B5EF4-FFF2-40B4-BE49-F238E27FC236}">
                <a16:creationId xmlns:a16="http://schemas.microsoft.com/office/drawing/2014/main" id="{66357504-1BB6-4642-AE62-072259A5AB35}"/>
              </a:ext>
            </a:extLst>
          </p:cNvPr>
          <p:cNvPicPr>
            <a:picLocks noChangeAspect="1"/>
          </p:cNvPicPr>
          <p:nvPr/>
        </p:nvPicPr>
        <p:blipFill rotWithShape="1">
          <a:blip r:embed="rId20"/>
          <a:srcRect b="21682"/>
          <a:stretch/>
        </p:blipFill>
        <p:spPr>
          <a:xfrm>
            <a:off x="2505970" y="5028755"/>
            <a:ext cx="1082881" cy="1344054"/>
          </a:xfrm>
          <a:prstGeom prst="rect">
            <a:avLst/>
          </a:prstGeom>
          <a:noFill/>
          <a:ln>
            <a:solidFill>
              <a:schemeClr val="tx1"/>
            </a:solidFill>
          </a:ln>
        </p:spPr>
      </p:pic>
      <p:pic>
        <p:nvPicPr>
          <p:cNvPr id="56" name="Picture 2" descr="Let your content shine on Marketing Week's Knowledge Bank">
            <a:extLst>
              <a:ext uri="{FF2B5EF4-FFF2-40B4-BE49-F238E27FC236}">
                <a16:creationId xmlns:a16="http://schemas.microsoft.com/office/drawing/2014/main" id="{770CE080-0F20-4A30-BEEE-E1BD3E6FCEE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17098" y="3341821"/>
            <a:ext cx="2496420" cy="55857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6" descr="Pricing | Marketing Week Mini MBA">
            <a:extLst>
              <a:ext uri="{FF2B5EF4-FFF2-40B4-BE49-F238E27FC236}">
                <a16:creationId xmlns:a16="http://schemas.microsoft.com/office/drawing/2014/main" id="{256C4ADB-B4AA-478A-9571-8ACD7934396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07488" y="3824957"/>
            <a:ext cx="1981661" cy="72951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FFD58E5-4911-43FF-AB68-C83FA4DF3E37}"/>
              </a:ext>
            </a:extLst>
          </p:cNvPr>
          <p:cNvPicPr>
            <a:picLocks noChangeAspect="1"/>
          </p:cNvPicPr>
          <p:nvPr/>
        </p:nvPicPr>
        <p:blipFill>
          <a:blip r:embed="rId23"/>
          <a:stretch>
            <a:fillRect/>
          </a:stretch>
        </p:blipFill>
        <p:spPr>
          <a:xfrm>
            <a:off x="5631554" y="3180630"/>
            <a:ext cx="2548929" cy="496740"/>
          </a:xfrm>
          <a:prstGeom prst="rect">
            <a:avLst/>
          </a:prstGeom>
        </p:spPr>
      </p:pic>
      <p:pic>
        <p:nvPicPr>
          <p:cNvPr id="59" name="Picture 58">
            <a:extLst>
              <a:ext uri="{FF2B5EF4-FFF2-40B4-BE49-F238E27FC236}">
                <a16:creationId xmlns:a16="http://schemas.microsoft.com/office/drawing/2014/main" id="{746F97C9-EF07-4DA0-B49F-B1A82CA3ACBF}"/>
              </a:ext>
            </a:extLst>
          </p:cNvPr>
          <p:cNvPicPr>
            <a:picLocks noChangeAspect="1"/>
          </p:cNvPicPr>
          <p:nvPr/>
        </p:nvPicPr>
        <p:blipFill>
          <a:blip r:embed="rId24"/>
          <a:stretch>
            <a:fillRect/>
          </a:stretch>
        </p:blipFill>
        <p:spPr>
          <a:xfrm>
            <a:off x="8436981" y="3621350"/>
            <a:ext cx="1050269" cy="1050269"/>
          </a:xfrm>
          <a:prstGeom prst="rect">
            <a:avLst/>
          </a:prstGeom>
        </p:spPr>
      </p:pic>
      <p:pic>
        <p:nvPicPr>
          <p:cNvPr id="60" name="Picture 59">
            <a:extLst>
              <a:ext uri="{FF2B5EF4-FFF2-40B4-BE49-F238E27FC236}">
                <a16:creationId xmlns:a16="http://schemas.microsoft.com/office/drawing/2014/main" id="{FC843885-C5DF-4281-8967-76584D8322AB}"/>
              </a:ext>
            </a:extLst>
          </p:cNvPr>
          <p:cNvPicPr>
            <a:picLocks noChangeAspect="1"/>
          </p:cNvPicPr>
          <p:nvPr/>
        </p:nvPicPr>
        <p:blipFill rotWithShape="1">
          <a:blip r:embed="rId25">
            <a:clrChange>
              <a:clrFrom>
                <a:srgbClr val="FFFFFF"/>
              </a:clrFrom>
              <a:clrTo>
                <a:srgbClr val="FFFFFF">
                  <a:alpha val="0"/>
                </a:srgbClr>
              </a:clrTo>
            </a:clrChange>
          </a:blip>
          <a:srcRect t="19675" b="20716"/>
          <a:stretch/>
        </p:blipFill>
        <p:spPr>
          <a:xfrm>
            <a:off x="8268696" y="4859684"/>
            <a:ext cx="1163974" cy="693836"/>
          </a:xfrm>
          <a:prstGeom prst="rect">
            <a:avLst/>
          </a:prstGeom>
        </p:spPr>
      </p:pic>
      <p:pic>
        <p:nvPicPr>
          <p:cNvPr id="61" name="Picture 6" descr="IPC hires creative agency adam&amp;eveDDB | International Paralympic ...">
            <a:extLst>
              <a:ext uri="{FF2B5EF4-FFF2-40B4-BE49-F238E27FC236}">
                <a16:creationId xmlns:a16="http://schemas.microsoft.com/office/drawing/2014/main" id="{10B64FC3-871C-4772-B5AF-C5A186FFCD8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88406" y="3137769"/>
            <a:ext cx="2465835" cy="29629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F11123CC-56E5-460F-A71C-5C1779CE8740}"/>
              </a:ext>
            </a:extLst>
          </p:cNvPr>
          <p:cNvPicPr>
            <a:picLocks noChangeAspect="1"/>
          </p:cNvPicPr>
          <p:nvPr/>
        </p:nvPicPr>
        <p:blipFill>
          <a:blip r:embed="rId27"/>
          <a:stretch>
            <a:fillRect/>
          </a:stretch>
        </p:blipFill>
        <p:spPr>
          <a:xfrm>
            <a:off x="411475" y="4609120"/>
            <a:ext cx="1468927" cy="979285"/>
          </a:xfrm>
          <a:prstGeom prst="rect">
            <a:avLst/>
          </a:prstGeom>
        </p:spPr>
      </p:pic>
      <p:pic>
        <p:nvPicPr>
          <p:cNvPr id="63" name="Picture 12" descr="Download HD University Of Minnesota - University Of Minnesota Logo ...">
            <a:extLst>
              <a:ext uri="{FF2B5EF4-FFF2-40B4-BE49-F238E27FC236}">
                <a16:creationId xmlns:a16="http://schemas.microsoft.com/office/drawing/2014/main" id="{570405FB-90A5-48F2-BCAE-709CE17E611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2397" y="5774652"/>
            <a:ext cx="2153610" cy="55255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Forbes-Black-Logo-PNG-03003-e1479822757321 - Fourth &amp; Heart">
            <a:extLst>
              <a:ext uri="{FF2B5EF4-FFF2-40B4-BE49-F238E27FC236}">
                <a16:creationId xmlns:a16="http://schemas.microsoft.com/office/drawing/2014/main" id="{9A8213BC-DA54-486B-9354-9B97BA118D6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3041" y="4471639"/>
            <a:ext cx="1343418" cy="37608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C48C5C5E-3F91-424A-B684-5EA93D9D541C}"/>
              </a:ext>
            </a:extLst>
          </p:cNvPr>
          <p:cNvPicPr>
            <a:picLocks noChangeAspect="1"/>
          </p:cNvPicPr>
          <p:nvPr/>
        </p:nvPicPr>
        <p:blipFill rotWithShape="1">
          <a:blip r:embed="rId30">
            <a:clrChange>
              <a:clrFrom>
                <a:srgbClr val="FFFFFF"/>
              </a:clrFrom>
              <a:clrTo>
                <a:srgbClr val="FFFFFF">
                  <a:alpha val="0"/>
                </a:srgbClr>
              </a:clrTo>
            </a:clrChange>
          </a:blip>
          <a:srcRect l="38287" t="47735"/>
          <a:stretch/>
        </p:blipFill>
        <p:spPr>
          <a:xfrm>
            <a:off x="3755020" y="4471639"/>
            <a:ext cx="1820194" cy="431395"/>
          </a:xfrm>
          <a:prstGeom prst="rect">
            <a:avLst/>
          </a:prstGeom>
        </p:spPr>
      </p:pic>
      <p:pic>
        <p:nvPicPr>
          <p:cNvPr id="66" name="Picture 10" descr="The-Australian-Business-Review-300x150 | Simple">
            <a:extLst>
              <a:ext uri="{FF2B5EF4-FFF2-40B4-BE49-F238E27FC236}">
                <a16:creationId xmlns:a16="http://schemas.microsoft.com/office/drawing/2014/main" id="{9ED52017-BDE5-40BA-B79B-09E62F93072F}"/>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33433" b="30827"/>
          <a:stretch/>
        </p:blipFill>
        <p:spPr bwMode="auto">
          <a:xfrm>
            <a:off x="9588478" y="4745360"/>
            <a:ext cx="2496420" cy="4461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Style Guide | Newhouse School | Syracuse University">
            <a:extLst>
              <a:ext uri="{FF2B5EF4-FFF2-40B4-BE49-F238E27FC236}">
                <a16:creationId xmlns:a16="http://schemas.microsoft.com/office/drawing/2014/main" id="{3EB6FB4E-27D1-422D-998C-5BD14E840A06}"/>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38061" b="38951"/>
          <a:stretch/>
        </p:blipFill>
        <p:spPr bwMode="auto">
          <a:xfrm>
            <a:off x="7936185" y="5835878"/>
            <a:ext cx="4172333" cy="63943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Marshall International Case Competition">
            <a:extLst>
              <a:ext uri="{FF2B5EF4-FFF2-40B4-BE49-F238E27FC236}">
                <a16:creationId xmlns:a16="http://schemas.microsoft.com/office/drawing/2014/main" id="{57E6AF04-D4B9-4DD1-AD66-03FE778FDCA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867626" y="5215884"/>
            <a:ext cx="2161977" cy="64859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IPA's Advertising In A Downturn">
            <a:extLst>
              <a:ext uri="{FF2B5EF4-FFF2-40B4-BE49-F238E27FC236}">
                <a16:creationId xmlns:a16="http://schemas.microsoft.com/office/drawing/2014/main" id="{4AD75837-48AA-4FAF-B031-7BE86F011737}"/>
              </a:ext>
            </a:extLst>
          </p:cNvPr>
          <p:cNvPicPr/>
          <p:nvPr/>
        </p:nvPicPr>
        <p:blipFill rotWithShape="1">
          <a:blip r:embed="rId34" cstate="print">
            <a:extLst>
              <a:ext uri="{28A0092B-C50C-407E-A947-70E740481C1C}">
                <a14:useLocalDpi xmlns:a14="http://schemas.microsoft.com/office/drawing/2010/main" val="0"/>
              </a:ext>
            </a:extLst>
          </a:blip>
          <a:srcRect t="15221"/>
          <a:stretch/>
        </p:blipFill>
        <p:spPr bwMode="auto">
          <a:xfrm>
            <a:off x="7183127" y="5027325"/>
            <a:ext cx="936466" cy="1344054"/>
          </a:xfrm>
          <a:prstGeom prst="rect">
            <a:avLst/>
          </a:prstGeom>
          <a:noFill/>
          <a:ln>
            <a:solidFill>
              <a:schemeClr val="tx1"/>
            </a:solidFill>
          </a:ln>
        </p:spPr>
      </p:pic>
      <p:pic>
        <p:nvPicPr>
          <p:cNvPr id="1026" name="Picture 2" descr="What Brand Purpose Really Is">
            <a:extLst>
              <a:ext uri="{FF2B5EF4-FFF2-40B4-BE49-F238E27FC236}">
                <a16:creationId xmlns:a16="http://schemas.microsoft.com/office/drawing/2014/main" id="{978687BE-7D31-49D7-A7D0-5F7B527431D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273650" y="3805254"/>
            <a:ext cx="1818954" cy="43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292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D6CA457E-959A-4DDA-91BB-1BCB77AF8E5F}"/>
              </a:ext>
            </a:extLst>
          </p:cNvPr>
          <p:cNvGrpSpPr/>
          <p:nvPr/>
        </p:nvGrpSpPr>
        <p:grpSpPr>
          <a:xfrm>
            <a:off x="619295" y="2224976"/>
            <a:ext cx="10564785" cy="2408048"/>
            <a:chOff x="619295" y="2213235"/>
            <a:chExt cx="10564785" cy="2408048"/>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619295" y="2213235"/>
              <a:ext cx="10564785" cy="2408048"/>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3305DF5-DCAD-4957-A017-C632DEE24A51}"/>
                </a:ext>
              </a:extLst>
            </p:cNvPr>
            <p:cNvSpPr/>
            <p:nvPr/>
          </p:nvSpPr>
          <p:spPr>
            <a:xfrm>
              <a:off x="832675" y="2368436"/>
              <a:ext cx="10138024" cy="20928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rPr>
                <a:t>“</a:t>
              </a:r>
              <a:r>
                <a:rPr kumimoji="0" lang="en-US" sz="2600" i="0" u="none" strike="noStrike" kern="1200" cap="none" spc="0" normalizeH="0" baseline="0" noProof="0" dirty="0">
                  <a:ln>
                    <a:noFill/>
                  </a:ln>
                  <a:solidFill>
                    <a:srgbClr val="002060"/>
                  </a:solidFill>
                  <a:effectLst/>
                  <a:uLnTx/>
                  <a:uFillTx/>
                  <a:latin typeface="Helvetica" panose="020B0403020202020204" pitchFamily="34" charset="0"/>
                </a:rPr>
                <a:t>Maintain marketing spending. This is not the time to cut advertising. </a:t>
              </a: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rPr>
                <a:t>It </a:t>
              </a:r>
              <a:r>
                <a:rPr kumimoji="0" lang="en-US" sz="2600" b="1" i="0" u="none" strike="noStrike" kern="1200" cap="none" spc="0" normalizeH="0" baseline="0" noProof="0" dirty="0">
                  <a:ln>
                    <a:noFill/>
                  </a:ln>
                  <a:solidFill>
                    <a:srgbClr val="ED3C8D"/>
                  </a:solidFill>
                  <a:effectLst/>
                  <a:uLnTx/>
                  <a:uFillTx/>
                  <a:latin typeface="Helvetica" panose="020B0403020202020204" pitchFamily="34" charset="0"/>
                </a:rPr>
                <a:t>is well documented that brands that increase advertising during a recession</a:t>
              </a:r>
              <a:r>
                <a:rPr kumimoji="0" lang="en-US" sz="2600" i="0" u="none" strike="noStrike" kern="1200" cap="none" spc="0" normalizeH="0" baseline="0" noProof="0" dirty="0">
                  <a:ln>
                    <a:noFill/>
                  </a:ln>
                  <a:solidFill>
                    <a:srgbClr val="002060"/>
                  </a:solidFill>
                  <a:effectLst/>
                  <a:uLnTx/>
                  <a:uFillTx/>
                  <a:latin typeface="Helvetica" panose="020B0403020202020204" pitchFamily="34" charset="0"/>
                </a:rPr>
                <a:t>, </a:t>
              </a: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rPr>
                <a:t>when competitors are cutting back, can </a:t>
              </a:r>
              <a:r>
                <a:rPr kumimoji="0" lang="en-US" sz="2600" b="1" i="0" u="none" strike="noStrike" kern="1200" cap="none" spc="0" normalizeH="0" baseline="0" noProof="0" dirty="0">
                  <a:ln>
                    <a:noFill/>
                  </a:ln>
                  <a:solidFill>
                    <a:srgbClr val="ED3C8D"/>
                  </a:solidFill>
                  <a:effectLst/>
                  <a:uLnTx/>
                  <a:uFillTx/>
                  <a:latin typeface="Helvetica" panose="020B0403020202020204" pitchFamily="34" charset="0"/>
                </a:rPr>
                <a:t>improve market share and return on investment at lower cost than during good economic times</a:t>
              </a: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rPr>
                <a:t>.” </a:t>
              </a:r>
            </a:p>
          </p:txBody>
        </p:sp>
      </p:grpSp>
      <p:sp>
        <p:nvSpPr>
          <p:cNvPr id="16" name="Rectangle 15">
            <a:extLst>
              <a:ext uri="{FF2B5EF4-FFF2-40B4-BE49-F238E27FC236}">
                <a16:creationId xmlns:a16="http://schemas.microsoft.com/office/drawing/2014/main" id="{D6F0981E-E56E-4B9C-B03D-9B46A2227B76}"/>
              </a:ext>
            </a:extLst>
          </p:cNvPr>
          <p:cNvSpPr/>
          <p:nvPr/>
        </p:nvSpPr>
        <p:spPr>
          <a:xfrm>
            <a:off x="2825951" y="5262383"/>
            <a:ext cx="327004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John Quelch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Harvard Business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Marketing Your Way Through A Recession</a:t>
            </a:r>
          </a:p>
        </p:txBody>
      </p:sp>
    </p:spTree>
    <p:extLst>
      <p:ext uri="{BB962C8B-B14F-4D97-AF65-F5344CB8AC3E}">
        <p14:creationId xmlns:p14="http://schemas.microsoft.com/office/powerpoint/2010/main" val="377336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364672" y="1905413"/>
            <a:ext cx="11462657" cy="41549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Normal" pitchFamily="2" charset="0"/>
              </a:rPr>
              <a:t>Advertising has evolved into a data-driven, in fact data-obsessed, industry and we have </a:t>
            </a:r>
            <a:r>
              <a:rPr kumimoji="0" lang="en-US" sz="2000" i="0" u="none" strike="noStrike" kern="1200" cap="none" spc="0" normalizeH="0" baseline="0" noProof="0" dirty="0">
                <a:ln>
                  <a:noFill/>
                </a:ln>
                <a:solidFill>
                  <a:srgbClr val="ED3C8D"/>
                </a:solidFill>
                <a:effectLst/>
                <a:uLnTx/>
                <a:uFillTx/>
                <a:latin typeface="Helvetica-Normal" pitchFamily="2" charset="0"/>
              </a:rPr>
              <a:t>data covering the last one-hundred years of economic downturns that empirically prove advertising’s ability to drive sales and increase share of market</a:t>
            </a:r>
            <a:r>
              <a:rPr kumimoji="0" lang="en-US" sz="2000" i="0" u="none" strike="noStrike" kern="1200" cap="none" spc="0" normalizeH="0" baseline="0" noProof="0" dirty="0">
                <a:ln>
                  <a:noFill/>
                </a:ln>
                <a:solidFill>
                  <a:srgbClr val="1F1A62"/>
                </a:solidFill>
                <a:effectLst/>
                <a:uLnTx/>
                <a:uFillTx/>
                <a:latin typeface="Helvetica-Normal" pitchFamily="2" charset="0"/>
              </a:rPr>
              <a:t> during the time of recessions and beyond.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srgbClr val="1F1A62"/>
              </a:solidFill>
              <a:effectLst/>
              <a:uLnTx/>
              <a:uFillTx/>
              <a:latin typeface="Helvetica-Normal"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Normal" pitchFamily="2" charset="0"/>
              </a:rPr>
              <a:t>In this guide we feature a </a:t>
            </a:r>
            <a:r>
              <a:rPr kumimoji="0" lang="en-US" sz="2000" i="0" u="none" strike="noStrike" kern="1200" cap="none" spc="0" normalizeH="0" baseline="0" noProof="0" dirty="0">
                <a:ln>
                  <a:noFill/>
                </a:ln>
                <a:solidFill>
                  <a:srgbClr val="ED3C8D"/>
                </a:solidFill>
                <a:effectLst/>
                <a:uLnTx/>
                <a:uFillTx/>
                <a:latin typeface="Helvetica-Normal" pitchFamily="2" charset="0"/>
              </a:rPr>
              <a:t>compilation of eight case studies throughout the years that include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ED3C8D"/>
                </a:solidFill>
                <a:effectLst/>
                <a:uLnTx/>
                <a:uFillTx/>
                <a:latin typeface="Helvetica-Normal" pitchFamily="2" charset="0"/>
              </a:rPr>
              <a:t>over 2,000 brands </a:t>
            </a:r>
            <a:r>
              <a:rPr kumimoji="0" lang="en-US" sz="2000" i="0" u="none" strike="noStrike" kern="1200" cap="none" spc="0" normalizeH="0" baseline="0" noProof="0" dirty="0">
                <a:ln>
                  <a:noFill/>
                </a:ln>
                <a:solidFill>
                  <a:srgbClr val="1F1A62"/>
                </a:solidFill>
                <a:effectLst/>
                <a:uLnTx/>
                <a:uFillTx/>
                <a:latin typeface="Helvetica-Normal" pitchFamily="2" charset="0"/>
              </a:rPr>
              <a:t>within the totality of the analyses. These studies were conducted by </a:t>
            </a:r>
            <a:r>
              <a:rPr kumimoji="0" lang="en-US" sz="2000" i="0" u="none" strike="noStrike" kern="1200" cap="none" spc="0" normalizeH="0" baseline="0" noProof="0" dirty="0">
                <a:ln>
                  <a:noFill/>
                </a:ln>
                <a:solidFill>
                  <a:srgbClr val="ED3C8D"/>
                </a:solidFill>
                <a:effectLst/>
                <a:uLnTx/>
                <a:uFillTx/>
                <a:latin typeface="Helvetica-Normal" pitchFamily="2" charset="0"/>
              </a:rPr>
              <a:t>highly-esteemed academic and marketing scholars</a:t>
            </a:r>
            <a:r>
              <a:rPr kumimoji="0" lang="en-US" sz="2000" i="0" u="none" strike="noStrike" kern="1200" cap="none" spc="0" normalizeH="0" baseline="0" noProof="0" dirty="0">
                <a:ln>
                  <a:noFill/>
                </a:ln>
                <a:solidFill>
                  <a:srgbClr val="1F1A62"/>
                </a:solidFill>
                <a:effectLst/>
                <a:uLnTx/>
                <a:uFillTx/>
                <a:latin typeface="Helvetica-Normal" pitchFamily="2" charset="0"/>
              </a:rPr>
              <a:t> applying rigorous standards and methodologies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Normal" pitchFamily="2" charset="0"/>
              </a:rPr>
              <a:t>to all their work and findings.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srgbClr val="1F1A62"/>
              </a:solidFill>
              <a:effectLst/>
              <a:uLnTx/>
              <a:uFillTx/>
              <a:latin typeface="Helvetica-Normal"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Normal" pitchFamily="2" charset="0"/>
              </a:rPr>
              <a:t>Taken together, the </a:t>
            </a:r>
            <a:r>
              <a:rPr kumimoji="0" lang="en-US" sz="2000" i="0" u="none" strike="noStrike" kern="1200" cap="none" spc="0" normalizeH="0" baseline="0" noProof="0" dirty="0">
                <a:ln>
                  <a:noFill/>
                </a:ln>
                <a:solidFill>
                  <a:srgbClr val="ED3C8D"/>
                </a:solidFill>
                <a:effectLst/>
                <a:uLnTx/>
                <a:uFillTx/>
                <a:latin typeface="Helvetica-Normal" pitchFamily="2" charset="0"/>
              </a:rPr>
              <a:t>link between well-researched, well-tested marketing principles</a:t>
            </a:r>
            <a:r>
              <a:rPr kumimoji="0" lang="en-US" sz="2000" i="0" u="none" strike="noStrike" kern="1200" cap="none" spc="0" normalizeH="0" baseline="0" noProof="0" dirty="0">
                <a:ln>
                  <a:noFill/>
                </a:ln>
                <a:solidFill>
                  <a:srgbClr val="1F1A62"/>
                </a:solidFill>
                <a:effectLst/>
                <a:uLnTx/>
                <a:uFillTx/>
                <a:latin typeface="Helvetica-Normal" pitchFamily="2" charset="0"/>
              </a:rPr>
              <a:t>, such as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Normal" pitchFamily="2" charset="0"/>
              </a:rPr>
              <a:t>share of voice driving share of market, </a:t>
            </a:r>
            <a:r>
              <a:rPr kumimoji="0" lang="en-US" sz="2000" i="0" u="none" strike="noStrike" kern="1200" cap="none" spc="0" normalizeH="0" baseline="0" noProof="0" dirty="0">
                <a:ln>
                  <a:noFill/>
                </a:ln>
                <a:solidFill>
                  <a:srgbClr val="ED3C8D"/>
                </a:solidFill>
                <a:effectLst/>
                <a:uLnTx/>
                <a:uFillTx/>
                <a:latin typeface="Helvetica-Normal" pitchFamily="2" charset="0"/>
              </a:rPr>
              <a:t>and business outcomes is undeniable</a:t>
            </a:r>
            <a:r>
              <a:rPr kumimoji="0" lang="en-US" sz="2000" i="0" u="none" strike="noStrike" kern="1200" cap="none" spc="0" normalizeH="0" baseline="0" noProof="0" dirty="0">
                <a:ln>
                  <a:noFill/>
                </a:ln>
                <a:solidFill>
                  <a:srgbClr val="1F1A62"/>
                </a:solidFill>
                <a:effectLst/>
                <a:uLnTx/>
                <a:uFillTx/>
                <a:latin typeface="Helvetica-Normal" pitchFamily="2" charset="0"/>
              </a:rPr>
              <a:t>. These principles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Normal" pitchFamily="2" charset="0"/>
              </a:rPr>
              <a:t>have stood the test of time and are just as applicable today as they were in past recessions.    </a:t>
            </a:r>
          </a:p>
        </p:txBody>
      </p:sp>
      <p:sp>
        <p:nvSpPr>
          <p:cNvPr id="12" name="Rectangle 11">
            <a:extLst>
              <a:ext uri="{FF2B5EF4-FFF2-40B4-BE49-F238E27FC236}">
                <a16:creationId xmlns:a16="http://schemas.microsoft.com/office/drawing/2014/main" id="{FCBDB492-9443-3D4A-8E9D-B3CECB95DCD7}"/>
              </a:ext>
            </a:extLst>
          </p:cNvPr>
          <p:cNvSpPr/>
          <p:nvPr/>
        </p:nvSpPr>
        <p:spPr>
          <a:xfrm>
            <a:off x="198883" y="533051"/>
            <a:ext cx="117786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 ability of advertising to drive business outcomes for brands during and after an economic downturn is not merely an opinion, it is a fact</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198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05231" y="1933399"/>
            <a:ext cx="1122334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1F1A62"/>
                </a:solidFill>
                <a:effectLst/>
                <a:uLnTx/>
                <a:uFillTx/>
                <a:latin typeface="Helvetica-Normal" pitchFamily="2" charset="0"/>
              </a:rPr>
              <a:t>COVID-19 has rapidly upended all parts of society across the world and particularly in the United States. This global crisis has led to skyrocketed unemployment rates, massive lockdowns and closures affecting all sectors and levels of commerce.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1F1A62"/>
                </a:solidFill>
                <a:effectLst/>
                <a:uLnTx/>
                <a:uFillTx/>
                <a:latin typeface="Helvetica-Normal" pitchFamily="2" charset="0"/>
              </a:rPr>
              <a:t>An economic downturn brought on by a pandemic or natural disaster is different than a typical financial crisis for </a:t>
            </a:r>
            <a:r>
              <a:rPr kumimoji="0" lang="en-US" sz="1800" i="0" u="none" strike="noStrike" kern="1200" cap="none" spc="0" normalizeH="0" baseline="0" noProof="0" dirty="0">
                <a:ln>
                  <a:noFill/>
                </a:ln>
                <a:solidFill>
                  <a:srgbClr val="ED3C8D"/>
                </a:solidFill>
                <a:effectLst/>
                <a:uLnTx/>
                <a:uFillTx/>
                <a:latin typeface="Helvetica-Normal" pitchFamily="2" charset="0"/>
              </a:rPr>
              <a:t>two main reasons</a:t>
            </a:r>
            <a:r>
              <a:rPr kumimoji="0" lang="en-US" sz="1800" i="0" u="none" strike="noStrike" kern="1200" cap="none" spc="0" normalizeH="0" baseline="0" noProof="0" dirty="0">
                <a:ln>
                  <a:noFill/>
                </a:ln>
                <a:solidFill>
                  <a:srgbClr val="1F1A62"/>
                </a:solidFill>
                <a:effectLst/>
                <a:uLnTx/>
                <a:uFillTx/>
                <a:latin typeface="Helvetica-Normal" pitchFamily="2" charset="0"/>
              </a:rPr>
              <a:t>: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BDF3AACE-5C3B-4811-8F31-560613629159}"/>
              </a:ext>
            </a:extLst>
          </p:cNvPr>
          <p:cNvSpPr/>
          <p:nvPr/>
        </p:nvSpPr>
        <p:spPr>
          <a:xfrm>
            <a:off x="198883" y="485639"/>
            <a:ext cx="117786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But isn’t what we are experiencing now different than past financial crises? Yes, a pandemic has unique factors</a:t>
            </a:r>
          </a:p>
        </p:txBody>
      </p:sp>
      <p:sp>
        <p:nvSpPr>
          <p:cNvPr id="13" name="Rectangle 12">
            <a:extLst>
              <a:ext uri="{FF2B5EF4-FFF2-40B4-BE49-F238E27FC236}">
                <a16:creationId xmlns:a16="http://schemas.microsoft.com/office/drawing/2014/main" id="{423AD8E5-DE3F-4D49-BB73-CF41C0585C37}"/>
              </a:ext>
            </a:extLst>
          </p:cNvPr>
          <p:cNvSpPr/>
          <p:nvPr/>
        </p:nvSpPr>
        <p:spPr>
          <a:xfrm>
            <a:off x="388027" y="3878200"/>
            <a:ext cx="11415946" cy="116920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b="1" dirty="0">
                <a:solidFill>
                  <a:srgbClr val="FFE600"/>
                </a:solidFill>
                <a:latin typeface="Helvetica" panose="020B0403020202020204" pitchFamily="34" charset="0"/>
              </a:rPr>
              <a:t>1.  Varied Effects on Business Sectors</a:t>
            </a:r>
          </a:p>
          <a:p>
            <a:pPr lvl="0">
              <a:defRPr/>
            </a:pPr>
            <a:endParaRPr lang="en-US" sz="400" b="1" dirty="0">
              <a:solidFill>
                <a:srgbClr val="FFE600"/>
              </a:solidFill>
              <a:latin typeface="Helvetica" panose="020B0403020202020204" pitchFamily="34" charset="0"/>
            </a:endParaRPr>
          </a:p>
          <a:p>
            <a:pPr lvl="0">
              <a:defRPr/>
            </a:pPr>
            <a:r>
              <a:rPr lang="en-US" sz="1400" dirty="0">
                <a:solidFill>
                  <a:schemeClr val="bg1"/>
                </a:solidFill>
                <a:latin typeface="Helvetica-Normal" pitchFamily="2" charset="0"/>
              </a:rPr>
              <a:t>Rather than an overall decline across all economic sectors, during COVID-19, some categories have experienced rapid growth / ‘panic’ buying (virtual communications like Zoom, essential goods like toilet paper and other paper products) while others are closed completely or severely impacted (restaurants / bars, travel).</a:t>
            </a:r>
          </a:p>
        </p:txBody>
      </p:sp>
      <p:sp>
        <p:nvSpPr>
          <p:cNvPr id="14" name="Rectangle 13">
            <a:extLst>
              <a:ext uri="{FF2B5EF4-FFF2-40B4-BE49-F238E27FC236}">
                <a16:creationId xmlns:a16="http://schemas.microsoft.com/office/drawing/2014/main" id="{C186A277-F507-4222-9391-0DEBCDBB8DE2}"/>
              </a:ext>
            </a:extLst>
          </p:cNvPr>
          <p:cNvSpPr/>
          <p:nvPr/>
        </p:nvSpPr>
        <p:spPr>
          <a:xfrm>
            <a:off x="388027" y="5265964"/>
            <a:ext cx="11415946" cy="1068976"/>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b="1" dirty="0">
                <a:solidFill>
                  <a:srgbClr val="FFE600"/>
                </a:solidFill>
                <a:latin typeface="Helvetica" panose="020B0403020202020204" pitchFamily="34" charset="0"/>
              </a:rPr>
              <a:t>2.  Recovery Rate</a:t>
            </a:r>
          </a:p>
          <a:p>
            <a:pPr marL="342900" lvl="0" indent="-342900">
              <a:buAutoNum type="arabicPeriod"/>
              <a:defRPr/>
            </a:pPr>
            <a:endParaRPr lang="en-US" sz="400" b="1" dirty="0">
              <a:solidFill>
                <a:srgbClr val="FFE600"/>
              </a:solidFill>
              <a:latin typeface="Helvetica" panose="020B0403020202020204" pitchFamily="34" charset="0"/>
            </a:endParaRPr>
          </a:p>
          <a:p>
            <a:pPr>
              <a:defRPr/>
            </a:pPr>
            <a:r>
              <a:rPr lang="en-US" sz="1400" dirty="0">
                <a:solidFill>
                  <a:schemeClr val="bg1"/>
                </a:solidFill>
                <a:latin typeface="Helvetica-Normal" pitchFamily="2" charset="0"/>
              </a:rPr>
              <a:t>When the impetus for the economic downturn is based on external factors (a virus resulting in government restrictions) rather than </a:t>
            </a:r>
          </a:p>
          <a:p>
            <a:pPr>
              <a:defRPr/>
            </a:pPr>
            <a:r>
              <a:rPr lang="en-US" sz="1400" dirty="0">
                <a:solidFill>
                  <a:schemeClr val="bg1"/>
                </a:solidFill>
                <a:latin typeface="Helvetica-Normal" pitchFamily="2" charset="0"/>
              </a:rPr>
              <a:t>deep-rooted issues with the economy, the rebound is much quicker as the financial system is more equipped to deal with the set back.</a:t>
            </a:r>
          </a:p>
          <a:p>
            <a:pPr lvl="0">
              <a:defRPr/>
            </a:pPr>
            <a:endParaRPr lang="en-US" sz="400" b="1" dirty="0">
              <a:solidFill>
                <a:srgbClr val="FFE600"/>
              </a:solidFill>
              <a:latin typeface="Helvetica" panose="020B0403020202020204" pitchFamily="34" charset="0"/>
            </a:endParaRPr>
          </a:p>
        </p:txBody>
      </p:sp>
    </p:spTree>
    <p:extLst>
      <p:ext uri="{BB962C8B-B14F-4D97-AF65-F5344CB8AC3E}">
        <p14:creationId xmlns:p14="http://schemas.microsoft.com/office/powerpoint/2010/main" val="3058283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05231" y="1848046"/>
            <a:ext cx="11064728" cy="14773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1F1A62"/>
                </a:solidFill>
                <a:effectLst/>
                <a:uLnTx/>
                <a:uFillTx/>
                <a:latin typeface="Helvetica-Normal" pitchFamily="2" charset="0"/>
              </a:rPr>
              <a:t>Although a pandemic affects businesses and the economy in different ways than a traditional financial crisis, it does not </a:t>
            </a:r>
            <a:r>
              <a:rPr lang="en-US" dirty="0">
                <a:solidFill>
                  <a:srgbClr val="1F1A62"/>
                </a:solidFill>
                <a:latin typeface="Helvetica-Normal" pitchFamily="2" charset="0"/>
              </a:rPr>
              <a:t>change </a:t>
            </a:r>
            <a:r>
              <a:rPr kumimoji="0" lang="en-US" i="0" u="none" strike="noStrike" kern="1200" cap="none" spc="0" normalizeH="0" baseline="0" noProof="0" dirty="0">
                <a:ln>
                  <a:noFill/>
                </a:ln>
                <a:solidFill>
                  <a:srgbClr val="1F1A62"/>
                </a:solidFill>
                <a:effectLst/>
                <a:uLnTx/>
                <a:uFillTx/>
                <a:latin typeface="Helvetica-Normal" pitchFamily="2" charset="0"/>
              </a:rPr>
              <a:t>the fundamental principles of marketing and consumer behavior.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srgbClr val="1F1A62"/>
              </a:solidFill>
              <a:latin typeface="Helvetica-Normal"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1F1A62"/>
                </a:solidFill>
                <a:latin typeface="Helvetica-Normal" pitchFamily="2" charset="0"/>
              </a:rPr>
              <a:t>Regardless of the economic conditions, sales, revenue and profitability are directly correlated to the relationship between share of voice and share of market.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BDF3AACE-5C3B-4811-8F31-560613629159}"/>
              </a:ext>
            </a:extLst>
          </p:cNvPr>
          <p:cNvSpPr/>
          <p:nvPr/>
        </p:nvSpPr>
        <p:spPr>
          <a:xfrm>
            <a:off x="198883" y="533051"/>
            <a:ext cx="117786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Can we still look to the past </a:t>
            </a:r>
            <a:r>
              <a:rPr lang="en-US" sz="2600" b="1" dirty="0">
                <a:solidFill>
                  <a:srgbClr val="1F1A62"/>
                </a:solidFill>
                <a:latin typeface="Helvetica" pitchFamily="2" charset="0"/>
              </a:rPr>
              <a:t>to guide us during COVID-19</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Yes, these economic factors do not change basic marketing principles</a:t>
            </a:r>
          </a:p>
        </p:txBody>
      </p:sp>
      <p:sp>
        <p:nvSpPr>
          <p:cNvPr id="12" name="TextBox 11">
            <a:extLst>
              <a:ext uri="{FF2B5EF4-FFF2-40B4-BE49-F238E27FC236}">
                <a16:creationId xmlns:a16="http://schemas.microsoft.com/office/drawing/2014/main" id="{EAC4562A-F438-48D3-8F29-1BEF0C033A66}"/>
              </a:ext>
            </a:extLst>
          </p:cNvPr>
          <p:cNvSpPr txBox="1"/>
          <p:nvPr/>
        </p:nvSpPr>
        <p:spPr>
          <a:xfrm>
            <a:off x="508340" y="3633303"/>
            <a:ext cx="11378859" cy="769441"/>
          </a:xfrm>
          <a:prstGeom prst="rect">
            <a:avLst/>
          </a:prstGeom>
          <a:solidFill>
            <a:srgbClr val="ED3C8D"/>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Helvetica" panose="020B0403020202020204" pitchFamily="34" charset="0"/>
              </a:rPr>
              <a:t>Share of Voice (SOV)</a:t>
            </a:r>
            <a:r>
              <a:rPr kumimoji="0" lang="en-US" sz="2200" b="0" i="0" u="none" strike="noStrike" kern="1200" cap="none" spc="0" normalizeH="0" baseline="0" noProof="0" dirty="0">
                <a:ln>
                  <a:noFill/>
                </a:ln>
                <a:solidFill>
                  <a:schemeClr val="bg1"/>
                </a:solidFill>
                <a:effectLst/>
                <a:uLnTx/>
                <a:uFillTx/>
                <a:latin typeface="Helvetica" panose="020B0403020202020204" pitchFamily="34" charset="0"/>
              </a:rPr>
              <a:t>: a company / brand’s share of the total advertising dollars spent,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Helvetica" panose="020B0403020202020204" pitchFamily="34" charset="0"/>
              </a:rPr>
              <a:t>or impressions delivered, within an industry / category.</a:t>
            </a:r>
            <a:endParaRPr lang="en-US" sz="2200" dirty="0">
              <a:solidFill>
                <a:schemeClr val="bg1"/>
              </a:solidFill>
              <a:latin typeface="Helvetica" panose="020B0403020202020204" pitchFamily="34" charset="0"/>
            </a:endParaRPr>
          </a:p>
        </p:txBody>
      </p:sp>
      <p:sp>
        <p:nvSpPr>
          <p:cNvPr id="13" name="TextBox 12">
            <a:extLst>
              <a:ext uri="{FF2B5EF4-FFF2-40B4-BE49-F238E27FC236}">
                <a16:creationId xmlns:a16="http://schemas.microsoft.com/office/drawing/2014/main" id="{566F9B52-CF11-4985-8907-F4548E16D292}"/>
              </a:ext>
            </a:extLst>
          </p:cNvPr>
          <p:cNvSpPr txBox="1"/>
          <p:nvPr/>
        </p:nvSpPr>
        <p:spPr>
          <a:xfrm>
            <a:off x="511451" y="4989357"/>
            <a:ext cx="11378859" cy="769441"/>
          </a:xfrm>
          <a:prstGeom prst="rect">
            <a:avLst/>
          </a:prstGeom>
          <a:solidFill>
            <a:srgbClr val="ED3C8D"/>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Helvetica" panose="020B0403020202020204" pitchFamily="34" charset="0"/>
              </a:rPr>
              <a:t>Share of Market (SOM)</a:t>
            </a:r>
            <a:r>
              <a:rPr kumimoji="0" lang="en-US" sz="2200" b="0" i="0" u="none" strike="noStrike" kern="1200" cap="none" spc="0" normalizeH="0" baseline="0" noProof="0" dirty="0">
                <a:ln>
                  <a:noFill/>
                </a:ln>
                <a:solidFill>
                  <a:schemeClr val="bg1"/>
                </a:solidFill>
                <a:effectLst/>
                <a:uLnTx/>
                <a:uFillTx/>
                <a:latin typeface="Helvetica" panose="020B0403020202020204" pitchFamily="34" charset="0"/>
              </a:rPr>
              <a:t>: the percentage of the total sales or revenues within an industry / category generated by a particular company / brand at a given time.</a:t>
            </a:r>
            <a:endParaRPr lang="en-US" sz="22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3254681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05231" y="1829382"/>
            <a:ext cx="11139373" cy="4524315"/>
          </a:xfrm>
          <a:prstGeom prst="rect">
            <a:avLst/>
          </a:prstGeom>
          <a:noFill/>
        </p:spPr>
        <p:txBody>
          <a:bodyPr wrap="square" rtlCol="0">
            <a:spAutoFit/>
          </a:bodyPr>
          <a:lstStyle/>
          <a:p>
            <a:pPr>
              <a:defRPr/>
            </a:pPr>
            <a:r>
              <a:rPr lang="en-US" dirty="0">
                <a:solidFill>
                  <a:srgbClr val="002060"/>
                </a:solidFill>
                <a:latin typeface="Helvetica-Normal" pitchFamily="2" charset="0"/>
              </a:rPr>
              <a:t>During this time, some sectors will have no choice but to cut back or go dark, with closures or supply chain issues making doing business impossible. However, </a:t>
            </a:r>
            <a:r>
              <a:rPr lang="en-US" dirty="0">
                <a:solidFill>
                  <a:srgbClr val="ED3C8D"/>
                </a:solidFill>
                <a:latin typeface="Helvetica-Normal" pitchFamily="2" charset="0"/>
              </a:rPr>
              <a:t>for the other categories </a:t>
            </a:r>
            <a:r>
              <a:rPr lang="en-US" dirty="0">
                <a:solidFill>
                  <a:srgbClr val="002060"/>
                </a:solidFill>
                <a:latin typeface="Helvetica-Normal" pitchFamily="2" charset="0"/>
              </a:rPr>
              <a:t>whose sales are impacted but can function, </a:t>
            </a:r>
            <a:r>
              <a:rPr lang="en-US" dirty="0">
                <a:solidFill>
                  <a:srgbClr val="ED3C8D"/>
                </a:solidFill>
                <a:latin typeface="Helvetica-Normal" pitchFamily="2" charset="0"/>
              </a:rPr>
              <a:t>this is a crucial time</a:t>
            </a:r>
            <a:r>
              <a:rPr lang="en-US" dirty="0">
                <a:solidFill>
                  <a:srgbClr val="002060"/>
                </a:solidFill>
                <a:latin typeface="Helvetica-Normal" pitchFamily="2" charset="0"/>
              </a:rPr>
              <a:t>. </a:t>
            </a:r>
            <a:endParaRPr lang="en-US" dirty="0">
              <a:solidFill>
                <a:srgbClr val="1F1A62"/>
              </a:solidFill>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002060"/>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060"/>
                </a:solidFill>
                <a:effectLst/>
                <a:uLnTx/>
                <a:uFillTx/>
                <a:latin typeface="Helvetica-Normal" pitchFamily="2" charset="0"/>
              </a:rPr>
              <a:t>In both an uncertain or strong economy, advertisers who </a:t>
            </a:r>
            <a:r>
              <a:rPr kumimoji="0" lang="en-US" i="0" u="none" strike="noStrike" kern="1200" cap="none" spc="0" normalizeH="0" baseline="0" noProof="0" dirty="0">
                <a:ln>
                  <a:noFill/>
                </a:ln>
                <a:solidFill>
                  <a:srgbClr val="ED3C8D"/>
                </a:solidFill>
                <a:effectLst/>
                <a:uLnTx/>
                <a:uFillTx/>
                <a:latin typeface="Helvetica-Normal" pitchFamily="2" charset="0"/>
              </a:rPr>
              <a:t>decrease their share of voice </a:t>
            </a:r>
            <a:r>
              <a:rPr kumimoji="0" lang="en-US" i="0" u="none" strike="noStrike" kern="1200" cap="none" spc="0" normalizeH="0" baseline="0" noProof="0" dirty="0">
                <a:ln>
                  <a:noFill/>
                </a:ln>
                <a:solidFill>
                  <a:srgbClr val="002060"/>
                </a:solidFill>
                <a:effectLst/>
                <a:uLnTx/>
                <a:uFillTx/>
                <a:latin typeface="Helvetica-Normal" pitchFamily="2" charset="0"/>
              </a:rPr>
              <a:t>will experience </a:t>
            </a:r>
            <a:r>
              <a:rPr kumimoji="0" lang="en-US" i="0" u="none" strike="noStrike" kern="1200" cap="none" spc="0" normalizeH="0" baseline="0" noProof="0" dirty="0">
                <a:ln>
                  <a:noFill/>
                </a:ln>
                <a:solidFill>
                  <a:srgbClr val="ED3C8D"/>
                </a:solidFill>
                <a:effectLst/>
                <a:uLnTx/>
                <a:uFillTx/>
                <a:latin typeface="Helvetica-Normal" pitchFamily="2" charset="0"/>
              </a:rPr>
              <a:t>lower profits </a:t>
            </a:r>
            <a:r>
              <a:rPr kumimoji="0" lang="en-US" i="0" u="none" strike="noStrike" kern="1200" cap="none" spc="0" normalizeH="0" baseline="0" noProof="0" dirty="0">
                <a:ln>
                  <a:noFill/>
                </a:ln>
                <a:solidFill>
                  <a:srgbClr val="002060"/>
                </a:solidFill>
                <a:effectLst/>
                <a:uLnTx/>
                <a:uFillTx/>
                <a:latin typeface="Helvetica-Normal" pitchFamily="2" charset="0"/>
              </a:rPr>
              <a:t>and will be forced to </a:t>
            </a:r>
            <a:r>
              <a:rPr kumimoji="0" lang="en-US" i="0" u="none" strike="noStrike" kern="1200" cap="none" spc="0" normalizeH="0" baseline="0" noProof="0" dirty="0">
                <a:ln>
                  <a:noFill/>
                </a:ln>
                <a:solidFill>
                  <a:srgbClr val="ED3C8D"/>
                </a:solidFill>
                <a:effectLst/>
                <a:uLnTx/>
                <a:uFillTx/>
                <a:latin typeface="Helvetica-Normal" pitchFamily="2" charset="0"/>
              </a:rPr>
              <a:t>spend more money</a:t>
            </a:r>
            <a:r>
              <a:rPr kumimoji="0" lang="en-US" i="0" u="none" strike="noStrike" kern="1200" cap="none" spc="0" normalizeH="0" baseline="0" noProof="0" dirty="0">
                <a:ln>
                  <a:noFill/>
                </a:ln>
                <a:solidFill>
                  <a:srgbClr val="002060"/>
                </a:solidFill>
                <a:effectLst/>
                <a:uLnTx/>
                <a:uFillTx/>
                <a:latin typeface="Helvetica-Normal" pitchFamily="2" charset="0"/>
              </a:rPr>
              <a:t> to regain their position. Although this principle always holds true, we will illustrate how this correlation is amplified during an economic downturn, meaning </a:t>
            </a:r>
            <a:r>
              <a:rPr kumimoji="0" lang="en-US" i="0" u="none" strike="noStrike" kern="1200" cap="none" spc="0" normalizeH="0" baseline="0" noProof="0" dirty="0">
                <a:ln>
                  <a:noFill/>
                </a:ln>
                <a:solidFill>
                  <a:srgbClr val="ED3C8D"/>
                </a:solidFill>
                <a:effectLst/>
                <a:uLnTx/>
                <a:uFillTx/>
                <a:latin typeface="Helvetica-Normal" pitchFamily="2" charset="0"/>
              </a:rPr>
              <a:t>it will take advertisers who cut back or go dark longer to recover</a:t>
            </a:r>
            <a:r>
              <a:rPr kumimoji="0" lang="en-US" i="0" u="none" strike="noStrike" kern="1200" cap="none" spc="0" normalizeH="0" baseline="0" noProof="0" dirty="0">
                <a:ln>
                  <a:noFill/>
                </a:ln>
                <a:solidFill>
                  <a:srgbClr val="002060"/>
                </a:solidFill>
                <a:effectLst/>
                <a:uLnTx/>
                <a:uFillTx/>
                <a:latin typeface="Helvetica-Normal" pitchFamily="2" charset="0"/>
              </a:rPr>
              <a:t> when the economy rebounds.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002060"/>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060"/>
                </a:solidFill>
                <a:effectLst/>
                <a:uLnTx/>
                <a:uFillTx/>
                <a:latin typeface="Helvetica-Normal" pitchFamily="2" charset="0"/>
              </a:rPr>
              <a:t>Keep in mind, maintaining share of voice does not necessarily mean </a:t>
            </a:r>
            <a:r>
              <a:rPr kumimoji="0" lang="en-US" i="0" u="none" strike="noStrike" kern="1200" cap="none" spc="0" normalizeH="0" baseline="0" noProof="0" dirty="0">
                <a:ln>
                  <a:noFill/>
                </a:ln>
                <a:solidFill>
                  <a:srgbClr val="ED3C8D"/>
                </a:solidFill>
                <a:effectLst/>
                <a:uLnTx/>
                <a:uFillTx/>
                <a:latin typeface="Helvetica-Normal" pitchFamily="2" charset="0"/>
              </a:rPr>
              <a:t>maintaining your current budget</a:t>
            </a:r>
            <a:r>
              <a:rPr kumimoji="0" lang="en-US" i="0" u="none" strike="noStrike" kern="1200" cap="none" spc="0" normalizeH="0" baseline="0" noProof="0" dirty="0">
                <a:ln>
                  <a:noFill/>
                </a:ln>
                <a:solidFill>
                  <a:srgbClr val="002060"/>
                </a:solidFill>
                <a:effectLst/>
                <a:uLnTx/>
                <a:uFillTx/>
                <a:latin typeface="Helvetica-Normal"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060"/>
                </a:solidFill>
                <a:effectLst/>
                <a:uLnTx/>
                <a:uFillTx/>
                <a:latin typeface="Helvetica-Normal" pitchFamily="2" charset="0"/>
              </a:rPr>
              <a:t>As we previously illustrated, many advertisers cut their budgets during a recession, therefore there is the opportunity to preserve your position for a </a:t>
            </a:r>
            <a:r>
              <a:rPr kumimoji="0" lang="en-US" i="0" u="none" strike="noStrike" kern="1200" cap="none" spc="0" normalizeH="0" baseline="0" noProof="0" dirty="0">
                <a:ln>
                  <a:noFill/>
                </a:ln>
                <a:solidFill>
                  <a:srgbClr val="ED3C8D"/>
                </a:solidFill>
                <a:effectLst/>
                <a:uLnTx/>
                <a:uFillTx/>
                <a:latin typeface="Helvetica-Normal" pitchFamily="2" charset="0"/>
              </a:rPr>
              <a:t>lower overall investment</a:t>
            </a:r>
            <a:r>
              <a:rPr kumimoji="0" lang="en-US" i="0" u="none" strike="noStrike" kern="1200" cap="none" spc="0" normalizeH="0" baseline="0" noProof="0" dirty="0">
                <a:ln>
                  <a:noFill/>
                </a:ln>
                <a:solidFill>
                  <a:srgbClr val="002060"/>
                </a:solidFill>
                <a:effectLst/>
                <a:uLnTx/>
                <a:uFillTx/>
                <a:latin typeface="Helvetica-Normal" pitchFamily="2" charset="0"/>
              </a:rPr>
              <a:t>. The key is to </a:t>
            </a:r>
            <a:r>
              <a:rPr kumimoji="0" lang="en-US" i="0" u="none" strike="noStrike" kern="1200" cap="none" spc="0" normalizeH="0" baseline="0" noProof="0" dirty="0">
                <a:ln>
                  <a:noFill/>
                </a:ln>
                <a:solidFill>
                  <a:srgbClr val="ED3C8D"/>
                </a:solidFill>
                <a:effectLst/>
                <a:uLnTx/>
                <a:uFillTx/>
                <a:latin typeface="Helvetica-Normal" pitchFamily="2" charset="0"/>
              </a:rPr>
              <a:t>actively monitor </a:t>
            </a:r>
            <a:r>
              <a:rPr kumimoji="0" lang="en-US" i="0" u="none" strike="noStrike" kern="1200" cap="none" spc="0" normalizeH="0" baseline="0" noProof="0" dirty="0">
                <a:ln>
                  <a:noFill/>
                </a:ln>
                <a:solidFill>
                  <a:srgbClr val="002060"/>
                </a:solidFill>
                <a:effectLst/>
                <a:uLnTx/>
                <a:uFillTx/>
                <a:latin typeface="Helvetica-Normal" pitchFamily="2" charset="0"/>
              </a:rPr>
              <a:t>your </a:t>
            </a:r>
            <a:r>
              <a:rPr kumimoji="0" lang="en-US" i="0" u="none" strike="noStrike" kern="1200" cap="none" spc="0" normalizeH="0" baseline="0" noProof="0" dirty="0">
                <a:ln>
                  <a:noFill/>
                </a:ln>
                <a:solidFill>
                  <a:srgbClr val="ED3C8D"/>
                </a:solidFill>
                <a:effectLst/>
                <a:uLnTx/>
                <a:uFillTx/>
                <a:latin typeface="Helvetica-Normal" pitchFamily="2" charset="0"/>
              </a:rPr>
              <a:t>competitors' expenditures</a:t>
            </a:r>
            <a:r>
              <a:rPr kumimoji="0" lang="en-US" i="0" u="none" strike="noStrike" kern="1200" cap="none" spc="0" normalizeH="0" baseline="0" noProof="0" dirty="0">
                <a:ln>
                  <a:noFill/>
                </a:ln>
                <a:solidFill>
                  <a:srgbClr val="002060"/>
                </a:solidFill>
                <a:effectLst/>
                <a:uLnTx/>
                <a:uFillTx/>
                <a:latin typeface="Helvetica-Normal"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rgbClr val="002060"/>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Helvetica-Normal" pitchFamily="2" charset="0"/>
              </a:rPr>
              <a:t>This guide will demonstrate through </a:t>
            </a:r>
            <a:r>
              <a:rPr kumimoji="0" lang="en-US" i="0" u="none" strike="noStrike" kern="1200" cap="none" spc="0" normalizeH="0" baseline="0" noProof="0" dirty="0">
                <a:ln>
                  <a:noFill/>
                </a:ln>
                <a:solidFill>
                  <a:srgbClr val="ED3C8D"/>
                </a:solidFill>
                <a:effectLst/>
                <a:uLnTx/>
                <a:uFillTx/>
                <a:latin typeface="Helvetica-Normal" pitchFamily="2" charset="0"/>
              </a:rPr>
              <a:t>100 years of advertising data </a:t>
            </a:r>
            <a:r>
              <a:rPr kumimoji="0" lang="en-US" i="0" u="none" strike="noStrike" kern="1200" cap="none" spc="0" normalizeH="0" baseline="0" noProof="0" dirty="0">
                <a:ln>
                  <a:noFill/>
                </a:ln>
                <a:solidFill>
                  <a:srgbClr val="002060"/>
                </a:solidFill>
                <a:effectLst/>
                <a:uLnTx/>
                <a:uFillTx/>
                <a:latin typeface="Helvetica-Normal" pitchFamily="2" charset="0"/>
              </a:rPr>
              <a:t>how cutting back spend or going dark may provide </a:t>
            </a:r>
            <a:r>
              <a:rPr kumimoji="0" lang="en-US" i="0" u="none" strike="noStrike" kern="1200" cap="none" spc="0" normalizeH="0" baseline="0" noProof="0" dirty="0">
                <a:ln>
                  <a:noFill/>
                </a:ln>
                <a:solidFill>
                  <a:srgbClr val="ED3C8D"/>
                </a:solidFill>
                <a:effectLst/>
                <a:uLnTx/>
                <a:uFillTx/>
                <a:latin typeface="Helvetica-Normal" pitchFamily="2" charset="0"/>
              </a:rPr>
              <a:t>short-term relief</a:t>
            </a:r>
            <a:r>
              <a:rPr kumimoji="0" lang="en-US" i="0" u="none" strike="noStrike" kern="1200" cap="none" spc="0" normalizeH="0" baseline="0" noProof="0" dirty="0">
                <a:ln>
                  <a:noFill/>
                </a:ln>
                <a:solidFill>
                  <a:srgbClr val="002060"/>
                </a:solidFill>
                <a:effectLst/>
                <a:uLnTx/>
                <a:uFillTx/>
                <a:latin typeface="Helvetica-Normal" pitchFamily="2" charset="0"/>
              </a:rPr>
              <a:t>, but will cause </a:t>
            </a:r>
            <a:r>
              <a:rPr kumimoji="0" lang="en-US" i="0" u="none" strike="noStrike" kern="1200" cap="none" spc="0" normalizeH="0" baseline="0" noProof="0" dirty="0">
                <a:ln>
                  <a:noFill/>
                </a:ln>
                <a:solidFill>
                  <a:srgbClr val="ED3C8D"/>
                </a:solidFill>
                <a:effectLst/>
                <a:uLnTx/>
                <a:uFillTx/>
                <a:latin typeface="Helvetica-Normal" pitchFamily="2" charset="0"/>
              </a:rPr>
              <a:t>long-term harm </a:t>
            </a:r>
            <a:r>
              <a:rPr kumimoji="0" lang="en-US" i="0" u="none" strike="noStrike" kern="1200" cap="none" spc="0" normalizeH="0" baseline="0" noProof="0" dirty="0">
                <a:ln>
                  <a:noFill/>
                </a:ln>
                <a:solidFill>
                  <a:srgbClr val="002060"/>
                </a:solidFill>
                <a:effectLst/>
                <a:uLnTx/>
                <a:uFillTx/>
                <a:latin typeface="Helvetica-Normal" pitchFamily="2" charset="0"/>
              </a:rPr>
              <a:t>to your brand. </a:t>
            </a:r>
            <a:endParaRPr kumimoji="0" lang="en-US" i="0" u="none" strike="noStrike" kern="1200" cap="none" spc="0" normalizeH="0" baseline="0" noProof="0" dirty="0">
              <a:ln>
                <a:noFill/>
              </a:ln>
              <a:solidFill>
                <a:srgbClr val="1F1A62"/>
              </a:solidFill>
              <a:effectLst/>
              <a:uLnTx/>
              <a:uFillTx/>
              <a:latin typeface="Helvetica-Normal"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BDF3AACE-5C3B-4811-8F31-560613629159}"/>
              </a:ext>
            </a:extLst>
          </p:cNvPr>
          <p:cNvSpPr/>
          <p:nvPr/>
        </p:nvSpPr>
        <p:spPr>
          <a:xfrm>
            <a:off x="198884" y="533051"/>
            <a:ext cx="1152969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During an economic downturn, marketers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need to maintain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their share of voice to avoid a prolonged and expensive recovery</a:t>
            </a:r>
          </a:p>
        </p:txBody>
      </p:sp>
    </p:spTree>
    <p:extLst>
      <p:ext uri="{BB962C8B-B14F-4D97-AF65-F5344CB8AC3E}">
        <p14:creationId xmlns:p14="http://schemas.microsoft.com/office/powerpoint/2010/main" val="1071415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76328" y="446176"/>
            <a:ext cx="747071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Advertising Through Crises</a:t>
            </a:r>
          </a:p>
        </p:txBody>
      </p:sp>
      <p:sp>
        <p:nvSpPr>
          <p:cNvPr id="4" name="Rectangle 3">
            <a:extLst>
              <a:ext uri="{FF2B5EF4-FFF2-40B4-BE49-F238E27FC236}">
                <a16:creationId xmlns:a16="http://schemas.microsoft.com/office/drawing/2014/main" id="{91CAB802-C65F-4081-AA12-A81B57DC4275}"/>
              </a:ext>
            </a:extLst>
          </p:cNvPr>
          <p:cNvSpPr/>
          <p:nvPr/>
        </p:nvSpPr>
        <p:spPr>
          <a:xfrm>
            <a:off x="4841729" y="1251035"/>
            <a:ext cx="6625593" cy="498598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Experts all agree that advertising during a recession results in higher sales and increased market share</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While a pandemic </a:t>
            </a: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is</a:t>
            </a: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different than a typical financial crisis, experts also agree the fundamental correlation between share of voice and share of market still apply</a:t>
            </a: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endParaRPr lang="en-US" sz="2800" b="1"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Advertisers who reduce their share of voice during an economic downturn suffer greater consequences; they experience lower profits and are forced to regain share later at a higher price in a more competitive marketplace</a:t>
            </a: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endParaRPr lang="en-US" sz="2800" b="1"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However, in today’s market </a:t>
            </a:r>
            <a:r>
              <a:rPr lang="en-US" b="1" dirty="0">
                <a:solidFill>
                  <a:srgbClr val="1F1A62"/>
                </a:solidFill>
                <a:latin typeface="Helvetica" panose="020B0403020202020204" pitchFamily="34" charset="0"/>
                <a:ea typeface="Open Sans" panose="020B0606030504020204" pitchFamily="34" charset="0"/>
                <a:cs typeface="Open Sans" panose="020B0606030504020204" pitchFamily="34" charset="0"/>
              </a:rPr>
              <a:t>environment </a:t>
            </a: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there are certainly exceptions for advertising in some sectors and businesses that are</a:t>
            </a:r>
            <a:r>
              <a:rPr lang="en-US" b="1" dirty="0">
                <a:solidFill>
                  <a:srgbClr val="1F1A62"/>
                </a:solidFill>
                <a:latin typeface="Helvetica" panose="020B0403020202020204" pitchFamily="34" charset="0"/>
                <a:ea typeface="Open Sans" panose="020B0606030504020204" pitchFamily="34" charset="0"/>
                <a:cs typeface="Open Sans" panose="020B0606030504020204" pitchFamily="34" charset="0"/>
              </a:rPr>
              <a:t> currently unable to service their customers or have on-going supply chain issues</a:t>
            </a: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5101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Normal" pitchFamily="2" charset="0"/>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Normal" pitchFamily="2" charset="0"/>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70" y="2699760"/>
            <a:ext cx="76832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Normal" pitchFamily="2" charset="0"/>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Normal" pitchFamily="2" charset="0"/>
              </a:rPr>
              <a:t>simplify</a:t>
            </a:r>
            <a:r>
              <a:rPr kumimoji="0" lang="en-US" sz="2000" b="0" i="0" u="none" strike="noStrike" kern="1200" cap="none" spc="0" normalizeH="0" baseline="0" noProof="0" dirty="0">
                <a:ln>
                  <a:noFill/>
                </a:ln>
                <a:solidFill>
                  <a:srgbClr val="1F1A62"/>
                </a:solidFill>
                <a:effectLst/>
                <a:uLnTx/>
                <a:uFillTx/>
                <a:latin typeface="Helvetica-Normal" pitchFamily="2" charset="0"/>
              </a:rPr>
              <a:t> the complexities in our industry and </a:t>
            </a:r>
            <a:r>
              <a:rPr kumimoji="0" lang="en-US" sz="2000" b="1" i="0" u="none" strike="noStrike" kern="1200" cap="none" spc="0" normalizeH="0" baseline="0" noProof="0" dirty="0">
                <a:ln>
                  <a:noFill/>
                </a:ln>
                <a:solidFill>
                  <a:srgbClr val="00BFF2"/>
                </a:solidFill>
                <a:effectLst/>
                <a:uLnTx/>
                <a:uFillTx/>
                <a:latin typeface="Helvetica-Normal" pitchFamily="2" charset="0"/>
                <a:cs typeface="Helvetica" panose="020B0604020202020204" pitchFamily="34" charset="0"/>
              </a:rPr>
              <a:t>discover</a:t>
            </a:r>
            <a:r>
              <a:rPr kumimoji="0" lang="en-US" sz="2000" b="0" i="0" u="none" strike="noStrike" kern="1200" cap="none" spc="0" normalizeH="0" baseline="0" noProof="0" dirty="0">
                <a:ln>
                  <a:noFill/>
                </a:ln>
                <a:solidFill>
                  <a:srgbClr val="1F1A62"/>
                </a:solidFill>
                <a:effectLst/>
                <a:uLnTx/>
                <a:uFillTx/>
                <a:latin typeface="Helvetica-Normal" pitchFamily="2" charset="0"/>
              </a:rPr>
              <a:t> new insights that </a:t>
            </a:r>
            <a:r>
              <a:rPr kumimoji="0" lang="en-US" sz="2000" b="1" i="0" u="none" strike="noStrike" kern="1200" cap="none" spc="0" normalizeH="0" baseline="0" noProof="0" dirty="0">
                <a:ln>
                  <a:noFill/>
                </a:ln>
                <a:solidFill>
                  <a:srgbClr val="ED3C8D"/>
                </a:solidFill>
                <a:effectLst/>
                <a:uLnTx/>
                <a:uFillTx/>
                <a:latin typeface="Helvetica-Normal" pitchFamily="2" charset="0"/>
              </a:rPr>
              <a:t>transform</a:t>
            </a:r>
            <a:r>
              <a:rPr kumimoji="0" lang="en-US" sz="2000" b="0" i="0" u="none" strike="noStrike" kern="1200" cap="none" spc="0" normalizeH="0" baseline="0" noProof="0" dirty="0">
                <a:ln>
                  <a:noFill/>
                </a:ln>
                <a:solidFill>
                  <a:srgbClr val="1F1A62"/>
                </a:solidFill>
                <a:effectLst/>
                <a:uLnTx/>
                <a:uFillTx/>
                <a:latin typeface="Helvetica-Normal" pitchFamily="2" charset="0"/>
              </a:rPr>
              <a:t> the way marketers look at their media strategy.  </a:t>
            </a:r>
          </a:p>
        </p:txBody>
      </p:sp>
      <p:pic>
        <p:nvPicPr>
          <p:cNvPr id="13" name="Picture 12">
            <a:extLst>
              <a:ext uri="{FF2B5EF4-FFF2-40B4-BE49-F238E27FC236}">
                <a16:creationId xmlns:a16="http://schemas.microsoft.com/office/drawing/2014/main" id="{6DE70670-AFCC-449D-9E41-55F714632F60}"/>
              </a:ext>
            </a:extLst>
          </p:cNvPr>
          <p:cNvPicPr>
            <a:picLocks noChangeAspect="1"/>
          </p:cNvPicPr>
          <p:nvPr/>
        </p:nvPicPr>
        <p:blipFill>
          <a:blip r:embed="rId3">
            <a:clrChange>
              <a:clrFrom>
                <a:srgbClr val="201A62"/>
              </a:clrFrom>
              <a:clrTo>
                <a:srgbClr val="201A62">
                  <a:alpha val="0"/>
                </a:srgbClr>
              </a:clrTo>
            </a:clrChange>
          </a:blip>
          <a:stretch>
            <a:fillRect/>
          </a:stretch>
        </p:blipFill>
        <p:spPr>
          <a:xfrm>
            <a:off x="6944007" y="0"/>
            <a:ext cx="5247993" cy="3055434"/>
          </a:xfrm>
          <a:prstGeom prst="rect">
            <a:avLst/>
          </a:prstGeom>
        </p:spPr>
      </p:pic>
      <p:sp>
        <p:nvSpPr>
          <p:cNvPr id="14" name="Rectangle 13">
            <a:extLst>
              <a:ext uri="{FF2B5EF4-FFF2-40B4-BE49-F238E27FC236}">
                <a16:creationId xmlns:a16="http://schemas.microsoft.com/office/drawing/2014/main" id="{EFD24D3C-867E-4431-AE51-5E927499A498}"/>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49883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0"/>
            <a:ext cx="12192000" cy="6886442"/>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400" cy="1323439"/>
          </a:xfrm>
          <a:prstGeom prst="rect">
            <a:avLst/>
          </a:prstGeom>
          <a:noFill/>
        </p:spPr>
        <p:txBody>
          <a:bodyPr wrap="square" rtlCol="0">
            <a:spAutoFit/>
          </a:bodyPr>
          <a:lstStyle/>
          <a:p>
            <a:r>
              <a:rPr lang="en-US" sz="4000" b="1" dirty="0">
                <a:solidFill>
                  <a:schemeClr val="bg1"/>
                </a:solidFill>
                <a:latin typeface="Helvetica" pitchFamily="2" charset="0"/>
              </a:rPr>
              <a:t>Economic Trends &amp; Projections</a:t>
            </a:r>
          </a:p>
        </p:txBody>
      </p:sp>
    </p:spTree>
    <p:extLst>
      <p:ext uri="{BB962C8B-B14F-4D97-AF65-F5344CB8AC3E}">
        <p14:creationId xmlns:p14="http://schemas.microsoft.com/office/powerpoint/2010/main" val="3653639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42323"/>
            <a:ext cx="11985350" cy="1292662"/>
          </a:xfrm>
          <a:prstGeom prst="rect">
            <a:avLst/>
          </a:prstGeom>
        </p:spPr>
        <p:txBody>
          <a:bodyPr wrap="square">
            <a:spAutoFit/>
          </a:bodyPr>
          <a:lstStyle/>
          <a:p>
            <a:pPr lvl="0">
              <a:defRPr/>
            </a:pPr>
            <a:r>
              <a:rPr lang="en-US" sz="2600" b="1" dirty="0">
                <a:solidFill>
                  <a:srgbClr val="1F1A62"/>
                </a:solidFill>
                <a:latin typeface="Helvetica" pitchFamily="2" charset="0"/>
              </a:rPr>
              <a:t>Since the end of World War II, there have been 11 recessions in the U.S. and these recessions have had an average duration of 11 months with </a:t>
            </a:r>
          </a:p>
          <a:p>
            <a:pPr lvl="0">
              <a:defRPr/>
            </a:pPr>
            <a:r>
              <a:rPr lang="en-US" sz="2600" b="1" dirty="0">
                <a:solidFill>
                  <a:srgbClr val="1F1A62"/>
                </a:solidFill>
                <a:latin typeface="Helvetica" pitchFamily="2" charset="0"/>
              </a:rPr>
              <a:t>long periods of prosperity typically in-between</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2926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Census and Economic Information Center, CEICdata.com, March 1948 – December 2019.; Wikipedia.com</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1347337" y="2298851"/>
            <a:ext cx="921077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United States Real Gross Domestic Product (GDP): 1948 – 2019 (YoY) </a:t>
            </a:r>
          </a:p>
        </p:txBody>
      </p:sp>
      <p:pic>
        <p:nvPicPr>
          <p:cNvPr id="5" name="Picture 4">
            <a:extLst>
              <a:ext uri="{FF2B5EF4-FFF2-40B4-BE49-F238E27FC236}">
                <a16:creationId xmlns:a16="http://schemas.microsoft.com/office/drawing/2014/main" id="{609EDDAD-34AE-47D7-AB77-D1CFA5E329AE}"/>
              </a:ext>
            </a:extLst>
          </p:cNvPr>
          <p:cNvPicPr>
            <a:picLocks noChangeAspect="1"/>
          </p:cNvPicPr>
          <p:nvPr/>
        </p:nvPicPr>
        <p:blipFill rotWithShape="1">
          <a:blip r:embed="rId3"/>
          <a:srcRect l="10591" t="13469" r="34490" b="49431"/>
          <a:stretch/>
        </p:blipFill>
        <p:spPr>
          <a:xfrm>
            <a:off x="1347337" y="2654008"/>
            <a:ext cx="9210771" cy="3500037"/>
          </a:xfrm>
          <a:prstGeom prst="rect">
            <a:avLst/>
          </a:prstGeom>
          <a:ln>
            <a:solidFill>
              <a:schemeClr val="tx1"/>
            </a:solidFill>
          </a:ln>
        </p:spPr>
      </p:pic>
      <p:sp>
        <p:nvSpPr>
          <p:cNvPr id="16" name="TextBox 15">
            <a:extLst>
              <a:ext uri="{FF2B5EF4-FFF2-40B4-BE49-F238E27FC236}">
                <a16:creationId xmlns:a16="http://schemas.microsoft.com/office/drawing/2014/main" id="{D3C66EF1-7D1A-4483-BD56-992FF4341293}"/>
              </a:ext>
            </a:extLst>
          </p:cNvPr>
          <p:cNvSpPr txBox="1"/>
          <p:nvPr/>
        </p:nvSpPr>
        <p:spPr>
          <a:xfrm>
            <a:off x="233276" y="1763532"/>
            <a:ext cx="11438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panose="020B0403020202020204" pitchFamily="34" charset="0"/>
              </a:rPr>
              <a:t>The shortest recession was in 1980 due to the increased interest rates by the Federal Reserve, the longest was 18 months in Dec ‘07- Jun ‘09 due to the subprime mortgage crisis. The 2001 recession was eight months with the economy rebounding rather quickly after September 11</a:t>
            </a:r>
            <a:r>
              <a:rPr lang="en-US" sz="1400" baseline="30000" dirty="0">
                <a:solidFill>
                  <a:srgbClr val="1B1464"/>
                </a:solidFill>
                <a:latin typeface="Helvetica" panose="020B0403020202020204" pitchFamily="34" charset="0"/>
              </a:rPr>
              <a:t>th</a:t>
            </a:r>
            <a:r>
              <a:rPr lang="en-US" sz="1400" dirty="0">
                <a:solidFill>
                  <a:srgbClr val="1B1464"/>
                </a:solidFill>
                <a:latin typeface="Helvetica" panose="020B0403020202020204" pitchFamily="34" charset="0"/>
              </a:rPr>
              <a:t>.</a:t>
            </a:r>
          </a:p>
        </p:txBody>
      </p:sp>
    </p:spTree>
    <p:extLst>
      <p:ext uri="{BB962C8B-B14F-4D97-AF65-F5344CB8AC3E}">
        <p14:creationId xmlns:p14="http://schemas.microsoft.com/office/powerpoint/2010/main" val="3665066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42323"/>
            <a:ext cx="119853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According to a recent report from Goldman Sachs, bear markets recover quicker after an adverse event than cyclical ones or those caused by underlying structural issues in the economy</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134065"/>
            <a:ext cx="1146573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700" dirty="0">
                <a:solidFill>
                  <a:srgbClr val="1B1464"/>
                </a:solidFill>
                <a:latin typeface="Helvetica" panose="020B0604020202020204" pitchFamily="34" charset="0"/>
                <a:cs typeface="Helvetica" panose="020B0604020202020204" pitchFamily="34" charset="0"/>
              </a:rPr>
              <a:t>Goldman Sachs, Bear Essentials: A Guide to Navigating a Bear Market, 3/9/20. Bear markets include seven structural, 14 cyclical and 5 event-driven ones. </a:t>
            </a:r>
            <a:r>
              <a:rPr lang="en-US" sz="700" b="1" dirty="0">
                <a:solidFill>
                  <a:srgbClr val="1B1464"/>
                </a:solidFill>
                <a:latin typeface="Helvetica" panose="020B0604020202020204" pitchFamily="34" charset="0"/>
                <a:cs typeface="Helvetica" panose="020B0604020202020204" pitchFamily="34" charset="0"/>
              </a:rPr>
              <a:t>Structural</a:t>
            </a:r>
            <a:r>
              <a:rPr lang="en-US" sz="700" dirty="0">
                <a:solidFill>
                  <a:srgbClr val="1B1464"/>
                </a:solidFill>
                <a:latin typeface="Helvetica" panose="020B0604020202020204" pitchFamily="34" charset="0"/>
                <a:cs typeface="Helvetica" panose="020B0604020202020204" pitchFamily="34" charset="0"/>
              </a:rPr>
              <a:t> bear market = trigger by structural imbalances and financial bubbles. Very often there is a ‘price’ shock such as deflation that follows. </a:t>
            </a:r>
            <a:r>
              <a:rPr lang="en-US" sz="700" b="1" dirty="0">
                <a:solidFill>
                  <a:srgbClr val="1B1464"/>
                </a:solidFill>
                <a:latin typeface="Helvetica" panose="020B0604020202020204" pitchFamily="34" charset="0"/>
                <a:cs typeface="Helvetica" panose="020B0604020202020204" pitchFamily="34" charset="0"/>
              </a:rPr>
              <a:t>Cyclical </a:t>
            </a:r>
            <a:r>
              <a:rPr lang="en-US" sz="700" dirty="0">
                <a:solidFill>
                  <a:srgbClr val="1B1464"/>
                </a:solidFill>
                <a:latin typeface="Helvetica" panose="020B0604020202020204" pitchFamily="34" charset="0"/>
                <a:cs typeface="Helvetica" panose="020B0604020202020204" pitchFamily="34" charset="0"/>
              </a:rPr>
              <a:t>bear market = typically a function of rising interest rates, impending recessions and falls in profit. They are a function of the economic cycle. </a:t>
            </a:r>
            <a:r>
              <a:rPr lang="en-US" sz="700" b="1" dirty="0">
                <a:solidFill>
                  <a:srgbClr val="1B1464"/>
                </a:solidFill>
                <a:latin typeface="Helvetica" panose="020B0604020202020204" pitchFamily="34" charset="0"/>
                <a:cs typeface="Helvetica" panose="020B0604020202020204" pitchFamily="34" charset="0"/>
              </a:rPr>
              <a:t>Event-driven</a:t>
            </a:r>
            <a:r>
              <a:rPr lang="en-US" sz="700" dirty="0">
                <a:solidFill>
                  <a:srgbClr val="1B1464"/>
                </a:solidFill>
                <a:latin typeface="Helvetica" panose="020B0604020202020204" pitchFamily="34" charset="0"/>
                <a:cs typeface="Helvetica" panose="020B0604020202020204" pitchFamily="34" charset="0"/>
              </a:rPr>
              <a:t> bear market = triggered by a one-off ‘shock’ that does not lead to a domestic recession (such as a war, oil price shock, EM crisis or technical market dislocation)</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graphicFrame>
        <p:nvGraphicFramePr>
          <p:cNvPr id="4" name="Chart 3">
            <a:extLst>
              <a:ext uri="{FF2B5EF4-FFF2-40B4-BE49-F238E27FC236}">
                <a16:creationId xmlns:a16="http://schemas.microsoft.com/office/drawing/2014/main" id="{14BF9D21-01EB-470E-997A-86A2695EE4AE}"/>
              </a:ext>
            </a:extLst>
          </p:cNvPr>
          <p:cNvGraphicFramePr/>
          <p:nvPr>
            <p:extLst>
              <p:ext uri="{D42A27DB-BD31-4B8C-83A1-F6EECF244321}">
                <p14:modId xmlns:p14="http://schemas.microsoft.com/office/powerpoint/2010/main" val="1087008670"/>
              </p:ext>
            </p:extLst>
          </p:nvPr>
        </p:nvGraphicFramePr>
        <p:xfrm>
          <a:off x="1668106" y="2388630"/>
          <a:ext cx="8128000" cy="3584609"/>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6584C4C1-8A55-4C6A-8574-A9929F373C8E}"/>
              </a:ext>
            </a:extLst>
          </p:cNvPr>
          <p:cNvSpPr/>
          <p:nvPr/>
        </p:nvSpPr>
        <p:spPr>
          <a:xfrm>
            <a:off x="1347337" y="1791202"/>
            <a:ext cx="921077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Average length and recovery time of U.S. bear markets since 1800, by type of trigger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anose="020B0403020202020204" pitchFamily="34" charset="0"/>
              </a:rPr>
              <a:t>(in months)</a:t>
            </a:r>
            <a:endParaRPr kumimoji="0" lang="en-US" sz="1400" i="0" strike="noStrike" kern="1200" cap="none" spc="0" normalizeH="0" baseline="0" noProof="0" dirty="0">
              <a:ln>
                <a:noFill/>
              </a:ln>
              <a:solidFill>
                <a:srgbClr val="1F1A62"/>
              </a:solidFill>
              <a:effectLst/>
              <a:uLnTx/>
              <a:uFillTx/>
              <a:latin typeface="Helvetica" panose="020B0403020202020204" pitchFamily="34" charset="0"/>
            </a:endParaRPr>
          </a:p>
        </p:txBody>
      </p:sp>
      <p:sp>
        <p:nvSpPr>
          <p:cNvPr id="18" name="TextBox 17">
            <a:extLst>
              <a:ext uri="{FF2B5EF4-FFF2-40B4-BE49-F238E27FC236}">
                <a16:creationId xmlns:a16="http://schemas.microsoft.com/office/drawing/2014/main" id="{AD532651-7FA7-439D-B49E-31259FE1E518}"/>
              </a:ext>
            </a:extLst>
          </p:cNvPr>
          <p:cNvSpPr txBox="1"/>
          <p:nvPr/>
        </p:nvSpPr>
        <p:spPr>
          <a:xfrm>
            <a:off x="641320" y="5847919"/>
            <a:ext cx="341749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*Average </a:t>
            </a:r>
            <a:r>
              <a:rPr lang="en-US" sz="800" dirty="0">
                <a:solidFill>
                  <a:srgbClr val="1B1464"/>
                </a:solidFill>
                <a:latin typeface="Helvetica" panose="020B0604020202020204" pitchFamily="34" charset="0"/>
                <a:cs typeface="Helvetica" panose="020B0604020202020204" pitchFamily="34" charset="0"/>
              </a:rPr>
              <a:t>recovery time = time it takes to get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cs typeface="Helvetica" panose="020B0604020202020204" pitchFamily="34" charset="0"/>
              </a:rPr>
              <a:t>back to previous level</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ndParaRPr>
          </a:p>
        </p:txBody>
      </p:sp>
      <p:sp>
        <p:nvSpPr>
          <p:cNvPr id="3" name="Rectangle 2">
            <a:extLst>
              <a:ext uri="{FF2B5EF4-FFF2-40B4-BE49-F238E27FC236}">
                <a16:creationId xmlns:a16="http://schemas.microsoft.com/office/drawing/2014/main" id="{9DD755BC-4220-4061-B7AF-D82FC29D11FE}"/>
              </a:ext>
            </a:extLst>
          </p:cNvPr>
          <p:cNvSpPr/>
          <p:nvPr/>
        </p:nvSpPr>
        <p:spPr>
          <a:xfrm>
            <a:off x="1511559" y="4973216"/>
            <a:ext cx="3806890" cy="713877"/>
          </a:xfrm>
          <a:prstGeom prst="rect">
            <a:avLst/>
          </a:prstGeom>
          <a:no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3146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88978"/>
            <a:ext cx="119853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Globally, the International Monetary Fund (IMF) currently expects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 rather swift recovery after COVID-19 contraction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2926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International Monetary Fund, World Economic Outlook, January 2020 &amp; April 2020.</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2192691" y="1878981"/>
            <a:ext cx="768842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Global GDP growth forecasts before and during the COVID-19 pandemic</a:t>
            </a:r>
          </a:p>
        </p:txBody>
      </p:sp>
      <p:graphicFrame>
        <p:nvGraphicFramePr>
          <p:cNvPr id="6" name="Chart 5">
            <a:extLst>
              <a:ext uri="{FF2B5EF4-FFF2-40B4-BE49-F238E27FC236}">
                <a16:creationId xmlns:a16="http://schemas.microsoft.com/office/drawing/2014/main" id="{211211C3-81FD-4727-AD81-6FA90E40575A}"/>
              </a:ext>
            </a:extLst>
          </p:cNvPr>
          <p:cNvGraphicFramePr/>
          <p:nvPr>
            <p:extLst>
              <p:ext uri="{D42A27DB-BD31-4B8C-83A1-F6EECF244321}">
                <p14:modId xmlns:p14="http://schemas.microsoft.com/office/powerpoint/2010/main" val="3717497751"/>
              </p:ext>
            </p:extLst>
          </p:nvPr>
        </p:nvGraphicFramePr>
        <p:xfrm>
          <a:off x="1940765" y="2217534"/>
          <a:ext cx="8126963" cy="4039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8032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88978"/>
            <a:ext cx="1142706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 the United States, most economists are projecting a ‘V’-shaped recovery in 2021 after a sharp economic decline in 2020</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2926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International Monetary Fund, World Economic Outlook, January 2020 &amp; April 2020.</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2192691" y="1878981"/>
            <a:ext cx="7688425"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GDP growth forecast for the United States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as of April 2020</a:t>
            </a:r>
          </a:p>
        </p:txBody>
      </p:sp>
      <p:graphicFrame>
        <p:nvGraphicFramePr>
          <p:cNvPr id="6" name="Chart 5">
            <a:extLst>
              <a:ext uri="{FF2B5EF4-FFF2-40B4-BE49-F238E27FC236}">
                <a16:creationId xmlns:a16="http://schemas.microsoft.com/office/drawing/2014/main" id="{211211C3-81FD-4727-AD81-6FA90E40575A}"/>
              </a:ext>
            </a:extLst>
          </p:cNvPr>
          <p:cNvGraphicFramePr/>
          <p:nvPr>
            <p:extLst>
              <p:ext uri="{D42A27DB-BD31-4B8C-83A1-F6EECF244321}">
                <p14:modId xmlns:p14="http://schemas.microsoft.com/office/powerpoint/2010/main" val="4115815574"/>
              </p:ext>
            </p:extLst>
          </p:nvPr>
        </p:nvGraphicFramePr>
        <p:xfrm>
          <a:off x="1940765" y="2217534"/>
          <a:ext cx="8126963" cy="403918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EFB37072-ACE9-4458-83C4-91000F84C383}"/>
              </a:ext>
            </a:extLst>
          </p:cNvPr>
          <p:cNvSpPr txBox="1"/>
          <p:nvPr/>
        </p:nvSpPr>
        <p:spPr>
          <a:xfrm>
            <a:off x="529355" y="5894580"/>
            <a:ext cx="1101261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*IMF projections based on the assumption that the pandemic fades in the second half of 2020 and containment efforts can be gradually unwound and that effective policy measures are taken to limit the economic harm done by lockdown measures.</a:t>
            </a:r>
            <a:endPar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297638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88978"/>
            <a:ext cx="1174430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Depending on the economic outlook once the public health crisis is under control though, recovery could morph more into the shape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 reverse ‘square root’ from a classic ‘V’-shape</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 Placeholder 3">
            <a:extLst>
              <a:ext uri="{FF2B5EF4-FFF2-40B4-BE49-F238E27FC236}">
                <a16:creationId xmlns:a16="http://schemas.microsoft.com/office/drawing/2014/main" id="{604E1DD4-0CA6-4959-96F8-6FC5733ABAFE}"/>
              </a:ext>
            </a:extLst>
          </p:cNvPr>
          <p:cNvSpPr txBox="1">
            <a:spLocks/>
          </p:cNvSpPr>
          <p:nvPr/>
        </p:nvSpPr>
        <p:spPr>
          <a:xfrm>
            <a:off x="457590" y="6315754"/>
            <a:ext cx="11569087" cy="2462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Oregon Office of Economic Analysis,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hlinkClick r:id="rId3"/>
              </a:rPr>
              <a:t>'COVID-19: The Square Root Recovery?’</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April 7</a:t>
            </a:r>
            <a:r>
              <a:rPr kumimoji="0" lang="en-US" sz="700" b="0" i="0" u="none" strike="noStrike" kern="1200" cap="none" spc="0" normalizeH="0" baseline="30000" noProof="0" dirty="0">
                <a:ln>
                  <a:noFill/>
                </a:ln>
                <a:solidFill>
                  <a:srgbClr val="1B1464"/>
                </a:solidFill>
                <a:effectLst/>
                <a:uLnTx/>
                <a:uFillTx/>
                <a:latin typeface="Helvetica" panose="020B0403020202020204" pitchFamily="34" charset="0"/>
                <a:ea typeface="+mn-ea"/>
                <a:cs typeface="+mn-cs"/>
              </a:rPr>
              <a:t>th</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2020.</a:t>
            </a:r>
          </a:p>
        </p:txBody>
      </p:sp>
      <p:sp>
        <p:nvSpPr>
          <p:cNvPr id="16" name="TextBox 15">
            <a:extLst>
              <a:ext uri="{FF2B5EF4-FFF2-40B4-BE49-F238E27FC236}">
                <a16:creationId xmlns:a16="http://schemas.microsoft.com/office/drawing/2014/main" id="{74DAAB83-41BD-46BD-872C-EC99E8EFA472}"/>
              </a:ext>
            </a:extLst>
          </p:cNvPr>
          <p:cNvSpPr txBox="1"/>
          <p:nvPr/>
        </p:nvSpPr>
        <p:spPr>
          <a:xfrm>
            <a:off x="2418735" y="1852590"/>
            <a:ext cx="77639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COVID-19: What A ‘Square Root’ Recovery Could Look Like</a:t>
            </a:r>
          </a:p>
        </p:txBody>
      </p:sp>
      <p:grpSp>
        <p:nvGrpSpPr>
          <p:cNvPr id="17" name="Group 16">
            <a:extLst>
              <a:ext uri="{FF2B5EF4-FFF2-40B4-BE49-F238E27FC236}">
                <a16:creationId xmlns:a16="http://schemas.microsoft.com/office/drawing/2014/main" id="{0D4952C2-6B5A-4CA3-A408-E7CCB7785497}"/>
              </a:ext>
            </a:extLst>
          </p:cNvPr>
          <p:cNvGrpSpPr/>
          <p:nvPr/>
        </p:nvGrpSpPr>
        <p:grpSpPr>
          <a:xfrm>
            <a:off x="1232325" y="2212909"/>
            <a:ext cx="9150541" cy="3846922"/>
            <a:chOff x="1232325" y="2362200"/>
            <a:chExt cx="9150541" cy="3846922"/>
          </a:xfrm>
        </p:grpSpPr>
        <p:grpSp>
          <p:nvGrpSpPr>
            <p:cNvPr id="18" name="Group 17">
              <a:extLst>
                <a:ext uri="{FF2B5EF4-FFF2-40B4-BE49-F238E27FC236}">
                  <a16:creationId xmlns:a16="http://schemas.microsoft.com/office/drawing/2014/main" id="{2CEE4AA9-74B2-4B95-AD5C-AF7560AE5DB2}"/>
                </a:ext>
              </a:extLst>
            </p:cNvPr>
            <p:cNvGrpSpPr/>
            <p:nvPr/>
          </p:nvGrpSpPr>
          <p:grpSpPr>
            <a:xfrm>
              <a:off x="1809134" y="2362200"/>
              <a:ext cx="8573732" cy="3776133"/>
              <a:chOff x="1586268" y="2362200"/>
              <a:chExt cx="8573732" cy="3776133"/>
            </a:xfrm>
          </p:grpSpPr>
          <p:graphicFrame>
            <p:nvGraphicFramePr>
              <p:cNvPr id="26" name="Chart 25">
                <a:extLst>
                  <a:ext uri="{FF2B5EF4-FFF2-40B4-BE49-F238E27FC236}">
                    <a16:creationId xmlns:a16="http://schemas.microsoft.com/office/drawing/2014/main" id="{F4DBB69C-F506-47CC-93AD-86A77C161FDE}"/>
                  </a:ext>
                </a:extLst>
              </p:cNvPr>
              <p:cNvGraphicFramePr/>
              <p:nvPr/>
            </p:nvGraphicFramePr>
            <p:xfrm>
              <a:off x="2032000" y="2362200"/>
              <a:ext cx="8128000" cy="3776133"/>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8C6BA1F7-C4EF-414A-A619-7464D8937320}"/>
                  </a:ext>
                </a:extLst>
              </p:cNvPr>
              <p:cNvSpPr txBox="1"/>
              <p:nvPr/>
            </p:nvSpPr>
            <p:spPr>
              <a:xfrm>
                <a:off x="1586268" y="2798759"/>
                <a:ext cx="609600" cy="3714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0%</a:t>
                </a:r>
              </a:p>
            </p:txBody>
          </p:sp>
        </p:grpSp>
        <p:sp>
          <p:nvSpPr>
            <p:cNvPr id="19" name="TextBox 18">
              <a:extLst>
                <a:ext uri="{FF2B5EF4-FFF2-40B4-BE49-F238E27FC236}">
                  <a16:creationId xmlns:a16="http://schemas.microsoft.com/office/drawing/2014/main" id="{79BC29E9-4674-43CB-A297-81965B819A46}"/>
                </a:ext>
              </a:extLst>
            </p:cNvPr>
            <p:cNvSpPr txBox="1"/>
            <p:nvPr/>
          </p:nvSpPr>
          <p:spPr>
            <a:xfrm rot="16200000">
              <a:off x="-21532" y="4156855"/>
              <a:ext cx="28462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Percent Change from Peak</a:t>
              </a:r>
            </a:p>
          </p:txBody>
        </p:sp>
        <p:sp>
          <p:nvSpPr>
            <p:cNvPr id="20" name="TextBox 19">
              <a:extLst>
                <a:ext uri="{FF2B5EF4-FFF2-40B4-BE49-F238E27FC236}">
                  <a16:creationId xmlns:a16="http://schemas.microsoft.com/office/drawing/2014/main" id="{02EF93F8-CC95-4AA7-A65C-423A5C209E4B}"/>
                </a:ext>
              </a:extLst>
            </p:cNvPr>
            <p:cNvSpPr txBox="1"/>
            <p:nvPr/>
          </p:nvSpPr>
          <p:spPr>
            <a:xfrm>
              <a:off x="4591050" y="5870568"/>
              <a:ext cx="30099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Time to Recovery</a:t>
              </a:r>
            </a:p>
          </p:txBody>
        </p:sp>
        <p:sp>
          <p:nvSpPr>
            <p:cNvPr id="21" name="TextBox 20">
              <a:extLst>
                <a:ext uri="{FF2B5EF4-FFF2-40B4-BE49-F238E27FC236}">
                  <a16:creationId xmlns:a16="http://schemas.microsoft.com/office/drawing/2014/main" id="{3F568145-6411-4C07-B3CF-3336ABAF2505}"/>
                </a:ext>
              </a:extLst>
            </p:cNvPr>
            <p:cNvSpPr txBox="1"/>
            <p:nvPr/>
          </p:nvSpPr>
          <p:spPr>
            <a:xfrm>
              <a:off x="3530425" y="3379807"/>
              <a:ext cx="1276492" cy="6759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Slow growth until health under control</a:t>
              </a:r>
            </a:p>
          </p:txBody>
        </p:sp>
        <p:sp>
          <p:nvSpPr>
            <p:cNvPr id="22" name="TextBox 21">
              <a:extLst>
                <a:ext uri="{FF2B5EF4-FFF2-40B4-BE49-F238E27FC236}">
                  <a16:creationId xmlns:a16="http://schemas.microsoft.com/office/drawing/2014/main" id="{BB7D509E-A731-4EF9-8B00-ABD3F006A8B3}"/>
                </a:ext>
              </a:extLst>
            </p:cNvPr>
            <p:cNvSpPr txBox="1"/>
            <p:nvPr/>
          </p:nvSpPr>
          <p:spPr>
            <a:xfrm>
              <a:off x="2341590" y="5661873"/>
              <a:ext cx="183091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Severe recession drop</a:t>
              </a:r>
            </a:p>
          </p:txBody>
        </p:sp>
        <p:sp>
          <p:nvSpPr>
            <p:cNvPr id="23" name="TextBox 22">
              <a:extLst>
                <a:ext uri="{FF2B5EF4-FFF2-40B4-BE49-F238E27FC236}">
                  <a16:creationId xmlns:a16="http://schemas.microsoft.com/office/drawing/2014/main" id="{2DCBF734-1027-40E6-B5C0-E4BF27F86144}"/>
                </a:ext>
              </a:extLst>
            </p:cNvPr>
            <p:cNvSpPr txBox="1"/>
            <p:nvPr/>
          </p:nvSpPr>
          <p:spPr>
            <a:xfrm>
              <a:off x="3530425" y="4914854"/>
              <a:ext cx="18309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Initial bounce back after restrictions lifted</a:t>
              </a:r>
            </a:p>
          </p:txBody>
        </p:sp>
        <p:sp>
          <p:nvSpPr>
            <p:cNvPr id="24" name="TextBox 23">
              <a:extLst>
                <a:ext uri="{FF2B5EF4-FFF2-40B4-BE49-F238E27FC236}">
                  <a16:creationId xmlns:a16="http://schemas.microsoft.com/office/drawing/2014/main" id="{8A815782-F2A0-4797-A4A0-083B4BEE23A0}"/>
                </a:ext>
              </a:extLst>
            </p:cNvPr>
            <p:cNvSpPr txBox="1"/>
            <p:nvPr/>
          </p:nvSpPr>
          <p:spPr>
            <a:xfrm>
              <a:off x="5787156" y="2929974"/>
              <a:ext cx="26910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Growth path depends on pent-up demand, amount of permanent damage and policy</a:t>
              </a:r>
            </a:p>
          </p:txBody>
        </p:sp>
      </p:grpSp>
    </p:spTree>
    <p:extLst>
      <p:ext uri="{BB962C8B-B14F-4D97-AF65-F5344CB8AC3E}">
        <p14:creationId xmlns:p14="http://schemas.microsoft.com/office/powerpoint/2010/main" val="1863285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88978"/>
            <a:ext cx="119853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COVID-19 recovery projections are in line with historical trends as economies in prior pandemics all experienced variations of a ‘V’-shaped recovery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227371"/>
            <a:ext cx="11465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Harvard Business Review, ‘What Coronavirus Could Mean For The Global Economy,’ 3/2/20. Note: Real GDP growth is quarterly except for 1918, when it’s yearly. Sources are based on U.S. Census Bureau, Bureau of Economic Analysis (BEA), CDC, Census and Statistics Department (Hong Kong), BCG Center for Macroeconomics analysis.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9629275" y="2393263"/>
            <a:ext cx="249897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2002 SARS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286 global deaths</a:t>
            </a:r>
          </a:p>
        </p:txBody>
      </p:sp>
      <p:pic>
        <p:nvPicPr>
          <p:cNvPr id="4" name="Picture 3">
            <a:extLst>
              <a:ext uri="{FF2B5EF4-FFF2-40B4-BE49-F238E27FC236}">
                <a16:creationId xmlns:a16="http://schemas.microsoft.com/office/drawing/2014/main" id="{55B24953-F4EA-48C8-989B-39106CE5F57D}"/>
              </a:ext>
            </a:extLst>
          </p:cNvPr>
          <p:cNvPicPr>
            <a:picLocks noChangeAspect="1"/>
          </p:cNvPicPr>
          <p:nvPr/>
        </p:nvPicPr>
        <p:blipFill rotWithShape="1">
          <a:blip r:embed="rId3"/>
          <a:srcRect t="2588" b="70338"/>
          <a:stretch/>
        </p:blipFill>
        <p:spPr>
          <a:xfrm>
            <a:off x="9629004" y="3096556"/>
            <a:ext cx="2499243" cy="2356357"/>
          </a:xfrm>
          <a:prstGeom prst="rect">
            <a:avLst/>
          </a:prstGeom>
          <a:ln>
            <a:solidFill>
              <a:schemeClr val="tx1"/>
            </a:solidFill>
          </a:ln>
        </p:spPr>
      </p:pic>
      <p:pic>
        <p:nvPicPr>
          <p:cNvPr id="14" name="Picture 13">
            <a:extLst>
              <a:ext uri="{FF2B5EF4-FFF2-40B4-BE49-F238E27FC236}">
                <a16:creationId xmlns:a16="http://schemas.microsoft.com/office/drawing/2014/main" id="{D71D8F70-EB01-425E-8D81-FB362FEF4A14}"/>
              </a:ext>
            </a:extLst>
          </p:cNvPr>
          <p:cNvPicPr>
            <a:picLocks noChangeAspect="1"/>
          </p:cNvPicPr>
          <p:nvPr/>
        </p:nvPicPr>
        <p:blipFill rotWithShape="1">
          <a:blip r:embed="rId3"/>
          <a:srcRect t="52098" b="26542"/>
          <a:stretch/>
        </p:blipFill>
        <p:spPr>
          <a:xfrm>
            <a:off x="3142605" y="3105278"/>
            <a:ext cx="3126837" cy="2325865"/>
          </a:xfrm>
          <a:prstGeom prst="rect">
            <a:avLst/>
          </a:prstGeom>
          <a:ln>
            <a:solidFill>
              <a:schemeClr val="tx1"/>
            </a:solidFill>
          </a:ln>
        </p:spPr>
      </p:pic>
      <p:pic>
        <p:nvPicPr>
          <p:cNvPr id="16" name="Picture 15">
            <a:extLst>
              <a:ext uri="{FF2B5EF4-FFF2-40B4-BE49-F238E27FC236}">
                <a16:creationId xmlns:a16="http://schemas.microsoft.com/office/drawing/2014/main" id="{29AE8E69-0CF1-492B-9DB7-FAC63E6F0BE9}"/>
              </a:ext>
            </a:extLst>
          </p:cNvPr>
          <p:cNvPicPr>
            <a:picLocks noChangeAspect="1"/>
          </p:cNvPicPr>
          <p:nvPr/>
        </p:nvPicPr>
        <p:blipFill rotWithShape="1">
          <a:blip r:embed="rId3"/>
          <a:srcRect t="30068" b="48571"/>
          <a:stretch/>
        </p:blipFill>
        <p:spPr>
          <a:xfrm>
            <a:off x="6409132" y="3114609"/>
            <a:ext cx="3126837" cy="2325865"/>
          </a:xfrm>
          <a:prstGeom prst="rect">
            <a:avLst/>
          </a:prstGeom>
          <a:ln>
            <a:solidFill>
              <a:schemeClr val="tx1"/>
            </a:solidFill>
          </a:ln>
        </p:spPr>
      </p:pic>
      <p:pic>
        <p:nvPicPr>
          <p:cNvPr id="17" name="Picture 16">
            <a:extLst>
              <a:ext uri="{FF2B5EF4-FFF2-40B4-BE49-F238E27FC236}">
                <a16:creationId xmlns:a16="http://schemas.microsoft.com/office/drawing/2014/main" id="{36959CF6-789A-4305-91B2-27B33C630F14}"/>
              </a:ext>
            </a:extLst>
          </p:cNvPr>
          <p:cNvPicPr>
            <a:picLocks noChangeAspect="1"/>
          </p:cNvPicPr>
          <p:nvPr/>
        </p:nvPicPr>
        <p:blipFill rotWithShape="1">
          <a:blip r:embed="rId3"/>
          <a:srcRect t="72926" b="4276"/>
          <a:stretch/>
        </p:blipFill>
        <p:spPr>
          <a:xfrm>
            <a:off x="67329" y="3101279"/>
            <a:ext cx="2946457" cy="2339195"/>
          </a:xfrm>
          <a:prstGeom prst="rect">
            <a:avLst/>
          </a:prstGeom>
          <a:solidFill>
            <a:schemeClr val="tx1"/>
          </a:solidFill>
          <a:ln>
            <a:solidFill>
              <a:schemeClr val="tx1"/>
            </a:solidFill>
          </a:ln>
        </p:spPr>
      </p:pic>
      <p:sp>
        <p:nvSpPr>
          <p:cNvPr id="18" name="Rectangle 17">
            <a:extLst>
              <a:ext uri="{FF2B5EF4-FFF2-40B4-BE49-F238E27FC236}">
                <a16:creationId xmlns:a16="http://schemas.microsoft.com/office/drawing/2014/main" id="{1020C063-47FB-4092-83D5-5D297F991F96}"/>
              </a:ext>
            </a:extLst>
          </p:cNvPr>
          <p:cNvSpPr/>
          <p:nvPr/>
        </p:nvSpPr>
        <p:spPr>
          <a:xfrm>
            <a:off x="6413324" y="2387040"/>
            <a:ext cx="3122645"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1968 H3N2 (‘Hong Kong’) Flu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100,000 U.S. deaths</a:t>
            </a:r>
          </a:p>
        </p:txBody>
      </p:sp>
      <p:sp>
        <p:nvSpPr>
          <p:cNvPr id="19" name="Rectangle 18">
            <a:extLst>
              <a:ext uri="{FF2B5EF4-FFF2-40B4-BE49-F238E27FC236}">
                <a16:creationId xmlns:a16="http://schemas.microsoft.com/office/drawing/2014/main" id="{5080B669-7E64-46C0-B5B5-A78DBEF4433C}"/>
              </a:ext>
            </a:extLst>
          </p:cNvPr>
          <p:cNvSpPr/>
          <p:nvPr/>
        </p:nvSpPr>
        <p:spPr>
          <a:xfrm>
            <a:off x="3141398" y="2390147"/>
            <a:ext cx="3122645"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1958 H2N2 (‘Asian’) Flu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116,000 U.S. deaths</a:t>
            </a:r>
          </a:p>
        </p:txBody>
      </p:sp>
      <p:sp>
        <p:nvSpPr>
          <p:cNvPr id="20" name="Rectangle 19">
            <a:extLst>
              <a:ext uri="{FF2B5EF4-FFF2-40B4-BE49-F238E27FC236}">
                <a16:creationId xmlns:a16="http://schemas.microsoft.com/office/drawing/2014/main" id="{5A9945BA-F397-43CF-80C8-F5E0AF000B2B}"/>
              </a:ext>
            </a:extLst>
          </p:cNvPr>
          <p:cNvSpPr/>
          <p:nvPr/>
        </p:nvSpPr>
        <p:spPr>
          <a:xfrm>
            <a:off x="63754" y="2393257"/>
            <a:ext cx="297500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1918 Spanish Flu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panose="020B0403020202020204" pitchFamily="34" charset="0"/>
              </a:rPr>
              <a:t>675</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,000 U.S. deaths</a:t>
            </a:r>
          </a:p>
        </p:txBody>
      </p:sp>
    </p:spTree>
    <p:extLst>
      <p:ext uri="{BB962C8B-B14F-4D97-AF65-F5344CB8AC3E}">
        <p14:creationId xmlns:p14="http://schemas.microsoft.com/office/powerpoint/2010/main" val="372564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38601" y="446176"/>
            <a:ext cx="75360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Economic Trends &amp; Projections</a:t>
            </a:r>
          </a:p>
        </p:txBody>
      </p:sp>
      <p:sp>
        <p:nvSpPr>
          <p:cNvPr id="4" name="Rectangle 3">
            <a:extLst>
              <a:ext uri="{FF2B5EF4-FFF2-40B4-BE49-F238E27FC236}">
                <a16:creationId xmlns:a16="http://schemas.microsoft.com/office/drawing/2014/main" id="{91CAB802-C65F-4081-AA12-A81B57DC4275}"/>
              </a:ext>
            </a:extLst>
          </p:cNvPr>
          <p:cNvSpPr/>
          <p:nvPr/>
        </p:nvSpPr>
        <p:spPr>
          <a:xfrm>
            <a:off x="5020793" y="1726350"/>
            <a:ext cx="6829086" cy="3447098"/>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lang="en-US" b="1" dirty="0">
                <a:solidFill>
                  <a:srgbClr val="1F1A62"/>
                </a:solidFill>
                <a:latin typeface="Helvetica" pitchFamily="2" charset="0"/>
                <a:ea typeface="Open Sans" panose="020B0606030504020204" pitchFamily="34" charset="0"/>
                <a:cs typeface="Open Sans" panose="020B0606030504020204" pitchFamily="34" charset="0"/>
              </a:rPr>
              <a:t>Many predict a quick recovery into 2021, however forecasts vary on the rate of full recovery vs. a plateauing based on the state of economic factors once the public health crisis is under control</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There</a:t>
            </a:r>
            <a:r>
              <a:rPr lang="en-US" b="1" dirty="0">
                <a:solidFill>
                  <a:srgbClr val="1F1A62"/>
                </a:solidFill>
                <a:latin typeface="Helvetica" pitchFamily="2" charset="0"/>
                <a:ea typeface="Open Sans" panose="020B0606030504020204" pitchFamily="34" charset="0"/>
                <a:cs typeface="Open Sans" panose="020B0606030504020204" pitchFamily="34" charset="0"/>
              </a:rPr>
              <a:t> are typically long periods of prosperity in between recessions</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lang="en-US" b="1" dirty="0">
                <a:solidFill>
                  <a:srgbClr val="1F1A62"/>
                </a:solidFill>
                <a:latin typeface="Helvetica" pitchFamily="2" charset="0"/>
                <a:ea typeface="Open Sans" panose="020B0606030504020204" pitchFamily="34" charset="0"/>
                <a:cs typeface="Open Sans" panose="020B0606030504020204" pitchFamily="34" charset="0"/>
              </a:rPr>
              <a:t>Historically, the economy has rebounded quickly after pandemics </a:t>
            </a: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461445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970440" cy="1323439"/>
          </a:xfrm>
          <a:prstGeom prst="rect">
            <a:avLst/>
          </a:prstGeom>
          <a:noFill/>
        </p:spPr>
        <p:txBody>
          <a:bodyPr wrap="square" rtlCol="0">
            <a:spAutoFit/>
          </a:bodyPr>
          <a:lstStyle/>
          <a:p>
            <a:pPr>
              <a:defRPr/>
            </a:pPr>
            <a:r>
              <a:rPr lang="en-US" sz="4000" b="1" dirty="0">
                <a:solidFill>
                  <a:schemeClr val="bg1"/>
                </a:solidFill>
                <a:latin typeface="Helvetica" pitchFamily="2" charset="0"/>
              </a:rPr>
              <a:t>A One-Hundred Year Perspective</a:t>
            </a:r>
          </a:p>
        </p:txBody>
      </p:sp>
    </p:spTree>
    <p:extLst>
      <p:ext uri="{BB962C8B-B14F-4D97-AF65-F5344CB8AC3E}">
        <p14:creationId xmlns:p14="http://schemas.microsoft.com/office/powerpoint/2010/main" val="2766515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91EC513F-8052-4B0B-9C5A-41456014EA4A}"/>
              </a:ext>
            </a:extLst>
          </p:cNvPr>
          <p:cNvGrpSpPr/>
          <p:nvPr/>
        </p:nvGrpSpPr>
        <p:grpSpPr>
          <a:xfrm>
            <a:off x="1245392" y="2104575"/>
            <a:ext cx="9701216" cy="2415580"/>
            <a:chOff x="1245392" y="2271808"/>
            <a:chExt cx="9701216" cy="2648853"/>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293825" y="2271808"/>
              <a:ext cx="9604350" cy="2648853"/>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119DCA4-3C22-4221-8B54-27C340944AF0}"/>
                </a:ext>
              </a:extLst>
            </p:cNvPr>
            <p:cNvSpPr/>
            <p:nvPr/>
          </p:nvSpPr>
          <p:spPr>
            <a:xfrm>
              <a:off x="1245392" y="2448028"/>
              <a:ext cx="9701216" cy="21736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“Because the </a:t>
              </a:r>
              <a:r>
                <a:rPr kumimoji="0" lang="en-US" sz="26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purpose of business is to create a customer</a:t>
              </a: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 the business enterprise has two — and only two — basic functions: </a:t>
              </a:r>
              <a:r>
                <a:rPr kumimoji="0" lang="en-US" sz="2600" i="0" u="none" strike="noStrike" kern="1200" cap="none" spc="0" normalizeH="0" baseline="0" noProof="0" dirty="0">
                  <a:ln>
                    <a:noFill/>
                  </a:ln>
                  <a:solidFill>
                    <a:srgbClr val="002060"/>
                  </a:solidFill>
                  <a:effectLst/>
                  <a:uLnTx/>
                  <a:uFillTx/>
                  <a:latin typeface="Helvetica" panose="020B0403020202020204" pitchFamily="34" charset="0"/>
                  <a:cs typeface="Times New Roman" panose="02020603050405020304" pitchFamily="18" charset="0"/>
                </a:rPr>
                <a:t>marketing and innovation. </a:t>
              </a: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Marketing and innovation produce results; </a:t>
              </a:r>
              <a:r>
                <a:rPr kumimoji="0" lang="en-US" sz="26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all the rest are costs</a:t>
              </a: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 </a:t>
              </a:r>
              <a:r>
                <a:rPr kumimoji="0" lang="en-US" sz="26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Marketing is the distinguishing, unique function of the business</a:t>
              </a:r>
              <a:r>
                <a:rPr kumimoji="0" lang="en-US" sz="26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a:t>
              </a:r>
            </a:p>
          </p:txBody>
        </p:sp>
      </p:grpSp>
      <p:sp>
        <p:nvSpPr>
          <p:cNvPr id="18" name="Rectangle 17">
            <a:extLst>
              <a:ext uri="{FF2B5EF4-FFF2-40B4-BE49-F238E27FC236}">
                <a16:creationId xmlns:a16="http://schemas.microsoft.com/office/drawing/2014/main" id="{1DA34B2F-A889-452C-AB89-A1FAEE6B1494}"/>
              </a:ext>
            </a:extLst>
          </p:cNvPr>
          <p:cNvSpPr/>
          <p:nvPr/>
        </p:nvSpPr>
        <p:spPr>
          <a:xfrm>
            <a:off x="2719600" y="5187507"/>
            <a:ext cx="4352435" cy="8648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Peter Drucker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Management Consultant, Educator, Author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The Practice of Management (1954)</a:t>
            </a:r>
          </a:p>
        </p:txBody>
      </p:sp>
    </p:spTree>
    <p:extLst>
      <p:ext uri="{BB962C8B-B14F-4D97-AF65-F5344CB8AC3E}">
        <p14:creationId xmlns:p14="http://schemas.microsoft.com/office/powerpoint/2010/main" val="900873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Contents</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199150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 action="ppaction://noaction"/>
            <a:extLst>
              <a:ext uri="{FF2B5EF4-FFF2-40B4-BE49-F238E27FC236}">
                <a16:creationId xmlns:a16="http://schemas.microsoft.com/office/drawing/2014/main" id="{3FBE39E5-C72C-4F3D-B70C-EE1A165D068E}"/>
              </a:ext>
            </a:extLst>
          </p:cNvPr>
          <p:cNvSpPr/>
          <p:nvPr/>
        </p:nvSpPr>
        <p:spPr>
          <a:xfrm>
            <a:off x="689513" y="2913930"/>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hlinkClick r:id="" action="ppaction://noaction"/>
            <a:extLst>
              <a:ext uri="{FF2B5EF4-FFF2-40B4-BE49-F238E27FC236}">
                <a16:creationId xmlns:a16="http://schemas.microsoft.com/office/drawing/2014/main" id="{803108AD-CE54-4553-B12B-47A8A3C4E834}"/>
              </a:ext>
            </a:extLst>
          </p:cNvPr>
          <p:cNvSpPr/>
          <p:nvPr/>
        </p:nvSpPr>
        <p:spPr>
          <a:xfrm>
            <a:off x="689513" y="3837485"/>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08408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D3C8D"/>
                </a:solidFill>
                <a:effectLst/>
                <a:uLnTx/>
                <a:uFillTx/>
                <a:latin typeface="Helvetica" pitchFamily="2" charset="0"/>
                <a:ea typeface="+mn-ea"/>
                <a:cs typeface="+mn-cs"/>
              </a:rPr>
              <a:t>1</a:t>
            </a: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301744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D3C8D"/>
                </a:solidFill>
                <a:effectLst/>
                <a:uLnTx/>
                <a:uFillTx/>
                <a:latin typeface="Helvetica" pitchFamily="2" charset="0"/>
                <a:ea typeface="+mn-ea"/>
                <a:cs typeface="+mn-cs"/>
              </a:rPr>
              <a:t>2</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930060"/>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D3C8D"/>
                </a:solidFill>
                <a:effectLst/>
                <a:uLnTx/>
                <a:uFillTx/>
                <a:latin typeface="Helvetica" pitchFamily="2" charset="0"/>
                <a:ea typeface="+mn-ea"/>
                <a:cs typeface="+mn-cs"/>
              </a:rPr>
              <a:t>3</a:t>
            </a:r>
          </a:p>
        </p:txBody>
      </p:sp>
      <p:sp>
        <p:nvSpPr>
          <p:cNvPr id="38" name="Rectangle 37">
            <a:hlinkClick r:id="rId2" action="ppaction://hlinksldjump"/>
            <a:extLst>
              <a:ext uri="{FF2B5EF4-FFF2-40B4-BE49-F238E27FC236}">
                <a16:creationId xmlns:a16="http://schemas.microsoft.com/office/drawing/2014/main" id="{9E0F203F-346B-4008-8A8E-221BACC05B2B}"/>
              </a:ext>
            </a:extLst>
          </p:cNvPr>
          <p:cNvSpPr/>
          <p:nvPr/>
        </p:nvSpPr>
        <p:spPr>
          <a:xfrm>
            <a:off x="1136436" y="2260641"/>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Advertiser Reaction to COVID-19</a:t>
            </a:r>
          </a:p>
        </p:txBody>
      </p:sp>
      <p:sp>
        <p:nvSpPr>
          <p:cNvPr id="27" name="Rectangle 26">
            <a:hlinkClick r:id="rId3" action="ppaction://hlinksldjump"/>
            <a:extLst>
              <a:ext uri="{FF2B5EF4-FFF2-40B4-BE49-F238E27FC236}">
                <a16:creationId xmlns:a16="http://schemas.microsoft.com/office/drawing/2014/main" id="{9E0F203F-346B-4008-8A8E-221BACC05B2B}"/>
              </a:ext>
            </a:extLst>
          </p:cNvPr>
          <p:cNvSpPr/>
          <p:nvPr/>
        </p:nvSpPr>
        <p:spPr>
          <a:xfrm>
            <a:off x="1172968" y="3170228"/>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Advertising Through Crises</a:t>
            </a:r>
          </a:p>
        </p:txBody>
      </p:sp>
      <p:sp>
        <p:nvSpPr>
          <p:cNvPr id="28" name="Rectangle 27">
            <a:hlinkClick r:id="rId4" action="ppaction://hlinksldjump"/>
            <a:extLst>
              <a:ext uri="{FF2B5EF4-FFF2-40B4-BE49-F238E27FC236}">
                <a16:creationId xmlns:a16="http://schemas.microsoft.com/office/drawing/2014/main" id="{9E0F203F-346B-4008-8A8E-221BACC05B2B}"/>
              </a:ext>
            </a:extLst>
          </p:cNvPr>
          <p:cNvSpPr/>
          <p:nvPr/>
        </p:nvSpPr>
        <p:spPr>
          <a:xfrm>
            <a:off x="1136436" y="4081110"/>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Economic Trends &amp; Projections</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grpSp>
        <p:nvGrpSpPr>
          <p:cNvPr id="2" name="Group 1">
            <a:extLst>
              <a:ext uri="{FF2B5EF4-FFF2-40B4-BE49-F238E27FC236}">
                <a16:creationId xmlns:a16="http://schemas.microsoft.com/office/drawing/2014/main" id="{17CB6ECE-5A2F-44BE-94A1-D06A63D4EE2C}"/>
              </a:ext>
            </a:extLst>
          </p:cNvPr>
          <p:cNvGrpSpPr/>
          <p:nvPr/>
        </p:nvGrpSpPr>
        <p:grpSpPr>
          <a:xfrm>
            <a:off x="6096000" y="2912181"/>
            <a:ext cx="5346343" cy="862259"/>
            <a:chOff x="6113756" y="1927535"/>
            <a:chExt cx="5346343" cy="862259"/>
          </a:xfrm>
        </p:grpSpPr>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D3C8D"/>
                  </a:solidFill>
                  <a:effectLst/>
                  <a:uLnTx/>
                  <a:uFillTx/>
                  <a:latin typeface="Helvetica" pitchFamily="2" charset="0"/>
                  <a:ea typeface="+mn-ea"/>
                  <a:cs typeface="+mn-cs"/>
                </a:rPr>
                <a:t>6</a:t>
              </a:r>
            </a:p>
          </p:txBody>
        </p:sp>
      </p:grpSp>
      <p:sp>
        <p:nvSpPr>
          <p:cNvPr id="25" name="Rectangle 24">
            <a:hlinkClick r:id="" action="ppaction://noaction"/>
            <a:extLst>
              <a:ext uri="{FF2B5EF4-FFF2-40B4-BE49-F238E27FC236}">
                <a16:creationId xmlns:a16="http://schemas.microsoft.com/office/drawing/2014/main" id="{00EEB3A9-A93D-4A06-93E0-DD62DC2EB158}"/>
              </a:ext>
            </a:extLst>
          </p:cNvPr>
          <p:cNvSpPr/>
          <p:nvPr/>
        </p:nvSpPr>
        <p:spPr>
          <a:xfrm>
            <a:off x="6105181" y="383699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AC59483-C1C2-4C3B-85BD-32EE53B61E98}"/>
              </a:ext>
            </a:extLst>
          </p:cNvPr>
          <p:cNvSpPr txBox="1"/>
          <p:nvPr/>
        </p:nvSpPr>
        <p:spPr>
          <a:xfrm>
            <a:off x="6156972" y="3955421"/>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D3C8D"/>
                </a:solidFill>
                <a:effectLst/>
                <a:uLnTx/>
                <a:uFillTx/>
                <a:latin typeface="Helvetica" pitchFamily="2" charset="0"/>
                <a:ea typeface="+mn-ea"/>
                <a:cs typeface="+mn-cs"/>
              </a:rPr>
              <a:t>7</a:t>
            </a:r>
          </a:p>
        </p:txBody>
      </p:sp>
      <p:sp>
        <p:nvSpPr>
          <p:cNvPr id="30" name="Rectangle 29">
            <a:hlinkClick r:id="rId5" action="ppaction://hlinksldjump"/>
            <a:extLst>
              <a:ext uri="{FF2B5EF4-FFF2-40B4-BE49-F238E27FC236}">
                <a16:creationId xmlns:a16="http://schemas.microsoft.com/office/drawing/2014/main" id="{5A044105-7419-4832-898E-C2743E2E1A5E}"/>
              </a:ext>
            </a:extLst>
          </p:cNvPr>
          <p:cNvSpPr/>
          <p:nvPr/>
        </p:nvSpPr>
        <p:spPr>
          <a:xfrm>
            <a:off x="6577658" y="3183624"/>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1F1A62"/>
                </a:solidFill>
                <a:latin typeface="Helvetica" pitchFamily="2" charset="0"/>
              </a:rPr>
              <a:t>Five Key Reminders for Marketers</a:t>
            </a:r>
            <a:endParaRPr kumimoji="0" lang="en-US" sz="1400" b="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2" name="Rectangle 21">
            <a:hlinkClick r:id="" action="ppaction://noaction"/>
            <a:extLst>
              <a:ext uri="{FF2B5EF4-FFF2-40B4-BE49-F238E27FC236}">
                <a16:creationId xmlns:a16="http://schemas.microsoft.com/office/drawing/2014/main" id="{5662B8C0-2D15-4CC0-B90F-4D03E5D80DCC}"/>
              </a:ext>
            </a:extLst>
          </p:cNvPr>
          <p:cNvSpPr/>
          <p:nvPr/>
        </p:nvSpPr>
        <p:spPr>
          <a:xfrm>
            <a:off x="6098957" y="199150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8E4E64-8304-4F05-BE28-54FBE3786229}"/>
              </a:ext>
            </a:extLst>
          </p:cNvPr>
          <p:cNvSpPr txBox="1"/>
          <p:nvPr/>
        </p:nvSpPr>
        <p:spPr>
          <a:xfrm>
            <a:off x="6150748" y="2084083"/>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ED3C8D"/>
                </a:solidFill>
                <a:latin typeface="Helvetica" pitchFamily="2" charset="0"/>
              </a:rPr>
              <a:t>5</a:t>
            </a:r>
            <a:endParaRPr kumimoji="0" lang="en-US" sz="3800" b="0"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4" name="Rectangle 23">
            <a:hlinkClick r:id="rId6" action="ppaction://hlinksldjump"/>
            <a:extLst>
              <a:ext uri="{FF2B5EF4-FFF2-40B4-BE49-F238E27FC236}">
                <a16:creationId xmlns:a16="http://schemas.microsoft.com/office/drawing/2014/main" id="{119C53F4-A78A-477C-A082-B466D416C7AF}"/>
              </a:ext>
            </a:extLst>
          </p:cNvPr>
          <p:cNvSpPr/>
          <p:nvPr/>
        </p:nvSpPr>
        <p:spPr>
          <a:xfrm>
            <a:off x="6545880" y="2260641"/>
            <a:ext cx="4902317" cy="338554"/>
          </a:xfrm>
          <a:prstGeom prst="rect">
            <a:avLst/>
          </a:prstGeom>
        </p:spPr>
        <p:txBody>
          <a:bodyPr wrap="square">
            <a:spAutoFit/>
          </a:bodyPr>
          <a:lstStyle/>
          <a:p>
            <a:pPr lvl="0">
              <a:defRPr/>
            </a:pPr>
            <a:r>
              <a:rPr lang="en-US" sz="1600" b="1" dirty="0">
                <a:solidFill>
                  <a:srgbClr val="1F1A62"/>
                </a:solidFill>
                <a:latin typeface="Helvetica" pitchFamily="2" charset="0"/>
              </a:rPr>
              <a:t>Creative Messaging That Is Right for the Time</a:t>
            </a:r>
          </a:p>
        </p:txBody>
      </p:sp>
      <p:sp>
        <p:nvSpPr>
          <p:cNvPr id="50" name="Rectangle 49">
            <a:hlinkClick r:id="rId7" action="ppaction://hlinksldjump"/>
            <a:extLst>
              <a:ext uri="{FF2B5EF4-FFF2-40B4-BE49-F238E27FC236}">
                <a16:creationId xmlns:a16="http://schemas.microsoft.com/office/drawing/2014/main" id="{9E0F203F-346B-4008-8A8E-221BACC05B2B}"/>
              </a:ext>
            </a:extLst>
          </p:cNvPr>
          <p:cNvSpPr/>
          <p:nvPr/>
        </p:nvSpPr>
        <p:spPr>
          <a:xfrm>
            <a:off x="6573104" y="4113320"/>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Additional Resources</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9" name="Rectangle 28">
            <a:hlinkClick r:id="" action="ppaction://noaction"/>
            <a:extLst>
              <a:ext uri="{FF2B5EF4-FFF2-40B4-BE49-F238E27FC236}">
                <a16:creationId xmlns:a16="http://schemas.microsoft.com/office/drawing/2014/main" id="{E23E2DD2-DBAE-4E75-B7EA-E3EA9147CA28}"/>
              </a:ext>
            </a:extLst>
          </p:cNvPr>
          <p:cNvSpPr/>
          <p:nvPr/>
        </p:nvSpPr>
        <p:spPr>
          <a:xfrm>
            <a:off x="690320" y="475648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981D2FE-A40B-40EF-ACC7-37F06DCD0F2C}"/>
              </a:ext>
            </a:extLst>
          </p:cNvPr>
          <p:cNvSpPr txBox="1"/>
          <p:nvPr/>
        </p:nvSpPr>
        <p:spPr>
          <a:xfrm>
            <a:off x="742111" y="4849056"/>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ED3C8D"/>
                </a:solidFill>
                <a:effectLst/>
                <a:uLnTx/>
                <a:uFillTx/>
                <a:latin typeface="Helvetica" pitchFamily="2" charset="0"/>
                <a:ea typeface="+mn-ea"/>
                <a:cs typeface="+mn-cs"/>
              </a:rPr>
              <a:t>4</a:t>
            </a:r>
          </a:p>
        </p:txBody>
      </p:sp>
      <p:sp>
        <p:nvSpPr>
          <p:cNvPr id="39" name="Rectangle 38">
            <a:hlinkClick r:id="rId8" action="ppaction://hlinksldjump"/>
            <a:extLst>
              <a:ext uri="{FF2B5EF4-FFF2-40B4-BE49-F238E27FC236}">
                <a16:creationId xmlns:a16="http://schemas.microsoft.com/office/drawing/2014/main" id="{FC20D84A-8852-477E-83C2-84C4F41B80B1}"/>
              </a:ext>
            </a:extLst>
          </p:cNvPr>
          <p:cNvSpPr/>
          <p:nvPr/>
        </p:nvSpPr>
        <p:spPr>
          <a:xfrm>
            <a:off x="1137243" y="5018333"/>
            <a:ext cx="4902317" cy="338554"/>
          </a:xfrm>
          <a:prstGeom prst="rect">
            <a:avLst/>
          </a:prstGeom>
        </p:spPr>
        <p:txBody>
          <a:bodyPr wrap="square">
            <a:spAutoFit/>
          </a:bodyPr>
          <a:lstStyle/>
          <a:p>
            <a:pPr lvl="0">
              <a:defRPr/>
            </a:pPr>
            <a:r>
              <a:rPr lang="en-US" sz="1600" b="1" dirty="0">
                <a:solidFill>
                  <a:srgbClr val="1F1A62"/>
                </a:solidFill>
                <a:latin typeface="Helvetica" pitchFamily="2" charset="0"/>
              </a:rPr>
              <a:t>A One-Hundred Year Perspective</a:t>
            </a:r>
          </a:p>
        </p:txBody>
      </p:sp>
      <p:pic>
        <p:nvPicPr>
          <p:cNvPr id="40" name="Picture 39">
            <a:extLst>
              <a:ext uri="{FF2B5EF4-FFF2-40B4-BE49-F238E27FC236}">
                <a16:creationId xmlns:a16="http://schemas.microsoft.com/office/drawing/2014/main" id="{27BBAF24-CC74-4EF1-86E2-5D36455B630B}"/>
              </a:ext>
            </a:extLst>
          </p:cNvPr>
          <p:cNvPicPr>
            <a:picLocks noChangeAspect="1"/>
          </p:cNvPicPr>
          <p:nvPr/>
        </p:nvPicPr>
        <p:blipFill rotWithShape="1">
          <a:blip r:embed="rId9"/>
          <a:srcRect l="4181" t="95080" r="-1"/>
          <a:stretch/>
        </p:blipFill>
        <p:spPr>
          <a:xfrm>
            <a:off x="483207" y="6507893"/>
            <a:ext cx="11708793" cy="350107"/>
          </a:xfrm>
          <a:prstGeom prst="rect">
            <a:avLst/>
          </a:prstGeom>
        </p:spPr>
      </p:pic>
      <p:sp>
        <p:nvSpPr>
          <p:cNvPr id="41" name="Slide Number Placeholder 5">
            <a:extLst>
              <a:ext uri="{FF2B5EF4-FFF2-40B4-BE49-F238E27FC236}">
                <a16:creationId xmlns:a16="http://schemas.microsoft.com/office/drawing/2014/main" id="{28EBE347-4A5F-4856-9543-6852ECDBB62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2" name="Rectangle 41">
            <a:extLst>
              <a:ext uri="{FF2B5EF4-FFF2-40B4-BE49-F238E27FC236}">
                <a16:creationId xmlns:a16="http://schemas.microsoft.com/office/drawing/2014/main" id="{3DF49E8B-886B-4296-80FB-BFCD4188DFC7}"/>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6067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09675" y="261213"/>
            <a:ext cx="119853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First, it’s </a:t>
            </a:r>
            <a:r>
              <a:rPr lang="en-US" sz="2500" b="1" dirty="0">
                <a:solidFill>
                  <a:srgbClr val="1F1A62"/>
                </a:solidFill>
                <a:latin typeface="Helvetica" pitchFamily="2" charset="0"/>
              </a:rPr>
              <a:t>important to understand that t</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he </a:t>
            </a:r>
            <a:r>
              <a:rPr kumimoji="0" lang="en-US" sz="2500" b="1" i="0" u="none" strike="noStrike" kern="1200" cap="none" spc="0" normalizeH="0" baseline="0" noProof="0" dirty="0">
                <a:ln>
                  <a:noFill/>
                </a:ln>
                <a:solidFill>
                  <a:srgbClr val="ED3C8D"/>
                </a:solidFill>
                <a:effectLst/>
                <a:uLnTx/>
                <a:uFillTx/>
                <a:latin typeface="Helvetica" pitchFamily="2" charset="0"/>
                <a:ea typeface="+mn-ea"/>
                <a:cs typeface="+mn-cs"/>
              </a:rPr>
              <a:t>full impact of advertising’s effect is not seen immediately</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 which helps explain how brands that spend during a recession continue to see significant share gains in the years after it</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328565"/>
            <a:ext cx="1111900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Ebiquity, ‘Advertising Through a Recession,’ April 2020.</a:t>
            </a:r>
          </a:p>
        </p:txBody>
      </p:sp>
      <p:sp>
        <p:nvSpPr>
          <p:cNvPr id="10" name="Oval 9">
            <a:extLst>
              <a:ext uri="{FF2B5EF4-FFF2-40B4-BE49-F238E27FC236}">
                <a16:creationId xmlns:a16="http://schemas.microsoft.com/office/drawing/2014/main" id="{8B25BAD2-0A47-4EA7-9288-B1BD4D6CE361}"/>
              </a:ext>
            </a:extLst>
          </p:cNvPr>
          <p:cNvSpPr/>
          <p:nvPr/>
        </p:nvSpPr>
        <p:spPr>
          <a:xfrm>
            <a:off x="7553325" y="3269092"/>
            <a:ext cx="2316480" cy="2159990"/>
          </a:xfrm>
          <a:prstGeom prst="ellipse">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100%</a:t>
            </a:r>
          </a:p>
        </p:txBody>
      </p:sp>
      <p:sp>
        <p:nvSpPr>
          <p:cNvPr id="21" name="Oval 20">
            <a:extLst>
              <a:ext uri="{FF2B5EF4-FFF2-40B4-BE49-F238E27FC236}">
                <a16:creationId xmlns:a16="http://schemas.microsoft.com/office/drawing/2014/main" id="{73D8580E-A08D-4E1A-BACC-D8D2CC3F014C}"/>
              </a:ext>
            </a:extLst>
          </p:cNvPr>
          <p:cNvSpPr/>
          <p:nvPr/>
        </p:nvSpPr>
        <p:spPr>
          <a:xfrm>
            <a:off x="4942366" y="3612557"/>
            <a:ext cx="1379219" cy="1473061"/>
          </a:xfrm>
          <a:prstGeom prst="ellipse">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42%</a:t>
            </a:r>
          </a:p>
        </p:txBody>
      </p:sp>
      <p:sp>
        <p:nvSpPr>
          <p:cNvPr id="22" name="Oval 21">
            <a:extLst>
              <a:ext uri="{FF2B5EF4-FFF2-40B4-BE49-F238E27FC236}">
                <a16:creationId xmlns:a16="http://schemas.microsoft.com/office/drawing/2014/main" id="{9EC5EC29-CA09-4F6E-8585-99BE487DE2F8}"/>
              </a:ext>
            </a:extLst>
          </p:cNvPr>
          <p:cNvSpPr/>
          <p:nvPr/>
        </p:nvSpPr>
        <p:spPr>
          <a:xfrm>
            <a:off x="2229864" y="3886174"/>
            <a:ext cx="960120" cy="925826"/>
          </a:xfrm>
          <a:prstGeom prst="ellipse">
            <a:avLst/>
          </a:prstGeom>
          <a:solidFill>
            <a:srgbClr val="00BFF2"/>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18%</a:t>
            </a:r>
          </a:p>
        </p:txBody>
      </p:sp>
      <p:sp>
        <p:nvSpPr>
          <p:cNvPr id="23" name="Rectangle 22">
            <a:extLst>
              <a:ext uri="{FF2B5EF4-FFF2-40B4-BE49-F238E27FC236}">
                <a16:creationId xmlns:a16="http://schemas.microsoft.com/office/drawing/2014/main" id="{73DC0798-05C9-4EF9-A40B-8AECB2B5295D}"/>
              </a:ext>
            </a:extLst>
          </p:cNvPr>
          <p:cNvSpPr/>
          <p:nvPr/>
        </p:nvSpPr>
        <p:spPr>
          <a:xfrm>
            <a:off x="1923079" y="1910855"/>
            <a:ext cx="819227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Share of Sales Impact by Timeframe</a:t>
            </a:r>
            <a:endPar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6" name="Rectangle 25">
            <a:extLst>
              <a:ext uri="{FF2B5EF4-FFF2-40B4-BE49-F238E27FC236}">
                <a16:creationId xmlns:a16="http://schemas.microsoft.com/office/drawing/2014/main" id="{8798193A-5D63-41E1-B0EF-ADEB1125EEEA}"/>
              </a:ext>
            </a:extLst>
          </p:cNvPr>
          <p:cNvSpPr/>
          <p:nvPr/>
        </p:nvSpPr>
        <p:spPr>
          <a:xfrm>
            <a:off x="1707048" y="2776531"/>
            <a:ext cx="20057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Hours / Days</a:t>
            </a:r>
            <a:endPar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7" name="Rectangle 26">
            <a:extLst>
              <a:ext uri="{FF2B5EF4-FFF2-40B4-BE49-F238E27FC236}">
                <a16:creationId xmlns:a16="http://schemas.microsoft.com/office/drawing/2014/main" id="{AC5964F6-FBF6-49CD-B341-9F2E9754D31B}"/>
              </a:ext>
            </a:extLst>
          </p:cNvPr>
          <p:cNvSpPr/>
          <p:nvPr/>
        </p:nvSpPr>
        <p:spPr>
          <a:xfrm>
            <a:off x="4688373" y="2776531"/>
            <a:ext cx="20057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Weeks / Months</a:t>
            </a:r>
            <a:endPar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8" name="Rectangle 27">
            <a:extLst>
              <a:ext uri="{FF2B5EF4-FFF2-40B4-BE49-F238E27FC236}">
                <a16:creationId xmlns:a16="http://schemas.microsoft.com/office/drawing/2014/main" id="{8ECD0055-B1FB-445B-ADE3-090B69A3EC0A}"/>
              </a:ext>
            </a:extLst>
          </p:cNvPr>
          <p:cNvSpPr/>
          <p:nvPr/>
        </p:nvSpPr>
        <p:spPr>
          <a:xfrm>
            <a:off x="7736373" y="2776531"/>
            <a:ext cx="20057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Months / Years</a:t>
            </a:r>
            <a:endPar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9" name="Rectangle 28">
            <a:extLst>
              <a:ext uri="{FF2B5EF4-FFF2-40B4-BE49-F238E27FC236}">
                <a16:creationId xmlns:a16="http://schemas.microsoft.com/office/drawing/2014/main" id="{050254FD-1A33-4726-AB28-C425AFC86E7D}"/>
              </a:ext>
            </a:extLst>
          </p:cNvPr>
          <p:cNvSpPr/>
          <p:nvPr/>
        </p:nvSpPr>
        <p:spPr>
          <a:xfrm>
            <a:off x="1373673" y="5548306"/>
            <a:ext cx="25982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(via digital attribution)</a:t>
            </a:r>
            <a:endParaRPr kumimoji="0" lang="en-US" sz="12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0" name="Rectangle 29">
            <a:extLst>
              <a:ext uri="{FF2B5EF4-FFF2-40B4-BE49-F238E27FC236}">
                <a16:creationId xmlns:a16="http://schemas.microsoft.com/office/drawing/2014/main" id="{C5A1D865-7A7B-4F5A-BCAD-1CC346FF5A09}"/>
              </a:ext>
            </a:extLst>
          </p:cNvPr>
          <p:cNvSpPr/>
          <p:nvPr/>
        </p:nvSpPr>
        <p:spPr>
          <a:xfrm>
            <a:off x="4326423" y="5548306"/>
            <a:ext cx="25982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(via marketing mix modeling)</a:t>
            </a:r>
            <a:endParaRPr kumimoji="0" lang="en-US" sz="12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1" name="Rectangle 30">
            <a:extLst>
              <a:ext uri="{FF2B5EF4-FFF2-40B4-BE49-F238E27FC236}">
                <a16:creationId xmlns:a16="http://schemas.microsoft.com/office/drawing/2014/main" id="{EE304D4C-0191-48BC-9CB9-4D2F247858D4}"/>
              </a:ext>
            </a:extLst>
          </p:cNvPr>
          <p:cNvSpPr/>
          <p:nvPr/>
        </p:nvSpPr>
        <p:spPr>
          <a:xfrm>
            <a:off x="7450623" y="5548306"/>
            <a:ext cx="25982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(via brand equity modeling)</a:t>
            </a:r>
            <a:endParaRPr kumimoji="0" lang="en-US" sz="12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51988ECF-1F0D-4940-B6E1-7028E4461EFF}"/>
              </a:ext>
            </a:extLst>
          </p:cNvPr>
          <p:cNvSpPr txBox="1"/>
          <p:nvPr/>
        </p:nvSpPr>
        <p:spPr>
          <a:xfrm>
            <a:off x="503435" y="6005102"/>
            <a:ext cx="111190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How to read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18% of sales derived from advertising occurs within hours/days of exposure</a:t>
            </a:r>
          </a:p>
        </p:txBody>
      </p:sp>
    </p:spTree>
    <p:extLst>
      <p:ext uri="{BB962C8B-B14F-4D97-AF65-F5344CB8AC3E}">
        <p14:creationId xmlns:p14="http://schemas.microsoft.com/office/powerpoint/2010/main" val="238783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0" y="1696163"/>
            <a:ext cx="4768788"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746818"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312861"/>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For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100 years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scholars have been demonstrating how brands that increase their ad budgets during an economic downturn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grow sales much faster</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than their competitors – both during the time period and beyond it</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2CD4A6FA-729A-47EA-B031-BBBE8C3A95D5}"/>
              </a:ext>
            </a:extLst>
          </p:cNvPr>
          <p:cNvSpPr/>
          <p:nvPr/>
        </p:nvSpPr>
        <p:spPr>
          <a:xfrm>
            <a:off x="264165" y="1729426"/>
            <a:ext cx="4350431" cy="40626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In the 1920’s, companies that decreased their advertising spend saw sales decline both during the recession and then for the following three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In relative terms, </a:t>
            </a:r>
            <a:r>
              <a:rPr kumimoji="0" lang="en-US" sz="18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these companies actually underperformed even those that elected to do no advertising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This was the first in a series of proof points over the last century to prove the ability of increased advertising during a recession to drive outcomes.</a:t>
            </a:r>
          </a:p>
        </p:txBody>
      </p:sp>
      <p:sp>
        <p:nvSpPr>
          <p:cNvPr id="39" name="TextBox 38">
            <a:extLst>
              <a:ext uri="{FF2B5EF4-FFF2-40B4-BE49-F238E27FC236}">
                <a16:creationId xmlns:a16="http://schemas.microsoft.com/office/drawing/2014/main" id="{1F00464D-1494-4292-8F3E-2F4BA5B4B113}"/>
              </a:ext>
            </a:extLst>
          </p:cNvPr>
          <p:cNvSpPr txBox="1"/>
          <p:nvPr/>
        </p:nvSpPr>
        <p:spPr>
          <a:xfrm>
            <a:off x="526244" y="6230092"/>
            <a:ext cx="113236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Roland S. Vaile, ‘The Use of Advertising During Depression,’ Harvard Business Review 5, April 1927. Analysis includes 250 companies. Specific sales index data points based on Mark Ritson’s, ‘Marketing in the Time of Coronavirus’ webinar, April 2020 (Marketing Week, Mini MBA in Marketing program).</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graphicFrame>
        <p:nvGraphicFramePr>
          <p:cNvPr id="4" name="Chart 3">
            <a:extLst>
              <a:ext uri="{FF2B5EF4-FFF2-40B4-BE49-F238E27FC236}">
                <a16:creationId xmlns:a16="http://schemas.microsoft.com/office/drawing/2014/main" id="{4E53D93E-1288-4C07-8178-7B608294B31E}"/>
              </a:ext>
            </a:extLst>
          </p:cNvPr>
          <p:cNvGraphicFramePr/>
          <p:nvPr>
            <p:extLst>
              <p:ext uri="{D42A27DB-BD31-4B8C-83A1-F6EECF244321}">
                <p14:modId xmlns:p14="http://schemas.microsoft.com/office/powerpoint/2010/main" val="2268479062"/>
              </p:ext>
            </p:extLst>
          </p:nvPr>
        </p:nvGraphicFramePr>
        <p:xfrm>
          <a:off x="5468576" y="2041686"/>
          <a:ext cx="6002779" cy="328201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4CD49DC6-18BA-4054-BE4C-AA5139EF3227}"/>
              </a:ext>
            </a:extLst>
          </p:cNvPr>
          <p:cNvSpPr/>
          <p:nvPr/>
        </p:nvSpPr>
        <p:spPr>
          <a:xfrm>
            <a:off x="6249461" y="1741763"/>
            <a:ext cx="4441024"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1B1464"/>
                </a:solidFill>
                <a:latin typeface="Helvetica" panose="020B0403020202020204" pitchFamily="34" charset="0"/>
                <a:ea typeface="+mn-ea"/>
                <a:cs typeface="+mn-cs"/>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Sales Index Trends by </a:t>
            </a:r>
            <a:r>
              <a:rPr lang="en-US" sz="1600" b="1" u="sng" dirty="0">
                <a:solidFill>
                  <a:srgbClr val="1B1464"/>
                </a:solidFill>
                <a:latin typeface="Helvetica" panose="020B0403020202020204" pitchFamily="34" charset="0"/>
              </a:rPr>
              <a:t>Advertising Segment</a:t>
            </a:r>
          </a:p>
        </p:txBody>
      </p:sp>
      <p:sp>
        <p:nvSpPr>
          <p:cNvPr id="2" name="TextBox 1">
            <a:extLst>
              <a:ext uri="{FF2B5EF4-FFF2-40B4-BE49-F238E27FC236}">
                <a16:creationId xmlns:a16="http://schemas.microsoft.com/office/drawing/2014/main" id="{1350B0C1-F321-4E1D-8401-4CE231676504}"/>
              </a:ext>
            </a:extLst>
          </p:cNvPr>
          <p:cNvSpPr txBox="1"/>
          <p:nvPr/>
        </p:nvSpPr>
        <p:spPr>
          <a:xfrm rot="16200000">
            <a:off x="3912596" y="3152946"/>
            <a:ext cx="2622312" cy="477054"/>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Sales Index </a:t>
            </a:r>
          </a:p>
          <a:p>
            <a:pPr algn="ctr"/>
            <a:r>
              <a:rPr lang="en-US" sz="1100" dirty="0">
                <a:solidFill>
                  <a:srgbClr val="1B1464"/>
                </a:solidFill>
                <a:latin typeface="Helvetica" panose="020B0403020202020204" pitchFamily="34" charset="0"/>
              </a:rPr>
              <a:t>(1920 = 100)</a:t>
            </a:r>
            <a:endParaRPr lang="en-US" sz="1200" dirty="0">
              <a:solidFill>
                <a:srgbClr val="1B1464"/>
              </a:solidFill>
              <a:latin typeface="Helvetica" panose="020B0403020202020204" pitchFamily="34" charset="0"/>
            </a:endParaRPr>
          </a:p>
        </p:txBody>
      </p:sp>
      <p:sp>
        <p:nvSpPr>
          <p:cNvPr id="17" name="TextBox 16">
            <a:extLst>
              <a:ext uri="{FF2B5EF4-FFF2-40B4-BE49-F238E27FC236}">
                <a16:creationId xmlns:a16="http://schemas.microsoft.com/office/drawing/2014/main" id="{74F48518-4E37-4E80-AFD7-67108ABDA9C2}"/>
              </a:ext>
            </a:extLst>
          </p:cNvPr>
          <p:cNvSpPr txBox="1"/>
          <p:nvPr/>
        </p:nvSpPr>
        <p:spPr>
          <a:xfrm>
            <a:off x="5794310" y="5342610"/>
            <a:ext cx="5478735" cy="307777"/>
          </a:xfrm>
          <a:prstGeom prst="rect">
            <a:avLst/>
          </a:prstGeom>
          <a:noFill/>
        </p:spPr>
        <p:txBody>
          <a:bodyPr wrap="square" rtlCol="0">
            <a:spAutoFit/>
          </a:bodyPr>
          <a:lstStyle/>
          <a:p>
            <a:pPr algn="ctr"/>
            <a:r>
              <a:rPr lang="en-US" sz="1400" b="1" dirty="0">
                <a:solidFill>
                  <a:srgbClr val="ED3C8D"/>
                </a:solidFill>
                <a:latin typeface="Helvetica" panose="020B0403020202020204" pitchFamily="34" charset="0"/>
              </a:rPr>
              <a:t>1920-1921 Depression</a:t>
            </a:r>
          </a:p>
        </p:txBody>
      </p:sp>
    </p:spTree>
    <p:extLst>
      <p:ext uri="{BB962C8B-B14F-4D97-AF65-F5344CB8AC3E}">
        <p14:creationId xmlns:p14="http://schemas.microsoft.com/office/powerpoint/2010/main" val="278130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0C338EA5-C5C4-4682-B2FB-D279868378D3}"/>
              </a:ext>
            </a:extLst>
          </p:cNvPr>
          <p:cNvSpPr txBox="1"/>
          <p:nvPr/>
        </p:nvSpPr>
        <p:spPr>
          <a:xfrm>
            <a:off x="526243" y="6314071"/>
            <a:ext cx="11657989" cy="200055"/>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Meldrum and Fewsmith, Inc, Associated Business Publications, 1979, based on an analysis of 143 companies</a:t>
            </a:r>
            <a:r>
              <a:rPr lang="en-US" sz="700" dirty="0">
                <a:solidFill>
                  <a:srgbClr val="1B1464"/>
                </a:solidFill>
                <a:latin typeface="Helvetica" panose="020B0604020202020204" pitchFamily="34" charset="0"/>
                <a:cs typeface="Helvetica" panose="020B0604020202020204" pitchFamily="34" charset="0"/>
              </a:rPr>
              <a:t>. Specific sales index data points based on Mark Ritson’s, ‘Marketing in the Time of Coronavirus’ webinar, April 2020 (Marketing Week, Mini MBA in Marketing program).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2" name="Rectangle 11">
            <a:extLst>
              <a:ext uri="{FF2B5EF4-FFF2-40B4-BE49-F238E27FC236}">
                <a16:creationId xmlns:a16="http://schemas.microsoft.com/office/drawing/2014/main" id="{94980CD6-602D-40EB-AB49-75A08C17863A}"/>
              </a:ext>
            </a:extLst>
          </p:cNvPr>
          <p:cNvSpPr/>
          <p:nvPr/>
        </p:nvSpPr>
        <p:spPr>
          <a:xfrm>
            <a:off x="283558" y="312861"/>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1974-1975 Recession: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Similar patterns were seen in the 1970’s as companies that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did not cut their advertising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budget not only remained strong during the recession but emerged even stronger after it </a:t>
            </a:r>
          </a:p>
        </p:txBody>
      </p:sp>
      <p:graphicFrame>
        <p:nvGraphicFramePr>
          <p:cNvPr id="13" name="Chart 12">
            <a:extLst>
              <a:ext uri="{FF2B5EF4-FFF2-40B4-BE49-F238E27FC236}">
                <a16:creationId xmlns:a16="http://schemas.microsoft.com/office/drawing/2014/main" id="{E40560E6-B4D2-4103-8424-8365F143D7BB}"/>
              </a:ext>
            </a:extLst>
          </p:cNvPr>
          <p:cNvGraphicFramePr/>
          <p:nvPr>
            <p:extLst>
              <p:ext uri="{D42A27DB-BD31-4B8C-83A1-F6EECF244321}">
                <p14:modId xmlns:p14="http://schemas.microsoft.com/office/powerpoint/2010/main" val="1701294759"/>
              </p:ext>
            </p:extLst>
          </p:nvPr>
        </p:nvGraphicFramePr>
        <p:xfrm>
          <a:off x="778855" y="2349486"/>
          <a:ext cx="10634290" cy="3456842"/>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E2DCFC3B-93C1-49E0-9E67-37D97750B876}"/>
              </a:ext>
            </a:extLst>
          </p:cNvPr>
          <p:cNvSpPr/>
          <p:nvPr/>
        </p:nvSpPr>
        <p:spPr>
          <a:xfrm>
            <a:off x="3867729" y="1767848"/>
            <a:ext cx="444102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1B1464"/>
                </a:solidFill>
                <a:latin typeface="Helvetica" panose="020B0403020202020204" pitchFamily="34" charset="0"/>
                <a:ea typeface="+mn-ea"/>
                <a:cs typeface="+mn-cs"/>
              </a:defRPr>
            </a:pPr>
            <a:r>
              <a:rPr kumimoji="0" lang="en-US" sz="1600" b="1" i="0" u="sng" strike="noStrike" kern="1200" cap="none" spc="0" normalizeH="0" baseline="0" noProof="0" dirty="0">
                <a:ln>
                  <a:noFill/>
                </a:ln>
                <a:effectLst/>
                <a:uLnTx/>
                <a:uFillTx/>
                <a:latin typeface="Helvetica" panose="020B0403020202020204" pitchFamily="34" charset="0"/>
                <a:ea typeface="+mn-ea"/>
                <a:cs typeface="+mn-cs"/>
              </a:rPr>
              <a:t>Sales Index Trends by Advertising Segment</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1B1464"/>
                </a:solidFill>
                <a:latin typeface="Helvetica" panose="020B0403020202020204" pitchFamily="34" charset="0"/>
                <a:ea typeface="+mn-ea"/>
                <a:cs typeface="+mn-cs"/>
              </a:defRPr>
            </a:pPr>
            <a:r>
              <a:rPr kumimoji="0" lang="en-US" sz="1200" b="0" i="0" u="none" strike="noStrike" kern="1200" cap="none" spc="0" normalizeH="0" baseline="0" noProof="0" dirty="0">
                <a:ln>
                  <a:noFill/>
                </a:ln>
                <a:effectLst/>
                <a:uLnTx/>
                <a:uFillTx/>
                <a:latin typeface="Helvetica" panose="020B0403020202020204" pitchFamily="34" charset="0"/>
                <a:ea typeface="+mn-ea"/>
                <a:cs typeface="+mn-cs"/>
              </a:rPr>
              <a:t>Average Index within each grouping</a:t>
            </a:r>
          </a:p>
        </p:txBody>
      </p:sp>
      <p:sp>
        <p:nvSpPr>
          <p:cNvPr id="16" name="TextBox 15">
            <a:extLst>
              <a:ext uri="{FF2B5EF4-FFF2-40B4-BE49-F238E27FC236}">
                <a16:creationId xmlns:a16="http://schemas.microsoft.com/office/drawing/2014/main" id="{1A866715-A0C2-4A7D-A32A-02BEEA70CD73}"/>
              </a:ext>
            </a:extLst>
          </p:cNvPr>
          <p:cNvSpPr txBox="1"/>
          <p:nvPr/>
        </p:nvSpPr>
        <p:spPr>
          <a:xfrm rot="16200000">
            <a:off x="-1016791" y="3426682"/>
            <a:ext cx="299724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Sales Index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1972 = 100)</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67575A26-EE1E-4751-807B-59901287CE3E}"/>
              </a:ext>
            </a:extLst>
          </p:cNvPr>
          <p:cNvSpPr txBox="1"/>
          <p:nvPr/>
        </p:nvSpPr>
        <p:spPr>
          <a:xfrm>
            <a:off x="1194318" y="5837131"/>
            <a:ext cx="10013413" cy="307777"/>
          </a:xfrm>
          <a:prstGeom prst="rect">
            <a:avLst/>
          </a:prstGeom>
          <a:noFill/>
        </p:spPr>
        <p:txBody>
          <a:bodyPr wrap="square" rtlCol="0">
            <a:spAutoFit/>
          </a:bodyPr>
          <a:lstStyle/>
          <a:p>
            <a:pPr algn="ctr"/>
            <a:r>
              <a:rPr lang="en-US" sz="1400" b="1" dirty="0">
                <a:solidFill>
                  <a:srgbClr val="ED3C8D"/>
                </a:solidFill>
                <a:latin typeface="Helvetica" panose="020B0403020202020204" pitchFamily="34" charset="0"/>
              </a:rPr>
              <a:t>1974-1975 Recession</a:t>
            </a:r>
          </a:p>
        </p:txBody>
      </p:sp>
      <p:sp>
        <p:nvSpPr>
          <p:cNvPr id="18" name="Rectangle 17">
            <a:extLst>
              <a:ext uri="{FF2B5EF4-FFF2-40B4-BE49-F238E27FC236}">
                <a16:creationId xmlns:a16="http://schemas.microsoft.com/office/drawing/2014/main" id="{3AD417D8-B22E-4F8F-8555-33CB044888A3}"/>
              </a:ext>
            </a:extLst>
          </p:cNvPr>
          <p:cNvSpPr/>
          <p:nvPr/>
        </p:nvSpPr>
        <p:spPr>
          <a:xfrm>
            <a:off x="10580914" y="2074054"/>
            <a:ext cx="1483568" cy="679591"/>
          </a:xfrm>
          <a:prstGeom prst="rect">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latin typeface="Helvetica" panose="020B0403020202020204" pitchFamily="34" charset="0"/>
              </a:rPr>
              <a:t>50%</a:t>
            </a:r>
            <a:r>
              <a:rPr lang="en-US" sz="1000" dirty="0">
                <a:solidFill>
                  <a:schemeClr val="bg1"/>
                </a:solidFill>
                <a:latin typeface="Helvetica" panose="020B0403020202020204" pitchFamily="34" charset="0"/>
              </a:rPr>
              <a:t> higher sales index than advertisers who cut in both years of the recession</a:t>
            </a:r>
          </a:p>
        </p:txBody>
      </p:sp>
    </p:spTree>
    <p:extLst>
      <p:ext uri="{BB962C8B-B14F-4D97-AF65-F5344CB8AC3E}">
        <p14:creationId xmlns:p14="http://schemas.microsoft.com/office/powerpoint/2010/main" val="3587340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5C77BA6F-CFE5-4FF1-85BB-92F5C2D98707}"/>
              </a:ext>
            </a:extLst>
          </p:cNvPr>
          <p:cNvGrpSpPr/>
          <p:nvPr/>
        </p:nvGrpSpPr>
        <p:grpSpPr>
          <a:xfrm>
            <a:off x="1293825" y="2082502"/>
            <a:ext cx="9604350" cy="2189135"/>
            <a:chOff x="1293825" y="2407397"/>
            <a:chExt cx="9604350" cy="2189135"/>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293825" y="2407397"/>
              <a:ext cx="9604350" cy="2189135"/>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080249-3CCE-4DA8-ACE2-78881606ACAB}"/>
                </a:ext>
              </a:extLst>
            </p:cNvPr>
            <p:cNvSpPr/>
            <p:nvPr/>
          </p:nvSpPr>
          <p:spPr>
            <a:xfrm>
              <a:off x="1652104" y="2624801"/>
              <a:ext cx="8887792" cy="175432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1B1464"/>
                  </a:solidFill>
                  <a:effectLst/>
                  <a:uLnTx/>
                  <a:uFillTx/>
                  <a:latin typeface="Helvetica" panose="020B0403020202020204" pitchFamily="34" charset="0"/>
                </a:rPr>
                <a:t>“The </a:t>
              </a:r>
              <a:r>
                <a:rPr kumimoji="0" lang="en-US" sz="2700" b="1" i="0" u="none" strike="noStrike" kern="1200" cap="none" spc="0" normalizeH="0" baseline="0" noProof="0" dirty="0">
                  <a:ln>
                    <a:noFill/>
                  </a:ln>
                  <a:solidFill>
                    <a:srgbClr val="ED3C8D"/>
                  </a:solidFill>
                  <a:effectLst/>
                  <a:uLnTx/>
                  <a:uFillTx/>
                  <a:latin typeface="Helvetica" panose="020B0403020202020204" pitchFamily="34" charset="0"/>
                </a:rPr>
                <a:t>gangster move in a recession is not just to maintain the budget but actually increase ad spend</a:t>
              </a:r>
              <a:r>
                <a:rPr kumimoji="0" lang="en-US" sz="2700" b="0" i="0" u="none" strike="noStrike" kern="1200" cap="none" spc="0" normalizeH="0" baseline="0" noProof="0" dirty="0">
                  <a:ln>
                    <a:noFill/>
                  </a:ln>
                  <a:solidFill>
                    <a:srgbClr val="1B1464"/>
                  </a:solidFill>
                  <a:effectLst/>
                  <a:uLnTx/>
                  <a:uFillTx/>
                  <a:latin typeface="Helvetica" panose="020B0403020202020204" pitchFamily="34" charset="0"/>
                </a:rPr>
                <a:t>. That sounds like a lunatic move until you understand ESOV and the dynamics of long-term brand building.” </a:t>
              </a:r>
            </a:p>
          </p:txBody>
        </p:sp>
      </p:grpSp>
      <p:sp>
        <p:nvSpPr>
          <p:cNvPr id="12" name="Rectangle 11">
            <a:extLst>
              <a:ext uri="{FF2B5EF4-FFF2-40B4-BE49-F238E27FC236}">
                <a16:creationId xmlns:a16="http://schemas.microsoft.com/office/drawing/2014/main" id="{DE9C6FDA-C3A5-487B-BD95-7D877BE28D11}"/>
              </a:ext>
            </a:extLst>
          </p:cNvPr>
          <p:cNvSpPr/>
          <p:nvPr/>
        </p:nvSpPr>
        <p:spPr>
          <a:xfrm>
            <a:off x="1795008" y="4837524"/>
            <a:ext cx="5987757"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Mark Ritson</a:t>
            </a:r>
          </a:p>
          <a:p>
            <a:pPr algn="ctr">
              <a:defRPr/>
            </a:pPr>
            <a:r>
              <a:rPr lang="en-US" sz="1600" dirty="0">
                <a:solidFill>
                  <a:schemeClr val="bg1"/>
                </a:solidFill>
                <a:latin typeface="Helvetica" panose="020B0403020202020204" pitchFamily="34" charset="0"/>
                <a:ea typeface="Open Sans" panose="020B0606030504020204" pitchFamily="34" charset="0"/>
                <a:cs typeface="Open Sans" panose="020B0606030504020204" pitchFamily="34" charset="0"/>
              </a:rPr>
              <a:t>Marketing &amp; Branding Consultant</a:t>
            </a:r>
          </a:p>
          <a:p>
            <a:pPr algn="ctr">
              <a:defRPr/>
            </a:pPr>
            <a:r>
              <a:rPr lang="en-US" sz="1600" dirty="0">
                <a:solidFill>
                  <a:schemeClr val="bg1"/>
                </a:solidFill>
                <a:latin typeface="Helvetica" panose="020B0403020202020204" pitchFamily="34" charset="0"/>
                <a:ea typeface="Open Sans" panose="020B0606030504020204" pitchFamily="34" charset="0"/>
                <a:cs typeface="Open Sans" panose="020B0606030504020204" pitchFamily="34" charset="0"/>
              </a:rPr>
              <a:t>Former Professor of Marketing at Melbourne Business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Founder, Marketing Week Mini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Marketing Week, 4/6/20</a:t>
            </a:r>
          </a:p>
        </p:txBody>
      </p:sp>
      <p:sp>
        <p:nvSpPr>
          <p:cNvPr id="14" name="TextBox 13">
            <a:extLst>
              <a:ext uri="{FF2B5EF4-FFF2-40B4-BE49-F238E27FC236}">
                <a16:creationId xmlns:a16="http://schemas.microsoft.com/office/drawing/2014/main" id="{7E1AAAEE-02CA-4A1B-B2A3-99E489AA4D35}"/>
              </a:ext>
            </a:extLst>
          </p:cNvPr>
          <p:cNvSpPr txBox="1"/>
          <p:nvPr/>
        </p:nvSpPr>
        <p:spPr>
          <a:xfrm>
            <a:off x="1229771" y="6242170"/>
            <a:ext cx="538563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rPr>
              <a:t>ESOV = Excess Share of Voice (see slide 42 for more detail on the concept of ESOV). </a:t>
            </a:r>
            <a:endParaRPr kumimoji="0" lang="en-US" sz="1000" b="0" i="0" u="none" strike="noStrike" kern="1200" cap="none" spc="0" normalizeH="0" baseline="0" noProof="0" dirty="0">
              <a:ln>
                <a:noFill/>
              </a:ln>
              <a:solidFill>
                <a:schemeClr val="bg1"/>
              </a:solidFill>
              <a:effectLst/>
              <a:uLnTx/>
              <a:uFillTx/>
              <a:latin typeface="Helvetica" panose="020B0604020202020204" pitchFamily="34" charset="0"/>
              <a:ea typeface="+mn-ea"/>
            </a:endParaRPr>
          </a:p>
        </p:txBody>
      </p:sp>
    </p:spTree>
    <p:extLst>
      <p:ext uri="{BB962C8B-B14F-4D97-AF65-F5344CB8AC3E}">
        <p14:creationId xmlns:p14="http://schemas.microsoft.com/office/powerpoint/2010/main" val="21146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DBA3FE5-AD59-4A52-892F-3B67BADCF0B3}"/>
              </a:ext>
            </a:extLst>
          </p:cNvPr>
          <p:cNvCxnSpPr>
            <a:cxnSpLocks/>
          </p:cNvCxnSpPr>
          <p:nvPr/>
        </p:nvCxnSpPr>
        <p:spPr>
          <a:xfrm>
            <a:off x="2230016" y="3648269"/>
            <a:ext cx="7623111" cy="0"/>
          </a:xfrm>
          <a:prstGeom prst="line">
            <a:avLst/>
          </a:prstGeom>
          <a:ln w="38100">
            <a:solidFill>
              <a:srgbClr val="4EBEA4"/>
            </a:solidFill>
            <a:prstDash val="dash"/>
          </a:ln>
          <a:effectLst/>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a16="http://schemas.microsoft.com/office/drawing/2014/main" id="{C98F881B-CE00-40EA-9B24-B0C1E1B90A4E}"/>
              </a:ext>
            </a:extLst>
          </p:cNvPr>
          <p:cNvGraphicFramePr/>
          <p:nvPr>
            <p:extLst>
              <p:ext uri="{D42A27DB-BD31-4B8C-83A1-F6EECF244321}">
                <p14:modId xmlns:p14="http://schemas.microsoft.com/office/powerpoint/2010/main" val="2908721117"/>
              </p:ext>
            </p:extLst>
          </p:nvPr>
        </p:nvGraphicFramePr>
        <p:xfrm>
          <a:off x="2127381" y="2658546"/>
          <a:ext cx="8182946" cy="3336306"/>
        </p:xfrm>
        <a:graphic>
          <a:graphicData uri="http://schemas.openxmlformats.org/drawingml/2006/chart">
            <c:chart xmlns:c="http://schemas.openxmlformats.org/drawingml/2006/chart" xmlns:r="http://schemas.openxmlformats.org/officeDocument/2006/relationships" r:id="rId2"/>
          </a:graphicData>
        </a:graphic>
      </p:graphicFrame>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94980CD6-602D-40EB-AB49-75A08C17863A}"/>
              </a:ext>
            </a:extLst>
          </p:cNvPr>
          <p:cNvSpPr/>
          <p:nvPr/>
        </p:nvSpPr>
        <p:spPr>
          <a:xfrm>
            <a:off x="283558" y="312861"/>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1980 Recession: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 analysis conducted by WPP across almost 400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companies proved that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increasing advertising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during a recession has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 positive impact on return on investment (ROI)</a:t>
            </a:r>
          </a:p>
        </p:txBody>
      </p:sp>
      <p:sp>
        <p:nvSpPr>
          <p:cNvPr id="17" name="TextBox 16">
            <a:extLst>
              <a:ext uri="{FF2B5EF4-FFF2-40B4-BE49-F238E27FC236}">
                <a16:creationId xmlns:a16="http://schemas.microsoft.com/office/drawing/2014/main" id="{67575A26-EE1E-4751-807B-59901287CE3E}"/>
              </a:ext>
            </a:extLst>
          </p:cNvPr>
          <p:cNvSpPr txBox="1"/>
          <p:nvPr/>
        </p:nvSpPr>
        <p:spPr>
          <a:xfrm>
            <a:off x="1194318" y="5911778"/>
            <a:ext cx="100134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1980 Recession</a:t>
            </a:r>
          </a:p>
        </p:txBody>
      </p:sp>
      <p:sp>
        <p:nvSpPr>
          <p:cNvPr id="20" name="TextBox 19">
            <a:extLst>
              <a:ext uri="{FF2B5EF4-FFF2-40B4-BE49-F238E27FC236}">
                <a16:creationId xmlns:a16="http://schemas.microsoft.com/office/drawing/2014/main" id="{053B96E4-CEC5-4D3C-B77E-ED2A58D3CA44}"/>
              </a:ext>
            </a:extLst>
          </p:cNvPr>
          <p:cNvSpPr txBox="1"/>
          <p:nvPr/>
        </p:nvSpPr>
        <p:spPr>
          <a:xfrm>
            <a:off x="526244" y="6342060"/>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Biel and Stephen King, 1990, WPP Center for Research and Development . Analysis includes 390 companies utilizing data from the Profit Impact of Market Strategy (PIMS) database.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22" name="Rectangle 21">
            <a:extLst>
              <a:ext uri="{FF2B5EF4-FFF2-40B4-BE49-F238E27FC236}">
                <a16:creationId xmlns:a16="http://schemas.microsoft.com/office/drawing/2014/main" id="{A2F34152-7CBF-4A2C-A1FF-DED614B1E1F3}"/>
              </a:ext>
            </a:extLst>
          </p:cNvPr>
          <p:cNvSpPr/>
          <p:nvPr/>
        </p:nvSpPr>
        <p:spPr>
          <a:xfrm>
            <a:off x="2127382" y="1987161"/>
            <a:ext cx="77257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rgbClr val="1F1A62"/>
                </a:solidFill>
                <a:effectLst/>
                <a:uLnTx/>
                <a:uFillTx/>
                <a:latin typeface="Helvetica" panose="020B0403020202020204" pitchFamily="34" charset="0"/>
              </a:rPr>
              <a:t>Changes in ROI related to changes in advertising spending during a recession</a:t>
            </a:r>
            <a:endParaRPr kumimoji="0" lang="en-US" sz="1200" i="0" strike="noStrike" kern="1200" cap="none" spc="0" normalizeH="0" baseline="0" noProof="0" dirty="0">
              <a:ln>
                <a:noFill/>
              </a:ln>
              <a:solidFill>
                <a:srgbClr val="1F1A62"/>
              </a:solidFill>
              <a:effectLst/>
              <a:uLnTx/>
              <a:uFillTx/>
              <a:latin typeface="Helvetica" panose="020B0403020202020204" pitchFamily="34" charset="0"/>
            </a:endParaRPr>
          </a:p>
        </p:txBody>
      </p:sp>
      <p:sp>
        <p:nvSpPr>
          <p:cNvPr id="23" name="TextBox 22">
            <a:extLst>
              <a:ext uri="{FF2B5EF4-FFF2-40B4-BE49-F238E27FC236}">
                <a16:creationId xmlns:a16="http://schemas.microsoft.com/office/drawing/2014/main" id="{A3968C8B-3AB6-42D3-A7C9-E0AE5A2901F7}"/>
              </a:ext>
            </a:extLst>
          </p:cNvPr>
          <p:cNvSpPr txBox="1"/>
          <p:nvPr/>
        </p:nvSpPr>
        <p:spPr>
          <a:xfrm rot="16200000">
            <a:off x="80614" y="3839618"/>
            <a:ext cx="28178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Change in ROI</a:t>
            </a:r>
          </a:p>
        </p:txBody>
      </p:sp>
      <p:sp>
        <p:nvSpPr>
          <p:cNvPr id="24" name="Rectangle 23">
            <a:extLst>
              <a:ext uri="{FF2B5EF4-FFF2-40B4-BE49-F238E27FC236}">
                <a16:creationId xmlns:a16="http://schemas.microsoft.com/office/drawing/2014/main" id="{956E1551-9F17-41F8-8FDA-6DDA9AAEA4B8}"/>
              </a:ext>
            </a:extLst>
          </p:cNvPr>
          <p:cNvSpPr/>
          <p:nvPr/>
        </p:nvSpPr>
        <p:spPr>
          <a:xfrm>
            <a:off x="9463627" y="2719957"/>
            <a:ext cx="1201984" cy="463074"/>
          </a:xfrm>
          <a:prstGeom prst="rect">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latin typeface="Helvetica" panose="020B0403020202020204" pitchFamily="34" charset="0"/>
              </a:rPr>
              <a:t>42%</a:t>
            </a:r>
            <a:r>
              <a:rPr lang="en-US" sz="1000" dirty="0">
                <a:solidFill>
                  <a:schemeClr val="bg1"/>
                </a:solidFill>
                <a:latin typeface="Helvetica" panose="020B0403020202020204" pitchFamily="34" charset="0"/>
              </a:rPr>
              <a:t> increase over the average</a:t>
            </a:r>
          </a:p>
        </p:txBody>
      </p:sp>
    </p:spTree>
    <p:extLst>
      <p:ext uri="{BB962C8B-B14F-4D97-AF65-F5344CB8AC3E}">
        <p14:creationId xmlns:p14="http://schemas.microsoft.com/office/powerpoint/2010/main" val="905691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0" y="1696163"/>
            <a:ext cx="4768788"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312861"/>
            <a:ext cx="114076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1980 Recession: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This same WPP analysis also showed that brands who invested in advertising during the recession saw a considerable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increase in market share</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over those that decreased their spend</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9"/>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2CD4A6FA-729A-47EA-B031-BBBE8C3A95D5}"/>
              </a:ext>
            </a:extLst>
          </p:cNvPr>
          <p:cNvSpPr/>
          <p:nvPr/>
        </p:nvSpPr>
        <p:spPr>
          <a:xfrm>
            <a:off x="0" y="1966663"/>
            <a:ext cx="4747373" cy="33547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The brands cutting ad spend didn’t lose market share during the recession due to the extinction of some competitors, however they didn’t see any increase in profitability.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Brands that increased their spend enjoyed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a significant increase in market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Most of their market share gains were achieved during the recessionary period and then maintained during the growth that followed.</a:t>
            </a:r>
          </a:p>
        </p:txBody>
      </p:sp>
      <p:graphicFrame>
        <p:nvGraphicFramePr>
          <p:cNvPr id="4" name="Chart 3">
            <a:extLst>
              <a:ext uri="{FF2B5EF4-FFF2-40B4-BE49-F238E27FC236}">
                <a16:creationId xmlns:a16="http://schemas.microsoft.com/office/drawing/2014/main" id="{F3E0E4C2-A8FB-4D2E-B9C3-59D792C2888A}"/>
              </a:ext>
            </a:extLst>
          </p:cNvPr>
          <p:cNvGraphicFramePr/>
          <p:nvPr>
            <p:extLst>
              <p:ext uri="{D42A27DB-BD31-4B8C-83A1-F6EECF244321}">
                <p14:modId xmlns:p14="http://schemas.microsoft.com/office/powerpoint/2010/main" val="4040229052"/>
              </p:ext>
            </p:extLst>
          </p:nvPr>
        </p:nvGraphicFramePr>
        <p:xfrm>
          <a:off x="5576574" y="2243873"/>
          <a:ext cx="5786783" cy="3437667"/>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0681B589-3CF2-4CAE-BF1F-858A224B38A8}"/>
              </a:ext>
            </a:extLst>
          </p:cNvPr>
          <p:cNvSpPr/>
          <p:nvPr/>
        </p:nvSpPr>
        <p:spPr>
          <a:xfrm>
            <a:off x="5943600" y="1871957"/>
            <a:ext cx="527179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1B1464"/>
                </a:solidFill>
                <a:latin typeface="Helvetica" panose="020B0403020202020204" pitchFamily="34" charset="0"/>
                <a:ea typeface="+mn-ea"/>
                <a:cs typeface="+mn-cs"/>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Percentage Point Change in Market Share</a:t>
            </a:r>
          </a:p>
        </p:txBody>
      </p:sp>
      <p:sp>
        <p:nvSpPr>
          <p:cNvPr id="17" name="TextBox 16">
            <a:extLst>
              <a:ext uri="{FF2B5EF4-FFF2-40B4-BE49-F238E27FC236}">
                <a16:creationId xmlns:a16="http://schemas.microsoft.com/office/drawing/2014/main" id="{71B45E48-AB25-45F0-BCB4-1641D5296C0F}"/>
              </a:ext>
            </a:extLst>
          </p:cNvPr>
          <p:cNvSpPr txBox="1"/>
          <p:nvPr/>
        </p:nvSpPr>
        <p:spPr>
          <a:xfrm>
            <a:off x="5831633" y="5837131"/>
            <a:ext cx="5617028" cy="307777"/>
          </a:xfrm>
          <a:prstGeom prst="rect">
            <a:avLst/>
          </a:prstGeom>
          <a:noFill/>
        </p:spPr>
        <p:txBody>
          <a:bodyPr wrap="square" rtlCol="0">
            <a:spAutoFit/>
          </a:bodyPr>
          <a:lstStyle/>
          <a:p>
            <a:pPr algn="ctr"/>
            <a:r>
              <a:rPr lang="en-US" sz="1400" b="1" dirty="0">
                <a:solidFill>
                  <a:srgbClr val="ED3C8D"/>
                </a:solidFill>
                <a:latin typeface="Helvetica" panose="020B0403020202020204" pitchFamily="34" charset="0"/>
              </a:rPr>
              <a:t>1980 Recession</a:t>
            </a:r>
          </a:p>
        </p:txBody>
      </p:sp>
      <p:sp>
        <p:nvSpPr>
          <p:cNvPr id="2" name="Rectangle 1">
            <a:extLst>
              <a:ext uri="{FF2B5EF4-FFF2-40B4-BE49-F238E27FC236}">
                <a16:creationId xmlns:a16="http://schemas.microsoft.com/office/drawing/2014/main" id="{2BFD36C4-914E-4B74-B094-9D0EEE58A288}"/>
              </a:ext>
            </a:extLst>
          </p:cNvPr>
          <p:cNvSpPr/>
          <p:nvPr/>
        </p:nvSpPr>
        <p:spPr>
          <a:xfrm>
            <a:off x="10823510" y="2601265"/>
            <a:ext cx="1203649" cy="550506"/>
          </a:xfrm>
          <a:prstGeom prst="rect">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latin typeface="Helvetica" panose="020B0403020202020204" pitchFamily="34" charset="0"/>
              </a:rPr>
              <a:t>4.5x</a:t>
            </a:r>
            <a:r>
              <a:rPr lang="en-US" sz="1000" dirty="0">
                <a:solidFill>
                  <a:schemeClr val="bg1"/>
                </a:solidFill>
                <a:latin typeface="Helvetica" panose="020B0403020202020204" pitchFamily="34" charset="0"/>
              </a:rPr>
              <a:t> more than advertisers who decreased spend</a:t>
            </a:r>
          </a:p>
        </p:txBody>
      </p:sp>
      <p:sp>
        <p:nvSpPr>
          <p:cNvPr id="18" name="TextBox 17">
            <a:extLst>
              <a:ext uri="{FF2B5EF4-FFF2-40B4-BE49-F238E27FC236}">
                <a16:creationId xmlns:a16="http://schemas.microsoft.com/office/drawing/2014/main" id="{FB54DF48-76BD-418A-BE7D-999414FCA0AF}"/>
              </a:ext>
            </a:extLst>
          </p:cNvPr>
          <p:cNvSpPr txBox="1"/>
          <p:nvPr/>
        </p:nvSpPr>
        <p:spPr>
          <a:xfrm rot="16200000">
            <a:off x="3629852" y="3551255"/>
            <a:ext cx="29972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Percentage Point 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Share of Market (SOM)</a:t>
            </a:r>
          </a:p>
        </p:txBody>
      </p:sp>
      <p:sp>
        <p:nvSpPr>
          <p:cNvPr id="21" name="TextBox 20">
            <a:extLst>
              <a:ext uri="{FF2B5EF4-FFF2-40B4-BE49-F238E27FC236}">
                <a16:creationId xmlns:a16="http://schemas.microsoft.com/office/drawing/2014/main" id="{B312389E-4B54-47CE-8FE3-FC449636C7DA}"/>
              </a:ext>
            </a:extLst>
          </p:cNvPr>
          <p:cNvSpPr txBox="1"/>
          <p:nvPr/>
        </p:nvSpPr>
        <p:spPr>
          <a:xfrm>
            <a:off x="526244" y="6342060"/>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Biel and Stephen King, 1990, WPP Center for Research and Development . Analysis includes 390 companies utilizing data from the Profit Impact of Market Strategy (PIMS) database.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3445342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3" name="Rectangle 22">
            <a:extLst>
              <a:ext uri="{FF2B5EF4-FFF2-40B4-BE49-F238E27FC236}">
                <a16:creationId xmlns:a16="http://schemas.microsoft.com/office/drawing/2014/main" id="{7E5EE125-ECA6-48FF-B14B-0C50760D3134}"/>
              </a:ext>
            </a:extLst>
          </p:cNvPr>
          <p:cNvSpPr/>
          <p:nvPr/>
        </p:nvSpPr>
        <p:spPr>
          <a:xfrm>
            <a:off x="546751" y="6306610"/>
            <a:ext cx="11908441"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Source: McGraw-Hill Research, analysis of 600 companies covering 16 different industries from 1980 – 1985. Forbes, ‘When A Recession Comes, Don’t Stop Advertising,’ Brad Adgate, 9/5/19. </a:t>
            </a:r>
          </a:p>
        </p:txBody>
      </p:sp>
      <p:graphicFrame>
        <p:nvGraphicFramePr>
          <p:cNvPr id="26" name="Chart 25">
            <a:extLst>
              <a:ext uri="{FF2B5EF4-FFF2-40B4-BE49-F238E27FC236}">
                <a16:creationId xmlns:a16="http://schemas.microsoft.com/office/drawing/2014/main" id="{4AD420DF-7B33-4A63-B608-E386B75DFDEC}"/>
              </a:ext>
            </a:extLst>
          </p:cNvPr>
          <p:cNvGraphicFramePr/>
          <p:nvPr>
            <p:extLst>
              <p:ext uri="{D42A27DB-BD31-4B8C-83A1-F6EECF244321}">
                <p14:modId xmlns:p14="http://schemas.microsoft.com/office/powerpoint/2010/main" val="779128368"/>
              </p:ext>
            </p:extLst>
          </p:nvPr>
        </p:nvGraphicFramePr>
        <p:xfrm>
          <a:off x="1203650" y="2090056"/>
          <a:ext cx="10105052" cy="3816215"/>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FBE7CE84-DCD6-4053-BA6A-4CADDD826969}"/>
              </a:ext>
            </a:extLst>
          </p:cNvPr>
          <p:cNvSpPr/>
          <p:nvPr/>
        </p:nvSpPr>
        <p:spPr>
          <a:xfrm>
            <a:off x="1651518" y="1741763"/>
            <a:ext cx="956387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1B1464"/>
                </a:solidFill>
                <a:latin typeface="Helvetica" panose="020B0403020202020204" pitchFamily="34" charset="0"/>
                <a:ea typeface="+mn-ea"/>
                <a:cs typeface="+mn-cs"/>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Sales Index Trends by Advertising Segment</a:t>
            </a:r>
          </a:p>
        </p:txBody>
      </p:sp>
      <p:sp>
        <p:nvSpPr>
          <p:cNvPr id="14" name="Rectangle 13">
            <a:extLst>
              <a:ext uri="{FF2B5EF4-FFF2-40B4-BE49-F238E27FC236}">
                <a16:creationId xmlns:a16="http://schemas.microsoft.com/office/drawing/2014/main" id="{E4C67761-D842-4EF6-B9AB-D089B39A6B87}"/>
              </a:ext>
            </a:extLst>
          </p:cNvPr>
          <p:cNvSpPr/>
          <p:nvPr/>
        </p:nvSpPr>
        <p:spPr>
          <a:xfrm>
            <a:off x="283558" y="312861"/>
            <a:ext cx="1195147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1981-1982 Recession: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 McGraw-Hill research analysis of 600 companies showed that those who maintained or increased their ad spend averaged significantly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higher sales growth for three years after the recession</a:t>
            </a:r>
          </a:p>
        </p:txBody>
      </p:sp>
      <p:cxnSp>
        <p:nvCxnSpPr>
          <p:cNvPr id="17" name="Straight Connector 16">
            <a:extLst>
              <a:ext uri="{FF2B5EF4-FFF2-40B4-BE49-F238E27FC236}">
                <a16:creationId xmlns:a16="http://schemas.microsoft.com/office/drawing/2014/main" id="{487CC2B0-5F66-4E44-94E5-62235A632BB9}"/>
              </a:ext>
            </a:extLst>
          </p:cNvPr>
          <p:cNvCxnSpPr>
            <a:cxnSpLocks/>
          </p:cNvCxnSpPr>
          <p:nvPr/>
        </p:nvCxnSpPr>
        <p:spPr>
          <a:xfrm>
            <a:off x="1726163" y="3750904"/>
            <a:ext cx="9797143" cy="0"/>
          </a:xfrm>
          <a:prstGeom prst="line">
            <a:avLst/>
          </a:prstGeom>
          <a:ln w="38100">
            <a:solidFill>
              <a:srgbClr val="ED3C8D"/>
            </a:solidFill>
            <a:prstDash val="sysDash"/>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028D2AC-AF75-4CD9-8180-9DD2AEC37E03}"/>
              </a:ext>
            </a:extLst>
          </p:cNvPr>
          <p:cNvSpPr txBox="1"/>
          <p:nvPr/>
        </p:nvSpPr>
        <p:spPr>
          <a:xfrm>
            <a:off x="10095721" y="3245803"/>
            <a:ext cx="1810139" cy="430887"/>
          </a:xfrm>
          <a:prstGeom prst="rect">
            <a:avLst/>
          </a:prstGeom>
          <a:noFill/>
        </p:spPr>
        <p:txBody>
          <a:bodyPr wrap="square" rtlCol="0">
            <a:spAutoFit/>
          </a:bodyPr>
          <a:lstStyle/>
          <a:p>
            <a:r>
              <a:rPr lang="en-US" sz="1100" dirty="0">
                <a:solidFill>
                  <a:srgbClr val="ED3C8D"/>
                </a:solidFill>
                <a:latin typeface="Helvetica" panose="020B0403020202020204" pitchFamily="34" charset="0"/>
              </a:rPr>
              <a:t>‘Cut in both 1982 &amp; 1983’ benchmark</a:t>
            </a:r>
          </a:p>
        </p:txBody>
      </p:sp>
      <p:sp>
        <p:nvSpPr>
          <p:cNvPr id="19" name="TextBox 18">
            <a:extLst>
              <a:ext uri="{FF2B5EF4-FFF2-40B4-BE49-F238E27FC236}">
                <a16:creationId xmlns:a16="http://schemas.microsoft.com/office/drawing/2014/main" id="{FB77C86C-2B66-40AA-865E-E82F871A0F32}"/>
              </a:ext>
            </a:extLst>
          </p:cNvPr>
          <p:cNvSpPr txBox="1"/>
          <p:nvPr/>
        </p:nvSpPr>
        <p:spPr>
          <a:xfrm>
            <a:off x="1651519" y="5921110"/>
            <a:ext cx="9479902" cy="307777"/>
          </a:xfrm>
          <a:prstGeom prst="rect">
            <a:avLst/>
          </a:prstGeom>
          <a:noFill/>
        </p:spPr>
        <p:txBody>
          <a:bodyPr wrap="square" rtlCol="0">
            <a:spAutoFit/>
          </a:bodyPr>
          <a:lstStyle/>
          <a:p>
            <a:pPr algn="ctr"/>
            <a:r>
              <a:rPr lang="en-US" sz="1400" b="1" dirty="0">
                <a:solidFill>
                  <a:srgbClr val="ED3C8D"/>
                </a:solidFill>
                <a:latin typeface="Helvetica" panose="020B0403020202020204" pitchFamily="34" charset="0"/>
              </a:rPr>
              <a:t>1981-1982 Recession</a:t>
            </a:r>
          </a:p>
        </p:txBody>
      </p:sp>
      <p:sp>
        <p:nvSpPr>
          <p:cNvPr id="9" name="TextBox 8">
            <a:extLst>
              <a:ext uri="{FF2B5EF4-FFF2-40B4-BE49-F238E27FC236}">
                <a16:creationId xmlns:a16="http://schemas.microsoft.com/office/drawing/2014/main" id="{D8E16CF6-A8B9-4BE6-8376-041F06E6A7F0}"/>
              </a:ext>
            </a:extLst>
          </p:cNvPr>
          <p:cNvSpPr txBox="1"/>
          <p:nvPr/>
        </p:nvSpPr>
        <p:spPr>
          <a:xfrm>
            <a:off x="4152125" y="2771129"/>
            <a:ext cx="1287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Recession Started Here</a:t>
            </a:r>
            <a:endPar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2" name="Arrow: Down 1">
            <a:extLst>
              <a:ext uri="{FF2B5EF4-FFF2-40B4-BE49-F238E27FC236}">
                <a16:creationId xmlns:a16="http://schemas.microsoft.com/office/drawing/2014/main" id="{5BFB99D6-D5B2-4252-86CD-5537BEA804D5}"/>
              </a:ext>
            </a:extLst>
          </p:cNvPr>
          <p:cNvSpPr/>
          <p:nvPr/>
        </p:nvSpPr>
        <p:spPr>
          <a:xfrm>
            <a:off x="4706243" y="3310874"/>
            <a:ext cx="214604" cy="67646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7AEF175-D3FD-4392-8B26-22CB6BFD44ED}"/>
              </a:ext>
            </a:extLst>
          </p:cNvPr>
          <p:cNvSpPr/>
          <p:nvPr/>
        </p:nvSpPr>
        <p:spPr>
          <a:xfrm>
            <a:off x="10199917" y="1953464"/>
            <a:ext cx="1810139" cy="807433"/>
          </a:xfrm>
          <a:prstGeom prst="rect">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Helvetica" panose="020B0403020202020204" pitchFamily="34" charset="0"/>
              </a:rPr>
              <a:t>Companies that maintained their advertising </a:t>
            </a:r>
            <a:r>
              <a:rPr lang="en-US" sz="1000" b="1" dirty="0">
                <a:solidFill>
                  <a:schemeClr val="bg1"/>
                </a:solidFill>
                <a:latin typeface="Helvetica" panose="020B0403020202020204" pitchFamily="34" charset="0"/>
              </a:rPr>
              <a:t>experienced significant sales growth throughout the four-year period</a:t>
            </a:r>
          </a:p>
        </p:txBody>
      </p:sp>
      <p:sp>
        <p:nvSpPr>
          <p:cNvPr id="21" name="TextBox 20">
            <a:extLst>
              <a:ext uri="{FF2B5EF4-FFF2-40B4-BE49-F238E27FC236}">
                <a16:creationId xmlns:a16="http://schemas.microsoft.com/office/drawing/2014/main" id="{4ECD8356-DC2C-4F7D-891E-C6E2EB200705}"/>
              </a:ext>
            </a:extLst>
          </p:cNvPr>
          <p:cNvSpPr txBox="1"/>
          <p:nvPr/>
        </p:nvSpPr>
        <p:spPr>
          <a:xfrm>
            <a:off x="1810138" y="3993911"/>
            <a:ext cx="1418253" cy="577081"/>
          </a:xfrm>
          <a:prstGeom prst="rect">
            <a:avLst/>
          </a:prstGeom>
          <a:noFill/>
          <a:ln>
            <a:solidFill>
              <a:srgbClr val="1B1464"/>
            </a:solidFill>
          </a:ln>
          <a:effectLst/>
        </p:spPr>
        <p:txBody>
          <a:bodyPr wrap="square" rtlCol="0">
            <a:spAutoFit/>
          </a:bodyPr>
          <a:lstStyle/>
          <a:p>
            <a:pPr algn="ctr"/>
            <a:r>
              <a:rPr lang="en-US" sz="1050" dirty="0">
                <a:solidFill>
                  <a:srgbClr val="1B1464"/>
                </a:solidFill>
                <a:latin typeface="Helvetica" panose="020B0403020202020204" pitchFamily="34" charset="0"/>
              </a:rPr>
              <a:t>Sales were relatively even before the recession</a:t>
            </a:r>
          </a:p>
        </p:txBody>
      </p:sp>
    </p:spTree>
    <p:extLst>
      <p:ext uri="{BB962C8B-B14F-4D97-AF65-F5344CB8AC3E}">
        <p14:creationId xmlns:p14="http://schemas.microsoft.com/office/powerpoint/2010/main" val="3548836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79DC998A-CF3F-42E9-9795-B1DC705427EE}"/>
              </a:ext>
            </a:extLst>
          </p:cNvPr>
          <p:cNvSpPr txBox="1"/>
          <p:nvPr/>
        </p:nvSpPr>
        <p:spPr>
          <a:xfrm>
            <a:off x="526244" y="6342060"/>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Thomas Kamber, Journal of Brand Management; 2002.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graphicFrame>
        <p:nvGraphicFramePr>
          <p:cNvPr id="12" name="Chart 11">
            <a:extLst>
              <a:ext uri="{FF2B5EF4-FFF2-40B4-BE49-F238E27FC236}">
                <a16:creationId xmlns:a16="http://schemas.microsoft.com/office/drawing/2014/main" id="{F04BB872-602E-49B1-A068-8D19490FA61F}"/>
              </a:ext>
            </a:extLst>
          </p:cNvPr>
          <p:cNvGraphicFramePr/>
          <p:nvPr>
            <p:extLst>
              <p:ext uri="{D42A27DB-BD31-4B8C-83A1-F6EECF244321}">
                <p14:modId xmlns:p14="http://schemas.microsoft.com/office/powerpoint/2010/main" val="2232802427"/>
              </p:ext>
            </p:extLst>
          </p:nvPr>
        </p:nvGraphicFramePr>
        <p:xfrm>
          <a:off x="862095" y="2337180"/>
          <a:ext cx="10467811" cy="3557287"/>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3704CC06-422E-413A-9F45-34581778977D}"/>
              </a:ext>
            </a:extLst>
          </p:cNvPr>
          <p:cNvSpPr/>
          <p:nvPr/>
        </p:nvSpPr>
        <p:spPr>
          <a:xfrm>
            <a:off x="1632589" y="1913508"/>
            <a:ext cx="921040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1B1464"/>
                </a:solidFill>
                <a:latin typeface="Helvetica" panose="020B0403020202020204" pitchFamily="34" charset="0"/>
                <a:ea typeface="+mn-ea"/>
                <a:cs typeface="+mn-cs"/>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Sales </a:t>
            </a:r>
            <a:r>
              <a:rPr lang="en-US" sz="1600" b="1" u="sng" dirty="0">
                <a:solidFill>
                  <a:srgbClr val="1B1464"/>
                </a:solidFill>
                <a:latin typeface="Helvetica" panose="020B0403020202020204" pitchFamily="34" charset="0"/>
              </a:rPr>
              <a:t>Index Trends</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for Brands Who Maintained / Increased Ad Spending vs. Cut Ad Spending</a:t>
            </a:r>
          </a:p>
        </p:txBody>
      </p:sp>
      <p:sp>
        <p:nvSpPr>
          <p:cNvPr id="16" name="TextBox 15">
            <a:extLst>
              <a:ext uri="{FF2B5EF4-FFF2-40B4-BE49-F238E27FC236}">
                <a16:creationId xmlns:a16="http://schemas.microsoft.com/office/drawing/2014/main" id="{2C3DAD3A-9F83-4B04-8A77-3932F88F48E0}"/>
              </a:ext>
            </a:extLst>
          </p:cNvPr>
          <p:cNvSpPr txBox="1"/>
          <p:nvPr/>
        </p:nvSpPr>
        <p:spPr>
          <a:xfrm rot="16200000">
            <a:off x="-882841" y="3455630"/>
            <a:ext cx="27293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Sales Index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1990 = 100)</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5659ED86-31AE-4862-91AE-C076614810AF}"/>
              </a:ext>
            </a:extLst>
          </p:cNvPr>
          <p:cNvSpPr txBox="1"/>
          <p:nvPr/>
        </p:nvSpPr>
        <p:spPr>
          <a:xfrm>
            <a:off x="1194318" y="5930438"/>
            <a:ext cx="100134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1990-1991 Recession</a:t>
            </a:r>
          </a:p>
        </p:txBody>
      </p:sp>
      <p:sp>
        <p:nvSpPr>
          <p:cNvPr id="18" name="Rectangle 17">
            <a:extLst>
              <a:ext uri="{FF2B5EF4-FFF2-40B4-BE49-F238E27FC236}">
                <a16:creationId xmlns:a16="http://schemas.microsoft.com/office/drawing/2014/main" id="{1D39F1EB-87F6-4F70-9C9A-D6655398E036}"/>
              </a:ext>
            </a:extLst>
          </p:cNvPr>
          <p:cNvSpPr/>
          <p:nvPr/>
        </p:nvSpPr>
        <p:spPr>
          <a:xfrm>
            <a:off x="283558" y="312861"/>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1990-1991 Recession: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the same principles continued to hold true through another scholar-driven analysis that showed the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negative effect of cutting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ad spend resulted in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significant share loss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to competitors</a:t>
            </a:r>
          </a:p>
        </p:txBody>
      </p:sp>
    </p:spTree>
    <p:extLst>
      <p:ext uri="{BB962C8B-B14F-4D97-AF65-F5344CB8AC3E}">
        <p14:creationId xmlns:p14="http://schemas.microsoft.com/office/powerpoint/2010/main" val="2976447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6EB35915-141A-4359-B1D5-0050411796AD}"/>
              </a:ext>
            </a:extLst>
          </p:cNvPr>
          <p:cNvSpPr/>
          <p:nvPr/>
        </p:nvSpPr>
        <p:spPr>
          <a:xfrm>
            <a:off x="2776142" y="5051223"/>
            <a:ext cx="5465693" cy="9156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Sam Walton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Walmart Founder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quoted after being asked about the 1990 recession</a:t>
            </a:r>
          </a:p>
        </p:txBody>
      </p:sp>
      <p:grpSp>
        <p:nvGrpSpPr>
          <p:cNvPr id="3" name="Group 2">
            <a:extLst>
              <a:ext uri="{FF2B5EF4-FFF2-40B4-BE49-F238E27FC236}">
                <a16:creationId xmlns:a16="http://schemas.microsoft.com/office/drawing/2014/main" id="{D3C6D3C6-90F2-44A3-B257-391AA9CBF326}"/>
              </a:ext>
            </a:extLst>
          </p:cNvPr>
          <p:cNvGrpSpPr/>
          <p:nvPr/>
        </p:nvGrpSpPr>
        <p:grpSpPr>
          <a:xfrm>
            <a:off x="2389464" y="1750010"/>
            <a:ext cx="7413073" cy="2648853"/>
            <a:chOff x="2389464" y="2158684"/>
            <a:chExt cx="7413073" cy="2648853"/>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2488055" y="2158684"/>
              <a:ext cx="7215890" cy="2648853"/>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33A83A0-6E7C-41DA-91C7-A3A0D43FDF54}"/>
                </a:ext>
              </a:extLst>
            </p:cNvPr>
            <p:cNvSpPr txBox="1"/>
            <p:nvPr/>
          </p:nvSpPr>
          <p:spPr>
            <a:xfrm>
              <a:off x="2389464" y="3152594"/>
              <a:ext cx="74130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3C8D"/>
                  </a:solidFill>
                  <a:effectLst/>
                  <a:uLnTx/>
                  <a:uFillTx/>
                  <a:latin typeface="Helvetica" panose="020B0403020202020204" pitchFamily="34" charset="0"/>
                </a:rPr>
                <a:t>“</a:t>
              </a:r>
              <a:r>
                <a:rPr kumimoji="0" lang="en-US" sz="4000" b="1" i="0" u="none" strike="noStrike" kern="1200" cap="none" spc="0" normalizeH="0" baseline="0" noProof="0" dirty="0">
                  <a:ln>
                    <a:noFill/>
                  </a:ln>
                  <a:solidFill>
                    <a:srgbClr val="ED3C8D"/>
                  </a:solidFill>
                  <a:effectLst/>
                  <a:uLnTx/>
                  <a:uFillTx/>
                  <a:latin typeface="Helvetica" panose="020B0403020202020204" pitchFamily="34" charset="0"/>
                </a:rPr>
                <a:t>I thought about it and decided not to take part</a:t>
              </a:r>
              <a:r>
                <a:rPr kumimoji="0" lang="en-US" sz="4000" b="0" i="0" u="none" strike="noStrike" kern="1200" cap="none" spc="0" normalizeH="0" baseline="0" noProof="0" dirty="0">
                  <a:ln>
                    <a:noFill/>
                  </a:ln>
                  <a:solidFill>
                    <a:srgbClr val="ED3C8D"/>
                  </a:solidFill>
                  <a:effectLst/>
                  <a:uLnTx/>
                  <a:uFillTx/>
                  <a:latin typeface="Helvetica" panose="020B0403020202020204" pitchFamily="34" charset="0"/>
                </a:rPr>
                <a:t>”</a:t>
              </a:r>
            </a:p>
          </p:txBody>
        </p:sp>
        <p:pic>
          <p:nvPicPr>
            <p:cNvPr id="19" name="Picture 4">
              <a:extLst>
                <a:ext uri="{FF2B5EF4-FFF2-40B4-BE49-F238E27FC236}">
                  <a16:creationId xmlns:a16="http://schemas.microsoft.com/office/drawing/2014/main" id="{0D25B45C-164F-4160-80A8-5314F3C8C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534" y="2415541"/>
              <a:ext cx="2594933" cy="6487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5755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61C5094-44B8-40BE-AC3C-23B0A987CEF8}"/>
              </a:ext>
            </a:extLst>
          </p:cNvPr>
          <p:cNvSpPr/>
          <p:nvPr/>
        </p:nvSpPr>
        <p:spPr>
          <a:xfrm>
            <a:off x="283558" y="312861"/>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In the early 1990’s, professor John Philip Jones analyzed the relationship between Share of Voice (SOV) and Share of Market (SOM) and found there’s a rather clear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equilibrium that exists between the two</a:t>
            </a:r>
          </a:p>
        </p:txBody>
      </p:sp>
      <p:graphicFrame>
        <p:nvGraphicFramePr>
          <p:cNvPr id="5" name="Chart 4">
            <a:extLst>
              <a:ext uri="{FF2B5EF4-FFF2-40B4-BE49-F238E27FC236}">
                <a16:creationId xmlns:a16="http://schemas.microsoft.com/office/drawing/2014/main" id="{E596B9A8-6AD2-49B9-8B48-B98EEB4C2728}"/>
              </a:ext>
            </a:extLst>
          </p:cNvPr>
          <p:cNvGraphicFramePr/>
          <p:nvPr>
            <p:extLst>
              <p:ext uri="{D42A27DB-BD31-4B8C-83A1-F6EECF244321}">
                <p14:modId xmlns:p14="http://schemas.microsoft.com/office/powerpoint/2010/main" val="2457869130"/>
              </p:ext>
            </p:extLst>
          </p:nvPr>
        </p:nvGraphicFramePr>
        <p:xfrm>
          <a:off x="2316640" y="2220686"/>
          <a:ext cx="8128000" cy="415084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F7D8528-8342-474A-8E98-C6687A1C1527}"/>
              </a:ext>
            </a:extLst>
          </p:cNvPr>
          <p:cNvSpPr txBox="1"/>
          <p:nvPr/>
        </p:nvSpPr>
        <p:spPr>
          <a:xfrm>
            <a:off x="5172661" y="1832526"/>
            <a:ext cx="2656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SOV vs. SOM</a:t>
            </a:r>
          </a:p>
        </p:txBody>
      </p:sp>
    </p:spTree>
    <p:extLst>
      <p:ext uri="{BB962C8B-B14F-4D97-AF65-F5344CB8AC3E}">
        <p14:creationId xmlns:p14="http://schemas.microsoft.com/office/powerpoint/2010/main" val="1438231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73029"/>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EFB78173-142B-41DE-9A9E-36F52105FB90}"/>
              </a:ext>
            </a:extLst>
          </p:cNvPr>
          <p:cNvSpPr txBox="1"/>
          <p:nvPr/>
        </p:nvSpPr>
        <p:spPr>
          <a:xfrm>
            <a:off x="578025" y="1878153"/>
            <a:ext cx="11035950" cy="4524315"/>
          </a:xfrm>
          <a:prstGeom prst="rect">
            <a:avLst/>
          </a:prstGeom>
          <a:noFill/>
        </p:spPr>
        <p:txBody>
          <a:bodyPr wrap="square" rtlCol="0">
            <a:spAutoFit/>
          </a:bodyPr>
          <a:lstStyle/>
          <a:p>
            <a:pPr marL="457200" indent="-457200">
              <a:buBlip>
                <a:blip r:embed="rId3"/>
              </a:buBlip>
            </a:pPr>
            <a:r>
              <a:rPr lang="en-US" dirty="0">
                <a:solidFill>
                  <a:srgbClr val="ED3C8D"/>
                </a:solidFill>
                <a:latin typeface="Helvetica-Normal" pitchFamily="2" charset="0"/>
              </a:rPr>
              <a:t>Marketers reacted </a:t>
            </a:r>
            <a:r>
              <a:rPr lang="en-US" dirty="0">
                <a:solidFill>
                  <a:srgbClr val="002060"/>
                </a:solidFill>
                <a:latin typeface="Helvetica-Normal" pitchFamily="2" charset="0"/>
              </a:rPr>
              <a:t>swiftly</a:t>
            </a:r>
            <a:r>
              <a:rPr lang="en-US" dirty="0">
                <a:solidFill>
                  <a:srgbClr val="ED3C8D"/>
                </a:solidFill>
                <a:latin typeface="Helvetica-Normal" pitchFamily="2" charset="0"/>
              </a:rPr>
              <a:t> </a:t>
            </a:r>
            <a:r>
              <a:rPr lang="en-US" dirty="0">
                <a:solidFill>
                  <a:srgbClr val="1F1A62"/>
                </a:solidFill>
                <a:latin typeface="Helvetica-Normal" pitchFamily="2" charset="0"/>
              </a:rPr>
              <a:t>to the current crisis, resulting in </a:t>
            </a:r>
            <a:r>
              <a:rPr lang="en-US" dirty="0">
                <a:solidFill>
                  <a:srgbClr val="ED3C8D"/>
                </a:solidFill>
                <a:latin typeface="Helvetica-Normal" pitchFamily="2" charset="0"/>
              </a:rPr>
              <a:t>paused campaigns for Q2</a:t>
            </a:r>
            <a:r>
              <a:rPr lang="en-US" dirty="0">
                <a:solidFill>
                  <a:srgbClr val="1F1A62"/>
                </a:solidFill>
                <a:latin typeface="Helvetica-Normal" pitchFamily="2" charset="0"/>
              </a:rPr>
              <a:t>, however many are </a:t>
            </a:r>
            <a:r>
              <a:rPr lang="en-US" dirty="0">
                <a:solidFill>
                  <a:srgbClr val="ED3C8D"/>
                </a:solidFill>
                <a:latin typeface="Helvetica-Normal" pitchFamily="2" charset="0"/>
              </a:rPr>
              <a:t>undecided </a:t>
            </a:r>
            <a:r>
              <a:rPr lang="en-US" dirty="0">
                <a:solidFill>
                  <a:srgbClr val="1F1A62"/>
                </a:solidFill>
                <a:latin typeface="Helvetica-Normal" pitchFamily="2" charset="0"/>
              </a:rPr>
              <a:t>on the impact to </a:t>
            </a:r>
            <a:r>
              <a:rPr lang="en-US" dirty="0">
                <a:solidFill>
                  <a:srgbClr val="ED3C8D"/>
                </a:solidFill>
                <a:latin typeface="Helvetica-Normal" pitchFamily="2" charset="0"/>
              </a:rPr>
              <a:t>2H 2020 </a:t>
            </a:r>
            <a:r>
              <a:rPr lang="en-US" dirty="0">
                <a:solidFill>
                  <a:srgbClr val="1F1A62"/>
                </a:solidFill>
                <a:latin typeface="Helvetica-Normal" pitchFamily="2" charset="0"/>
              </a:rPr>
              <a:t>campaigns.</a:t>
            </a:r>
          </a:p>
          <a:p>
            <a:pPr marL="457200" indent="-457200">
              <a:buBlip>
                <a:blip r:embed="rId3"/>
              </a:buBlip>
            </a:pPr>
            <a:endParaRPr lang="en-US" dirty="0">
              <a:solidFill>
                <a:srgbClr val="1F1A62"/>
              </a:solidFill>
              <a:latin typeface="Helvetica-Normal" pitchFamily="2" charset="0"/>
            </a:endParaRPr>
          </a:p>
          <a:p>
            <a:pPr marL="457200" indent="-457200">
              <a:buBlip>
                <a:blip r:embed="rId3"/>
              </a:buBlip>
            </a:pPr>
            <a:r>
              <a:rPr lang="en-US" dirty="0">
                <a:solidFill>
                  <a:srgbClr val="1F1A62"/>
                </a:solidFill>
                <a:latin typeface="Helvetica-Normal" pitchFamily="2" charset="0"/>
              </a:rPr>
              <a:t>An economic downturn </a:t>
            </a:r>
            <a:r>
              <a:rPr lang="en-US" dirty="0">
                <a:solidFill>
                  <a:srgbClr val="ED3C8D"/>
                </a:solidFill>
                <a:latin typeface="Helvetica-Normal" pitchFamily="2" charset="0"/>
              </a:rPr>
              <a:t>driven by a pandemic </a:t>
            </a:r>
            <a:r>
              <a:rPr lang="en-US" dirty="0">
                <a:solidFill>
                  <a:srgbClr val="1F1A62"/>
                </a:solidFill>
                <a:latin typeface="Helvetica-Normal" pitchFamily="2" charset="0"/>
              </a:rPr>
              <a:t>impacts society and our economy differently than a typical financial crisis, however, it </a:t>
            </a:r>
            <a:r>
              <a:rPr lang="en-US" dirty="0">
                <a:solidFill>
                  <a:srgbClr val="ED3C8D"/>
                </a:solidFill>
                <a:latin typeface="Helvetica-Normal" pitchFamily="2" charset="0"/>
              </a:rPr>
              <a:t>does not effect the fundamental principles of marketing.  </a:t>
            </a:r>
          </a:p>
          <a:p>
            <a:pPr marL="457200" indent="-457200">
              <a:buBlip>
                <a:blip r:embed="rId3"/>
              </a:buBlip>
            </a:pPr>
            <a:endParaRPr lang="en-US" dirty="0">
              <a:solidFill>
                <a:srgbClr val="1F1A62"/>
              </a:solidFill>
              <a:latin typeface="Helvetica-Normal" pitchFamily="2" charset="0"/>
            </a:endParaRPr>
          </a:p>
          <a:p>
            <a:pPr marL="457200" indent="-457200">
              <a:buBlip>
                <a:blip r:embed="rId3"/>
              </a:buBlip>
            </a:pPr>
            <a:r>
              <a:rPr lang="en-US" dirty="0">
                <a:solidFill>
                  <a:srgbClr val="1F1A62"/>
                </a:solidFill>
                <a:latin typeface="Helvetica-Normal" pitchFamily="2" charset="0"/>
              </a:rPr>
              <a:t>There is </a:t>
            </a:r>
            <a:r>
              <a:rPr lang="en-US" dirty="0">
                <a:solidFill>
                  <a:srgbClr val="ED3C8D"/>
                </a:solidFill>
                <a:latin typeface="Helvetica-Normal" pitchFamily="2" charset="0"/>
              </a:rPr>
              <a:t>overwhelming evidence that advertising during a downturn has significant business benefits</a:t>
            </a:r>
            <a:r>
              <a:rPr lang="en-US" dirty="0">
                <a:solidFill>
                  <a:srgbClr val="1F1A62"/>
                </a:solidFill>
                <a:latin typeface="Helvetica-Normal" pitchFamily="2" charset="0"/>
              </a:rPr>
              <a:t> both in the short and long term. This is proven by historical data, marketing principles, marketer and agency case studies and financial analysis.</a:t>
            </a:r>
          </a:p>
          <a:p>
            <a:pPr marL="457200" indent="-457200">
              <a:buBlip>
                <a:blip r:embed="rId3"/>
              </a:buBlip>
            </a:pPr>
            <a:endParaRPr lang="en-US" dirty="0">
              <a:solidFill>
                <a:srgbClr val="1F1A62"/>
              </a:solidFill>
              <a:latin typeface="Helvetica-Normal" pitchFamily="2" charset="0"/>
            </a:endParaRPr>
          </a:p>
          <a:p>
            <a:pPr marL="457200" indent="-457200">
              <a:buBlip>
                <a:blip r:embed="rId3"/>
              </a:buBlip>
            </a:pPr>
            <a:r>
              <a:rPr lang="en-US" dirty="0">
                <a:solidFill>
                  <a:srgbClr val="1F1A62"/>
                </a:solidFill>
                <a:latin typeface="Helvetica-Normal" pitchFamily="2" charset="0"/>
              </a:rPr>
              <a:t>There is cause for optimism. Most experts agree this </a:t>
            </a:r>
            <a:r>
              <a:rPr lang="en-US" dirty="0">
                <a:solidFill>
                  <a:srgbClr val="ED3C8D"/>
                </a:solidFill>
                <a:latin typeface="Helvetica-Normal" pitchFamily="2" charset="0"/>
              </a:rPr>
              <a:t>economic downturn will rebound quickly.</a:t>
            </a:r>
            <a:endParaRPr lang="en-US" dirty="0">
              <a:solidFill>
                <a:srgbClr val="1F1A62"/>
              </a:solidFill>
              <a:latin typeface="Helvetica-Normal" pitchFamily="2" charset="0"/>
            </a:endParaRPr>
          </a:p>
          <a:p>
            <a:pPr marL="457200" indent="-457200">
              <a:buBlip>
                <a:blip r:embed="rId3"/>
              </a:buBlip>
            </a:pPr>
            <a:endParaRPr lang="en-US" dirty="0">
              <a:solidFill>
                <a:srgbClr val="1F1A62"/>
              </a:solidFill>
              <a:latin typeface="Helvetica-Normal" pitchFamily="2" charset="0"/>
            </a:endParaRPr>
          </a:p>
          <a:p>
            <a:pPr marL="457200" indent="-457200">
              <a:buBlip>
                <a:blip r:embed="rId3"/>
              </a:buBlip>
            </a:pPr>
            <a:r>
              <a:rPr lang="en-US" dirty="0">
                <a:solidFill>
                  <a:srgbClr val="1F1A62"/>
                </a:solidFill>
                <a:latin typeface="Helvetica-Normal" pitchFamily="2" charset="0"/>
              </a:rPr>
              <a:t>Many brands have </a:t>
            </a:r>
            <a:r>
              <a:rPr lang="en-US" dirty="0">
                <a:solidFill>
                  <a:srgbClr val="ED3C8D"/>
                </a:solidFill>
                <a:latin typeface="Helvetica-Normal" pitchFamily="2" charset="0"/>
              </a:rPr>
              <a:t>leveraged recessionary periods to their advantage</a:t>
            </a:r>
            <a:r>
              <a:rPr lang="en-US" dirty="0">
                <a:solidFill>
                  <a:srgbClr val="1F1A62"/>
                </a:solidFill>
                <a:latin typeface="Helvetica-Normal" pitchFamily="2" charset="0"/>
              </a:rPr>
              <a:t>, spending to catapult themselves to rapid success in the recovery period after.</a:t>
            </a:r>
          </a:p>
          <a:p>
            <a:pPr marL="457200" indent="-457200">
              <a:buBlip>
                <a:blip r:embed="rId3"/>
              </a:buBlip>
            </a:pPr>
            <a:endParaRPr lang="en-US" dirty="0">
              <a:solidFill>
                <a:srgbClr val="1F1A62"/>
              </a:solidFill>
              <a:latin typeface="Helvetica-Normal" pitchFamily="2" charset="0"/>
            </a:endParaRPr>
          </a:p>
          <a:p>
            <a:pPr marL="457200" indent="-457200">
              <a:buBlip>
                <a:blip r:embed="rId3"/>
              </a:buBlip>
            </a:pPr>
            <a:r>
              <a:rPr lang="en-US" dirty="0">
                <a:solidFill>
                  <a:srgbClr val="1F1A62"/>
                </a:solidFill>
                <a:latin typeface="Helvetica-Normal" pitchFamily="2" charset="0"/>
              </a:rPr>
              <a:t>Messaging, as well as spending, should be thoughtfully considered.</a:t>
            </a:r>
          </a:p>
        </p:txBody>
      </p:sp>
    </p:spTree>
    <p:extLst>
      <p:ext uri="{BB962C8B-B14F-4D97-AF65-F5344CB8AC3E}">
        <p14:creationId xmlns:p14="http://schemas.microsoft.com/office/powerpoint/2010/main" val="2713857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316971"/>
            <a:ext cx="1198535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This is also substantiated by Millward Brown tracking data which finds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 brand is most likely to gain market share when it’s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SOV increases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and when it is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higher than it’s share of market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42060"/>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Kantar Millward Brown, ‘What happens when brands go dark?’ Millward Brown Knowledge Points, July 2018.</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graphicFrame>
        <p:nvGraphicFramePr>
          <p:cNvPr id="14" name="Chart 13">
            <a:extLst>
              <a:ext uri="{FF2B5EF4-FFF2-40B4-BE49-F238E27FC236}">
                <a16:creationId xmlns:a16="http://schemas.microsoft.com/office/drawing/2014/main" id="{94B9AE36-5AFA-4EF5-91EF-A9AC5C0A5EA6}"/>
              </a:ext>
            </a:extLst>
          </p:cNvPr>
          <p:cNvGraphicFramePr/>
          <p:nvPr/>
        </p:nvGraphicFramePr>
        <p:xfrm>
          <a:off x="5449078" y="3685592"/>
          <a:ext cx="5840962" cy="242227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6765CA43-D6D3-430E-B53F-7256DEE8C0B6}"/>
              </a:ext>
            </a:extLst>
          </p:cNvPr>
          <p:cNvCxnSpPr>
            <a:cxnSpLocks/>
          </p:cNvCxnSpPr>
          <p:nvPr/>
        </p:nvCxnSpPr>
        <p:spPr>
          <a:xfrm>
            <a:off x="1270849" y="5993897"/>
            <a:ext cx="9916556"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2C05882-D62C-406C-93EF-DAC5EF2804A5}"/>
              </a:ext>
            </a:extLst>
          </p:cNvPr>
          <p:cNvSpPr txBox="1"/>
          <p:nvPr/>
        </p:nvSpPr>
        <p:spPr>
          <a:xfrm>
            <a:off x="1514668" y="5535705"/>
            <a:ext cx="30842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Chances of share increase?</a:t>
            </a:r>
          </a:p>
        </p:txBody>
      </p:sp>
      <p:sp>
        <p:nvSpPr>
          <p:cNvPr id="18" name="TextBox 17">
            <a:extLst>
              <a:ext uri="{FF2B5EF4-FFF2-40B4-BE49-F238E27FC236}">
                <a16:creationId xmlns:a16="http://schemas.microsoft.com/office/drawing/2014/main" id="{E836C880-8EEB-4A9B-8908-AB728F87D32B}"/>
              </a:ext>
            </a:extLst>
          </p:cNvPr>
          <p:cNvSpPr txBox="1"/>
          <p:nvPr/>
        </p:nvSpPr>
        <p:spPr>
          <a:xfrm>
            <a:off x="1338564" y="3420766"/>
            <a:ext cx="46143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Share of communications awareness (SOV) </a:t>
            </a: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higher than previous year</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p>
        </p:txBody>
      </p:sp>
      <p:sp>
        <p:nvSpPr>
          <p:cNvPr id="19" name="TextBox 18">
            <a:extLst>
              <a:ext uri="{FF2B5EF4-FFF2-40B4-BE49-F238E27FC236}">
                <a16:creationId xmlns:a16="http://schemas.microsoft.com/office/drawing/2014/main" id="{00A8F417-AEAB-4F3B-A307-8824313AB5D0}"/>
              </a:ext>
            </a:extLst>
          </p:cNvPr>
          <p:cNvSpPr txBox="1"/>
          <p:nvPr/>
        </p:nvSpPr>
        <p:spPr>
          <a:xfrm>
            <a:off x="1352109" y="2434829"/>
            <a:ext cx="45017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Share of communications awareness (SOV) </a:t>
            </a: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greater than share of market</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p>
        </p:txBody>
      </p:sp>
      <p:sp>
        <p:nvSpPr>
          <p:cNvPr id="21" name="TextBox 20">
            <a:extLst>
              <a:ext uri="{FF2B5EF4-FFF2-40B4-BE49-F238E27FC236}">
                <a16:creationId xmlns:a16="http://schemas.microsoft.com/office/drawing/2014/main" id="{9C5A5FF9-A785-4904-8DC7-820DDC4D6624}"/>
              </a:ext>
            </a:extLst>
          </p:cNvPr>
          <p:cNvSpPr txBox="1"/>
          <p:nvPr/>
        </p:nvSpPr>
        <p:spPr>
          <a:xfrm>
            <a:off x="5949817" y="2557939"/>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a:t>
            </a:r>
          </a:p>
        </p:txBody>
      </p:sp>
      <p:sp>
        <p:nvSpPr>
          <p:cNvPr id="22" name="TextBox 21">
            <a:extLst>
              <a:ext uri="{FF2B5EF4-FFF2-40B4-BE49-F238E27FC236}">
                <a16:creationId xmlns:a16="http://schemas.microsoft.com/office/drawing/2014/main" id="{F5C70225-B998-43A1-94F2-A5AF9C59E907}"/>
              </a:ext>
            </a:extLst>
          </p:cNvPr>
          <p:cNvSpPr txBox="1"/>
          <p:nvPr/>
        </p:nvSpPr>
        <p:spPr>
          <a:xfrm>
            <a:off x="7427164" y="2557939"/>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a:t>
            </a:r>
          </a:p>
        </p:txBody>
      </p:sp>
      <p:sp>
        <p:nvSpPr>
          <p:cNvPr id="23" name="TextBox 22">
            <a:extLst>
              <a:ext uri="{FF2B5EF4-FFF2-40B4-BE49-F238E27FC236}">
                <a16:creationId xmlns:a16="http://schemas.microsoft.com/office/drawing/2014/main" id="{91184D22-6206-49EC-9058-08467C72AC47}"/>
              </a:ext>
            </a:extLst>
          </p:cNvPr>
          <p:cNvSpPr txBox="1"/>
          <p:nvPr/>
        </p:nvSpPr>
        <p:spPr>
          <a:xfrm>
            <a:off x="8780103" y="2557939"/>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Yes</a:t>
            </a:r>
          </a:p>
        </p:txBody>
      </p:sp>
      <p:sp>
        <p:nvSpPr>
          <p:cNvPr id="24" name="TextBox 23">
            <a:extLst>
              <a:ext uri="{FF2B5EF4-FFF2-40B4-BE49-F238E27FC236}">
                <a16:creationId xmlns:a16="http://schemas.microsoft.com/office/drawing/2014/main" id="{28A9C8C0-574C-480E-BDD6-945E99C47F60}"/>
              </a:ext>
            </a:extLst>
          </p:cNvPr>
          <p:cNvSpPr txBox="1"/>
          <p:nvPr/>
        </p:nvSpPr>
        <p:spPr>
          <a:xfrm>
            <a:off x="10142378" y="2557939"/>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Yes</a:t>
            </a:r>
          </a:p>
        </p:txBody>
      </p:sp>
      <p:sp>
        <p:nvSpPr>
          <p:cNvPr id="26" name="TextBox 25">
            <a:extLst>
              <a:ext uri="{FF2B5EF4-FFF2-40B4-BE49-F238E27FC236}">
                <a16:creationId xmlns:a16="http://schemas.microsoft.com/office/drawing/2014/main" id="{B448D7A9-0992-43B7-B202-490786194B75}"/>
              </a:ext>
            </a:extLst>
          </p:cNvPr>
          <p:cNvSpPr txBox="1"/>
          <p:nvPr/>
        </p:nvSpPr>
        <p:spPr>
          <a:xfrm>
            <a:off x="5952926" y="3543876"/>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a:t>
            </a:r>
          </a:p>
        </p:txBody>
      </p:sp>
      <p:sp>
        <p:nvSpPr>
          <p:cNvPr id="27" name="TextBox 26">
            <a:extLst>
              <a:ext uri="{FF2B5EF4-FFF2-40B4-BE49-F238E27FC236}">
                <a16:creationId xmlns:a16="http://schemas.microsoft.com/office/drawing/2014/main" id="{F4C8D11D-FF50-448F-8690-153A01890CBF}"/>
              </a:ext>
            </a:extLst>
          </p:cNvPr>
          <p:cNvSpPr txBox="1"/>
          <p:nvPr/>
        </p:nvSpPr>
        <p:spPr>
          <a:xfrm>
            <a:off x="7430273" y="3543876"/>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Yes</a:t>
            </a:r>
          </a:p>
        </p:txBody>
      </p:sp>
      <p:sp>
        <p:nvSpPr>
          <p:cNvPr id="28" name="TextBox 27">
            <a:extLst>
              <a:ext uri="{FF2B5EF4-FFF2-40B4-BE49-F238E27FC236}">
                <a16:creationId xmlns:a16="http://schemas.microsoft.com/office/drawing/2014/main" id="{5BB261DA-3A84-484C-AC70-4F0AD0FE5198}"/>
              </a:ext>
            </a:extLst>
          </p:cNvPr>
          <p:cNvSpPr txBox="1"/>
          <p:nvPr/>
        </p:nvSpPr>
        <p:spPr>
          <a:xfrm>
            <a:off x="8783212" y="3543876"/>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a:t>
            </a:r>
          </a:p>
        </p:txBody>
      </p:sp>
      <p:sp>
        <p:nvSpPr>
          <p:cNvPr id="29" name="TextBox 28">
            <a:extLst>
              <a:ext uri="{FF2B5EF4-FFF2-40B4-BE49-F238E27FC236}">
                <a16:creationId xmlns:a16="http://schemas.microsoft.com/office/drawing/2014/main" id="{3A5B8697-6567-472F-B056-87E6C4BDA00C}"/>
              </a:ext>
            </a:extLst>
          </p:cNvPr>
          <p:cNvSpPr txBox="1"/>
          <p:nvPr/>
        </p:nvSpPr>
        <p:spPr>
          <a:xfrm>
            <a:off x="10145487" y="3543876"/>
            <a:ext cx="631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Yes</a:t>
            </a:r>
          </a:p>
        </p:txBody>
      </p:sp>
      <p:sp>
        <p:nvSpPr>
          <p:cNvPr id="30" name="Rectangle 29">
            <a:extLst>
              <a:ext uri="{FF2B5EF4-FFF2-40B4-BE49-F238E27FC236}">
                <a16:creationId xmlns:a16="http://schemas.microsoft.com/office/drawing/2014/main" id="{29F3F15F-E3E9-45D8-BD17-E0A4E31AD8B3}"/>
              </a:ext>
            </a:extLst>
          </p:cNvPr>
          <p:cNvSpPr/>
          <p:nvPr/>
        </p:nvSpPr>
        <p:spPr>
          <a:xfrm>
            <a:off x="5952925" y="1869650"/>
            <a:ext cx="52095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Probability of share growth</a:t>
            </a:r>
            <a:endParaRPr kumimoji="0" lang="en-US" sz="1400" b="0" i="0" u="sng"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cxnSp>
        <p:nvCxnSpPr>
          <p:cNvPr id="31" name="Straight Connector 30">
            <a:extLst>
              <a:ext uri="{FF2B5EF4-FFF2-40B4-BE49-F238E27FC236}">
                <a16:creationId xmlns:a16="http://schemas.microsoft.com/office/drawing/2014/main" id="{C083CE9F-B0E5-47C9-B6B4-D11E56BA03BB}"/>
              </a:ext>
            </a:extLst>
          </p:cNvPr>
          <p:cNvCxnSpPr>
            <a:cxnSpLocks/>
          </p:cNvCxnSpPr>
          <p:nvPr/>
        </p:nvCxnSpPr>
        <p:spPr>
          <a:xfrm>
            <a:off x="1264627" y="4177536"/>
            <a:ext cx="9916556"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80684B-FDDC-4BF1-A471-6ACEF4ED9C27}"/>
              </a:ext>
            </a:extLst>
          </p:cNvPr>
          <p:cNvCxnSpPr>
            <a:cxnSpLocks/>
          </p:cNvCxnSpPr>
          <p:nvPr/>
        </p:nvCxnSpPr>
        <p:spPr>
          <a:xfrm>
            <a:off x="1245966" y="3179167"/>
            <a:ext cx="9916556"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084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21414" y="1696163"/>
            <a:ext cx="4768788"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26244" y="658570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2CD4A6FA-729A-47EA-B031-BBBE8C3A95D5}"/>
              </a:ext>
            </a:extLst>
          </p:cNvPr>
          <p:cNvSpPr/>
          <p:nvPr/>
        </p:nvSpPr>
        <p:spPr>
          <a:xfrm>
            <a:off x="264165" y="1714734"/>
            <a:ext cx="4350431"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Using brands that maintain their spend as a benchmark, brands that cut ad spend see their market share </a:t>
            </a:r>
            <a:r>
              <a:rPr kumimoji="0" lang="en-US"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shrink after a recession by 0.7%</a:t>
            </a:r>
            <a:r>
              <a:rPr kumimoji="0" lang="en-US"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 on average, while those that increase spend realize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a </a:t>
            </a:r>
            <a:r>
              <a:rPr kumimoji="0" lang="en-US"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market share increase of 1.6%</a:t>
            </a:r>
            <a:r>
              <a:rPr kumimoji="0" lang="en-US"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66C5AD"/>
              </a:solidFill>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66C5AD"/>
              </a:solidFill>
              <a:latin typeface="Helvetica" panose="020B0403020202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Because their relative share of voice increases in comparison to their competitors who scale back investment, which in turn grows their share of market.</a:t>
            </a:r>
          </a:p>
        </p:txBody>
      </p:sp>
      <p:sp>
        <p:nvSpPr>
          <p:cNvPr id="29" name="TextBox 28">
            <a:extLst>
              <a:ext uri="{FF2B5EF4-FFF2-40B4-BE49-F238E27FC236}">
                <a16:creationId xmlns:a16="http://schemas.microsoft.com/office/drawing/2014/main" id="{27B389C4-19E9-4E53-B42D-7AFC5C815E20}"/>
              </a:ext>
            </a:extLst>
          </p:cNvPr>
          <p:cNvSpPr txBox="1"/>
          <p:nvPr/>
        </p:nvSpPr>
        <p:spPr>
          <a:xfrm>
            <a:off x="481665" y="6300572"/>
            <a:ext cx="1111900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Ebiquity, ‘Advertising Through a Recession,’ utilizing data analysis from PIMS – the Profit Impact Marketing Strategy database.</a:t>
            </a:r>
          </a:p>
        </p:txBody>
      </p:sp>
      <p:graphicFrame>
        <p:nvGraphicFramePr>
          <p:cNvPr id="21" name="Chart 20">
            <a:extLst>
              <a:ext uri="{FF2B5EF4-FFF2-40B4-BE49-F238E27FC236}">
                <a16:creationId xmlns:a16="http://schemas.microsoft.com/office/drawing/2014/main" id="{E6DC24BF-6DDA-49E5-9F97-E64626656F50}"/>
              </a:ext>
            </a:extLst>
          </p:cNvPr>
          <p:cNvGraphicFramePr/>
          <p:nvPr>
            <p:extLst>
              <p:ext uri="{D42A27DB-BD31-4B8C-83A1-F6EECF244321}">
                <p14:modId xmlns:p14="http://schemas.microsoft.com/office/powerpoint/2010/main" val="3830717727"/>
              </p:ext>
            </p:extLst>
          </p:nvPr>
        </p:nvGraphicFramePr>
        <p:xfrm>
          <a:off x="5449078" y="2333018"/>
          <a:ext cx="5840962" cy="3336306"/>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A09834A0-6857-452B-87C9-02A34D25766F}"/>
              </a:ext>
            </a:extLst>
          </p:cNvPr>
          <p:cNvSpPr/>
          <p:nvPr/>
        </p:nvSpPr>
        <p:spPr>
          <a:xfrm>
            <a:off x="5010540" y="1878981"/>
            <a:ext cx="65901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rgbClr val="1F1A62"/>
                </a:solidFill>
                <a:effectLst/>
                <a:uLnTx/>
                <a:uFillTx/>
                <a:latin typeface="Helvetica" panose="020B0403020202020204" pitchFamily="34" charset="0"/>
              </a:rPr>
              <a:t>Changes in Market Share (percentage points) for Brands Cutting, Holding and Increasing Marketing </a:t>
            </a:r>
            <a:r>
              <a:rPr lang="en-US" sz="1400" b="1" dirty="0">
                <a:solidFill>
                  <a:srgbClr val="1F1A62"/>
                </a:solidFill>
                <a:latin typeface="Helvetica" panose="020B0403020202020204" pitchFamily="34" charset="0"/>
              </a:rPr>
              <a:t>S</a:t>
            </a:r>
            <a:r>
              <a:rPr kumimoji="0" lang="en-US" sz="1400" b="1" i="0" strike="noStrike" kern="1200" cap="none" spc="0" normalizeH="0" baseline="0" noProof="0" dirty="0">
                <a:ln>
                  <a:noFill/>
                </a:ln>
                <a:solidFill>
                  <a:srgbClr val="1F1A62"/>
                </a:solidFill>
                <a:effectLst/>
                <a:uLnTx/>
                <a:uFillTx/>
                <a:latin typeface="Helvetica" panose="020B0403020202020204" pitchFamily="34" charset="0"/>
              </a:rPr>
              <a:t>pend During Re</a:t>
            </a:r>
            <a:r>
              <a:rPr lang="en-US" sz="1400" b="1" dirty="0">
                <a:solidFill>
                  <a:srgbClr val="1F1A62"/>
                </a:solidFill>
                <a:latin typeface="Helvetica" panose="020B0403020202020204" pitchFamily="34" charset="0"/>
              </a:rPr>
              <a:t>cessions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panose="020B0403020202020204" pitchFamily="34" charset="0"/>
              </a:rPr>
              <a:t>Market share gains in first two years of recovery (1980s – early 2000s)</a:t>
            </a:r>
            <a:endParaRPr kumimoji="0" lang="en-US" sz="1200" i="0" strike="noStrike" kern="1200" cap="none" spc="0" normalizeH="0" baseline="0" noProof="0" dirty="0">
              <a:ln>
                <a:noFill/>
              </a:ln>
              <a:solidFill>
                <a:srgbClr val="1F1A62"/>
              </a:solidFill>
              <a:effectLst/>
              <a:uLnTx/>
              <a:uFillTx/>
              <a:latin typeface="Helvetica" panose="020B0403020202020204" pitchFamily="34" charset="0"/>
            </a:endParaRPr>
          </a:p>
        </p:txBody>
      </p:sp>
      <p:cxnSp>
        <p:nvCxnSpPr>
          <p:cNvPr id="3" name="Straight Connector 2">
            <a:extLst>
              <a:ext uri="{FF2B5EF4-FFF2-40B4-BE49-F238E27FC236}">
                <a16:creationId xmlns:a16="http://schemas.microsoft.com/office/drawing/2014/main" id="{34400FA2-6F4E-474F-93AE-DD69E4240D64}"/>
              </a:ext>
            </a:extLst>
          </p:cNvPr>
          <p:cNvCxnSpPr/>
          <p:nvPr/>
        </p:nvCxnSpPr>
        <p:spPr>
          <a:xfrm>
            <a:off x="5234473" y="3896505"/>
            <a:ext cx="6366197" cy="0"/>
          </a:xfrm>
          <a:prstGeom prst="line">
            <a:avLst/>
          </a:prstGeom>
          <a:ln w="38100">
            <a:solidFill>
              <a:srgbClr val="4EBEA4"/>
            </a:solidFill>
            <a:prstDash val="sysDash"/>
          </a:ln>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A2525B8-1EF1-4B69-A311-6F6E8C8B55CA}"/>
              </a:ext>
            </a:extLst>
          </p:cNvPr>
          <p:cNvSpPr txBox="1"/>
          <p:nvPr/>
        </p:nvSpPr>
        <p:spPr>
          <a:xfrm>
            <a:off x="5183672" y="3579266"/>
            <a:ext cx="1198468" cy="276999"/>
          </a:xfrm>
          <a:prstGeom prst="rect">
            <a:avLst/>
          </a:prstGeom>
          <a:noFill/>
        </p:spPr>
        <p:txBody>
          <a:bodyPr wrap="square" rtlCol="0">
            <a:spAutoFit/>
          </a:bodyPr>
          <a:lstStyle/>
          <a:p>
            <a:r>
              <a:rPr lang="en-US" sz="1200" dirty="0">
                <a:latin typeface="Helvetica" panose="020B0403020202020204" pitchFamily="34" charset="0"/>
              </a:rPr>
              <a:t>benchmark</a:t>
            </a:r>
          </a:p>
        </p:txBody>
      </p:sp>
      <p:sp>
        <p:nvSpPr>
          <p:cNvPr id="17" name="Rectangle 16">
            <a:extLst>
              <a:ext uri="{FF2B5EF4-FFF2-40B4-BE49-F238E27FC236}">
                <a16:creationId xmlns:a16="http://schemas.microsoft.com/office/drawing/2014/main" id="{DD5E3024-EC1A-4E7A-909E-C7ACDBAF9958}"/>
              </a:ext>
            </a:extLst>
          </p:cNvPr>
          <p:cNvSpPr/>
          <p:nvPr/>
        </p:nvSpPr>
        <p:spPr>
          <a:xfrm>
            <a:off x="283558" y="312861"/>
            <a:ext cx="1213990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1980s – early 2000s Recession Periods:</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According to a wide-ranging study by PIMS, companies that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sustain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investment during a recession do better relative to competitors during a recession and grow more quickly after it </a:t>
            </a:r>
          </a:p>
        </p:txBody>
      </p:sp>
      <p:sp>
        <p:nvSpPr>
          <p:cNvPr id="18" name="TextBox 17">
            <a:extLst>
              <a:ext uri="{FF2B5EF4-FFF2-40B4-BE49-F238E27FC236}">
                <a16:creationId xmlns:a16="http://schemas.microsoft.com/office/drawing/2014/main" id="{E29F085D-562B-4624-AC1A-65E53FB0C873}"/>
              </a:ext>
            </a:extLst>
          </p:cNvPr>
          <p:cNvSpPr txBox="1"/>
          <p:nvPr/>
        </p:nvSpPr>
        <p:spPr>
          <a:xfrm>
            <a:off x="5607699" y="5837131"/>
            <a:ext cx="5495730" cy="307777"/>
          </a:xfrm>
          <a:prstGeom prst="rect">
            <a:avLst/>
          </a:prstGeom>
          <a:noFill/>
        </p:spPr>
        <p:txBody>
          <a:bodyPr wrap="square" rtlCol="0">
            <a:spAutoFit/>
          </a:bodyPr>
          <a:lstStyle/>
          <a:p>
            <a:pPr algn="ctr"/>
            <a:r>
              <a:rPr lang="en-US" sz="1400" b="1" dirty="0">
                <a:solidFill>
                  <a:srgbClr val="ED3C8D"/>
                </a:solidFill>
                <a:latin typeface="Helvetica" panose="020B0403020202020204" pitchFamily="34" charset="0"/>
              </a:rPr>
              <a:t>1980s – early 2000s Recession Periods</a:t>
            </a:r>
          </a:p>
        </p:txBody>
      </p:sp>
    </p:spTree>
    <p:extLst>
      <p:ext uri="{BB962C8B-B14F-4D97-AF65-F5344CB8AC3E}">
        <p14:creationId xmlns:p14="http://schemas.microsoft.com/office/powerpoint/2010/main" val="4055998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4" name="Chart 13">
            <a:extLst>
              <a:ext uri="{FF2B5EF4-FFF2-40B4-BE49-F238E27FC236}">
                <a16:creationId xmlns:a16="http://schemas.microsoft.com/office/drawing/2014/main" id="{8DDADC94-08CD-434D-9179-020BC6C90354}"/>
              </a:ext>
            </a:extLst>
          </p:cNvPr>
          <p:cNvGraphicFramePr/>
          <p:nvPr>
            <p:extLst>
              <p:ext uri="{D42A27DB-BD31-4B8C-83A1-F6EECF244321}">
                <p14:modId xmlns:p14="http://schemas.microsoft.com/office/powerpoint/2010/main" val="4099932528"/>
              </p:ext>
            </p:extLst>
          </p:nvPr>
        </p:nvGraphicFramePr>
        <p:xfrm>
          <a:off x="2037184" y="2416622"/>
          <a:ext cx="8117632" cy="338426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3E93032A-0166-4D26-9FDD-5297FCCFD6B1}"/>
              </a:ext>
            </a:extLst>
          </p:cNvPr>
          <p:cNvSpPr txBox="1"/>
          <p:nvPr/>
        </p:nvSpPr>
        <p:spPr>
          <a:xfrm>
            <a:off x="481665" y="6319231"/>
            <a:ext cx="1155482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Ebiquity, ‘Advertising Through a Recession,’ utilizing data from PIMS – the Profit Impact Marketing Strategy database. The PIMS database at that time of this analysis covered 749 consumer business containing both marketing data and financial information for those business.</a:t>
            </a:r>
          </a:p>
        </p:txBody>
      </p:sp>
      <p:sp>
        <p:nvSpPr>
          <p:cNvPr id="18" name="TextBox 17">
            <a:extLst>
              <a:ext uri="{FF2B5EF4-FFF2-40B4-BE49-F238E27FC236}">
                <a16:creationId xmlns:a16="http://schemas.microsoft.com/office/drawing/2014/main" id="{88ED524C-252E-4254-9246-372AF8D65F04}"/>
              </a:ext>
            </a:extLst>
          </p:cNvPr>
          <p:cNvSpPr txBox="1"/>
          <p:nvPr/>
        </p:nvSpPr>
        <p:spPr>
          <a:xfrm rot="16200000">
            <a:off x="-259947" y="3648332"/>
            <a:ext cx="25845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point improvement</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763C33CF-5B77-4413-99EF-2FE7162AE50D}"/>
              </a:ext>
            </a:extLst>
          </p:cNvPr>
          <p:cNvSpPr/>
          <p:nvPr/>
        </p:nvSpPr>
        <p:spPr>
          <a:xfrm>
            <a:off x="1875454" y="1828234"/>
            <a:ext cx="819227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rgbClr val="1F1A62"/>
                </a:solidFill>
                <a:effectLst/>
                <a:uLnTx/>
                <a:uFillTx/>
                <a:latin typeface="Helvetica" panose="020B0403020202020204" pitchFamily="34" charset="0"/>
              </a:rPr>
              <a:t>Companies increasing their</a:t>
            </a:r>
            <a:r>
              <a:rPr lang="en-US" sz="1400" b="1" dirty="0">
                <a:solidFill>
                  <a:srgbClr val="1F1A62"/>
                </a:solidFill>
                <a:latin typeface="Helvetica" panose="020B0403020202020204" pitchFamily="34" charset="0"/>
              </a:rPr>
              <a:t> investment, improved their ‘Return on Capital Employed (ROCE)’</a:t>
            </a:r>
            <a:endParaRPr kumimoji="0" lang="en-US" sz="1200" i="0" strike="noStrike" kern="1200" cap="none" spc="0" normalizeH="0" baseline="0" noProof="0" dirty="0">
              <a:ln>
                <a:noFill/>
              </a:ln>
              <a:solidFill>
                <a:srgbClr val="1F1A62"/>
              </a:solidFill>
              <a:effectLst/>
              <a:uLnTx/>
              <a:uFillTx/>
              <a:latin typeface="Helvetica" panose="020B0403020202020204" pitchFamily="34" charset="0"/>
            </a:endParaRPr>
          </a:p>
        </p:txBody>
      </p:sp>
      <p:sp>
        <p:nvSpPr>
          <p:cNvPr id="13" name="Rectangle 12">
            <a:extLst>
              <a:ext uri="{FF2B5EF4-FFF2-40B4-BE49-F238E27FC236}">
                <a16:creationId xmlns:a16="http://schemas.microsoft.com/office/drawing/2014/main" id="{EB3B5FDC-A3EE-48EF-AFBD-7911F3F2D6F3}"/>
              </a:ext>
            </a:extLst>
          </p:cNvPr>
          <p:cNvSpPr/>
          <p:nvPr/>
        </p:nvSpPr>
        <p:spPr>
          <a:xfrm>
            <a:off x="283558" y="312861"/>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1980s – early 2000s Recession Periods:</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The same PIMS study demonstrated that companies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increasing their advertising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investment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also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improved their ‘Return on Capital Employed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(ROCE)’</a:t>
            </a:r>
          </a:p>
        </p:txBody>
      </p:sp>
      <p:sp>
        <p:nvSpPr>
          <p:cNvPr id="12" name="TextBox 11">
            <a:extLst>
              <a:ext uri="{FF2B5EF4-FFF2-40B4-BE49-F238E27FC236}">
                <a16:creationId xmlns:a16="http://schemas.microsoft.com/office/drawing/2014/main" id="{61639836-6517-4E02-93B9-E4D8BF74A05D}"/>
              </a:ext>
            </a:extLst>
          </p:cNvPr>
          <p:cNvSpPr txBox="1"/>
          <p:nvPr/>
        </p:nvSpPr>
        <p:spPr>
          <a:xfrm>
            <a:off x="484775" y="5977110"/>
            <a:ext cx="1122556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1F1A62"/>
                </a:solidFill>
                <a:latin typeface="Helvetica" panose="020B0604020202020204" pitchFamily="34" charset="0"/>
                <a:cs typeface="Helvetica" panose="020B0604020202020204" pitchFamily="34" charset="0"/>
              </a:rPr>
              <a:t>‘Return on Capital Employed’ = a financial ratio that measures a company’s profitability and the efficiency with which its capital is used (i.e., a measurement of how well a company is generating profits from its capital).</a:t>
            </a:r>
            <a:endParaRPr kumimoji="0" lang="en-US" sz="9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967735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D6706A-1C5E-4022-9EE0-2E7E05D9AD58}"/>
              </a:ext>
            </a:extLst>
          </p:cNvPr>
          <p:cNvPicPr>
            <a:picLocks noChangeAspect="1"/>
          </p:cNvPicPr>
          <p:nvPr/>
        </p:nvPicPr>
        <p:blipFill>
          <a:blip r:embed="rId2">
            <a:alphaModFix amt="6000"/>
          </a:blip>
          <a:stretch>
            <a:fillRect/>
          </a:stretch>
        </p:blipFill>
        <p:spPr>
          <a:xfrm>
            <a:off x="420380" y="0"/>
            <a:ext cx="11779250" cy="685800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32ECA48E-00F0-41FD-86BC-7EFA6ED08A5A}"/>
              </a:ext>
            </a:extLst>
          </p:cNvPr>
          <p:cNvSpPr/>
          <p:nvPr/>
        </p:nvSpPr>
        <p:spPr>
          <a:xfrm>
            <a:off x="41872" y="663251"/>
            <a:ext cx="1214846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Furthermore, the concept of ‘Excess S</a:t>
            </a:r>
            <a:r>
              <a:rPr lang="en-US" sz="2800" b="1" dirty="0">
                <a:solidFill>
                  <a:srgbClr val="1F1A62"/>
                </a:solidFill>
                <a:latin typeface="Helvetica" pitchFamily="2" charset="0"/>
              </a:rPr>
              <a:t>hare Of Voice’ (ESOV) is</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 central to understanding why advertising in a recession makes sense</a:t>
            </a:r>
          </a:p>
        </p:txBody>
      </p:sp>
      <p:sp>
        <p:nvSpPr>
          <p:cNvPr id="19" name="Rectangle 18">
            <a:extLst>
              <a:ext uri="{FF2B5EF4-FFF2-40B4-BE49-F238E27FC236}">
                <a16:creationId xmlns:a16="http://schemas.microsoft.com/office/drawing/2014/main" id="{8619559D-4D7E-4204-9460-9D12F7984195}"/>
              </a:ext>
            </a:extLst>
          </p:cNvPr>
          <p:cNvSpPr/>
          <p:nvPr/>
        </p:nvSpPr>
        <p:spPr>
          <a:xfrm>
            <a:off x="687654" y="1923432"/>
            <a:ext cx="10816692"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Normal" pitchFamily="2" charset="0"/>
              </a:rPr>
              <a:t>Market share is a function of many things. But one of the </a:t>
            </a:r>
            <a:r>
              <a:rPr kumimoji="0" lang="en-US" sz="2000" b="0" i="1" u="none" strike="noStrike" kern="1200" cap="none" spc="0" normalizeH="0" baseline="0" noProof="0" dirty="0">
                <a:ln>
                  <a:noFill/>
                </a:ln>
                <a:solidFill>
                  <a:srgbClr val="1F1A62"/>
                </a:solidFill>
                <a:effectLst/>
                <a:uLnTx/>
                <a:uFillTx/>
                <a:latin typeface="Helvetica-Normal" pitchFamily="2" charset="0"/>
              </a:rPr>
              <a:t>biggest drivers of sales </a:t>
            </a:r>
            <a:r>
              <a:rPr kumimoji="0" lang="en-US" sz="2000" b="0" i="0" u="none" strike="noStrike" kern="1200" cap="none" spc="0" normalizeH="0" baseline="0" noProof="0" dirty="0">
                <a:ln>
                  <a:noFill/>
                </a:ln>
                <a:solidFill>
                  <a:srgbClr val="1F1A62"/>
                </a:solidFill>
                <a:effectLst/>
                <a:uLnTx/>
                <a:uFillTx/>
                <a:latin typeface="Helvetica-Normal" pitchFamily="2" charset="0"/>
              </a:rPr>
              <a:t>is a brand’s </a:t>
            </a:r>
            <a:r>
              <a:rPr kumimoji="0" lang="en-US" sz="2000" b="1" i="0" u="none" strike="noStrike" kern="1200" cap="none" spc="0" normalizeH="0" baseline="0" noProof="0" dirty="0">
                <a:ln>
                  <a:noFill/>
                </a:ln>
                <a:solidFill>
                  <a:srgbClr val="ED3C8D"/>
                </a:solidFill>
                <a:effectLst/>
                <a:uLnTx/>
                <a:uFillTx/>
                <a:latin typeface="Helvetica-Normal" pitchFamily="2" charset="0"/>
              </a:rPr>
              <a:t>share of voice</a:t>
            </a:r>
            <a:r>
              <a:rPr kumimoji="0" lang="en-US" sz="2000" b="0" i="0" u="none" strike="noStrike" kern="1200" cap="none" spc="0" normalizeH="0" baseline="0" noProof="0" dirty="0">
                <a:ln>
                  <a:noFill/>
                </a:ln>
                <a:solidFill>
                  <a:srgbClr val="1F1A62"/>
                </a:solidFill>
                <a:effectLst/>
                <a:uLnTx/>
                <a:uFillTx/>
                <a:latin typeface="Helvetica-Normal"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Normal" pitchFamily="2" charset="0"/>
              </a:rPr>
              <a:t>The more a brand spends on advertising vs. its competitors, the more it will grow. This proven relationship is called </a:t>
            </a:r>
            <a:r>
              <a:rPr kumimoji="0" lang="en-US" sz="2000" b="0" i="0" u="none" strike="noStrike" kern="1200" cap="none" spc="0" normalizeH="0" baseline="0" noProof="0" dirty="0">
                <a:ln>
                  <a:noFill/>
                </a:ln>
                <a:solidFill>
                  <a:srgbClr val="ED3C8D"/>
                </a:solidFill>
                <a:effectLst/>
                <a:uLnTx/>
                <a:uFillTx/>
                <a:latin typeface="Helvetica-Normal" pitchFamily="2" charset="0"/>
              </a:rPr>
              <a:t>‘</a:t>
            </a:r>
            <a:r>
              <a:rPr kumimoji="0" lang="en-US" sz="2000" b="1" i="0" u="none" strike="noStrike" kern="1200" cap="none" spc="0" normalizeH="0" baseline="0" noProof="0" dirty="0">
                <a:ln>
                  <a:noFill/>
                </a:ln>
                <a:solidFill>
                  <a:srgbClr val="ED3C8D"/>
                </a:solidFill>
                <a:effectLst/>
                <a:uLnTx/>
                <a:uFillTx/>
                <a:latin typeface="Helvetica-Normal" pitchFamily="2" charset="0"/>
              </a:rPr>
              <a:t>Excess Share of Voice </a:t>
            </a:r>
            <a:r>
              <a:rPr kumimoji="0" lang="en-US" sz="2000" b="0" i="0" u="none" strike="noStrike" kern="1200" cap="none" spc="0" normalizeH="0" baseline="0" noProof="0" dirty="0">
                <a:ln>
                  <a:noFill/>
                </a:ln>
                <a:solidFill>
                  <a:srgbClr val="ED3C8D"/>
                </a:solidFill>
                <a:effectLst/>
                <a:uLnTx/>
                <a:uFillTx/>
                <a:latin typeface="Helvetica-Normal" pitchFamily="2" charset="0"/>
              </a:rPr>
              <a:t>(ESOV).’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Normal" pitchFamily="2" charset="0"/>
              </a:rPr>
              <a:t>If a brand has a </a:t>
            </a:r>
            <a:r>
              <a:rPr kumimoji="0" lang="en-US" sz="2000" b="1" i="0" u="none" strike="noStrike" kern="1200" cap="none" spc="0" normalizeH="0" baseline="0" noProof="0" dirty="0">
                <a:ln>
                  <a:noFill/>
                </a:ln>
                <a:solidFill>
                  <a:srgbClr val="ED3C8D"/>
                </a:solidFill>
                <a:effectLst/>
                <a:uLnTx/>
                <a:uFillTx/>
                <a:latin typeface="Helvetica-Normal" pitchFamily="2" charset="0"/>
              </a:rPr>
              <a:t>20%</a:t>
            </a:r>
            <a:r>
              <a:rPr kumimoji="0" lang="en-US" sz="2000" b="0" i="0" u="none" strike="noStrike" kern="1200" cap="none" spc="0" normalizeH="0" baseline="0" noProof="0" dirty="0">
                <a:ln>
                  <a:noFill/>
                </a:ln>
                <a:solidFill>
                  <a:srgbClr val="1F1A62"/>
                </a:solidFill>
                <a:effectLst/>
                <a:uLnTx/>
                <a:uFillTx/>
                <a:latin typeface="Helvetica-Normal" pitchFamily="2" charset="0"/>
              </a:rPr>
              <a:t> share of market but a </a:t>
            </a:r>
            <a:r>
              <a:rPr kumimoji="0" lang="en-US" sz="2000" b="1" i="0" u="none" strike="noStrike" kern="1200" cap="none" spc="0" normalizeH="0" baseline="0" noProof="0" dirty="0">
                <a:ln>
                  <a:noFill/>
                </a:ln>
                <a:solidFill>
                  <a:srgbClr val="ED3C8D"/>
                </a:solidFill>
                <a:effectLst/>
                <a:uLnTx/>
                <a:uFillTx/>
                <a:latin typeface="Helvetica-Normal" pitchFamily="2" charset="0"/>
              </a:rPr>
              <a:t>30%</a:t>
            </a:r>
            <a:r>
              <a:rPr kumimoji="0" lang="en-US" sz="2000" b="0" i="0" u="none" strike="noStrike" kern="1200" cap="none" spc="0" normalizeH="0" baseline="0" noProof="0" dirty="0">
                <a:ln>
                  <a:noFill/>
                </a:ln>
                <a:solidFill>
                  <a:srgbClr val="1F1A62"/>
                </a:solidFill>
                <a:effectLst/>
                <a:uLnTx/>
                <a:uFillTx/>
                <a:latin typeface="Helvetica-Normal" pitchFamily="2" charset="0"/>
              </a:rPr>
              <a:t> share of voice, it has an ESOV of </a:t>
            </a:r>
            <a:r>
              <a:rPr kumimoji="0" lang="en-US" sz="2000" b="1" i="0" u="none" strike="noStrike" kern="1200" cap="none" spc="0" normalizeH="0" baseline="0" noProof="0" dirty="0">
                <a:ln>
                  <a:noFill/>
                </a:ln>
                <a:solidFill>
                  <a:srgbClr val="ED3C8D"/>
                </a:solidFill>
                <a:effectLst/>
                <a:uLnTx/>
                <a:uFillTx/>
                <a:latin typeface="Helvetica-Normal" pitchFamily="2" charset="0"/>
              </a:rPr>
              <a:t>+10</a:t>
            </a:r>
            <a:r>
              <a:rPr kumimoji="0" lang="en-US" sz="2000" b="0" i="0" u="none" strike="noStrike" kern="1200" cap="none" spc="0" normalizeH="0" baseline="0" noProof="0" dirty="0">
                <a:ln>
                  <a:noFill/>
                </a:ln>
                <a:solidFill>
                  <a:srgbClr val="1F1A62"/>
                </a:solidFill>
                <a:effectLst/>
                <a:uLnTx/>
                <a:uFillTx/>
                <a:latin typeface="Helvetica-Normal"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Normal" pitchFamily="2" charset="0"/>
              </a:rPr>
              <a:t>In almost every recorded instance, a brand with a positive ESOV will gradually grow its share of the market to a level that will eventually match its share of voice.</a:t>
            </a:r>
          </a:p>
        </p:txBody>
      </p:sp>
      <p:sp>
        <p:nvSpPr>
          <p:cNvPr id="20" name="Rectangle 19">
            <a:extLst>
              <a:ext uri="{FF2B5EF4-FFF2-40B4-BE49-F238E27FC236}">
                <a16:creationId xmlns:a16="http://schemas.microsoft.com/office/drawing/2014/main" id="{25F53D3D-F875-4529-8628-CD6A379CD58C}"/>
              </a:ext>
            </a:extLst>
          </p:cNvPr>
          <p:cNvSpPr/>
          <p:nvPr/>
        </p:nvSpPr>
        <p:spPr>
          <a:xfrm>
            <a:off x="1322435" y="5488274"/>
            <a:ext cx="578498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F1A62"/>
                </a:solidFill>
                <a:effectLst/>
                <a:uLnTx/>
                <a:uFillTx/>
                <a:latin typeface="Helvetica-Normal" pitchFamily="2" charset="0"/>
              </a:rPr>
              <a:t>-Mark Ritson, The Australian Business Review, 4/6/20</a:t>
            </a:r>
          </a:p>
        </p:txBody>
      </p:sp>
    </p:spTree>
    <p:extLst>
      <p:ext uri="{BB962C8B-B14F-4D97-AF65-F5344CB8AC3E}">
        <p14:creationId xmlns:p14="http://schemas.microsoft.com/office/powerpoint/2010/main" val="679576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42060"/>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Peter Field’s ‘Advertising in Recession – Long, Short, Dark?  Guide to Advertising Best Practice in Recession,’ 4/6/20, LinkedIn 2020 B2B Institute. Base: IPA Databank 50 cases covering 2008 recession (the Institute of Practitioners in Advertising).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636422" y="2098433"/>
            <a:ext cx="472308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Average # of Very Large Business Effects*</a:t>
            </a:r>
          </a:p>
        </p:txBody>
      </p:sp>
      <p:graphicFrame>
        <p:nvGraphicFramePr>
          <p:cNvPr id="4" name="Chart 3">
            <a:extLst>
              <a:ext uri="{FF2B5EF4-FFF2-40B4-BE49-F238E27FC236}">
                <a16:creationId xmlns:a16="http://schemas.microsoft.com/office/drawing/2014/main" id="{3871215D-19DF-4777-B6C5-FD937F8C1FD7}"/>
              </a:ext>
            </a:extLst>
          </p:cNvPr>
          <p:cNvGraphicFramePr/>
          <p:nvPr/>
        </p:nvGraphicFramePr>
        <p:xfrm>
          <a:off x="198883" y="2325277"/>
          <a:ext cx="5598160" cy="3273213"/>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86AC7B4A-08D9-41E0-820F-CF8C791F7E18}"/>
              </a:ext>
            </a:extLst>
          </p:cNvPr>
          <p:cNvSpPr/>
          <p:nvPr/>
        </p:nvSpPr>
        <p:spPr>
          <a:xfrm>
            <a:off x="6832496" y="2098433"/>
            <a:ext cx="472308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Annualized Market Share Growth</a:t>
            </a:r>
          </a:p>
        </p:txBody>
      </p:sp>
      <p:graphicFrame>
        <p:nvGraphicFramePr>
          <p:cNvPr id="28" name="Chart 27">
            <a:extLst>
              <a:ext uri="{FF2B5EF4-FFF2-40B4-BE49-F238E27FC236}">
                <a16:creationId xmlns:a16="http://schemas.microsoft.com/office/drawing/2014/main" id="{AB9400F0-1A95-4F4D-A93B-2A10FCA667A6}"/>
              </a:ext>
            </a:extLst>
          </p:cNvPr>
          <p:cNvGraphicFramePr/>
          <p:nvPr/>
        </p:nvGraphicFramePr>
        <p:xfrm>
          <a:off x="6394957" y="2325277"/>
          <a:ext cx="5598160" cy="327321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014171A-A1D4-47DD-A7BC-931BE743B899}"/>
              </a:ext>
            </a:extLst>
          </p:cNvPr>
          <p:cNvSpPr txBox="1"/>
          <p:nvPr/>
        </p:nvSpPr>
        <p:spPr>
          <a:xfrm>
            <a:off x="317242" y="5587772"/>
            <a:ext cx="534956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Excess Share of Voice (ESOV)</a:t>
            </a:r>
          </a:p>
        </p:txBody>
      </p:sp>
      <p:sp>
        <p:nvSpPr>
          <p:cNvPr id="13" name="TextBox 12">
            <a:extLst>
              <a:ext uri="{FF2B5EF4-FFF2-40B4-BE49-F238E27FC236}">
                <a16:creationId xmlns:a16="http://schemas.microsoft.com/office/drawing/2014/main" id="{EBDB1D8F-17B1-4261-98AA-434B24A4495E}"/>
              </a:ext>
            </a:extLst>
          </p:cNvPr>
          <p:cNvSpPr txBox="1"/>
          <p:nvPr/>
        </p:nvSpPr>
        <p:spPr>
          <a:xfrm>
            <a:off x="475440" y="6069099"/>
            <a:ext cx="66340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*‘Very Large Business Effects’ = metrics like profit, sales, market share, penetration, loyalty, and price sensitivity </a:t>
            </a:r>
          </a:p>
        </p:txBody>
      </p:sp>
      <p:cxnSp>
        <p:nvCxnSpPr>
          <p:cNvPr id="17" name="Straight Connector 16">
            <a:extLst>
              <a:ext uri="{FF2B5EF4-FFF2-40B4-BE49-F238E27FC236}">
                <a16:creationId xmlns:a16="http://schemas.microsoft.com/office/drawing/2014/main" id="{E8500A0B-6354-4D29-9C97-59CD57FA1E9D}"/>
              </a:ext>
            </a:extLst>
          </p:cNvPr>
          <p:cNvCxnSpPr/>
          <p:nvPr/>
        </p:nvCxnSpPr>
        <p:spPr>
          <a:xfrm>
            <a:off x="6092117" y="2196527"/>
            <a:ext cx="7767" cy="3500057"/>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402341-7044-4564-8961-3FB5ED613A41}"/>
              </a:ext>
            </a:extLst>
          </p:cNvPr>
          <p:cNvSpPr txBox="1"/>
          <p:nvPr/>
        </p:nvSpPr>
        <p:spPr>
          <a:xfrm>
            <a:off x="6599848" y="5590881"/>
            <a:ext cx="534956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Excess Share of Voice (ESOV)</a:t>
            </a:r>
          </a:p>
        </p:txBody>
      </p:sp>
      <p:sp>
        <p:nvSpPr>
          <p:cNvPr id="2" name="Rectangle 1">
            <a:extLst>
              <a:ext uri="{FF2B5EF4-FFF2-40B4-BE49-F238E27FC236}">
                <a16:creationId xmlns:a16="http://schemas.microsoft.com/office/drawing/2014/main" id="{590351CF-8CFB-4A9A-A7FE-2A6220CDAFF9}"/>
              </a:ext>
            </a:extLst>
          </p:cNvPr>
          <p:cNvSpPr/>
          <p:nvPr/>
        </p:nvSpPr>
        <p:spPr>
          <a:xfrm>
            <a:off x="5074290" y="2883159"/>
            <a:ext cx="985686" cy="443604"/>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5x</a:t>
            </a:r>
            <a:r>
              <a:rPr kumimoji="0" lang="en-US" sz="105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more than 0% or less</a:t>
            </a:r>
          </a:p>
        </p:txBody>
      </p:sp>
      <p:sp>
        <p:nvSpPr>
          <p:cNvPr id="18" name="Rectangle 17">
            <a:extLst>
              <a:ext uri="{FF2B5EF4-FFF2-40B4-BE49-F238E27FC236}">
                <a16:creationId xmlns:a16="http://schemas.microsoft.com/office/drawing/2014/main" id="{39865505-9C55-4C9D-B2DA-DCBA153D795D}"/>
              </a:ext>
            </a:extLst>
          </p:cNvPr>
          <p:cNvSpPr/>
          <p:nvPr/>
        </p:nvSpPr>
        <p:spPr>
          <a:xfrm>
            <a:off x="11271379" y="2832163"/>
            <a:ext cx="817295" cy="536506"/>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4.5x</a:t>
            </a:r>
            <a:r>
              <a:rPr kumimoji="0" lang="en-US" sz="105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more than 0% or less</a:t>
            </a:r>
          </a:p>
        </p:txBody>
      </p:sp>
      <p:sp>
        <p:nvSpPr>
          <p:cNvPr id="20" name="Rectangle 19">
            <a:extLst>
              <a:ext uri="{FF2B5EF4-FFF2-40B4-BE49-F238E27FC236}">
                <a16:creationId xmlns:a16="http://schemas.microsoft.com/office/drawing/2014/main" id="{E0D43C35-D74E-4DD1-A59A-F8EC28E39887}"/>
              </a:ext>
            </a:extLst>
          </p:cNvPr>
          <p:cNvSpPr/>
          <p:nvPr/>
        </p:nvSpPr>
        <p:spPr>
          <a:xfrm>
            <a:off x="283558" y="209164"/>
            <a:ext cx="119084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2008-2009 Recession: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According to marketing effectiveness expert,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Peter Field,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investing in SOV drove strong growth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through the recession</a:t>
            </a:r>
          </a:p>
        </p:txBody>
      </p:sp>
      <p:sp>
        <p:nvSpPr>
          <p:cNvPr id="21" name="TextBox 20">
            <a:extLst>
              <a:ext uri="{FF2B5EF4-FFF2-40B4-BE49-F238E27FC236}">
                <a16:creationId xmlns:a16="http://schemas.microsoft.com/office/drawing/2014/main" id="{23B11E14-013A-48C9-90C0-83128BC17D3C}"/>
              </a:ext>
            </a:extLst>
          </p:cNvPr>
          <p:cNvSpPr txBox="1"/>
          <p:nvPr/>
        </p:nvSpPr>
        <p:spPr>
          <a:xfrm>
            <a:off x="1194318" y="5790477"/>
            <a:ext cx="100134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ED3C8D"/>
                </a:solidFill>
                <a:latin typeface="Helvetica" panose="020B0403020202020204" pitchFamily="34" charset="0"/>
              </a:rPr>
              <a:t>2008-2009</a:t>
            </a:r>
            <a:r>
              <a:rPr kumimoji="0" lang="en-US" sz="14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Recession (began Dec ’07)</a:t>
            </a:r>
          </a:p>
        </p:txBody>
      </p:sp>
      <p:sp>
        <p:nvSpPr>
          <p:cNvPr id="22" name="Triangle 12">
            <a:extLst>
              <a:ext uri="{FF2B5EF4-FFF2-40B4-BE49-F238E27FC236}">
                <a16:creationId xmlns:a16="http://schemas.microsoft.com/office/drawing/2014/main" id="{D81B36EC-B6D2-4624-A077-12305843817F}"/>
              </a:ext>
            </a:extLst>
          </p:cNvPr>
          <p:cNvSpPr/>
          <p:nvPr/>
        </p:nvSpPr>
        <p:spPr>
          <a:xfrm rot="5400000">
            <a:off x="522964" y="1212143"/>
            <a:ext cx="165528" cy="133939"/>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0E7F8CF-545B-48A0-9381-2D720A6705BD}"/>
              </a:ext>
            </a:extLst>
          </p:cNvPr>
          <p:cNvSpPr txBox="1"/>
          <p:nvPr/>
        </p:nvSpPr>
        <p:spPr>
          <a:xfrm>
            <a:off x="745340" y="1109026"/>
            <a:ext cx="11167259"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Companies whose ‘excess share of voice’ (ESOV) was over 8% generated </a:t>
            </a:r>
            <a:r>
              <a:rPr lang="en-US" sz="1600" dirty="0">
                <a:solidFill>
                  <a:srgbClr val="ED3C8D"/>
                </a:solidFill>
                <a:latin typeface="Helvetica Light" panose="020B0403020202020204" pitchFamily="34" charset="0"/>
              </a:rPr>
              <a:t>5x more</a:t>
            </a:r>
            <a:r>
              <a:rPr lang="en-US" sz="1600" dirty="0">
                <a:solidFill>
                  <a:srgbClr val="1F1A62"/>
                </a:solidFill>
                <a:latin typeface="Helvetica Light" panose="020B0403020202020204" pitchFamily="34" charset="0"/>
              </a:rPr>
              <a:t> effects than companies who maintained or decreased their share of voice </a:t>
            </a:r>
          </a:p>
        </p:txBody>
      </p:sp>
    </p:spTree>
    <p:extLst>
      <p:ext uri="{BB962C8B-B14F-4D97-AF65-F5344CB8AC3E}">
        <p14:creationId xmlns:p14="http://schemas.microsoft.com/office/powerpoint/2010/main" val="1935956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42060"/>
            <a:ext cx="11388948" cy="200055"/>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Peter Field’s ‘Advertising in Recession – Long, Short, Dark?  Guide to Advertising Best Practice in Recession,’ 4/6/20, LinkedIn 2020 B2B institute. Base: IPA Databank 50 cases covering 2008 </a:t>
            </a:r>
            <a:r>
              <a:rPr lang="en-US" sz="700" dirty="0">
                <a:solidFill>
                  <a:srgbClr val="1B1464"/>
                </a:solidFill>
                <a:latin typeface="Helvetica" panose="020B0604020202020204" pitchFamily="34" charset="0"/>
                <a:cs typeface="Helvetica" panose="020B0604020202020204" pitchFamily="34" charset="0"/>
              </a:rPr>
              <a:t>recession (the Institute of Practitioners in Advertising). .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1912777" y="1870135"/>
            <a:ext cx="822026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cases reporting very large profit growth</a:t>
            </a:r>
          </a:p>
        </p:txBody>
      </p:sp>
      <p:graphicFrame>
        <p:nvGraphicFramePr>
          <p:cNvPr id="4" name="Chart 3">
            <a:extLst>
              <a:ext uri="{FF2B5EF4-FFF2-40B4-BE49-F238E27FC236}">
                <a16:creationId xmlns:a16="http://schemas.microsoft.com/office/drawing/2014/main" id="{3871215D-19DF-4777-B6C5-FD937F8C1FD7}"/>
              </a:ext>
            </a:extLst>
          </p:cNvPr>
          <p:cNvGraphicFramePr/>
          <p:nvPr>
            <p:extLst>
              <p:ext uri="{D42A27DB-BD31-4B8C-83A1-F6EECF244321}">
                <p14:modId xmlns:p14="http://schemas.microsoft.com/office/powerpoint/2010/main" val="3856895294"/>
              </p:ext>
            </p:extLst>
          </p:nvPr>
        </p:nvGraphicFramePr>
        <p:xfrm>
          <a:off x="1763487" y="2444622"/>
          <a:ext cx="8472196" cy="29084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014171A-A1D4-47DD-A7BC-931BE743B899}"/>
              </a:ext>
            </a:extLst>
          </p:cNvPr>
          <p:cNvSpPr txBox="1"/>
          <p:nvPr/>
        </p:nvSpPr>
        <p:spPr>
          <a:xfrm>
            <a:off x="2612572" y="5426558"/>
            <a:ext cx="66154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Excess Share of Voice (ESOV)</a:t>
            </a:r>
          </a:p>
        </p:txBody>
      </p:sp>
      <p:sp>
        <p:nvSpPr>
          <p:cNvPr id="14" name="Rectangle 13">
            <a:extLst>
              <a:ext uri="{FF2B5EF4-FFF2-40B4-BE49-F238E27FC236}">
                <a16:creationId xmlns:a16="http://schemas.microsoft.com/office/drawing/2014/main" id="{E56A3A81-B8CD-4C65-9D24-64BC8D14DC07}"/>
              </a:ext>
            </a:extLst>
          </p:cNvPr>
          <p:cNvSpPr/>
          <p:nvPr/>
        </p:nvSpPr>
        <p:spPr>
          <a:xfrm>
            <a:off x="283558" y="312861"/>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2008-2009 Recession: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Based on the same analysis, investing in share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of voice during the recession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drove large, long-term profit growth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afterwards as well</a:t>
            </a:r>
          </a:p>
        </p:txBody>
      </p:sp>
      <p:sp>
        <p:nvSpPr>
          <p:cNvPr id="16" name="TextBox 15">
            <a:extLst>
              <a:ext uri="{FF2B5EF4-FFF2-40B4-BE49-F238E27FC236}">
                <a16:creationId xmlns:a16="http://schemas.microsoft.com/office/drawing/2014/main" id="{DBE9345E-6307-450F-80C8-161F61A75628}"/>
              </a:ext>
            </a:extLst>
          </p:cNvPr>
          <p:cNvSpPr txBox="1"/>
          <p:nvPr/>
        </p:nvSpPr>
        <p:spPr>
          <a:xfrm>
            <a:off x="2561767" y="5818468"/>
            <a:ext cx="66662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ED3C8D"/>
                </a:solidFill>
                <a:latin typeface="Helvetica" panose="020B0403020202020204" pitchFamily="34" charset="0"/>
              </a:rPr>
              <a:t>2008-2009</a:t>
            </a:r>
            <a:r>
              <a:rPr kumimoji="0" lang="en-US" sz="14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Recession (began Dec ‘07)</a:t>
            </a:r>
          </a:p>
        </p:txBody>
      </p:sp>
    </p:spTree>
    <p:extLst>
      <p:ext uri="{BB962C8B-B14F-4D97-AF65-F5344CB8AC3E}">
        <p14:creationId xmlns:p14="http://schemas.microsoft.com/office/powerpoint/2010/main" val="782144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3" name="Group 2">
            <a:extLst>
              <a:ext uri="{FF2B5EF4-FFF2-40B4-BE49-F238E27FC236}">
                <a16:creationId xmlns:a16="http://schemas.microsoft.com/office/drawing/2014/main" id="{E2592C0B-FBEE-4C84-8A51-3276C9F1D713}"/>
              </a:ext>
            </a:extLst>
          </p:cNvPr>
          <p:cNvGrpSpPr/>
          <p:nvPr/>
        </p:nvGrpSpPr>
        <p:grpSpPr>
          <a:xfrm>
            <a:off x="1758226" y="2104574"/>
            <a:ext cx="8731227" cy="2648853"/>
            <a:chOff x="1758226" y="2104574"/>
            <a:chExt cx="8731227" cy="2648853"/>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758226" y="2104574"/>
              <a:ext cx="8731227" cy="2648853"/>
            </a:xfrm>
            <a:prstGeom prst="wedgeRectCallout">
              <a:avLst>
                <a:gd name="adj1" fmla="val -15200"/>
                <a:gd name="adj2" fmla="val 67774"/>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765322-4F82-4CBD-9973-15A1E0C6A964}"/>
                </a:ext>
              </a:extLst>
            </p:cNvPr>
            <p:cNvSpPr/>
            <p:nvPr/>
          </p:nvSpPr>
          <p:spPr>
            <a:xfrm>
              <a:off x="1847462" y="2243703"/>
              <a:ext cx="8586312" cy="243977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The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only sensible course</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for any advertiser who wants to maintain a presence through this recession – and if your business is teetering on the edge of bankruptcy you aren’t going to be able to do this – is to be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putting money into long-term brand building</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because the role of that investment </a:t>
              </a:r>
              <a:r>
                <a:rPr kumimoji="0" lang="en-US" sz="24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is for the recovery, not for now</a:t>
              </a: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40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grpSp>
      <p:sp>
        <p:nvSpPr>
          <p:cNvPr id="16" name="Rectangle 15">
            <a:extLst>
              <a:ext uri="{FF2B5EF4-FFF2-40B4-BE49-F238E27FC236}">
                <a16:creationId xmlns:a16="http://schemas.microsoft.com/office/drawing/2014/main" id="{3F8E0065-6CBC-468E-A156-C99E961BFF7E}"/>
              </a:ext>
            </a:extLst>
          </p:cNvPr>
          <p:cNvSpPr/>
          <p:nvPr/>
        </p:nvSpPr>
        <p:spPr>
          <a:xfrm>
            <a:off x="2011835" y="5378268"/>
            <a:ext cx="5965036" cy="786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Peter 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Author &amp; Independent Marketing and Advertising Consultant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Marketing Week, 3/26/20</a:t>
            </a:r>
          </a:p>
        </p:txBody>
      </p:sp>
    </p:spTree>
    <p:extLst>
      <p:ext uri="{BB962C8B-B14F-4D97-AF65-F5344CB8AC3E}">
        <p14:creationId xmlns:p14="http://schemas.microsoft.com/office/powerpoint/2010/main" val="387160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42060"/>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Peter Field’s ‘Advertising in Recession – Long, Short, Dark?  Guide to Advertising Best Practice in Recession,’ 4/6/20, LinkedIn 2020 B2B institute. Base: IPA Databank 50 cases covering 2008 recession (the Institute of Practitioners in Advertising). .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4" name="Rectangle 13">
            <a:extLst>
              <a:ext uri="{FF2B5EF4-FFF2-40B4-BE49-F238E27FC236}">
                <a16:creationId xmlns:a16="http://schemas.microsoft.com/office/drawing/2014/main" id="{E56A3A81-B8CD-4C65-9D24-64BC8D14DC07}"/>
              </a:ext>
            </a:extLst>
          </p:cNvPr>
          <p:cNvSpPr/>
          <p:nvPr/>
        </p:nvSpPr>
        <p:spPr>
          <a:xfrm>
            <a:off x="283558" y="312861"/>
            <a:ext cx="119084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Even during crises, marketers need to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find a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balance</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 between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long-term branding</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short-term performance</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 to maximize results</a:t>
            </a:r>
            <a:endPar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grpSp>
        <p:nvGrpSpPr>
          <p:cNvPr id="12" name="Group 11">
            <a:extLst>
              <a:ext uri="{FF2B5EF4-FFF2-40B4-BE49-F238E27FC236}">
                <a16:creationId xmlns:a16="http://schemas.microsoft.com/office/drawing/2014/main" id="{903818EE-0E76-42D7-B769-0E3982DB7426}"/>
              </a:ext>
            </a:extLst>
          </p:cNvPr>
          <p:cNvGrpSpPr/>
          <p:nvPr/>
        </p:nvGrpSpPr>
        <p:grpSpPr>
          <a:xfrm>
            <a:off x="1910109" y="1775475"/>
            <a:ext cx="7896033" cy="4556898"/>
            <a:chOff x="2224508" y="1603891"/>
            <a:chExt cx="7896033" cy="4556898"/>
          </a:xfrm>
        </p:grpSpPr>
        <p:pic>
          <p:nvPicPr>
            <p:cNvPr id="13" name="Picture 12">
              <a:extLst>
                <a:ext uri="{FF2B5EF4-FFF2-40B4-BE49-F238E27FC236}">
                  <a16:creationId xmlns:a16="http://schemas.microsoft.com/office/drawing/2014/main" id="{AAC8FB39-6F27-4F30-8C24-6C071DD23E86}"/>
                </a:ext>
              </a:extLst>
            </p:cNvPr>
            <p:cNvPicPr>
              <a:picLocks noChangeAspect="1"/>
            </p:cNvPicPr>
            <p:nvPr/>
          </p:nvPicPr>
          <p:blipFill rotWithShape="1">
            <a:blip r:embed="rId3"/>
            <a:srcRect l="38835" t="47747" r="30596" b="15335"/>
            <a:stretch/>
          </p:blipFill>
          <p:spPr>
            <a:xfrm>
              <a:off x="5730099" y="3321550"/>
              <a:ext cx="4346055" cy="2794551"/>
            </a:xfrm>
            <a:prstGeom prst="rect">
              <a:avLst/>
            </a:prstGeom>
          </p:spPr>
        </p:pic>
        <p:pic>
          <p:nvPicPr>
            <p:cNvPr id="17" name="Picture 16">
              <a:extLst>
                <a:ext uri="{FF2B5EF4-FFF2-40B4-BE49-F238E27FC236}">
                  <a16:creationId xmlns:a16="http://schemas.microsoft.com/office/drawing/2014/main" id="{F8688BD8-9D8A-4529-B13C-439700F37649}"/>
                </a:ext>
              </a:extLst>
            </p:cNvPr>
            <p:cNvPicPr>
              <a:picLocks noChangeAspect="1"/>
            </p:cNvPicPr>
            <p:nvPr/>
          </p:nvPicPr>
          <p:blipFill rotWithShape="1">
            <a:blip r:embed="rId3"/>
            <a:srcRect l="15052" t="19382" r="31000" b="59059"/>
            <a:stretch/>
          </p:blipFill>
          <p:spPr>
            <a:xfrm>
              <a:off x="2268895" y="1603891"/>
              <a:ext cx="7851646" cy="1676255"/>
            </a:xfrm>
            <a:prstGeom prst="rect">
              <a:avLst/>
            </a:prstGeom>
          </p:spPr>
        </p:pic>
        <p:sp>
          <p:nvSpPr>
            <p:cNvPr id="18" name="Rectangle 17">
              <a:extLst>
                <a:ext uri="{FF2B5EF4-FFF2-40B4-BE49-F238E27FC236}">
                  <a16:creationId xmlns:a16="http://schemas.microsoft.com/office/drawing/2014/main" id="{7D0BF3A8-CEA2-4DF3-8B57-BEAB28DC164D}"/>
                </a:ext>
              </a:extLst>
            </p:cNvPr>
            <p:cNvSpPr/>
            <p:nvPr/>
          </p:nvSpPr>
          <p:spPr>
            <a:xfrm>
              <a:off x="2224508" y="3280146"/>
              <a:ext cx="3499428" cy="2835956"/>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19294FA-8138-4799-B462-BCC0493D4556}"/>
                </a:ext>
              </a:extLst>
            </p:cNvPr>
            <p:cNvSpPr/>
            <p:nvPr/>
          </p:nvSpPr>
          <p:spPr>
            <a:xfrm>
              <a:off x="2224508" y="3321550"/>
              <a:ext cx="3499428" cy="28392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The chart on the right indicates that a 60%/40% budget split between brand and activation coincides with peak effectiveness and efficiency for a campaign. This is the point at which a brand peaks in experiencing very large effects – metrics like profit, sales, market share, penetration, loyalty, and price sensitivity.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Of course, this split can vary somewhat depending upon the category/product. If brand building is easy in a category, that spend can be decreased in favor of activation. Similarly, if activation is easier, then the ratio can shift toward brand-building to achieve closer to a 70/30 ratio. This would apply to categories where consumers will naturally do a significant amount of online research and ‘brand’ becomes more of a deciding factor when choosing between parity products such as consumer electronics.</a:t>
              </a:r>
            </a:p>
          </p:txBody>
        </p:sp>
        <p:sp>
          <p:nvSpPr>
            <p:cNvPr id="20" name="Rectangle 19">
              <a:extLst>
                <a:ext uri="{FF2B5EF4-FFF2-40B4-BE49-F238E27FC236}">
                  <a16:creationId xmlns:a16="http://schemas.microsoft.com/office/drawing/2014/main" id="{63A818A4-1DFF-4456-8170-B9A675C13300}"/>
                </a:ext>
              </a:extLst>
            </p:cNvPr>
            <p:cNvSpPr/>
            <p:nvPr/>
          </p:nvSpPr>
          <p:spPr>
            <a:xfrm>
              <a:off x="2268895" y="1603891"/>
              <a:ext cx="7851645" cy="4512211"/>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2" name="Picture 21">
            <a:hlinkClick r:id="rId4"/>
            <a:extLst>
              <a:ext uri="{FF2B5EF4-FFF2-40B4-BE49-F238E27FC236}">
                <a16:creationId xmlns:a16="http://schemas.microsoft.com/office/drawing/2014/main" id="{11A590E6-25C6-42A4-B0A8-4ABCC43EF127}"/>
              </a:ext>
            </a:extLst>
          </p:cNvPr>
          <p:cNvPicPr>
            <a:picLocks noChangeAspect="1"/>
          </p:cNvPicPr>
          <p:nvPr/>
        </p:nvPicPr>
        <p:blipFill>
          <a:blip r:embed="rId5"/>
          <a:stretch>
            <a:fillRect/>
          </a:stretch>
        </p:blipFill>
        <p:spPr>
          <a:xfrm>
            <a:off x="10077062" y="2726010"/>
            <a:ext cx="1864662" cy="1377156"/>
          </a:xfrm>
          <a:prstGeom prst="rect">
            <a:avLst/>
          </a:prstGeom>
          <a:ln>
            <a:solidFill>
              <a:srgbClr val="1F1A62"/>
            </a:solidFill>
          </a:ln>
        </p:spPr>
      </p:pic>
      <p:sp>
        <p:nvSpPr>
          <p:cNvPr id="23" name="Rectangle 22">
            <a:extLst>
              <a:ext uri="{FF2B5EF4-FFF2-40B4-BE49-F238E27FC236}">
                <a16:creationId xmlns:a16="http://schemas.microsoft.com/office/drawing/2014/main" id="{F1422C0A-9781-467E-B62C-CE446DBDAF19}"/>
              </a:ext>
            </a:extLst>
          </p:cNvPr>
          <p:cNvSpPr/>
          <p:nvPr/>
        </p:nvSpPr>
        <p:spPr>
          <a:xfrm>
            <a:off x="9885055" y="4150963"/>
            <a:ext cx="2275338" cy="64633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1F1A62"/>
                </a:solidFill>
                <a:effectLst/>
                <a:uLnTx/>
                <a:uFillTx/>
                <a:latin typeface="Helvetica" pitchFamily="2" charset="0"/>
                <a:ea typeface="+mn-ea"/>
                <a:cs typeface="+mn-cs"/>
              </a:rPr>
              <a:t>Click here for the full VAB report to learn more about the </a:t>
            </a:r>
            <a:r>
              <a:rPr kumimoji="0" lang="en-US" sz="900" i="0" u="none" strike="noStrike" kern="1200" cap="none" spc="0" normalizeH="0" baseline="0" noProof="0" dirty="0">
                <a:ln>
                  <a:noFill/>
                </a:ln>
                <a:solidFill>
                  <a:srgbClr val="ED3C8D"/>
                </a:solidFill>
                <a:effectLst/>
                <a:uLnTx/>
                <a:uFillTx/>
                <a:latin typeface="Helvetica" pitchFamily="2" charset="0"/>
                <a:ea typeface="+mn-ea"/>
                <a:cs typeface="+mn-cs"/>
              </a:rPr>
              <a:t>10 marketing principles</a:t>
            </a:r>
            <a:r>
              <a:rPr kumimoji="0" lang="en-US" sz="900" i="0" u="none" strike="noStrike" kern="1200" cap="none" spc="0" normalizeH="0" baseline="0" noProof="0" dirty="0">
                <a:ln>
                  <a:noFill/>
                </a:ln>
                <a:solidFill>
                  <a:srgbClr val="1F1A62"/>
                </a:solidFill>
                <a:effectLst/>
                <a:uLnTx/>
                <a:uFillTx/>
                <a:latin typeface="Helvetica" pitchFamily="2" charset="0"/>
                <a:ea typeface="+mn-ea"/>
                <a:cs typeface="+mn-cs"/>
              </a:rPr>
              <a:t> that are </a:t>
            </a:r>
            <a:r>
              <a:rPr kumimoji="0" lang="en-US" sz="900" i="0" u="none" strike="noStrike" kern="1200" cap="none" spc="0" normalizeH="0" baseline="0" noProof="0" dirty="0">
                <a:ln>
                  <a:noFill/>
                </a:ln>
                <a:solidFill>
                  <a:srgbClr val="ED3C8D"/>
                </a:solidFill>
                <a:effectLst/>
                <a:uLnTx/>
                <a:uFillTx/>
                <a:latin typeface="Helvetica" pitchFamily="2" charset="0"/>
                <a:ea typeface="+mn-ea"/>
                <a:cs typeface="+mn-cs"/>
              </a:rPr>
              <a:t>equally applicable for brands during both bull and bear markets.</a:t>
            </a:r>
            <a:endParaRPr lang="en-US" sz="900" dirty="0">
              <a:solidFill>
                <a:srgbClr val="1F1A62"/>
              </a:solidFill>
              <a:latin typeface="Helvetica" pitchFamily="2" charset="0"/>
            </a:endParaRPr>
          </a:p>
        </p:txBody>
      </p:sp>
    </p:spTree>
    <p:extLst>
      <p:ext uri="{BB962C8B-B14F-4D97-AF65-F5344CB8AC3E}">
        <p14:creationId xmlns:p14="http://schemas.microsoft.com/office/powerpoint/2010/main" val="218898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342060"/>
            <a:ext cx="113889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Binet &amp; Field, 2013. ‘The Long and the Short of It: Balancing Short and Long-Term Marketing Strategies.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4" name="Rectangle 13">
            <a:extLst>
              <a:ext uri="{FF2B5EF4-FFF2-40B4-BE49-F238E27FC236}">
                <a16:creationId xmlns:a16="http://schemas.microsoft.com/office/drawing/2014/main" id="{E56A3A81-B8CD-4C65-9D24-64BC8D14DC07}"/>
              </a:ext>
            </a:extLst>
          </p:cNvPr>
          <p:cNvSpPr/>
          <p:nvPr/>
        </p:nvSpPr>
        <p:spPr>
          <a:xfrm>
            <a:off x="283558" y="312861"/>
            <a:ext cx="119084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Brand building</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strategies particularly matter during a recession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as they provide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long-term sales growth</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increased pricing power</a:t>
            </a:r>
            <a:endPar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F644B85-C63C-47F9-A64A-2708CB09DD54}"/>
              </a:ext>
            </a:extLst>
          </p:cNvPr>
          <p:cNvPicPr>
            <a:picLocks noChangeAspect="1"/>
          </p:cNvPicPr>
          <p:nvPr/>
        </p:nvPicPr>
        <p:blipFill rotWithShape="1">
          <a:blip r:embed="rId3"/>
          <a:srcRect l="4317" t="24450" r="24311" b="20681"/>
          <a:stretch/>
        </p:blipFill>
        <p:spPr>
          <a:xfrm>
            <a:off x="1383781" y="2015737"/>
            <a:ext cx="9243786" cy="3997363"/>
          </a:xfrm>
          <a:prstGeom prst="rect">
            <a:avLst/>
          </a:prstGeom>
          <a:ln>
            <a:solidFill>
              <a:schemeClr val="tx1"/>
            </a:solidFill>
          </a:ln>
        </p:spPr>
      </p:pic>
    </p:spTree>
    <p:extLst>
      <p:ext uri="{BB962C8B-B14F-4D97-AF65-F5344CB8AC3E}">
        <p14:creationId xmlns:p14="http://schemas.microsoft.com/office/powerpoint/2010/main" val="3174016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1B1B1A43-0187-4411-B0C4-23D2EA25BBED}"/>
              </a:ext>
            </a:extLst>
          </p:cNvPr>
          <p:cNvSpPr/>
          <p:nvPr/>
        </p:nvSpPr>
        <p:spPr>
          <a:xfrm>
            <a:off x="138594" y="268257"/>
            <a:ext cx="11908441"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2008-2009 Recession:</a:t>
            </a:r>
            <a:r>
              <a:rPr kumimoji="0" lang="en-US" sz="25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Savvy marketers, including retail titans like Amazon and Walmart, focused on long-term branding efforts by </a:t>
            </a:r>
            <a:r>
              <a:rPr kumimoji="0" lang="en-US" sz="25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increasing their TV investment </a:t>
            </a:r>
            <a:r>
              <a:rPr kumimoji="0" lang="en-US" sz="25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which delivered </a:t>
            </a:r>
            <a:r>
              <a:rPr kumimoji="0" lang="en-US" sz="25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positive business outcomes</a:t>
            </a:r>
            <a:r>
              <a:rPr kumimoji="0" lang="en-US" sz="25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as a result</a:t>
            </a:r>
          </a:p>
        </p:txBody>
      </p:sp>
      <p:sp>
        <p:nvSpPr>
          <p:cNvPr id="9" name="Text Placeholder 3">
            <a:extLst>
              <a:ext uri="{FF2B5EF4-FFF2-40B4-BE49-F238E27FC236}">
                <a16:creationId xmlns:a16="http://schemas.microsoft.com/office/drawing/2014/main" id="{54C586D6-1207-46DC-9A4E-E1074288FA31}"/>
              </a:ext>
            </a:extLst>
          </p:cNvPr>
          <p:cNvSpPr txBox="1">
            <a:spLocks/>
          </p:cNvSpPr>
          <p:nvPr/>
        </p:nvSpPr>
        <p:spPr>
          <a:xfrm>
            <a:off x="504725" y="6236851"/>
            <a:ext cx="11569087" cy="35010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rPr>
              <a:t>Source: U.S. TV spend based on VAB analysis of Nielsen Ad Intel data, national TV spend (national cable TV, national broadcast TV, Spanish language broadcast TV, Spanish language cable TV), CY 2007-2012. U.S. revenues are based on company filings (10-K) for U.S. revenue via SEC.gov (EDGAR). Church &amp; Dwight’s primary TV support was for Arm  Hammer.</a:t>
            </a:r>
          </a:p>
        </p:txBody>
      </p:sp>
      <p:sp>
        <p:nvSpPr>
          <p:cNvPr id="10" name="Rectangle 9">
            <a:extLst>
              <a:ext uri="{FF2B5EF4-FFF2-40B4-BE49-F238E27FC236}">
                <a16:creationId xmlns:a16="http://schemas.microsoft.com/office/drawing/2014/main" id="{FCCFE21A-1F9E-4596-9689-B953A3AE1EAB}"/>
              </a:ext>
            </a:extLst>
          </p:cNvPr>
          <p:cNvSpPr/>
          <p:nvPr/>
        </p:nvSpPr>
        <p:spPr>
          <a:xfrm>
            <a:off x="3307691" y="3344362"/>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Retail</a:t>
            </a:r>
          </a:p>
        </p:txBody>
      </p:sp>
      <p:sp>
        <p:nvSpPr>
          <p:cNvPr id="12" name="Rectangle 11">
            <a:extLst>
              <a:ext uri="{FF2B5EF4-FFF2-40B4-BE49-F238E27FC236}">
                <a16:creationId xmlns:a16="http://schemas.microsoft.com/office/drawing/2014/main" id="{BC90354F-E917-4AEA-AF47-4E3AAD3AFBDE}"/>
              </a:ext>
            </a:extLst>
          </p:cNvPr>
          <p:cNvSpPr/>
          <p:nvPr/>
        </p:nvSpPr>
        <p:spPr>
          <a:xfrm>
            <a:off x="628261" y="3338141"/>
            <a:ext cx="19314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Ecommerce</a:t>
            </a:r>
          </a:p>
        </p:txBody>
      </p:sp>
      <p:pic>
        <p:nvPicPr>
          <p:cNvPr id="1026" name="Picture 2" descr="Amazon logo PNG images free download">
            <a:extLst>
              <a:ext uri="{FF2B5EF4-FFF2-40B4-BE49-F238E27FC236}">
                <a16:creationId xmlns:a16="http://schemas.microsoft.com/office/drawing/2014/main" id="{CF2069CD-D880-488A-9324-F90F5B7EC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01" t="37693" r="20952" b="37784"/>
          <a:stretch/>
        </p:blipFill>
        <p:spPr bwMode="auto">
          <a:xfrm>
            <a:off x="628261" y="3918199"/>
            <a:ext cx="1931436" cy="6194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C654EC0-CA56-46C4-BD0D-8C1798B16B66}"/>
              </a:ext>
            </a:extLst>
          </p:cNvPr>
          <p:cNvSpPr/>
          <p:nvPr/>
        </p:nvSpPr>
        <p:spPr>
          <a:xfrm>
            <a:off x="482078" y="4650334"/>
            <a:ext cx="21211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Amazon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launched its first TV campaign</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 in the middle of the recession in 2008 and saw a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compound annual growth rate of 34%</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 between 2008-2012</a:t>
            </a:r>
          </a:p>
        </p:txBody>
      </p:sp>
      <p:pic>
        <p:nvPicPr>
          <p:cNvPr id="1028" name="Picture 4">
            <a:extLst>
              <a:ext uri="{FF2B5EF4-FFF2-40B4-BE49-F238E27FC236}">
                <a16:creationId xmlns:a16="http://schemas.microsoft.com/office/drawing/2014/main" id="{59727853-ADDF-416C-901F-E7CBADC94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691" y="3856143"/>
            <a:ext cx="2413518" cy="6033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B3FE470-96F0-4B11-B933-4119F4DCA135}"/>
              </a:ext>
            </a:extLst>
          </p:cNvPr>
          <p:cNvSpPr/>
          <p:nvPr/>
        </p:nvSpPr>
        <p:spPr>
          <a:xfrm>
            <a:off x="3275037" y="4644111"/>
            <a:ext cx="234353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Walmart significantly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increased their TV investment </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in both 2008 &amp; 2009 and saw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high single digit sales increases</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in each year with continued growth after the recession </a:t>
            </a:r>
          </a:p>
        </p:txBody>
      </p:sp>
      <p:pic>
        <p:nvPicPr>
          <p:cNvPr id="1030" name="Picture 6" descr="T-Mobile – Logos, brands and logotypes">
            <a:extLst>
              <a:ext uri="{FF2B5EF4-FFF2-40B4-BE49-F238E27FC236}">
                <a16:creationId xmlns:a16="http://schemas.microsoft.com/office/drawing/2014/main" id="{BB740B78-B5B8-4CBB-BCA6-FAFD90B097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69"/>
          <a:stretch/>
        </p:blipFill>
        <p:spPr bwMode="auto">
          <a:xfrm>
            <a:off x="6438125" y="3968254"/>
            <a:ext cx="2250219" cy="4143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EF0DF54-005F-40C2-9A44-191BAB6BC3C0}"/>
              </a:ext>
            </a:extLst>
          </p:cNvPr>
          <p:cNvSpPr/>
          <p:nvPr/>
        </p:nvSpPr>
        <p:spPr>
          <a:xfrm>
            <a:off x="6296599" y="3338139"/>
            <a:ext cx="241351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Telecommunications</a:t>
            </a:r>
          </a:p>
        </p:txBody>
      </p:sp>
      <p:sp>
        <p:nvSpPr>
          <p:cNvPr id="18" name="Rectangle 17">
            <a:extLst>
              <a:ext uri="{FF2B5EF4-FFF2-40B4-BE49-F238E27FC236}">
                <a16:creationId xmlns:a16="http://schemas.microsoft.com/office/drawing/2014/main" id="{AF5D39E3-8A0D-4929-9F5B-E71D4D283E90}"/>
              </a:ext>
            </a:extLst>
          </p:cNvPr>
          <p:cNvSpPr/>
          <p:nvPr/>
        </p:nvSpPr>
        <p:spPr>
          <a:xfrm>
            <a:off x="6464567" y="4647220"/>
            <a:ext cx="21211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T-Mobile had a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moderate increase in their TV investment</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 in both 2008 &amp; 2009 and saw a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compound annual growth rate of 21%</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 between 2008-2011</a:t>
            </a:r>
          </a:p>
        </p:txBody>
      </p:sp>
      <p:pic>
        <p:nvPicPr>
          <p:cNvPr id="1032" name="Picture 8" descr="Church and Dwight | Consumer Goods | Home and Personal Care Products">
            <a:extLst>
              <a:ext uri="{FF2B5EF4-FFF2-40B4-BE49-F238E27FC236}">
                <a16:creationId xmlns:a16="http://schemas.microsoft.com/office/drawing/2014/main" id="{4BEEA382-0C77-4C74-B6DE-13C55F990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5077" y="3804215"/>
            <a:ext cx="842220" cy="8386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AA0E3CF-E82E-43CC-B70A-AAD367A140F7}"/>
              </a:ext>
            </a:extLst>
          </p:cNvPr>
          <p:cNvSpPr/>
          <p:nvPr/>
        </p:nvSpPr>
        <p:spPr>
          <a:xfrm>
            <a:off x="9145537" y="3341248"/>
            <a:ext cx="258304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CPG (Household)</a:t>
            </a:r>
          </a:p>
        </p:txBody>
      </p:sp>
      <p:sp>
        <p:nvSpPr>
          <p:cNvPr id="20" name="Rectangle 19">
            <a:extLst>
              <a:ext uri="{FF2B5EF4-FFF2-40B4-BE49-F238E27FC236}">
                <a16:creationId xmlns:a16="http://schemas.microsoft.com/office/drawing/2014/main" id="{90CD67AF-33B0-4733-BCC3-09102BC65DD6}"/>
              </a:ext>
            </a:extLst>
          </p:cNvPr>
          <p:cNvSpPr/>
          <p:nvPr/>
        </p:nvSpPr>
        <p:spPr>
          <a:xfrm>
            <a:off x="9433246" y="4673866"/>
            <a:ext cx="204340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Church &amp; Dwight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increased their TV investment</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 in both 2008 &amp; 2009 and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rPr>
              <a:t>increased their sales by 10%</a:t>
            </a:r>
            <a:r>
              <a:rPr kumimoji="0" lang="en-US" sz="1200" i="0" strike="noStrike" kern="1200" cap="none" spc="0" normalizeH="0" baseline="0" noProof="0" dirty="0">
                <a:ln>
                  <a:noFill/>
                </a:ln>
                <a:solidFill>
                  <a:srgbClr val="1F1A62"/>
                </a:solidFill>
                <a:effectLst/>
                <a:uLnTx/>
                <a:uFillTx/>
                <a:latin typeface="Helvetica" panose="020B0403020202020204" pitchFamily="34" charset="0"/>
              </a:rPr>
              <a:t> in each year</a:t>
            </a:r>
          </a:p>
        </p:txBody>
      </p:sp>
      <p:pic>
        <p:nvPicPr>
          <p:cNvPr id="24" name="Picture 23" descr="A picture containing food&#10;&#10;Description automatically generated">
            <a:extLst>
              <a:ext uri="{FF2B5EF4-FFF2-40B4-BE49-F238E27FC236}">
                <a16:creationId xmlns:a16="http://schemas.microsoft.com/office/drawing/2014/main" id="{DC7AAD91-FFF8-460B-B3C4-A25A6354FCDF}"/>
              </a:ext>
            </a:extLst>
          </p:cNvPr>
          <p:cNvPicPr>
            <a:picLocks noChangeAspect="1"/>
          </p:cNvPicPr>
          <p:nvPr/>
        </p:nvPicPr>
        <p:blipFill>
          <a:blip r:embed="rId7"/>
          <a:stretch>
            <a:fillRect/>
          </a:stretch>
        </p:blipFill>
        <p:spPr>
          <a:xfrm>
            <a:off x="9804039" y="1997383"/>
            <a:ext cx="1244295" cy="1244295"/>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15661178-061C-4022-BE3A-496A6773F419}"/>
              </a:ext>
            </a:extLst>
          </p:cNvPr>
          <p:cNvPicPr>
            <a:picLocks noChangeAspect="1"/>
          </p:cNvPicPr>
          <p:nvPr/>
        </p:nvPicPr>
        <p:blipFill>
          <a:blip r:embed="rId8"/>
          <a:stretch>
            <a:fillRect/>
          </a:stretch>
        </p:blipFill>
        <p:spPr>
          <a:xfrm>
            <a:off x="6941086" y="1997383"/>
            <a:ext cx="1244295" cy="1244295"/>
          </a:xfrm>
          <a:prstGeom prst="rect">
            <a:avLst/>
          </a:prstGeom>
        </p:spPr>
      </p:pic>
      <p:pic>
        <p:nvPicPr>
          <p:cNvPr id="29" name="Picture 28" descr="A close up of a logo&#10;&#10;Description automatically generated">
            <a:extLst>
              <a:ext uri="{FF2B5EF4-FFF2-40B4-BE49-F238E27FC236}">
                <a16:creationId xmlns:a16="http://schemas.microsoft.com/office/drawing/2014/main" id="{A041DA65-4A32-4821-A454-4D0D5940BDF3}"/>
              </a:ext>
            </a:extLst>
          </p:cNvPr>
          <p:cNvPicPr>
            <a:picLocks noChangeAspect="1"/>
          </p:cNvPicPr>
          <p:nvPr/>
        </p:nvPicPr>
        <p:blipFill>
          <a:blip r:embed="rId9"/>
          <a:stretch>
            <a:fillRect/>
          </a:stretch>
        </p:blipFill>
        <p:spPr>
          <a:xfrm>
            <a:off x="3873640" y="1997383"/>
            <a:ext cx="1244295" cy="1244295"/>
          </a:xfrm>
          <a:prstGeom prst="rect">
            <a:avLst/>
          </a:prstGeom>
        </p:spPr>
      </p:pic>
      <p:pic>
        <p:nvPicPr>
          <p:cNvPr id="31" name="Picture 30" descr="A black sign with white text&#10;&#10;Description automatically generated">
            <a:extLst>
              <a:ext uri="{FF2B5EF4-FFF2-40B4-BE49-F238E27FC236}">
                <a16:creationId xmlns:a16="http://schemas.microsoft.com/office/drawing/2014/main" id="{F15BB61F-B5A5-41C6-BB72-8B1B0559ADDA}"/>
              </a:ext>
            </a:extLst>
          </p:cNvPr>
          <p:cNvPicPr>
            <a:picLocks noChangeAspect="1"/>
          </p:cNvPicPr>
          <p:nvPr/>
        </p:nvPicPr>
        <p:blipFill>
          <a:blip r:embed="rId10"/>
          <a:stretch>
            <a:fillRect/>
          </a:stretch>
        </p:blipFill>
        <p:spPr>
          <a:xfrm>
            <a:off x="971831" y="1997383"/>
            <a:ext cx="1244295" cy="1244295"/>
          </a:xfrm>
          <a:prstGeom prst="rect">
            <a:avLst/>
          </a:prstGeom>
        </p:spPr>
      </p:pic>
    </p:spTree>
    <p:extLst>
      <p:ext uri="{BB962C8B-B14F-4D97-AF65-F5344CB8AC3E}">
        <p14:creationId xmlns:p14="http://schemas.microsoft.com/office/powerpoint/2010/main" val="25660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9DEDE254-A2A1-426D-8BC2-03937D3C0AA2}"/>
              </a:ext>
            </a:extLst>
          </p:cNvPr>
          <p:cNvGrpSpPr/>
          <p:nvPr/>
        </p:nvGrpSpPr>
        <p:grpSpPr>
          <a:xfrm>
            <a:off x="1163003" y="2224126"/>
            <a:ext cx="9865995" cy="2815016"/>
            <a:chOff x="822395" y="2167564"/>
            <a:chExt cx="9865995" cy="2815016"/>
          </a:xfrm>
        </p:grpSpPr>
        <p:sp>
          <p:nvSpPr>
            <p:cNvPr id="23" name="Speech Bubble: Rectangle 22">
              <a:extLst>
                <a:ext uri="{FF2B5EF4-FFF2-40B4-BE49-F238E27FC236}">
                  <a16:creationId xmlns:a16="http://schemas.microsoft.com/office/drawing/2014/main" id="{AA2BD5B8-145C-4074-92EC-41E249CE8AB0}"/>
                </a:ext>
              </a:extLst>
            </p:cNvPr>
            <p:cNvSpPr/>
            <p:nvPr/>
          </p:nvSpPr>
          <p:spPr>
            <a:xfrm>
              <a:off x="822395" y="2167564"/>
              <a:ext cx="9865995" cy="2815016"/>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3AD8267-A33A-4C62-8D5B-D34F4A8D9D9F}"/>
                </a:ext>
              </a:extLst>
            </p:cNvPr>
            <p:cNvSpPr/>
            <p:nvPr/>
          </p:nvSpPr>
          <p:spPr>
            <a:xfrm>
              <a:off x="930241" y="2388240"/>
              <a:ext cx="9303907" cy="2373663"/>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most firms tend to cut back </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on advertising during a recession.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This behavior reduces noise and increases the effectiveness of advertising </a:t>
              </a:r>
              <a:r>
                <a:rPr kumimoji="0" lang="en-US" sz="2000" i="0" u="none" strike="noStrike" kern="1200" cap="none" spc="0" normalizeH="0" baseline="0" noProof="0" dirty="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of any single firm that advertises</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Thus, the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firm that increases advertising </a:t>
              </a:r>
              <a:r>
                <a:rPr kumimoji="0" lang="en-US" sz="2000" i="0" u="none" strike="noStrike" kern="1200" cap="none" spc="0" normalizeH="0" baseline="0" noProof="0" dirty="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in this environment can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enjoy higher sales and market share</a:t>
              </a:r>
              <a:r>
                <a:rPr kumimoji="0" lang="en-US" sz="2000" i="0" u="none" strike="noStrike" kern="1200" cap="none" spc="0" normalizeH="0" baseline="0" noProof="0" dirty="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When the economy expands, all firms tend to increase advertising. At that point, no single firm gains much by that increase. The </a:t>
              </a:r>
              <a:r>
                <a:rPr kumimoji="0" lang="en-US" sz="2000" b="1" i="0" u="none" strike="noStrike" kern="1200" cap="none" spc="0" normalizeH="0" baseline="0" noProof="0" dirty="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gains of the firms that maintained or increased advertising during a recession, however, persist</a:t>
              </a:r>
              <a:r>
                <a:rPr lang="en-US" sz="2000" dirty="0">
                  <a:solidFill>
                    <a:srgbClr val="1B1464"/>
                  </a:solidFill>
                  <a:latin typeface="Helvetica" panose="020B0403020202020204" pitchFamily="34" charset="0"/>
                  <a:ea typeface="Times New Roman" panose="02020603050405020304" pitchFamily="18" charset="0"/>
                  <a:cs typeface="Times New Roman" panose="02020603050405020304" pitchFamily="18" charset="0"/>
                </a:rPr>
                <a:t>”</a:t>
              </a:r>
              <a:endParaRPr kumimoji="0" lang="en-US" sz="2000" i="0" u="none" strike="noStrike" kern="1200" cap="none" spc="0" normalizeH="0" baseline="0" noProof="0" dirty="0">
                <a:ln>
                  <a:noFill/>
                </a:ln>
                <a:solidFill>
                  <a:srgbClr val="002060"/>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grpSp>
      <p:sp>
        <p:nvSpPr>
          <p:cNvPr id="26" name="Rectangle 25">
            <a:extLst>
              <a:ext uri="{FF2B5EF4-FFF2-40B4-BE49-F238E27FC236}">
                <a16:creationId xmlns:a16="http://schemas.microsoft.com/office/drawing/2014/main" id="{6EE06BF1-D7A8-43FB-9BA7-E69A7E291C80}"/>
              </a:ext>
            </a:extLst>
          </p:cNvPr>
          <p:cNvSpPr/>
          <p:nvPr/>
        </p:nvSpPr>
        <p:spPr>
          <a:xfrm>
            <a:off x="4254855" y="5528965"/>
            <a:ext cx="270513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Gerard &amp; Kethan Tellis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Journal of Advertising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Research on Advertising in a Recession: A Critical Review and Synthesis (September 2009)</a:t>
            </a:r>
          </a:p>
        </p:txBody>
      </p:sp>
      <p:sp>
        <p:nvSpPr>
          <p:cNvPr id="31" name="Rectangle 30">
            <a:extLst>
              <a:ext uri="{FF2B5EF4-FFF2-40B4-BE49-F238E27FC236}">
                <a16:creationId xmlns:a16="http://schemas.microsoft.com/office/drawing/2014/main" id="{083678DC-3740-432C-9B36-0C1F7329D7E3}"/>
              </a:ext>
            </a:extLst>
          </p:cNvPr>
          <p:cNvSpPr/>
          <p:nvPr/>
        </p:nvSpPr>
        <p:spPr>
          <a:xfrm>
            <a:off x="198884" y="533051"/>
            <a:ext cx="944473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Helvetica" pitchFamily="2" charset="0"/>
                <a:ea typeface="+mn-ea"/>
                <a:cs typeface="+mn-cs"/>
              </a:rPr>
              <a:t>‘Should I or should I not spend?’ is a major question marketers ask themselves in an economic downturn</a:t>
            </a:r>
          </a:p>
        </p:txBody>
      </p:sp>
    </p:spTree>
    <p:extLst>
      <p:ext uri="{BB962C8B-B14F-4D97-AF65-F5344CB8AC3E}">
        <p14:creationId xmlns:p14="http://schemas.microsoft.com/office/powerpoint/2010/main" val="336339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 Placeholder 3">
            <a:extLst>
              <a:ext uri="{FF2B5EF4-FFF2-40B4-BE49-F238E27FC236}">
                <a16:creationId xmlns:a16="http://schemas.microsoft.com/office/drawing/2014/main" id="{54C586D6-1207-46DC-9A4E-E1074288FA31}"/>
              </a:ext>
            </a:extLst>
          </p:cNvPr>
          <p:cNvSpPr txBox="1">
            <a:spLocks/>
          </p:cNvSpPr>
          <p:nvPr/>
        </p:nvSpPr>
        <p:spPr>
          <a:xfrm>
            <a:off x="504725" y="6236851"/>
            <a:ext cx="11569087" cy="35010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rPr>
              <a:t>Source: TV spend based on VAB analysis of Nielsen Ad Intel data, national TV spend (national cable TV, national broadcast TV, Spanish language broadcast TV, Spanish language cable TV), CY 2007-2012. U.S. revenues are based on company filings (10-K) for U.S. revenue via SEC.gov (EDGAR). TJX’s primary TV support was for TJ Maxx &amp; Marshall’s, Darden’s was for Olive Garden.</a:t>
            </a:r>
          </a:p>
        </p:txBody>
      </p:sp>
      <p:sp>
        <p:nvSpPr>
          <p:cNvPr id="21" name="Rectangle 20">
            <a:extLst>
              <a:ext uri="{FF2B5EF4-FFF2-40B4-BE49-F238E27FC236}">
                <a16:creationId xmlns:a16="http://schemas.microsoft.com/office/drawing/2014/main" id="{83CA0E3C-2492-4480-BDC1-AC390BB5A589}"/>
              </a:ext>
            </a:extLst>
          </p:cNvPr>
          <p:cNvSpPr/>
          <p:nvPr/>
        </p:nvSpPr>
        <p:spPr>
          <a:xfrm>
            <a:off x="594044" y="3389444"/>
            <a:ext cx="203501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rgbClr val="1F1A62"/>
                </a:solidFill>
                <a:latin typeface="Helvetica" panose="020B0403020202020204" pitchFamily="34" charset="0"/>
              </a:rPr>
              <a:t>Department Stores</a:t>
            </a:r>
            <a:endPar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1034" name="Picture 10" descr="Download TJX Logo PNG Image for Free">
            <a:extLst>
              <a:ext uri="{FF2B5EF4-FFF2-40B4-BE49-F238E27FC236}">
                <a16:creationId xmlns:a16="http://schemas.microsoft.com/office/drawing/2014/main" id="{19E524FF-D5C3-49CF-8723-9AD70B4EC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63" y="3885067"/>
            <a:ext cx="2144814" cy="62864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0675721-6306-4695-8A15-353C58096AE4}"/>
              </a:ext>
            </a:extLst>
          </p:cNvPr>
          <p:cNvSpPr/>
          <p:nvPr/>
        </p:nvSpPr>
        <p:spPr>
          <a:xfrm>
            <a:off x="594044" y="4653362"/>
            <a:ext cx="210033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TJX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TV investment</a:t>
            </a: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 in both 2008 &amp; 2009 and saw a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compound annual growth rate of 6%</a:t>
            </a: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 between 2008-2012</a:t>
            </a:r>
          </a:p>
        </p:txBody>
      </p:sp>
      <p:sp>
        <p:nvSpPr>
          <p:cNvPr id="26" name="Rectangle 25">
            <a:extLst>
              <a:ext uri="{FF2B5EF4-FFF2-40B4-BE49-F238E27FC236}">
                <a16:creationId xmlns:a16="http://schemas.microsoft.com/office/drawing/2014/main" id="{68533BDF-674D-4F1F-8146-51BFFF4BA187}"/>
              </a:ext>
            </a:extLst>
          </p:cNvPr>
          <p:cNvSpPr/>
          <p:nvPr/>
        </p:nvSpPr>
        <p:spPr>
          <a:xfrm>
            <a:off x="3611889" y="3389444"/>
            <a:ext cx="197714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rgbClr val="1F1A62"/>
                </a:solidFill>
                <a:latin typeface="Helvetica" panose="020B0403020202020204" pitchFamily="34" charset="0"/>
              </a:rPr>
              <a:t>Food</a:t>
            </a:r>
            <a:endPar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1036" name="Picture 12" descr="General Mills Logo transparent PNG - StickPNG">
            <a:extLst>
              <a:ext uri="{FF2B5EF4-FFF2-40B4-BE49-F238E27FC236}">
                <a16:creationId xmlns:a16="http://schemas.microsoft.com/office/drawing/2014/main" id="{BDAA239A-DF3B-46BA-B86B-D5BFD97D6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557" y="3858350"/>
            <a:ext cx="1338964" cy="68751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03D76B1-2FD3-400A-9DC1-D551ADF95CC8}"/>
              </a:ext>
            </a:extLst>
          </p:cNvPr>
          <p:cNvSpPr/>
          <p:nvPr/>
        </p:nvSpPr>
        <p:spPr>
          <a:xfrm>
            <a:off x="3480324" y="4653362"/>
            <a:ext cx="212663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General Mills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TV investment</a:t>
            </a: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 in both 2008 &amp; 2009 and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sales an average of 9%</a:t>
            </a: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 over both years</a:t>
            </a:r>
          </a:p>
        </p:txBody>
      </p:sp>
      <p:sp>
        <p:nvSpPr>
          <p:cNvPr id="32" name="Rectangle 31">
            <a:extLst>
              <a:ext uri="{FF2B5EF4-FFF2-40B4-BE49-F238E27FC236}">
                <a16:creationId xmlns:a16="http://schemas.microsoft.com/office/drawing/2014/main" id="{367F2B0C-F3DE-4868-8817-33E77D4D2811}"/>
              </a:ext>
            </a:extLst>
          </p:cNvPr>
          <p:cNvSpPr/>
          <p:nvPr/>
        </p:nvSpPr>
        <p:spPr>
          <a:xfrm>
            <a:off x="6571860" y="3392556"/>
            <a:ext cx="197714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Restaurants</a:t>
            </a:r>
          </a:p>
        </p:txBody>
      </p:sp>
      <p:sp>
        <p:nvSpPr>
          <p:cNvPr id="33" name="Rectangle 32">
            <a:extLst>
              <a:ext uri="{FF2B5EF4-FFF2-40B4-BE49-F238E27FC236}">
                <a16:creationId xmlns:a16="http://schemas.microsoft.com/office/drawing/2014/main" id="{8FF4EDCF-6EA4-4401-9811-84E6FBA121C5}"/>
              </a:ext>
            </a:extLst>
          </p:cNvPr>
          <p:cNvSpPr/>
          <p:nvPr/>
        </p:nvSpPr>
        <p:spPr>
          <a:xfrm>
            <a:off x="6327067" y="4653362"/>
            <a:ext cx="236511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Darden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TV investment</a:t>
            </a: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 in both 2008 &amp; 2009 and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sales by an average of 14%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panose="020B0403020202020204" pitchFamily="34" charset="0"/>
              </a:rPr>
              <a:t>over those two years</a:t>
            </a:r>
          </a:p>
        </p:txBody>
      </p:sp>
      <p:pic>
        <p:nvPicPr>
          <p:cNvPr id="1042" name="Picture 18" descr="Darden Restaurant Logo PNG Transparent &amp; SVG Vector - Freebie Supply">
            <a:extLst>
              <a:ext uri="{FF2B5EF4-FFF2-40B4-BE49-F238E27FC236}">
                <a16:creationId xmlns:a16="http://schemas.microsoft.com/office/drawing/2014/main" id="{CBDEC3CB-7ABB-4783-A0F4-3913723268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82" b="36037"/>
          <a:stretch/>
        </p:blipFill>
        <p:spPr bwMode="auto">
          <a:xfrm>
            <a:off x="6545440" y="3951402"/>
            <a:ext cx="1931436" cy="5442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5C0A09E-DF68-492D-8C2F-DD0845C66AD5}"/>
              </a:ext>
            </a:extLst>
          </p:cNvPr>
          <p:cNvSpPr/>
          <p:nvPr/>
        </p:nvSpPr>
        <p:spPr>
          <a:xfrm>
            <a:off x="9440423" y="3386338"/>
            <a:ext cx="203501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Confectionary</a:t>
            </a:r>
          </a:p>
        </p:txBody>
      </p:sp>
      <p:pic>
        <p:nvPicPr>
          <p:cNvPr id="1052" name="Picture 28" descr="The Hershey Company">
            <a:extLst>
              <a:ext uri="{FF2B5EF4-FFF2-40B4-BE49-F238E27FC236}">
                <a16:creationId xmlns:a16="http://schemas.microsoft.com/office/drawing/2014/main" id="{A5FDBE7F-8E3C-4D1D-B86B-5BB019EA0B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1894" y="3929845"/>
            <a:ext cx="1760351" cy="537885"/>
          </a:xfrm>
          <a:prstGeom prst="rect">
            <a:avLst/>
          </a:prstGeom>
          <a:solidFill>
            <a:srgbClr val="3E1F00"/>
          </a:solidFill>
        </p:spPr>
      </p:pic>
      <p:sp>
        <p:nvSpPr>
          <p:cNvPr id="43" name="Rectangle 42">
            <a:extLst>
              <a:ext uri="{FF2B5EF4-FFF2-40B4-BE49-F238E27FC236}">
                <a16:creationId xmlns:a16="http://schemas.microsoft.com/office/drawing/2014/main" id="{51429597-5307-400A-A3AA-EE509962E238}"/>
              </a:ext>
            </a:extLst>
          </p:cNvPr>
          <p:cNvSpPr/>
          <p:nvPr/>
        </p:nvSpPr>
        <p:spPr>
          <a:xfrm>
            <a:off x="9234198" y="4656471"/>
            <a:ext cx="2329512"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Hershey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increased their TV investment</a:t>
            </a: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 in both 2008 &amp; 2009 and saw a </a:t>
            </a:r>
            <a:r>
              <a:rPr kumimoji="0" lang="en-US" sz="12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compound annual growth rate of 6%</a:t>
            </a:r>
            <a:r>
              <a:rPr kumimoji="0" lang="en-US" sz="1200" i="0" strike="noStrike" kern="1200" cap="none" spc="0" normalizeH="0" baseline="0" noProof="0" dirty="0">
                <a:ln>
                  <a:noFill/>
                </a:ln>
                <a:solidFill>
                  <a:srgbClr val="1F1A62"/>
                </a:solidFill>
                <a:effectLst/>
                <a:uLnTx/>
                <a:uFillTx/>
                <a:latin typeface="Helvetica" panose="020B0403020202020204" pitchFamily="34" charset="0"/>
                <a:ea typeface="+mn-ea"/>
                <a:cs typeface="+mn-cs"/>
              </a:rPr>
              <a:t> between 2008-2012</a:t>
            </a:r>
          </a:p>
        </p:txBody>
      </p:sp>
      <p:pic>
        <p:nvPicPr>
          <p:cNvPr id="20" name="Picture 19" descr="A picture containing food&#10;&#10;Description automatically generated">
            <a:extLst>
              <a:ext uri="{FF2B5EF4-FFF2-40B4-BE49-F238E27FC236}">
                <a16:creationId xmlns:a16="http://schemas.microsoft.com/office/drawing/2014/main" id="{A97B49F0-DF3A-4731-86E1-49607053AAA5}"/>
              </a:ext>
            </a:extLst>
          </p:cNvPr>
          <p:cNvPicPr>
            <a:picLocks noChangeAspect="1"/>
          </p:cNvPicPr>
          <p:nvPr/>
        </p:nvPicPr>
        <p:blipFill>
          <a:blip r:embed="rId7"/>
          <a:stretch>
            <a:fillRect/>
          </a:stretch>
        </p:blipFill>
        <p:spPr>
          <a:xfrm>
            <a:off x="9776806" y="2006714"/>
            <a:ext cx="1244295" cy="1244295"/>
          </a:xfrm>
          <a:prstGeom prst="rect">
            <a:avLst/>
          </a:prstGeom>
        </p:spPr>
      </p:pic>
      <p:pic>
        <p:nvPicPr>
          <p:cNvPr id="22" name="Picture 21" descr="A picture containing food&#10;&#10;Description automatically generated">
            <a:extLst>
              <a:ext uri="{FF2B5EF4-FFF2-40B4-BE49-F238E27FC236}">
                <a16:creationId xmlns:a16="http://schemas.microsoft.com/office/drawing/2014/main" id="{7170C83C-F410-4B7F-A5EC-D4ED20C3BCDF}"/>
              </a:ext>
            </a:extLst>
          </p:cNvPr>
          <p:cNvPicPr>
            <a:picLocks noChangeAspect="1"/>
          </p:cNvPicPr>
          <p:nvPr/>
        </p:nvPicPr>
        <p:blipFill>
          <a:blip r:embed="rId8"/>
          <a:stretch>
            <a:fillRect/>
          </a:stretch>
        </p:blipFill>
        <p:spPr>
          <a:xfrm>
            <a:off x="6938282" y="2006714"/>
            <a:ext cx="1244295" cy="1244295"/>
          </a:xfrm>
          <a:prstGeom prst="rect">
            <a:avLst/>
          </a:prstGeom>
        </p:spPr>
      </p:pic>
      <p:pic>
        <p:nvPicPr>
          <p:cNvPr id="23" name="Picture 22" descr="A close up of a sign&#10;&#10;Description automatically generated">
            <a:extLst>
              <a:ext uri="{FF2B5EF4-FFF2-40B4-BE49-F238E27FC236}">
                <a16:creationId xmlns:a16="http://schemas.microsoft.com/office/drawing/2014/main" id="{9777E92D-8124-4DEE-8C57-3B2F8FBA5F0B}"/>
              </a:ext>
            </a:extLst>
          </p:cNvPr>
          <p:cNvPicPr>
            <a:picLocks noChangeAspect="1"/>
          </p:cNvPicPr>
          <p:nvPr/>
        </p:nvPicPr>
        <p:blipFill>
          <a:blip r:embed="rId9"/>
          <a:stretch>
            <a:fillRect/>
          </a:stretch>
        </p:blipFill>
        <p:spPr>
          <a:xfrm>
            <a:off x="3978311" y="2006714"/>
            <a:ext cx="1244295" cy="1244295"/>
          </a:xfrm>
          <a:prstGeom prst="rect">
            <a:avLst/>
          </a:prstGeom>
        </p:spPr>
      </p:pic>
      <p:pic>
        <p:nvPicPr>
          <p:cNvPr id="27" name="Picture 26" descr="A close up of a sign&#10;&#10;Description automatically generated">
            <a:extLst>
              <a:ext uri="{FF2B5EF4-FFF2-40B4-BE49-F238E27FC236}">
                <a16:creationId xmlns:a16="http://schemas.microsoft.com/office/drawing/2014/main" id="{0835F460-DF89-48D9-81DA-84B61F6D1784}"/>
              </a:ext>
            </a:extLst>
          </p:cNvPr>
          <p:cNvPicPr>
            <a:picLocks noChangeAspect="1"/>
          </p:cNvPicPr>
          <p:nvPr/>
        </p:nvPicPr>
        <p:blipFill>
          <a:blip r:embed="rId10"/>
          <a:stretch>
            <a:fillRect/>
          </a:stretch>
        </p:blipFill>
        <p:spPr>
          <a:xfrm>
            <a:off x="881746" y="1884788"/>
            <a:ext cx="1497557" cy="1497557"/>
          </a:xfrm>
          <a:prstGeom prst="rect">
            <a:avLst/>
          </a:prstGeom>
        </p:spPr>
      </p:pic>
      <p:sp>
        <p:nvSpPr>
          <p:cNvPr id="31" name="Rectangle 30">
            <a:extLst>
              <a:ext uri="{FF2B5EF4-FFF2-40B4-BE49-F238E27FC236}">
                <a16:creationId xmlns:a16="http://schemas.microsoft.com/office/drawing/2014/main" id="{4096391E-0DFB-4C56-93F1-91EDF4B84B7C}"/>
              </a:ext>
            </a:extLst>
          </p:cNvPr>
          <p:cNvSpPr/>
          <p:nvPr/>
        </p:nvSpPr>
        <p:spPr>
          <a:xfrm>
            <a:off x="283559" y="294199"/>
            <a:ext cx="1165962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2008-2009 Recession: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Regardless of category or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investment level, brands who increased their TV spend experienced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positive business outcomes</a:t>
            </a:r>
            <a:endParaRPr lang="en-US" sz="2600" b="1" dirty="0">
              <a:solidFill>
                <a:srgbClr val="ED3C8D"/>
              </a:solidFill>
              <a:latin typeface="Helvetica" panose="020B0604020202020204" pitchFamily="2" charset="0"/>
            </a:endParaRPr>
          </a:p>
        </p:txBody>
      </p:sp>
    </p:spTree>
    <p:extLst>
      <p:ext uri="{BB962C8B-B14F-4D97-AF65-F5344CB8AC3E}">
        <p14:creationId xmlns:p14="http://schemas.microsoft.com/office/powerpoint/2010/main" val="2968707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Rectangle 16">
            <a:extLst>
              <a:ext uri="{FF2B5EF4-FFF2-40B4-BE49-F238E27FC236}">
                <a16:creationId xmlns:a16="http://schemas.microsoft.com/office/drawing/2014/main" id="{A8082E6F-D851-4A74-9188-ED4EA572DED8}"/>
              </a:ext>
            </a:extLst>
          </p:cNvPr>
          <p:cNvSpPr/>
          <p:nvPr/>
        </p:nvSpPr>
        <p:spPr>
          <a:xfrm>
            <a:off x="3208297" y="5510331"/>
            <a:ext cx="3778513"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Jon Moeller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Chief Financial Officer, Procter &amp; Gamble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Fiscal Q3 ‘20 Procter &amp; Gamble Quarterly Earnings Call, 4/27/20 (via The Drum)  </a:t>
            </a:r>
          </a:p>
        </p:txBody>
      </p:sp>
      <p:grpSp>
        <p:nvGrpSpPr>
          <p:cNvPr id="6" name="Group 5">
            <a:extLst>
              <a:ext uri="{FF2B5EF4-FFF2-40B4-BE49-F238E27FC236}">
                <a16:creationId xmlns:a16="http://schemas.microsoft.com/office/drawing/2014/main" id="{A44894AA-E42F-4399-82E2-0B6AB58E94AA}"/>
              </a:ext>
            </a:extLst>
          </p:cNvPr>
          <p:cNvGrpSpPr/>
          <p:nvPr/>
        </p:nvGrpSpPr>
        <p:grpSpPr>
          <a:xfrm>
            <a:off x="1240978" y="2337847"/>
            <a:ext cx="9769151" cy="2701585"/>
            <a:chOff x="-164689" y="1925283"/>
            <a:chExt cx="9274630" cy="2216921"/>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64689" y="1925283"/>
              <a:ext cx="9274630" cy="2216921"/>
            </a:xfrm>
            <a:prstGeom prst="wedgeRectCallout">
              <a:avLst>
                <a:gd name="adj1" fmla="val -12239"/>
                <a:gd name="adj2" fmla="val 63975"/>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BCDF94E-90B2-40BD-A192-34C09622149D}"/>
                </a:ext>
              </a:extLst>
            </p:cNvPr>
            <p:cNvSpPr/>
            <p:nvPr/>
          </p:nvSpPr>
          <p:spPr>
            <a:xfrm>
              <a:off x="-99372" y="2555174"/>
              <a:ext cx="9067574" cy="14648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“There's a big upside here in terms of reminding consumers of the benefits that they've experienced with our brands and how they've [met] their family's needs, which is why</a:t>
              </a:r>
              <a:r>
                <a:rPr kumimoji="0" lang="en-US" sz="22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 this is not a time to go off air</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 </a:t>
              </a:r>
              <a:r>
                <a:rPr kumimoji="0" lang="en-US" sz="22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This is not a time to retrench and really that's all in service to our consumers</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 and service to our retail partners, and – we believe – in service to our society.”</a:t>
              </a:r>
            </a:p>
          </p:txBody>
        </p:sp>
        <p:pic>
          <p:nvPicPr>
            <p:cNvPr id="18" name="Picture 8" descr="P&amp;G, Procter &amp; Gamble – Logos Download">
              <a:extLst>
                <a:ext uri="{FF2B5EF4-FFF2-40B4-BE49-F238E27FC236}">
                  <a16:creationId xmlns:a16="http://schemas.microsoft.com/office/drawing/2014/main" id="{B62A0453-515A-420A-8BEA-64F55B44D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980" y="2070807"/>
              <a:ext cx="1031544" cy="460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A3C66BD-1F05-4872-BE10-C301BB9AA9EA}"/>
              </a:ext>
            </a:extLst>
          </p:cNvPr>
          <p:cNvGrpSpPr/>
          <p:nvPr/>
        </p:nvGrpSpPr>
        <p:grpSpPr>
          <a:xfrm>
            <a:off x="3930908" y="572308"/>
            <a:ext cx="4015468" cy="1415932"/>
            <a:chOff x="4442465" y="612672"/>
            <a:chExt cx="3385434" cy="1191205"/>
          </a:xfrm>
        </p:grpSpPr>
        <p:sp>
          <p:nvSpPr>
            <p:cNvPr id="5" name="Rectangle: Rounded Corners 4">
              <a:extLst>
                <a:ext uri="{FF2B5EF4-FFF2-40B4-BE49-F238E27FC236}">
                  <a16:creationId xmlns:a16="http://schemas.microsoft.com/office/drawing/2014/main" id="{CCF536FA-9624-4F36-B231-4B6C32F0FBFD}"/>
                </a:ext>
              </a:extLst>
            </p:cNvPr>
            <p:cNvSpPr/>
            <p:nvPr/>
          </p:nvSpPr>
          <p:spPr>
            <a:xfrm>
              <a:off x="4442465" y="612672"/>
              <a:ext cx="3385434" cy="1191205"/>
            </a:xfrm>
            <a:prstGeom prst="roundRect">
              <a:avLst/>
            </a:prstGeom>
            <a:solidFill>
              <a:schemeClr val="bg1"/>
            </a:solidFill>
            <a:ln w="38100">
              <a:solidFill>
                <a:srgbClr val="00BF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9ED579B5-44FF-4C65-B1A6-DA8BCAF03BCA}"/>
                </a:ext>
              </a:extLst>
            </p:cNvPr>
            <p:cNvPicPr>
              <a:picLocks noChangeAspect="1"/>
            </p:cNvPicPr>
            <p:nvPr/>
          </p:nvPicPr>
          <p:blipFill>
            <a:blip r:embed="rId5"/>
            <a:stretch>
              <a:fillRect/>
            </a:stretch>
          </p:blipFill>
          <p:spPr>
            <a:xfrm>
              <a:off x="4561602" y="982536"/>
              <a:ext cx="3147161" cy="778527"/>
            </a:xfrm>
            <a:prstGeom prst="rect">
              <a:avLst/>
            </a:prstGeom>
          </p:spPr>
        </p:pic>
        <p:pic>
          <p:nvPicPr>
            <p:cNvPr id="1026" name="Picture 2" descr="logo | The Drum">
              <a:extLst>
                <a:ext uri="{FF2B5EF4-FFF2-40B4-BE49-F238E27FC236}">
                  <a16:creationId xmlns:a16="http://schemas.microsoft.com/office/drawing/2014/main" id="{FC2D80A7-CAC0-4411-A96D-8AFF19F8CF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512" y="743555"/>
              <a:ext cx="855550" cy="2261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4296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Rectangle 16">
            <a:extLst>
              <a:ext uri="{FF2B5EF4-FFF2-40B4-BE49-F238E27FC236}">
                <a16:creationId xmlns:a16="http://schemas.microsoft.com/office/drawing/2014/main" id="{A8082E6F-D851-4A74-9188-ED4EA572DED8}"/>
              </a:ext>
            </a:extLst>
          </p:cNvPr>
          <p:cNvSpPr/>
          <p:nvPr/>
        </p:nvSpPr>
        <p:spPr>
          <a:xfrm>
            <a:off x="3208297" y="4971022"/>
            <a:ext cx="3778513" cy="892552"/>
          </a:xfrm>
          <a:prstGeom prst="rect">
            <a:avLst/>
          </a:prstGeom>
        </p:spPr>
        <p:txBody>
          <a:bodyPr wrap="square">
            <a:spAutoFit/>
          </a:bodyPr>
          <a:lstStyle/>
          <a:p>
            <a:pPr lvl="0" algn="ctr">
              <a:defRPr/>
            </a:pPr>
            <a:r>
              <a:rPr lang="en-US" sz="1600" b="1" dirty="0">
                <a:solidFill>
                  <a:prstClr val="white"/>
                </a:solidFill>
                <a:latin typeface="Helvetica" panose="020B0403020202020204" pitchFamily="34" charset="0"/>
                <a:ea typeface="Open Sans" panose="020B0606030504020204" pitchFamily="34" charset="0"/>
                <a:cs typeface="Open Sans" panose="020B0606030504020204" pitchFamily="34" charset="0"/>
              </a:rPr>
              <a:t>Dirk Van de Put</a:t>
            </a:r>
          </a:p>
          <a:p>
            <a:pPr lvl="0" algn="ctr">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CEO, Mondelez International</a:t>
            </a:r>
          </a:p>
          <a:p>
            <a:pPr lvl="0" algn="ctr">
              <a:defRPr/>
            </a:pPr>
            <a:r>
              <a:rPr kumimoji="0" lang="en-US" sz="1100" b="0" i="1"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Q1 ‘</a:t>
            </a:r>
            <a:r>
              <a:rPr lang="en-US" sz="1100" i="1" dirty="0">
                <a:solidFill>
                  <a:prstClr val="white"/>
                </a:solidFill>
                <a:latin typeface="Helvetica" panose="020B0403020202020204" pitchFamily="34" charset="0"/>
              </a:rPr>
              <a:t>20 Mondelez Quarterly </a:t>
            </a:r>
            <a:r>
              <a:rPr kumimoji="0" lang="en-US" sz="1100" b="0" i="1"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Earnings Call, </a:t>
            </a:r>
          </a:p>
          <a:p>
            <a:pPr lvl="0" algn="ctr">
              <a:defRPr/>
            </a:pPr>
            <a:r>
              <a:rPr kumimoji="0" lang="en-US" sz="1100" b="0" i="1"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4/29/20 (via AdExchanger)  </a:t>
            </a:r>
          </a:p>
        </p:txBody>
      </p:sp>
      <p:sp>
        <p:nvSpPr>
          <p:cNvPr id="5" name="Rectangle: Rounded Corners 4">
            <a:extLst>
              <a:ext uri="{FF2B5EF4-FFF2-40B4-BE49-F238E27FC236}">
                <a16:creationId xmlns:a16="http://schemas.microsoft.com/office/drawing/2014/main" id="{CCF536FA-9624-4F36-B231-4B6C32F0FBFD}"/>
              </a:ext>
            </a:extLst>
          </p:cNvPr>
          <p:cNvSpPr/>
          <p:nvPr/>
        </p:nvSpPr>
        <p:spPr>
          <a:xfrm>
            <a:off x="3930908" y="572308"/>
            <a:ext cx="4015468" cy="1415932"/>
          </a:xfrm>
          <a:prstGeom prst="roundRect">
            <a:avLst/>
          </a:prstGeom>
          <a:solidFill>
            <a:schemeClr val="bg1"/>
          </a:solidFill>
          <a:ln w="38100">
            <a:solidFill>
              <a:srgbClr val="00BF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4C5086FC-B0AC-402D-9F21-A77D889DAD01}"/>
              </a:ext>
            </a:extLst>
          </p:cNvPr>
          <p:cNvGrpSpPr/>
          <p:nvPr/>
        </p:nvGrpSpPr>
        <p:grpSpPr>
          <a:xfrm>
            <a:off x="1655477" y="2414131"/>
            <a:ext cx="8881046" cy="2029739"/>
            <a:chOff x="1685030" y="2296688"/>
            <a:chExt cx="8881046" cy="2029739"/>
          </a:xfrm>
        </p:grpSpPr>
        <p:sp>
          <p:nvSpPr>
            <p:cNvPr id="13" name="Speech Bubble: Rectangle 12">
              <a:extLst>
                <a:ext uri="{FF2B5EF4-FFF2-40B4-BE49-F238E27FC236}">
                  <a16:creationId xmlns:a16="http://schemas.microsoft.com/office/drawing/2014/main" id="{63C506D1-2D14-4D29-88CD-7AFF084FB460}"/>
                </a:ext>
              </a:extLst>
            </p:cNvPr>
            <p:cNvSpPr/>
            <p:nvPr/>
          </p:nvSpPr>
          <p:spPr>
            <a:xfrm>
              <a:off x="1685030" y="2296688"/>
              <a:ext cx="8881046" cy="2029739"/>
            </a:xfrm>
            <a:prstGeom prst="wedgeRectCallout">
              <a:avLst>
                <a:gd name="adj1" fmla="val -12239"/>
                <a:gd name="adj2" fmla="val 63975"/>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7BE22C1-7420-4B70-8AA3-F92364F30432}"/>
                </a:ext>
              </a:extLst>
            </p:cNvPr>
            <p:cNvGrpSpPr/>
            <p:nvPr/>
          </p:nvGrpSpPr>
          <p:grpSpPr>
            <a:xfrm>
              <a:off x="2134740" y="2509668"/>
              <a:ext cx="7981626" cy="1603778"/>
              <a:chOff x="2134740" y="2455774"/>
              <a:chExt cx="7981626" cy="1603778"/>
            </a:xfrm>
          </p:grpSpPr>
          <p:sp>
            <p:nvSpPr>
              <p:cNvPr id="14" name="Rectangle 13">
                <a:extLst>
                  <a:ext uri="{FF2B5EF4-FFF2-40B4-BE49-F238E27FC236}">
                    <a16:creationId xmlns:a16="http://schemas.microsoft.com/office/drawing/2014/main" id="{0BCDF94E-90B2-40BD-A192-34C09622149D}"/>
                  </a:ext>
                </a:extLst>
              </p:cNvPr>
              <p:cNvSpPr/>
              <p:nvPr/>
            </p:nvSpPr>
            <p:spPr>
              <a:xfrm>
                <a:off x="2134740" y="3105446"/>
                <a:ext cx="7981626" cy="954106"/>
              </a:xfrm>
              <a:prstGeom prst="rect">
                <a:avLst/>
              </a:prstGeom>
              <a:noFill/>
            </p:spPr>
            <p:txBody>
              <a:bodyPr wrap="square">
                <a:spAutoFit/>
              </a:bodyPr>
              <a:lstStyle/>
              <a:p>
                <a:pPr lvl="0" algn="ctr">
                  <a:defRPr/>
                </a:pPr>
                <a:r>
                  <a:rPr lang="en-US" sz="2800" dirty="0">
                    <a:solidFill>
                      <a:srgbClr val="1B1464"/>
                    </a:solidFill>
                    <a:latin typeface="Helvetica" panose="020B0403020202020204" pitchFamily="34" charset="0"/>
                    <a:cs typeface="Times New Roman" panose="02020603050405020304" pitchFamily="18" charset="0"/>
                  </a:rPr>
                  <a:t>“This is a moment to really, what I would call, </a:t>
                </a:r>
                <a:r>
                  <a:rPr lang="en-US" sz="2800" b="1" dirty="0">
                    <a:solidFill>
                      <a:srgbClr val="ED3C8D"/>
                    </a:solidFill>
                    <a:latin typeface="Helvetica" panose="020B0403020202020204" pitchFamily="34" charset="0"/>
                    <a:cs typeface="Times New Roman" panose="02020603050405020304" pitchFamily="18" charset="0"/>
                  </a:rPr>
                  <a:t>attack the market </a:t>
                </a:r>
                <a:r>
                  <a:rPr lang="en-US" sz="2800" dirty="0">
                    <a:solidFill>
                      <a:srgbClr val="1B1464"/>
                    </a:solidFill>
                    <a:latin typeface="Helvetica" panose="020B0403020202020204" pitchFamily="34" charset="0"/>
                    <a:cs typeface="Times New Roman" panose="02020603050405020304" pitchFamily="18" charset="0"/>
                  </a:rPr>
                  <a:t>in the second half.”</a:t>
                </a:r>
                <a:endParaRPr kumimoji="0" lang="en-US" sz="28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8D7BFD4-7835-46F7-A49D-0A861FD032F4}"/>
                  </a:ext>
                </a:extLst>
              </p:cNvPr>
              <p:cNvPicPr>
                <a:picLocks noChangeAspect="1"/>
              </p:cNvPicPr>
              <p:nvPr/>
            </p:nvPicPr>
            <p:blipFill rotWithShape="1">
              <a:blip r:embed="rId4">
                <a:clrChange>
                  <a:clrFrom>
                    <a:srgbClr val="FFFFFF"/>
                  </a:clrFrom>
                  <a:clrTo>
                    <a:srgbClr val="FFFFFF">
                      <a:alpha val="0"/>
                    </a:srgbClr>
                  </a:clrTo>
                </a:clrChange>
              </a:blip>
              <a:srcRect t="15138" b="8124"/>
              <a:stretch/>
            </p:blipFill>
            <p:spPr>
              <a:xfrm>
                <a:off x="5023347" y="2455774"/>
                <a:ext cx="2204412" cy="600128"/>
              </a:xfrm>
              <a:prstGeom prst="rect">
                <a:avLst/>
              </a:prstGeom>
            </p:spPr>
          </p:pic>
        </p:grpSp>
      </p:grpSp>
      <p:pic>
        <p:nvPicPr>
          <p:cNvPr id="9" name="Picture 8">
            <a:extLst>
              <a:ext uri="{FF2B5EF4-FFF2-40B4-BE49-F238E27FC236}">
                <a16:creationId xmlns:a16="http://schemas.microsoft.com/office/drawing/2014/main" id="{F7E90BB0-856F-45FF-948D-A24521DC696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990841" y="994426"/>
            <a:ext cx="3895602" cy="928688"/>
          </a:xfrm>
          <a:prstGeom prst="rect">
            <a:avLst/>
          </a:prstGeom>
        </p:spPr>
      </p:pic>
      <p:pic>
        <p:nvPicPr>
          <p:cNvPr id="12" name="Picture 11">
            <a:extLst>
              <a:ext uri="{FF2B5EF4-FFF2-40B4-BE49-F238E27FC236}">
                <a16:creationId xmlns:a16="http://schemas.microsoft.com/office/drawing/2014/main" id="{006D51F4-6831-4033-9FE7-B672E690FDC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990841" y="620701"/>
            <a:ext cx="845275" cy="373725"/>
          </a:xfrm>
          <a:prstGeom prst="rect">
            <a:avLst/>
          </a:prstGeom>
        </p:spPr>
      </p:pic>
    </p:spTree>
    <p:extLst>
      <p:ext uri="{BB962C8B-B14F-4D97-AF65-F5344CB8AC3E}">
        <p14:creationId xmlns:p14="http://schemas.microsoft.com/office/powerpoint/2010/main" val="1613207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03274" y="446176"/>
            <a:ext cx="76106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A One-Hundred Year Perspective</a:t>
            </a:r>
          </a:p>
        </p:txBody>
      </p:sp>
      <p:sp>
        <p:nvSpPr>
          <p:cNvPr id="4" name="Rectangle 3">
            <a:extLst>
              <a:ext uri="{FF2B5EF4-FFF2-40B4-BE49-F238E27FC236}">
                <a16:creationId xmlns:a16="http://schemas.microsoft.com/office/drawing/2014/main" id="{91CAB802-C65F-4081-AA12-A81B57DC4275}"/>
              </a:ext>
            </a:extLst>
          </p:cNvPr>
          <p:cNvSpPr/>
          <p:nvPr/>
        </p:nvSpPr>
        <p:spPr>
          <a:xfrm>
            <a:off x="4859581" y="1736231"/>
            <a:ext cx="6719709" cy="3877985"/>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full impact of advertising is seen over time</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For that reason, brands that maintain or increase their spend during a recession are rewarded well into recovery</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Brands that increase their spend, especially relative to their competitors, will grow sales and share of market faster</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lang="en-US" sz="2800" b="1" dirty="0">
              <a:solidFill>
                <a:srgbClr val="1F1A62"/>
              </a:solidFill>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Savvy brands leverage recessionary periods to grow their brands exponentially </a:t>
            </a: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85024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97044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t>Creative</a:t>
            </a:r>
            <a:r>
              <a:rPr lang="en-US" sz="4000" b="1" dirty="0">
                <a:solidFill>
                  <a:prstClr val="white"/>
                </a:solidFill>
                <a:latin typeface="Helvetica" pitchFamily="2" charset="0"/>
              </a:rPr>
              <a:t> </a:t>
            </a: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Messaging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That Is Right for </a:t>
            </a:r>
            <a:r>
              <a:rPr lang="en-US" sz="3600" b="1" dirty="0">
                <a:solidFill>
                  <a:prstClr val="white"/>
                </a:solidFill>
                <a:latin typeface="Helvetica" pitchFamily="2" charset="0"/>
              </a:rPr>
              <a:t>t</a:t>
            </a: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he Time</a:t>
            </a:r>
          </a:p>
        </p:txBody>
      </p:sp>
    </p:spTree>
    <p:extLst>
      <p:ext uri="{BB962C8B-B14F-4D97-AF65-F5344CB8AC3E}">
        <p14:creationId xmlns:p14="http://schemas.microsoft.com/office/powerpoint/2010/main" val="3544335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0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05C67E-D443-4267-8B3E-017BF8576F1A}"/>
              </a:ext>
            </a:extLst>
          </p:cNvPr>
          <p:cNvPicPr>
            <a:picLocks noChangeAspect="1"/>
          </p:cNvPicPr>
          <p:nvPr/>
        </p:nvPicPr>
        <p:blipFill>
          <a:blip r:embed="rId2"/>
          <a:stretch>
            <a:fillRect/>
          </a:stretch>
        </p:blipFill>
        <p:spPr>
          <a:xfrm>
            <a:off x="8170180" y="0"/>
            <a:ext cx="4015469" cy="233784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Rectangle 16">
            <a:extLst>
              <a:ext uri="{FF2B5EF4-FFF2-40B4-BE49-F238E27FC236}">
                <a16:creationId xmlns:a16="http://schemas.microsoft.com/office/drawing/2014/main" id="{A8082E6F-D851-4A74-9188-ED4EA572DED8}"/>
              </a:ext>
            </a:extLst>
          </p:cNvPr>
          <p:cNvSpPr/>
          <p:nvPr/>
        </p:nvSpPr>
        <p:spPr>
          <a:xfrm>
            <a:off x="3096328" y="5373823"/>
            <a:ext cx="3778513" cy="7232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Raja Rajamannar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Chief Marketing Officer, </a:t>
            </a:r>
            <a:r>
              <a:rPr lang="en-US" sz="1400" dirty="0">
                <a:solidFill>
                  <a:prstClr val="white"/>
                </a:solidFill>
                <a:latin typeface="Helvetica" panose="020B0403020202020204" pitchFamily="34" charset="0"/>
                <a:ea typeface="Open Sans" panose="020B0606030504020204" pitchFamily="34" charset="0"/>
                <a:cs typeface="Open Sans" panose="020B0606030504020204" pitchFamily="34" charset="0"/>
              </a:rPr>
              <a:t>Mastercard</a:t>
            </a:r>
            <a:endPar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Marketing Dive, 4/23/20</a:t>
            </a:r>
          </a:p>
        </p:txBody>
      </p:sp>
      <p:sp>
        <p:nvSpPr>
          <p:cNvPr id="13" name="Speech Bubble: Rectangle 12">
            <a:extLst>
              <a:ext uri="{FF2B5EF4-FFF2-40B4-BE49-F238E27FC236}">
                <a16:creationId xmlns:a16="http://schemas.microsoft.com/office/drawing/2014/main" id="{63C506D1-2D14-4D29-88CD-7AFF084FB460}"/>
              </a:ext>
            </a:extLst>
          </p:cNvPr>
          <p:cNvSpPr/>
          <p:nvPr/>
        </p:nvSpPr>
        <p:spPr>
          <a:xfrm>
            <a:off x="1623525" y="2337847"/>
            <a:ext cx="8910735" cy="2531914"/>
          </a:xfrm>
          <a:prstGeom prst="wedgeRectCallout">
            <a:avLst>
              <a:gd name="adj1" fmla="val -12239"/>
              <a:gd name="adj2" fmla="val 63975"/>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BCDF94E-90B2-40BD-A192-34C09622149D}"/>
              </a:ext>
            </a:extLst>
          </p:cNvPr>
          <p:cNvSpPr/>
          <p:nvPr/>
        </p:nvSpPr>
        <p:spPr>
          <a:xfrm>
            <a:off x="1742263" y="3346453"/>
            <a:ext cx="868003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“Our strategy remains the same, our objectives remain the same,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but our approach has been modified. </a:t>
            </a:r>
            <a:r>
              <a:rPr kumimoji="0" lang="en-US" sz="22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The brand has to be visible. </a:t>
            </a:r>
            <a:r>
              <a:rPr kumimoji="0" lang="en-US" sz="2200" i="0" u="none" strike="noStrike" kern="1200" cap="none" spc="0" normalizeH="0" baseline="0" noProof="0" dirty="0">
                <a:ln>
                  <a:noFill/>
                </a:ln>
                <a:solidFill>
                  <a:srgbClr val="002060"/>
                </a:solidFill>
                <a:effectLst/>
                <a:uLnTx/>
                <a:uFillTx/>
                <a:latin typeface="Helvetica" panose="020B0403020202020204" pitchFamily="34" charset="0"/>
                <a:cs typeface="Times New Roman" panose="02020603050405020304" pitchFamily="18" charset="0"/>
              </a:rPr>
              <a:t>We cannot go dark. </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But the </a:t>
            </a:r>
            <a:r>
              <a:rPr kumimoji="0" lang="en-US" sz="22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time is not to sell</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 this is a </a:t>
            </a:r>
            <a:r>
              <a:rPr kumimoji="0" lang="en-US" sz="22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time to serve</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 This is a </a:t>
            </a:r>
            <a:r>
              <a:rPr kumimoji="0" lang="en-US" sz="22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time to enable</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 and </a:t>
            </a:r>
            <a:r>
              <a:rPr kumimoji="0" lang="en-US" sz="2200" b="1" i="0" u="none" strike="noStrike" kern="1200" cap="none" spc="0" normalizeH="0" baseline="0" noProof="0" dirty="0">
                <a:ln>
                  <a:noFill/>
                </a:ln>
                <a:solidFill>
                  <a:srgbClr val="ED3C8D"/>
                </a:solidFill>
                <a:effectLst/>
                <a:uLnTx/>
                <a:uFillTx/>
                <a:latin typeface="Helvetica" panose="020B0403020202020204" pitchFamily="34" charset="0"/>
                <a:cs typeface="Times New Roman" panose="02020603050405020304" pitchFamily="18" charset="0"/>
              </a:rPr>
              <a:t>not be opportunistic</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cs typeface="Times New Roman" panose="02020603050405020304" pitchFamily="18" charset="0"/>
              </a:rPr>
              <a:t>.”</a:t>
            </a:r>
          </a:p>
        </p:txBody>
      </p:sp>
      <p:pic>
        <p:nvPicPr>
          <p:cNvPr id="3" name="Picture 2" descr="Mastercard - Wikipedia">
            <a:extLst>
              <a:ext uri="{FF2B5EF4-FFF2-40B4-BE49-F238E27FC236}">
                <a16:creationId xmlns:a16="http://schemas.microsoft.com/office/drawing/2014/main" id="{2FF5B3B7-334C-4F28-AD14-BE9C250BF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554" y="2423645"/>
            <a:ext cx="1464868" cy="90571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3E70C30-62F5-4F79-9E79-737BADF5DC79}"/>
              </a:ext>
            </a:extLst>
          </p:cNvPr>
          <p:cNvGrpSpPr/>
          <p:nvPr/>
        </p:nvGrpSpPr>
        <p:grpSpPr>
          <a:xfrm>
            <a:off x="3968232" y="572308"/>
            <a:ext cx="3869484" cy="1415932"/>
            <a:chOff x="3930908" y="572308"/>
            <a:chExt cx="3869484" cy="1415932"/>
          </a:xfrm>
        </p:grpSpPr>
        <p:sp>
          <p:nvSpPr>
            <p:cNvPr id="5" name="Rectangle: Rounded Corners 4">
              <a:extLst>
                <a:ext uri="{FF2B5EF4-FFF2-40B4-BE49-F238E27FC236}">
                  <a16:creationId xmlns:a16="http://schemas.microsoft.com/office/drawing/2014/main" id="{CCF536FA-9624-4F36-B231-4B6C32F0FBFD}"/>
                </a:ext>
              </a:extLst>
            </p:cNvPr>
            <p:cNvSpPr/>
            <p:nvPr/>
          </p:nvSpPr>
          <p:spPr>
            <a:xfrm>
              <a:off x="3930908" y="572308"/>
              <a:ext cx="3869484" cy="1415932"/>
            </a:xfrm>
            <a:prstGeom prst="roundRect">
              <a:avLst/>
            </a:prstGeom>
            <a:solidFill>
              <a:schemeClr val="bg1"/>
            </a:solidFill>
            <a:ln w="38100">
              <a:solidFill>
                <a:srgbClr val="00BF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4487C27-D8E1-4C68-91AB-246A298802AE}"/>
                </a:ext>
              </a:extLst>
            </p:cNvPr>
            <p:cNvGrpSpPr/>
            <p:nvPr/>
          </p:nvGrpSpPr>
          <p:grpSpPr>
            <a:xfrm>
              <a:off x="4059480" y="716659"/>
              <a:ext cx="3541016" cy="1127229"/>
              <a:chOff x="648430" y="1858428"/>
              <a:chExt cx="3541016" cy="1127229"/>
            </a:xfrm>
          </p:grpSpPr>
          <p:pic>
            <p:nvPicPr>
              <p:cNvPr id="4" name="Picture 3">
                <a:extLst>
                  <a:ext uri="{FF2B5EF4-FFF2-40B4-BE49-F238E27FC236}">
                    <a16:creationId xmlns:a16="http://schemas.microsoft.com/office/drawing/2014/main" id="{01259BE5-9EBB-4204-BD8E-3E4B0212E435}"/>
                  </a:ext>
                </a:extLst>
              </p:cNvPr>
              <p:cNvPicPr>
                <a:picLocks noChangeAspect="1"/>
              </p:cNvPicPr>
              <p:nvPr/>
            </p:nvPicPr>
            <p:blipFill rotWithShape="1">
              <a:blip r:embed="rId5"/>
              <a:srcRect l="10646" t="24574" r="43612" b="56523"/>
              <a:stretch/>
            </p:blipFill>
            <p:spPr>
              <a:xfrm>
                <a:off x="657740" y="2164710"/>
                <a:ext cx="3531706" cy="820947"/>
              </a:xfrm>
              <a:prstGeom prst="rect">
                <a:avLst/>
              </a:prstGeom>
            </p:spPr>
          </p:pic>
          <p:pic>
            <p:nvPicPr>
              <p:cNvPr id="19" name="Picture 18">
                <a:extLst>
                  <a:ext uri="{FF2B5EF4-FFF2-40B4-BE49-F238E27FC236}">
                    <a16:creationId xmlns:a16="http://schemas.microsoft.com/office/drawing/2014/main" id="{310FFA7E-CF29-4688-85B7-4B1A8BA7FA8A}"/>
                  </a:ext>
                </a:extLst>
              </p:cNvPr>
              <p:cNvPicPr>
                <a:picLocks noChangeAspect="1"/>
              </p:cNvPicPr>
              <p:nvPr/>
            </p:nvPicPr>
            <p:blipFill rotWithShape="1">
              <a:blip r:embed="rId5"/>
              <a:srcRect l="9643" t="9387" r="76927" b="85508"/>
              <a:stretch/>
            </p:blipFill>
            <p:spPr>
              <a:xfrm>
                <a:off x="648430" y="1858428"/>
                <a:ext cx="1441628" cy="308262"/>
              </a:xfrm>
              <a:prstGeom prst="rect">
                <a:avLst/>
              </a:prstGeom>
            </p:spPr>
          </p:pic>
        </p:grpSp>
      </p:grpSp>
    </p:spTree>
    <p:extLst>
      <p:ext uri="{BB962C8B-B14F-4D97-AF65-F5344CB8AC3E}">
        <p14:creationId xmlns:p14="http://schemas.microsoft.com/office/powerpoint/2010/main" val="3145158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 Placeholder 3">
            <a:extLst>
              <a:ext uri="{FF2B5EF4-FFF2-40B4-BE49-F238E27FC236}">
                <a16:creationId xmlns:a16="http://schemas.microsoft.com/office/drawing/2014/main" id="{0817715F-1859-4E37-B18F-8F91BE9B436A}"/>
              </a:ext>
            </a:extLst>
          </p:cNvPr>
          <p:cNvSpPr txBox="1">
            <a:spLocks/>
          </p:cNvSpPr>
          <p:nvPr/>
        </p:nvSpPr>
        <p:spPr>
          <a:xfrm>
            <a:off x="457590" y="6346546"/>
            <a:ext cx="11569087" cy="23912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rPr>
              <a:t>Source: System1, ‘COVID-19: A right-brain reset for advertisers’, 3/23/2020 System1’s Orlando Wood via LinkedIn, ‘What Should Ads Look Like in the Time of Recession?’, 4/21/2020; Peter Field, ‘Advertising in a Downturn Revisited’, April 2020.</a:t>
            </a:r>
          </a:p>
          <a:p>
            <a:pPr marL="0" indent="0">
              <a:buNone/>
            </a:pPr>
            <a:endParaRPr lang="en-US" sz="800" dirty="0">
              <a:solidFill>
                <a:srgbClr val="1B1464"/>
              </a:solidFill>
              <a:latin typeface="Helvetica" panose="020B0403020202020204" pitchFamily="34" charset="0"/>
            </a:endParaRPr>
          </a:p>
        </p:txBody>
      </p:sp>
      <p:sp>
        <p:nvSpPr>
          <p:cNvPr id="22" name="TextBox 21">
            <a:extLst>
              <a:ext uri="{FF2B5EF4-FFF2-40B4-BE49-F238E27FC236}">
                <a16:creationId xmlns:a16="http://schemas.microsoft.com/office/drawing/2014/main" id="{567C0183-3D25-40AA-A711-2532A650DD5F}"/>
              </a:ext>
            </a:extLst>
          </p:cNvPr>
          <p:cNvSpPr txBox="1"/>
          <p:nvPr/>
        </p:nvSpPr>
        <p:spPr>
          <a:xfrm>
            <a:off x="96985" y="2290650"/>
            <a:ext cx="11998030" cy="338554"/>
          </a:xfrm>
          <a:prstGeom prst="rect">
            <a:avLst/>
          </a:prstGeom>
          <a:noFill/>
        </p:spPr>
        <p:txBody>
          <a:bodyPr wrap="square" rtlCol="0">
            <a:spAutoFit/>
          </a:bodyPr>
          <a:lstStyle/>
          <a:p>
            <a:pPr algn="ctr"/>
            <a:r>
              <a:rPr lang="en-US" sz="1600" b="1" u="sng" dirty="0">
                <a:latin typeface="Helvetica" panose="020B0403020202020204" pitchFamily="34" charset="0"/>
              </a:rPr>
              <a:t>Features of ads described as ‘left-’ or ‘right-brained’</a:t>
            </a:r>
          </a:p>
        </p:txBody>
      </p:sp>
      <p:pic>
        <p:nvPicPr>
          <p:cNvPr id="10" name="Picture 9" descr="A picture containing light, drawing&#10;&#10;Description automatically generated">
            <a:extLst>
              <a:ext uri="{FF2B5EF4-FFF2-40B4-BE49-F238E27FC236}">
                <a16:creationId xmlns:a16="http://schemas.microsoft.com/office/drawing/2014/main" id="{AD1A10FD-E61C-4895-808C-C400FD2B1559}"/>
              </a:ext>
            </a:extLst>
          </p:cNvPr>
          <p:cNvPicPr>
            <a:picLocks noChangeAspect="1"/>
          </p:cNvPicPr>
          <p:nvPr/>
        </p:nvPicPr>
        <p:blipFill rotWithShape="1">
          <a:blip r:embed="rId3"/>
          <a:srcRect l="50015" r="-3408"/>
          <a:stretch/>
        </p:blipFill>
        <p:spPr>
          <a:xfrm>
            <a:off x="6092388" y="3095186"/>
            <a:ext cx="1469638" cy="2752483"/>
          </a:xfrm>
          <a:prstGeom prst="rect">
            <a:avLst/>
          </a:prstGeom>
        </p:spPr>
      </p:pic>
      <p:pic>
        <p:nvPicPr>
          <p:cNvPr id="27" name="Picture 26" descr="A picture containing light, curtain&#10;&#10;Description automatically generated">
            <a:extLst>
              <a:ext uri="{FF2B5EF4-FFF2-40B4-BE49-F238E27FC236}">
                <a16:creationId xmlns:a16="http://schemas.microsoft.com/office/drawing/2014/main" id="{459BEB23-34F8-4944-9D67-7CB8CBA1B000}"/>
              </a:ext>
            </a:extLst>
          </p:cNvPr>
          <p:cNvPicPr>
            <a:picLocks noChangeAspect="1"/>
          </p:cNvPicPr>
          <p:nvPr/>
        </p:nvPicPr>
        <p:blipFill rotWithShape="1">
          <a:blip r:embed="rId4"/>
          <a:srcRect r="50000"/>
          <a:stretch/>
        </p:blipFill>
        <p:spPr>
          <a:xfrm>
            <a:off x="4325162" y="3095186"/>
            <a:ext cx="1376242" cy="2752483"/>
          </a:xfrm>
          <a:prstGeom prst="rect">
            <a:avLst/>
          </a:prstGeom>
        </p:spPr>
      </p:pic>
      <p:sp>
        <p:nvSpPr>
          <p:cNvPr id="31" name="Rectangle 30">
            <a:extLst>
              <a:ext uri="{FF2B5EF4-FFF2-40B4-BE49-F238E27FC236}">
                <a16:creationId xmlns:a16="http://schemas.microsoft.com/office/drawing/2014/main" id="{3B2A90A5-F435-4545-8D33-169D645F46EC}"/>
              </a:ext>
            </a:extLst>
          </p:cNvPr>
          <p:cNvSpPr/>
          <p:nvPr/>
        </p:nvSpPr>
        <p:spPr>
          <a:xfrm>
            <a:off x="96985" y="3192280"/>
            <a:ext cx="3910675" cy="2558295"/>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1B43DAF-524C-4693-BC55-DEDF7D5EBE8E}"/>
              </a:ext>
            </a:extLst>
          </p:cNvPr>
          <p:cNvSpPr txBox="1"/>
          <p:nvPr/>
        </p:nvSpPr>
        <p:spPr>
          <a:xfrm>
            <a:off x="900870" y="3267694"/>
            <a:ext cx="2291656" cy="307777"/>
          </a:xfrm>
          <a:prstGeom prst="rect">
            <a:avLst/>
          </a:prstGeom>
          <a:noFill/>
        </p:spPr>
        <p:txBody>
          <a:bodyPr wrap="square" rtlCol="0">
            <a:spAutoFit/>
          </a:bodyPr>
          <a:lstStyle/>
          <a:p>
            <a:pPr algn="ctr"/>
            <a:r>
              <a:rPr lang="en-US" sz="1400" b="1" u="sng" dirty="0">
                <a:solidFill>
                  <a:srgbClr val="1B1464"/>
                </a:solidFill>
                <a:latin typeface="Helvetica" panose="020B0403020202020204" pitchFamily="34" charset="0"/>
              </a:rPr>
              <a:t>Left Brain</a:t>
            </a:r>
          </a:p>
        </p:txBody>
      </p:sp>
      <p:sp>
        <p:nvSpPr>
          <p:cNvPr id="30" name="TextBox 29">
            <a:extLst>
              <a:ext uri="{FF2B5EF4-FFF2-40B4-BE49-F238E27FC236}">
                <a16:creationId xmlns:a16="http://schemas.microsoft.com/office/drawing/2014/main" id="{72225B83-7EAC-4F68-BAD7-8B7447097D43}"/>
              </a:ext>
            </a:extLst>
          </p:cNvPr>
          <p:cNvSpPr txBox="1"/>
          <p:nvPr/>
        </p:nvSpPr>
        <p:spPr>
          <a:xfrm>
            <a:off x="238387" y="3626917"/>
            <a:ext cx="3627871" cy="2123658"/>
          </a:xfrm>
          <a:prstGeom prst="rect">
            <a:avLst/>
          </a:prstGeom>
          <a:noFill/>
        </p:spPr>
        <p:txBody>
          <a:bodyPr wrap="square" rtlCol="0">
            <a:spAutoFit/>
          </a:bodyPr>
          <a:lstStyle/>
          <a:p>
            <a:pPr marL="171450" indent="-171450">
              <a:buBlip>
                <a:blip r:embed="rId5"/>
              </a:buBlip>
            </a:pPr>
            <a:r>
              <a:rPr lang="en-US" sz="1200" dirty="0">
                <a:solidFill>
                  <a:srgbClr val="1B1464"/>
                </a:solidFill>
                <a:latin typeface="Helvetica" panose="020B0403020202020204" pitchFamily="34" charset="0"/>
              </a:rPr>
              <a:t>Flatness</a:t>
            </a:r>
          </a:p>
          <a:p>
            <a:pPr marL="171450" indent="-171450">
              <a:buBlip>
                <a:blip r:embed="rId5"/>
              </a:buBlip>
            </a:pPr>
            <a:r>
              <a:rPr lang="en-US" sz="1200" dirty="0">
                <a:solidFill>
                  <a:srgbClr val="1B1464"/>
                </a:solidFill>
                <a:latin typeface="Helvetica" panose="020B0403020202020204" pitchFamily="34" charset="0"/>
              </a:rPr>
              <a:t>Abstracted product, feature, ingredient</a:t>
            </a:r>
          </a:p>
          <a:p>
            <a:pPr marL="171450" indent="-171450">
              <a:buBlip>
                <a:blip r:embed="rId5"/>
              </a:buBlip>
            </a:pPr>
            <a:r>
              <a:rPr lang="en-US" sz="1200" dirty="0">
                <a:solidFill>
                  <a:srgbClr val="1B1464"/>
                </a:solidFill>
                <a:latin typeface="Helvetica" panose="020B0403020202020204" pitchFamily="34" charset="0"/>
              </a:rPr>
              <a:t>Abstracted body part (e.g., hands, mouth)</a:t>
            </a:r>
          </a:p>
          <a:p>
            <a:pPr marL="171450" indent="-171450">
              <a:buBlip>
                <a:blip r:embed="rId5"/>
              </a:buBlip>
            </a:pPr>
            <a:r>
              <a:rPr lang="en-US" sz="1200" dirty="0">
                <a:solidFill>
                  <a:srgbClr val="1B1464"/>
                </a:solidFill>
                <a:latin typeface="Helvetica" panose="020B0403020202020204" pitchFamily="34" charset="0"/>
              </a:rPr>
              <a:t>Words obtrude during the ad</a:t>
            </a:r>
          </a:p>
          <a:p>
            <a:pPr marL="171450" indent="-171450">
              <a:buBlip>
                <a:blip r:embed="rId5"/>
              </a:buBlip>
            </a:pPr>
            <a:r>
              <a:rPr lang="en-US" sz="1200" dirty="0">
                <a:solidFill>
                  <a:srgbClr val="1B1464"/>
                </a:solidFill>
                <a:latin typeface="Helvetica" panose="020B0403020202020204" pitchFamily="34" charset="0"/>
              </a:rPr>
              <a:t>Voiceover</a:t>
            </a:r>
          </a:p>
          <a:p>
            <a:pPr marL="171450" indent="-171450">
              <a:buBlip>
                <a:blip r:embed="rId5"/>
              </a:buBlip>
            </a:pPr>
            <a:r>
              <a:rPr lang="en-US" sz="1200" dirty="0">
                <a:solidFill>
                  <a:srgbClr val="1B1464"/>
                </a:solidFill>
                <a:latin typeface="Helvetica" panose="020B0403020202020204" pitchFamily="34" charset="0"/>
              </a:rPr>
              <a:t>Monologue (e.g., testimonial)</a:t>
            </a:r>
          </a:p>
          <a:p>
            <a:pPr marL="171450" indent="-171450">
              <a:buBlip>
                <a:blip r:embed="rId5"/>
              </a:buBlip>
            </a:pPr>
            <a:r>
              <a:rPr lang="en-US" sz="1200" dirty="0">
                <a:solidFill>
                  <a:srgbClr val="1B1464"/>
                </a:solidFill>
                <a:latin typeface="Helvetica" panose="020B0403020202020204" pitchFamily="34" charset="0"/>
              </a:rPr>
              <a:t>Adjectives used as nouns</a:t>
            </a:r>
          </a:p>
          <a:p>
            <a:pPr marL="171450" indent="-171450">
              <a:buBlip>
                <a:blip r:embed="rId5"/>
              </a:buBlip>
            </a:pPr>
            <a:r>
              <a:rPr lang="en-US" sz="1200" dirty="0">
                <a:solidFill>
                  <a:srgbClr val="1B1464"/>
                </a:solidFill>
                <a:latin typeface="Helvetica" panose="020B0403020202020204" pitchFamily="34" charset="0"/>
              </a:rPr>
              <a:t>Freeze-frame effect</a:t>
            </a:r>
          </a:p>
          <a:p>
            <a:pPr marL="171450" indent="-171450">
              <a:buBlip>
                <a:blip r:embed="rId5"/>
              </a:buBlip>
            </a:pPr>
            <a:r>
              <a:rPr lang="en-US" sz="1200" dirty="0">
                <a:solidFill>
                  <a:srgbClr val="1B1464"/>
                </a:solidFill>
                <a:latin typeface="Helvetica" panose="020B0403020202020204" pitchFamily="34" charset="0"/>
              </a:rPr>
              <a:t>Audio repetition (metered prose, sound effects)</a:t>
            </a:r>
          </a:p>
          <a:p>
            <a:pPr marL="171450" indent="-171450">
              <a:buBlip>
                <a:blip r:embed="rId5"/>
              </a:buBlip>
            </a:pPr>
            <a:r>
              <a:rPr lang="en-US" sz="1200" dirty="0">
                <a:solidFill>
                  <a:srgbClr val="1B1464"/>
                </a:solidFill>
                <a:latin typeface="Helvetica" panose="020B0403020202020204" pitchFamily="34" charset="0"/>
              </a:rPr>
              <a:t>Highly rhythmic soundtrack</a:t>
            </a:r>
          </a:p>
          <a:p>
            <a:pPr marL="171450" indent="-171450">
              <a:buBlip>
                <a:blip r:embed="rId5"/>
              </a:buBlip>
            </a:pPr>
            <a:endParaRPr lang="en-US" sz="1200" dirty="0">
              <a:solidFill>
                <a:srgbClr val="1B1464"/>
              </a:solidFill>
              <a:latin typeface="Helvetica" panose="020B0403020202020204" pitchFamily="34" charset="0"/>
            </a:endParaRPr>
          </a:p>
        </p:txBody>
      </p:sp>
      <p:sp>
        <p:nvSpPr>
          <p:cNvPr id="32" name="Rectangle 31">
            <a:extLst>
              <a:ext uri="{FF2B5EF4-FFF2-40B4-BE49-F238E27FC236}">
                <a16:creationId xmlns:a16="http://schemas.microsoft.com/office/drawing/2014/main" id="{9FDF4D17-131C-4311-A2F9-9B66707BE44E}"/>
              </a:ext>
            </a:extLst>
          </p:cNvPr>
          <p:cNvSpPr/>
          <p:nvPr/>
        </p:nvSpPr>
        <p:spPr>
          <a:xfrm>
            <a:off x="7885510" y="3192280"/>
            <a:ext cx="4208193" cy="2558295"/>
          </a:xfrm>
          <a:prstGeom prst="rect">
            <a:avLst/>
          </a:prstGeom>
          <a:solidFill>
            <a:schemeClr val="bg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C5777CB-18EB-45C7-B751-61F307BCE262}"/>
              </a:ext>
            </a:extLst>
          </p:cNvPr>
          <p:cNvSpPr txBox="1"/>
          <p:nvPr/>
        </p:nvSpPr>
        <p:spPr>
          <a:xfrm>
            <a:off x="8843778" y="3267694"/>
            <a:ext cx="2291656" cy="307777"/>
          </a:xfrm>
          <a:prstGeom prst="rect">
            <a:avLst/>
          </a:prstGeom>
          <a:noFill/>
        </p:spPr>
        <p:txBody>
          <a:bodyPr wrap="square" rtlCol="0">
            <a:spAutoFit/>
          </a:bodyPr>
          <a:lstStyle/>
          <a:p>
            <a:pPr algn="ctr"/>
            <a:r>
              <a:rPr lang="en-US" sz="1400" b="1" u="sng" dirty="0">
                <a:solidFill>
                  <a:srgbClr val="ED3C8D"/>
                </a:solidFill>
                <a:latin typeface="Helvetica" panose="020B0403020202020204" pitchFamily="34" charset="0"/>
              </a:rPr>
              <a:t>Right Brain</a:t>
            </a:r>
          </a:p>
        </p:txBody>
      </p:sp>
      <p:sp>
        <p:nvSpPr>
          <p:cNvPr id="34" name="TextBox 33">
            <a:extLst>
              <a:ext uri="{FF2B5EF4-FFF2-40B4-BE49-F238E27FC236}">
                <a16:creationId xmlns:a16="http://schemas.microsoft.com/office/drawing/2014/main" id="{35B274FB-9564-4321-848B-779175870FD8}"/>
              </a:ext>
            </a:extLst>
          </p:cNvPr>
          <p:cNvSpPr txBox="1"/>
          <p:nvPr/>
        </p:nvSpPr>
        <p:spPr>
          <a:xfrm>
            <a:off x="7884197" y="3614932"/>
            <a:ext cx="4210818" cy="1938992"/>
          </a:xfrm>
          <a:prstGeom prst="rect">
            <a:avLst/>
          </a:prstGeom>
          <a:noFill/>
        </p:spPr>
        <p:txBody>
          <a:bodyPr wrap="square" rtlCol="0">
            <a:spAutoFit/>
          </a:bodyPr>
          <a:lstStyle/>
          <a:p>
            <a:pPr marL="171450" indent="-171450">
              <a:buBlip>
                <a:blip r:embed="rId6"/>
              </a:buBlip>
            </a:pPr>
            <a:r>
              <a:rPr lang="en-US" sz="1200" dirty="0">
                <a:solidFill>
                  <a:srgbClr val="ED3C8D"/>
                </a:solidFill>
                <a:latin typeface="Helvetica" panose="020B0403020202020204" pitchFamily="34" charset="0"/>
              </a:rPr>
              <a:t>A clear sense of place</a:t>
            </a:r>
          </a:p>
          <a:p>
            <a:pPr marL="171450" indent="-171450">
              <a:buBlip>
                <a:blip r:embed="rId6"/>
              </a:buBlip>
            </a:pPr>
            <a:r>
              <a:rPr lang="en-US" sz="1200" dirty="0">
                <a:solidFill>
                  <a:srgbClr val="ED3C8D"/>
                </a:solidFill>
                <a:latin typeface="Helvetica" panose="020B0403020202020204" pitchFamily="34" charset="0"/>
              </a:rPr>
              <a:t>One scene unfolding with progression</a:t>
            </a:r>
          </a:p>
          <a:p>
            <a:pPr marL="171450" indent="-171450">
              <a:buBlip>
                <a:blip r:embed="rId6"/>
              </a:buBlip>
            </a:pPr>
            <a:r>
              <a:rPr lang="en-US" sz="1200" dirty="0">
                <a:solidFill>
                  <a:srgbClr val="ED3C8D"/>
                </a:solidFill>
                <a:latin typeface="Helvetica" panose="020B0403020202020204" pitchFamily="34" charset="0"/>
              </a:rPr>
              <a:t>Characters with agency (voice, movement, expression)</a:t>
            </a:r>
          </a:p>
          <a:p>
            <a:pPr marL="171450" indent="-171450">
              <a:buBlip>
                <a:blip r:embed="rId6"/>
              </a:buBlip>
            </a:pPr>
            <a:r>
              <a:rPr lang="en-US" sz="1200" dirty="0">
                <a:solidFill>
                  <a:srgbClr val="ED3C8D"/>
                </a:solidFill>
                <a:latin typeface="Helvetica" panose="020B0403020202020204" pitchFamily="34" charset="0"/>
              </a:rPr>
              <a:t>Implicit, unspoken communication (knowing glances)</a:t>
            </a:r>
          </a:p>
          <a:p>
            <a:pPr marL="171450" indent="-171450">
              <a:buBlip>
                <a:blip r:embed="rId6"/>
              </a:buBlip>
            </a:pPr>
            <a:r>
              <a:rPr lang="en-US" sz="1200" dirty="0">
                <a:solidFill>
                  <a:srgbClr val="ED3C8D"/>
                </a:solidFill>
                <a:latin typeface="Helvetica" panose="020B0403020202020204" pitchFamily="34" charset="0"/>
              </a:rPr>
              <a:t>Dialogue</a:t>
            </a:r>
          </a:p>
          <a:p>
            <a:pPr marL="171450" indent="-171450">
              <a:buBlip>
                <a:blip r:embed="rId6"/>
              </a:buBlip>
            </a:pPr>
            <a:r>
              <a:rPr lang="en-US" sz="1200" dirty="0">
                <a:solidFill>
                  <a:srgbClr val="ED3C8D"/>
                </a:solidFill>
                <a:latin typeface="Helvetica" panose="020B0403020202020204" pitchFamily="34" charset="0"/>
              </a:rPr>
              <a:t>Distinctive accents</a:t>
            </a:r>
          </a:p>
          <a:p>
            <a:pPr marL="171450" indent="-171450">
              <a:buBlip>
                <a:blip r:embed="rId6"/>
              </a:buBlip>
            </a:pPr>
            <a:r>
              <a:rPr lang="en-US" sz="1200" dirty="0">
                <a:solidFill>
                  <a:srgbClr val="ED3C8D"/>
                </a:solidFill>
                <a:latin typeface="Helvetica" panose="020B0403020202020204" pitchFamily="34" charset="0"/>
              </a:rPr>
              <a:t>Play on words or subversion of language</a:t>
            </a:r>
          </a:p>
          <a:p>
            <a:pPr marL="171450" indent="-171450">
              <a:buBlip>
                <a:blip r:embed="rId6"/>
              </a:buBlip>
            </a:pPr>
            <a:r>
              <a:rPr lang="en-US" sz="1200" dirty="0">
                <a:solidFill>
                  <a:srgbClr val="ED3C8D"/>
                </a:solidFill>
                <a:latin typeface="Helvetica" panose="020B0403020202020204" pitchFamily="34" charset="0"/>
              </a:rPr>
              <a:t>Set in the past (costumes &amp; sets)</a:t>
            </a:r>
          </a:p>
          <a:p>
            <a:pPr marL="171450" indent="-171450">
              <a:buBlip>
                <a:blip r:embed="rId6"/>
              </a:buBlip>
            </a:pPr>
            <a:r>
              <a:rPr lang="en-US" sz="1200" dirty="0">
                <a:solidFill>
                  <a:srgbClr val="ED3C8D"/>
                </a:solidFill>
                <a:latin typeface="Helvetica" panose="020B0403020202020204" pitchFamily="34" charset="0"/>
              </a:rPr>
              <a:t>Reference to other cultural works (pastiche / parody)</a:t>
            </a:r>
          </a:p>
          <a:p>
            <a:pPr marL="171450" indent="-171450">
              <a:buBlip>
                <a:blip r:embed="rId6"/>
              </a:buBlip>
            </a:pPr>
            <a:r>
              <a:rPr lang="en-US" sz="1200" dirty="0">
                <a:solidFill>
                  <a:srgbClr val="ED3C8D"/>
                </a:solidFill>
                <a:latin typeface="Helvetica" panose="020B0403020202020204" pitchFamily="34" charset="0"/>
              </a:rPr>
              <a:t>Music with melody</a:t>
            </a:r>
          </a:p>
        </p:txBody>
      </p:sp>
      <p:sp>
        <p:nvSpPr>
          <p:cNvPr id="40" name="Rectangle 39">
            <a:extLst>
              <a:ext uri="{FF2B5EF4-FFF2-40B4-BE49-F238E27FC236}">
                <a16:creationId xmlns:a16="http://schemas.microsoft.com/office/drawing/2014/main" id="{C5D27D24-93B1-4563-B33B-F8004B687B4A}"/>
              </a:ext>
            </a:extLst>
          </p:cNvPr>
          <p:cNvSpPr/>
          <p:nvPr/>
        </p:nvSpPr>
        <p:spPr>
          <a:xfrm>
            <a:off x="115647" y="354897"/>
            <a:ext cx="1133301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 shift towards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‘right-brain’ </a:t>
            </a:r>
            <a:r>
              <a:rPr lang="en-US" sz="2600" b="1" dirty="0">
                <a:solidFill>
                  <a:srgbClr val="1B1464"/>
                </a:solidFill>
                <a:latin typeface="Helvetica" panose="020B0604020202020204" pitchFamily="2" charset="0"/>
              </a:rPr>
              <a:t>messaging involving </a:t>
            </a:r>
            <a:r>
              <a:rPr lang="en-US" sz="2600" b="1" dirty="0">
                <a:solidFill>
                  <a:srgbClr val="ED3C8D"/>
                </a:solidFill>
                <a:latin typeface="Helvetica" panose="020B0604020202020204" pitchFamily="2" charset="0"/>
              </a:rPr>
              <a:t>empathy, connection</a:t>
            </a:r>
            <a:r>
              <a:rPr lang="en-US" sz="2600" b="1" dirty="0">
                <a:solidFill>
                  <a:srgbClr val="1B1464"/>
                </a:solidFill>
                <a:latin typeface="Helvetica" panose="020B0604020202020204" pitchFamily="2" charset="0"/>
              </a:rPr>
              <a:t> and </a:t>
            </a:r>
            <a:r>
              <a:rPr lang="en-US" sz="2600" b="1" dirty="0">
                <a:solidFill>
                  <a:srgbClr val="ED3C8D"/>
                </a:solidFill>
                <a:latin typeface="Helvetica" panose="020B0604020202020204" pitchFamily="2" charset="0"/>
              </a:rPr>
              <a:t>understanding</a:t>
            </a:r>
            <a:r>
              <a:rPr lang="en-US" sz="2600" b="1" dirty="0">
                <a:solidFill>
                  <a:srgbClr val="1B1464"/>
                </a:solidFill>
                <a:latin typeface="Helvetica" panose="020B0604020202020204" pitchFamily="2" charset="0"/>
              </a:rPr>
              <a:t> can drive greater effectiveness for advertisers during a recession</a:t>
            </a:r>
          </a:p>
        </p:txBody>
      </p:sp>
      <p:sp>
        <p:nvSpPr>
          <p:cNvPr id="43" name="Speech Bubble: Rectangle 42">
            <a:extLst>
              <a:ext uri="{FF2B5EF4-FFF2-40B4-BE49-F238E27FC236}">
                <a16:creationId xmlns:a16="http://schemas.microsoft.com/office/drawing/2014/main" id="{BE380EBC-6C49-4460-A688-5C8D3C8B1E01}"/>
              </a:ext>
            </a:extLst>
          </p:cNvPr>
          <p:cNvSpPr/>
          <p:nvPr/>
        </p:nvSpPr>
        <p:spPr>
          <a:xfrm>
            <a:off x="8843778" y="1926554"/>
            <a:ext cx="3249925" cy="910410"/>
          </a:xfrm>
          <a:prstGeom prst="wedgeRectCallou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1B1464"/>
                </a:solidFill>
                <a:latin typeface="Helvetica" panose="020B0403020202020204" pitchFamily="34" charset="0"/>
              </a:rPr>
              <a:t>Ads about </a:t>
            </a:r>
            <a:r>
              <a:rPr lang="en-US" sz="1300" b="1" dirty="0">
                <a:solidFill>
                  <a:srgbClr val="ED3C8D"/>
                </a:solidFill>
                <a:latin typeface="Helvetica" panose="020B0403020202020204" pitchFamily="34" charset="0"/>
              </a:rPr>
              <a:t>humanity</a:t>
            </a:r>
            <a:r>
              <a:rPr lang="en-US" sz="1300" dirty="0">
                <a:solidFill>
                  <a:srgbClr val="ED3C8D"/>
                </a:solidFill>
                <a:latin typeface="Helvetica" panose="020B0403020202020204" pitchFamily="34" charset="0"/>
              </a:rPr>
              <a:t> </a:t>
            </a:r>
            <a:r>
              <a:rPr lang="en-US" sz="1300" dirty="0">
                <a:solidFill>
                  <a:srgbClr val="1B1464"/>
                </a:solidFill>
                <a:latin typeface="Helvetica" panose="020B0403020202020204" pitchFamily="34" charset="0"/>
              </a:rPr>
              <a:t>and</a:t>
            </a:r>
            <a:r>
              <a:rPr lang="en-US" sz="1300" dirty="0">
                <a:solidFill>
                  <a:srgbClr val="ED3C8D"/>
                </a:solidFill>
                <a:latin typeface="Helvetica" panose="020B0403020202020204" pitchFamily="34" charset="0"/>
              </a:rPr>
              <a:t> </a:t>
            </a:r>
            <a:r>
              <a:rPr lang="en-US" sz="1300" b="1" dirty="0">
                <a:solidFill>
                  <a:srgbClr val="ED3C8D"/>
                </a:solidFill>
                <a:latin typeface="Helvetica" panose="020B0403020202020204" pitchFamily="34" charset="0"/>
              </a:rPr>
              <a:t>community</a:t>
            </a:r>
            <a:r>
              <a:rPr lang="en-US" sz="1300" dirty="0">
                <a:solidFill>
                  <a:srgbClr val="ED3C8D"/>
                </a:solidFill>
                <a:latin typeface="Helvetica" panose="020B0403020202020204" pitchFamily="34" charset="0"/>
              </a:rPr>
              <a:t> </a:t>
            </a:r>
            <a:r>
              <a:rPr lang="en-US" sz="1300" dirty="0">
                <a:solidFill>
                  <a:srgbClr val="1B1464"/>
                </a:solidFill>
                <a:latin typeface="Helvetica" panose="020B0403020202020204" pitchFamily="34" charset="0"/>
              </a:rPr>
              <a:t>are</a:t>
            </a:r>
            <a:r>
              <a:rPr lang="en-US" sz="1300" b="1" dirty="0">
                <a:solidFill>
                  <a:srgbClr val="ED3C8D"/>
                </a:solidFill>
                <a:latin typeface="Helvetica" panose="020B0403020202020204" pitchFamily="34" charset="0"/>
              </a:rPr>
              <a:t> more effective </a:t>
            </a:r>
            <a:r>
              <a:rPr lang="en-US" sz="1300" dirty="0">
                <a:solidFill>
                  <a:srgbClr val="1B1464"/>
                </a:solidFill>
                <a:latin typeface="Helvetica" panose="020B0403020202020204" pitchFamily="34" charset="0"/>
              </a:rPr>
              <a:t>and garner </a:t>
            </a:r>
            <a:r>
              <a:rPr lang="en-US" sz="1300" b="1" dirty="0">
                <a:solidFill>
                  <a:srgbClr val="ED3C8D"/>
                </a:solidFill>
                <a:latin typeface="Helvetica" panose="020B0403020202020204" pitchFamily="34" charset="0"/>
              </a:rPr>
              <a:t>greater attention </a:t>
            </a:r>
            <a:r>
              <a:rPr lang="en-US" sz="1300" dirty="0">
                <a:solidFill>
                  <a:srgbClr val="1B1464"/>
                </a:solidFill>
                <a:latin typeface="Helvetica" panose="020B0403020202020204" pitchFamily="34" charset="0"/>
              </a:rPr>
              <a:t>than those about self, self-image and performance</a:t>
            </a:r>
          </a:p>
        </p:txBody>
      </p:sp>
    </p:spTree>
    <p:extLst>
      <p:ext uri="{BB962C8B-B14F-4D97-AF65-F5344CB8AC3E}">
        <p14:creationId xmlns:p14="http://schemas.microsoft.com/office/powerpoint/2010/main" val="1504882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 Placeholder 3">
            <a:extLst>
              <a:ext uri="{FF2B5EF4-FFF2-40B4-BE49-F238E27FC236}">
                <a16:creationId xmlns:a16="http://schemas.microsoft.com/office/drawing/2014/main" id="{0817715F-1859-4E37-B18F-8F91BE9B436A}"/>
              </a:ext>
            </a:extLst>
          </p:cNvPr>
          <p:cNvSpPr txBox="1">
            <a:spLocks/>
          </p:cNvSpPr>
          <p:nvPr/>
        </p:nvSpPr>
        <p:spPr>
          <a:xfrm>
            <a:off x="457590" y="6234574"/>
            <a:ext cx="11569087" cy="3274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WARC, ‘How marketing creative is evolving in the COVID-19 era’, 4/17/2020. Association of National Advertisers (ANA), survey of 196 companies within ANA’s membership, survey fielded March 30 – 31, 2020. 92% of companies within the survey adjusted their marketing creative in response to COVID-19.</a:t>
            </a:r>
          </a:p>
          <a:p>
            <a:pPr marL="0" marR="0" lvl="0" indent="0" algn="l" defTabSz="1166122"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40" name="Rectangle 39">
            <a:extLst>
              <a:ext uri="{FF2B5EF4-FFF2-40B4-BE49-F238E27FC236}">
                <a16:creationId xmlns:a16="http://schemas.microsoft.com/office/drawing/2014/main" id="{C5D27D24-93B1-4563-B33B-F8004B687B4A}"/>
              </a:ext>
            </a:extLst>
          </p:cNvPr>
          <p:cNvSpPr/>
          <p:nvPr/>
        </p:nvSpPr>
        <p:spPr>
          <a:xfrm>
            <a:off x="141779" y="324779"/>
            <a:ext cx="119084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Brands began evolving their messaging in March as the realities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of COVID-19 began to set in and are poised to make further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to align with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consumers needs</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and the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mindset of society as a whole</a:t>
            </a:r>
          </a:p>
        </p:txBody>
      </p:sp>
      <p:sp>
        <p:nvSpPr>
          <p:cNvPr id="23" name="TextBox 22">
            <a:extLst>
              <a:ext uri="{FF2B5EF4-FFF2-40B4-BE49-F238E27FC236}">
                <a16:creationId xmlns:a16="http://schemas.microsoft.com/office/drawing/2014/main" id="{745DE6EB-4F7B-4912-AE8B-3228E053EA66}"/>
              </a:ext>
            </a:extLst>
          </p:cNvPr>
          <p:cNvSpPr txBox="1"/>
          <p:nvPr/>
        </p:nvSpPr>
        <p:spPr>
          <a:xfrm>
            <a:off x="968039" y="2572023"/>
            <a:ext cx="4152155" cy="523220"/>
          </a:xfrm>
          <a:prstGeom prst="rect">
            <a:avLst/>
          </a:prstGeom>
          <a:noFill/>
        </p:spPr>
        <p:txBody>
          <a:bodyPr wrap="square" rtlCol="0">
            <a:spAutoFit/>
          </a:bodyPr>
          <a:lstStyle/>
          <a:p>
            <a:pPr algn="ctr">
              <a:defRPr/>
            </a:pPr>
            <a:r>
              <a:rPr lang="en-US" sz="1400" b="1" dirty="0">
                <a:solidFill>
                  <a:srgbClr val="1B1464"/>
                </a:solidFill>
                <a:latin typeface="Helvetica" panose="020B0403020202020204" pitchFamily="34" charset="0"/>
              </a:rPr>
              <a:t>Guiding Principles Among Advertisers Who Made ‘Substantial’ Creative Modifications</a:t>
            </a:r>
          </a:p>
        </p:txBody>
      </p:sp>
      <p:sp>
        <p:nvSpPr>
          <p:cNvPr id="3" name="TextBox 2">
            <a:extLst>
              <a:ext uri="{FF2B5EF4-FFF2-40B4-BE49-F238E27FC236}">
                <a16:creationId xmlns:a16="http://schemas.microsoft.com/office/drawing/2014/main" id="{26910184-9DFB-4E86-8130-9B79FDF2F9DE}"/>
              </a:ext>
            </a:extLst>
          </p:cNvPr>
          <p:cNvSpPr txBox="1"/>
          <p:nvPr/>
        </p:nvSpPr>
        <p:spPr>
          <a:xfrm>
            <a:off x="346568" y="3146423"/>
            <a:ext cx="5680989" cy="2999283"/>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800"/>
              </a:spcAft>
              <a:buClrTx/>
              <a:buSzPts val="1000"/>
              <a:buBlip>
                <a:blip r:embed="rId3"/>
              </a:buBlip>
              <a:tabLst>
                <a:tab pos="457200" algn="l"/>
              </a:tabLst>
              <a:defRPr/>
            </a:pPr>
            <a:r>
              <a:rPr kumimoji="0" lang="en-US" sz="1400" b="1" i="0" u="none" strike="noStrike" kern="1200" cap="none" spc="0" normalizeH="0" baseline="0" noProof="0" dirty="0">
                <a:ln>
                  <a:noFill/>
                </a:ln>
                <a:solidFill>
                  <a:srgbClr val="ED3C8D"/>
                </a:solidFill>
                <a:effectLst/>
                <a:uLnTx/>
                <a:uFillTx/>
                <a:latin typeface="Helvetica-Normal" pitchFamily="2" charset="0"/>
                <a:ea typeface="Times New Roman" panose="02020603050405020304" pitchFamily="18" charset="0"/>
                <a:cs typeface="Times New Roman" panose="02020603050405020304" pitchFamily="18" charset="0"/>
              </a:rPr>
              <a:t>Display</a:t>
            </a:r>
            <a:r>
              <a:rPr kumimoji="0" lang="en-US" sz="1400" b="1"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empathy</a:t>
            </a:r>
            <a:r>
              <a:rPr kumimoji="0" lang="en-US" sz="1400" b="1"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for what stakeholders are facing – and demonstrate the brand is there to help</a:t>
            </a:r>
            <a:endParaRPr kumimoji="0" lang="en-US" sz="12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3"/>
              </a:buBlip>
              <a:tabLst>
                <a:tab pos="457200" algn="l"/>
              </a:tabLst>
              <a:defRPr/>
            </a:pPr>
            <a:r>
              <a:rPr kumimoji="0" lang="en-US" sz="1400" b="1" i="0" u="none" strike="noStrike" kern="1200" cap="none" spc="0" normalizeH="0" baseline="0" noProof="0" dirty="0">
                <a:ln>
                  <a:noFill/>
                </a:ln>
                <a:solidFill>
                  <a:srgbClr val="ED3C8D"/>
                </a:solidFill>
                <a:effectLst/>
                <a:uLnTx/>
                <a:uFillTx/>
                <a:latin typeface="Helvetica-Normal" pitchFamily="2" charset="0"/>
                <a:ea typeface="Times New Roman" panose="02020603050405020304" pitchFamily="18" charset="0"/>
                <a:cs typeface="Times New Roman" panose="02020603050405020304" pitchFamily="18" charset="0"/>
              </a:rPr>
              <a:t>Pull</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most price- and item-focused messaging</a:t>
            </a:r>
            <a:endParaRPr kumimoji="0" lang="en-US" sz="12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3"/>
              </a:buBlip>
              <a:tabLst>
                <a:tab pos="457200" algn="l"/>
              </a:tabLst>
              <a:defRPr/>
            </a:pPr>
            <a:r>
              <a:rPr kumimoji="0" lang="en-US" sz="1400" b="1" i="0" u="none" strike="noStrike" kern="1200" cap="none" spc="0" normalizeH="0" baseline="0" noProof="0" dirty="0">
                <a:ln>
                  <a:noFill/>
                </a:ln>
                <a:solidFill>
                  <a:srgbClr val="ED3C8D"/>
                </a:solidFill>
                <a:effectLst/>
                <a:uLnTx/>
                <a:uFillTx/>
                <a:latin typeface="Helvetica-Normal" pitchFamily="2" charset="0"/>
                <a:ea typeface="Times New Roman" panose="02020603050405020304" pitchFamily="18" charset="0"/>
                <a:cs typeface="Times New Roman" panose="02020603050405020304" pitchFamily="18" charset="0"/>
              </a:rPr>
              <a:t>Craft</a:t>
            </a:r>
            <a:r>
              <a:rPr kumimoji="0" lang="en-US" sz="1400" b="1"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new ads from existing footage</a:t>
            </a:r>
            <a:r>
              <a:rPr kumimoji="0" lang="en-US" sz="1400" b="1"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to ensure cultural relevance</a:t>
            </a:r>
            <a:endParaRPr kumimoji="0" lang="en-US" sz="12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3"/>
              </a:buBlip>
              <a:tabLst>
                <a:tab pos="457200" algn="l"/>
              </a:tabLst>
              <a:defRPr/>
            </a:pPr>
            <a:r>
              <a:rPr kumimoji="0" lang="en-US" sz="1400" b="1" i="0" u="none" strike="noStrike" kern="1200" cap="none" spc="0" normalizeH="0" baseline="0" noProof="0" dirty="0">
                <a:ln>
                  <a:noFill/>
                </a:ln>
                <a:solidFill>
                  <a:srgbClr val="ED3C8D"/>
                </a:solidFill>
                <a:effectLst/>
                <a:uLnTx/>
                <a:uFillTx/>
                <a:latin typeface="Helvetica-Normal" pitchFamily="2" charset="0"/>
                <a:ea typeface="Times New Roman" panose="02020603050405020304" pitchFamily="18" charset="0"/>
                <a:cs typeface="Times New Roman" panose="02020603050405020304" pitchFamily="18" charset="0"/>
              </a:rPr>
              <a:t>Scrap</a:t>
            </a:r>
            <a:r>
              <a:rPr kumimoji="0" lang="en-US" sz="1400" b="1"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creative executions that are not representative of the current climate</a:t>
            </a:r>
            <a:endParaRPr kumimoji="0" lang="en-US" sz="12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3"/>
              </a:buBlip>
              <a:tabLst>
                <a:tab pos="457200" algn="l"/>
              </a:tabLst>
              <a:defRPr/>
            </a:pPr>
            <a:r>
              <a:rPr kumimoji="0" lang="en-US" sz="1400" b="1" i="0" u="none" strike="noStrike" kern="1200" cap="none" spc="0" normalizeH="0" baseline="0" noProof="0" dirty="0">
                <a:ln>
                  <a:noFill/>
                </a:ln>
                <a:solidFill>
                  <a:srgbClr val="ED3C8D"/>
                </a:solidFill>
                <a:effectLst/>
                <a:uLnTx/>
                <a:uFillTx/>
                <a:latin typeface="Helvetica-Normal" pitchFamily="2" charset="0"/>
                <a:ea typeface="Times New Roman" panose="02020603050405020304" pitchFamily="18" charset="0"/>
                <a:cs typeface="Times New Roman" panose="02020603050405020304" pitchFamily="18" charset="0"/>
              </a:rPr>
              <a:t>Acknowledge</a:t>
            </a:r>
            <a:r>
              <a:rPr kumimoji="0" lang="en-US" sz="1400" b="1"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school closures and social distancing</a:t>
            </a:r>
            <a:endParaRPr kumimoji="0" lang="en-US" sz="12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3"/>
              </a:buBlip>
              <a:tabLst>
                <a:tab pos="457200" algn="l"/>
              </a:tabLst>
              <a:defRPr/>
            </a:pPr>
            <a:r>
              <a:rPr kumimoji="0" lang="en-US" sz="1400" b="1" i="0" u="none" strike="noStrike" kern="1200" cap="none" spc="0" normalizeH="0" baseline="0" noProof="0" dirty="0">
                <a:ln>
                  <a:noFill/>
                </a:ln>
                <a:solidFill>
                  <a:srgbClr val="ED3C8D"/>
                </a:solidFill>
                <a:effectLst/>
                <a:uLnTx/>
                <a:uFillTx/>
                <a:latin typeface="Helvetica-Normal" pitchFamily="2" charset="0"/>
                <a:ea typeface="Times New Roman" panose="02020603050405020304" pitchFamily="18" charset="0"/>
                <a:cs typeface="Times New Roman" panose="02020603050405020304" pitchFamily="18" charset="0"/>
              </a:rPr>
              <a:t>Provide</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essential/useful information</a:t>
            </a:r>
            <a:endParaRPr kumimoji="0" lang="en-US" sz="12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Pts val="1000"/>
              <a:buBlip>
                <a:blip r:embed="rId3"/>
              </a:buBlip>
              <a:tabLst>
                <a:tab pos="457200" algn="l"/>
              </a:tabLst>
              <a:defRPr/>
            </a:pPr>
            <a:r>
              <a:rPr kumimoji="0" lang="en-US" sz="1400" b="1" i="0" u="none" strike="noStrike" kern="1200" cap="none" spc="0" normalizeH="0" baseline="0" noProof="0" dirty="0">
                <a:ln>
                  <a:noFill/>
                </a:ln>
                <a:solidFill>
                  <a:srgbClr val="ED3C8D"/>
                </a:solidFill>
                <a:effectLst/>
                <a:uLnTx/>
                <a:uFillTx/>
                <a:latin typeface="Helvetica-Normal" pitchFamily="2" charset="0"/>
                <a:ea typeface="Times New Roman" panose="02020603050405020304" pitchFamily="18" charset="0"/>
                <a:cs typeface="Times New Roman" panose="02020603050405020304" pitchFamily="18" charset="0"/>
              </a:rPr>
              <a:t>Avoid</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certain lifestyle imagery (e.g. based on travel, spring break, and social gatherings)</a:t>
            </a:r>
            <a:endParaRPr kumimoji="0" lang="en-US" sz="12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87AAC855-4ADE-48CB-8092-421F6D350453}"/>
              </a:ext>
            </a:extLst>
          </p:cNvPr>
          <p:cNvSpPr/>
          <p:nvPr/>
        </p:nvSpPr>
        <p:spPr>
          <a:xfrm>
            <a:off x="908800" y="1864180"/>
            <a:ext cx="4301743" cy="612435"/>
          </a:xfrm>
          <a:prstGeom prst="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a recent ANA members survey,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46% </a:t>
            </a: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of advertisers who said they had adjusted their creative in response to COVID-19 agreed that the changes made had been ‘</a:t>
            </a: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substantial</a:t>
            </a: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p>
        </p:txBody>
      </p:sp>
      <p:sp>
        <p:nvSpPr>
          <p:cNvPr id="26" name="TextBox 25">
            <a:extLst>
              <a:ext uri="{FF2B5EF4-FFF2-40B4-BE49-F238E27FC236}">
                <a16:creationId xmlns:a16="http://schemas.microsoft.com/office/drawing/2014/main" id="{79199404-E21B-4F63-B679-4D88E727CAB4}"/>
              </a:ext>
            </a:extLst>
          </p:cNvPr>
          <p:cNvSpPr txBox="1"/>
          <p:nvPr/>
        </p:nvSpPr>
        <p:spPr>
          <a:xfrm>
            <a:off x="7023603" y="2578307"/>
            <a:ext cx="44053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Brands Are Adjusting Their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rgbClr val="1B1464"/>
                </a:solidFill>
                <a:effectLst/>
                <a:uLnTx/>
                <a:uFillTx/>
                <a:latin typeface="Helvetica" panose="020B0403020202020204" pitchFamily="34" charset="0"/>
                <a:ea typeface="+mn-ea"/>
                <a:cs typeface="+mn-cs"/>
              </a:rPr>
              <a:t>Creative Messaging Going Forward</a:t>
            </a:r>
          </a:p>
        </p:txBody>
      </p:sp>
      <p:sp>
        <p:nvSpPr>
          <p:cNvPr id="28" name="TextBox 27">
            <a:extLst>
              <a:ext uri="{FF2B5EF4-FFF2-40B4-BE49-F238E27FC236}">
                <a16:creationId xmlns:a16="http://schemas.microsoft.com/office/drawing/2014/main" id="{98542F29-4E13-4226-88C0-D3B66A4F4EB0}"/>
              </a:ext>
            </a:extLst>
          </p:cNvPr>
          <p:cNvSpPr txBox="1"/>
          <p:nvPr/>
        </p:nvSpPr>
        <p:spPr>
          <a:xfrm>
            <a:off x="6515658" y="3146420"/>
            <a:ext cx="5044971" cy="2563587"/>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800"/>
              </a:spcAft>
              <a:buClrTx/>
              <a:buSzPts val="1000"/>
              <a:buBlip>
                <a:blip r:embed="rId4"/>
              </a:buBlip>
              <a:tabLst>
                <a:tab pos="457200" algn="l"/>
              </a:tabLst>
              <a:defRPr/>
            </a:pPr>
            <a:r>
              <a:rPr kumimoji="0" lang="en-US" sz="1400" b="1" i="0" u="none" strike="noStrike" kern="1200" cap="none" spc="0" normalizeH="0" baseline="0" noProof="0" dirty="0">
                <a:ln>
                  <a:noFill/>
                </a:ln>
                <a:solidFill>
                  <a:srgbClr val="00BFF2"/>
                </a:solidFill>
                <a:effectLst/>
                <a:uLnTx/>
                <a:uFillTx/>
                <a:latin typeface="Helvetica-Normal" pitchFamily="2" charset="0"/>
                <a:ea typeface="Times New Roman" panose="02020603050405020304" pitchFamily="18" charset="0"/>
                <a:cs typeface="Times New Roman" panose="02020603050405020304" pitchFamily="18" charset="0"/>
              </a:rPr>
              <a:t>Showing</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empathy for the contemporary situation while retaining brand relevance</a:t>
            </a:r>
            <a:endParaRPr kumimoji="0" lang="en-US" sz="14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4"/>
              </a:buBlip>
              <a:tabLst>
                <a:tab pos="457200" algn="l"/>
              </a:tabLst>
              <a:defRPr/>
            </a:pPr>
            <a:r>
              <a:rPr kumimoji="0" lang="en-US" sz="1400" b="1" i="0" u="none" strike="noStrike" kern="1200" cap="none" spc="0" normalizeH="0" baseline="0" noProof="0" dirty="0">
                <a:ln>
                  <a:noFill/>
                </a:ln>
                <a:solidFill>
                  <a:srgbClr val="00BFF2"/>
                </a:solidFill>
                <a:effectLst/>
                <a:uLnTx/>
                <a:uFillTx/>
                <a:latin typeface="Helvetica-Normal" pitchFamily="2" charset="0"/>
                <a:ea typeface="Times New Roman" panose="02020603050405020304" pitchFamily="18" charset="0"/>
                <a:cs typeface="Times New Roman" panose="02020603050405020304" pitchFamily="18" charset="0"/>
              </a:rPr>
              <a:t>Removing</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content that may be inappropriate, insensitive or tone deaf</a:t>
            </a:r>
            <a:endParaRPr kumimoji="0" lang="en-US" sz="14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4"/>
              </a:buBlip>
              <a:tabLst>
                <a:tab pos="457200" algn="l"/>
              </a:tabLst>
              <a:defRPr/>
            </a:pPr>
            <a:r>
              <a:rPr kumimoji="0" lang="en-US" sz="1400" b="1" i="0" u="none" strike="noStrike" kern="1200" cap="none" spc="0" normalizeH="0" baseline="0" noProof="0" dirty="0">
                <a:ln>
                  <a:noFill/>
                </a:ln>
                <a:solidFill>
                  <a:srgbClr val="00BFF2"/>
                </a:solidFill>
                <a:effectLst/>
                <a:uLnTx/>
                <a:uFillTx/>
                <a:latin typeface="Helvetica-Normal" pitchFamily="2" charset="0"/>
                <a:ea typeface="Times New Roman" panose="02020603050405020304" pitchFamily="18" charset="0"/>
                <a:cs typeface="Times New Roman" panose="02020603050405020304" pitchFamily="18" charset="0"/>
              </a:rPr>
              <a:t>Being</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more comforting and less promotional</a:t>
            </a:r>
            <a:endParaRPr kumimoji="0" lang="en-US" sz="14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Blip>
                <a:blip r:embed="rId4"/>
              </a:buBlip>
              <a:tabLst>
                <a:tab pos="457200" algn="l"/>
              </a:tabLst>
              <a:defRPr/>
            </a:pPr>
            <a:r>
              <a:rPr kumimoji="0" lang="en-US" sz="1400" b="1" i="0" u="none" strike="noStrike" kern="1200" cap="none" spc="0" normalizeH="0" baseline="0" noProof="0" dirty="0">
                <a:ln>
                  <a:noFill/>
                </a:ln>
                <a:solidFill>
                  <a:srgbClr val="00BFF2"/>
                </a:solidFill>
                <a:effectLst/>
                <a:uLnTx/>
                <a:uFillTx/>
                <a:latin typeface="Helvetica-Normal" pitchFamily="2" charset="0"/>
                <a:ea typeface="Times New Roman" panose="02020603050405020304" pitchFamily="18" charset="0"/>
                <a:cs typeface="Times New Roman" panose="02020603050405020304" pitchFamily="18" charset="0"/>
              </a:rPr>
              <a:t>Adapting</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to emerging consumer needs on an on-going basis</a:t>
            </a:r>
            <a:endParaRPr kumimoji="0" lang="en-US" sz="14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Pts val="1000"/>
              <a:buBlip>
                <a:blip r:embed="rId4"/>
              </a:buBlip>
              <a:tabLst>
                <a:tab pos="457200" algn="l"/>
              </a:tabLst>
              <a:defRPr/>
            </a:pPr>
            <a:r>
              <a:rPr kumimoji="0" lang="en-US" sz="1400" b="1" i="0" u="none" strike="noStrike" kern="1200" cap="none" spc="0" normalizeH="0" baseline="0" noProof="0" dirty="0">
                <a:ln>
                  <a:noFill/>
                </a:ln>
                <a:solidFill>
                  <a:srgbClr val="00BFF2"/>
                </a:solidFill>
                <a:effectLst/>
                <a:uLnTx/>
                <a:uFillTx/>
                <a:latin typeface="Helvetica-Normal" pitchFamily="2" charset="0"/>
                <a:ea typeface="Times New Roman" panose="02020603050405020304" pitchFamily="18" charset="0"/>
                <a:cs typeface="Times New Roman" panose="02020603050405020304" pitchFamily="18" charset="0"/>
              </a:rPr>
              <a:t>Focusing</a:t>
            </a:r>
            <a:r>
              <a:rPr kumimoji="0" lang="en-US" sz="1400" b="0" i="0" u="none" strike="noStrike" kern="1200" cap="none" spc="0" normalizeH="0" baseline="0" noProof="0" dirty="0">
                <a:ln>
                  <a:noFill/>
                </a:ln>
                <a:solidFill>
                  <a:srgbClr val="1B1464"/>
                </a:solidFill>
                <a:effectLst/>
                <a:uLnTx/>
                <a:uFillTx/>
                <a:latin typeface="Helvetica-Normal" pitchFamily="2" charset="0"/>
                <a:ea typeface="Times New Roman" panose="02020603050405020304" pitchFamily="18" charset="0"/>
                <a:cs typeface="Times New Roman" panose="02020603050405020304" pitchFamily="18" charset="0"/>
              </a:rPr>
              <a:t> on products that are most pertinent and useful in an increasingly “virtual world”</a:t>
            </a:r>
            <a:endParaRPr kumimoji="0" lang="en-US" sz="1400" b="0" i="0" u="none" strike="noStrike" kern="1200" cap="none" spc="0" normalizeH="0" baseline="0" noProof="0" dirty="0">
              <a:ln>
                <a:noFill/>
              </a:ln>
              <a:solidFill>
                <a:srgbClr val="1B1464"/>
              </a:solidFill>
              <a:effectLst/>
              <a:uLnTx/>
              <a:uFillTx/>
              <a:latin typeface="Helvetica-Normal" pitchFamily="2" charset="0"/>
              <a:ea typeface="Calibri" panose="020F0502020204030204"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529F2FE0-1492-4FCD-8C45-8EB376F06C98}"/>
              </a:ext>
            </a:extLst>
          </p:cNvPr>
          <p:cNvSpPr/>
          <p:nvPr/>
        </p:nvSpPr>
        <p:spPr>
          <a:xfrm>
            <a:off x="6946036" y="1875007"/>
            <a:ext cx="4301743" cy="612435"/>
          </a:xfrm>
          <a:prstGeom prst="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rPr>
              <a:t>89% </a:t>
            </a: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of advertisers expect to </a:t>
            </a:r>
            <a:r>
              <a:rPr kumimoji="0" lang="en-US" sz="12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rPr>
              <a:t>adjust creative messaging going forward</a:t>
            </a: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as well, in reflection of the current climate</a:t>
            </a:r>
          </a:p>
        </p:txBody>
      </p:sp>
      <p:sp>
        <p:nvSpPr>
          <p:cNvPr id="4" name="Right Brace 3">
            <a:extLst>
              <a:ext uri="{FF2B5EF4-FFF2-40B4-BE49-F238E27FC236}">
                <a16:creationId xmlns:a16="http://schemas.microsoft.com/office/drawing/2014/main" id="{F406689E-6949-4F12-BFC6-F1DE20513677}"/>
              </a:ext>
            </a:extLst>
          </p:cNvPr>
          <p:cNvSpPr/>
          <p:nvPr/>
        </p:nvSpPr>
        <p:spPr>
          <a:xfrm>
            <a:off x="6008914" y="2789852"/>
            <a:ext cx="259393" cy="3355853"/>
          </a:xfrm>
          <a:prstGeom prst="rightBrace">
            <a:avLst/>
          </a:prstGeom>
          <a:ln w="38100">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012705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46D86C-B4E9-435E-A104-C95F16982DAF}"/>
              </a:ext>
            </a:extLst>
          </p:cNvPr>
          <p:cNvSpPr/>
          <p:nvPr/>
        </p:nvSpPr>
        <p:spPr>
          <a:xfrm>
            <a:off x="113851" y="475839"/>
            <a:ext cx="1204595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In fact</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420 brands across 15 major industries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had launched COVID-19 related messaging on national TV through the sixth week of the pandemic </a:t>
            </a:r>
          </a:p>
        </p:txBody>
      </p:sp>
      <p:pic>
        <p:nvPicPr>
          <p:cNvPr id="13" name="Picture 2" descr="Fox Using iSpot Data to Benchmark Ad Impacts - Broadcasting &amp; Cable">
            <a:hlinkClick r:id="rId2"/>
            <a:extLst>
              <a:ext uri="{FF2B5EF4-FFF2-40B4-BE49-F238E27FC236}">
                <a16:creationId xmlns:a16="http://schemas.microsoft.com/office/drawing/2014/main" id="{DF222935-E0D8-44A4-8D36-6D0F0BA90E6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1476" b="19403"/>
          <a:stretch/>
        </p:blipFill>
        <p:spPr bwMode="auto">
          <a:xfrm>
            <a:off x="7997989" y="5760114"/>
            <a:ext cx="883301" cy="3424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9F67EEF-F436-477C-B9CC-79761A78FED4}"/>
              </a:ext>
            </a:extLst>
          </p:cNvPr>
          <p:cNvSpPr txBox="1"/>
          <p:nvPr/>
        </p:nvSpPr>
        <p:spPr>
          <a:xfrm>
            <a:off x="1054358" y="1798677"/>
            <a:ext cx="60928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COVID-19 Related National TV Imps By Industry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panose="020B0403020202020204" pitchFamily="34" charset="0"/>
              </a:rPr>
              <a:t>80</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Billion Total Nat’l TV Imps</a:t>
            </a:r>
          </a:p>
        </p:txBody>
      </p:sp>
      <p:graphicFrame>
        <p:nvGraphicFramePr>
          <p:cNvPr id="12" name="Chart 11">
            <a:extLst>
              <a:ext uri="{FF2B5EF4-FFF2-40B4-BE49-F238E27FC236}">
                <a16:creationId xmlns:a16="http://schemas.microsoft.com/office/drawing/2014/main" id="{0E2072E6-AFAB-4FCF-AA3C-200EFB1A40F1}"/>
              </a:ext>
            </a:extLst>
          </p:cNvPr>
          <p:cNvGraphicFramePr/>
          <p:nvPr>
            <p:extLst>
              <p:ext uri="{D42A27DB-BD31-4B8C-83A1-F6EECF244321}">
                <p14:modId xmlns:p14="http://schemas.microsoft.com/office/powerpoint/2010/main" val="2259186710"/>
              </p:ext>
            </p:extLst>
          </p:nvPr>
        </p:nvGraphicFramePr>
        <p:xfrm>
          <a:off x="113851" y="2605146"/>
          <a:ext cx="7504257" cy="37271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 20">
            <a:extLst>
              <a:ext uri="{FF2B5EF4-FFF2-40B4-BE49-F238E27FC236}">
                <a16:creationId xmlns:a16="http://schemas.microsoft.com/office/drawing/2014/main" id="{9467E8D8-BE89-4E22-A74C-26A66DAAF2F9}"/>
              </a:ext>
            </a:extLst>
          </p:cNvPr>
          <p:cNvGraphicFramePr>
            <a:graphicFrameLocks noGrp="1"/>
          </p:cNvGraphicFramePr>
          <p:nvPr>
            <p:extLst>
              <p:ext uri="{D42A27DB-BD31-4B8C-83A1-F6EECF244321}">
                <p14:modId xmlns:p14="http://schemas.microsoft.com/office/powerpoint/2010/main" val="1032173933"/>
              </p:ext>
            </p:extLst>
          </p:nvPr>
        </p:nvGraphicFramePr>
        <p:xfrm>
          <a:off x="7926340" y="2534557"/>
          <a:ext cx="3955294" cy="3192239"/>
        </p:xfrm>
        <a:graphic>
          <a:graphicData uri="http://schemas.openxmlformats.org/drawingml/2006/table">
            <a:tbl>
              <a:tblPr firstRow="1" bandRow="1">
                <a:tableStyleId>{5C22544A-7EE6-4342-B048-85BDC9FD1C3A}</a:tableStyleId>
              </a:tblPr>
              <a:tblGrid>
                <a:gridCol w="1493208">
                  <a:extLst>
                    <a:ext uri="{9D8B030D-6E8A-4147-A177-3AD203B41FA5}">
                      <a16:colId xmlns:a16="http://schemas.microsoft.com/office/drawing/2014/main" val="1680462605"/>
                    </a:ext>
                  </a:extLst>
                </a:gridCol>
                <a:gridCol w="1329317">
                  <a:extLst>
                    <a:ext uri="{9D8B030D-6E8A-4147-A177-3AD203B41FA5}">
                      <a16:colId xmlns:a16="http://schemas.microsoft.com/office/drawing/2014/main" val="569589111"/>
                    </a:ext>
                  </a:extLst>
                </a:gridCol>
                <a:gridCol w="1132769">
                  <a:extLst>
                    <a:ext uri="{9D8B030D-6E8A-4147-A177-3AD203B41FA5}">
                      <a16:colId xmlns:a16="http://schemas.microsoft.com/office/drawing/2014/main" val="5825018"/>
                    </a:ext>
                  </a:extLst>
                </a:gridCol>
              </a:tblGrid>
              <a:tr h="266159">
                <a:tc>
                  <a:txBody>
                    <a:bodyPr/>
                    <a:lstStyle/>
                    <a:p>
                      <a:r>
                        <a:rPr lang="en-US" sz="1100" dirty="0">
                          <a:latin typeface="Helvetica" panose="020B0403020202020204" pitchFamily="34" charset="0"/>
                        </a:rPr>
                        <a:t>Industry</a:t>
                      </a:r>
                    </a:p>
                  </a:txBody>
                  <a:tcPr/>
                </a:tc>
                <a:tc>
                  <a:txBody>
                    <a:bodyPr/>
                    <a:lstStyle/>
                    <a:p>
                      <a:r>
                        <a:rPr lang="en-US" sz="1100" dirty="0">
                          <a:latin typeface="Helvetica" panose="020B0403020202020204" pitchFamily="34" charset="0"/>
                        </a:rPr>
                        <a:t>Brand</a:t>
                      </a:r>
                    </a:p>
                  </a:txBody>
                  <a:tcPr/>
                </a:tc>
                <a:tc>
                  <a:txBody>
                    <a:bodyPr/>
                    <a:lstStyle/>
                    <a:p>
                      <a:pPr algn="ctr"/>
                      <a:r>
                        <a:rPr lang="en-US" sz="1100" dirty="0">
                          <a:latin typeface="Helvetica" panose="020B0403020202020204" pitchFamily="34" charset="0"/>
                        </a:rPr>
                        <a:t>Nat’l TV IMPs</a:t>
                      </a:r>
                    </a:p>
                  </a:txBody>
                  <a:tcPr/>
                </a:tc>
                <a:extLst>
                  <a:ext uri="{0D108BD9-81ED-4DB2-BD59-A6C34878D82A}">
                    <a16:rowId xmlns:a16="http://schemas.microsoft.com/office/drawing/2014/main" val="2535281154"/>
                  </a:ext>
                </a:extLst>
              </a:tr>
              <a:tr h="236586">
                <a:tc>
                  <a:txBody>
                    <a:bodyPr/>
                    <a:lstStyle/>
                    <a:p>
                      <a:r>
                        <a:rPr lang="en-US" sz="1000" dirty="0">
                          <a:solidFill>
                            <a:srgbClr val="1F1A62"/>
                          </a:solidFill>
                          <a:latin typeface="Helvetica" panose="020B0403020202020204" pitchFamily="34" charset="0"/>
                        </a:rPr>
                        <a:t>Restaurants</a:t>
                      </a:r>
                    </a:p>
                  </a:txBody>
                  <a:tcPr/>
                </a:tc>
                <a:tc>
                  <a:txBody>
                    <a:bodyPr/>
                    <a:lstStyle/>
                    <a:p>
                      <a:r>
                        <a:rPr lang="en-US" sz="1000" dirty="0">
                          <a:solidFill>
                            <a:srgbClr val="1F1A62"/>
                          </a:solidFill>
                          <a:latin typeface="Helvetica" panose="020B0403020202020204" pitchFamily="34" charset="0"/>
                        </a:rPr>
                        <a:t>Burger King</a:t>
                      </a:r>
                    </a:p>
                  </a:txBody>
                  <a:tcPr/>
                </a:tc>
                <a:tc>
                  <a:txBody>
                    <a:bodyPr/>
                    <a:lstStyle/>
                    <a:p>
                      <a:pPr algn="ctr"/>
                      <a:r>
                        <a:rPr lang="en-US" sz="1000" dirty="0">
                          <a:solidFill>
                            <a:srgbClr val="1F1A62"/>
                          </a:solidFill>
                          <a:latin typeface="Helvetica" panose="020B0403020202020204" pitchFamily="34" charset="0"/>
                        </a:rPr>
                        <a:t>2.2 B</a:t>
                      </a:r>
                    </a:p>
                  </a:txBody>
                  <a:tcPr/>
                </a:tc>
                <a:extLst>
                  <a:ext uri="{0D108BD9-81ED-4DB2-BD59-A6C34878D82A}">
                    <a16:rowId xmlns:a16="http://schemas.microsoft.com/office/drawing/2014/main" val="3604931828"/>
                  </a:ext>
                </a:extLst>
              </a:tr>
              <a:tr h="236586">
                <a:tc>
                  <a:txBody>
                    <a:bodyPr/>
                    <a:lstStyle/>
                    <a:p>
                      <a:r>
                        <a:rPr lang="en-US" sz="1000" dirty="0">
                          <a:solidFill>
                            <a:srgbClr val="1F1A62"/>
                          </a:solidFill>
                          <a:latin typeface="Helvetica" panose="020B0403020202020204" pitchFamily="34" charset="0"/>
                        </a:rPr>
                        <a:t>Vehicles</a:t>
                      </a:r>
                    </a:p>
                  </a:txBody>
                  <a:tcPr/>
                </a:tc>
                <a:tc>
                  <a:txBody>
                    <a:bodyPr/>
                    <a:lstStyle/>
                    <a:p>
                      <a:r>
                        <a:rPr lang="en-US" sz="1000" dirty="0">
                          <a:solidFill>
                            <a:srgbClr val="1F1A62"/>
                          </a:solidFill>
                          <a:latin typeface="Helvetica" panose="020B0403020202020204" pitchFamily="34" charset="0"/>
                        </a:rPr>
                        <a:t>Lexus</a:t>
                      </a:r>
                    </a:p>
                  </a:txBody>
                  <a:tcPr/>
                </a:tc>
                <a:tc>
                  <a:txBody>
                    <a:bodyPr/>
                    <a:lstStyle/>
                    <a:p>
                      <a:pPr algn="ctr"/>
                      <a:r>
                        <a:rPr lang="en-US" sz="1000" dirty="0">
                          <a:solidFill>
                            <a:srgbClr val="1F1A62"/>
                          </a:solidFill>
                          <a:latin typeface="Helvetica" panose="020B0403020202020204" pitchFamily="34" charset="0"/>
                        </a:rPr>
                        <a:t>1.3 B</a:t>
                      </a:r>
                    </a:p>
                  </a:txBody>
                  <a:tcPr/>
                </a:tc>
                <a:extLst>
                  <a:ext uri="{0D108BD9-81ED-4DB2-BD59-A6C34878D82A}">
                    <a16:rowId xmlns:a16="http://schemas.microsoft.com/office/drawing/2014/main" val="4247506455"/>
                  </a:ext>
                </a:extLst>
              </a:tr>
              <a:tr h="236586">
                <a:tc>
                  <a:txBody>
                    <a:bodyPr/>
                    <a:lstStyle/>
                    <a:p>
                      <a:r>
                        <a:rPr lang="en-US" sz="1000" dirty="0">
                          <a:solidFill>
                            <a:srgbClr val="1F1A62"/>
                          </a:solidFill>
                          <a:latin typeface="Helvetica" panose="020B0403020202020204" pitchFamily="34" charset="0"/>
                        </a:rPr>
                        <a:t>Retail</a:t>
                      </a:r>
                    </a:p>
                  </a:txBody>
                  <a:tcPr/>
                </a:tc>
                <a:tc>
                  <a:txBody>
                    <a:bodyPr/>
                    <a:lstStyle/>
                    <a:p>
                      <a:r>
                        <a:rPr lang="en-US" sz="1000" dirty="0">
                          <a:solidFill>
                            <a:srgbClr val="1F1A62"/>
                          </a:solidFill>
                          <a:latin typeface="Helvetica" panose="020B0403020202020204" pitchFamily="34" charset="0"/>
                        </a:rPr>
                        <a:t>Lowes</a:t>
                      </a:r>
                    </a:p>
                  </a:txBody>
                  <a:tcPr/>
                </a:tc>
                <a:tc>
                  <a:txBody>
                    <a:bodyPr/>
                    <a:lstStyle/>
                    <a:p>
                      <a:pPr algn="ctr"/>
                      <a:r>
                        <a:rPr lang="en-US" sz="1000" dirty="0">
                          <a:solidFill>
                            <a:srgbClr val="1F1A62"/>
                          </a:solidFill>
                          <a:latin typeface="Helvetica" panose="020B0403020202020204" pitchFamily="34" charset="0"/>
                        </a:rPr>
                        <a:t>1.3 B</a:t>
                      </a:r>
                    </a:p>
                  </a:txBody>
                  <a:tcPr/>
                </a:tc>
                <a:extLst>
                  <a:ext uri="{0D108BD9-81ED-4DB2-BD59-A6C34878D82A}">
                    <a16:rowId xmlns:a16="http://schemas.microsoft.com/office/drawing/2014/main" val="3930559520"/>
                  </a:ext>
                </a:extLst>
              </a:tr>
              <a:tr h="236586">
                <a:tc>
                  <a:txBody>
                    <a:bodyPr/>
                    <a:lstStyle/>
                    <a:p>
                      <a:r>
                        <a:rPr lang="en-US" sz="1000" dirty="0">
                          <a:solidFill>
                            <a:srgbClr val="1F1A62"/>
                          </a:solidFill>
                          <a:latin typeface="Helvetica" panose="020B0403020202020204" pitchFamily="34" charset="0"/>
                        </a:rPr>
                        <a:t>Electronics</a:t>
                      </a:r>
                    </a:p>
                  </a:txBody>
                  <a:tcPr/>
                </a:tc>
                <a:tc>
                  <a:txBody>
                    <a:bodyPr/>
                    <a:lstStyle/>
                    <a:p>
                      <a:r>
                        <a:rPr lang="en-US" sz="1000" dirty="0">
                          <a:solidFill>
                            <a:srgbClr val="1F1A62"/>
                          </a:solidFill>
                          <a:latin typeface="Helvetica" panose="020B0403020202020204" pitchFamily="34" charset="0"/>
                        </a:rPr>
                        <a:t>Sprint</a:t>
                      </a:r>
                    </a:p>
                  </a:txBody>
                  <a:tcPr/>
                </a:tc>
                <a:tc>
                  <a:txBody>
                    <a:bodyPr/>
                    <a:lstStyle/>
                    <a:p>
                      <a:pPr algn="ctr"/>
                      <a:r>
                        <a:rPr lang="en-US" sz="1000" dirty="0">
                          <a:solidFill>
                            <a:srgbClr val="1F1A62"/>
                          </a:solidFill>
                          <a:latin typeface="Helvetica" panose="020B0403020202020204" pitchFamily="34" charset="0"/>
                        </a:rPr>
                        <a:t>1.4 B</a:t>
                      </a:r>
                    </a:p>
                  </a:txBody>
                  <a:tcPr/>
                </a:tc>
                <a:extLst>
                  <a:ext uri="{0D108BD9-81ED-4DB2-BD59-A6C34878D82A}">
                    <a16:rowId xmlns:a16="http://schemas.microsoft.com/office/drawing/2014/main" val="283231296"/>
                  </a:ext>
                </a:extLst>
              </a:tr>
              <a:tr h="236586">
                <a:tc>
                  <a:txBody>
                    <a:bodyPr/>
                    <a:lstStyle/>
                    <a:p>
                      <a:r>
                        <a:rPr lang="en-US" sz="1000" dirty="0">
                          <a:solidFill>
                            <a:srgbClr val="1F1A62"/>
                          </a:solidFill>
                          <a:latin typeface="Helvetica" panose="020B0403020202020204" pitchFamily="34" charset="0"/>
                        </a:rPr>
                        <a:t>Government</a:t>
                      </a:r>
                    </a:p>
                  </a:txBody>
                  <a:tcPr/>
                </a:tc>
                <a:tc>
                  <a:txBody>
                    <a:bodyPr/>
                    <a:lstStyle/>
                    <a:p>
                      <a:r>
                        <a:rPr lang="en-US" sz="1000" dirty="0">
                          <a:solidFill>
                            <a:srgbClr val="1F1A62"/>
                          </a:solidFill>
                          <a:latin typeface="Helvetica" panose="020B0403020202020204" pitchFamily="34" charset="0"/>
                        </a:rPr>
                        <a:t>CDC</a:t>
                      </a:r>
                    </a:p>
                  </a:txBody>
                  <a:tcPr/>
                </a:tc>
                <a:tc>
                  <a:txBody>
                    <a:bodyPr/>
                    <a:lstStyle/>
                    <a:p>
                      <a:pPr algn="ctr"/>
                      <a:r>
                        <a:rPr lang="en-US" sz="1000" dirty="0">
                          <a:solidFill>
                            <a:srgbClr val="1F1A62"/>
                          </a:solidFill>
                          <a:latin typeface="Helvetica" panose="020B0403020202020204" pitchFamily="34" charset="0"/>
                        </a:rPr>
                        <a:t>2.4 B</a:t>
                      </a:r>
                    </a:p>
                  </a:txBody>
                  <a:tcPr/>
                </a:tc>
                <a:extLst>
                  <a:ext uri="{0D108BD9-81ED-4DB2-BD59-A6C34878D82A}">
                    <a16:rowId xmlns:a16="http://schemas.microsoft.com/office/drawing/2014/main" val="3331317991"/>
                  </a:ext>
                </a:extLst>
              </a:tr>
              <a:tr h="236586">
                <a:tc>
                  <a:txBody>
                    <a:bodyPr/>
                    <a:lstStyle/>
                    <a:p>
                      <a:r>
                        <a:rPr lang="en-US" sz="1000" dirty="0">
                          <a:solidFill>
                            <a:srgbClr val="1F1A62"/>
                          </a:solidFill>
                          <a:latin typeface="Helvetica" panose="020B0403020202020204" pitchFamily="34" charset="0"/>
                        </a:rPr>
                        <a:t>Insurance</a:t>
                      </a:r>
                    </a:p>
                  </a:txBody>
                  <a:tcPr/>
                </a:tc>
                <a:tc>
                  <a:txBody>
                    <a:bodyPr/>
                    <a:lstStyle/>
                    <a:p>
                      <a:r>
                        <a:rPr lang="en-US" sz="1000" dirty="0">
                          <a:solidFill>
                            <a:srgbClr val="1F1A62"/>
                          </a:solidFill>
                          <a:latin typeface="Helvetica" panose="020B0403020202020204" pitchFamily="34" charset="0"/>
                        </a:rPr>
                        <a:t>State Farm</a:t>
                      </a:r>
                    </a:p>
                  </a:txBody>
                  <a:tcPr/>
                </a:tc>
                <a:tc>
                  <a:txBody>
                    <a:bodyPr/>
                    <a:lstStyle/>
                    <a:p>
                      <a:pPr algn="ctr"/>
                      <a:r>
                        <a:rPr lang="en-US" sz="1000" dirty="0">
                          <a:solidFill>
                            <a:srgbClr val="1F1A62"/>
                          </a:solidFill>
                          <a:latin typeface="Helvetica" panose="020B0403020202020204" pitchFamily="34" charset="0"/>
                        </a:rPr>
                        <a:t>1.7 B</a:t>
                      </a:r>
                    </a:p>
                  </a:txBody>
                  <a:tcPr/>
                </a:tc>
                <a:extLst>
                  <a:ext uri="{0D108BD9-81ED-4DB2-BD59-A6C34878D82A}">
                    <a16:rowId xmlns:a16="http://schemas.microsoft.com/office/drawing/2014/main" val="2016629294"/>
                  </a:ext>
                </a:extLst>
              </a:tr>
              <a:tr h="236586">
                <a:tc>
                  <a:txBody>
                    <a:bodyPr/>
                    <a:lstStyle/>
                    <a:p>
                      <a:r>
                        <a:rPr lang="en-US" sz="1000" dirty="0">
                          <a:solidFill>
                            <a:srgbClr val="1F1A62"/>
                          </a:solidFill>
                          <a:latin typeface="Helvetica" panose="020B0403020202020204" pitchFamily="34" charset="0"/>
                        </a:rPr>
                        <a:t>Home</a:t>
                      </a:r>
                    </a:p>
                  </a:txBody>
                  <a:tcPr/>
                </a:tc>
                <a:tc>
                  <a:txBody>
                    <a:bodyPr/>
                    <a:lstStyle/>
                    <a:p>
                      <a:r>
                        <a:rPr lang="en-US" sz="1000" dirty="0">
                          <a:solidFill>
                            <a:srgbClr val="1F1A62"/>
                          </a:solidFill>
                          <a:latin typeface="Helvetica" panose="020B0403020202020204" pitchFamily="34" charset="0"/>
                        </a:rPr>
                        <a:t>Cottonelle</a:t>
                      </a:r>
                    </a:p>
                  </a:txBody>
                  <a:tcPr/>
                </a:tc>
                <a:tc>
                  <a:txBody>
                    <a:bodyPr/>
                    <a:lstStyle/>
                    <a:p>
                      <a:pPr algn="ctr"/>
                      <a:r>
                        <a:rPr lang="en-US" sz="1000" dirty="0">
                          <a:solidFill>
                            <a:srgbClr val="1F1A62"/>
                          </a:solidFill>
                          <a:latin typeface="Helvetica" panose="020B0403020202020204" pitchFamily="34" charset="0"/>
                        </a:rPr>
                        <a:t>822 MM</a:t>
                      </a:r>
                    </a:p>
                  </a:txBody>
                  <a:tcPr/>
                </a:tc>
                <a:extLst>
                  <a:ext uri="{0D108BD9-81ED-4DB2-BD59-A6C34878D82A}">
                    <a16:rowId xmlns:a16="http://schemas.microsoft.com/office/drawing/2014/main" val="2265915277"/>
                  </a:ext>
                </a:extLst>
              </a:tr>
              <a:tr h="236586">
                <a:tc>
                  <a:txBody>
                    <a:bodyPr/>
                    <a:lstStyle/>
                    <a:p>
                      <a:r>
                        <a:rPr lang="en-US" sz="1000" dirty="0">
                          <a:solidFill>
                            <a:srgbClr val="1F1A62"/>
                          </a:solidFill>
                          <a:latin typeface="Helvetica" panose="020B0403020202020204" pitchFamily="34" charset="0"/>
                        </a:rPr>
                        <a:t>Business</a:t>
                      </a:r>
                    </a:p>
                  </a:txBody>
                  <a:tcPr/>
                </a:tc>
                <a:tc>
                  <a:txBody>
                    <a:bodyPr/>
                    <a:lstStyle/>
                    <a:p>
                      <a:r>
                        <a:rPr lang="en-US" sz="1000" dirty="0">
                          <a:solidFill>
                            <a:srgbClr val="1F1A62"/>
                          </a:solidFill>
                          <a:latin typeface="Helvetica" panose="020B0403020202020204" pitchFamily="34" charset="0"/>
                        </a:rPr>
                        <a:t>H&amp;R Block</a:t>
                      </a:r>
                    </a:p>
                  </a:txBody>
                  <a:tcPr/>
                </a:tc>
                <a:tc>
                  <a:txBody>
                    <a:bodyPr/>
                    <a:lstStyle/>
                    <a:p>
                      <a:pPr algn="ctr"/>
                      <a:r>
                        <a:rPr lang="en-US" sz="1000" dirty="0">
                          <a:solidFill>
                            <a:srgbClr val="1F1A62"/>
                          </a:solidFill>
                          <a:latin typeface="Helvetica" panose="020B0403020202020204" pitchFamily="34" charset="0"/>
                        </a:rPr>
                        <a:t>509 MM</a:t>
                      </a:r>
                    </a:p>
                  </a:txBody>
                  <a:tcPr/>
                </a:tc>
                <a:extLst>
                  <a:ext uri="{0D108BD9-81ED-4DB2-BD59-A6C34878D82A}">
                    <a16:rowId xmlns:a16="http://schemas.microsoft.com/office/drawing/2014/main" val="2902790488"/>
                  </a:ext>
                </a:extLst>
              </a:tr>
              <a:tr h="236586">
                <a:tc>
                  <a:txBody>
                    <a:bodyPr/>
                    <a:lstStyle/>
                    <a:p>
                      <a:r>
                        <a:rPr lang="en-US" sz="1000" dirty="0">
                          <a:solidFill>
                            <a:srgbClr val="1F1A62"/>
                          </a:solidFill>
                          <a:latin typeface="Helvetica" panose="020B0403020202020204" pitchFamily="34" charset="0"/>
                        </a:rPr>
                        <a:t>Food &amp; Beverage</a:t>
                      </a:r>
                    </a:p>
                  </a:txBody>
                  <a:tcPr/>
                </a:tc>
                <a:tc>
                  <a:txBody>
                    <a:bodyPr/>
                    <a:lstStyle/>
                    <a:p>
                      <a:r>
                        <a:rPr lang="en-US" sz="1000" dirty="0">
                          <a:solidFill>
                            <a:srgbClr val="1F1A62"/>
                          </a:solidFill>
                          <a:latin typeface="Helvetica" panose="020B0403020202020204" pitchFamily="34" charset="0"/>
                        </a:rPr>
                        <a:t>Kellogg’s</a:t>
                      </a:r>
                    </a:p>
                  </a:txBody>
                  <a:tcPr/>
                </a:tc>
                <a:tc>
                  <a:txBody>
                    <a:bodyPr/>
                    <a:lstStyle/>
                    <a:p>
                      <a:pPr algn="ctr"/>
                      <a:r>
                        <a:rPr lang="en-US" sz="1000" dirty="0">
                          <a:solidFill>
                            <a:srgbClr val="1F1A62"/>
                          </a:solidFill>
                          <a:latin typeface="Helvetica" panose="020B0403020202020204" pitchFamily="34" charset="0"/>
                        </a:rPr>
                        <a:t>329 MM</a:t>
                      </a:r>
                    </a:p>
                  </a:txBody>
                  <a:tcPr/>
                </a:tc>
                <a:extLst>
                  <a:ext uri="{0D108BD9-81ED-4DB2-BD59-A6C34878D82A}">
                    <a16:rowId xmlns:a16="http://schemas.microsoft.com/office/drawing/2014/main" val="266187203"/>
                  </a:ext>
                </a:extLst>
              </a:tr>
              <a:tr h="236586">
                <a:tc>
                  <a:txBody>
                    <a:bodyPr/>
                    <a:lstStyle/>
                    <a:p>
                      <a:r>
                        <a:rPr lang="en-US" sz="1000" dirty="0">
                          <a:solidFill>
                            <a:srgbClr val="1F1A62"/>
                          </a:solidFill>
                          <a:latin typeface="Helvetica" panose="020B0403020202020204" pitchFamily="34" charset="0"/>
                        </a:rPr>
                        <a:t>Life &amp; Entertainment</a:t>
                      </a:r>
                    </a:p>
                  </a:txBody>
                  <a:tcPr/>
                </a:tc>
                <a:tc>
                  <a:txBody>
                    <a:bodyPr/>
                    <a:lstStyle/>
                    <a:p>
                      <a:r>
                        <a:rPr lang="en-US" sz="1000" dirty="0">
                          <a:solidFill>
                            <a:srgbClr val="1F1A62"/>
                          </a:solidFill>
                          <a:latin typeface="Helvetica" panose="020B0403020202020204" pitchFamily="34" charset="0"/>
                        </a:rPr>
                        <a:t>CNN</a:t>
                      </a:r>
                    </a:p>
                  </a:txBody>
                  <a:tcPr/>
                </a:tc>
                <a:tc>
                  <a:txBody>
                    <a:bodyPr/>
                    <a:lstStyle/>
                    <a:p>
                      <a:pPr algn="ctr"/>
                      <a:r>
                        <a:rPr lang="en-US" sz="1000" dirty="0">
                          <a:solidFill>
                            <a:srgbClr val="1F1A62"/>
                          </a:solidFill>
                          <a:latin typeface="Helvetica" panose="020B0403020202020204" pitchFamily="34" charset="0"/>
                        </a:rPr>
                        <a:t>707 MM</a:t>
                      </a:r>
                    </a:p>
                  </a:txBody>
                  <a:tcPr/>
                </a:tc>
                <a:extLst>
                  <a:ext uri="{0D108BD9-81ED-4DB2-BD59-A6C34878D82A}">
                    <a16:rowId xmlns:a16="http://schemas.microsoft.com/office/drawing/2014/main" val="40849484"/>
                  </a:ext>
                </a:extLst>
              </a:tr>
              <a:tr h="236586">
                <a:tc>
                  <a:txBody>
                    <a:bodyPr/>
                    <a:lstStyle/>
                    <a:p>
                      <a:r>
                        <a:rPr lang="en-US" sz="1000" dirty="0">
                          <a:solidFill>
                            <a:srgbClr val="1F1A62"/>
                          </a:solidFill>
                          <a:latin typeface="Helvetica" panose="020B0403020202020204" pitchFamily="34" charset="0"/>
                        </a:rPr>
                        <a:t>Health &amp; Beauty</a:t>
                      </a:r>
                    </a:p>
                  </a:txBody>
                  <a:tcPr/>
                </a:tc>
                <a:tc>
                  <a:txBody>
                    <a:bodyPr/>
                    <a:lstStyle/>
                    <a:p>
                      <a:r>
                        <a:rPr lang="en-US" sz="1000" dirty="0">
                          <a:solidFill>
                            <a:srgbClr val="1F1A62"/>
                          </a:solidFill>
                          <a:latin typeface="Helvetica" panose="020B0403020202020204" pitchFamily="34" charset="0"/>
                        </a:rPr>
                        <a:t>Dove</a:t>
                      </a:r>
                    </a:p>
                  </a:txBody>
                  <a:tcPr/>
                </a:tc>
                <a:tc>
                  <a:txBody>
                    <a:bodyPr/>
                    <a:lstStyle/>
                    <a:p>
                      <a:pPr algn="ctr"/>
                      <a:r>
                        <a:rPr lang="en-US" sz="1000" dirty="0">
                          <a:solidFill>
                            <a:srgbClr val="1F1A62"/>
                          </a:solidFill>
                          <a:latin typeface="Helvetica" panose="020B0403020202020204" pitchFamily="34" charset="0"/>
                        </a:rPr>
                        <a:t>681 MM</a:t>
                      </a:r>
                    </a:p>
                  </a:txBody>
                  <a:tcPr/>
                </a:tc>
                <a:extLst>
                  <a:ext uri="{0D108BD9-81ED-4DB2-BD59-A6C34878D82A}">
                    <a16:rowId xmlns:a16="http://schemas.microsoft.com/office/drawing/2014/main" val="2822292846"/>
                  </a:ext>
                </a:extLst>
              </a:tr>
              <a:tr h="236586">
                <a:tc>
                  <a:txBody>
                    <a:bodyPr/>
                    <a:lstStyle/>
                    <a:p>
                      <a:r>
                        <a:rPr lang="en-US" sz="1000" dirty="0">
                          <a:solidFill>
                            <a:srgbClr val="1F1A62"/>
                          </a:solidFill>
                          <a:latin typeface="Helvetica" panose="020B0403020202020204" pitchFamily="34" charset="0"/>
                        </a:rPr>
                        <a:t>Travel</a:t>
                      </a:r>
                    </a:p>
                  </a:txBody>
                  <a:tcPr/>
                </a:tc>
                <a:tc>
                  <a:txBody>
                    <a:bodyPr/>
                    <a:lstStyle/>
                    <a:p>
                      <a:r>
                        <a:rPr lang="en-US" sz="1000" dirty="0">
                          <a:solidFill>
                            <a:srgbClr val="1F1A62"/>
                          </a:solidFill>
                          <a:latin typeface="Helvetica" panose="020B0403020202020204" pitchFamily="34" charset="0"/>
                        </a:rPr>
                        <a:t>Hotels.com</a:t>
                      </a:r>
                    </a:p>
                  </a:txBody>
                  <a:tcPr/>
                </a:tc>
                <a:tc>
                  <a:txBody>
                    <a:bodyPr/>
                    <a:lstStyle/>
                    <a:p>
                      <a:pPr algn="ctr"/>
                      <a:r>
                        <a:rPr lang="en-US" sz="1000" dirty="0">
                          <a:solidFill>
                            <a:srgbClr val="1F1A62"/>
                          </a:solidFill>
                          <a:latin typeface="Helvetica" panose="020B0403020202020204" pitchFamily="34" charset="0"/>
                        </a:rPr>
                        <a:t>219 MM</a:t>
                      </a:r>
                    </a:p>
                  </a:txBody>
                  <a:tcPr/>
                </a:tc>
                <a:extLst>
                  <a:ext uri="{0D108BD9-81ED-4DB2-BD59-A6C34878D82A}">
                    <a16:rowId xmlns:a16="http://schemas.microsoft.com/office/drawing/2014/main" val="2821285704"/>
                  </a:ext>
                </a:extLst>
              </a:tr>
            </a:tbl>
          </a:graphicData>
        </a:graphic>
      </p:graphicFrame>
      <p:sp>
        <p:nvSpPr>
          <p:cNvPr id="17" name="TextBox 16">
            <a:extLst>
              <a:ext uri="{FF2B5EF4-FFF2-40B4-BE49-F238E27FC236}">
                <a16:creationId xmlns:a16="http://schemas.microsoft.com/office/drawing/2014/main" id="{E0BE1756-A06C-403B-B6DB-8D1F5B6EF8ED}"/>
              </a:ext>
            </a:extLst>
          </p:cNvPr>
          <p:cNvSpPr txBox="1"/>
          <p:nvPr/>
        </p:nvSpPr>
        <p:spPr>
          <a:xfrm>
            <a:off x="7926340" y="2251916"/>
            <a:ext cx="388621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Top Brands by Industry</a:t>
            </a:r>
            <a:endPar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8" name="Rectangle 17">
            <a:extLst>
              <a:ext uri="{FF2B5EF4-FFF2-40B4-BE49-F238E27FC236}">
                <a16:creationId xmlns:a16="http://schemas.microsoft.com/office/drawing/2014/main" id="{A40D8AC3-BC90-474F-BED5-C92F4F0E60AB}"/>
              </a:ext>
            </a:extLst>
          </p:cNvPr>
          <p:cNvSpPr/>
          <p:nvPr/>
        </p:nvSpPr>
        <p:spPr>
          <a:xfrm>
            <a:off x="493732" y="6332335"/>
            <a:ext cx="11143743"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hlinkClick r:id="rId2">
                  <a:extLst>
                    <a:ext uri="{A12FA001-AC4F-418D-AE19-62706E023703}">
                      <ahyp:hlinkClr xmlns:ahyp="http://schemas.microsoft.com/office/drawing/2018/hyperlinkcolor" val="tx"/>
                    </a:ext>
                  </a:extLst>
                </a:hlinkClick>
              </a:rPr>
              <a:t>iSpot.tv</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data released </a:t>
            </a:r>
            <a:r>
              <a:rPr lang="en-US" sz="800" dirty="0">
                <a:solidFill>
                  <a:srgbClr val="1F1A62"/>
                </a:solidFill>
                <a:latin typeface="Helvetica" panose="020B0403020202020204" pitchFamily="34" charset="0"/>
              </a:rPr>
              <a:t>5/5</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/20</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reported national TV impressions for COVID-19-related creative, 2/26/2020 – 4/26/2020, P18+. World Health Organization formerly announced COVID-19 as a pandemic on 3/11/20.</a:t>
            </a:r>
          </a:p>
        </p:txBody>
      </p:sp>
      <p:pic>
        <p:nvPicPr>
          <p:cNvPr id="14" name="Picture 13">
            <a:extLst>
              <a:ext uri="{FF2B5EF4-FFF2-40B4-BE49-F238E27FC236}">
                <a16:creationId xmlns:a16="http://schemas.microsoft.com/office/drawing/2014/main" id="{3116C3F5-594A-4107-A7DB-6F85BBDBFD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4D2E42AD-0DD6-45A0-801D-3B69E193E01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E462DBDE-87C4-4019-8A19-6124CEEAE6E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973618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16563" y="6585707"/>
            <a:ext cx="11675436"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59</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1" y="1691810"/>
            <a:ext cx="12191998"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“Companies with specific COVID-19 related advertising messages positively impacts my perception of the brand”</a:t>
            </a:r>
            <a:br>
              <a:rPr lang="en-US"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that agree with the statement</a:t>
            </a:r>
            <a:endParaRPr lang="en-US" sz="16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4" y="6219356"/>
            <a:ext cx="11556698" cy="338554"/>
          </a:xfrm>
          <a:prstGeom prst="rect">
            <a:avLst/>
          </a:prstGeom>
          <a:noFill/>
        </p:spPr>
        <p:txBody>
          <a:bodyPr wrap="square" rtlCol="0">
            <a:spAutoFit/>
          </a:bodyPr>
          <a:lstStyle/>
          <a:p>
            <a:r>
              <a:rPr lang="en-US" sz="800" dirty="0">
                <a:solidFill>
                  <a:srgbClr val="1F1A62"/>
                </a:solidFill>
                <a:latin typeface="Helvetica" panose="020B0403020202020204" pitchFamily="34" charset="0"/>
                <a:cs typeface="Helvetica" panose="020B0604020202020204" pitchFamily="34" charset="0"/>
              </a:rPr>
              <a:t>Source: VAB’s </a:t>
            </a:r>
            <a:r>
              <a:rPr lang="en-US" sz="800" dirty="0">
                <a:latin typeface="Helvetica" panose="020B0403020202020204" pitchFamily="34" charset="0"/>
                <a:hlinkClick r:id="rId3"/>
              </a:rPr>
              <a:t>'As Time Goes By: How Media Consumption Is Helping America Cope’</a:t>
            </a:r>
            <a:r>
              <a:rPr lang="en-US" sz="800" dirty="0">
                <a:latin typeface="Helvetica" panose="020B0403020202020204" pitchFamily="34" charset="0"/>
              </a:rPr>
              <a:t>. </a:t>
            </a:r>
            <a:r>
              <a:rPr lang="en-US" sz="800" dirty="0">
                <a:solidFill>
                  <a:srgbClr val="1F1A62"/>
                </a:solidFill>
                <a:latin typeface="Helvetica" panose="020B0403020202020204" pitchFamily="34" charset="0"/>
                <a:cs typeface="Helvetica" panose="020B0604020202020204" pitchFamily="34" charset="0"/>
              </a:rPr>
              <a:t>VAB / Lucid ‘Media Usage In The Time of COVID-19 Survey,’ April 2020. Survey base: P18+ &amp; household subscribes to cable, telco, internet TV or satellite TV (n=1,004). Q14: Some companies have created specific COVID-19 related advertising messages (e.g. Guinness, Ford, Burger King, Verizon).  How do these types of advertisements typically impact your perception of a brand?</a:t>
            </a:r>
          </a:p>
        </p:txBody>
      </p:sp>
      <p:pic>
        <p:nvPicPr>
          <p:cNvPr id="15" name="Picture 14">
            <a:extLst>
              <a:ext uri="{FF2B5EF4-FFF2-40B4-BE49-F238E27FC236}">
                <a16:creationId xmlns:a16="http://schemas.microsoft.com/office/drawing/2014/main" id="{9824B7EB-4FA9-4597-BBBF-4C16BDB97FAF}"/>
              </a:ext>
            </a:extLst>
          </p:cNvPr>
          <p:cNvPicPr>
            <a:picLocks noChangeAspect="1"/>
          </p:cNvPicPr>
          <p:nvPr/>
        </p:nvPicPr>
        <p:blipFill>
          <a:blip r:embed="rId4"/>
          <a:stretch>
            <a:fillRect/>
          </a:stretch>
        </p:blipFill>
        <p:spPr>
          <a:xfrm>
            <a:off x="2370519" y="3383238"/>
            <a:ext cx="1943845" cy="1042866"/>
          </a:xfrm>
          <a:prstGeom prst="rect">
            <a:avLst/>
          </a:prstGeom>
          <a:ln>
            <a:solidFill>
              <a:srgbClr val="1B1464"/>
            </a:solidFill>
          </a:ln>
        </p:spPr>
      </p:pic>
      <p:pic>
        <p:nvPicPr>
          <p:cNvPr id="18" name="Picture 17">
            <a:extLst>
              <a:ext uri="{FF2B5EF4-FFF2-40B4-BE49-F238E27FC236}">
                <a16:creationId xmlns:a16="http://schemas.microsoft.com/office/drawing/2014/main" id="{9999ECC6-CC12-4CD1-8BD7-FFBFCB0305F6}"/>
              </a:ext>
            </a:extLst>
          </p:cNvPr>
          <p:cNvPicPr>
            <a:picLocks noChangeAspect="1"/>
          </p:cNvPicPr>
          <p:nvPr/>
        </p:nvPicPr>
        <p:blipFill>
          <a:blip r:embed="rId5"/>
          <a:stretch>
            <a:fillRect/>
          </a:stretch>
        </p:blipFill>
        <p:spPr>
          <a:xfrm>
            <a:off x="2362362" y="4479571"/>
            <a:ext cx="1951413" cy="1014820"/>
          </a:xfrm>
          <a:prstGeom prst="rect">
            <a:avLst/>
          </a:prstGeom>
          <a:ln>
            <a:solidFill>
              <a:srgbClr val="1B1464"/>
            </a:solidFill>
          </a:ln>
        </p:spPr>
      </p:pic>
      <p:pic>
        <p:nvPicPr>
          <p:cNvPr id="22" name="Picture 21">
            <a:extLst>
              <a:ext uri="{FF2B5EF4-FFF2-40B4-BE49-F238E27FC236}">
                <a16:creationId xmlns:a16="http://schemas.microsoft.com/office/drawing/2014/main" id="{BF76ED2D-754F-449E-B89F-9FE37407538B}"/>
              </a:ext>
            </a:extLst>
          </p:cNvPr>
          <p:cNvPicPr>
            <a:picLocks noChangeAspect="1"/>
          </p:cNvPicPr>
          <p:nvPr/>
        </p:nvPicPr>
        <p:blipFill>
          <a:blip r:embed="rId6"/>
          <a:stretch>
            <a:fillRect/>
          </a:stretch>
        </p:blipFill>
        <p:spPr>
          <a:xfrm>
            <a:off x="433011" y="3375180"/>
            <a:ext cx="1882873" cy="1050341"/>
          </a:xfrm>
          <a:prstGeom prst="rect">
            <a:avLst/>
          </a:prstGeom>
        </p:spPr>
      </p:pic>
      <p:pic>
        <p:nvPicPr>
          <p:cNvPr id="23" name="Picture 22">
            <a:extLst>
              <a:ext uri="{FF2B5EF4-FFF2-40B4-BE49-F238E27FC236}">
                <a16:creationId xmlns:a16="http://schemas.microsoft.com/office/drawing/2014/main" id="{B39BF706-6DEB-4490-AA4A-130A9D64C974}"/>
              </a:ext>
            </a:extLst>
          </p:cNvPr>
          <p:cNvPicPr>
            <a:picLocks noChangeAspect="1"/>
          </p:cNvPicPr>
          <p:nvPr/>
        </p:nvPicPr>
        <p:blipFill>
          <a:blip r:embed="rId7"/>
          <a:stretch>
            <a:fillRect/>
          </a:stretch>
        </p:blipFill>
        <p:spPr>
          <a:xfrm>
            <a:off x="433011" y="4474226"/>
            <a:ext cx="1882873" cy="1022572"/>
          </a:xfrm>
          <a:prstGeom prst="rect">
            <a:avLst/>
          </a:prstGeom>
        </p:spPr>
      </p:pic>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algn="ctr"/>
            <a:r>
              <a:rPr lang="en-US" sz="3600" b="1" dirty="0">
                <a:solidFill>
                  <a:schemeClr val="bg1"/>
                </a:solidFill>
                <a:latin typeface="Helvetica" panose="020B0403020202020204" pitchFamily="34" charset="0"/>
              </a:rPr>
              <a:t>52%</a:t>
            </a:r>
            <a:r>
              <a:rPr lang="en-US" sz="3600" dirty="0">
                <a:solidFill>
                  <a:schemeClr val="bg1"/>
                </a:solidFill>
                <a:latin typeface="Helvetica" panose="020B0403020202020204" pitchFamily="34" charset="0"/>
              </a:rPr>
              <a:t> </a:t>
            </a:r>
            <a:br>
              <a:rPr lang="en-US" sz="3600" dirty="0">
                <a:solidFill>
                  <a:schemeClr val="bg1"/>
                </a:solidFill>
                <a:latin typeface="Helvetica" panose="020B0403020202020204" pitchFamily="34" charset="0"/>
              </a:rPr>
            </a:br>
            <a:r>
              <a:rPr lang="en-US" dirty="0">
                <a:solidFill>
                  <a:schemeClr val="bg1"/>
                </a:solidFill>
                <a:latin typeface="Helvetica" panose="020B0403020202020204" pitchFamily="34" charset="0"/>
              </a:rPr>
              <a:t>of all respondents</a:t>
            </a:r>
            <a:endParaRPr lang="en-US" sz="3600" b="1" dirty="0">
              <a:solidFill>
                <a:schemeClr val="bg1"/>
              </a:solidFill>
              <a:latin typeface="Helvetica" panose="020B0403020202020204" pitchFamily="34" charset="0"/>
            </a:endParaRPr>
          </a:p>
        </p:txBody>
      </p:sp>
      <p:graphicFrame>
        <p:nvGraphicFramePr>
          <p:cNvPr id="30" name="Chart 29">
            <a:extLst>
              <a:ext uri="{FF2B5EF4-FFF2-40B4-BE49-F238E27FC236}">
                <a16:creationId xmlns:a16="http://schemas.microsoft.com/office/drawing/2014/main" id="{47F4C633-38B5-4FEF-BFCD-E7FE4BC1A97D}"/>
              </a:ext>
            </a:extLst>
          </p:cNvPr>
          <p:cNvGraphicFramePr/>
          <p:nvPr>
            <p:extLst>
              <p:ext uri="{D42A27DB-BD31-4B8C-83A1-F6EECF244321}">
                <p14:modId xmlns:p14="http://schemas.microsoft.com/office/powerpoint/2010/main" val="2348204398"/>
              </p:ext>
            </p:extLst>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8"/>
          </a:graphicData>
        </a:graphic>
      </p:graphicFrame>
      <p:cxnSp>
        <p:nvCxnSpPr>
          <p:cNvPr id="31" name="Straight Connector 30">
            <a:extLst>
              <a:ext uri="{FF2B5EF4-FFF2-40B4-BE49-F238E27FC236}">
                <a16:creationId xmlns:a16="http://schemas.microsoft.com/office/drawing/2014/main" id="{B8986607-4D3A-47F2-93E5-B15578C80A3E}"/>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79200F1-015D-44DB-B855-AFEA6C8E51EE}"/>
              </a:ext>
            </a:extLst>
          </p:cNvPr>
          <p:cNvSpPr/>
          <p:nvPr/>
        </p:nvSpPr>
        <p:spPr>
          <a:xfrm>
            <a:off x="134267" y="355223"/>
            <a:ext cx="10959831" cy="892552"/>
          </a:xfrm>
          <a:prstGeom prst="rect">
            <a:avLst/>
          </a:prstGeom>
        </p:spPr>
        <p:txBody>
          <a:bodyPr wrap="square">
            <a:spAutoFit/>
          </a:bodyPr>
          <a:lstStyle/>
          <a:p>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A VAB custom study found companies choosing to share </a:t>
            </a:r>
          </a:p>
          <a:p>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COVID-19 specific messaging can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gain positive brand perceptions</a:t>
            </a:r>
            <a:endParaRPr lang="en-US" sz="2600" b="1" dirty="0">
              <a:solidFill>
                <a:srgbClr val="1B1464"/>
              </a:solidFill>
              <a:latin typeface="Helvetica" panose="020B0604020202020204" pitchFamily="2" charset="0"/>
            </a:endParaRPr>
          </a:p>
        </p:txBody>
      </p:sp>
      <p:pic>
        <p:nvPicPr>
          <p:cNvPr id="19" name="Picture 18">
            <a:hlinkClick r:id="rId3"/>
            <a:extLst>
              <a:ext uri="{FF2B5EF4-FFF2-40B4-BE49-F238E27FC236}">
                <a16:creationId xmlns:a16="http://schemas.microsoft.com/office/drawing/2014/main" id="{F42EF539-F2CB-4B7E-A815-515DB88CB380}"/>
              </a:ext>
            </a:extLst>
          </p:cNvPr>
          <p:cNvPicPr>
            <a:picLocks noChangeAspect="1"/>
          </p:cNvPicPr>
          <p:nvPr/>
        </p:nvPicPr>
        <p:blipFill>
          <a:blip r:embed="rId9"/>
          <a:stretch>
            <a:fillRect/>
          </a:stretch>
        </p:blipFill>
        <p:spPr>
          <a:xfrm>
            <a:off x="10581168" y="26072"/>
            <a:ext cx="1543762" cy="868366"/>
          </a:xfrm>
          <a:prstGeom prst="rect">
            <a:avLst/>
          </a:prstGeom>
          <a:ln>
            <a:solidFill>
              <a:schemeClr val="tx1"/>
            </a:solidFill>
          </a:ln>
        </p:spPr>
      </p:pic>
      <p:sp>
        <p:nvSpPr>
          <p:cNvPr id="21" name="Rectangle 20">
            <a:extLst>
              <a:ext uri="{FF2B5EF4-FFF2-40B4-BE49-F238E27FC236}">
                <a16:creationId xmlns:a16="http://schemas.microsoft.com/office/drawing/2014/main" id="{F1DB62DA-A80C-4A1C-B03A-60C723D8DD7E}"/>
              </a:ext>
            </a:extLst>
          </p:cNvPr>
          <p:cNvSpPr/>
          <p:nvPr/>
        </p:nvSpPr>
        <p:spPr>
          <a:xfrm>
            <a:off x="10730201" y="890789"/>
            <a:ext cx="1245437" cy="369332"/>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1F1A62"/>
                </a:solidFill>
                <a:effectLst/>
                <a:uLnTx/>
                <a:uFillTx/>
                <a:latin typeface="Helvetica" pitchFamily="2" charset="0"/>
                <a:ea typeface="+mn-ea"/>
                <a:cs typeface="+mn-cs"/>
              </a:rPr>
              <a:t>Click here for the full </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dirty="0">
                <a:ln>
                  <a:noFill/>
                </a:ln>
                <a:solidFill>
                  <a:srgbClr val="1F1A62"/>
                </a:solidFill>
                <a:effectLst/>
                <a:uLnTx/>
                <a:uFillTx/>
                <a:latin typeface="Helvetica" pitchFamily="2" charset="0"/>
                <a:ea typeface="+mn-ea"/>
                <a:cs typeface="+mn-cs"/>
              </a:rPr>
              <a:t>VAB custom study</a:t>
            </a:r>
            <a:endParaRPr lang="en-US" sz="900" dirty="0">
              <a:solidFill>
                <a:srgbClr val="1F1A62"/>
              </a:solidFill>
              <a:latin typeface="Helvetica" pitchFamily="2" charset="0"/>
            </a:endParaRPr>
          </a:p>
        </p:txBody>
      </p:sp>
    </p:spTree>
    <p:extLst>
      <p:ext uri="{BB962C8B-B14F-4D97-AF65-F5344CB8AC3E}">
        <p14:creationId xmlns:p14="http://schemas.microsoft.com/office/powerpoint/2010/main" val="347702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9331"/>
            <a:ext cx="12192000" cy="6886442"/>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9051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t>Advertiser Reaction to COVID-19</a:t>
            </a:r>
          </a:p>
        </p:txBody>
      </p:sp>
    </p:spTree>
    <p:extLst>
      <p:ext uri="{BB962C8B-B14F-4D97-AF65-F5344CB8AC3E}">
        <p14:creationId xmlns:p14="http://schemas.microsoft.com/office/powerpoint/2010/main" val="1438577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26244" y="6585708"/>
            <a:ext cx="11665755"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60</a:t>
            </a:fld>
            <a:endParaRPr lang="en-US" dirty="0"/>
          </a:p>
        </p:txBody>
      </p:sp>
      <p:sp>
        <p:nvSpPr>
          <p:cNvPr id="14" name="TextBox 13">
            <a:extLst>
              <a:ext uri="{FF2B5EF4-FFF2-40B4-BE49-F238E27FC236}">
                <a16:creationId xmlns:a16="http://schemas.microsoft.com/office/drawing/2014/main" id="{0BA22DF9-BEFC-4684-B093-4877081C3E11}"/>
              </a:ext>
            </a:extLst>
          </p:cNvPr>
          <p:cNvSpPr txBox="1"/>
          <p:nvPr/>
        </p:nvSpPr>
        <p:spPr>
          <a:xfrm>
            <a:off x="1" y="1661986"/>
            <a:ext cx="12191998" cy="492443"/>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34" charset="0"/>
                <a:cs typeface="Helvetica" panose="020B0604020202020204" pitchFamily="34" charset="0"/>
              </a:rPr>
              <a:t>“I am more likely to purchase a product or service from companies that are lending resources or helping local communities during the crisis”</a:t>
            </a:r>
            <a:br>
              <a:rPr lang="en-US" b="1" u="sng" dirty="0">
                <a:solidFill>
                  <a:srgbClr val="1F1A62"/>
                </a:solidFill>
                <a:latin typeface="Helvetica" panose="020B0604020202020204" pitchFamily="34" charset="0"/>
                <a:cs typeface="Helvetica" panose="020B0604020202020204" pitchFamily="34" charset="0"/>
              </a:rPr>
            </a:br>
            <a:r>
              <a:rPr lang="en-US" sz="1200" dirty="0">
                <a:solidFill>
                  <a:srgbClr val="1F1A62"/>
                </a:solidFill>
                <a:latin typeface="Helvetica" panose="020B0604020202020204" pitchFamily="34" charset="0"/>
                <a:cs typeface="Helvetica" panose="020B0604020202020204" pitchFamily="34" charset="0"/>
              </a:rPr>
              <a:t>% that agree with the statement</a:t>
            </a:r>
            <a:endParaRPr lang="en-US" sz="1600" dirty="0">
              <a:solidFill>
                <a:srgbClr val="1F1A62"/>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84256" y="6079394"/>
            <a:ext cx="11412275" cy="461665"/>
          </a:xfrm>
          <a:prstGeom prst="rect">
            <a:avLst/>
          </a:prstGeom>
          <a:noFill/>
        </p:spPr>
        <p:txBody>
          <a:bodyPr wrap="square" rtlCol="0">
            <a:spAutoFit/>
          </a:bodyPr>
          <a:lstStyle/>
          <a:p>
            <a:r>
              <a:rPr lang="en-US" sz="800" dirty="0">
                <a:solidFill>
                  <a:srgbClr val="1F1A62"/>
                </a:solidFill>
                <a:latin typeface="Helvetica" panose="020B0604020202020204" pitchFamily="34" charset="0"/>
                <a:cs typeface="Helvetica" panose="020B0604020202020204" pitchFamily="34" charset="0"/>
              </a:rPr>
              <a:t>Source: </a:t>
            </a:r>
            <a:r>
              <a:rPr lang="en-US" sz="800" dirty="0">
                <a:solidFill>
                  <a:srgbClr val="1F1A62"/>
                </a:solidFill>
                <a:latin typeface="Helvetica" panose="020B0403020202020204" pitchFamily="34" charset="0"/>
                <a:cs typeface="Helvetica" panose="020B0604020202020204" pitchFamily="34" charset="0"/>
              </a:rPr>
              <a:t>VAB’s </a:t>
            </a:r>
            <a:r>
              <a:rPr lang="en-US" sz="800" dirty="0">
                <a:latin typeface="Helvetica" panose="020B0403020202020204" pitchFamily="34" charset="0"/>
                <a:hlinkClick r:id="rId3"/>
              </a:rPr>
              <a:t>'As Time Goes By: How Media Consumption Is Helping America Cope’</a:t>
            </a:r>
            <a:r>
              <a:rPr lang="en-US" sz="800" dirty="0">
                <a:latin typeface="Helvetica" panose="020B0403020202020204" pitchFamily="34" charset="0"/>
              </a:rPr>
              <a:t>. </a:t>
            </a:r>
            <a:r>
              <a:rPr lang="en-US" sz="800" dirty="0">
                <a:solidFill>
                  <a:srgbClr val="1F1A62"/>
                </a:solidFill>
                <a:latin typeface="Helvetica" panose="020B0604020202020204" pitchFamily="34" charset="0"/>
                <a:cs typeface="Helvetica" panose="020B0604020202020204" pitchFamily="34" charset="0"/>
              </a:rPr>
              <a:t>VAB / Lucid ‘Media Usage In The Time of COVID-19 Survey,’ April 2020. Survey base: P18+ &amp; household subscribes to cable, telco, internet TV or satellite TV (n=1,004). Q15: Some companies are lending resources (e.g. Comcast donating free internet, Ford, 3M and GE Healthcare making healthcare equipment), or helping local communities during the crisis (Miller Lite starts ‘virtual tip jar’ to support out-of-work bartenders).  How does this affect your likelihood to purchase a product or service from this company? </a:t>
            </a:r>
          </a:p>
        </p:txBody>
      </p:sp>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algn="ctr"/>
            <a:r>
              <a:rPr lang="en-US" sz="3600" b="1" dirty="0">
                <a:solidFill>
                  <a:schemeClr val="bg1"/>
                </a:solidFill>
                <a:latin typeface="Helvetica" panose="020B0403020202020204" pitchFamily="34" charset="0"/>
              </a:rPr>
              <a:t>55%</a:t>
            </a:r>
            <a:r>
              <a:rPr lang="en-US" sz="3600" dirty="0">
                <a:solidFill>
                  <a:schemeClr val="bg1"/>
                </a:solidFill>
                <a:latin typeface="Helvetica" panose="020B0403020202020204" pitchFamily="34" charset="0"/>
              </a:rPr>
              <a:t> </a:t>
            </a:r>
            <a:br>
              <a:rPr lang="en-US" sz="3600" dirty="0">
                <a:solidFill>
                  <a:schemeClr val="bg1"/>
                </a:solidFill>
                <a:latin typeface="Helvetica" panose="020B0403020202020204" pitchFamily="34" charset="0"/>
              </a:rPr>
            </a:br>
            <a:r>
              <a:rPr lang="en-US" dirty="0">
                <a:solidFill>
                  <a:schemeClr val="bg1"/>
                </a:solidFill>
                <a:latin typeface="Helvetica" panose="020B0403020202020204" pitchFamily="34" charset="0"/>
              </a:rPr>
              <a:t>of all respondents</a:t>
            </a:r>
            <a:endParaRPr lang="en-US" sz="3600" b="1" dirty="0">
              <a:solidFill>
                <a:schemeClr val="bg1"/>
              </a:solidFill>
              <a:latin typeface="Helvetica" panose="020B0403020202020204" pitchFamily="34" charset="0"/>
            </a:endParaRPr>
          </a:p>
        </p:txBody>
      </p:sp>
      <p:graphicFrame>
        <p:nvGraphicFramePr>
          <p:cNvPr id="27" name="Chart 26">
            <a:extLst>
              <a:ext uri="{FF2B5EF4-FFF2-40B4-BE49-F238E27FC236}">
                <a16:creationId xmlns:a16="http://schemas.microsoft.com/office/drawing/2014/main" id="{D6534460-DE05-4C83-B550-87B9A38F341B}"/>
              </a:ext>
            </a:extLst>
          </p:cNvPr>
          <p:cNvGraphicFramePr/>
          <p:nvPr>
            <p:extLst>
              <p:ext uri="{D42A27DB-BD31-4B8C-83A1-F6EECF244321}">
                <p14:modId xmlns:p14="http://schemas.microsoft.com/office/powerpoint/2010/main" val="4204237081"/>
              </p:ext>
            </p:extLst>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0">
            <a:extLst>
              <a:ext uri="{FF2B5EF4-FFF2-40B4-BE49-F238E27FC236}">
                <a16:creationId xmlns:a16="http://schemas.microsoft.com/office/drawing/2014/main" id="{171B2E32-337D-405B-89F7-E9EAA8E2CE83}"/>
              </a:ext>
            </a:extLst>
          </p:cNvPr>
          <p:cNvPicPr>
            <a:picLocks noChangeAspect="1"/>
          </p:cNvPicPr>
          <p:nvPr/>
        </p:nvPicPr>
        <p:blipFill>
          <a:blip r:embed="rId5"/>
          <a:stretch>
            <a:fillRect/>
          </a:stretch>
        </p:blipFill>
        <p:spPr>
          <a:xfrm>
            <a:off x="112835" y="3342451"/>
            <a:ext cx="3848738" cy="451708"/>
          </a:xfrm>
          <a:prstGeom prst="rect">
            <a:avLst/>
          </a:prstGeom>
          <a:ln>
            <a:solidFill>
              <a:srgbClr val="1B1464"/>
            </a:solidFill>
          </a:ln>
        </p:spPr>
      </p:pic>
      <p:pic>
        <p:nvPicPr>
          <p:cNvPr id="29" name="Picture 28">
            <a:extLst>
              <a:ext uri="{FF2B5EF4-FFF2-40B4-BE49-F238E27FC236}">
                <a16:creationId xmlns:a16="http://schemas.microsoft.com/office/drawing/2014/main" id="{B8ADAF76-21DF-4A54-8F22-21A29EBD2CA7}"/>
              </a:ext>
            </a:extLst>
          </p:cNvPr>
          <p:cNvPicPr>
            <a:picLocks noChangeAspect="1"/>
          </p:cNvPicPr>
          <p:nvPr/>
        </p:nvPicPr>
        <p:blipFill>
          <a:blip r:embed="rId6"/>
          <a:stretch>
            <a:fillRect/>
          </a:stretch>
        </p:blipFill>
        <p:spPr>
          <a:xfrm>
            <a:off x="1479250" y="4882093"/>
            <a:ext cx="2972388" cy="630507"/>
          </a:xfrm>
          <a:prstGeom prst="rect">
            <a:avLst/>
          </a:prstGeom>
          <a:ln>
            <a:solidFill>
              <a:srgbClr val="1B1464"/>
            </a:solidFill>
          </a:ln>
        </p:spPr>
      </p:pic>
      <p:pic>
        <p:nvPicPr>
          <p:cNvPr id="30" name="Picture 29">
            <a:extLst>
              <a:ext uri="{FF2B5EF4-FFF2-40B4-BE49-F238E27FC236}">
                <a16:creationId xmlns:a16="http://schemas.microsoft.com/office/drawing/2014/main" id="{2EF88100-3B6A-4497-BDE7-ECC3CDDDB0E8}"/>
              </a:ext>
            </a:extLst>
          </p:cNvPr>
          <p:cNvPicPr>
            <a:picLocks noChangeAspect="1"/>
          </p:cNvPicPr>
          <p:nvPr/>
        </p:nvPicPr>
        <p:blipFill>
          <a:blip r:embed="rId7"/>
          <a:stretch>
            <a:fillRect/>
          </a:stretch>
        </p:blipFill>
        <p:spPr>
          <a:xfrm>
            <a:off x="777381" y="3844107"/>
            <a:ext cx="3848738" cy="438739"/>
          </a:xfrm>
          <a:prstGeom prst="rect">
            <a:avLst/>
          </a:prstGeom>
          <a:ln>
            <a:solidFill>
              <a:srgbClr val="1B1464"/>
            </a:solidFill>
          </a:ln>
        </p:spPr>
      </p:pic>
      <p:pic>
        <p:nvPicPr>
          <p:cNvPr id="31" name="Picture 30">
            <a:extLst>
              <a:ext uri="{FF2B5EF4-FFF2-40B4-BE49-F238E27FC236}">
                <a16:creationId xmlns:a16="http://schemas.microsoft.com/office/drawing/2014/main" id="{7FB0D12A-7C51-4A6B-8A3B-544E48DB2AD4}"/>
              </a:ext>
            </a:extLst>
          </p:cNvPr>
          <p:cNvPicPr>
            <a:picLocks noChangeAspect="1"/>
          </p:cNvPicPr>
          <p:nvPr/>
        </p:nvPicPr>
        <p:blipFill>
          <a:blip r:embed="rId8"/>
          <a:stretch>
            <a:fillRect/>
          </a:stretch>
        </p:blipFill>
        <p:spPr>
          <a:xfrm>
            <a:off x="112833" y="4342947"/>
            <a:ext cx="3848739" cy="476282"/>
          </a:xfrm>
          <a:prstGeom prst="rect">
            <a:avLst/>
          </a:prstGeom>
          <a:ln>
            <a:solidFill>
              <a:srgbClr val="1B1464"/>
            </a:solidFill>
          </a:ln>
        </p:spPr>
      </p:pic>
      <p:cxnSp>
        <p:nvCxnSpPr>
          <p:cNvPr id="4" name="Straight Connector 3">
            <a:extLst>
              <a:ext uri="{FF2B5EF4-FFF2-40B4-BE49-F238E27FC236}">
                <a16:creationId xmlns:a16="http://schemas.microsoft.com/office/drawing/2014/main" id="{E426E5CD-7ED0-4A6E-A1C4-BBC6AC3ACB1D}"/>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0A5D841-20F0-4192-A638-6874943837D6}"/>
              </a:ext>
            </a:extLst>
          </p:cNvPr>
          <p:cNvSpPr/>
          <p:nvPr/>
        </p:nvSpPr>
        <p:spPr>
          <a:xfrm>
            <a:off x="162259" y="373885"/>
            <a:ext cx="11953293" cy="892552"/>
          </a:xfrm>
          <a:prstGeom prst="rect">
            <a:avLst/>
          </a:prstGeom>
        </p:spPr>
        <p:txBody>
          <a:bodyPr wrap="square">
            <a:spAutoFit/>
          </a:bodyPr>
          <a:lstStyle/>
          <a:p>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…And companies who demonstrate an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authentic</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commitment to helping communities during this crisis will likely </a:t>
            </a:r>
            <a:r>
              <a:rPr lang="en-US" sz="2600" b="1" dirty="0">
                <a:solidFill>
                  <a:srgbClr val="E84A99"/>
                </a:solidFill>
                <a:latin typeface="Helvetica" panose="020B0604020202020204" pitchFamily="2" charset="0"/>
                <a:ea typeface="Open Sans" panose="020B0606030504020204" pitchFamily="34" charset="0"/>
                <a:cs typeface="Open Sans" panose="020B0606030504020204" pitchFamily="34" charset="0"/>
              </a:rPr>
              <a:t>increase purchase intent </a:t>
            </a:r>
          </a:p>
        </p:txBody>
      </p:sp>
    </p:spTree>
    <p:extLst>
      <p:ext uri="{BB962C8B-B14F-4D97-AF65-F5344CB8AC3E}">
        <p14:creationId xmlns:p14="http://schemas.microsoft.com/office/powerpoint/2010/main" val="4047120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59487" y="446176"/>
            <a:ext cx="749870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Creative Messaging That is Right for the Time</a:t>
            </a:r>
          </a:p>
        </p:txBody>
      </p:sp>
      <p:sp>
        <p:nvSpPr>
          <p:cNvPr id="4" name="Rectangle 3">
            <a:extLst>
              <a:ext uri="{FF2B5EF4-FFF2-40B4-BE49-F238E27FC236}">
                <a16:creationId xmlns:a16="http://schemas.microsoft.com/office/drawing/2014/main" id="{91CAB802-C65F-4081-AA12-A81B57DC4275}"/>
              </a:ext>
            </a:extLst>
          </p:cNvPr>
          <p:cNvSpPr/>
          <p:nvPr/>
        </p:nvSpPr>
        <p:spPr>
          <a:xfrm>
            <a:off x="5154335" y="1857531"/>
            <a:ext cx="6309007" cy="3170099"/>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During this time of heightened emotions, many brands are re-evaluating their messages </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lang="en-US" sz="2800" b="1" dirty="0">
              <a:solidFill>
                <a:srgbClr val="1F1A62"/>
              </a:solidFill>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Empathy often equals effectiveness when talking to consumers in times of crisis</a:t>
            </a:r>
          </a:p>
          <a:p>
            <a:pPr marL="457200" marR="0" lvl="0" indent="-457200" algn="l" defTabSz="1172398" rtl="0" eaLnBrk="1" fontAlgn="auto" latinLnBrk="0" hangingPunct="1">
              <a:lnSpc>
                <a:spcPct val="100000"/>
              </a:lnSpc>
              <a:spcBef>
                <a:spcPts val="0"/>
              </a:spcBef>
              <a:spcAft>
                <a:spcPts val="0"/>
              </a:spcAft>
              <a:buClrTx/>
              <a:buSzTx/>
              <a:buBlip>
                <a:blip r:embed="rId3"/>
              </a:buBlip>
              <a:tabLst/>
              <a:defRPr/>
            </a:pPr>
            <a:endParaRPr lang="en-US" sz="2800" b="1" dirty="0">
              <a:solidFill>
                <a:srgbClr val="1F1A62"/>
              </a:solidFill>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Research indicates consumers look favorably on brands who are responding to the crisis in a helpful yet authentic manner</a:t>
            </a:r>
          </a:p>
          <a:p>
            <a:pPr marL="285750" marR="0" lvl="0" indent="-285750" algn="l" defTabSz="1172398" rtl="0" eaLnBrk="1" fontAlgn="auto" latinLnBrk="0" hangingPunct="1">
              <a:lnSpc>
                <a:spcPct val="100000"/>
              </a:lnSpc>
              <a:spcBef>
                <a:spcPts val="0"/>
              </a:spcBef>
              <a:spcAft>
                <a:spcPts val="0"/>
              </a:spcAft>
              <a:buClrTx/>
              <a:buSzTx/>
              <a:buBlip>
                <a:blip r:embed="rId3"/>
              </a:buBlip>
              <a:tabLst/>
              <a:defRPr/>
            </a:pP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015999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481934"/>
            <a:ext cx="1170495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Helvetica" pitchFamily="2" charset="0"/>
                <a:ea typeface="+mn-ea"/>
                <a:cs typeface="+mn-cs"/>
              </a:rPr>
              <a:t>Five key reminders for marketers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87620957-9260-438E-B7BD-9E46E95BA676}"/>
              </a:ext>
            </a:extLst>
          </p:cNvPr>
          <p:cNvSpPr/>
          <p:nvPr/>
        </p:nvSpPr>
        <p:spPr>
          <a:xfrm>
            <a:off x="504724" y="6586958"/>
            <a:ext cx="11708793"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4" name="Rectangle 23">
            <a:extLst>
              <a:ext uri="{FF2B5EF4-FFF2-40B4-BE49-F238E27FC236}">
                <a16:creationId xmlns:a16="http://schemas.microsoft.com/office/drawing/2014/main" id="{7390FFD2-8346-4256-8359-2F552217CA6D}"/>
              </a:ext>
            </a:extLst>
          </p:cNvPr>
          <p:cNvSpPr/>
          <p:nvPr/>
        </p:nvSpPr>
        <p:spPr>
          <a:xfrm>
            <a:off x="9809470" y="2809707"/>
            <a:ext cx="2272501" cy="3595615"/>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134FF55-7FC8-4CF1-AA32-139EB6373950}"/>
              </a:ext>
            </a:extLst>
          </p:cNvPr>
          <p:cNvSpPr txBox="1"/>
          <p:nvPr/>
        </p:nvSpPr>
        <p:spPr>
          <a:xfrm>
            <a:off x="9818806" y="2822334"/>
            <a:ext cx="2253829"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Messaging should evolve to be ‘right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for the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Creative should align with evolving customer needs and current consumer sentiments through more compassionate brand-building efforts. Companies that show an authentic commitment to community will likely increase purchase intent.</a:t>
            </a:r>
          </a:p>
        </p:txBody>
      </p:sp>
      <p:sp>
        <p:nvSpPr>
          <p:cNvPr id="29" name="Rectangle 28">
            <a:extLst>
              <a:ext uri="{FF2B5EF4-FFF2-40B4-BE49-F238E27FC236}">
                <a16:creationId xmlns:a16="http://schemas.microsoft.com/office/drawing/2014/main" id="{B903F723-B921-45CC-BED4-FDB488B37309}"/>
              </a:ext>
            </a:extLst>
          </p:cNvPr>
          <p:cNvSpPr/>
          <p:nvPr/>
        </p:nvSpPr>
        <p:spPr>
          <a:xfrm>
            <a:off x="7386942" y="2809705"/>
            <a:ext cx="2272501" cy="3595615"/>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A1182F2-4AD3-4B0F-AA79-BEE35384837C}"/>
              </a:ext>
            </a:extLst>
          </p:cNvPr>
          <p:cNvSpPr txBox="1"/>
          <p:nvPr/>
        </p:nvSpPr>
        <p:spPr>
          <a:xfrm>
            <a:off x="7345981" y="2819221"/>
            <a:ext cx="2354423"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Recessions can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an opportunity for expansion &amp;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If your competitors pull back spending and the market becomes less saturated with competing messages, advertisers can seize the opportunity to distinguish their brands in the minds of consumers.</a:t>
            </a:r>
          </a:p>
        </p:txBody>
      </p:sp>
      <p:pic>
        <p:nvPicPr>
          <p:cNvPr id="7" name="Picture 6">
            <a:extLst>
              <a:ext uri="{FF2B5EF4-FFF2-40B4-BE49-F238E27FC236}">
                <a16:creationId xmlns:a16="http://schemas.microsoft.com/office/drawing/2014/main" id="{B265AB54-6AAF-4BE9-9EDA-4B0E963BE839}"/>
              </a:ext>
            </a:extLst>
          </p:cNvPr>
          <p:cNvPicPr>
            <a:picLocks noChangeAspect="1"/>
          </p:cNvPicPr>
          <p:nvPr/>
        </p:nvPicPr>
        <p:blipFill>
          <a:blip r:embed="rId3"/>
          <a:stretch>
            <a:fillRect/>
          </a:stretch>
        </p:blipFill>
        <p:spPr>
          <a:xfrm>
            <a:off x="7993914" y="1882875"/>
            <a:ext cx="797296" cy="797296"/>
          </a:xfrm>
          <a:prstGeom prst="rect">
            <a:avLst/>
          </a:prstGeom>
        </p:spPr>
      </p:pic>
      <p:sp>
        <p:nvSpPr>
          <p:cNvPr id="22" name="Rectangle 21">
            <a:extLst>
              <a:ext uri="{FF2B5EF4-FFF2-40B4-BE49-F238E27FC236}">
                <a16:creationId xmlns:a16="http://schemas.microsoft.com/office/drawing/2014/main" id="{61A21BC9-079B-403F-8776-10FB6001EB6E}"/>
              </a:ext>
            </a:extLst>
          </p:cNvPr>
          <p:cNvSpPr/>
          <p:nvPr/>
        </p:nvSpPr>
        <p:spPr>
          <a:xfrm>
            <a:off x="4964415" y="2809707"/>
            <a:ext cx="2272501" cy="3595615"/>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274FF76-640F-465D-AE9E-60E2313A975A}"/>
              </a:ext>
            </a:extLst>
          </p:cNvPr>
          <p:cNvSpPr txBox="1"/>
          <p:nvPr/>
        </p:nvSpPr>
        <p:spPr>
          <a:xfrm>
            <a:off x="4973751" y="2816112"/>
            <a:ext cx="2253829"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rPr>
              <a:t>Be a fierce protector of your market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Stay vigilant and keep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a watchful eye on your competitors in order to determine the investment needed to maintain, or grow, market share. Be prepared to pivot your own strategies quickly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as a result.</a:t>
            </a:r>
          </a:p>
        </p:txBody>
      </p:sp>
      <p:pic>
        <p:nvPicPr>
          <p:cNvPr id="9" name="Picture 8">
            <a:extLst>
              <a:ext uri="{FF2B5EF4-FFF2-40B4-BE49-F238E27FC236}">
                <a16:creationId xmlns:a16="http://schemas.microsoft.com/office/drawing/2014/main" id="{D8225664-BA5A-4468-8E6C-2600B89F66E6}"/>
              </a:ext>
            </a:extLst>
          </p:cNvPr>
          <p:cNvPicPr>
            <a:picLocks noChangeAspect="1"/>
          </p:cNvPicPr>
          <p:nvPr/>
        </p:nvPicPr>
        <p:blipFill>
          <a:blip r:embed="rId4"/>
          <a:stretch>
            <a:fillRect/>
          </a:stretch>
        </p:blipFill>
        <p:spPr>
          <a:xfrm>
            <a:off x="5662152" y="1843010"/>
            <a:ext cx="877026" cy="877026"/>
          </a:xfrm>
          <a:prstGeom prst="rect">
            <a:avLst/>
          </a:prstGeom>
        </p:spPr>
      </p:pic>
      <p:sp>
        <p:nvSpPr>
          <p:cNvPr id="19" name="Rectangle 18">
            <a:extLst>
              <a:ext uri="{FF2B5EF4-FFF2-40B4-BE49-F238E27FC236}">
                <a16:creationId xmlns:a16="http://schemas.microsoft.com/office/drawing/2014/main" id="{95B7D814-835D-47AE-8960-DEA572F2A5F3}"/>
              </a:ext>
            </a:extLst>
          </p:cNvPr>
          <p:cNvSpPr/>
          <p:nvPr/>
        </p:nvSpPr>
        <p:spPr>
          <a:xfrm>
            <a:off x="2582849" y="2815926"/>
            <a:ext cx="2272501" cy="3595615"/>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EA851C8-9342-4603-BAAC-6D3AE4C9C13A}"/>
              </a:ext>
            </a:extLst>
          </p:cNvPr>
          <p:cNvSpPr txBox="1"/>
          <p:nvPr/>
        </p:nvSpPr>
        <p:spPr>
          <a:xfrm>
            <a:off x="2598397" y="2819223"/>
            <a:ext cx="2241405" cy="34470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rPr>
              <a:t>Advertising during a recession is for the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Brands that maintain or increase their SOV experience significant gains over the long-term and the principle of ‘excess share of voice’ shows that the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a brand spends on advertising vs. its competitors,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more they will grow.</a:t>
            </a:r>
          </a:p>
        </p:txBody>
      </p:sp>
      <p:pic>
        <p:nvPicPr>
          <p:cNvPr id="11" name="Picture 10">
            <a:extLst>
              <a:ext uri="{FF2B5EF4-FFF2-40B4-BE49-F238E27FC236}">
                <a16:creationId xmlns:a16="http://schemas.microsoft.com/office/drawing/2014/main" id="{D1EE5912-C969-4523-A793-6BC1DBEDE2EE}"/>
              </a:ext>
            </a:extLst>
          </p:cNvPr>
          <p:cNvPicPr>
            <a:picLocks noChangeAspect="1"/>
          </p:cNvPicPr>
          <p:nvPr/>
        </p:nvPicPr>
        <p:blipFill>
          <a:blip r:embed="rId5"/>
          <a:stretch>
            <a:fillRect/>
          </a:stretch>
        </p:blipFill>
        <p:spPr>
          <a:xfrm>
            <a:off x="3280586" y="1843010"/>
            <a:ext cx="877026" cy="877026"/>
          </a:xfrm>
          <a:prstGeom prst="rect">
            <a:avLst/>
          </a:prstGeom>
        </p:spPr>
      </p:pic>
      <p:sp>
        <p:nvSpPr>
          <p:cNvPr id="40" name="Rectangle 39">
            <a:extLst>
              <a:ext uri="{FF2B5EF4-FFF2-40B4-BE49-F238E27FC236}">
                <a16:creationId xmlns:a16="http://schemas.microsoft.com/office/drawing/2014/main" id="{143474B1-1FCB-4D0F-8CDA-38D3931DE2C1}"/>
              </a:ext>
            </a:extLst>
          </p:cNvPr>
          <p:cNvSpPr/>
          <p:nvPr/>
        </p:nvSpPr>
        <p:spPr>
          <a:xfrm>
            <a:off x="155657" y="2822143"/>
            <a:ext cx="2272501" cy="3595615"/>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168DE16-12E9-4F63-B8FF-CC47777E4C1E}"/>
              </a:ext>
            </a:extLst>
          </p:cNvPr>
          <p:cNvSpPr txBox="1"/>
          <p:nvPr/>
        </p:nvSpPr>
        <p:spPr>
          <a:xfrm>
            <a:off x="110030" y="2816114"/>
            <a:ext cx="236375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rPr>
              <a:t>Maintaining your SOV now will cost you less in the long-term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‘Going dark’ or significantly cutting your advertising spend will not only result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in more pronounced short-term losses but it’ll also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Normal" pitchFamily="2" charset="0"/>
              </a:rPr>
              <a:t>a more expensive recovery for your brand post-recession.</a:t>
            </a:r>
          </a:p>
        </p:txBody>
      </p:sp>
      <p:pic>
        <p:nvPicPr>
          <p:cNvPr id="13" name="Picture 12">
            <a:extLst>
              <a:ext uri="{FF2B5EF4-FFF2-40B4-BE49-F238E27FC236}">
                <a16:creationId xmlns:a16="http://schemas.microsoft.com/office/drawing/2014/main" id="{B353210B-A8A1-492E-BE1A-B39E02A5D6FC}"/>
              </a:ext>
            </a:extLst>
          </p:cNvPr>
          <p:cNvPicPr>
            <a:picLocks noChangeAspect="1"/>
          </p:cNvPicPr>
          <p:nvPr/>
        </p:nvPicPr>
        <p:blipFill>
          <a:blip r:embed="rId6"/>
          <a:stretch>
            <a:fillRect/>
          </a:stretch>
        </p:blipFill>
        <p:spPr>
          <a:xfrm>
            <a:off x="809542" y="1799158"/>
            <a:ext cx="964730" cy="964730"/>
          </a:xfrm>
          <a:prstGeom prst="rect">
            <a:avLst/>
          </a:prstGeom>
        </p:spPr>
      </p:pic>
      <p:pic>
        <p:nvPicPr>
          <p:cNvPr id="6" name="Picture 5">
            <a:extLst>
              <a:ext uri="{FF2B5EF4-FFF2-40B4-BE49-F238E27FC236}">
                <a16:creationId xmlns:a16="http://schemas.microsoft.com/office/drawing/2014/main" id="{0A5F87B2-CD60-4EA7-94D7-8DB8F17D8703}"/>
              </a:ext>
            </a:extLst>
          </p:cNvPr>
          <p:cNvPicPr>
            <a:picLocks noChangeAspect="1"/>
          </p:cNvPicPr>
          <p:nvPr/>
        </p:nvPicPr>
        <p:blipFill>
          <a:blip r:embed="rId7"/>
          <a:stretch>
            <a:fillRect/>
          </a:stretch>
        </p:blipFill>
        <p:spPr>
          <a:xfrm>
            <a:off x="10510493" y="1843010"/>
            <a:ext cx="877027" cy="877027"/>
          </a:xfrm>
          <a:prstGeom prst="rect">
            <a:avLst/>
          </a:prstGeom>
        </p:spPr>
      </p:pic>
    </p:spTree>
    <p:extLst>
      <p:ext uri="{BB962C8B-B14F-4D97-AF65-F5344CB8AC3E}">
        <p14:creationId xmlns:p14="http://schemas.microsoft.com/office/powerpoint/2010/main" val="226289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hlinkClick r:id="rId2"/>
            <a:extLst>
              <a:ext uri="{FF2B5EF4-FFF2-40B4-BE49-F238E27FC236}">
                <a16:creationId xmlns:a16="http://schemas.microsoft.com/office/drawing/2014/main" id="{628BECC2-27EB-4137-B4D7-DE6A42DB867D}"/>
              </a:ext>
            </a:extLst>
          </p:cNvPr>
          <p:cNvPicPr>
            <a:picLocks noChangeAspect="1"/>
          </p:cNvPicPr>
          <p:nvPr/>
        </p:nvPicPr>
        <p:blipFill>
          <a:blip r:embed="rId3"/>
          <a:stretch>
            <a:fillRect/>
          </a:stretch>
        </p:blipFill>
        <p:spPr>
          <a:xfrm>
            <a:off x="9031118" y="1722524"/>
            <a:ext cx="2682666" cy="1523963"/>
          </a:xfrm>
          <a:prstGeom prst="rect">
            <a:avLst/>
          </a:prstGeom>
          <a:ln>
            <a:solidFill>
              <a:schemeClr val="tx1"/>
            </a:solidFill>
          </a:ln>
        </p:spPr>
      </p:pic>
      <p:pic>
        <p:nvPicPr>
          <p:cNvPr id="3" name="Picture 2">
            <a:hlinkClick r:id="rId4"/>
            <a:extLst>
              <a:ext uri="{FF2B5EF4-FFF2-40B4-BE49-F238E27FC236}">
                <a16:creationId xmlns:a16="http://schemas.microsoft.com/office/drawing/2014/main" id="{5A97B325-DB59-49C8-8E14-B4ED621A893E}"/>
              </a:ext>
            </a:extLst>
          </p:cNvPr>
          <p:cNvPicPr>
            <a:picLocks noChangeAspect="1"/>
          </p:cNvPicPr>
          <p:nvPr/>
        </p:nvPicPr>
        <p:blipFill>
          <a:blip r:embed="rId5"/>
          <a:stretch>
            <a:fillRect/>
          </a:stretch>
        </p:blipFill>
        <p:spPr>
          <a:xfrm>
            <a:off x="4748967" y="1741263"/>
            <a:ext cx="2682665" cy="1508999"/>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61C5094-44B8-40BE-AC3C-23B0A987CEF8}"/>
              </a:ext>
            </a:extLst>
          </p:cNvPr>
          <p:cNvSpPr/>
          <p:nvPr/>
        </p:nvSpPr>
        <p:spPr>
          <a:xfrm>
            <a:off x="283558" y="387509"/>
            <a:ext cx="119084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To learn more, check out these related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marketer’s guide and reports from VAB</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t>
            </a:r>
          </a:p>
        </p:txBody>
      </p:sp>
      <p:sp>
        <p:nvSpPr>
          <p:cNvPr id="12" name="Rectangle 11">
            <a:extLst>
              <a:ext uri="{FF2B5EF4-FFF2-40B4-BE49-F238E27FC236}">
                <a16:creationId xmlns:a16="http://schemas.microsoft.com/office/drawing/2014/main" id="{70379E03-7B6B-486C-B409-D6374733B0D8}"/>
              </a:ext>
            </a:extLst>
          </p:cNvPr>
          <p:cNvSpPr/>
          <p:nvPr/>
        </p:nvSpPr>
        <p:spPr>
          <a:xfrm>
            <a:off x="8896235" y="3270207"/>
            <a:ext cx="2953643" cy="707886"/>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1F1A62"/>
                </a:solidFill>
                <a:effectLst/>
                <a:uLnTx/>
                <a:uFillTx/>
                <a:latin typeface="Helvetica" pitchFamily="2" charset="0"/>
              </a:rPr>
              <a:t>Learn how marketers </a:t>
            </a:r>
            <a:r>
              <a:rPr lang="en-US" sz="1000" dirty="0">
                <a:solidFill>
                  <a:srgbClr val="1F1A62"/>
                </a:solidFill>
                <a:latin typeface="Helvetica" pitchFamily="2" charset="0"/>
              </a:rPr>
              <a:t>launched </a:t>
            </a:r>
            <a:r>
              <a:rPr kumimoji="0" lang="en-US" sz="1000" i="0" u="none" strike="noStrike" kern="1200" cap="none" spc="0" normalizeH="0" baseline="0" noProof="0" dirty="0">
                <a:ln>
                  <a:noFill/>
                </a:ln>
                <a:solidFill>
                  <a:srgbClr val="ED3C8D"/>
                </a:solidFill>
                <a:effectLst/>
                <a:uLnTx/>
                <a:uFillTx/>
                <a:latin typeface="Helvetica" pitchFamily="2" charset="0"/>
              </a:rPr>
              <a:t>campaigns balancing long-term brand health </a:t>
            </a:r>
            <a:r>
              <a:rPr kumimoji="0" lang="en-US" sz="1000" i="0" u="none" strike="noStrike" kern="1200" cap="none" spc="0" normalizeH="0" baseline="0" noProof="0" dirty="0">
                <a:ln>
                  <a:noFill/>
                </a:ln>
                <a:solidFill>
                  <a:srgbClr val="1F1A62"/>
                </a:solidFill>
                <a:effectLst/>
                <a:uLnTx/>
                <a:uFillTx/>
                <a:latin typeface="Helvetica" pitchFamily="2" charset="0"/>
              </a:rPr>
              <a:t>by focusing </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1F1A62"/>
                </a:solidFill>
                <a:effectLst/>
                <a:uLnTx/>
                <a:uFillTx/>
                <a:latin typeface="Helvetica" pitchFamily="2" charset="0"/>
              </a:rPr>
              <a:t>on a relevant</a:t>
            </a:r>
            <a:r>
              <a:rPr lang="en-US" sz="1000" dirty="0">
                <a:solidFill>
                  <a:srgbClr val="1F1A62"/>
                </a:solidFill>
                <a:latin typeface="Helvetica" pitchFamily="2" charset="0"/>
              </a:rPr>
              <a:t>, purpose-driven message that also has a clear call-to-action during COVID-19.</a:t>
            </a:r>
          </a:p>
        </p:txBody>
      </p:sp>
      <p:pic>
        <p:nvPicPr>
          <p:cNvPr id="6" name="Picture 5">
            <a:hlinkClick r:id="rId7"/>
            <a:extLst>
              <a:ext uri="{FF2B5EF4-FFF2-40B4-BE49-F238E27FC236}">
                <a16:creationId xmlns:a16="http://schemas.microsoft.com/office/drawing/2014/main" id="{FC830BDE-8632-472F-8CC4-B08D711BEE9A}"/>
              </a:ext>
            </a:extLst>
          </p:cNvPr>
          <p:cNvPicPr>
            <a:picLocks noChangeAspect="1"/>
          </p:cNvPicPr>
          <p:nvPr/>
        </p:nvPicPr>
        <p:blipFill>
          <a:blip r:embed="rId8"/>
          <a:stretch>
            <a:fillRect/>
          </a:stretch>
        </p:blipFill>
        <p:spPr>
          <a:xfrm>
            <a:off x="9031724" y="4168673"/>
            <a:ext cx="2682665" cy="1494599"/>
          </a:xfrm>
          <a:prstGeom prst="rect">
            <a:avLst/>
          </a:prstGeom>
          <a:ln>
            <a:solidFill>
              <a:schemeClr val="tx1"/>
            </a:solidFill>
          </a:ln>
        </p:spPr>
      </p:pic>
      <p:pic>
        <p:nvPicPr>
          <p:cNvPr id="10" name="Picture 9">
            <a:hlinkClick r:id="rId9"/>
            <a:extLst>
              <a:ext uri="{FF2B5EF4-FFF2-40B4-BE49-F238E27FC236}">
                <a16:creationId xmlns:a16="http://schemas.microsoft.com/office/drawing/2014/main" id="{18FCDE57-5F1E-45A3-AC72-E8872AFAD319}"/>
              </a:ext>
            </a:extLst>
          </p:cNvPr>
          <p:cNvPicPr>
            <a:picLocks noChangeAspect="1"/>
          </p:cNvPicPr>
          <p:nvPr/>
        </p:nvPicPr>
        <p:blipFill>
          <a:blip r:embed="rId10"/>
          <a:stretch>
            <a:fillRect/>
          </a:stretch>
        </p:blipFill>
        <p:spPr>
          <a:xfrm>
            <a:off x="4748966" y="4136680"/>
            <a:ext cx="2682666" cy="1510096"/>
          </a:xfrm>
          <a:prstGeom prst="rect">
            <a:avLst/>
          </a:prstGeom>
          <a:ln>
            <a:solidFill>
              <a:schemeClr val="tx1"/>
            </a:solidFill>
          </a:ln>
        </p:spPr>
      </p:pic>
      <p:pic>
        <p:nvPicPr>
          <p:cNvPr id="13" name="Picture 12">
            <a:hlinkClick r:id="rId11"/>
            <a:extLst>
              <a:ext uri="{FF2B5EF4-FFF2-40B4-BE49-F238E27FC236}">
                <a16:creationId xmlns:a16="http://schemas.microsoft.com/office/drawing/2014/main" id="{E5A360D1-3A3C-4877-8C56-991A79D79DD2}"/>
              </a:ext>
            </a:extLst>
          </p:cNvPr>
          <p:cNvPicPr>
            <a:picLocks noChangeAspect="1"/>
          </p:cNvPicPr>
          <p:nvPr/>
        </p:nvPicPr>
        <p:blipFill rotWithShape="1">
          <a:blip r:embed="rId12"/>
          <a:srcRect l="12245" r="12219"/>
          <a:stretch/>
        </p:blipFill>
        <p:spPr>
          <a:xfrm>
            <a:off x="512271" y="1722138"/>
            <a:ext cx="2682666" cy="1521226"/>
          </a:xfrm>
          <a:prstGeom prst="rect">
            <a:avLst/>
          </a:prstGeom>
          <a:ln>
            <a:solidFill>
              <a:schemeClr val="tx1"/>
            </a:solidFill>
          </a:ln>
        </p:spPr>
      </p:pic>
      <p:pic>
        <p:nvPicPr>
          <p:cNvPr id="5" name="Picture 4">
            <a:hlinkClick r:id="rId13"/>
            <a:extLst>
              <a:ext uri="{FF2B5EF4-FFF2-40B4-BE49-F238E27FC236}">
                <a16:creationId xmlns:a16="http://schemas.microsoft.com/office/drawing/2014/main" id="{43E17824-7D29-45B1-B517-BB5171288E13}"/>
              </a:ext>
            </a:extLst>
          </p:cNvPr>
          <p:cNvPicPr>
            <a:picLocks noChangeAspect="1"/>
          </p:cNvPicPr>
          <p:nvPr/>
        </p:nvPicPr>
        <p:blipFill>
          <a:blip r:embed="rId14"/>
          <a:stretch>
            <a:fillRect/>
          </a:stretch>
        </p:blipFill>
        <p:spPr>
          <a:xfrm>
            <a:off x="512271" y="4136180"/>
            <a:ext cx="2682666" cy="1521226"/>
          </a:xfrm>
          <a:prstGeom prst="rect">
            <a:avLst/>
          </a:prstGeom>
          <a:ln>
            <a:solidFill>
              <a:schemeClr val="tx1"/>
            </a:solidFill>
          </a:ln>
        </p:spPr>
      </p:pic>
      <p:sp>
        <p:nvSpPr>
          <p:cNvPr id="14" name="TextBox 13">
            <a:extLst>
              <a:ext uri="{FF2B5EF4-FFF2-40B4-BE49-F238E27FC236}">
                <a16:creationId xmlns:a16="http://schemas.microsoft.com/office/drawing/2014/main" id="{F762606C-8EC6-427F-A21C-16B779888BBF}"/>
              </a:ext>
            </a:extLst>
          </p:cNvPr>
          <p:cNvSpPr txBox="1"/>
          <p:nvPr/>
        </p:nvSpPr>
        <p:spPr>
          <a:xfrm>
            <a:off x="526244" y="6342060"/>
            <a:ext cx="1138894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Click on the cover imagery above to download each report</a:t>
            </a:r>
            <a:endPar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6" name="Rectangle 15">
            <a:extLst>
              <a:ext uri="{FF2B5EF4-FFF2-40B4-BE49-F238E27FC236}">
                <a16:creationId xmlns:a16="http://schemas.microsoft.com/office/drawing/2014/main" id="{B8CC4704-855F-46FE-988F-C23BB7E71100}"/>
              </a:ext>
            </a:extLst>
          </p:cNvPr>
          <p:cNvSpPr/>
          <p:nvPr/>
        </p:nvSpPr>
        <p:spPr>
          <a:xfrm>
            <a:off x="376783" y="5662676"/>
            <a:ext cx="2953643" cy="707886"/>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1F1A62"/>
                </a:solidFill>
                <a:effectLst/>
                <a:uLnTx/>
                <a:uFillTx/>
                <a:latin typeface="Helvetica" pitchFamily="2" charset="0"/>
              </a:rPr>
              <a:t>Learn how brands have responded to adversity in uncertain times by reviewing </a:t>
            </a:r>
            <a:r>
              <a:rPr kumimoji="0" lang="en-US" sz="1000" i="0" u="none" strike="noStrike" kern="1200" cap="none" spc="0" normalizeH="0" baseline="0" noProof="0" dirty="0">
                <a:ln>
                  <a:noFill/>
                </a:ln>
                <a:solidFill>
                  <a:srgbClr val="ED3C8D"/>
                </a:solidFill>
                <a:effectLst/>
                <a:uLnTx/>
                <a:uFillTx/>
                <a:latin typeface="Helvetica" pitchFamily="2" charset="0"/>
              </a:rPr>
              <a:t>cases studies focused on their approach to crisis management</a:t>
            </a:r>
            <a:r>
              <a:rPr kumimoji="0" lang="en-US" sz="1000" i="0" u="none" strike="noStrike" kern="1200" cap="none" spc="0" normalizeH="0" baseline="0" noProof="0" dirty="0">
                <a:ln>
                  <a:noFill/>
                </a:ln>
                <a:solidFill>
                  <a:srgbClr val="1F1A62"/>
                </a:solidFill>
                <a:effectLst/>
                <a:uLnTx/>
                <a:uFillTx/>
                <a:latin typeface="Helvetica" pitchFamily="2" charset="0"/>
              </a:rPr>
              <a:t> at the company level.</a:t>
            </a:r>
            <a:endParaRPr lang="en-US" sz="1000" dirty="0">
              <a:solidFill>
                <a:srgbClr val="1F1A62"/>
              </a:solidFill>
              <a:latin typeface="Helvetica" pitchFamily="2" charset="0"/>
            </a:endParaRPr>
          </a:p>
        </p:txBody>
      </p:sp>
      <p:sp>
        <p:nvSpPr>
          <p:cNvPr id="17" name="Rectangle 16">
            <a:extLst>
              <a:ext uri="{FF2B5EF4-FFF2-40B4-BE49-F238E27FC236}">
                <a16:creationId xmlns:a16="http://schemas.microsoft.com/office/drawing/2014/main" id="{3799F780-93DC-4F36-A78C-5999249D2A17}"/>
              </a:ext>
            </a:extLst>
          </p:cNvPr>
          <p:cNvSpPr/>
          <p:nvPr/>
        </p:nvSpPr>
        <p:spPr>
          <a:xfrm>
            <a:off x="376783" y="3267094"/>
            <a:ext cx="2953643" cy="707886"/>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1F1A62"/>
                </a:solidFill>
                <a:effectLst/>
                <a:uLnTx/>
                <a:uFillTx/>
                <a:latin typeface="Helvetica" pitchFamily="2" charset="0"/>
              </a:rPr>
              <a:t>Learn about the </a:t>
            </a:r>
            <a:r>
              <a:rPr kumimoji="0" lang="en-US" sz="1000" i="0" u="none" strike="noStrike" kern="1200" cap="none" spc="0" normalizeH="0" baseline="0" noProof="0" dirty="0">
                <a:ln>
                  <a:noFill/>
                </a:ln>
                <a:solidFill>
                  <a:srgbClr val="ED3C8D"/>
                </a:solidFill>
                <a:effectLst/>
                <a:uLnTx/>
                <a:uFillTx/>
                <a:latin typeface="Helvetica" pitchFamily="2" charset="0"/>
              </a:rPr>
              <a:t>10 marketing principles</a:t>
            </a:r>
            <a:r>
              <a:rPr kumimoji="0" lang="en-US" sz="1000" i="0" u="none" strike="noStrike" kern="1200" cap="none" spc="0" normalizeH="0" baseline="0" noProof="0" dirty="0">
                <a:ln>
                  <a:noFill/>
                </a:ln>
                <a:solidFill>
                  <a:srgbClr val="1F1A62"/>
                </a:solidFill>
                <a:effectLst/>
                <a:uLnTx/>
                <a:uFillTx/>
                <a:latin typeface="Helvetica" pitchFamily="2" charset="0"/>
              </a:rPr>
              <a:t> that are </a:t>
            </a:r>
            <a:r>
              <a:rPr kumimoji="0" lang="en-US" sz="1000" i="0" u="none" strike="noStrike" kern="1200" cap="none" spc="0" normalizeH="0" baseline="0" noProof="0" dirty="0">
                <a:ln>
                  <a:noFill/>
                </a:ln>
                <a:solidFill>
                  <a:srgbClr val="ED3C8D"/>
                </a:solidFill>
                <a:effectLst/>
                <a:uLnTx/>
                <a:uFillTx/>
                <a:latin typeface="Helvetica" pitchFamily="2" charset="0"/>
              </a:rPr>
              <a:t>equally applicable for brands during both bull and bear markets</a:t>
            </a:r>
            <a:r>
              <a:rPr kumimoji="0" lang="en-US" sz="1000" i="0" u="none" strike="noStrike" kern="1200" cap="none" spc="0" normalizeH="0" baseline="0" noProof="0" dirty="0">
                <a:ln>
                  <a:noFill/>
                </a:ln>
                <a:solidFill>
                  <a:srgbClr val="1F1A62"/>
                </a:solidFill>
                <a:effectLst/>
                <a:uLnTx/>
                <a:uFillTx/>
                <a:latin typeface="Helvetica" pitchFamily="2" charset="0"/>
              </a:rPr>
              <a:t> and also the most common pitfalls that thwart business growth.</a:t>
            </a:r>
            <a:endParaRPr lang="en-US" sz="1000" dirty="0">
              <a:solidFill>
                <a:srgbClr val="1F1A62"/>
              </a:solidFill>
              <a:latin typeface="Helvetica" pitchFamily="2" charset="0"/>
            </a:endParaRPr>
          </a:p>
        </p:txBody>
      </p:sp>
      <p:sp>
        <p:nvSpPr>
          <p:cNvPr id="18" name="Rectangle 17">
            <a:extLst>
              <a:ext uri="{FF2B5EF4-FFF2-40B4-BE49-F238E27FC236}">
                <a16:creationId xmlns:a16="http://schemas.microsoft.com/office/drawing/2014/main" id="{FFFE01A4-54B6-405E-8C94-FE0B2CB15589}"/>
              </a:ext>
            </a:extLst>
          </p:cNvPr>
          <p:cNvSpPr/>
          <p:nvPr/>
        </p:nvSpPr>
        <p:spPr>
          <a:xfrm>
            <a:off x="4693801" y="3245550"/>
            <a:ext cx="2792996" cy="707886"/>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1F1A62"/>
                </a:solidFill>
                <a:effectLst/>
                <a:uLnTx/>
                <a:uFillTx/>
                <a:latin typeface="Helvetica" pitchFamily="2" charset="0"/>
              </a:rPr>
              <a:t>Through this </a:t>
            </a:r>
            <a:r>
              <a:rPr kumimoji="0" lang="en-US" sz="1000" i="0" u="none" strike="noStrike" kern="1200" cap="none" spc="0" normalizeH="0" baseline="0" noProof="0" dirty="0">
                <a:ln>
                  <a:noFill/>
                </a:ln>
                <a:solidFill>
                  <a:srgbClr val="ED3C8D"/>
                </a:solidFill>
                <a:effectLst/>
                <a:uLnTx/>
                <a:uFillTx/>
                <a:latin typeface="Helvetica" pitchFamily="2" charset="0"/>
              </a:rPr>
              <a:t>custom study</a:t>
            </a:r>
            <a:r>
              <a:rPr kumimoji="0" lang="en-US" sz="1000" i="0" u="none" strike="noStrike" kern="1200" cap="none" spc="0" normalizeH="0" baseline="0" noProof="0" dirty="0">
                <a:ln>
                  <a:noFill/>
                </a:ln>
                <a:solidFill>
                  <a:srgbClr val="1F1A62"/>
                </a:solidFill>
                <a:effectLst/>
                <a:uLnTx/>
                <a:uFillTx/>
                <a:latin typeface="Helvetica" pitchFamily="2" charset="0"/>
              </a:rPr>
              <a:t>, learn </a:t>
            </a:r>
            <a:r>
              <a:rPr lang="en-US" sz="1000" dirty="0">
                <a:solidFill>
                  <a:srgbClr val="1F1A62"/>
                </a:solidFill>
                <a:latin typeface="Helvetica" pitchFamily="2" charset="0"/>
              </a:rPr>
              <a:t>about the changes in </a:t>
            </a:r>
            <a:r>
              <a:rPr lang="en-US" sz="1000" dirty="0">
                <a:solidFill>
                  <a:srgbClr val="ED3C8D"/>
                </a:solidFill>
                <a:latin typeface="Helvetica" pitchFamily="2" charset="0"/>
              </a:rPr>
              <a:t>consumers’ media behaviors</a:t>
            </a:r>
            <a:r>
              <a:rPr lang="en-US" sz="1000" dirty="0">
                <a:solidFill>
                  <a:srgbClr val="1F1A62"/>
                </a:solidFill>
                <a:latin typeface="Helvetica" pitchFamily="2" charset="0"/>
              </a:rPr>
              <a:t> as well as their </a:t>
            </a:r>
            <a:r>
              <a:rPr lang="en-US" sz="1000" dirty="0">
                <a:solidFill>
                  <a:srgbClr val="ED3C8D"/>
                </a:solidFill>
                <a:latin typeface="Helvetica" pitchFamily="2" charset="0"/>
              </a:rPr>
              <a:t>views on brands and advertising</a:t>
            </a:r>
            <a:r>
              <a:rPr lang="en-US" sz="1000" dirty="0">
                <a:solidFill>
                  <a:srgbClr val="1F1A62"/>
                </a:solidFill>
                <a:latin typeface="Helvetica" pitchFamily="2" charset="0"/>
              </a:rPr>
              <a:t> during the COVID-19 pandemic</a:t>
            </a:r>
            <a:r>
              <a:rPr kumimoji="0" lang="en-US" sz="1000" i="0" u="none" strike="noStrike" kern="1200" cap="none" spc="0" normalizeH="0" baseline="0" noProof="0" dirty="0">
                <a:ln>
                  <a:noFill/>
                </a:ln>
                <a:solidFill>
                  <a:srgbClr val="1F1A62"/>
                </a:solidFill>
                <a:effectLst/>
                <a:uLnTx/>
                <a:uFillTx/>
                <a:latin typeface="Helvetica" pitchFamily="2" charset="0"/>
              </a:rPr>
              <a:t>.</a:t>
            </a:r>
            <a:endParaRPr lang="en-US" sz="1000" dirty="0">
              <a:solidFill>
                <a:srgbClr val="1F1A62"/>
              </a:solidFill>
              <a:latin typeface="Helvetica" pitchFamily="2" charset="0"/>
            </a:endParaRPr>
          </a:p>
        </p:txBody>
      </p:sp>
      <p:sp>
        <p:nvSpPr>
          <p:cNvPr id="19" name="Rectangle 18">
            <a:extLst>
              <a:ext uri="{FF2B5EF4-FFF2-40B4-BE49-F238E27FC236}">
                <a16:creationId xmlns:a16="http://schemas.microsoft.com/office/drawing/2014/main" id="{ACBFC819-19BD-4CA6-AF21-F7417B0EFEA9}"/>
              </a:ext>
            </a:extLst>
          </p:cNvPr>
          <p:cNvSpPr/>
          <p:nvPr/>
        </p:nvSpPr>
        <p:spPr>
          <a:xfrm>
            <a:off x="8973877" y="5665066"/>
            <a:ext cx="2798359" cy="707886"/>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1F1A62"/>
                </a:solidFill>
                <a:effectLst/>
                <a:uLnTx/>
                <a:uFillTx/>
                <a:latin typeface="Helvetica" pitchFamily="2" charset="0"/>
              </a:rPr>
              <a:t>Learn about a real-world category analysis utilizing data from the 2018 midterm elections </a:t>
            </a:r>
            <a:r>
              <a:rPr kumimoji="0" lang="en-US" sz="1000" i="0" u="none" strike="noStrike" kern="1200" cap="none" spc="0" normalizeH="0" baseline="0" noProof="0" dirty="0">
                <a:ln>
                  <a:noFill/>
                </a:ln>
                <a:solidFill>
                  <a:srgbClr val="ED3C8D"/>
                </a:solidFill>
                <a:effectLst/>
                <a:uLnTx/>
                <a:uFillTx/>
                <a:latin typeface="Helvetica" pitchFamily="2" charset="0"/>
              </a:rPr>
              <a:t>proving out a central marketing tenet that ‘share of voice’ drives ‘share of market.’</a:t>
            </a:r>
            <a:endParaRPr lang="en-US" sz="1000" dirty="0">
              <a:solidFill>
                <a:srgbClr val="ED3C8D"/>
              </a:solidFill>
              <a:latin typeface="Helvetica" pitchFamily="2" charset="0"/>
            </a:endParaRPr>
          </a:p>
        </p:txBody>
      </p:sp>
      <p:sp>
        <p:nvSpPr>
          <p:cNvPr id="20" name="Rectangle 19">
            <a:extLst>
              <a:ext uri="{FF2B5EF4-FFF2-40B4-BE49-F238E27FC236}">
                <a16:creationId xmlns:a16="http://schemas.microsoft.com/office/drawing/2014/main" id="{4865FA6C-B0F2-400B-A46D-8D9DCA0F6669}"/>
              </a:ext>
            </a:extLst>
          </p:cNvPr>
          <p:cNvSpPr/>
          <p:nvPr/>
        </p:nvSpPr>
        <p:spPr>
          <a:xfrm>
            <a:off x="4613478" y="5668175"/>
            <a:ext cx="2953643" cy="707886"/>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1F1A62"/>
                </a:solidFill>
                <a:effectLst/>
                <a:uLnTx/>
                <a:uFillTx/>
                <a:latin typeface="Helvetica" pitchFamily="2" charset="0"/>
              </a:rPr>
              <a:t>Learn how </a:t>
            </a:r>
            <a:r>
              <a:rPr kumimoji="0" lang="en-US" sz="1000" i="0" u="none" strike="noStrike" kern="1200" cap="none" spc="0" normalizeH="0" baseline="0" noProof="0" dirty="0">
                <a:ln>
                  <a:noFill/>
                </a:ln>
                <a:solidFill>
                  <a:srgbClr val="ED3C8D"/>
                </a:solidFill>
                <a:effectLst/>
                <a:uLnTx/>
                <a:uFillTx/>
                <a:latin typeface="Helvetica" pitchFamily="2" charset="0"/>
              </a:rPr>
              <a:t>TV advertising drives business outcomes</a:t>
            </a:r>
            <a:r>
              <a:rPr kumimoji="0" lang="en-US" sz="1000" i="0" u="none" strike="noStrike" kern="1200" cap="none" spc="0" normalizeH="0" baseline="0" noProof="0" dirty="0">
                <a:ln>
                  <a:noFill/>
                </a:ln>
                <a:solidFill>
                  <a:srgbClr val="1F1A62"/>
                </a:solidFill>
                <a:effectLst/>
                <a:uLnTx/>
                <a:uFillTx/>
                <a:latin typeface="Helvetica" pitchFamily="2" charset="0"/>
              </a:rPr>
              <a:t> across the purchase funnel including ‘intent’ through increasing website traffic for a set of ‘direct-to-consumer’ brands. </a:t>
            </a:r>
            <a:endParaRPr lang="en-US" sz="1000" dirty="0">
              <a:solidFill>
                <a:srgbClr val="1F1A62"/>
              </a:solidFill>
              <a:latin typeface="Helvetica" pitchFamily="2" charset="0"/>
            </a:endParaRPr>
          </a:p>
        </p:txBody>
      </p:sp>
    </p:spTree>
    <p:extLst>
      <p:ext uri="{BB962C8B-B14F-4D97-AF65-F5344CB8AC3E}">
        <p14:creationId xmlns:p14="http://schemas.microsoft.com/office/powerpoint/2010/main" val="2790189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61C5094-44B8-40BE-AC3C-23B0A987CEF8}"/>
              </a:ext>
            </a:extLst>
          </p:cNvPr>
          <p:cNvSpPr/>
          <p:nvPr/>
        </p:nvSpPr>
        <p:spPr>
          <a:xfrm>
            <a:off x="283558" y="387509"/>
            <a:ext cx="1190844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…and click on the below ‘advertising in a recession’ marketing articles and research pieces to read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what others in the industry are saying</a:t>
            </a:r>
          </a:p>
        </p:txBody>
      </p:sp>
      <p:sp>
        <p:nvSpPr>
          <p:cNvPr id="16" name="Rectangle 15">
            <a:extLst>
              <a:ext uri="{FF2B5EF4-FFF2-40B4-BE49-F238E27FC236}">
                <a16:creationId xmlns:a16="http://schemas.microsoft.com/office/drawing/2014/main" id="{19BCCDDE-CB87-4BB4-BE96-D24048F0D9D5}"/>
              </a:ext>
            </a:extLst>
          </p:cNvPr>
          <p:cNvSpPr/>
          <p:nvPr/>
        </p:nvSpPr>
        <p:spPr>
          <a:xfrm>
            <a:off x="283558" y="1707040"/>
            <a:ext cx="11687274" cy="4878259"/>
          </a:xfrm>
          <a:prstGeom prst="rect">
            <a:avLst/>
          </a:prstGeom>
        </p:spPr>
        <p:txBody>
          <a:bodyPr wrap="square">
            <a:spAutoFit/>
          </a:bodyPr>
          <a:lstStyle/>
          <a:p>
            <a:pPr marL="800100" lvl="1" indent="-342900">
              <a:buBlip>
                <a:blip r:embed="rId3"/>
              </a:buBlip>
              <a:defRPr/>
            </a:pPr>
            <a:r>
              <a:rPr lang="en-US" sz="1400" dirty="0">
                <a:latin typeface="Helvetica" panose="020B0403020202020204" pitchFamily="34" charset="0"/>
                <a:hlinkClick r:id="rId4"/>
              </a:rPr>
              <a:t>AdAge - History Shows Marketers Who Keep Spending During Downturns Fare Much Better</a:t>
            </a:r>
            <a:endParaRPr lang="en-US" sz="1400" dirty="0">
              <a:latin typeface="Helvetica" panose="020B0403020202020204" pitchFamily="34" charset="0"/>
            </a:endParaRPr>
          </a:p>
          <a:p>
            <a:pPr marL="800100" lvl="1" indent="-342900">
              <a:buBlip>
                <a:blip r:embed="rId3"/>
              </a:buBlip>
              <a:defRPr/>
            </a:pPr>
            <a:endParaRPr lang="en-US" sz="600" dirty="0">
              <a:latin typeface="Helvetica" panose="020B0403020202020204" pitchFamily="34" charset="0"/>
              <a:hlinkClick r:id="rId5"/>
            </a:endParaRPr>
          </a:p>
          <a:p>
            <a:pPr marL="800100" lvl="1" indent="-342900">
              <a:buBlip>
                <a:blip r:embed="rId3"/>
              </a:buBlip>
              <a:defRPr/>
            </a:pPr>
            <a:r>
              <a:rPr lang="en-US" sz="1400" dirty="0">
                <a:latin typeface="Helvetica" panose="020B0403020202020204" pitchFamily="34" charset="0"/>
                <a:hlinkClick r:id="rId5"/>
              </a:rPr>
              <a:t>Forbes - How to Adapt Your Marketing to a Possible Slowdown in an Economy Shaped by the Coronavirus</a:t>
            </a:r>
            <a:endParaRPr lang="en-US" sz="1400" dirty="0">
              <a:latin typeface="Helvetica" panose="020B0403020202020204" pitchFamily="34" charset="0"/>
            </a:endParaRPr>
          </a:p>
          <a:p>
            <a:pPr marL="800100" lvl="1" indent="-342900">
              <a:buBlip>
                <a:blip r:embed="rId3"/>
              </a:buBlip>
              <a:defRPr/>
            </a:pPr>
            <a:endParaRPr lang="en-US" sz="600" dirty="0">
              <a:latin typeface="Helvetica" panose="020B0403020202020204" pitchFamily="34" charset="0"/>
              <a:hlinkClick r:id="rId6"/>
            </a:endParaRPr>
          </a:p>
          <a:p>
            <a:pPr marL="800100" lvl="1" indent="-342900">
              <a:buBlip>
                <a:blip r:embed="rId3"/>
              </a:buBlip>
              <a:defRPr/>
            </a:pPr>
            <a:r>
              <a:rPr lang="en-US" sz="1400" dirty="0">
                <a:latin typeface="Helvetica" panose="020B0403020202020204" pitchFamily="34" charset="0"/>
                <a:hlinkClick r:id="rId6"/>
              </a:rPr>
              <a:t>Forbes - When A Recession Comes, Don't Stop Advertising</a:t>
            </a:r>
            <a:endParaRPr lang="en-US" sz="1400" dirty="0">
              <a:latin typeface="Helvetica" panose="020B0403020202020204" pitchFamily="34" charset="0"/>
            </a:endParaRPr>
          </a:p>
          <a:p>
            <a:pPr marL="800100" lvl="1" indent="-342900">
              <a:buBlip>
                <a:blip r:embed="rId3"/>
              </a:buBlip>
              <a:defRPr/>
            </a:pPr>
            <a:endParaRPr lang="en-US" sz="600" dirty="0">
              <a:latin typeface="Helvetica" panose="020B0403020202020204" pitchFamily="34" charset="0"/>
              <a:hlinkClick r:id="rId7"/>
            </a:endParaRPr>
          </a:p>
          <a:p>
            <a:pPr marL="800100" lvl="1" indent="-342900">
              <a:buBlip>
                <a:blip r:embed="rId3"/>
              </a:buBlip>
              <a:defRPr/>
            </a:pPr>
            <a:r>
              <a:rPr lang="en-US" sz="1400" dirty="0">
                <a:latin typeface="Helvetica" panose="020B0403020202020204" pitchFamily="34" charset="0"/>
                <a:hlinkClick r:id="rId7"/>
              </a:rPr>
              <a:t>Harvard Business Review - Advertising as an Anti-Recession Tool</a:t>
            </a:r>
            <a:endParaRPr lang="en-US" sz="1400" dirty="0">
              <a:latin typeface="Helvetica" panose="020B0403020202020204" pitchFamily="34" charset="0"/>
            </a:endParaRPr>
          </a:p>
          <a:p>
            <a:pPr marL="800100" lvl="1" indent="-342900">
              <a:buBlip>
                <a:blip r:embed="rId3"/>
              </a:buBlip>
              <a:defRPr/>
            </a:pPr>
            <a:endParaRPr lang="en-US" sz="600"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800100" lvl="1" indent="-342900">
              <a:buBlip>
                <a:blip r:embed="rId3"/>
              </a:buBlip>
              <a:defRPr/>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8"/>
              </a:rPr>
              <a:t>Harvard Business Review - What Coronavirus Could Mean for the Global Economy</a:t>
            </a:r>
            <a:endPar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800100" lvl="1" indent="-342900">
              <a:buBlip>
                <a:blip r:embed="rId3"/>
              </a:buBlip>
              <a:defRPr/>
            </a:pPr>
            <a:endParaRPr lang="en-US" sz="600" dirty="0">
              <a:latin typeface="Helvetica" panose="020B0403020202020204" pitchFamily="34" charset="0"/>
              <a:hlinkClick r:id="rId9"/>
            </a:endParaRPr>
          </a:p>
          <a:p>
            <a:pPr marL="800100" lvl="1" indent="-342900">
              <a:buBlip>
                <a:blip r:embed="rId3"/>
              </a:buBlip>
              <a:defRPr/>
            </a:pPr>
            <a:r>
              <a:rPr lang="en-US" sz="1400" dirty="0">
                <a:latin typeface="Helvetica" panose="020B0403020202020204" pitchFamily="34" charset="0"/>
                <a:hlinkClick r:id="rId9"/>
              </a:rPr>
              <a:t>Journal of Advertising Research - A Critical Review and Synthesis of Research on Advertising in a Recession</a:t>
            </a:r>
            <a:endParaRPr lang="en-US" sz="1400" dirty="0">
              <a:latin typeface="Helvetica" panose="020B0403020202020204" pitchFamily="34" charset="0"/>
            </a:endParaRPr>
          </a:p>
          <a:p>
            <a:pPr marL="800100" lvl="1" indent="-342900">
              <a:buBlip>
                <a:blip r:embed="rId3"/>
              </a:buBlip>
              <a:defRPr/>
            </a:pPr>
            <a:endParaRPr lang="en-US" sz="600" dirty="0">
              <a:latin typeface="Helvetica" panose="020B0403020202020204" pitchFamily="34" charset="0"/>
              <a:hlinkClick r:id="rId10"/>
            </a:endParaRPr>
          </a:p>
          <a:p>
            <a:pPr marL="800100" lvl="1" indent="-342900">
              <a:buBlip>
                <a:blip r:embed="rId3"/>
              </a:buBlip>
              <a:defRPr/>
            </a:pPr>
            <a:r>
              <a:rPr lang="en-US" sz="1400" dirty="0">
                <a:latin typeface="Helvetica" panose="020B0403020202020204" pitchFamily="34" charset="0"/>
                <a:hlinkClick r:id="rId11"/>
              </a:rPr>
              <a:t>Mark Ritson - If You're In Marketing, Now Is The Time To Spend, Not Bend</a:t>
            </a:r>
            <a:endParaRPr lang="en-US" sz="1400" dirty="0">
              <a:latin typeface="Helvetica" panose="020B0403020202020204" pitchFamily="34" charset="0"/>
            </a:endParaRPr>
          </a:p>
          <a:p>
            <a:pPr marL="800100" lvl="1" indent="-342900">
              <a:buBlip>
                <a:blip r:embed="rId3"/>
              </a:buBlip>
              <a:defRPr/>
            </a:pPr>
            <a:endParaRPr lang="en-US" sz="600" dirty="0">
              <a:latin typeface="Helvetica" panose="020B0403020202020204" pitchFamily="34" charset="0"/>
              <a:hlinkClick r:id="rId12"/>
            </a:endParaRPr>
          </a:p>
          <a:p>
            <a:pPr marL="800100" lvl="1" indent="-342900">
              <a:buBlip>
                <a:blip r:embed="rId3"/>
              </a:buBlip>
              <a:defRPr/>
            </a:pPr>
            <a:r>
              <a:rPr lang="en-US" sz="1400" dirty="0">
                <a:solidFill>
                  <a:srgbClr val="1F1A62"/>
                </a:solidFill>
                <a:latin typeface="Helvetica" panose="020B0403020202020204" pitchFamily="34" charset="0"/>
                <a:hlinkClick r:id="rId13"/>
              </a:rPr>
              <a:t>Mark Ritson - Marketing in the Time of Coronavirus</a:t>
            </a:r>
            <a:endParaRPr lang="en-US" sz="1400" dirty="0">
              <a:solidFill>
                <a:srgbClr val="1F1A62"/>
              </a:solidFill>
              <a:latin typeface="Helvetica" panose="020B0403020202020204" pitchFamily="34" charset="0"/>
            </a:endParaRPr>
          </a:p>
          <a:p>
            <a:pPr marL="800100" lvl="1" indent="-342900">
              <a:buBlip>
                <a:blip r:embed="rId3"/>
              </a:buBlip>
              <a:defRPr/>
            </a:pPr>
            <a:endParaRPr lang="en-US" sz="600" dirty="0">
              <a:solidFill>
                <a:srgbClr val="1F1A62"/>
              </a:solidFill>
              <a:latin typeface="Helvetica" panose="020B0403020202020204" pitchFamily="34" charset="0"/>
              <a:hlinkClick r:id="rId14">
                <a:extLst>
                  <a:ext uri="{A12FA001-AC4F-418D-AE19-62706E023703}">
                    <ahyp:hlinkClr xmlns:ahyp="http://schemas.microsoft.com/office/drawing/2018/hyperlinkcolor" val="tx"/>
                  </a:ext>
                </a:extLst>
              </a:hlinkClick>
            </a:endParaRPr>
          </a:p>
          <a:p>
            <a:pPr marL="800100" lvl="1" indent="-342900">
              <a:buBlip>
                <a:blip r:embed="rId3"/>
              </a:buBlip>
              <a:defRPr/>
            </a:pPr>
            <a:r>
              <a:rPr lang="en-US" sz="1400" dirty="0">
                <a:latin typeface="Helvetica" panose="020B0403020202020204" pitchFamily="34" charset="0"/>
                <a:hlinkClick r:id="rId10"/>
              </a:rPr>
              <a:t>Marketing Week - It's the Recession on Steroids -  Why Brands Need to Think Long-Term Amid the Coronavirus Pandemic</a:t>
            </a:r>
            <a:endParaRPr lang="en-US" sz="1400" dirty="0">
              <a:latin typeface="Helvetica" panose="020B0403020202020204" pitchFamily="34" charset="0"/>
            </a:endParaRPr>
          </a:p>
          <a:p>
            <a:pPr marL="800100" lvl="1" indent="-342900">
              <a:buBlip>
                <a:blip r:embed="rId3"/>
              </a:buBlip>
              <a:defRPr/>
            </a:pPr>
            <a:endParaRPr lang="en-US" sz="6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5"/>
            </a:endParaRPr>
          </a:p>
          <a:p>
            <a:pPr marL="800100" lvl="1" indent="-342900">
              <a:buBlip>
                <a:blip r:embed="rId3"/>
              </a:buBlip>
              <a:defRPr/>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5"/>
              </a:rPr>
              <a:t>Marketing Week - Marketing in the Time of COVID-19</a:t>
            </a:r>
            <a:endPar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800100" lvl="1" indent="-342900">
              <a:buBlip>
                <a:blip r:embed="rId3"/>
              </a:buBlip>
              <a:defRPr/>
            </a:pPr>
            <a:endParaRPr lang="en-US" sz="6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6"/>
            </a:endParaRPr>
          </a:p>
          <a:p>
            <a:pPr marL="800100" lvl="1" indent="-342900">
              <a:buBlip>
                <a:blip r:embed="rId3"/>
              </a:buBlip>
              <a:defRPr/>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6"/>
              </a:rPr>
              <a:t>Marketing Week - The Best Marketers Will Be Upping, Not Cutting, Their Budgets</a:t>
            </a:r>
            <a:endPar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800100" lvl="1" indent="-342900">
              <a:buBlip>
                <a:blip r:embed="rId3"/>
              </a:buBlip>
              <a:defRPr/>
            </a:pPr>
            <a:endParaRPr lang="en-US" sz="6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4"/>
            </a:endParaRPr>
          </a:p>
          <a:p>
            <a:pPr marL="800100" lvl="1" indent="-342900">
              <a:buBlip>
                <a:blip r:embed="rId3"/>
              </a:buBlip>
              <a:defRPr/>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4"/>
              </a:rPr>
              <a:t>Peter Field - Advertising in Recession - Long, Short or Dark? A Guide to Advertising Best Practice in Recession</a:t>
            </a:r>
            <a:endPar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800100" lvl="1" indent="-342900">
              <a:buBlip>
                <a:blip r:embed="rId3"/>
              </a:buBlip>
              <a:defRPr/>
            </a:pPr>
            <a:endParaRPr lang="en-US" sz="600" dirty="0">
              <a:latin typeface="Helvetica" panose="020B0403020202020204" pitchFamily="34" charset="0"/>
              <a:hlinkClick r:id="rId11"/>
            </a:endParaRPr>
          </a:p>
          <a:p>
            <a:pPr marL="800100" lvl="1" indent="-342900">
              <a:buBlip>
                <a:blip r:embed="rId3"/>
              </a:buBlip>
              <a:defRPr/>
            </a:pPr>
            <a:r>
              <a:rPr lang="en-US" sz="1400" dirty="0">
                <a:latin typeface="Helvetica" panose="020B0403020202020204" pitchFamily="34" charset="0"/>
                <a:hlinkClick r:id="rId17"/>
              </a:rPr>
              <a:t>System1 - COVID-19: A Right-Brain Reset for Advertisers</a:t>
            </a:r>
            <a:endParaRPr lang="en-US" sz="1400" dirty="0">
              <a:latin typeface="Helvetica" panose="020B0403020202020204" pitchFamily="34" charset="0"/>
              <a:hlinkClick r:id="rId18"/>
            </a:endParaRPr>
          </a:p>
          <a:p>
            <a:pPr marL="800100" lvl="1" indent="-342900">
              <a:buBlip>
                <a:blip r:embed="rId3"/>
              </a:buBlip>
              <a:defRPr/>
            </a:pPr>
            <a:endParaRPr lang="en-US" sz="600" dirty="0">
              <a:latin typeface="Helvetica" panose="020B0403020202020204" pitchFamily="34" charset="0"/>
              <a:hlinkClick r:id="rId18"/>
            </a:endParaRPr>
          </a:p>
          <a:p>
            <a:pPr marL="800100" lvl="1" indent="-342900">
              <a:buBlip>
                <a:blip r:embed="rId3"/>
              </a:buBlip>
              <a:defRPr/>
            </a:pPr>
            <a:r>
              <a:rPr lang="en-US" sz="1400" dirty="0">
                <a:latin typeface="Helvetica" panose="020B0403020202020204" pitchFamily="34" charset="0"/>
                <a:hlinkClick r:id="rId18"/>
              </a:rPr>
              <a:t>The Drum - P&amp;G Ramps Up Marketing Amid Coronavirus Demand</a:t>
            </a:r>
            <a:endParaRPr lang="en-US" sz="1400" dirty="0">
              <a:latin typeface="Helvetica" panose="020B0403020202020204" pitchFamily="34" charset="0"/>
            </a:endParaRPr>
          </a:p>
          <a:p>
            <a:pPr marL="800100" lvl="1" indent="-342900">
              <a:buBlip>
                <a:blip r:embed="rId3"/>
              </a:buBlip>
              <a:defRPr/>
            </a:pPr>
            <a:endParaRPr lang="en-US" sz="600" dirty="0">
              <a:latin typeface="Helvetica" panose="020B0403020202020204" pitchFamily="34" charset="0"/>
              <a:hlinkClick r:id="rId12"/>
            </a:endParaRPr>
          </a:p>
          <a:p>
            <a:pPr marL="800100" lvl="1" indent="-342900">
              <a:buBlip>
                <a:blip r:embed="rId3"/>
              </a:buBlip>
              <a:defRPr/>
            </a:pPr>
            <a:r>
              <a:rPr lang="en-US" sz="1400" dirty="0">
                <a:latin typeface="Helvetica" panose="020B0403020202020204" pitchFamily="34" charset="0"/>
                <a:hlinkClick r:id="rId12"/>
              </a:rPr>
              <a:t>WARC - Lessons for Adapting to Recession from Peter Field</a:t>
            </a:r>
            <a:endPar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a:p>
            <a:pPr marL="800100" lvl="1" indent="-342900">
              <a:buBlip>
                <a:blip r:embed="rId3"/>
              </a:buBlip>
              <a:defRPr/>
            </a:pPr>
            <a:endParaRPr lang="en-US" sz="6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9"/>
            </a:endParaRPr>
          </a:p>
          <a:p>
            <a:pPr marL="800100" lvl="1" indent="-342900">
              <a:buBlip>
                <a:blip r:embed="rId3"/>
              </a:buBlip>
              <a:defRPr/>
            </a:pPr>
            <a:r>
              <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hlinkClick r:id="rId19"/>
              </a:rPr>
              <a:t>WARC - The Opportunity To Grow Market Share Is Clear, But Marketers Aren't Taking It</a:t>
            </a:r>
            <a:endParaRPr lang="en-US" sz="1400" dirty="0">
              <a:solidFill>
                <a:srgbClr val="1F1A62"/>
              </a:solidFill>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5160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3803012-B9E4-4310-B986-95EE8A09F50A}"/>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Thank You</a:t>
            </a:r>
          </a:p>
        </p:txBody>
      </p:sp>
      <p:pic>
        <p:nvPicPr>
          <p:cNvPr id="12" name="Picture 11">
            <a:hlinkClick r:id="rId2"/>
            <a:extLst>
              <a:ext uri="{FF2B5EF4-FFF2-40B4-BE49-F238E27FC236}">
                <a16:creationId xmlns:a16="http://schemas.microsoft.com/office/drawing/2014/main" id="{98E79FFB-FD66-4D9F-856C-C813D5D9A967}"/>
              </a:ext>
            </a:extLst>
          </p:cNvPr>
          <p:cNvPicPr>
            <a:picLocks noChangeAspect="1"/>
          </p:cNvPicPr>
          <p:nvPr/>
        </p:nvPicPr>
        <p:blipFill rotWithShape="1">
          <a:blip r:embed="rId3"/>
          <a:srcRect l="18840" t="84333" r="72880" b="5333"/>
          <a:stretch/>
        </p:blipFill>
        <p:spPr>
          <a:xfrm>
            <a:off x="10015399" y="5804284"/>
            <a:ext cx="875592" cy="636172"/>
          </a:xfrm>
          <a:prstGeom prst="rect">
            <a:avLst/>
          </a:prstGeom>
        </p:spPr>
      </p:pic>
      <p:pic>
        <p:nvPicPr>
          <p:cNvPr id="13" name="Picture 12">
            <a:hlinkClick r:id="rId4"/>
            <a:extLst>
              <a:ext uri="{FF2B5EF4-FFF2-40B4-BE49-F238E27FC236}">
                <a16:creationId xmlns:a16="http://schemas.microsoft.com/office/drawing/2014/main" id="{8BC239DC-665E-42C8-95EC-3C7C135DAE2D}"/>
              </a:ext>
            </a:extLst>
          </p:cNvPr>
          <p:cNvPicPr>
            <a:picLocks noChangeAspect="1"/>
          </p:cNvPicPr>
          <p:nvPr/>
        </p:nvPicPr>
        <p:blipFill rotWithShape="1">
          <a:blip r:embed="rId3"/>
          <a:srcRect l="30161" t="83075" r="63111" b="5332"/>
          <a:stretch/>
        </p:blipFill>
        <p:spPr>
          <a:xfrm>
            <a:off x="10890991" y="5715536"/>
            <a:ext cx="734723" cy="737087"/>
          </a:xfrm>
          <a:prstGeom prst="rect">
            <a:avLst/>
          </a:prstGeom>
        </p:spPr>
      </p:pic>
      <p:pic>
        <p:nvPicPr>
          <p:cNvPr id="14" name="Picture 13">
            <a:hlinkClick r:id="rId5"/>
            <a:extLst>
              <a:ext uri="{FF2B5EF4-FFF2-40B4-BE49-F238E27FC236}">
                <a16:creationId xmlns:a16="http://schemas.microsoft.com/office/drawing/2014/main" id="{0C217615-4205-408E-8B16-B80DC13DEFD1}"/>
              </a:ext>
            </a:extLst>
          </p:cNvPr>
          <p:cNvPicPr>
            <a:picLocks noChangeAspect="1"/>
          </p:cNvPicPr>
          <p:nvPr/>
        </p:nvPicPr>
        <p:blipFill rotWithShape="1">
          <a:blip r:embed="rId3"/>
          <a:srcRect l="40770" t="83444" r="55156" b="4963"/>
          <a:stretch/>
        </p:blipFill>
        <p:spPr>
          <a:xfrm>
            <a:off x="11684271" y="5784399"/>
            <a:ext cx="403491" cy="668224"/>
          </a:xfrm>
          <a:prstGeom prst="rect">
            <a:avLst/>
          </a:prstGeom>
        </p:spPr>
      </p:pic>
      <p:sp>
        <p:nvSpPr>
          <p:cNvPr id="15" name="TextBox 14">
            <a:extLst>
              <a:ext uri="{FF2B5EF4-FFF2-40B4-BE49-F238E27FC236}">
                <a16:creationId xmlns:a16="http://schemas.microsoft.com/office/drawing/2014/main" id="{32929E2F-588A-4798-B47F-D60994D956A1}"/>
              </a:ext>
            </a:extLst>
          </p:cNvPr>
          <p:cNvSpPr txBox="1"/>
          <p:nvPr/>
        </p:nvSpPr>
        <p:spPr>
          <a:xfrm>
            <a:off x="3092770" y="1778125"/>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hlinkClick r:id="rId6"/>
              </a:rPr>
              <a:t>Jason Wiese</a:t>
            </a:r>
            <a:endPar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6095B26C-9EA6-40B5-A13D-0997E4DD5FE9}"/>
              </a:ext>
            </a:extLst>
          </p:cNvPr>
          <p:cNvSpPr txBox="1"/>
          <p:nvPr/>
        </p:nvSpPr>
        <p:spPr>
          <a:xfrm>
            <a:off x="3092770"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rPr>
              <a:t>jasonw@thevab.com</a:t>
            </a:r>
          </a:p>
        </p:txBody>
      </p:sp>
      <p:sp>
        <p:nvSpPr>
          <p:cNvPr id="17" name="TextBox 16">
            <a:extLst>
              <a:ext uri="{FF2B5EF4-FFF2-40B4-BE49-F238E27FC236}">
                <a16:creationId xmlns:a16="http://schemas.microsoft.com/office/drawing/2014/main" id="{AB7E1CB6-F87B-49CA-A699-7F18EA6697CF}"/>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18" name="Rectangle 17">
            <a:extLst>
              <a:ext uri="{FF2B5EF4-FFF2-40B4-BE49-F238E27FC236}">
                <a16:creationId xmlns:a16="http://schemas.microsoft.com/office/drawing/2014/main" id="{8605810E-FE2D-4864-9BC0-EE791B65287F}"/>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Creators</a:t>
            </a:r>
          </a:p>
        </p:txBody>
      </p:sp>
      <p:sp>
        <p:nvSpPr>
          <p:cNvPr id="21" name="TextBox 20">
            <a:hlinkClick r:id="rId7"/>
            <a:extLst>
              <a:ext uri="{FF2B5EF4-FFF2-40B4-BE49-F238E27FC236}">
                <a16:creationId xmlns:a16="http://schemas.microsoft.com/office/drawing/2014/main" id="{C1601FCD-5181-429B-A3E0-91A8E3E7B099}"/>
              </a:ext>
            </a:extLst>
          </p:cNvPr>
          <p:cNvSpPr txBox="1"/>
          <p:nvPr/>
        </p:nvSpPr>
        <p:spPr>
          <a:xfrm>
            <a:off x="6439386"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hlinkClick r:id="rId7"/>
              </a:rPr>
              <a:t>Leah Montner-Dixon</a:t>
            </a:r>
            <a:endParaRPr kumimoji="0" lang="en-US" sz="15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E11C86F-2C75-458E-AF9F-14AAFE02C38C}"/>
              </a:ext>
            </a:extLst>
          </p:cNvPr>
          <p:cNvSpPr txBox="1"/>
          <p:nvPr/>
        </p:nvSpPr>
        <p:spPr>
          <a:xfrm>
            <a:off x="6439386"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rPr>
              <a:t>leahm@thevab.com</a:t>
            </a:r>
          </a:p>
        </p:txBody>
      </p:sp>
      <p:pic>
        <p:nvPicPr>
          <p:cNvPr id="23" name="Picture 22">
            <a:extLst>
              <a:ext uri="{FF2B5EF4-FFF2-40B4-BE49-F238E27FC236}">
                <a16:creationId xmlns:a16="http://schemas.microsoft.com/office/drawing/2014/main" id="{F52AA413-FC81-4CB6-8AFC-7D0EC2909A06}"/>
              </a:ext>
            </a:extLst>
          </p:cNvPr>
          <p:cNvPicPr>
            <a:picLocks noChangeAspect="1"/>
          </p:cNvPicPr>
          <p:nvPr/>
        </p:nvPicPr>
        <p:blipFill>
          <a:blip r:embed="rId8">
            <a:clrChange>
              <a:clrFrom>
                <a:srgbClr val="201A62"/>
              </a:clrFrom>
              <a:clrTo>
                <a:srgbClr val="201A62">
                  <a:alpha val="0"/>
                </a:srgbClr>
              </a:clrTo>
            </a:clrChange>
          </a:blip>
          <a:stretch>
            <a:fillRect/>
          </a:stretch>
        </p:blipFill>
        <p:spPr>
          <a:xfrm>
            <a:off x="6946267" y="-43242"/>
            <a:ext cx="5247993" cy="3055434"/>
          </a:xfrm>
          <a:prstGeom prst="rect">
            <a:avLst/>
          </a:prstGeom>
        </p:spPr>
      </p:pic>
      <p:sp>
        <p:nvSpPr>
          <p:cNvPr id="27" name="Rectangle 26">
            <a:hlinkClick r:id="rId9"/>
            <a:extLst>
              <a:ext uri="{FF2B5EF4-FFF2-40B4-BE49-F238E27FC236}">
                <a16:creationId xmlns:a16="http://schemas.microsoft.com/office/drawing/2014/main" id="{03630B03-0BEA-4CA0-AE5B-33C0917BD360}"/>
              </a:ext>
            </a:extLst>
          </p:cNvPr>
          <p:cNvSpPr/>
          <p:nvPr/>
        </p:nvSpPr>
        <p:spPr>
          <a:xfrm>
            <a:off x="233364" y="5516931"/>
            <a:ext cx="2556487"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rPr>
              <a:t>A Matter Of Principle</a:t>
            </a:r>
            <a:r>
              <a:rPr lang="en-US" sz="1000" dirty="0">
                <a:solidFill>
                  <a:srgbClr val="ED3C8D"/>
                </a:solidFill>
                <a:latin typeface="Helvetica" panose="020B0403020202020204" pitchFamily="34" charset="0"/>
              </a:rPr>
              <a:t>: </a:t>
            </a:r>
          </a:p>
          <a:p>
            <a:pPr lvl="0" algn="ctr">
              <a:defRPr/>
            </a:pPr>
            <a:r>
              <a:rPr lang="en-US" sz="1000" dirty="0">
                <a:solidFill>
                  <a:srgbClr val="1B1464"/>
                </a:solidFill>
                <a:latin typeface="Helvetica" panose="020B0403020202020204" pitchFamily="34" charset="0"/>
              </a:rPr>
              <a:t>The Disconnect Between Proven Marketing Tenets And Marketer Behavior</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28" name="Picture 27">
            <a:hlinkClick r:id="rId9"/>
            <a:extLst>
              <a:ext uri="{FF2B5EF4-FFF2-40B4-BE49-F238E27FC236}">
                <a16:creationId xmlns:a16="http://schemas.microsoft.com/office/drawing/2014/main" id="{931DC79F-6873-49B6-8C86-A1A327EA72EE}"/>
              </a:ext>
            </a:extLst>
          </p:cNvPr>
          <p:cNvPicPr>
            <a:picLocks noChangeAspect="1"/>
          </p:cNvPicPr>
          <p:nvPr/>
        </p:nvPicPr>
        <p:blipFill rotWithShape="1">
          <a:blip r:embed="rId10"/>
          <a:srcRect l="12245" r="12219"/>
          <a:stretch/>
        </p:blipFill>
        <p:spPr>
          <a:xfrm>
            <a:off x="424664" y="4106835"/>
            <a:ext cx="2198700" cy="1382933"/>
          </a:xfrm>
          <a:prstGeom prst="rect">
            <a:avLst/>
          </a:prstGeom>
          <a:ln>
            <a:solidFill>
              <a:srgbClr val="1B1464"/>
            </a:solidFill>
          </a:ln>
        </p:spPr>
      </p:pic>
      <p:sp>
        <p:nvSpPr>
          <p:cNvPr id="29" name="Rectangle 28">
            <a:hlinkClick r:id="rId11"/>
            <a:extLst>
              <a:ext uri="{FF2B5EF4-FFF2-40B4-BE49-F238E27FC236}">
                <a16:creationId xmlns:a16="http://schemas.microsoft.com/office/drawing/2014/main" id="{EA0D96A3-B60E-4FB6-8C72-06D7B67EA485}"/>
              </a:ext>
            </a:extLst>
          </p:cNvPr>
          <p:cNvSpPr/>
          <p:nvPr/>
        </p:nvSpPr>
        <p:spPr>
          <a:xfrm>
            <a:off x="3118862" y="5526262"/>
            <a:ext cx="2376023"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rPr>
              <a:t>Brands In Crisis</a:t>
            </a:r>
            <a:r>
              <a:rPr lang="en-US" sz="1000" dirty="0">
                <a:solidFill>
                  <a:srgbClr val="ED3C8D"/>
                </a:solidFill>
                <a:latin typeface="Helvetica" panose="020B0403020202020204" pitchFamily="34" charset="0"/>
              </a:rPr>
              <a:t>: </a:t>
            </a:r>
          </a:p>
          <a:p>
            <a:pPr lvl="0" algn="ctr">
              <a:defRPr/>
            </a:pPr>
            <a:r>
              <a:rPr lang="en-US" sz="1000" dirty="0">
                <a:solidFill>
                  <a:srgbClr val="1B1464"/>
                </a:solidFill>
                <a:latin typeface="Helvetica" panose="020B0403020202020204" pitchFamily="34" charset="0"/>
              </a:rPr>
              <a:t>Changing Perceptions </a:t>
            </a:r>
          </a:p>
          <a:p>
            <a:pPr lvl="0" algn="ctr">
              <a:defRPr/>
            </a:pPr>
            <a:r>
              <a:rPr lang="en-US" sz="1000" dirty="0">
                <a:solidFill>
                  <a:srgbClr val="1B1464"/>
                </a:solidFill>
                <a:latin typeface="Helvetica" panose="020B0403020202020204" pitchFamily="34" charset="0"/>
              </a:rPr>
              <a:t>Through TV Advertising</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ndParaRPr>
          </a:p>
        </p:txBody>
      </p:sp>
      <p:pic>
        <p:nvPicPr>
          <p:cNvPr id="30" name="Picture 29">
            <a:hlinkClick r:id="rId11"/>
            <a:extLst>
              <a:ext uri="{FF2B5EF4-FFF2-40B4-BE49-F238E27FC236}">
                <a16:creationId xmlns:a16="http://schemas.microsoft.com/office/drawing/2014/main" id="{F5EA7857-E854-4DB0-8C0A-9F3D6D425E36}"/>
              </a:ext>
            </a:extLst>
          </p:cNvPr>
          <p:cNvPicPr>
            <a:picLocks noChangeAspect="1"/>
          </p:cNvPicPr>
          <p:nvPr/>
        </p:nvPicPr>
        <p:blipFill>
          <a:blip r:embed="rId12"/>
          <a:stretch>
            <a:fillRect/>
          </a:stretch>
        </p:blipFill>
        <p:spPr>
          <a:xfrm>
            <a:off x="3087480" y="4106835"/>
            <a:ext cx="2438787" cy="1382933"/>
          </a:xfrm>
          <a:prstGeom prst="rect">
            <a:avLst/>
          </a:prstGeom>
          <a:ln>
            <a:solidFill>
              <a:srgbClr val="1B1464"/>
            </a:solidFill>
          </a:ln>
        </p:spPr>
      </p:pic>
      <p:pic>
        <p:nvPicPr>
          <p:cNvPr id="33" name="Picture 32">
            <a:hlinkClick r:id="rId13"/>
            <a:extLst>
              <a:ext uri="{FF2B5EF4-FFF2-40B4-BE49-F238E27FC236}">
                <a16:creationId xmlns:a16="http://schemas.microsoft.com/office/drawing/2014/main" id="{3EA1EF96-1B39-4E43-9B83-65D4DD5B8D21}"/>
              </a:ext>
            </a:extLst>
          </p:cNvPr>
          <p:cNvPicPr>
            <a:picLocks noChangeAspect="1"/>
          </p:cNvPicPr>
          <p:nvPr/>
        </p:nvPicPr>
        <p:blipFill>
          <a:blip r:embed="rId14"/>
          <a:stretch>
            <a:fillRect/>
          </a:stretch>
        </p:blipFill>
        <p:spPr>
          <a:xfrm>
            <a:off x="5966730" y="4109035"/>
            <a:ext cx="2454638" cy="1380733"/>
          </a:xfrm>
          <a:prstGeom prst="rect">
            <a:avLst/>
          </a:prstGeom>
          <a:ln>
            <a:solidFill>
              <a:srgbClr val="1B1464"/>
            </a:solidFill>
          </a:ln>
        </p:spPr>
      </p:pic>
      <p:pic>
        <p:nvPicPr>
          <p:cNvPr id="24" name="Picture 23">
            <a:extLst>
              <a:ext uri="{FF2B5EF4-FFF2-40B4-BE49-F238E27FC236}">
                <a16:creationId xmlns:a16="http://schemas.microsoft.com/office/drawing/2014/main" id="{C3913E45-399C-4EEA-99D5-9C1C6377B675}"/>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5" name="Slide Number Placeholder 5">
            <a:extLst>
              <a:ext uri="{FF2B5EF4-FFF2-40B4-BE49-F238E27FC236}">
                <a16:creationId xmlns:a16="http://schemas.microsoft.com/office/drawing/2014/main" id="{104ECF92-3013-4894-A5B6-79CF9109DAB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1" name="Rectangle 30">
            <a:extLst>
              <a:ext uri="{FF2B5EF4-FFF2-40B4-BE49-F238E27FC236}">
                <a16:creationId xmlns:a16="http://schemas.microsoft.com/office/drawing/2014/main" id="{0537BF61-8E8C-4B4E-B39E-0203FB199512}"/>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2" name="Rectangle 31">
            <a:hlinkClick r:id="rId13"/>
            <a:extLst>
              <a:ext uri="{FF2B5EF4-FFF2-40B4-BE49-F238E27FC236}">
                <a16:creationId xmlns:a16="http://schemas.microsoft.com/office/drawing/2014/main" id="{CD7AEA46-3926-4140-82FB-18BE76B281F3}"/>
              </a:ext>
            </a:extLst>
          </p:cNvPr>
          <p:cNvSpPr/>
          <p:nvPr/>
        </p:nvSpPr>
        <p:spPr>
          <a:xfrm>
            <a:off x="5967807" y="5520040"/>
            <a:ext cx="2478769" cy="553998"/>
          </a:xfrm>
          <a:prstGeom prst="rect">
            <a:avLst/>
          </a:prstGeom>
        </p:spPr>
        <p:txBody>
          <a:bodyPr wrap="square">
            <a:spAutoFit/>
          </a:bodyPr>
          <a:lstStyle/>
          <a:p>
            <a:pPr lvl="0" algn="ctr">
              <a:defRPr/>
            </a:pPr>
            <a:r>
              <a:rPr lang="en-US" sz="1000" b="1" dirty="0">
                <a:solidFill>
                  <a:srgbClr val="ED3C8D"/>
                </a:solidFill>
                <a:latin typeface="Helvetica" panose="020B0403020202020204" pitchFamily="34" charset="0"/>
              </a:rPr>
              <a:t>Direct Outcomes</a:t>
            </a:r>
            <a:r>
              <a:rPr lang="en-US" sz="1000" dirty="0">
                <a:solidFill>
                  <a:srgbClr val="ED3C8D"/>
                </a:solidFill>
                <a:latin typeface="Helvetica" panose="020B0403020202020204" pitchFamily="34" charset="0"/>
              </a:rPr>
              <a:t>: </a:t>
            </a:r>
          </a:p>
          <a:p>
            <a:pPr lvl="0" algn="ctr">
              <a:defRPr/>
            </a:pPr>
            <a:r>
              <a:rPr lang="en-US" sz="1000" dirty="0">
                <a:solidFill>
                  <a:srgbClr val="1B1464"/>
                </a:solidFill>
                <a:latin typeface="Helvetica" panose="020B0403020202020204" pitchFamily="34" charset="0"/>
              </a:rPr>
              <a:t>Analyzing The ‘Big Bets’ DTC Brands Are Making On TV</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ndParaRPr>
          </a:p>
        </p:txBody>
      </p:sp>
      <p:sp>
        <p:nvSpPr>
          <p:cNvPr id="36" name="TextBox 35">
            <a:extLst>
              <a:ext uri="{FF2B5EF4-FFF2-40B4-BE49-F238E27FC236}">
                <a16:creationId xmlns:a16="http://schemas.microsoft.com/office/drawing/2014/main" id="{FA94D832-FAA9-4DF6-AD88-F755DB9D795D}"/>
              </a:ext>
            </a:extLst>
          </p:cNvPr>
          <p:cNvSpPr txBox="1"/>
          <p:nvPr/>
        </p:nvSpPr>
        <p:spPr>
          <a:xfrm>
            <a:off x="351023" y="1778125"/>
            <a:ext cx="3373838" cy="323165"/>
          </a:xfrm>
          <a:prstGeom prst="rect">
            <a:avLst/>
          </a:prstGeom>
          <a:noFill/>
        </p:spPr>
        <p:txBody>
          <a:bodyPr wrap="square" rtlCol="0">
            <a:spAutoFit/>
          </a:bodyPr>
          <a:lstStyle/>
          <a:p>
            <a:pPr lvl="0">
              <a:defRPr/>
            </a:pPr>
            <a:r>
              <a:rPr lang="en-US" sz="1500" b="1" dirty="0">
                <a:latin typeface="Helvetica" panose="020B0604020202020204" pitchFamily="34" charset="0"/>
                <a:cs typeface="Helvetica" panose="020B0604020202020204" pitchFamily="34" charset="0"/>
                <a:hlinkClick r:id="rId16"/>
              </a:rPr>
              <a:t>Danielle DeLauro</a:t>
            </a:r>
            <a:endParaRPr kumimoji="0" lang="en-US" sz="15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37" name="TextBox 36">
            <a:extLst>
              <a:ext uri="{FF2B5EF4-FFF2-40B4-BE49-F238E27FC236}">
                <a16:creationId xmlns:a16="http://schemas.microsoft.com/office/drawing/2014/main" id="{D7365515-FD42-4002-BDE9-E724CB3EB746}"/>
              </a:ext>
            </a:extLst>
          </p:cNvPr>
          <p:cNvSpPr txBox="1"/>
          <p:nvPr/>
        </p:nvSpPr>
        <p:spPr>
          <a:xfrm>
            <a:off x="351023" y="2057369"/>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rPr>
              <a:t>Executive Vice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1F1A62"/>
                </a:solidFill>
                <a:latin typeface="Helvetica Light" panose="020B0403020202020204" pitchFamily="34" charset="0"/>
              </a:rPr>
              <a:t>danielled</a:t>
            </a: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rPr>
              <a:t>@thevab.com</a:t>
            </a:r>
          </a:p>
        </p:txBody>
      </p:sp>
    </p:spTree>
    <p:extLst>
      <p:ext uri="{BB962C8B-B14F-4D97-AF65-F5344CB8AC3E}">
        <p14:creationId xmlns:p14="http://schemas.microsoft.com/office/powerpoint/2010/main" val="30706135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Normal" pitchFamily="2" charset="0"/>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Normal" pitchFamily="2" charset="0"/>
              </a:rPr>
              <a:t>We are committed to your business growth and proud to offer brand marketers and agencies </a:t>
            </a:r>
            <a:r>
              <a:rPr kumimoji="0" lang="en-US" sz="1800" b="1" i="1" u="none" strike="noStrike" kern="1200" cap="none" spc="0" normalizeH="0" baseline="0" noProof="0" dirty="0">
                <a:ln>
                  <a:noFill/>
                </a:ln>
                <a:solidFill>
                  <a:srgbClr val="ED3C8D"/>
                </a:solidFill>
                <a:effectLst/>
                <a:uLnTx/>
                <a:uFillTx/>
                <a:latin typeface="Helvetica-Normal" pitchFamily="2" charset="0"/>
              </a:rPr>
              <a:t>complimentary access </a:t>
            </a:r>
            <a:r>
              <a:rPr kumimoji="0" lang="en-US" sz="1800" b="0" i="0" u="none" strike="noStrike" kern="1200" cap="none" spc="0" normalizeH="0" baseline="0" noProof="0" dirty="0">
                <a:ln>
                  <a:noFill/>
                </a:ln>
                <a:solidFill>
                  <a:srgbClr val="1F1A62"/>
                </a:solidFill>
                <a:effectLst/>
                <a:uLnTx/>
                <a:uFillTx/>
                <a:latin typeface="Helvetica-Normal" pitchFamily="2" charset="0"/>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3C8D"/>
                </a:solidFill>
                <a:effectLst/>
                <a:uLnTx/>
                <a:uFillTx/>
                <a:latin typeface="Helvetica-Normal" pitchFamily="2" charset="0"/>
              </a:rPr>
              <a:t>Get Access </a:t>
            </a:r>
            <a:r>
              <a:rPr kumimoji="0" lang="en-US" sz="1800" b="0" i="0" u="none" strike="noStrike" kern="1200" cap="none" spc="0" normalizeH="0" baseline="0" noProof="0" dirty="0">
                <a:ln>
                  <a:noFill/>
                </a:ln>
                <a:solidFill>
                  <a:srgbClr val="1F1A62"/>
                </a:solidFill>
                <a:effectLst/>
                <a:uLnTx/>
                <a:uFillTx/>
                <a:latin typeface="Helvetica-Normal" pitchFamily="2" charset="0"/>
              </a:rPr>
              <a:t>at </a:t>
            </a:r>
            <a:r>
              <a:rPr kumimoji="0" lang="en-US" sz="1800" b="1" i="0" u="none" strike="noStrike" kern="1200" cap="none" spc="0" normalizeH="0" baseline="0" noProof="0" dirty="0">
                <a:ln>
                  <a:noFill/>
                </a:ln>
                <a:solidFill>
                  <a:srgbClr val="1F1A62"/>
                </a:solidFill>
                <a:effectLst/>
                <a:uLnTx/>
                <a:uFillTx/>
                <a:latin typeface="Helvetica-Normal" pitchFamily="2" charset="0"/>
              </a:rPr>
              <a:t>theVAB.com </a:t>
            </a:r>
            <a:r>
              <a:rPr kumimoji="0" lang="en-US" sz="1800" b="0" i="0" u="none" strike="noStrike" kern="1200" cap="none" spc="0" normalizeH="0" baseline="0" noProof="0" dirty="0">
                <a:ln>
                  <a:noFill/>
                </a:ln>
                <a:solidFill>
                  <a:srgbClr val="1F1A62"/>
                </a:solidFill>
                <a:effectLst/>
                <a:uLnTx/>
                <a:uFillTx/>
                <a:latin typeface="Helvetica-Normal" pitchFamily="2" charset="0"/>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pic>
        <p:nvPicPr>
          <p:cNvPr id="11" name="Picture 10">
            <a:extLst>
              <a:ext uri="{FF2B5EF4-FFF2-40B4-BE49-F238E27FC236}">
                <a16:creationId xmlns:a16="http://schemas.microsoft.com/office/drawing/2014/main" id="{0CEAA3C0-25F9-4B98-B9E1-7BB21C5FE518}"/>
              </a:ext>
            </a:extLst>
          </p:cNvPr>
          <p:cNvPicPr>
            <a:picLocks noChangeAspect="1"/>
          </p:cNvPicPr>
          <p:nvPr/>
        </p:nvPicPr>
        <p:blipFill>
          <a:blip r:embed="rId4">
            <a:clrChange>
              <a:clrFrom>
                <a:srgbClr val="201A62"/>
              </a:clrFrom>
              <a:clrTo>
                <a:srgbClr val="201A62">
                  <a:alpha val="0"/>
                </a:srgbClr>
              </a:clrTo>
            </a:clrChange>
          </a:blip>
          <a:stretch>
            <a:fillRect/>
          </a:stretch>
        </p:blipFill>
        <p:spPr>
          <a:xfrm>
            <a:off x="6944007" y="0"/>
            <a:ext cx="5247993" cy="3055434"/>
          </a:xfrm>
          <a:prstGeom prst="rect">
            <a:avLst/>
          </a:prstGeom>
        </p:spPr>
      </p:pic>
      <p:sp>
        <p:nvSpPr>
          <p:cNvPr id="10" name="Rectangle 9">
            <a:extLst>
              <a:ext uri="{FF2B5EF4-FFF2-40B4-BE49-F238E27FC236}">
                <a16:creationId xmlns:a16="http://schemas.microsoft.com/office/drawing/2014/main" id="{A4593163-53EF-47E4-986A-833088B87673}"/>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4627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42323"/>
            <a:ext cx="1179309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Nearly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nine out of 10 advertisers (89%)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took action with their ad budgets because of COVID-19, with more brands recently canceling their campaigns completely</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246033"/>
            <a:ext cx="11465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Advertiser Perceptions, “Coronavirus Effect on Advertising’ Report. Q12: In which of the following ways has the Coronavirus (COVID-19) outbreak impact your recent or ongoing advertising efforts? Base: Total Respondents. Wave 1 = survey fielded March 17-20, 2020, 203 interviews conducted. </a:t>
            </a:r>
            <a:r>
              <a:rPr lang="en-US" sz="700" dirty="0">
                <a:solidFill>
                  <a:srgbClr val="1B1464"/>
                </a:solidFill>
                <a:latin typeface="Helvetica" panose="020B0604020202020204" pitchFamily="34" charset="0"/>
                <a:cs typeface="Helvetica" panose="020B0604020202020204" pitchFamily="34" charset="0"/>
              </a:rPr>
              <a:t>Wave 2 = survey</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fielded April 1-4, 2020, 152 interviews conducted.</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1347337" y="1878981"/>
            <a:ext cx="921077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How has Coronavirus impacted your advertising efforts?</a:t>
            </a:r>
          </a:p>
        </p:txBody>
      </p:sp>
      <p:graphicFrame>
        <p:nvGraphicFramePr>
          <p:cNvPr id="6" name="Chart 5">
            <a:extLst>
              <a:ext uri="{FF2B5EF4-FFF2-40B4-BE49-F238E27FC236}">
                <a16:creationId xmlns:a16="http://schemas.microsoft.com/office/drawing/2014/main" id="{186185E5-A4C0-4F2E-838F-3B886B2E1DF6}"/>
              </a:ext>
            </a:extLst>
          </p:cNvPr>
          <p:cNvGraphicFramePr/>
          <p:nvPr/>
        </p:nvGraphicFramePr>
        <p:xfrm>
          <a:off x="942392" y="2316228"/>
          <a:ext cx="10710850" cy="382210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8410B2E6-3FF2-4CAC-AC1A-037422A6B587}"/>
              </a:ext>
            </a:extLst>
          </p:cNvPr>
          <p:cNvSpPr/>
          <p:nvPr/>
        </p:nvSpPr>
        <p:spPr>
          <a:xfrm>
            <a:off x="1810139" y="4693299"/>
            <a:ext cx="9013371" cy="634482"/>
          </a:xfrm>
          <a:prstGeom prst="rect">
            <a:avLst/>
          </a:prstGeom>
          <a:no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872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307640"/>
            <a:ext cx="114083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While advertisers expect the largest impact to be concentrated in 2Q, </a:t>
            </a:r>
            <a:r>
              <a:rPr lang="en-US" sz="2600" b="1" dirty="0">
                <a:solidFill>
                  <a:srgbClr val="ED3C8D"/>
                </a:solidFill>
                <a:latin typeface="Helvetica" pitchFamily="2" charset="0"/>
              </a:rPr>
              <a:t>over half</a:t>
            </a:r>
            <a:r>
              <a:rPr lang="en-US" sz="2600" b="1" dirty="0">
                <a:solidFill>
                  <a:srgbClr val="1F1A62"/>
                </a:solidFill>
                <a:latin typeface="Helvetica" pitchFamily="2" charset="0"/>
              </a:rPr>
              <a:t> are anticipating further budget disruptions through at least the end of the year</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246033"/>
            <a:ext cx="113889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‘Advertiser Perceptions, Coronavirus Effect on Advertising’ Report. Q19: Thinking about your 2020 decrease in ad spending as a result of the Coronavirus (COVID-19) outbreak, which quarters do you anticipate will be impacted most? Base: decreasing ad spending in light of Coronavirus. Survey fielded April 1-4, 2020, 152 interviews conducted.</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3601617" y="1878981"/>
            <a:ext cx="64847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Impact of Decreased Ad Spend </a:t>
            </a:r>
            <a:r>
              <a:rPr lang="en-US" sz="1600" b="1" u="sng" dirty="0">
                <a:solidFill>
                  <a:srgbClr val="1F1A62"/>
                </a:solidFill>
                <a:latin typeface="Helvetica" panose="020B0403020202020204" pitchFamily="34" charset="0"/>
              </a:rPr>
              <a:t>Over The Next Four Quarters</a:t>
            </a:r>
            <a:endPar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aphicFrame>
        <p:nvGraphicFramePr>
          <p:cNvPr id="4" name="Chart 3">
            <a:extLst>
              <a:ext uri="{FF2B5EF4-FFF2-40B4-BE49-F238E27FC236}">
                <a16:creationId xmlns:a16="http://schemas.microsoft.com/office/drawing/2014/main" id="{2EE96598-437F-4953-A560-4986D4B0CA1B}"/>
              </a:ext>
            </a:extLst>
          </p:cNvPr>
          <p:cNvGraphicFramePr/>
          <p:nvPr/>
        </p:nvGraphicFramePr>
        <p:xfrm>
          <a:off x="2032000" y="2316227"/>
          <a:ext cx="8128000" cy="3822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0978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42323"/>
            <a:ext cx="1179309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82%</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of buyers adjusted or paused their planned ad spend between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April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June…looking ahead into 2</a:t>
            </a:r>
            <a:r>
              <a:rPr kumimoji="0" lang="en-US" sz="2600" b="1" i="0" u="none" strike="noStrike" kern="1200" cap="none" spc="0" normalizeH="0" baseline="30000" noProof="0" dirty="0">
                <a:ln>
                  <a:noFill/>
                </a:ln>
                <a:solidFill>
                  <a:srgbClr val="1F1A62"/>
                </a:solidFill>
                <a:effectLst/>
                <a:uLnTx/>
                <a:uFillTx/>
                <a:latin typeface="Helvetica" pitchFamily="2" charset="0"/>
                <a:ea typeface="+mn-ea"/>
                <a:cs typeface="+mn-cs"/>
              </a:rPr>
              <a:t>nd</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half 2020,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two-thirds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of buyers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are undecided about their ad budgets</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A3363277-1399-4285-B89F-B913FB0FD2E1}"/>
              </a:ext>
            </a:extLst>
          </p:cNvPr>
          <p:cNvSpPr txBox="1"/>
          <p:nvPr/>
        </p:nvSpPr>
        <p:spPr>
          <a:xfrm>
            <a:off x="526244" y="6115405"/>
            <a:ext cx="11465730"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IAB. Left-hand chart – ‘Coronavirus Ad Spend Impact: Brands, Agencies, Other Buyers – April 2020,’ 4/29/20. Survey fielded </a:t>
            </a:r>
            <a:r>
              <a:rPr lang="en-US" sz="700" dirty="0">
                <a:solidFill>
                  <a:srgbClr val="1B1464"/>
                </a:solidFill>
                <a:latin typeface="Helvetica" panose="020B0604020202020204" pitchFamily="34" charset="0"/>
                <a:cs typeface="Helvetica" panose="020B0604020202020204" pitchFamily="34" charset="0"/>
              </a:rPr>
              <a:t>April 15-21, 2020. N = 294 completes from those responsible for US advertising spend in 2020 (media planners, media buyers, brands). </a:t>
            </a:r>
          </a:p>
          <a:p>
            <a:pPr lvl="0">
              <a:defRPr/>
            </a:pPr>
            <a:r>
              <a:rPr lang="en-US" sz="700" dirty="0">
                <a:solidFill>
                  <a:srgbClr val="1B1464"/>
                </a:solidFill>
                <a:latin typeface="Helvetica" panose="020B0604020202020204" pitchFamily="34" charset="0"/>
                <a:cs typeface="Helvetica" panose="020B0604020202020204" pitchFamily="34" charset="0"/>
              </a:rPr>
              <a:t>Q: Are you making any Q2 (April-June) changes to advertising spend as a result of Coronavirus vs. planned investment you had originally planned? Right-hand chart -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Coronavirus Ad Spend Impact: Buy-Side,’ 3/27/20. Survey fielded March 18-24, 2020. N = 390 completes </a:t>
            </a:r>
          </a:p>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from those responsible for US advertising spend in 2020 (media planners, media buyers, brands). Q: Are you making any advertising spend changes in the second half of 2020 as a result of Coronavirus?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0" name="Rectangle 9">
            <a:extLst>
              <a:ext uri="{FF2B5EF4-FFF2-40B4-BE49-F238E27FC236}">
                <a16:creationId xmlns:a16="http://schemas.microsoft.com/office/drawing/2014/main" id="{24B8E656-16AD-4271-BA67-21ECD2871483}"/>
              </a:ext>
            </a:extLst>
          </p:cNvPr>
          <p:cNvSpPr/>
          <p:nvPr/>
        </p:nvSpPr>
        <p:spPr>
          <a:xfrm>
            <a:off x="546751" y="1702564"/>
            <a:ext cx="495300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April – June 2020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anose="020B0403020202020204" pitchFamily="34" charset="0"/>
              </a:rPr>
              <a:t>% Buyers Making Ad Spend Changes in 2Q</a:t>
            </a:r>
            <a:endParaRPr kumimoji="0" lang="en-US" sz="1600" i="0"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aphicFrame>
        <p:nvGraphicFramePr>
          <p:cNvPr id="4" name="Chart 3">
            <a:extLst>
              <a:ext uri="{FF2B5EF4-FFF2-40B4-BE49-F238E27FC236}">
                <a16:creationId xmlns:a16="http://schemas.microsoft.com/office/drawing/2014/main" id="{3C679696-89D2-47CE-BBAA-AFC6BC8DBEA6}"/>
              </a:ext>
            </a:extLst>
          </p:cNvPr>
          <p:cNvGraphicFramePr/>
          <p:nvPr>
            <p:extLst>
              <p:ext uri="{D42A27DB-BD31-4B8C-83A1-F6EECF244321}">
                <p14:modId xmlns:p14="http://schemas.microsoft.com/office/powerpoint/2010/main" val="1749397359"/>
              </p:ext>
            </p:extLst>
          </p:nvPr>
        </p:nvGraphicFramePr>
        <p:xfrm>
          <a:off x="546751" y="2438830"/>
          <a:ext cx="5081164" cy="33913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3BCA3C7-6911-49E5-BCC4-A1A2E8C47195}"/>
              </a:ext>
            </a:extLst>
          </p:cNvPr>
          <p:cNvSpPr txBox="1"/>
          <p:nvPr/>
        </p:nvSpPr>
        <p:spPr>
          <a:xfrm>
            <a:off x="4608356" y="3590384"/>
            <a:ext cx="1782791" cy="523220"/>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Yes, we’ve adjusted advertising spend</a:t>
            </a:r>
          </a:p>
        </p:txBody>
      </p:sp>
      <p:sp>
        <p:nvSpPr>
          <p:cNvPr id="14" name="TextBox 13">
            <a:extLst>
              <a:ext uri="{FF2B5EF4-FFF2-40B4-BE49-F238E27FC236}">
                <a16:creationId xmlns:a16="http://schemas.microsoft.com/office/drawing/2014/main" id="{1BD0A696-06C7-410E-A6FA-86A9D5428944}"/>
              </a:ext>
            </a:extLst>
          </p:cNvPr>
          <p:cNvSpPr txBox="1"/>
          <p:nvPr/>
        </p:nvSpPr>
        <p:spPr>
          <a:xfrm>
            <a:off x="-14240" y="4805590"/>
            <a:ext cx="1852370" cy="523220"/>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Yes, all advertising is/has been paused</a:t>
            </a:r>
          </a:p>
        </p:txBody>
      </p:sp>
      <p:sp>
        <p:nvSpPr>
          <p:cNvPr id="16" name="TextBox 15">
            <a:extLst>
              <a:ext uri="{FF2B5EF4-FFF2-40B4-BE49-F238E27FC236}">
                <a16:creationId xmlns:a16="http://schemas.microsoft.com/office/drawing/2014/main" id="{FF44F016-9FD8-4F28-AA40-999E790F188F}"/>
              </a:ext>
            </a:extLst>
          </p:cNvPr>
          <p:cNvSpPr txBox="1"/>
          <p:nvPr/>
        </p:nvSpPr>
        <p:spPr>
          <a:xfrm>
            <a:off x="1261340" y="2814293"/>
            <a:ext cx="760373" cy="307777"/>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No</a:t>
            </a:r>
          </a:p>
        </p:txBody>
      </p:sp>
      <p:sp>
        <p:nvSpPr>
          <p:cNvPr id="17" name="TextBox 16">
            <a:extLst>
              <a:ext uri="{FF2B5EF4-FFF2-40B4-BE49-F238E27FC236}">
                <a16:creationId xmlns:a16="http://schemas.microsoft.com/office/drawing/2014/main" id="{5F22BCD3-1FD7-453B-9006-0C923FFB215F}"/>
              </a:ext>
            </a:extLst>
          </p:cNvPr>
          <p:cNvSpPr txBox="1"/>
          <p:nvPr/>
        </p:nvSpPr>
        <p:spPr>
          <a:xfrm>
            <a:off x="1033325" y="2300556"/>
            <a:ext cx="2136843" cy="307777"/>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Still to be determined</a:t>
            </a:r>
          </a:p>
        </p:txBody>
      </p:sp>
      <p:sp>
        <p:nvSpPr>
          <p:cNvPr id="18" name="Rectangle 17">
            <a:extLst>
              <a:ext uri="{FF2B5EF4-FFF2-40B4-BE49-F238E27FC236}">
                <a16:creationId xmlns:a16="http://schemas.microsoft.com/office/drawing/2014/main" id="{1F5ACBC8-FF25-4B1F-98D3-726963040480}"/>
              </a:ext>
            </a:extLst>
          </p:cNvPr>
          <p:cNvSpPr/>
          <p:nvPr/>
        </p:nvSpPr>
        <p:spPr>
          <a:xfrm>
            <a:off x="7034635" y="1702564"/>
            <a:ext cx="495300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Second Half 2020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anose="020B0403020202020204" pitchFamily="34" charset="0"/>
              </a:rPr>
              <a:t>% Buyers Making Ad Spend Changes in 2</a:t>
            </a:r>
            <a:r>
              <a:rPr lang="en-US" sz="1600" baseline="30000" dirty="0">
                <a:solidFill>
                  <a:srgbClr val="1F1A62"/>
                </a:solidFill>
                <a:latin typeface="Helvetica" panose="020B0403020202020204" pitchFamily="34" charset="0"/>
              </a:rPr>
              <a:t>nd</a:t>
            </a:r>
            <a:r>
              <a:rPr lang="en-US" sz="1600" dirty="0">
                <a:solidFill>
                  <a:srgbClr val="1F1A62"/>
                </a:solidFill>
                <a:latin typeface="Helvetica" panose="020B0403020202020204" pitchFamily="34" charset="0"/>
              </a:rPr>
              <a:t> Half</a:t>
            </a:r>
            <a:endParaRPr kumimoji="0" lang="en-US" sz="1600" i="0"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aphicFrame>
        <p:nvGraphicFramePr>
          <p:cNvPr id="19" name="Chart 18">
            <a:extLst>
              <a:ext uri="{FF2B5EF4-FFF2-40B4-BE49-F238E27FC236}">
                <a16:creationId xmlns:a16="http://schemas.microsoft.com/office/drawing/2014/main" id="{1CB4EF41-051B-47CC-B049-645708CC344D}"/>
              </a:ext>
            </a:extLst>
          </p:cNvPr>
          <p:cNvGraphicFramePr/>
          <p:nvPr>
            <p:extLst>
              <p:ext uri="{D42A27DB-BD31-4B8C-83A1-F6EECF244321}">
                <p14:modId xmlns:p14="http://schemas.microsoft.com/office/powerpoint/2010/main" val="2998163120"/>
              </p:ext>
            </p:extLst>
          </p:nvPr>
        </p:nvGraphicFramePr>
        <p:xfrm>
          <a:off x="7034635" y="2438830"/>
          <a:ext cx="5081164" cy="3391372"/>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86BC3BAC-D8F7-47C0-9DE5-CA7871F80678}"/>
              </a:ext>
            </a:extLst>
          </p:cNvPr>
          <p:cNvSpPr txBox="1"/>
          <p:nvPr/>
        </p:nvSpPr>
        <p:spPr>
          <a:xfrm>
            <a:off x="7034635" y="4656735"/>
            <a:ext cx="1358251" cy="523220"/>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Still to be determined</a:t>
            </a:r>
          </a:p>
        </p:txBody>
      </p:sp>
      <p:sp>
        <p:nvSpPr>
          <p:cNvPr id="22" name="TextBox 21">
            <a:extLst>
              <a:ext uri="{FF2B5EF4-FFF2-40B4-BE49-F238E27FC236}">
                <a16:creationId xmlns:a16="http://schemas.microsoft.com/office/drawing/2014/main" id="{48712824-A209-4C9B-BF1A-A8FC181643ED}"/>
              </a:ext>
            </a:extLst>
          </p:cNvPr>
          <p:cNvSpPr txBox="1"/>
          <p:nvPr/>
        </p:nvSpPr>
        <p:spPr>
          <a:xfrm>
            <a:off x="11069076" y="4314292"/>
            <a:ext cx="760373" cy="307777"/>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No</a:t>
            </a:r>
          </a:p>
        </p:txBody>
      </p:sp>
      <p:sp>
        <p:nvSpPr>
          <p:cNvPr id="23" name="TextBox 22">
            <a:extLst>
              <a:ext uri="{FF2B5EF4-FFF2-40B4-BE49-F238E27FC236}">
                <a16:creationId xmlns:a16="http://schemas.microsoft.com/office/drawing/2014/main" id="{B56EF068-43D9-459D-8F31-01C7F1AA4661}"/>
              </a:ext>
            </a:extLst>
          </p:cNvPr>
          <p:cNvSpPr txBox="1"/>
          <p:nvPr/>
        </p:nvSpPr>
        <p:spPr>
          <a:xfrm>
            <a:off x="10626286" y="2703085"/>
            <a:ext cx="760171" cy="307777"/>
          </a:xfrm>
          <a:prstGeom prst="rect">
            <a:avLst/>
          </a:prstGeom>
          <a:noFill/>
        </p:spPr>
        <p:txBody>
          <a:bodyPr wrap="square" rtlCol="0">
            <a:spAutoFit/>
          </a:bodyPr>
          <a:lstStyle/>
          <a:p>
            <a:pPr algn="ctr"/>
            <a:r>
              <a:rPr lang="en-US" sz="1400" dirty="0">
                <a:solidFill>
                  <a:srgbClr val="1B1464"/>
                </a:solidFill>
                <a:latin typeface="Helvetica" panose="020B0403020202020204" pitchFamily="34" charset="0"/>
              </a:rPr>
              <a:t>Yes</a:t>
            </a:r>
          </a:p>
        </p:txBody>
      </p:sp>
      <p:sp>
        <p:nvSpPr>
          <p:cNvPr id="7" name="Right Brace 6">
            <a:extLst>
              <a:ext uri="{FF2B5EF4-FFF2-40B4-BE49-F238E27FC236}">
                <a16:creationId xmlns:a16="http://schemas.microsoft.com/office/drawing/2014/main" id="{12DF3A91-E1B3-413A-83A1-3BC0733F2EF6}"/>
              </a:ext>
            </a:extLst>
          </p:cNvPr>
          <p:cNvSpPr/>
          <p:nvPr/>
        </p:nvSpPr>
        <p:spPr>
          <a:xfrm>
            <a:off x="6259109" y="1994952"/>
            <a:ext cx="775526" cy="3587866"/>
          </a:xfrm>
          <a:prstGeom prst="rightBrace">
            <a:avLst/>
          </a:prstGeom>
          <a:ln w="28575">
            <a:solidFill>
              <a:srgbClr val="1B1464"/>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817830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274</TotalTime>
  <Words>8695</Words>
  <Application>Microsoft Office PowerPoint</Application>
  <PresentationFormat>Widescreen</PresentationFormat>
  <Paragraphs>737</Paragraphs>
  <Slides>66</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66</vt:i4>
      </vt:variant>
    </vt:vector>
  </HeadingPairs>
  <TitlesOfParts>
    <vt:vector size="76" baseType="lpstr">
      <vt:lpstr>Arial</vt:lpstr>
      <vt:lpstr>Calibri</vt:lpstr>
      <vt:lpstr>Calibri Light</vt:lpstr>
      <vt:lpstr>Helvetica</vt:lpstr>
      <vt:lpstr>Helvetica Light</vt:lpstr>
      <vt:lpstr>Helvetica-Normal</vt:lpstr>
      <vt:lpstr>Open Sans</vt:lpstr>
      <vt:lpstr>Trebuchet MS</vt:lpstr>
      <vt:lpstr>Office Theme</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1760</cp:revision>
  <cp:lastPrinted>2020-02-07T15:43:38Z</cp:lastPrinted>
  <dcterms:created xsi:type="dcterms:W3CDTF">2019-11-08T17:29:39Z</dcterms:created>
  <dcterms:modified xsi:type="dcterms:W3CDTF">2020-05-12T22:25:47Z</dcterms:modified>
</cp:coreProperties>
</file>